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4.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4"/>
    <p:sldMasterId id="2147483673" r:id="rId5"/>
  </p:sldMasterIdLst>
  <p:notesMasterIdLst>
    <p:notesMasterId r:id="rId63"/>
  </p:notesMasterIdLst>
  <p:handoutMasterIdLst>
    <p:handoutMasterId r:id="rId64"/>
  </p:handoutMasterIdLst>
  <p:sldIdLst>
    <p:sldId id="373" r:id="rId6"/>
    <p:sldId id="372" r:id="rId7"/>
    <p:sldId id="374" r:id="rId8"/>
    <p:sldId id="375" r:id="rId9"/>
    <p:sldId id="377" r:id="rId10"/>
    <p:sldId id="376" r:id="rId11"/>
    <p:sldId id="380" r:id="rId12"/>
    <p:sldId id="381" r:id="rId13"/>
    <p:sldId id="382" r:id="rId14"/>
    <p:sldId id="383" r:id="rId15"/>
    <p:sldId id="384" r:id="rId16"/>
    <p:sldId id="385" r:id="rId17"/>
    <p:sldId id="386" r:id="rId18"/>
    <p:sldId id="387" r:id="rId19"/>
    <p:sldId id="388" r:id="rId20"/>
    <p:sldId id="389" r:id="rId21"/>
    <p:sldId id="404" r:id="rId22"/>
    <p:sldId id="391" r:id="rId23"/>
    <p:sldId id="392" r:id="rId24"/>
    <p:sldId id="393" r:id="rId25"/>
    <p:sldId id="394" r:id="rId26"/>
    <p:sldId id="395" r:id="rId27"/>
    <p:sldId id="396" r:id="rId28"/>
    <p:sldId id="397" r:id="rId29"/>
    <p:sldId id="398" r:id="rId30"/>
    <p:sldId id="399" r:id="rId31"/>
    <p:sldId id="400" r:id="rId32"/>
    <p:sldId id="401" r:id="rId33"/>
    <p:sldId id="402" r:id="rId34"/>
    <p:sldId id="403" r:id="rId35"/>
    <p:sldId id="430" r:id="rId36"/>
    <p:sldId id="431" r:id="rId37"/>
    <p:sldId id="405" r:id="rId38"/>
    <p:sldId id="406" r:id="rId39"/>
    <p:sldId id="407" r:id="rId40"/>
    <p:sldId id="408" r:id="rId41"/>
    <p:sldId id="409" r:id="rId42"/>
    <p:sldId id="410" r:id="rId43"/>
    <p:sldId id="411" r:id="rId44"/>
    <p:sldId id="412" r:id="rId45"/>
    <p:sldId id="413" r:id="rId46"/>
    <p:sldId id="414" r:id="rId47"/>
    <p:sldId id="415" r:id="rId48"/>
    <p:sldId id="416" r:id="rId49"/>
    <p:sldId id="417" r:id="rId50"/>
    <p:sldId id="418" r:id="rId51"/>
    <p:sldId id="419" r:id="rId52"/>
    <p:sldId id="420" r:id="rId53"/>
    <p:sldId id="421" r:id="rId54"/>
    <p:sldId id="422" r:id="rId55"/>
    <p:sldId id="423" r:id="rId56"/>
    <p:sldId id="424" r:id="rId57"/>
    <p:sldId id="425" r:id="rId58"/>
    <p:sldId id="426" r:id="rId59"/>
    <p:sldId id="427" r:id="rId60"/>
    <p:sldId id="428" r:id="rId61"/>
    <p:sldId id="429" r:id="rId62"/>
  </p:sldIdLst>
  <p:sldSz cx="9144000" cy="6858000" type="screen4x3"/>
  <p:notesSz cx="6858000" cy="9144000"/>
  <p:custDataLst>
    <p:tags r:id="rId6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4">
          <p15:clr>
            <a:srgbClr val="A4A3A4"/>
          </p15:clr>
        </p15:guide>
        <p15:guide id="2" orient="horz" pos="477">
          <p15:clr>
            <a:srgbClr val="A4A3A4"/>
          </p15:clr>
        </p15:guide>
        <p15:guide id="3" orient="horz" pos="4179">
          <p15:clr>
            <a:srgbClr val="A4A3A4"/>
          </p15:clr>
        </p15:guide>
        <p15:guide id="4" orient="horz" pos="3888">
          <p15:clr>
            <a:srgbClr val="A4A3A4"/>
          </p15:clr>
        </p15:guide>
        <p15:guide id="5" orient="horz" pos="3984">
          <p15:clr>
            <a:srgbClr val="A4A3A4"/>
          </p15:clr>
        </p15:guide>
        <p15:guide id="8" orient="horz" pos="1128" userDrawn="1">
          <p15:clr>
            <a:srgbClr val="A4A3A4"/>
          </p15:clr>
        </p15:guide>
        <p15:guide id="9" orient="horz" pos="984" userDrawn="1">
          <p15:clr>
            <a:srgbClr val="A4A3A4"/>
          </p15:clr>
        </p15:guide>
        <p15:guide id="11" pos="312" userDrawn="1">
          <p15:clr>
            <a:srgbClr val="A4A3A4"/>
          </p15:clr>
        </p15:guide>
        <p15:guide id="12" pos="5424">
          <p15:clr>
            <a:srgbClr val="A4A3A4"/>
          </p15:clr>
        </p15:guide>
        <p15:guide id="22" orient="horz" pos="1104"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a Vida Villanueva" initials="MVV"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8C6D"/>
    <a:srgbClr val="EAE8E2"/>
    <a:srgbClr val="D5D1C5"/>
    <a:srgbClr val="C0BAA7"/>
    <a:srgbClr val="AD16C6"/>
    <a:srgbClr val="DC6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276" autoAdjust="0"/>
    <p:restoredTop sz="78527" autoAdjust="0"/>
  </p:normalViewPr>
  <p:slideViewPr>
    <p:cSldViewPr snapToGrid="0">
      <p:cViewPr varScale="1">
        <p:scale>
          <a:sx n="68" d="100"/>
          <a:sy n="68" d="100"/>
        </p:scale>
        <p:origin x="1596" y="60"/>
      </p:cViewPr>
      <p:guideLst>
        <p:guide orient="horz" pos="144"/>
        <p:guide orient="horz" pos="477"/>
        <p:guide orient="horz" pos="4179"/>
        <p:guide orient="horz" pos="3888"/>
        <p:guide orient="horz" pos="3984"/>
        <p:guide orient="horz" pos="1128"/>
        <p:guide orient="horz" pos="984"/>
        <p:guide pos="312"/>
        <p:guide pos="5424"/>
        <p:guide orient="horz" pos="1104"/>
      </p:guideLst>
    </p:cSldViewPr>
  </p:slideViewPr>
  <p:notesTextViewPr>
    <p:cViewPr>
      <p:scale>
        <a:sx n="3" d="2"/>
        <a:sy n="3" d="2"/>
      </p:scale>
      <p:origin x="0" y="0"/>
    </p:cViewPr>
  </p:notesTextViewPr>
  <p:sorterViewPr>
    <p:cViewPr>
      <p:scale>
        <a:sx n="98" d="100"/>
        <a:sy n="98" d="100"/>
      </p:scale>
      <p:origin x="0" y="0"/>
    </p:cViewPr>
  </p:sorterViewPr>
  <p:notesViewPr>
    <p:cSldViewPr snapToGrid="0" showGuides="1">
      <p:cViewPr>
        <p:scale>
          <a:sx n="100" d="100"/>
          <a:sy n="100" d="100"/>
        </p:scale>
        <p:origin x="2112" y="-82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notesMaster" Target="notesMasters/notesMaster1.xml"/><Relationship Id="rId68"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slide" Target="slides/slide56.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handoutMaster" Target="handoutMasters/handoutMaster1.xml"/><Relationship Id="rId69"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A3129AE-1F4C-4B3D-BBC4-D771FBCE1814}" type="datetimeFigureOut">
              <a:rPr lang="en-US" smtClean="0"/>
              <a:pPr/>
              <a:t>10/25/2018</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B2B67FE-116A-4B2E-A5F3-E2EA8A7912EF}" type="slidenum">
              <a:rPr lang="en-US" smtClean="0"/>
              <a:pPr/>
              <a:t>‹#›</a:t>
            </a:fld>
            <a:endParaRPr lang="en-US" dirty="0"/>
          </a:p>
        </p:txBody>
      </p:sp>
    </p:spTree>
    <p:extLst>
      <p:ext uri="{BB962C8B-B14F-4D97-AF65-F5344CB8AC3E}">
        <p14:creationId xmlns:p14="http://schemas.microsoft.com/office/powerpoint/2010/main" val="21496015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EFB8DA3-BCA9-4B7D-B50D-14F47506B614}" type="datetimeFigureOut">
              <a:rPr lang="en-US" smtClean="0"/>
              <a:pPr/>
              <a:t>10/25/2018</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07B8F03-BC93-4120-96CA-A36DF640BE24}" type="slidenum">
              <a:rPr lang="en-US" smtClean="0"/>
              <a:pPr/>
              <a:t>‹#›</a:t>
            </a:fld>
            <a:endParaRPr lang="en-US" dirty="0"/>
          </a:p>
        </p:txBody>
      </p:sp>
    </p:spTree>
    <p:extLst>
      <p:ext uri="{BB962C8B-B14F-4D97-AF65-F5344CB8AC3E}">
        <p14:creationId xmlns:p14="http://schemas.microsoft.com/office/powerpoint/2010/main" val="775132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Clr>
                <a:srgbClr val="000000"/>
              </a:buClr>
              <a:buSzPct val="25000"/>
            </a:pPr>
            <a:r>
              <a:rPr lang="en-US" b="1" dirty="0">
                <a:solidFill>
                  <a:schemeClr val="dk1"/>
                </a:solidFill>
                <a:latin typeface="Arial"/>
                <a:ea typeface="Arial"/>
                <a:cs typeface="Arial"/>
                <a:sym typeface="Arial"/>
              </a:rPr>
              <a:t>Time on slide: </a:t>
            </a:r>
            <a:r>
              <a:rPr lang="en-US" dirty="0">
                <a:solidFill>
                  <a:schemeClr val="dk1"/>
                </a:solidFill>
                <a:latin typeface="Arial"/>
                <a:ea typeface="Arial"/>
                <a:cs typeface="Arial"/>
                <a:sym typeface="Arial"/>
              </a:rPr>
              <a:t>0 minutes</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Overall Elapsed Time:</a:t>
            </a:r>
            <a:r>
              <a:rPr lang="en-US" dirty="0">
                <a:solidFill>
                  <a:schemeClr val="dk1"/>
                </a:solidFill>
                <a:latin typeface="Arial"/>
                <a:ea typeface="Arial"/>
                <a:cs typeface="Arial"/>
                <a:sym typeface="Arial"/>
              </a:rPr>
              <a:t> 0 minutes</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Instructor Notes: </a:t>
            </a:r>
          </a:p>
          <a:p>
            <a:pPr lvl="0">
              <a:buClr>
                <a:srgbClr val="000000"/>
              </a:buClr>
              <a:buSzPct val="25000"/>
            </a:pPr>
            <a:r>
              <a:rPr lang="en-US" b="1" dirty="0">
                <a:solidFill>
                  <a:schemeClr val="dk1"/>
                </a:solidFill>
                <a:latin typeface="Arial"/>
                <a:ea typeface="Arial"/>
                <a:cs typeface="Arial"/>
                <a:sym typeface="Arial"/>
              </a:rPr>
              <a:t>Say:</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Welcome to the Application of Data Analytics in External Audit course.</a:t>
            </a:r>
          </a:p>
          <a:p>
            <a:pPr lvl="0">
              <a:buClr>
                <a:srgbClr val="000000"/>
              </a:buClr>
              <a:buSzPct val="25000"/>
            </a:pPr>
            <a:endParaRPr lang="en-US" b="1"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Do:</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Facilitator introductions.</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Q&amp;A: </a:t>
            </a:r>
          </a:p>
          <a:p>
            <a:pPr marL="457200" lvl="0" indent="-292100">
              <a:buClr>
                <a:schemeClr val="dk1"/>
              </a:buClr>
              <a:buSzPct val="100000"/>
              <a:buFont typeface="Arial"/>
              <a:buChar char="●"/>
            </a:pPr>
            <a:r>
              <a:rPr lang="en-US" i="1" dirty="0">
                <a:solidFill>
                  <a:schemeClr val="dk1"/>
                </a:solidFill>
                <a:latin typeface="Arial"/>
                <a:ea typeface="Arial"/>
                <a:cs typeface="Arial"/>
                <a:sym typeface="Arial"/>
              </a:rPr>
              <a:t>N/A</a:t>
            </a:r>
          </a:p>
          <a:p>
            <a:pPr lvl="0">
              <a:buClr>
                <a:schemeClr val="dk1"/>
              </a:buClr>
              <a:buSzPct val="25000"/>
            </a:pPr>
            <a:endParaRPr lang="en-US" b="1" dirty="0">
              <a:solidFill>
                <a:schemeClr val="dk1"/>
              </a:solidFill>
              <a:latin typeface="Arial"/>
              <a:ea typeface="Arial"/>
              <a:cs typeface="Arial"/>
              <a:sym typeface="Arial"/>
            </a:endParaRPr>
          </a:p>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1</a:t>
            </a:fld>
            <a:endParaRPr lang="en-US" dirty="0"/>
          </a:p>
        </p:txBody>
      </p:sp>
    </p:spTree>
    <p:extLst>
      <p:ext uri="{BB962C8B-B14F-4D97-AF65-F5344CB8AC3E}">
        <p14:creationId xmlns:p14="http://schemas.microsoft.com/office/powerpoint/2010/main" val="3450233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Clr>
                <a:srgbClr val="000000"/>
              </a:buClr>
              <a:buSzPct val="25000"/>
            </a:pPr>
            <a:r>
              <a:rPr lang="en-US" b="1" dirty="0">
                <a:solidFill>
                  <a:schemeClr val="dk1"/>
                </a:solidFill>
                <a:latin typeface="Arial"/>
                <a:ea typeface="Arial"/>
                <a:cs typeface="Arial"/>
                <a:sym typeface="Arial"/>
              </a:rPr>
              <a:t>Time on slide:</a:t>
            </a:r>
            <a:r>
              <a:rPr lang="en-US" dirty="0">
                <a:solidFill>
                  <a:schemeClr val="dk1"/>
                </a:solidFill>
                <a:latin typeface="Arial"/>
                <a:ea typeface="Arial"/>
                <a:cs typeface="Arial"/>
                <a:sym typeface="Arial"/>
              </a:rPr>
              <a:t> 1 minute</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Overall Elapsed Time:</a:t>
            </a:r>
            <a:r>
              <a:rPr lang="en-US" dirty="0">
                <a:solidFill>
                  <a:schemeClr val="dk1"/>
                </a:solidFill>
                <a:latin typeface="Arial"/>
                <a:ea typeface="Arial"/>
                <a:cs typeface="Arial"/>
                <a:sym typeface="Arial"/>
              </a:rPr>
              <a:t> 13 minutes</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Instructor Notes:</a:t>
            </a:r>
            <a:r>
              <a:rPr lang="en-US" dirty="0">
                <a:solidFill>
                  <a:schemeClr val="dk1"/>
                </a:solidFill>
                <a:latin typeface="Arial"/>
                <a:ea typeface="Arial"/>
                <a:cs typeface="Arial"/>
                <a:sym typeface="Arial"/>
              </a:rPr>
              <a:t> </a:t>
            </a:r>
          </a:p>
          <a:p>
            <a:pPr lvl="0">
              <a:buClr>
                <a:srgbClr val="000000"/>
              </a:buClr>
              <a:buSzPct val="25000"/>
            </a:pPr>
            <a:r>
              <a:rPr lang="en-US" b="1" dirty="0">
                <a:solidFill>
                  <a:schemeClr val="dk1"/>
                </a:solidFill>
                <a:latin typeface="Arial"/>
                <a:ea typeface="Arial"/>
                <a:cs typeface="Arial"/>
                <a:sym typeface="Arial"/>
              </a:rPr>
              <a:t>Say:</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The repeatability of the audit area can assist in determining a data analytics candidate. Some analytics solutions take time to set up, and it decrease viability if the time spent setting it up was for a one-time process.</a:t>
            </a:r>
          </a:p>
          <a:p>
            <a:pPr lvl="0">
              <a:buClr>
                <a:srgbClr val="000000"/>
              </a:buClr>
              <a:buSzPct val="25000"/>
            </a:pPr>
            <a:endParaRPr lang="en-US" b="1"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Do:</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Click through the slides to progress through the framework, pausing at each to ask student questions.</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Q&amp;A: </a:t>
            </a:r>
          </a:p>
          <a:p>
            <a:pPr marL="457200" lvl="0" indent="-292100">
              <a:buClr>
                <a:schemeClr val="dk1"/>
              </a:buClr>
              <a:buSzPct val="100000"/>
              <a:buFont typeface="Arial"/>
              <a:buChar char="●"/>
            </a:pPr>
            <a:r>
              <a:rPr lang="en-US" i="1" dirty="0">
                <a:solidFill>
                  <a:schemeClr val="dk1"/>
                </a:solidFill>
                <a:latin typeface="Arial"/>
                <a:ea typeface="Arial"/>
                <a:cs typeface="Arial"/>
                <a:sym typeface="Arial"/>
              </a:rPr>
              <a:t>(Optional)</a:t>
            </a:r>
            <a:r>
              <a:rPr lang="en-US" dirty="0">
                <a:solidFill>
                  <a:schemeClr val="dk1"/>
                </a:solidFill>
                <a:latin typeface="Arial"/>
                <a:ea typeface="Arial"/>
                <a:cs typeface="Arial"/>
                <a:sym typeface="Arial"/>
              </a:rPr>
              <a:t> Ask students why these questions could help identify a potential analytics candidate.</a:t>
            </a:r>
          </a:p>
          <a:p>
            <a:pPr lvl="0">
              <a:buClr>
                <a:schemeClr val="dk1"/>
              </a:buClr>
              <a:buSzPct val="25000"/>
            </a:pPr>
            <a:endParaRPr lang="en-US" b="1" dirty="0">
              <a:solidFill>
                <a:schemeClr val="dk1"/>
              </a:solidFill>
              <a:latin typeface="Arial"/>
              <a:ea typeface="Arial"/>
              <a:cs typeface="Arial"/>
              <a:sym typeface="Arial"/>
            </a:endParaRPr>
          </a:p>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10</a:t>
            </a:fld>
            <a:endParaRPr lang="en-US" dirty="0"/>
          </a:p>
        </p:txBody>
      </p:sp>
    </p:spTree>
    <p:extLst>
      <p:ext uri="{BB962C8B-B14F-4D97-AF65-F5344CB8AC3E}">
        <p14:creationId xmlns:p14="http://schemas.microsoft.com/office/powerpoint/2010/main" val="3119977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Clr>
                <a:srgbClr val="000000"/>
              </a:buClr>
              <a:buSzPct val="25000"/>
            </a:pPr>
            <a:r>
              <a:rPr lang="en-US" b="1" dirty="0">
                <a:solidFill>
                  <a:schemeClr val="dk1"/>
                </a:solidFill>
                <a:latin typeface="Arial"/>
                <a:ea typeface="Arial"/>
                <a:cs typeface="Arial"/>
                <a:sym typeface="Arial"/>
              </a:rPr>
              <a:t>Time on slide:</a:t>
            </a:r>
            <a:r>
              <a:rPr lang="en-US" dirty="0">
                <a:solidFill>
                  <a:schemeClr val="dk1"/>
                </a:solidFill>
                <a:latin typeface="Arial"/>
                <a:ea typeface="Arial"/>
                <a:cs typeface="Arial"/>
                <a:sym typeface="Arial"/>
              </a:rPr>
              <a:t> 1 minute</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Overall Elapsed Time:</a:t>
            </a:r>
            <a:r>
              <a:rPr lang="en-US" dirty="0">
                <a:solidFill>
                  <a:schemeClr val="dk1"/>
                </a:solidFill>
                <a:latin typeface="Arial"/>
                <a:ea typeface="Arial"/>
                <a:cs typeface="Arial"/>
                <a:sym typeface="Arial"/>
              </a:rPr>
              <a:t> 14 minutes</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Instructor Notes:</a:t>
            </a:r>
            <a:r>
              <a:rPr lang="en-US" dirty="0">
                <a:solidFill>
                  <a:schemeClr val="dk1"/>
                </a:solidFill>
                <a:latin typeface="Arial"/>
                <a:ea typeface="Arial"/>
                <a:cs typeface="Arial"/>
                <a:sym typeface="Arial"/>
              </a:rPr>
              <a:t> </a:t>
            </a:r>
          </a:p>
          <a:p>
            <a:pPr lvl="0">
              <a:buClr>
                <a:srgbClr val="000000"/>
              </a:buClr>
              <a:buSzPct val="25000"/>
            </a:pPr>
            <a:r>
              <a:rPr lang="en-US" b="1" dirty="0">
                <a:solidFill>
                  <a:schemeClr val="dk1"/>
                </a:solidFill>
                <a:latin typeface="Arial"/>
                <a:ea typeface="Arial"/>
                <a:cs typeface="Arial"/>
                <a:sym typeface="Arial"/>
              </a:rPr>
              <a:t>Say:</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Similar to repeatability, the applicability relates to applying analytics solutions to various parts of the audit. Being able to transfer the use of the solution increases viability of using analytics.</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Applicability is expanding on repeatability, however, repeatability focuses on performing similar work in the future, while applicability is expanding the work to different areas/business units</a:t>
            </a:r>
          </a:p>
          <a:p>
            <a:pPr lvl="0">
              <a:buClr>
                <a:srgbClr val="000000"/>
              </a:buClr>
              <a:buSzPct val="25000"/>
            </a:pPr>
            <a:endParaRPr lang="en-US" b="1"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Do:</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Click through the slides to progress through the framework, pausing at each to ask student questions.</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Q&amp;A: </a:t>
            </a:r>
          </a:p>
          <a:p>
            <a:pPr marL="457200" lvl="0" indent="-292100">
              <a:buClr>
                <a:schemeClr val="dk1"/>
              </a:buClr>
              <a:buSzPct val="100000"/>
              <a:buFont typeface="Arial"/>
              <a:buChar char="●"/>
            </a:pPr>
            <a:r>
              <a:rPr lang="en-US" i="1" dirty="0">
                <a:solidFill>
                  <a:schemeClr val="dk1"/>
                </a:solidFill>
                <a:latin typeface="Arial"/>
                <a:ea typeface="Arial"/>
                <a:cs typeface="Arial"/>
                <a:sym typeface="Arial"/>
              </a:rPr>
              <a:t>(Optional)</a:t>
            </a:r>
            <a:r>
              <a:rPr lang="en-US" dirty="0">
                <a:solidFill>
                  <a:schemeClr val="dk1"/>
                </a:solidFill>
                <a:latin typeface="Arial"/>
                <a:ea typeface="Arial"/>
                <a:cs typeface="Arial"/>
                <a:sym typeface="Arial"/>
              </a:rPr>
              <a:t> Ask students why these questions could help identify a potential analytics candidate.</a:t>
            </a:r>
          </a:p>
          <a:p>
            <a:pPr lvl="0">
              <a:buClr>
                <a:schemeClr val="dk1"/>
              </a:buClr>
              <a:buSzPct val="25000"/>
            </a:pPr>
            <a:endParaRPr lang="en-US" b="1" dirty="0">
              <a:solidFill>
                <a:schemeClr val="dk1"/>
              </a:solidFill>
              <a:latin typeface="Arial"/>
              <a:ea typeface="Arial"/>
              <a:cs typeface="Arial"/>
              <a:sym typeface="Arial"/>
            </a:endParaRPr>
          </a:p>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11</a:t>
            </a:fld>
            <a:endParaRPr lang="en-US" dirty="0"/>
          </a:p>
        </p:txBody>
      </p:sp>
    </p:spTree>
    <p:extLst>
      <p:ext uri="{BB962C8B-B14F-4D97-AF65-F5344CB8AC3E}">
        <p14:creationId xmlns:p14="http://schemas.microsoft.com/office/powerpoint/2010/main" val="16587763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Clr>
                <a:srgbClr val="000000"/>
              </a:buClr>
              <a:buSzPct val="25000"/>
            </a:pPr>
            <a:r>
              <a:rPr lang="en-US" b="1" dirty="0">
                <a:solidFill>
                  <a:schemeClr val="dk1"/>
                </a:solidFill>
                <a:latin typeface="Arial"/>
                <a:ea typeface="Arial"/>
                <a:cs typeface="Arial"/>
                <a:sym typeface="Arial"/>
              </a:rPr>
              <a:t>Time on slide:</a:t>
            </a:r>
            <a:r>
              <a:rPr lang="en-US" dirty="0">
                <a:solidFill>
                  <a:schemeClr val="dk1"/>
                </a:solidFill>
                <a:latin typeface="Arial"/>
                <a:ea typeface="Arial"/>
                <a:cs typeface="Arial"/>
                <a:sym typeface="Arial"/>
              </a:rPr>
              <a:t> 1 minute</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Overall Elapsed Time:</a:t>
            </a:r>
            <a:r>
              <a:rPr lang="en-US" dirty="0">
                <a:solidFill>
                  <a:schemeClr val="dk1"/>
                </a:solidFill>
                <a:latin typeface="Arial"/>
                <a:ea typeface="Arial"/>
                <a:cs typeface="Arial"/>
                <a:sym typeface="Arial"/>
              </a:rPr>
              <a:t> 15 minutes</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Instructor Notes:</a:t>
            </a:r>
            <a:r>
              <a:rPr lang="en-US" dirty="0">
                <a:solidFill>
                  <a:schemeClr val="dk1"/>
                </a:solidFill>
                <a:latin typeface="Arial"/>
                <a:ea typeface="Arial"/>
                <a:cs typeface="Arial"/>
                <a:sym typeface="Arial"/>
              </a:rPr>
              <a:t> </a:t>
            </a:r>
          </a:p>
          <a:p>
            <a:pPr lvl="0">
              <a:buClr>
                <a:srgbClr val="000000"/>
              </a:buClr>
              <a:buSzPct val="25000"/>
            </a:pPr>
            <a:r>
              <a:rPr lang="en-US" b="1" dirty="0">
                <a:solidFill>
                  <a:schemeClr val="dk1"/>
                </a:solidFill>
                <a:latin typeface="Arial"/>
                <a:ea typeface="Arial"/>
                <a:cs typeface="Arial"/>
                <a:sym typeface="Arial"/>
              </a:rPr>
              <a:t>Say:</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The last step is determining the risk/impact of the audit area in focus. Higher risk areas would benefit more from the advantages presented by data analytics (i.e. efficiency and test size can provide a more comprehensive view</a:t>
            </a:r>
          </a:p>
          <a:p>
            <a:pPr lvl="0">
              <a:buClr>
                <a:srgbClr val="000000"/>
              </a:buClr>
              <a:buSzPct val="25000"/>
            </a:pPr>
            <a:endParaRPr lang="en-US" b="1"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Do:</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Click through the animations as you talk through each tenant</a:t>
            </a:r>
            <a:r>
              <a:rPr lang="en-US" dirty="0" smtClean="0">
                <a:solidFill>
                  <a:schemeClr val="dk1"/>
                </a:solidFill>
                <a:latin typeface="Arial"/>
                <a:ea typeface="Arial"/>
                <a:cs typeface="Arial"/>
                <a:sym typeface="Arial"/>
              </a:rPr>
              <a:t>. Each </a:t>
            </a:r>
            <a:r>
              <a:rPr lang="en-US" dirty="0">
                <a:solidFill>
                  <a:schemeClr val="dk1"/>
                </a:solidFill>
                <a:latin typeface="Arial"/>
                <a:ea typeface="Arial"/>
                <a:cs typeface="Arial"/>
                <a:sym typeface="Arial"/>
              </a:rPr>
              <a:t>question in the framework above will be displayed with separate transitions to better help demonstrate the process</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Q&amp;A: </a:t>
            </a:r>
          </a:p>
          <a:p>
            <a:pPr marL="457200" lvl="0" indent="-292100">
              <a:buClr>
                <a:schemeClr val="dk1"/>
              </a:buClr>
              <a:buSzPct val="100000"/>
              <a:buFont typeface="Arial"/>
              <a:buChar char="●"/>
            </a:pPr>
            <a:r>
              <a:rPr lang="en-US" i="1" dirty="0">
                <a:solidFill>
                  <a:schemeClr val="dk1"/>
                </a:solidFill>
                <a:latin typeface="Arial"/>
                <a:ea typeface="Arial"/>
                <a:cs typeface="Arial"/>
                <a:sym typeface="Arial"/>
              </a:rPr>
              <a:t>(Optional)</a:t>
            </a:r>
            <a:r>
              <a:rPr lang="en-US" dirty="0">
                <a:solidFill>
                  <a:schemeClr val="dk1"/>
                </a:solidFill>
                <a:latin typeface="Arial"/>
                <a:ea typeface="Arial"/>
                <a:cs typeface="Arial"/>
                <a:sym typeface="Arial"/>
              </a:rPr>
              <a:t> Ask students why these questions could help identify a potential analytics candidate.</a:t>
            </a:r>
          </a:p>
          <a:p>
            <a:pPr lvl="0">
              <a:buClr>
                <a:schemeClr val="dk1"/>
              </a:buClr>
              <a:buSzPct val="25000"/>
            </a:pPr>
            <a:endParaRPr lang="en-US" b="1" dirty="0">
              <a:solidFill>
                <a:schemeClr val="dk1"/>
              </a:solidFill>
              <a:latin typeface="Arial"/>
              <a:ea typeface="Arial"/>
              <a:cs typeface="Arial"/>
              <a:sym typeface="Arial"/>
            </a:endParaRPr>
          </a:p>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12</a:t>
            </a:fld>
            <a:endParaRPr lang="en-US" dirty="0"/>
          </a:p>
        </p:txBody>
      </p:sp>
    </p:spTree>
    <p:extLst>
      <p:ext uri="{BB962C8B-B14F-4D97-AF65-F5344CB8AC3E}">
        <p14:creationId xmlns:p14="http://schemas.microsoft.com/office/powerpoint/2010/main" val="19536407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Clr>
                <a:srgbClr val="000000"/>
              </a:buClr>
              <a:buSzPct val="25000"/>
            </a:pPr>
            <a:r>
              <a:rPr lang="en-US" b="1" dirty="0">
                <a:solidFill>
                  <a:schemeClr val="dk1"/>
                </a:solidFill>
                <a:latin typeface="Arial"/>
                <a:ea typeface="Arial"/>
                <a:cs typeface="Arial"/>
                <a:sym typeface="Arial"/>
              </a:rPr>
              <a:t>Time on slide:</a:t>
            </a:r>
            <a:r>
              <a:rPr lang="en-US" dirty="0">
                <a:solidFill>
                  <a:schemeClr val="dk1"/>
                </a:solidFill>
                <a:latin typeface="Arial"/>
                <a:ea typeface="Arial"/>
                <a:cs typeface="Arial"/>
                <a:sym typeface="Arial"/>
              </a:rPr>
              <a:t> 1 minute</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Overall Elapsed Time:</a:t>
            </a:r>
            <a:r>
              <a:rPr lang="en-US" dirty="0">
                <a:solidFill>
                  <a:schemeClr val="dk1"/>
                </a:solidFill>
                <a:latin typeface="Arial"/>
                <a:ea typeface="Arial"/>
                <a:cs typeface="Arial"/>
                <a:sym typeface="Arial"/>
              </a:rPr>
              <a:t> 16 minutes</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Instructor Notes:</a:t>
            </a:r>
            <a:r>
              <a:rPr lang="en-US" dirty="0">
                <a:solidFill>
                  <a:schemeClr val="dk1"/>
                </a:solidFill>
                <a:latin typeface="Arial"/>
                <a:ea typeface="Arial"/>
                <a:cs typeface="Arial"/>
                <a:sym typeface="Arial"/>
              </a:rPr>
              <a:t> </a:t>
            </a:r>
          </a:p>
          <a:p>
            <a:pPr lvl="0">
              <a:buClr>
                <a:srgbClr val="000000"/>
              </a:buClr>
              <a:buSzPct val="25000"/>
            </a:pPr>
            <a:r>
              <a:rPr lang="en-US" b="1" dirty="0">
                <a:solidFill>
                  <a:schemeClr val="dk1"/>
                </a:solidFill>
                <a:latin typeface="Arial"/>
                <a:ea typeface="Arial"/>
                <a:cs typeface="Arial"/>
                <a:sym typeface="Arial"/>
              </a:rPr>
              <a:t>Say:</a:t>
            </a:r>
          </a:p>
          <a:p>
            <a:pPr marL="457200" lvl="0" indent="-292100">
              <a:buClr>
                <a:schemeClr val="dk1"/>
              </a:buClr>
              <a:buSzPct val="100000"/>
              <a:buFont typeface="Arial"/>
              <a:buChar char="●"/>
            </a:pPr>
            <a:r>
              <a:rPr lang="en-US" i="1" dirty="0">
                <a:solidFill>
                  <a:schemeClr val="dk1"/>
                </a:solidFill>
                <a:latin typeface="Arial"/>
                <a:ea typeface="Arial"/>
                <a:cs typeface="Arial"/>
                <a:sym typeface="Arial"/>
              </a:rPr>
              <a:t>N/A</a:t>
            </a:r>
          </a:p>
          <a:p>
            <a:pPr lvl="0">
              <a:buClr>
                <a:srgbClr val="000000"/>
              </a:buClr>
              <a:buSzPct val="25000"/>
            </a:pPr>
            <a:endParaRPr lang="en-US" i="1"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Do:</a:t>
            </a:r>
          </a:p>
          <a:p>
            <a:pPr marL="457200" lvl="0" indent="-292100">
              <a:buClr>
                <a:schemeClr val="dk1"/>
              </a:buClr>
              <a:buSzPct val="100000"/>
              <a:buFont typeface="Arial"/>
              <a:buChar char="●"/>
            </a:pPr>
            <a:r>
              <a:rPr lang="en-US" i="1" dirty="0">
                <a:solidFill>
                  <a:schemeClr val="dk1"/>
                </a:solidFill>
                <a:latin typeface="Arial"/>
                <a:ea typeface="Arial"/>
                <a:cs typeface="Arial"/>
                <a:sym typeface="Arial"/>
              </a:rPr>
              <a:t>(Note)</a:t>
            </a:r>
            <a:r>
              <a:rPr lang="en-US" dirty="0">
                <a:solidFill>
                  <a:schemeClr val="dk1"/>
                </a:solidFill>
                <a:latin typeface="Arial"/>
                <a:ea typeface="Arial"/>
                <a:cs typeface="Arial"/>
                <a:sym typeface="Arial"/>
              </a:rPr>
              <a:t> End of framework slides</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Q&amp;A: </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Ask students if they have questions on the overall framework</a:t>
            </a:r>
          </a:p>
          <a:p>
            <a:pPr lvl="0">
              <a:buClr>
                <a:schemeClr val="dk1"/>
              </a:buClr>
              <a:buSzPct val="25000"/>
            </a:pPr>
            <a:endParaRPr lang="en-US" b="1" dirty="0">
              <a:solidFill>
                <a:schemeClr val="dk1"/>
              </a:solidFill>
              <a:latin typeface="Arial"/>
              <a:ea typeface="Arial"/>
              <a:cs typeface="Arial"/>
              <a:sym typeface="Arial"/>
            </a:endParaRPr>
          </a:p>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13</a:t>
            </a:fld>
            <a:endParaRPr lang="en-US" dirty="0"/>
          </a:p>
        </p:txBody>
      </p:sp>
    </p:spTree>
    <p:extLst>
      <p:ext uri="{BB962C8B-B14F-4D97-AF65-F5344CB8AC3E}">
        <p14:creationId xmlns:p14="http://schemas.microsoft.com/office/powerpoint/2010/main" val="36789652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lvl="0">
              <a:buClr>
                <a:srgbClr val="000000"/>
              </a:buClr>
              <a:buSzPct val="25000"/>
            </a:pPr>
            <a:r>
              <a:rPr lang="en-US" b="1" dirty="0">
                <a:solidFill>
                  <a:schemeClr val="dk1"/>
                </a:solidFill>
                <a:latin typeface="Arial"/>
                <a:ea typeface="Arial"/>
                <a:cs typeface="Arial"/>
                <a:sym typeface="Arial"/>
              </a:rPr>
              <a:t>Time on slide:</a:t>
            </a:r>
            <a:r>
              <a:rPr lang="en-US" dirty="0">
                <a:solidFill>
                  <a:schemeClr val="dk1"/>
                </a:solidFill>
                <a:latin typeface="Arial"/>
                <a:ea typeface="Arial"/>
                <a:cs typeface="Arial"/>
                <a:sym typeface="Arial"/>
              </a:rPr>
              <a:t> 3 minutes</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Overall Elapsed Time:</a:t>
            </a:r>
            <a:r>
              <a:rPr lang="en-US" dirty="0">
                <a:solidFill>
                  <a:schemeClr val="dk1"/>
                </a:solidFill>
                <a:latin typeface="Arial"/>
                <a:ea typeface="Arial"/>
                <a:cs typeface="Arial"/>
                <a:sym typeface="Arial"/>
              </a:rPr>
              <a:t> 19 minutes</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Instructor Notes: </a:t>
            </a:r>
          </a:p>
          <a:p>
            <a:pPr lvl="0">
              <a:buClr>
                <a:srgbClr val="000000"/>
              </a:buClr>
              <a:buSzPct val="25000"/>
            </a:pPr>
            <a:r>
              <a:rPr lang="en-US" b="1" dirty="0">
                <a:solidFill>
                  <a:schemeClr val="dk1"/>
                </a:solidFill>
                <a:latin typeface="Arial"/>
                <a:ea typeface="Arial"/>
                <a:cs typeface="Arial"/>
                <a:sym typeface="Arial"/>
              </a:rPr>
              <a:t>Say:</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First point applies to more than just internal controls. Also applies to updating logic when performing Journal Entry testing (e.g. change in accounts) and modifying OCR (optical character recognition) models to changes in unstructured text format</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When performing an external audit, there are many pieces which fit together to reach the end goal. Analytics work must be integrated into that process in order to get more value out of what is done. </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External audits have hard deadlines to meet for financial statement reporting (10Q and 10K), and a lack of understanding of the “tech” side can put pressure to complete certain tasks in an unreasonable amount of time</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Do:</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Highlight the main pitfalls and explain why it is important to avoid those points.</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Q&amp;A: </a:t>
            </a:r>
          </a:p>
          <a:p>
            <a:pPr marL="457200" lvl="0" indent="-292100">
              <a:buClr>
                <a:schemeClr val="dk1"/>
              </a:buClr>
              <a:buSzPct val="100000"/>
              <a:buFont typeface="Arial"/>
              <a:buChar char="●"/>
            </a:pPr>
            <a:r>
              <a:rPr lang="en-US" i="1" dirty="0">
                <a:solidFill>
                  <a:schemeClr val="dk1"/>
                </a:solidFill>
                <a:latin typeface="Arial"/>
                <a:ea typeface="Arial"/>
                <a:cs typeface="Arial"/>
                <a:sym typeface="Arial"/>
              </a:rPr>
              <a:t>N/A</a:t>
            </a:r>
          </a:p>
          <a:p>
            <a:pPr lvl="0">
              <a:buClr>
                <a:schemeClr val="dk1"/>
              </a:buClr>
              <a:buSzPct val="25000"/>
            </a:pPr>
            <a:endParaRPr lang="en-US" b="1" dirty="0">
              <a:solidFill>
                <a:schemeClr val="dk1"/>
              </a:solidFill>
              <a:latin typeface="Arial"/>
              <a:ea typeface="Arial"/>
              <a:cs typeface="Arial"/>
              <a:sym typeface="Arial"/>
            </a:endParaRPr>
          </a:p>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14</a:t>
            </a:fld>
            <a:endParaRPr lang="en-US" dirty="0"/>
          </a:p>
        </p:txBody>
      </p:sp>
    </p:spTree>
    <p:extLst>
      <p:ext uri="{BB962C8B-B14F-4D97-AF65-F5344CB8AC3E}">
        <p14:creationId xmlns:p14="http://schemas.microsoft.com/office/powerpoint/2010/main" val="36554247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lvl="0">
              <a:buClr>
                <a:srgbClr val="000000"/>
              </a:buClr>
              <a:buSzPct val="25000"/>
            </a:pPr>
            <a:r>
              <a:rPr lang="en-US" b="1" dirty="0">
                <a:solidFill>
                  <a:schemeClr val="dk1"/>
                </a:solidFill>
                <a:latin typeface="Arial"/>
                <a:ea typeface="Arial"/>
                <a:cs typeface="Arial"/>
                <a:sym typeface="Arial"/>
              </a:rPr>
              <a:t>Time on slide:</a:t>
            </a:r>
            <a:r>
              <a:rPr lang="en-US" dirty="0">
                <a:solidFill>
                  <a:schemeClr val="dk1"/>
                </a:solidFill>
                <a:latin typeface="Arial"/>
                <a:ea typeface="Arial"/>
                <a:cs typeface="Arial"/>
                <a:sym typeface="Arial"/>
              </a:rPr>
              <a:t> 2 minutes</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Overall Elapsed Time: </a:t>
            </a:r>
            <a:r>
              <a:rPr lang="en-US" dirty="0">
                <a:solidFill>
                  <a:schemeClr val="dk1"/>
                </a:solidFill>
                <a:latin typeface="Arial"/>
                <a:ea typeface="Arial"/>
                <a:cs typeface="Arial"/>
                <a:sym typeface="Arial"/>
              </a:rPr>
              <a:t>21 minutes</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Instructor Notes: </a:t>
            </a:r>
          </a:p>
          <a:p>
            <a:pPr lvl="0">
              <a:buClr>
                <a:srgbClr val="000000"/>
              </a:buClr>
              <a:buSzPct val="25000"/>
            </a:pPr>
            <a:r>
              <a:rPr lang="en-US" b="1" dirty="0">
                <a:solidFill>
                  <a:schemeClr val="dk1"/>
                </a:solidFill>
                <a:latin typeface="Arial"/>
                <a:ea typeface="Arial"/>
                <a:cs typeface="Arial"/>
                <a:sym typeface="Arial"/>
              </a:rPr>
              <a:t>Say:</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External audits tend to have many short-term deadlines, so analytics work must be planned prior to the start of the project to set expectations</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Internal controls, calculation logic, and core financial systems can change within a company, so audit and analytics methods must appropriately be updated</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Example: journal entry data that is not formatted properly, which can make it more difficult to perform analytics work, such as reconciliation, user activity testing, and manual/automated bucketing </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Sometimes a disconnect between the business and technology side can cause discrepancies in data analytics testing; engaging the two sides can help the data analytics team to better understand how the data was derived and if it was manipulated before proceeding with the necessary testing</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Do:</a:t>
            </a:r>
          </a:p>
          <a:p>
            <a:pPr marL="457200" lvl="0" indent="-292100">
              <a:buClr>
                <a:schemeClr val="dk1"/>
              </a:buClr>
              <a:buSzPct val="100000"/>
              <a:buFont typeface="Arial"/>
              <a:buChar char="●"/>
            </a:pPr>
            <a:r>
              <a:rPr lang="en-US" i="1" dirty="0">
                <a:solidFill>
                  <a:schemeClr val="dk1"/>
                </a:solidFill>
                <a:latin typeface="Arial"/>
                <a:ea typeface="Arial"/>
                <a:cs typeface="Arial"/>
                <a:sym typeface="Arial"/>
              </a:rPr>
              <a:t>N/A</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Q&amp;A: </a:t>
            </a:r>
          </a:p>
          <a:p>
            <a:pPr marL="457200" lvl="0" indent="-292100">
              <a:buClr>
                <a:schemeClr val="dk1"/>
              </a:buClr>
              <a:buSzPct val="100000"/>
              <a:buFont typeface="Arial"/>
              <a:buChar char="●"/>
            </a:pPr>
            <a:r>
              <a:rPr lang="en-US" i="1" dirty="0">
                <a:solidFill>
                  <a:schemeClr val="dk1"/>
                </a:solidFill>
                <a:latin typeface="Arial"/>
                <a:ea typeface="Arial"/>
                <a:cs typeface="Arial"/>
                <a:sym typeface="Arial"/>
              </a:rPr>
              <a:t>N/A</a:t>
            </a:r>
          </a:p>
          <a:p>
            <a:pPr lvl="0">
              <a:buClr>
                <a:schemeClr val="dk1"/>
              </a:buClr>
              <a:buSzPct val="25000"/>
            </a:pPr>
            <a:endParaRPr lang="en-US" b="1" dirty="0">
              <a:solidFill>
                <a:schemeClr val="dk1"/>
              </a:solidFill>
              <a:latin typeface="Arial"/>
              <a:ea typeface="Arial"/>
              <a:cs typeface="Arial"/>
              <a:sym typeface="Arial"/>
            </a:endParaRPr>
          </a:p>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15</a:t>
            </a:fld>
            <a:endParaRPr lang="en-US" dirty="0"/>
          </a:p>
        </p:txBody>
      </p:sp>
    </p:spTree>
    <p:extLst>
      <p:ext uri="{BB962C8B-B14F-4D97-AF65-F5344CB8AC3E}">
        <p14:creationId xmlns:p14="http://schemas.microsoft.com/office/powerpoint/2010/main" val="38854122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Clr>
                <a:schemeClr val="dk1"/>
              </a:buClr>
              <a:buSzPct val="25000"/>
            </a:pPr>
            <a:r>
              <a:rPr lang="en-US" b="1" dirty="0">
                <a:solidFill>
                  <a:schemeClr val="dk1"/>
                </a:solidFill>
                <a:latin typeface="Arial"/>
                <a:ea typeface="Arial"/>
                <a:cs typeface="Arial"/>
                <a:sym typeface="Arial"/>
              </a:rPr>
              <a:t>Time on slide: </a:t>
            </a:r>
            <a:r>
              <a:rPr lang="en-US" dirty="0">
                <a:solidFill>
                  <a:schemeClr val="dk1"/>
                </a:solidFill>
                <a:latin typeface="Arial"/>
                <a:ea typeface="Arial"/>
                <a:cs typeface="Arial"/>
                <a:sym typeface="Arial"/>
              </a:rPr>
              <a:t>5 minutes</a:t>
            </a:r>
          </a:p>
          <a:p>
            <a:pPr lvl="0">
              <a:buClr>
                <a:schemeClr val="dk1"/>
              </a:buClr>
              <a:buSzPct val="25000"/>
            </a:pPr>
            <a:endParaRPr lang="en-US" dirty="0">
              <a:solidFill>
                <a:schemeClr val="dk1"/>
              </a:solidFill>
              <a:latin typeface="Arial"/>
              <a:ea typeface="Arial"/>
              <a:cs typeface="Arial"/>
              <a:sym typeface="Arial"/>
            </a:endParaRPr>
          </a:p>
          <a:p>
            <a:pPr lvl="0">
              <a:buClr>
                <a:schemeClr val="dk1"/>
              </a:buClr>
              <a:buSzPct val="25000"/>
            </a:pPr>
            <a:r>
              <a:rPr lang="en-US" b="1" dirty="0">
                <a:solidFill>
                  <a:schemeClr val="dk1"/>
                </a:solidFill>
                <a:latin typeface="Arial"/>
                <a:ea typeface="Arial"/>
                <a:cs typeface="Arial"/>
                <a:sym typeface="Arial"/>
              </a:rPr>
              <a:t>Overall Elapsed Time:</a:t>
            </a:r>
            <a:r>
              <a:rPr lang="en-US" dirty="0">
                <a:solidFill>
                  <a:schemeClr val="dk1"/>
                </a:solidFill>
                <a:latin typeface="Arial"/>
                <a:ea typeface="Arial"/>
                <a:cs typeface="Arial"/>
                <a:sym typeface="Arial"/>
              </a:rPr>
              <a:t> 26 minutes</a:t>
            </a:r>
          </a:p>
          <a:p>
            <a:pPr lvl="0">
              <a:buClr>
                <a:schemeClr val="dk1"/>
              </a:buClr>
              <a:buSzPct val="25000"/>
            </a:pPr>
            <a:endParaRPr lang="en-US" dirty="0">
              <a:solidFill>
                <a:schemeClr val="dk1"/>
              </a:solidFill>
              <a:latin typeface="Arial"/>
              <a:ea typeface="Arial"/>
              <a:cs typeface="Arial"/>
              <a:sym typeface="Arial"/>
            </a:endParaRPr>
          </a:p>
          <a:p>
            <a:pPr lvl="0">
              <a:buClr>
                <a:schemeClr val="dk1"/>
              </a:buClr>
              <a:buSzPct val="25000"/>
            </a:pPr>
            <a:r>
              <a:rPr lang="en-US" b="1" dirty="0">
                <a:solidFill>
                  <a:schemeClr val="dk1"/>
                </a:solidFill>
                <a:latin typeface="Arial"/>
                <a:ea typeface="Arial"/>
                <a:cs typeface="Arial"/>
                <a:sym typeface="Arial"/>
              </a:rPr>
              <a:t>Instructor Notes:</a:t>
            </a:r>
            <a:r>
              <a:rPr lang="en-US" dirty="0">
                <a:solidFill>
                  <a:schemeClr val="dk1"/>
                </a:solidFill>
                <a:latin typeface="Arial"/>
                <a:ea typeface="Arial"/>
                <a:cs typeface="Arial"/>
                <a:sym typeface="Arial"/>
              </a:rPr>
              <a:t> </a:t>
            </a:r>
          </a:p>
          <a:p>
            <a:pPr lvl="0">
              <a:buClr>
                <a:schemeClr val="dk1"/>
              </a:buClr>
              <a:buSzPct val="25000"/>
            </a:pPr>
            <a:r>
              <a:rPr lang="en-US" b="1" dirty="0">
                <a:solidFill>
                  <a:schemeClr val="dk1"/>
                </a:solidFill>
                <a:latin typeface="Arial"/>
                <a:ea typeface="Arial"/>
                <a:cs typeface="Arial"/>
                <a:sym typeface="Arial"/>
              </a:rPr>
              <a:t>Say:</a:t>
            </a:r>
          </a:p>
          <a:p>
            <a:pPr marL="457200" lvl="0" indent="-304800">
              <a:buClr>
                <a:schemeClr val="dk1"/>
              </a:buClr>
              <a:buSzPct val="120000"/>
              <a:buFont typeface="Calibri"/>
              <a:buChar char="●"/>
            </a:pPr>
            <a:r>
              <a:rPr lang="en-US" i="1" dirty="0">
                <a:solidFill>
                  <a:schemeClr val="dk1"/>
                </a:solidFill>
                <a:latin typeface="Arial"/>
                <a:ea typeface="Arial"/>
                <a:cs typeface="Arial"/>
                <a:sym typeface="Arial"/>
              </a:rPr>
              <a:t>N/A</a:t>
            </a:r>
          </a:p>
          <a:p>
            <a:pPr lvl="0">
              <a:buClr>
                <a:schemeClr val="dk1"/>
              </a:buClr>
              <a:buSzPct val="25000"/>
            </a:pPr>
            <a:endParaRPr lang="en-US" b="1" dirty="0">
              <a:solidFill>
                <a:schemeClr val="dk1"/>
              </a:solidFill>
              <a:latin typeface="Arial"/>
              <a:ea typeface="Arial"/>
              <a:cs typeface="Arial"/>
              <a:sym typeface="Arial"/>
            </a:endParaRPr>
          </a:p>
          <a:p>
            <a:pPr lvl="0">
              <a:buClr>
                <a:schemeClr val="dk1"/>
              </a:buClr>
              <a:buSzPct val="25000"/>
            </a:pPr>
            <a:r>
              <a:rPr lang="en-US" b="1" dirty="0">
                <a:solidFill>
                  <a:schemeClr val="dk1"/>
                </a:solidFill>
                <a:latin typeface="Arial"/>
                <a:ea typeface="Arial"/>
                <a:cs typeface="Arial"/>
                <a:sym typeface="Arial"/>
              </a:rPr>
              <a:t>Do:</a:t>
            </a:r>
          </a:p>
          <a:p>
            <a:pPr marL="457200" lvl="0" indent="-304800">
              <a:buClr>
                <a:schemeClr val="dk1"/>
              </a:buClr>
              <a:buSzPct val="120000"/>
              <a:buFont typeface="Calibri"/>
              <a:buChar char="●"/>
            </a:pPr>
            <a:r>
              <a:rPr lang="en-US" i="1" dirty="0">
                <a:solidFill>
                  <a:schemeClr val="dk1"/>
                </a:solidFill>
                <a:latin typeface="Arial"/>
                <a:ea typeface="Arial"/>
                <a:cs typeface="Arial"/>
                <a:sym typeface="Arial"/>
              </a:rPr>
              <a:t>N/A</a:t>
            </a:r>
          </a:p>
          <a:p>
            <a:pPr lvl="0">
              <a:buClr>
                <a:schemeClr val="dk1"/>
              </a:buClr>
              <a:buSzPct val="25000"/>
            </a:pPr>
            <a:endParaRPr lang="en-US" dirty="0">
              <a:solidFill>
                <a:schemeClr val="dk1"/>
              </a:solidFill>
              <a:latin typeface="Arial"/>
              <a:ea typeface="Arial"/>
              <a:cs typeface="Arial"/>
              <a:sym typeface="Arial"/>
            </a:endParaRPr>
          </a:p>
          <a:p>
            <a:pPr lvl="0">
              <a:buClr>
                <a:schemeClr val="dk1"/>
              </a:buClr>
              <a:buSzPct val="25000"/>
            </a:pPr>
            <a:r>
              <a:rPr lang="en-US" b="1" dirty="0">
                <a:solidFill>
                  <a:schemeClr val="dk1"/>
                </a:solidFill>
                <a:latin typeface="Arial"/>
                <a:ea typeface="Arial"/>
                <a:cs typeface="Arial"/>
                <a:sym typeface="Arial"/>
              </a:rPr>
              <a:t>Q&amp;A:</a:t>
            </a:r>
            <a:r>
              <a:rPr lang="en-US" dirty="0">
                <a:solidFill>
                  <a:schemeClr val="dk1"/>
                </a:solidFill>
                <a:latin typeface="Arial"/>
                <a:ea typeface="Arial"/>
                <a:cs typeface="Arial"/>
                <a:sym typeface="Arial"/>
              </a:rPr>
              <a:t> </a:t>
            </a:r>
          </a:p>
          <a:p>
            <a:pPr lvl="0">
              <a:buClr>
                <a:schemeClr val="dk1"/>
              </a:buClr>
              <a:buSzPct val="25000"/>
            </a:pPr>
            <a:r>
              <a:rPr lang="en-US" i="1" dirty="0">
                <a:solidFill>
                  <a:schemeClr val="dk1"/>
                </a:solidFill>
                <a:latin typeface="Arial"/>
                <a:ea typeface="Arial"/>
                <a:cs typeface="Arial"/>
                <a:sym typeface="Arial"/>
              </a:rPr>
              <a:t>(Sample Answers)</a:t>
            </a:r>
          </a:p>
          <a:p>
            <a:pPr marL="457200" lvl="0" indent="-292100">
              <a:buClr>
                <a:schemeClr val="dk1"/>
              </a:buClr>
              <a:buSzPct val="100000"/>
              <a:buFont typeface="Arial"/>
              <a:buAutoNum type="arabicPeriod"/>
            </a:pPr>
            <a:r>
              <a:rPr lang="en-US" dirty="0">
                <a:solidFill>
                  <a:schemeClr val="dk1"/>
                </a:solidFill>
                <a:latin typeface="Arial"/>
                <a:ea typeface="Arial"/>
                <a:cs typeface="Arial"/>
                <a:sym typeface="Arial"/>
              </a:rPr>
              <a:t>Despite the company being a first-year audit client and there being multiple core systems, the two new systems handle most of the reporting in a structured format, making the data easier to work with. Thus, the client could be a potential analytics candidate.</a:t>
            </a:r>
          </a:p>
          <a:p>
            <a:pPr marL="457200" lvl="0" indent="-292100">
              <a:buClr>
                <a:schemeClr val="dk1"/>
              </a:buClr>
              <a:buSzPct val="100000"/>
              <a:buFont typeface="Arial"/>
              <a:buAutoNum type="arabicPeriod"/>
            </a:pPr>
            <a:r>
              <a:rPr lang="en-US" dirty="0">
                <a:solidFill>
                  <a:schemeClr val="dk1"/>
                </a:solidFill>
                <a:latin typeface="Arial"/>
                <a:ea typeface="Arial"/>
                <a:cs typeface="Arial"/>
                <a:sym typeface="Arial"/>
              </a:rPr>
              <a:t>There could be challenges with the unfamiliarity of the financial reporting systems by the engagement team. Additionally, there could be issues with the data migration, which could cause missing or duplicate transactional and other data.</a:t>
            </a:r>
          </a:p>
          <a:p>
            <a:pPr lvl="0">
              <a:buClr>
                <a:schemeClr val="dk1"/>
              </a:buClr>
              <a:buSzPct val="25000"/>
            </a:pPr>
            <a:endParaRPr lang="en-US" b="1" dirty="0">
              <a:solidFill>
                <a:schemeClr val="dk1"/>
              </a:solidFill>
              <a:latin typeface="Arial"/>
              <a:ea typeface="Arial"/>
              <a:cs typeface="Arial"/>
              <a:sym typeface="Arial"/>
            </a:endParaRPr>
          </a:p>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16</a:t>
            </a:fld>
            <a:endParaRPr lang="en-US" dirty="0"/>
          </a:p>
        </p:txBody>
      </p:sp>
    </p:spTree>
    <p:extLst>
      <p:ext uri="{BB962C8B-B14F-4D97-AF65-F5344CB8AC3E}">
        <p14:creationId xmlns:p14="http://schemas.microsoft.com/office/powerpoint/2010/main" val="34192444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Time on slide:</a:t>
            </a:r>
            <a:r>
              <a:rPr lang="en-US" sz="1200" b="0" i="0" u="none" strike="noStrike" cap="none" dirty="0" smtClean="0">
                <a:solidFill>
                  <a:schemeClr val="dk1"/>
                </a:solidFill>
                <a:latin typeface="Arial"/>
                <a:ea typeface="Arial"/>
                <a:cs typeface="Arial"/>
                <a:sym typeface="Arial"/>
              </a:rPr>
              <a:t> 1 minute</a:t>
            </a:r>
          </a:p>
          <a:p>
            <a:pPr marL="0" marR="0" lvl="0" indent="0" algn="l" rtl="0">
              <a:spcBef>
                <a:spcPts val="0"/>
              </a:spcBef>
              <a:spcAft>
                <a:spcPts val="0"/>
              </a:spcAft>
              <a:buClr>
                <a:srgbClr val="000000"/>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Overall Elapsed Time:</a:t>
            </a:r>
            <a:r>
              <a:rPr lang="en-US" sz="1200" b="0" i="0" u="none" strike="noStrike" cap="none" dirty="0" smtClean="0">
                <a:solidFill>
                  <a:schemeClr val="dk1"/>
                </a:solidFill>
                <a:latin typeface="Arial"/>
                <a:ea typeface="Arial"/>
                <a:cs typeface="Arial"/>
                <a:sym typeface="Arial"/>
              </a:rPr>
              <a:t> 27 minutes</a:t>
            </a:r>
          </a:p>
          <a:p>
            <a:pPr marL="0" marR="0" lvl="0" indent="0" algn="l" rtl="0">
              <a:spcBef>
                <a:spcPts val="0"/>
              </a:spcBef>
              <a:spcAft>
                <a:spcPts val="0"/>
              </a:spcAft>
              <a:buClr>
                <a:srgbClr val="000000"/>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Instructor Notes: </a:t>
            </a: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Say:</a:t>
            </a:r>
          </a:p>
          <a:p>
            <a:pPr marL="457200" marR="0" lvl="0" indent="-292100" algn="l" rtl="0">
              <a:spcBef>
                <a:spcPts val="0"/>
              </a:spcBef>
              <a:spcAft>
                <a:spcPts val="0"/>
              </a:spcAft>
              <a:buClr>
                <a:schemeClr val="dk1"/>
              </a:buClr>
              <a:buSzPct val="100000"/>
              <a:buFont typeface="Arial"/>
              <a:buChar char="●"/>
            </a:pPr>
            <a:r>
              <a:rPr lang="en-US" sz="1200" b="0" i="0" u="none" strike="noStrike" cap="none" dirty="0" smtClean="0">
                <a:solidFill>
                  <a:schemeClr val="dk1"/>
                </a:solidFill>
                <a:latin typeface="Arial"/>
                <a:ea typeface="Arial"/>
                <a:cs typeface="Arial"/>
                <a:sym typeface="Arial"/>
              </a:rPr>
              <a:t>External audits focus on financial statement reporting and risks of material misstatement to those financial statements.</a:t>
            </a:r>
          </a:p>
          <a:p>
            <a:pPr marL="0" marR="0" lvl="0" indent="0" algn="l" rtl="0">
              <a:spcBef>
                <a:spcPts val="0"/>
              </a:spcBef>
              <a:spcAft>
                <a:spcPts val="0"/>
              </a:spcAft>
              <a:buClr>
                <a:srgbClr val="000000"/>
              </a:buClr>
              <a:buSzPct val="25000"/>
              <a:buFont typeface="Arial"/>
              <a:buNone/>
            </a:pPr>
            <a:endParaRPr lang="en-US" sz="1200" b="1"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Do:</a:t>
            </a:r>
          </a:p>
          <a:p>
            <a:pPr marL="457200" marR="0" lvl="0" indent="-292100" algn="l" rtl="0">
              <a:spcBef>
                <a:spcPts val="0"/>
              </a:spcBef>
              <a:spcAft>
                <a:spcPts val="0"/>
              </a:spcAft>
              <a:buClr>
                <a:schemeClr val="dk1"/>
              </a:buClr>
              <a:buSzPct val="100000"/>
              <a:buFont typeface="Arial"/>
              <a:buChar char="●"/>
            </a:pPr>
            <a:r>
              <a:rPr lang="en-US" sz="1200" b="0" i="0" u="none" strike="noStrike" cap="none" dirty="0" smtClean="0">
                <a:solidFill>
                  <a:schemeClr val="dk1"/>
                </a:solidFill>
                <a:latin typeface="Arial"/>
                <a:ea typeface="Arial"/>
                <a:cs typeface="Arial"/>
                <a:sym typeface="Arial"/>
              </a:rPr>
              <a:t>Briefly highlight the three areas of discussion in this course (internal controls, substantive testing, risk assessment)</a:t>
            </a:r>
          </a:p>
          <a:p>
            <a:pPr marL="0" marR="0" lvl="0" indent="0" algn="l" rtl="0">
              <a:spcBef>
                <a:spcPts val="0"/>
              </a:spcBef>
              <a:spcAft>
                <a:spcPts val="0"/>
              </a:spcAft>
              <a:buClr>
                <a:srgbClr val="000000"/>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Q&amp;A: </a:t>
            </a:r>
          </a:p>
          <a:p>
            <a:pPr marL="457200" marR="0" lvl="0" indent="-292100" algn="l" rtl="0">
              <a:spcBef>
                <a:spcPts val="0"/>
              </a:spcBef>
              <a:spcAft>
                <a:spcPts val="0"/>
              </a:spcAft>
              <a:buClr>
                <a:schemeClr val="dk1"/>
              </a:buClr>
              <a:buSzPct val="100000"/>
              <a:buFont typeface="Arial"/>
              <a:buChar char="●"/>
            </a:pPr>
            <a:r>
              <a:rPr lang="en-US" sz="1200" b="0" i="1" u="none" strike="noStrike" cap="none" dirty="0" smtClean="0">
                <a:solidFill>
                  <a:schemeClr val="dk1"/>
                </a:solidFill>
                <a:latin typeface="Arial"/>
                <a:ea typeface="Arial"/>
                <a:cs typeface="Arial"/>
                <a:sym typeface="Arial"/>
              </a:rPr>
              <a:t>N/A</a:t>
            </a:r>
          </a:p>
          <a:p>
            <a:pPr marL="0" marR="0" lvl="0" indent="0" algn="l" rtl="0">
              <a:spcBef>
                <a:spcPts val="0"/>
              </a:spcBef>
              <a:spcAft>
                <a:spcPts val="0"/>
              </a:spcAft>
              <a:buClr>
                <a:srgbClr val="000000"/>
              </a:buClr>
              <a:buSzPct val="25000"/>
              <a:buFont typeface="Arial"/>
              <a:buNone/>
            </a:pPr>
            <a:endParaRPr lang="en-US" sz="1200" b="0" i="1"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Reference</a:t>
            </a:r>
          </a:p>
          <a:p>
            <a:pPr marL="457200" marR="0" lvl="0" indent="-292100" algn="l" rtl="0">
              <a:spcBef>
                <a:spcPts val="0"/>
              </a:spcBef>
              <a:spcAft>
                <a:spcPts val="0"/>
              </a:spcAft>
              <a:buClr>
                <a:schemeClr val="dk1"/>
              </a:buClr>
              <a:buSzPct val="100000"/>
              <a:buFont typeface="Arial"/>
              <a:buChar char="●"/>
            </a:pPr>
            <a:r>
              <a:rPr lang="en-US" sz="1200" b="0" i="1" u="none" strike="noStrike" cap="none" dirty="0" smtClean="0">
                <a:solidFill>
                  <a:schemeClr val="dk1"/>
                </a:solidFill>
                <a:latin typeface="Arial"/>
                <a:ea typeface="Arial"/>
                <a:cs typeface="Arial"/>
                <a:sym typeface="Arial"/>
              </a:rPr>
              <a:t>https://www.aicpa.org/Research/Standards/AuditAttest/DownloadableDocuments/AU-C-00200.pdf</a:t>
            </a:r>
          </a:p>
        </p:txBody>
      </p:sp>
      <p:sp>
        <p:nvSpPr>
          <p:cNvPr id="4" name="Slide Number Placeholder 3"/>
          <p:cNvSpPr>
            <a:spLocks noGrp="1"/>
          </p:cNvSpPr>
          <p:nvPr>
            <p:ph type="sldNum" sz="quarter" idx="10"/>
          </p:nvPr>
        </p:nvSpPr>
        <p:spPr/>
        <p:txBody>
          <a:bodyPr/>
          <a:lstStyle/>
          <a:p>
            <a:fld id="{F07B8F03-BC93-4120-96CA-A36DF640BE24}" type="slidenum">
              <a:rPr lang="en-US" smtClean="0"/>
              <a:pPr/>
              <a:t>17</a:t>
            </a:fld>
            <a:endParaRPr lang="en-US" dirty="0"/>
          </a:p>
        </p:txBody>
      </p:sp>
    </p:spTree>
    <p:extLst>
      <p:ext uri="{BB962C8B-B14F-4D97-AF65-F5344CB8AC3E}">
        <p14:creationId xmlns:p14="http://schemas.microsoft.com/office/powerpoint/2010/main" val="38727953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Clr>
                <a:srgbClr val="000000"/>
              </a:buClr>
              <a:buSzPct val="25000"/>
            </a:pPr>
            <a:r>
              <a:rPr lang="en-US" b="1" dirty="0">
                <a:solidFill>
                  <a:schemeClr val="dk1"/>
                </a:solidFill>
                <a:latin typeface="Arial"/>
                <a:ea typeface="Arial"/>
                <a:cs typeface="Arial"/>
                <a:sym typeface="Arial"/>
              </a:rPr>
              <a:t>Time on slide:</a:t>
            </a:r>
            <a:r>
              <a:rPr lang="en-US" dirty="0">
                <a:solidFill>
                  <a:schemeClr val="dk1"/>
                </a:solidFill>
                <a:latin typeface="Arial"/>
                <a:ea typeface="Arial"/>
                <a:cs typeface="Arial"/>
                <a:sym typeface="Arial"/>
              </a:rPr>
              <a:t> 1 minute</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Overall Elapsed Time: </a:t>
            </a:r>
            <a:r>
              <a:rPr lang="en-US" dirty="0">
                <a:solidFill>
                  <a:schemeClr val="dk1"/>
                </a:solidFill>
                <a:latin typeface="Arial"/>
                <a:ea typeface="Arial"/>
                <a:cs typeface="Arial"/>
                <a:sym typeface="Arial"/>
              </a:rPr>
              <a:t>28 minutes</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Instructor Notes:</a:t>
            </a:r>
            <a:r>
              <a:rPr lang="en-US" dirty="0">
                <a:solidFill>
                  <a:schemeClr val="dk1"/>
                </a:solidFill>
                <a:latin typeface="Arial"/>
                <a:ea typeface="Arial"/>
                <a:cs typeface="Arial"/>
                <a:sym typeface="Arial"/>
              </a:rPr>
              <a:t> </a:t>
            </a:r>
          </a:p>
          <a:p>
            <a:pPr lvl="0">
              <a:buClr>
                <a:srgbClr val="000000"/>
              </a:buClr>
              <a:buSzPct val="25000"/>
            </a:pPr>
            <a:r>
              <a:rPr lang="en-US" b="1" dirty="0">
                <a:solidFill>
                  <a:schemeClr val="dk1"/>
                </a:solidFill>
                <a:latin typeface="Arial"/>
                <a:ea typeface="Arial"/>
                <a:cs typeface="Arial"/>
                <a:sym typeface="Arial"/>
              </a:rPr>
              <a:t>Say:</a:t>
            </a:r>
          </a:p>
          <a:p>
            <a:pPr marL="457200" lvl="0" indent="-292100">
              <a:buClr>
                <a:schemeClr val="dk1"/>
              </a:buClr>
              <a:buSzPct val="100000"/>
              <a:buFont typeface="Arial"/>
              <a:buChar char="●"/>
            </a:pPr>
            <a:r>
              <a:rPr lang="en-US" i="1" dirty="0">
                <a:solidFill>
                  <a:schemeClr val="dk1"/>
                </a:solidFill>
                <a:latin typeface="Arial"/>
                <a:ea typeface="Arial"/>
                <a:cs typeface="Arial"/>
                <a:sym typeface="Arial"/>
              </a:rPr>
              <a:t>N/A</a:t>
            </a:r>
          </a:p>
          <a:p>
            <a:pPr lvl="0">
              <a:buClr>
                <a:srgbClr val="000000"/>
              </a:buClr>
              <a:buSzPct val="25000"/>
            </a:pPr>
            <a:endParaRPr lang="en-US" b="1"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Do:</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State each learning objective.</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Q&amp;A: </a:t>
            </a:r>
          </a:p>
          <a:p>
            <a:pPr marL="457200" lvl="0" indent="-292100">
              <a:buClr>
                <a:schemeClr val="dk1"/>
              </a:buClr>
              <a:buSzPct val="100000"/>
              <a:buFont typeface="Arial"/>
              <a:buChar char="●"/>
            </a:pPr>
            <a:r>
              <a:rPr lang="en-US" i="1" dirty="0">
                <a:solidFill>
                  <a:schemeClr val="dk1"/>
                </a:solidFill>
                <a:latin typeface="Arial"/>
                <a:ea typeface="Arial"/>
                <a:cs typeface="Arial"/>
                <a:sym typeface="Arial"/>
              </a:rPr>
              <a:t>N/A</a:t>
            </a:r>
          </a:p>
          <a:p>
            <a:pPr lvl="0">
              <a:buClr>
                <a:schemeClr val="dk1"/>
              </a:buClr>
              <a:buSzPct val="25000"/>
            </a:pPr>
            <a:endParaRPr lang="en-US" b="1" dirty="0">
              <a:solidFill>
                <a:schemeClr val="dk1"/>
              </a:solidFill>
              <a:latin typeface="Arial"/>
              <a:ea typeface="Arial"/>
              <a:cs typeface="Arial"/>
              <a:sym typeface="Arial"/>
            </a:endParaRPr>
          </a:p>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18</a:t>
            </a:fld>
            <a:endParaRPr lang="en-US" dirty="0"/>
          </a:p>
        </p:txBody>
      </p:sp>
    </p:spTree>
    <p:extLst>
      <p:ext uri="{BB962C8B-B14F-4D97-AF65-F5344CB8AC3E}">
        <p14:creationId xmlns:p14="http://schemas.microsoft.com/office/powerpoint/2010/main" val="2350254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Clr>
                <a:srgbClr val="000000"/>
              </a:buClr>
              <a:buSzPct val="25000"/>
            </a:pPr>
            <a:r>
              <a:rPr lang="en-US" b="1" dirty="0">
                <a:solidFill>
                  <a:schemeClr val="dk1"/>
                </a:solidFill>
                <a:latin typeface="Arial"/>
                <a:ea typeface="Arial"/>
                <a:cs typeface="Arial"/>
                <a:sym typeface="Arial"/>
              </a:rPr>
              <a:t>Time on slide: </a:t>
            </a:r>
            <a:r>
              <a:rPr lang="en-US" dirty="0">
                <a:solidFill>
                  <a:schemeClr val="dk1"/>
                </a:solidFill>
                <a:latin typeface="Arial"/>
                <a:ea typeface="Arial"/>
                <a:cs typeface="Arial"/>
                <a:sym typeface="Arial"/>
              </a:rPr>
              <a:t>4 minutes</a:t>
            </a:r>
          </a:p>
          <a:p>
            <a:pPr lvl="0">
              <a:buClr>
                <a:srgbClr val="000000"/>
              </a:buClr>
              <a:buSzPct val="25000"/>
            </a:pPr>
            <a:endParaRPr lang="en-US" b="1"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Overall Elapsed Time: </a:t>
            </a:r>
            <a:r>
              <a:rPr lang="en-US" dirty="0">
                <a:solidFill>
                  <a:schemeClr val="dk1"/>
                </a:solidFill>
                <a:latin typeface="Arial"/>
                <a:ea typeface="Arial"/>
                <a:cs typeface="Arial"/>
                <a:sym typeface="Arial"/>
              </a:rPr>
              <a:t>32 minutes</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Instructor Notes: </a:t>
            </a:r>
          </a:p>
          <a:p>
            <a:pPr lvl="0">
              <a:buClr>
                <a:srgbClr val="000000"/>
              </a:buClr>
              <a:buSzPct val="25000"/>
            </a:pPr>
            <a:r>
              <a:rPr lang="en-US" b="1" dirty="0">
                <a:solidFill>
                  <a:schemeClr val="dk1"/>
                </a:solidFill>
                <a:latin typeface="Arial"/>
                <a:ea typeface="Arial"/>
                <a:cs typeface="Arial"/>
                <a:sym typeface="Arial"/>
              </a:rPr>
              <a:t>Say:</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Before we go into specific examples of data analytics within external audit, it’s important to note that data quality checks are at the forefront of the audit</a:t>
            </a:r>
            <a:r>
              <a:rPr lang="en-US" dirty="0" smtClean="0">
                <a:solidFill>
                  <a:schemeClr val="dk1"/>
                </a:solidFill>
                <a:latin typeface="Arial"/>
                <a:ea typeface="Arial"/>
                <a:cs typeface="Arial"/>
                <a:sym typeface="Arial"/>
              </a:rPr>
              <a:t>. The </a:t>
            </a:r>
            <a:r>
              <a:rPr lang="en-US" dirty="0">
                <a:solidFill>
                  <a:schemeClr val="dk1"/>
                </a:solidFill>
                <a:latin typeface="Arial"/>
                <a:ea typeface="Arial"/>
                <a:cs typeface="Arial"/>
                <a:sym typeface="Arial"/>
              </a:rPr>
              <a:t>five components of the data quality drive the audit</a:t>
            </a:r>
            <a:r>
              <a:rPr lang="en-US" dirty="0" smtClean="0">
                <a:solidFill>
                  <a:schemeClr val="dk1"/>
                </a:solidFill>
                <a:latin typeface="Arial"/>
                <a:ea typeface="Arial"/>
                <a:cs typeface="Arial"/>
                <a:sym typeface="Arial"/>
              </a:rPr>
              <a:t>. The </a:t>
            </a:r>
            <a:r>
              <a:rPr lang="en-US" dirty="0">
                <a:solidFill>
                  <a:schemeClr val="dk1"/>
                </a:solidFill>
                <a:latin typeface="Arial"/>
                <a:ea typeface="Arial"/>
                <a:cs typeface="Arial"/>
                <a:sym typeface="Arial"/>
              </a:rPr>
              <a:t>data sets received from the source system are rarely standard and ready to be directly analyzed, so it’s important to consider each of the data quality components to provide a comprehensive and accurate view of the data and view into the business operations.</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Completeness, consistency, accuracy, precision and data gaps are the integral to the audit prior to applying data analytics to the source system data.</a:t>
            </a:r>
          </a:p>
          <a:p>
            <a:pPr lvl="0">
              <a:buClr>
                <a:srgbClr val="000000"/>
              </a:buClr>
              <a:buSzPct val="25000"/>
            </a:pPr>
            <a:endParaRPr lang="en-US" b="1"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Do:</a:t>
            </a:r>
          </a:p>
          <a:p>
            <a:pPr marL="457200" lvl="0" indent="-292100">
              <a:buClr>
                <a:schemeClr val="dk1"/>
              </a:buClr>
              <a:buSzPct val="100000"/>
              <a:buFont typeface="Arial"/>
              <a:buChar char="●"/>
            </a:pPr>
            <a:r>
              <a:rPr lang="en-US" i="1" dirty="0">
                <a:solidFill>
                  <a:schemeClr val="dk1"/>
                </a:solidFill>
                <a:latin typeface="Arial"/>
                <a:ea typeface="Arial"/>
                <a:cs typeface="Arial"/>
                <a:sym typeface="Arial"/>
              </a:rPr>
              <a:t>N/A</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Q&amp;A: </a:t>
            </a:r>
          </a:p>
          <a:p>
            <a:pPr marL="457200" lvl="0" indent="-292100">
              <a:buClr>
                <a:schemeClr val="dk1"/>
              </a:buClr>
              <a:buSzPct val="100000"/>
              <a:buFont typeface="Arial"/>
              <a:buChar char="●"/>
            </a:pPr>
            <a:r>
              <a:rPr lang="en-US" i="1" dirty="0">
                <a:solidFill>
                  <a:schemeClr val="dk1"/>
                </a:solidFill>
                <a:latin typeface="Arial"/>
                <a:ea typeface="Arial"/>
                <a:cs typeface="Arial"/>
                <a:sym typeface="Arial"/>
              </a:rPr>
              <a:t>N/A</a:t>
            </a:r>
          </a:p>
          <a:p>
            <a:pPr lvl="0">
              <a:buClr>
                <a:schemeClr val="dk1"/>
              </a:buClr>
              <a:buSzPct val="25000"/>
            </a:pPr>
            <a:endParaRPr lang="en-US" b="1" dirty="0">
              <a:solidFill>
                <a:schemeClr val="dk1"/>
              </a:solidFill>
              <a:latin typeface="Arial"/>
              <a:ea typeface="Arial"/>
              <a:cs typeface="Arial"/>
              <a:sym typeface="Arial"/>
            </a:endParaRPr>
          </a:p>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19</a:t>
            </a:fld>
            <a:endParaRPr lang="en-US" dirty="0"/>
          </a:p>
        </p:txBody>
      </p:sp>
    </p:spTree>
    <p:extLst>
      <p:ext uri="{BB962C8B-B14F-4D97-AF65-F5344CB8AC3E}">
        <p14:creationId xmlns:p14="http://schemas.microsoft.com/office/powerpoint/2010/main" val="8567792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Clr>
                <a:srgbClr val="000000"/>
              </a:buClr>
              <a:buSzPct val="25000"/>
            </a:pPr>
            <a:r>
              <a:rPr lang="en-US" b="1" dirty="0">
                <a:solidFill>
                  <a:schemeClr val="dk1"/>
                </a:solidFill>
                <a:latin typeface="Arial"/>
                <a:ea typeface="Arial"/>
                <a:cs typeface="Arial"/>
                <a:sym typeface="Arial"/>
              </a:rPr>
              <a:t>Time on slide:</a:t>
            </a:r>
            <a:r>
              <a:rPr lang="en-US" dirty="0">
                <a:solidFill>
                  <a:schemeClr val="dk1"/>
                </a:solidFill>
                <a:latin typeface="Arial"/>
                <a:ea typeface="Arial"/>
                <a:cs typeface="Arial"/>
                <a:sym typeface="Arial"/>
              </a:rPr>
              <a:t> 1 minute</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Overall Elapsed Time:</a:t>
            </a:r>
            <a:r>
              <a:rPr lang="en-US" dirty="0">
                <a:solidFill>
                  <a:schemeClr val="dk1"/>
                </a:solidFill>
                <a:latin typeface="Arial"/>
                <a:ea typeface="Arial"/>
                <a:cs typeface="Arial"/>
                <a:sym typeface="Arial"/>
              </a:rPr>
              <a:t> 1 minute</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Instructor Notes: </a:t>
            </a:r>
          </a:p>
          <a:p>
            <a:pPr lvl="0">
              <a:buClr>
                <a:srgbClr val="000000"/>
              </a:buClr>
              <a:buSzPct val="25000"/>
            </a:pPr>
            <a:r>
              <a:rPr lang="en-US" b="1" dirty="0">
                <a:solidFill>
                  <a:schemeClr val="dk1"/>
                </a:solidFill>
                <a:latin typeface="Arial"/>
                <a:ea typeface="Arial"/>
                <a:cs typeface="Arial"/>
                <a:sym typeface="Arial"/>
              </a:rPr>
              <a:t>Say:</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In this course, we will explore how data analytics is applied in external audit, including the areas of internal controls, substantive testing and risk assessment</a:t>
            </a:r>
            <a:r>
              <a:rPr lang="en-US" dirty="0" smtClean="0">
                <a:solidFill>
                  <a:schemeClr val="dk1"/>
                </a:solidFill>
                <a:latin typeface="Arial"/>
                <a:ea typeface="Arial"/>
                <a:cs typeface="Arial"/>
                <a:sym typeface="Arial"/>
              </a:rPr>
              <a:t>. At </a:t>
            </a:r>
            <a:r>
              <a:rPr lang="en-US" dirty="0">
                <a:solidFill>
                  <a:schemeClr val="dk1"/>
                </a:solidFill>
                <a:latin typeface="Arial"/>
                <a:ea typeface="Arial"/>
                <a:cs typeface="Arial"/>
                <a:sym typeface="Arial"/>
              </a:rPr>
              <a:t>the end of the course, we will explore students understanding of the material with a case study relating to journal entry testing.</a:t>
            </a:r>
          </a:p>
          <a:p>
            <a:pPr lvl="0">
              <a:buClr>
                <a:srgbClr val="000000"/>
              </a:buClr>
              <a:buSzPct val="25000"/>
            </a:pPr>
            <a:endParaRPr lang="en-US" b="1"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Do:</a:t>
            </a:r>
          </a:p>
          <a:p>
            <a:pPr marL="457200" lvl="0" indent="-292100">
              <a:buClr>
                <a:schemeClr val="dk1"/>
              </a:buClr>
              <a:buSzPct val="100000"/>
              <a:buFont typeface="Arial"/>
              <a:buChar char="●"/>
            </a:pPr>
            <a:r>
              <a:rPr lang="en-US" i="1" dirty="0">
                <a:solidFill>
                  <a:schemeClr val="dk1"/>
                </a:solidFill>
                <a:latin typeface="Arial"/>
                <a:ea typeface="Arial"/>
                <a:cs typeface="Arial"/>
                <a:sym typeface="Arial"/>
              </a:rPr>
              <a:t>N/A</a:t>
            </a:r>
          </a:p>
          <a:p>
            <a:pPr lvl="0">
              <a:buClr>
                <a:srgbClr val="000000"/>
              </a:buClr>
              <a:buSzPct val="25000"/>
            </a:pPr>
            <a:endParaRPr lang="en-US" b="1"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Q&amp;A: </a:t>
            </a:r>
          </a:p>
          <a:p>
            <a:pPr marL="457200" lvl="0" indent="-292100">
              <a:buClr>
                <a:schemeClr val="dk1"/>
              </a:buClr>
              <a:buSzPct val="100000"/>
              <a:buFont typeface="Arial"/>
              <a:buChar char="●"/>
            </a:pPr>
            <a:r>
              <a:rPr lang="en-US" i="1" dirty="0">
                <a:solidFill>
                  <a:schemeClr val="dk1"/>
                </a:solidFill>
                <a:latin typeface="Arial"/>
                <a:ea typeface="Arial"/>
                <a:cs typeface="Arial"/>
                <a:sym typeface="Arial"/>
              </a:rPr>
              <a:t>N/A</a:t>
            </a:r>
          </a:p>
          <a:p>
            <a:pPr lvl="0">
              <a:buClr>
                <a:schemeClr val="dk1"/>
              </a:buClr>
              <a:buSzPct val="25000"/>
            </a:pPr>
            <a:endParaRPr lang="en-US" b="1" dirty="0">
              <a:solidFill>
                <a:schemeClr val="dk1"/>
              </a:solidFill>
              <a:latin typeface="Arial"/>
              <a:ea typeface="Arial"/>
              <a:cs typeface="Arial"/>
              <a:sym typeface="Arial"/>
            </a:endParaRPr>
          </a:p>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2</a:t>
            </a:fld>
            <a:endParaRPr lang="en-US" dirty="0"/>
          </a:p>
        </p:txBody>
      </p:sp>
    </p:spTree>
    <p:extLst>
      <p:ext uri="{BB962C8B-B14F-4D97-AF65-F5344CB8AC3E}">
        <p14:creationId xmlns:p14="http://schemas.microsoft.com/office/powerpoint/2010/main" val="29575964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Clr>
                <a:schemeClr val="dk1"/>
              </a:buClr>
              <a:buSzPct val="25000"/>
            </a:pPr>
            <a:r>
              <a:rPr lang="en-US" b="1" dirty="0">
                <a:solidFill>
                  <a:schemeClr val="dk1"/>
                </a:solidFill>
                <a:latin typeface="Arial"/>
                <a:ea typeface="Arial"/>
                <a:cs typeface="Arial"/>
                <a:sym typeface="Arial"/>
              </a:rPr>
              <a:t>Time on slide: </a:t>
            </a:r>
            <a:r>
              <a:rPr lang="en-US" dirty="0">
                <a:solidFill>
                  <a:schemeClr val="dk1"/>
                </a:solidFill>
                <a:latin typeface="Arial"/>
                <a:ea typeface="Arial"/>
                <a:cs typeface="Arial"/>
                <a:sym typeface="Arial"/>
              </a:rPr>
              <a:t>2 minutes</a:t>
            </a:r>
          </a:p>
          <a:p>
            <a:pPr lvl="0">
              <a:buClr>
                <a:schemeClr val="dk1"/>
              </a:buClr>
              <a:buSzPct val="25000"/>
            </a:pPr>
            <a:endParaRPr lang="en-US" dirty="0">
              <a:solidFill>
                <a:schemeClr val="dk1"/>
              </a:solidFill>
              <a:latin typeface="Arial"/>
              <a:ea typeface="Arial"/>
              <a:cs typeface="Arial"/>
              <a:sym typeface="Arial"/>
            </a:endParaRPr>
          </a:p>
          <a:p>
            <a:pPr lvl="0">
              <a:buClr>
                <a:schemeClr val="dk1"/>
              </a:buClr>
              <a:buSzPct val="25000"/>
            </a:pPr>
            <a:r>
              <a:rPr lang="en-US" b="1" dirty="0">
                <a:solidFill>
                  <a:schemeClr val="dk1"/>
                </a:solidFill>
                <a:latin typeface="Arial"/>
                <a:ea typeface="Arial"/>
                <a:cs typeface="Arial"/>
                <a:sym typeface="Arial"/>
              </a:rPr>
              <a:t>Overall Elapsed Time: </a:t>
            </a:r>
            <a:r>
              <a:rPr lang="en-US" dirty="0">
                <a:solidFill>
                  <a:schemeClr val="dk1"/>
                </a:solidFill>
                <a:latin typeface="Arial"/>
                <a:ea typeface="Arial"/>
                <a:cs typeface="Arial"/>
                <a:sym typeface="Arial"/>
              </a:rPr>
              <a:t>34 minutes</a:t>
            </a:r>
          </a:p>
          <a:p>
            <a:pPr lvl="0">
              <a:buClr>
                <a:schemeClr val="dk1"/>
              </a:buClr>
              <a:buSzPct val="25000"/>
            </a:pPr>
            <a:endParaRPr lang="en-US" b="1" dirty="0">
              <a:solidFill>
                <a:schemeClr val="dk1"/>
              </a:solidFill>
              <a:latin typeface="Arial"/>
              <a:ea typeface="Arial"/>
              <a:cs typeface="Arial"/>
              <a:sym typeface="Arial"/>
            </a:endParaRPr>
          </a:p>
          <a:p>
            <a:pPr lvl="0">
              <a:buClr>
                <a:schemeClr val="dk1"/>
              </a:buClr>
              <a:buSzPct val="25000"/>
            </a:pPr>
            <a:r>
              <a:rPr lang="en-US" b="1" dirty="0">
                <a:solidFill>
                  <a:schemeClr val="dk1"/>
                </a:solidFill>
                <a:latin typeface="Arial"/>
                <a:ea typeface="Arial"/>
                <a:cs typeface="Arial"/>
                <a:sym typeface="Arial"/>
              </a:rPr>
              <a:t>Instructor Notes: </a:t>
            </a:r>
          </a:p>
          <a:p>
            <a:pPr lvl="0">
              <a:buClr>
                <a:schemeClr val="dk1"/>
              </a:buClr>
              <a:buSzPct val="25000"/>
            </a:pPr>
            <a:r>
              <a:rPr lang="en-US" b="1" dirty="0">
                <a:solidFill>
                  <a:schemeClr val="dk1"/>
                </a:solidFill>
                <a:latin typeface="Arial"/>
                <a:ea typeface="Arial"/>
                <a:cs typeface="Arial"/>
                <a:sym typeface="Arial"/>
              </a:rPr>
              <a:t>Say:</a:t>
            </a:r>
          </a:p>
          <a:p>
            <a:pPr marL="457200" lvl="0" indent="-292100">
              <a:buClr>
                <a:schemeClr val="dk1"/>
              </a:buClr>
              <a:buSzPct val="100000"/>
              <a:buFont typeface="Arial"/>
              <a:buChar char="●"/>
            </a:pPr>
            <a:r>
              <a:rPr lang="en-US" i="1" dirty="0">
                <a:solidFill>
                  <a:schemeClr val="dk1"/>
                </a:solidFill>
                <a:latin typeface="Arial"/>
                <a:ea typeface="Arial"/>
                <a:cs typeface="Arial"/>
                <a:sym typeface="Arial"/>
              </a:rPr>
              <a:t>N/A</a:t>
            </a:r>
          </a:p>
          <a:p>
            <a:pPr lvl="0">
              <a:buClr>
                <a:schemeClr val="dk1"/>
              </a:buClr>
              <a:buSzPct val="25000"/>
            </a:pPr>
            <a:endParaRPr lang="en-US" b="1" dirty="0">
              <a:solidFill>
                <a:schemeClr val="dk1"/>
              </a:solidFill>
              <a:latin typeface="Arial"/>
              <a:ea typeface="Arial"/>
              <a:cs typeface="Arial"/>
              <a:sym typeface="Arial"/>
            </a:endParaRPr>
          </a:p>
          <a:p>
            <a:pPr lvl="0">
              <a:buClr>
                <a:schemeClr val="dk1"/>
              </a:buClr>
              <a:buSzPct val="25000"/>
            </a:pPr>
            <a:r>
              <a:rPr lang="en-US" b="1" dirty="0">
                <a:solidFill>
                  <a:schemeClr val="dk1"/>
                </a:solidFill>
                <a:latin typeface="Arial"/>
                <a:ea typeface="Arial"/>
                <a:cs typeface="Arial"/>
                <a:sym typeface="Arial"/>
              </a:rPr>
              <a:t>Do:</a:t>
            </a:r>
          </a:p>
          <a:p>
            <a:pPr marL="457200" lvl="0" indent="-292100">
              <a:buClr>
                <a:schemeClr val="dk1"/>
              </a:buClr>
              <a:buSzPct val="100000"/>
              <a:buFont typeface="Arial"/>
              <a:buChar char="●"/>
            </a:pPr>
            <a:r>
              <a:rPr lang="en-US" i="1" dirty="0">
                <a:solidFill>
                  <a:schemeClr val="dk1"/>
                </a:solidFill>
                <a:latin typeface="Arial"/>
                <a:ea typeface="Arial"/>
                <a:cs typeface="Arial"/>
                <a:sym typeface="Arial"/>
              </a:rPr>
              <a:t>(After Q&amp;A)</a:t>
            </a:r>
            <a:r>
              <a:rPr lang="en-US" dirty="0">
                <a:solidFill>
                  <a:schemeClr val="dk1"/>
                </a:solidFill>
                <a:latin typeface="Arial"/>
                <a:ea typeface="Arial"/>
                <a:cs typeface="Arial"/>
                <a:sym typeface="Arial"/>
              </a:rPr>
              <a:t> Switch to next slide to display answers to the first question</a:t>
            </a:r>
          </a:p>
          <a:p>
            <a:pPr lvl="0">
              <a:buClr>
                <a:schemeClr val="dk1"/>
              </a:buClr>
              <a:buSzPct val="25000"/>
            </a:pPr>
            <a:endParaRPr lang="en-US" dirty="0">
              <a:solidFill>
                <a:schemeClr val="dk1"/>
              </a:solidFill>
              <a:latin typeface="Arial"/>
              <a:ea typeface="Arial"/>
              <a:cs typeface="Arial"/>
              <a:sym typeface="Arial"/>
            </a:endParaRPr>
          </a:p>
          <a:p>
            <a:pPr lvl="0">
              <a:buClr>
                <a:schemeClr val="dk1"/>
              </a:buClr>
              <a:buSzPct val="25000"/>
            </a:pPr>
            <a:r>
              <a:rPr lang="en-US" b="1" dirty="0">
                <a:solidFill>
                  <a:schemeClr val="dk1"/>
                </a:solidFill>
                <a:latin typeface="Arial"/>
                <a:ea typeface="Arial"/>
                <a:cs typeface="Arial"/>
                <a:sym typeface="Arial"/>
              </a:rPr>
              <a:t>Q&amp;A: </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Given the definition of internal controls at the top of the slide and to answer the first question, what do you think are some risks that are mitigated with internal controls?</a:t>
            </a:r>
          </a:p>
          <a:p>
            <a:pPr lvl="0">
              <a:buClr>
                <a:schemeClr val="dk1"/>
              </a:buClr>
              <a:buSzPct val="25000"/>
            </a:pPr>
            <a:endParaRPr lang="en-US" dirty="0">
              <a:solidFill>
                <a:schemeClr val="dk1"/>
              </a:solidFill>
              <a:latin typeface="Arial"/>
              <a:ea typeface="Arial"/>
              <a:cs typeface="Arial"/>
              <a:sym typeface="Arial"/>
            </a:endParaRPr>
          </a:p>
          <a:p>
            <a:pPr lvl="0">
              <a:buClr>
                <a:schemeClr val="dk1"/>
              </a:buClr>
              <a:buSzPct val="25000"/>
            </a:pPr>
            <a:r>
              <a:rPr lang="en-US" b="1" dirty="0">
                <a:solidFill>
                  <a:schemeClr val="dk1"/>
                </a:solidFill>
                <a:latin typeface="Arial"/>
                <a:ea typeface="Arial"/>
                <a:cs typeface="Arial"/>
                <a:sym typeface="Arial"/>
              </a:rPr>
              <a:t>References:</a:t>
            </a:r>
          </a:p>
          <a:p>
            <a:pPr marL="457200" lvl="0" indent="-292100">
              <a:buClr>
                <a:schemeClr val="dk1"/>
              </a:buClr>
              <a:buSzPct val="100000"/>
              <a:buFont typeface="Arial"/>
              <a:buChar char="●"/>
            </a:pPr>
            <a:r>
              <a:rPr lang="en-US" i="1" dirty="0">
                <a:solidFill>
                  <a:schemeClr val="dk1"/>
                </a:solidFill>
                <a:latin typeface="Arial"/>
                <a:ea typeface="Arial"/>
                <a:cs typeface="Arial"/>
                <a:sym typeface="Arial"/>
              </a:rPr>
              <a:t>https://www.sec.gov/rules/proposed/s74002/card941503.pdf</a:t>
            </a:r>
          </a:p>
          <a:p>
            <a:pPr lvl="0">
              <a:buClr>
                <a:schemeClr val="dk1"/>
              </a:buClr>
              <a:buSzPct val="25000"/>
            </a:pPr>
            <a:endParaRPr lang="en-US" b="1" dirty="0">
              <a:solidFill>
                <a:schemeClr val="dk1"/>
              </a:solidFill>
              <a:latin typeface="Arial"/>
              <a:ea typeface="Arial"/>
              <a:cs typeface="Arial"/>
              <a:sym typeface="Arial"/>
            </a:endParaRPr>
          </a:p>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20</a:t>
            </a:fld>
            <a:endParaRPr lang="en-US" dirty="0"/>
          </a:p>
        </p:txBody>
      </p:sp>
    </p:spTree>
    <p:extLst>
      <p:ext uri="{BB962C8B-B14F-4D97-AF65-F5344CB8AC3E}">
        <p14:creationId xmlns:p14="http://schemas.microsoft.com/office/powerpoint/2010/main" val="19332435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Clr>
                <a:srgbClr val="000000"/>
              </a:buClr>
              <a:buSzPct val="25000"/>
            </a:pPr>
            <a:r>
              <a:rPr lang="en-US" b="1" dirty="0">
                <a:solidFill>
                  <a:schemeClr val="dk1"/>
                </a:solidFill>
                <a:latin typeface="Arial"/>
                <a:ea typeface="Arial"/>
                <a:cs typeface="Arial"/>
                <a:sym typeface="Arial"/>
              </a:rPr>
              <a:t>Time on slide: </a:t>
            </a:r>
            <a:r>
              <a:rPr lang="en-US" dirty="0">
                <a:solidFill>
                  <a:schemeClr val="dk1"/>
                </a:solidFill>
                <a:latin typeface="Arial"/>
                <a:ea typeface="Arial"/>
                <a:cs typeface="Arial"/>
                <a:sym typeface="Arial"/>
              </a:rPr>
              <a:t>2 minutes</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Overall Elapsed Time: </a:t>
            </a:r>
            <a:r>
              <a:rPr lang="en-US" dirty="0">
                <a:solidFill>
                  <a:schemeClr val="dk1"/>
                </a:solidFill>
                <a:latin typeface="Arial"/>
                <a:ea typeface="Arial"/>
                <a:cs typeface="Arial"/>
                <a:sym typeface="Arial"/>
              </a:rPr>
              <a:t>36 minutes</a:t>
            </a:r>
          </a:p>
          <a:p>
            <a:pPr lvl="0">
              <a:buClr>
                <a:srgbClr val="000000"/>
              </a:buClr>
              <a:buSzPct val="25000"/>
            </a:pPr>
            <a:endParaRPr lang="en-US" b="1"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Instructor Notes: </a:t>
            </a:r>
          </a:p>
          <a:p>
            <a:pPr lvl="0">
              <a:buClr>
                <a:srgbClr val="000000"/>
              </a:buClr>
              <a:buSzPct val="25000"/>
            </a:pPr>
            <a:r>
              <a:rPr lang="en-US" b="1" dirty="0">
                <a:solidFill>
                  <a:schemeClr val="dk1"/>
                </a:solidFill>
                <a:latin typeface="Arial"/>
                <a:ea typeface="Arial"/>
                <a:cs typeface="Arial"/>
                <a:sym typeface="Arial"/>
              </a:rPr>
              <a:t>Say:</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Material misstatements =&gt; an impact on investors and poor decision-making by management</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Fraudulent activity =&gt; loss of assets to theft</a:t>
            </a:r>
          </a:p>
          <a:p>
            <a:pPr lvl="0">
              <a:buClr>
                <a:srgbClr val="000000"/>
              </a:buClr>
              <a:buSzPct val="25000"/>
            </a:pPr>
            <a:endParaRPr lang="en-US" b="1"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Do:</a:t>
            </a:r>
          </a:p>
          <a:p>
            <a:pPr marL="457200" lvl="0" indent="-292100">
              <a:buClr>
                <a:schemeClr val="dk1"/>
              </a:buClr>
              <a:buSzPct val="100000"/>
              <a:buFont typeface="Arial"/>
              <a:buChar char="●"/>
            </a:pPr>
            <a:r>
              <a:rPr lang="en-US" i="1" dirty="0">
                <a:solidFill>
                  <a:schemeClr val="dk1"/>
                </a:solidFill>
                <a:latin typeface="Arial"/>
                <a:ea typeface="Arial"/>
                <a:cs typeface="Arial"/>
                <a:sym typeface="Arial"/>
              </a:rPr>
              <a:t>(After Q&amp;A)</a:t>
            </a:r>
            <a:r>
              <a:rPr lang="en-US" dirty="0">
                <a:solidFill>
                  <a:schemeClr val="dk1"/>
                </a:solidFill>
                <a:latin typeface="Arial"/>
                <a:ea typeface="Arial"/>
                <a:cs typeface="Arial"/>
                <a:sym typeface="Arial"/>
              </a:rPr>
              <a:t> Switch to next slide to display answers to the second question</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Q&amp;A: </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How can data analytics assist with internal controls testing?</a:t>
            </a:r>
          </a:p>
          <a:p>
            <a:pPr lvl="0">
              <a:buClr>
                <a:schemeClr val="dk1"/>
              </a:buClr>
              <a:buSzPct val="25000"/>
            </a:pPr>
            <a:endParaRPr lang="en-US" b="1" dirty="0">
              <a:solidFill>
                <a:schemeClr val="dk1"/>
              </a:solidFill>
              <a:latin typeface="Arial"/>
              <a:ea typeface="Arial"/>
              <a:cs typeface="Arial"/>
              <a:sym typeface="Arial"/>
            </a:endParaRPr>
          </a:p>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21</a:t>
            </a:fld>
            <a:endParaRPr lang="en-US" dirty="0"/>
          </a:p>
        </p:txBody>
      </p:sp>
    </p:spTree>
    <p:extLst>
      <p:ext uri="{BB962C8B-B14F-4D97-AF65-F5344CB8AC3E}">
        <p14:creationId xmlns:p14="http://schemas.microsoft.com/office/powerpoint/2010/main" val="20621335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Clr>
                <a:srgbClr val="000000"/>
              </a:buClr>
              <a:buSzPct val="25000"/>
            </a:pPr>
            <a:r>
              <a:rPr lang="en-US" b="1" dirty="0">
                <a:solidFill>
                  <a:schemeClr val="dk1"/>
                </a:solidFill>
                <a:latin typeface="Arial"/>
                <a:ea typeface="Arial"/>
                <a:cs typeface="Arial"/>
                <a:sym typeface="Arial"/>
              </a:rPr>
              <a:t>Time on slide: </a:t>
            </a:r>
            <a:r>
              <a:rPr lang="en-US" dirty="0">
                <a:solidFill>
                  <a:schemeClr val="dk1"/>
                </a:solidFill>
                <a:latin typeface="Arial"/>
                <a:ea typeface="Arial"/>
                <a:cs typeface="Arial"/>
                <a:sym typeface="Arial"/>
              </a:rPr>
              <a:t>2 minutes</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Overall Elapsed Time: </a:t>
            </a:r>
            <a:r>
              <a:rPr lang="en-US" dirty="0">
                <a:solidFill>
                  <a:schemeClr val="dk1"/>
                </a:solidFill>
                <a:latin typeface="Arial"/>
                <a:ea typeface="Arial"/>
                <a:cs typeface="Arial"/>
                <a:sym typeface="Arial"/>
              </a:rPr>
              <a:t>38 minutes</a:t>
            </a:r>
          </a:p>
          <a:p>
            <a:pPr lvl="0">
              <a:buClr>
                <a:srgbClr val="000000"/>
              </a:buClr>
              <a:buSzPct val="25000"/>
            </a:pPr>
            <a:endParaRPr lang="en-US" b="1"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Instructor Notes: </a:t>
            </a:r>
          </a:p>
          <a:p>
            <a:pPr lvl="0">
              <a:buClr>
                <a:srgbClr val="000000"/>
              </a:buClr>
              <a:buSzPct val="25000"/>
            </a:pPr>
            <a:r>
              <a:rPr lang="en-US" b="1" dirty="0">
                <a:solidFill>
                  <a:schemeClr val="dk1"/>
                </a:solidFill>
                <a:latin typeface="Arial"/>
                <a:ea typeface="Arial"/>
                <a:cs typeface="Arial"/>
                <a:sym typeface="Arial"/>
              </a:rPr>
              <a:t>Say:</a:t>
            </a:r>
          </a:p>
          <a:p>
            <a:pPr marL="457200" lvl="0" indent="-292100">
              <a:buClr>
                <a:schemeClr val="dk1"/>
              </a:buClr>
              <a:buSzPct val="100000"/>
              <a:buFont typeface="Arial"/>
              <a:buChar char="●"/>
            </a:pPr>
            <a:r>
              <a:rPr lang="en-US" i="1" dirty="0">
                <a:solidFill>
                  <a:schemeClr val="dk1"/>
                </a:solidFill>
                <a:latin typeface="Arial"/>
                <a:ea typeface="Arial"/>
                <a:cs typeface="Arial"/>
                <a:sym typeface="Arial"/>
              </a:rPr>
              <a:t>N/A</a:t>
            </a:r>
          </a:p>
          <a:p>
            <a:pPr lvl="0">
              <a:buClr>
                <a:srgbClr val="000000"/>
              </a:buClr>
              <a:buSzPct val="25000"/>
            </a:pPr>
            <a:endParaRPr lang="en-US" b="1"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Do:</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Tie back answers to the five pillars at start of presentation</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Q&amp;A: </a:t>
            </a:r>
          </a:p>
          <a:p>
            <a:pPr marL="457200" lvl="0" indent="-292100">
              <a:buClr>
                <a:schemeClr val="dk1"/>
              </a:buClr>
              <a:buSzPct val="100000"/>
              <a:buFont typeface="Arial"/>
              <a:buChar char="●"/>
            </a:pPr>
            <a:r>
              <a:rPr lang="en-US" i="1" dirty="0">
                <a:solidFill>
                  <a:schemeClr val="dk1"/>
                </a:solidFill>
                <a:latin typeface="Arial"/>
                <a:ea typeface="Arial"/>
                <a:cs typeface="Arial"/>
                <a:sym typeface="Arial"/>
              </a:rPr>
              <a:t>N/A</a:t>
            </a:r>
          </a:p>
          <a:p>
            <a:pPr lvl="0">
              <a:buClr>
                <a:schemeClr val="dk1"/>
              </a:buClr>
              <a:buSzPct val="25000"/>
            </a:pPr>
            <a:endParaRPr lang="en-US" b="1" dirty="0">
              <a:solidFill>
                <a:schemeClr val="dk1"/>
              </a:solidFill>
              <a:latin typeface="Arial"/>
              <a:ea typeface="Arial"/>
              <a:cs typeface="Arial"/>
              <a:sym typeface="Arial"/>
            </a:endParaRPr>
          </a:p>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22</a:t>
            </a:fld>
            <a:endParaRPr lang="en-US" dirty="0"/>
          </a:p>
        </p:txBody>
      </p:sp>
    </p:spTree>
    <p:extLst>
      <p:ext uri="{BB962C8B-B14F-4D97-AF65-F5344CB8AC3E}">
        <p14:creationId xmlns:p14="http://schemas.microsoft.com/office/powerpoint/2010/main" val="30526404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Clr>
                <a:srgbClr val="000000"/>
              </a:buClr>
              <a:buSzPct val="25000"/>
            </a:pPr>
            <a:r>
              <a:rPr lang="en-US" b="1" dirty="0">
                <a:solidFill>
                  <a:schemeClr val="dk1"/>
                </a:solidFill>
                <a:latin typeface="Arial"/>
                <a:ea typeface="Arial"/>
                <a:cs typeface="Arial"/>
                <a:sym typeface="Arial"/>
              </a:rPr>
              <a:t>Time on slide:</a:t>
            </a:r>
            <a:r>
              <a:rPr lang="en-US" dirty="0">
                <a:solidFill>
                  <a:schemeClr val="dk1"/>
                </a:solidFill>
                <a:latin typeface="Arial"/>
                <a:ea typeface="Arial"/>
                <a:cs typeface="Arial"/>
                <a:sym typeface="Arial"/>
              </a:rPr>
              <a:t> 3 minutes</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Overall Elapsed Time:</a:t>
            </a:r>
            <a:r>
              <a:rPr lang="en-US" dirty="0">
                <a:solidFill>
                  <a:schemeClr val="dk1"/>
                </a:solidFill>
                <a:latin typeface="Arial"/>
                <a:ea typeface="Arial"/>
                <a:cs typeface="Arial"/>
                <a:sym typeface="Arial"/>
              </a:rPr>
              <a:t> 41 minutes</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Instructor Notes: </a:t>
            </a:r>
          </a:p>
          <a:p>
            <a:pPr lvl="0">
              <a:buClr>
                <a:srgbClr val="000000"/>
              </a:buClr>
              <a:buSzPct val="25000"/>
            </a:pPr>
            <a:r>
              <a:rPr lang="en-US" b="1" dirty="0">
                <a:solidFill>
                  <a:schemeClr val="dk1"/>
                </a:solidFill>
                <a:latin typeface="Arial"/>
                <a:ea typeface="Arial"/>
                <a:cs typeface="Arial"/>
                <a:sym typeface="Arial"/>
              </a:rPr>
              <a:t>Say:</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These are some of the areas where analytics can be applied for internal controls. The next few slides will talk more in-depth on examples.</a:t>
            </a:r>
          </a:p>
          <a:p>
            <a:pPr lvl="0">
              <a:buClr>
                <a:srgbClr val="000000"/>
              </a:buClr>
              <a:buSzPct val="25000"/>
            </a:pPr>
            <a:endParaRPr lang="en-US" b="1"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Do:</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Provide brief overview of each application area</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Q&amp;A: </a:t>
            </a:r>
          </a:p>
          <a:p>
            <a:pPr marL="457200" lvl="0" indent="-292100">
              <a:buClr>
                <a:schemeClr val="dk1"/>
              </a:buClr>
              <a:buSzPct val="100000"/>
              <a:buFont typeface="Arial"/>
              <a:buChar char="●"/>
            </a:pPr>
            <a:r>
              <a:rPr lang="en-US" i="1" dirty="0">
                <a:solidFill>
                  <a:schemeClr val="dk1"/>
                </a:solidFill>
                <a:latin typeface="Arial"/>
                <a:ea typeface="Arial"/>
                <a:cs typeface="Arial"/>
                <a:sym typeface="Arial"/>
              </a:rPr>
              <a:t>N/A</a:t>
            </a:r>
          </a:p>
          <a:p>
            <a:pPr lvl="0">
              <a:buClr>
                <a:schemeClr val="dk1"/>
              </a:buClr>
              <a:buSzPct val="25000"/>
            </a:pPr>
            <a:endParaRPr lang="en-US" b="1" dirty="0">
              <a:solidFill>
                <a:schemeClr val="dk1"/>
              </a:solidFill>
              <a:latin typeface="Arial"/>
              <a:ea typeface="Arial"/>
              <a:cs typeface="Arial"/>
              <a:sym typeface="Arial"/>
            </a:endParaRPr>
          </a:p>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23</a:t>
            </a:fld>
            <a:endParaRPr lang="en-US" dirty="0"/>
          </a:p>
        </p:txBody>
      </p:sp>
    </p:spTree>
    <p:extLst>
      <p:ext uri="{BB962C8B-B14F-4D97-AF65-F5344CB8AC3E}">
        <p14:creationId xmlns:p14="http://schemas.microsoft.com/office/powerpoint/2010/main" val="36684150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lvl="0">
              <a:buClr>
                <a:schemeClr val="dk1"/>
              </a:buClr>
              <a:buSzPct val="25000"/>
            </a:pPr>
            <a:r>
              <a:rPr lang="en-US" sz="1000" b="1" dirty="0">
                <a:solidFill>
                  <a:schemeClr val="dk1"/>
                </a:solidFill>
                <a:latin typeface="Arial"/>
                <a:ea typeface="Arial"/>
                <a:cs typeface="Arial"/>
                <a:sym typeface="Arial"/>
              </a:rPr>
              <a:t>Time on slide:</a:t>
            </a:r>
            <a:r>
              <a:rPr lang="en-US" sz="1000" dirty="0">
                <a:solidFill>
                  <a:schemeClr val="dk1"/>
                </a:solidFill>
                <a:latin typeface="Arial"/>
                <a:ea typeface="Arial"/>
                <a:cs typeface="Arial"/>
                <a:sym typeface="Arial"/>
              </a:rPr>
              <a:t> 5 minutes</a:t>
            </a:r>
          </a:p>
          <a:p>
            <a:pPr lvl="0">
              <a:buClr>
                <a:schemeClr val="dk1"/>
              </a:buClr>
              <a:buSzPct val="25000"/>
            </a:pPr>
            <a:endParaRPr lang="en-US" sz="1000" dirty="0">
              <a:solidFill>
                <a:schemeClr val="dk1"/>
              </a:solidFill>
              <a:latin typeface="Arial"/>
              <a:ea typeface="Arial"/>
              <a:cs typeface="Arial"/>
              <a:sym typeface="Arial"/>
            </a:endParaRPr>
          </a:p>
          <a:p>
            <a:pPr lvl="0">
              <a:buClr>
                <a:schemeClr val="dk1"/>
              </a:buClr>
              <a:buSzPct val="25000"/>
            </a:pPr>
            <a:r>
              <a:rPr lang="en-US" sz="1000" b="1" dirty="0">
                <a:solidFill>
                  <a:schemeClr val="dk1"/>
                </a:solidFill>
                <a:latin typeface="Arial"/>
                <a:ea typeface="Arial"/>
                <a:cs typeface="Arial"/>
                <a:sym typeface="Arial"/>
              </a:rPr>
              <a:t>Overall Elapsed Time:</a:t>
            </a:r>
            <a:r>
              <a:rPr lang="en-US" sz="1000" dirty="0">
                <a:solidFill>
                  <a:schemeClr val="dk1"/>
                </a:solidFill>
                <a:latin typeface="Arial"/>
                <a:ea typeface="Arial"/>
                <a:cs typeface="Arial"/>
                <a:sym typeface="Arial"/>
              </a:rPr>
              <a:t> 46 minutes</a:t>
            </a:r>
          </a:p>
          <a:p>
            <a:pPr lvl="0">
              <a:buClr>
                <a:schemeClr val="dk1"/>
              </a:buClr>
              <a:buSzPct val="25000"/>
            </a:pPr>
            <a:endParaRPr lang="en-US" sz="1000" b="1" dirty="0">
              <a:solidFill>
                <a:schemeClr val="dk1"/>
              </a:solidFill>
              <a:latin typeface="Arial"/>
              <a:ea typeface="Arial"/>
              <a:cs typeface="Arial"/>
              <a:sym typeface="Arial"/>
            </a:endParaRPr>
          </a:p>
          <a:p>
            <a:pPr lvl="0">
              <a:buClr>
                <a:schemeClr val="dk1"/>
              </a:buClr>
              <a:buSzPct val="25000"/>
            </a:pPr>
            <a:r>
              <a:rPr lang="en-US" sz="1000" b="1" dirty="0">
                <a:solidFill>
                  <a:schemeClr val="dk1"/>
                </a:solidFill>
                <a:latin typeface="Arial"/>
                <a:ea typeface="Arial"/>
                <a:cs typeface="Arial"/>
                <a:sym typeface="Arial"/>
              </a:rPr>
              <a:t>Instructor Notes:</a:t>
            </a:r>
          </a:p>
          <a:p>
            <a:pPr lvl="0">
              <a:buClr>
                <a:schemeClr val="dk1"/>
              </a:buClr>
              <a:buSzPct val="25000"/>
            </a:pPr>
            <a:r>
              <a:rPr lang="en-US" sz="1000" b="1" dirty="0">
                <a:solidFill>
                  <a:schemeClr val="dk1"/>
                </a:solidFill>
                <a:latin typeface="Arial"/>
                <a:ea typeface="Arial"/>
                <a:cs typeface="Arial"/>
                <a:sym typeface="Arial"/>
              </a:rPr>
              <a:t>Say:</a:t>
            </a:r>
          </a:p>
          <a:p>
            <a:pPr marL="457200" lvl="0" indent="-292100">
              <a:buClr>
                <a:schemeClr val="dk1"/>
              </a:buClr>
              <a:buSzPct val="100000"/>
              <a:buFont typeface="Arial"/>
              <a:buChar char="●"/>
            </a:pPr>
            <a:r>
              <a:rPr lang="en-US" sz="1000" dirty="0">
                <a:solidFill>
                  <a:schemeClr val="dk1"/>
                </a:solidFill>
                <a:latin typeface="Arial"/>
                <a:ea typeface="Arial"/>
                <a:cs typeface="Arial"/>
                <a:sym typeface="Arial"/>
              </a:rPr>
              <a:t>These are just a few examples of ITGCs as there are many other ITGCs that limit risk for businesses. </a:t>
            </a:r>
          </a:p>
          <a:p>
            <a:pPr lvl="0">
              <a:buClr>
                <a:schemeClr val="dk1"/>
              </a:buClr>
              <a:buSzPct val="25000"/>
            </a:pPr>
            <a:endParaRPr lang="en-US" sz="1000" b="1" dirty="0">
              <a:solidFill>
                <a:schemeClr val="dk1"/>
              </a:solidFill>
              <a:latin typeface="Arial"/>
              <a:ea typeface="Arial"/>
              <a:cs typeface="Arial"/>
              <a:sym typeface="Arial"/>
            </a:endParaRPr>
          </a:p>
          <a:p>
            <a:pPr lvl="0">
              <a:buClr>
                <a:schemeClr val="dk1"/>
              </a:buClr>
              <a:buSzPct val="25000"/>
            </a:pPr>
            <a:r>
              <a:rPr lang="en-US" sz="1000" b="1" dirty="0">
                <a:solidFill>
                  <a:schemeClr val="dk1"/>
                </a:solidFill>
                <a:latin typeface="Arial"/>
                <a:ea typeface="Arial"/>
                <a:cs typeface="Arial"/>
                <a:sym typeface="Arial"/>
              </a:rPr>
              <a:t>Do:</a:t>
            </a:r>
          </a:p>
          <a:p>
            <a:pPr marL="457200" lvl="0" indent="-292100">
              <a:buClr>
                <a:schemeClr val="dk1"/>
              </a:buClr>
              <a:buSzPct val="100000"/>
              <a:buFont typeface="Arial"/>
              <a:buChar char="●"/>
            </a:pPr>
            <a:r>
              <a:rPr lang="en-US" sz="1000" i="1" dirty="0">
                <a:solidFill>
                  <a:schemeClr val="dk1"/>
                </a:solidFill>
                <a:latin typeface="Arial"/>
                <a:ea typeface="Arial"/>
                <a:cs typeface="Arial"/>
                <a:sym typeface="Arial"/>
              </a:rPr>
              <a:t>N/A</a:t>
            </a:r>
          </a:p>
          <a:p>
            <a:pPr lvl="0">
              <a:buClr>
                <a:schemeClr val="dk1"/>
              </a:buClr>
              <a:buSzPct val="25000"/>
            </a:pPr>
            <a:endParaRPr lang="en-US" sz="1000" dirty="0">
              <a:solidFill>
                <a:schemeClr val="dk1"/>
              </a:solidFill>
              <a:latin typeface="Arial"/>
              <a:ea typeface="Arial"/>
              <a:cs typeface="Arial"/>
              <a:sym typeface="Arial"/>
            </a:endParaRPr>
          </a:p>
          <a:p>
            <a:pPr lvl="0">
              <a:buClr>
                <a:schemeClr val="dk1"/>
              </a:buClr>
              <a:buSzPct val="25000"/>
            </a:pPr>
            <a:r>
              <a:rPr lang="en-US" sz="1000" b="1" dirty="0">
                <a:solidFill>
                  <a:schemeClr val="dk1"/>
                </a:solidFill>
                <a:latin typeface="Arial"/>
                <a:ea typeface="Arial"/>
                <a:cs typeface="Arial"/>
                <a:sym typeface="Arial"/>
              </a:rPr>
              <a:t>Q&amp;A:</a:t>
            </a:r>
          </a:p>
          <a:p>
            <a:pPr lvl="0">
              <a:buClr>
                <a:schemeClr val="dk1"/>
              </a:buClr>
              <a:buSzPct val="25000"/>
            </a:pPr>
            <a:r>
              <a:rPr lang="en-US" sz="1000" dirty="0">
                <a:solidFill>
                  <a:schemeClr val="dk1"/>
                </a:solidFill>
                <a:latin typeface="Arial"/>
                <a:ea typeface="Arial"/>
                <a:cs typeface="Arial"/>
                <a:sym typeface="Arial"/>
              </a:rPr>
              <a:t>SOD</a:t>
            </a:r>
          </a:p>
          <a:p>
            <a:pPr marL="457200" lvl="0" indent="-292100">
              <a:buClr>
                <a:schemeClr val="dk1"/>
              </a:buClr>
              <a:buSzPct val="100000"/>
              <a:buFont typeface="Arial"/>
              <a:buChar char="●"/>
            </a:pPr>
            <a:r>
              <a:rPr lang="en-US" sz="1000" dirty="0">
                <a:solidFill>
                  <a:schemeClr val="dk1"/>
                </a:solidFill>
                <a:latin typeface="Arial"/>
                <a:ea typeface="Arial"/>
                <a:cs typeface="Arial"/>
                <a:sym typeface="Arial"/>
              </a:rPr>
              <a:t>Why can developers and </a:t>
            </a:r>
            <a:r>
              <a:rPr lang="en-US" sz="1000" dirty="0" err="1">
                <a:solidFill>
                  <a:schemeClr val="dk1"/>
                </a:solidFill>
                <a:latin typeface="Arial"/>
                <a:ea typeface="Arial"/>
                <a:cs typeface="Arial"/>
                <a:sym typeface="Arial"/>
              </a:rPr>
              <a:t>deployers</a:t>
            </a:r>
            <a:r>
              <a:rPr lang="en-US" sz="1000" dirty="0">
                <a:solidFill>
                  <a:schemeClr val="dk1"/>
                </a:solidFill>
                <a:latin typeface="Arial"/>
                <a:ea typeface="Arial"/>
                <a:cs typeface="Arial"/>
                <a:sym typeface="Arial"/>
              </a:rPr>
              <a:t> not be the same person?</a:t>
            </a:r>
          </a:p>
          <a:p>
            <a:pPr marL="914400" lvl="1" indent="-292100">
              <a:buClr>
                <a:schemeClr val="dk1"/>
              </a:buClr>
              <a:buSzPct val="100000"/>
              <a:buFont typeface="Arial"/>
              <a:buChar char="○"/>
            </a:pPr>
            <a:r>
              <a:rPr lang="en-US" sz="1000" i="1" dirty="0">
                <a:solidFill>
                  <a:schemeClr val="dk1"/>
                </a:solidFill>
                <a:latin typeface="Arial"/>
                <a:ea typeface="Arial"/>
                <a:cs typeface="Arial"/>
                <a:sym typeface="Arial"/>
              </a:rPr>
              <a:t>(Answer)</a:t>
            </a:r>
            <a:r>
              <a:rPr lang="en-US" sz="1000" dirty="0">
                <a:solidFill>
                  <a:schemeClr val="dk1"/>
                </a:solidFill>
                <a:latin typeface="Arial"/>
                <a:ea typeface="Arial"/>
                <a:cs typeface="Arial"/>
                <a:sym typeface="Arial"/>
              </a:rPr>
              <a:t> If a </a:t>
            </a:r>
            <a:r>
              <a:rPr lang="en-US" sz="1000" dirty="0" err="1">
                <a:solidFill>
                  <a:schemeClr val="dk1"/>
                </a:solidFill>
                <a:latin typeface="Arial"/>
                <a:ea typeface="Arial"/>
                <a:cs typeface="Arial"/>
                <a:sym typeface="Arial"/>
              </a:rPr>
              <a:t>deployer</a:t>
            </a:r>
            <a:r>
              <a:rPr lang="en-US" sz="1000" dirty="0">
                <a:solidFill>
                  <a:schemeClr val="dk1"/>
                </a:solidFill>
                <a:latin typeface="Arial"/>
                <a:ea typeface="Arial"/>
                <a:cs typeface="Arial"/>
                <a:sym typeface="Arial"/>
              </a:rPr>
              <a:t> is the same as a developer, the person can deploy malicious code into the system, either with ill intentions or by accident.</a:t>
            </a:r>
          </a:p>
          <a:p>
            <a:pPr marL="457200" lvl="0" indent="-292100">
              <a:buClr>
                <a:schemeClr val="dk1"/>
              </a:buClr>
              <a:buSzPct val="100000"/>
              <a:buFont typeface="Arial"/>
              <a:buChar char="●"/>
            </a:pPr>
            <a:r>
              <a:rPr lang="en-US" sz="1000" dirty="0">
                <a:solidFill>
                  <a:schemeClr val="dk1"/>
                </a:solidFill>
                <a:latin typeface="Arial"/>
                <a:ea typeface="Arial"/>
                <a:cs typeface="Arial"/>
                <a:sym typeface="Arial"/>
              </a:rPr>
              <a:t>Why should users who have the ability to post financial data to systems not have the ability to also approve transactions?</a:t>
            </a:r>
          </a:p>
          <a:p>
            <a:pPr marL="914400" lvl="1" indent="-292100">
              <a:buClr>
                <a:schemeClr val="dk1"/>
              </a:buClr>
              <a:buSzPct val="100000"/>
              <a:buFont typeface="Arial"/>
              <a:buChar char="○"/>
            </a:pPr>
            <a:r>
              <a:rPr lang="en-US" sz="1000" i="1" dirty="0">
                <a:solidFill>
                  <a:schemeClr val="dk1"/>
                </a:solidFill>
                <a:latin typeface="Arial"/>
                <a:ea typeface="Arial"/>
                <a:cs typeface="Arial"/>
                <a:sym typeface="Arial"/>
              </a:rPr>
              <a:t>(Answer)</a:t>
            </a:r>
            <a:r>
              <a:rPr lang="en-US" sz="1000" dirty="0">
                <a:solidFill>
                  <a:schemeClr val="dk1"/>
                </a:solidFill>
                <a:latin typeface="Arial"/>
                <a:ea typeface="Arial"/>
                <a:cs typeface="Arial"/>
                <a:sym typeface="Arial"/>
              </a:rPr>
              <a:t> This could cause financial transactions with a material impact to be posted to the financial statements.</a:t>
            </a:r>
          </a:p>
          <a:p>
            <a:pPr lvl="0">
              <a:buClr>
                <a:schemeClr val="dk1"/>
              </a:buClr>
              <a:buSzPct val="25000"/>
            </a:pPr>
            <a:endParaRPr lang="en-US" sz="1000" dirty="0">
              <a:solidFill>
                <a:schemeClr val="dk1"/>
              </a:solidFill>
              <a:latin typeface="Arial"/>
              <a:ea typeface="Arial"/>
              <a:cs typeface="Arial"/>
              <a:sym typeface="Arial"/>
            </a:endParaRPr>
          </a:p>
          <a:p>
            <a:pPr lvl="0">
              <a:buClr>
                <a:schemeClr val="dk1"/>
              </a:buClr>
              <a:buSzPct val="25000"/>
            </a:pPr>
            <a:r>
              <a:rPr lang="en-US" sz="1000" dirty="0">
                <a:solidFill>
                  <a:schemeClr val="dk1"/>
                </a:solidFill>
                <a:latin typeface="Arial"/>
                <a:ea typeface="Arial"/>
                <a:cs typeface="Arial"/>
                <a:sym typeface="Arial"/>
              </a:rPr>
              <a:t>Revocation Testing</a:t>
            </a:r>
          </a:p>
          <a:p>
            <a:pPr marL="457200" lvl="0" indent="-292100">
              <a:buClr>
                <a:schemeClr val="dk1"/>
              </a:buClr>
              <a:buSzPct val="100000"/>
              <a:buFont typeface="Arial"/>
              <a:buChar char="●"/>
            </a:pPr>
            <a:r>
              <a:rPr lang="en-US" sz="1000" dirty="0">
                <a:solidFill>
                  <a:schemeClr val="dk1"/>
                </a:solidFill>
                <a:latin typeface="Arial"/>
                <a:ea typeface="Arial"/>
                <a:cs typeface="Arial"/>
                <a:sym typeface="Arial"/>
              </a:rPr>
              <a:t>Can anyone explain another reason why someone might be revoked from an application?</a:t>
            </a:r>
          </a:p>
          <a:p>
            <a:pPr marL="914400" lvl="1" indent="-292100">
              <a:buClr>
                <a:schemeClr val="dk1"/>
              </a:buClr>
              <a:buSzPct val="100000"/>
              <a:buFont typeface="Courier New"/>
              <a:buChar char="○"/>
            </a:pPr>
            <a:r>
              <a:rPr lang="en-US" sz="1000" dirty="0">
                <a:solidFill>
                  <a:schemeClr val="dk1"/>
                </a:solidFill>
                <a:latin typeface="Arial"/>
                <a:ea typeface="Arial"/>
                <a:cs typeface="Arial"/>
                <a:sym typeface="Arial"/>
              </a:rPr>
              <a:t>(</a:t>
            </a:r>
            <a:r>
              <a:rPr lang="en-US" sz="1000" i="1" dirty="0">
                <a:solidFill>
                  <a:schemeClr val="dk1"/>
                </a:solidFill>
                <a:latin typeface="Arial"/>
                <a:ea typeface="Arial"/>
                <a:cs typeface="Arial"/>
                <a:sym typeface="Arial"/>
              </a:rPr>
              <a:t>Answer) </a:t>
            </a:r>
            <a:r>
              <a:rPr lang="en-US" sz="1000" dirty="0">
                <a:solidFill>
                  <a:schemeClr val="dk1"/>
                </a:solidFill>
                <a:latin typeface="Arial"/>
                <a:ea typeface="Arial"/>
                <a:cs typeface="Arial"/>
                <a:sym typeface="Arial"/>
              </a:rPr>
              <a:t>An employee can transfer roles and not need access to a certain application anymore or they could no longer be with the firm</a:t>
            </a:r>
          </a:p>
          <a:p>
            <a:pPr lvl="0">
              <a:buClr>
                <a:schemeClr val="dk1"/>
              </a:buClr>
              <a:buSzPct val="25000"/>
            </a:pPr>
            <a:endParaRPr lang="en-US" sz="1000" dirty="0">
              <a:solidFill>
                <a:schemeClr val="dk1"/>
              </a:solidFill>
              <a:latin typeface="Arial"/>
              <a:ea typeface="Arial"/>
              <a:cs typeface="Arial"/>
              <a:sym typeface="Arial"/>
            </a:endParaRPr>
          </a:p>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24</a:t>
            </a:fld>
            <a:endParaRPr lang="en-US" dirty="0"/>
          </a:p>
        </p:txBody>
      </p:sp>
    </p:spTree>
    <p:extLst>
      <p:ext uri="{BB962C8B-B14F-4D97-AF65-F5344CB8AC3E}">
        <p14:creationId xmlns:p14="http://schemas.microsoft.com/office/powerpoint/2010/main" val="14423024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lvl="0">
              <a:buClr>
                <a:schemeClr val="dk1"/>
              </a:buClr>
              <a:buSzPct val="25000"/>
            </a:pPr>
            <a:r>
              <a:rPr lang="en-US" b="1" dirty="0">
                <a:solidFill>
                  <a:schemeClr val="dk1"/>
                </a:solidFill>
                <a:latin typeface="Arial"/>
                <a:ea typeface="Arial"/>
                <a:cs typeface="Arial"/>
                <a:sym typeface="Arial"/>
              </a:rPr>
              <a:t>Time on slide:</a:t>
            </a:r>
            <a:r>
              <a:rPr lang="en-US" dirty="0">
                <a:solidFill>
                  <a:schemeClr val="dk1"/>
                </a:solidFill>
                <a:latin typeface="Arial"/>
                <a:ea typeface="Arial"/>
                <a:cs typeface="Arial"/>
                <a:sym typeface="Arial"/>
              </a:rPr>
              <a:t> 5 minutes</a:t>
            </a:r>
          </a:p>
          <a:p>
            <a:pPr lvl="0">
              <a:buClr>
                <a:schemeClr val="dk1"/>
              </a:buClr>
              <a:buSzPct val="25000"/>
            </a:pPr>
            <a:endParaRPr lang="en-US" dirty="0">
              <a:solidFill>
                <a:schemeClr val="dk1"/>
              </a:solidFill>
              <a:latin typeface="Arial"/>
              <a:ea typeface="Arial"/>
              <a:cs typeface="Arial"/>
              <a:sym typeface="Arial"/>
            </a:endParaRPr>
          </a:p>
          <a:p>
            <a:pPr lvl="0">
              <a:buClr>
                <a:schemeClr val="dk1"/>
              </a:buClr>
              <a:buSzPct val="25000"/>
            </a:pPr>
            <a:r>
              <a:rPr lang="en-US" b="1" dirty="0">
                <a:solidFill>
                  <a:schemeClr val="dk1"/>
                </a:solidFill>
                <a:latin typeface="Arial"/>
                <a:ea typeface="Arial"/>
                <a:cs typeface="Arial"/>
                <a:sym typeface="Arial"/>
              </a:rPr>
              <a:t>Overall Elapsed Time:</a:t>
            </a:r>
            <a:r>
              <a:rPr lang="en-US" dirty="0">
                <a:solidFill>
                  <a:schemeClr val="dk1"/>
                </a:solidFill>
                <a:latin typeface="Arial"/>
                <a:ea typeface="Arial"/>
                <a:cs typeface="Arial"/>
                <a:sym typeface="Arial"/>
              </a:rPr>
              <a:t> 51 minutes</a:t>
            </a:r>
          </a:p>
          <a:p>
            <a:pPr lvl="0">
              <a:buClr>
                <a:schemeClr val="dk1"/>
              </a:buClr>
              <a:buSzPct val="25000"/>
            </a:pPr>
            <a:endParaRPr lang="en-US" b="1" dirty="0">
              <a:solidFill>
                <a:schemeClr val="dk1"/>
              </a:solidFill>
              <a:latin typeface="Arial"/>
              <a:ea typeface="Arial"/>
              <a:cs typeface="Arial"/>
              <a:sym typeface="Arial"/>
            </a:endParaRPr>
          </a:p>
          <a:p>
            <a:pPr lvl="0">
              <a:buClr>
                <a:schemeClr val="dk1"/>
              </a:buClr>
              <a:buSzPct val="25000"/>
            </a:pPr>
            <a:r>
              <a:rPr lang="en-US" b="1" dirty="0">
                <a:solidFill>
                  <a:schemeClr val="dk1"/>
                </a:solidFill>
                <a:latin typeface="Arial"/>
                <a:ea typeface="Arial"/>
                <a:cs typeface="Arial"/>
                <a:sym typeface="Arial"/>
              </a:rPr>
              <a:t>Instructor Notes:</a:t>
            </a:r>
          </a:p>
          <a:p>
            <a:pPr lvl="0">
              <a:buClr>
                <a:schemeClr val="dk1"/>
              </a:buClr>
              <a:buSzPct val="25000"/>
            </a:pPr>
            <a:r>
              <a:rPr lang="en-US" b="1" dirty="0">
                <a:solidFill>
                  <a:schemeClr val="dk1"/>
                </a:solidFill>
                <a:latin typeface="Arial"/>
                <a:ea typeface="Arial"/>
                <a:cs typeface="Arial"/>
                <a:sym typeface="Arial"/>
              </a:rPr>
              <a:t>Say:</a:t>
            </a:r>
          </a:p>
          <a:p>
            <a:pPr marL="457200" lvl="0" indent="-292100">
              <a:buClr>
                <a:schemeClr val="dk1"/>
              </a:buClr>
              <a:buSzPct val="100000"/>
              <a:buFont typeface="Arial"/>
              <a:buChar char="●"/>
            </a:pPr>
            <a:r>
              <a:rPr lang="en-US" i="1" dirty="0">
                <a:solidFill>
                  <a:schemeClr val="dk1"/>
                </a:solidFill>
                <a:latin typeface="Arial"/>
                <a:ea typeface="Arial"/>
                <a:cs typeface="Arial"/>
                <a:sym typeface="Arial"/>
              </a:rPr>
              <a:t>N/A</a:t>
            </a:r>
          </a:p>
          <a:p>
            <a:pPr lvl="0">
              <a:buClr>
                <a:schemeClr val="dk1"/>
              </a:buClr>
              <a:buSzPct val="25000"/>
            </a:pPr>
            <a:endParaRPr lang="en-US" dirty="0">
              <a:solidFill>
                <a:schemeClr val="dk1"/>
              </a:solidFill>
              <a:latin typeface="Arial"/>
              <a:ea typeface="Arial"/>
              <a:cs typeface="Arial"/>
              <a:sym typeface="Arial"/>
            </a:endParaRPr>
          </a:p>
          <a:p>
            <a:pPr lvl="0">
              <a:buClr>
                <a:schemeClr val="dk1"/>
              </a:buClr>
              <a:buSzPct val="25000"/>
            </a:pPr>
            <a:r>
              <a:rPr lang="en-US" b="1" dirty="0">
                <a:solidFill>
                  <a:schemeClr val="dk1"/>
                </a:solidFill>
                <a:latin typeface="Arial"/>
                <a:ea typeface="Arial"/>
                <a:cs typeface="Arial"/>
                <a:sym typeface="Arial"/>
              </a:rPr>
              <a:t>Do:</a:t>
            </a:r>
          </a:p>
          <a:p>
            <a:pPr lvl="0">
              <a:buClr>
                <a:schemeClr val="dk1"/>
              </a:buClr>
              <a:buSzPct val="25000"/>
            </a:pPr>
            <a:r>
              <a:rPr lang="en-US" dirty="0">
                <a:solidFill>
                  <a:schemeClr val="dk1"/>
                </a:solidFill>
                <a:latin typeface="Arial"/>
                <a:ea typeface="Arial"/>
                <a:cs typeface="Arial"/>
                <a:sym typeface="Arial"/>
              </a:rPr>
              <a:t>Key Calculations</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After first bullet explain that calculations can cover various subjects including but not only interest expense allocation, amortization and initial direct costs for leases</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Key calculations </a:t>
            </a:r>
            <a:r>
              <a:rPr lang="en-US" dirty="0" smtClean="0">
                <a:solidFill>
                  <a:schemeClr val="dk1"/>
                </a:solidFill>
                <a:latin typeface="Arial"/>
                <a:ea typeface="Arial"/>
                <a:cs typeface="Arial"/>
                <a:sym typeface="Arial"/>
              </a:rPr>
              <a:t>are determined </a:t>
            </a:r>
            <a:r>
              <a:rPr lang="en-US" dirty="0">
                <a:solidFill>
                  <a:schemeClr val="dk1"/>
                </a:solidFill>
                <a:latin typeface="Arial"/>
                <a:ea typeface="Arial"/>
                <a:cs typeface="Arial"/>
                <a:sym typeface="Arial"/>
              </a:rPr>
              <a:t>during before any testing occurs (during scoping)</a:t>
            </a:r>
          </a:p>
          <a:p>
            <a:pPr lvl="0">
              <a:buClr>
                <a:schemeClr val="dk1"/>
              </a:buClr>
              <a:buSzPct val="25000"/>
            </a:pPr>
            <a:endParaRPr lang="en-US" dirty="0">
              <a:solidFill>
                <a:schemeClr val="dk1"/>
              </a:solidFill>
              <a:latin typeface="Arial"/>
              <a:ea typeface="Arial"/>
              <a:cs typeface="Arial"/>
              <a:sym typeface="Arial"/>
            </a:endParaRPr>
          </a:p>
          <a:p>
            <a:pPr lvl="0">
              <a:buClr>
                <a:schemeClr val="dk1"/>
              </a:buClr>
              <a:buSzPct val="25000"/>
            </a:pPr>
            <a:r>
              <a:rPr lang="en-US" dirty="0">
                <a:solidFill>
                  <a:schemeClr val="dk1"/>
                </a:solidFill>
                <a:latin typeface="Arial"/>
                <a:ea typeface="Arial"/>
                <a:cs typeface="Arial"/>
                <a:sym typeface="Arial"/>
              </a:rPr>
              <a:t>Key Reports Testing</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After third bullet explain that Key Reports Testing is imperative since management will make critical business decisions based on these key reports</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Key Controls are determined in the scoping period (before testing)</a:t>
            </a:r>
          </a:p>
          <a:p>
            <a:pPr lvl="0">
              <a:buClr>
                <a:schemeClr val="dk1"/>
              </a:buClr>
              <a:buSzPct val="25000"/>
            </a:pPr>
            <a:endParaRPr lang="en-US" sz="1600" dirty="0">
              <a:solidFill>
                <a:schemeClr val="dk1"/>
              </a:solidFill>
              <a:latin typeface="Arial"/>
              <a:ea typeface="Arial"/>
              <a:cs typeface="Arial"/>
              <a:sym typeface="Arial"/>
            </a:endParaRPr>
          </a:p>
          <a:p>
            <a:pPr lvl="0">
              <a:buClr>
                <a:schemeClr val="dk1"/>
              </a:buClr>
              <a:buSzPct val="25000"/>
            </a:pPr>
            <a:r>
              <a:rPr lang="en-US" sz="1600" b="1" dirty="0">
                <a:solidFill>
                  <a:schemeClr val="dk1"/>
                </a:solidFill>
                <a:latin typeface="Arial"/>
                <a:ea typeface="Arial"/>
                <a:cs typeface="Arial"/>
                <a:sym typeface="Arial"/>
              </a:rPr>
              <a:t>Q&amp;A:</a:t>
            </a:r>
          </a:p>
          <a:p>
            <a:pPr marL="457200" lvl="0" indent="-292100">
              <a:buClr>
                <a:schemeClr val="dk1"/>
              </a:buClr>
              <a:buSzPct val="100000"/>
              <a:buFont typeface="Arial"/>
              <a:buChar char="●"/>
            </a:pPr>
            <a:r>
              <a:rPr lang="en-US" i="1" dirty="0">
                <a:solidFill>
                  <a:schemeClr val="dk1"/>
                </a:solidFill>
                <a:latin typeface="Arial"/>
                <a:ea typeface="Arial"/>
                <a:cs typeface="Arial"/>
                <a:sym typeface="Arial"/>
              </a:rPr>
              <a:t>N/A</a:t>
            </a:r>
          </a:p>
          <a:p>
            <a:pPr marL="228600" lvl="0">
              <a:buClr>
                <a:schemeClr val="dk1"/>
              </a:buClr>
              <a:buSzPct val="25000"/>
            </a:pPr>
            <a:endParaRPr lang="en-US" b="1" dirty="0">
              <a:solidFill>
                <a:schemeClr val="dk1"/>
              </a:solidFill>
              <a:latin typeface="Arial"/>
              <a:ea typeface="Arial"/>
              <a:cs typeface="Arial"/>
              <a:sym typeface="Arial"/>
            </a:endParaRPr>
          </a:p>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25</a:t>
            </a:fld>
            <a:endParaRPr lang="en-US" dirty="0"/>
          </a:p>
        </p:txBody>
      </p:sp>
    </p:spTree>
    <p:extLst>
      <p:ext uri="{BB962C8B-B14F-4D97-AF65-F5344CB8AC3E}">
        <p14:creationId xmlns:p14="http://schemas.microsoft.com/office/powerpoint/2010/main" val="12257334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Clr>
                <a:schemeClr val="dk1"/>
              </a:buClr>
              <a:buSzPct val="25000"/>
            </a:pPr>
            <a:r>
              <a:rPr lang="en-US" b="1" dirty="0">
                <a:solidFill>
                  <a:schemeClr val="dk1"/>
                </a:solidFill>
                <a:latin typeface="Arial"/>
                <a:ea typeface="Arial"/>
                <a:cs typeface="Arial"/>
                <a:sym typeface="Arial"/>
              </a:rPr>
              <a:t>Time on slide: </a:t>
            </a:r>
            <a:r>
              <a:rPr lang="en-US" dirty="0">
                <a:solidFill>
                  <a:schemeClr val="dk1"/>
                </a:solidFill>
                <a:latin typeface="Arial"/>
                <a:ea typeface="Arial"/>
                <a:cs typeface="Arial"/>
                <a:sym typeface="Arial"/>
              </a:rPr>
              <a:t>5 minutes</a:t>
            </a:r>
          </a:p>
          <a:p>
            <a:pPr lvl="0">
              <a:buClr>
                <a:schemeClr val="dk1"/>
              </a:buClr>
              <a:buSzPct val="25000"/>
            </a:pPr>
            <a:endParaRPr lang="en-US" b="1" dirty="0">
              <a:solidFill>
                <a:schemeClr val="dk1"/>
              </a:solidFill>
              <a:latin typeface="Arial"/>
              <a:ea typeface="Arial"/>
              <a:cs typeface="Arial"/>
              <a:sym typeface="Arial"/>
            </a:endParaRPr>
          </a:p>
          <a:p>
            <a:pPr lvl="0">
              <a:buClr>
                <a:schemeClr val="dk1"/>
              </a:buClr>
              <a:buSzPct val="25000"/>
            </a:pPr>
            <a:r>
              <a:rPr lang="en-US" b="1" dirty="0">
                <a:solidFill>
                  <a:schemeClr val="dk1"/>
                </a:solidFill>
                <a:latin typeface="Arial"/>
                <a:ea typeface="Arial"/>
                <a:cs typeface="Arial"/>
                <a:sym typeface="Arial"/>
              </a:rPr>
              <a:t>Overall Elapsed Time: </a:t>
            </a:r>
            <a:r>
              <a:rPr lang="en-US" dirty="0">
                <a:solidFill>
                  <a:schemeClr val="dk1"/>
                </a:solidFill>
                <a:latin typeface="Arial"/>
                <a:ea typeface="Arial"/>
                <a:cs typeface="Arial"/>
                <a:sym typeface="Arial"/>
              </a:rPr>
              <a:t>56 minutes</a:t>
            </a:r>
          </a:p>
          <a:p>
            <a:pPr lvl="0">
              <a:buClr>
                <a:schemeClr val="dk1"/>
              </a:buClr>
              <a:buSzPct val="25000"/>
            </a:pPr>
            <a:endParaRPr lang="en-US" dirty="0">
              <a:solidFill>
                <a:schemeClr val="dk1"/>
              </a:solidFill>
              <a:latin typeface="Arial"/>
              <a:ea typeface="Arial"/>
              <a:cs typeface="Arial"/>
              <a:sym typeface="Arial"/>
            </a:endParaRPr>
          </a:p>
          <a:p>
            <a:pPr lvl="0">
              <a:buClr>
                <a:schemeClr val="dk1"/>
              </a:buClr>
              <a:buSzPct val="25000"/>
            </a:pPr>
            <a:r>
              <a:rPr lang="en-US" b="1" dirty="0">
                <a:solidFill>
                  <a:schemeClr val="dk1"/>
                </a:solidFill>
                <a:latin typeface="Arial"/>
                <a:ea typeface="Arial"/>
                <a:cs typeface="Arial"/>
                <a:sym typeface="Arial"/>
              </a:rPr>
              <a:t>Instructor Notes: </a:t>
            </a:r>
          </a:p>
          <a:p>
            <a:pPr lvl="0">
              <a:buClr>
                <a:schemeClr val="dk1"/>
              </a:buClr>
              <a:buSzPct val="25000"/>
            </a:pPr>
            <a:r>
              <a:rPr lang="en-US" b="1" dirty="0">
                <a:solidFill>
                  <a:schemeClr val="dk1"/>
                </a:solidFill>
                <a:latin typeface="Arial"/>
                <a:ea typeface="Arial"/>
                <a:cs typeface="Arial"/>
                <a:sym typeface="Arial"/>
              </a:rPr>
              <a:t>Say:</a:t>
            </a:r>
          </a:p>
          <a:p>
            <a:pPr marL="457200" lvl="0" indent="-292100">
              <a:buClr>
                <a:schemeClr val="dk1"/>
              </a:buClr>
              <a:buSzPct val="100000"/>
              <a:buFont typeface="Arial"/>
              <a:buChar char="●"/>
            </a:pPr>
            <a:r>
              <a:rPr lang="en-US" i="1" dirty="0">
                <a:solidFill>
                  <a:schemeClr val="dk1"/>
                </a:solidFill>
                <a:latin typeface="Arial"/>
                <a:ea typeface="Arial"/>
                <a:cs typeface="Arial"/>
                <a:sym typeface="Arial"/>
              </a:rPr>
              <a:t>N/A</a:t>
            </a:r>
          </a:p>
          <a:p>
            <a:pPr lvl="0">
              <a:buClr>
                <a:schemeClr val="dk1"/>
              </a:buClr>
              <a:buSzPct val="25000"/>
            </a:pPr>
            <a:endParaRPr lang="en-US" dirty="0">
              <a:solidFill>
                <a:schemeClr val="dk1"/>
              </a:solidFill>
              <a:latin typeface="Arial"/>
              <a:ea typeface="Arial"/>
              <a:cs typeface="Arial"/>
              <a:sym typeface="Arial"/>
            </a:endParaRPr>
          </a:p>
          <a:p>
            <a:pPr lvl="0">
              <a:buClr>
                <a:schemeClr val="dk1"/>
              </a:buClr>
              <a:buSzPct val="25000"/>
            </a:pPr>
            <a:r>
              <a:rPr lang="en-US" b="1" dirty="0">
                <a:solidFill>
                  <a:schemeClr val="dk1"/>
                </a:solidFill>
                <a:latin typeface="Arial"/>
                <a:ea typeface="Arial"/>
                <a:cs typeface="Arial"/>
                <a:sym typeface="Arial"/>
              </a:rPr>
              <a:t>Do:</a:t>
            </a:r>
          </a:p>
          <a:p>
            <a:pPr marL="457200" lvl="0" indent="-292100">
              <a:buClr>
                <a:schemeClr val="dk1"/>
              </a:buClr>
              <a:buSzPct val="100000"/>
              <a:buFont typeface="Arial"/>
              <a:buChar char="●"/>
            </a:pPr>
            <a:r>
              <a:rPr lang="en-US" i="1" dirty="0">
                <a:solidFill>
                  <a:schemeClr val="dk1"/>
                </a:solidFill>
                <a:latin typeface="Arial"/>
                <a:ea typeface="Arial"/>
                <a:cs typeface="Arial"/>
                <a:sym typeface="Arial"/>
              </a:rPr>
              <a:t>N/A</a:t>
            </a:r>
          </a:p>
          <a:p>
            <a:pPr lvl="0">
              <a:buClr>
                <a:schemeClr val="dk1"/>
              </a:buClr>
              <a:buSzPct val="25000"/>
            </a:pPr>
            <a:endParaRPr lang="en-US" i="1" dirty="0">
              <a:solidFill>
                <a:schemeClr val="dk1"/>
              </a:solidFill>
              <a:latin typeface="Arial"/>
              <a:ea typeface="Arial"/>
              <a:cs typeface="Arial"/>
              <a:sym typeface="Arial"/>
            </a:endParaRPr>
          </a:p>
          <a:p>
            <a:pPr lvl="0">
              <a:buClr>
                <a:schemeClr val="dk1"/>
              </a:buClr>
              <a:buSzPct val="25000"/>
            </a:pPr>
            <a:r>
              <a:rPr lang="en-US" b="1" dirty="0">
                <a:solidFill>
                  <a:schemeClr val="dk1"/>
                </a:solidFill>
                <a:latin typeface="Arial"/>
                <a:ea typeface="Arial"/>
                <a:cs typeface="Arial"/>
                <a:sym typeface="Arial"/>
              </a:rPr>
              <a:t>Q&amp;A: </a:t>
            </a:r>
          </a:p>
          <a:p>
            <a:pPr lvl="0">
              <a:buClr>
                <a:schemeClr val="dk1"/>
              </a:buClr>
              <a:buSzPct val="25000"/>
            </a:pPr>
            <a:r>
              <a:rPr lang="en-US" i="1" dirty="0">
                <a:solidFill>
                  <a:schemeClr val="dk1"/>
                </a:solidFill>
                <a:latin typeface="Arial"/>
                <a:ea typeface="Arial"/>
                <a:cs typeface="Arial"/>
                <a:sym typeface="Arial"/>
              </a:rPr>
              <a:t>(Sample Answers)</a:t>
            </a:r>
          </a:p>
          <a:p>
            <a:pPr marL="457200" lvl="0" indent="-292100">
              <a:buClr>
                <a:schemeClr val="dk1"/>
              </a:buClr>
              <a:buSzPct val="100000"/>
              <a:buFont typeface="Arial"/>
              <a:buAutoNum type="arabicPeriod"/>
            </a:pPr>
            <a:r>
              <a:rPr lang="en-US" dirty="0">
                <a:solidFill>
                  <a:schemeClr val="dk1"/>
                </a:solidFill>
                <a:latin typeface="Arial"/>
                <a:ea typeface="Arial"/>
                <a:cs typeface="Arial"/>
                <a:sym typeface="Arial"/>
              </a:rPr>
              <a:t>There are IT General Controls in place to make sure that appropriate management approves each user</a:t>
            </a:r>
          </a:p>
          <a:p>
            <a:pPr marL="457200" lvl="0" indent="-292100">
              <a:buClr>
                <a:schemeClr val="dk1"/>
              </a:buClr>
              <a:buSzPct val="100000"/>
              <a:buFont typeface="Arial"/>
              <a:buAutoNum type="arabicPeriod"/>
            </a:pPr>
            <a:r>
              <a:rPr lang="en-US" dirty="0">
                <a:solidFill>
                  <a:schemeClr val="dk1"/>
                </a:solidFill>
                <a:latin typeface="Arial"/>
                <a:ea typeface="Arial"/>
                <a:cs typeface="Arial"/>
                <a:sym typeface="Arial"/>
              </a:rPr>
              <a:t>No, the bank did not follow the ITGC</a:t>
            </a:r>
          </a:p>
          <a:p>
            <a:pPr marL="457200" lvl="0" indent="-292100">
              <a:buClr>
                <a:schemeClr val="dk1"/>
              </a:buClr>
              <a:buSzPct val="100000"/>
              <a:buFont typeface="Arial"/>
              <a:buAutoNum type="arabicPeriod"/>
            </a:pPr>
            <a:r>
              <a:rPr lang="en-US" dirty="0">
                <a:solidFill>
                  <a:schemeClr val="dk1"/>
                </a:solidFill>
                <a:latin typeface="Arial"/>
                <a:ea typeface="Arial"/>
                <a:cs typeface="Arial"/>
                <a:sym typeface="Arial"/>
              </a:rPr>
              <a:t>The approval was improper since appropriate management did not approve access to the supervisor.</a:t>
            </a:r>
          </a:p>
          <a:p>
            <a:pPr lvl="0">
              <a:buClr>
                <a:schemeClr val="dk1"/>
              </a:buClr>
              <a:buSzPct val="25000"/>
            </a:pPr>
            <a:endParaRPr lang="en-US" b="1" dirty="0">
              <a:solidFill>
                <a:schemeClr val="dk1"/>
              </a:solidFill>
              <a:latin typeface="Arial"/>
              <a:ea typeface="Arial"/>
              <a:cs typeface="Arial"/>
              <a:sym typeface="Arial"/>
            </a:endParaRPr>
          </a:p>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26</a:t>
            </a:fld>
            <a:endParaRPr lang="en-US" dirty="0"/>
          </a:p>
        </p:txBody>
      </p:sp>
    </p:spTree>
    <p:extLst>
      <p:ext uri="{BB962C8B-B14F-4D97-AF65-F5344CB8AC3E}">
        <p14:creationId xmlns:p14="http://schemas.microsoft.com/office/powerpoint/2010/main" val="32389829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Clr>
                <a:schemeClr val="dk1"/>
              </a:buClr>
              <a:buSzPct val="25000"/>
            </a:pPr>
            <a:r>
              <a:rPr lang="en-US" b="1" dirty="0">
                <a:solidFill>
                  <a:schemeClr val="dk1"/>
                </a:solidFill>
                <a:latin typeface="Arial"/>
                <a:ea typeface="Arial"/>
                <a:cs typeface="Arial"/>
                <a:sym typeface="Arial"/>
              </a:rPr>
              <a:t>Time on slide:</a:t>
            </a:r>
            <a:r>
              <a:rPr lang="en-US" dirty="0">
                <a:solidFill>
                  <a:schemeClr val="dk1"/>
                </a:solidFill>
                <a:latin typeface="Arial"/>
                <a:ea typeface="Arial"/>
                <a:cs typeface="Arial"/>
                <a:sym typeface="Arial"/>
              </a:rPr>
              <a:t> 5 minutes</a:t>
            </a:r>
          </a:p>
          <a:p>
            <a:pPr lvl="0">
              <a:buClr>
                <a:schemeClr val="dk1"/>
              </a:buClr>
              <a:buSzPct val="25000"/>
            </a:pPr>
            <a:endParaRPr lang="en-US" dirty="0">
              <a:solidFill>
                <a:schemeClr val="dk1"/>
              </a:solidFill>
              <a:latin typeface="Arial"/>
              <a:ea typeface="Arial"/>
              <a:cs typeface="Arial"/>
              <a:sym typeface="Arial"/>
            </a:endParaRPr>
          </a:p>
          <a:p>
            <a:pPr lvl="0">
              <a:buClr>
                <a:schemeClr val="dk1"/>
              </a:buClr>
              <a:buSzPct val="25000"/>
            </a:pPr>
            <a:r>
              <a:rPr lang="en-US" b="1" dirty="0">
                <a:solidFill>
                  <a:schemeClr val="dk1"/>
                </a:solidFill>
                <a:latin typeface="Arial"/>
                <a:ea typeface="Arial"/>
                <a:cs typeface="Arial"/>
                <a:sym typeface="Arial"/>
              </a:rPr>
              <a:t>Overall Elapsed Time:</a:t>
            </a:r>
            <a:r>
              <a:rPr lang="en-US" dirty="0">
                <a:solidFill>
                  <a:schemeClr val="dk1"/>
                </a:solidFill>
                <a:latin typeface="Arial"/>
                <a:ea typeface="Arial"/>
                <a:cs typeface="Arial"/>
                <a:sym typeface="Arial"/>
              </a:rPr>
              <a:t> 61 minutes</a:t>
            </a:r>
          </a:p>
          <a:p>
            <a:pPr lvl="0">
              <a:buClr>
                <a:schemeClr val="dk1"/>
              </a:buClr>
              <a:buSzPct val="25000"/>
            </a:pPr>
            <a:endParaRPr lang="en-US" b="1" dirty="0">
              <a:solidFill>
                <a:schemeClr val="dk1"/>
              </a:solidFill>
              <a:latin typeface="Arial"/>
              <a:ea typeface="Arial"/>
              <a:cs typeface="Arial"/>
              <a:sym typeface="Arial"/>
            </a:endParaRPr>
          </a:p>
          <a:p>
            <a:pPr lvl="0">
              <a:buClr>
                <a:schemeClr val="dk1"/>
              </a:buClr>
              <a:buSzPct val="25000"/>
            </a:pPr>
            <a:r>
              <a:rPr lang="en-US" b="1" dirty="0">
                <a:solidFill>
                  <a:schemeClr val="dk1"/>
                </a:solidFill>
                <a:latin typeface="Arial"/>
                <a:ea typeface="Arial"/>
                <a:cs typeface="Arial"/>
                <a:sym typeface="Arial"/>
              </a:rPr>
              <a:t>Instructor Notes:</a:t>
            </a:r>
          </a:p>
          <a:p>
            <a:pPr lvl="0">
              <a:buClr>
                <a:schemeClr val="dk1"/>
              </a:buClr>
              <a:buSzPct val="25000"/>
            </a:pPr>
            <a:r>
              <a:rPr lang="en-US" b="1" dirty="0">
                <a:solidFill>
                  <a:schemeClr val="dk1"/>
                </a:solidFill>
                <a:latin typeface="Arial"/>
                <a:ea typeface="Arial"/>
                <a:cs typeface="Arial"/>
                <a:sym typeface="Arial"/>
              </a:rPr>
              <a:t>Say:</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SOD risks relate to users who have conflicting roles that create a risk of material misstatement of financial statements</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Different role combinations can present different levels of risk</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Role combination risks can be broken down by various factors (geographic location, department, individual user, etc.)</a:t>
            </a:r>
          </a:p>
          <a:p>
            <a:pPr lvl="0">
              <a:buClr>
                <a:schemeClr val="dk1"/>
              </a:buClr>
              <a:buSzPct val="25000"/>
            </a:pPr>
            <a:endParaRPr lang="en-US" dirty="0">
              <a:solidFill>
                <a:schemeClr val="dk1"/>
              </a:solidFill>
              <a:latin typeface="Arial"/>
              <a:ea typeface="Arial"/>
              <a:cs typeface="Arial"/>
              <a:sym typeface="Arial"/>
            </a:endParaRPr>
          </a:p>
          <a:p>
            <a:pPr lvl="0">
              <a:buClr>
                <a:schemeClr val="dk1"/>
              </a:buClr>
              <a:buSzPct val="25000"/>
            </a:pPr>
            <a:r>
              <a:rPr lang="en-US" b="1" dirty="0">
                <a:solidFill>
                  <a:schemeClr val="dk1"/>
                </a:solidFill>
                <a:latin typeface="Arial"/>
                <a:ea typeface="Arial"/>
                <a:cs typeface="Arial"/>
                <a:sym typeface="Arial"/>
              </a:rPr>
              <a:t>Q&amp;A:</a:t>
            </a:r>
          </a:p>
          <a:p>
            <a:pPr lvl="0">
              <a:buClr>
                <a:schemeClr val="dk1"/>
              </a:buClr>
              <a:buSzPct val="25000"/>
            </a:pPr>
            <a:r>
              <a:rPr lang="en-US" i="1" dirty="0">
                <a:solidFill>
                  <a:schemeClr val="dk1"/>
                </a:solidFill>
                <a:latin typeface="Arial"/>
                <a:ea typeface="Arial"/>
                <a:cs typeface="Arial"/>
                <a:sym typeface="Arial"/>
              </a:rPr>
              <a:t>Sample Answers</a:t>
            </a:r>
          </a:p>
          <a:p>
            <a:pPr marL="457200" lvl="0" indent="-292100">
              <a:buClr>
                <a:schemeClr val="dk1"/>
              </a:buClr>
              <a:buSzPct val="100000"/>
              <a:buFont typeface="Arial"/>
              <a:buAutoNum type="arabicPeriod"/>
            </a:pPr>
            <a:r>
              <a:rPr lang="en-US" dirty="0">
                <a:solidFill>
                  <a:schemeClr val="dk1"/>
                </a:solidFill>
                <a:latin typeface="Arial"/>
                <a:ea typeface="Arial"/>
                <a:cs typeface="Arial"/>
                <a:sym typeface="Arial"/>
              </a:rPr>
              <a:t>There is a higher user violation risk in Saudi Arabia than in other parts of the world for this company. Although India has a higher amount of users, the number of violations is not as high. Additionally, the Finance </a:t>
            </a:r>
            <a:r>
              <a:rPr lang="en-US" dirty="0" err="1">
                <a:solidFill>
                  <a:schemeClr val="dk1"/>
                </a:solidFill>
                <a:latin typeface="Arial"/>
                <a:ea typeface="Arial"/>
                <a:cs typeface="Arial"/>
                <a:sym typeface="Arial"/>
              </a:rPr>
              <a:t>Dept</a:t>
            </a:r>
            <a:r>
              <a:rPr lang="en-US" dirty="0">
                <a:solidFill>
                  <a:schemeClr val="dk1"/>
                </a:solidFill>
                <a:latin typeface="Arial"/>
                <a:ea typeface="Arial"/>
                <a:cs typeface="Arial"/>
                <a:sym typeface="Arial"/>
              </a:rPr>
              <a:t> seems to have more risks than other departments, possibly because finance deals more closely with financial statements.</a:t>
            </a:r>
          </a:p>
          <a:p>
            <a:pPr lvl="0">
              <a:buClr>
                <a:schemeClr val="dk1"/>
              </a:buClr>
              <a:buSzPct val="25000"/>
            </a:pPr>
            <a:endParaRPr lang="en-US" b="1" dirty="0">
              <a:solidFill>
                <a:schemeClr val="dk1"/>
              </a:solidFill>
              <a:latin typeface="Arial"/>
              <a:ea typeface="Arial"/>
              <a:cs typeface="Arial"/>
              <a:sym typeface="Arial"/>
            </a:endParaRPr>
          </a:p>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27</a:t>
            </a:fld>
            <a:endParaRPr lang="en-US" dirty="0"/>
          </a:p>
        </p:txBody>
      </p:sp>
    </p:spTree>
    <p:extLst>
      <p:ext uri="{BB962C8B-B14F-4D97-AF65-F5344CB8AC3E}">
        <p14:creationId xmlns:p14="http://schemas.microsoft.com/office/powerpoint/2010/main" val="25834095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Clr>
                <a:srgbClr val="000000"/>
              </a:buClr>
              <a:buSzPct val="25000"/>
            </a:pPr>
            <a:r>
              <a:rPr lang="en-US" b="1" dirty="0">
                <a:solidFill>
                  <a:schemeClr val="dk1"/>
                </a:solidFill>
                <a:latin typeface="Arial"/>
                <a:ea typeface="Arial"/>
                <a:cs typeface="Arial"/>
                <a:sym typeface="Arial"/>
              </a:rPr>
              <a:t>Time on slide: </a:t>
            </a:r>
            <a:r>
              <a:rPr lang="en-US" dirty="0">
                <a:solidFill>
                  <a:schemeClr val="dk1"/>
                </a:solidFill>
                <a:latin typeface="Arial"/>
                <a:ea typeface="Arial"/>
                <a:cs typeface="Arial"/>
                <a:sym typeface="Arial"/>
              </a:rPr>
              <a:t>2 minutes</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Overall Elapsed Time: </a:t>
            </a:r>
            <a:r>
              <a:rPr lang="en-US" dirty="0">
                <a:solidFill>
                  <a:schemeClr val="dk1"/>
                </a:solidFill>
                <a:latin typeface="Arial"/>
                <a:ea typeface="Arial"/>
                <a:cs typeface="Arial"/>
                <a:sym typeface="Arial"/>
              </a:rPr>
              <a:t>63 minutes</a:t>
            </a:r>
          </a:p>
          <a:p>
            <a:pPr lvl="0">
              <a:buClr>
                <a:srgbClr val="000000"/>
              </a:buClr>
              <a:buSzPct val="25000"/>
            </a:pPr>
            <a:endParaRPr lang="en-US" b="1"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Instructor Notes: </a:t>
            </a:r>
          </a:p>
          <a:p>
            <a:pPr lvl="0">
              <a:buClr>
                <a:srgbClr val="000000"/>
              </a:buClr>
              <a:buSzPct val="25000"/>
            </a:pPr>
            <a:r>
              <a:rPr lang="en-US" b="1" dirty="0">
                <a:solidFill>
                  <a:schemeClr val="dk1"/>
                </a:solidFill>
                <a:latin typeface="Arial"/>
                <a:ea typeface="Arial"/>
                <a:cs typeface="Arial"/>
                <a:sym typeface="Arial"/>
              </a:rPr>
              <a:t>Say:</a:t>
            </a:r>
          </a:p>
          <a:p>
            <a:pPr marL="457200" lvl="0" indent="-292100">
              <a:buClr>
                <a:schemeClr val="dk1"/>
              </a:buClr>
              <a:buSzPct val="100000"/>
              <a:buFont typeface="Arial"/>
              <a:buChar char="●"/>
            </a:pPr>
            <a:r>
              <a:rPr lang="en-US" i="1" dirty="0">
                <a:solidFill>
                  <a:schemeClr val="dk1"/>
                </a:solidFill>
                <a:latin typeface="Arial"/>
                <a:ea typeface="Arial"/>
                <a:cs typeface="Arial"/>
                <a:sym typeface="Arial"/>
              </a:rPr>
              <a:t>N/A</a:t>
            </a:r>
          </a:p>
          <a:p>
            <a:pPr lvl="0">
              <a:buClr>
                <a:srgbClr val="000000"/>
              </a:buClr>
              <a:buSzPct val="25000"/>
            </a:pPr>
            <a:endParaRPr lang="en-US" b="1"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Do:</a:t>
            </a:r>
          </a:p>
          <a:p>
            <a:pPr marL="457200" lvl="0" indent="-292100">
              <a:buClr>
                <a:schemeClr val="dk1"/>
              </a:buClr>
              <a:buSzPct val="100000"/>
              <a:buFont typeface="Arial"/>
              <a:buChar char="●"/>
            </a:pPr>
            <a:r>
              <a:rPr lang="en-US" i="1" dirty="0">
                <a:solidFill>
                  <a:schemeClr val="dk1"/>
                </a:solidFill>
                <a:latin typeface="Arial"/>
                <a:ea typeface="Arial"/>
                <a:cs typeface="Arial"/>
                <a:sym typeface="Arial"/>
              </a:rPr>
              <a:t>(After Q&amp;A)</a:t>
            </a:r>
            <a:r>
              <a:rPr lang="en-US" dirty="0">
                <a:solidFill>
                  <a:schemeClr val="dk1"/>
                </a:solidFill>
                <a:latin typeface="Arial"/>
                <a:ea typeface="Arial"/>
                <a:cs typeface="Arial"/>
                <a:sym typeface="Arial"/>
              </a:rPr>
              <a:t> Switch to next slide to display answers to the first question</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Q&amp;A: </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Given the definition of substantive testing at the top of the slide, what do you think are some risks that are mitigated with substantive testing?</a:t>
            </a:r>
          </a:p>
          <a:p>
            <a:pPr lvl="0">
              <a:buClr>
                <a:schemeClr val="dk1"/>
              </a:buClr>
              <a:buSzPct val="25000"/>
            </a:pPr>
            <a:endParaRPr lang="en-US" b="1" dirty="0">
              <a:solidFill>
                <a:schemeClr val="dk1"/>
              </a:solidFill>
              <a:latin typeface="Arial"/>
              <a:ea typeface="Arial"/>
              <a:cs typeface="Arial"/>
              <a:sym typeface="Arial"/>
            </a:endParaRPr>
          </a:p>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28</a:t>
            </a:fld>
            <a:endParaRPr lang="en-US" dirty="0"/>
          </a:p>
        </p:txBody>
      </p:sp>
    </p:spTree>
    <p:extLst>
      <p:ext uri="{BB962C8B-B14F-4D97-AF65-F5344CB8AC3E}">
        <p14:creationId xmlns:p14="http://schemas.microsoft.com/office/powerpoint/2010/main" val="201986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7B8F03-BC93-4120-96CA-A36DF640BE24}" type="slidenum">
              <a:rPr lang="en-US" smtClean="0"/>
              <a:pPr/>
              <a:t>29</a:t>
            </a:fld>
            <a:endParaRPr lang="en-US" dirty="0"/>
          </a:p>
        </p:txBody>
      </p:sp>
    </p:spTree>
    <p:extLst>
      <p:ext uri="{BB962C8B-B14F-4D97-AF65-F5344CB8AC3E}">
        <p14:creationId xmlns:p14="http://schemas.microsoft.com/office/powerpoint/2010/main" val="2290227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Clr>
                <a:srgbClr val="000000"/>
              </a:buClr>
              <a:buSzPct val="25000"/>
            </a:pPr>
            <a:r>
              <a:rPr lang="en-US" b="1" dirty="0">
                <a:solidFill>
                  <a:schemeClr val="dk1"/>
                </a:solidFill>
                <a:latin typeface="Arial"/>
                <a:ea typeface="Arial"/>
                <a:cs typeface="Arial"/>
                <a:sym typeface="Arial"/>
              </a:rPr>
              <a:t>Time on slide:</a:t>
            </a:r>
            <a:r>
              <a:rPr lang="en-US" dirty="0">
                <a:solidFill>
                  <a:schemeClr val="dk1"/>
                </a:solidFill>
                <a:latin typeface="Arial"/>
                <a:ea typeface="Arial"/>
                <a:cs typeface="Arial"/>
                <a:sym typeface="Arial"/>
              </a:rPr>
              <a:t> 1 minute</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Overall Elapsed Time:</a:t>
            </a:r>
            <a:r>
              <a:rPr lang="en-US" dirty="0">
                <a:solidFill>
                  <a:schemeClr val="dk1"/>
                </a:solidFill>
                <a:latin typeface="Arial"/>
                <a:ea typeface="Arial"/>
                <a:cs typeface="Arial"/>
                <a:sym typeface="Arial"/>
              </a:rPr>
              <a:t> 2 minutes</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Instructor Notes: </a:t>
            </a:r>
          </a:p>
          <a:p>
            <a:pPr lvl="0">
              <a:buClr>
                <a:srgbClr val="000000"/>
              </a:buClr>
              <a:buSzPct val="25000"/>
            </a:pPr>
            <a:r>
              <a:rPr lang="en-US" b="1" dirty="0">
                <a:solidFill>
                  <a:schemeClr val="dk1"/>
                </a:solidFill>
                <a:latin typeface="Arial"/>
                <a:ea typeface="Arial"/>
                <a:cs typeface="Arial"/>
                <a:sym typeface="Arial"/>
              </a:rPr>
              <a:t>Say:</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In PwC's Global Data and Analytics Survey 2016, more than 2,100 executives shared their next big decision and how decision-making needs to improve by 2020</a:t>
            </a:r>
            <a:r>
              <a:rPr lang="en-US" dirty="0" smtClean="0">
                <a:solidFill>
                  <a:schemeClr val="dk1"/>
                </a:solidFill>
                <a:latin typeface="Arial"/>
                <a:ea typeface="Arial"/>
                <a:cs typeface="Arial"/>
                <a:sym typeface="Arial"/>
              </a:rPr>
              <a:t>. In </a:t>
            </a:r>
            <a:r>
              <a:rPr lang="en-US" dirty="0">
                <a:solidFill>
                  <a:schemeClr val="dk1"/>
                </a:solidFill>
                <a:latin typeface="Arial"/>
                <a:ea typeface="Arial"/>
                <a:cs typeface="Arial"/>
                <a:sym typeface="Arial"/>
              </a:rPr>
              <a:t>relation to data analytics in the audit, it was found that executives think the right mix of mind and machine can help reduce the impact of human bias and yield more accurate answers, even for complex problems.</a:t>
            </a:r>
          </a:p>
          <a:p>
            <a:pPr lvl="0">
              <a:buClr>
                <a:srgbClr val="000000"/>
              </a:buClr>
              <a:buSzPct val="25000"/>
            </a:pPr>
            <a:endParaRPr lang="en-US" b="1"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Do:</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Tie together this quote with the rest of the deck (e.g. how automated techniques can help the auditor get more efficient, accurate results)</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Q&amp;A: </a:t>
            </a:r>
          </a:p>
          <a:p>
            <a:pPr marL="457200" lvl="0" indent="-292100">
              <a:buClr>
                <a:schemeClr val="dk1"/>
              </a:buClr>
              <a:buSzPct val="100000"/>
              <a:buFont typeface="Arial"/>
              <a:buChar char="●"/>
            </a:pPr>
            <a:r>
              <a:rPr lang="en-US" i="1" dirty="0">
                <a:solidFill>
                  <a:schemeClr val="dk1"/>
                </a:solidFill>
                <a:latin typeface="Arial"/>
                <a:ea typeface="Arial"/>
                <a:cs typeface="Arial"/>
                <a:sym typeface="Arial"/>
              </a:rPr>
              <a:t>N/A</a:t>
            </a:r>
          </a:p>
          <a:p>
            <a:pPr lvl="0">
              <a:buClr>
                <a:schemeClr val="dk1"/>
              </a:buClr>
              <a:buSzPct val="25000"/>
            </a:pPr>
            <a:endParaRPr lang="en-US" b="1" dirty="0">
              <a:solidFill>
                <a:schemeClr val="dk1"/>
              </a:solidFill>
              <a:latin typeface="Arial"/>
              <a:ea typeface="Arial"/>
              <a:cs typeface="Arial"/>
              <a:sym typeface="Arial"/>
            </a:endParaRPr>
          </a:p>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3</a:t>
            </a:fld>
            <a:endParaRPr lang="en-US" dirty="0"/>
          </a:p>
        </p:txBody>
      </p:sp>
    </p:spTree>
    <p:extLst>
      <p:ext uri="{BB962C8B-B14F-4D97-AF65-F5344CB8AC3E}">
        <p14:creationId xmlns:p14="http://schemas.microsoft.com/office/powerpoint/2010/main" val="22296189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7B8F03-BC93-4120-96CA-A36DF640BE24}" type="slidenum">
              <a:rPr lang="en-US" smtClean="0"/>
              <a:pPr/>
              <a:t>30</a:t>
            </a:fld>
            <a:endParaRPr lang="en-US" dirty="0"/>
          </a:p>
        </p:txBody>
      </p:sp>
    </p:spTree>
    <p:extLst>
      <p:ext uri="{BB962C8B-B14F-4D97-AF65-F5344CB8AC3E}">
        <p14:creationId xmlns:p14="http://schemas.microsoft.com/office/powerpoint/2010/main" val="16191487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Time on slide:</a:t>
            </a:r>
            <a:r>
              <a:rPr lang="en-US" sz="1200" b="0" i="0" u="none" strike="noStrike" cap="none" dirty="0" smtClean="0">
                <a:solidFill>
                  <a:schemeClr val="dk1"/>
                </a:solidFill>
                <a:latin typeface="Arial"/>
                <a:ea typeface="Arial"/>
                <a:cs typeface="Arial"/>
                <a:sym typeface="Arial"/>
              </a:rPr>
              <a:t> 3 minutes</a:t>
            </a:r>
          </a:p>
          <a:p>
            <a:pPr marL="0" marR="0" lvl="0" indent="0" algn="l" rtl="0">
              <a:spcBef>
                <a:spcPts val="0"/>
              </a:spcBef>
              <a:spcAft>
                <a:spcPts val="0"/>
              </a:spcAft>
              <a:buClr>
                <a:srgbClr val="000000"/>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Overall Elapsed Time:</a:t>
            </a:r>
            <a:r>
              <a:rPr lang="en-US" sz="1200" b="0" i="0" u="none" strike="noStrike" cap="none" dirty="0" smtClean="0">
                <a:solidFill>
                  <a:schemeClr val="dk1"/>
                </a:solidFill>
                <a:latin typeface="Arial"/>
                <a:ea typeface="Arial"/>
                <a:cs typeface="Arial"/>
                <a:sym typeface="Arial"/>
              </a:rPr>
              <a:t> 70 minutes</a:t>
            </a:r>
          </a:p>
          <a:p>
            <a:pPr marL="0" marR="0" lvl="0" indent="0" algn="l" rtl="0">
              <a:spcBef>
                <a:spcPts val="0"/>
              </a:spcBef>
              <a:spcAft>
                <a:spcPts val="0"/>
              </a:spcAft>
              <a:buClr>
                <a:srgbClr val="000000"/>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Instructor Notes: </a:t>
            </a: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Say:</a:t>
            </a:r>
          </a:p>
          <a:p>
            <a:pPr marL="457200" marR="0" lvl="0" indent="-292100" algn="l" rtl="0">
              <a:spcBef>
                <a:spcPts val="0"/>
              </a:spcBef>
              <a:spcAft>
                <a:spcPts val="0"/>
              </a:spcAft>
              <a:buClr>
                <a:schemeClr val="dk1"/>
              </a:buClr>
              <a:buSzPct val="100000"/>
              <a:buFont typeface="Arial"/>
              <a:buChar char="●"/>
            </a:pPr>
            <a:r>
              <a:rPr lang="en-US" sz="1200" b="0" i="0" u="none" strike="noStrike" cap="none" dirty="0" smtClean="0">
                <a:solidFill>
                  <a:schemeClr val="dk1"/>
                </a:solidFill>
                <a:latin typeface="Arial"/>
                <a:ea typeface="Arial"/>
                <a:cs typeface="Arial"/>
                <a:sym typeface="Arial"/>
              </a:rPr>
              <a:t>These are some of the areas where analytics can be applied for substantive testing. The next few slides will talk more in-depth on examples.</a:t>
            </a:r>
          </a:p>
          <a:p>
            <a:pPr marL="0" marR="0" lvl="0" indent="0" algn="l" rtl="0">
              <a:spcBef>
                <a:spcPts val="0"/>
              </a:spcBef>
              <a:spcAft>
                <a:spcPts val="0"/>
              </a:spcAft>
              <a:buClr>
                <a:srgbClr val="000000"/>
              </a:buClr>
              <a:buSzPct val="25000"/>
              <a:buFont typeface="Arial"/>
              <a:buNone/>
            </a:pPr>
            <a:endParaRPr lang="en-US" sz="1200" b="1"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Do:</a:t>
            </a:r>
          </a:p>
          <a:p>
            <a:pPr marL="457200" marR="0" lvl="0" indent="-292100" algn="l" rtl="0">
              <a:spcBef>
                <a:spcPts val="0"/>
              </a:spcBef>
              <a:spcAft>
                <a:spcPts val="0"/>
              </a:spcAft>
              <a:buClr>
                <a:schemeClr val="dk1"/>
              </a:buClr>
              <a:buSzPct val="100000"/>
              <a:buFont typeface="Arial"/>
              <a:buChar char="●"/>
            </a:pPr>
            <a:r>
              <a:rPr lang="en-US" sz="1200" b="0" i="0" u="none" strike="noStrike" cap="none" dirty="0" smtClean="0">
                <a:solidFill>
                  <a:schemeClr val="dk1"/>
                </a:solidFill>
                <a:latin typeface="Arial"/>
                <a:ea typeface="Arial"/>
                <a:cs typeface="Arial"/>
                <a:sym typeface="Arial"/>
              </a:rPr>
              <a:t>Provide brief overview of each application area</a:t>
            </a:r>
          </a:p>
          <a:p>
            <a:pPr marL="0" marR="0" lvl="0" indent="0" algn="l" rtl="0">
              <a:spcBef>
                <a:spcPts val="0"/>
              </a:spcBef>
              <a:spcAft>
                <a:spcPts val="0"/>
              </a:spcAft>
              <a:buClr>
                <a:srgbClr val="000000"/>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Q&amp;A: </a:t>
            </a:r>
          </a:p>
          <a:p>
            <a:pPr marL="457200" marR="0" lvl="0" indent="-292100" algn="l" rtl="0">
              <a:spcBef>
                <a:spcPts val="0"/>
              </a:spcBef>
              <a:spcAft>
                <a:spcPts val="0"/>
              </a:spcAft>
              <a:buClr>
                <a:schemeClr val="dk1"/>
              </a:buClr>
              <a:buSzPct val="100000"/>
              <a:buFont typeface="Arial"/>
              <a:buChar char="●"/>
            </a:pPr>
            <a:r>
              <a:rPr lang="en-US" sz="1200" b="0" i="1" u="none" strike="noStrike" cap="none" dirty="0" smtClean="0">
                <a:solidFill>
                  <a:schemeClr val="dk1"/>
                </a:solidFill>
                <a:latin typeface="Arial"/>
                <a:ea typeface="Arial"/>
                <a:cs typeface="Arial"/>
                <a:sym typeface="Arial"/>
              </a:rPr>
              <a:t>N/A</a:t>
            </a:r>
          </a:p>
        </p:txBody>
      </p:sp>
      <p:sp>
        <p:nvSpPr>
          <p:cNvPr id="4" name="Slide Number Placeholder 3"/>
          <p:cNvSpPr>
            <a:spLocks noGrp="1"/>
          </p:cNvSpPr>
          <p:nvPr>
            <p:ph type="sldNum" sz="quarter" idx="10"/>
          </p:nvPr>
        </p:nvSpPr>
        <p:spPr/>
        <p:txBody>
          <a:bodyPr/>
          <a:lstStyle/>
          <a:p>
            <a:fld id="{F07B8F03-BC93-4120-96CA-A36DF640BE24}" type="slidenum">
              <a:rPr lang="en-US" smtClean="0"/>
              <a:pPr/>
              <a:t>31</a:t>
            </a:fld>
            <a:endParaRPr lang="en-US" dirty="0"/>
          </a:p>
        </p:txBody>
      </p:sp>
    </p:spTree>
    <p:extLst>
      <p:ext uri="{BB962C8B-B14F-4D97-AF65-F5344CB8AC3E}">
        <p14:creationId xmlns:p14="http://schemas.microsoft.com/office/powerpoint/2010/main" val="33623637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Time on slide: </a:t>
            </a:r>
            <a:r>
              <a:rPr lang="en-US" sz="1200" b="0" i="0" u="none" strike="noStrike" cap="none" dirty="0" smtClean="0">
                <a:solidFill>
                  <a:schemeClr val="dk1"/>
                </a:solidFill>
                <a:latin typeface="Arial"/>
                <a:ea typeface="Arial"/>
                <a:cs typeface="Arial"/>
                <a:sym typeface="Arial"/>
              </a:rPr>
              <a:t>5 minutes</a:t>
            </a:r>
          </a:p>
          <a:p>
            <a:pPr marL="0" marR="0" lvl="0" indent="0" algn="l" rtl="0">
              <a:spcBef>
                <a:spcPts val="0"/>
              </a:spcBef>
              <a:spcAft>
                <a:spcPts val="0"/>
              </a:spcAft>
              <a:buClr>
                <a:schemeClr val="dk1"/>
              </a:buClr>
              <a:buSzPct val="25000"/>
              <a:buFont typeface="Arial"/>
              <a:buNone/>
            </a:pPr>
            <a:endParaRPr lang="en-US" sz="1200" b="1"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Overall Elapsed Time: </a:t>
            </a:r>
            <a:r>
              <a:rPr lang="en-US" sz="1200" b="0" i="0" u="none" strike="noStrike" cap="none" dirty="0" smtClean="0">
                <a:solidFill>
                  <a:schemeClr val="dk1"/>
                </a:solidFill>
                <a:latin typeface="Arial"/>
                <a:ea typeface="Arial"/>
                <a:cs typeface="Arial"/>
                <a:sym typeface="Arial"/>
              </a:rPr>
              <a:t>75 minutes</a:t>
            </a:r>
          </a:p>
          <a:p>
            <a:pPr marL="0" marR="0" lvl="0" indent="0" algn="l" rtl="0">
              <a:spcBef>
                <a:spcPts val="0"/>
              </a:spcBef>
              <a:spcAft>
                <a:spcPts val="0"/>
              </a:spcAft>
              <a:buClr>
                <a:schemeClr val="dk1"/>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Calibri"/>
              <a:buNone/>
            </a:pPr>
            <a:r>
              <a:rPr lang="en-US" sz="1200" b="1" i="0" u="none" strike="noStrike" cap="none" dirty="0" smtClean="0">
                <a:solidFill>
                  <a:schemeClr val="dk1"/>
                </a:solidFill>
                <a:latin typeface="Arial"/>
                <a:ea typeface="Arial"/>
                <a:cs typeface="Arial"/>
                <a:sym typeface="Arial"/>
              </a:rPr>
              <a:t>Instructor Notes: </a:t>
            </a:r>
          </a:p>
          <a:p>
            <a:pPr marL="0" marR="0" lvl="0" indent="0" algn="l" rtl="0">
              <a:spcBef>
                <a:spcPts val="0"/>
              </a:spcBef>
              <a:spcAft>
                <a:spcPts val="0"/>
              </a:spcAft>
              <a:buClr>
                <a:schemeClr val="dk1"/>
              </a:buClr>
              <a:buSzPct val="25000"/>
              <a:buFont typeface="Calibri"/>
              <a:buNone/>
            </a:pPr>
            <a:r>
              <a:rPr lang="en-US" sz="1200" b="1" i="0" u="none" strike="noStrike" cap="none" dirty="0" smtClean="0">
                <a:solidFill>
                  <a:schemeClr val="dk1"/>
                </a:solidFill>
                <a:latin typeface="Arial"/>
                <a:ea typeface="Arial"/>
                <a:cs typeface="Arial"/>
                <a:sym typeface="Arial"/>
              </a:rPr>
              <a:t>Say:</a:t>
            </a:r>
          </a:p>
          <a:p>
            <a:pPr marL="0" marR="0" lvl="0" indent="0" algn="l" rtl="0">
              <a:spcBef>
                <a:spcPts val="0"/>
              </a:spcBef>
              <a:spcAft>
                <a:spcPts val="0"/>
              </a:spcAft>
              <a:buClr>
                <a:schemeClr val="dk1"/>
              </a:buClr>
              <a:buSzPct val="25000"/>
              <a:buFont typeface="Arial"/>
              <a:buNone/>
            </a:pPr>
            <a:r>
              <a:rPr lang="en-US" sz="1200" b="0" i="0" u="none" strike="noStrike" cap="none" dirty="0" smtClean="0">
                <a:solidFill>
                  <a:schemeClr val="dk1"/>
                </a:solidFill>
                <a:latin typeface="Arial"/>
                <a:ea typeface="Arial"/>
                <a:cs typeface="Arial"/>
                <a:sym typeface="Arial"/>
              </a:rPr>
              <a:t>Journal Entry Testing</a:t>
            </a:r>
          </a:p>
          <a:p>
            <a:pPr marL="457200" marR="0" lvl="0" indent="-292100" algn="l" rtl="0">
              <a:spcBef>
                <a:spcPts val="0"/>
              </a:spcBef>
              <a:spcAft>
                <a:spcPts val="0"/>
              </a:spcAft>
              <a:buClr>
                <a:schemeClr val="dk1"/>
              </a:buClr>
              <a:buSzPct val="100000"/>
              <a:buFont typeface="Arial"/>
              <a:buChar char="●"/>
            </a:pPr>
            <a:r>
              <a:rPr lang="en-US" sz="1200" b="0" i="0" u="sng" strike="noStrike" cap="none" dirty="0" smtClean="0">
                <a:solidFill>
                  <a:schemeClr val="dk1"/>
                </a:solidFill>
                <a:latin typeface="Arial"/>
                <a:ea typeface="Arial"/>
                <a:cs typeface="Arial"/>
                <a:sym typeface="Arial"/>
              </a:rPr>
              <a:t>Unexpected Users</a:t>
            </a:r>
            <a:r>
              <a:rPr lang="en-US" sz="1200" b="0" i="0" u="none" strike="noStrike" cap="none" dirty="0" smtClean="0">
                <a:solidFill>
                  <a:schemeClr val="dk1"/>
                </a:solidFill>
                <a:latin typeface="Arial"/>
                <a:ea typeface="Arial"/>
                <a:cs typeface="Arial"/>
                <a:sym typeface="Arial"/>
              </a:rPr>
              <a:t> - This test will return journals that have been created by users that are not expected to have created entries. The ‘find selected’ test can be used to identify the journals of specific users, or users not expected to create journals. Users can be combined with filtering to identify particular journals which should not be created by specific users.</a:t>
            </a:r>
          </a:p>
          <a:p>
            <a:pPr marL="457200" marR="0" lvl="0" indent="-292100" algn="l" rtl="0">
              <a:spcBef>
                <a:spcPts val="0"/>
              </a:spcBef>
              <a:spcAft>
                <a:spcPts val="0"/>
              </a:spcAft>
              <a:buClr>
                <a:schemeClr val="dk1"/>
              </a:buClr>
              <a:buSzPct val="100000"/>
              <a:buFont typeface="Arial"/>
              <a:buChar char="●"/>
            </a:pPr>
            <a:r>
              <a:rPr lang="en-US" sz="1200" b="0" i="0" u="sng" strike="noStrike" cap="none" dirty="0" smtClean="0">
                <a:solidFill>
                  <a:schemeClr val="dk1"/>
                </a:solidFill>
                <a:latin typeface="Arial"/>
                <a:ea typeface="Arial"/>
                <a:cs typeface="Arial"/>
                <a:sym typeface="Arial"/>
              </a:rPr>
              <a:t>Create and Approve test</a:t>
            </a:r>
            <a:r>
              <a:rPr lang="en-US" sz="1200" b="0" i="0" u="none" strike="noStrike" cap="none" dirty="0" smtClean="0">
                <a:solidFill>
                  <a:schemeClr val="dk1"/>
                </a:solidFill>
                <a:latin typeface="Arial"/>
                <a:ea typeface="Arial"/>
                <a:cs typeface="Arial"/>
                <a:sym typeface="Arial"/>
              </a:rPr>
              <a:t> - This test identifies journals with one or more lines that are created and approved by the same creator ID or where there is no creator, no approver ID or neither</a:t>
            </a:r>
          </a:p>
          <a:p>
            <a:pPr marL="457200" marR="0" lvl="0" indent="-292100" algn="l" rtl="0">
              <a:spcBef>
                <a:spcPts val="0"/>
              </a:spcBef>
              <a:spcAft>
                <a:spcPts val="0"/>
              </a:spcAft>
              <a:buClr>
                <a:schemeClr val="dk1"/>
              </a:buClr>
              <a:buSzPct val="100000"/>
              <a:buFont typeface="Arial"/>
              <a:buChar char="●"/>
            </a:pPr>
            <a:r>
              <a:rPr lang="en-US" sz="1200" b="0" i="0" u="sng" strike="noStrike" cap="none" dirty="0" smtClean="0">
                <a:solidFill>
                  <a:schemeClr val="dk1"/>
                </a:solidFill>
                <a:latin typeface="Arial"/>
                <a:ea typeface="Arial"/>
                <a:cs typeface="Arial"/>
                <a:sym typeface="Arial"/>
              </a:rPr>
              <a:t>Duplicates and Reversals</a:t>
            </a:r>
            <a:r>
              <a:rPr lang="en-US" sz="1200" b="0" i="0" u="none" strike="noStrike" cap="none" dirty="0" smtClean="0">
                <a:solidFill>
                  <a:schemeClr val="dk1"/>
                </a:solidFill>
                <a:latin typeface="Arial"/>
                <a:ea typeface="Arial"/>
                <a:cs typeface="Arial"/>
                <a:sym typeface="Arial"/>
              </a:rPr>
              <a:t> - This test identifies journals which are apparent duplicates or reversals of each other. The journals returned are presented in duplicate groups and reversal groups.</a:t>
            </a:r>
          </a:p>
          <a:p>
            <a:pPr marL="0" marR="0" lvl="0" indent="0" algn="l" rtl="0">
              <a:spcBef>
                <a:spcPts val="0"/>
              </a:spcBef>
              <a:spcAft>
                <a:spcPts val="0"/>
              </a:spcAft>
              <a:buClr>
                <a:schemeClr val="dk1"/>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Arial"/>
              <a:buNone/>
            </a:pPr>
            <a:r>
              <a:rPr lang="en-US" sz="1200" b="0" i="0" u="none" strike="noStrike" cap="none" dirty="0" smtClean="0">
                <a:solidFill>
                  <a:schemeClr val="dk1"/>
                </a:solidFill>
                <a:latin typeface="Arial"/>
                <a:ea typeface="Arial"/>
                <a:cs typeface="Arial"/>
                <a:sym typeface="Arial"/>
              </a:rPr>
              <a:t>Reconciliation</a:t>
            </a:r>
          </a:p>
          <a:p>
            <a:pPr marL="457200" marR="0" lvl="0" indent="-292100" algn="l" rtl="0">
              <a:spcBef>
                <a:spcPts val="0"/>
              </a:spcBef>
              <a:spcAft>
                <a:spcPts val="0"/>
              </a:spcAft>
              <a:buClr>
                <a:schemeClr val="dk1"/>
              </a:buClr>
              <a:buSzPct val="100000"/>
              <a:buFont typeface="Arial"/>
              <a:buChar char="●"/>
            </a:pPr>
            <a:r>
              <a:rPr lang="en-US" sz="1200" b="0" i="0" u="none" strike="noStrike" cap="none" dirty="0" smtClean="0">
                <a:solidFill>
                  <a:schemeClr val="dk1"/>
                </a:solidFill>
                <a:latin typeface="Arial"/>
                <a:ea typeface="Arial"/>
                <a:cs typeface="Arial"/>
                <a:sym typeface="Arial"/>
              </a:rPr>
              <a:t>Aggregated summarized system reports to raw source data comparison</a:t>
            </a:r>
          </a:p>
          <a:p>
            <a:pPr marL="457200" marR="0" lvl="0" indent="-292100" algn="l" rtl="0">
              <a:spcBef>
                <a:spcPts val="0"/>
              </a:spcBef>
              <a:spcAft>
                <a:spcPts val="0"/>
              </a:spcAft>
              <a:buClr>
                <a:schemeClr val="dk1"/>
              </a:buClr>
              <a:buSzPct val="100000"/>
              <a:buFont typeface="Arial"/>
              <a:buChar char="●"/>
            </a:pPr>
            <a:r>
              <a:rPr lang="en-US" sz="1200" b="0" i="0" u="none" strike="noStrike" cap="none" dirty="0" smtClean="0">
                <a:solidFill>
                  <a:schemeClr val="dk1"/>
                </a:solidFill>
                <a:latin typeface="Arial"/>
                <a:ea typeface="Arial"/>
                <a:cs typeface="Arial"/>
                <a:sym typeface="Arial"/>
              </a:rPr>
              <a:t>Reserve study triangle reports to historical loss raw data for insurance companies</a:t>
            </a:r>
          </a:p>
          <a:p>
            <a:pPr marL="457200" marR="0" lvl="0" indent="-292100" algn="l" rtl="0">
              <a:spcBef>
                <a:spcPts val="0"/>
              </a:spcBef>
              <a:spcAft>
                <a:spcPts val="0"/>
              </a:spcAft>
              <a:buClr>
                <a:schemeClr val="dk1"/>
              </a:buClr>
              <a:buSzPct val="100000"/>
              <a:buFont typeface="Arial"/>
              <a:buChar char="●"/>
            </a:pPr>
            <a:r>
              <a:rPr lang="en-US" sz="1200" b="0" i="0" u="none" strike="noStrike" cap="none" dirty="0" smtClean="0">
                <a:solidFill>
                  <a:schemeClr val="dk1"/>
                </a:solidFill>
                <a:latin typeface="Arial"/>
                <a:ea typeface="Arial"/>
                <a:cs typeface="Arial"/>
                <a:sym typeface="Arial"/>
              </a:rPr>
              <a:t>Reconciliation of reports from multiple data sources</a:t>
            </a:r>
          </a:p>
          <a:p>
            <a:pPr marL="457200" marR="0" lvl="0" indent="-292100" algn="l" rtl="0">
              <a:spcBef>
                <a:spcPts val="0"/>
              </a:spcBef>
              <a:spcAft>
                <a:spcPts val="0"/>
              </a:spcAft>
              <a:buClr>
                <a:schemeClr val="dk1"/>
              </a:buClr>
              <a:buSzPct val="100000"/>
              <a:buFont typeface="Arial"/>
              <a:buChar char="●"/>
            </a:pPr>
            <a:r>
              <a:rPr lang="en-US" sz="1200" b="0" i="0" u="none" strike="noStrike" cap="none" dirty="0" smtClean="0">
                <a:solidFill>
                  <a:schemeClr val="dk1"/>
                </a:solidFill>
                <a:latin typeface="Arial"/>
                <a:ea typeface="Arial"/>
                <a:cs typeface="Arial"/>
                <a:sym typeface="Arial"/>
              </a:rPr>
              <a:t>Completeness &amp; occurrence check</a:t>
            </a:r>
          </a:p>
          <a:p>
            <a:pPr marL="0" marR="0" lvl="0" indent="0" algn="l" rtl="0">
              <a:spcBef>
                <a:spcPts val="0"/>
              </a:spcBef>
              <a:spcAft>
                <a:spcPts val="0"/>
              </a:spcAft>
              <a:buClr>
                <a:schemeClr val="dk1"/>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Arial"/>
              <a:buNone/>
            </a:pPr>
            <a:r>
              <a:rPr lang="en-US" sz="1200" b="0" i="0" u="none" strike="noStrike" cap="none" dirty="0" err="1" smtClean="0">
                <a:solidFill>
                  <a:schemeClr val="dk1"/>
                </a:solidFill>
                <a:latin typeface="Arial"/>
                <a:ea typeface="Arial"/>
                <a:cs typeface="Arial"/>
                <a:sym typeface="Arial"/>
              </a:rPr>
              <a:t>Reperformance</a:t>
            </a:r>
            <a:endParaRPr lang="en-US" sz="1200" b="0" i="0" u="none" strike="noStrike" cap="none" dirty="0" smtClean="0">
              <a:solidFill>
                <a:schemeClr val="dk1"/>
              </a:solidFill>
              <a:latin typeface="Arial"/>
              <a:ea typeface="Arial"/>
              <a:cs typeface="Arial"/>
              <a:sym typeface="Arial"/>
            </a:endParaRPr>
          </a:p>
          <a:p>
            <a:pPr marL="457200" marR="0" lvl="0" indent="-292100" algn="l" rtl="0">
              <a:spcBef>
                <a:spcPts val="0"/>
              </a:spcBef>
              <a:spcAft>
                <a:spcPts val="0"/>
              </a:spcAft>
              <a:buClr>
                <a:schemeClr val="dk1"/>
              </a:buClr>
              <a:buSzPct val="100000"/>
              <a:buFont typeface="Arial"/>
              <a:buChar char="●"/>
            </a:pPr>
            <a:r>
              <a:rPr lang="en-US" sz="1200" b="0" i="0" u="none" strike="noStrike" cap="none" dirty="0" smtClean="0">
                <a:solidFill>
                  <a:schemeClr val="dk1"/>
                </a:solidFill>
                <a:latin typeface="Arial"/>
                <a:ea typeface="Arial"/>
                <a:cs typeface="Arial"/>
                <a:sym typeface="Arial"/>
              </a:rPr>
              <a:t>Repeating system key calculation activities: Key System report recalculations</a:t>
            </a:r>
          </a:p>
          <a:p>
            <a:pPr marL="457200" marR="0" lvl="0" indent="-292100" algn="l" rtl="0">
              <a:spcBef>
                <a:spcPts val="0"/>
              </a:spcBef>
              <a:spcAft>
                <a:spcPts val="0"/>
              </a:spcAft>
              <a:buClr>
                <a:schemeClr val="dk1"/>
              </a:buClr>
              <a:buSzPct val="100000"/>
              <a:buFont typeface="Arial"/>
              <a:buChar char="●"/>
            </a:pPr>
            <a:r>
              <a:rPr lang="en-US" sz="1200" b="0" i="0" u="none" strike="noStrike" cap="none" dirty="0" smtClean="0">
                <a:solidFill>
                  <a:schemeClr val="dk1"/>
                </a:solidFill>
                <a:latin typeface="Arial"/>
                <a:ea typeface="Arial"/>
                <a:cs typeface="Arial"/>
                <a:sym typeface="Arial"/>
              </a:rPr>
              <a:t>Validation of business rules and testing client data process</a:t>
            </a:r>
          </a:p>
          <a:p>
            <a:pPr marL="0" marR="0" lvl="0" indent="0" algn="l" rtl="0">
              <a:spcBef>
                <a:spcPts val="0"/>
              </a:spcBef>
              <a:spcAft>
                <a:spcPts val="0"/>
              </a:spcAft>
              <a:buClr>
                <a:schemeClr val="dk1"/>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Arial"/>
              <a:buNone/>
            </a:pPr>
            <a:r>
              <a:rPr lang="en-US" sz="1200" b="0" i="0" u="none" strike="noStrike" cap="none" dirty="0" smtClean="0">
                <a:solidFill>
                  <a:schemeClr val="dk1"/>
                </a:solidFill>
                <a:latin typeface="Arial"/>
                <a:ea typeface="Arial"/>
                <a:cs typeface="Arial"/>
                <a:sym typeface="Arial"/>
              </a:rPr>
              <a:t>OCR</a:t>
            </a:r>
          </a:p>
          <a:p>
            <a:pPr marL="457200" marR="0" lvl="0" indent="-292100" algn="l" rtl="0">
              <a:spcBef>
                <a:spcPts val="0"/>
              </a:spcBef>
              <a:spcAft>
                <a:spcPts val="0"/>
              </a:spcAft>
              <a:buClr>
                <a:schemeClr val="dk1"/>
              </a:buClr>
              <a:buSzPct val="100000"/>
              <a:buFont typeface="Arial"/>
              <a:buChar char="●"/>
            </a:pPr>
            <a:r>
              <a:rPr lang="en-US" sz="1200" b="0" i="0" u="none" strike="noStrike" cap="none" dirty="0" smtClean="0">
                <a:solidFill>
                  <a:schemeClr val="dk1"/>
                </a:solidFill>
                <a:latin typeface="Arial"/>
                <a:ea typeface="Arial"/>
                <a:cs typeface="Arial"/>
                <a:sym typeface="Arial"/>
              </a:rPr>
              <a:t>Contract Analytics - Paper Scanned contracts to visual dashboards using tools like ABBYY (OCR technology tool)</a:t>
            </a:r>
          </a:p>
          <a:p>
            <a:pPr marL="457200" marR="0" lvl="0" indent="-292100" algn="l" rtl="0">
              <a:spcBef>
                <a:spcPts val="0"/>
              </a:spcBef>
              <a:spcAft>
                <a:spcPts val="0"/>
              </a:spcAft>
              <a:buClr>
                <a:schemeClr val="dk1"/>
              </a:buClr>
              <a:buSzPct val="100000"/>
              <a:buFont typeface="Arial"/>
              <a:buChar char="●"/>
            </a:pPr>
            <a:r>
              <a:rPr lang="en-US" sz="1200" b="0" i="0" u="none" strike="noStrike" cap="none" dirty="0" smtClean="0">
                <a:solidFill>
                  <a:schemeClr val="dk1"/>
                </a:solidFill>
                <a:latin typeface="Arial"/>
                <a:ea typeface="Arial"/>
                <a:cs typeface="Arial"/>
                <a:sym typeface="Arial"/>
              </a:rPr>
              <a:t>PDF invoice reconciliation to GL</a:t>
            </a:r>
          </a:p>
          <a:p>
            <a:pPr marL="0" marR="0" lvl="0" indent="0" algn="l" rtl="0">
              <a:spcBef>
                <a:spcPts val="0"/>
              </a:spcBef>
              <a:spcAft>
                <a:spcPts val="0"/>
              </a:spcAft>
              <a:buClr>
                <a:schemeClr val="dk1"/>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Arial"/>
              <a:buNone/>
            </a:pPr>
            <a:r>
              <a:rPr lang="en-US" sz="1200" b="0" i="1" u="none" strike="noStrike" cap="none" dirty="0" smtClean="0">
                <a:solidFill>
                  <a:schemeClr val="dk1"/>
                </a:solidFill>
                <a:latin typeface="Arial"/>
                <a:ea typeface="Arial"/>
                <a:cs typeface="Arial"/>
                <a:sym typeface="Arial"/>
              </a:rPr>
              <a:t>Additional Note:</a:t>
            </a:r>
          </a:p>
          <a:p>
            <a:pPr marL="0" marR="0" lvl="0" indent="0" algn="l" rtl="0">
              <a:spcBef>
                <a:spcPts val="0"/>
              </a:spcBef>
              <a:spcAft>
                <a:spcPts val="0"/>
              </a:spcAft>
              <a:buClr>
                <a:schemeClr val="dk1"/>
              </a:buClr>
              <a:buSzPct val="25000"/>
              <a:buFont typeface="Arial"/>
              <a:buNone/>
            </a:pPr>
            <a:r>
              <a:rPr lang="en-US" sz="1200" b="0" i="0" u="none" strike="noStrike" cap="none" dirty="0" smtClean="0">
                <a:solidFill>
                  <a:schemeClr val="dk1"/>
                </a:solidFill>
                <a:latin typeface="Arial"/>
                <a:ea typeface="Arial"/>
                <a:cs typeface="Arial"/>
                <a:sym typeface="Arial"/>
              </a:rPr>
              <a:t>Implemented programming structure can help automate much of the examples presented on slide. Complex calculations, repeatable tasks, and reporting can all be handled with automation. For Example Automating Interest Loan income calculation where same set of rules repeats every month or quarter to calculate monthly interests.</a:t>
            </a:r>
          </a:p>
          <a:p>
            <a:pPr marL="0" marR="0" lvl="0" indent="0" algn="l" rtl="0">
              <a:spcBef>
                <a:spcPts val="0"/>
              </a:spcBef>
              <a:spcAft>
                <a:spcPts val="0"/>
              </a:spcAft>
              <a:buClr>
                <a:schemeClr val="dk1"/>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Q&amp;A: </a:t>
            </a:r>
          </a:p>
          <a:p>
            <a:pPr marL="0" marR="0" lvl="0" indent="0" algn="l" rtl="0">
              <a:spcBef>
                <a:spcPts val="0"/>
              </a:spcBef>
              <a:spcAft>
                <a:spcPts val="0"/>
              </a:spcAft>
              <a:buClr>
                <a:schemeClr val="dk1"/>
              </a:buClr>
              <a:buSzPct val="25000"/>
              <a:buFont typeface="Calibri"/>
              <a:buNone/>
            </a:pPr>
            <a:r>
              <a:rPr lang="en-US" sz="1200" b="0" i="1" u="none" strike="noStrike" cap="none" dirty="0" smtClean="0">
                <a:solidFill>
                  <a:schemeClr val="dk1"/>
                </a:solidFill>
                <a:latin typeface="Arial"/>
                <a:ea typeface="Arial"/>
                <a:cs typeface="Arial"/>
                <a:sym typeface="Arial"/>
              </a:rPr>
              <a:t>None</a:t>
            </a:r>
          </a:p>
        </p:txBody>
      </p:sp>
      <p:sp>
        <p:nvSpPr>
          <p:cNvPr id="4" name="Slide Number Placeholder 3"/>
          <p:cNvSpPr>
            <a:spLocks noGrp="1"/>
          </p:cNvSpPr>
          <p:nvPr>
            <p:ph type="sldNum" sz="quarter" idx="10"/>
          </p:nvPr>
        </p:nvSpPr>
        <p:spPr/>
        <p:txBody>
          <a:bodyPr/>
          <a:lstStyle/>
          <a:p>
            <a:fld id="{F07B8F03-BC93-4120-96CA-A36DF640BE24}" type="slidenum">
              <a:rPr lang="en-US" smtClean="0"/>
              <a:pPr/>
              <a:t>32</a:t>
            </a:fld>
            <a:endParaRPr lang="en-US" dirty="0"/>
          </a:p>
        </p:txBody>
      </p:sp>
    </p:spTree>
    <p:extLst>
      <p:ext uri="{BB962C8B-B14F-4D97-AF65-F5344CB8AC3E}">
        <p14:creationId xmlns:p14="http://schemas.microsoft.com/office/powerpoint/2010/main" val="376100124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Time on slide: </a:t>
            </a:r>
            <a:r>
              <a:rPr lang="en-US" sz="1200" b="0" i="0" u="none" strike="noStrike" cap="none" dirty="0" smtClean="0">
                <a:solidFill>
                  <a:schemeClr val="dk1"/>
                </a:solidFill>
                <a:latin typeface="Arial"/>
                <a:ea typeface="Arial"/>
                <a:cs typeface="Arial"/>
                <a:sym typeface="Arial"/>
              </a:rPr>
              <a:t>4 minutes</a:t>
            </a:r>
          </a:p>
          <a:p>
            <a:pPr marL="0" marR="0" lvl="0" indent="0" algn="l" rtl="0">
              <a:spcBef>
                <a:spcPts val="0"/>
              </a:spcBef>
              <a:spcAft>
                <a:spcPts val="0"/>
              </a:spcAft>
              <a:buClr>
                <a:schemeClr val="dk1"/>
              </a:buClr>
              <a:buSzPct val="25000"/>
              <a:buFont typeface="Arial"/>
              <a:buNone/>
            </a:pPr>
            <a:endParaRPr lang="en-US" sz="1200" b="1"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Overall Elapsed Time: </a:t>
            </a:r>
            <a:r>
              <a:rPr lang="en-US" sz="1200" b="0" i="0" u="none" strike="noStrike" cap="none" dirty="0" smtClean="0">
                <a:solidFill>
                  <a:schemeClr val="dk1"/>
                </a:solidFill>
                <a:latin typeface="Arial"/>
                <a:ea typeface="Arial"/>
                <a:cs typeface="Arial"/>
                <a:sym typeface="Arial"/>
              </a:rPr>
              <a:t>79 minutes</a:t>
            </a:r>
          </a:p>
          <a:p>
            <a:pPr marL="0" marR="0" lvl="0" indent="0" algn="l" rtl="0">
              <a:spcBef>
                <a:spcPts val="0"/>
              </a:spcBef>
              <a:spcAft>
                <a:spcPts val="0"/>
              </a:spcAft>
              <a:buClr>
                <a:schemeClr val="dk1"/>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Instructor Notes: </a:t>
            </a:r>
          </a:p>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Say:</a:t>
            </a:r>
          </a:p>
          <a:p>
            <a:pPr marL="457200" marR="0" lvl="0" indent="-292100" algn="l" rtl="0">
              <a:spcBef>
                <a:spcPts val="0"/>
              </a:spcBef>
              <a:spcAft>
                <a:spcPts val="0"/>
              </a:spcAft>
              <a:buClr>
                <a:schemeClr val="dk1"/>
              </a:buClr>
              <a:buSzPct val="100000"/>
              <a:buFont typeface="Arial"/>
              <a:buChar char="●"/>
            </a:pPr>
            <a:r>
              <a:rPr lang="en-US" sz="1200" b="0" i="0" u="none" strike="noStrike" cap="none" dirty="0" smtClean="0">
                <a:solidFill>
                  <a:schemeClr val="dk1"/>
                </a:solidFill>
                <a:latin typeface="Arial"/>
                <a:ea typeface="Arial"/>
                <a:cs typeface="Arial"/>
                <a:sym typeface="Arial"/>
              </a:rPr>
              <a:t>Visualization tools can help provide further insight into data set. The dashboard displayed is used for journal entry testing, with charts identifying percentage of manually inputted entries vs. automated entries, users who posted the most manual entries, and more information.</a:t>
            </a:r>
          </a:p>
          <a:p>
            <a:pPr marL="0" marR="0" lvl="0" indent="0" algn="l" rtl="0">
              <a:spcBef>
                <a:spcPts val="0"/>
              </a:spcBef>
              <a:spcAft>
                <a:spcPts val="0"/>
              </a:spcAft>
              <a:buClr>
                <a:schemeClr val="dk1"/>
              </a:buClr>
              <a:buSzPct val="25000"/>
              <a:buFont typeface="Arial"/>
              <a:buNone/>
            </a:pPr>
            <a:endParaRPr lang="en-US" sz="1200" b="1"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Do:</a:t>
            </a:r>
          </a:p>
          <a:p>
            <a:pPr marL="457200" marR="0" lvl="0" indent="-292100" algn="l" rtl="0">
              <a:spcBef>
                <a:spcPts val="0"/>
              </a:spcBef>
              <a:spcAft>
                <a:spcPts val="0"/>
              </a:spcAft>
              <a:buClr>
                <a:schemeClr val="dk1"/>
              </a:buClr>
              <a:buSzPct val="100000"/>
              <a:buFont typeface="Arial"/>
              <a:buChar char="●"/>
            </a:pPr>
            <a:r>
              <a:rPr lang="en-US" sz="1200" b="0" i="1" u="none" strike="noStrike" cap="none" dirty="0" smtClean="0">
                <a:solidFill>
                  <a:schemeClr val="dk1"/>
                </a:solidFill>
                <a:latin typeface="Arial"/>
                <a:ea typeface="Arial"/>
                <a:cs typeface="Arial"/>
                <a:sym typeface="Arial"/>
              </a:rPr>
              <a:t>N/A</a:t>
            </a:r>
          </a:p>
          <a:p>
            <a:pPr marL="0" marR="0" lvl="0" indent="0" algn="l" rtl="0">
              <a:spcBef>
                <a:spcPts val="0"/>
              </a:spcBef>
              <a:spcAft>
                <a:spcPts val="0"/>
              </a:spcAft>
              <a:buClr>
                <a:schemeClr val="dk1"/>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Q&amp;A: </a:t>
            </a:r>
          </a:p>
          <a:p>
            <a:pPr marL="457200" marR="0" lvl="0" indent="-292100" algn="l" rtl="0">
              <a:spcBef>
                <a:spcPts val="0"/>
              </a:spcBef>
              <a:spcAft>
                <a:spcPts val="0"/>
              </a:spcAft>
              <a:buClr>
                <a:schemeClr val="dk1"/>
              </a:buClr>
              <a:buSzPct val="100000"/>
              <a:buFont typeface="Arial"/>
              <a:buChar char="●"/>
            </a:pPr>
            <a:r>
              <a:rPr lang="en-US" sz="1200" b="0" i="1" u="none" strike="noStrike" cap="none" dirty="0" smtClean="0">
                <a:solidFill>
                  <a:schemeClr val="dk1"/>
                </a:solidFill>
                <a:latin typeface="Arial"/>
                <a:ea typeface="Arial"/>
                <a:cs typeface="Arial"/>
                <a:sym typeface="Arial"/>
              </a:rPr>
              <a:t>N/A</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B8F03-BC93-4120-96CA-A36DF640B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563058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Clr>
                <a:srgbClr val="000000"/>
              </a:buClr>
              <a:buSzPct val="25000"/>
              <a:buFont typeface="Arial"/>
              <a:buNone/>
            </a:pPr>
            <a:r>
              <a:rPr lang="en-US" sz="1000" b="1" i="0" u="none" strike="noStrike" cap="none" dirty="0" smtClean="0">
                <a:solidFill>
                  <a:schemeClr val="dk1"/>
                </a:solidFill>
                <a:latin typeface="Arial"/>
                <a:ea typeface="Arial"/>
                <a:cs typeface="Arial"/>
                <a:sym typeface="Arial"/>
              </a:rPr>
              <a:t>Time on slide: </a:t>
            </a:r>
            <a:r>
              <a:rPr lang="en-US" sz="1000" b="0" i="0" u="none" strike="noStrike" cap="none" dirty="0" smtClean="0">
                <a:solidFill>
                  <a:schemeClr val="dk1"/>
                </a:solidFill>
                <a:latin typeface="Arial"/>
                <a:ea typeface="Arial"/>
                <a:cs typeface="Arial"/>
                <a:sym typeface="Arial"/>
              </a:rPr>
              <a:t>4 minutes</a:t>
            </a:r>
          </a:p>
          <a:p>
            <a:pPr marL="0" marR="0" lvl="0" indent="0" algn="l" rtl="0">
              <a:spcBef>
                <a:spcPts val="0"/>
              </a:spcBef>
              <a:spcAft>
                <a:spcPts val="0"/>
              </a:spcAft>
              <a:buClr>
                <a:srgbClr val="000000"/>
              </a:buClr>
              <a:buSzPct val="25000"/>
              <a:buFont typeface="Arial"/>
              <a:buNone/>
            </a:pPr>
            <a:endParaRPr lang="en-US" sz="1000" b="1"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000" b="1" i="0" u="none" strike="noStrike" cap="none" dirty="0" smtClean="0">
                <a:solidFill>
                  <a:schemeClr val="dk1"/>
                </a:solidFill>
                <a:latin typeface="Arial"/>
                <a:ea typeface="Arial"/>
                <a:cs typeface="Arial"/>
                <a:sym typeface="Arial"/>
              </a:rPr>
              <a:t>Overall Elapsed Time: </a:t>
            </a:r>
            <a:r>
              <a:rPr lang="en-US" sz="1000" b="0" i="0" u="none" strike="noStrike" cap="none" dirty="0" smtClean="0">
                <a:solidFill>
                  <a:schemeClr val="dk1"/>
                </a:solidFill>
                <a:latin typeface="Arial"/>
                <a:ea typeface="Arial"/>
                <a:cs typeface="Arial"/>
                <a:sym typeface="Arial"/>
              </a:rPr>
              <a:t>83 minutes</a:t>
            </a:r>
          </a:p>
          <a:p>
            <a:pPr marL="0" marR="0" lvl="0" indent="0" algn="l" rtl="0">
              <a:spcBef>
                <a:spcPts val="0"/>
              </a:spcBef>
              <a:spcAft>
                <a:spcPts val="0"/>
              </a:spcAft>
              <a:buClr>
                <a:srgbClr val="000000"/>
              </a:buClr>
              <a:buSzPct val="25000"/>
              <a:buFont typeface="Arial"/>
              <a:buNone/>
            </a:pPr>
            <a:endParaRPr lang="en-US" sz="10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000" b="1" i="0" u="none" strike="noStrike" cap="none" dirty="0" smtClean="0">
                <a:solidFill>
                  <a:schemeClr val="dk1"/>
                </a:solidFill>
                <a:latin typeface="Arial"/>
                <a:ea typeface="Arial"/>
                <a:cs typeface="Arial"/>
                <a:sym typeface="Arial"/>
              </a:rPr>
              <a:t>Instructor Notes: </a:t>
            </a:r>
          </a:p>
          <a:p>
            <a:pPr marL="0" marR="0" lvl="0" indent="0" algn="l" rtl="0">
              <a:spcBef>
                <a:spcPts val="0"/>
              </a:spcBef>
              <a:spcAft>
                <a:spcPts val="0"/>
              </a:spcAft>
              <a:buClr>
                <a:srgbClr val="000000"/>
              </a:buClr>
              <a:buSzPct val="25000"/>
              <a:buFont typeface="Arial"/>
              <a:buNone/>
            </a:pPr>
            <a:r>
              <a:rPr lang="en-US" sz="1000" b="1" i="0" u="none" strike="noStrike" cap="none" dirty="0" smtClean="0">
                <a:solidFill>
                  <a:schemeClr val="dk1"/>
                </a:solidFill>
                <a:latin typeface="Arial"/>
                <a:ea typeface="Arial"/>
                <a:cs typeface="Arial"/>
                <a:sym typeface="Arial"/>
              </a:rPr>
              <a:t>Say:</a:t>
            </a:r>
          </a:p>
          <a:p>
            <a:pPr marL="457200" marR="0" lvl="0" indent="-292100" algn="l" rtl="0">
              <a:spcBef>
                <a:spcPts val="0"/>
              </a:spcBef>
              <a:spcAft>
                <a:spcPts val="0"/>
              </a:spcAft>
              <a:buClr>
                <a:schemeClr val="dk1"/>
              </a:buClr>
              <a:buSzPct val="100000"/>
              <a:buFont typeface="Arial"/>
              <a:buChar char="●"/>
            </a:pPr>
            <a:r>
              <a:rPr lang="en-US" sz="1000" b="0" i="0" u="none" strike="noStrike" cap="none" dirty="0" smtClean="0">
                <a:solidFill>
                  <a:schemeClr val="dk1"/>
                </a:solidFill>
                <a:latin typeface="Arial"/>
                <a:ea typeface="Arial"/>
                <a:cs typeface="Arial"/>
                <a:sym typeface="Arial"/>
              </a:rPr>
              <a:t>Analytics can also assist in performing specific tests. For example, analytics can more efficiently identify potential duplicate journal entries that were posted to the general ledger.</a:t>
            </a:r>
          </a:p>
          <a:p>
            <a:pPr marL="0" marR="0" lvl="0" indent="0" algn="l" rtl="0">
              <a:spcBef>
                <a:spcPts val="0"/>
              </a:spcBef>
              <a:spcAft>
                <a:spcPts val="0"/>
              </a:spcAft>
              <a:buClr>
                <a:srgbClr val="000000"/>
              </a:buClr>
              <a:buSzPct val="25000"/>
              <a:buFont typeface="Arial"/>
              <a:buNone/>
            </a:pPr>
            <a:endParaRPr lang="en-US" sz="1000" b="1"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000" b="1" i="0" u="none" strike="noStrike" cap="none" dirty="0" smtClean="0">
                <a:solidFill>
                  <a:schemeClr val="dk1"/>
                </a:solidFill>
                <a:latin typeface="Arial"/>
                <a:ea typeface="Arial"/>
                <a:cs typeface="Arial"/>
                <a:sym typeface="Arial"/>
              </a:rPr>
              <a:t>Do:</a:t>
            </a:r>
          </a:p>
          <a:p>
            <a:pPr marL="0" marR="0" lvl="0" indent="0" algn="l" rtl="0">
              <a:spcBef>
                <a:spcPts val="0"/>
              </a:spcBef>
              <a:spcAft>
                <a:spcPts val="0"/>
              </a:spcAft>
              <a:buClr>
                <a:schemeClr val="dk1"/>
              </a:buClr>
              <a:buSzPct val="100000"/>
              <a:buFont typeface="Arial"/>
              <a:buChar char="●"/>
            </a:pPr>
            <a:r>
              <a:rPr lang="en-US" sz="1000" b="0" i="1" u="none" strike="noStrike" cap="none" dirty="0" smtClean="0">
                <a:solidFill>
                  <a:schemeClr val="dk1"/>
                </a:solidFill>
                <a:latin typeface="Arial"/>
                <a:ea typeface="Arial"/>
                <a:cs typeface="Arial"/>
                <a:sym typeface="Arial"/>
              </a:rPr>
              <a:t>N/A</a:t>
            </a:r>
          </a:p>
          <a:p>
            <a:pPr marL="0" marR="0" lvl="0" indent="0" algn="l" rtl="0">
              <a:spcBef>
                <a:spcPts val="0"/>
              </a:spcBef>
              <a:spcAft>
                <a:spcPts val="0"/>
              </a:spcAft>
              <a:buClr>
                <a:srgbClr val="000000"/>
              </a:buClr>
              <a:buSzPct val="25000"/>
              <a:buFont typeface="Arial"/>
              <a:buNone/>
            </a:pPr>
            <a:endParaRPr lang="en-US" sz="10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000" b="1" i="0" u="none" strike="noStrike" cap="none" dirty="0" smtClean="0">
                <a:solidFill>
                  <a:schemeClr val="dk1"/>
                </a:solidFill>
                <a:latin typeface="Arial"/>
                <a:ea typeface="Arial"/>
                <a:cs typeface="Arial"/>
                <a:sym typeface="Arial"/>
              </a:rPr>
              <a:t>Q&amp;A: </a:t>
            </a:r>
          </a:p>
          <a:p>
            <a:pPr marL="0" marR="0" lvl="0" indent="0" algn="l" rtl="0">
              <a:spcBef>
                <a:spcPts val="0"/>
              </a:spcBef>
              <a:spcAft>
                <a:spcPts val="0"/>
              </a:spcAft>
              <a:buClr>
                <a:schemeClr val="dk1"/>
              </a:buClr>
              <a:buSzPct val="100000"/>
              <a:buFont typeface="Arial"/>
              <a:buChar char="●"/>
            </a:pPr>
            <a:r>
              <a:rPr lang="en-US" sz="1000" b="0" i="0" u="none" strike="noStrike" cap="none" dirty="0" smtClean="0">
                <a:solidFill>
                  <a:schemeClr val="dk1"/>
                </a:solidFill>
                <a:latin typeface="Arial"/>
                <a:ea typeface="Arial"/>
                <a:cs typeface="Arial"/>
                <a:sym typeface="Arial"/>
              </a:rPr>
              <a:t>What risk is presented by duplicate entries?</a:t>
            </a:r>
          </a:p>
          <a:p>
            <a:pPr marL="457200" marR="0" lvl="1" indent="0" algn="l" rtl="0">
              <a:spcBef>
                <a:spcPts val="0"/>
              </a:spcBef>
              <a:spcAft>
                <a:spcPts val="0"/>
              </a:spcAft>
              <a:buClr>
                <a:schemeClr val="dk1"/>
              </a:buClr>
              <a:buSzPct val="100000"/>
              <a:buFont typeface="Arial"/>
              <a:buChar char="○"/>
            </a:pPr>
            <a:r>
              <a:rPr lang="en-US" sz="1000" b="0" i="1" u="none" strike="noStrike" cap="none" dirty="0" smtClean="0">
                <a:solidFill>
                  <a:schemeClr val="dk1"/>
                </a:solidFill>
                <a:latin typeface="Arial"/>
                <a:ea typeface="Arial"/>
                <a:cs typeface="Arial"/>
                <a:sym typeface="Arial"/>
              </a:rPr>
              <a:t>Sample answer:</a:t>
            </a:r>
            <a:r>
              <a:rPr lang="en-US" sz="1000" b="0" i="0" u="none" strike="noStrike" cap="none" dirty="0" smtClean="0">
                <a:solidFill>
                  <a:schemeClr val="dk1"/>
                </a:solidFill>
                <a:latin typeface="Arial"/>
                <a:ea typeface="Arial"/>
                <a:cs typeface="Arial"/>
                <a:sym typeface="Arial"/>
              </a:rPr>
              <a:t> Duplicate entries can point to fraudulent or erroneous activity that can cause a material misstatement to financial statements.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B8F03-BC93-4120-96CA-A36DF640B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739489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Time on slide: </a:t>
            </a:r>
            <a:r>
              <a:rPr lang="en-US" sz="1200" b="0" i="0" u="none" strike="noStrike" cap="none" dirty="0" smtClean="0">
                <a:solidFill>
                  <a:schemeClr val="dk1"/>
                </a:solidFill>
                <a:latin typeface="Arial"/>
                <a:ea typeface="Arial"/>
                <a:cs typeface="Arial"/>
                <a:sym typeface="Arial"/>
              </a:rPr>
              <a:t>3 minutes</a:t>
            </a:r>
          </a:p>
          <a:p>
            <a:pPr marL="0" marR="0" lvl="0" indent="0" algn="l" rtl="0">
              <a:spcBef>
                <a:spcPts val="0"/>
              </a:spcBef>
              <a:spcAft>
                <a:spcPts val="0"/>
              </a:spcAft>
              <a:buClr>
                <a:srgbClr val="000000"/>
              </a:buClr>
              <a:buSzPct val="25000"/>
              <a:buFont typeface="Arial"/>
              <a:buNone/>
            </a:pPr>
            <a:endParaRPr lang="en-US" sz="1200" b="1"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Overall Elapsed Time: </a:t>
            </a:r>
            <a:r>
              <a:rPr lang="en-US" sz="1200" b="0" i="0" u="none" strike="noStrike" cap="none" dirty="0" smtClean="0">
                <a:solidFill>
                  <a:schemeClr val="dk1"/>
                </a:solidFill>
                <a:latin typeface="Arial"/>
                <a:ea typeface="Arial"/>
                <a:cs typeface="Arial"/>
                <a:sym typeface="Arial"/>
              </a:rPr>
              <a:t>86 minutes</a:t>
            </a:r>
          </a:p>
          <a:p>
            <a:pPr marL="0" marR="0" lvl="0" indent="0" algn="l" rtl="0">
              <a:spcBef>
                <a:spcPts val="0"/>
              </a:spcBef>
              <a:spcAft>
                <a:spcPts val="0"/>
              </a:spcAft>
              <a:buClr>
                <a:srgbClr val="000000"/>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Instructor Notes: </a:t>
            </a: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Say:</a:t>
            </a:r>
          </a:p>
          <a:p>
            <a:pPr marL="457200" marR="0" lvl="0" indent="-292100" algn="l" rtl="0">
              <a:spcBef>
                <a:spcPts val="0"/>
              </a:spcBef>
              <a:spcAft>
                <a:spcPts val="0"/>
              </a:spcAft>
              <a:buClr>
                <a:schemeClr val="dk1"/>
              </a:buClr>
              <a:buSzPct val="100000"/>
              <a:buFont typeface="Arial"/>
              <a:buChar char="●"/>
            </a:pPr>
            <a:r>
              <a:rPr lang="en-US" sz="1200" b="0" i="0" u="none" strike="noStrike" cap="none" dirty="0" smtClean="0">
                <a:solidFill>
                  <a:schemeClr val="dk1"/>
                </a:solidFill>
                <a:latin typeface="Arial"/>
                <a:ea typeface="Arial"/>
                <a:cs typeface="Arial"/>
                <a:sym typeface="Arial"/>
              </a:rPr>
              <a:t>OCR technology can assist in extracting relevant data from unstructured data. For example, scanned lease contracts can contain necessary information for reporting and analytics work. Without OCR technology, retrieving that information would be a long, manual process.</a:t>
            </a:r>
          </a:p>
          <a:p>
            <a:pPr marL="0" marR="0" lvl="0" indent="0" algn="l" rtl="0">
              <a:spcBef>
                <a:spcPts val="0"/>
              </a:spcBef>
              <a:spcAft>
                <a:spcPts val="0"/>
              </a:spcAft>
              <a:buClr>
                <a:srgbClr val="000000"/>
              </a:buClr>
              <a:buSzPct val="25000"/>
              <a:buFont typeface="Arial"/>
              <a:buNone/>
            </a:pPr>
            <a:endParaRPr lang="en-US" sz="1200" b="1"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Do:</a:t>
            </a:r>
          </a:p>
          <a:p>
            <a:pPr marL="457200" marR="0" lvl="0" indent="-292100" algn="l" rtl="0">
              <a:spcBef>
                <a:spcPts val="0"/>
              </a:spcBef>
              <a:spcAft>
                <a:spcPts val="0"/>
              </a:spcAft>
              <a:buClr>
                <a:schemeClr val="dk1"/>
              </a:buClr>
              <a:buSzPct val="100000"/>
              <a:buFont typeface="Arial"/>
              <a:buChar char="●"/>
            </a:pPr>
            <a:r>
              <a:rPr lang="en-US" sz="1200" b="0" i="1" u="none" strike="noStrike" cap="none" dirty="0" smtClean="0">
                <a:solidFill>
                  <a:schemeClr val="dk1"/>
                </a:solidFill>
                <a:latin typeface="Arial"/>
                <a:ea typeface="Arial"/>
                <a:cs typeface="Arial"/>
                <a:sym typeface="Arial"/>
              </a:rPr>
              <a:t>N/A</a:t>
            </a:r>
          </a:p>
          <a:p>
            <a:pPr marL="0" marR="0" lvl="0" indent="0" algn="l" rtl="0">
              <a:spcBef>
                <a:spcPts val="0"/>
              </a:spcBef>
              <a:spcAft>
                <a:spcPts val="0"/>
              </a:spcAft>
              <a:buClr>
                <a:srgbClr val="000000"/>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Q&amp;A: </a:t>
            </a:r>
          </a:p>
          <a:p>
            <a:pPr marL="457200" marR="0" lvl="0" indent="-292100" algn="l" rtl="0">
              <a:spcBef>
                <a:spcPts val="0"/>
              </a:spcBef>
              <a:spcAft>
                <a:spcPts val="0"/>
              </a:spcAft>
              <a:buClr>
                <a:schemeClr val="dk1"/>
              </a:buClr>
              <a:buSzPct val="100000"/>
              <a:buFont typeface="Arial"/>
              <a:buChar char="●"/>
            </a:pPr>
            <a:r>
              <a:rPr lang="en-US" sz="1200" b="0" i="1" u="none" strike="noStrike" cap="none" dirty="0" smtClean="0">
                <a:solidFill>
                  <a:schemeClr val="dk1"/>
                </a:solidFill>
                <a:latin typeface="Arial"/>
                <a:ea typeface="Arial"/>
                <a:cs typeface="Arial"/>
                <a:sym typeface="Arial"/>
              </a:rPr>
              <a:t>N/A</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B8F03-BC93-4120-96CA-A36DF640B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104883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Time on slide: </a:t>
            </a:r>
            <a:r>
              <a:rPr lang="en-US" sz="1200" b="0" i="0" u="none" strike="noStrike" cap="none" dirty="0" smtClean="0">
                <a:solidFill>
                  <a:schemeClr val="dk1"/>
                </a:solidFill>
                <a:latin typeface="Arial"/>
                <a:ea typeface="Arial"/>
                <a:cs typeface="Arial"/>
                <a:sym typeface="Arial"/>
              </a:rPr>
              <a:t>2 minutes</a:t>
            </a:r>
          </a:p>
          <a:p>
            <a:pPr marL="0" marR="0" lvl="0" indent="0" algn="l" rtl="0">
              <a:spcBef>
                <a:spcPts val="0"/>
              </a:spcBef>
              <a:spcAft>
                <a:spcPts val="0"/>
              </a:spcAft>
              <a:buClr>
                <a:srgbClr val="000000"/>
              </a:buClr>
              <a:buSzPct val="25000"/>
              <a:buFont typeface="Arial"/>
              <a:buNone/>
            </a:pPr>
            <a:endParaRPr lang="en-US" sz="1200" b="1"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Overall Elapsed Time: </a:t>
            </a:r>
            <a:r>
              <a:rPr lang="en-US" sz="1200" b="0" i="0" u="none" strike="noStrike" cap="none" dirty="0" smtClean="0">
                <a:solidFill>
                  <a:schemeClr val="dk1"/>
                </a:solidFill>
                <a:latin typeface="Arial"/>
                <a:ea typeface="Arial"/>
                <a:cs typeface="Arial"/>
                <a:sym typeface="Arial"/>
              </a:rPr>
              <a:t>88 minutes</a:t>
            </a:r>
          </a:p>
          <a:p>
            <a:pPr marL="0" marR="0" lvl="0" indent="0" algn="l" rtl="0">
              <a:spcBef>
                <a:spcPts val="0"/>
              </a:spcBef>
              <a:spcAft>
                <a:spcPts val="0"/>
              </a:spcAft>
              <a:buClr>
                <a:srgbClr val="000000"/>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Instructor Notes: </a:t>
            </a: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Say:</a:t>
            </a:r>
          </a:p>
          <a:p>
            <a:pPr marL="457200" marR="0" lvl="0" indent="-292100" algn="l" rtl="0">
              <a:spcBef>
                <a:spcPts val="0"/>
              </a:spcBef>
              <a:spcAft>
                <a:spcPts val="0"/>
              </a:spcAft>
              <a:buClr>
                <a:schemeClr val="dk1"/>
              </a:buClr>
              <a:buSzPct val="100000"/>
              <a:buFont typeface="Arial"/>
              <a:buChar char="●"/>
            </a:pPr>
            <a:r>
              <a:rPr lang="en-US" sz="1200" b="0" i="1" u="none" strike="noStrike" cap="none" dirty="0" smtClean="0">
                <a:solidFill>
                  <a:schemeClr val="dk1"/>
                </a:solidFill>
                <a:latin typeface="Arial"/>
                <a:ea typeface="Arial"/>
                <a:cs typeface="Arial"/>
                <a:sym typeface="Arial"/>
              </a:rPr>
              <a:t>N/A</a:t>
            </a:r>
          </a:p>
          <a:p>
            <a:pPr marL="0" marR="0" lvl="0" indent="0" algn="l" rtl="0">
              <a:spcBef>
                <a:spcPts val="0"/>
              </a:spcBef>
              <a:spcAft>
                <a:spcPts val="0"/>
              </a:spcAft>
              <a:buClr>
                <a:srgbClr val="000000"/>
              </a:buClr>
              <a:buSzPct val="25000"/>
              <a:buFont typeface="Arial"/>
              <a:buNone/>
            </a:pPr>
            <a:endParaRPr lang="en-US" sz="1200" b="1"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Do:</a:t>
            </a:r>
          </a:p>
          <a:p>
            <a:pPr marL="457200" marR="0" lvl="0" indent="-292100" algn="l" rtl="0">
              <a:spcBef>
                <a:spcPts val="0"/>
              </a:spcBef>
              <a:spcAft>
                <a:spcPts val="0"/>
              </a:spcAft>
              <a:buClr>
                <a:schemeClr val="dk1"/>
              </a:buClr>
              <a:buSzPct val="100000"/>
              <a:buFont typeface="Arial"/>
              <a:buChar char="●"/>
            </a:pPr>
            <a:r>
              <a:rPr lang="en-US" sz="1200" b="0" i="1" u="none" strike="noStrike" cap="none" dirty="0" smtClean="0">
                <a:solidFill>
                  <a:schemeClr val="dk1"/>
                </a:solidFill>
                <a:latin typeface="Arial"/>
                <a:ea typeface="Arial"/>
                <a:cs typeface="Arial"/>
                <a:sym typeface="Arial"/>
              </a:rPr>
              <a:t>N/A</a:t>
            </a:r>
          </a:p>
          <a:p>
            <a:pPr marL="0" marR="0" lvl="0" indent="0" algn="l" rtl="0">
              <a:spcBef>
                <a:spcPts val="0"/>
              </a:spcBef>
              <a:spcAft>
                <a:spcPts val="0"/>
              </a:spcAft>
              <a:buClr>
                <a:srgbClr val="000000"/>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Q&amp;A: </a:t>
            </a:r>
          </a:p>
          <a:p>
            <a:pPr marL="457200" marR="0" lvl="0" indent="-292100" algn="l" rtl="0">
              <a:spcBef>
                <a:spcPts val="0"/>
              </a:spcBef>
              <a:spcAft>
                <a:spcPts val="0"/>
              </a:spcAft>
              <a:buClr>
                <a:schemeClr val="dk1"/>
              </a:buClr>
              <a:buSzPct val="100000"/>
              <a:buFont typeface="Arial"/>
              <a:buChar char="●"/>
            </a:pPr>
            <a:r>
              <a:rPr lang="en-US" sz="1200" b="0" i="1" u="none" strike="noStrike" cap="none" dirty="0" smtClean="0">
                <a:solidFill>
                  <a:schemeClr val="dk1"/>
                </a:solidFill>
                <a:latin typeface="Arial"/>
                <a:ea typeface="Arial"/>
                <a:cs typeface="Arial"/>
                <a:sym typeface="Arial"/>
              </a:rPr>
              <a:t>N/A</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B8F03-BC93-4120-96CA-A36DF640B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2600060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Time on slide: </a:t>
            </a:r>
            <a:r>
              <a:rPr lang="en-US" sz="1200" b="0" i="0" u="none" strike="noStrike" cap="none" dirty="0" smtClean="0">
                <a:solidFill>
                  <a:schemeClr val="dk1"/>
                </a:solidFill>
                <a:latin typeface="Arial"/>
                <a:ea typeface="Arial"/>
                <a:cs typeface="Arial"/>
                <a:sym typeface="Arial"/>
              </a:rPr>
              <a:t>3 minutes</a:t>
            </a:r>
          </a:p>
          <a:p>
            <a:pPr marL="0" marR="0" lvl="0" indent="0" algn="l" rtl="0">
              <a:spcBef>
                <a:spcPts val="0"/>
              </a:spcBef>
              <a:spcAft>
                <a:spcPts val="0"/>
              </a:spcAft>
              <a:buClr>
                <a:srgbClr val="000000"/>
              </a:buClr>
              <a:buSzPct val="25000"/>
              <a:buFont typeface="Arial"/>
              <a:buNone/>
            </a:pPr>
            <a:endParaRPr lang="en-US" sz="1200" b="1"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Overall Elapsed Time: </a:t>
            </a:r>
            <a:r>
              <a:rPr lang="en-US" sz="1200" b="0" i="0" u="none" strike="noStrike" cap="none" dirty="0" smtClean="0">
                <a:solidFill>
                  <a:schemeClr val="dk1"/>
                </a:solidFill>
                <a:latin typeface="Arial"/>
                <a:ea typeface="Arial"/>
                <a:cs typeface="Arial"/>
                <a:sym typeface="Arial"/>
              </a:rPr>
              <a:t>91 minutes</a:t>
            </a:r>
          </a:p>
          <a:p>
            <a:pPr marL="0" marR="0" lvl="0" indent="0" algn="l" rtl="0">
              <a:spcBef>
                <a:spcPts val="0"/>
              </a:spcBef>
              <a:spcAft>
                <a:spcPts val="0"/>
              </a:spcAft>
              <a:buClr>
                <a:srgbClr val="000000"/>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Instructor Notes: </a:t>
            </a: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Say:</a:t>
            </a:r>
          </a:p>
          <a:p>
            <a:pPr marL="457200" marR="0" lvl="0" indent="-292100" algn="l" rtl="0">
              <a:spcBef>
                <a:spcPts val="0"/>
              </a:spcBef>
              <a:spcAft>
                <a:spcPts val="0"/>
              </a:spcAft>
              <a:buClr>
                <a:schemeClr val="dk1"/>
              </a:buClr>
              <a:buSzPct val="100000"/>
              <a:buFont typeface="Arial"/>
              <a:buChar char="●"/>
            </a:pPr>
            <a:r>
              <a:rPr lang="en-US" sz="1200" b="0" i="0" u="none" strike="noStrike" cap="none" dirty="0" smtClean="0">
                <a:solidFill>
                  <a:schemeClr val="dk1"/>
                </a:solidFill>
                <a:latin typeface="Arial"/>
                <a:ea typeface="Arial"/>
                <a:cs typeface="Arial"/>
                <a:sym typeface="Arial"/>
              </a:rPr>
              <a:t>Repeat that external audit deals with the risk of financial statement errors, which is why all three apply</a:t>
            </a:r>
          </a:p>
          <a:p>
            <a:pPr marL="0" marR="0" lvl="0" indent="0" algn="l" rtl="0">
              <a:spcBef>
                <a:spcPts val="0"/>
              </a:spcBef>
              <a:spcAft>
                <a:spcPts val="0"/>
              </a:spcAft>
              <a:buClr>
                <a:srgbClr val="000000"/>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Do:</a:t>
            </a:r>
          </a:p>
          <a:p>
            <a:pPr marL="457200" marR="0" lvl="0" indent="-292100" algn="l" rtl="0">
              <a:spcBef>
                <a:spcPts val="0"/>
              </a:spcBef>
              <a:spcAft>
                <a:spcPts val="0"/>
              </a:spcAft>
              <a:buClr>
                <a:schemeClr val="dk1"/>
              </a:buClr>
              <a:buSzPct val="100000"/>
              <a:buFont typeface="Arial"/>
              <a:buChar char="●"/>
            </a:pPr>
            <a:r>
              <a:rPr lang="en-US" sz="1200" b="0" i="1" u="none" strike="noStrike" cap="none" dirty="0" smtClean="0">
                <a:solidFill>
                  <a:schemeClr val="dk1"/>
                </a:solidFill>
                <a:latin typeface="Arial"/>
                <a:ea typeface="Arial"/>
                <a:cs typeface="Arial"/>
                <a:sym typeface="Arial"/>
              </a:rPr>
              <a:t>N/A</a:t>
            </a:r>
          </a:p>
          <a:p>
            <a:pPr marL="0" marR="0" lvl="0" indent="0" algn="l" rtl="0">
              <a:spcBef>
                <a:spcPts val="0"/>
              </a:spcBef>
              <a:spcAft>
                <a:spcPts val="0"/>
              </a:spcAft>
              <a:buClr>
                <a:srgbClr val="000000"/>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Q&amp;A: </a:t>
            </a:r>
          </a:p>
          <a:p>
            <a:pPr marL="457200" marR="0" lvl="0" indent="-292100" algn="l" rtl="0">
              <a:spcBef>
                <a:spcPts val="0"/>
              </a:spcBef>
              <a:spcAft>
                <a:spcPts val="0"/>
              </a:spcAft>
              <a:buClr>
                <a:schemeClr val="dk1"/>
              </a:buClr>
              <a:buSzPct val="100000"/>
              <a:buFont typeface="Arial"/>
              <a:buChar char="●"/>
            </a:pPr>
            <a:r>
              <a:rPr lang="en-US" sz="1200" b="0" i="1" u="none" strike="noStrike" cap="none" dirty="0" smtClean="0">
                <a:solidFill>
                  <a:schemeClr val="dk1"/>
                </a:solidFill>
                <a:latin typeface="Arial"/>
                <a:ea typeface="Arial"/>
                <a:cs typeface="Arial"/>
                <a:sym typeface="Arial"/>
              </a:rPr>
              <a:t>N/A</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B8F03-BC93-4120-96CA-A36DF640B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2445651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Time on slide: </a:t>
            </a:r>
            <a:r>
              <a:rPr lang="en-US" sz="1200" b="0" i="0" u="none" strike="noStrike" cap="none" dirty="0" smtClean="0">
                <a:solidFill>
                  <a:schemeClr val="dk1"/>
                </a:solidFill>
                <a:latin typeface="Arial"/>
                <a:ea typeface="Arial"/>
                <a:cs typeface="Arial"/>
                <a:sym typeface="Arial"/>
              </a:rPr>
              <a:t>2 minutes</a:t>
            </a:r>
          </a:p>
          <a:p>
            <a:pPr marL="0" marR="0" lvl="0" indent="0" algn="l" rtl="0">
              <a:spcBef>
                <a:spcPts val="0"/>
              </a:spcBef>
              <a:spcAft>
                <a:spcPts val="0"/>
              </a:spcAft>
              <a:buClr>
                <a:srgbClr val="000000"/>
              </a:buClr>
              <a:buSzPct val="25000"/>
              <a:buFont typeface="Arial"/>
              <a:buNone/>
            </a:pPr>
            <a:endParaRPr lang="en-US" sz="1200" b="1"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Overall Elapsed Time: </a:t>
            </a:r>
            <a:r>
              <a:rPr lang="en-US" sz="1200" b="0" i="0" u="none" strike="noStrike" cap="none" dirty="0" smtClean="0">
                <a:solidFill>
                  <a:schemeClr val="dk1"/>
                </a:solidFill>
                <a:latin typeface="Arial"/>
                <a:ea typeface="Arial"/>
                <a:cs typeface="Arial"/>
                <a:sym typeface="Arial"/>
              </a:rPr>
              <a:t>93 minutes</a:t>
            </a:r>
          </a:p>
          <a:p>
            <a:pPr marL="0" marR="0" lvl="0" indent="0" algn="l" rtl="0">
              <a:spcBef>
                <a:spcPts val="0"/>
              </a:spcBef>
              <a:spcAft>
                <a:spcPts val="0"/>
              </a:spcAft>
              <a:buClr>
                <a:srgbClr val="000000"/>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Instructor Notes: </a:t>
            </a: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Say:</a:t>
            </a:r>
          </a:p>
          <a:p>
            <a:pPr marL="457200" marR="0" lvl="0" indent="-292100" algn="l" rtl="0">
              <a:spcBef>
                <a:spcPts val="0"/>
              </a:spcBef>
              <a:spcAft>
                <a:spcPts val="0"/>
              </a:spcAft>
              <a:buClr>
                <a:schemeClr val="dk1"/>
              </a:buClr>
              <a:buSzPct val="100000"/>
              <a:buFont typeface="Arial"/>
              <a:buChar char="●"/>
            </a:pPr>
            <a:r>
              <a:rPr lang="en-US" sz="1200" b="0" i="1" u="none" strike="noStrike" cap="none" dirty="0" smtClean="0">
                <a:solidFill>
                  <a:schemeClr val="dk1"/>
                </a:solidFill>
                <a:latin typeface="Arial"/>
                <a:ea typeface="Arial"/>
                <a:cs typeface="Arial"/>
                <a:sym typeface="Arial"/>
              </a:rPr>
              <a:t>N/A</a:t>
            </a:r>
          </a:p>
          <a:p>
            <a:pPr marL="0" marR="0" lvl="0" indent="0" algn="l" rtl="0">
              <a:spcBef>
                <a:spcPts val="0"/>
              </a:spcBef>
              <a:spcAft>
                <a:spcPts val="0"/>
              </a:spcAft>
              <a:buClr>
                <a:srgbClr val="000000"/>
              </a:buClr>
              <a:buSzPct val="25000"/>
              <a:buFont typeface="Arial"/>
              <a:buNone/>
            </a:pPr>
            <a:endParaRPr lang="en-US" sz="1200" b="1"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Do:</a:t>
            </a:r>
          </a:p>
          <a:p>
            <a:pPr marL="457200" marR="0" lvl="0" indent="-292100" algn="l" rtl="0">
              <a:spcBef>
                <a:spcPts val="0"/>
              </a:spcBef>
              <a:spcAft>
                <a:spcPts val="0"/>
              </a:spcAft>
              <a:buClr>
                <a:schemeClr val="dk1"/>
              </a:buClr>
              <a:buSzPct val="100000"/>
              <a:buFont typeface="Arial"/>
              <a:buChar char="●"/>
            </a:pPr>
            <a:r>
              <a:rPr lang="en-US" sz="1200" b="0" i="1" u="none" strike="noStrike" cap="none" dirty="0" smtClean="0">
                <a:solidFill>
                  <a:schemeClr val="dk1"/>
                </a:solidFill>
                <a:latin typeface="Arial"/>
                <a:ea typeface="Arial"/>
                <a:cs typeface="Arial"/>
                <a:sym typeface="Arial"/>
              </a:rPr>
              <a:t>N/A</a:t>
            </a:r>
          </a:p>
          <a:p>
            <a:pPr marL="0" marR="0" lvl="0" indent="0" algn="l" rtl="0">
              <a:spcBef>
                <a:spcPts val="0"/>
              </a:spcBef>
              <a:spcAft>
                <a:spcPts val="0"/>
              </a:spcAft>
              <a:buClr>
                <a:srgbClr val="000000"/>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Q&amp;A: </a:t>
            </a:r>
          </a:p>
          <a:p>
            <a:pPr marL="457200" marR="0" lvl="0" indent="-292100" algn="l" rtl="0">
              <a:spcBef>
                <a:spcPts val="0"/>
              </a:spcBef>
              <a:spcAft>
                <a:spcPts val="0"/>
              </a:spcAft>
              <a:buClr>
                <a:schemeClr val="dk1"/>
              </a:buClr>
              <a:buSzPct val="100000"/>
              <a:buFont typeface="Arial"/>
              <a:buChar char="●"/>
            </a:pPr>
            <a:r>
              <a:rPr lang="en-US" sz="1200" b="0" i="1" u="none" strike="noStrike" cap="none" dirty="0" smtClean="0">
                <a:solidFill>
                  <a:schemeClr val="dk1"/>
                </a:solidFill>
                <a:latin typeface="Arial"/>
                <a:ea typeface="Arial"/>
                <a:cs typeface="Arial"/>
                <a:sym typeface="Arial"/>
              </a:rPr>
              <a:t>N/A</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B8F03-BC93-4120-96CA-A36DF640B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364597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Time on slide: </a:t>
            </a:r>
            <a:r>
              <a:rPr lang="en-US" sz="1200" b="0" i="0" u="none" strike="noStrike" cap="none" dirty="0" smtClean="0">
                <a:solidFill>
                  <a:schemeClr val="dk1"/>
                </a:solidFill>
                <a:latin typeface="Arial"/>
                <a:ea typeface="Arial"/>
                <a:cs typeface="Arial"/>
                <a:sym typeface="Arial"/>
              </a:rPr>
              <a:t>3 minutes</a:t>
            </a:r>
          </a:p>
          <a:p>
            <a:pPr marL="0" marR="0" lvl="0" indent="0" algn="l" rtl="0">
              <a:spcBef>
                <a:spcPts val="0"/>
              </a:spcBef>
              <a:spcAft>
                <a:spcPts val="0"/>
              </a:spcAft>
              <a:buClr>
                <a:srgbClr val="000000"/>
              </a:buClr>
              <a:buSzPct val="25000"/>
              <a:buFont typeface="Arial"/>
              <a:buNone/>
            </a:pPr>
            <a:endParaRPr lang="en-US" sz="1200" b="1"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Overall Elapsed Time: </a:t>
            </a:r>
            <a:r>
              <a:rPr lang="en-US" sz="1200" b="0" i="0" u="none" strike="noStrike" cap="none" dirty="0" smtClean="0">
                <a:solidFill>
                  <a:schemeClr val="dk1"/>
                </a:solidFill>
                <a:latin typeface="Arial"/>
                <a:ea typeface="Arial"/>
                <a:cs typeface="Arial"/>
                <a:sym typeface="Arial"/>
              </a:rPr>
              <a:t>96 minutes</a:t>
            </a:r>
          </a:p>
          <a:p>
            <a:pPr marL="0" marR="0" lvl="0" indent="0" algn="l" rtl="0">
              <a:spcBef>
                <a:spcPts val="0"/>
              </a:spcBef>
              <a:spcAft>
                <a:spcPts val="0"/>
              </a:spcAft>
              <a:buClr>
                <a:srgbClr val="000000"/>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Instructor Notes: </a:t>
            </a: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Say:</a:t>
            </a:r>
          </a:p>
          <a:p>
            <a:pPr marL="457200" marR="0" lvl="0" indent="-292100" algn="l" rtl="0">
              <a:spcBef>
                <a:spcPts val="0"/>
              </a:spcBef>
              <a:spcAft>
                <a:spcPts val="0"/>
              </a:spcAft>
              <a:buClr>
                <a:schemeClr val="dk1"/>
              </a:buClr>
              <a:buSzPct val="100000"/>
              <a:buFont typeface="Arial"/>
              <a:buChar char="●"/>
            </a:pPr>
            <a:r>
              <a:rPr lang="en-US" sz="1200" b="0" i="0" u="none" strike="noStrike" cap="none" dirty="0" smtClean="0">
                <a:solidFill>
                  <a:schemeClr val="dk1"/>
                </a:solidFill>
                <a:latin typeface="Arial"/>
                <a:ea typeface="Arial"/>
                <a:cs typeface="Arial"/>
                <a:sym typeface="Arial"/>
              </a:rPr>
              <a:t>Repeat that external audit deals with the risk of financial statement errors, which is why all three apply</a:t>
            </a:r>
          </a:p>
          <a:p>
            <a:pPr marL="0" marR="0" lvl="0" indent="0" algn="l" rtl="0">
              <a:spcBef>
                <a:spcPts val="0"/>
              </a:spcBef>
              <a:spcAft>
                <a:spcPts val="0"/>
              </a:spcAft>
              <a:buClr>
                <a:srgbClr val="000000"/>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Do:</a:t>
            </a:r>
          </a:p>
          <a:p>
            <a:pPr marL="457200" marR="0" lvl="0" indent="-292100" algn="l" rtl="0">
              <a:spcBef>
                <a:spcPts val="0"/>
              </a:spcBef>
              <a:spcAft>
                <a:spcPts val="0"/>
              </a:spcAft>
              <a:buClr>
                <a:schemeClr val="dk1"/>
              </a:buClr>
              <a:buSzPct val="100000"/>
              <a:buFont typeface="Arial"/>
              <a:buChar char="●"/>
            </a:pPr>
            <a:r>
              <a:rPr lang="en-US" sz="1200" b="0" i="1" u="none" strike="noStrike" cap="none" dirty="0" smtClean="0">
                <a:solidFill>
                  <a:schemeClr val="dk1"/>
                </a:solidFill>
                <a:latin typeface="Arial"/>
                <a:ea typeface="Arial"/>
                <a:cs typeface="Arial"/>
                <a:sym typeface="Arial"/>
              </a:rPr>
              <a:t>N/A</a:t>
            </a:r>
          </a:p>
          <a:p>
            <a:pPr marL="0" marR="0" lvl="0" indent="0" algn="l" rtl="0">
              <a:spcBef>
                <a:spcPts val="0"/>
              </a:spcBef>
              <a:spcAft>
                <a:spcPts val="0"/>
              </a:spcAft>
              <a:buClr>
                <a:srgbClr val="000000"/>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Q&amp;A: </a:t>
            </a:r>
          </a:p>
          <a:p>
            <a:pPr marL="457200" marR="0" lvl="0" indent="-292100" algn="l" rtl="0">
              <a:spcBef>
                <a:spcPts val="0"/>
              </a:spcBef>
              <a:spcAft>
                <a:spcPts val="0"/>
              </a:spcAft>
              <a:buClr>
                <a:schemeClr val="dk1"/>
              </a:buClr>
              <a:buSzPct val="100000"/>
              <a:buFont typeface="Arial"/>
              <a:buChar char="●"/>
            </a:pPr>
            <a:r>
              <a:rPr lang="en-US" sz="1200" b="0" i="1" u="none" strike="noStrike" cap="none" dirty="0" smtClean="0">
                <a:solidFill>
                  <a:schemeClr val="dk1"/>
                </a:solidFill>
                <a:latin typeface="Arial"/>
                <a:ea typeface="Arial"/>
                <a:cs typeface="Arial"/>
                <a:sym typeface="Arial"/>
              </a:rPr>
              <a:t>N/A</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B8F03-BC93-4120-96CA-A36DF640B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248236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Clr>
                <a:srgbClr val="000000"/>
              </a:buClr>
              <a:buSzPct val="25000"/>
            </a:pPr>
            <a:r>
              <a:rPr lang="en-US" b="1" dirty="0">
                <a:solidFill>
                  <a:schemeClr val="dk1"/>
                </a:solidFill>
                <a:latin typeface="Arial"/>
                <a:ea typeface="Arial"/>
                <a:cs typeface="Arial"/>
                <a:sym typeface="Arial"/>
              </a:rPr>
              <a:t>Time on slide: </a:t>
            </a:r>
            <a:r>
              <a:rPr lang="en-US" dirty="0">
                <a:solidFill>
                  <a:schemeClr val="dk1"/>
                </a:solidFill>
                <a:latin typeface="Arial"/>
                <a:ea typeface="Arial"/>
                <a:cs typeface="Arial"/>
                <a:sym typeface="Arial"/>
              </a:rPr>
              <a:t>1 minute</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Overall Elapsed Time:</a:t>
            </a:r>
            <a:r>
              <a:rPr lang="en-US" dirty="0">
                <a:solidFill>
                  <a:schemeClr val="dk1"/>
                </a:solidFill>
                <a:latin typeface="Arial"/>
                <a:ea typeface="Arial"/>
                <a:cs typeface="Arial"/>
                <a:sym typeface="Arial"/>
              </a:rPr>
              <a:t> 3 minutes</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Instructor Notes: </a:t>
            </a:r>
          </a:p>
          <a:p>
            <a:pPr lvl="0">
              <a:buClr>
                <a:srgbClr val="000000"/>
              </a:buClr>
              <a:buSzPct val="25000"/>
            </a:pPr>
            <a:r>
              <a:rPr lang="en-US" b="1" dirty="0">
                <a:solidFill>
                  <a:schemeClr val="dk1"/>
                </a:solidFill>
                <a:latin typeface="Arial"/>
                <a:ea typeface="Arial"/>
                <a:cs typeface="Arial"/>
                <a:sym typeface="Arial"/>
              </a:rPr>
              <a:t>Say:</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Within this section, you will learn how to explain the role of data analytics in the audit, be able to outline the criteria used to gauge potential analytics candidates and identify common pitfalls that can undermine a successful audit.</a:t>
            </a:r>
          </a:p>
          <a:p>
            <a:pPr lvl="0">
              <a:buClr>
                <a:srgbClr val="000000"/>
              </a:buClr>
              <a:buSzPct val="25000"/>
            </a:pPr>
            <a:endParaRPr lang="en-US" b="1"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Do:</a:t>
            </a:r>
          </a:p>
          <a:p>
            <a:pPr marL="457200" lvl="0" indent="-292100">
              <a:buClr>
                <a:schemeClr val="dk1"/>
              </a:buClr>
              <a:buSzPct val="100000"/>
              <a:buFont typeface="Arial"/>
              <a:buChar char="●"/>
            </a:pPr>
            <a:r>
              <a:rPr lang="en-US" i="1" dirty="0">
                <a:solidFill>
                  <a:schemeClr val="dk1"/>
                </a:solidFill>
                <a:latin typeface="Arial"/>
                <a:ea typeface="Arial"/>
                <a:cs typeface="Arial"/>
                <a:sym typeface="Arial"/>
              </a:rPr>
              <a:t>N/A</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Q&amp;A:</a:t>
            </a:r>
            <a:r>
              <a:rPr lang="en-US" dirty="0">
                <a:solidFill>
                  <a:schemeClr val="dk1"/>
                </a:solidFill>
                <a:latin typeface="Arial"/>
                <a:ea typeface="Arial"/>
                <a:cs typeface="Arial"/>
                <a:sym typeface="Arial"/>
              </a:rPr>
              <a:t> </a:t>
            </a:r>
          </a:p>
          <a:p>
            <a:pPr marL="457200" lvl="0" indent="-292100">
              <a:buClr>
                <a:schemeClr val="dk1"/>
              </a:buClr>
              <a:buSzPct val="100000"/>
              <a:buFont typeface="Arial"/>
              <a:buChar char="●"/>
            </a:pPr>
            <a:r>
              <a:rPr lang="en-US" i="1" dirty="0">
                <a:solidFill>
                  <a:schemeClr val="dk1"/>
                </a:solidFill>
                <a:latin typeface="Arial"/>
                <a:ea typeface="Arial"/>
                <a:cs typeface="Arial"/>
                <a:sym typeface="Arial"/>
              </a:rPr>
              <a:t>N/A</a:t>
            </a:r>
          </a:p>
          <a:p>
            <a:pPr lvl="0">
              <a:buClr>
                <a:schemeClr val="dk1"/>
              </a:buClr>
              <a:buSzPct val="25000"/>
            </a:pPr>
            <a:endParaRPr lang="en-US" b="1" dirty="0">
              <a:solidFill>
                <a:schemeClr val="dk1"/>
              </a:solidFill>
              <a:latin typeface="Arial"/>
              <a:ea typeface="Arial"/>
              <a:cs typeface="Arial"/>
              <a:sym typeface="Arial"/>
            </a:endParaRPr>
          </a:p>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4</a:t>
            </a:fld>
            <a:endParaRPr lang="en-US" dirty="0"/>
          </a:p>
        </p:txBody>
      </p:sp>
    </p:spTree>
    <p:extLst>
      <p:ext uri="{BB962C8B-B14F-4D97-AF65-F5344CB8AC3E}">
        <p14:creationId xmlns:p14="http://schemas.microsoft.com/office/powerpoint/2010/main" val="19602764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Time on slide: </a:t>
            </a:r>
            <a:r>
              <a:rPr lang="en-US" sz="1200" b="0" i="0" u="none" strike="noStrike" cap="none" dirty="0" smtClean="0">
                <a:solidFill>
                  <a:schemeClr val="dk1"/>
                </a:solidFill>
                <a:latin typeface="Arial"/>
                <a:ea typeface="Arial"/>
                <a:cs typeface="Arial"/>
                <a:sym typeface="Arial"/>
              </a:rPr>
              <a:t>2 minutes</a:t>
            </a:r>
          </a:p>
          <a:p>
            <a:pPr marL="0" marR="0" lvl="0" indent="0" algn="l" rtl="0">
              <a:spcBef>
                <a:spcPts val="0"/>
              </a:spcBef>
              <a:spcAft>
                <a:spcPts val="0"/>
              </a:spcAft>
              <a:buClr>
                <a:schemeClr val="dk1"/>
              </a:buClr>
              <a:buSzPct val="25000"/>
              <a:buFont typeface="Arial"/>
              <a:buNone/>
            </a:pPr>
            <a:endParaRPr lang="en-US" sz="1200" b="1"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Overall Elapsed Time: </a:t>
            </a:r>
            <a:r>
              <a:rPr lang="en-US" sz="1200" b="0" i="0" u="none" strike="noStrike" cap="none" dirty="0" smtClean="0">
                <a:solidFill>
                  <a:schemeClr val="dk1"/>
                </a:solidFill>
                <a:latin typeface="Arial"/>
                <a:ea typeface="Arial"/>
                <a:cs typeface="Arial"/>
                <a:sym typeface="Arial"/>
              </a:rPr>
              <a:t>98 minutes</a:t>
            </a:r>
          </a:p>
          <a:p>
            <a:pPr marL="0" marR="0" lvl="0" indent="0" algn="l" rtl="0">
              <a:spcBef>
                <a:spcPts val="0"/>
              </a:spcBef>
              <a:spcAft>
                <a:spcPts val="0"/>
              </a:spcAft>
              <a:buClr>
                <a:schemeClr val="dk1"/>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Calibri"/>
              <a:buNone/>
            </a:pPr>
            <a:r>
              <a:rPr lang="en-US" sz="1200" b="1" i="0" u="none" strike="noStrike" cap="none" dirty="0" smtClean="0">
                <a:solidFill>
                  <a:schemeClr val="dk1"/>
                </a:solidFill>
                <a:latin typeface="Arial"/>
                <a:ea typeface="Arial"/>
                <a:cs typeface="Arial"/>
                <a:sym typeface="Arial"/>
              </a:rPr>
              <a:t>Instructor Notes: </a:t>
            </a:r>
          </a:p>
          <a:p>
            <a:pPr marL="0" marR="0" lvl="0" indent="0" algn="l" rtl="0">
              <a:spcBef>
                <a:spcPts val="0"/>
              </a:spcBef>
              <a:spcAft>
                <a:spcPts val="0"/>
              </a:spcAft>
              <a:buClr>
                <a:schemeClr val="dk1"/>
              </a:buClr>
              <a:buSzPct val="25000"/>
              <a:buFont typeface="Calibri"/>
              <a:buNone/>
            </a:pPr>
            <a:r>
              <a:rPr lang="en-US" sz="1200" b="1" i="0" u="none" strike="noStrike" cap="none" dirty="0" smtClean="0">
                <a:solidFill>
                  <a:schemeClr val="dk1"/>
                </a:solidFill>
                <a:latin typeface="Arial"/>
                <a:ea typeface="Arial"/>
                <a:cs typeface="Arial"/>
                <a:sym typeface="Arial"/>
              </a:rPr>
              <a:t>Say:</a:t>
            </a:r>
          </a:p>
          <a:p>
            <a:pPr marL="457200" marR="0" lvl="0" indent="-292100" algn="l" rtl="0">
              <a:spcBef>
                <a:spcPts val="0"/>
              </a:spcBef>
              <a:spcAft>
                <a:spcPts val="0"/>
              </a:spcAft>
              <a:buClr>
                <a:schemeClr val="dk1"/>
              </a:buClr>
              <a:buSzPct val="100000"/>
              <a:buFont typeface="Arial"/>
              <a:buChar char="●"/>
            </a:pPr>
            <a:r>
              <a:rPr lang="en-US" sz="1200" b="0" i="1" u="none" strike="noStrike" cap="none" dirty="0" smtClean="0">
                <a:solidFill>
                  <a:schemeClr val="dk1"/>
                </a:solidFill>
                <a:latin typeface="Arial"/>
                <a:ea typeface="Arial"/>
                <a:cs typeface="Arial"/>
                <a:sym typeface="Arial"/>
              </a:rPr>
              <a:t>N/A</a:t>
            </a:r>
          </a:p>
          <a:p>
            <a:pPr marL="0" marR="0" lvl="0" indent="0" algn="l" rtl="0">
              <a:spcBef>
                <a:spcPts val="0"/>
              </a:spcBef>
              <a:spcAft>
                <a:spcPts val="0"/>
              </a:spcAft>
              <a:buClr>
                <a:schemeClr val="dk1"/>
              </a:buClr>
              <a:buSzPct val="25000"/>
              <a:buFont typeface="Arial"/>
              <a:buNone/>
            </a:pPr>
            <a:endParaRPr lang="en-US" sz="1200" b="1"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Do:</a:t>
            </a:r>
          </a:p>
          <a:p>
            <a:pPr marL="457200" marR="0" lvl="0" indent="-292100" algn="l" rtl="0">
              <a:spcBef>
                <a:spcPts val="0"/>
              </a:spcBef>
              <a:spcAft>
                <a:spcPts val="0"/>
              </a:spcAft>
              <a:buClr>
                <a:schemeClr val="dk1"/>
              </a:buClr>
              <a:buSzPct val="100000"/>
              <a:buFont typeface="Arial"/>
              <a:buChar char="●"/>
            </a:pPr>
            <a:r>
              <a:rPr lang="en-US" sz="1200" b="0" i="1" u="none" strike="noStrike" cap="none" dirty="0" smtClean="0">
                <a:solidFill>
                  <a:schemeClr val="dk1"/>
                </a:solidFill>
                <a:latin typeface="Arial"/>
                <a:ea typeface="Arial"/>
                <a:cs typeface="Arial"/>
                <a:sym typeface="Arial"/>
              </a:rPr>
              <a:t>(After Q&amp;A) </a:t>
            </a:r>
            <a:r>
              <a:rPr lang="en-US" sz="1200" b="0" i="0" u="none" strike="noStrike" cap="none" dirty="0" smtClean="0">
                <a:solidFill>
                  <a:schemeClr val="dk1"/>
                </a:solidFill>
                <a:latin typeface="Arial"/>
                <a:ea typeface="Arial"/>
                <a:cs typeface="Arial"/>
                <a:sym typeface="Arial"/>
              </a:rPr>
              <a:t>Switch to next slide to display answers to the first question</a:t>
            </a:r>
          </a:p>
          <a:p>
            <a:pPr marL="0" marR="0" lvl="0" indent="0" algn="l" rtl="0">
              <a:spcBef>
                <a:spcPts val="0"/>
              </a:spcBef>
              <a:spcAft>
                <a:spcPts val="0"/>
              </a:spcAft>
              <a:buClr>
                <a:schemeClr val="dk1"/>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Q&amp;A: </a:t>
            </a:r>
          </a:p>
          <a:p>
            <a:pPr marL="457200" marR="0" lvl="0" indent="-292100" algn="l" rtl="0">
              <a:spcBef>
                <a:spcPts val="0"/>
              </a:spcBef>
              <a:spcAft>
                <a:spcPts val="0"/>
              </a:spcAft>
              <a:buClr>
                <a:schemeClr val="dk1"/>
              </a:buClr>
              <a:buSzPct val="100000"/>
              <a:buFont typeface="Arial"/>
              <a:buChar char="●"/>
            </a:pPr>
            <a:r>
              <a:rPr lang="en-US" sz="1200" b="0" i="0" u="none" strike="noStrike" cap="none" dirty="0" smtClean="0">
                <a:solidFill>
                  <a:schemeClr val="dk1"/>
                </a:solidFill>
                <a:latin typeface="Arial"/>
                <a:ea typeface="Arial"/>
                <a:cs typeface="Arial"/>
                <a:sym typeface="Arial"/>
              </a:rPr>
              <a:t>Given the definition of risk assessment at the top of the slide, what are some areas that risk assessment addresses?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B8F03-BC93-4120-96CA-A36DF640B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4651589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Time on slide: </a:t>
            </a:r>
            <a:r>
              <a:rPr lang="en-US" sz="1200" b="0" i="0" u="none" strike="noStrike" cap="none" dirty="0" smtClean="0">
                <a:solidFill>
                  <a:schemeClr val="dk1"/>
                </a:solidFill>
                <a:latin typeface="Arial"/>
                <a:ea typeface="Arial"/>
                <a:cs typeface="Arial"/>
                <a:sym typeface="Arial"/>
              </a:rPr>
              <a:t>2 minutes</a:t>
            </a:r>
          </a:p>
          <a:p>
            <a:pPr marL="0" marR="0" lvl="0" indent="0" algn="l" rtl="0">
              <a:spcBef>
                <a:spcPts val="0"/>
              </a:spcBef>
              <a:spcAft>
                <a:spcPts val="0"/>
              </a:spcAft>
              <a:buClr>
                <a:schemeClr val="dk1"/>
              </a:buClr>
              <a:buSzPct val="25000"/>
              <a:buFont typeface="Arial"/>
              <a:buNone/>
            </a:pPr>
            <a:endParaRPr lang="en-US" sz="1200" b="1"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Overall Elapsed Time: </a:t>
            </a:r>
            <a:r>
              <a:rPr lang="en-US" sz="1200" b="0" i="0" u="none" strike="noStrike" cap="none" dirty="0" smtClean="0">
                <a:solidFill>
                  <a:schemeClr val="dk1"/>
                </a:solidFill>
                <a:latin typeface="Arial"/>
                <a:ea typeface="Arial"/>
                <a:cs typeface="Arial"/>
                <a:sym typeface="Arial"/>
              </a:rPr>
              <a:t>100 minutes</a:t>
            </a:r>
          </a:p>
          <a:p>
            <a:pPr marL="0" marR="0" lvl="0" indent="0" algn="l" rtl="0">
              <a:spcBef>
                <a:spcPts val="0"/>
              </a:spcBef>
              <a:spcAft>
                <a:spcPts val="0"/>
              </a:spcAft>
              <a:buClr>
                <a:schemeClr val="dk1"/>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Calibri"/>
              <a:buNone/>
            </a:pPr>
            <a:r>
              <a:rPr lang="en-US" sz="1200" b="1" i="0" u="none" strike="noStrike" cap="none" dirty="0" smtClean="0">
                <a:solidFill>
                  <a:schemeClr val="dk1"/>
                </a:solidFill>
                <a:latin typeface="Arial"/>
                <a:ea typeface="Arial"/>
                <a:cs typeface="Arial"/>
                <a:sym typeface="Arial"/>
              </a:rPr>
              <a:t>Instructor Notes: </a:t>
            </a:r>
          </a:p>
          <a:p>
            <a:pPr marL="0" marR="0" lvl="0" indent="0" algn="l" rtl="0">
              <a:spcBef>
                <a:spcPts val="0"/>
              </a:spcBef>
              <a:spcAft>
                <a:spcPts val="0"/>
              </a:spcAft>
              <a:buClr>
                <a:schemeClr val="dk1"/>
              </a:buClr>
              <a:buSzPct val="25000"/>
              <a:buFont typeface="Calibri"/>
              <a:buNone/>
            </a:pPr>
            <a:r>
              <a:rPr lang="en-US" sz="1200" b="1" i="0" u="none" strike="noStrike" cap="none" dirty="0" smtClean="0">
                <a:solidFill>
                  <a:schemeClr val="dk1"/>
                </a:solidFill>
                <a:latin typeface="Arial"/>
                <a:ea typeface="Arial"/>
                <a:cs typeface="Arial"/>
                <a:sym typeface="Arial"/>
              </a:rPr>
              <a:t>Say:</a:t>
            </a:r>
          </a:p>
          <a:p>
            <a:pPr marL="457200" marR="0" lvl="0" indent="-292100" algn="l" rtl="0">
              <a:spcBef>
                <a:spcPts val="0"/>
              </a:spcBef>
              <a:spcAft>
                <a:spcPts val="0"/>
              </a:spcAft>
              <a:buClr>
                <a:schemeClr val="dk1"/>
              </a:buClr>
              <a:buSzPct val="100000"/>
              <a:buFont typeface="Arial"/>
              <a:buChar char="●"/>
            </a:pPr>
            <a:r>
              <a:rPr lang="en-US" sz="1200" b="0" i="0" u="none" strike="noStrike" cap="none" dirty="0" smtClean="0">
                <a:solidFill>
                  <a:schemeClr val="dk1"/>
                </a:solidFill>
                <a:latin typeface="Arial"/>
                <a:ea typeface="Arial"/>
                <a:cs typeface="Arial"/>
                <a:sym typeface="Arial"/>
              </a:rPr>
              <a:t>Risk assessment assists in identifying areas of high risk within financial reporting</a:t>
            </a:r>
          </a:p>
          <a:p>
            <a:pPr marL="0" marR="0" lvl="0" indent="0" algn="l" rtl="0">
              <a:spcBef>
                <a:spcPts val="0"/>
              </a:spcBef>
              <a:spcAft>
                <a:spcPts val="0"/>
              </a:spcAft>
              <a:buClr>
                <a:schemeClr val="dk1"/>
              </a:buClr>
              <a:buSzPct val="25000"/>
              <a:buFont typeface="Arial"/>
              <a:buNone/>
            </a:pPr>
            <a:endParaRPr lang="en-US" sz="1200" b="1"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Do:</a:t>
            </a:r>
          </a:p>
          <a:p>
            <a:pPr marL="457200" marR="0" lvl="0" indent="-292100" algn="l" rtl="0">
              <a:spcBef>
                <a:spcPts val="0"/>
              </a:spcBef>
              <a:spcAft>
                <a:spcPts val="0"/>
              </a:spcAft>
              <a:buClr>
                <a:schemeClr val="dk1"/>
              </a:buClr>
              <a:buSzPct val="100000"/>
              <a:buFont typeface="Arial"/>
              <a:buChar char="●"/>
            </a:pPr>
            <a:r>
              <a:rPr lang="en-US" sz="1200" b="0" i="1" u="none" strike="noStrike" cap="none" dirty="0" smtClean="0">
                <a:solidFill>
                  <a:schemeClr val="dk1"/>
                </a:solidFill>
                <a:latin typeface="Arial"/>
                <a:ea typeface="Arial"/>
                <a:cs typeface="Arial"/>
                <a:sym typeface="Arial"/>
              </a:rPr>
              <a:t>(After Q&amp;A)</a:t>
            </a:r>
            <a:r>
              <a:rPr lang="en-US" sz="1200" b="0" i="0" u="none" strike="noStrike" cap="none" dirty="0" smtClean="0">
                <a:solidFill>
                  <a:schemeClr val="dk1"/>
                </a:solidFill>
                <a:latin typeface="Arial"/>
                <a:ea typeface="Arial"/>
                <a:cs typeface="Arial"/>
                <a:sym typeface="Arial"/>
              </a:rPr>
              <a:t> Switch to next slide to display answers to the second question</a:t>
            </a:r>
          </a:p>
          <a:p>
            <a:pPr marL="0" marR="0" lvl="0" indent="0" algn="l" rtl="0">
              <a:spcBef>
                <a:spcPts val="0"/>
              </a:spcBef>
              <a:spcAft>
                <a:spcPts val="0"/>
              </a:spcAft>
              <a:buClr>
                <a:srgbClr val="000000"/>
              </a:buClr>
              <a:buSzPct val="25000"/>
              <a:buFont typeface="Arial"/>
              <a:buNone/>
            </a:pPr>
            <a:endParaRPr lang="en-US" sz="1200" b="0" i="1"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Q&amp;A: </a:t>
            </a:r>
          </a:p>
          <a:p>
            <a:pPr marL="457200" marR="0" lvl="0" indent="-292100" algn="l" rtl="0">
              <a:spcBef>
                <a:spcPts val="0"/>
              </a:spcBef>
              <a:spcAft>
                <a:spcPts val="0"/>
              </a:spcAft>
              <a:buClr>
                <a:schemeClr val="dk1"/>
              </a:buClr>
              <a:buSzPct val="100000"/>
              <a:buFont typeface="Arial"/>
              <a:buChar char="●"/>
            </a:pPr>
            <a:r>
              <a:rPr lang="en-US" sz="1200" b="0" i="0" u="none" strike="noStrike" cap="none" dirty="0" smtClean="0">
                <a:solidFill>
                  <a:schemeClr val="dk1"/>
                </a:solidFill>
                <a:latin typeface="Arial"/>
                <a:ea typeface="Arial"/>
                <a:cs typeface="Arial"/>
                <a:sym typeface="Arial"/>
              </a:rPr>
              <a:t>How can data analytics assist with risk assessment?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B8F03-BC93-4120-96CA-A36DF640B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895082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Time on slide: </a:t>
            </a:r>
            <a:r>
              <a:rPr lang="en-US" sz="1200" b="0" i="0" u="none" strike="noStrike" cap="none" dirty="0" smtClean="0">
                <a:solidFill>
                  <a:schemeClr val="dk1"/>
                </a:solidFill>
                <a:latin typeface="Arial"/>
                <a:ea typeface="Arial"/>
                <a:cs typeface="Arial"/>
                <a:sym typeface="Arial"/>
              </a:rPr>
              <a:t>2 minutes</a:t>
            </a:r>
          </a:p>
          <a:p>
            <a:pPr marL="0" marR="0" lvl="0" indent="0" algn="l" rtl="0">
              <a:spcBef>
                <a:spcPts val="0"/>
              </a:spcBef>
              <a:spcAft>
                <a:spcPts val="0"/>
              </a:spcAft>
              <a:buClr>
                <a:schemeClr val="dk1"/>
              </a:buClr>
              <a:buSzPct val="25000"/>
              <a:buFont typeface="Arial"/>
              <a:buNone/>
            </a:pPr>
            <a:endParaRPr lang="en-US" sz="1200" b="1"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Overall Elapsed Time: </a:t>
            </a:r>
            <a:r>
              <a:rPr lang="en-US" sz="1200" b="0" i="0" u="none" strike="noStrike" cap="none" dirty="0" smtClean="0">
                <a:solidFill>
                  <a:schemeClr val="dk1"/>
                </a:solidFill>
                <a:latin typeface="Arial"/>
                <a:ea typeface="Arial"/>
                <a:cs typeface="Arial"/>
                <a:sym typeface="Arial"/>
              </a:rPr>
              <a:t>102 minutes</a:t>
            </a:r>
          </a:p>
          <a:p>
            <a:pPr marL="0" marR="0" lvl="0" indent="0" algn="l" rtl="0">
              <a:spcBef>
                <a:spcPts val="0"/>
              </a:spcBef>
              <a:spcAft>
                <a:spcPts val="0"/>
              </a:spcAft>
              <a:buClr>
                <a:schemeClr val="dk1"/>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Instructor Notes: </a:t>
            </a: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Say:</a:t>
            </a:r>
          </a:p>
          <a:p>
            <a:pPr marL="457200" marR="0" lvl="0" indent="-292100" algn="l" rtl="0">
              <a:spcBef>
                <a:spcPts val="0"/>
              </a:spcBef>
              <a:spcAft>
                <a:spcPts val="0"/>
              </a:spcAft>
              <a:buClr>
                <a:schemeClr val="dk1"/>
              </a:buClr>
              <a:buSzPct val="100000"/>
              <a:buFont typeface="Arial"/>
              <a:buChar char="●"/>
            </a:pPr>
            <a:r>
              <a:rPr lang="en-US" sz="1200" b="0" i="1" u="none" strike="noStrike" cap="none" dirty="0" smtClean="0">
                <a:solidFill>
                  <a:schemeClr val="dk1"/>
                </a:solidFill>
                <a:latin typeface="Arial"/>
                <a:ea typeface="Arial"/>
                <a:cs typeface="Arial"/>
                <a:sym typeface="Arial"/>
              </a:rPr>
              <a:t>N/A</a:t>
            </a:r>
          </a:p>
          <a:p>
            <a:pPr marL="0" marR="0" lvl="0" indent="0" algn="l" rtl="0">
              <a:spcBef>
                <a:spcPts val="0"/>
              </a:spcBef>
              <a:spcAft>
                <a:spcPts val="0"/>
              </a:spcAft>
              <a:buClr>
                <a:srgbClr val="000000"/>
              </a:buClr>
              <a:buSzPct val="25000"/>
              <a:buFont typeface="Arial"/>
              <a:buNone/>
            </a:pPr>
            <a:endParaRPr lang="en-US" sz="1200" b="1"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Do:</a:t>
            </a:r>
          </a:p>
          <a:p>
            <a:pPr marL="457200" marR="0" lvl="0" indent="-292100" algn="l" rtl="0">
              <a:spcBef>
                <a:spcPts val="0"/>
              </a:spcBef>
              <a:spcAft>
                <a:spcPts val="0"/>
              </a:spcAft>
              <a:buClr>
                <a:schemeClr val="dk1"/>
              </a:buClr>
              <a:buSzPct val="100000"/>
              <a:buFont typeface="Arial"/>
              <a:buChar char="●"/>
            </a:pPr>
            <a:r>
              <a:rPr lang="en-US" sz="1200" b="0" i="0" u="none" strike="noStrike" cap="none" dirty="0" smtClean="0">
                <a:solidFill>
                  <a:schemeClr val="dk1"/>
                </a:solidFill>
                <a:latin typeface="Arial"/>
                <a:ea typeface="Arial"/>
                <a:cs typeface="Arial"/>
                <a:sym typeface="Arial"/>
              </a:rPr>
              <a:t>Tie back answers to the five pillars at start of presentation</a:t>
            </a:r>
          </a:p>
          <a:p>
            <a:pPr marL="0" marR="0" lvl="0" indent="0" algn="l" rtl="0">
              <a:spcBef>
                <a:spcPts val="0"/>
              </a:spcBef>
              <a:spcAft>
                <a:spcPts val="0"/>
              </a:spcAft>
              <a:buClr>
                <a:srgbClr val="000000"/>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Q&amp;A: </a:t>
            </a:r>
          </a:p>
          <a:p>
            <a:pPr marL="457200" marR="0" lvl="0" indent="-292100" algn="l" rtl="0">
              <a:spcBef>
                <a:spcPts val="0"/>
              </a:spcBef>
              <a:spcAft>
                <a:spcPts val="0"/>
              </a:spcAft>
              <a:buClr>
                <a:schemeClr val="dk1"/>
              </a:buClr>
              <a:buSzPct val="100000"/>
              <a:buFont typeface="Arial"/>
              <a:buChar char="●"/>
            </a:pPr>
            <a:r>
              <a:rPr lang="en-US" sz="1200" b="0" i="1" u="none" strike="noStrike" cap="none" dirty="0" smtClean="0">
                <a:solidFill>
                  <a:schemeClr val="dk1"/>
                </a:solidFill>
                <a:latin typeface="Arial"/>
                <a:ea typeface="Arial"/>
                <a:cs typeface="Arial"/>
                <a:sym typeface="Arial"/>
              </a:rPr>
              <a:t>N/A</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B8F03-BC93-4120-96CA-A36DF640B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7388407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Time on slide:</a:t>
            </a:r>
            <a:r>
              <a:rPr lang="en-US" sz="1200" b="0" i="0" u="none" strike="noStrike" cap="none" dirty="0" smtClean="0">
                <a:solidFill>
                  <a:schemeClr val="dk1"/>
                </a:solidFill>
                <a:latin typeface="Arial"/>
                <a:ea typeface="Arial"/>
                <a:cs typeface="Arial"/>
                <a:sym typeface="Arial"/>
              </a:rPr>
              <a:t> 3 minutes</a:t>
            </a:r>
          </a:p>
          <a:p>
            <a:pPr marL="0" marR="0" lvl="0" indent="0" algn="l" rtl="0">
              <a:spcBef>
                <a:spcPts val="0"/>
              </a:spcBef>
              <a:spcAft>
                <a:spcPts val="0"/>
              </a:spcAft>
              <a:buClr>
                <a:srgbClr val="000000"/>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Overall Elapsed Time:</a:t>
            </a:r>
            <a:r>
              <a:rPr lang="en-US" sz="1200" b="0" i="0" u="none" strike="noStrike" cap="none" dirty="0" smtClean="0">
                <a:solidFill>
                  <a:schemeClr val="dk1"/>
                </a:solidFill>
                <a:latin typeface="Arial"/>
                <a:ea typeface="Arial"/>
                <a:cs typeface="Arial"/>
                <a:sym typeface="Arial"/>
              </a:rPr>
              <a:t> 70 minutes</a:t>
            </a:r>
          </a:p>
          <a:p>
            <a:pPr marL="0" marR="0" lvl="0" indent="0" algn="l" rtl="0">
              <a:spcBef>
                <a:spcPts val="0"/>
              </a:spcBef>
              <a:spcAft>
                <a:spcPts val="0"/>
              </a:spcAft>
              <a:buClr>
                <a:srgbClr val="000000"/>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Instructor Notes: </a:t>
            </a: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Say:</a:t>
            </a:r>
          </a:p>
          <a:p>
            <a:pPr marL="457200" marR="0" lvl="0" indent="-292100" algn="l" rtl="0">
              <a:spcBef>
                <a:spcPts val="0"/>
              </a:spcBef>
              <a:spcAft>
                <a:spcPts val="0"/>
              </a:spcAft>
              <a:buClr>
                <a:schemeClr val="dk1"/>
              </a:buClr>
              <a:buSzPct val="100000"/>
              <a:buFont typeface="Arial"/>
              <a:buChar char="●"/>
            </a:pPr>
            <a:r>
              <a:rPr lang="en-US" sz="1200" b="0" i="0" u="none" strike="noStrike" cap="none" dirty="0" smtClean="0">
                <a:solidFill>
                  <a:schemeClr val="dk1"/>
                </a:solidFill>
                <a:latin typeface="Arial"/>
                <a:ea typeface="Arial"/>
                <a:cs typeface="Arial"/>
                <a:sym typeface="Arial"/>
              </a:rPr>
              <a:t>These are some of the areas where analytics can be applied for substantive testing. The next few slides will talk more in-depth on examples.</a:t>
            </a:r>
          </a:p>
          <a:p>
            <a:pPr marL="0" marR="0" lvl="0" indent="0" algn="l" rtl="0">
              <a:spcBef>
                <a:spcPts val="0"/>
              </a:spcBef>
              <a:spcAft>
                <a:spcPts val="0"/>
              </a:spcAft>
              <a:buClr>
                <a:srgbClr val="000000"/>
              </a:buClr>
              <a:buSzPct val="25000"/>
              <a:buFont typeface="Arial"/>
              <a:buNone/>
            </a:pPr>
            <a:endParaRPr lang="en-US" sz="1200" b="1"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Do:</a:t>
            </a:r>
          </a:p>
          <a:p>
            <a:pPr marL="457200" marR="0" lvl="0" indent="-292100" algn="l" rtl="0">
              <a:spcBef>
                <a:spcPts val="0"/>
              </a:spcBef>
              <a:spcAft>
                <a:spcPts val="0"/>
              </a:spcAft>
              <a:buClr>
                <a:schemeClr val="dk1"/>
              </a:buClr>
              <a:buSzPct val="100000"/>
              <a:buFont typeface="Arial"/>
              <a:buChar char="●"/>
            </a:pPr>
            <a:r>
              <a:rPr lang="en-US" sz="1200" b="0" i="0" u="none" strike="noStrike" cap="none" dirty="0" smtClean="0">
                <a:solidFill>
                  <a:schemeClr val="dk1"/>
                </a:solidFill>
                <a:latin typeface="Arial"/>
                <a:ea typeface="Arial"/>
                <a:cs typeface="Arial"/>
                <a:sym typeface="Arial"/>
              </a:rPr>
              <a:t>Provide brief overview of each application area</a:t>
            </a:r>
          </a:p>
          <a:p>
            <a:pPr marL="0" marR="0" lvl="0" indent="0" algn="l" rtl="0">
              <a:spcBef>
                <a:spcPts val="0"/>
              </a:spcBef>
              <a:spcAft>
                <a:spcPts val="0"/>
              </a:spcAft>
              <a:buClr>
                <a:srgbClr val="000000"/>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Q&amp;A: </a:t>
            </a:r>
          </a:p>
          <a:p>
            <a:pPr marL="457200" marR="0" lvl="0" indent="-292100" algn="l" rtl="0">
              <a:spcBef>
                <a:spcPts val="0"/>
              </a:spcBef>
              <a:spcAft>
                <a:spcPts val="0"/>
              </a:spcAft>
              <a:buClr>
                <a:schemeClr val="dk1"/>
              </a:buClr>
              <a:buSzPct val="100000"/>
              <a:buFont typeface="Arial"/>
              <a:buChar char="●"/>
            </a:pPr>
            <a:r>
              <a:rPr lang="en-US" sz="1200" b="0" i="1" u="none" strike="noStrike" cap="none" dirty="0" smtClean="0">
                <a:solidFill>
                  <a:schemeClr val="dk1"/>
                </a:solidFill>
                <a:latin typeface="Arial"/>
                <a:ea typeface="Arial"/>
                <a:cs typeface="Arial"/>
                <a:sym typeface="Arial"/>
              </a:rPr>
              <a:t>N/A</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B8F03-BC93-4120-96CA-A36DF640B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6839336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Time on slide:</a:t>
            </a:r>
            <a:r>
              <a:rPr lang="en-US" sz="1200" b="0" i="0" u="none" strike="noStrike" cap="none" dirty="0" smtClean="0">
                <a:solidFill>
                  <a:schemeClr val="dk1"/>
                </a:solidFill>
                <a:latin typeface="Arial"/>
                <a:ea typeface="Arial"/>
                <a:cs typeface="Arial"/>
                <a:sym typeface="Arial"/>
              </a:rPr>
              <a:t> 3 minutes</a:t>
            </a:r>
          </a:p>
          <a:p>
            <a:pPr marL="0" marR="0" lvl="0" indent="0" algn="l" rtl="0">
              <a:spcBef>
                <a:spcPts val="0"/>
              </a:spcBef>
              <a:spcAft>
                <a:spcPts val="0"/>
              </a:spcAft>
              <a:buClr>
                <a:srgbClr val="000000"/>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Overall Elapsed Time:</a:t>
            </a:r>
            <a:r>
              <a:rPr lang="en-US" sz="1200" b="0" i="0" u="none" strike="noStrike" cap="none" dirty="0" smtClean="0">
                <a:solidFill>
                  <a:schemeClr val="dk1"/>
                </a:solidFill>
                <a:latin typeface="Arial"/>
                <a:ea typeface="Arial"/>
                <a:cs typeface="Arial"/>
                <a:sym typeface="Arial"/>
              </a:rPr>
              <a:t> 105 minutes</a:t>
            </a:r>
          </a:p>
          <a:p>
            <a:pPr marL="0" marR="0" lvl="0" indent="0" algn="l" rtl="0">
              <a:spcBef>
                <a:spcPts val="0"/>
              </a:spcBef>
              <a:spcAft>
                <a:spcPts val="0"/>
              </a:spcAft>
              <a:buClr>
                <a:srgbClr val="000000"/>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Instructor Notes: </a:t>
            </a: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Say:</a:t>
            </a:r>
          </a:p>
          <a:p>
            <a:pPr marL="457200" marR="0" lvl="0" indent="-292100" algn="l" rtl="0">
              <a:spcBef>
                <a:spcPts val="0"/>
              </a:spcBef>
              <a:spcAft>
                <a:spcPts val="0"/>
              </a:spcAft>
              <a:buClr>
                <a:schemeClr val="dk1"/>
              </a:buClr>
              <a:buSzPct val="100000"/>
              <a:buFont typeface="Arial"/>
              <a:buChar char="●"/>
            </a:pPr>
            <a:r>
              <a:rPr lang="en-US" sz="1200" b="0" i="0" u="none" strike="noStrike" cap="none" dirty="0" smtClean="0">
                <a:solidFill>
                  <a:schemeClr val="dk1"/>
                </a:solidFill>
                <a:latin typeface="Arial"/>
                <a:ea typeface="Arial"/>
                <a:cs typeface="Arial"/>
                <a:sym typeface="Arial"/>
              </a:rPr>
              <a:t>These are some of the areas where analytics can be applied for risk assessment. The next few slides will talk more in-depth on examples.</a:t>
            </a:r>
          </a:p>
          <a:p>
            <a:pPr marL="0" marR="0" lvl="0" indent="0" algn="l" rtl="0">
              <a:spcBef>
                <a:spcPts val="0"/>
              </a:spcBef>
              <a:spcAft>
                <a:spcPts val="0"/>
              </a:spcAft>
              <a:buClr>
                <a:srgbClr val="000000"/>
              </a:buClr>
              <a:buSzPct val="25000"/>
              <a:buFont typeface="Arial"/>
              <a:buNone/>
            </a:pPr>
            <a:endParaRPr lang="en-US" sz="1200" b="1"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Do:</a:t>
            </a:r>
          </a:p>
          <a:p>
            <a:pPr marL="457200" marR="0" lvl="0" indent="-292100" algn="l" rtl="0">
              <a:spcBef>
                <a:spcPts val="0"/>
              </a:spcBef>
              <a:spcAft>
                <a:spcPts val="0"/>
              </a:spcAft>
              <a:buClr>
                <a:schemeClr val="dk1"/>
              </a:buClr>
              <a:buSzPct val="100000"/>
              <a:buFont typeface="Arial"/>
              <a:buChar char="●"/>
            </a:pPr>
            <a:r>
              <a:rPr lang="en-US" sz="1200" b="0" i="0" u="none" strike="noStrike" cap="none" dirty="0" smtClean="0">
                <a:solidFill>
                  <a:schemeClr val="dk1"/>
                </a:solidFill>
                <a:latin typeface="Arial"/>
                <a:ea typeface="Arial"/>
                <a:cs typeface="Arial"/>
                <a:sym typeface="Arial"/>
              </a:rPr>
              <a:t>Provide brief overview of each application area</a:t>
            </a:r>
          </a:p>
          <a:p>
            <a:pPr marL="0" marR="0" lvl="0" indent="0" algn="l" rtl="0">
              <a:spcBef>
                <a:spcPts val="0"/>
              </a:spcBef>
              <a:spcAft>
                <a:spcPts val="0"/>
              </a:spcAft>
              <a:buClr>
                <a:srgbClr val="000000"/>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rgbClr val="000000"/>
              </a:buClr>
              <a:buSzPct val="25000"/>
              <a:buFont typeface="Arial"/>
              <a:buNone/>
            </a:pPr>
            <a:r>
              <a:rPr lang="en-US" sz="1200" b="1" i="0" u="none" strike="noStrike" cap="none" dirty="0" smtClean="0">
                <a:solidFill>
                  <a:schemeClr val="dk1"/>
                </a:solidFill>
                <a:latin typeface="Arial"/>
                <a:ea typeface="Arial"/>
                <a:cs typeface="Arial"/>
                <a:sym typeface="Arial"/>
              </a:rPr>
              <a:t>Q&amp;A: </a:t>
            </a:r>
          </a:p>
          <a:p>
            <a:pPr marL="457200" marR="0" lvl="0" indent="-292100" algn="l" rtl="0">
              <a:spcBef>
                <a:spcPts val="0"/>
              </a:spcBef>
              <a:spcAft>
                <a:spcPts val="0"/>
              </a:spcAft>
              <a:buClr>
                <a:schemeClr val="dk1"/>
              </a:buClr>
              <a:buSzPct val="100000"/>
              <a:buFont typeface="Arial"/>
              <a:buChar char="●"/>
            </a:pPr>
            <a:r>
              <a:rPr lang="en-US" sz="1200" b="0" i="1" u="none" strike="noStrike" cap="none" dirty="0" smtClean="0">
                <a:solidFill>
                  <a:schemeClr val="dk1"/>
                </a:solidFill>
                <a:latin typeface="Arial"/>
                <a:ea typeface="Arial"/>
                <a:cs typeface="Arial"/>
                <a:sym typeface="Arial"/>
              </a:rPr>
              <a:t>N/A</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B8F03-BC93-4120-96CA-A36DF640B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7119832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Clr>
                <a:schemeClr val="dk1"/>
              </a:buClr>
              <a:buSzPct val="25000"/>
              <a:buFont typeface="Arial"/>
              <a:buNone/>
            </a:pPr>
            <a:r>
              <a:rPr lang="en-US" sz="1000" b="1" i="0" u="none" strike="noStrike" cap="none" dirty="0" smtClean="0">
                <a:solidFill>
                  <a:schemeClr val="dk1"/>
                </a:solidFill>
                <a:latin typeface="Arial"/>
                <a:ea typeface="Arial"/>
                <a:cs typeface="Arial"/>
                <a:sym typeface="Arial"/>
              </a:rPr>
              <a:t>Time on slide: </a:t>
            </a:r>
            <a:r>
              <a:rPr lang="en-US" sz="1000" b="0" i="0" u="none" strike="noStrike" cap="none" dirty="0" smtClean="0">
                <a:solidFill>
                  <a:schemeClr val="dk1"/>
                </a:solidFill>
                <a:latin typeface="Arial"/>
                <a:ea typeface="Arial"/>
                <a:cs typeface="Arial"/>
                <a:sym typeface="Arial"/>
              </a:rPr>
              <a:t>3 minutes</a:t>
            </a:r>
          </a:p>
          <a:p>
            <a:pPr marL="0" marR="0" lvl="0" indent="0" algn="l" rtl="0">
              <a:spcBef>
                <a:spcPts val="0"/>
              </a:spcBef>
              <a:spcAft>
                <a:spcPts val="0"/>
              </a:spcAft>
              <a:buClr>
                <a:schemeClr val="dk1"/>
              </a:buClr>
              <a:buSzPct val="25000"/>
              <a:buFont typeface="Arial"/>
              <a:buNone/>
            </a:pPr>
            <a:endParaRPr lang="en-US" sz="1000" b="1"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Arial"/>
              <a:buNone/>
            </a:pPr>
            <a:r>
              <a:rPr lang="en-US" sz="1000" b="1" i="0" u="none" strike="noStrike" cap="none" dirty="0" smtClean="0">
                <a:solidFill>
                  <a:schemeClr val="dk1"/>
                </a:solidFill>
                <a:latin typeface="Arial"/>
                <a:ea typeface="Arial"/>
                <a:cs typeface="Arial"/>
                <a:sym typeface="Arial"/>
              </a:rPr>
              <a:t>Overall Elapsed Time: </a:t>
            </a:r>
            <a:r>
              <a:rPr lang="en-US" sz="1000" b="0" i="0" u="none" strike="noStrike" cap="none" dirty="0" smtClean="0">
                <a:solidFill>
                  <a:schemeClr val="dk1"/>
                </a:solidFill>
                <a:latin typeface="Arial"/>
                <a:ea typeface="Arial"/>
                <a:cs typeface="Arial"/>
                <a:sym typeface="Arial"/>
              </a:rPr>
              <a:t>108 minutes</a:t>
            </a:r>
          </a:p>
          <a:p>
            <a:pPr marL="0" marR="0" lvl="0" indent="0" algn="l" rtl="0">
              <a:spcBef>
                <a:spcPts val="0"/>
              </a:spcBef>
              <a:spcAft>
                <a:spcPts val="0"/>
              </a:spcAft>
              <a:buClr>
                <a:schemeClr val="dk1"/>
              </a:buClr>
              <a:buSzPct val="25000"/>
              <a:buFont typeface="Arial"/>
              <a:buNone/>
            </a:pPr>
            <a:endParaRPr lang="en-US" sz="10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Calibri"/>
              <a:buNone/>
            </a:pPr>
            <a:r>
              <a:rPr lang="en-US" sz="1000" b="1" i="0" u="none" strike="noStrike" cap="none" dirty="0" smtClean="0">
                <a:solidFill>
                  <a:schemeClr val="dk1"/>
                </a:solidFill>
                <a:latin typeface="Arial"/>
                <a:ea typeface="Arial"/>
                <a:cs typeface="Arial"/>
                <a:sym typeface="Arial"/>
              </a:rPr>
              <a:t>Instructor Notes: </a:t>
            </a:r>
          </a:p>
          <a:p>
            <a:pPr marL="0" marR="0" lvl="0" indent="0" algn="l" rtl="0">
              <a:spcBef>
                <a:spcPts val="0"/>
              </a:spcBef>
              <a:spcAft>
                <a:spcPts val="0"/>
              </a:spcAft>
              <a:buClr>
                <a:schemeClr val="dk1"/>
              </a:buClr>
              <a:buSzPct val="25000"/>
              <a:buFont typeface="Calibri"/>
              <a:buNone/>
            </a:pPr>
            <a:r>
              <a:rPr lang="en-US" sz="1000" b="1" i="0" u="none" strike="noStrike" cap="none" dirty="0" smtClean="0">
                <a:solidFill>
                  <a:schemeClr val="dk1"/>
                </a:solidFill>
                <a:latin typeface="Arial"/>
                <a:ea typeface="Arial"/>
                <a:cs typeface="Arial"/>
                <a:sym typeface="Arial"/>
              </a:rPr>
              <a:t>Say:</a:t>
            </a:r>
          </a:p>
          <a:p>
            <a:pPr marL="457200" marR="0" lvl="0" indent="-292100" algn="l" rtl="0">
              <a:spcBef>
                <a:spcPts val="0"/>
              </a:spcBef>
              <a:spcAft>
                <a:spcPts val="0"/>
              </a:spcAft>
              <a:buClr>
                <a:schemeClr val="dk1"/>
              </a:buClr>
              <a:buSzPct val="100000"/>
              <a:buFont typeface="Arial"/>
              <a:buChar char="●"/>
            </a:pPr>
            <a:r>
              <a:rPr lang="en-US" sz="1000" b="0" i="0" u="none" strike="noStrike" cap="none" dirty="0" smtClean="0">
                <a:solidFill>
                  <a:schemeClr val="dk1"/>
                </a:solidFill>
                <a:latin typeface="Arial"/>
                <a:ea typeface="Arial"/>
                <a:cs typeface="Arial"/>
                <a:sym typeface="Arial"/>
              </a:rPr>
              <a:t>Account Payable analytics can help identify risky vendors. For businesses that deal with lots of vendors, this can help identify potential fraudulent activity that can impact financial statements.</a:t>
            </a:r>
          </a:p>
          <a:p>
            <a:pPr marL="0" marR="0" lvl="0" indent="0" algn="l" rtl="0">
              <a:spcBef>
                <a:spcPts val="0"/>
              </a:spcBef>
              <a:spcAft>
                <a:spcPts val="0"/>
              </a:spcAft>
              <a:buClr>
                <a:schemeClr val="dk1"/>
              </a:buClr>
              <a:buSzPct val="25000"/>
              <a:buFont typeface="Calibri"/>
              <a:buNone/>
            </a:pPr>
            <a:endParaRPr lang="en-US" sz="1000" b="1"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Calibri"/>
              <a:buNone/>
            </a:pPr>
            <a:r>
              <a:rPr lang="en-US" sz="1000" b="1" i="0" u="none" strike="noStrike" cap="none" dirty="0" smtClean="0">
                <a:solidFill>
                  <a:schemeClr val="dk1"/>
                </a:solidFill>
                <a:latin typeface="Arial"/>
                <a:ea typeface="Arial"/>
                <a:cs typeface="Arial"/>
                <a:sym typeface="Arial"/>
              </a:rPr>
              <a:t>Do:</a:t>
            </a:r>
          </a:p>
          <a:p>
            <a:pPr marL="457200" marR="0" lvl="0" indent="-292100" algn="l" rtl="0">
              <a:spcBef>
                <a:spcPts val="0"/>
              </a:spcBef>
              <a:spcAft>
                <a:spcPts val="0"/>
              </a:spcAft>
              <a:buClr>
                <a:schemeClr val="dk1"/>
              </a:buClr>
              <a:buSzPct val="100000"/>
              <a:buFont typeface="Arial"/>
              <a:buChar char="●"/>
            </a:pPr>
            <a:r>
              <a:rPr lang="en-US" sz="1000" b="0" i="0" u="none" strike="noStrike" cap="none" dirty="0" smtClean="0">
                <a:solidFill>
                  <a:schemeClr val="dk1"/>
                </a:solidFill>
                <a:latin typeface="Arial"/>
                <a:ea typeface="Arial"/>
                <a:cs typeface="Arial"/>
                <a:sym typeface="Arial"/>
              </a:rPr>
              <a:t>Transition will show the red circles that highlight high risk profile vendors</a:t>
            </a:r>
          </a:p>
          <a:p>
            <a:pPr marL="457200" marR="0" lvl="0" indent="-292100" algn="l" rtl="0">
              <a:spcBef>
                <a:spcPts val="0"/>
              </a:spcBef>
              <a:spcAft>
                <a:spcPts val="0"/>
              </a:spcAft>
              <a:buClr>
                <a:schemeClr val="dk1"/>
              </a:buClr>
              <a:buSzPct val="100000"/>
              <a:buFont typeface="Arial"/>
              <a:buChar char="●"/>
            </a:pPr>
            <a:r>
              <a:rPr lang="en-US" sz="1000" b="0" i="0" u="none" strike="noStrike" cap="none" dirty="0" smtClean="0">
                <a:solidFill>
                  <a:schemeClr val="dk1"/>
                </a:solidFill>
                <a:latin typeface="Arial"/>
                <a:ea typeface="Arial"/>
                <a:cs typeface="Arial"/>
                <a:sym typeface="Arial"/>
              </a:rPr>
              <a:t>Using various criteria to highlight which vendors have the highest risk profile</a:t>
            </a:r>
          </a:p>
          <a:p>
            <a:pPr marL="0" marR="0" lvl="0" indent="0" algn="l" rtl="0">
              <a:spcBef>
                <a:spcPts val="0"/>
              </a:spcBef>
              <a:spcAft>
                <a:spcPts val="0"/>
              </a:spcAft>
              <a:buClr>
                <a:schemeClr val="dk1"/>
              </a:buClr>
              <a:buSzPct val="25000"/>
              <a:buFont typeface="Arial"/>
              <a:buNone/>
            </a:pPr>
            <a:endParaRPr lang="en-US" sz="10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Arial"/>
              <a:buNone/>
            </a:pPr>
            <a:r>
              <a:rPr lang="en-US" sz="1000" b="1" i="0" u="none" strike="noStrike" cap="none" dirty="0" smtClean="0">
                <a:solidFill>
                  <a:schemeClr val="dk1"/>
                </a:solidFill>
                <a:latin typeface="Arial"/>
                <a:ea typeface="Arial"/>
                <a:cs typeface="Arial"/>
                <a:sym typeface="Arial"/>
              </a:rPr>
              <a:t>Q&amp;A: </a:t>
            </a:r>
          </a:p>
          <a:p>
            <a:pPr marL="457200" marR="0" lvl="0" indent="-292100" algn="l" rtl="0">
              <a:spcBef>
                <a:spcPts val="0"/>
              </a:spcBef>
              <a:spcAft>
                <a:spcPts val="0"/>
              </a:spcAft>
              <a:buClr>
                <a:schemeClr val="dk1"/>
              </a:buClr>
              <a:buSzPct val="100000"/>
              <a:buFont typeface="Arial"/>
              <a:buChar char="●"/>
            </a:pPr>
            <a:r>
              <a:rPr lang="en-US" sz="1000" b="0" i="0" u="none" strike="noStrike" cap="none" dirty="0" smtClean="0">
                <a:solidFill>
                  <a:schemeClr val="dk1"/>
                </a:solidFill>
                <a:latin typeface="Arial"/>
                <a:ea typeface="Arial"/>
                <a:cs typeface="Arial"/>
                <a:sym typeface="Arial"/>
              </a:rPr>
              <a:t>What can you identify from the “Vendor Risk Distribution” graph on the dashboard?</a:t>
            </a:r>
          </a:p>
          <a:p>
            <a:pPr marL="914400" marR="0" lvl="1" indent="-292100" algn="l" rtl="0">
              <a:spcBef>
                <a:spcPts val="0"/>
              </a:spcBef>
              <a:spcAft>
                <a:spcPts val="0"/>
              </a:spcAft>
              <a:buClr>
                <a:schemeClr val="dk1"/>
              </a:buClr>
              <a:buSzPct val="100000"/>
              <a:buFont typeface="Arial"/>
              <a:buChar char="○"/>
            </a:pPr>
            <a:r>
              <a:rPr lang="en-US" sz="1000" b="0" i="1" u="none" strike="noStrike" cap="none" dirty="0" smtClean="0">
                <a:solidFill>
                  <a:schemeClr val="dk1"/>
                </a:solidFill>
                <a:latin typeface="Arial"/>
                <a:ea typeface="Arial"/>
                <a:cs typeface="Arial"/>
                <a:sym typeface="Arial"/>
              </a:rPr>
              <a:t>Sample Answer:</a:t>
            </a:r>
            <a:r>
              <a:rPr lang="en-US" sz="1000" b="0" i="0" u="none" strike="noStrike" cap="none" dirty="0" smtClean="0">
                <a:solidFill>
                  <a:schemeClr val="dk1"/>
                </a:solidFill>
                <a:latin typeface="Arial"/>
                <a:ea typeface="Arial"/>
                <a:cs typeface="Arial"/>
                <a:sym typeface="Arial"/>
              </a:rPr>
              <a:t> Through analytics, we can quickly identify that certain vendors have a higher risk profile compared to others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B8F03-BC93-4120-96CA-A36DF640B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3265794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Clr>
                <a:schemeClr val="dk1"/>
              </a:buClr>
              <a:buSzPct val="25000"/>
              <a:buFont typeface="Arial"/>
              <a:buNone/>
            </a:pPr>
            <a:r>
              <a:rPr lang="en-US" sz="1000" b="1" i="0" u="none" strike="noStrike" cap="none" dirty="0" smtClean="0">
                <a:solidFill>
                  <a:schemeClr val="dk1"/>
                </a:solidFill>
                <a:latin typeface="Arial"/>
                <a:ea typeface="Arial"/>
                <a:cs typeface="Arial"/>
                <a:sym typeface="Arial"/>
              </a:rPr>
              <a:t>Time on slide: </a:t>
            </a:r>
            <a:r>
              <a:rPr lang="en-US" sz="1000" b="0" i="0" u="none" strike="noStrike" cap="none" dirty="0" smtClean="0">
                <a:solidFill>
                  <a:schemeClr val="dk1"/>
                </a:solidFill>
                <a:latin typeface="Arial"/>
                <a:ea typeface="Arial"/>
                <a:cs typeface="Arial"/>
                <a:sym typeface="Arial"/>
              </a:rPr>
              <a:t>2 minutes</a:t>
            </a:r>
          </a:p>
          <a:p>
            <a:pPr marL="0" marR="0" lvl="0" indent="0" algn="l" rtl="0">
              <a:spcBef>
                <a:spcPts val="0"/>
              </a:spcBef>
              <a:spcAft>
                <a:spcPts val="0"/>
              </a:spcAft>
              <a:buClr>
                <a:schemeClr val="dk1"/>
              </a:buClr>
              <a:buSzPct val="25000"/>
              <a:buFont typeface="Arial"/>
              <a:buNone/>
            </a:pPr>
            <a:endParaRPr lang="en-US" sz="1000" b="1"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Arial"/>
              <a:buNone/>
            </a:pPr>
            <a:r>
              <a:rPr lang="en-US" sz="1000" b="1" i="0" u="none" strike="noStrike" cap="none" dirty="0" smtClean="0">
                <a:solidFill>
                  <a:schemeClr val="dk1"/>
                </a:solidFill>
                <a:latin typeface="Arial"/>
                <a:ea typeface="Arial"/>
                <a:cs typeface="Arial"/>
                <a:sym typeface="Arial"/>
              </a:rPr>
              <a:t>Overall Elapsed Time: </a:t>
            </a:r>
            <a:r>
              <a:rPr lang="en-US" sz="1000" b="0" i="0" u="none" strike="noStrike" cap="none" dirty="0" smtClean="0">
                <a:solidFill>
                  <a:schemeClr val="dk1"/>
                </a:solidFill>
                <a:latin typeface="Arial"/>
                <a:ea typeface="Arial"/>
                <a:cs typeface="Arial"/>
                <a:sym typeface="Arial"/>
              </a:rPr>
              <a:t>110 minutes</a:t>
            </a:r>
          </a:p>
          <a:p>
            <a:pPr marL="0" marR="0" lvl="0" indent="0" algn="l" rtl="0">
              <a:spcBef>
                <a:spcPts val="0"/>
              </a:spcBef>
              <a:spcAft>
                <a:spcPts val="0"/>
              </a:spcAft>
              <a:buClr>
                <a:schemeClr val="dk1"/>
              </a:buClr>
              <a:buSzPct val="25000"/>
              <a:buFont typeface="Arial"/>
              <a:buNone/>
            </a:pPr>
            <a:endParaRPr lang="en-US" sz="10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Calibri"/>
              <a:buNone/>
            </a:pPr>
            <a:r>
              <a:rPr lang="en-US" sz="1000" b="1" i="0" u="none" strike="noStrike" cap="none" dirty="0" smtClean="0">
                <a:solidFill>
                  <a:schemeClr val="dk1"/>
                </a:solidFill>
                <a:latin typeface="Arial"/>
                <a:ea typeface="Arial"/>
                <a:cs typeface="Arial"/>
                <a:sym typeface="Arial"/>
              </a:rPr>
              <a:t>Instructor Notes: </a:t>
            </a:r>
          </a:p>
          <a:p>
            <a:pPr marL="0" marR="0" lvl="0" indent="0" algn="l" rtl="0">
              <a:spcBef>
                <a:spcPts val="0"/>
              </a:spcBef>
              <a:spcAft>
                <a:spcPts val="0"/>
              </a:spcAft>
              <a:buClr>
                <a:schemeClr val="dk1"/>
              </a:buClr>
              <a:buSzPct val="25000"/>
              <a:buFont typeface="Calibri"/>
              <a:buNone/>
            </a:pPr>
            <a:r>
              <a:rPr lang="en-US" sz="1000" b="1" i="0" u="none" strike="noStrike" cap="none" dirty="0" smtClean="0">
                <a:solidFill>
                  <a:schemeClr val="dk1"/>
                </a:solidFill>
                <a:latin typeface="Arial"/>
                <a:ea typeface="Arial"/>
                <a:cs typeface="Arial"/>
                <a:sym typeface="Arial"/>
              </a:rPr>
              <a:t>Say:</a:t>
            </a:r>
          </a:p>
          <a:p>
            <a:pPr marL="457200" marR="0" lvl="0" indent="-292100" algn="l" rtl="0">
              <a:spcBef>
                <a:spcPts val="0"/>
              </a:spcBef>
              <a:spcAft>
                <a:spcPts val="0"/>
              </a:spcAft>
              <a:buClr>
                <a:schemeClr val="dk1"/>
              </a:buClr>
              <a:buSzPct val="100000"/>
              <a:buFont typeface="Arial"/>
              <a:buChar char="●"/>
            </a:pPr>
            <a:r>
              <a:rPr lang="en-US" sz="1000" b="0" i="0" u="none" strike="noStrike" cap="none" dirty="0" smtClean="0">
                <a:solidFill>
                  <a:schemeClr val="dk1"/>
                </a:solidFill>
                <a:latin typeface="Arial"/>
                <a:ea typeface="Arial"/>
                <a:cs typeface="Arial"/>
                <a:sym typeface="Arial"/>
              </a:rPr>
              <a:t>You can use certain criteria to identify whether some vendors carry more risk than others.</a:t>
            </a:r>
          </a:p>
          <a:p>
            <a:pPr marL="0" marR="0" lvl="0" indent="0" algn="l" rtl="0">
              <a:spcBef>
                <a:spcPts val="0"/>
              </a:spcBef>
              <a:spcAft>
                <a:spcPts val="0"/>
              </a:spcAft>
              <a:buClr>
                <a:schemeClr val="dk1"/>
              </a:buClr>
              <a:buSzPct val="25000"/>
              <a:buFont typeface="Calibri"/>
              <a:buNone/>
            </a:pPr>
            <a:endParaRPr lang="en-US" sz="1000" b="1"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Calibri"/>
              <a:buNone/>
            </a:pPr>
            <a:r>
              <a:rPr lang="en-US" sz="1000" b="1" i="0" u="none" strike="noStrike" cap="none" dirty="0" smtClean="0">
                <a:solidFill>
                  <a:schemeClr val="dk1"/>
                </a:solidFill>
                <a:latin typeface="Arial"/>
                <a:ea typeface="Arial"/>
                <a:cs typeface="Arial"/>
                <a:sym typeface="Arial"/>
              </a:rPr>
              <a:t>Do:</a:t>
            </a:r>
          </a:p>
          <a:p>
            <a:pPr marL="457200" marR="0" lvl="0" indent="-292100" algn="l" rtl="0">
              <a:spcBef>
                <a:spcPts val="0"/>
              </a:spcBef>
              <a:spcAft>
                <a:spcPts val="0"/>
              </a:spcAft>
              <a:buClr>
                <a:schemeClr val="dk1"/>
              </a:buClr>
              <a:buSzPct val="100000"/>
              <a:buFont typeface="Arial"/>
              <a:buChar char="●"/>
            </a:pPr>
            <a:r>
              <a:rPr lang="en-US" sz="1000" b="0" i="1" u="none" strike="noStrike" cap="none" dirty="0" smtClean="0">
                <a:solidFill>
                  <a:schemeClr val="dk1"/>
                </a:solidFill>
                <a:latin typeface="Arial"/>
                <a:ea typeface="Arial"/>
                <a:cs typeface="Arial"/>
                <a:sym typeface="Arial"/>
              </a:rPr>
              <a:t>N/A</a:t>
            </a:r>
          </a:p>
          <a:p>
            <a:pPr marL="0" marR="0" lvl="0" indent="0" algn="l" rtl="0">
              <a:spcBef>
                <a:spcPts val="0"/>
              </a:spcBef>
              <a:spcAft>
                <a:spcPts val="0"/>
              </a:spcAft>
              <a:buClr>
                <a:schemeClr val="dk1"/>
              </a:buClr>
              <a:buSzPct val="25000"/>
              <a:buFont typeface="Arial"/>
              <a:buNone/>
            </a:pPr>
            <a:endParaRPr lang="en-US" sz="10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Arial"/>
              <a:buNone/>
            </a:pPr>
            <a:r>
              <a:rPr lang="en-US" sz="1000" b="1" i="0" u="none" strike="noStrike" cap="none" dirty="0" smtClean="0">
                <a:solidFill>
                  <a:schemeClr val="dk1"/>
                </a:solidFill>
                <a:latin typeface="Arial"/>
                <a:ea typeface="Arial"/>
                <a:cs typeface="Arial"/>
                <a:sym typeface="Arial"/>
              </a:rPr>
              <a:t>Q&amp;A: </a:t>
            </a:r>
          </a:p>
          <a:p>
            <a:pPr marL="457200" marR="0" lvl="0" indent="-292100" algn="l" rtl="0">
              <a:spcBef>
                <a:spcPts val="0"/>
              </a:spcBef>
              <a:spcAft>
                <a:spcPts val="0"/>
              </a:spcAft>
              <a:buClr>
                <a:schemeClr val="dk1"/>
              </a:buClr>
              <a:buSzPct val="100000"/>
              <a:buFont typeface="Arial"/>
              <a:buChar char="●"/>
            </a:pPr>
            <a:r>
              <a:rPr lang="en-US" sz="1000" b="0" i="1" u="none" strike="noStrike" cap="none" dirty="0" smtClean="0">
                <a:solidFill>
                  <a:schemeClr val="dk1"/>
                </a:solidFill>
                <a:latin typeface="Arial"/>
                <a:ea typeface="Arial"/>
                <a:cs typeface="Arial"/>
                <a:sym typeface="Arial"/>
              </a:rPr>
              <a:t>N/A</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B8F03-BC93-4120-96CA-A36DF640B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9580309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Time on slide: </a:t>
            </a:r>
            <a:r>
              <a:rPr lang="en-US" sz="1200" b="0" i="0" u="none" strike="noStrike" cap="none" dirty="0" smtClean="0">
                <a:solidFill>
                  <a:schemeClr val="dk1"/>
                </a:solidFill>
                <a:latin typeface="Arial"/>
                <a:ea typeface="Arial"/>
                <a:cs typeface="Arial"/>
                <a:sym typeface="Arial"/>
              </a:rPr>
              <a:t>4 minutes</a:t>
            </a:r>
          </a:p>
          <a:p>
            <a:pPr marL="0" marR="0" lvl="0" indent="0" algn="l" rtl="0">
              <a:spcBef>
                <a:spcPts val="0"/>
              </a:spcBef>
              <a:spcAft>
                <a:spcPts val="0"/>
              </a:spcAft>
              <a:buClr>
                <a:schemeClr val="dk1"/>
              </a:buClr>
              <a:buSzPct val="25000"/>
              <a:buFont typeface="Arial"/>
              <a:buNone/>
            </a:pPr>
            <a:endParaRPr lang="en-US" sz="1200" b="1"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Overall Elapsed Time: </a:t>
            </a:r>
            <a:r>
              <a:rPr lang="en-US" sz="1200" b="0" i="0" u="none" strike="noStrike" cap="none" dirty="0" smtClean="0">
                <a:solidFill>
                  <a:schemeClr val="dk1"/>
                </a:solidFill>
                <a:latin typeface="Arial"/>
                <a:ea typeface="Arial"/>
                <a:cs typeface="Arial"/>
                <a:sym typeface="Arial"/>
              </a:rPr>
              <a:t>114 minutes</a:t>
            </a:r>
          </a:p>
          <a:p>
            <a:pPr marL="0" marR="0" lvl="0" indent="0" algn="l" rtl="0">
              <a:spcBef>
                <a:spcPts val="0"/>
              </a:spcBef>
              <a:spcAft>
                <a:spcPts val="0"/>
              </a:spcAft>
              <a:buClr>
                <a:schemeClr val="dk1"/>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Calibri"/>
              <a:buNone/>
            </a:pPr>
            <a:r>
              <a:rPr lang="en-US" sz="1200" b="1" i="0" u="none" strike="noStrike" cap="none" dirty="0" smtClean="0">
                <a:solidFill>
                  <a:schemeClr val="dk1"/>
                </a:solidFill>
                <a:latin typeface="Arial"/>
                <a:ea typeface="Arial"/>
                <a:cs typeface="Arial"/>
                <a:sym typeface="Arial"/>
              </a:rPr>
              <a:t>Instructor Notes: </a:t>
            </a:r>
          </a:p>
          <a:p>
            <a:pPr marL="0" marR="0" lvl="0" indent="0" algn="l" rtl="0">
              <a:spcBef>
                <a:spcPts val="0"/>
              </a:spcBef>
              <a:spcAft>
                <a:spcPts val="0"/>
              </a:spcAft>
              <a:buClr>
                <a:schemeClr val="dk1"/>
              </a:buClr>
              <a:buSzPct val="25000"/>
              <a:buFont typeface="Calibri"/>
              <a:buNone/>
            </a:pPr>
            <a:r>
              <a:rPr lang="en-US" sz="1200" b="1" i="0" u="none" strike="noStrike" cap="none" dirty="0" smtClean="0">
                <a:solidFill>
                  <a:schemeClr val="dk1"/>
                </a:solidFill>
                <a:latin typeface="Arial"/>
                <a:ea typeface="Arial"/>
                <a:cs typeface="Arial"/>
                <a:sym typeface="Arial"/>
              </a:rPr>
              <a:t>Say:</a:t>
            </a:r>
          </a:p>
          <a:p>
            <a:pPr marL="457200" marR="0" lvl="0" indent="-292100" algn="l" rtl="0">
              <a:spcBef>
                <a:spcPts val="0"/>
              </a:spcBef>
              <a:spcAft>
                <a:spcPts val="0"/>
              </a:spcAft>
              <a:buClr>
                <a:schemeClr val="dk1"/>
              </a:buClr>
              <a:buSzPct val="100000"/>
              <a:buFont typeface="Arial"/>
              <a:buChar char="●"/>
            </a:pPr>
            <a:r>
              <a:rPr lang="en-US" sz="1200" b="0" i="0" u="none" strike="noStrike" cap="none" dirty="0" smtClean="0">
                <a:solidFill>
                  <a:schemeClr val="dk1"/>
                </a:solidFill>
                <a:latin typeface="Arial"/>
                <a:ea typeface="Arial"/>
                <a:cs typeface="Arial"/>
                <a:sym typeface="Arial"/>
              </a:rPr>
              <a:t>This is the general structure of data analytics support for a carve-out financial statement reporting. Of course, given the nature of the carve-out, the type of analytics support provided can differ.</a:t>
            </a:r>
          </a:p>
          <a:p>
            <a:pPr marL="457200" marR="0" lvl="0" indent="-292100" algn="l" rtl="0">
              <a:spcBef>
                <a:spcPts val="0"/>
              </a:spcBef>
              <a:spcAft>
                <a:spcPts val="0"/>
              </a:spcAft>
              <a:buClr>
                <a:schemeClr val="dk1"/>
              </a:buClr>
              <a:buSzPct val="100000"/>
              <a:buFont typeface="Arial"/>
              <a:buChar char="●"/>
            </a:pPr>
            <a:r>
              <a:rPr lang="en-US" sz="1200" b="0" i="0" u="none" strike="noStrike" cap="none" dirty="0" smtClean="0">
                <a:solidFill>
                  <a:schemeClr val="dk1"/>
                </a:solidFill>
                <a:latin typeface="Arial"/>
                <a:ea typeface="Arial"/>
                <a:cs typeface="Arial"/>
                <a:sym typeface="Arial"/>
              </a:rPr>
              <a:t>Segments within a company are often times distinguished by certain criteria, such as a business unit or product category, which can be used as filtering criteria in the data</a:t>
            </a:r>
          </a:p>
          <a:p>
            <a:pPr marL="457200" marR="0" lvl="0" indent="-292100" algn="l" rtl="0">
              <a:spcBef>
                <a:spcPts val="0"/>
              </a:spcBef>
              <a:spcAft>
                <a:spcPts val="0"/>
              </a:spcAft>
              <a:buClr>
                <a:schemeClr val="dk1"/>
              </a:buClr>
              <a:buSzPct val="100000"/>
              <a:buFont typeface="Arial"/>
              <a:buChar char="●"/>
            </a:pPr>
            <a:r>
              <a:rPr lang="en-US" sz="1200" b="0" i="0" u="none" strike="noStrike" cap="none" dirty="0" smtClean="0">
                <a:solidFill>
                  <a:schemeClr val="dk1"/>
                </a:solidFill>
                <a:latin typeface="Arial"/>
                <a:ea typeface="Arial"/>
                <a:cs typeface="Arial"/>
                <a:sym typeface="Arial"/>
              </a:rPr>
              <a:t>If there are variances, ensure that data received was correct.</a:t>
            </a:r>
          </a:p>
          <a:p>
            <a:pPr marL="0" marR="0" lvl="0" indent="0" algn="l" rtl="0">
              <a:spcBef>
                <a:spcPts val="0"/>
              </a:spcBef>
              <a:spcAft>
                <a:spcPts val="0"/>
              </a:spcAft>
              <a:buClr>
                <a:schemeClr val="dk1"/>
              </a:buClr>
              <a:buSzPct val="25000"/>
              <a:buFont typeface="Calibri"/>
              <a:buNone/>
            </a:pPr>
            <a:endParaRPr lang="en-US" sz="1200" b="1"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Calibri"/>
              <a:buNone/>
            </a:pPr>
            <a:r>
              <a:rPr lang="en-US" sz="1200" b="1" i="0" u="none" strike="noStrike" cap="none" dirty="0" smtClean="0">
                <a:solidFill>
                  <a:schemeClr val="dk1"/>
                </a:solidFill>
                <a:latin typeface="Arial"/>
                <a:ea typeface="Arial"/>
                <a:cs typeface="Arial"/>
                <a:sym typeface="Arial"/>
              </a:rPr>
              <a:t>Do:</a:t>
            </a:r>
          </a:p>
          <a:p>
            <a:pPr marL="457200" marR="0" lvl="0" indent="-292100" algn="l" rtl="0">
              <a:spcBef>
                <a:spcPts val="0"/>
              </a:spcBef>
              <a:spcAft>
                <a:spcPts val="0"/>
              </a:spcAft>
              <a:buClr>
                <a:schemeClr val="dk1"/>
              </a:buClr>
              <a:buSzPct val="100000"/>
              <a:buFont typeface="Arial"/>
              <a:buChar char="●"/>
            </a:pPr>
            <a:r>
              <a:rPr lang="en-US" sz="1200" b="0" i="1" u="none" strike="noStrike" cap="none" dirty="0" smtClean="0">
                <a:solidFill>
                  <a:schemeClr val="dk1"/>
                </a:solidFill>
                <a:latin typeface="Arial"/>
                <a:ea typeface="Arial"/>
                <a:cs typeface="Arial"/>
                <a:sym typeface="Arial"/>
              </a:rPr>
              <a:t>N/A</a:t>
            </a:r>
          </a:p>
          <a:p>
            <a:pPr marL="0" marR="0" lvl="0" indent="0" algn="l" rtl="0">
              <a:spcBef>
                <a:spcPts val="0"/>
              </a:spcBef>
              <a:spcAft>
                <a:spcPts val="0"/>
              </a:spcAft>
              <a:buClr>
                <a:schemeClr val="dk1"/>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Q&amp;A: </a:t>
            </a:r>
          </a:p>
          <a:p>
            <a:pPr marL="457200" marR="0" lvl="0" indent="-292100" algn="l" rtl="0">
              <a:spcBef>
                <a:spcPts val="0"/>
              </a:spcBef>
              <a:spcAft>
                <a:spcPts val="0"/>
              </a:spcAft>
              <a:buClr>
                <a:schemeClr val="dk1"/>
              </a:buClr>
              <a:buSzPct val="100000"/>
              <a:buFont typeface="Arial"/>
              <a:buChar char="●"/>
            </a:pPr>
            <a:r>
              <a:rPr lang="en-US" sz="1200" b="0" i="1" u="none" strike="noStrike" cap="none" dirty="0" smtClean="0">
                <a:solidFill>
                  <a:schemeClr val="dk1"/>
                </a:solidFill>
                <a:latin typeface="Arial"/>
                <a:ea typeface="Arial"/>
                <a:cs typeface="Arial"/>
                <a:sym typeface="Arial"/>
              </a:rPr>
              <a:t>N/A</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B8F03-BC93-4120-96CA-A36DF640B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5710760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Time on slide: </a:t>
            </a:r>
            <a:r>
              <a:rPr lang="en-US" sz="1200" b="0" i="0" u="none" strike="noStrike" cap="none" dirty="0" smtClean="0">
                <a:solidFill>
                  <a:schemeClr val="dk1"/>
                </a:solidFill>
                <a:latin typeface="Arial"/>
                <a:ea typeface="Arial"/>
                <a:cs typeface="Arial"/>
                <a:sym typeface="Arial"/>
              </a:rPr>
              <a:t>2 minutes</a:t>
            </a:r>
          </a:p>
          <a:p>
            <a:pPr marL="0" marR="0" lvl="0" indent="0" algn="l" rtl="0">
              <a:spcBef>
                <a:spcPts val="0"/>
              </a:spcBef>
              <a:spcAft>
                <a:spcPts val="0"/>
              </a:spcAft>
              <a:buClr>
                <a:schemeClr val="dk1"/>
              </a:buClr>
              <a:buSzPct val="25000"/>
              <a:buFont typeface="Arial"/>
              <a:buNone/>
            </a:pPr>
            <a:endParaRPr lang="en-US" sz="1200" b="1"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Overall Elapsed Time: </a:t>
            </a:r>
            <a:r>
              <a:rPr lang="en-US" sz="1200" b="0" i="0" u="none" strike="noStrike" cap="none" dirty="0" smtClean="0">
                <a:solidFill>
                  <a:schemeClr val="dk1"/>
                </a:solidFill>
                <a:latin typeface="Arial"/>
                <a:ea typeface="Arial"/>
                <a:cs typeface="Arial"/>
                <a:sym typeface="Arial"/>
              </a:rPr>
              <a:t>116 minutes</a:t>
            </a:r>
          </a:p>
          <a:p>
            <a:pPr marL="0" marR="0" lvl="0" indent="0" algn="l" rtl="0">
              <a:spcBef>
                <a:spcPts val="0"/>
              </a:spcBef>
              <a:spcAft>
                <a:spcPts val="0"/>
              </a:spcAft>
              <a:buClr>
                <a:schemeClr val="dk1"/>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Calibri"/>
              <a:buNone/>
            </a:pPr>
            <a:r>
              <a:rPr lang="en-US" sz="1200" b="1" i="0" u="none" strike="noStrike" cap="none" dirty="0" smtClean="0">
                <a:solidFill>
                  <a:schemeClr val="dk1"/>
                </a:solidFill>
                <a:latin typeface="Arial"/>
                <a:ea typeface="Arial"/>
                <a:cs typeface="Arial"/>
                <a:sym typeface="Arial"/>
              </a:rPr>
              <a:t>Instructor Notes: </a:t>
            </a:r>
          </a:p>
          <a:p>
            <a:pPr marL="0" marR="0" lvl="0" indent="0" algn="l" rtl="0">
              <a:spcBef>
                <a:spcPts val="0"/>
              </a:spcBef>
              <a:spcAft>
                <a:spcPts val="0"/>
              </a:spcAft>
              <a:buClr>
                <a:schemeClr val="dk1"/>
              </a:buClr>
              <a:buSzPct val="25000"/>
              <a:buFont typeface="Calibri"/>
              <a:buNone/>
            </a:pPr>
            <a:r>
              <a:rPr lang="en-US" sz="1200" b="1" i="0" u="none" strike="noStrike" cap="none" dirty="0" smtClean="0">
                <a:solidFill>
                  <a:schemeClr val="dk1"/>
                </a:solidFill>
                <a:latin typeface="Arial"/>
                <a:ea typeface="Arial"/>
                <a:cs typeface="Arial"/>
                <a:sym typeface="Arial"/>
              </a:rPr>
              <a:t>Say:</a:t>
            </a:r>
          </a:p>
          <a:p>
            <a:pPr marL="457200" marR="0" lvl="0" indent="-292100" algn="l" rtl="0">
              <a:spcBef>
                <a:spcPts val="0"/>
              </a:spcBef>
              <a:spcAft>
                <a:spcPts val="0"/>
              </a:spcAft>
              <a:buClr>
                <a:schemeClr val="dk1"/>
              </a:buClr>
              <a:buSzPct val="100000"/>
              <a:buFont typeface="Arial"/>
              <a:buChar char="●"/>
            </a:pPr>
            <a:r>
              <a:rPr lang="en-US" sz="1200" b="0" i="1" u="none" strike="noStrike" cap="none" dirty="0" smtClean="0">
                <a:solidFill>
                  <a:schemeClr val="dk1"/>
                </a:solidFill>
                <a:latin typeface="Arial"/>
                <a:ea typeface="Arial"/>
                <a:cs typeface="Arial"/>
                <a:sym typeface="Arial"/>
              </a:rPr>
              <a:t>N/A</a:t>
            </a:r>
          </a:p>
          <a:p>
            <a:pPr marL="0" marR="0" lvl="0" indent="0" algn="l" rtl="0">
              <a:spcBef>
                <a:spcPts val="0"/>
              </a:spcBef>
              <a:spcAft>
                <a:spcPts val="0"/>
              </a:spcAft>
              <a:buClr>
                <a:schemeClr val="dk1"/>
              </a:buClr>
              <a:buSzPct val="25000"/>
              <a:buFont typeface="Arial"/>
              <a:buNone/>
            </a:pPr>
            <a:endParaRPr lang="en-US" sz="1200" b="1"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Do:</a:t>
            </a:r>
          </a:p>
          <a:p>
            <a:pPr marL="457200" marR="0" lvl="0" indent="-292100" algn="l" rtl="0">
              <a:spcBef>
                <a:spcPts val="0"/>
              </a:spcBef>
              <a:spcAft>
                <a:spcPts val="0"/>
              </a:spcAft>
              <a:buClr>
                <a:schemeClr val="dk1"/>
              </a:buClr>
              <a:buSzPct val="100000"/>
              <a:buFont typeface="Arial"/>
              <a:buChar char="●"/>
            </a:pPr>
            <a:r>
              <a:rPr lang="en-US" sz="1200" b="0" i="1" u="none" strike="noStrike" cap="none" dirty="0" smtClean="0">
                <a:solidFill>
                  <a:schemeClr val="dk1"/>
                </a:solidFill>
                <a:latin typeface="Arial"/>
                <a:ea typeface="Arial"/>
                <a:cs typeface="Arial"/>
                <a:sym typeface="Arial"/>
              </a:rPr>
              <a:t>N/A</a:t>
            </a:r>
          </a:p>
          <a:p>
            <a:pPr marL="0" marR="0" lvl="0" indent="0" algn="l" rtl="0">
              <a:spcBef>
                <a:spcPts val="0"/>
              </a:spcBef>
              <a:spcAft>
                <a:spcPts val="0"/>
              </a:spcAft>
              <a:buClr>
                <a:schemeClr val="dk1"/>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Q&amp;A: </a:t>
            </a:r>
          </a:p>
          <a:p>
            <a:pPr marL="457200" marR="0" lvl="0" indent="-292100" algn="l" rtl="0">
              <a:spcBef>
                <a:spcPts val="0"/>
              </a:spcBef>
              <a:spcAft>
                <a:spcPts val="0"/>
              </a:spcAft>
              <a:buClr>
                <a:schemeClr val="dk1"/>
              </a:buClr>
              <a:buSzPct val="100000"/>
              <a:buFont typeface="Arial"/>
              <a:buChar char="●"/>
            </a:pPr>
            <a:r>
              <a:rPr lang="en-US" sz="1200" b="0" i="1" u="none" strike="noStrike" cap="none" dirty="0" smtClean="0">
                <a:solidFill>
                  <a:schemeClr val="dk1"/>
                </a:solidFill>
                <a:latin typeface="Arial"/>
                <a:ea typeface="Arial"/>
                <a:cs typeface="Arial"/>
                <a:sym typeface="Arial"/>
              </a:rPr>
              <a:t>N/A</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B8F03-BC93-4120-96CA-A36DF640B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9432933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Time on slide: </a:t>
            </a:r>
            <a:r>
              <a:rPr lang="en-US" sz="1200" b="0" i="0" u="none" strike="noStrike" cap="none" dirty="0" smtClean="0">
                <a:solidFill>
                  <a:schemeClr val="dk1"/>
                </a:solidFill>
                <a:latin typeface="Arial"/>
                <a:ea typeface="Arial"/>
                <a:cs typeface="Arial"/>
                <a:sym typeface="Arial"/>
              </a:rPr>
              <a:t>3 minutes</a:t>
            </a:r>
          </a:p>
          <a:p>
            <a:pPr marL="0" marR="0" lvl="0" indent="0" algn="l" rtl="0">
              <a:spcBef>
                <a:spcPts val="0"/>
              </a:spcBef>
              <a:spcAft>
                <a:spcPts val="0"/>
              </a:spcAft>
              <a:buClr>
                <a:schemeClr val="dk1"/>
              </a:buClr>
              <a:buSzPct val="25000"/>
              <a:buFont typeface="Arial"/>
              <a:buNone/>
            </a:pPr>
            <a:endParaRPr lang="en-US" sz="1200" b="1"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Overall Elapsed Time: </a:t>
            </a:r>
            <a:r>
              <a:rPr lang="en-US" sz="1200" b="0" i="0" u="none" strike="noStrike" cap="none" dirty="0" smtClean="0">
                <a:solidFill>
                  <a:schemeClr val="dk1"/>
                </a:solidFill>
                <a:latin typeface="Arial"/>
                <a:ea typeface="Arial"/>
                <a:cs typeface="Arial"/>
                <a:sym typeface="Arial"/>
              </a:rPr>
              <a:t>119 minutes</a:t>
            </a:r>
          </a:p>
          <a:p>
            <a:pPr marL="0" marR="0" lvl="0" indent="0" algn="l" rtl="0">
              <a:spcBef>
                <a:spcPts val="0"/>
              </a:spcBef>
              <a:spcAft>
                <a:spcPts val="0"/>
              </a:spcAft>
              <a:buClr>
                <a:schemeClr val="dk1"/>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Calibri"/>
              <a:buNone/>
            </a:pPr>
            <a:r>
              <a:rPr lang="en-US" sz="1200" b="1" i="0" u="none" strike="noStrike" cap="none" dirty="0" smtClean="0">
                <a:solidFill>
                  <a:schemeClr val="dk1"/>
                </a:solidFill>
                <a:latin typeface="Arial"/>
                <a:ea typeface="Arial"/>
                <a:cs typeface="Arial"/>
                <a:sym typeface="Arial"/>
              </a:rPr>
              <a:t>Instructor Notes: </a:t>
            </a:r>
          </a:p>
          <a:p>
            <a:pPr marL="0" marR="0" lvl="0" indent="0" algn="l" rtl="0">
              <a:spcBef>
                <a:spcPts val="0"/>
              </a:spcBef>
              <a:spcAft>
                <a:spcPts val="0"/>
              </a:spcAft>
              <a:buClr>
                <a:schemeClr val="dk1"/>
              </a:buClr>
              <a:buSzPct val="25000"/>
              <a:buFont typeface="Calibri"/>
              <a:buNone/>
            </a:pPr>
            <a:r>
              <a:rPr lang="en-US" sz="1200" b="1" i="0" u="none" strike="noStrike" cap="none" dirty="0" smtClean="0">
                <a:solidFill>
                  <a:schemeClr val="dk1"/>
                </a:solidFill>
                <a:latin typeface="Arial"/>
                <a:ea typeface="Arial"/>
                <a:cs typeface="Arial"/>
                <a:sym typeface="Arial"/>
              </a:rPr>
              <a:t>Say:</a:t>
            </a:r>
          </a:p>
          <a:p>
            <a:pPr marL="457200" marR="0" lvl="0" indent="-292100" algn="l" rtl="0">
              <a:spcBef>
                <a:spcPts val="0"/>
              </a:spcBef>
              <a:spcAft>
                <a:spcPts val="0"/>
              </a:spcAft>
              <a:buClr>
                <a:schemeClr val="dk1"/>
              </a:buClr>
              <a:buSzPct val="100000"/>
              <a:buFont typeface="Arial"/>
              <a:buChar char="●"/>
            </a:pPr>
            <a:r>
              <a:rPr lang="en-US" sz="1200" b="0" i="1" u="none" strike="noStrike" cap="none" dirty="0" smtClean="0">
                <a:solidFill>
                  <a:schemeClr val="dk1"/>
                </a:solidFill>
                <a:latin typeface="Arial"/>
                <a:ea typeface="Arial"/>
                <a:cs typeface="Arial"/>
                <a:sym typeface="Arial"/>
              </a:rPr>
              <a:t>N/A</a:t>
            </a:r>
          </a:p>
          <a:p>
            <a:pPr marL="0" marR="0" lvl="0" indent="0" algn="l" rtl="0">
              <a:spcBef>
                <a:spcPts val="0"/>
              </a:spcBef>
              <a:spcAft>
                <a:spcPts val="0"/>
              </a:spcAft>
              <a:buClr>
                <a:schemeClr val="dk1"/>
              </a:buClr>
              <a:buSzPct val="25000"/>
              <a:buFont typeface="Arial"/>
              <a:buNone/>
            </a:pPr>
            <a:endParaRPr lang="en-US" sz="1200" b="1"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Do:</a:t>
            </a:r>
          </a:p>
          <a:p>
            <a:pPr marL="457200" marR="0" lvl="0" indent="-292100" algn="l" rtl="0">
              <a:spcBef>
                <a:spcPts val="0"/>
              </a:spcBef>
              <a:spcAft>
                <a:spcPts val="0"/>
              </a:spcAft>
              <a:buClr>
                <a:schemeClr val="dk1"/>
              </a:buClr>
              <a:buSzPct val="100000"/>
              <a:buFont typeface="Arial"/>
              <a:buChar char="●"/>
            </a:pPr>
            <a:r>
              <a:rPr lang="en-US" sz="1200" b="0" i="1" u="none" strike="noStrike" cap="none" dirty="0" smtClean="0">
                <a:solidFill>
                  <a:schemeClr val="dk1"/>
                </a:solidFill>
                <a:latin typeface="Arial"/>
                <a:ea typeface="Arial"/>
                <a:cs typeface="Arial"/>
                <a:sym typeface="Arial"/>
              </a:rPr>
              <a:t>N/A</a:t>
            </a:r>
          </a:p>
          <a:p>
            <a:pPr marL="0" marR="0" lvl="0" indent="0" algn="l" rtl="0">
              <a:spcBef>
                <a:spcPts val="0"/>
              </a:spcBef>
              <a:spcAft>
                <a:spcPts val="0"/>
              </a:spcAft>
              <a:buClr>
                <a:schemeClr val="dk1"/>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Q&amp;A: </a:t>
            </a:r>
          </a:p>
          <a:p>
            <a:pPr marL="457200" marR="0" lvl="0" indent="-292100" algn="l" rtl="0">
              <a:spcBef>
                <a:spcPts val="0"/>
              </a:spcBef>
              <a:buClr>
                <a:schemeClr val="dk1"/>
              </a:buClr>
              <a:buSzPct val="100000"/>
              <a:buFont typeface="Arial"/>
              <a:buChar char="●"/>
            </a:pPr>
            <a:r>
              <a:rPr lang="en-US" sz="1200" b="0" i="1" u="none" strike="noStrike" cap="none" dirty="0" smtClean="0">
                <a:solidFill>
                  <a:schemeClr val="dk1"/>
                </a:solidFill>
                <a:latin typeface="Arial"/>
                <a:ea typeface="Arial"/>
                <a:cs typeface="Arial"/>
                <a:sym typeface="Arial"/>
              </a:rPr>
              <a:t>N/A</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B8F03-BC93-4120-96CA-A36DF640B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934585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Clr>
                <a:srgbClr val="000000"/>
              </a:buClr>
              <a:buSzPct val="25000"/>
            </a:pPr>
            <a:r>
              <a:rPr lang="en-US" b="1" dirty="0">
                <a:solidFill>
                  <a:schemeClr val="dk1"/>
                </a:solidFill>
                <a:latin typeface="Arial"/>
                <a:ea typeface="Arial"/>
                <a:cs typeface="Arial"/>
                <a:sym typeface="Arial"/>
              </a:rPr>
              <a:t>Time on slide:</a:t>
            </a:r>
            <a:r>
              <a:rPr lang="en-US" dirty="0">
                <a:solidFill>
                  <a:schemeClr val="dk1"/>
                </a:solidFill>
                <a:latin typeface="Arial"/>
                <a:ea typeface="Arial"/>
                <a:cs typeface="Arial"/>
                <a:sym typeface="Arial"/>
              </a:rPr>
              <a:t> 3 minutes</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Overall Elapsed Time:</a:t>
            </a:r>
            <a:r>
              <a:rPr lang="en-US" dirty="0">
                <a:solidFill>
                  <a:schemeClr val="dk1"/>
                </a:solidFill>
                <a:latin typeface="Arial"/>
                <a:ea typeface="Arial"/>
                <a:cs typeface="Arial"/>
                <a:sym typeface="Arial"/>
              </a:rPr>
              <a:t> 6 minutes</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Instructor Notes: </a:t>
            </a:r>
          </a:p>
          <a:p>
            <a:pPr lvl="0">
              <a:buClr>
                <a:srgbClr val="000000"/>
              </a:buClr>
              <a:buSzPct val="25000"/>
            </a:pPr>
            <a:r>
              <a:rPr lang="en-US" b="1" dirty="0">
                <a:solidFill>
                  <a:schemeClr val="dk1"/>
                </a:solidFill>
                <a:latin typeface="Arial"/>
                <a:ea typeface="Arial"/>
                <a:cs typeface="Arial"/>
                <a:sym typeface="Arial"/>
              </a:rPr>
              <a:t>Say:</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Before we dive into some of the advantages presented by data analytics in external audit, we wanted to prompt you this question to see what your thoughts are.</a:t>
            </a:r>
          </a:p>
          <a:p>
            <a:pPr lvl="0">
              <a:buClr>
                <a:srgbClr val="000000"/>
              </a:buClr>
              <a:buSzPct val="25000"/>
            </a:pPr>
            <a:endParaRPr lang="en-US" b="1"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Do:</a:t>
            </a:r>
          </a:p>
          <a:p>
            <a:pPr marL="457200" lvl="0" indent="-292100">
              <a:buClr>
                <a:schemeClr val="dk1"/>
              </a:buClr>
              <a:buSzPct val="100000"/>
              <a:buFont typeface="Arial"/>
              <a:buChar char="●"/>
            </a:pPr>
            <a:r>
              <a:rPr lang="en-US" i="1" dirty="0">
                <a:solidFill>
                  <a:schemeClr val="dk1"/>
                </a:solidFill>
                <a:latin typeface="Arial"/>
                <a:ea typeface="Arial"/>
                <a:cs typeface="Arial"/>
                <a:sym typeface="Arial"/>
              </a:rPr>
              <a:t>N/A</a:t>
            </a:r>
          </a:p>
          <a:p>
            <a:pPr lvl="0">
              <a:buClr>
                <a:srgbClr val="000000"/>
              </a:buClr>
              <a:buSzPct val="25000"/>
            </a:pPr>
            <a:endParaRPr lang="en-US" b="1"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Q&amp;A: </a:t>
            </a:r>
          </a:p>
          <a:p>
            <a:pPr marL="457200" lvl="0" indent="-304800">
              <a:buClr>
                <a:schemeClr val="dk1"/>
              </a:buClr>
              <a:buSzPct val="100000"/>
              <a:buFont typeface="Calibri"/>
              <a:buChar char="●"/>
            </a:pPr>
            <a:r>
              <a:rPr lang="en-US" sz="1800" i="1" dirty="0">
                <a:solidFill>
                  <a:schemeClr val="dk1"/>
                </a:solidFill>
                <a:ea typeface="Calibri"/>
                <a:cs typeface="Calibri"/>
                <a:sym typeface="Calibri"/>
              </a:rPr>
              <a:t>N/A</a:t>
            </a:r>
          </a:p>
          <a:p>
            <a:pPr marL="457200" lvl="0" indent="-292100">
              <a:buClr>
                <a:schemeClr val="dk1"/>
              </a:buClr>
              <a:buSzPct val="100000"/>
            </a:pPr>
            <a:endParaRPr lang="en-US" b="1" dirty="0">
              <a:solidFill>
                <a:schemeClr val="dk1"/>
              </a:solidFill>
              <a:latin typeface="Arial"/>
              <a:ea typeface="Arial"/>
              <a:cs typeface="Arial"/>
              <a:sym typeface="Arial"/>
            </a:endParaRPr>
          </a:p>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5</a:t>
            </a:fld>
            <a:endParaRPr lang="en-US" dirty="0"/>
          </a:p>
        </p:txBody>
      </p:sp>
    </p:spTree>
    <p:extLst>
      <p:ext uri="{BB962C8B-B14F-4D97-AF65-F5344CB8AC3E}">
        <p14:creationId xmlns:p14="http://schemas.microsoft.com/office/powerpoint/2010/main" val="419707242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Time on slide: </a:t>
            </a:r>
            <a:r>
              <a:rPr lang="en-US" sz="1200" b="0" i="0" u="none" strike="noStrike" cap="none" dirty="0" smtClean="0">
                <a:solidFill>
                  <a:schemeClr val="dk1"/>
                </a:solidFill>
                <a:latin typeface="Arial"/>
                <a:ea typeface="Arial"/>
                <a:cs typeface="Arial"/>
                <a:sym typeface="Arial"/>
              </a:rPr>
              <a:t>5 minutes</a:t>
            </a:r>
          </a:p>
          <a:p>
            <a:pPr marL="0" marR="0" lvl="0" indent="0" algn="l" rtl="0">
              <a:spcBef>
                <a:spcPts val="0"/>
              </a:spcBef>
              <a:spcAft>
                <a:spcPts val="0"/>
              </a:spcAft>
              <a:buClr>
                <a:schemeClr val="dk1"/>
              </a:buClr>
              <a:buSzPct val="25000"/>
              <a:buFont typeface="Arial"/>
              <a:buNone/>
            </a:pPr>
            <a:endParaRPr lang="en-US" sz="1200" b="1"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Overall Elapsed Time: </a:t>
            </a:r>
            <a:r>
              <a:rPr lang="en-US" sz="1200" b="0" i="0" u="none" strike="noStrike" cap="none" dirty="0" smtClean="0">
                <a:solidFill>
                  <a:schemeClr val="dk1"/>
                </a:solidFill>
                <a:latin typeface="Arial"/>
                <a:ea typeface="Arial"/>
                <a:cs typeface="Arial"/>
                <a:sym typeface="Arial"/>
              </a:rPr>
              <a:t>124 minutes</a:t>
            </a:r>
          </a:p>
          <a:p>
            <a:pPr marL="0" marR="0" lvl="0" indent="0" algn="l" rtl="0">
              <a:spcBef>
                <a:spcPts val="0"/>
              </a:spcBef>
              <a:spcAft>
                <a:spcPts val="0"/>
              </a:spcAft>
              <a:buClr>
                <a:schemeClr val="dk1"/>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Calibri"/>
              <a:buNone/>
            </a:pPr>
            <a:r>
              <a:rPr lang="en-US" sz="1200" b="1" i="0" u="none" strike="noStrike" cap="none" dirty="0" smtClean="0">
                <a:solidFill>
                  <a:schemeClr val="dk1"/>
                </a:solidFill>
                <a:latin typeface="Arial"/>
                <a:ea typeface="Arial"/>
                <a:cs typeface="Arial"/>
                <a:sym typeface="Arial"/>
              </a:rPr>
              <a:t>Instructor Notes: </a:t>
            </a:r>
          </a:p>
          <a:p>
            <a:pPr marL="0" marR="0" lvl="0" indent="0" algn="l" rtl="0">
              <a:spcBef>
                <a:spcPts val="0"/>
              </a:spcBef>
              <a:spcAft>
                <a:spcPts val="0"/>
              </a:spcAft>
              <a:buClr>
                <a:schemeClr val="dk1"/>
              </a:buClr>
              <a:buSzPct val="25000"/>
              <a:buFont typeface="Calibri"/>
              <a:buNone/>
            </a:pPr>
            <a:r>
              <a:rPr lang="en-US" sz="1200" b="1" i="0" u="none" strike="noStrike" cap="none" dirty="0" smtClean="0">
                <a:solidFill>
                  <a:schemeClr val="dk1"/>
                </a:solidFill>
                <a:latin typeface="Arial"/>
                <a:ea typeface="Arial"/>
                <a:cs typeface="Arial"/>
                <a:sym typeface="Arial"/>
              </a:rPr>
              <a:t>Say:</a:t>
            </a:r>
          </a:p>
          <a:p>
            <a:pPr marL="457200" marR="0" lvl="0" indent="-292100" algn="l" rtl="0">
              <a:spcBef>
                <a:spcPts val="0"/>
              </a:spcBef>
              <a:spcAft>
                <a:spcPts val="0"/>
              </a:spcAft>
              <a:buClr>
                <a:schemeClr val="dk1"/>
              </a:buClr>
              <a:buSzPct val="100000"/>
              <a:buFont typeface="Arial"/>
              <a:buChar char="●"/>
            </a:pPr>
            <a:r>
              <a:rPr lang="en-US" sz="1200" b="0" i="1" u="none" strike="noStrike" cap="none" dirty="0" smtClean="0">
                <a:solidFill>
                  <a:schemeClr val="dk1"/>
                </a:solidFill>
                <a:latin typeface="Arial"/>
                <a:ea typeface="Arial"/>
                <a:cs typeface="Arial"/>
                <a:sym typeface="Arial"/>
              </a:rPr>
              <a:t>N/A</a:t>
            </a:r>
          </a:p>
          <a:p>
            <a:pPr marL="0" marR="0" lvl="0" indent="0" algn="l" rtl="0">
              <a:spcBef>
                <a:spcPts val="0"/>
              </a:spcBef>
              <a:spcAft>
                <a:spcPts val="0"/>
              </a:spcAft>
              <a:buClr>
                <a:schemeClr val="dk1"/>
              </a:buClr>
              <a:buSzPct val="25000"/>
              <a:buFont typeface="Arial"/>
              <a:buNone/>
            </a:pPr>
            <a:endParaRPr lang="en-US" sz="1200" b="0" i="1"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Calibri"/>
              <a:buNone/>
            </a:pPr>
            <a:r>
              <a:rPr lang="en-US" sz="1200" b="1" i="0" u="none" strike="noStrike" cap="none" dirty="0" smtClean="0">
                <a:solidFill>
                  <a:schemeClr val="dk1"/>
                </a:solidFill>
                <a:latin typeface="Arial"/>
                <a:ea typeface="Arial"/>
                <a:cs typeface="Arial"/>
                <a:sym typeface="Arial"/>
              </a:rPr>
              <a:t>Do:</a:t>
            </a:r>
          </a:p>
          <a:p>
            <a:pPr marL="457200" marR="0" lvl="0" indent="-292100" algn="l" rtl="0">
              <a:spcBef>
                <a:spcPts val="0"/>
              </a:spcBef>
              <a:spcAft>
                <a:spcPts val="0"/>
              </a:spcAft>
              <a:buClr>
                <a:schemeClr val="dk1"/>
              </a:buClr>
              <a:buSzPct val="100000"/>
              <a:buFont typeface="Arial"/>
              <a:buChar char="●"/>
            </a:pPr>
            <a:r>
              <a:rPr lang="en-US" sz="1200" b="0" i="1" u="none" strike="noStrike" cap="none" dirty="0" smtClean="0">
                <a:solidFill>
                  <a:schemeClr val="dk1"/>
                </a:solidFill>
                <a:latin typeface="Arial"/>
                <a:ea typeface="Arial"/>
                <a:cs typeface="Arial"/>
                <a:sym typeface="Arial"/>
              </a:rPr>
              <a:t>N/A</a:t>
            </a:r>
          </a:p>
          <a:p>
            <a:pPr marL="0" marR="0" lvl="0" indent="0" algn="l" rtl="0">
              <a:spcBef>
                <a:spcPts val="0"/>
              </a:spcBef>
              <a:spcAft>
                <a:spcPts val="0"/>
              </a:spcAft>
              <a:buClr>
                <a:schemeClr val="dk1"/>
              </a:buClr>
              <a:buSzPct val="25000"/>
              <a:buFont typeface="Calibri"/>
              <a:buNone/>
            </a:pPr>
            <a:endParaRPr lang="en-US" sz="1200" b="1"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Calibri"/>
              <a:buNone/>
            </a:pPr>
            <a:r>
              <a:rPr lang="en-US" sz="1200" b="1" i="0" u="none" strike="noStrike" cap="none" dirty="0" smtClean="0">
                <a:solidFill>
                  <a:schemeClr val="dk1"/>
                </a:solidFill>
                <a:latin typeface="Arial"/>
                <a:ea typeface="Arial"/>
                <a:cs typeface="Arial"/>
                <a:sym typeface="Arial"/>
              </a:rPr>
              <a:t>Q&amp;A:</a:t>
            </a:r>
          </a:p>
          <a:p>
            <a:pPr marL="0" marR="0" lvl="0" indent="0" algn="l" rtl="0">
              <a:spcBef>
                <a:spcPts val="0"/>
              </a:spcBef>
              <a:spcAft>
                <a:spcPts val="0"/>
              </a:spcAft>
              <a:buClr>
                <a:schemeClr val="dk1"/>
              </a:buClr>
              <a:buSzPct val="25000"/>
              <a:buFont typeface="Calibri"/>
              <a:buNone/>
            </a:pPr>
            <a:r>
              <a:rPr lang="en-US" sz="1200" b="0" i="1" u="none" strike="noStrike" cap="none" dirty="0" smtClean="0">
                <a:solidFill>
                  <a:schemeClr val="dk1"/>
                </a:solidFill>
                <a:latin typeface="Arial"/>
                <a:ea typeface="Arial"/>
                <a:cs typeface="Arial"/>
                <a:sym typeface="Arial"/>
              </a:rPr>
              <a:t>Sample Answers</a:t>
            </a:r>
          </a:p>
          <a:p>
            <a:pPr marL="457200" marR="0" lvl="0" indent="-292100" algn="l" rtl="0">
              <a:spcBef>
                <a:spcPts val="0"/>
              </a:spcBef>
              <a:spcAft>
                <a:spcPts val="0"/>
              </a:spcAft>
              <a:buClr>
                <a:schemeClr val="dk1"/>
              </a:buClr>
              <a:buSzPct val="100000"/>
              <a:buFont typeface="Arial"/>
              <a:buAutoNum type="arabicPeriod"/>
            </a:pPr>
            <a:r>
              <a:rPr lang="en-US" sz="1200" b="0" i="0" u="none" strike="noStrike" cap="none" dirty="0" smtClean="0">
                <a:solidFill>
                  <a:schemeClr val="dk1"/>
                </a:solidFill>
                <a:latin typeface="Arial"/>
                <a:ea typeface="Arial"/>
                <a:cs typeface="Arial"/>
                <a:sym typeface="Arial"/>
              </a:rPr>
              <a:t>There are IT General Controls in place to make sure that appropriate management approves each user</a:t>
            </a:r>
          </a:p>
          <a:p>
            <a:pPr marL="457200" marR="0" lvl="0" indent="-292100" algn="l" rtl="0">
              <a:spcBef>
                <a:spcPts val="0"/>
              </a:spcBef>
              <a:spcAft>
                <a:spcPts val="0"/>
              </a:spcAft>
              <a:buClr>
                <a:schemeClr val="dk1"/>
              </a:buClr>
              <a:buSzPct val="100000"/>
              <a:buFont typeface="Arial"/>
              <a:buAutoNum type="arabicPeriod"/>
            </a:pPr>
            <a:r>
              <a:rPr lang="en-US" sz="1200" b="0" i="0" u="none" strike="noStrike" cap="none" dirty="0" smtClean="0">
                <a:solidFill>
                  <a:schemeClr val="dk1"/>
                </a:solidFill>
                <a:latin typeface="Arial"/>
                <a:ea typeface="Arial"/>
                <a:cs typeface="Arial"/>
                <a:sym typeface="Arial"/>
              </a:rPr>
              <a:t>No, the bank did not follow the ITGC</a:t>
            </a:r>
          </a:p>
          <a:p>
            <a:pPr marL="457200" marR="0" lvl="0" indent="-292100" algn="l" rtl="0">
              <a:spcBef>
                <a:spcPts val="0"/>
              </a:spcBef>
              <a:spcAft>
                <a:spcPts val="0"/>
              </a:spcAft>
              <a:buClr>
                <a:schemeClr val="dk1"/>
              </a:buClr>
              <a:buSzPct val="100000"/>
              <a:buFont typeface="Arial"/>
              <a:buAutoNum type="arabicPeriod"/>
            </a:pPr>
            <a:r>
              <a:rPr lang="en-US" sz="1200" b="0" i="0" u="none" strike="noStrike" cap="none" dirty="0" smtClean="0">
                <a:solidFill>
                  <a:schemeClr val="dk1"/>
                </a:solidFill>
                <a:latin typeface="Arial"/>
                <a:ea typeface="Arial"/>
                <a:cs typeface="Arial"/>
                <a:sym typeface="Arial"/>
              </a:rPr>
              <a:t>The approval was improper since appropriate management did not approve access to the supervisor.</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B8F03-BC93-4120-96CA-A36DF640B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0518843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Time on slide: </a:t>
            </a:r>
            <a:r>
              <a:rPr lang="en-US" sz="1200" b="0" i="0" u="none" strike="noStrike" cap="none" dirty="0" smtClean="0">
                <a:solidFill>
                  <a:schemeClr val="dk1"/>
                </a:solidFill>
                <a:latin typeface="Arial"/>
                <a:ea typeface="Arial"/>
                <a:cs typeface="Arial"/>
                <a:sym typeface="Arial"/>
              </a:rPr>
              <a:t>2 minutes</a:t>
            </a:r>
          </a:p>
          <a:p>
            <a:pPr marL="0" marR="0" lvl="0" indent="0" algn="l" rtl="0">
              <a:spcBef>
                <a:spcPts val="0"/>
              </a:spcBef>
              <a:spcAft>
                <a:spcPts val="0"/>
              </a:spcAft>
              <a:buClr>
                <a:schemeClr val="dk1"/>
              </a:buClr>
              <a:buSzPct val="25000"/>
              <a:buFont typeface="Arial"/>
              <a:buNone/>
            </a:pPr>
            <a:endParaRPr lang="en-US" sz="1200" b="1"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Overall Elapsed Time: </a:t>
            </a:r>
            <a:r>
              <a:rPr lang="en-US" sz="1200" b="0" i="0" u="none" strike="noStrike" cap="none" dirty="0" smtClean="0">
                <a:solidFill>
                  <a:schemeClr val="dk1"/>
                </a:solidFill>
                <a:latin typeface="Arial"/>
                <a:ea typeface="Arial"/>
                <a:cs typeface="Arial"/>
                <a:sym typeface="Arial"/>
              </a:rPr>
              <a:t>126 minutes</a:t>
            </a:r>
          </a:p>
          <a:p>
            <a:pPr marL="0" marR="0" lvl="0" indent="0" algn="l" rtl="0">
              <a:spcBef>
                <a:spcPts val="0"/>
              </a:spcBef>
              <a:spcAft>
                <a:spcPts val="0"/>
              </a:spcAft>
              <a:buClr>
                <a:schemeClr val="dk1"/>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Calibri"/>
              <a:buNone/>
            </a:pPr>
            <a:r>
              <a:rPr lang="en-US" sz="1200" b="1" i="0" u="none" strike="noStrike" cap="none" dirty="0" smtClean="0">
                <a:solidFill>
                  <a:schemeClr val="dk1"/>
                </a:solidFill>
                <a:latin typeface="Arial"/>
                <a:ea typeface="Arial"/>
                <a:cs typeface="Arial"/>
                <a:sym typeface="Arial"/>
              </a:rPr>
              <a:t>Instructor Notes: </a:t>
            </a:r>
          </a:p>
          <a:p>
            <a:pPr marL="0" marR="0" lvl="0" indent="0" algn="l" rtl="0">
              <a:spcBef>
                <a:spcPts val="0"/>
              </a:spcBef>
              <a:spcAft>
                <a:spcPts val="0"/>
              </a:spcAft>
              <a:buClr>
                <a:schemeClr val="dk1"/>
              </a:buClr>
              <a:buSzPct val="25000"/>
              <a:buFont typeface="Calibri"/>
              <a:buNone/>
            </a:pPr>
            <a:r>
              <a:rPr lang="en-US" sz="1200" b="1" i="0" u="none" strike="noStrike" cap="none" dirty="0" smtClean="0">
                <a:solidFill>
                  <a:schemeClr val="dk1"/>
                </a:solidFill>
                <a:latin typeface="Arial"/>
                <a:ea typeface="Arial"/>
                <a:cs typeface="Arial"/>
                <a:sym typeface="Arial"/>
              </a:rPr>
              <a:t>Say:</a:t>
            </a:r>
          </a:p>
          <a:p>
            <a:pPr marL="457200" marR="0" lvl="0" indent="-292100" algn="l" rtl="0">
              <a:spcBef>
                <a:spcPts val="0"/>
              </a:spcBef>
              <a:spcAft>
                <a:spcPts val="0"/>
              </a:spcAft>
              <a:buClr>
                <a:schemeClr val="dk1"/>
              </a:buClr>
              <a:buSzPct val="100000"/>
              <a:buFont typeface="Arial"/>
              <a:buChar char="●"/>
            </a:pPr>
            <a:r>
              <a:rPr lang="en-US" sz="1200" b="0" i="1" u="none" strike="noStrike" cap="none" dirty="0" smtClean="0">
                <a:solidFill>
                  <a:schemeClr val="dk1"/>
                </a:solidFill>
                <a:latin typeface="Arial"/>
                <a:ea typeface="Arial"/>
                <a:cs typeface="Arial"/>
                <a:sym typeface="Arial"/>
              </a:rPr>
              <a:t>N/A</a:t>
            </a:r>
          </a:p>
          <a:p>
            <a:pPr marL="0" marR="0" lvl="0" indent="0" algn="l" rtl="0">
              <a:spcBef>
                <a:spcPts val="0"/>
              </a:spcBef>
              <a:spcAft>
                <a:spcPts val="0"/>
              </a:spcAft>
              <a:buClr>
                <a:schemeClr val="dk1"/>
              </a:buClr>
              <a:buSzPct val="25000"/>
              <a:buFont typeface="Arial"/>
              <a:buNone/>
            </a:pPr>
            <a:endParaRPr lang="en-US" sz="1200" b="1"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Do:</a:t>
            </a:r>
          </a:p>
          <a:p>
            <a:pPr marL="457200" marR="0" lvl="0" indent="-292100" algn="l" rtl="0">
              <a:spcBef>
                <a:spcPts val="0"/>
              </a:spcBef>
              <a:spcAft>
                <a:spcPts val="0"/>
              </a:spcAft>
              <a:buClr>
                <a:schemeClr val="dk1"/>
              </a:buClr>
              <a:buSzPct val="100000"/>
              <a:buFont typeface="Arial"/>
              <a:buChar char="●"/>
            </a:pPr>
            <a:r>
              <a:rPr lang="en-US" sz="1200" b="0" i="1" u="none" strike="noStrike" cap="none" dirty="0" smtClean="0">
                <a:solidFill>
                  <a:schemeClr val="dk1"/>
                </a:solidFill>
                <a:latin typeface="Arial"/>
                <a:ea typeface="Arial"/>
                <a:cs typeface="Arial"/>
                <a:sym typeface="Arial"/>
              </a:rPr>
              <a:t>N/A</a:t>
            </a:r>
          </a:p>
          <a:p>
            <a:pPr marL="0" marR="0" lvl="0" indent="0" algn="l" rtl="0">
              <a:spcBef>
                <a:spcPts val="0"/>
              </a:spcBef>
              <a:spcAft>
                <a:spcPts val="0"/>
              </a:spcAft>
              <a:buClr>
                <a:schemeClr val="dk1"/>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Q&amp;A: </a:t>
            </a:r>
          </a:p>
          <a:p>
            <a:pPr marL="457200" marR="0" lvl="0" indent="-292100" algn="l" rtl="0">
              <a:spcBef>
                <a:spcPts val="0"/>
              </a:spcBef>
              <a:spcAft>
                <a:spcPts val="0"/>
              </a:spcAft>
              <a:buClr>
                <a:schemeClr val="dk1"/>
              </a:buClr>
              <a:buSzPct val="100000"/>
              <a:buFont typeface="Arial"/>
              <a:buChar char="●"/>
            </a:pPr>
            <a:r>
              <a:rPr lang="en-US" sz="1200" b="0" i="1" u="none" strike="noStrike" cap="none" dirty="0" smtClean="0">
                <a:solidFill>
                  <a:schemeClr val="dk1"/>
                </a:solidFill>
                <a:latin typeface="Arial"/>
                <a:ea typeface="Arial"/>
                <a:cs typeface="Arial"/>
                <a:sym typeface="Arial"/>
              </a:rPr>
              <a:t>N/A</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B8F03-BC93-4120-96CA-A36DF640B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8867875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Time on slide: </a:t>
            </a:r>
            <a:r>
              <a:rPr lang="en-US" sz="1200" b="0" i="0" u="none" strike="noStrike" cap="none" dirty="0" smtClean="0">
                <a:solidFill>
                  <a:schemeClr val="dk1"/>
                </a:solidFill>
                <a:latin typeface="Arial"/>
                <a:ea typeface="Arial"/>
                <a:cs typeface="Arial"/>
                <a:sym typeface="Arial"/>
              </a:rPr>
              <a:t>3 minutes</a:t>
            </a:r>
          </a:p>
          <a:p>
            <a:pPr marL="0" marR="0" lvl="0" indent="0" algn="l" rtl="0">
              <a:spcBef>
                <a:spcPts val="0"/>
              </a:spcBef>
              <a:spcAft>
                <a:spcPts val="0"/>
              </a:spcAft>
              <a:buClr>
                <a:schemeClr val="dk1"/>
              </a:buClr>
              <a:buSzPct val="25000"/>
              <a:buFont typeface="Arial"/>
              <a:buNone/>
            </a:pPr>
            <a:endParaRPr lang="en-US" sz="1200" b="1"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Overall Elapsed Time: </a:t>
            </a:r>
            <a:r>
              <a:rPr lang="en-US" sz="1200" b="0" i="0" u="none" strike="noStrike" cap="none" dirty="0" smtClean="0">
                <a:solidFill>
                  <a:schemeClr val="dk1"/>
                </a:solidFill>
                <a:latin typeface="Arial"/>
                <a:ea typeface="Arial"/>
                <a:cs typeface="Arial"/>
                <a:sym typeface="Arial"/>
              </a:rPr>
              <a:t>129 minutes</a:t>
            </a:r>
          </a:p>
          <a:p>
            <a:pPr marL="0" marR="0" lvl="0" indent="0" algn="l" rtl="0">
              <a:spcBef>
                <a:spcPts val="0"/>
              </a:spcBef>
              <a:spcAft>
                <a:spcPts val="0"/>
              </a:spcAft>
              <a:buClr>
                <a:schemeClr val="dk1"/>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Calibri"/>
              <a:buNone/>
            </a:pPr>
            <a:r>
              <a:rPr lang="en-US" sz="1200" b="1" i="0" u="none" strike="noStrike" cap="none" dirty="0" smtClean="0">
                <a:solidFill>
                  <a:schemeClr val="dk1"/>
                </a:solidFill>
                <a:latin typeface="Arial"/>
                <a:ea typeface="Arial"/>
                <a:cs typeface="Arial"/>
                <a:sym typeface="Arial"/>
              </a:rPr>
              <a:t>Instructor Notes: </a:t>
            </a:r>
          </a:p>
          <a:p>
            <a:pPr marL="0" marR="0" lvl="0" indent="0" algn="l" rtl="0">
              <a:spcBef>
                <a:spcPts val="0"/>
              </a:spcBef>
              <a:spcAft>
                <a:spcPts val="0"/>
              </a:spcAft>
              <a:buClr>
                <a:schemeClr val="dk1"/>
              </a:buClr>
              <a:buSzPct val="25000"/>
              <a:buFont typeface="Calibri"/>
              <a:buNone/>
            </a:pPr>
            <a:r>
              <a:rPr lang="en-US" sz="1200" b="1" i="0" u="none" strike="noStrike" cap="none" dirty="0" smtClean="0">
                <a:solidFill>
                  <a:schemeClr val="dk1"/>
                </a:solidFill>
                <a:latin typeface="Arial"/>
                <a:ea typeface="Arial"/>
                <a:cs typeface="Arial"/>
                <a:sym typeface="Arial"/>
              </a:rPr>
              <a:t>Say:</a:t>
            </a:r>
          </a:p>
          <a:p>
            <a:pPr marL="457200" marR="0" lvl="0" indent="-292100" algn="l" rtl="0">
              <a:spcBef>
                <a:spcPts val="0"/>
              </a:spcBef>
              <a:spcAft>
                <a:spcPts val="0"/>
              </a:spcAft>
              <a:buClr>
                <a:schemeClr val="dk1"/>
              </a:buClr>
              <a:buSzPct val="100000"/>
              <a:buFont typeface="Arial"/>
              <a:buChar char="●"/>
            </a:pPr>
            <a:r>
              <a:rPr lang="en-US" sz="1200" b="0" i="1" u="none" strike="noStrike" cap="none" dirty="0" smtClean="0">
                <a:solidFill>
                  <a:schemeClr val="dk1"/>
                </a:solidFill>
                <a:latin typeface="Arial"/>
                <a:ea typeface="Arial"/>
                <a:cs typeface="Arial"/>
                <a:sym typeface="Arial"/>
              </a:rPr>
              <a:t>N/A</a:t>
            </a:r>
          </a:p>
          <a:p>
            <a:pPr marL="0" marR="0" lvl="0" indent="0" algn="l" rtl="0">
              <a:spcBef>
                <a:spcPts val="0"/>
              </a:spcBef>
              <a:spcAft>
                <a:spcPts val="0"/>
              </a:spcAft>
              <a:buClr>
                <a:schemeClr val="dk1"/>
              </a:buClr>
              <a:buSzPct val="25000"/>
              <a:buFont typeface="Arial"/>
              <a:buNone/>
            </a:pPr>
            <a:endParaRPr lang="en-US" sz="1200" b="1"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Do:</a:t>
            </a:r>
          </a:p>
          <a:p>
            <a:pPr marL="457200" marR="0" lvl="0" indent="-292100" algn="l" rtl="0">
              <a:spcBef>
                <a:spcPts val="0"/>
              </a:spcBef>
              <a:spcAft>
                <a:spcPts val="0"/>
              </a:spcAft>
              <a:buClr>
                <a:schemeClr val="dk1"/>
              </a:buClr>
              <a:buSzPct val="100000"/>
              <a:buFont typeface="Arial"/>
              <a:buChar char="●"/>
            </a:pPr>
            <a:r>
              <a:rPr lang="en-US" sz="1200" b="0" i="1" u="none" strike="noStrike" cap="none" dirty="0" smtClean="0">
                <a:solidFill>
                  <a:schemeClr val="dk1"/>
                </a:solidFill>
                <a:latin typeface="Arial"/>
                <a:ea typeface="Arial"/>
                <a:cs typeface="Arial"/>
                <a:sym typeface="Arial"/>
              </a:rPr>
              <a:t>N/A</a:t>
            </a:r>
          </a:p>
          <a:p>
            <a:pPr marL="0" marR="0" lvl="0" indent="0" algn="l" rtl="0">
              <a:spcBef>
                <a:spcPts val="0"/>
              </a:spcBef>
              <a:spcAft>
                <a:spcPts val="0"/>
              </a:spcAft>
              <a:buClr>
                <a:schemeClr val="dk1"/>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Q&amp;A: </a:t>
            </a:r>
          </a:p>
          <a:p>
            <a:pPr marL="457200" marR="0" lvl="0" indent="-292100" algn="l" rtl="0">
              <a:spcBef>
                <a:spcPts val="0"/>
              </a:spcBef>
              <a:spcAft>
                <a:spcPts val="0"/>
              </a:spcAft>
              <a:buClr>
                <a:schemeClr val="dk1"/>
              </a:buClr>
              <a:buSzPct val="100000"/>
              <a:buFont typeface="Arial"/>
              <a:buChar char="●"/>
            </a:pPr>
            <a:r>
              <a:rPr lang="en-US" sz="1200" b="0" i="1" u="none" strike="noStrike" cap="none" dirty="0" smtClean="0">
                <a:solidFill>
                  <a:schemeClr val="dk1"/>
                </a:solidFill>
                <a:latin typeface="Arial"/>
                <a:ea typeface="Arial"/>
                <a:cs typeface="Arial"/>
                <a:sym typeface="Arial"/>
              </a:rPr>
              <a:t>N/A</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B8F03-BC93-4120-96CA-A36DF640B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5431193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Time on slide: </a:t>
            </a:r>
            <a:r>
              <a:rPr lang="en-US" sz="1200" b="0" i="0" u="none" strike="noStrike" cap="none" dirty="0" smtClean="0">
                <a:solidFill>
                  <a:schemeClr val="dk1"/>
                </a:solidFill>
                <a:latin typeface="Arial"/>
                <a:ea typeface="Arial"/>
                <a:cs typeface="Arial"/>
                <a:sym typeface="Arial"/>
              </a:rPr>
              <a:t>3 minutes</a:t>
            </a:r>
          </a:p>
          <a:p>
            <a:pPr marL="0" marR="0" lvl="0" indent="0" algn="l" rtl="0">
              <a:spcBef>
                <a:spcPts val="0"/>
              </a:spcBef>
              <a:spcAft>
                <a:spcPts val="0"/>
              </a:spcAft>
              <a:buClr>
                <a:schemeClr val="dk1"/>
              </a:buClr>
              <a:buSzPct val="25000"/>
              <a:buFont typeface="Arial"/>
              <a:buNone/>
            </a:pPr>
            <a:endParaRPr lang="en-US" sz="1200" b="1"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Overall Elapsed Time: </a:t>
            </a:r>
            <a:r>
              <a:rPr lang="en-US" sz="1200" b="0" i="0" u="none" strike="noStrike" cap="none" dirty="0" smtClean="0">
                <a:solidFill>
                  <a:schemeClr val="dk1"/>
                </a:solidFill>
                <a:latin typeface="Arial"/>
                <a:ea typeface="Arial"/>
                <a:cs typeface="Arial"/>
                <a:sym typeface="Arial"/>
              </a:rPr>
              <a:t>132 minutes</a:t>
            </a:r>
          </a:p>
          <a:p>
            <a:pPr marL="0" marR="0" lvl="0" indent="0" algn="l" rtl="0">
              <a:spcBef>
                <a:spcPts val="0"/>
              </a:spcBef>
              <a:spcAft>
                <a:spcPts val="0"/>
              </a:spcAft>
              <a:buClr>
                <a:schemeClr val="dk1"/>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Calibri"/>
              <a:buNone/>
            </a:pPr>
            <a:r>
              <a:rPr lang="en-US" sz="1200" b="1" i="0" u="none" strike="noStrike" cap="none" dirty="0" smtClean="0">
                <a:solidFill>
                  <a:schemeClr val="dk1"/>
                </a:solidFill>
                <a:latin typeface="Arial"/>
                <a:ea typeface="Arial"/>
                <a:cs typeface="Arial"/>
                <a:sym typeface="Arial"/>
              </a:rPr>
              <a:t>Instructor Notes: </a:t>
            </a:r>
          </a:p>
          <a:p>
            <a:pPr marL="0" marR="0" lvl="0" indent="0" algn="l" rtl="0">
              <a:spcBef>
                <a:spcPts val="0"/>
              </a:spcBef>
              <a:spcAft>
                <a:spcPts val="0"/>
              </a:spcAft>
              <a:buClr>
                <a:schemeClr val="dk1"/>
              </a:buClr>
              <a:buSzPct val="25000"/>
              <a:buFont typeface="Calibri"/>
              <a:buNone/>
            </a:pPr>
            <a:r>
              <a:rPr lang="en-US" sz="1200" b="1" i="0" u="none" strike="noStrike" cap="none" dirty="0" smtClean="0">
                <a:solidFill>
                  <a:schemeClr val="dk1"/>
                </a:solidFill>
                <a:latin typeface="Arial"/>
                <a:ea typeface="Arial"/>
                <a:cs typeface="Arial"/>
                <a:sym typeface="Arial"/>
              </a:rPr>
              <a:t>Say:</a:t>
            </a:r>
          </a:p>
          <a:p>
            <a:pPr marL="457200" marR="0" lvl="0" indent="-292100" algn="l" rtl="0">
              <a:spcBef>
                <a:spcPts val="0"/>
              </a:spcBef>
              <a:spcAft>
                <a:spcPts val="0"/>
              </a:spcAft>
              <a:buClr>
                <a:schemeClr val="dk1"/>
              </a:buClr>
              <a:buSzPct val="100000"/>
              <a:buFont typeface="Arial"/>
              <a:buChar char="●"/>
            </a:pPr>
            <a:r>
              <a:rPr lang="en-US" sz="1200" b="0" i="1" u="none" strike="noStrike" cap="none" dirty="0" smtClean="0">
                <a:solidFill>
                  <a:schemeClr val="dk1"/>
                </a:solidFill>
                <a:latin typeface="Arial"/>
                <a:ea typeface="Arial"/>
                <a:cs typeface="Arial"/>
                <a:sym typeface="Arial"/>
              </a:rPr>
              <a:t>N/A</a:t>
            </a:r>
          </a:p>
          <a:p>
            <a:pPr marL="0" marR="0" lvl="0" indent="0" algn="l" rtl="0">
              <a:spcBef>
                <a:spcPts val="0"/>
              </a:spcBef>
              <a:spcAft>
                <a:spcPts val="0"/>
              </a:spcAft>
              <a:buClr>
                <a:schemeClr val="dk1"/>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Do:</a:t>
            </a:r>
          </a:p>
          <a:p>
            <a:pPr marL="457200" marR="0" lvl="0" indent="-292100" algn="l" rtl="0">
              <a:spcBef>
                <a:spcPts val="0"/>
              </a:spcBef>
              <a:spcAft>
                <a:spcPts val="0"/>
              </a:spcAft>
              <a:buClr>
                <a:schemeClr val="dk1"/>
              </a:buClr>
              <a:buSzPct val="100000"/>
              <a:buFont typeface="Arial"/>
              <a:buChar char="●"/>
            </a:pPr>
            <a:r>
              <a:rPr lang="en-US" sz="1200" b="0" i="0" u="none" strike="noStrike" cap="none" dirty="0" smtClean="0">
                <a:solidFill>
                  <a:schemeClr val="dk1"/>
                </a:solidFill>
                <a:latin typeface="Arial"/>
                <a:ea typeface="Arial"/>
                <a:cs typeface="Arial"/>
                <a:sym typeface="Arial"/>
              </a:rPr>
              <a:t>Hand out “Case Study - On the Go Stores (Student Copy Part 1 of 2)_FINAL” first</a:t>
            </a:r>
          </a:p>
          <a:p>
            <a:pPr marL="457200" marR="0" lvl="0" indent="-292100" algn="l" rtl="0">
              <a:spcBef>
                <a:spcPts val="0"/>
              </a:spcBef>
              <a:spcAft>
                <a:spcPts val="0"/>
              </a:spcAft>
              <a:buClr>
                <a:schemeClr val="dk1"/>
              </a:buClr>
              <a:buSzPct val="100000"/>
              <a:buFont typeface="Arial"/>
              <a:buChar char="●"/>
            </a:pPr>
            <a:r>
              <a:rPr lang="en-US" sz="1200" b="0" i="0" u="none" strike="noStrike" cap="none" dirty="0" smtClean="0">
                <a:solidFill>
                  <a:schemeClr val="dk1"/>
                </a:solidFill>
                <a:latin typeface="Arial"/>
                <a:ea typeface="Arial"/>
                <a:cs typeface="Arial"/>
                <a:sym typeface="Arial"/>
              </a:rPr>
              <a:t>After going through the first part, hand out the second part found in “Case Study - On the Go Stores (Student Copy Part 2 of 2)_FINAL”</a:t>
            </a:r>
          </a:p>
          <a:p>
            <a:pPr marL="0" marR="0" lvl="0" indent="0" algn="l" rtl="0">
              <a:spcBef>
                <a:spcPts val="0"/>
              </a:spcBef>
              <a:spcAft>
                <a:spcPts val="0"/>
              </a:spcAft>
              <a:buClr>
                <a:schemeClr val="dk1"/>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Q&amp;A: </a:t>
            </a:r>
          </a:p>
          <a:p>
            <a:pPr marL="457200" marR="0" lvl="0" indent="-292100" algn="l" rtl="0">
              <a:spcBef>
                <a:spcPts val="0"/>
              </a:spcBef>
              <a:spcAft>
                <a:spcPts val="0"/>
              </a:spcAft>
              <a:buClr>
                <a:schemeClr val="dk1"/>
              </a:buClr>
              <a:buSzPct val="100000"/>
              <a:buFont typeface="Arial"/>
              <a:buChar char="●"/>
            </a:pPr>
            <a:r>
              <a:rPr lang="en-US" sz="1200" b="0" i="1" u="none" strike="noStrike" cap="none" dirty="0" smtClean="0">
                <a:solidFill>
                  <a:schemeClr val="dk1"/>
                </a:solidFill>
                <a:latin typeface="Arial"/>
                <a:ea typeface="Arial"/>
                <a:cs typeface="Arial"/>
                <a:sym typeface="Arial"/>
              </a:rPr>
              <a:t>N/A</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B8F03-BC93-4120-96CA-A36DF640B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805997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Time on slide:</a:t>
            </a:r>
            <a:r>
              <a:rPr lang="en-US" sz="1200" b="0" i="0" u="none" strike="noStrike" cap="none" dirty="0" smtClean="0">
                <a:solidFill>
                  <a:schemeClr val="dk1"/>
                </a:solidFill>
                <a:latin typeface="Arial"/>
                <a:ea typeface="Arial"/>
                <a:cs typeface="Arial"/>
                <a:sym typeface="Arial"/>
              </a:rPr>
              <a:t> 45 minutes</a:t>
            </a:r>
          </a:p>
          <a:p>
            <a:pPr marL="0" marR="0" lvl="0" indent="0" algn="l" rtl="0">
              <a:spcBef>
                <a:spcPts val="0"/>
              </a:spcBef>
              <a:spcAft>
                <a:spcPts val="0"/>
              </a:spcAft>
              <a:buClr>
                <a:schemeClr val="dk1"/>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Overall Elapsed Time: </a:t>
            </a:r>
            <a:r>
              <a:rPr lang="en-US" sz="1200" b="0" i="0" u="none" strike="noStrike" cap="none" dirty="0" smtClean="0">
                <a:solidFill>
                  <a:schemeClr val="dk1"/>
                </a:solidFill>
                <a:latin typeface="Arial"/>
                <a:ea typeface="Arial"/>
                <a:cs typeface="Arial"/>
                <a:sym typeface="Arial"/>
              </a:rPr>
              <a:t>177 minutes</a:t>
            </a:r>
          </a:p>
          <a:p>
            <a:pPr marL="0" marR="0" lvl="0" indent="0" algn="l" rtl="0">
              <a:spcBef>
                <a:spcPts val="0"/>
              </a:spcBef>
              <a:spcAft>
                <a:spcPts val="0"/>
              </a:spcAft>
              <a:buClr>
                <a:schemeClr val="dk1"/>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Calibri"/>
              <a:buNone/>
            </a:pPr>
            <a:r>
              <a:rPr lang="en-US" sz="1200" b="1" i="0" u="none" strike="noStrike" cap="none" dirty="0" smtClean="0">
                <a:solidFill>
                  <a:schemeClr val="dk1"/>
                </a:solidFill>
                <a:latin typeface="Arial"/>
                <a:ea typeface="Arial"/>
                <a:cs typeface="Arial"/>
                <a:sym typeface="Arial"/>
              </a:rPr>
              <a:t>Instructor Notes:</a:t>
            </a:r>
            <a:r>
              <a:rPr lang="en-US" sz="1200" b="0" i="0" u="none" strike="noStrike" cap="none" dirty="0" smtClean="0">
                <a:solidFill>
                  <a:schemeClr val="dk1"/>
                </a:solidFill>
                <a:latin typeface="Arial"/>
                <a:ea typeface="Arial"/>
                <a:cs typeface="Arial"/>
                <a:sym typeface="Arial"/>
              </a:rPr>
              <a:t> </a:t>
            </a:r>
          </a:p>
          <a:p>
            <a:pPr marL="0" marR="0" lvl="0" indent="0" algn="l" rtl="0">
              <a:spcBef>
                <a:spcPts val="0"/>
              </a:spcBef>
              <a:spcAft>
                <a:spcPts val="0"/>
              </a:spcAft>
              <a:buClr>
                <a:schemeClr val="dk1"/>
              </a:buClr>
              <a:buSzPct val="25000"/>
              <a:buFont typeface="Calibri"/>
              <a:buNone/>
            </a:pPr>
            <a:r>
              <a:rPr lang="en-US" sz="1200" b="1" i="0" u="none" strike="noStrike" cap="none" dirty="0" smtClean="0">
                <a:solidFill>
                  <a:schemeClr val="dk1"/>
                </a:solidFill>
                <a:latin typeface="Arial"/>
                <a:ea typeface="Arial"/>
                <a:cs typeface="Arial"/>
                <a:sym typeface="Arial"/>
              </a:rPr>
              <a:t>Say:</a:t>
            </a:r>
          </a:p>
          <a:p>
            <a:pPr marL="457200" marR="0" lvl="0" indent="-292100" algn="l" rtl="0">
              <a:spcBef>
                <a:spcPts val="0"/>
              </a:spcBef>
              <a:spcAft>
                <a:spcPts val="0"/>
              </a:spcAft>
              <a:buClr>
                <a:schemeClr val="dk1"/>
              </a:buClr>
              <a:buSzPct val="100000"/>
              <a:buFont typeface="Arial"/>
              <a:buChar char="●"/>
            </a:pPr>
            <a:r>
              <a:rPr lang="en-US" sz="1200" b="0" i="0" u="none" strike="noStrike" cap="none" dirty="0" smtClean="0">
                <a:solidFill>
                  <a:schemeClr val="dk1"/>
                </a:solidFill>
                <a:latin typeface="Arial"/>
                <a:ea typeface="Arial"/>
                <a:cs typeface="Arial"/>
                <a:sym typeface="Arial"/>
              </a:rPr>
              <a:t>The learning objective for the case study is to understand how to assess possible fraud and other risks through utilizing analytics tools.</a:t>
            </a:r>
          </a:p>
          <a:p>
            <a:pPr marL="0" marR="0" lvl="0" indent="0" algn="l" rtl="0">
              <a:spcBef>
                <a:spcPts val="0"/>
              </a:spcBef>
              <a:spcAft>
                <a:spcPts val="0"/>
              </a:spcAft>
              <a:buClr>
                <a:schemeClr val="dk1"/>
              </a:buClr>
              <a:buSzPct val="25000"/>
              <a:buFont typeface="Arial"/>
              <a:buNone/>
            </a:pPr>
            <a:endParaRPr lang="en-US" sz="1200" b="1"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Do:</a:t>
            </a:r>
          </a:p>
          <a:p>
            <a:pPr marL="457200" marR="0" lvl="0" indent="-292100" algn="l" rtl="0">
              <a:spcBef>
                <a:spcPts val="0"/>
              </a:spcBef>
              <a:spcAft>
                <a:spcPts val="0"/>
              </a:spcAft>
              <a:buClr>
                <a:schemeClr val="dk1"/>
              </a:buClr>
              <a:buSzPct val="100000"/>
              <a:buFont typeface="Arial"/>
              <a:buChar char="●"/>
            </a:pPr>
            <a:r>
              <a:rPr lang="en-US" sz="1200" b="0" i="0" u="none" strike="noStrike" cap="none" dirty="0" smtClean="0">
                <a:solidFill>
                  <a:schemeClr val="dk1"/>
                </a:solidFill>
                <a:latin typeface="Arial"/>
                <a:ea typeface="Arial"/>
                <a:cs typeface="Arial"/>
                <a:sym typeface="Arial"/>
              </a:rPr>
              <a:t>Pause on this slide and instruct students to complete the first part of the case study. Reconvene and discuss the answers for the first set of questions.</a:t>
            </a:r>
          </a:p>
          <a:p>
            <a:pPr marL="457200" marR="0" lvl="0" indent="-292100" algn="l" rtl="0">
              <a:spcBef>
                <a:spcPts val="0"/>
              </a:spcBef>
              <a:spcAft>
                <a:spcPts val="0"/>
              </a:spcAft>
              <a:buClr>
                <a:schemeClr val="dk1"/>
              </a:buClr>
              <a:buSzPct val="100000"/>
              <a:buFont typeface="Arial"/>
              <a:buChar char="●"/>
            </a:pPr>
            <a:r>
              <a:rPr lang="en-US" sz="1200" b="0" i="0" u="none" strike="noStrike" cap="none" dirty="0" smtClean="0">
                <a:solidFill>
                  <a:schemeClr val="dk1"/>
                </a:solidFill>
                <a:latin typeface="Arial"/>
                <a:ea typeface="Arial"/>
                <a:cs typeface="Arial"/>
                <a:sym typeface="Arial"/>
              </a:rPr>
              <a:t>After the first part is completed, hand out the second part of the case study. Reconvene and discuss the answers for the second set of questions.</a:t>
            </a:r>
          </a:p>
          <a:p>
            <a:pPr marL="0" marR="0" lvl="0" indent="0" algn="l" rtl="0">
              <a:spcBef>
                <a:spcPts val="0"/>
              </a:spcBef>
              <a:spcAft>
                <a:spcPts val="0"/>
              </a:spcAft>
              <a:buClr>
                <a:schemeClr val="dk1"/>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Q&amp;A: </a:t>
            </a:r>
          </a:p>
          <a:p>
            <a:pPr marL="457200" marR="0" lvl="0" indent="-292100" algn="l" rtl="0">
              <a:spcBef>
                <a:spcPts val="0"/>
              </a:spcBef>
              <a:spcAft>
                <a:spcPts val="0"/>
              </a:spcAft>
              <a:buClr>
                <a:schemeClr val="dk1"/>
              </a:buClr>
              <a:buSzPct val="100000"/>
              <a:buFont typeface="Arial"/>
              <a:buChar char="●"/>
            </a:pPr>
            <a:r>
              <a:rPr lang="en-US" sz="1200" b="0" i="1" u="none" strike="noStrike" cap="none" dirty="0" smtClean="0">
                <a:solidFill>
                  <a:schemeClr val="dk1"/>
                </a:solidFill>
                <a:latin typeface="Arial"/>
                <a:ea typeface="Arial"/>
                <a:cs typeface="Arial"/>
                <a:sym typeface="Arial"/>
              </a:rPr>
              <a:t>N/A</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B8F03-BC93-4120-96CA-A36DF640B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3746677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Time on slide: </a:t>
            </a:r>
            <a:r>
              <a:rPr lang="en-US" sz="1200" b="0" i="0" u="none" strike="noStrike" cap="none" dirty="0" smtClean="0">
                <a:solidFill>
                  <a:schemeClr val="dk1"/>
                </a:solidFill>
                <a:latin typeface="Arial"/>
                <a:ea typeface="Arial"/>
                <a:cs typeface="Arial"/>
                <a:sym typeface="Arial"/>
              </a:rPr>
              <a:t>3 minutes</a:t>
            </a:r>
          </a:p>
          <a:p>
            <a:pPr marL="0" marR="0" lvl="0" indent="0" algn="l" rtl="0">
              <a:spcBef>
                <a:spcPts val="0"/>
              </a:spcBef>
              <a:spcAft>
                <a:spcPts val="0"/>
              </a:spcAft>
              <a:buClr>
                <a:schemeClr val="dk1"/>
              </a:buClr>
              <a:buSzPct val="25000"/>
              <a:buFont typeface="Arial"/>
              <a:buNone/>
            </a:pPr>
            <a:endParaRPr lang="en-US" sz="1200" b="1"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Overall Elapsed Time: </a:t>
            </a:r>
            <a:r>
              <a:rPr lang="en-US" sz="1200" b="0" i="0" u="none" strike="noStrike" cap="none" dirty="0" smtClean="0">
                <a:solidFill>
                  <a:schemeClr val="dk1"/>
                </a:solidFill>
                <a:latin typeface="Arial"/>
                <a:ea typeface="Arial"/>
                <a:cs typeface="Arial"/>
                <a:sym typeface="Arial"/>
              </a:rPr>
              <a:t>180 minutes</a:t>
            </a:r>
          </a:p>
          <a:p>
            <a:pPr marL="0" marR="0" lvl="0" indent="0" algn="l" rtl="0">
              <a:spcBef>
                <a:spcPts val="0"/>
              </a:spcBef>
              <a:spcAft>
                <a:spcPts val="0"/>
              </a:spcAft>
              <a:buClr>
                <a:schemeClr val="dk1"/>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Calibri"/>
              <a:buNone/>
            </a:pPr>
            <a:r>
              <a:rPr lang="en-US" sz="1200" b="1" i="0" u="none" strike="noStrike" cap="none" dirty="0" smtClean="0">
                <a:solidFill>
                  <a:schemeClr val="dk1"/>
                </a:solidFill>
                <a:latin typeface="Arial"/>
                <a:ea typeface="Arial"/>
                <a:cs typeface="Arial"/>
                <a:sym typeface="Arial"/>
              </a:rPr>
              <a:t>Instructor Notes: </a:t>
            </a:r>
          </a:p>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Say:</a:t>
            </a:r>
          </a:p>
          <a:p>
            <a:pPr marL="457200" marR="0" lvl="0" indent="-292100" algn="l" rtl="0">
              <a:spcBef>
                <a:spcPts val="0"/>
              </a:spcBef>
              <a:spcAft>
                <a:spcPts val="0"/>
              </a:spcAft>
              <a:buClr>
                <a:schemeClr val="dk1"/>
              </a:buClr>
              <a:buSzPct val="100000"/>
              <a:buFont typeface="Arial"/>
              <a:buChar char="●"/>
            </a:pPr>
            <a:r>
              <a:rPr lang="en-US" sz="1200" b="0" i="0" u="none" strike="noStrike" cap="none" dirty="0" smtClean="0">
                <a:solidFill>
                  <a:schemeClr val="dk1"/>
                </a:solidFill>
                <a:latin typeface="Arial"/>
                <a:ea typeface="Arial"/>
                <a:cs typeface="Arial"/>
                <a:sym typeface="Arial"/>
              </a:rPr>
              <a:t>Thank you for participating in the Data Analytics in the Audit course. Does anyone have any questions?</a:t>
            </a:r>
          </a:p>
          <a:p>
            <a:pPr marL="0" marR="0" lvl="0" indent="0" algn="l" rtl="0">
              <a:spcBef>
                <a:spcPts val="0"/>
              </a:spcBef>
              <a:spcAft>
                <a:spcPts val="0"/>
              </a:spcAft>
              <a:buClr>
                <a:schemeClr val="dk1"/>
              </a:buClr>
              <a:buSzPct val="25000"/>
              <a:buFont typeface="Arial"/>
              <a:buNone/>
            </a:pPr>
            <a:endParaRPr lang="en-US" sz="1200" b="1"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Do:</a:t>
            </a:r>
          </a:p>
          <a:p>
            <a:pPr marL="457200" marR="0" lvl="0" indent="-292100" algn="l" rtl="0">
              <a:spcBef>
                <a:spcPts val="0"/>
              </a:spcBef>
              <a:spcAft>
                <a:spcPts val="0"/>
              </a:spcAft>
              <a:buClr>
                <a:schemeClr val="dk1"/>
              </a:buClr>
              <a:buSzPct val="100000"/>
              <a:buFont typeface="Arial"/>
              <a:buChar char="●"/>
            </a:pPr>
            <a:r>
              <a:rPr lang="en-US" sz="1200" b="0" i="0" u="none" strike="noStrike" cap="none" dirty="0" smtClean="0">
                <a:solidFill>
                  <a:schemeClr val="dk1"/>
                </a:solidFill>
                <a:latin typeface="Arial"/>
                <a:ea typeface="Arial"/>
                <a:cs typeface="Arial"/>
                <a:sym typeface="Arial"/>
              </a:rPr>
              <a:t>N/A</a:t>
            </a:r>
          </a:p>
          <a:p>
            <a:pPr marL="0" marR="0" lvl="0" indent="0" algn="l" rtl="0">
              <a:spcBef>
                <a:spcPts val="0"/>
              </a:spcBef>
              <a:spcAft>
                <a:spcPts val="0"/>
              </a:spcAft>
              <a:buClr>
                <a:schemeClr val="dk1"/>
              </a:buClr>
              <a:buSzPct val="25000"/>
              <a:buFont typeface="Arial"/>
              <a:buNone/>
            </a:pPr>
            <a:endParaRPr lang="en-US" sz="1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Clr>
                <a:schemeClr val="dk1"/>
              </a:buClr>
              <a:buSzPct val="25000"/>
              <a:buFont typeface="Arial"/>
              <a:buNone/>
            </a:pPr>
            <a:r>
              <a:rPr lang="en-US" sz="1200" b="1" i="0" u="none" strike="noStrike" cap="none" dirty="0" smtClean="0">
                <a:solidFill>
                  <a:schemeClr val="dk1"/>
                </a:solidFill>
                <a:latin typeface="Arial"/>
                <a:ea typeface="Arial"/>
                <a:cs typeface="Arial"/>
                <a:sym typeface="Arial"/>
              </a:rPr>
              <a:t>Q&amp;A: </a:t>
            </a:r>
          </a:p>
          <a:p>
            <a:pPr marL="457200" marR="0" lvl="0" indent="-292100" algn="l" rtl="0">
              <a:spcBef>
                <a:spcPts val="0"/>
              </a:spcBef>
              <a:buClr>
                <a:schemeClr val="dk1"/>
              </a:buClr>
              <a:buSzPct val="100000"/>
              <a:buFont typeface="Arial"/>
              <a:buChar char="●"/>
            </a:pPr>
            <a:r>
              <a:rPr lang="en-US" sz="1200" b="0" i="0" u="none" strike="noStrike" cap="none" dirty="0" smtClean="0">
                <a:solidFill>
                  <a:schemeClr val="dk1"/>
                </a:solidFill>
                <a:latin typeface="Arial"/>
                <a:ea typeface="Arial"/>
                <a:cs typeface="Arial"/>
                <a:sym typeface="Arial"/>
              </a:rPr>
              <a:t>N/A</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B8F03-BC93-4120-96CA-A36DF640B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8857831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B8F03-BC93-4120-96CA-A36DF640B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013126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lvl="0">
              <a:buClr>
                <a:srgbClr val="000000"/>
              </a:buClr>
              <a:buSzPct val="25000"/>
            </a:pPr>
            <a:r>
              <a:rPr lang="en-US" b="1" dirty="0">
                <a:solidFill>
                  <a:schemeClr val="dk1"/>
                </a:solidFill>
                <a:latin typeface="Arial"/>
                <a:ea typeface="Arial"/>
                <a:cs typeface="Arial"/>
                <a:sym typeface="Arial"/>
              </a:rPr>
              <a:t>Time on slide:</a:t>
            </a:r>
            <a:r>
              <a:rPr lang="en-US" dirty="0">
                <a:solidFill>
                  <a:schemeClr val="dk1"/>
                </a:solidFill>
                <a:latin typeface="Arial"/>
                <a:ea typeface="Arial"/>
                <a:cs typeface="Arial"/>
                <a:sym typeface="Arial"/>
              </a:rPr>
              <a:t> 3 minutes</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Overall Elapsed Time:</a:t>
            </a:r>
            <a:r>
              <a:rPr lang="en-US" dirty="0">
                <a:solidFill>
                  <a:schemeClr val="dk1"/>
                </a:solidFill>
                <a:latin typeface="Arial"/>
                <a:ea typeface="Arial"/>
                <a:cs typeface="Arial"/>
                <a:sym typeface="Arial"/>
              </a:rPr>
              <a:t> 9 minutes</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Instructor Notes: </a:t>
            </a:r>
          </a:p>
          <a:p>
            <a:pPr lvl="0">
              <a:buClr>
                <a:srgbClr val="000000"/>
              </a:buClr>
              <a:buSzPct val="25000"/>
            </a:pPr>
            <a:r>
              <a:rPr lang="en-US" b="1" dirty="0">
                <a:solidFill>
                  <a:schemeClr val="dk1"/>
                </a:solidFill>
                <a:latin typeface="Arial"/>
                <a:ea typeface="Arial"/>
                <a:cs typeface="Arial"/>
                <a:sym typeface="Arial"/>
              </a:rPr>
              <a:t>Say:</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Efficiency is generated within the audit through use of relational databases and scripting that quickly process data and </a:t>
            </a:r>
            <a:r>
              <a:rPr lang="en-US" dirty="0" err="1">
                <a:solidFill>
                  <a:schemeClr val="dk1"/>
                </a:solidFill>
                <a:latin typeface="Arial"/>
                <a:ea typeface="Arial"/>
                <a:cs typeface="Arial"/>
                <a:sym typeface="Arial"/>
              </a:rPr>
              <a:t>reperform</a:t>
            </a:r>
            <a:r>
              <a:rPr lang="en-US" dirty="0">
                <a:solidFill>
                  <a:schemeClr val="dk1"/>
                </a:solidFill>
                <a:latin typeface="Arial"/>
                <a:ea typeface="Arial"/>
                <a:cs typeface="Arial"/>
                <a:sym typeface="Arial"/>
              </a:rPr>
              <a:t> the work compared to the use of Excel or other forms of manual or traditional testing</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Visualization tools enable the audit to obtain further insight into the data</a:t>
            </a:r>
            <a:r>
              <a:rPr lang="en-US" dirty="0" smtClean="0">
                <a:solidFill>
                  <a:schemeClr val="dk1"/>
                </a:solidFill>
                <a:latin typeface="Arial"/>
                <a:ea typeface="Arial"/>
                <a:cs typeface="Arial"/>
                <a:sym typeface="Arial"/>
              </a:rPr>
              <a:t>. Often </a:t>
            </a:r>
            <a:r>
              <a:rPr lang="en-US" dirty="0">
                <a:solidFill>
                  <a:schemeClr val="dk1"/>
                </a:solidFill>
                <a:latin typeface="Arial"/>
                <a:ea typeface="Arial"/>
                <a:cs typeface="Arial"/>
                <a:sym typeface="Arial"/>
              </a:rPr>
              <a:t>times, large data sets are difficult to discern and it can be like searching for a needle in a haystack</a:t>
            </a:r>
            <a:r>
              <a:rPr lang="en-US" dirty="0" smtClean="0">
                <a:solidFill>
                  <a:schemeClr val="dk1"/>
                </a:solidFill>
                <a:latin typeface="Arial"/>
                <a:ea typeface="Arial"/>
                <a:cs typeface="Arial"/>
                <a:sym typeface="Arial"/>
              </a:rPr>
              <a:t>. The </a:t>
            </a:r>
            <a:r>
              <a:rPr lang="en-US" dirty="0">
                <a:solidFill>
                  <a:schemeClr val="dk1"/>
                </a:solidFill>
                <a:latin typeface="Arial"/>
                <a:ea typeface="Arial"/>
                <a:cs typeface="Arial"/>
                <a:sym typeface="Arial"/>
              </a:rPr>
              <a:t>visualization provides an avenue for auditors to pinpoint areas of concern or focus within the audit.</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Traditionally audits have been manually tested on a sample, non-statistical basis</a:t>
            </a:r>
            <a:r>
              <a:rPr lang="en-US" dirty="0" smtClean="0">
                <a:solidFill>
                  <a:schemeClr val="dk1"/>
                </a:solidFill>
                <a:latin typeface="Arial"/>
                <a:ea typeface="Arial"/>
                <a:cs typeface="Arial"/>
                <a:sym typeface="Arial"/>
              </a:rPr>
              <a:t>. Analytics </a:t>
            </a:r>
            <a:r>
              <a:rPr lang="en-US" dirty="0">
                <a:solidFill>
                  <a:schemeClr val="dk1"/>
                </a:solidFill>
                <a:latin typeface="Arial"/>
                <a:ea typeface="Arial"/>
                <a:cs typeface="Arial"/>
                <a:sym typeface="Arial"/>
              </a:rPr>
              <a:t>can provide comfort across the entire population as well as continuous auditing.</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Analytics solutions provide consistent, predictable results when repeated across same or similar tasks. When making changes to analytics solutions, it is easier to determine the impact on the end result.</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Audits often have ad hoc requests and data can come in a variety of forms which can be addressed through customized analytic solutions</a:t>
            </a:r>
            <a:r>
              <a:rPr lang="en-US" dirty="0" smtClean="0">
                <a:solidFill>
                  <a:schemeClr val="dk1"/>
                </a:solidFill>
                <a:latin typeface="Arial"/>
                <a:ea typeface="Arial"/>
                <a:cs typeface="Arial"/>
                <a:sym typeface="Arial"/>
              </a:rPr>
              <a:t>. Analytics </a:t>
            </a:r>
            <a:r>
              <a:rPr lang="en-US" dirty="0">
                <a:solidFill>
                  <a:schemeClr val="dk1"/>
                </a:solidFill>
                <a:latin typeface="Arial"/>
                <a:ea typeface="Arial"/>
                <a:cs typeface="Arial"/>
                <a:sym typeface="Arial"/>
              </a:rPr>
              <a:t>can be tailored to provide specific solutions based on the work requirements.</a:t>
            </a:r>
          </a:p>
          <a:p>
            <a:pPr lvl="0">
              <a:buClr>
                <a:srgbClr val="000000"/>
              </a:buClr>
              <a:buSzPct val="25000"/>
            </a:pPr>
            <a:endParaRPr lang="en-US" b="1"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Do:</a:t>
            </a:r>
          </a:p>
          <a:p>
            <a:pPr marL="457200" lvl="0" indent="-292100">
              <a:buClr>
                <a:schemeClr val="dk1"/>
              </a:buClr>
              <a:buSzPct val="100000"/>
              <a:buFont typeface="Arial"/>
              <a:buChar char="●"/>
            </a:pPr>
            <a:r>
              <a:rPr lang="en-US" i="1" dirty="0">
                <a:solidFill>
                  <a:schemeClr val="dk1"/>
                </a:solidFill>
                <a:latin typeface="Arial"/>
                <a:ea typeface="Arial"/>
                <a:cs typeface="Arial"/>
                <a:sym typeface="Arial"/>
              </a:rPr>
              <a:t>N/A</a:t>
            </a:r>
          </a:p>
          <a:p>
            <a:pPr lvl="0">
              <a:buClr>
                <a:srgbClr val="000000"/>
              </a:buClr>
              <a:buSzPct val="25000"/>
            </a:pPr>
            <a:endParaRPr lang="en-US" b="1"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Q&amp;A: </a:t>
            </a:r>
          </a:p>
          <a:p>
            <a:pPr marL="457200" lvl="0" indent="-292100">
              <a:buClr>
                <a:schemeClr val="dk1"/>
              </a:buClr>
              <a:buSzPct val="100000"/>
              <a:buFont typeface="Arial"/>
              <a:buChar char="●"/>
            </a:pPr>
            <a:r>
              <a:rPr lang="en-US" i="1" dirty="0">
                <a:solidFill>
                  <a:schemeClr val="dk1"/>
                </a:solidFill>
                <a:latin typeface="Arial"/>
                <a:ea typeface="Arial"/>
                <a:cs typeface="Arial"/>
                <a:sym typeface="Arial"/>
              </a:rPr>
              <a:t>N/A</a:t>
            </a:r>
          </a:p>
          <a:p>
            <a:pPr lvl="0">
              <a:buClr>
                <a:schemeClr val="dk1"/>
              </a:buClr>
              <a:buSzPct val="25000"/>
            </a:pPr>
            <a:endParaRPr lang="en-US" i="1" dirty="0">
              <a:solidFill>
                <a:schemeClr val="dk1"/>
              </a:solidFill>
              <a:latin typeface="Arial"/>
              <a:ea typeface="Arial"/>
              <a:cs typeface="Arial"/>
              <a:sym typeface="Arial"/>
            </a:endParaRPr>
          </a:p>
          <a:p>
            <a:pPr lvl="0">
              <a:buClr>
                <a:schemeClr val="dk1"/>
              </a:buClr>
              <a:buSzPct val="25000"/>
            </a:pPr>
            <a:endParaRPr lang="en-US" b="1" dirty="0">
              <a:solidFill>
                <a:schemeClr val="dk1"/>
              </a:solidFill>
              <a:latin typeface="Arial"/>
              <a:ea typeface="Arial"/>
              <a:cs typeface="Arial"/>
              <a:sym typeface="Arial"/>
            </a:endParaRPr>
          </a:p>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6</a:t>
            </a:fld>
            <a:endParaRPr lang="en-US" dirty="0"/>
          </a:p>
        </p:txBody>
      </p:sp>
    </p:spTree>
    <p:extLst>
      <p:ext uri="{BB962C8B-B14F-4D97-AF65-F5344CB8AC3E}">
        <p14:creationId xmlns:p14="http://schemas.microsoft.com/office/powerpoint/2010/main" val="17858064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Clr>
                <a:srgbClr val="000000"/>
              </a:buClr>
              <a:buSzPct val="25000"/>
            </a:pPr>
            <a:r>
              <a:rPr lang="en-US" b="1" dirty="0">
                <a:solidFill>
                  <a:schemeClr val="dk1"/>
                </a:solidFill>
                <a:latin typeface="Arial"/>
                <a:ea typeface="Arial"/>
                <a:cs typeface="Arial"/>
                <a:sym typeface="Arial"/>
              </a:rPr>
              <a:t>Time on slide:</a:t>
            </a:r>
            <a:r>
              <a:rPr lang="en-US" dirty="0">
                <a:solidFill>
                  <a:schemeClr val="dk1"/>
                </a:solidFill>
                <a:latin typeface="Arial"/>
                <a:ea typeface="Arial"/>
                <a:cs typeface="Arial"/>
                <a:sym typeface="Arial"/>
              </a:rPr>
              <a:t> 1 minute</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Overall Elapsed Time:</a:t>
            </a:r>
            <a:r>
              <a:rPr lang="en-US" dirty="0">
                <a:solidFill>
                  <a:schemeClr val="dk1"/>
                </a:solidFill>
                <a:latin typeface="Arial"/>
                <a:ea typeface="Arial"/>
                <a:cs typeface="Arial"/>
                <a:sym typeface="Arial"/>
              </a:rPr>
              <a:t> 10 minutes</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Instructor Notes:</a:t>
            </a:r>
            <a:r>
              <a:rPr lang="en-US" dirty="0">
                <a:solidFill>
                  <a:schemeClr val="dk1"/>
                </a:solidFill>
                <a:latin typeface="Arial"/>
                <a:ea typeface="Arial"/>
                <a:cs typeface="Arial"/>
                <a:sym typeface="Arial"/>
              </a:rPr>
              <a:t> </a:t>
            </a:r>
          </a:p>
          <a:p>
            <a:pPr lvl="0">
              <a:buClr>
                <a:srgbClr val="000000"/>
              </a:buClr>
              <a:buSzPct val="25000"/>
            </a:pPr>
            <a:r>
              <a:rPr lang="en-US" b="1" dirty="0">
                <a:solidFill>
                  <a:schemeClr val="dk1"/>
                </a:solidFill>
                <a:latin typeface="Arial"/>
                <a:ea typeface="Arial"/>
                <a:cs typeface="Arial"/>
                <a:sym typeface="Arial"/>
              </a:rPr>
              <a:t>Say:</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Preface by saying that this framework is not 100% accurate, but it provides a general guide on the types of things you should be considering when determining audit-enabled clients.</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There are four basic tenants that need to be considered when determining if an audit is a strong data analytics candidate</a:t>
            </a:r>
            <a:r>
              <a:rPr lang="en-US" dirty="0" smtClean="0">
                <a:solidFill>
                  <a:schemeClr val="dk1"/>
                </a:solidFill>
                <a:latin typeface="Arial"/>
                <a:ea typeface="Arial"/>
                <a:cs typeface="Arial"/>
                <a:sym typeface="Arial"/>
              </a:rPr>
              <a:t>. Those </a:t>
            </a:r>
            <a:r>
              <a:rPr lang="en-US" dirty="0">
                <a:solidFill>
                  <a:schemeClr val="dk1"/>
                </a:solidFill>
                <a:latin typeface="Arial"/>
                <a:ea typeface="Arial"/>
                <a:cs typeface="Arial"/>
                <a:sym typeface="Arial"/>
              </a:rPr>
              <a:t>being data availability &amp; complexity, process and data knowledge, ability to leverage in the future and benefits and risk mitigation. </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The first step is to determine the availability of the data..</a:t>
            </a:r>
          </a:p>
          <a:p>
            <a:pPr lvl="0">
              <a:buClr>
                <a:srgbClr val="000000"/>
              </a:buClr>
              <a:buSzPct val="25000"/>
            </a:pPr>
            <a:endParaRPr lang="en-US" b="1"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Do:</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Click through the slides to progress through the framework, pausing at each to ask student questions.</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Q&amp;A: </a:t>
            </a:r>
          </a:p>
          <a:p>
            <a:pPr marL="457200" lvl="0" indent="-292100">
              <a:buClr>
                <a:schemeClr val="dk1"/>
              </a:buClr>
              <a:buSzPct val="100000"/>
              <a:buFont typeface="Arial"/>
              <a:buChar char="●"/>
            </a:pPr>
            <a:r>
              <a:rPr lang="en-US" i="1" dirty="0">
                <a:solidFill>
                  <a:schemeClr val="dk1"/>
                </a:solidFill>
                <a:latin typeface="Arial"/>
                <a:ea typeface="Arial"/>
                <a:cs typeface="Arial"/>
                <a:sym typeface="Arial"/>
              </a:rPr>
              <a:t>(Optional)</a:t>
            </a:r>
            <a:r>
              <a:rPr lang="en-US" dirty="0">
                <a:solidFill>
                  <a:schemeClr val="dk1"/>
                </a:solidFill>
                <a:latin typeface="Arial"/>
                <a:ea typeface="Arial"/>
                <a:cs typeface="Arial"/>
                <a:sym typeface="Arial"/>
              </a:rPr>
              <a:t> Ask students why these questions could help identify a potential analytics candidate.</a:t>
            </a:r>
          </a:p>
          <a:p>
            <a:pPr lvl="0">
              <a:buClr>
                <a:schemeClr val="dk1"/>
              </a:buClr>
              <a:buSzPct val="25000"/>
            </a:pPr>
            <a:endParaRPr lang="en-US" b="1" dirty="0">
              <a:solidFill>
                <a:schemeClr val="dk1"/>
              </a:solidFill>
              <a:latin typeface="Arial"/>
              <a:ea typeface="Arial"/>
              <a:cs typeface="Arial"/>
              <a:sym typeface="Arial"/>
            </a:endParaRPr>
          </a:p>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7</a:t>
            </a:fld>
            <a:endParaRPr lang="en-US" dirty="0"/>
          </a:p>
        </p:txBody>
      </p:sp>
    </p:spTree>
    <p:extLst>
      <p:ext uri="{BB962C8B-B14F-4D97-AF65-F5344CB8AC3E}">
        <p14:creationId xmlns:p14="http://schemas.microsoft.com/office/powerpoint/2010/main" val="24600039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Clr>
                <a:srgbClr val="000000"/>
              </a:buClr>
              <a:buSzPct val="25000"/>
            </a:pPr>
            <a:r>
              <a:rPr lang="en-US" b="1" dirty="0">
                <a:solidFill>
                  <a:schemeClr val="dk1"/>
                </a:solidFill>
                <a:latin typeface="Arial"/>
                <a:ea typeface="Arial"/>
                <a:cs typeface="Arial"/>
                <a:sym typeface="Arial"/>
              </a:rPr>
              <a:t>Time on slide:</a:t>
            </a:r>
            <a:r>
              <a:rPr lang="en-US" dirty="0">
                <a:solidFill>
                  <a:schemeClr val="dk1"/>
                </a:solidFill>
                <a:latin typeface="Arial"/>
                <a:ea typeface="Arial"/>
                <a:cs typeface="Arial"/>
                <a:sym typeface="Arial"/>
              </a:rPr>
              <a:t> 1 minute</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Overall Elapsed Time:</a:t>
            </a:r>
            <a:r>
              <a:rPr lang="en-US" dirty="0">
                <a:solidFill>
                  <a:schemeClr val="dk1"/>
                </a:solidFill>
                <a:latin typeface="Arial"/>
                <a:ea typeface="Arial"/>
                <a:cs typeface="Arial"/>
                <a:sym typeface="Arial"/>
              </a:rPr>
              <a:t> 11 minutes</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Instructor Notes:</a:t>
            </a:r>
            <a:r>
              <a:rPr lang="en-US" dirty="0">
                <a:solidFill>
                  <a:schemeClr val="dk1"/>
                </a:solidFill>
                <a:latin typeface="Arial"/>
                <a:ea typeface="Arial"/>
                <a:cs typeface="Arial"/>
                <a:sym typeface="Arial"/>
              </a:rPr>
              <a:t> </a:t>
            </a:r>
          </a:p>
          <a:p>
            <a:pPr lvl="0">
              <a:buClr>
                <a:srgbClr val="000000"/>
              </a:buClr>
              <a:buSzPct val="25000"/>
            </a:pPr>
            <a:r>
              <a:rPr lang="en-US" b="1" dirty="0">
                <a:solidFill>
                  <a:schemeClr val="dk1"/>
                </a:solidFill>
                <a:latin typeface="Arial"/>
                <a:ea typeface="Arial"/>
                <a:cs typeface="Arial"/>
                <a:sym typeface="Arial"/>
              </a:rPr>
              <a:t>Say:</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The next step is to determine how complex the data is.</a:t>
            </a:r>
          </a:p>
          <a:p>
            <a:pPr lvl="0">
              <a:buClr>
                <a:srgbClr val="000000"/>
              </a:buClr>
              <a:buSzPct val="25000"/>
            </a:pPr>
            <a:endParaRPr lang="en-US" b="1"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Do:</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Click through the slides to progress through the framework, pausing at each to ask student questions.</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Q&amp;A: </a:t>
            </a:r>
          </a:p>
          <a:p>
            <a:pPr marL="457200" lvl="0" indent="-292100">
              <a:buClr>
                <a:schemeClr val="dk1"/>
              </a:buClr>
              <a:buSzPct val="100000"/>
              <a:buFont typeface="Arial"/>
              <a:buChar char="●"/>
            </a:pPr>
            <a:r>
              <a:rPr lang="en-US" i="1" dirty="0">
                <a:solidFill>
                  <a:schemeClr val="dk1"/>
                </a:solidFill>
                <a:latin typeface="Arial"/>
                <a:ea typeface="Arial"/>
                <a:cs typeface="Arial"/>
                <a:sym typeface="Arial"/>
              </a:rPr>
              <a:t>(Optional)</a:t>
            </a:r>
            <a:r>
              <a:rPr lang="en-US" dirty="0">
                <a:solidFill>
                  <a:schemeClr val="dk1"/>
                </a:solidFill>
                <a:latin typeface="Arial"/>
                <a:ea typeface="Arial"/>
                <a:cs typeface="Arial"/>
                <a:sym typeface="Arial"/>
              </a:rPr>
              <a:t> Ask students why these questions could help identify a potential analytics candidate.</a:t>
            </a:r>
          </a:p>
          <a:p>
            <a:pPr lvl="0">
              <a:buClr>
                <a:schemeClr val="dk1"/>
              </a:buClr>
              <a:buSzPct val="25000"/>
            </a:pPr>
            <a:endParaRPr lang="en-US" b="1" dirty="0">
              <a:solidFill>
                <a:schemeClr val="dk1"/>
              </a:solidFill>
              <a:latin typeface="Arial"/>
              <a:ea typeface="Arial"/>
              <a:cs typeface="Arial"/>
              <a:sym typeface="Arial"/>
            </a:endParaRPr>
          </a:p>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8</a:t>
            </a:fld>
            <a:endParaRPr lang="en-US" dirty="0"/>
          </a:p>
        </p:txBody>
      </p:sp>
    </p:spTree>
    <p:extLst>
      <p:ext uri="{BB962C8B-B14F-4D97-AF65-F5344CB8AC3E}">
        <p14:creationId xmlns:p14="http://schemas.microsoft.com/office/powerpoint/2010/main" val="40425426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Clr>
                <a:srgbClr val="000000"/>
              </a:buClr>
              <a:buSzPct val="25000"/>
            </a:pPr>
            <a:r>
              <a:rPr lang="en-US" b="1" dirty="0">
                <a:solidFill>
                  <a:schemeClr val="dk1"/>
                </a:solidFill>
                <a:latin typeface="Arial"/>
                <a:ea typeface="Arial"/>
                <a:cs typeface="Arial"/>
                <a:sym typeface="Arial"/>
              </a:rPr>
              <a:t>Time on slide:</a:t>
            </a:r>
            <a:r>
              <a:rPr lang="en-US" dirty="0">
                <a:solidFill>
                  <a:schemeClr val="dk1"/>
                </a:solidFill>
                <a:latin typeface="Arial"/>
                <a:ea typeface="Arial"/>
                <a:cs typeface="Arial"/>
                <a:sym typeface="Arial"/>
              </a:rPr>
              <a:t> 1 minute</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Overall Elapsed Time:</a:t>
            </a:r>
            <a:r>
              <a:rPr lang="en-US" dirty="0">
                <a:solidFill>
                  <a:schemeClr val="dk1"/>
                </a:solidFill>
                <a:latin typeface="Arial"/>
                <a:ea typeface="Arial"/>
                <a:cs typeface="Arial"/>
                <a:sym typeface="Arial"/>
              </a:rPr>
              <a:t> 12 minutes</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Instructor Notes:</a:t>
            </a:r>
            <a:r>
              <a:rPr lang="en-US" dirty="0">
                <a:solidFill>
                  <a:schemeClr val="dk1"/>
                </a:solidFill>
                <a:latin typeface="Arial"/>
                <a:ea typeface="Arial"/>
                <a:cs typeface="Arial"/>
                <a:sym typeface="Arial"/>
              </a:rPr>
              <a:t> </a:t>
            </a:r>
          </a:p>
          <a:p>
            <a:pPr lvl="0">
              <a:buClr>
                <a:srgbClr val="000000"/>
              </a:buClr>
              <a:buSzPct val="25000"/>
            </a:pPr>
            <a:r>
              <a:rPr lang="en-US" b="1" dirty="0">
                <a:solidFill>
                  <a:schemeClr val="dk1"/>
                </a:solidFill>
                <a:latin typeface="Arial"/>
                <a:ea typeface="Arial"/>
                <a:cs typeface="Arial"/>
                <a:sym typeface="Arial"/>
              </a:rPr>
              <a:t>Say:</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Following that, you must determine how familiar the team is to the underlying business processes and data.</a:t>
            </a:r>
          </a:p>
          <a:p>
            <a:pPr lvl="0">
              <a:buClr>
                <a:srgbClr val="000000"/>
              </a:buClr>
              <a:buSzPct val="25000"/>
            </a:pPr>
            <a:endParaRPr lang="en-US" b="1"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Do:</a:t>
            </a:r>
          </a:p>
          <a:p>
            <a:pPr marL="457200" lvl="0" indent="-292100">
              <a:buClr>
                <a:schemeClr val="dk1"/>
              </a:buClr>
              <a:buSzPct val="100000"/>
              <a:buFont typeface="Arial"/>
              <a:buChar char="●"/>
            </a:pPr>
            <a:r>
              <a:rPr lang="en-US" dirty="0">
                <a:solidFill>
                  <a:schemeClr val="dk1"/>
                </a:solidFill>
                <a:latin typeface="Arial"/>
                <a:ea typeface="Arial"/>
                <a:cs typeface="Arial"/>
                <a:sym typeface="Arial"/>
              </a:rPr>
              <a:t>Click through the slides to progress through the framework, pausing at each to ask student questions.</a:t>
            </a:r>
          </a:p>
          <a:p>
            <a:pPr lvl="0">
              <a:buClr>
                <a:srgbClr val="000000"/>
              </a:buClr>
              <a:buSzPct val="25000"/>
            </a:pPr>
            <a:endParaRPr lang="en-US" dirty="0">
              <a:solidFill>
                <a:schemeClr val="dk1"/>
              </a:solidFill>
              <a:latin typeface="Arial"/>
              <a:ea typeface="Arial"/>
              <a:cs typeface="Arial"/>
              <a:sym typeface="Arial"/>
            </a:endParaRPr>
          </a:p>
          <a:p>
            <a:pPr lvl="0">
              <a:buClr>
                <a:srgbClr val="000000"/>
              </a:buClr>
              <a:buSzPct val="25000"/>
            </a:pPr>
            <a:r>
              <a:rPr lang="en-US" b="1" dirty="0">
                <a:solidFill>
                  <a:schemeClr val="dk1"/>
                </a:solidFill>
                <a:latin typeface="Arial"/>
                <a:ea typeface="Arial"/>
                <a:cs typeface="Arial"/>
                <a:sym typeface="Arial"/>
              </a:rPr>
              <a:t>Q&amp;A: </a:t>
            </a:r>
          </a:p>
          <a:p>
            <a:pPr marL="457200" lvl="0" indent="-292100">
              <a:buClr>
                <a:schemeClr val="dk1"/>
              </a:buClr>
              <a:buSzPct val="100000"/>
              <a:buFont typeface="Arial"/>
              <a:buChar char="●"/>
            </a:pPr>
            <a:r>
              <a:rPr lang="en-US" i="1" dirty="0">
                <a:solidFill>
                  <a:schemeClr val="dk1"/>
                </a:solidFill>
                <a:latin typeface="Arial"/>
                <a:ea typeface="Arial"/>
                <a:cs typeface="Arial"/>
                <a:sym typeface="Arial"/>
              </a:rPr>
              <a:t>(Optional)</a:t>
            </a:r>
            <a:r>
              <a:rPr lang="en-US" dirty="0">
                <a:solidFill>
                  <a:schemeClr val="dk1"/>
                </a:solidFill>
                <a:latin typeface="Arial"/>
                <a:ea typeface="Arial"/>
                <a:cs typeface="Arial"/>
                <a:sym typeface="Arial"/>
              </a:rPr>
              <a:t> Ask students why these questions could help identify a potential analytics candidate.</a:t>
            </a:r>
          </a:p>
          <a:p>
            <a:pPr lvl="0">
              <a:buClr>
                <a:schemeClr val="dk1"/>
              </a:buClr>
              <a:buSzPct val="25000"/>
            </a:pPr>
            <a:endParaRPr lang="en-US" b="1" dirty="0">
              <a:solidFill>
                <a:schemeClr val="dk1"/>
              </a:solidFill>
              <a:latin typeface="Arial"/>
              <a:ea typeface="Arial"/>
              <a:cs typeface="Arial"/>
              <a:sym typeface="Arial"/>
            </a:endParaRPr>
          </a:p>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9</a:t>
            </a:fld>
            <a:endParaRPr lang="en-US" dirty="0"/>
          </a:p>
        </p:txBody>
      </p:sp>
    </p:spTree>
    <p:extLst>
      <p:ext uri="{BB962C8B-B14F-4D97-AF65-F5344CB8AC3E}">
        <p14:creationId xmlns:p14="http://schemas.microsoft.com/office/powerpoint/2010/main" val="40819432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vmlDrawing" Target="../drawings/vmlDrawing2.v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ontent: On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28411702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057" name="think-cell Slide" r:id="rId4" imgW="361" imgH="373" progId="TCLayout.ActiveDocument.1">
                  <p:embed/>
                </p:oleObj>
              </mc:Choice>
              <mc:Fallback>
                <p:oleObj name="think-cell Slide" r:id="rId4" imgW="361" imgH="373"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533400" y="690562"/>
            <a:ext cx="8077200" cy="369332"/>
          </a:xfrm>
        </p:spPr>
        <p:txBody>
          <a:bodyPr>
            <a:spAutoFit/>
          </a:bodyPr>
          <a:lstStyle>
            <a:lvl1pPr>
              <a:defRPr sz="2400"/>
            </a:lvl1pPr>
          </a:lstStyle>
          <a:p>
            <a:r>
              <a:rPr lang="en-US" noProof="0" smtClean="0"/>
              <a:t>Click to edit Master title style</a:t>
            </a:r>
            <a:endParaRPr lang="en-US" noProof="0" dirty="0"/>
          </a:p>
        </p:txBody>
      </p:sp>
      <p:sp>
        <p:nvSpPr>
          <p:cNvPr id="31" name="Content Placeholder 26"/>
          <p:cNvSpPr>
            <a:spLocks noGrp="1"/>
          </p:cNvSpPr>
          <p:nvPr>
            <p:ph sz="quarter" idx="15"/>
          </p:nvPr>
        </p:nvSpPr>
        <p:spPr>
          <a:xfrm>
            <a:off x="533400" y="1762791"/>
            <a:ext cx="8077200" cy="1538883"/>
          </a:xfrm>
        </p:spPr>
        <p:txBody>
          <a:bodyPr wrap="square">
            <a:spAutoFit/>
          </a:bodyPr>
          <a:lstStyle>
            <a:lvl1pPr marL="0" indent="0">
              <a:spcAft>
                <a:spcPts val="600"/>
              </a:spcAft>
              <a:defRPr sz="1600" baseline="0"/>
            </a:lvl1pPr>
            <a:lvl2pPr marL="228600" indent="-228600">
              <a:spcAft>
                <a:spcPts val="600"/>
              </a:spcAft>
              <a:defRPr sz="1600"/>
            </a:lvl2pPr>
            <a:lvl3pPr marL="457200" indent="-228600">
              <a:spcAft>
                <a:spcPts val="600"/>
              </a:spcAft>
              <a:defRPr sz="1600"/>
            </a:lvl3pPr>
            <a:lvl4pPr marL="685800" indent="-228600">
              <a:spcAft>
                <a:spcPts val="600"/>
              </a:spcAft>
              <a:defRPr sz="1600"/>
            </a:lvl4pPr>
            <a:lvl5pPr marL="914400" indent="-228600">
              <a:spcAft>
                <a:spcPts val="600"/>
              </a:spcAft>
              <a:defRPr sz="16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cxnSp>
        <p:nvCxnSpPr>
          <p:cNvPr id="9" name="Shape 8"/>
          <p:cNvCxnSpPr/>
          <p:nvPr userDrawn="1"/>
        </p:nvCxnSpPr>
        <p:spPr>
          <a:xfrm rot="5400000" flipH="1" flipV="1">
            <a:off x="4422648" y="-3432047"/>
            <a:ext cx="146304"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Slide Number Placeholder 14"/>
          <p:cNvSpPr>
            <a:spLocks noGrp="1"/>
          </p:cNvSpPr>
          <p:nvPr>
            <p:ph type="sldNum" sz="quarter" idx="18"/>
          </p:nvPr>
        </p:nvSpPr>
        <p:spPr>
          <a:xfrm>
            <a:off x="7086600" y="6477000"/>
            <a:ext cx="1527048" cy="152400"/>
          </a:xfrm>
          <a:prstGeom prst="rect">
            <a:avLst/>
          </a:prstGeom>
        </p:spPr>
        <p:txBody>
          <a:bodyPr/>
          <a:lstStyle/>
          <a:p>
            <a:fld id="{0EB59224-DFAF-451D-8CBC-9A737B9002FD}" type="slidenum">
              <a:rPr lang="en-US" smtClean="0"/>
              <a:pPr/>
              <a:t>‹#›</a:t>
            </a:fld>
            <a:endParaRPr lang="en-US" dirty="0"/>
          </a:p>
        </p:txBody>
      </p:sp>
      <p:sp>
        <p:nvSpPr>
          <p:cNvPr id="16" name="PwCFirm"/>
          <p:cNvSpPr txBox="1"/>
          <p:nvPr userDrawn="1"/>
        </p:nvSpPr>
        <p:spPr>
          <a:xfrm>
            <a:off x="523208" y="6477001"/>
            <a:ext cx="6563391" cy="152400"/>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effectLst/>
                <a:latin typeface="Arial"/>
              </a:rPr>
              <a:t>PwC</a:t>
            </a:r>
            <a:r>
              <a:rPr kumimoji="0" lang="en-US" sz="1000" b="1" i="0" u="none" baseline="0" dirty="0" smtClean="0">
                <a:solidFill>
                  <a:schemeClr val="tx2"/>
                </a:solidFill>
                <a:effectLst/>
                <a:latin typeface="Arial"/>
              </a:rPr>
              <a:t> | </a:t>
            </a:r>
            <a:r>
              <a:rPr lang="en-US" sz="1000" dirty="0" smtClean="0"/>
              <a:t>Applications </a:t>
            </a:r>
            <a:r>
              <a:rPr lang="en-US" sz="1000" dirty="0" smtClean="0"/>
              <a:t>of data analytics in auditing</a:t>
            </a:r>
            <a:endParaRPr kumimoji="0" lang="en-US" sz="1000" b="0" i="0" u="none" baseline="0" dirty="0" smtClean="0">
              <a:effectLst/>
              <a:latin typeface="Arial"/>
            </a:endParaRP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Empty no Footer">
    <p:spTree>
      <p:nvGrpSpPr>
        <p:cNvPr id="1" name=""/>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11" name="Slide Number Placeholder 10"/>
          <p:cNvSpPr>
            <a:spLocks noGrp="1"/>
          </p:cNvSpPr>
          <p:nvPr>
            <p:ph type="sldNum" sz="quarter" idx="12"/>
          </p:nvPr>
        </p:nvSpPr>
        <p:spPr>
          <a:xfrm>
            <a:off x="7086600" y="6477000"/>
            <a:ext cx="1527048" cy="152400"/>
          </a:xfrm>
          <a:prstGeom prst="rect">
            <a:avLst/>
          </a:prstGeom>
        </p:spPr>
        <p:txBody>
          <a:bodyPr/>
          <a:lstStyle/>
          <a:p>
            <a:fld id="{5E4F9B72-40E1-4FDF-AB26-15A40DFD1CB0}" type="slidenum">
              <a:rPr lang="en-US" smtClean="0"/>
              <a:pPr/>
              <a:t>‹#›</a:t>
            </a:fld>
            <a:endParaRPr lang="en-US" dirty="0"/>
          </a:p>
        </p:txBody>
      </p:sp>
      <p:sp>
        <p:nvSpPr>
          <p:cNvPr id="12" name="PwCFirm"/>
          <p:cNvSpPr txBox="1"/>
          <p:nvPr userDrawn="1"/>
        </p:nvSpPr>
        <p:spPr>
          <a:xfrm>
            <a:off x="523208" y="6477000"/>
            <a:ext cx="6563391"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effectLst/>
                <a:latin typeface="+mn-lt"/>
              </a:rPr>
              <a:t>PwC</a:t>
            </a:r>
            <a:r>
              <a:rPr kumimoji="0" lang="en-US" sz="1000" b="1" i="0" u="none" baseline="0" dirty="0" smtClean="0">
                <a:solidFill>
                  <a:schemeClr val="tx2"/>
                </a:solidFill>
                <a:effectLst/>
                <a:latin typeface="+mn-lt"/>
              </a:rPr>
              <a:t> | </a:t>
            </a:r>
            <a:r>
              <a:rPr kumimoji="0" lang="en-US" sz="1000" b="0" i="0" u="none" baseline="0" dirty="0" smtClean="0">
                <a:effectLst/>
                <a:latin typeface="+mn-lt"/>
              </a:rPr>
              <a:t>Title</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ey poi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90562"/>
            <a:ext cx="8077200" cy="369332"/>
          </a:xfrm>
        </p:spPr>
        <p:txBody>
          <a:bodyPr>
            <a:spAutoFit/>
          </a:bodyPr>
          <a:lstStyle>
            <a:lvl1pPr>
              <a:lnSpc>
                <a:spcPct val="100000"/>
              </a:lnSpc>
              <a:defRPr sz="2400" baseline="0">
                <a:solidFill>
                  <a:schemeClr val="tx1"/>
                </a:solidFill>
              </a:defRPr>
            </a:lvl1pPr>
          </a:lstStyle>
          <a:p>
            <a:r>
              <a:rPr lang="en-US" noProof="0" smtClean="0"/>
              <a:t>Click to edit Master title style</a:t>
            </a:r>
            <a:endParaRPr lang="en-US" noProof="0" dirty="0"/>
          </a:p>
        </p:txBody>
      </p:sp>
      <p:cxnSp>
        <p:nvCxnSpPr>
          <p:cNvPr id="11" name="Shape 10"/>
          <p:cNvCxnSpPr/>
          <p:nvPr/>
        </p:nvCxnSpPr>
        <p:spPr>
          <a:xfrm rot="5400000" flipH="1" flipV="1">
            <a:off x="4422648" y="-3432047"/>
            <a:ext cx="146304"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Content Placeholder 26"/>
          <p:cNvSpPr>
            <a:spLocks noGrp="1"/>
          </p:cNvSpPr>
          <p:nvPr>
            <p:ph sz="quarter" idx="15"/>
          </p:nvPr>
        </p:nvSpPr>
        <p:spPr>
          <a:xfrm>
            <a:off x="533400" y="1722112"/>
            <a:ext cx="8077200" cy="2769989"/>
          </a:xfrm>
        </p:spPr>
        <p:txBody>
          <a:bodyPr>
            <a:spAutoFit/>
          </a:bodyPr>
          <a:lstStyle>
            <a:lvl1pPr>
              <a:spcAft>
                <a:spcPts val="900"/>
              </a:spcAft>
              <a:defRPr sz="3000" baseline="0">
                <a:solidFill>
                  <a:schemeClr val="tx2"/>
                </a:solidFill>
              </a:defRPr>
            </a:lvl1pPr>
            <a:lvl2pPr marL="457200" indent="-457200">
              <a:spcAft>
                <a:spcPts val="900"/>
              </a:spcAft>
              <a:buClr>
                <a:schemeClr val="tx2"/>
              </a:buClr>
              <a:defRPr sz="3000">
                <a:solidFill>
                  <a:schemeClr val="tx2"/>
                </a:solidFill>
              </a:defRPr>
            </a:lvl2pPr>
            <a:lvl3pPr marL="914400" indent="-457200">
              <a:spcAft>
                <a:spcPts val="900"/>
              </a:spcAft>
              <a:buClr>
                <a:schemeClr val="tx2"/>
              </a:buClr>
              <a:tabLst/>
              <a:defRPr sz="3000">
                <a:solidFill>
                  <a:schemeClr val="tx2"/>
                </a:solidFill>
              </a:defRPr>
            </a:lvl3pPr>
            <a:lvl4pPr marL="1371600" indent="-457200">
              <a:spcAft>
                <a:spcPts val="900"/>
              </a:spcAft>
              <a:buClr>
                <a:schemeClr val="tx2"/>
              </a:buClr>
              <a:defRPr sz="3000">
                <a:solidFill>
                  <a:schemeClr val="tx2"/>
                </a:solidFill>
              </a:defRPr>
            </a:lvl4pPr>
            <a:lvl5pPr marL="1828800" indent="-457200">
              <a:spcAft>
                <a:spcPts val="900"/>
              </a:spcAft>
              <a:buClr>
                <a:schemeClr val="tx2"/>
              </a:buClr>
              <a:defRPr sz="3000">
                <a:solidFill>
                  <a:schemeClr val="tx2"/>
                </a:solidFill>
              </a:defRPr>
            </a:lvl5pPr>
            <a:lvl6pPr>
              <a:buClr>
                <a:schemeClr val="tx2"/>
              </a:buClr>
              <a:defRPr sz="3200" baseline="0">
                <a:solidFill>
                  <a:schemeClr val="tx2"/>
                </a:solidFill>
              </a:defRPr>
            </a:lvl6pPr>
            <a:lvl7pPr>
              <a:buClr>
                <a:schemeClr val="tx2"/>
              </a:buClr>
              <a:buAutoNum type="alphaLcPeriod"/>
              <a:defRPr sz="3200" baseline="0">
                <a:solidFill>
                  <a:schemeClr val="tx2"/>
                </a:solidFill>
              </a:defRPr>
            </a:lvl7pPr>
            <a:lvl8pPr>
              <a:buClr>
                <a:schemeClr val="tx2"/>
              </a:buClr>
              <a:buNone/>
              <a:defRPr sz="3200">
                <a:solidFill>
                  <a:schemeClr val="tx2"/>
                </a:solidFill>
              </a:defRPr>
            </a:lvl8pPr>
            <a:lvl9pPr>
              <a:defRPr sz="32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6" name="Slide Number Placeholder 15"/>
          <p:cNvSpPr>
            <a:spLocks noGrp="1"/>
          </p:cNvSpPr>
          <p:nvPr>
            <p:ph type="sldNum" sz="quarter" idx="18"/>
          </p:nvPr>
        </p:nvSpPr>
        <p:spPr>
          <a:xfrm>
            <a:off x="7086600" y="6477000"/>
            <a:ext cx="1527048" cy="152400"/>
          </a:xfrm>
          <a:prstGeom prst="rect">
            <a:avLst/>
          </a:prstGeom>
        </p:spPr>
        <p:txBody>
          <a:bodyPr/>
          <a:lstStyle/>
          <a:p>
            <a:fld id="{7E1A92B4-0EF4-447B-BC6E-9F68DFD3B6FA}" type="slidenum">
              <a:rPr lang="en-US" smtClean="0"/>
              <a:pPr/>
              <a:t>‹#›</a:t>
            </a:fld>
            <a:endParaRPr lang="en-US" dirty="0"/>
          </a:p>
        </p:txBody>
      </p:sp>
      <p:sp>
        <p:nvSpPr>
          <p:cNvPr id="17" name="PwCFirm"/>
          <p:cNvSpPr txBox="1"/>
          <p:nvPr userDrawn="1"/>
        </p:nvSpPr>
        <p:spPr>
          <a:xfrm>
            <a:off x="523208" y="6477000"/>
            <a:ext cx="6563391"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effectLst/>
                <a:latin typeface="+mn-lt"/>
              </a:rPr>
              <a:t>PwC</a:t>
            </a:r>
            <a:r>
              <a:rPr kumimoji="0" lang="en-US" sz="1000" b="1" i="0" u="none" baseline="0" dirty="0" smtClean="0">
                <a:solidFill>
                  <a:schemeClr val="tx2"/>
                </a:solidFill>
                <a:effectLst/>
                <a:latin typeface="+mn-lt"/>
              </a:rPr>
              <a:t> | </a:t>
            </a:r>
            <a:r>
              <a:rPr kumimoji="0" lang="en-US" sz="1000" b="0" i="0" u="none" baseline="0" dirty="0" smtClean="0">
                <a:effectLst/>
                <a:latin typeface="+mn-lt"/>
              </a:rPr>
              <a:t>Title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Key point: Colour">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90562"/>
            <a:ext cx="8077200" cy="369332"/>
          </a:xfrm>
        </p:spPr>
        <p:txBody>
          <a:bodyPr>
            <a:spAutoFit/>
          </a:bodyPr>
          <a:lstStyle>
            <a:lvl1pPr>
              <a:lnSpc>
                <a:spcPct val="100000"/>
              </a:lnSpc>
              <a:defRPr sz="2400" baseline="0">
                <a:solidFill>
                  <a:schemeClr val="bg1"/>
                </a:solidFill>
              </a:defRPr>
            </a:lvl1pPr>
          </a:lstStyle>
          <a:p>
            <a:r>
              <a:rPr lang="en-US" noProof="0" smtClean="0"/>
              <a:t>Click to edit Master title style</a:t>
            </a:r>
            <a:endParaRPr lang="en-US" noProof="0" dirty="0"/>
          </a:p>
        </p:txBody>
      </p:sp>
      <p:sp>
        <p:nvSpPr>
          <p:cNvPr id="3" name="Content Placeholder 2"/>
          <p:cNvSpPr>
            <a:spLocks noGrp="1"/>
          </p:cNvSpPr>
          <p:nvPr>
            <p:ph idx="1"/>
          </p:nvPr>
        </p:nvSpPr>
        <p:spPr>
          <a:xfrm>
            <a:off x="533400" y="1722112"/>
            <a:ext cx="8077200" cy="2769989"/>
          </a:xfrm>
        </p:spPr>
        <p:txBody>
          <a:bodyPr>
            <a:spAutoFit/>
          </a:bodyPr>
          <a:lstStyle>
            <a:lvl1pPr marL="0" indent="0">
              <a:lnSpc>
                <a:spcPct val="100000"/>
              </a:lnSpc>
              <a:spcBef>
                <a:spcPts val="0"/>
              </a:spcBef>
              <a:spcAft>
                <a:spcPts val="900"/>
              </a:spcAft>
              <a:defRPr sz="3000" baseline="0">
                <a:solidFill>
                  <a:schemeClr val="bg1"/>
                </a:solidFill>
              </a:defRPr>
            </a:lvl1pPr>
            <a:lvl2pPr marL="457200" indent="-457200">
              <a:lnSpc>
                <a:spcPct val="100000"/>
              </a:lnSpc>
              <a:spcBef>
                <a:spcPts val="0"/>
              </a:spcBef>
              <a:spcAft>
                <a:spcPts val="900"/>
              </a:spcAft>
              <a:buClr>
                <a:schemeClr val="bg1"/>
              </a:buClr>
              <a:defRPr sz="3000">
                <a:solidFill>
                  <a:schemeClr val="bg1"/>
                </a:solidFill>
              </a:defRPr>
            </a:lvl2pPr>
            <a:lvl3pPr marL="914400" indent="-457200">
              <a:lnSpc>
                <a:spcPct val="100000"/>
              </a:lnSpc>
              <a:spcBef>
                <a:spcPts val="0"/>
              </a:spcBef>
              <a:spcAft>
                <a:spcPts val="900"/>
              </a:spcAft>
              <a:buClr>
                <a:schemeClr val="bg1"/>
              </a:buClr>
              <a:defRPr sz="3000">
                <a:solidFill>
                  <a:schemeClr val="bg1"/>
                </a:solidFill>
              </a:defRPr>
            </a:lvl3pPr>
            <a:lvl4pPr marL="1371600" indent="-457200">
              <a:lnSpc>
                <a:spcPct val="100000"/>
              </a:lnSpc>
              <a:spcBef>
                <a:spcPts val="0"/>
              </a:spcBef>
              <a:spcAft>
                <a:spcPts val="900"/>
              </a:spcAft>
              <a:buClr>
                <a:schemeClr val="bg1"/>
              </a:buClr>
              <a:defRPr sz="3000">
                <a:solidFill>
                  <a:schemeClr val="bg1"/>
                </a:solidFill>
              </a:defRPr>
            </a:lvl4pPr>
            <a:lvl5pPr marL="1828800" indent="-457200">
              <a:lnSpc>
                <a:spcPct val="100000"/>
              </a:lnSpc>
              <a:spcBef>
                <a:spcPts val="0"/>
              </a:spcBef>
              <a:spcAft>
                <a:spcPts val="900"/>
              </a:spcAft>
              <a:buClr>
                <a:schemeClr val="bg1"/>
              </a:buClr>
              <a:defRPr sz="3000">
                <a:solidFill>
                  <a:schemeClr val="bg1"/>
                </a:solidFill>
              </a:defRPr>
            </a:lvl5pPr>
            <a:lvl6pPr marL="1611313" indent="-271463">
              <a:lnSpc>
                <a:spcPts val="3600"/>
              </a:lnSpc>
              <a:spcBef>
                <a:spcPts val="0"/>
              </a:spcBef>
              <a:spcAft>
                <a:spcPts val="60"/>
              </a:spcAft>
              <a:buClr>
                <a:schemeClr val="bg1"/>
              </a:buClr>
              <a:buFont typeface="Arial" pitchFamily="34" charset="0"/>
              <a:buNone/>
              <a:defRPr sz="2800">
                <a:solidFill>
                  <a:schemeClr val="bg1"/>
                </a:solidFill>
              </a:defRPr>
            </a:lvl6pPr>
            <a:lvl7pPr>
              <a:defRPr sz="2800">
                <a:solidFill>
                  <a:schemeClr val="bg1"/>
                </a:solidFill>
              </a:defRPr>
            </a:lvl7pPr>
            <a:lvl8pPr>
              <a:lnSpc>
                <a:spcPts val="3600"/>
              </a:lnSpc>
              <a:defRPr sz="2800">
                <a:solidFill>
                  <a:schemeClr val="bg1"/>
                </a:solidFill>
              </a:defRPr>
            </a:lvl8pPr>
            <a:lvl9pPr>
              <a:defRPr sz="2800">
                <a:solidFill>
                  <a:schemeClr val="bg1"/>
                </a:solidFill>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cxnSp>
        <p:nvCxnSpPr>
          <p:cNvPr id="11" name="Shape 10"/>
          <p:cNvCxnSpPr/>
          <p:nvPr/>
        </p:nvCxnSpPr>
        <p:spPr>
          <a:xfrm rot="5400000" flipH="1" flipV="1">
            <a:off x="4422648" y="-3432047"/>
            <a:ext cx="146304" cy="8229600"/>
          </a:xfrm>
          <a:prstGeom prst="bentConnector2">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Slide Number Placeholder 14"/>
          <p:cNvSpPr>
            <a:spLocks noGrp="1"/>
          </p:cNvSpPr>
          <p:nvPr>
            <p:ph type="sldNum" sz="quarter" idx="12"/>
          </p:nvPr>
        </p:nvSpPr>
        <p:spPr>
          <a:xfrm>
            <a:off x="7086600" y="6477000"/>
            <a:ext cx="1527048" cy="152400"/>
          </a:xfrm>
          <a:prstGeom prst="rect">
            <a:avLst/>
          </a:prstGeom>
        </p:spPr>
        <p:txBody>
          <a:bodyPr/>
          <a:lstStyle>
            <a:lvl1pPr>
              <a:defRPr>
                <a:solidFill>
                  <a:schemeClr val="lt1"/>
                </a:solidFill>
              </a:defRPr>
            </a:lvl1pPr>
          </a:lstStyle>
          <a:p>
            <a:fld id="{48BB2485-5B3C-4868-B3C3-E71BBCFE8F5A}" type="slidenum">
              <a:rPr lang="en-US" smtClean="0"/>
              <a:pPr/>
              <a:t>‹#›</a:t>
            </a:fld>
            <a:endParaRPr lang="en-US" dirty="0"/>
          </a:p>
        </p:txBody>
      </p:sp>
      <p:sp>
        <p:nvSpPr>
          <p:cNvPr id="16" name="PwCFirm"/>
          <p:cNvSpPr txBox="1"/>
          <p:nvPr userDrawn="1"/>
        </p:nvSpPr>
        <p:spPr>
          <a:xfrm>
            <a:off x="523208" y="6477000"/>
            <a:ext cx="6563391"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solidFill>
                  <a:schemeClr val="bg1"/>
                </a:solidFill>
                <a:effectLst/>
                <a:latin typeface="+mn-lt"/>
              </a:rPr>
              <a:t>PwC | </a:t>
            </a:r>
            <a:r>
              <a:rPr kumimoji="0" lang="en-US" sz="1000" b="0" i="0" u="none" baseline="0" dirty="0" smtClean="0">
                <a:solidFill>
                  <a:schemeClr val="bg1"/>
                </a:solidFill>
                <a:effectLst/>
                <a:latin typeface="+mn-lt"/>
              </a:rPr>
              <a:t>Title</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sp>
        <p:nvSpPr>
          <p:cNvPr id="57" name="Title 1"/>
          <p:cNvSpPr>
            <a:spLocks noGrp="1"/>
          </p:cNvSpPr>
          <p:nvPr>
            <p:ph type="ctrTitle"/>
          </p:nvPr>
        </p:nvSpPr>
        <p:spPr bwMode="black">
          <a:xfrm>
            <a:off x="533400" y="669134"/>
            <a:ext cx="8077200" cy="492443"/>
          </a:xfrm>
        </p:spPr>
        <p:txBody>
          <a:bodyPr anchor="t" anchorCtr="0">
            <a:spAutoFit/>
          </a:bodyPr>
          <a:lstStyle>
            <a:lvl1pPr>
              <a:lnSpc>
                <a:spcPct val="100000"/>
              </a:lnSpc>
              <a:spcBef>
                <a:spcPts val="0"/>
              </a:spcBef>
              <a:defRPr sz="3200">
                <a:solidFill>
                  <a:schemeClr val="tx1"/>
                </a:solidFill>
              </a:defRPr>
            </a:lvl1pPr>
          </a:lstStyle>
          <a:p>
            <a:r>
              <a:rPr lang="en-US" noProof="0" smtClean="0"/>
              <a:t>Click to edit Master title style</a:t>
            </a:r>
            <a:endParaRPr lang="en-US" noProof="0" dirty="0" smtClean="0"/>
          </a:p>
        </p:txBody>
      </p:sp>
      <p:sp>
        <p:nvSpPr>
          <p:cNvPr id="58" name="Subtitle 2"/>
          <p:cNvSpPr>
            <a:spLocks noGrp="1"/>
          </p:cNvSpPr>
          <p:nvPr>
            <p:ph type="subTitle" idx="1"/>
          </p:nvPr>
        </p:nvSpPr>
        <p:spPr bwMode="black">
          <a:xfrm>
            <a:off x="533400" y="1722112"/>
            <a:ext cx="8077200" cy="492443"/>
          </a:xfrm>
        </p:spPr>
        <p:txBody>
          <a:bodyPr>
            <a:spAutoFit/>
          </a:bodyPr>
          <a:lstStyle>
            <a:lvl1pPr marL="0" indent="0" algn="l">
              <a:lnSpc>
                <a:spcPct val="100000"/>
              </a:lnSpc>
              <a:spcBef>
                <a:spcPts val="0"/>
              </a:spcBef>
              <a:buNone/>
              <a:defRPr sz="3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dirty="0" smtClean="0"/>
          </a:p>
        </p:txBody>
      </p:sp>
      <p:cxnSp>
        <p:nvCxnSpPr>
          <p:cNvPr id="12" name="Shape 11"/>
          <p:cNvCxnSpPr/>
          <p:nvPr/>
        </p:nvCxnSpPr>
        <p:spPr>
          <a:xfrm rot="5400000" flipH="1" flipV="1">
            <a:off x="4422648" y="-3432047"/>
            <a:ext cx="146304"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Slide Number Placeholder 14"/>
          <p:cNvSpPr>
            <a:spLocks noGrp="1"/>
          </p:cNvSpPr>
          <p:nvPr>
            <p:ph type="sldNum" sz="quarter" idx="12"/>
          </p:nvPr>
        </p:nvSpPr>
        <p:spPr>
          <a:xfrm>
            <a:off x="7086600" y="6477000"/>
            <a:ext cx="1527048" cy="152400"/>
          </a:xfrm>
          <a:prstGeom prst="rect">
            <a:avLst/>
          </a:prstGeom>
        </p:spPr>
        <p:txBody>
          <a:bodyPr/>
          <a:lstStyle/>
          <a:p>
            <a:fld id="{0DD84FD9-88C3-4587-BE9E-27B14BB2E80E}" type="slidenum">
              <a:rPr lang="en-US" smtClean="0"/>
              <a:pPr/>
              <a:t>‹#›</a:t>
            </a:fld>
            <a:endParaRPr lang="en-US" dirty="0"/>
          </a:p>
        </p:txBody>
      </p:sp>
      <p:sp>
        <p:nvSpPr>
          <p:cNvPr id="16" name="PwCFirm"/>
          <p:cNvSpPr txBox="1"/>
          <p:nvPr userDrawn="1"/>
        </p:nvSpPr>
        <p:spPr>
          <a:xfrm>
            <a:off x="523209" y="6477000"/>
            <a:ext cx="6563391"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effectLst/>
                <a:latin typeface="+mn-lt"/>
              </a:rPr>
              <a:t>PwC</a:t>
            </a:r>
            <a:r>
              <a:rPr kumimoji="0" lang="en-US" sz="1000" b="1" i="0" u="none" baseline="0" dirty="0" smtClean="0">
                <a:solidFill>
                  <a:schemeClr val="tx2"/>
                </a:solidFill>
                <a:effectLst/>
                <a:latin typeface="+mn-lt"/>
              </a:rPr>
              <a:t> | </a:t>
            </a:r>
            <a:r>
              <a:rPr kumimoji="0" lang="en-US" sz="1000" b="0" i="0" u="none" baseline="0" dirty="0" smtClean="0">
                <a:effectLst/>
                <a:latin typeface="+mn-lt"/>
              </a:rPr>
              <a:t>Title</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ection Divider: Colour">
    <p:bg>
      <p:bgPr>
        <a:solidFill>
          <a:schemeClr val="tx2"/>
        </a:solidFill>
        <a:effectLst/>
      </p:bgPr>
    </p:bg>
    <p:spTree>
      <p:nvGrpSpPr>
        <p:cNvPr id="1" name=""/>
        <p:cNvGrpSpPr/>
        <p:nvPr/>
      </p:nvGrpSpPr>
      <p:grpSpPr>
        <a:xfrm>
          <a:off x="0" y="0"/>
          <a:ext cx="0" cy="0"/>
          <a:chOff x="0" y="0"/>
          <a:chExt cx="0" cy="0"/>
        </a:xfrm>
      </p:grpSpPr>
      <p:sp>
        <p:nvSpPr>
          <p:cNvPr id="57" name="Title 1"/>
          <p:cNvSpPr>
            <a:spLocks noGrp="1"/>
          </p:cNvSpPr>
          <p:nvPr>
            <p:ph type="ctrTitle"/>
          </p:nvPr>
        </p:nvSpPr>
        <p:spPr bwMode="black">
          <a:xfrm>
            <a:off x="533400" y="669133"/>
            <a:ext cx="8077200" cy="492443"/>
          </a:xfrm>
        </p:spPr>
        <p:txBody>
          <a:bodyPr anchor="t" anchorCtr="0">
            <a:spAutoFit/>
          </a:bodyPr>
          <a:lstStyle>
            <a:lvl1pPr>
              <a:lnSpc>
                <a:spcPct val="100000"/>
              </a:lnSpc>
              <a:spcBef>
                <a:spcPts val="0"/>
              </a:spcBef>
              <a:defRPr sz="3200" baseline="0">
                <a:solidFill>
                  <a:schemeClr val="bg1"/>
                </a:solidFill>
              </a:defRPr>
            </a:lvl1pPr>
          </a:lstStyle>
          <a:p>
            <a:r>
              <a:rPr lang="en-US" noProof="0" smtClean="0"/>
              <a:t>Click to edit Master title style</a:t>
            </a:r>
            <a:endParaRPr lang="en-US" noProof="0" dirty="0"/>
          </a:p>
        </p:txBody>
      </p:sp>
      <p:sp>
        <p:nvSpPr>
          <p:cNvPr id="22" name="Subtitle 2"/>
          <p:cNvSpPr>
            <a:spLocks noGrp="1"/>
          </p:cNvSpPr>
          <p:nvPr>
            <p:ph type="subTitle" idx="1"/>
          </p:nvPr>
        </p:nvSpPr>
        <p:spPr bwMode="black">
          <a:xfrm>
            <a:off x="533400" y="1722112"/>
            <a:ext cx="8077200" cy="430887"/>
          </a:xfrm>
        </p:spPr>
        <p:txBody>
          <a:bodyPr>
            <a:spAutoFit/>
          </a:bodyPr>
          <a:lstStyle>
            <a:lvl1pPr marL="0" indent="0" algn="l">
              <a:lnSpc>
                <a:spcPct val="100000"/>
              </a:lnSpc>
              <a:spcBef>
                <a:spcPts val="0"/>
              </a:spcBef>
              <a:buNone/>
              <a:defRPr sz="2800" baseline="0">
                <a:solidFill>
                  <a:schemeClr val="bg1"/>
                </a:solidFill>
                <a:latin typeface="+mj-lt"/>
              </a:defRPr>
            </a:lvl1pPr>
            <a:lvl2pPr marL="0" indent="0" algn="l">
              <a:buNone/>
              <a:defRPr sz="1800">
                <a:solidFill>
                  <a:schemeClr val="bg1"/>
                </a:solidFill>
                <a:latin typeface="+mj-lt"/>
              </a:defRPr>
            </a:lvl2pPr>
            <a:lvl3pPr marL="457200" indent="0" algn="l">
              <a:buNone/>
              <a:defRPr sz="1800">
                <a:solidFill>
                  <a:schemeClr val="bg1"/>
                </a:solidFill>
                <a:latin typeface="+mj-lt"/>
              </a:defRPr>
            </a:lvl3pPr>
            <a:lvl4pPr marL="914400" indent="0" algn="l">
              <a:buNone/>
              <a:defRPr sz="1800">
                <a:solidFill>
                  <a:schemeClr val="bg1"/>
                </a:solidFill>
                <a:latin typeface="+mj-lt"/>
              </a:defRPr>
            </a:lvl4pPr>
            <a:lvl5pPr marL="1371600" indent="0" algn="l">
              <a:buNone/>
              <a:defRPr sz="1800">
                <a:solidFill>
                  <a:schemeClr val="bg1"/>
                </a:solidFill>
                <a:latin typeface="+mj-lt"/>
              </a:defRPr>
            </a:lvl5pPr>
            <a:lvl6pPr marL="1828800" indent="0" algn="l">
              <a:buNone/>
              <a:defRPr sz="1800">
                <a:solidFill>
                  <a:schemeClr val="bg1"/>
                </a:solidFill>
                <a:latin typeface="+mj-lt"/>
              </a:defRPr>
            </a:lvl6pPr>
            <a:lvl7pPr marL="2286000" indent="0" algn="l">
              <a:buNone/>
              <a:defRPr sz="1800">
                <a:solidFill>
                  <a:schemeClr val="bg1"/>
                </a:solidFill>
                <a:latin typeface="+mj-lt"/>
              </a:defRPr>
            </a:lvl7pPr>
            <a:lvl8pPr marL="2743200" indent="0" algn="l">
              <a:buNone/>
              <a:defRPr sz="1800">
                <a:solidFill>
                  <a:schemeClr val="bg1"/>
                </a:solidFill>
                <a:latin typeface="+mj-lt"/>
              </a:defRPr>
            </a:lvl8pPr>
            <a:lvl9pPr marL="3200400" indent="0" algn="l">
              <a:buNone/>
              <a:defRPr sz="1800">
                <a:solidFill>
                  <a:schemeClr val="bg1"/>
                </a:solidFill>
                <a:latin typeface="+mj-lt"/>
              </a:defRPr>
            </a:lvl9pPr>
          </a:lstStyle>
          <a:p>
            <a:r>
              <a:rPr lang="en-US" noProof="0" smtClean="0"/>
              <a:t>Click to edit Master subtitle style</a:t>
            </a:r>
            <a:endParaRPr lang="en-US" noProof="0" dirty="0" smtClean="0"/>
          </a:p>
        </p:txBody>
      </p:sp>
      <p:cxnSp>
        <p:nvCxnSpPr>
          <p:cNvPr id="11" name="Shape 10"/>
          <p:cNvCxnSpPr/>
          <p:nvPr/>
        </p:nvCxnSpPr>
        <p:spPr>
          <a:xfrm rot="5400000" flipH="1" flipV="1">
            <a:off x="4422648" y="-3432047"/>
            <a:ext cx="146304" cy="8229600"/>
          </a:xfrm>
          <a:prstGeom prst="bentConnector2">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Slide Number Placeholder 14"/>
          <p:cNvSpPr>
            <a:spLocks noGrp="1"/>
          </p:cNvSpPr>
          <p:nvPr>
            <p:ph type="sldNum" sz="quarter" idx="12"/>
          </p:nvPr>
        </p:nvSpPr>
        <p:spPr>
          <a:xfrm>
            <a:off x="7086600" y="6477000"/>
            <a:ext cx="1527048" cy="152400"/>
          </a:xfrm>
          <a:prstGeom prst="rect">
            <a:avLst/>
          </a:prstGeom>
        </p:spPr>
        <p:txBody>
          <a:bodyPr/>
          <a:lstStyle>
            <a:lvl1pPr>
              <a:defRPr>
                <a:solidFill>
                  <a:schemeClr val="lt1"/>
                </a:solidFill>
              </a:defRPr>
            </a:lvl1pPr>
          </a:lstStyle>
          <a:p>
            <a:fld id="{D28E348B-3B6A-455A-AE2A-FA4C930589F0}" type="slidenum">
              <a:rPr lang="en-US" smtClean="0"/>
              <a:pPr/>
              <a:t>‹#›</a:t>
            </a:fld>
            <a:endParaRPr lang="en-US" dirty="0"/>
          </a:p>
        </p:txBody>
      </p:sp>
      <p:sp>
        <p:nvSpPr>
          <p:cNvPr id="16" name="PwCFirm"/>
          <p:cNvSpPr txBox="1"/>
          <p:nvPr userDrawn="1"/>
        </p:nvSpPr>
        <p:spPr>
          <a:xfrm>
            <a:off x="523208" y="6477000"/>
            <a:ext cx="6563391"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solidFill>
                  <a:schemeClr val="bg1"/>
                </a:solidFill>
                <a:effectLst/>
                <a:latin typeface="+mn-lt"/>
              </a:rPr>
              <a:t>PwC | </a:t>
            </a:r>
            <a:r>
              <a:rPr kumimoji="0" lang="en-US" sz="1000" b="0" i="0" u="none" baseline="0" dirty="0" smtClean="0">
                <a:solidFill>
                  <a:schemeClr val="bg1"/>
                </a:solidFill>
                <a:effectLst/>
                <a:latin typeface="+mn-lt"/>
              </a:rPr>
              <a:t>Title</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Divider: Content">
    <p:bg>
      <p:bgPr>
        <a:solidFill>
          <a:schemeClr val="tx2"/>
        </a:solidFill>
        <a:effectLst/>
      </p:bgPr>
    </p:bg>
    <p:spTree>
      <p:nvGrpSpPr>
        <p:cNvPr id="1" name=""/>
        <p:cNvGrpSpPr/>
        <p:nvPr/>
      </p:nvGrpSpPr>
      <p:grpSpPr>
        <a:xfrm>
          <a:off x="0" y="0"/>
          <a:ext cx="0" cy="0"/>
          <a:chOff x="0" y="0"/>
          <a:chExt cx="0" cy="0"/>
        </a:xfrm>
      </p:grpSpPr>
      <p:sp>
        <p:nvSpPr>
          <p:cNvPr id="57" name="Title 1"/>
          <p:cNvSpPr>
            <a:spLocks noGrp="1"/>
          </p:cNvSpPr>
          <p:nvPr>
            <p:ph type="ctrTitle"/>
          </p:nvPr>
        </p:nvSpPr>
        <p:spPr bwMode="black">
          <a:xfrm>
            <a:off x="533400" y="669133"/>
            <a:ext cx="8077200" cy="492443"/>
          </a:xfrm>
        </p:spPr>
        <p:txBody>
          <a:bodyPr anchor="t" anchorCtr="0">
            <a:spAutoFit/>
          </a:bodyPr>
          <a:lstStyle>
            <a:lvl1pPr>
              <a:lnSpc>
                <a:spcPct val="100000"/>
              </a:lnSpc>
              <a:defRPr sz="3200">
                <a:solidFill>
                  <a:schemeClr val="bg1"/>
                </a:solidFill>
              </a:defRPr>
            </a:lvl1pPr>
          </a:lstStyle>
          <a:p>
            <a:r>
              <a:rPr lang="en-US" noProof="0" smtClean="0"/>
              <a:t>Click to edit Master title style</a:t>
            </a:r>
            <a:endParaRPr lang="en-US" noProof="0" dirty="0" smtClean="0"/>
          </a:p>
        </p:txBody>
      </p:sp>
      <p:sp>
        <p:nvSpPr>
          <p:cNvPr id="33" name="Subtitle 2"/>
          <p:cNvSpPr>
            <a:spLocks noGrp="1"/>
          </p:cNvSpPr>
          <p:nvPr>
            <p:ph type="subTitle" idx="1"/>
          </p:nvPr>
        </p:nvSpPr>
        <p:spPr bwMode="black">
          <a:xfrm>
            <a:off x="533400" y="1722112"/>
            <a:ext cx="8077200" cy="430887"/>
          </a:xfrm>
        </p:spPr>
        <p:txBody>
          <a:bodyPr>
            <a:spAutoFit/>
          </a:bodyPr>
          <a:lstStyle>
            <a:lvl1pPr marL="0" indent="0" algn="l">
              <a:lnSpc>
                <a:spcPct val="100000"/>
              </a:lnSpc>
              <a:buNone/>
              <a:defRPr sz="2800">
                <a:solidFill>
                  <a:schemeClr val="bg1"/>
                </a:solidFill>
                <a:latin typeface="+mj-lt"/>
              </a:defRPr>
            </a:lvl1pPr>
            <a:lvl2pPr marL="0" indent="0" algn="l">
              <a:buNone/>
              <a:defRPr sz="1800">
                <a:solidFill>
                  <a:schemeClr val="bg1"/>
                </a:solidFill>
                <a:latin typeface="+mj-lt"/>
              </a:defRPr>
            </a:lvl2pPr>
            <a:lvl3pPr marL="457200" indent="0" algn="l">
              <a:buNone/>
              <a:defRPr sz="1800">
                <a:solidFill>
                  <a:schemeClr val="bg1"/>
                </a:solidFill>
                <a:latin typeface="+mj-lt"/>
              </a:defRPr>
            </a:lvl3pPr>
            <a:lvl4pPr marL="914400" indent="0" algn="l">
              <a:buNone/>
              <a:defRPr sz="1800">
                <a:solidFill>
                  <a:schemeClr val="bg1"/>
                </a:solidFill>
                <a:latin typeface="+mj-lt"/>
              </a:defRPr>
            </a:lvl4pPr>
            <a:lvl5pPr marL="1371600" indent="0" algn="l">
              <a:buNone/>
              <a:defRPr sz="1800">
                <a:solidFill>
                  <a:schemeClr val="bg1"/>
                </a:solidFill>
                <a:latin typeface="+mj-lt"/>
              </a:defRPr>
            </a:lvl5pPr>
            <a:lvl6pPr marL="1828800" indent="0" algn="l">
              <a:buNone/>
              <a:defRPr sz="1800">
                <a:solidFill>
                  <a:schemeClr val="bg1"/>
                </a:solidFill>
                <a:latin typeface="+mj-lt"/>
              </a:defRPr>
            </a:lvl6pPr>
            <a:lvl7pPr marL="2286000" indent="0" algn="l">
              <a:buNone/>
              <a:defRPr sz="1800">
                <a:solidFill>
                  <a:schemeClr val="bg1"/>
                </a:solidFill>
                <a:latin typeface="+mj-lt"/>
              </a:defRPr>
            </a:lvl7pPr>
            <a:lvl8pPr marL="2743200" indent="0" algn="l">
              <a:buNone/>
              <a:defRPr sz="1800">
                <a:solidFill>
                  <a:schemeClr val="bg1"/>
                </a:solidFill>
                <a:latin typeface="+mj-lt"/>
              </a:defRPr>
            </a:lvl8pPr>
            <a:lvl9pPr marL="3200400" indent="0" algn="l">
              <a:buNone/>
              <a:defRPr sz="1800">
                <a:solidFill>
                  <a:schemeClr val="bg1"/>
                </a:solidFill>
                <a:latin typeface="+mj-lt"/>
              </a:defRPr>
            </a:lvl9pPr>
          </a:lstStyle>
          <a:p>
            <a:r>
              <a:rPr lang="en-US" noProof="0" smtClean="0"/>
              <a:t>Click to edit Master subtitle style</a:t>
            </a:r>
            <a:endParaRPr lang="en-US" noProof="0" dirty="0" smtClean="0"/>
          </a:p>
        </p:txBody>
      </p:sp>
      <p:cxnSp>
        <p:nvCxnSpPr>
          <p:cNvPr id="12" name="Shape 11"/>
          <p:cNvCxnSpPr/>
          <p:nvPr/>
        </p:nvCxnSpPr>
        <p:spPr>
          <a:xfrm rot="5400000" flipH="1" flipV="1">
            <a:off x="4423800" y="-3433199"/>
            <a:ext cx="144000" cy="8229600"/>
          </a:xfrm>
          <a:prstGeom prst="bentConnector2">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Slide Number Placeholder 15"/>
          <p:cNvSpPr>
            <a:spLocks noGrp="1"/>
          </p:cNvSpPr>
          <p:nvPr>
            <p:ph type="sldNum" sz="quarter" idx="16"/>
          </p:nvPr>
        </p:nvSpPr>
        <p:spPr>
          <a:xfrm>
            <a:off x="7086600" y="6477000"/>
            <a:ext cx="1527048" cy="152400"/>
          </a:xfrm>
          <a:prstGeom prst="rect">
            <a:avLst/>
          </a:prstGeom>
        </p:spPr>
        <p:txBody>
          <a:bodyPr/>
          <a:lstStyle>
            <a:lvl1pPr>
              <a:defRPr>
                <a:solidFill>
                  <a:schemeClr val="lt1"/>
                </a:solidFill>
              </a:defRPr>
            </a:lvl1pPr>
          </a:lstStyle>
          <a:p>
            <a:fld id="{13026BEE-7C2E-43AF-AF58-972A7F3995B7}" type="slidenum">
              <a:rPr lang="en-US" smtClean="0"/>
              <a:pPr/>
              <a:t>‹#›</a:t>
            </a:fld>
            <a:endParaRPr lang="en-US" dirty="0"/>
          </a:p>
        </p:txBody>
      </p:sp>
      <p:sp>
        <p:nvSpPr>
          <p:cNvPr id="17" name="PwCFirm"/>
          <p:cNvSpPr txBox="1"/>
          <p:nvPr userDrawn="1"/>
        </p:nvSpPr>
        <p:spPr>
          <a:xfrm>
            <a:off x="523208" y="6477000"/>
            <a:ext cx="6563391"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solidFill>
                  <a:schemeClr val="bg1"/>
                </a:solidFill>
                <a:effectLst/>
                <a:latin typeface="+mn-lt"/>
              </a:rPr>
              <a:t>PwC | </a:t>
            </a:r>
            <a:r>
              <a:rPr kumimoji="0" lang="en-US" sz="1000" b="0" i="0" u="none" baseline="0" dirty="0" smtClean="0">
                <a:solidFill>
                  <a:schemeClr val="bg1"/>
                </a:solidFill>
                <a:effectLst/>
                <a:latin typeface="+mn-lt"/>
              </a:rPr>
              <a:t>Title</a:t>
            </a:r>
          </a:p>
        </p:txBody>
      </p:sp>
      <p:sp>
        <p:nvSpPr>
          <p:cNvPr id="10" name="Content Placeholder 26"/>
          <p:cNvSpPr>
            <a:spLocks noGrp="1"/>
          </p:cNvSpPr>
          <p:nvPr>
            <p:ph sz="quarter" idx="19"/>
          </p:nvPr>
        </p:nvSpPr>
        <p:spPr>
          <a:xfrm>
            <a:off x="533400" y="2819400"/>
            <a:ext cx="3962400" cy="2000548"/>
          </a:xfrm>
        </p:spPr>
        <p:txBody>
          <a:bodyPr wrap="square">
            <a:spAutoFit/>
          </a:bodyPr>
          <a:lstStyle>
            <a:lvl1pPr marL="0" indent="0">
              <a:spcAft>
                <a:spcPts val="900"/>
              </a:spcAft>
              <a:defRPr sz="2000" baseline="0">
                <a:solidFill>
                  <a:schemeClr val="bg2"/>
                </a:solidFill>
              </a:defRPr>
            </a:lvl1pPr>
            <a:lvl2pPr marL="225425" indent="-225425">
              <a:spcAft>
                <a:spcPts val="900"/>
              </a:spcAft>
              <a:buClr>
                <a:schemeClr val="bg2"/>
              </a:buClr>
              <a:defRPr sz="2000">
                <a:solidFill>
                  <a:schemeClr val="bg2"/>
                </a:solidFill>
              </a:defRPr>
            </a:lvl2pPr>
            <a:lvl3pPr marL="457200" indent="-228600">
              <a:spcAft>
                <a:spcPts val="900"/>
              </a:spcAft>
              <a:buClr>
                <a:schemeClr val="bg2"/>
              </a:buClr>
              <a:defRPr sz="2000">
                <a:solidFill>
                  <a:schemeClr val="bg2"/>
                </a:solidFill>
              </a:defRPr>
            </a:lvl3pPr>
            <a:lvl4pPr marL="688975" indent="-227013">
              <a:spcAft>
                <a:spcPts val="900"/>
              </a:spcAft>
              <a:buClr>
                <a:schemeClr val="bg2"/>
              </a:buClr>
              <a:defRPr sz="2000">
                <a:solidFill>
                  <a:schemeClr val="bg2"/>
                </a:solidFill>
              </a:defRPr>
            </a:lvl4pPr>
            <a:lvl5pPr marL="914400" indent="-228600">
              <a:spcAft>
                <a:spcPts val="900"/>
              </a:spcAft>
              <a:buClr>
                <a:schemeClr val="bg2"/>
              </a:buClr>
              <a:defRPr sz="2000">
                <a:solidFill>
                  <a:schemeClr val="bg2"/>
                </a:solidFill>
              </a:defRPr>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ver Slide: Fixed Logo">
    <p:spTree>
      <p:nvGrpSpPr>
        <p:cNvPr id="1" name=""/>
        <p:cNvGrpSpPr/>
        <p:nvPr/>
      </p:nvGrpSpPr>
      <p:grpSpPr>
        <a:xfrm>
          <a:off x="0" y="0"/>
          <a:ext cx="0" cy="0"/>
          <a:chOff x="0" y="0"/>
          <a:chExt cx="0" cy="0"/>
        </a:xfrm>
      </p:grpSpPr>
      <p:cxnSp>
        <p:nvCxnSpPr>
          <p:cNvPr id="141" name="Shape 140"/>
          <p:cNvCxnSpPr/>
          <p:nvPr/>
        </p:nvCxnSpPr>
        <p:spPr>
          <a:xfrm rot="5400000" flipH="1" flipV="1">
            <a:off x="5100456" y="-2738255"/>
            <a:ext cx="144000" cy="6839712"/>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42" name="Title 1"/>
          <p:cNvSpPr>
            <a:spLocks noGrp="1"/>
          </p:cNvSpPr>
          <p:nvPr>
            <p:ph type="ctrTitle" hasCustomPrompt="1"/>
          </p:nvPr>
        </p:nvSpPr>
        <p:spPr bwMode="black">
          <a:xfrm>
            <a:off x="1882775" y="716769"/>
            <a:ext cx="5356225" cy="914400"/>
          </a:xfrm>
        </p:spPr>
        <p:txBody>
          <a:bodyPr anchor="t" anchorCtr="0">
            <a:noAutofit/>
          </a:bodyPr>
          <a:lstStyle>
            <a:lvl1pPr>
              <a:lnSpc>
                <a:spcPct val="90000"/>
              </a:lnSpc>
              <a:spcBef>
                <a:spcPts val="0"/>
              </a:spcBef>
              <a:defRPr sz="3200" b="1" i="1" baseline="0">
                <a:solidFill>
                  <a:schemeClr val="tx1"/>
                </a:solidFill>
              </a:defRPr>
            </a:lvl1pPr>
          </a:lstStyle>
          <a:p>
            <a:r>
              <a:rPr lang="en-US" noProof="0" dirty="0" smtClean="0"/>
              <a:t>Click to add the presentation’s main title</a:t>
            </a:r>
            <a:endParaRPr lang="en-US" noProof="0" dirty="0"/>
          </a:p>
        </p:txBody>
      </p:sp>
      <p:sp>
        <p:nvSpPr>
          <p:cNvPr id="143" name="Subtitle 2"/>
          <p:cNvSpPr>
            <a:spLocks noGrp="1"/>
          </p:cNvSpPr>
          <p:nvPr>
            <p:ph type="subTitle" idx="1" hasCustomPrompt="1"/>
          </p:nvPr>
        </p:nvSpPr>
        <p:spPr bwMode="black">
          <a:xfrm>
            <a:off x="1882775" y="1707368"/>
            <a:ext cx="5356225" cy="914401"/>
          </a:xfrm>
        </p:spPr>
        <p:txBody>
          <a:bodyPr>
            <a:noAutofit/>
          </a:bodyPr>
          <a:lstStyle>
            <a:lvl1pPr marL="0" indent="0" algn="l">
              <a:lnSpc>
                <a:spcPct val="90000"/>
              </a:lnSpc>
              <a:spcBef>
                <a:spcPts val="0"/>
              </a:spcBef>
              <a:spcAft>
                <a:spcPts val="0"/>
              </a:spcAft>
              <a:buNone/>
              <a:defRPr sz="2400" baseline="0">
                <a:solidFill>
                  <a:schemeClr val="tx1"/>
                </a:solidFill>
                <a:latin typeface="+mj-lt"/>
              </a:defRPr>
            </a:lvl1pPr>
            <a:lvl2pPr marL="0" indent="0" algn="l">
              <a:buNone/>
              <a:defRPr sz="1800">
                <a:solidFill>
                  <a:schemeClr val="bg1"/>
                </a:solidFill>
                <a:latin typeface="+mj-lt"/>
              </a:defRPr>
            </a:lvl2pPr>
            <a:lvl3pPr marL="457200" indent="0" algn="l">
              <a:buNone/>
              <a:defRPr sz="1800">
                <a:solidFill>
                  <a:schemeClr val="bg1"/>
                </a:solidFill>
                <a:latin typeface="+mj-lt"/>
              </a:defRPr>
            </a:lvl3pPr>
            <a:lvl4pPr marL="914400" indent="0" algn="l">
              <a:buNone/>
              <a:defRPr sz="1800">
                <a:solidFill>
                  <a:schemeClr val="bg1"/>
                </a:solidFill>
                <a:latin typeface="+mj-lt"/>
              </a:defRPr>
            </a:lvl4pPr>
            <a:lvl5pPr marL="1371600" indent="0" algn="l">
              <a:buNone/>
              <a:defRPr sz="1800">
                <a:solidFill>
                  <a:schemeClr val="bg1"/>
                </a:solidFill>
                <a:latin typeface="+mj-lt"/>
              </a:defRPr>
            </a:lvl5pPr>
            <a:lvl6pPr marL="1828800" indent="0" algn="l">
              <a:buNone/>
              <a:defRPr sz="1800">
                <a:solidFill>
                  <a:schemeClr val="bg1"/>
                </a:solidFill>
                <a:latin typeface="+mj-lt"/>
              </a:defRPr>
            </a:lvl6pPr>
            <a:lvl7pPr marL="2286000" indent="0" algn="l">
              <a:buNone/>
              <a:defRPr sz="1800">
                <a:solidFill>
                  <a:schemeClr val="bg1"/>
                </a:solidFill>
                <a:latin typeface="+mj-lt"/>
              </a:defRPr>
            </a:lvl7pPr>
            <a:lvl8pPr marL="2743200" indent="0" algn="l">
              <a:buNone/>
              <a:defRPr sz="1800">
                <a:solidFill>
                  <a:schemeClr val="bg1"/>
                </a:solidFill>
                <a:latin typeface="+mj-lt"/>
              </a:defRPr>
            </a:lvl8pPr>
            <a:lvl9pPr marL="3200400" indent="0" algn="l">
              <a:buNone/>
              <a:defRPr sz="1800">
                <a:solidFill>
                  <a:schemeClr val="bg1"/>
                </a:solidFill>
                <a:latin typeface="+mj-lt"/>
              </a:defRPr>
            </a:lvl9pPr>
          </a:lstStyle>
          <a:p>
            <a:r>
              <a:rPr lang="en-US" noProof="0" dirty="0" smtClean="0"/>
              <a:t>Subtitle and date (move higher if title is only one line)</a:t>
            </a:r>
          </a:p>
        </p:txBody>
      </p:sp>
      <p:sp>
        <p:nvSpPr>
          <p:cNvPr id="144" name="Text Placeholder 31"/>
          <p:cNvSpPr>
            <a:spLocks noGrp="1"/>
          </p:cNvSpPr>
          <p:nvPr>
            <p:ph type="body" sz="quarter" idx="10" hasCustomPrompt="1"/>
          </p:nvPr>
        </p:nvSpPr>
        <p:spPr bwMode="black">
          <a:xfrm>
            <a:off x="1895475" y="374904"/>
            <a:ext cx="4105656" cy="146304"/>
          </a:xfrm>
        </p:spPr>
        <p:txBody>
          <a:bodyPr/>
          <a:lstStyle>
            <a:lvl1pPr>
              <a:defRPr sz="1100">
                <a:solidFill>
                  <a:schemeClr val="tx1"/>
                </a:solidFill>
                <a:latin typeface="Arial" pitchFamily="34" charset="0"/>
                <a:cs typeface="Arial" pitchFamily="34" charset="0"/>
              </a:defRPr>
            </a:lvl1pPr>
            <a:lvl2pPr>
              <a:defRPr sz="1000">
                <a:solidFill>
                  <a:schemeClr val="bg1"/>
                </a:solidFill>
                <a:latin typeface="Arial" pitchFamily="34" charset="0"/>
                <a:cs typeface="Arial" pitchFamily="34" charset="0"/>
              </a:defRPr>
            </a:lvl2pPr>
            <a:lvl3pPr>
              <a:defRPr sz="1000">
                <a:solidFill>
                  <a:schemeClr val="bg1"/>
                </a:solidFill>
                <a:latin typeface="Arial" pitchFamily="34" charset="0"/>
                <a:cs typeface="Arial" pitchFamily="34" charset="0"/>
              </a:defRPr>
            </a:lvl3pPr>
            <a:lvl4pPr>
              <a:defRPr sz="1000">
                <a:solidFill>
                  <a:schemeClr val="bg1"/>
                </a:solidFill>
                <a:latin typeface="Arial" pitchFamily="34" charset="0"/>
                <a:cs typeface="Arial" pitchFamily="34" charset="0"/>
              </a:defRPr>
            </a:lvl4pPr>
            <a:lvl5pPr>
              <a:defRPr sz="1000">
                <a:solidFill>
                  <a:schemeClr val="bg1"/>
                </a:solidFill>
                <a:latin typeface="Arial" pitchFamily="34" charset="0"/>
                <a:cs typeface="Arial" pitchFamily="34" charset="0"/>
              </a:defRPr>
            </a:lvl5pPr>
          </a:lstStyle>
          <a:p>
            <a:pPr lvl="0"/>
            <a:r>
              <a:rPr lang="en-US" noProof="0" dirty="0" smtClean="0"/>
              <a:t>www.pwc.com</a:t>
            </a:r>
            <a:endParaRPr lang="en-US" noProof="0" dirty="0"/>
          </a:p>
        </p:txBody>
      </p:sp>
      <p:grpSp>
        <p:nvGrpSpPr>
          <p:cNvPr id="102" name="Group 101"/>
          <p:cNvGrpSpPr>
            <a:grpSpLocks noChangeAspect="1"/>
          </p:cNvGrpSpPr>
          <p:nvPr userDrawn="1"/>
        </p:nvGrpSpPr>
        <p:grpSpPr>
          <a:xfrm>
            <a:off x="968592" y="5768681"/>
            <a:ext cx="1232283" cy="935789"/>
            <a:chOff x="518032" y="-1032869"/>
            <a:chExt cx="6161413" cy="4678943"/>
          </a:xfrm>
        </p:grpSpPr>
        <p:grpSp>
          <p:nvGrpSpPr>
            <p:cNvPr id="103" name="Group 73"/>
            <p:cNvGrpSpPr>
              <a:grpSpLocks noChangeAspect="1"/>
            </p:cNvGrpSpPr>
            <p:nvPr/>
          </p:nvGrpSpPr>
          <p:grpSpPr>
            <a:xfrm>
              <a:off x="4438637" y="-1032863"/>
              <a:ext cx="2240792" cy="2011550"/>
              <a:chOff x="1905000" y="5715000"/>
              <a:chExt cx="445770" cy="381000"/>
            </a:xfrm>
          </p:grpSpPr>
          <p:sp>
            <p:nvSpPr>
              <p:cNvPr id="107" name="Rectangle 25"/>
              <p:cNvSpPr>
                <a:spLocks noChangeArrowheads="1"/>
              </p:cNvSpPr>
              <p:nvPr userDrawn="1"/>
            </p:nvSpPr>
            <p:spPr bwMode="gray">
              <a:xfrm>
                <a:off x="2293620" y="5988118"/>
                <a:ext cx="57150" cy="107882"/>
              </a:xfrm>
              <a:prstGeom prst="rect">
                <a:avLst/>
              </a:prstGeom>
              <a:solidFill>
                <a:srgbClr val="F445F6"/>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08" name="Rectangle 26"/>
              <p:cNvSpPr>
                <a:spLocks noChangeArrowheads="1"/>
              </p:cNvSpPr>
              <p:nvPr userDrawn="1"/>
            </p:nvSpPr>
            <p:spPr bwMode="gray">
              <a:xfrm>
                <a:off x="2132171" y="5757333"/>
                <a:ext cx="44291" cy="66914"/>
              </a:xfrm>
              <a:prstGeom prst="rect">
                <a:avLst/>
              </a:prstGeom>
              <a:solidFill>
                <a:srgbClr val="F6B67F"/>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09" name="Rectangle 27"/>
              <p:cNvSpPr>
                <a:spLocks noChangeArrowheads="1"/>
              </p:cNvSpPr>
              <p:nvPr userDrawn="1"/>
            </p:nvSpPr>
            <p:spPr bwMode="gray">
              <a:xfrm>
                <a:off x="1905000" y="5715000"/>
                <a:ext cx="227171" cy="42333"/>
              </a:xfrm>
              <a:prstGeom prst="rect">
                <a:avLst/>
              </a:prstGeom>
              <a:solidFill>
                <a:srgbClr val="F48F17"/>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10" name="Rectangle 28"/>
              <p:cNvSpPr>
                <a:spLocks noChangeArrowheads="1"/>
              </p:cNvSpPr>
              <p:nvPr userDrawn="1"/>
            </p:nvSpPr>
            <p:spPr bwMode="gray">
              <a:xfrm>
                <a:off x="1905000" y="5757333"/>
                <a:ext cx="227171" cy="66914"/>
              </a:xfrm>
              <a:prstGeom prst="rect">
                <a:avLst/>
              </a:prstGeom>
              <a:solidFill>
                <a:srgbClr val="EB660B"/>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11" name="Rectangle 29"/>
              <p:cNvSpPr>
                <a:spLocks noChangeArrowheads="1"/>
              </p:cNvSpPr>
              <p:nvPr userDrawn="1"/>
            </p:nvSpPr>
            <p:spPr bwMode="gray">
              <a:xfrm>
                <a:off x="2176462" y="5824247"/>
                <a:ext cx="117158" cy="163871"/>
              </a:xfrm>
              <a:prstGeom prst="rect">
                <a:avLst/>
              </a:prstGeom>
              <a:solidFill>
                <a:srgbClr val="F3BF09"/>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12" name="Rectangle 30"/>
              <p:cNvSpPr>
                <a:spLocks noChangeArrowheads="1"/>
              </p:cNvSpPr>
              <p:nvPr userDrawn="1"/>
            </p:nvSpPr>
            <p:spPr bwMode="gray">
              <a:xfrm>
                <a:off x="2176462" y="5988118"/>
                <a:ext cx="117158" cy="107882"/>
              </a:xfrm>
              <a:prstGeom prst="rect">
                <a:avLst/>
              </a:prstGeom>
              <a:solidFill>
                <a:srgbClr val="E93409"/>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13" name="Rectangle 31"/>
              <p:cNvSpPr>
                <a:spLocks noChangeArrowheads="1"/>
              </p:cNvSpPr>
              <p:nvPr userDrawn="1"/>
            </p:nvSpPr>
            <p:spPr bwMode="gray">
              <a:xfrm>
                <a:off x="2132171" y="5824247"/>
                <a:ext cx="44291" cy="163871"/>
              </a:xfrm>
              <a:prstGeom prst="rect">
                <a:avLst/>
              </a:prstGeom>
              <a:solidFill>
                <a:srgbClr val="EA880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14" name="Rectangle 32"/>
              <p:cNvSpPr>
                <a:spLocks noChangeArrowheads="1"/>
              </p:cNvSpPr>
              <p:nvPr userDrawn="1"/>
            </p:nvSpPr>
            <p:spPr bwMode="gray">
              <a:xfrm>
                <a:off x="2132171" y="5988118"/>
                <a:ext cx="44291" cy="107882"/>
              </a:xfrm>
              <a:prstGeom prst="rect">
                <a:avLst/>
              </a:prstGeom>
              <a:solidFill>
                <a:srgbClr val="E0250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15" name="Freeform 33"/>
              <p:cNvSpPr>
                <a:spLocks/>
              </p:cNvSpPr>
              <p:nvPr userDrawn="1"/>
            </p:nvSpPr>
            <p:spPr bwMode="gray">
              <a:xfrm>
                <a:off x="1905000" y="5824247"/>
                <a:ext cx="227171" cy="163871"/>
              </a:xfrm>
              <a:custGeom>
                <a:avLst/>
                <a:gdLst/>
                <a:ahLst/>
                <a:cxnLst>
                  <a:cxn ang="0">
                    <a:pos x="0" y="0"/>
                  </a:cxn>
                  <a:cxn ang="0">
                    <a:pos x="159" y="0"/>
                  </a:cxn>
                  <a:cxn ang="0">
                    <a:pos x="159" y="120"/>
                  </a:cxn>
                  <a:cxn ang="0">
                    <a:pos x="99" y="120"/>
                  </a:cxn>
                  <a:cxn ang="0">
                    <a:pos x="99" y="80"/>
                  </a:cxn>
                  <a:cxn ang="0">
                    <a:pos x="0" y="80"/>
                  </a:cxn>
                  <a:cxn ang="0">
                    <a:pos x="0" y="0"/>
                  </a:cxn>
                </a:cxnLst>
                <a:rect l="0" t="0" r="r" b="b"/>
                <a:pathLst>
                  <a:path w="159" h="120">
                    <a:moveTo>
                      <a:pt x="0" y="0"/>
                    </a:moveTo>
                    <a:lnTo>
                      <a:pt x="159" y="0"/>
                    </a:lnTo>
                    <a:lnTo>
                      <a:pt x="159" y="120"/>
                    </a:lnTo>
                    <a:lnTo>
                      <a:pt x="99" y="120"/>
                    </a:lnTo>
                    <a:lnTo>
                      <a:pt x="99" y="80"/>
                    </a:lnTo>
                    <a:lnTo>
                      <a:pt x="0" y="80"/>
                    </a:lnTo>
                    <a:lnTo>
                      <a:pt x="0" y="0"/>
                    </a:lnTo>
                    <a:close/>
                  </a:path>
                </a:pathLst>
              </a:custGeom>
              <a:solidFill>
                <a:srgbClr val="E04C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16" name="Rectangle 34"/>
              <p:cNvSpPr>
                <a:spLocks noChangeArrowheads="1"/>
              </p:cNvSpPr>
              <p:nvPr userDrawn="1"/>
            </p:nvSpPr>
            <p:spPr bwMode="gray">
              <a:xfrm>
                <a:off x="2046446" y="5988118"/>
                <a:ext cx="85725" cy="107882"/>
              </a:xfrm>
              <a:prstGeom prst="rect">
                <a:avLst/>
              </a:prstGeom>
              <a:solidFill>
                <a:srgbClr val="D614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17" name="Rectangle 35"/>
              <p:cNvSpPr>
                <a:spLocks noChangeArrowheads="1"/>
              </p:cNvSpPr>
              <p:nvPr userDrawn="1"/>
            </p:nvSpPr>
            <p:spPr bwMode="gray">
              <a:xfrm>
                <a:off x="1905000" y="5933495"/>
                <a:ext cx="141446" cy="54624"/>
              </a:xfrm>
              <a:prstGeom prst="rect">
                <a:avLst/>
              </a:prstGeom>
              <a:solidFill>
                <a:srgbClr val="C93C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18" name="Rectangle 36"/>
              <p:cNvSpPr>
                <a:spLocks noChangeArrowheads="1"/>
              </p:cNvSpPr>
              <p:nvPr userDrawn="1"/>
            </p:nvSpPr>
            <p:spPr bwMode="gray">
              <a:xfrm>
                <a:off x="1905000" y="5988118"/>
                <a:ext cx="141446" cy="107882"/>
              </a:xfrm>
              <a:prstGeom prst="rect">
                <a:avLst/>
              </a:prstGeom>
              <a:solidFill>
                <a:srgbClr val="C010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19" name="Rectangle 25"/>
              <p:cNvSpPr>
                <a:spLocks noChangeArrowheads="1"/>
              </p:cNvSpPr>
              <p:nvPr/>
            </p:nvSpPr>
            <p:spPr bwMode="gray">
              <a:xfrm>
                <a:off x="2293620" y="5988118"/>
                <a:ext cx="57150" cy="107882"/>
              </a:xfrm>
              <a:prstGeom prst="rect">
                <a:avLst/>
              </a:prstGeom>
              <a:solidFill>
                <a:srgbClr val="F445F6"/>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20" name="Rectangle 26"/>
              <p:cNvSpPr>
                <a:spLocks noChangeArrowheads="1"/>
              </p:cNvSpPr>
              <p:nvPr/>
            </p:nvSpPr>
            <p:spPr bwMode="gray">
              <a:xfrm>
                <a:off x="2132171" y="5757333"/>
                <a:ext cx="44291" cy="66914"/>
              </a:xfrm>
              <a:prstGeom prst="rect">
                <a:avLst/>
              </a:prstGeom>
              <a:solidFill>
                <a:srgbClr val="F6B67F"/>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21" name="Rectangle 27"/>
              <p:cNvSpPr>
                <a:spLocks noChangeArrowheads="1"/>
              </p:cNvSpPr>
              <p:nvPr/>
            </p:nvSpPr>
            <p:spPr bwMode="gray">
              <a:xfrm>
                <a:off x="1905000" y="5715000"/>
                <a:ext cx="227171" cy="42333"/>
              </a:xfrm>
              <a:prstGeom prst="rect">
                <a:avLst/>
              </a:prstGeom>
              <a:solidFill>
                <a:srgbClr val="F48F17"/>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22" name="Rectangle 28"/>
              <p:cNvSpPr>
                <a:spLocks noChangeArrowheads="1"/>
              </p:cNvSpPr>
              <p:nvPr/>
            </p:nvSpPr>
            <p:spPr bwMode="gray">
              <a:xfrm>
                <a:off x="1905000" y="5757333"/>
                <a:ext cx="227171" cy="66914"/>
              </a:xfrm>
              <a:prstGeom prst="rect">
                <a:avLst/>
              </a:prstGeom>
              <a:solidFill>
                <a:srgbClr val="EB660B"/>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23" name="Rectangle 29"/>
              <p:cNvSpPr>
                <a:spLocks noChangeArrowheads="1"/>
              </p:cNvSpPr>
              <p:nvPr/>
            </p:nvSpPr>
            <p:spPr bwMode="gray">
              <a:xfrm>
                <a:off x="2176462" y="5824247"/>
                <a:ext cx="117158" cy="163871"/>
              </a:xfrm>
              <a:prstGeom prst="rect">
                <a:avLst/>
              </a:prstGeom>
              <a:solidFill>
                <a:srgbClr val="F3BF09"/>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24" name="Rectangle 30"/>
              <p:cNvSpPr>
                <a:spLocks noChangeArrowheads="1"/>
              </p:cNvSpPr>
              <p:nvPr/>
            </p:nvSpPr>
            <p:spPr bwMode="gray">
              <a:xfrm>
                <a:off x="2176462" y="5988118"/>
                <a:ext cx="117158" cy="107882"/>
              </a:xfrm>
              <a:prstGeom prst="rect">
                <a:avLst/>
              </a:prstGeom>
              <a:solidFill>
                <a:srgbClr val="E93409"/>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25" name="Rectangle 31"/>
              <p:cNvSpPr>
                <a:spLocks noChangeArrowheads="1"/>
              </p:cNvSpPr>
              <p:nvPr/>
            </p:nvSpPr>
            <p:spPr bwMode="gray">
              <a:xfrm>
                <a:off x="2132171" y="5824247"/>
                <a:ext cx="44291" cy="163871"/>
              </a:xfrm>
              <a:prstGeom prst="rect">
                <a:avLst/>
              </a:prstGeom>
              <a:solidFill>
                <a:srgbClr val="EA880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26" name="Rectangle 32"/>
              <p:cNvSpPr>
                <a:spLocks noChangeArrowheads="1"/>
              </p:cNvSpPr>
              <p:nvPr/>
            </p:nvSpPr>
            <p:spPr bwMode="gray">
              <a:xfrm>
                <a:off x="2132171" y="5988118"/>
                <a:ext cx="44291" cy="107882"/>
              </a:xfrm>
              <a:prstGeom prst="rect">
                <a:avLst/>
              </a:prstGeom>
              <a:solidFill>
                <a:srgbClr val="E0250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27" name="Freeform 33"/>
              <p:cNvSpPr>
                <a:spLocks/>
              </p:cNvSpPr>
              <p:nvPr/>
            </p:nvSpPr>
            <p:spPr bwMode="gray">
              <a:xfrm>
                <a:off x="1905000" y="5824247"/>
                <a:ext cx="227171" cy="163871"/>
              </a:xfrm>
              <a:custGeom>
                <a:avLst/>
                <a:gdLst/>
                <a:ahLst/>
                <a:cxnLst>
                  <a:cxn ang="0">
                    <a:pos x="0" y="0"/>
                  </a:cxn>
                  <a:cxn ang="0">
                    <a:pos x="159" y="0"/>
                  </a:cxn>
                  <a:cxn ang="0">
                    <a:pos x="159" y="120"/>
                  </a:cxn>
                  <a:cxn ang="0">
                    <a:pos x="99" y="120"/>
                  </a:cxn>
                  <a:cxn ang="0">
                    <a:pos x="99" y="80"/>
                  </a:cxn>
                  <a:cxn ang="0">
                    <a:pos x="0" y="80"/>
                  </a:cxn>
                  <a:cxn ang="0">
                    <a:pos x="0" y="0"/>
                  </a:cxn>
                </a:cxnLst>
                <a:rect l="0" t="0" r="r" b="b"/>
                <a:pathLst>
                  <a:path w="159" h="120">
                    <a:moveTo>
                      <a:pt x="0" y="0"/>
                    </a:moveTo>
                    <a:lnTo>
                      <a:pt x="159" y="0"/>
                    </a:lnTo>
                    <a:lnTo>
                      <a:pt x="159" y="120"/>
                    </a:lnTo>
                    <a:lnTo>
                      <a:pt x="99" y="120"/>
                    </a:lnTo>
                    <a:lnTo>
                      <a:pt x="99" y="80"/>
                    </a:lnTo>
                    <a:lnTo>
                      <a:pt x="0" y="80"/>
                    </a:lnTo>
                    <a:lnTo>
                      <a:pt x="0" y="0"/>
                    </a:lnTo>
                    <a:close/>
                  </a:path>
                </a:pathLst>
              </a:custGeom>
              <a:solidFill>
                <a:srgbClr val="E04C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28" name="Rectangle 34"/>
              <p:cNvSpPr>
                <a:spLocks noChangeArrowheads="1"/>
              </p:cNvSpPr>
              <p:nvPr/>
            </p:nvSpPr>
            <p:spPr bwMode="gray">
              <a:xfrm>
                <a:off x="2046446" y="5988118"/>
                <a:ext cx="85725" cy="107882"/>
              </a:xfrm>
              <a:prstGeom prst="rect">
                <a:avLst/>
              </a:prstGeom>
              <a:solidFill>
                <a:srgbClr val="D614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29" name="Rectangle 35"/>
              <p:cNvSpPr>
                <a:spLocks noChangeArrowheads="1"/>
              </p:cNvSpPr>
              <p:nvPr/>
            </p:nvSpPr>
            <p:spPr bwMode="gray">
              <a:xfrm>
                <a:off x="1905000" y="5933495"/>
                <a:ext cx="141446" cy="54624"/>
              </a:xfrm>
              <a:prstGeom prst="rect">
                <a:avLst/>
              </a:prstGeom>
              <a:solidFill>
                <a:srgbClr val="C93C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30" name="Rectangle 36"/>
              <p:cNvSpPr>
                <a:spLocks noChangeArrowheads="1"/>
              </p:cNvSpPr>
              <p:nvPr/>
            </p:nvSpPr>
            <p:spPr bwMode="gray">
              <a:xfrm>
                <a:off x="1905000" y="5988118"/>
                <a:ext cx="141446" cy="107882"/>
              </a:xfrm>
              <a:prstGeom prst="rect">
                <a:avLst/>
              </a:prstGeom>
              <a:solidFill>
                <a:srgbClr val="C010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grpSp>
        <p:grpSp>
          <p:nvGrpSpPr>
            <p:cNvPr id="104" name="Group 32"/>
            <p:cNvGrpSpPr/>
            <p:nvPr/>
          </p:nvGrpSpPr>
          <p:grpSpPr>
            <a:xfrm>
              <a:off x="518032" y="978681"/>
              <a:ext cx="4572000" cy="2667393"/>
              <a:chOff x="518032" y="978681"/>
              <a:chExt cx="4572000" cy="2667393"/>
            </a:xfrm>
          </p:grpSpPr>
          <p:sp>
            <p:nvSpPr>
              <p:cNvPr id="105" name="Rectangle 37"/>
              <p:cNvSpPr>
                <a:spLocks noChangeArrowheads="1"/>
              </p:cNvSpPr>
              <p:nvPr userDrawn="1"/>
            </p:nvSpPr>
            <p:spPr bwMode="black">
              <a:xfrm>
                <a:off x="3295650" y="978681"/>
                <a:ext cx="1143000" cy="263229"/>
              </a:xfrm>
              <a:prstGeom prst="rect">
                <a:avLst/>
              </a:prstGeom>
              <a:solidFill>
                <a:srgbClr val="A100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06" name="Freeform 7"/>
              <p:cNvSpPr>
                <a:spLocks noEditPoints="1"/>
              </p:cNvSpPr>
              <p:nvPr userDrawn="1"/>
            </p:nvSpPr>
            <p:spPr bwMode="black">
              <a:xfrm>
                <a:off x="518032" y="1922794"/>
                <a:ext cx="4572000" cy="1723280"/>
              </a:xfrm>
              <a:custGeom>
                <a:avLst/>
                <a:gdLst/>
                <a:ahLst/>
                <a:cxnLst>
                  <a:cxn ang="0">
                    <a:pos x="581" y="233"/>
                  </a:cxn>
                  <a:cxn ang="0">
                    <a:pos x="538" y="949"/>
                  </a:cxn>
                  <a:cxn ang="0">
                    <a:pos x="630" y="946"/>
                  </a:cxn>
                  <a:cxn ang="0">
                    <a:pos x="793" y="880"/>
                  </a:cxn>
                  <a:cxn ang="0">
                    <a:pos x="886" y="728"/>
                  </a:cxn>
                  <a:cxn ang="0">
                    <a:pos x="905" y="505"/>
                  </a:cxn>
                  <a:cxn ang="0">
                    <a:pos x="850" y="329"/>
                  </a:cxn>
                  <a:cxn ang="0">
                    <a:pos x="727" y="241"/>
                  </a:cxn>
                  <a:cxn ang="0">
                    <a:pos x="521" y="3"/>
                  </a:cxn>
                  <a:cxn ang="0">
                    <a:pos x="643" y="74"/>
                  </a:cxn>
                  <a:cxn ang="0">
                    <a:pos x="761" y="24"/>
                  </a:cxn>
                  <a:cxn ang="0">
                    <a:pos x="855" y="9"/>
                  </a:cxn>
                  <a:cxn ang="0">
                    <a:pos x="1026" y="40"/>
                  </a:cxn>
                  <a:cxn ang="0">
                    <a:pos x="1180" y="172"/>
                  </a:cxn>
                  <a:cxn ang="0">
                    <a:pos x="1265" y="383"/>
                  </a:cxn>
                  <a:cxn ang="0">
                    <a:pos x="1265" y="641"/>
                  </a:cxn>
                  <a:cxn ang="0">
                    <a:pos x="1175" y="857"/>
                  </a:cxn>
                  <a:cxn ang="0">
                    <a:pos x="1005" y="1006"/>
                  </a:cxn>
                  <a:cxn ang="0">
                    <a:pos x="766" y="1074"/>
                  </a:cxn>
                  <a:cxn ang="0">
                    <a:pos x="601" y="1074"/>
                  </a:cxn>
                  <a:cxn ang="0">
                    <a:pos x="692" y="1447"/>
                  </a:cxn>
                  <a:cxn ang="0">
                    <a:pos x="171" y="1408"/>
                  </a:cxn>
                  <a:cxn ang="0">
                    <a:pos x="413" y="3"/>
                  </a:cxn>
                  <a:cxn ang="0">
                    <a:pos x="3876" y="20"/>
                  </a:cxn>
                  <a:cxn ang="0">
                    <a:pos x="4036" y="100"/>
                  </a:cxn>
                  <a:cxn ang="0">
                    <a:pos x="4113" y="232"/>
                  </a:cxn>
                  <a:cxn ang="0">
                    <a:pos x="4091" y="362"/>
                  </a:cxn>
                  <a:cxn ang="0">
                    <a:pos x="3995" y="436"/>
                  </a:cxn>
                  <a:cxn ang="0">
                    <a:pos x="3859" y="438"/>
                  </a:cxn>
                  <a:cxn ang="0">
                    <a:pos x="3757" y="114"/>
                  </a:cxn>
                  <a:cxn ang="0">
                    <a:pos x="3597" y="187"/>
                  </a:cxn>
                  <a:cxn ang="0">
                    <a:pos x="3508" y="339"/>
                  </a:cxn>
                  <a:cxn ang="0">
                    <a:pos x="3489" y="565"/>
                  </a:cxn>
                  <a:cxn ang="0">
                    <a:pos x="3547" y="753"/>
                  </a:cxn>
                  <a:cxn ang="0">
                    <a:pos x="3668" y="869"/>
                  </a:cxn>
                  <a:cxn ang="0">
                    <a:pos x="3821" y="896"/>
                  </a:cxn>
                  <a:cxn ang="0">
                    <a:pos x="3931" y="872"/>
                  </a:cxn>
                  <a:cxn ang="0">
                    <a:pos x="4079" y="810"/>
                  </a:cxn>
                  <a:cxn ang="0">
                    <a:pos x="4016" y="1024"/>
                  </a:cxn>
                  <a:cxn ang="0">
                    <a:pos x="3830" y="1080"/>
                  </a:cxn>
                  <a:cxn ang="0">
                    <a:pos x="3651" y="1095"/>
                  </a:cxn>
                  <a:cxn ang="0">
                    <a:pos x="3426" y="1060"/>
                  </a:cxn>
                  <a:cxn ang="0">
                    <a:pos x="3255" y="947"/>
                  </a:cxn>
                  <a:cxn ang="0">
                    <a:pos x="3140" y="772"/>
                  </a:cxn>
                  <a:cxn ang="0">
                    <a:pos x="3101" y="561"/>
                  </a:cxn>
                  <a:cxn ang="0">
                    <a:pos x="3153" y="318"/>
                  </a:cxn>
                  <a:cxn ang="0">
                    <a:pos x="3293" y="135"/>
                  </a:cxn>
                  <a:cxn ang="0">
                    <a:pos x="3508" y="27"/>
                  </a:cxn>
                  <a:cxn ang="0">
                    <a:pos x="2910" y="0"/>
                  </a:cxn>
                  <a:cxn ang="0">
                    <a:pos x="3040" y="52"/>
                  </a:cxn>
                  <a:cxn ang="0">
                    <a:pos x="3093" y="178"/>
                  </a:cxn>
                  <a:cxn ang="0">
                    <a:pos x="3071" y="277"/>
                  </a:cxn>
                  <a:cxn ang="0">
                    <a:pos x="3004" y="393"/>
                  </a:cxn>
                  <a:cxn ang="0">
                    <a:pos x="2876" y="561"/>
                  </a:cxn>
                  <a:cxn ang="0">
                    <a:pos x="1784" y="1078"/>
                  </a:cxn>
                  <a:cxn ang="0">
                    <a:pos x="1313" y="118"/>
                  </a:cxn>
                  <a:cxn ang="0">
                    <a:pos x="2247" y="25"/>
                  </a:cxn>
                  <a:cxn ang="0">
                    <a:pos x="2759" y="62"/>
                  </a:cxn>
                  <a:cxn ang="0">
                    <a:pos x="2872" y="4"/>
                  </a:cxn>
                </a:cxnLst>
                <a:rect l="0" t="0" r="r" b="b"/>
                <a:pathLst>
                  <a:path w="4127" h="1544">
                    <a:moveTo>
                      <a:pt x="640" y="229"/>
                    </a:moveTo>
                    <a:lnTo>
                      <a:pt x="622" y="229"/>
                    </a:lnTo>
                    <a:lnTo>
                      <a:pt x="603" y="230"/>
                    </a:lnTo>
                    <a:lnTo>
                      <a:pt x="581" y="233"/>
                    </a:lnTo>
                    <a:lnTo>
                      <a:pt x="553" y="235"/>
                    </a:lnTo>
                    <a:lnTo>
                      <a:pt x="521" y="241"/>
                    </a:lnTo>
                    <a:lnTo>
                      <a:pt x="521" y="947"/>
                    </a:lnTo>
                    <a:lnTo>
                      <a:pt x="538" y="949"/>
                    </a:lnTo>
                    <a:lnTo>
                      <a:pt x="553" y="949"/>
                    </a:lnTo>
                    <a:lnTo>
                      <a:pt x="566" y="949"/>
                    </a:lnTo>
                    <a:lnTo>
                      <a:pt x="578" y="949"/>
                    </a:lnTo>
                    <a:lnTo>
                      <a:pt x="630" y="946"/>
                    </a:lnTo>
                    <a:lnTo>
                      <a:pt x="677" y="937"/>
                    </a:lnTo>
                    <a:lnTo>
                      <a:pt x="720" y="924"/>
                    </a:lnTo>
                    <a:lnTo>
                      <a:pt x="758" y="905"/>
                    </a:lnTo>
                    <a:lnTo>
                      <a:pt x="793" y="880"/>
                    </a:lnTo>
                    <a:lnTo>
                      <a:pt x="824" y="850"/>
                    </a:lnTo>
                    <a:lnTo>
                      <a:pt x="849" y="815"/>
                    </a:lnTo>
                    <a:lnTo>
                      <a:pt x="870" y="775"/>
                    </a:lnTo>
                    <a:lnTo>
                      <a:pt x="886" y="728"/>
                    </a:lnTo>
                    <a:lnTo>
                      <a:pt x="897" y="678"/>
                    </a:lnTo>
                    <a:lnTo>
                      <a:pt x="905" y="622"/>
                    </a:lnTo>
                    <a:lnTo>
                      <a:pt x="907" y="561"/>
                    </a:lnTo>
                    <a:lnTo>
                      <a:pt x="905" y="505"/>
                    </a:lnTo>
                    <a:lnTo>
                      <a:pt x="897" y="452"/>
                    </a:lnTo>
                    <a:lnTo>
                      <a:pt x="886" y="407"/>
                    </a:lnTo>
                    <a:lnTo>
                      <a:pt x="870" y="366"/>
                    </a:lnTo>
                    <a:lnTo>
                      <a:pt x="850" y="329"/>
                    </a:lnTo>
                    <a:lnTo>
                      <a:pt x="826" y="299"/>
                    </a:lnTo>
                    <a:lnTo>
                      <a:pt x="797" y="274"/>
                    </a:lnTo>
                    <a:lnTo>
                      <a:pt x="763" y="254"/>
                    </a:lnTo>
                    <a:lnTo>
                      <a:pt x="727" y="241"/>
                    </a:lnTo>
                    <a:lnTo>
                      <a:pt x="686" y="232"/>
                    </a:lnTo>
                    <a:lnTo>
                      <a:pt x="640" y="229"/>
                    </a:lnTo>
                    <a:close/>
                    <a:moveTo>
                      <a:pt x="413" y="3"/>
                    </a:moveTo>
                    <a:lnTo>
                      <a:pt x="521" y="3"/>
                    </a:lnTo>
                    <a:lnTo>
                      <a:pt x="521" y="143"/>
                    </a:lnTo>
                    <a:lnTo>
                      <a:pt x="566" y="117"/>
                    </a:lnTo>
                    <a:lnTo>
                      <a:pt x="607" y="93"/>
                    </a:lnTo>
                    <a:lnTo>
                      <a:pt x="643" y="74"/>
                    </a:lnTo>
                    <a:lnTo>
                      <a:pt x="677" y="57"/>
                    </a:lnTo>
                    <a:lnTo>
                      <a:pt x="707" y="44"/>
                    </a:lnTo>
                    <a:lnTo>
                      <a:pt x="735" y="33"/>
                    </a:lnTo>
                    <a:lnTo>
                      <a:pt x="761" y="24"/>
                    </a:lnTo>
                    <a:lnTo>
                      <a:pt x="785" y="18"/>
                    </a:lnTo>
                    <a:lnTo>
                      <a:pt x="809" y="13"/>
                    </a:lnTo>
                    <a:lnTo>
                      <a:pt x="831" y="10"/>
                    </a:lnTo>
                    <a:lnTo>
                      <a:pt x="855" y="9"/>
                    </a:lnTo>
                    <a:lnTo>
                      <a:pt x="879" y="8"/>
                    </a:lnTo>
                    <a:lnTo>
                      <a:pt x="931" y="12"/>
                    </a:lnTo>
                    <a:lnTo>
                      <a:pt x="980" y="23"/>
                    </a:lnTo>
                    <a:lnTo>
                      <a:pt x="1026" y="40"/>
                    </a:lnTo>
                    <a:lnTo>
                      <a:pt x="1070" y="64"/>
                    </a:lnTo>
                    <a:lnTo>
                      <a:pt x="1110" y="94"/>
                    </a:lnTo>
                    <a:lnTo>
                      <a:pt x="1148" y="130"/>
                    </a:lnTo>
                    <a:lnTo>
                      <a:pt x="1180" y="172"/>
                    </a:lnTo>
                    <a:lnTo>
                      <a:pt x="1209" y="218"/>
                    </a:lnTo>
                    <a:lnTo>
                      <a:pt x="1233" y="268"/>
                    </a:lnTo>
                    <a:lnTo>
                      <a:pt x="1252" y="324"/>
                    </a:lnTo>
                    <a:lnTo>
                      <a:pt x="1265" y="383"/>
                    </a:lnTo>
                    <a:lnTo>
                      <a:pt x="1274" y="446"/>
                    </a:lnTo>
                    <a:lnTo>
                      <a:pt x="1278" y="512"/>
                    </a:lnTo>
                    <a:lnTo>
                      <a:pt x="1274" y="578"/>
                    </a:lnTo>
                    <a:lnTo>
                      <a:pt x="1265" y="641"/>
                    </a:lnTo>
                    <a:lnTo>
                      <a:pt x="1252" y="701"/>
                    </a:lnTo>
                    <a:lnTo>
                      <a:pt x="1232" y="756"/>
                    </a:lnTo>
                    <a:lnTo>
                      <a:pt x="1205" y="809"/>
                    </a:lnTo>
                    <a:lnTo>
                      <a:pt x="1175" y="857"/>
                    </a:lnTo>
                    <a:lnTo>
                      <a:pt x="1140" y="901"/>
                    </a:lnTo>
                    <a:lnTo>
                      <a:pt x="1099" y="941"/>
                    </a:lnTo>
                    <a:lnTo>
                      <a:pt x="1054" y="976"/>
                    </a:lnTo>
                    <a:lnTo>
                      <a:pt x="1005" y="1006"/>
                    </a:lnTo>
                    <a:lnTo>
                      <a:pt x="951" y="1031"/>
                    </a:lnTo>
                    <a:lnTo>
                      <a:pt x="894" y="1051"/>
                    </a:lnTo>
                    <a:lnTo>
                      <a:pt x="831" y="1065"/>
                    </a:lnTo>
                    <a:lnTo>
                      <a:pt x="766" y="1074"/>
                    </a:lnTo>
                    <a:lnTo>
                      <a:pt x="696" y="1078"/>
                    </a:lnTo>
                    <a:lnTo>
                      <a:pt x="670" y="1078"/>
                    </a:lnTo>
                    <a:lnTo>
                      <a:pt x="637" y="1076"/>
                    </a:lnTo>
                    <a:lnTo>
                      <a:pt x="601" y="1074"/>
                    </a:lnTo>
                    <a:lnTo>
                      <a:pt x="561" y="1071"/>
                    </a:lnTo>
                    <a:lnTo>
                      <a:pt x="521" y="1068"/>
                    </a:lnTo>
                    <a:lnTo>
                      <a:pt x="521" y="1408"/>
                    </a:lnTo>
                    <a:lnTo>
                      <a:pt x="692" y="1447"/>
                    </a:lnTo>
                    <a:lnTo>
                      <a:pt x="692" y="1544"/>
                    </a:lnTo>
                    <a:lnTo>
                      <a:pt x="18" y="1544"/>
                    </a:lnTo>
                    <a:lnTo>
                      <a:pt x="18" y="1447"/>
                    </a:lnTo>
                    <a:lnTo>
                      <a:pt x="171" y="1408"/>
                    </a:lnTo>
                    <a:lnTo>
                      <a:pt x="171" y="229"/>
                    </a:lnTo>
                    <a:lnTo>
                      <a:pt x="0" y="229"/>
                    </a:lnTo>
                    <a:lnTo>
                      <a:pt x="0" y="128"/>
                    </a:lnTo>
                    <a:lnTo>
                      <a:pt x="413" y="3"/>
                    </a:lnTo>
                    <a:close/>
                    <a:moveTo>
                      <a:pt x="3711" y="0"/>
                    </a:moveTo>
                    <a:lnTo>
                      <a:pt x="3770" y="3"/>
                    </a:lnTo>
                    <a:lnTo>
                      <a:pt x="3825" y="9"/>
                    </a:lnTo>
                    <a:lnTo>
                      <a:pt x="3876" y="20"/>
                    </a:lnTo>
                    <a:lnTo>
                      <a:pt x="3923" y="34"/>
                    </a:lnTo>
                    <a:lnTo>
                      <a:pt x="3965" y="53"/>
                    </a:lnTo>
                    <a:lnTo>
                      <a:pt x="4004" y="75"/>
                    </a:lnTo>
                    <a:lnTo>
                      <a:pt x="4036" y="100"/>
                    </a:lnTo>
                    <a:lnTo>
                      <a:pt x="4064" y="129"/>
                    </a:lnTo>
                    <a:lnTo>
                      <a:pt x="4086" y="160"/>
                    </a:lnTo>
                    <a:lnTo>
                      <a:pt x="4103" y="194"/>
                    </a:lnTo>
                    <a:lnTo>
                      <a:pt x="4113" y="232"/>
                    </a:lnTo>
                    <a:lnTo>
                      <a:pt x="4117" y="271"/>
                    </a:lnTo>
                    <a:lnTo>
                      <a:pt x="4114" y="304"/>
                    </a:lnTo>
                    <a:lnTo>
                      <a:pt x="4105" y="334"/>
                    </a:lnTo>
                    <a:lnTo>
                      <a:pt x="4091" y="362"/>
                    </a:lnTo>
                    <a:lnTo>
                      <a:pt x="4074" y="387"/>
                    </a:lnTo>
                    <a:lnTo>
                      <a:pt x="4051" y="407"/>
                    </a:lnTo>
                    <a:lnTo>
                      <a:pt x="4025" y="423"/>
                    </a:lnTo>
                    <a:lnTo>
                      <a:pt x="3995" y="436"/>
                    </a:lnTo>
                    <a:lnTo>
                      <a:pt x="3961" y="443"/>
                    </a:lnTo>
                    <a:lnTo>
                      <a:pt x="3925" y="446"/>
                    </a:lnTo>
                    <a:lnTo>
                      <a:pt x="3891" y="444"/>
                    </a:lnTo>
                    <a:lnTo>
                      <a:pt x="3859" y="438"/>
                    </a:lnTo>
                    <a:lnTo>
                      <a:pt x="3826" y="428"/>
                    </a:lnTo>
                    <a:lnTo>
                      <a:pt x="3792" y="413"/>
                    </a:lnTo>
                    <a:lnTo>
                      <a:pt x="3757" y="394"/>
                    </a:lnTo>
                    <a:lnTo>
                      <a:pt x="3757" y="114"/>
                    </a:lnTo>
                    <a:lnTo>
                      <a:pt x="3711" y="125"/>
                    </a:lnTo>
                    <a:lnTo>
                      <a:pt x="3668" y="140"/>
                    </a:lnTo>
                    <a:lnTo>
                      <a:pt x="3631" y="162"/>
                    </a:lnTo>
                    <a:lnTo>
                      <a:pt x="3597" y="187"/>
                    </a:lnTo>
                    <a:lnTo>
                      <a:pt x="3568" y="218"/>
                    </a:lnTo>
                    <a:lnTo>
                      <a:pt x="3543" y="253"/>
                    </a:lnTo>
                    <a:lnTo>
                      <a:pt x="3523" y="294"/>
                    </a:lnTo>
                    <a:lnTo>
                      <a:pt x="3508" y="339"/>
                    </a:lnTo>
                    <a:lnTo>
                      <a:pt x="3497" y="391"/>
                    </a:lnTo>
                    <a:lnTo>
                      <a:pt x="3489" y="447"/>
                    </a:lnTo>
                    <a:lnTo>
                      <a:pt x="3487" y="507"/>
                    </a:lnTo>
                    <a:lnTo>
                      <a:pt x="3489" y="565"/>
                    </a:lnTo>
                    <a:lnTo>
                      <a:pt x="3497" y="617"/>
                    </a:lnTo>
                    <a:lnTo>
                      <a:pt x="3509" y="667"/>
                    </a:lnTo>
                    <a:lnTo>
                      <a:pt x="3526" y="712"/>
                    </a:lnTo>
                    <a:lnTo>
                      <a:pt x="3547" y="753"/>
                    </a:lnTo>
                    <a:lnTo>
                      <a:pt x="3571" y="790"/>
                    </a:lnTo>
                    <a:lnTo>
                      <a:pt x="3600" y="821"/>
                    </a:lnTo>
                    <a:lnTo>
                      <a:pt x="3632" y="847"/>
                    </a:lnTo>
                    <a:lnTo>
                      <a:pt x="3668" y="869"/>
                    </a:lnTo>
                    <a:lnTo>
                      <a:pt x="3707" y="885"/>
                    </a:lnTo>
                    <a:lnTo>
                      <a:pt x="3750" y="894"/>
                    </a:lnTo>
                    <a:lnTo>
                      <a:pt x="3795" y="897"/>
                    </a:lnTo>
                    <a:lnTo>
                      <a:pt x="3821" y="896"/>
                    </a:lnTo>
                    <a:lnTo>
                      <a:pt x="3847" y="894"/>
                    </a:lnTo>
                    <a:lnTo>
                      <a:pt x="3874" y="889"/>
                    </a:lnTo>
                    <a:lnTo>
                      <a:pt x="3901" y="881"/>
                    </a:lnTo>
                    <a:lnTo>
                      <a:pt x="3931" y="872"/>
                    </a:lnTo>
                    <a:lnTo>
                      <a:pt x="3964" y="861"/>
                    </a:lnTo>
                    <a:lnTo>
                      <a:pt x="3999" y="846"/>
                    </a:lnTo>
                    <a:lnTo>
                      <a:pt x="4036" y="830"/>
                    </a:lnTo>
                    <a:lnTo>
                      <a:pt x="4079" y="810"/>
                    </a:lnTo>
                    <a:lnTo>
                      <a:pt x="4127" y="787"/>
                    </a:lnTo>
                    <a:lnTo>
                      <a:pt x="4127" y="976"/>
                    </a:lnTo>
                    <a:lnTo>
                      <a:pt x="4069" y="1001"/>
                    </a:lnTo>
                    <a:lnTo>
                      <a:pt x="4016" y="1024"/>
                    </a:lnTo>
                    <a:lnTo>
                      <a:pt x="3966" y="1041"/>
                    </a:lnTo>
                    <a:lnTo>
                      <a:pt x="3919" y="1058"/>
                    </a:lnTo>
                    <a:lnTo>
                      <a:pt x="3874" y="1070"/>
                    </a:lnTo>
                    <a:lnTo>
                      <a:pt x="3830" y="1080"/>
                    </a:lnTo>
                    <a:lnTo>
                      <a:pt x="3786" y="1086"/>
                    </a:lnTo>
                    <a:lnTo>
                      <a:pt x="3742" y="1091"/>
                    </a:lnTo>
                    <a:lnTo>
                      <a:pt x="3697" y="1094"/>
                    </a:lnTo>
                    <a:lnTo>
                      <a:pt x="3651" y="1095"/>
                    </a:lnTo>
                    <a:lnTo>
                      <a:pt x="3588" y="1093"/>
                    </a:lnTo>
                    <a:lnTo>
                      <a:pt x="3530" y="1086"/>
                    </a:lnTo>
                    <a:lnTo>
                      <a:pt x="3476" y="1075"/>
                    </a:lnTo>
                    <a:lnTo>
                      <a:pt x="3426" y="1060"/>
                    </a:lnTo>
                    <a:lnTo>
                      <a:pt x="3378" y="1039"/>
                    </a:lnTo>
                    <a:lnTo>
                      <a:pt x="3334" y="1014"/>
                    </a:lnTo>
                    <a:lnTo>
                      <a:pt x="3294" y="984"/>
                    </a:lnTo>
                    <a:lnTo>
                      <a:pt x="3255" y="947"/>
                    </a:lnTo>
                    <a:lnTo>
                      <a:pt x="3219" y="907"/>
                    </a:lnTo>
                    <a:lnTo>
                      <a:pt x="3188" y="865"/>
                    </a:lnTo>
                    <a:lnTo>
                      <a:pt x="3162" y="820"/>
                    </a:lnTo>
                    <a:lnTo>
                      <a:pt x="3140" y="772"/>
                    </a:lnTo>
                    <a:lnTo>
                      <a:pt x="3124" y="722"/>
                    </a:lnTo>
                    <a:lnTo>
                      <a:pt x="3111" y="670"/>
                    </a:lnTo>
                    <a:lnTo>
                      <a:pt x="3104" y="616"/>
                    </a:lnTo>
                    <a:lnTo>
                      <a:pt x="3101" y="561"/>
                    </a:lnTo>
                    <a:lnTo>
                      <a:pt x="3105" y="494"/>
                    </a:lnTo>
                    <a:lnTo>
                      <a:pt x="3115" y="433"/>
                    </a:lnTo>
                    <a:lnTo>
                      <a:pt x="3130" y="373"/>
                    </a:lnTo>
                    <a:lnTo>
                      <a:pt x="3153" y="318"/>
                    </a:lnTo>
                    <a:lnTo>
                      <a:pt x="3179" y="267"/>
                    </a:lnTo>
                    <a:lnTo>
                      <a:pt x="3213" y="219"/>
                    </a:lnTo>
                    <a:lnTo>
                      <a:pt x="3250" y="175"/>
                    </a:lnTo>
                    <a:lnTo>
                      <a:pt x="3293" y="135"/>
                    </a:lnTo>
                    <a:lnTo>
                      <a:pt x="3341" y="102"/>
                    </a:lnTo>
                    <a:lnTo>
                      <a:pt x="3392" y="72"/>
                    </a:lnTo>
                    <a:lnTo>
                      <a:pt x="3448" y="47"/>
                    </a:lnTo>
                    <a:lnTo>
                      <a:pt x="3508" y="27"/>
                    </a:lnTo>
                    <a:lnTo>
                      <a:pt x="3573" y="12"/>
                    </a:lnTo>
                    <a:lnTo>
                      <a:pt x="3640" y="3"/>
                    </a:lnTo>
                    <a:lnTo>
                      <a:pt x="3711" y="0"/>
                    </a:lnTo>
                    <a:close/>
                    <a:moveTo>
                      <a:pt x="2910" y="0"/>
                    </a:moveTo>
                    <a:lnTo>
                      <a:pt x="2948" y="4"/>
                    </a:lnTo>
                    <a:lnTo>
                      <a:pt x="2983" y="14"/>
                    </a:lnTo>
                    <a:lnTo>
                      <a:pt x="3014" y="30"/>
                    </a:lnTo>
                    <a:lnTo>
                      <a:pt x="3040" y="52"/>
                    </a:lnTo>
                    <a:lnTo>
                      <a:pt x="3063" y="78"/>
                    </a:lnTo>
                    <a:lnTo>
                      <a:pt x="3079" y="109"/>
                    </a:lnTo>
                    <a:lnTo>
                      <a:pt x="3089" y="142"/>
                    </a:lnTo>
                    <a:lnTo>
                      <a:pt x="3093" y="178"/>
                    </a:lnTo>
                    <a:lnTo>
                      <a:pt x="3091" y="203"/>
                    </a:lnTo>
                    <a:lnTo>
                      <a:pt x="3088" y="227"/>
                    </a:lnTo>
                    <a:lnTo>
                      <a:pt x="3081" y="252"/>
                    </a:lnTo>
                    <a:lnTo>
                      <a:pt x="3071" y="277"/>
                    </a:lnTo>
                    <a:lnTo>
                      <a:pt x="3060" y="303"/>
                    </a:lnTo>
                    <a:lnTo>
                      <a:pt x="3044" y="331"/>
                    </a:lnTo>
                    <a:lnTo>
                      <a:pt x="3025" y="361"/>
                    </a:lnTo>
                    <a:lnTo>
                      <a:pt x="3004" y="393"/>
                    </a:lnTo>
                    <a:lnTo>
                      <a:pt x="2978" y="429"/>
                    </a:lnTo>
                    <a:lnTo>
                      <a:pt x="2948" y="468"/>
                    </a:lnTo>
                    <a:lnTo>
                      <a:pt x="2914" y="512"/>
                    </a:lnTo>
                    <a:lnTo>
                      <a:pt x="2876" y="561"/>
                    </a:lnTo>
                    <a:lnTo>
                      <a:pt x="2472" y="1078"/>
                    </a:lnTo>
                    <a:lnTo>
                      <a:pt x="2182" y="1078"/>
                    </a:lnTo>
                    <a:lnTo>
                      <a:pt x="2182" y="424"/>
                    </a:lnTo>
                    <a:lnTo>
                      <a:pt x="1784" y="1078"/>
                    </a:lnTo>
                    <a:lnTo>
                      <a:pt x="1518" y="1078"/>
                    </a:lnTo>
                    <a:lnTo>
                      <a:pt x="1518" y="234"/>
                    </a:lnTo>
                    <a:lnTo>
                      <a:pt x="1313" y="214"/>
                    </a:lnTo>
                    <a:lnTo>
                      <a:pt x="1313" y="118"/>
                    </a:lnTo>
                    <a:lnTo>
                      <a:pt x="1690" y="25"/>
                    </a:lnTo>
                    <a:lnTo>
                      <a:pt x="1832" y="25"/>
                    </a:lnTo>
                    <a:lnTo>
                      <a:pt x="1832" y="713"/>
                    </a:lnTo>
                    <a:lnTo>
                      <a:pt x="2247" y="25"/>
                    </a:lnTo>
                    <a:lnTo>
                      <a:pt x="2497" y="25"/>
                    </a:lnTo>
                    <a:lnTo>
                      <a:pt x="2497" y="822"/>
                    </a:lnTo>
                    <a:lnTo>
                      <a:pt x="2759" y="473"/>
                    </a:lnTo>
                    <a:lnTo>
                      <a:pt x="2759" y="62"/>
                    </a:lnTo>
                    <a:lnTo>
                      <a:pt x="2779" y="44"/>
                    </a:lnTo>
                    <a:lnTo>
                      <a:pt x="2806" y="27"/>
                    </a:lnTo>
                    <a:lnTo>
                      <a:pt x="2837" y="13"/>
                    </a:lnTo>
                    <a:lnTo>
                      <a:pt x="2872" y="4"/>
                    </a:lnTo>
                    <a:lnTo>
                      <a:pt x="291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noProof="0" dirty="0"/>
              </a:p>
            </p:txBody>
          </p:sp>
        </p:gr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Cover Slide">
    <p:spTree>
      <p:nvGrpSpPr>
        <p:cNvPr id="1" name=""/>
        <p:cNvGrpSpPr/>
        <p:nvPr/>
      </p:nvGrpSpPr>
      <p:grpSpPr>
        <a:xfrm>
          <a:off x="0" y="0"/>
          <a:ext cx="0" cy="0"/>
          <a:chOff x="0" y="0"/>
          <a:chExt cx="0" cy="0"/>
        </a:xfrm>
      </p:grpSpPr>
      <p:grpSp>
        <p:nvGrpSpPr>
          <p:cNvPr id="51" name="Group 50"/>
          <p:cNvGrpSpPr/>
          <p:nvPr userDrawn="1"/>
        </p:nvGrpSpPr>
        <p:grpSpPr>
          <a:xfrm>
            <a:off x="1752601" y="-4761"/>
            <a:ext cx="7391400" cy="6176009"/>
            <a:chOff x="1752601" y="1"/>
            <a:chExt cx="7391400" cy="6176009"/>
          </a:xfrm>
        </p:grpSpPr>
        <p:sp>
          <p:nvSpPr>
            <p:cNvPr id="52" name="Rectangle 17"/>
            <p:cNvSpPr>
              <a:spLocks noChangeArrowheads="1"/>
            </p:cNvSpPr>
            <p:nvPr/>
          </p:nvSpPr>
          <p:spPr bwMode="gray">
            <a:xfrm>
              <a:off x="1752601" y="4195630"/>
              <a:ext cx="2286000" cy="1980380"/>
            </a:xfrm>
            <a:prstGeom prst="rect">
              <a:avLst/>
            </a:prstGeom>
            <a:solidFill>
              <a:srgbClr val="9A170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53" name="Rectangle 7"/>
            <p:cNvSpPr>
              <a:spLocks noChangeArrowheads="1"/>
            </p:cNvSpPr>
            <p:nvPr/>
          </p:nvSpPr>
          <p:spPr bwMode="gray">
            <a:xfrm>
              <a:off x="8229600" y="4038312"/>
              <a:ext cx="914401" cy="2137697"/>
            </a:xfrm>
            <a:prstGeom prst="rect">
              <a:avLst/>
            </a:prstGeom>
            <a:solidFill>
              <a:srgbClr val="F3BE26"/>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54" name="Rectangle 8"/>
            <p:cNvSpPr>
              <a:spLocks noChangeArrowheads="1"/>
            </p:cNvSpPr>
            <p:nvPr/>
          </p:nvSpPr>
          <p:spPr bwMode="gray">
            <a:xfrm>
              <a:off x="7620001" y="2899976"/>
              <a:ext cx="729522" cy="1295653"/>
            </a:xfrm>
            <a:prstGeom prst="rect">
              <a:avLst/>
            </a:prstGeom>
            <a:solidFill>
              <a:srgbClr val="F3BC87"/>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55" name="Rectangle 9"/>
            <p:cNvSpPr>
              <a:spLocks noChangeArrowheads="1"/>
            </p:cNvSpPr>
            <p:nvPr/>
          </p:nvSpPr>
          <p:spPr bwMode="gray">
            <a:xfrm>
              <a:off x="7620001" y="4038312"/>
              <a:ext cx="729521" cy="2137697"/>
            </a:xfrm>
            <a:prstGeom prst="rect">
              <a:avLst/>
            </a:prstGeom>
            <a:solidFill>
              <a:srgbClr val="E88C1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56" name="Rectangle 11"/>
            <p:cNvSpPr>
              <a:spLocks noChangeArrowheads="1"/>
            </p:cNvSpPr>
            <p:nvPr/>
          </p:nvSpPr>
          <p:spPr bwMode="gray">
            <a:xfrm>
              <a:off x="7239000" y="696094"/>
              <a:ext cx="473687" cy="2274966"/>
            </a:xfrm>
            <a:prstGeom prst="rect">
              <a:avLst/>
            </a:prstGeom>
            <a:solidFill>
              <a:srgbClr val="E669A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57" name="Rectangle 12"/>
            <p:cNvSpPr>
              <a:spLocks noChangeArrowheads="1"/>
            </p:cNvSpPr>
            <p:nvPr/>
          </p:nvSpPr>
          <p:spPr bwMode="gray">
            <a:xfrm>
              <a:off x="7239000" y="2899977"/>
              <a:ext cx="473687" cy="1295653"/>
            </a:xfrm>
            <a:prstGeom prst="rect">
              <a:avLst/>
            </a:prstGeom>
            <a:solidFill>
              <a:srgbClr val="DB4D56"/>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58" name="Rectangle 13"/>
            <p:cNvSpPr>
              <a:spLocks noChangeArrowheads="1"/>
            </p:cNvSpPr>
            <p:nvPr/>
          </p:nvSpPr>
          <p:spPr bwMode="gray">
            <a:xfrm>
              <a:off x="7239000" y="4038312"/>
              <a:ext cx="473687" cy="2137697"/>
            </a:xfrm>
            <a:prstGeom prst="rect">
              <a:avLst/>
            </a:prstGeom>
            <a:solidFill>
              <a:srgbClr val="D13A0D"/>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59" name="Rectangle 14"/>
            <p:cNvSpPr>
              <a:spLocks noChangeArrowheads="1"/>
            </p:cNvSpPr>
            <p:nvPr/>
          </p:nvSpPr>
          <p:spPr bwMode="gray">
            <a:xfrm>
              <a:off x="1752601" y="659475"/>
              <a:ext cx="5622752" cy="2311585"/>
            </a:xfrm>
            <a:prstGeom prst="rect">
              <a:avLst/>
            </a:prstGeom>
            <a:solidFill>
              <a:srgbClr val="D7402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60" name="Rectangle 15"/>
            <p:cNvSpPr>
              <a:spLocks noChangeArrowheads="1"/>
            </p:cNvSpPr>
            <p:nvPr/>
          </p:nvSpPr>
          <p:spPr bwMode="gray">
            <a:xfrm>
              <a:off x="1752601" y="2899977"/>
              <a:ext cx="5622752" cy="1295653"/>
            </a:xfrm>
            <a:prstGeom prst="rect">
              <a:avLst/>
            </a:prstGeom>
            <a:solidFill>
              <a:srgbClr val="CD2F1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61" name="Freeform 16"/>
            <p:cNvSpPr>
              <a:spLocks/>
            </p:cNvSpPr>
            <p:nvPr/>
          </p:nvSpPr>
          <p:spPr bwMode="gray">
            <a:xfrm>
              <a:off x="1752601" y="4038312"/>
              <a:ext cx="5622752" cy="2137697"/>
            </a:xfrm>
            <a:custGeom>
              <a:avLst/>
              <a:gdLst/>
              <a:ahLst/>
              <a:cxnLst>
                <a:cxn ang="0">
                  <a:pos x="0" y="0"/>
                </a:cxn>
                <a:cxn ang="0">
                  <a:pos x="3567" y="0"/>
                </a:cxn>
                <a:cxn ang="0">
                  <a:pos x="3567" y="1340"/>
                </a:cxn>
                <a:cxn ang="0">
                  <a:pos x="1372" y="1340"/>
                </a:cxn>
                <a:cxn ang="0">
                  <a:pos x="1372" y="181"/>
                </a:cxn>
                <a:cxn ang="0">
                  <a:pos x="0" y="181"/>
                </a:cxn>
                <a:cxn ang="0">
                  <a:pos x="0" y="0"/>
                </a:cxn>
              </a:cxnLst>
              <a:rect l="0" t="0" r="r" b="b"/>
              <a:pathLst>
                <a:path w="3567" h="1340">
                  <a:moveTo>
                    <a:pt x="0" y="0"/>
                  </a:moveTo>
                  <a:lnTo>
                    <a:pt x="3567" y="0"/>
                  </a:lnTo>
                  <a:lnTo>
                    <a:pt x="3567" y="1340"/>
                  </a:lnTo>
                  <a:lnTo>
                    <a:pt x="1372" y="1340"/>
                  </a:lnTo>
                  <a:lnTo>
                    <a:pt x="1372" y="181"/>
                  </a:lnTo>
                  <a:lnTo>
                    <a:pt x="0" y="181"/>
                  </a:lnTo>
                  <a:lnTo>
                    <a:pt x="0" y="0"/>
                  </a:lnTo>
                  <a:close/>
                </a:path>
              </a:pathLst>
            </a:custGeom>
            <a:solidFill>
              <a:srgbClr val="C4230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2" name="Rectangle 10"/>
            <p:cNvSpPr>
              <a:spLocks noChangeArrowheads="1"/>
            </p:cNvSpPr>
            <p:nvPr/>
          </p:nvSpPr>
          <p:spPr bwMode="gray">
            <a:xfrm>
              <a:off x="1752601" y="1"/>
              <a:ext cx="5622752" cy="696094"/>
            </a:xfrm>
            <a:prstGeom prst="rect">
              <a:avLst/>
            </a:prstGeom>
            <a:solidFill>
              <a:srgbClr val="EE9C3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grpSp>
      <p:grpSp>
        <p:nvGrpSpPr>
          <p:cNvPr id="63" name="Group 62"/>
          <p:cNvGrpSpPr/>
          <p:nvPr userDrawn="1"/>
        </p:nvGrpSpPr>
        <p:grpSpPr>
          <a:xfrm>
            <a:off x="968592" y="6170991"/>
            <a:ext cx="914400" cy="533479"/>
            <a:chOff x="968592" y="6170991"/>
            <a:chExt cx="914400" cy="533479"/>
          </a:xfrm>
        </p:grpSpPr>
        <p:sp>
          <p:nvSpPr>
            <p:cNvPr id="64" name="Rectangle 37"/>
            <p:cNvSpPr>
              <a:spLocks noChangeArrowheads="1"/>
            </p:cNvSpPr>
            <p:nvPr userDrawn="1"/>
          </p:nvSpPr>
          <p:spPr bwMode="black">
            <a:xfrm>
              <a:off x="1524116" y="6170991"/>
              <a:ext cx="228600" cy="52646"/>
            </a:xfrm>
            <a:prstGeom prst="rect">
              <a:avLst/>
            </a:prstGeom>
            <a:solidFill>
              <a:srgbClr val="A100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65" name="Freeform 7"/>
            <p:cNvSpPr>
              <a:spLocks noEditPoints="1"/>
            </p:cNvSpPr>
            <p:nvPr userDrawn="1"/>
          </p:nvSpPr>
          <p:spPr bwMode="black">
            <a:xfrm>
              <a:off x="968592" y="6359814"/>
              <a:ext cx="914400" cy="344656"/>
            </a:xfrm>
            <a:custGeom>
              <a:avLst/>
              <a:gdLst/>
              <a:ahLst/>
              <a:cxnLst>
                <a:cxn ang="0">
                  <a:pos x="581" y="233"/>
                </a:cxn>
                <a:cxn ang="0">
                  <a:pos x="538" y="949"/>
                </a:cxn>
                <a:cxn ang="0">
                  <a:pos x="630" y="946"/>
                </a:cxn>
                <a:cxn ang="0">
                  <a:pos x="793" y="880"/>
                </a:cxn>
                <a:cxn ang="0">
                  <a:pos x="886" y="728"/>
                </a:cxn>
                <a:cxn ang="0">
                  <a:pos x="905" y="505"/>
                </a:cxn>
                <a:cxn ang="0">
                  <a:pos x="850" y="329"/>
                </a:cxn>
                <a:cxn ang="0">
                  <a:pos x="727" y="241"/>
                </a:cxn>
                <a:cxn ang="0">
                  <a:pos x="521" y="3"/>
                </a:cxn>
                <a:cxn ang="0">
                  <a:pos x="643" y="74"/>
                </a:cxn>
                <a:cxn ang="0">
                  <a:pos x="761" y="24"/>
                </a:cxn>
                <a:cxn ang="0">
                  <a:pos x="855" y="9"/>
                </a:cxn>
                <a:cxn ang="0">
                  <a:pos x="1026" y="40"/>
                </a:cxn>
                <a:cxn ang="0">
                  <a:pos x="1180" y="172"/>
                </a:cxn>
                <a:cxn ang="0">
                  <a:pos x="1265" y="383"/>
                </a:cxn>
                <a:cxn ang="0">
                  <a:pos x="1265" y="641"/>
                </a:cxn>
                <a:cxn ang="0">
                  <a:pos x="1175" y="857"/>
                </a:cxn>
                <a:cxn ang="0">
                  <a:pos x="1005" y="1006"/>
                </a:cxn>
                <a:cxn ang="0">
                  <a:pos x="766" y="1074"/>
                </a:cxn>
                <a:cxn ang="0">
                  <a:pos x="601" y="1074"/>
                </a:cxn>
                <a:cxn ang="0">
                  <a:pos x="692" y="1447"/>
                </a:cxn>
                <a:cxn ang="0">
                  <a:pos x="171" y="1408"/>
                </a:cxn>
                <a:cxn ang="0">
                  <a:pos x="413" y="3"/>
                </a:cxn>
                <a:cxn ang="0">
                  <a:pos x="3876" y="20"/>
                </a:cxn>
                <a:cxn ang="0">
                  <a:pos x="4036" y="100"/>
                </a:cxn>
                <a:cxn ang="0">
                  <a:pos x="4113" y="232"/>
                </a:cxn>
                <a:cxn ang="0">
                  <a:pos x="4091" y="362"/>
                </a:cxn>
                <a:cxn ang="0">
                  <a:pos x="3995" y="436"/>
                </a:cxn>
                <a:cxn ang="0">
                  <a:pos x="3859" y="438"/>
                </a:cxn>
                <a:cxn ang="0">
                  <a:pos x="3757" y="114"/>
                </a:cxn>
                <a:cxn ang="0">
                  <a:pos x="3597" y="187"/>
                </a:cxn>
                <a:cxn ang="0">
                  <a:pos x="3508" y="339"/>
                </a:cxn>
                <a:cxn ang="0">
                  <a:pos x="3489" y="565"/>
                </a:cxn>
                <a:cxn ang="0">
                  <a:pos x="3547" y="753"/>
                </a:cxn>
                <a:cxn ang="0">
                  <a:pos x="3668" y="869"/>
                </a:cxn>
                <a:cxn ang="0">
                  <a:pos x="3821" y="896"/>
                </a:cxn>
                <a:cxn ang="0">
                  <a:pos x="3931" y="872"/>
                </a:cxn>
                <a:cxn ang="0">
                  <a:pos x="4079" y="810"/>
                </a:cxn>
                <a:cxn ang="0">
                  <a:pos x="4016" y="1024"/>
                </a:cxn>
                <a:cxn ang="0">
                  <a:pos x="3830" y="1080"/>
                </a:cxn>
                <a:cxn ang="0">
                  <a:pos x="3651" y="1095"/>
                </a:cxn>
                <a:cxn ang="0">
                  <a:pos x="3426" y="1060"/>
                </a:cxn>
                <a:cxn ang="0">
                  <a:pos x="3255" y="947"/>
                </a:cxn>
                <a:cxn ang="0">
                  <a:pos x="3140" y="772"/>
                </a:cxn>
                <a:cxn ang="0">
                  <a:pos x="3101" y="561"/>
                </a:cxn>
                <a:cxn ang="0">
                  <a:pos x="3153" y="318"/>
                </a:cxn>
                <a:cxn ang="0">
                  <a:pos x="3293" y="135"/>
                </a:cxn>
                <a:cxn ang="0">
                  <a:pos x="3508" y="27"/>
                </a:cxn>
                <a:cxn ang="0">
                  <a:pos x="2910" y="0"/>
                </a:cxn>
                <a:cxn ang="0">
                  <a:pos x="3040" y="52"/>
                </a:cxn>
                <a:cxn ang="0">
                  <a:pos x="3093" y="178"/>
                </a:cxn>
                <a:cxn ang="0">
                  <a:pos x="3071" y="277"/>
                </a:cxn>
                <a:cxn ang="0">
                  <a:pos x="3004" y="393"/>
                </a:cxn>
                <a:cxn ang="0">
                  <a:pos x="2876" y="561"/>
                </a:cxn>
                <a:cxn ang="0">
                  <a:pos x="1784" y="1078"/>
                </a:cxn>
                <a:cxn ang="0">
                  <a:pos x="1313" y="118"/>
                </a:cxn>
                <a:cxn ang="0">
                  <a:pos x="2247" y="25"/>
                </a:cxn>
                <a:cxn ang="0">
                  <a:pos x="2759" y="62"/>
                </a:cxn>
                <a:cxn ang="0">
                  <a:pos x="2872" y="4"/>
                </a:cxn>
              </a:cxnLst>
              <a:rect l="0" t="0" r="r" b="b"/>
              <a:pathLst>
                <a:path w="4127" h="1544">
                  <a:moveTo>
                    <a:pt x="640" y="229"/>
                  </a:moveTo>
                  <a:lnTo>
                    <a:pt x="622" y="229"/>
                  </a:lnTo>
                  <a:lnTo>
                    <a:pt x="603" y="230"/>
                  </a:lnTo>
                  <a:lnTo>
                    <a:pt x="581" y="233"/>
                  </a:lnTo>
                  <a:lnTo>
                    <a:pt x="553" y="235"/>
                  </a:lnTo>
                  <a:lnTo>
                    <a:pt x="521" y="241"/>
                  </a:lnTo>
                  <a:lnTo>
                    <a:pt x="521" y="947"/>
                  </a:lnTo>
                  <a:lnTo>
                    <a:pt x="538" y="949"/>
                  </a:lnTo>
                  <a:lnTo>
                    <a:pt x="553" y="949"/>
                  </a:lnTo>
                  <a:lnTo>
                    <a:pt x="566" y="949"/>
                  </a:lnTo>
                  <a:lnTo>
                    <a:pt x="578" y="949"/>
                  </a:lnTo>
                  <a:lnTo>
                    <a:pt x="630" y="946"/>
                  </a:lnTo>
                  <a:lnTo>
                    <a:pt x="677" y="937"/>
                  </a:lnTo>
                  <a:lnTo>
                    <a:pt x="720" y="924"/>
                  </a:lnTo>
                  <a:lnTo>
                    <a:pt x="758" y="905"/>
                  </a:lnTo>
                  <a:lnTo>
                    <a:pt x="793" y="880"/>
                  </a:lnTo>
                  <a:lnTo>
                    <a:pt x="824" y="850"/>
                  </a:lnTo>
                  <a:lnTo>
                    <a:pt x="849" y="815"/>
                  </a:lnTo>
                  <a:lnTo>
                    <a:pt x="870" y="775"/>
                  </a:lnTo>
                  <a:lnTo>
                    <a:pt x="886" y="728"/>
                  </a:lnTo>
                  <a:lnTo>
                    <a:pt x="897" y="678"/>
                  </a:lnTo>
                  <a:lnTo>
                    <a:pt x="905" y="622"/>
                  </a:lnTo>
                  <a:lnTo>
                    <a:pt x="907" y="561"/>
                  </a:lnTo>
                  <a:lnTo>
                    <a:pt x="905" y="505"/>
                  </a:lnTo>
                  <a:lnTo>
                    <a:pt x="897" y="452"/>
                  </a:lnTo>
                  <a:lnTo>
                    <a:pt x="886" y="407"/>
                  </a:lnTo>
                  <a:lnTo>
                    <a:pt x="870" y="366"/>
                  </a:lnTo>
                  <a:lnTo>
                    <a:pt x="850" y="329"/>
                  </a:lnTo>
                  <a:lnTo>
                    <a:pt x="826" y="299"/>
                  </a:lnTo>
                  <a:lnTo>
                    <a:pt x="797" y="274"/>
                  </a:lnTo>
                  <a:lnTo>
                    <a:pt x="763" y="254"/>
                  </a:lnTo>
                  <a:lnTo>
                    <a:pt x="727" y="241"/>
                  </a:lnTo>
                  <a:lnTo>
                    <a:pt x="686" y="232"/>
                  </a:lnTo>
                  <a:lnTo>
                    <a:pt x="640" y="229"/>
                  </a:lnTo>
                  <a:close/>
                  <a:moveTo>
                    <a:pt x="413" y="3"/>
                  </a:moveTo>
                  <a:lnTo>
                    <a:pt x="521" y="3"/>
                  </a:lnTo>
                  <a:lnTo>
                    <a:pt x="521" y="143"/>
                  </a:lnTo>
                  <a:lnTo>
                    <a:pt x="566" y="117"/>
                  </a:lnTo>
                  <a:lnTo>
                    <a:pt x="607" y="93"/>
                  </a:lnTo>
                  <a:lnTo>
                    <a:pt x="643" y="74"/>
                  </a:lnTo>
                  <a:lnTo>
                    <a:pt x="677" y="57"/>
                  </a:lnTo>
                  <a:lnTo>
                    <a:pt x="707" y="44"/>
                  </a:lnTo>
                  <a:lnTo>
                    <a:pt x="735" y="33"/>
                  </a:lnTo>
                  <a:lnTo>
                    <a:pt x="761" y="24"/>
                  </a:lnTo>
                  <a:lnTo>
                    <a:pt x="785" y="18"/>
                  </a:lnTo>
                  <a:lnTo>
                    <a:pt x="809" y="13"/>
                  </a:lnTo>
                  <a:lnTo>
                    <a:pt x="831" y="10"/>
                  </a:lnTo>
                  <a:lnTo>
                    <a:pt x="855" y="9"/>
                  </a:lnTo>
                  <a:lnTo>
                    <a:pt x="879" y="8"/>
                  </a:lnTo>
                  <a:lnTo>
                    <a:pt x="931" y="12"/>
                  </a:lnTo>
                  <a:lnTo>
                    <a:pt x="980" y="23"/>
                  </a:lnTo>
                  <a:lnTo>
                    <a:pt x="1026" y="40"/>
                  </a:lnTo>
                  <a:lnTo>
                    <a:pt x="1070" y="64"/>
                  </a:lnTo>
                  <a:lnTo>
                    <a:pt x="1110" y="94"/>
                  </a:lnTo>
                  <a:lnTo>
                    <a:pt x="1148" y="130"/>
                  </a:lnTo>
                  <a:lnTo>
                    <a:pt x="1180" y="172"/>
                  </a:lnTo>
                  <a:lnTo>
                    <a:pt x="1209" y="218"/>
                  </a:lnTo>
                  <a:lnTo>
                    <a:pt x="1233" y="268"/>
                  </a:lnTo>
                  <a:lnTo>
                    <a:pt x="1252" y="324"/>
                  </a:lnTo>
                  <a:lnTo>
                    <a:pt x="1265" y="383"/>
                  </a:lnTo>
                  <a:lnTo>
                    <a:pt x="1274" y="446"/>
                  </a:lnTo>
                  <a:lnTo>
                    <a:pt x="1278" y="512"/>
                  </a:lnTo>
                  <a:lnTo>
                    <a:pt x="1274" y="578"/>
                  </a:lnTo>
                  <a:lnTo>
                    <a:pt x="1265" y="641"/>
                  </a:lnTo>
                  <a:lnTo>
                    <a:pt x="1252" y="701"/>
                  </a:lnTo>
                  <a:lnTo>
                    <a:pt x="1232" y="756"/>
                  </a:lnTo>
                  <a:lnTo>
                    <a:pt x="1205" y="809"/>
                  </a:lnTo>
                  <a:lnTo>
                    <a:pt x="1175" y="857"/>
                  </a:lnTo>
                  <a:lnTo>
                    <a:pt x="1140" y="901"/>
                  </a:lnTo>
                  <a:lnTo>
                    <a:pt x="1099" y="941"/>
                  </a:lnTo>
                  <a:lnTo>
                    <a:pt x="1054" y="976"/>
                  </a:lnTo>
                  <a:lnTo>
                    <a:pt x="1005" y="1006"/>
                  </a:lnTo>
                  <a:lnTo>
                    <a:pt x="951" y="1031"/>
                  </a:lnTo>
                  <a:lnTo>
                    <a:pt x="894" y="1051"/>
                  </a:lnTo>
                  <a:lnTo>
                    <a:pt x="831" y="1065"/>
                  </a:lnTo>
                  <a:lnTo>
                    <a:pt x="766" y="1074"/>
                  </a:lnTo>
                  <a:lnTo>
                    <a:pt x="696" y="1078"/>
                  </a:lnTo>
                  <a:lnTo>
                    <a:pt x="670" y="1078"/>
                  </a:lnTo>
                  <a:lnTo>
                    <a:pt x="637" y="1076"/>
                  </a:lnTo>
                  <a:lnTo>
                    <a:pt x="601" y="1074"/>
                  </a:lnTo>
                  <a:lnTo>
                    <a:pt x="561" y="1071"/>
                  </a:lnTo>
                  <a:lnTo>
                    <a:pt x="521" y="1068"/>
                  </a:lnTo>
                  <a:lnTo>
                    <a:pt x="521" y="1408"/>
                  </a:lnTo>
                  <a:lnTo>
                    <a:pt x="692" y="1447"/>
                  </a:lnTo>
                  <a:lnTo>
                    <a:pt x="692" y="1544"/>
                  </a:lnTo>
                  <a:lnTo>
                    <a:pt x="18" y="1544"/>
                  </a:lnTo>
                  <a:lnTo>
                    <a:pt x="18" y="1447"/>
                  </a:lnTo>
                  <a:lnTo>
                    <a:pt x="171" y="1408"/>
                  </a:lnTo>
                  <a:lnTo>
                    <a:pt x="171" y="229"/>
                  </a:lnTo>
                  <a:lnTo>
                    <a:pt x="0" y="229"/>
                  </a:lnTo>
                  <a:lnTo>
                    <a:pt x="0" y="128"/>
                  </a:lnTo>
                  <a:lnTo>
                    <a:pt x="413" y="3"/>
                  </a:lnTo>
                  <a:close/>
                  <a:moveTo>
                    <a:pt x="3711" y="0"/>
                  </a:moveTo>
                  <a:lnTo>
                    <a:pt x="3770" y="3"/>
                  </a:lnTo>
                  <a:lnTo>
                    <a:pt x="3825" y="9"/>
                  </a:lnTo>
                  <a:lnTo>
                    <a:pt x="3876" y="20"/>
                  </a:lnTo>
                  <a:lnTo>
                    <a:pt x="3923" y="34"/>
                  </a:lnTo>
                  <a:lnTo>
                    <a:pt x="3965" y="53"/>
                  </a:lnTo>
                  <a:lnTo>
                    <a:pt x="4004" y="75"/>
                  </a:lnTo>
                  <a:lnTo>
                    <a:pt x="4036" y="100"/>
                  </a:lnTo>
                  <a:lnTo>
                    <a:pt x="4064" y="129"/>
                  </a:lnTo>
                  <a:lnTo>
                    <a:pt x="4086" y="160"/>
                  </a:lnTo>
                  <a:lnTo>
                    <a:pt x="4103" y="194"/>
                  </a:lnTo>
                  <a:lnTo>
                    <a:pt x="4113" y="232"/>
                  </a:lnTo>
                  <a:lnTo>
                    <a:pt x="4117" y="271"/>
                  </a:lnTo>
                  <a:lnTo>
                    <a:pt x="4114" y="304"/>
                  </a:lnTo>
                  <a:lnTo>
                    <a:pt x="4105" y="334"/>
                  </a:lnTo>
                  <a:lnTo>
                    <a:pt x="4091" y="362"/>
                  </a:lnTo>
                  <a:lnTo>
                    <a:pt x="4074" y="387"/>
                  </a:lnTo>
                  <a:lnTo>
                    <a:pt x="4051" y="407"/>
                  </a:lnTo>
                  <a:lnTo>
                    <a:pt x="4025" y="423"/>
                  </a:lnTo>
                  <a:lnTo>
                    <a:pt x="3995" y="436"/>
                  </a:lnTo>
                  <a:lnTo>
                    <a:pt x="3961" y="443"/>
                  </a:lnTo>
                  <a:lnTo>
                    <a:pt x="3925" y="446"/>
                  </a:lnTo>
                  <a:lnTo>
                    <a:pt x="3891" y="444"/>
                  </a:lnTo>
                  <a:lnTo>
                    <a:pt x="3859" y="438"/>
                  </a:lnTo>
                  <a:lnTo>
                    <a:pt x="3826" y="428"/>
                  </a:lnTo>
                  <a:lnTo>
                    <a:pt x="3792" y="413"/>
                  </a:lnTo>
                  <a:lnTo>
                    <a:pt x="3757" y="394"/>
                  </a:lnTo>
                  <a:lnTo>
                    <a:pt x="3757" y="114"/>
                  </a:lnTo>
                  <a:lnTo>
                    <a:pt x="3711" y="125"/>
                  </a:lnTo>
                  <a:lnTo>
                    <a:pt x="3668" y="140"/>
                  </a:lnTo>
                  <a:lnTo>
                    <a:pt x="3631" y="162"/>
                  </a:lnTo>
                  <a:lnTo>
                    <a:pt x="3597" y="187"/>
                  </a:lnTo>
                  <a:lnTo>
                    <a:pt x="3568" y="218"/>
                  </a:lnTo>
                  <a:lnTo>
                    <a:pt x="3543" y="253"/>
                  </a:lnTo>
                  <a:lnTo>
                    <a:pt x="3523" y="294"/>
                  </a:lnTo>
                  <a:lnTo>
                    <a:pt x="3508" y="339"/>
                  </a:lnTo>
                  <a:lnTo>
                    <a:pt x="3497" y="391"/>
                  </a:lnTo>
                  <a:lnTo>
                    <a:pt x="3489" y="447"/>
                  </a:lnTo>
                  <a:lnTo>
                    <a:pt x="3487" y="507"/>
                  </a:lnTo>
                  <a:lnTo>
                    <a:pt x="3489" y="565"/>
                  </a:lnTo>
                  <a:lnTo>
                    <a:pt x="3497" y="617"/>
                  </a:lnTo>
                  <a:lnTo>
                    <a:pt x="3509" y="667"/>
                  </a:lnTo>
                  <a:lnTo>
                    <a:pt x="3526" y="712"/>
                  </a:lnTo>
                  <a:lnTo>
                    <a:pt x="3547" y="753"/>
                  </a:lnTo>
                  <a:lnTo>
                    <a:pt x="3571" y="790"/>
                  </a:lnTo>
                  <a:lnTo>
                    <a:pt x="3600" y="821"/>
                  </a:lnTo>
                  <a:lnTo>
                    <a:pt x="3632" y="847"/>
                  </a:lnTo>
                  <a:lnTo>
                    <a:pt x="3668" y="869"/>
                  </a:lnTo>
                  <a:lnTo>
                    <a:pt x="3707" y="885"/>
                  </a:lnTo>
                  <a:lnTo>
                    <a:pt x="3750" y="894"/>
                  </a:lnTo>
                  <a:lnTo>
                    <a:pt x="3795" y="897"/>
                  </a:lnTo>
                  <a:lnTo>
                    <a:pt x="3821" y="896"/>
                  </a:lnTo>
                  <a:lnTo>
                    <a:pt x="3847" y="894"/>
                  </a:lnTo>
                  <a:lnTo>
                    <a:pt x="3874" y="889"/>
                  </a:lnTo>
                  <a:lnTo>
                    <a:pt x="3901" y="881"/>
                  </a:lnTo>
                  <a:lnTo>
                    <a:pt x="3931" y="872"/>
                  </a:lnTo>
                  <a:lnTo>
                    <a:pt x="3964" y="861"/>
                  </a:lnTo>
                  <a:lnTo>
                    <a:pt x="3999" y="846"/>
                  </a:lnTo>
                  <a:lnTo>
                    <a:pt x="4036" y="830"/>
                  </a:lnTo>
                  <a:lnTo>
                    <a:pt x="4079" y="810"/>
                  </a:lnTo>
                  <a:lnTo>
                    <a:pt x="4127" y="787"/>
                  </a:lnTo>
                  <a:lnTo>
                    <a:pt x="4127" y="976"/>
                  </a:lnTo>
                  <a:lnTo>
                    <a:pt x="4069" y="1001"/>
                  </a:lnTo>
                  <a:lnTo>
                    <a:pt x="4016" y="1024"/>
                  </a:lnTo>
                  <a:lnTo>
                    <a:pt x="3966" y="1041"/>
                  </a:lnTo>
                  <a:lnTo>
                    <a:pt x="3919" y="1058"/>
                  </a:lnTo>
                  <a:lnTo>
                    <a:pt x="3874" y="1070"/>
                  </a:lnTo>
                  <a:lnTo>
                    <a:pt x="3830" y="1080"/>
                  </a:lnTo>
                  <a:lnTo>
                    <a:pt x="3786" y="1086"/>
                  </a:lnTo>
                  <a:lnTo>
                    <a:pt x="3742" y="1091"/>
                  </a:lnTo>
                  <a:lnTo>
                    <a:pt x="3697" y="1094"/>
                  </a:lnTo>
                  <a:lnTo>
                    <a:pt x="3651" y="1095"/>
                  </a:lnTo>
                  <a:lnTo>
                    <a:pt x="3588" y="1093"/>
                  </a:lnTo>
                  <a:lnTo>
                    <a:pt x="3530" y="1086"/>
                  </a:lnTo>
                  <a:lnTo>
                    <a:pt x="3476" y="1075"/>
                  </a:lnTo>
                  <a:lnTo>
                    <a:pt x="3426" y="1060"/>
                  </a:lnTo>
                  <a:lnTo>
                    <a:pt x="3378" y="1039"/>
                  </a:lnTo>
                  <a:lnTo>
                    <a:pt x="3334" y="1014"/>
                  </a:lnTo>
                  <a:lnTo>
                    <a:pt x="3294" y="984"/>
                  </a:lnTo>
                  <a:lnTo>
                    <a:pt x="3255" y="947"/>
                  </a:lnTo>
                  <a:lnTo>
                    <a:pt x="3219" y="907"/>
                  </a:lnTo>
                  <a:lnTo>
                    <a:pt x="3188" y="865"/>
                  </a:lnTo>
                  <a:lnTo>
                    <a:pt x="3162" y="820"/>
                  </a:lnTo>
                  <a:lnTo>
                    <a:pt x="3140" y="772"/>
                  </a:lnTo>
                  <a:lnTo>
                    <a:pt x="3124" y="722"/>
                  </a:lnTo>
                  <a:lnTo>
                    <a:pt x="3111" y="670"/>
                  </a:lnTo>
                  <a:lnTo>
                    <a:pt x="3104" y="616"/>
                  </a:lnTo>
                  <a:lnTo>
                    <a:pt x="3101" y="561"/>
                  </a:lnTo>
                  <a:lnTo>
                    <a:pt x="3105" y="494"/>
                  </a:lnTo>
                  <a:lnTo>
                    <a:pt x="3115" y="433"/>
                  </a:lnTo>
                  <a:lnTo>
                    <a:pt x="3130" y="373"/>
                  </a:lnTo>
                  <a:lnTo>
                    <a:pt x="3153" y="318"/>
                  </a:lnTo>
                  <a:lnTo>
                    <a:pt x="3179" y="267"/>
                  </a:lnTo>
                  <a:lnTo>
                    <a:pt x="3213" y="219"/>
                  </a:lnTo>
                  <a:lnTo>
                    <a:pt x="3250" y="175"/>
                  </a:lnTo>
                  <a:lnTo>
                    <a:pt x="3293" y="135"/>
                  </a:lnTo>
                  <a:lnTo>
                    <a:pt x="3341" y="102"/>
                  </a:lnTo>
                  <a:lnTo>
                    <a:pt x="3392" y="72"/>
                  </a:lnTo>
                  <a:lnTo>
                    <a:pt x="3448" y="47"/>
                  </a:lnTo>
                  <a:lnTo>
                    <a:pt x="3508" y="27"/>
                  </a:lnTo>
                  <a:lnTo>
                    <a:pt x="3573" y="12"/>
                  </a:lnTo>
                  <a:lnTo>
                    <a:pt x="3640" y="3"/>
                  </a:lnTo>
                  <a:lnTo>
                    <a:pt x="3711" y="0"/>
                  </a:lnTo>
                  <a:close/>
                  <a:moveTo>
                    <a:pt x="2910" y="0"/>
                  </a:moveTo>
                  <a:lnTo>
                    <a:pt x="2948" y="4"/>
                  </a:lnTo>
                  <a:lnTo>
                    <a:pt x="2983" y="14"/>
                  </a:lnTo>
                  <a:lnTo>
                    <a:pt x="3014" y="30"/>
                  </a:lnTo>
                  <a:lnTo>
                    <a:pt x="3040" y="52"/>
                  </a:lnTo>
                  <a:lnTo>
                    <a:pt x="3063" y="78"/>
                  </a:lnTo>
                  <a:lnTo>
                    <a:pt x="3079" y="109"/>
                  </a:lnTo>
                  <a:lnTo>
                    <a:pt x="3089" y="142"/>
                  </a:lnTo>
                  <a:lnTo>
                    <a:pt x="3093" y="178"/>
                  </a:lnTo>
                  <a:lnTo>
                    <a:pt x="3091" y="203"/>
                  </a:lnTo>
                  <a:lnTo>
                    <a:pt x="3088" y="227"/>
                  </a:lnTo>
                  <a:lnTo>
                    <a:pt x="3081" y="252"/>
                  </a:lnTo>
                  <a:lnTo>
                    <a:pt x="3071" y="277"/>
                  </a:lnTo>
                  <a:lnTo>
                    <a:pt x="3060" y="303"/>
                  </a:lnTo>
                  <a:lnTo>
                    <a:pt x="3044" y="331"/>
                  </a:lnTo>
                  <a:lnTo>
                    <a:pt x="3025" y="361"/>
                  </a:lnTo>
                  <a:lnTo>
                    <a:pt x="3004" y="393"/>
                  </a:lnTo>
                  <a:lnTo>
                    <a:pt x="2978" y="429"/>
                  </a:lnTo>
                  <a:lnTo>
                    <a:pt x="2948" y="468"/>
                  </a:lnTo>
                  <a:lnTo>
                    <a:pt x="2914" y="512"/>
                  </a:lnTo>
                  <a:lnTo>
                    <a:pt x="2876" y="561"/>
                  </a:lnTo>
                  <a:lnTo>
                    <a:pt x="2472" y="1078"/>
                  </a:lnTo>
                  <a:lnTo>
                    <a:pt x="2182" y="1078"/>
                  </a:lnTo>
                  <a:lnTo>
                    <a:pt x="2182" y="424"/>
                  </a:lnTo>
                  <a:lnTo>
                    <a:pt x="1784" y="1078"/>
                  </a:lnTo>
                  <a:lnTo>
                    <a:pt x="1518" y="1078"/>
                  </a:lnTo>
                  <a:lnTo>
                    <a:pt x="1518" y="234"/>
                  </a:lnTo>
                  <a:lnTo>
                    <a:pt x="1313" y="214"/>
                  </a:lnTo>
                  <a:lnTo>
                    <a:pt x="1313" y="118"/>
                  </a:lnTo>
                  <a:lnTo>
                    <a:pt x="1690" y="25"/>
                  </a:lnTo>
                  <a:lnTo>
                    <a:pt x="1832" y="25"/>
                  </a:lnTo>
                  <a:lnTo>
                    <a:pt x="1832" y="713"/>
                  </a:lnTo>
                  <a:lnTo>
                    <a:pt x="2247" y="25"/>
                  </a:lnTo>
                  <a:lnTo>
                    <a:pt x="2497" y="25"/>
                  </a:lnTo>
                  <a:lnTo>
                    <a:pt x="2497" y="822"/>
                  </a:lnTo>
                  <a:lnTo>
                    <a:pt x="2759" y="473"/>
                  </a:lnTo>
                  <a:lnTo>
                    <a:pt x="2759" y="62"/>
                  </a:lnTo>
                  <a:lnTo>
                    <a:pt x="2779" y="44"/>
                  </a:lnTo>
                  <a:lnTo>
                    <a:pt x="2806" y="27"/>
                  </a:lnTo>
                  <a:lnTo>
                    <a:pt x="2837" y="13"/>
                  </a:lnTo>
                  <a:lnTo>
                    <a:pt x="2872" y="4"/>
                  </a:lnTo>
                  <a:lnTo>
                    <a:pt x="291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noProof="0" dirty="0"/>
            </a:p>
          </p:txBody>
        </p:sp>
      </p:grpSp>
      <p:sp>
        <p:nvSpPr>
          <p:cNvPr id="66" name="Text Placeholder 31"/>
          <p:cNvSpPr>
            <a:spLocks noGrp="1"/>
          </p:cNvSpPr>
          <p:nvPr>
            <p:ph type="body" sz="quarter" idx="10" hasCustomPrompt="1"/>
          </p:nvPr>
        </p:nvSpPr>
        <p:spPr bwMode="white">
          <a:xfrm>
            <a:off x="1895475" y="374904"/>
            <a:ext cx="4105656" cy="146304"/>
          </a:xfrm>
        </p:spPr>
        <p:txBody>
          <a:bodyPr/>
          <a:lstStyle>
            <a:lvl1pPr>
              <a:defRPr sz="1100">
                <a:solidFill>
                  <a:schemeClr val="bg1"/>
                </a:solidFill>
                <a:latin typeface="Arial" pitchFamily="34" charset="0"/>
                <a:cs typeface="Arial" pitchFamily="34" charset="0"/>
              </a:defRPr>
            </a:lvl1pPr>
            <a:lvl2pPr>
              <a:defRPr sz="1000">
                <a:solidFill>
                  <a:schemeClr val="bg1"/>
                </a:solidFill>
                <a:latin typeface="Arial" pitchFamily="34" charset="0"/>
                <a:cs typeface="Arial" pitchFamily="34" charset="0"/>
              </a:defRPr>
            </a:lvl2pPr>
            <a:lvl3pPr>
              <a:defRPr sz="1000">
                <a:solidFill>
                  <a:schemeClr val="bg1"/>
                </a:solidFill>
                <a:latin typeface="Arial" pitchFamily="34" charset="0"/>
                <a:cs typeface="Arial" pitchFamily="34" charset="0"/>
              </a:defRPr>
            </a:lvl3pPr>
            <a:lvl4pPr>
              <a:defRPr sz="1000">
                <a:solidFill>
                  <a:schemeClr val="bg1"/>
                </a:solidFill>
                <a:latin typeface="Arial" pitchFamily="34" charset="0"/>
                <a:cs typeface="Arial" pitchFamily="34" charset="0"/>
              </a:defRPr>
            </a:lvl4pPr>
            <a:lvl5pPr>
              <a:defRPr sz="1000">
                <a:solidFill>
                  <a:schemeClr val="bg1"/>
                </a:solidFill>
                <a:latin typeface="Arial" pitchFamily="34" charset="0"/>
                <a:cs typeface="Arial" pitchFamily="34" charset="0"/>
              </a:defRPr>
            </a:lvl5pPr>
          </a:lstStyle>
          <a:p>
            <a:pPr lvl="0"/>
            <a:r>
              <a:rPr lang="en-US" noProof="0" dirty="0" smtClean="0"/>
              <a:t>www.pwc.com</a:t>
            </a:r>
            <a:endParaRPr lang="en-US" noProof="0" dirty="0"/>
          </a:p>
        </p:txBody>
      </p:sp>
      <p:sp>
        <p:nvSpPr>
          <p:cNvPr id="67" name="Title 1"/>
          <p:cNvSpPr>
            <a:spLocks noGrp="1"/>
          </p:cNvSpPr>
          <p:nvPr>
            <p:ph type="ctrTitle" hasCustomPrompt="1"/>
          </p:nvPr>
        </p:nvSpPr>
        <p:spPr bwMode="white">
          <a:xfrm>
            <a:off x="1895475" y="838200"/>
            <a:ext cx="5343525" cy="914400"/>
          </a:xfrm>
        </p:spPr>
        <p:txBody>
          <a:bodyPr anchor="t" anchorCtr="0">
            <a:noAutofit/>
          </a:bodyPr>
          <a:lstStyle>
            <a:lvl1pPr>
              <a:lnSpc>
                <a:spcPct val="90000"/>
              </a:lnSpc>
              <a:defRPr sz="3200" b="1" i="1" baseline="0">
                <a:solidFill>
                  <a:schemeClr val="bg1"/>
                </a:solidFill>
              </a:defRPr>
            </a:lvl1pPr>
          </a:lstStyle>
          <a:p>
            <a:r>
              <a:rPr lang="en-US" noProof="0" dirty="0" smtClean="0"/>
              <a:t>Click to add the presentation’s main title</a:t>
            </a:r>
            <a:endParaRPr lang="en-US" noProof="0" dirty="0"/>
          </a:p>
        </p:txBody>
      </p:sp>
      <p:sp>
        <p:nvSpPr>
          <p:cNvPr id="68" name="Subtitle 2"/>
          <p:cNvSpPr>
            <a:spLocks noGrp="1"/>
          </p:cNvSpPr>
          <p:nvPr>
            <p:ph type="subTitle" idx="1" hasCustomPrompt="1"/>
          </p:nvPr>
        </p:nvSpPr>
        <p:spPr bwMode="white">
          <a:xfrm>
            <a:off x="1895475" y="1828799"/>
            <a:ext cx="5343525" cy="914401"/>
          </a:xfrm>
        </p:spPr>
        <p:txBody>
          <a:bodyPr>
            <a:noAutofit/>
          </a:bodyPr>
          <a:lstStyle>
            <a:lvl1pPr marL="0" indent="0" algn="l">
              <a:lnSpc>
                <a:spcPct val="90000"/>
              </a:lnSpc>
              <a:spcAft>
                <a:spcPts val="0"/>
              </a:spcAft>
              <a:buNone/>
              <a:defRPr sz="2400" baseline="0">
                <a:solidFill>
                  <a:schemeClr val="bg1"/>
                </a:solidFill>
                <a:latin typeface="+mj-lt"/>
              </a:defRPr>
            </a:lvl1pPr>
            <a:lvl2pPr marL="0" indent="0" algn="l">
              <a:buNone/>
              <a:defRPr sz="1800">
                <a:solidFill>
                  <a:schemeClr val="bg1"/>
                </a:solidFill>
                <a:latin typeface="+mj-lt"/>
              </a:defRPr>
            </a:lvl2pPr>
            <a:lvl3pPr marL="457200" indent="0" algn="l">
              <a:buNone/>
              <a:defRPr sz="1800">
                <a:solidFill>
                  <a:schemeClr val="bg1"/>
                </a:solidFill>
                <a:latin typeface="+mj-lt"/>
              </a:defRPr>
            </a:lvl3pPr>
            <a:lvl4pPr marL="914400" indent="0" algn="l">
              <a:buNone/>
              <a:defRPr sz="1800">
                <a:solidFill>
                  <a:schemeClr val="bg1"/>
                </a:solidFill>
                <a:latin typeface="+mj-lt"/>
              </a:defRPr>
            </a:lvl4pPr>
            <a:lvl5pPr marL="1371600" indent="0" algn="l">
              <a:buNone/>
              <a:defRPr sz="1800">
                <a:solidFill>
                  <a:schemeClr val="bg1"/>
                </a:solidFill>
                <a:latin typeface="+mj-lt"/>
              </a:defRPr>
            </a:lvl5pPr>
            <a:lvl6pPr marL="1828800" indent="0" algn="l">
              <a:buNone/>
              <a:defRPr sz="1800">
                <a:solidFill>
                  <a:schemeClr val="bg1"/>
                </a:solidFill>
                <a:latin typeface="+mj-lt"/>
              </a:defRPr>
            </a:lvl6pPr>
            <a:lvl7pPr marL="2286000" indent="0" algn="l">
              <a:buNone/>
              <a:defRPr sz="1800">
                <a:solidFill>
                  <a:schemeClr val="bg1"/>
                </a:solidFill>
                <a:latin typeface="+mj-lt"/>
              </a:defRPr>
            </a:lvl7pPr>
            <a:lvl8pPr marL="2743200" indent="0" algn="l">
              <a:buNone/>
              <a:defRPr sz="1800">
                <a:solidFill>
                  <a:schemeClr val="bg1"/>
                </a:solidFill>
                <a:latin typeface="+mj-lt"/>
              </a:defRPr>
            </a:lvl8pPr>
            <a:lvl9pPr marL="3200400" indent="0" algn="l">
              <a:buNone/>
              <a:defRPr sz="1800">
                <a:solidFill>
                  <a:schemeClr val="bg1"/>
                </a:solidFill>
                <a:latin typeface="+mj-lt"/>
              </a:defRPr>
            </a:lvl9pPr>
          </a:lstStyle>
          <a:p>
            <a:r>
              <a:rPr lang="en-US" noProof="0" dirty="0" smtClean="0"/>
              <a:t>Subtitle and date (move higher if title is only one line)</a:t>
            </a:r>
          </a:p>
        </p:txBody>
      </p:sp>
      <p:sp>
        <p:nvSpPr>
          <p:cNvPr id="20" name="Picture Placeholder 76"/>
          <p:cNvSpPr>
            <a:spLocks noGrp="1"/>
          </p:cNvSpPr>
          <p:nvPr>
            <p:ph type="pic" sz="quarter" idx="13"/>
          </p:nvPr>
        </p:nvSpPr>
        <p:spPr>
          <a:xfrm>
            <a:off x="609601" y="3048000"/>
            <a:ext cx="914400" cy="762000"/>
          </a:xfrm>
        </p:spPr>
        <p:txBody>
          <a:bodyPr/>
          <a:lstStyle>
            <a:lvl1pPr>
              <a:defRPr sz="1400"/>
            </a:lvl1pPr>
          </a:lstStyle>
          <a:p>
            <a:r>
              <a:rPr lang="en-US" noProof="0" smtClean="0"/>
              <a:t>Click icon to add picture</a:t>
            </a:r>
            <a:endParaRPr lang="en-US" noProof="0" dirty="0"/>
          </a:p>
        </p:txBody>
      </p:sp>
      <p:grpSp>
        <p:nvGrpSpPr>
          <p:cNvPr id="21" name="Group 20"/>
          <p:cNvGrpSpPr/>
          <p:nvPr userDrawn="1"/>
        </p:nvGrpSpPr>
        <p:grpSpPr>
          <a:xfrm>
            <a:off x="489086" y="2901697"/>
            <a:ext cx="1209752" cy="144000"/>
            <a:chOff x="489086" y="2901697"/>
            <a:chExt cx="1209752" cy="144000"/>
          </a:xfrm>
        </p:grpSpPr>
        <p:cxnSp>
          <p:nvCxnSpPr>
            <p:cNvPr id="22" name="Straight Connector 21"/>
            <p:cNvCxnSpPr/>
            <p:nvPr userDrawn="1"/>
          </p:nvCxnSpPr>
          <p:spPr>
            <a:xfrm rot="10800000">
              <a:off x="489086" y="2901698"/>
              <a:ext cx="1209752" cy="0"/>
            </a:xfrm>
            <a:prstGeom prst="line">
              <a:avLst/>
            </a:prstGeom>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rot="5400000">
              <a:off x="417087" y="2973697"/>
              <a:ext cx="144000" cy="0"/>
            </a:xfrm>
            <a:prstGeom prst="line">
              <a:avLst/>
            </a:prstGeom>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ver Slide: Client Logo">
    <p:spTree>
      <p:nvGrpSpPr>
        <p:cNvPr id="1" name=""/>
        <p:cNvGrpSpPr/>
        <p:nvPr/>
      </p:nvGrpSpPr>
      <p:grpSpPr>
        <a:xfrm>
          <a:off x="0" y="0"/>
          <a:ext cx="0" cy="0"/>
          <a:chOff x="0" y="0"/>
          <a:chExt cx="0" cy="0"/>
        </a:xfrm>
      </p:grpSpPr>
      <p:grpSp>
        <p:nvGrpSpPr>
          <p:cNvPr id="24" name="Group 23"/>
          <p:cNvGrpSpPr/>
          <p:nvPr userDrawn="1"/>
        </p:nvGrpSpPr>
        <p:grpSpPr>
          <a:xfrm>
            <a:off x="1752601" y="-4761"/>
            <a:ext cx="7391400" cy="6176009"/>
            <a:chOff x="1752601" y="1"/>
            <a:chExt cx="7391400" cy="6176009"/>
          </a:xfrm>
        </p:grpSpPr>
        <p:sp>
          <p:nvSpPr>
            <p:cNvPr id="25" name="Rectangle 17"/>
            <p:cNvSpPr>
              <a:spLocks noChangeArrowheads="1"/>
            </p:cNvSpPr>
            <p:nvPr/>
          </p:nvSpPr>
          <p:spPr bwMode="gray">
            <a:xfrm>
              <a:off x="1752601" y="4195630"/>
              <a:ext cx="2286000" cy="1980380"/>
            </a:xfrm>
            <a:prstGeom prst="rect">
              <a:avLst/>
            </a:prstGeom>
            <a:solidFill>
              <a:srgbClr val="9A170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26" name="Rectangle 7"/>
            <p:cNvSpPr>
              <a:spLocks noChangeArrowheads="1"/>
            </p:cNvSpPr>
            <p:nvPr/>
          </p:nvSpPr>
          <p:spPr bwMode="gray">
            <a:xfrm>
              <a:off x="8229600" y="4038312"/>
              <a:ext cx="914401" cy="2137697"/>
            </a:xfrm>
            <a:prstGeom prst="rect">
              <a:avLst/>
            </a:prstGeom>
            <a:solidFill>
              <a:srgbClr val="F3BE26"/>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27" name="Rectangle 8"/>
            <p:cNvSpPr>
              <a:spLocks noChangeArrowheads="1"/>
            </p:cNvSpPr>
            <p:nvPr/>
          </p:nvSpPr>
          <p:spPr bwMode="gray">
            <a:xfrm>
              <a:off x="7620001" y="2899976"/>
              <a:ext cx="729522" cy="1295653"/>
            </a:xfrm>
            <a:prstGeom prst="rect">
              <a:avLst/>
            </a:prstGeom>
            <a:solidFill>
              <a:srgbClr val="F3BC87"/>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28" name="Rectangle 9"/>
            <p:cNvSpPr>
              <a:spLocks noChangeArrowheads="1"/>
            </p:cNvSpPr>
            <p:nvPr/>
          </p:nvSpPr>
          <p:spPr bwMode="gray">
            <a:xfrm>
              <a:off x="7620001" y="4038312"/>
              <a:ext cx="729521" cy="2137697"/>
            </a:xfrm>
            <a:prstGeom prst="rect">
              <a:avLst/>
            </a:prstGeom>
            <a:solidFill>
              <a:srgbClr val="E88C1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29" name="Rectangle 11"/>
            <p:cNvSpPr>
              <a:spLocks noChangeArrowheads="1"/>
            </p:cNvSpPr>
            <p:nvPr/>
          </p:nvSpPr>
          <p:spPr bwMode="gray">
            <a:xfrm>
              <a:off x="7239000" y="696094"/>
              <a:ext cx="473687" cy="2274966"/>
            </a:xfrm>
            <a:prstGeom prst="rect">
              <a:avLst/>
            </a:prstGeom>
            <a:solidFill>
              <a:srgbClr val="E669A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30" name="Rectangle 12"/>
            <p:cNvSpPr>
              <a:spLocks noChangeArrowheads="1"/>
            </p:cNvSpPr>
            <p:nvPr/>
          </p:nvSpPr>
          <p:spPr bwMode="gray">
            <a:xfrm>
              <a:off x="7239000" y="2899977"/>
              <a:ext cx="473687" cy="1295653"/>
            </a:xfrm>
            <a:prstGeom prst="rect">
              <a:avLst/>
            </a:prstGeom>
            <a:solidFill>
              <a:srgbClr val="DB4D56"/>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38" name="Rectangle 13"/>
            <p:cNvSpPr>
              <a:spLocks noChangeArrowheads="1"/>
            </p:cNvSpPr>
            <p:nvPr/>
          </p:nvSpPr>
          <p:spPr bwMode="gray">
            <a:xfrm>
              <a:off x="7239000" y="4038312"/>
              <a:ext cx="473687" cy="2137697"/>
            </a:xfrm>
            <a:prstGeom prst="rect">
              <a:avLst/>
            </a:prstGeom>
            <a:solidFill>
              <a:srgbClr val="D13A0D"/>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39" name="Rectangle 14"/>
            <p:cNvSpPr>
              <a:spLocks noChangeArrowheads="1"/>
            </p:cNvSpPr>
            <p:nvPr/>
          </p:nvSpPr>
          <p:spPr bwMode="gray">
            <a:xfrm>
              <a:off x="1752601" y="659475"/>
              <a:ext cx="5622752" cy="2311585"/>
            </a:xfrm>
            <a:prstGeom prst="rect">
              <a:avLst/>
            </a:prstGeom>
            <a:solidFill>
              <a:srgbClr val="D7402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40" name="Rectangle 15"/>
            <p:cNvSpPr>
              <a:spLocks noChangeArrowheads="1"/>
            </p:cNvSpPr>
            <p:nvPr/>
          </p:nvSpPr>
          <p:spPr bwMode="gray">
            <a:xfrm>
              <a:off x="1752601" y="2899977"/>
              <a:ext cx="5622752" cy="1295653"/>
            </a:xfrm>
            <a:prstGeom prst="rect">
              <a:avLst/>
            </a:prstGeom>
            <a:solidFill>
              <a:srgbClr val="CD2F1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41" name="Freeform 16"/>
            <p:cNvSpPr>
              <a:spLocks/>
            </p:cNvSpPr>
            <p:nvPr/>
          </p:nvSpPr>
          <p:spPr bwMode="gray">
            <a:xfrm>
              <a:off x="1752601" y="4038312"/>
              <a:ext cx="5622752" cy="2137697"/>
            </a:xfrm>
            <a:custGeom>
              <a:avLst/>
              <a:gdLst/>
              <a:ahLst/>
              <a:cxnLst>
                <a:cxn ang="0">
                  <a:pos x="0" y="0"/>
                </a:cxn>
                <a:cxn ang="0">
                  <a:pos x="3567" y="0"/>
                </a:cxn>
                <a:cxn ang="0">
                  <a:pos x="3567" y="1340"/>
                </a:cxn>
                <a:cxn ang="0">
                  <a:pos x="1372" y="1340"/>
                </a:cxn>
                <a:cxn ang="0">
                  <a:pos x="1372" y="181"/>
                </a:cxn>
                <a:cxn ang="0">
                  <a:pos x="0" y="181"/>
                </a:cxn>
                <a:cxn ang="0">
                  <a:pos x="0" y="0"/>
                </a:cxn>
              </a:cxnLst>
              <a:rect l="0" t="0" r="r" b="b"/>
              <a:pathLst>
                <a:path w="3567" h="1340">
                  <a:moveTo>
                    <a:pt x="0" y="0"/>
                  </a:moveTo>
                  <a:lnTo>
                    <a:pt x="3567" y="0"/>
                  </a:lnTo>
                  <a:lnTo>
                    <a:pt x="3567" y="1340"/>
                  </a:lnTo>
                  <a:lnTo>
                    <a:pt x="1372" y="1340"/>
                  </a:lnTo>
                  <a:lnTo>
                    <a:pt x="1372" y="181"/>
                  </a:lnTo>
                  <a:lnTo>
                    <a:pt x="0" y="181"/>
                  </a:lnTo>
                  <a:lnTo>
                    <a:pt x="0" y="0"/>
                  </a:lnTo>
                  <a:close/>
                </a:path>
              </a:pathLst>
            </a:custGeom>
            <a:solidFill>
              <a:srgbClr val="C4230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 name="Rectangle 10"/>
            <p:cNvSpPr>
              <a:spLocks noChangeArrowheads="1"/>
            </p:cNvSpPr>
            <p:nvPr/>
          </p:nvSpPr>
          <p:spPr bwMode="gray">
            <a:xfrm>
              <a:off x="1752601" y="1"/>
              <a:ext cx="5622752" cy="696094"/>
            </a:xfrm>
            <a:prstGeom prst="rect">
              <a:avLst/>
            </a:prstGeom>
            <a:solidFill>
              <a:srgbClr val="EE9C3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grpSp>
      <p:sp>
        <p:nvSpPr>
          <p:cNvPr id="54" name="Picture Placeholder 76"/>
          <p:cNvSpPr>
            <a:spLocks noGrp="1"/>
          </p:cNvSpPr>
          <p:nvPr>
            <p:ph type="pic" sz="quarter" idx="13"/>
          </p:nvPr>
        </p:nvSpPr>
        <p:spPr>
          <a:xfrm>
            <a:off x="609601" y="3048000"/>
            <a:ext cx="914400" cy="762000"/>
          </a:xfrm>
        </p:spPr>
        <p:txBody>
          <a:bodyPr/>
          <a:lstStyle>
            <a:lvl1pPr>
              <a:defRPr sz="1400"/>
            </a:lvl1pPr>
          </a:lstStyle>
          <a:p>
            <a:r>
              <a:rPr lang="en-US" noProof="0" smtClean="0"/>
              <a:t>Click icon to add picture</a:t>
            </a:r>
            <a:endParaRPr lang="en-US" noProof="0" dirty="0"/>
          </a:p>
        </p:txBody>
      </p:sp>
      <p:grpSp>
        <p:nvGrpSpPr>
          <p:cNvPr id="55" name="Group 54"/>
          <p:cNvGrpSpPr/>
          <p:nvPr userDrawn="1"/>
        </p:nvGrpSpPr>
        <p:grpSpPr>
          <a:xfrm>
            <a:off x="489086" y="2901697"/>
            <a:ext cx="1209752" cy="144000"/>
            <a:chOff x="489086" y="2901697"/>
            <a:chExt cx="1209752" cy="144000"/>
          </a:xfrm>
        </p:grpSpPr>
        <p:cxnSp>
          <p:nvCxnSpPr>
            <p:cNvPr id="56" name="Straight Connector 55"/>
            <p:cNvCxnSpPr/>
            <p:nvPr userDrawn="1"/>
          </p:nvCxnSpPr>
          <p:spPr>
            <a:xfrm rot="10800000">
              <a:off x="489086" y="2901698"/>
              <a:ext cx="1209752" cy="0"/>
            </a:xfrm>
            <a:prstGeom prst="line">
              <a:avLst/>
            </a:prstGeom>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userDrawn="1"/>
          </p:nvCxnSpPr>
          <p:spPr>
            <a:xfrm rot="5400000">
              <a:off x="417087" y="2973697"/>
              <a:ext cx="144000" cy="0"/>
            </a:xfrm>
            <a:prstGeom prst="line">
              <a:avLst/>
            </a:prstGeom>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sp>
        <p:nvSpPr>
          <p:cNvPr id="58" name="Text Placeholder 31"/>
          <p:cNvSpPr>
            <a:spLocks noGrp="1"/>
          </p:cNvSpPr>
          <p:nvPr>
            <p:ph type="body" sz="quarter" idx="10" hasCustomPrompt="1"/>
          </p:nvPr>
        </p:nvSpPr>
        <p:spPr bwMode="white">
          <a:xfrm>
            <a:off x="1895475" y="374904"/>
            <a:ext cx="4105656" cy="146304"/>
          </a:xfrm>
        </p:spPr>
        <p:txBody>
          <a:bodyPr/>
          <a:lstStyle>
            <a:lvl1pPr>
              <a:defRPr sz="1100">
                <a:solidFill>
                  <a:schemeClr val="bg1"/>
                </a:solidFill>
                <a:latin typeface="Arial" pitchFamily="34" charset="0"/>
                <a:cs typeface="Arial" pitchFamily="34" charset="0"/>
              </a:defRPr>
            </a:lvl1pPr>
            <a:lvl2pPr>
              <a:defRPr sz="1000">
                <a:solidFill>
                  <a:schemeClr val="bg1"/>
                </a:solidFill>
                <a:latin typeface="Arial" pitchFamily="34" charset="0"/>
                <a:cs typeface="Arial" pitchFamily="34" charset="0"/>
              </a:defRPr>
            </a:lvl2pPr>
            <a:lvl3pPr>
              <a:defRPr sz="1000">
                <a:solidFill>
                  <a:schemeClr val="bg1"/>
                </a:solidFill>
                <a:latin typeface="Arial" pitchFamily="34" charset="0"/>
                <a:cs typeface="Arial" pitchFamily="34" charset="0"/>
              </a:defRPr>
            </a:lvl3pPr>
            <a:lvl4pPr>
              <a:defRPr sz="1000">
                <a:solidFill>
                  <a:schemeClr val="bg1"/>
                </a:solidFill>
                <a:latin typeface="Arial" pitchFamily="34" charset="0"/>
                <a:cs typeface="Arial" pitchFamily="34" charset="0"/>
              </a:defRPr>
            </a:lvl4pPr>
            <a:lvl5pPr>
              <a:defRPr sz="1000">
                <a:solidFill>
                  <a:schemeClr val="bg1"/>
                </a:solidFill>
                <a:latin typeface="Arial" pitchFamily="34" charset="0"/>
                <a:cs typeface="Arial" pitchFamily="34" charset="0"/>
              </a:defRPr>
            </a:lvl5pPr>
          </a:lstStyle>
          <a:p>
            <a:pPr lvl="0"/>
            <a:r>
              <a:rPr lang="en-US" noProof="0" dirty="0" smtClean="0"/>
              <a:t>www.pwc.com</a:t>
            </a:r>
            <a:endParaRPr lang="en-US" noProof="0" dirty="0"/>
          </a:p>
        </p:txBody>
      </p:sp>
      <p:grpSp>
        <p:nvGrpSpPr>
          <p:cNvPr id="59" name="Group 58"/>
          <p:cNvGrpSpPr/>
          <p:nvPr userDrawn="1"/>
        </p:nvGrpSpPr>
        <p:grpSpPr>
          <a:xfrm>
            <a:off x="968592" y="6170991"/>
            <a:ext cx="914400" cy="533479"/>
            <a:chOff x="968592" y="6170991"/>
            <a:chExt cx="914400" cy="533479"/>
          </a:xfrm>
        </p:grpSpPr>
        <p:sp>
          <p:nvSpPr>
            <p:cNvPr id="60" name="Rectangle 37"/>
            <p:cNvSpPr>
              <a:spLocks noChangeArrowheads="1"/>
            </p:cNvSpPr>
            <p:nvPr userDrawn="1"/>
          </p:nvSpPr>
          <p:spPr bwMode="black">
            <a:xfrm>
              <a:off x="1524116" y="6170991"/>
              <a:ext cx="228600" cy="52646"/>
            </a:xfrm>
            <a:prstGeom prst="rect">
              <a:avLst/>
            </a:prstGeom>
            <a:solidFill>
              <a:srgbClr val="A100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61" name="Freeform 7"/>
            <p:cNvSpPr>
              <a:spLocks noEditPoints="1"/>
            </p:cNvSpPr>
            <p:nvPr userDrawn="1"/>
          </p:nvSpPr>
          <p:spPr bwMode="black">
            <a:xfrm>
              <a:off x="968592" y="6359814"/>
              <a:ext cx="914400" cy="344656"/>
            </a:xfrm>
            <a:custGeom>
              <a:avLst/>
              <a:gdLst/>
              <a:ahLst/>
              <a:cxnLst>
                <a:cxn ang="0">
                  <a:pos x="581" y="233"/>
                </a:cxn>
                <a:cxn ang="0">
                  <a:pos x="538" y="949"/>
                </a:cxn>
                <a:cxn ang="0">
                  <a:pos x="630" y="946"/>
                </a:cxn>
                <a:cxn ang="0">
                  <a:pos x="793" y="880"/>
                </a:cxn>
                <a:cxn ang="0">
                  <a:pos x="886" y="728"/>
                </a:cxn>
                <a:cxn ang="0">
                  <a:pos x="905" y="505"/>
                </a:cxn>
                <a:cxn ang="0">
                  <a:pos x="850" y="329"/>
                </a:cxn>
                <a:cxn ang="0">
                  <a:pos x="727" y="241"/>
                </a:cxn>
                <a:cxn ang="0">
                  <a:pos x="521" y="3"/>
                </a:cxn>
                <a:cxn ang="0">
                  <a:pos x="643" y="74"/>
                </a:cxn>
                <a:cxn ang="0">
                  <a:pos x="761" y="24"/>
                </a:cxn>
                <a:cxn ang="0">
                  <a:pos x="855" y="9"/>
                </a:cxn>
                <a:cxn ang="0">
                  <a:pos x="1026" y="40"/>
                </a:cxn>
                <a:cxn ang="0">
                  <a:pos x="1180" y="172"/>
                </a:cxn>
                <a:cxn ang="0">
                  <a:pos x="1265" y="383"/>
                </a:cxn>
                <a:cxn ang="0">
                  <a:pos x="1265" y="641"/>
                </a:cxn>
                <a:cxn ang="0">
                  <a:pos x="1175" y="857"/>
                </a:cxn>
                <a:cxn ang="0">
                  <a:pos x="1005" y="1006"/>
                </a:cxn>
                <a:cxn ang="0">
                  <a:pos x="766" y="1074"/>
                </a:cxn>
                <a:cxn ang="0">
                  <a:pos x="601" y="1074"/>
                </a:cxn>
                <a:cxn ang="0">
                  <a:pos x="692" y="1447"/>
                </a:cxn>
                <a:cxn ang="0">
                  <a:pos x="171" y="1408"/>
                </a:cxn>
                <a:cxn ang="0">
                  <a:pos x="413" y="3"/>
                </a:cxn>
                <a:cxn ang="0">
                  <a:pos x="3876" y="20"/>
                </a:cxn>
                <a:cxn ang="0">
                  <a:pos x="4036" y="100"/>
                </a:cxn>
                <a:cxn ang="0">
                  <a:pos x="4113" y="232"/>
                </a:cxn>
                <a:cxn ang="0">
                  <a:pos x="4091" y="362"/>
                </a:cxn>
                <a:cxn ang="0">
                  <a:pos x="3995" y="436"/>
                </a:cxn>
                <a:cxn ang="0">
                  <a:pos x="3859" y="438"/>
                </a:cxn>
                <a:cxn ang="0">
                  <a:pos x="3757" y="114"/>
                </a:cxn>
                <a:cxn ang="0">
                  <a:pos x="3597" y="187"/>
                </a:cxn>
                <a:cxn ang="0">
                  <a:pos x="3508" y="339"/>
                </a:cxn>
                <a:cxn ang="0">
                  <a:pos x="3489" y="565"/>
                </a:cxn>
                <a:cxn ang="0">
                  <a:pos x="3547" y="753"/>
                </a:cxn>
                <a:cxn ang="0">
                  <a:pos x="3668" y="869"/>
                </a:cxn>
                <a:cxn ang="0">
                  <a:pos x="3821" y="896"/>
                </a:cxn>
                <a:cxn ang="0">
                  <a:pos x="3931" y="872"/>
                </a:cxn>
                <a:cxn ang="0">
                  <a:pos x="4079" y="810"/>
                </a:cxn>
                <a:cxn ang="0">
                  <a:pos x="4016" y="1024"/>
                </a:cxn>
                <a:cxn ang="0">
                  <a:pos x="3830" y="1080"/>
                </a:cxn>
                <a:cxn ang="0">
                  <a:pos x="3651" y="1095"/>
                </a:cxn>
                <a:cxn ang="0">
                  <a:pos x="3426" y="1060"/>
                </a:cxn>
                <a:cxn ang="0">
                  <a:pos x="3255" y="947"/>
                </a:cxn>
                <a:cxn ang="0">
                  <a:pos x="3140" y="772"/>
                </a:cxn>
                <a:cxn ang="0">
                  <a:pos x="3101" y="561"/>
                </a:cxn>
                <a:cxn ang="0">
                  <a:pos x="3153" y="318"/>
                </a:cxn>
                <a:cxn ang="0">
                  <a:pos x="3293" y="135"/>
                </a:cxn>
                <a:cxn ang="0">
                  <a:pos x="3508" y="27"/>
                </a:cxn>
                <a:cxn ang="0">
                  <a:pos x="2910" y="0"/>
                </a:cxn>
                <a:cxn ang="0">
                  <a:pos x="3040" y="52"/>
                </a:cxn>
                <a:cxn ang="0">
                  <a:pos x="3093" y="178"/>
                </a:cxn>
                <a:cxn ang="0">
                  <a:pos x="3071" y="277"/>
                </a:cxn>
                <a:cxn ang="0">
                  <a:pos x="3004" y="393"/>
                </a:cxn>
                <a:cxn ang="0">
                  <a:pos x="2876" y="561"/>
                </a:cxn>
                <a:cxn ang="0">
                  <a:pos x="1784" y="1078"/>
                </a:cxn>
                <a:cxn ang="0">
                  <a:pos x="1313" y="118"/>
                </a:cxn>
                <a:cxn ang="0">
                  <a:pos x="2247" y="25"/>
                </a:cxn>
                <a:cxn ang="0">
                  <a:pos x="2759" y="62"/>
                </a:cxn>
                <a:cxn ang="0">
                  <a:pos x="2872" y="4"/>
                </a:cxn>
              </a:cxnLst>
              <a:rect l="0" t="0" r="r" b="b"/>
              <a:pathLst>
                <a:path w="4127" h="1544">
                  <a:moveTo>
                    <a:pt x="640" y="229"/>
                  </a:moveTo>
                  <a:lnTo>
                    <a:pt x="622" y="229"/>
                  </a:lnTo>
                  <a:lnTo>
                    <a:pt x="603" y="230"/>
                  </a:lnTo>
                  <a:lnTo>
                    <a:pt x="581" y="233"/>
                  </a:lnTo>
                  <a:lnTo>
                    <a:pt x="553" y="235"/>
                  </a:lnTo>
                  <a:lnTo>
                    <a:pt x="521" y="241"/>
                  </a:lnTo>
                  <a:lnTo>
                    <a:pt x="521" y="947"/>
                  </a:lnTo>
                  <a:lnTo>
                    <a:pt x="538" y="949"/>
                  </a:lnTo>
                  <a:lnTo>
                    <a:pt x="553" y="949"/>
                  </a:lnTo>
                  <a:lnTo>
                    <a:pt x="566" y="949"/>
                  </a:lnTo>
                  <a:lnTo>
                    <a:pt x="578" y="949"/>
                  </a:lnTo>
                  <a:lnTo>
                    <a:pt x="630" y="946"/>
                  </a:lnTo>
                  <a:lnTo>
                    <a:pt x="677" y="937"/>
                  </a:lnTo>
                  <a:lnTo>
                    <a:pt x="720" y="924"/>
                  </a:lnTo>
                  <a:lnTo>
                    <a:pt x="758" y="905"/>
                  </a:lnTo>
                  <a:lnTo>
                    <a:pt x="793" y="880"/>
                  </a:lnTo>
                  <a:lnTo>
                    <a:pt x="824" y="850"/>
                  </a:lnTo>
                  <a:lnTo>
                    <a:pt x="849" y="815"/>
                  </a:lnTo>
                  <a:lnTo>
                    <a:pt x="870" y="775"/>
                  </a:lnTo>
                  <a:lnTo>
                    <a:pt x="886" y="728"/>
                  </a:lnTo>
                  <a:lnTo>
                    <a:pt x="897" y="678"/>
                  </a:lnTo>
                  <a:lnTo>
                    <a:pt x="905" y="622"/>
                  </a:lnTo>
                  <a:lnTo>
                    <a:pt x="907" y="561"/>
                  </a:lnTo>
                  <a:lnTo>
                    <a:pt x="905" y="505"/>
                  </a:lnTo>
                  <a:lnTo>
                    <a:pt x="897" y="452"/>
                  </a:lnTo>
                  <a:lnTo>
                    <a:pt x="886" y="407"/>
                  </a:lnTo>
                  <a:lnTo>
                    <a:pt x="870" y="366"/>
                  </a:lnTo>
                  <a:lnTo>
                    <a:pt x="850" y="329"/>
                  </a:lnTo>
                  <a:lnTo>
                    <a:pt x="826" y="299"/>
                  </a:lnTo>
                  <a:lnTo>
                    <a:pt x="797" y="274"/>
                  </a:lnTo>
                  <a:lnTo>
                    <a:pt x="763" y="254"/>
                  </a:lnTo>
                  <a:lnTo>
                    <a:pt x="727" y="241"/>
                  </a:lnTo>
                  <a:lnTo>
                    <a:pt x="686" y="232"/>
                  </a:lnTo>
                  <a:lnTo>
                    <a:pt x="640" y="229"/>
                  </a:lnTo>
                  <a:close/>
                  <a:moveTo>
                    <a:pt x="413" y="3"/>
                  </a:moveTo>
                  <a:lnTo>
                    <a:pt x="521" y="3"/>
                  </a:lnTo>
                  <a:lnTo>
                    <a:pt x="521" y="143"/>
                  </a:lnTo>
                  <a:lnTo>
                    <a:pt x="566" y="117"/>
                  </a:lnTo>
                  <a:lnTo>
                    <a:pt x="607" y="93"/>
                  </a:lnTo>
                  <a:lnTo>
                    <a:pt x="643" y="74"/>
                  </a:lnTo>
                  <a:lnTo>
                    <a:pt x="677" y="57"/>
                  </a:lnTo>
                  <a:lnTo>
                    <a:pt x="707" y="44"/>
                  </a:lnTo>
                  <a:lnTo>
                    <a:pt x="735" y="33"/>
                  </a:lnTo>
                  <a:lnTo>
                    <a:pt x="761" y="24"/>
                  </a:lnTo>
                  <a:lnTo>
                    <a:pt x="785" y="18"/>
                  </a:lnTo>
                  <a:lnTo>
                    <a:pt x="809" y="13"/>
                  </a:lnTo>
                  <a:lnTo>
                    <a:pt x="831" y="10"/>
                  </a:lnTo>
                  <a:lnTo>
                    <a:pt x="855" y="9"/>
                  </a:lnTo>
                  <a:lnTo>
                    <a:pt x="879" y="8"/>
                  </a:lnTo>
                  <a:lnTo>
                    <a:pt x="931" y="12"/>
                  </a:lnTo>
                  <a:lnTo>
                    <a:pt x="980" y="23"/>
                  </a:lnTo>
                  <a:lnTo>
                    <a:pt x="1026" y="40"/>
                  </a:lnTo>
                  <a:lnTo>
                    <a:pt x="1070" y="64"/>
                  </a:lnTo>
                  <a:lnTo>
                    <a:pt x="1110" y="94"/>
                  </a:lnTo>
                  <a:lnTo>
                    <a:pt x="1148" y="130"/>
                  </a:lnTo>
                  <a:lnTo>
                    <a:pt x="1180" y="172"/>
                  </a:lnTo>
                  <a:lnTo>
                    <a:pt x="1209" y="218"/>
                  </a:lnTo>
                  <a:lnTo>
                    <a:pt x="1233" y="268"/>
                  </a:lnTo>
                  <a:lnTo>
                    <a:pt x="1252" y="324"/>
                  </a:lnTo>
                  <a:lnTo>
                    <a:pt x="1265" y="383"/>
                  </a:lnTo>
                  <a:lnTo>
                    <a:pt x="1274" y="446"/>
                  </a:lnTo>
                  <a:lnTo>
                    <a:pt x="1278" y="512"/>
                  </a:lnTo>
                  <a:lnTo>
                    <a:pt x="1274" y="578"/>
                  </a:lnTo>
                  <a:lnTo>
                    <a:pt x="1265" y="641"/>
                  </a:lnTo>
                  <a:lnTo>
                    <a:pt x="1252" y="701"/>
                  </a:lnTo>
                  <a:lnTo>
                    <a:pt x="1232" y="756"/>
                  </a:lnTo>
                  <a:lnTo>
                    <a:pt x="1205" y="809"/>
                  </a:lnTo>
                  <a:lnTo>
                    <a:pt x="1175" y="857"/>
                  </a:lnTo>
                  <a:lnTo>
                    <a:pt x="1140" y="901"/>
                  </a:lnTo>
                  <a:lnTo>
                    <a:pt x="1099" y="941"/>
                  </a:lnTo>
                  <a:lnTo>
                    <a:pt x="1054" y="976"/>
                  </a:lnTo>
                  <a:lnTo>
                    <a:pt x="1005" y="1006"/>
                  </a:lnTo>
                  <a:lnTo>
                    <a:pt x="951" y="1031"/>
                  </a:lnTo>
                  <a:lnTo>
                    <a:pt x="894" y="1051"/>
                  </a:lnTo>
                  <a:lnTo>
                    <a:pt x="831" y="1065"/>
                  </a:lnTo>
                  <a:lnTo>
                    <a:pt x="766" y="1074"/>
                  </a:lnTo>
                  <a:lnTo>
                    <a:pt x="696" y="1078"/>
                  </a:lnTo>
                  <a:lnTo>
                    <a:pt x="670" y="1078"/>
                  </a:lnTo>
                  <a:lnTo>
                    <a:pt x="637" y="1076"/>
                  </a:lnTo>
                  <a:lnTo>
                    <a:pt x="601" y="1074"/>
                  </a:lnTo>
                  <a:lnTo>
                    <a:pt x="561" y="1071"/>
                  </a:lnTo>
                  <a:lnTo>
                    <a:pt x="521" y="1068"/>
                  </a:lnTo>
                  <a:lnTo>
                    <a:pt x="521" y="1408"/>
                  </a:lnTo>
                  <a:lnTo>
                    <a:pt x="692" y="1447"/>
                  </a:lnTo>
                  <a:lnTo>
                    <a:pt x="692" y="1544"/>
                  </a:lnTo>
                  <a:lnTo>
                    <a:pt x="18" y="1544"/>
                  </a:lnTo>
                  <a:lnTo>
                    <a:pt x="18" y="1447"/>
                  </a:lnTo>
                  <a:lnTo>
                    <a:pt x="171" y="1408"/>
                  </a:lnTo>
                  <a:lnTo>
                    <a:pt x="171" y="229"/>
                  </a:lnTo>
                  <a:lnTo>
                    <a:pt x="0" y="229"/>
                  </a:lnTo>
                  <a:lnTo>
                    <a:pt x="0" y="128"/>
                  </a:lnTo>
                  <a:lnTo>
                    <a:pt x="413" y="3"/>
                  </a:lnTo>
                  <a:close/>
                  <a:moveTo>
                    <a:pt x="3711" y="0"/>
                  </a:moveTo>
                  <a:lnTo>
                    <a:pt x="3770" y="3"/>
                  </a:lnTo>
                  <a:lnTo>
                    <a:pt x="3825" y="9"/>
                  </a:lnTo>
                  <a:lnTo>
                    <a:pt x="3876" y="20"/>
                  </a:lnTo>
                  <a:lnTo>
                    <a:pt x="3923" y="34"/>
                  </a:lnTo>
                  <a:lnTo>
                    <a:pt x="3965" y="53"/>
                  </a:lnTo>
                  <a:lnTo>
                    <a:pt x="4004" y="75"/>
                  </a:lnTo>
                  <a:lnTo>
                    <a:pt x="4036" y="100"/>
                  </a:lnTo>
                  <a:lnTo>
                    <a:pt x="4064" y="129"/>
                  </a:lnTo>
                  <a:lnTo>
                    <a:pt x="4086" y="160"/>
                  </a:lnTo>
                  <a:lnTo>
                    <a:pt x="4103" y="194"/>
                  </a:lnTo>
                  <a:lnTo>
                    <a:pt x="4113" y="232"/>
                  </a:lnTo>
                  <a:lnTo>
                    <a:pt x="4117" y="271"/>
                  </a:lnTo>
                  <a:lnTo>
                    <a:pt x="4114" y="304"/>
                  </a:lnTo>
                  <a:lnTo>
                    <a:pt x="4105" y="334"/>
                  </a:lnTo>
                  <a:lnTo>
                    <a:pt x="4091" y="362"/>
                  </a:lnTo>
                  <a:lnTo>
                    <a:pt x="4074" y="387"/>
                  </a:lnTo>
                  <a:lnTo>
                    <a:pt x="4051" y="407"/>
                  </a:lnTo>
                  <a:lnTo>
                    <a:pt x="4025" y="423"/>
                  </a:lnTo>
                  <a:lnTo>
                    <a:pt x="3995" y="436"/>
                  </a:lnTo>
                  <a:lnTo>
                    <a:pt x="3961" y="443"/>
                  </a:lnTo>
                  <a:lnTo>
                    <a:pt x="3925" y="446"/>
                  </a:lnTo>
                  <a:lnTo>
                    <a:pt x="3891" y="444"/>
                  </a:lnTo>
                  <a:lnTo>
                    <a:pt x="3859" y="438"/>
                  </a:lnTo>
                  <a:lnTo>
                    <a:pt x="3826" y="428"/>
                  </a:lnTo>
                  <a:lnTo>
                    <a:pt x="3792" y="413"/>
                  </a:lnTo>
                  <a:lnTo>
                    <a:pt x="3757" y="394"/>
                  </a:lnTo>
                  <a:lnTo>
                    <a:pt x="3757" y="114"/>
                  </a:lnTo>
                  <a:lnTo>
                    <a:pt x="3711" y="125"/>
                  </a:lnTo>
                  <a:lnTo>
                    <a:pt x="3668" y="140"/>
                  </a:lnTo>
                  <a:lnTo>
                    <a:pt x="3631" y="162"/>
                  </a:lnTo>
                  <a:lnTo>
                    <a:pt x="3597" y="187"/>
                  </a:lnTo>
                  <a:lnTo>
                    <a:pt x="3568" y="218"/>
                  </a:lnTo>
                  <a:lnTo>
                    <a:pt x="3543" y="253"/>
                  </a:lnTo>
                  <a:lnTo>
                    <a:pt x="3523" y="294"/>
                  </a:lnTo>
                  <a:lnTo>
                    <a:pt x="3508" y="339"/>
                  </a:lnTo>
                  <a:lnTo>
                    <a:pt x="3497" y="391"/>
                  </a:lnTo>
                  <a:lnTo>
                    <a:pt x="3489" y="447"/>
                  </a:lnTo>
                  <a:lnTo>
                    <a:pt x="3487" y="507"/>
                  </a:lnTo>
                  <a:lnTo>
                    <a:pt x="3489" y="565"/>
                  </a:lnTo>
                  <a:lnTo>
                    <a:pt x="3497" y="617"/>
                  </a:lnTo>
                  <a:lnTo>
                    <a:pt x="3509" y="667"/>
                  </a:lnTo>
                  <a:lnTo>
                    <a:pt x="3526" y="712"/>
                  </a:lnTo>
                  <a:lnTo>
                    <a:pt x="3547" y="753"/>
                  </a:lnTo>
                  <a:lnTo>
                    <a:pt x="3571" y="790"/>
                  </a:lnTo>
                  <a:lnTo>
                    <a:pt x="3600" y="821"/>
                  </a:lnTo>
                  <a:lnTo>
                    <a:pt x="3632" y="847"/>
                  </a:lnTo>
                  <a:lnTo>
                    <a:pt x="3668" y="869"/>
                  </a:lnTo>
                  <a:lnTo>
                    <a:pt x="3707" y="885"/>
                  </a:lnTo>
                  <a:lnTo>
                    <a:pt x="3750" y="894"/>
                  </a:lnTo>
                  <a:lnTo>
                    <a:pt x="3795" y="897"/>
                  </a:lnTo>
                  <a:lnTo>
                    <a:pt x="3821" y="896"/>
                  </a:lnTo>
                  <a:lnTo>
                    <a:pt x="3847" y="894"/>
                  </a:lnTo>
                  <a:lnTo>
                    <a:pt x="3874" y="889"/>
                  </a:lnTo>
                  <a:lnTo>
                    <a:pt x="3901" y="881"/>
                  </a:lnTo>
                  <a:lnTo>
                    <a:pt x="3931" y="872"/>
                  </a:lnTo>
                  <a:lnTo>
                    <a:pt x="3964" y="861"/>
                  </a:lnTo>
                  <a:lnTo>
                    <a:pt x="3999" y="846"/>
                  </a:lnTo>
                  <a:lnTo>
                    <a:pt x="4036" y="830"/>
                  </a:lnTo>
                  <a:lnTo>
                    <a:pt x="4079" y="810"/>
                  </a:lnTo>
                  <a:lnTo>
                    <a:pt x="4127" y="787"/>
                  </a:lnTo>
                  <a:lnTo>
                    <a:pt x="4127" y="976"/>
                  </a:lnTo>
                  <a:lnTo>
                    <a:pt x="4069" y="1001"/>
                  </a:lnTo>
                  <a:lnTo>
                    <a:pt x="4016" y="1024"/>
                  </a:lnTo>
                  <a:lnTo>
                    <a:pt x="3966" y="1041"/>
                  </a:lnTo>
                  <a:lnTo>
                    <a:pt x="3919" y="1058"/>
                  </a:lnTo>
                  <a:lnTo>
                    <a:pt x="3874" y="1070"/>
                  </a:lnTo>
                  <a:lnTo>
                    <a:pt x="3830" y="1080"/>
                  </a:lnTo>
                  <a:lnTo>
                    <a:pt x="3786" y="1086"/>
                  </a:lnTo>
                  <a:lnTo>
                    <a:pt x="3742" y="1091"/>
                  </a:lnTo>
                  <a:lnTo>
                    <a:pt x="3697" y="1094"/>
                  </a:lnTo>
                  <a:lnTo>
                    <a:pt x="3651" y="1095"/>
                  </a:lnTo>
                  <a:lnTo>
                    <a:pt x="3588" y="1093"/>
                  </a:lnTo>
                  <a:lnTo>
                    <a:pt x="3530" y="1086"/>
                  </a:lnTo>
                  <a:lnTo>
                    <a:pt x="3476" y="1075"/>
                  </a:lnTo>
                  <a:lnTo>
                    <a:pt x="3426" y="1060"/>
                  </a:lnTo>
                  <a:lnTo>
                    <a:pt x="3378" y="1039"/>
                  </a:lnTo>
                  <a:lnTo>
                    <a:pt x="3334" y="1014"/>
                  </a:lnTo>
                  <a:lnTo>
                    <a:pt x="3294" y="984"/>
                  </a:lnTo>
                  <a:lnTo>
                    <a:pt x="3255" y="947"/>
                  </a:lnTo>
                  <a:lnTo>
                    <a:pt x="3219" y="907"/>
                  </a:lnTo>
                  <a:lnTo>
                    <a:pt x="3188" y="865"/>
                  </a:lnTo>
                  <a:lnTo>
                    <a:pt x="3162" y="820"/>
                  </a:lnTo>
                  <a:lnTo>
                    <a:pt x="3140" y="772"/>
                  </a:lnTo>
                  <a:lnTo>
                    <a:pt x="3124" y="722"/>
                  </a:lnTo>
                  <a:lnTo>
                    <a:pt x="3111" y="670"/>
                  </a:lnTo>
                  <a:lnTo>
                    <a:pt x="3104" y="616"/>
                  </a:lnTo>
                  <a:lnTo>
                    <a:pt x="3101" y="561"/>
                  </a:lnTo>
                  <a:lnTo>
                    <a:pt x="3105" y="494"/>
                  </a:lnTo>
                  <a:lnTo>
                    <a:pt x="3115" y="433"/>
                  </a:lnTo>
                  <a:lnTo>
                    <a:pt x="3130" y="373"/>
                  </a:lnTo>
                  <a:lnTo>
                    <a:pt x="3153" y="318"/>
                  </a:lnTo>
                  <a:lnTo>
                    <a:pt x="3179" y="267"/>
                  </a:lnTo>
                  <a:lnTo>
                    <a:pt x="3213" y="219"/>
                  </a:lnTo>
                  <a:lnTo>
                    <a:pt x="3250" y="175"/>
                  </a:lnTo>
                  <a:lnTo>
                    <a:pt x="3293" y="135"/>
                  </a:lnTo>
                  <a:lnTo>
                    <a:pt x="3341" y="102"/>
                  </a:lnTo>
                  <a:lnTo>
                    <a:pt x="3392" y="72"/>
                  </a:lnTo>
                  <a:lnTo>
                    <a:pt x="3448" y="47"/>
                  </a:lnTo>
                  <a:lnTo>
                    <a:pt x="3508" y="27"/>
                  </a:lnTo>
                  <a:lnTo>
                    <a:pt x="3573" y="12"/>
                  </a:lnTo>
                  <a:lnTo>
                    <a:pt x="3640" y="3"/>
                  </a:lnTo>
                  <a:lnTo>
                    <a:pt x="3711" y="0"/>
                  </a:lnTo>
                  <a:close/>
                  <a:moveTo>
                    <a:pt x="2910" y="0"/>
                  </a:moveTo>
                  <a:lnTo>
                    <a:pt x="2948" y="4"/>
                  </a:lnTo>
                  <a:lnTo>
                    <a:pt x="2983" y="14"/>
                  </a:lnTo>
                  <a:lnTo>
                    <a:pt x="3014" y="30"/>
                  </a:lnTo>
                  <a:lnTo>
                    <a:pt x="3040" y="52"/>
                  </a:lnTo>
                  <a:lnTo>
                    <a:pt x="3063" y="78"/>
                  </a:lnTo>
                  <a:lnTo>
                    <a:pt x="3079" y="109"/>
                  </a:lnTo>
                  <a:lnTo>
                    <a:pt x="3089" y="142"/>
                  </a:lnTo>
                  <a:lnTo>
                    <a:pt x="3093" y="178"/>
                  </a:lnTo>
                  <a:lnTo>
                    <a:pt x="3091" y="203"/>
                  </a:lnTo>
                  <a:lnTo>
                    <a:pt x="3088" y="227"/>
                  </a:lnTo>
                  <a:lnTo>
                    <a:pt x="3081" y="252"/>
                  </a:lnTo>
                  <a:lnTo>
                    <a:pt x="3071" y="277"/>
                  </a:lnTo>
                  <a:lnTo>
                    <a:pt x="3060" y="303"/>
                  </a:lnTo>
                  <a:lnTo>
                    <a:pt x="3044" y="331"/>
                  </a:lnTo>
                  <a:lnTo>
                    <a:pt x="3025" y="361"/>
                  </a:lnTo>
                  <a:lnTo>
                    <a:pt x="3004" y="393"/>
                  </a:lnTo>
                  <a:lnTo>
                    <a:pt x="2978" y="429"/>
                  </a:lnTo>
                  <a:lnTo>
                    <a:pt x="2948" y="468"/>
                  </a:lnTo>
                  <a:lnTo>
                    <a:pt x="2914" y="512"/>
                  </a:lnTo>
                  <a:lnTo>
                    <a:pt x="2876" y="561"/>
                  </a:lnTo>
                  <a:lnTo>
                    <a:pt x="2472" y="1078"/>
                  </a:lnTo>
                  <a:lnTo>
                    <a:pt x="2182" y="1078"/>
                  </a:lnTo>
                  <a:lnTo>
                    <a:pt x="2182" y="424"/>
                  </a:lnTo>
                  <a:lnTo>
                    <a:pt x="1784" y="1078"/>
                  </a:lnTo>
                  <a:lnTo>
                    <a:pt x="1518" y="1078"/>
                  </a:lnTo>
                  <a:lnTo>
                    <a:pt x="1518" y="234"/>
                  </a:lnTo>
                  <a:lnTo>
                    <a:pt x="1313" y="214"/>
                  </a:lnTo>
                  <a:lnTo>
                    <a:pt x="1313" y="118"/>
                  </a:lnTo>
                  <a:lnTo>
                    <a:pt x="1690" y="25"/>
                  </a:lnTo>
                  <a:lnTo>
                    <a:pt x="1832" y="25"/>
                  </a:lnTo>
                  <a:lnTo>
                    <a:pt x="1832" y="713"/>
                  </a:lnTo>
                  <a:lnTo>
                    <a:pt x="2247" y="25"/>
                  </a:lnTo>
                  <a:lnTo>
                    <a:pt x="2497" y="25"/>
                  </a:lnTo>
                  <a:lnTo>
                    <a:pt x="2497" y="822"/>
                  </a:lnTo>
                  <a:lnTo>
                    <a:pt x="2759" y="473"/>
                  </a:lnTo>
                  <a:lnTo>
                    <a:pt x="2759" y="62"/>
                  </a:lnTo>
                  <a:lnTo>
                    <a:pt x="2779" y="44"/>
                  </a:lnTo>
                  <a:lnTo>
                    <a:pt x="2806" y="27"/>
                  </a:lnTo>
                  <a:lnTo>
                    <a:pt x="2837" y="13"/>
                  </a:lnTo>
                  <a:lnTo>
                    <a:pt x="2872" y="4"/>
                  </a:lnTo>
                  <a:lnTo>
                    <a:pt x="291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noProof="0" dirty="0"/>
            </a:p>
          </p:txBody>
        </p:sp>
      </p:grpSp>
      <p:sp>
        <p:nvSpPr>
          <p:cNvPr id="62" name="Title 1"/>
          <p:cNvSpPr>
            <a:spLocks noGrp="1"/>
          </p:cNvSpPr>
          <p:nvPr>
            <p:ph type="ctrTitle" hasCustomPrompt="1"/>
          </p:nvPr>
        </p:nvSpPr>
        <p:spPr bwMode="white">
          <a:xfrm>
            <a:off x="1895475" y="838200"/>
            <a:ext cx="5343525" cy="914400"/>
          </a:xfrm>
        </p:spPr>
        <p:txBody>
          <a:bodyPr anchor="t" anchorCtr="0">
            <a:noAutofit/>
          </a:bodyPr>
          <a:lstStyle>
            <a:lvl1pPr>
              <a:lnSpc>
                <a:spcPct val="90000"/>
              </a:lnSpc>
              <a:defRPr sz="3200" b="1" i="1" baseline="0">
                <a:solidFill>
                  <a:schemeClr val="bg1"/>
                </a:solidFill>
              </a:defRPr>
            </a:lvl1pPr>
          </a:lstStyle>
          <a:p>
            <a:r>
              <a:rPr lang="en-US" noProof="0" dirty="0" smtClean="0"/>
              <a:t>Click to add the presentation’s main title</a:t>
            </a:r>
            <a:endParaRPr lang="en-US" noProof="0" dirty="0"/>
          </a:p>
        </p:txBody>
      </p:sp>
      <p:sp>
        <p:nvSpPr>
          <p:cNvPr id="63" name="Subtitle 2"/>
          <p:cNvSpPr>
            <a:spLocks noGrp="1"/>
          </p:cNvSpPr>
          <p:nvPr>
            <p:ph type="subTitle" idx="1" hasCustomPrompt="1"/>
          </p:nvPr>
        </p:nvSpPr>
        <p:spPr bwMode="white">
          <a:xfrm>
            <a:off x="1895475" y="1828799"/>
            <a:ext cx="5343525" cy="914401"/>
          </a:xfrm>
        </p:spPr>
        <p:txBody>
          <a:bodyPr>
            <a:noAutofit/>
          </a:bodyPr>
          <a:lstStyle>
            <a:lvl1pPr marL="0" indent="0" algn="l">
              <a:lnSpc>
                <a:spcPct val="90000"/>
              </a:lnSpc>
              <a:spcAft>
                <a:spcPts val="0"/>
              </a:spcAft>
              <a:buNone/>
              <a:defRPr sz="2400" baseline="0">
                <a:solidFill>
                  <a:schemeClr val="bg1"/>
                </a:solidFill>
                <a:latin typeface="+mj-lt"/>
              </a:defRPr>
            </a:lvl1pPr>
            <a:lvl2pPr marL="0" indent="0" algn="l">
              <a:buNone/>
              <a:defRPr sz="1800">
                <a:solidFill>
                  <a:schemeClr val="bg1"/>
                </a:solidFill>
                <a:latin typeface="+mj-lt"/>
              </a:defRPr>
            </a:lvl2pPr>
            <a:lvl3pPr marL="457200" indent="0" algn="l">
              <a:buNone/>
              <a:defRPr sz="1800">
                <a:solidFill>
                  <a:schemeClr val="bg1"/>
                </a:solidFill>
                <a:latin typeface="+mj-lt"/>
              </a:defRPr>
            </a:lvl3pPr>
            <a:lvl4pPr marL="914400" indent="0" algn="l">
              <a:buNone/>
              <a:defRPr sz="1800">
                <a:solidFill>
                  <a:schemeClr val="bg1"/>
                </a:solidFill>
                <a:latin typeface="+mj-lt"/>
              </a:defRPr>
            </a:lvl4pPr>
            <a:lvl5pPr marL="1371600" indent="0" algn="l">
              <a:buNone/>
              <a:defRPr sz="1800">
                <a:solidFill>
                  <a:schemeClr val="bg1"/>
                </a:solidFill>
                <a:latin typeface="+mj-lt"/>
              </a:defRPr>
            </a:lvl5pPr>
            <a:lvl6pPr marL="1828800" indent="0" algn="l">
              <a:buNone/>
              <a:defRPr sz="1800">
                <a:solidFill>
                  <a:schemeClr val="bg1"/>
                </a:solidFill>
                <a:latin typeface="+mj-lt"/>
              </a:defRPr>
            </a:lvl6pPr>
            <a:lvl7pPr marL="2286000" indent="0" algn="l">
              <a:buNone/>
              <a:defRPr sz="1800">
                <a:solidFill>
                  <a:schemeClr val="bg1"/>
                </a:solidFill>
                <a:latin typeface="+mj-lt"/>
              </a:defRPr>
            </a:lvl7pPr>
            <a:lvl8pPr marL="2743200" indent="0" algn="l">
              <a:buNone/>
              <a:defRPr sz="1800">
                <a:solidFill>
                  <a:schemeClr val="bg1"/>
                </a:solidFill>
                <a:latin typeface="+mj-lt"/>
              </a:defRPr>
            </a:lvl8pPr>
            <a:lvl9pPr marL="3200400" indent="0" algn="l">
              <a:buNone/>
              <a:defRPr sz="1800">
                <a:solidFill>
                  <a:schemeClr val="bg1"/>
                </a:solidFill>
                <a:latin typeface="+mj-lt"/>
              </a:defRPr>
            </a:lvl9pPr>
          </a:lstStyle>
          <a:p>
            <a:r>
              <a:rPr lang="en-US" noProof="0" dirty="0" smtClean="0"/>
              <a:t>Subtitle and date (move higher if title is only one line)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Content: One">
    <p:spTree>
      <p:nvGrpSpPr>
        <p:cNvPr id="1" name=""/>
        <p:cNvGrpSpPr/>
        <p:nvPr/>
      </p:nvGrpSpPr>
      <p:grpSpPr>
        <a:xfrm>
          <a:off x="0" y="0"/>
          <a:ext cx="0" cy="0"/>
          <a:chOff x="0" y="0"/>
          <a:chExt cx="0" cy="0"/>
        </a:xfrm>
      </p:grpSpPr>
      <p:sp>
        <p:nvSpPr>
          <p:cNvPr id="2" name="Title 1"/>
          <p:cNvSpPr>
            <a:spLocks noGrp="1"/>
          </p:cNvSpPr>
          <p:nvPr>
            <p:ph type="title"/>
          </p:nvPr>
        </p:nvSpPr>
        <p:spPr>
          <a:xfrm>
            <a:off x="533400" y="690562"/>
            <a:ext cx="8077200" cy="369332"/>
          </a:xfrm>
        </p:spPr>
        <p:txBody>
          <a:bodyPr>
            <a:spAutoFit/>
          </a:bodyPr>
          <a:lstStyle>
            <a:lvl1pPr>
              <a:defRPr sz="2400"/>
            </a:lvl1pPr>
          </a:lstStyle>
          <a:p>
            <a:r>
              <a:rPr lang="en-US" noProof="0" smtClean="0"/>
              <a:t>Click to edit Master title style</a:t>
            </a:r>
            <a:endParaRPr lang="en-US" noProof="0" dirty="0"/>
          </a:p>
        </p:txBody>
      </p:sp>
      <p:sp>
        <p:nvSpPr>
          <p:cNvPr id="31" name="Content Placeholder 26"/>
          <p:cNvSpPr>
            <a:spLocks noGrp="1"/>
          </p:cNvSpPr>
          <p:nvPr>
            <p:ph sz="quarter" idx="15"/>
          </p:nvPr>
        </p:nvSpPr>
        <p:spPr>
          <a:xfrm>
            <a:off x="533400" y="1762791"/>
            <a:ext cx="8077200" cy="2000548"/>
          </a:xfrm>
        </p:spPr>
        <p:txBody>
          <a:bodyPr wrap="square">
            <a:spAutoFit/>
          </a:bodyPr>
          <a:lstStyle>
            <a:lvl1pPr marL="0" indent="0">
              <a:spcAft>
                <a:spcPts val="900"/>
              </a:spcAft>
              <a:defRPr sz="2000" baseline="0"/>
            </a:lvl1pPr>
            <a:lvl2pPr marL="225425" indent="-225425">
              <a:spcAft>
                <a:spcPts val="900"/>
              </a:spcAft>
              <a:defRPr sz="2000"/>
            </a:lvl2pPr>
            <a:lvl3pPr marL="457200" indent="-228600">
              <a:spcAft>
                <a:spcPts val="900"/>
              </a:spcAft>
              <a:defRPr sz="2000"/>
            </a:lvl3pPr>
            <a:lvl4pPr marL="688975" indent="-227013">
              <a:spcAft>
                <a:spcPts val="900"/>
              </a:spcAft>
              <a:defRPr sz="2000"/>
            </a:lvl4pPr>
            <a:lvl5pPr marL="914400" indent="-228600">
              <a:spcAft>
                <a:spcPts val="900"/>
              </a:spcAft>
              <a:defRPr sz="20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cxnSp>
        <p:nvCxnSpPr>
          <p:cNvPr id="9" name="Shape 8"/>
          <p:cNvCxnSpPr/>
          <p:nvPr userDrawn="1"/>
        </p:nvCxnSpPr>
        <p:spPr>
          <a:xfrm rot="5400000" flipH="1" flipV="1">
            <a:off x="4422648" y="-3432047"/>
            <a:ext cx="146304"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Slide Number Placeholder 14"/>
          <p:cNvSpPr>
            <a:spLocks noGrp="1"/>
          </p:cNvSpPr>
          <p:nvPr>
            <p:ph type="sldNum" sz="quarter" idx="18"/>
          </p:nvPr>
        </p:nvSpPr>
        <p:spPr>
          <a:xfrm>
            <a:off x="7086600" y="6477000"/>
            <a:ext cx="1527048" cy="152400"/>
          </a:xfrm>
          <a:prstGeom prst="rect">
            <a:avLst/>
          </a:prstGeom>
        </p:spPr>
        <p:txBody>
          <a:bodyPr/>
          <a:lstStyle/>
          <a:p>
            <a:fld id="{0EB59224-DFAF-451D-8CBC-9A737B9002FD}" type="slidenum">
              <a:rPr lang="en-US" smtClean="0"/>
              <a:pPr/>
              <a:t>‹#›</a:t>
            </a:fld>
            <a:endParaRPr lang="en-US" dirty="0"/>
          </a:p>
        </p:txBody>
      </p:sp>
      <p:sp>
        <p:nvSpPr>
          <p:cNvPr id="16" name="PwCFirm"/>
          <p:cNvSpPr txBox="1"/>
          <p:nvPr userDrawn="1"/>
        </p:nvSpPr>
        <p:spPr>
          <a:xfrm>
            <a:off x="523208" y="6477000"/>
            <a:ext cx="6563391"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effectLst/>
                <a:latin typeface="+mn-lt"/>
              </a:rPr>
              <a:t>PwC</a:t>
            </a:r>
            <a:r>
              <a:rPr kumimoji="0" lang="en-US" sz="1000" b="1" i="0" u="none" baseline="0" dirty="0" smtClean="0">
                <a:solidFill>
                  <a:schemeClr val="tx2"/>
                </a:solidFill>
                <a:effectLst/>
                <a:latin typeface="+mn-lt"/>
              </a:rPr>
              <a:t> | </a:t>
            </a:r>
            <a:r>
              <a:rPr kumimoji="0" lang="en-US" sz="1000" b="0" i="0" u="none" baseline="0" dirty="0" smtClean="0">
                <a:effectLst/>
                <a:latin typeface="+mn-lt"/>
              </a:rPr>
              <a:t>Title</a:t>
            </a:r>
          </a:p>
        </p:txBody>
      </p:sp>
    </p:spTree>
    <p:extLst>
      <p:ext uri="{BB962C8B-B14F-4D97-AF65-F5344CB8AC3E}">
        <p14:creationId xmlns:p14="http://schemas.microsoft.com/office/powerpoint/2010/main" val="5279784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ver Slide: Picture">
    <p:spTree>
      <p:nvGrpSpPr>
        <p:cNvPr id="1" name=""/>
        <p:cNvGrpSpPr/>
        <p:nvPr/>
      </p:nvGrpSpPr>
      <p:grpSpPr>
        <a:xfrm>
          <a:off x="0" y="0"/>
          <a:ext cx="0" cy="0"/>
          <a:chOff x="0" y="0"/>
          <a:chExt cx="0" cy="0"/>
        </a:xfrm>
      </p:grpSpPr>
      <p:grpSp>
        <p:nvGrpSpPr>
          <p:cNvPr id="22" name="Group 21"/>
          <p:cNvGrpSpPr/>
          <p:nvPr userDrawn="1"/>
        </p:nvGrpSpPr>
        <p:grpSpPr>
          <a:xfrm>
            <a:off x="1752601" y="-4761"/>
            <a:ext cx="7391400" cy="6176009"/>
            <a:chOff x="1752601" y="1"/>
            <a:chExt cx="7391400" cy="6176009"/>
          </a:xfrm>
        </p:grpSpPr>
        <p:sp>
          <p:nvSpPr>
            <p:cNvPr id="23" name="Rectangle 17"/>
            <p:cNvSpPr>
              <a:spLocks noChangeArrowheads="1"/>
            </p:cNvSpPr>
            <p:nvPr/>
          </p:nvSpPr>
          <p:spPr bwMode="gray">
            <a:xfrm>
              <a:off x="1752601" y="4195630"/>
              <a:ext cx="2286000" cy="1980380"/>
            </a:xfrm>
            <a:prstGeom prst="rect">
              <a:avLst/>
            </a:prstGeom>
            <a:solidFill>
              <a:srgbClr val="9A170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24" name="Rectangle 7"/>
            <p:cNvSpPr>
              <a:spLocks noChangeArrowheads="1"/>
            </p:cNvSpPr>
            <p:nvPr/>
          </p:nvSpPr>
          <p:spPr bwMode="gray">
            <a:xfrm>
              <a:off x="8229600" y="4038312"/>
              <a:ext cx="914401" cy="2137697"/>
            </a:xfrm>
            <a:prstGeom prst="rect">
              <a:avLst/>
            </a:prstGeom>
            <a:solidFill>
              <a:srgbClr val="F3BE26"/>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25" name="Rectangle 8"/>
            <p:cNvSpPr>
              <a:spLocks noChangeArrowheads="1"/>
            </p:cNvSpPr>
            <p:nvPr/>
          </p:nvSpPr>
          <p:spPr bwMode="gray">
            <a:xfrm>
              <a:off x="7620001" y="2899976"/>
              <a:ext cx="729522" cy="1295653"/>
            </a:xfrm>
            <a:prstGeom prst="rect">
              <a:avLst/>
            </a:prstGeom>
            <a:solidFill>
              <a:srgbClr val="F3BC87"/>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26" name="Rectangle 9"/>
            <p:cNvSpPr>
              <a:spLocks noChangeArrowheads="1"/>
            </p:cNvSpPr>
            <p:nvPr/>
          </p:nvSpPr>
          <p:spPr bwMode="gray">
            <a:xfrm>
              <a:off x="7620001" y="4038312"/>
              <a:ext cx="729521" cy="2137697"/>
            </a:xfrm>
            <a:prstGeom prst="rect">
              <a:avLst/>
            </a:prstGeom>
            <a:solidFill>
              <a:srgbClr val="E88C1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34" name="Rectangle 11"/>
            <p:cNvSpPr>
              <a:spLocks noChangeArrowheads="1"/>
            </p:cNvSpPr>
            <p:nvPr/>
          </p:nvSpPr>
          <p:spPr bwMode="gray">
            <a:xfrm>
              <a:off x="7239000" y="696094"/>
              <a:ext cx="473687" cy="2274966"/>
            </a:xfrm>
            <a:prstGeom prst="rect">
              <a:avLst/>
            </a:prstGeom>
            <a:solidFill>
              <a:srgbClr val="E669A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35" name="Rectangle 12"/>
            <p:cNvSpPr>
              <a:spLocks noChangeArrowheads="1"/>
            </p:cNvSpPr>
            <p:nvPr/>
          </p:nvSpPr>
          <p:spPr bwMode="gray">
            <a:xfrm>
              <a:off x="7239000" y="2899977"/>
              <a:ext cx="473687" cy="1295653"/>
            </a:xfrm>
            <a:prstGeom prst="rect">
              <a:avLst/>
            </a:prstGeom>
            <a:solidFill>
              <a:srgbClr val="DB4D56"/>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36" name="Rectangle 13"/>
            <p:cNvSpPr>
              <a:spLocks noChangeArrowheads="1"/>
            </p:cNvSpPr>
            <p:nvPr/>
          </p:nvSpPr>
          <p:spPr bwMode="gray">
            <a:xfrm>
              <a:off x="7239000" y="4038312"/>
              <a:ext cx="473687" cy="2137697"/>
            </a:xfrm>
            <a:prstGeom prst="rect">
              <a:avLst/>
            </a:prstGeom>
            <a:solidFill>
              <a:srgbClr val="D13A0D"/>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37" name="Rectangle 14"/>
            <p:cNvSpPr>
              <a:spLocks noChangeArrowheads="1"/>
            </p:cNvSpPr>
            <p:nvPr/>
          </p:nvSpPr>
          <p:spPr bwMode="gray">
            <a:xfrm>
              <a:off x="1752601" y="659475"/>
              <a:ext cx="5622752" cy="2311585"/>
            </a:xfrm>
            <a:prstGeom prst="rect">
              <a:avLst/>
            </a:prstGeom>
            <a:solidFill>
              <a:srgbClr val="D7402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38" name="Rectangle 15"/>
            <p:cNvSpPr>
              <a:spLocks noChangeArrowheads="1"/>
            </p:cNvSpPr>
            <p:nvPr/>
          </p:nvSpPr>
          <p:spPr bwMode="gray">
            <a:xfrm>
              <a:off x="1752601" y="2899977"/>
              <a:ext cx="5622752" cy="1295653"/>
            </a:xfrm>
            <a:prstGeom prst="rect">
              <a:avLst/>
            </a:prstGeom>
            <a:solidFill>
              <a:srgbClr val="CD2F1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39" name="Freeform 16"/>
            <p:cNvSpPr>
              <a:spLocks/>
            </p:cNvSpPr>
            <p:nvPr/>
          </p:nvSpPr>
          <p:spPr bwMode="gray">
            <a:xfrm>
              <a:off x="1752601" y="4038312"/>
              <a:ext cx="5622752" cy="2137697"/>
            </a:xfrm>
            <a:custGeom>
              <a:avLst/>
              <a:gdLst/>
              <a:ahLst/>
              <a:cxnLst>
                <a:cxn ang="0">
                  <a:pos x="0" y="0"/>
                </a:cxn>
                <a:cxn ang="0">
                  <a:pos x="3567" y="0"/>
                </a:cxn>
                <a:cxn ang="0">
                  <a:pos x="3567" y="1340"/>
                </a:cxn>
                <a:cxn ang="0">
                  <a:pos x="1372" y="1340"/>
                </a:cxn>
                <a:cxn ang="0">
                  <a:pos x="1372" y="181"/>
                </a:cxn>
                <a:cxn ang="0">
                  <a:pos x="0" y="181"/>
                </a:cxn>
                <a:cxn ang="0">
                  <a:pos x="0" y="0"/>
                </a:cxn>
              </a:cxnLst>
              <a:rect l="0" t="0" r="r" b="b"/>
              <a:pathLst>
                <a:path w="3567" h="1340">
                  <a:moveTo>
                    <a:pt x="0" y="0"/>
                  </a:moveTo>
                  <a:lnTo>
                    <a:pt x="3567" y="0"/>
                  </a:lnTo>
                  <a:lnTo>
                    <a:pt x="3567" y="1340"/>
                  </a:lnTo>
                  <a:lnTo>
                    <a:pt x="1372" y="1340"/>
                  </a:lnTo>
                  <a:lnTo>
                    <a:pt x="1372" y="181"/>
                  </a:lnTo>
                  <a:lnTo>
                    <a:pt x="0" y="181"/>
                  </a:lnTo>
                  <a:lnTo>
                    <a:pt x="0" y="0"/>
                  </a:lnTo>
                  <a:close/>
                </a:path>
              </a:pathLst>
            </a:custGeom>
            <a:solidFill>
              <a:srgbClr val="C4230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5" name="Rectangle 10"/>
            <p:cNvSpPr>
              <a:spLocks noChangeArrowheads="1"/>
            </p:cNvSpPr>
            <p:nvPr/>
          </p:nvSpPr>
          <p:spPr bwMode="gray">
            <a:xfrm>
              <a:off x="1752601" y="1"/>
              <a:ext cx="5622752" cy="696094"/>
            </a:xfrm>
            <a:prstGeom prst="rect">
              <a:avLst/>
            </a:prstGeom>
            <a:solidFill>
              <a:srgbClr val="EE9C3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grpSp>
      <p:sp>
        <p:nvSpPr>
          <p:cNvPr id="46" name="Text Placeholder 31"/>
          <p:cNvSpPr>
            <a:spLocks noGrp="1"/>
          </p:cNvSpPr>
          <p:nvPr>
            <p:ph type="body" sz="quarter" idx="10" hasCustomPrompt="1"/>
          </p:nvPr>
        </p:nvSpPr>
        <p:spPr bwMode="white">
          <a:xfrm>
            <a:off x="1895475" y="374904"/>
            <a:ext cx="4105656" cy="146304"/>
          </a:xfrm>
        </p:spPr>
        <p:txBody>
          <a:bodyPr/>
          <a:lstStyle>
            <a:lvl1pPr>
              <a:defRPr sz="1100">
                <a:solidFill>
                  <a:schemeClr val="bg1"/>
                </a:solidFill>
                <a:latin typeface="Arial" pitchFamily="34" charset="0"/>
                <a:cs typeface="Arial" pitchFamily="34" charset="0"/>
              </a:defRPr>
            </a:lvl1pPr>
            <a:lvl2pPr>
              <a:defRPr sz="1000">
                <a:solidFill>
                  <a:schemeClr val="bg1"/>
                </a:solidFill>
                <a:latin typeface="Arial" pitchFamily="34" charset="0"/>
                <a:cs typeface="Arial" pitchFamily="34" charset="0"/>
              </a:defRPr>
            </a:lvl2pPr>
            <a:lvl3pPr>
              <a:defRPr sz="1000">
                <a:solidFill>
                  <a:schemeClr val="bg1"/>
                </a:solidFill>
                <a:latin typeface="Arial" pitchFamily="34" charset="0"/>
                <a:cs typeface="Arial" pitchFamily="34" charset="0"/>
              </a:defRPr>
            </a:lvl3pPr>
            <a:lvl4pPr>
              <a:defRPr sz="1000">
                <a:solidFill>
                  <a:schemeClr val="bg1"/>
                </a:solidFill>
                <a:latin typeface="Arial" pitchFamily="34" charset="0"/>
                <a:cs typeface="Arial" pitchFamily="34" charset="0"/>
              </a:defRPr>
            </a:lvl4pPr>
            <a:lvl5pPr>
              <a:defRPr sz="1000">
                <a:solidFill>
                  <a:schemeClr val="bg1"/>
                </a:solidFill>
                <a:latin typeface="Arial" pitchFamily="34" charset="0"/>
                <a:cs typeface="Arial" pitchFamily="34" charset="0"/>
              </a:defRPr>
            </a:lvl5pPr>
          </a:lstStyle>
          <a:p>
            <a:pPr lvl="0"/>
            <a:r>
              <a:rPr lang="en-US" noProof="0" dirty="0" smtClean="0"/>
              <a:t>www.pwc.com</a:t>
            </a:r>
            <a:endParaRPr lang="en-US" noProof="0" dirty="0"/>
          </a:p>
        </p:txBody>
      </p:sp>
      <p:sp>
        <p:nvSpPr>
          <p:cNvPr id="47" name="Picture Placeholder 76"/>
          <p:cNvSpPr>
            <a:spLocks noGrp="1"/>
          </p:cNvSpPr>
          <p:nvPr>
            <p:ph type="pic" sz="quarter" idx="13"/>
          </p:nvPr>
        </p:nvSpPr>
        <p:spPr>
          <a:xfrm>
            <a:off x="1752600" y="2892834"/>
            <a:ext cx="6324600" cy="3279366"/>
          </a:xfrm>
        </p:spPr>
        <p:txBody>
          <a:bodyPr wrap="none">
            <a:noAutofit/>
          </a:bodyPr>
          <a:lstStyle>
            <a:lvl1pPr>
              <a:defRPr sz="1400"/>
            </a:lvl1pPr>
          </a:lstStyle>
          <a:p>
            <a:r>
              <a:rPr lang="en-US" noProof="0" smtClean="0"/>
              <a:t>Click icon to add picture</a:t>
            </a:r>
            <a:endParaRPr lang="en-US" noProof="0" dirty="0"/>
          </a:p>
        </p:txBody>
      </p:sp>
      <p:grpSp>
        <p:nvGrpSpPr>
          <p:cNvPr id="48" name="Group 47"/>
          <p:cNvGrpSpPr/>
          <p:nvPr userDrawn="1"/>
        </p:nvGrpSpPr>
        <p:grpSpPr>
          <a:xfrm>
            <a:off x="968592" y="6170991"/>
            <a:ext cx="914400" cy="533479"/>
            <a:chOff x="968592" y="6170991"/>
            <a:chExt cx="914400" cy="533479"/>
          </a:xfrm>
        </p:grpSpPr>
        <p:sp>
          <p:nvSpPr>
            <p:cNvPr id="49" name="Rectangle 37"/>
            <p:cNvSpPr>
              <a:spLocks noChangeArrowheads="1"/>
            </p:cNvSpPr>
            <p:nvPr userDrawn="1"/>
          </p:nvSpPr>
          <p:spPr bwMode="black">
            <a:xfrm>
              <a:off x="1524116" y="6170991"/>
              <a:ext cx="228600" cy="52646"/>
            </a:xfrm>
            <a:prstGeom prst="rect">
              <a:avLst/>
            </a:prstGeom>
            <a:solidFill>
              <a:srgbClr val="A100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50" name="Freeform 7"/>
            <p:cNvSpPr>
              <a:spLocks noEditPoints="1"/>
            </p:cNvSpPr>
            <p:nvPr userDrawn="1"/>
          </p:nvSpPr>
          <p:spPr bwMode="black">
            <a:xfrm>
              <a:off x="968592" y="6359814"/>
              <a:ext cx="914400" cy="344656"/>
            </a:xfrm>
            <a:custGeom>
              <a:avLst/>
              <a:gdLst/>
              <a:ahLst/>
              <a:cxnLst>
                <a:cxn ang="0">
                  <a:pos x="581" y="233"/>
                </a:cxn>
                <a:cxn ang="0">
                  <a:pos x="538" y="949"/>
                </a:cxn>
                <a:cxn ang="0">
                  <a:pos x="630" y="946"/>
                </a:cxn>
                <a:cxn ang="0">
                  <a:pos x="793" y="880"/>
                </a:cxn>
                <a:cxn ang="0">
                  <a:pos x="886" y="728"/>
                </a:cxn>
                <a:cxn ang="0">
                  <a:pos x="905" y="505"/>
                </a:cxn>
                <a:cxn ang="0">
                  <a:pos x="850" y="329"/>
                </a:cxn>
                <a:cxn ang="0">
                  <a:pos x="727" y="241"/>
                </a:cxn>
                <a:cxn ang="0">
                  <a:pos x="521" y="3"/>
                </a:cxn>
                <a:cxn ang="0">
                  <a:pos x="643" y="74"/>
                </a:cxn>
                <a:cxn ang="0">
                  <a:pos x="761" y="24"/>
                </a:cxn>
                <a:cxn ang="0">
                  <a:pos x="855" y="9"/>
                </a:cxn>
                <a:cxn ang="0">
                  <a:pos x="1026" y="40"/>
                </a:cxn>
                <a:cxn ang="0">
                  <a:pos x="1180" y="172"/>
                </a:cxn>
                <a:cxn ang="0">
                  <a:pos x="1265" y="383"/>
                </a:cxn>
                <a:cxn ang="0">
                  <a:pos x="1265" y="641"/>
                </a:cxn>
                <a:cxn ang="0">
                  <a:pos x="1175" y="857"/>
                </a:cxn>
                <a:cxn ang="0">
                  <a:pos x="1005" y="1006"/>
                </a:cxn>
                <a:cxn ang="0">
                  <a:pos x="766" y="1074"/>
                </a:cxn>
                <a:cxn ang="0">
                  <a:pos x="601" y="1074"/>
                </a:cxn>
                <a:cxn ang="0">
                  <a:pos x="692" y="1447"/>
                </a:cxn>
                <a:cxn ang="0">
                  <a:pos x="171" y="1408"/>
                </a:cxn>
                <a:cxn ang="0">
                  <a:pos x="413" y="3"/>
                </a:cxn>
                <a:cxn ang="0">
                  <a:pos x="3876" y="20"/>
                </a:cxn>
                <a:cxn ang="0">
                  <a:pos x="4036" y="100"/>
                </a:cxn>
                <a:cxn ang="0">
                  <a:pos x="4113" y="232"/>
                </a:cxn>
                <a:cxn ang="0">
                  <a:pos x="4091" y="362"/>
                </a:cxn>
                <a:cxn ang="0">
                  <a:pos x="3995" y="436"/>
                </a:cxn>
                <a:cxn ang="0">
                  <a:pos x="3859" y="438"/>
                </a:cxn>
                <a:cxn ang="0">
                  <a:pos x="3757" y="114"/>
                </a:cxn>
                <a:cxn ang="0">
                  <a:pos x="3597" y="187"/>
                </a:cxn>
                <a:cxn ang="0">
                  <a:pos x="3508" y="339"/>
                </a:cxn>
                <a:cxn ang="0">
                  <a:pos x="3489" y="565"/>
                </a:cxn>
                <a:cxn ang="0">
                  <a:pos x="3547" y="753"/>
                </a:cxn>
                <a:cxn ang="0">
                  <a:pos x="3668" y="869"/>
                </a:cxn>
                <a:cxn ang="0">
                  <a:pos x="3821" y="896"/>
                </a:cxn>
                <a:cxn ang="0">
                  <a:pos x="3931" y="872"/>
                </a:cxn>
                <a:cxn ang="0">
                  <a:pos x="4079" y="810"/>
                </a:cxn>
                <a:cxn ang="0">
                  <a:pos x="4016" y="1024"/>
                </a:cxn>
                <a:cxn ang="0">
                  <a:pos x="3830" y="1080"/>
                </a:cxn>
                <a:cxn ang="0">
                  <a:pos x="3651" y="1095"/>
                </a:cxn>
                <a:cxn ang="0">
                  <a:pos x="3426" y="1060"/>
                </a:cxn>
                <a:cxn ang="0">
                  <a:pos x="3255" y="947"/>
                </a:cxn>
                <a:cxn ang="0">
                  <a:pos x="3140" y="772"/>
                </a:cxn>
                <a:cxn ang="0">
                  <a:pos x="3101" y="561"/>
                </a:cxn>
                <a:cxn ang="0">
                  <a:pos x="3153" y="318"/>
                </a:cxn>
                <a:cxn ang="0">
                  <a:pos x="3293" y="135"/>
                </a:cxn>
                <a:cxn ang="0">
                  <a:pos x="3508" y="27"/>
                </a:cxn>
                <a:cxn ang="0">
                  <a:pos x="2910" y="0"/>
                </a:cxn>
                <a:cxn ang="0">
                  <a:pos x="3040" y="52"/>
                </a:cxn>
                <a:cxn ang="0">
                  <a:pos x="3093" y="178"/>
                </a:cxn>
                <a:cxn ang="0">
                  <a:pos x="3071" y="277"/>
                </a:cxn>
                <a:cxn ang="0">
                  <a:pos x="3004" y="393"/>
                </a:cxn>
                <a:cxn ang="0">
                  <a:pos x="2876" y="561"/>
                </a:cxn>
                <a:cxn ang="0">
                  <a:pos x="1784" y="1078"/>
                </a:cxn>
                <a:cxn ang="0">
                  <a:pos x="1313" y="118"/>
                </a:cxn>
                <a:cxn ang="0">
                  <a:pos x="2247" y="25"/>
                </a:cxn>
                <a:cxn ang="0">
                  <a:pos x="2759" y="62"/>
                </a:cxn>
                <a:cxn ang="0">
                  <a:pos x="2872" y="4"/>
                </a:cxn>
              </a:cxnLst>
              <a:rect l="0" t="0" r="r" b="b"/>
              <a:pathLst>
                <a:path w="4127" h="1544">
                  <a:moveTo>
                    <a:pt x="640" y="229"/>
                  </a:moveTo>
                  <a:lnTo>
                    <a:pt x="622" y="229"/>
                  </a:lnTo>
                  <a:lnTo>
                    <a:pt x="603" y="230"/>
                  </a:lnTo>
                  <a:lnTo>
                    <a:pt x="581" y="233"/>
                  </a:lnTo>
                  <a:lnTo>
                    <a:pt x="553" y="235"/>
                  </a:lnTo>
                  <a:lnTo>
                    <a:pt x="521" y="241"/>
                  </a:lnTo>
                  <a:lnTo>
                    <a:pt x="521" y="947"/>
                  </a:lnTo>
                  <a:lnTo>
                    <a:pt x="538" y="949"/>
                  </a:lnTo>
                  <a:lnTo>
                    <a:pt x="553" y="949"/>
                  </a:lnTo>
                  <a:lnTo>
                    <a:pt x="566" y="949"/>
                  </a:lnTo>
                  <a:lnTo>
                    <a:pt x="578" y="949"/>
                  </a:lnTo>
                  <a:lnTo>
                    <a:pt x="630" y="946"/>
                  </a:lnTo>
                  <a:lnTo>
                    <a:pt x="677" y="937"/>
                  </a:lnTo>
                  <a:lnTo>
                    <a:pt x="720" y="924"/>
                  </a:lnTo>
                  <a:lnTo>
                    <a:pt x="758" y="905"/>
                  </a:lnTo>
                  <a:lnTo>
                    <a:pt x="793" y="880"/>
                  </a:lnTo>
                  <a:lnTo>
                    <a:pt x="824" y="850"/>
                  </a:lnTo>
                  <a:lnTo>
                    <a:pt x="849" y="815"/>
                  </a:lnTo>
                  <a:lnTo>
                    <a:pt x="870" y="775"/>
                  </a:lnTo>
                  <a:lnTo>
                    <a:pt x="886" y="728"/>
                  </a:lnTo>
                  <a:lnTo>
                    <a:pt x="897" y="678"/>
                  </a:lnTo>
                  <a:lnTo>
                    <a:pt x="905" y="622"/>
                  </a:lnTo>
                  <a:lnTo>
                    <a:pt x="907" y="561"/>
                  </a:lnTo>
                  <a:lnTo>
                    <a:pt x="905" y="505"/>
                  </a:lnTo>
                  <a:lnTo>
                    <a:pt x="897" y="452"/>
                  </a:lnTo>
                  <a:lnTo>
                    <a:pt x="886" y="407"/>
                  </a:lnTo>
                  <a:lnTo>
                    <a:pt x="870" y="366"/>
                  </a:lnTo>
                  <a:lnTo>
                    <a:pt x="850" y="329"/>
                  </a:lnTo>
                  <a:lnTo>
                    <a:pt x="826" y="299"/>
                  </a:lnTo>
                  <a:lnTo>
                    <a:pt x="797" y="274"/>
                  </a:lnTo>
                  <a:lnTo>
                    <a:pt x="763" y="254"/>
                  </a:lnTo>
                  <a:lnTo>
                    <a:pt x="727" y="241"/>
                  </a:lnTo>
                  <a:lnTo>
                    <a:pt x="686" y="232"/>
                  </a:lnTo>
                  <a:lnTo>
                    <a:pt x="640" y="229"/>
                  </a:lnTo>
                  <a:close/>
                  <a:moveTo>
                    <a:pt x="413" y="3"/>
                  </a:moveTo>
                  <a:lnTo>
                    <a:pt x="521" y="3"/>
                  </a:lnTo>
                  <a:lnTo>
                    <a:pt x="521" y="143"/>
                  </a:lnTo>
                  <a:lnTo>
                    <a:pt x="566" y="117"/>
                  </a:lnTo>
                  <a:lnTo>
                    <a:pt x="607" y="93"/>
                  </a:lnTo>
                  <a:lnTo>
                    <a:pt x="643" y="74"/>
                  </a:lnTo>
                  <a:lnTo>
                    <a:pt x="677" y="57"/>
                  </a:lnTo>
                  <a:lnTo>
                    <a:pt x="707" y="44"/>
                  </a:lnTo>
                  <a:lnTo>
                    <a:pt x="735" y="33"/>
                  </a:lnTo>
                  <a:lnTo>
                    <a:pt x="761" y="24"/>
                  </a:lnTo>
                  <a:lnTo>
                    <a:pt x="785" y="18"/>
                  </a:lnTo>
                  <a:lnTo>
                    <a:pt x="809" y="13"/>
                  </a:lnTo>
                  <a:lnTo>
                    <a:pt x="831" y="10"/>
                  </a:lnTo>
                  <a:lnTo>
                    <a:pt x="855" y="9"/>
                  </a:lnTo>
                  <a:lnTo>
                    <a:pt x="879" y="8"/>
                  </a:lnTo>
                  <a:lnTo>
                    <a:pt x="931" y="12"/>
                  </a:lnTo>
                  <a:lnTo>
                    <a:pt x="980" y="23"/>
                  </a:lnTo>
                  <a:lnTo>
                    <a:pt x="1026" y="40"/>
                  </a:lnTo>
                  <a:lnTo>
                    <a:pt x="1070" y="64"/>
                  </a:lnTo>
                  <a:lnTo>
                    <a:pt x="1110" y="94"/>
                  </a:lnTo>
                  <a:lnTo>
                    <a:pt x="1148" y="130"/>
                  </a:lnTo>
                  <a:lnTo>
                    <a:pt x="1180" y="172"/>
                  </a:lnTo>
                  <a:lnTo>
                    <a:pt x="1209" y="218"/>
                  </a:lnTo>
                  <a:lnTo>
                    <a:pt x="1233" y="268"/>
                  </a:lnTo>
                  <a:lnTo>
                    <a:pt x="1252" y="324"/>
                  </a:lnTo>
                  <a:lnTo>
                    <a:pt x="1265" y="383"/>
                  </a:lnTo>
                  <a:lnTo>
                    <a:pt x="1274" y="446"/>
                  </a:lnTo>
                  <a:lnTo>
                    <a:pt x="1278" y="512"/>
                  </a:lnTo>
                  <a:lnTo>
                    <a:pt x="1274" y="578"/>
                  </a:lnTo>
                  <a:lnTo>
                    <a:pt x="1265" y="641"/>
                  </a:lnTo>
                  <a:lnTo>
                    <a:pt x="1252" y="701"/>
                  </a:lnTo>
                  <a:lnTo>
                    <a:pt x="1232" y="756"/>
                  </a:lnTo>
                  <a:lnTo>
                    <a:pt x="1205" y="809"/>
                  </a:lnTo>
                  <a:lnTo>
                    <a:pt x="1175" y="857"/>
                  </a:lnTo>
                  <a:lnTo>
                    <a:pt x="1140" y="901"/>
                  </a:lnTo>
                  <a:lnTo>
                    <a:pt x="1099" y="941"/>
                  </a:lnTo>
                  <a:lnTo>
                    <a:pt x="1054" y="976"/>
                  </a:lnTo>
                  <a:lnTo>
                    <a:pt x="1005" y="1006"/>
                  </a:lnTo>
                  <a:lnTo>
                    <a:pt x="951" y="1031"/>
                  </a:lnTo>
                  <a:lnTo>
                    <a:pt x="894" y="1051"/>
                  </a:lnTo>
                  <a:lnTo>
                    <a:pt x="831" y="1065"/>
                  </a:lnTo>
                  <a:lnTo>
                    <a:pt x="766" y="1074"/>
                  </a:lnTo>
                  <a:lnTo>
                    <a:pt x="696" y="1078"/>
                  </a:lnTo>
                  <a:lnTo>
                    <a:pt x="670" y="1078"/>
                  </a:lnTo>
                  <a:lnTo>
                    <a:pt x="637" y="1076"/>
                  </a:lnTo>
                  <a:lnTo>
                    <a:pt x="601" y="1074"/>
                  </a:lnTo>
                  <a:lnTo>
                    <a:pt x="561" y="1071"/>
                  </a:lnTo>
                  <a:lnTo>
                    <a:pt x="521" y="1068"/>
                  </a:lnTo>
                  <a:lnTo>
                    <a:pt x="521" y="1408"/>
                  </a:lnTo>
                  <a:lnTo>
                    <a:pt x="692" y="1447"/>
                  </a:lnTo>
                  <a:lnTo>
                    <a:pt x="692" y="1544"/>
                  </a:lnTo>
                  <a:lnTo>
                    <a:pt x="18" y="1544"/>
                  </a:lnTo>
                  <a:lnTo>
                    <a:pt x="18" y="1447"/>
                  </a:lnTo>
                  <a:lnTo>
                    <a:pt x="171" y="1408"/>
                  </a:lnTo>
                  <a:lnTo>
                    <a:pt x="171" y="229"/>
                  </a:lnTo>
                  <a:lnTo>
                    <a:pt x="0" y="229"/>
                  </a:lnTo>
                  <a:lnTo>
                    <a:pt x="0" y="128"/>
                  </a:lnTo>
                  <a:lnTo>
                    <a:pt x="413" y="3"/>
                  </a:lnTo>
                  <a:close/>
                  <a:moveTo>
                    <a:pt x="3711" y="0"/>
                  </a:moveTo>
                  <a:lnTo>
                    <a:pt x="3770" y="3"/>
                  </a:lnTo>
                  <a:lnTo>
                    <a:pt x="3825" y="9"/>
                  </a:lnTo>
                  <a:lnTo>
                    <a:pt x="3876" y="20"/>
                  </a:lnTo>
                  <a:lnTo>
                    <a:pt x="3923" y="34"/>
                  </a:lnTo>
                  <a:lnTo>
                    <a:pt x="3965" y="53"/>
                  </a:lnTo>
                  <a:lnTo>
                    <a:pt x="4004" y="75"/>
                  </a:lnTo>
                  <a:lnTo>
                    <a:pt x="4036" y="100"/>
                  </a:lnTo>
                  <a:lnTo>
                    <a:pt x="4064" y="129"/>
                  </a:lnTo>
                  <a:lnTo>
                    <a:pt x="4086" y="160"/>
                  </a:lnTo>
                  <a:lnTo>
                    <a:pt x="4103" y="194"/>
                  </a:lnTo>
                  <a:lnTo>
                    <a:pt x="4113" y="232"/>
                  </a:lnTo>
                  <a:lnTo>
                    <a:pt x="4117" y="271"/>
                  </a:lnTo>
                  <a:lnTo>
                    <a:pt x="4114" y="304"/>
                  </a:lnTo>
                  <a:lnTo>
                    <a:pt x="4105" y="334"/>
                  </a:lnTo>
                  <a:lnTo>
                    <a:pt x="4091" y="362"/>
                  </a:lnTo>
                  <a:lnTo>
                    <a:pt x="4074" y="387"/>
                  </a:lnTo>
                  <a:lnTo>
                    <a:pt x="4051" y="407"/>
                  </a:lnTo>
                  <a:lnTo>
                    <a:pt x="4025" y="423"/>
                  </a:lnTo>
                  <a:lnTo>
                    <a:pt x="3995" y="436"/>
                  </a:lnTo>
                  <a:lnTo>
                    <a:pt x="3961" y="443"/>
                  </a:lnTo>
                  <a:lnTo>
                    <a:pt x="3925" y="446"/>
                  </a:lnTo>
                  <a:lnTo>
                    <a:pt x="3891" y="444"/>
                  </a:lnTo>
                  <a:lnTo>
                    <a:pt x="3859" y="438"/>
                  </a:lnTo>
                  <a:lnTo>
                    <a:pt x="3826" y="428"/>
                  </a:lnTo>
                  <a:lnTo>
                    <a:pt x="3792" y="413"/>
                  </a:lnTo>
                  <a:lnTo>
                    <a:pt x="3757" y="394"/>
                  </a:lnTo>
                  <a:lnTo>
                    <a:pt x="3757" y="114"/>
                  </a:lnTo>
                  <a:lnTo>
                    <a:pt x="3711" y="125"/>
                  </a:lnTo>
                  <a:lnTo>
                    <a:pt x="3668" y="140"/>
                  </a:lnTo>
                  <a:lnTo>
                    <a:pt x="3631" y="162"/>
                  </a:lnTo>
                  <a:lnTo>
                    <a:pt x="3597" y="187"/>
                  </a:lnTo>
                  <a:lnTo>
                    <a:pt x="3568" y="218"/>
                  </a:lnTo>
                  <a:lnTo>
                    <a:pt x="3543" y="253"/>
                  </a:lnTo>
                  <a:lnTo>
                    <a:pt x="3523" y="294"/>
                  </a:lnTo>
                  <a:lnTo>
                    <a:pt x="3508" y="339"/>
                  </a:lnTo>
                  <a:lnTo>
                    <a:pt x="3497" y="391"/>
                  </a:lnTo>
                  <a:lnTo>
                    <a:pt x="3489" y="447"/>
                  </a:lnTo>
                  <a:lnTo>
                    <a:pt x="3487" y="507"/>
                  </a:lnTo>
                  <a:lnTo>
                    <a:pt x="3489" y="565"/>
                  </a:lnTo>
                  <a:lnTo>
                    <a:pt x="3497" y="617"/>
                  </a:lnTo>
                  <a:lnTo>
                    <a:pt x="3509" y="667"/>
                  </a:lnTo>
                  <a:lnTo>
                    <a:pt x="3526" y="712"/>
                  </a:lnTo>
                  <a:lnTo>
                    <a:pt x="3547" y="753"/>
                  </a:lnTo>
                  <a:lnTo>
                    <a:pt x="3571" y="790"/>
                  </a:lnTo>
                  <a:lnTo>
                    <a:pt x="3600" y="821"/>
                  </a:lnTo>
                  <a:lnTo>
                    <a:pt x="3632" y="847"/>
                  </a:lnTo>
                  <a:lnTo>
                    <a:pt x="3668" y="869"/>
                  </a:lnTo>
                  <a:lnTo>
                    <a:pt x="3707" y="885"/>
                  </a:lnTo>
                  <a:lnTo>
                    <a:pt x="3750" y="894"/>
                  </a:lnTo>
                  <a:lnTo>
                    <a:pt x="3795" y="897"/>
                  </a:lnTo>
                  <a:lnTo>
                    <a:pt x="3821" y="896"/>
                  </a:lnTo>
                  <a:lnTo>
                    <a:pt x="3847" y="894"/>
                  </a:lnTo>
                  <a:lnTo>
                    <a:pt x="3874" y="889"/>
                  </a:lnTo>
                  <a:lnTo>
                    <a:pt x="3901" y="881"/>
                  </a:lnTo>
                  <a:lnTo>
                    <a:pt x="3931" y="872"/>
                  </a:lnTo>
                  <a:lnTo>
                    <a:pt x="3964" y="861"/>
                  </a:lnTo>
                  <a:lnTo>
                    <a:pt x="3999" y="846"/>
                  </a:lnTo>
                  <a:lnTo>
                    <a:pt x="4036" y="830"/>
                  </a:lnTo>
                  <a:lnTo>
                    <a:pt x="4079" y="810"/>
                  </a:lnTo>
                  <a:lnTo>
                    <a:pt x="4127" y="787"/>
                  </a:lnTo>
                  <a:lnTo>
                    <a:pt x="4127" y="976"/>
                  </a:lnTo>
                  <a:lnTo>
                    <a:pt x="4069" y="1001"/>
                  </a:lnTo>
                  <a:lnTo>
                    <a:pt x="4016" y="1024"/>
                  </a:lnTo>
                  <a:lnTo>
                    <a:pt x="3966" y="1041"/>
                  </a:lnTo>
                  <a:lnTo>
                    <a:pt x="3919" y="1058"/>
                  </a:lnTo>
                  <a:lnTo>
                    <a:pt x="3874" y="1070"/>
                  </a:lnTo>
                  <a:lnTo>
                    <a:pt x="3830" y="1080"/>
                  </a:lnTo>
                  <a:lnTo>
                    <a:pt x="3786" y="1086"/>
                  </a:lnTo>
                  <a:lnTo>
                    <a:pt x="3742" y="1091"/>
                  </a:lnTo>
                  <a:lnTo>
                    <a:pt x="3697" y="1094"/>
                  </a:lnTo>
                  <a:lnTo>
                    <a:pt x="3651" y="1095"/>
                  </a:lnTo>
                  <a:lnTo>
                    <a:pt x="3588" y="1093"/>
                  </a:lnTo>
                  <a:lnTo>
                    <a:pt x="3530" y="1086"/>
                  </a:lnTo>
                  <a:lnTo>
                    <a:pt x="3476" y="1075"/>
                  </a:lnTo>
                  <a:lnTo>
                    <a:pt x="3426" y="1060"/>
                  </a:lnTo>
                  <a:lnTo>
                    <a:pt x="3378" y="1039"/>
                  </a:lnTo>
                  <a:lnTo>
                    <a:pt x="3334" y="1014"/>
                  </a:lnTo>
                  <a:lnTo>
                    <a:pt x="3294" y="984"/>
                  </a:lnTo>
                  <a:lnTo>
                    <a:pt x="3255" y="947"/>
                  </a:lnTo>
                  <a:lnTo>
                    <a:pt x="3219" y="907"/>
                  </a:lnTo>
                  <a:lnTo>
                    <a:pt x="3188" y="865"/>
                  </a:lnTo>
                  <a:lnTo>
                    <a:pt x="3162" y="820"/>
                  </a:lnTo>
                  <a:lnTo>
                    <a:pt x="3140" y="772"/>
                  </a:lnTo>
                  <a:lnTo>
                    <a:pt x="3124" y="722"/>
                  </a:lnTo>
                  <a:lnTo>
                    <a:pt x="3111" y="670"/>
                  </a:lnTo>
                  <a:lnTo>
                    <a:pt x="3104" y="616"/>
                  </a:lnTo>
                  <a:lnTo>
                    <a:pt x="3101" y="561"/>
                  </a:lnTo>
                  <a:lnTo>
                    <a:pt x="3105" y="494"/>
                  </a:lnTo>
                  <a:lnTo>
                    <a:pt x="3115" y="433"/>
                  </a:lnTo>
                  <a:lnTo>
                    <a:pt x="3130" y="373"/>
                  </a:lnTo>
                  <a:lnTo>
                    <a:pt x="3153" y="318"/>
                  </a:lnTo>
                  <a:lnTo>
                    <a:pt x="3179" y="267"/>
                  </a:lnTo>
                  <a:lnTo>
                    <a:pt x="3213" y="219"/>
                  </a:lnTo>
                  <a:lnTo>
                    <a:pt x="3250" y="175"/>
                  </a:lnTo>
                  <a:lnTo>
                    <a:pt x="3293" y="135"/>
                  </a:lnTo>
                  <a:lnTo>
                    <a:pt x="3341" y="102"/>
                  </a:lnTo>
                  <a:lnTo>
                    <a:pt x="3392" y="72"/>
                  </a:lnTo>
                  <a:lnTo>
                    <a:pt x="3448" y="47"/>
                  </a:lnTo>
                  <a:lnTo>
                    <a:pt x="3508" y="27"/>
                  </a:lnTo>
                  <a:lnTo>
                    <a:pt x="3573" y="12"/>
                  </a:lnTo>
                  <a:lnTo>
                    <a:pt x="3640" y="3"/>
                  </a:lnTo>
                  <a:lnTo>
                    <a:pt x="3711" y="0"/>
                  </a:lnTo>
                  <a:close/>
                  <a:moveTo>
                    <a:pt x="2910" y="0"/>
                  </a:moveTo>
                  <a:lnTo>
                    <a:pt x="2948" y="4"/>
                  </a:lnTo>
                  <a:lnTo>
                    <a:pt x="2983" y="14"/>
                  </a:lnTo>
                  <a:lnTo>
                    <a:pt x="3014" y="30"/>
                  </a:lnTo>
                  <a:lnTo>
                    <a:pt x="3040" y="52"/>
                  </a:lnTo>
                  <a:lnTo>
                    <a:pt x="3063" y="78"/>
                  </a:lnTo>
                  <a:lnTo>
                    <a:pt x="3079" y="109"/>
                  </a:lnTo>
                  <a:lnTo>
                    <a:pt x="3089" y="142"/>
                  </a:lnTo>
                  <a:lnTo>
                    <a:pt x="3093" y="178"/>
                  </a:lnTo>
                  <a:lnTo>
                    <a:pt x="3091" y="203"/>
                  </a:lnTo>
                  <a:lnTo>
                    <a:pt x="3088" y="227"/>
                  </a:lnTo>
                  <a:lnTo>
                    <a:pt x="3081" y="252"/>
                  </a:lnTo>
                  <a:lnTo>
                    <a:pt x="3071" y="277"/>
                  </a:lnTo>
                  <a:lnTo>
                    <a:pt x="3060" y="303"/>
                  </a:lnTo>
                  <a:lnTo>
                    <a:pt x="3044" y="331"/>
                  </a:lnTo>
                  <a:lnTo>
                    <a:pt x="3025" y="361"/>
                  </a:lnTo>
                  <a:lnTo>
                    <a:pt x="3004" y="393"/>
                  </a:lnTo>
                  <a:lnTo>
                    <a:pt x="2978" y="429"/>
                  </a:lnTo>
                  <a:lnTo>
                    <a:pt x="2948" y="468"/>
                  </a:lnTo>
                  <a:lnTo>
                    <a:pt x="2914" y="512"/>
                  </a:lnTo>
                  <a:lnTo>
                    <a:pt x="2876" y="561"/>
                  </a:lnTo>
                  <a:lnTo>
                    <a:pt x="2472" y="1078"/>
                  </a:lnTo>
                  <a:lnTo>
                    <a:pt x="2182" y="1078"/>
                  </a:lnTo>
                  <a:lnTo>
                    <a:pt x="2182" y="424"/>
                  </a:lnTo>
                  <a:lnTo>
                    <a:pt x="1784" y="1078"/>
                  </a:lnTo>
                  <a:lnTo>
                    <a:pt x="1518" y="1078"/>
                  </a:lnTo>
                  <a:lnTo>
                    <a:pt x="1518" y="234"/>
                  </a:lnTo>
                  <a:lnTo>
                    <a:pt x="1313" y="214"/>
                  </a:lnTo>
                  <a:lnTo>
                    <a:pt x="1313" y="118"/>
                  </a:lnTo>
                  <a:lnTo>
                    <a:pt x="1690" y="25"/>
                  </a:lnTo>
                  <a:lnTo>
                    <a:pt x="1832" y="25"/>
                  </a:lnTo>
                  <a:lnTo>
                    <a:pt x="1832" y="713"/>
                  </a:lnTo>
                  <a:lnTo>
                    <a:pt x="2247" y="25"/>
                  </a:lnTo>
                  <a:lnTo>
                    <a:pt x="2497" y="25"/>
                  </a:lnTo>
                  <a:lnTo>
                    <a:pt x="2497" y="822"/>
                  </a:lnTo>
                  <a:lnTo>
                    <a:pt x="2759" y="473"/>
                  </a:lnTo>
                  <a:lnTo>
                    <a:pt x="2759" y="62"/>
                  </a:lnTo>
                  <a:lnTo>
                    <a:pt x="2779" y="44"/>
                  </a:lnTo>
                  <a:lnTo>
                    <a:pt x="2806" y="27"/>
                  </a:lnTo>
                  <a:lnTo>
                    <a:pt x="2837" y="13"/>
                  </a:lnTo>
                  <a:lnTo>
                    <a:pt x="2872" y="4"/>
                  </a:lnTo>
                  <a:lnTo>
                    <a:pt x="291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noProof="0" dirty="0"/>
            </a:p>
          </p:txBody>
        </p:sp>
      </p:grpSp>
      <p:sp>
        <p:nvSpPr>
          <p:cNvPr id="51" name="Title 1"/>
          <p:cNvSpPr>
            <a:spLocks noGrp="1"/>
          </p:cNvSpPr>
          <p:nvPr>
            <p:ph type="ctrTitle" hasCustomPrompt="1"/>
          </p:nvPr>
        </p:nvSpPr>
        <p:spPr bwMode="white">
          <a:xfrm>
            <a:off x="1895475" y="838200"/>
            <a:ext cx="5343525" cy="914400"/>
          </a:xfrm>
        </p:spPr>
        <p:txBody>
          <a:bodyPr anchor="t" anchorCtr="0">
            <a:noAutofit/>
          </a:bodyPr>
          <a:lstStyle>
            <a:lvl1pPr>
              <a:lnSpc>
                <a:spcPct val="90000"/>
              </a:lnSpc>
              <a:defRPr sz="3200" b="1" i="1" baseline="0">
                <a:solidFill>
                  <a:schemeClr val="bg1"/>
                </a:solidFill>
              </a:defRPr>
            </a:lvl1pPr>
          </a:lstStyle>
          <a:p>
            <a:r>
              <a:rPr lang="en-US" noProof="0" dirty="0" smtClean="0"/>
              <a:t>Click to add the presentation’s main title</a:t>
            </a:r>
            <a:endParaRPr lang="en-US" noProof="0" dirty="0"/>
          </a:p>
        </p:txBody>
      </p:sp>
      <p:sp>
        <p:nvSpPr>
          <p:cNvPr id="52" name="Subtitle 2"/>
          <p:cNvSpPr>
            <a:spLocks noGrp="1"/>
          </p:cNvSpPr>
          <p:nvPr>
            <p:ph type="subTitle" idx="1" hasCustomPrompt="1"/>
          </p:nvPr>
        </p:nvSpPr>
        <p:spPr bwMode="white">
          <a:xfrm>
            <a:off x="1895475" y="1828799"/>
            <a:ext cx="5343525" cy="914401"/>
          </a:xfrm>
        </p:spPr>
        <p:txBody>
          <a:bodyPr>
            <a:noAutofit/>
          </a:bodyPr>
          <a:lstStyle>
            <a:lvl1pPr marL="0" indent="0" algn="l">
              <a:lnSpc>
                <a:spcPct val="90000"/>
              </a:lnSpc>
              <a:spcAft>
                <a:spcPts val="0"/>
              </a:spcAft>
              <a:buNone/>
              <a:defRPr sz="2400" baseline="0">
                <a:solidFill>
                  <a:schemeClr val="bg1"/>
                </a:solidFill>
                <a:latin typeface="+mj-lt"/>
              </a:defRPr>
            </a:lvl1pPr>
            <a:lvl2pPr marL="0" indent="0" algn="l">
              <a:buNone/>
              <a:defRPr sz="1800">
                <a:solidFill>
                  <a:schemeClr val="bg1"/>
                </a:solidFill>
                <a:latin typeface="+mj-lt"/>
              </a:defRPr>
            </a:lvl2pPr>
            <a:lvl3pPr marL="457200" indent="0" algn="l">
              <a:buNone/>
              <a:defRPr sz="1800">
                <a:solidFill>
                  <a:schemeClr val="bg1"/>
                </a:solidFill>
                <a:latin typeface="+mj-lt"/>
              </a:defRPr>
            </a:lvl3pPr>
            <a:lvl4pPr marL="914400" indent="0" algn="l">
              <a:buNone/>
              <a:defRPr sz="1800">
                <a:solidFill>
                  <a:schemeClr val="bg1"/>
                </a:solidFill>
                <a:latin typeface="+mj-lt"/>
              </a:defRPr>
            </a:lvl4pPr>
            <a:lvl5pPr marL="1371600" indent="0" algn="l">
              <a:buNone/>
              <a:defRPr sz="1800">
                <a:solidFill>
                  <a:schemeClr val="bg1"/>
                </a:solidFill>
                <a:latin typeface="+mj-lt"/>
              </a:defRPr>
            </a:lvl5pPr>
            <a:lvl6pPr marL="1828800" indent="0" algn="l">
              <a:buNone/>
              <a:defRPr sz="1800">
                <a:solidFill>
                  <a:schemeClr val="bg1"/>
                </a:solidFill>
                <a:latin typeface="+mj-lt"/>
              </a:defRPr>
            </a:lvl6pPr>
            <a:lvl7pPr marL="2286000" indent="0" algn="l">
              <a:buNone/>
              <a:defRPr sz="1800">
                <a:solidFill>
                  <a:schemeClr val="bg1"/>
                </a:solidFill>
                <a:latin typeface="+mj-lt"/>
              </a:defRPr>
            </a:lvl7pPr>
            <a:lvl8pPr marL="2743200" indent="0" algn="l">
              <a:buNone/>
              <a:defRPr sz="1800">
                <a:solidFill>
                  <a:schemeClr val="bg1"/>
                </a:solidFill>
                <a:latin typeface="+mj-lt"/>
              </a:defRPr>
            </a:lvl8pPr>
            <a:lvl9pPr marL="3200400" indent="0" algn="l">
              <a:buNone/>
              <a:defRPr sz="1800">
                <a:solidFill>
                  <a:schemeClr val="bg1"/>
                </a:solidFill>
                <a:latin typeface="+mj-lt"/>
              </a:defRPr>
            </a:lvl9pPr>
          </a:lstStyle>
          <a:p>
            <a:r>
              <a:rPr lang="en-US" noProof="0" dirty="0" smtClean="0"/>
              <a:t>Subtitle and date (move higher if title is only one line)</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ver Slide: Colour">
    <p:spTree>
      <p:nvGrpSpPr>
        <p:cNvPr id="1" name=""/>
        <p:cNvGrpSpPr/>
        <p:nvPr/>
      </p:nvGrpSpPr>
      <p:grpSpPr>
        <a:xfrm>
          <a:off x="0" y="0"/>
          <a:ext cx="0" cy="0"/>
          <a:chOff x="0" y="0"/>
          <a:chExt cx="0" cy="0"/>
        </a:xfrm>
      </p:grpSpPr>
      <p:sp>
        <p:nvSpPr>
          <p:cNvPr id="14" name="Rectangle 649"/>
          <p:cNvSpPr>
            <a:spLocks noChangeArrowheads="1"/>
          </p:cNvSpPr>
          <p:nvPr userDrawn="1"/>
        </p:nvSpPr>
        <p:spPr bwMode="gray">
          <a:xfrm>
            <a:off x="7367588" y="693739"/>
            <a:ext cx="1776412" cy="5478462"/>
          </a:xfrm>
          <a:prstGeom prst="rect">
            <a:avLst/>
          </a:prstGeom>
          <a:solidFill>
            <a:schemeClr val="tx2">
              <a:lumMod val="40000"/>
              <a:lumOff val="60000"/>
            </a:schemeClr>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15" name="Rectangle 648"/>
          <p:cNvSpPr>
            <a:spLocks noChangeArrowheads="1"/>
          </p:cNvSpPr>
          <p:nvPr userDrawn="1"/>
        </p:nvSpPr>
        <p:spPr bwMode="gray">
          <a:xfrm>
            <a:off x="1752601" y="-1"/>
            <a:ext cx="5614988" cy="703263"/>
          </a:xfrm>
          <a:prstGeom prst="rect">
            <a:avLst/>
          </a:prstGeom>
          <a:solidFill>
            <a:schemeClr val="tx2">
              <a:lumMod val="60000"/>
              <a:lumOff val="40000"/>
            </a:schemeClr>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16" name="Rectangle 650"/>
          <p:cNvSpPr>
            <a:spLocks noChangeArrowheads="1"/>
          </p:cNvSpPr>
          <p:nvPr userDrawn="1"/>
        </p:nvSpPr>
        <p:spPr bwMode="gray">
          <a:xfrm>
            <a:off x="1752601" y="693739"/>
            <a:ext cx="5614988" cy="5478462"/>
          </a:xfrm>
          <a:prstGeom prst="rect">
            <a:avLst/>
          </a:prstGeom>
          <a:solidFill>
            <a:schemeClr val="tx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17" name="Text Placeholder 31"/>
          <p:cNvSpPr>
            <a:spLocks noGrp="1"/>
          </p:cNvSpPr>
          <p:nvPr>
            <p:ph type="body" sz="quarter" idx="10" hasCustomPrompt="1"/>
          </p:nvPr>
        </p:nvSpPr>
        <p:spPr bwMode="white">
          <a:xfrm>
            <a:off x="1895475" y="374904"/>
            <a:ext cx="4105656" cy="146304"/>
          </a:xfrm>
        </p:spPr>
        <p:txBody>
          <a:bodyPr/>
          <a:lstStyle>
            <a:lvl1pPr>
              <a:defRPr sz="1100">
                <a:solidFill>
                  <a:schemeClr val="bg1"/>
                </a:solidFill>
                <a:latin typeface="Arial" pitchFamily="34" charset="0"/>
                <a:cs typeface="Arial" pitchFamily="34" charset="0"/>
              </a:defRPr>
            </a:lvl1pPr>
            <a:lvl2pPr>
              <a:defRPr sz="1000">
                <a:solidFill>
                  <a:schemeClr val="bg1"/>
                </a:solidFill>
                <a:latin typeface="Arial" pitchFamily="34" charset="0"/>
                <a:cs typeface="Arial" pitchFamily="34" charset="0"/>
              </a:defRPr>
            </a:lvl2pPr>
            <a:lvl3pPr>
              <a:defRPr sz="1000">
                <a:solidFill>
                  <a:schemeClr val="bg1"/>
                </a:solidFill>
                <a:latin typeface="Arial" pitchFamily="34" charset="0"/>
                <a:cs typeface="Arial" pitchFamily="34" charset="0"/>
              </a:defRPr>
            </a:lvl3pPr>
            <a:lvl4pPr>
              <a:defRPr sz="1000">
                <a:solidFill>
                  <a:schemeClr val="bg1"/>
                </a:solidFill>
                <a:latin typeface="Arial" pitchFamily="34" charset="0"/>
                <a:cs typeface="Arial" pitchFamily="34" charset="0"/>
              </a:defRPr>
            </a:lvl4pPr>
            <a:lvl5pPr>
              <a:defRPr sz="1000">
                <a:solidFill>
                  <a:schemeClr val="bg1"/>
                </a:solidFill>
                <a:latin typeface="Arial" pitchFamily="34" charset="0"/>
                <a:cs typeface="Arial" pitchFamily="34" charset="0"/>
              </a:defRPr>
            </a:lvl5pPr>
          </a:lstStyle>
          <a:p>
            <a:pPr lvl="0"/>
            <a:r>
              <a:rPr lang="en-US" noProof="0" dirty="0" smtClean="0"/>
              <a:t>www.pwc.com</a:t>
            </a:r>
            <a:endParaRPr lang="en-US" noProof="0" dirty="0"/>
          </a:p>
        </p:txBody>
      </p:sp>
      <p:grpSp>
        <p:nvGrpSpPr>
          <p:cNvPr id="18" name="Group 17"/>
          <p:cNvGrpSpPr/>
          <p:nvPr userDrawn="1"/>
        </p:nvGrpSpPr>
        <p:grpSpPr>
          <a:xfrm>
            <a:off x="968592" y="6170991"/>
            <a:ext cx="914400" cy="533479"/>
            <a:chOff x="968592" y="6170991"/>
            <a:chExt cx="914400" cy="533479"/>
          </a:xfrm>
        </p:grpSpPr>
        <p:sp>
          <p:nvSpPr>
            <p:cNvPr id="19" name="Rectangle 37"/>
            <p:cNvSpPr>
              <a:spLocks noChangeArrowheads="1"/>
            </p:cNvSpPr>
            <p:nvPr userDrawn="1"/>
          </p:nvSpPr>
          <p:spPr bwMode="black">
            <a:xfrm>
              <a:off x="1524116" y="6170991"/>
              <a:ext cx="228600" cy="52646"/>
            </a:xfrm>
            <a:prstGeom prst="rect">
              <a:avLst/>
            </a:prstGeom>
            <a:solidFill>
              <a:schemeClr val="tx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20" name="Freeform 7"/>
            <p:cNvSpPr>
              <a:spLocks noEditPoints="1"/>
            </p:cNvSpPr>
            <p:nvPr userDrawn="1"/>
          </p:nvSpPr>
          <p:spPr bwMode="black">
            <a:xfrm>
              <a:off x="968592" y="6359814"/>
              <a:ext cx="914400" cy="344656"/>
            </a:xfrm>
            <a:custGeom>
              <a:avLst/>
              <a:gdLst/>
              <a:ahLst/>
              <a:cxnLst>
                <a:cxn ang="0">
                  <a:pos x="581" y="233"/>
                </a:cxn>
                <a:cxn ang="0">
                  <a:pos x="538" y="949"/>
                </a:cxn>
                <a:cxn ang="0">
                  <a:pos x="630" y="946"/>
                </a:cxn>
                <a:cxn ang="0">
                  <a:pos x="793" y="880"/>
                </a:cxn>
                <a:cxn ang="0">
                  <a:pos x="886" y="728"/>
                </a:cxn>
                <a:cxn ang="0">
                  <a:pos x="905" y="505"/>
                </a:cxn>
                <a:cxn ang="0">
                  <a:pos x="850" y="329"/>
                </a:cxn>
                <a:cxn ang="0">
                  <a:pos x="727" y="241"/>
                </a:cxn>
                <a:cxn ang="0">
                  <a:pos x="521" y="3"/>
                </a:cxn>
                <a:cxn ang="0">
                  <a:pos x="643" y="74"/>
                </a:cxn>
                <a:cxn ang="0">
                  <a:pos x="761" y="24"/>
                </a:cxn>
                <a:cxn ang="0">
                  <a:pos x="855" y="9"/>
                </a:cxn>
                <a:cxn ang="0">
                  <a:pos x="1026" y="40"/>
                </a:cxn>
                <a:cxn ang="0">
                  <a:pos x="1180" y="172"/>
                </a:cxn>
                <a:cxn ang="0">
                  <a:pos x="1265" y="383"/>
                </a:cxn>
                <a:cxn ang="0">
                  <a:pos x="1265" y="641"/>
                </a:cxn>
                <a:cxn ang="0">
                  <a:pos x="1175" y="857"/>
                </a:cxn>
                <a:cxn ang="0">
                  <a:pos x="1005" y="1006"/>
                </a:cxn>
                <a:cxn ang="0">
                  <a:pos x="766" y="1074"/>
                </a:cxn>
                <a:cxn ang="0">
                  <a:pos x="601" y="1074"/>
                </a:cxn>
                <a:cxn ang="0">
                  <a:pos x="692" y="1447"/>
                </a:cxn>
                <a:cxn ang="0">
                  <a:pos x="171" y="1408"/>
                </a:cxn>
                <a:cxn ang="0">
                  <a:pos x="413" y="3"/>
                </a:cxn>
                <a:cxn ang="0">
                  <a:pos x="3876" y="20"/>
                </a:cxn>
                <a:cxn ang="0">
                  <a:pos x="4036" y="100"/>
                </a:cxn>
                <a:cxn ang="0">
                  <a:pos x="4113" y="232"/>
                </a:cxn>
                <a:cxn ang="0">
                  <a:pos x="4091" y="362"/>
                </a:cxn>
                <a:cxn ang="0">
                  <a:pos x="3995" y="436"/>
                </a:cxn>
                <a:cxn ang="0">
                  <a:pos x="3859" y="438"/>
                </a:cxn>
                <a:cxn ang="0">
                  <a:pos x="3757" y="114"/>
                </a:cxn>
                <a:cxn ang="0">
                  <a:pos x="3597" y="187"/>
                </a:cxn>
                <a:cxn ang="0">
                  <a:pos x="3508" y="339"/>
                </a:cxn>
                <a:cxn ang="0">
                  <a:pos x="3489" y="565"/>
                </a:cxn>
                <a:cxn ang="0">
                  <a:pos x="3547" y="753"/>
                </a:cxn>
                <a:cxn ang="0">
                  <a:pos x="3668" y="869"/>
                </a:cxn>
                <a:cxn ang="0">
                  <a:pos x="3821" y="896"/>
                </a:cxn>
                <a:cxn ang="0">
                  <a:pos x="3931" y="872"/>
                </a:cxn>
                <a:cxn ang="0">
                  <a:pos x="4079" y="810"/>
                </a:cxn>
                <a:cxn ang="0">
                  <a:pos x="4016" y="1024"/>
                </a:cxn>
                <a:cxn ang="0">
                  <a:pos x="3830" y="1080"/>
                </a:cxn>
                <a:cxn ang="0">
                  <a:pos x="3651" y="1095"/>
                </a:cxn>
                <a:cxn ang="0">
                  <a:pos x="3426" y="1060"/>
                </a:cxn>
                <a:cxn ang="0">
                  <a:pos x="3255" y="947"/>
                </a:cxn>
                <a:cxn ang="0">
                  <a:pos x="3140" y="772"/>
                </a:cxn>
                <a:cxn ang="0">
                  <a:pos x="3101" y="561"/>
                </a:cxn>
                <a:cxn ang="0">
                  <a:pos x="3153" y="318"/>
                </a:cxn>
                <a:cxn ang="0">
                  <a:pos x="3293" y="135"/>
                </a:cxn>
                <a:cxn ang="0">
                  <a:pos x="3508" y="27"/>
                </a:cxn>
                <a:cxn ang="0">
                  <a:pos x="2910" y="0"/>
                </a:cxn>
                <a:cxn ang="0">
                  <a:pos x="3040" y="52"/>
                </a:cxn>
                <a:cxn ang="0">
                  <a:pos x="3093" y="178"/>
                </a:cxn>
                <a:cxn ang="0">
                  <a:pos x="3071" y="277"/>
                </a:cxn>
                <a:cxn ang="0">
                  <a:pos x="3004" y="393"/>
                </a:cxn>
                <a:cxn ang="0">
                  <a:pos x="2876" y="561"/>
                </a:cxn>
                <a:cxn ang="0">
                  <a:pos x="1784" y="1078"/>
                </a:cxn>
                <a:cxn ang="0">
                  <a:pos x="1313" y="118"/>
                </a:cxn>
                <a:cxn ang="0">
                  <a:pos x="2247" y="25"/>
                </a:cxn>
                <a:cxn ang="0">
                  <a:pos x="2759" y="62"/>
                </a:cxn>
                <a:cxn ang="0">
                  <a:pos x="2872" y="4"/>
                </a:cxn>
              </a:cxnLst>
              <a:rect l="0" t="0" r="r" b="b"/>
              <a:pathLst>
                <a:path w="4127" h="1544">
                  <a:moveTo>
                    <a:pt x="640" y="229"/>
                  </a:moveTo>
                  <a:lnTo>
                    <a:pt x="622" y="229"/>
                  </a:lnTo>
                  <a:lnTo>
                    <a:pt x="603" y="230"/>
                  </a:lnTo>
                  <a:lnTo>
                    <a:pt x="581" y="233"/>
                  </a:lnTo>
                  <a:lnTo>
                    <a:pt x="553" y="235"/>
                  </a:lnTo>
                  <a:lnTo>
                    <a:pt x="521" y="241"/>
                  </a:lnTo>
                  <a:lnTo>
                    <a:pt x="521" y="947"/>
                  </a:lnTo>
                  <a:lnTo>
                    <a:pt x="538" y="949"/>
                  </a:lnTo>
                  <a:lnTo>
                    <a:pt x="553" y="949"/>
                  </a:lnTo>
                  <a:lnTo>
                    <a:pt x="566" y="949"/>
                  </a:lnTo>
                  <a:lnTo>
                    <a:pt x="578" y="949"/>
                  </a:lnTo>
                  <a:lnTo>
                    <a:pt x="630" y="946"/>
                  </a:lnTo>
                  <a:lnTo>
                    <a:pt x="677" y="937"/>
                  </a:lnTo>
                  <a:lnTo>
                    <a:pt x="720" y="924"/>
                  </a:lnTo>
                  <a:lnTo>
                    <a:pt x="758" y="905"/>
                  </a:lnTo>
                  <a:lnTo>
                    <a:pt x="793" y="880"/>
                  </a:lnTo>
                  <a:lnTo>
                    <a:pt x="824" y="850"/>
                  </a:lnTo>
                  <a:lnTo>
                    <a:pt x="849" y="815"/>
                  </a:lnTo>
                  <a:lnTo>
                    <a:pt x="870" y="775"/>
                  </a:lnTo>
                  <a:lnTo>
                    <a:pt x="886" y="728"/>
                  </a:lnTo>
                  <a:lnTo>
                    <a:pt x="897" y="678"/>
                  </a:lnTo>
                  <a:lnTo>
                    <a:pt x="905" y="622"/>
                  </a:lnTo>
                  <a:lnTo>
                    <a:pt x="907" y="561"/>
                  </a:lnTo>
                  <a:lnTo>
                    <a:pt x="905" y="505"/>
                  </a:lnTo>
                  <a:lnTo>
                    <a:pt x="897" y="452"/>
                  </a:lnTo>
                  <a:lnTo>
                    <a:pt x="886" y="407"/>
                  </a:lnTo>
                  <a:lnTo>
                    <a:pt x="870" y="366"/>
                  </a:lnTo>
                  <a:lnTo>
                    <a:pt x="850" y="329"/>
                  </a:lnTo>
                  <a:lnTo>
                    <a:pt x="826" y="299"/>
                  </a:lnTo>
                  <a:lnTo>
                    <a:pt x="797" y="274"/>
                  </a:lnTo>
                  <a:lnTo>
                    <a:pt x="763" y="254"/>
                  </a:lnTo>
                  <a:lnTo>
                    <a:pt x="727" y="241"/>
                  </a:lnTo>
                  <a:lnTo>
                    <a:pt x="686" y="232"/>
                  </a:lnTo>
                  <a:lnTo>
                    <a:pt x="640" y="229"/>
                  </a:lnTo>
                  <a:close/>
                  <a:moveTo>
                    <a:pt x="413" y="3"/>
                  </a:moveTo>
                  <a:lnTo>
                    <a:pt x="521" y="3"/>
                  </a:lnTo>
                  <a:lnTo>
                    <a:pt x="521" y="143"/>
                  </a:lnTo>
                  <a:lnTo>
                    <a:pt x="566" y="117"/>
                  </a:lnTo>
                  <a:lnTo>
                    <a:pt x="607" y="93"/>
                  </a:lnTo>
                  <a:lnTo>
                    <a:pt x="643" y="74"/>
                  </a:lnTo>
                  <a:lnTo>
                    <a:pt x="677" y="57"/>
                  </a:lnTo>
                  <a:lnTo>
                    <a:pt x="707" y="44"/>
                  </a:lnTo>
                  <a:lnTo>
                    <a:pt x="735" y="33"/>
                  </a:lnTo>
                  <a:lnTo>
                    <a:pt x="761" y="24"/>
                  </a:lnTo>
                  <a:lnTo>
                    <a:pt x="785" y="18"/>
                  </a:lnTo>
                  <a:lnTo>
                    <a:pt x="809" y="13"/>
                  </a:lnTo>
                  <a:lnTo>
                    <a:pt x="831" y="10"/>
                  </a:lnTo>
                  <a:lnTo>
                    <a:pt x="855" y="9"/>
                  </a:lnTo>
                  <a:lnTo>
                    <a:pt x="879" y="8"/>
                  </a:lnTo>
                  <a:lnTo>
                    <a:pt x="931" y="12"/>
                  </a:lnTo>
                  <a:lnTo>
                    <a:pt x="980" y="23"/>
                  </a:lnTo>
                  <a:lnTo>
                    <a:pt x="1026" y="40"/>
                  </a:lnTo>
                  <a:lnTo>
                    <a:pt x="1070" y="64"/>
                  </a:lnTo>
                  <a:lnTo>
                    <a:pt x="1110" y="94"/>
                  </a:lnTo>
                  <a:lnTo>
                    <a:pt x="1148" y="130"/>
                  </a:lnTo>
                  <a:lnTo>
                    <a:pt x="1180" y="172"/>
                  </a:lnTo>
                  <a:lnTo>
                    <a:pt x="1209" y="218"/>
                  </a:lnTo>
                  <a:lnTo>
                    <a:pt x="1233" y="268"/>
                  </a:lnTo>
                  <a:lnTo>
                    <a:pt x="1252" y="324"/>
                  </a:lnTo>
                  <a:lnTo>
                    <a:pt x="1265" y="383"/>
                  </a:lnTo>
                  <a:lnTo>
                    <a:pt x="1274" y="446"/>
                  </a:lnTo>
                  <a:lnTo>
                    <a:pt x="1278" y="512"/>
                  </a:lnTo>
                  <a:lnTo>
                    <a:pt x="1274" y="578"/>
                  </a:lnTo>
                  <a:lnTo>
                    <a:pt x="1265" y="641"/>
                  </a:lnTo>
                  <a:lnTo>
                    <a:pt x="1252" y="701"/>
                  </a:lnTo>
                  <a:lnTo>
                    <a:pt x="1232" y="756"/>
                  </a:lnTo>
                  <a:lnTo>
                    <a:pt x="1205" y="809"/>
                  </a:lnTo>
                  <a:lnTo>
                    <a:pt x="1175" y="857"/>
                  </a:lnTo>
                  <a:lnTo>
                    <a:pt x="1140" y="901"/>
                  </a:lnTo>
                  <a:lnTo>
                    <a:pt x="1099" y="941"/>
                  </a:lnTo>
                  <a:lnTo>
                    <a:pt x="1054" y="976"/>
                  </a:lnTo>
                  <a:lnTo>
                    <a:pt x="1005" y="1006"/>
                  </a:lnTo>
                  <a:lnTo>
                    <a:pt x="951" y="1031"/>
                  </a:lnTo>
                  <a:lnTo>
                    <a:pt x="894" y="1051"/>
                  </a:lnTo>
                  <a:lnTo>
                    <a:pt x="831" y="1065"/>
                  </a:lnTo>
                  <a:lnTo>
                    <a:pt x="766" y="1074"/>
                  </a:lnTo>
                  <a:lnTo>
                    <a:pt x="696" y="1078"/>
                  </a:lnTo>
                  <a:lnTo>
                    <a:pt x="670" y="1078"/>
                  </a:lnTo>
                  <a:lnTo>
                    <a:pt x="637" y="1076"/>
                  </a:lnTo>
                  <a:lnTo>
                    <a:pt x="601" y="1074"/>
                  </a:lnTo>
                  <a:lnTo>
                    <a:pt x="561" y="1071"/>
                  </a:lnTo>
                  <a:lnTo>
                    <a:pt x="521" y="1068"/>
                  </a:lnTo>
                  <a:lnTo>
                    <a:pt x="521" y="1408"/>
                  </a:lnTo>
                  <a:lnTo>
                    <a:pt x="692" y="1447"/>
                  </a:lnTo>
                  <a:lnTo>
                    <a:pt x="692" y="1544"/>
                  </a:lnTo>
                  <a:lnTo>
                    <a:pt x="18" y="1544"/>
                  </a:lnTo>
                  <a:lnTo>
                    <a:pt x="18" y="1447"/>
                  </a:lnTo>
                  <a:lnTo>
                    <a:pt x="171" y="1408"/>
                  </a:lnTo>
                  <a:lnTo>
                    <a:pt x="171" y="229"/>
                  </a:lnTo>
                  <a:lnTo>
                    <a:pt x="0" y="229"/>
                  </a:lnTo>
                  <a:lnTo>
                    <a:pt x="0" y="128"/>
                  </a:lnTo>
                  <a:lnTo>
                    <a:pt x="413" y="3"/>
                  </a:lnTo>
                  <a:close/>
                  <a:moveTo>
                    <a:pt x="3711" y="0"/>
                  </a:moveTo>
                  <a:lnTo>
                    <a:pt x="3770" y="3"/>
                  </a:lnTo>
                  <a:lnTo>
                    <a:pt x="3825" y="9"/>
                  </a:lnTo>
                  <a:lnTo>
                    <a:pt x="3876" y="20"/>
                  </a:lnTo>
                  <a:lnTo>
                    <a:pt x="3923" y="34"/>
                  </a:lnTo>
                  <a:lnTo>
                    <a:pt x="3965" y="53"/>
                  </a:lnTo>
                  <a:lnTo>
                    <a:pt x="4004" y="75"/>
                  </a:lnTo>
                  <a:lnTo>
                    <a:pt x="4036" y="100"/>
                  </a:lnTo>
                  <a:lnTo>
                    <a:pt x="4064" y="129"/>
                  </a:lnTo>
                  <a:lnTo>
                    <a:pt x="4086" y="160"/>
                  </a:lnTo>
                  <a:lnTo>
                    <a:pt x="4103" y="194"/>
                  </a:lnTo>
                  <a:lnTo>
                    <a:pt x="4113" y="232"/>
                  </a:lnTo>
                  <a:lnTo>
                    <a:pt x="4117" y="271"/>
                  </a:lnTo>
                  <a:lnTo>
                    <a:pt x="4114" y="304"/>
                  </a:lnTo>
                  <a:lnTo>
                    <a:pt x="4105" y="334"/>
                  </a:lnTo>
                  <a:lnTo>
                    <a:pt x="4091" y="362"/>
                  </a:lnTo>
                  <a:lnTo>
                    <a:pt x="4074" y="387"/>
                  </a:lnTo>
                  <a:lnTo>
                    <a:pt x="4051" y="407"/>
                  </a:lnTo>
                  <a:lnTo>
                    <a:pt x="4025" y="423"/>
                  </a:lnTo>
                  <a:lnTo>
                    <a:pt x="3995" y="436"/>
                  </a:lnTo>
                  <a:lnTo>
                    <a:pt x="3961" y="443"/>
                  </a:lnTo>
                  <a:lnTo>
                    <a:pt x="3925" y="446"/>
                  </a:lnTo>
                  <a:lnTo>
                    <a:pt x="3891" y="444"/>
                  </a:lnTo>
                  <a:lnTo>
                    <a:pt x="3859" y="438"/>
                  </a:lnTo>
                  <a:lnTo>
                    <a:pt x="3826" y="428"/>
                  </a:lnTo>
                  <a:lnTo>
                    <a:pt x="3792" y="413"/>
                  </a:lnTo>
                  <a:lnTo>
                    <a:pt x="3757" y="394"/>
                  </a:lnTo>
                  <a:lnTo>
                    <a:pt x="3757" y="114"/>
                  </a:lnTo>
                  <a:lnTo>
                    <a:pt x="3711" y="125"/>
                  </a:lnTo>
                  <a:lnTo>
                    <a:pt x="3668" y="140"/>
                  </a:lnTo>
                  <a:lnTo>
                    <a:pt x="3631" y="162"/>
                  </a:lnTo>
                  <a:lnTo>
                    <a:pt x="3597" y="187"/>
                  </a:lnTo>
                  <a:lnTo>
                    <a:pt x="3568" y="218"/>
                  </a:lnTo>
                  <a:lnTo>
                    <a:pt x="3543" y="253"/>
                  </a:lnTo>
                  <a:lnTo>
                    <a:pt x="3523" y="294"/>
                  </a:lnTo>
                  <a:lnTo>
                    <a:pt x="3508" y="339"/>
                  </a:lnTo>
                  <a:lnTo>
                    <a:pt x="3497" y="391"/>
                  </a:lnTo>
                  <a:lnTo>
                    <a:pt x="3489" y="447"/>
                  </a:lnTo>
                  <a:lnTo>
                    <a:pt x="3487" y="507"/>
                  </a:lnTo>
                  <a:lnTo>
                    <a:pt x="3489" y="565"/>
                  </a:lnTo>
                  <a:lnTo>
                    <a:pt x="3497" y="617"/>
                  </a:lnTo>
                  <a:lnTo>
                    <a:pt x="3509" y="667"/>
                  </a:lnTo>
                  <a:lnTo>
                    <a:pt x="3526" y="712"/>
                  </a:lnTo>
                  <a:lnTo>
                    <a:pt x="3547" y="753"/>
                  </a:lnTo>
                  <a:lnTo>
                    <a:pt x="3571" y="790"/>
                  </a:lnTo>
                  <a:lnTo>
                    <a:pt x="3600" y="821"/>
                  </a:lnTo>
                  <a:lnTo>
                    <a:pt x="3632" y="847"/>
                  </a:lnTo>
                  <a:lnTo>
                    <a:pt x="3668" y="869"/>
                  </a:lnTo>
                  <a:lnTo>
                    <a:pt x="3707" y="885"/>
                  </a:lnTo>
                  <a:lnTo>
                    <a:pt x="3750" y="894"/>
                  </a:lnTo>
                  <a:lnTo>
                    <a:pt x="3795" y="897"/>
                  </a:lnTo>
                  <a:lnTo>
                    <a:pt x="3821" y="896"/>
                  </a:lnTo>
                  <a:lnTo>
                    <a:pt x="3847" y="894"/>
                  </a:lnTo>
                  <a:lnTo>
                    <a:pt x="3874" y="889"/>
                  </a:lnTo>
                  <a:lnTo>
                    <a:pt x="3901" y="881"/>
                  </a:lnTo>
                  <a:lnTo>
                    <a:pt x="3931" y="872"/>
                  </a:lnTo>
                  <a:lnTo>
                    <a:pt x="3964" y="861"/>
                  </a:lnTo>
                  <a:lnTo>
                    <a:pt x="3999" y="846"/>
                  </a:lnTo>
                  <a:lnTo>
                    <a:pt x="4036" y="830"/>
                  </a:lnTo>
                  <a:lnTo>
                    <a:pt x="4079" y="810"/>
                  </a:lnTo>
                  <a:lnTo>
                    <a:pt x="4127" y="787"/>
                  </a:lnTo>
                  <a:lnTo>
                    <a:pt x="4127" y="976"/>
                  </a:lnTo>
                  <a:lnTo>
                    <a:pt x="4069" y="1001"/>
                  </a:lnTo>
                  <a:lnTo>
                    <a:pt x="4016" y="1024"/>
                  </a:lnTo>
                  <a:lnTo>
                    <a:pt x="3966" y="1041"/>
                  </a:lnTo>
                  <a:lnTo>
                    <a:pt x="3919" y="1058"/>
                  </a:lnTo>
                  <a:lnTo>
                    <a:pt x="3874" y="1070"/>
                  </a:lnTo>
                  <a:lnTo>
                    <a:pt x="3830" y="1080"/>
                  </a:lnTo>
                  <a:lnTo>
                    <a:pt x="3786" y="1086"/>
                  </a:lnTo>
                  <a:lnTo>
                    <a:pt x="3742" y="1091"/>
                  </a:lnTo>
                  <a:lnTo>
                    <a:pt x="3697" y="1094"/>
                  </a:lnTo>
                  <a:lnTo>
                    <a:pt x="3651" y="1095"/>
                  </a:lnTo>
                  <a:lnTo>
                    <a:pt x="3588" y="1093"/>
                  </a:lnTo>
                  <a:lnTo>
                    <a:pt x="3530" y="1086"/>
                  </a:lnTo>
                  <a:lnTo>
                    <a:pt x="3476" y="1075"/>
                  </a:lnTo>
                  <a:lnTo>
                    <a:pt x="3426" y="1060"/>
                  </a:lnTo>
                  <a:lnTo>
                    <a:pt x="3378" y="1039"/>
                  </a:lnTo>
                  <a:lnTo>
                    <a:pt x="3334" y="1014"/>
                  </a:lnTo>
                  <a:lnTo>
                    <a:pt x="3294" y="984"/>
                  </a:lnTo>
                  <a:lnTo>
                    <a:pt x="3255" y="947"/>
                  </a:lnTo>
                  <a:lnTo>
                    <a:pt x="3219" y="907"/>
                  </a:lnTo>
                  <a:lnTo>
                    <a:pt x="3188" y="865"/>
                  </a:lnTo>
                  <a:lnTo>
                    <a:pt x="3162" y="820"/>
                  </a:lnTo>
                  <a:lnTo>
                    <a:pt x="3140" y="772"/>
                  </a:lnTo>
                  <a:lnTo>
                    <a:pt x="3124" y="722"/>
                  </a:lnTo>
                  <a:lnTo>
                    <a:pt x="3111" y="670"/>
                  </a:lnTo>
                  <a:lnTo>
                    <a:pt x="3104" y="616"/>
                  </a:lnTo>
                  <a:lnTo>
                    <a:pt x="3101" y="561"/>
                  </a:lnTo>
                  <a:lnTo>
                    <a:pt x="3105" y="494"/>
                  </a:lnTo>
                  <a:lnTo>
                    <a:pt x="3115" y="433"/>
                  </a:lnTo>
                  <a:lnTo>
                    <a:pt x="3130" y="373"/>
                  </a:lnTo>
                  <a:lnTo>
                    <a:pt x="3153" y="318"/>
                  </a:lnTo>
                  <a:lnTo>
                    <a:pt x="3179" y="267"/>
                  </a:lnTo>
                  <a:lnTo>
                    <a:pt x="3213" y="219"/>
                  </a:lnTo>
                  <a:lnTo>
                    <a:pt x="3250" y="175"/>
                  </a:lnTo>
                  <a:lnTo>
                    <a:pt x="3293" y="135"/>
                  </a:lnTo>
                  <a:lnTo>
                    <a:pt x="3341" y="102"/>
                  </a:lnTo>
                  <a:lnTo>
                    <a:pt x="3392" y="72"/>
                  </a:lnTo>
                  <a:lnTo>
                    <a:pt x="3448" y="47"/>
                  </a:lnTo>
                  <a:lnTo>
                    <a:pt x="3508" y="27"/>
                  </a:lnTo>
                  <a:lnTo>
                    <a:pt x="3573" y="12"/>
                  </a:lnTo>
                  <a:lnTo>
                    <a:pt x="3640" y="3"/>
                  </a:lnTo>
                  <a:lnTo>
                    <a:pt x="3711" y="0"/>
                  </a:lnTo>
                  <a:close/>
                  <a:moveTo>
                    <a:pt x="2910" y="0"/>
                  </a:moveTo>
                  <a:lnTo>
                    <a:pt x="2948" y="4"/>
                  </a:lnTo>
                  <a:lnTo>
                    <a:pt x="2983" y="14"/>
                  </a:lnTo>
                  <a:lnTo>
                    <a:pt x="3014" y="30"/>
                  </a:lnTo>
                  <a:lnTo>
                    <a:pt x="3040" y="52"/>
                  </a:lnTo>
                  <a:lnTo>
                    <a:pt x="3063" y="78"/>
                  </a:lnTo>
                  <a:lnTo>
                    <a:pt x="3079" y="109"/>
                  </a:lnTo>
                  <a:lnTo>
                    <a:pt x="3089" y="142"/>
                  </a:lnTo>
                  <a:lnTo>
                    <a:pt x="3093" y="178"/>
                  </a:lnTo>
                  <a:lnTo>
                    <a:pt x="3091" y="203"/>
                  </a:lnTo>
                  <a:lnTo>
                    <a:pt x="3088" y="227"/>
                  </a:lnTo>
                  <a:lnTo>
                    <a:pt x="3081" y="252"/>
                  </a:lnTo>
                  <a:lnTo>
                    <a:pt x="3071" y="277"/>
                  </a:lnTo>
                  <a:lnTo>
                    <a:pt x="3060" y="303"/>
                  </a:lnTo>
                  <a:lnTo>
                    <a:pt x="3044" y="331"/>
                  </a:lnTo>
                  <a:lnTo>
                    <a:pt x="3025" y="361"/>
                  </a:lnTo>
                  <a:lnTo>
                    <a:pt x="3004" y="393"/>
                  </a:lnTo>
                  <a:lnTo>
                    <a:pt x="2978" y="429"/>
                  </a:lnTo>
                  <a:lnTo>
                    <a:pt x="2948" y="468"/>
                  </a:lnTo>
                  <a:lnTo>
                    <a:pt x="2914" y="512"/>
                  </a:lnTo>
                  <a:lnTo>
                    <a:pt x="2876" y="561"/>
                  </a:lnTo>
                  <a:lnTo>
                    <a:pt x="2472" y="1078"/>
                  </a:lnTo>
                  <a:lnTo>
                    <a:pt x="2182" y="1078"/>
                  </a:lnTo>
                  <a:lnTo>
                    <a:pt x="2182" y="424"/>
                  </a:lnTo>
                  <a:lnTo>
                    <a:pt x="1784" y="1078"/>
                  </a:lnTo>
                  <a:lnTo>
                    <a:pt x="1518" y="1078"/>
                  </a:lnTo>
                  <a:lnTo>
                    <a:pt x="1518" y="234"/>
                  </a:lnTo>
                  <a:lnTo>
                    <a:pt x="1313" y="214"/>
                  </a:lnTo>
                  <a:lnTo>
                    <a:pt x="1313" y="118"/>
                  </a:lnTo>
                  <a:lnTo>
                    <a:pt x="1690" y="25"/>
                  </a:lnTo>
                  <a:lnTo>
                    <a:pt x="1832" y="25"/>
                  </a:lnTo>
                  <a:lnTo>
                    <a:pt x="1832" y="713"/>
                  </a:lnTo>
                  <a:lnTo>
                    <a:pt x="2247" y="25"/>
                  </a:lnTo>
                  <a:lnTo>
                    <a:pt x="2497" y="25"/>
                  </a:lnTo>
                  <a:lnTo>
                    <a:pt x="2497" y="822"/>
                  </a:lnTo>
                  <a:lnTo>
                    <a:pt x="2759" y="473"/>
                  </a:lnTo>
                  <a:lnTo>
                    <a:pt x="2759" y="62"/>
                  </a:lnTo>
                  <a:lnTo>
                    <a:pt x="2779" y="44"/>
                  </a:lnTo>
                  <a:lnTo>
                    <a:pt x="2806" y="27"/>
                  </a:lnTo>
                  <a:lnTo>
                    <a:pt x="2837" y="13"/>
                  </a:lnTo>
                  <a:lnTo>
                    <a:pt x="2872" y="4"/>
                  </a:lnTo>
                  <a:lnTo>
                    <a:pt x="291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noProof="0" dirty="0"/>
            </a:p>
          </p:txBody>
        </p:sp>
      </p:grpSp>
      <p:sp>
        <p:nvSpPr>
          <p:cNvPr id="21" name="Title 1"/>
          <p:cNvSpPr>
            <a:spLocks noGrp="1"/>
          </p:cNvSpPr>
          <p:nvPr>
            <p:ph type="ctrTitle" hasCustomPrompt="1"/>
          </p:nvPr>
        </p:nvSpPr>
        <p:spPr bwMode="white">
          <a:xfrm>
            <a:off x="1895475" y="838200"/>
            <a:ext cx="5343525" cy="914400"/>
          </a:xfrm>
        </p:spPr>
        <p:txBody>
          <a:bodyPr anchor="t" anchorCtr="0">
            <a:noAutofit/>
          </a:bodyPr>
          <a:lstStyle>
            <a:lvl1pPr>
              <a:lnSpc>
                <a:spcPct val="90000"/>
              </a:lnSpc>
              <a:defRPr sz="3200" b="1" i="1" baseline="0">
                <a:solidFill>
                  <a:schemeClr val="bg1"/>
                </a:solidFill>
              </a:defRPr>
            </a:lvl1pPr>
          </a:lstStyle>
          <a:p>
            <a:r>
              <a:rPr lang="en-US" noProof="0" dirty="0" smtClean="0"/>
              <a:t>Click to add the presentation’s main title</a:t>
            </a:r>
            <a:endParaRPr lang="en-US" noProof="0" dirty="0"/>
          </a:p>
        </p:txBody>
      </p:sp>
      <p:sp>
        <p:nvSpPr>
          <p:cNvPr id="22" name="Subtitle 2"/>
          <p:cNvSpPr>
            <a:spLocks noGrp="1"/>
          </p:cNvSpPr>
          <p:nvPr>
            <p:ph type="subTitle" idx="1" hasCustomPrompt="1"/>
          </p:nvPr>
        </p:nvSpPr>
        <p:spPr bwMode="white">
          <a:xfrm>
            <a:off x="1895475" y="1828799"/>
            <a:ext cx="5343525" cy="914401"/>
          </a:xfrm>
        </p:spPr>
        <p:txBody>
          <a:bodyPr>
            <a:noAutofit/>
          </a:bodyPr>
          <a:lstStyle>
            <a:lvl1pPr marL="0" indent="0" algn="l">
              <a:lnSpc>
                <a:spcPct val="90000"/>
              </a:lnSpc>
              <a:spcAft>
                <a:spcPts val="0"/>
              </a:spcAft>
              <a:buNone/>
              <a:defRPr sz="2400" baseline="0">
                <a:solidFill>
                  <a:schemeClr val="bg1"/>
                </a:solidFill>
                <a:latin typeface="+mj-lt"/>
              </a:defRPr>
            </a:lvl1pPr>
            <a:lvl2pPr marL="0" indent="0" algn="l">
              <a:buNone/>
              <a:defRPr sz="1800">
                <a:solidFill>
                  <a:schemeClr val="bg1"/>
                </a:solidFill>
                <a:latin typeface="+mj-lt"/>
              </a:defRPr>
            </a:lvl2pPr>
            <a:lvl3pPr marL="457200" indent="0" algn="l">
              <a:buNone/>
              <a:defRPr sz="1800">
                <a:solidFill>
                  <a:schemeClr val="bg1"/>
                </a:solidFill>
                <a:latin typeface="+mj-lt"/>
              </a:defRPr>
            </a:lvl3pPr>
            <a:lvl4pPr marL="914400" indent="0" algn="l">
              <a:buNone/>
              <a:defRPr sz="1800">
                <a:solidFill>
                  <a:schemeClr val="bg1"/>
                </a:solidFill>
                <a:latin typeface="+mj-lt"/>
              </a:defRPr>
            </a:lvl4pPr>
            <a:lvl5pPr marL="1371600" indent="0" algn="l">
              <a:buNone/>
              <a:defRPr sz="1800">
                <a:solidFill>
                  <a:schemeClr val="bg1"/>
                </a:solidFill>
                <a:latin typeface="+mj-lt"/>
              </a:defRPr>
            </a:lvl5pPr>
            <a:lvl6pPr marL="1828800" indent="0" algn="l">
              <a:buNone/>
              <a:defRPr sz="1800">
                <a:solidFill>
                  <a:schemeClr val="bg1"/>
                </a:solidFill>
                <a:latin typeface="+mj-lt"/>
              </a:defRPr>
            </a:lvl6pPr>
            <a:lvl7pPr marL="2286000" indent="0" algn="l">
              <a:buNone/>
              <a:defRPr sz="1800">
                <a:solidFill>
                  <a:schemeClr val="bg1"/>
                </a:solidFill>
                <a:latin typeface="+mj-lt"/>
              </a:defRPr>
            </a:lvl7pPr>
            <a:lvl8pPr marL="2743200" indent="0" algn="l">
              <a:buNone/>
              <a:defRPr sz="1800">
                <a:solidFill>
                  <a:schemeClr val="bg1"/>
                </a:solidFill>
                <a:latin typeface="+mj-lt"/>
              </a:defRPr>
            </a:lvl8pPr>
            <a:lvl9pPr marL="3200400" indent="0" algn="l">
              <a:buNone/>
              <a:defRPr sz="1800">
                <a:solidFill>
                  <a:schemeClr val="bg1"/>
                </a:solidFill>
                <a:latin typeface="+mj-lt"/>
              </a:defRPr>
            </a:lvl9pPr>
          </a:lstStyle>
          <a:p>
            <a:r>
              <a:rPr lang="en-US" noProof="0" dirty="0" smtClean="0"/>
              <a:t>Subtitle and date (move higher if title is only one line)</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losing Statement">
    <p:spTree>
      <p:nvGrpSpPr>
        <p:cNvPr id="1" name=""/>
        <p:cNvGrpSpPr/>
        <p:nvPr/>
      </p:nvGrpSpPr>
      <p:grpSpPr>
        <a:xfrm>
          <a:off x="0" y="0"/>
          <a:ext cx="0" cy="0"/>
          <a:chOff x="0" y="0"/>
          <a:chExt cx="0" cy="0"/>
        </a:xfrm>
      </p:grpSpPr>
      <p:sp>
        <p:nvSpPr>
          <p:cNvPr id="2" name="Title 1"/>
          <p:cNvSpPr>
            <a:spLocks noGrp="1"/>
          </p:cNvSpPr>
          <p:nvPr>
            <p:ph type="title"/>
          </p:nvPr>
        </p:nvSpPr>
        <p:spPr>
          <a:xfrm>
            <a:off x="533400" y="666752"/>
            <a:ext cx="8077200" cy="492443"/>
          </a:xfrm>
        </p:spPr>
        <p:txBody>
          <a:bodyPr>
            <a:spAutoFit/>
          </a:bodyPr>
          <a:lstStyle>
            <a:lvl1pPr>
              <a:defRPr sz="3200">
                <a:solidFill>
                  <a:schemeClr val="tx1"/>
                </a:solidFill>
              </a:defRPr>
            </a:lvl1pPr>
          </a:lstStyle>
          <a:p>
            <a:r>
              <a:rPr lang="en-US" noProof="0" smtClean="0"/>
              <a:t>Click to edit Master title style</a:t>
            </a:r>
            <a:endParaRPr lang="en-US" noProof="0" dirty="0"/>
          </a:p>
        </p:txBody>
      </p:sp>
      <p:sp>
        <p:nvSpPr>
          <p:cNvPr id="11" name="Text Placeholder 10"/>
          <p:cNvSpPr>
            <a:spLocks noGrp="1"/>
          </p:cNvSpPr>
          <p:nvPr>
            <p:ph type="body" sz="quarter" idx="10" hasCustomPrompt="1"/>
          </p:nvPr>
        </p:nvSpPr>
        <p:spPr>
          <a:xfrm>
            <a:off x="533400" y="5867400"/>
            <a:ext cx="4800600" cy="762000"/>
          </a:xfrm>
        </p:spPr>
        <p:txBody>
          <a:bodyPr anchor="b"/>
          <a:lstStyle>
            <a:lvl1pPr>
              <a:defRPr sz="900">
                <a:latin typeface="Arial" pitchFamily="34" charset="0"/>
                <a:cs typeface="Arial" pitchFamily="34" charset="0"/>
              </a:defRPr>
            </a:lvl1pPr>
          </a:lstStyle>
          <a:p>
            <a:pPr lvl="0"/>
            <a:r>
              <a:rPr lang="en-US" noProof="0" dirty="0" smtClean="0"/>
              <a:t>Add legal and copyright disclaimers here.</a:t>
            </a:r>
            <a:endParaRPr lang="en-US" noProof="0"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One">
    <p:spTree>
      <p:nvGrpSpPr>
        <p:cNvPr id="1" name=""/>
        <p:cNvGrpSpPr/>
        <p:nvPr/>
      </p:nvGrpSpPr>
      <p:grpSpPr>
        <a:xfrm>
          <a:off x="0" y="0"/>
          <a:ext cx="0" cy="0"/>
          <a:chOff x="0" y="0"/>
          <a:chExt cx="0" cy="0"/>
        </a:xfrm>
      </p:grpSpPr>
      <p:sp>
        <p:nvSpPr>
          <p:cNvPr id="2" name="Title 1"/>
          <p:cNvSpPr>
            <a:spLocks noGrp="1"/>
          </p:cNvSpPr>
          <p:nvPr>
            <p:ph type="title"/>
          </p:nvPr>
        </p:nvSpPr>
        <p:spPr>
          <a:xfrm>
            <a:off x="533400" y="690562"/>
            <a:ext cx="8077200" cy="369332"/>
          </a:xfrm>
        </p:spPr>
        <p:txBody>
          <a:bodyPr>
            <a:spAutoFit/>
          </a:bodyPr>
          <a:lstStyle>
            <a:lvl1pPr>
              <a:defRPr sz="2400"/>
            </a:lvl1pPr>
          </a:lstStyle>
          <a:p>
            <a:r>
              <a:rPr lang="en-US" noProof="0" smtClean="0"/>
              <a:t>Click to edit Master title style</a:t>
            </a:r>
            <a:endParaRPr lang="en-US" noProof="0" dirty="0"/>
          </a:p>
        </p:txBody>
      </p:sp>
      <p:sp>
        <p:nvSpPr>
          <p:cNvPr id="31" name="Content Placeholder 26"/>
          <p:cNvSpPr>
            <a:spLocks noGrp="1"/>
          </p:cNvSpPr>
          <p:nvPr>
            <p:ph sz="quarter" idx="15"/>
          </p:nvPr>
        </p:nvSpPr>
        <p:spPr>
          <a:xfrm>
            <a:off x="533400" y="1762791"/>
            <a:ext cx="8077200" cy="1538883"/>
          </a:xfrm>
        </p:spPr>
        <p:txBody>
          <a:bodyPr wrap="square">
            <a:spAutoFit/>
          </a:bodyPr>
          <a:lstStyle>
            <a:lvl1pPr marL="0" indent="0">
              <a:spcAft>
                <a:spcPts val="600"/>
              </a:spcAft>
              <a:defRPr sz="1600" baseline="0"/>
            </a:lvl1pPr>
            <a:lvl2pPr marL="228600" indent="-228600">
              <a:spcAft>
                <a:spcPts val="600"/>
              </a:spcAft>
              <a:defRPr sz="1600"/>
            </a:lvl2pPr>
            <a:lvl3pPr marL="457200" indent="-228600">
              <a:spcAft>
                <a:spcPts val="600"/>
              </a:spcAft>
              <a:defRPr sz="1600"/>
            </a:lvl3pPr>
            <a:lvl4pPr marL="685800" indent="-228600">
              <a:spcAft>
                <a:spcPts val="600"/>
              </a:spcAft>
              <a:defRPr sz="1600"/>
            </a:lvl4pPr>
            <a:lvl5pPr marL="914400" indent="-228600">
              <a:spcAft>
                <a:spcPts val="600"/>
              </a:spcAft>
              <a:defRPr sz="16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cxnSp>
        <p:nvCxnSpPr>
          <p:cNvPr id="9" name="Shape 8"/>
          <p:cNvCxnSpPr/>
          <p:nvPr userDrawn="1"/>
        </p:nvCxnSpPr>
        <p:spPr>
          <a:xfrm rot="5400000" flipH="1" flipV="1">
            <a:off x="4422648" y="-3432047"/>
            <a:ext cx="146304"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Slide Number Placeholder 14"/>
          <p:cNvSpPr>
            <a:spLocks noGrp="1"/>
          </p:cNvSpPr>
          <p:nvPr>
            <p:ph type="sldNum" sz="quarter" idx="18"/>
          </p:nvPr>
        </p:nvSpPr>
        <p:spPr>
          <a:xfrm>
            <a:off x="7086600" y="6477000"/>
            <a:ext cx="1527048" cy="152400"/>
          </a:xfrm>
          <a:prstGeom prst="rect">
            <a:avLst/>
          </a:prstGeom>
        </p:spPr>
        <p:txBody>
          <a:bodyPr/>
          <a:lstStyle/>
          <a:p>
            <a:fld id="{0EB59224-DFAF-451D-8CBC-9A737B9002FD}" type="slidenum">
              <a:rPr lang="en-US" smtClean="0"/>
              <a:pPr/>
              <a:t>‹#›</a:t>
            </a:fld>
            <a:endParaRPr lang="en-US" dirty="0"/>
          </a:p>
        </p:txBody>
      </p:sp>
      <p:sp>
        <p:nvSpPr>
          <p:cNvPr id="7" name="PwCFirm"/>
          <p:cNvSpPr txBox="1"/>
          <p:nvPr userDrawn="1"/>
        </p:nvSpPr>
        <p:spPr>
          <a:xfrm>
            <a:off x="523208" y="6477001"/>
            <a:ext cx="6563391" cy="152400"/>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effectLst/>
                <a:latin typeface="Arial"/>
              </a:rPr>
              <a:t>PwC</a:t>
            </a:r>
            <a:r>
              <a:rPr kumimoji="0" lang="en-US" sz="1000" b="1" i="0" u="none" baseline="0" dirty="0" smtClean="0">
                <a:solidFill>
                  <a:schemeClr val="tx2"/>
                </a:solidFill>
                <a:effectLst/>
                <a:latin typeface="Arial"/>
              </a:rPr>
              <a:t> | </a:t>
            </a:r>
            <a:r>
              <a:rPr lang="en-US" sz="1000" dirty="0" smtClean="0"/>
              <a:t>Applications </a:t>
            </a:r>
            <a:r>
              <a:rPr lang="en-US" sz="1000" dirty="0" smtClean="0"/>
              <a:t>of data analytics in auditing</a:t>
            </a:r>
            <a:endParaRPr kumimoji="0" lang="en-US" sz="1000" b="0" i="0" u="none" baseline="0" dirty="0" smtClean="0">
              <a:effectLst/>
              <a:latin typeface="Arial"/>
            </a:endParaRPr>
          </a:p>
        </p:txBody>
      </p:sp>
    </p:spTree>
    <p:extLst>
      <p:ext uri="{BB962C8B-B14F-4D97-AF65-F5344CB8AC3E}">
        <p14:creationId xmlns:p14="http://schemas.microsoft.com/office/powerpoint/2010/main" val="3919318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_Content: One">
    <p:spTree>
      <p:nvGrpSpPr>
        <p:cNvPr id="1" name=""/>
        <p:cNvGrpSpPr/>
        <p:nvPr/>
      </p:nvGrpSpPr>
      <p:grpSpPr>
        <a:xfrm>
          <a:off x="0" y="0"/>
          <a:ext cx="0" cy="0"/>
          <a:chOff x="0" y="0"/>
          <a:chExt cx="0" cy="0"/>
        </a:xfrm>
      </p:grpSpPr>
      <p:sp>
        <p:nvSpPr>
          <p:cNvPr id="2" name="Title 1"/>
          <p:cNvSpPr>
            <a:spLocks noGrp="1"/>
          </p:cNvSpPr>
          <p:nvPr>
            <p:ph type="title"/>
          </p:nvPr>
        </p:nvSpPr>
        <p:spPr>
          <a:xfrm>
            <a:off x="533400" y="690562"/>
            <a:ext cx="8077200" cy="369332"/>
          </a:xfrm>
        </p:spPr>
        <p:txBody>
          <a:bodyPr>
            <a:spAutoFit/>
          </a:bodyPr>
          <a:lstStyle>
            <a:lvl1pPr>
              <a:defRPr sz="2400"/>
            </a:lvl1pPr>
          </a:lstStyle>
          <a:p>
            <a:r>
              <a:rPr lang="en-US" noProof="0" smtClean="0"/>
              <a:t>Click to edit Master title style</a:t>
            </a:r>
            <a:endParaRPr lang="en-US" noProof="0" dirty="0"/>
          </a:p>
        </p:txBody>
      </p:sp>
      <p:sp>
        <p:nvSpPr>
          <p:cNvPr id="31" name="Content Placeholder 26"/>
          <p:cNvSpPr>
            <a:spLocks noGrp="1"/>
          </p:cNvSpPr>
          <p:nvPr>
            <p:ph sz="quarter" idx="15"/>
          </p:nvPr>
        </p:nvSpPr>
        <p:spPr>
          <a:xfrm>
            <a:off x="533400" y="1762791"/>
            <a:ext cx="8077200" cy="2000548"/>
          </a:xfrm>
        </p:spPr>
        <p:txBody>
          <a:bodyPr wrap="square">
            <a:spAutoFit/>
          </a:bodyPr>
          <a:lstStyle>
            <a:lvl1pPr marL="0" indent="0">
              <a:spcAft>
                <a:spcPts val="900"/>
              </a:spcAft>
              <a:defRPr sz="2000" baseline="0"/>
            </a:lvl1pPr>
            <a:lvl2pPr marL="225425" indent="-225425">
              <a:spcAft>
                <a:spcPts val="900"/>
              </a:spcAft>
              <a:defRPr sz="2000"/>
            </a:lvl2pPr>
            <a:lvl3pPr marL="457200" indent="-228600">
              <a:spcAft>
                <a:spcPts val="900"/>
              </a:spcAft>
              <a:defRPr sz="2000"/>
            </a:lvl3pPr>
            <a:lvl4pPr marL="688975" indent="-227013">
              <a:spcAft>
                <a:spcPts val="900"/>
              </a:spcAft>
              <a:defRPr sz="2000"/>
            </a:lvl4pPr>
            <a:lvl5pPr marL="914400" indent="-228600">
              <a:spcAft>
                <a:spcPts val="900"/>
              </a:spcAft>
              <a:defRPr sz="20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cxnSp>
        <p:nvCxnSpPr>
          <p:cNvPr id="9" name="Shape 8"/>
          <p:cNvCxnSpPr/>
          <p:nvPr userDrawn="1"/>
        </p:nvCxnSpPr>
        <p:spPr>
          <a:xfrm rot="5400000" flipH="1" flipV="1">
            <a:off x="4422648" y="-3432047"/>
            <a:ext cx="146304"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Slide Number Placeholder 14"/>
          <p:cNvSpPr>
            <a:spLocks noGrp="1"/>
          </p:cNvSpPr>
          <p:nvPr>
            <p:ph type="sldNum" sz="quarter" idx="18"/>
          </p:nvPr>
        </p:nvSpPr>
        <p:spPr>
          <a:xfrm>
            <a:off x="7086600" y="6477000"/>
            <a:ext cx="1527048" cy="152400"/>
          </a:xfrm>
          <a:prstGeom prst="rect">
            <a:avLst/>
          </a:prstGeom>
        </p:spPr>
        <p:txBody>
          <a:bodyPr/>
          <a:lstStyle/>
          <a:p>
            <a:fld id="{0EB59224-DFAF-451D-8CBC-9A737B9002FD}" type="slidenum">
              <a:rPr lang="en-US" smtClean="0"/>
              <a:pPr/>
              <a:t>‹#›</a:t>
            </a:fld>
            <a:endParaRPr lang="en-US" dirty="0"/>
          </a:p>
        </p:txBody>
      </p:sp>
      <p:sp>
        <p:nvSpPr>
          <p:cNvPr id="16" name="PwCFirm"/>
          <p:cNvSpPr txBox="1"/>
          <p:nvPr userDrawn="1"/>
        </p:nvSpPr>
        <p:spPr>
          <a:xfrm>
            <a:off x="523208" y="6477000"/>
            <a:ext cx="6563391"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effectLst/>
                <a:latin typeface="+mn-lt"/>
              </a:rPr>
              <a:t>PwC</a:t>
            </a:r>
            <a:r>
              <a:rPr kumimoji="0" lang="en-US" sz="1000" b="1" i="0" u="none" baseline="0" dirty="0" smtClean="0">
                <a:solidFill>
                  <a:schemeClr val="tx2"/>
                </a:solidFill>
                <a:effectLst/>
                <a:latin typeface="+mn-lt"/>
              </a:rPr>
              <a:t> </a:t>
            </a:r>
            <a:r>
              <a:rPr kumimoji="0" lang="en-US" sz="1000" b="1" i="0" u="none" baseline="0" dirty="0" smtClean="0">
                <a:solidFill>
                  <a:schemeClr val="tx2"/>
                </a:solidFill>
                <a:effectLst/>
                <a:latin typeface="+mn-lt"/>
              </a:rPr>
              <a:t>|</a:t>
            </a:r>
            <a:endParaRPr kumimoji="0" lang="en-US" sz="1000" b="0" i="0" u="none" baseline="0" dirty="0" smtClean="0">
              <a:effectLst/>
              <a:latin typeface="+mn-lt"/>
            </a:endParaRPr>
          </a:p>
        </p:txBody>
      </p:sp>
    </p:spTree>
    <p:extLst>
      <p:ext uri="{BB962C8B-B14F-4D97-AF65-F5344CB8AC3E}">
        <p14:creationId xmlns:p14="http://schemas.microsoft.com/office/powerpoint/2010/main" val="20416641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Two">
    <p:spTree>
      <p:nvGrpSpPr>
        <p:cNvPr id="1" name=""/>
        <p:cNvGrpSpPr/>
        <p:nvPr/>
      </p:nvGrpSpPr>
      <p:grpSpPr>
        <a:xfrm>
          <a:off x="0" y="0"/>
          <a:ext cx="0" cy="0"/>
          <a:chOff x="0" y="0"/>
          <a:chExt cx="0" cy="0"/>
        </a:xfrm>
      </p:grpSpPr>
      <p:sp>
        <p:nvSpPr>
          <p:cNvPr id="2" name="Title 1"/>
          <p:cNvSpPr>
            <a:spLocks noGrp="1"/>
          </p:cNvSpPr>
          <p:nvPr>
            <p:ph type="title"/>
          </p:nvPr>
        </p:nvSpPr>
        <p:spPr>
          <a:xfrm>
            <a:off x="533400" y="690562"/>
            <a:ext cx="8077200" cy="369332"/>
          </a:xfrm>
        </p:spPr>
        <p:txBody>
          <a:bodyPr>
            <a:spAutoFit/>
          </a:bodyPr>
          <a:lstStyle>
            <a:lvl1pPr>
              <a:defRPr sz="2400"/>
            </a:lvl1pPr>
          </a:lstStyle>
          <a:p>
            <a:r>
              <a:rPr lang="en-US" noProof="0" smtClean="0"/>
              <a:t>Click to edit Master title style</a:t>
            </a:r>
            <a:endParaRPr lang="en-US" noProof="0" dirty="0"/>
          </a:p>
        </p:txBody>
      </p:sp>
      <p:cxnSp>
        <p:nvCxnSpPr>
          <p:cNvPr id="62" name="Shape 61"/>
          <p:cNvCxnSpPr/>
          <p:nvPr/>
        </p:nvCxnSpPr>
        <p:spPr>
          <a:xfrm rot="5400000" flipH="1" flipV="1">
            <a:off x="4423800" y="-3433199"/>
            <a:ext cx="144000"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Slide Number Placeholder 14"/>
          <p:cNvSpPr>
            <a:spLocks noGrp="1"/>
          </p:cNvSpPr>
          <p:nvPr>
            <p:ph type="sldNum" sz="quarter" idx="18"/>
          </p:nvPr>
        </p:nvSpPr>
        <p:spPr>
          <a:xfrm>
            <a:off x="7086600" y="6477000"/>
            <a:ext cx="1527048" cy="152400"/>
          </a:xfrm>
          <a:prstGeom prst="rect">
            <a:avLst/>
          </a:prstGeom>
        </p:spPr>
        <p:txBody>
          <a:bodyPr/>
          <a:lstStyle/>
          <a:p>
            <a:fld id="{069F9423-6DB4-4995-A238-EE5645B5A8BA}" type="slidenum">
              <a:rPr lang="en-US" smtClean="0"/>
              <a:pPr/>
              <a:t>‹#›</a:t>
            </a:fld>
            <a:endParaRPr lang="en-US" dirty="0"/>
          </a:p>
        </p:txBody>
      </p:sp>
      <p:sp>
        <p:nvSpPr>
          <p:cNvPr id="16" name="PwCFirm"/>
          <p:cNvSpPr txBox="1"/>
          <p:nvPr userDrawn="1"/>
        </p:nvSpPr>
        <p:spPr>
          <a:xfrm>
            <a:off x="523208" y="6477000"/>
            <a:ext cx="6563391"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effectLst/>
                <a:latin typeface="+mn-lt"/>
              </a:rPr>
              <a:t>PwC</a:t>
            </a:r>
            <a:r>
              <a:rPr kumimoji="0" lang="en-US" sz="1000" b="1" i="0" u="none" baseline="0" dirty="0" smtClean="0">
                <a:solidFill>
                  <a:schemeClr val="tx2"/>
                </a:solidFill>
                <a:effectLst/>
                <a:latin typeface="+mn-lt"/>
              </a:rPr>
              <a:t> | </a:t>
            </a:r>
            <a:r>
              <a:rPr kumimoji="0" lang="en-US" sz="1000" b="0" i="0" u="none" baseline="0" dirty="0" smtClean="0">
                <a:effectLst/>
                <a:latin typeface="+mn-lt"/>
              </a:rPr>
              <a:t>Title</a:t>
            </a:r>
          </a:p>
        </p:txBody>
      </p:sp>
      <p:sp>
        <p:nvSpPr>
          <p:cNvPr id="8" name="Content Placeholder 26"/>
          <p:cNvSpPr>
            <a:spLocks noGrp="1"/>
          </p:cNvSpPr>
          <p:nvPr>
            <p:ph sz="quarter" idx="19"/>
          </p:nvPr>
        </p:nvSpPr>
        <p:spPr>
          <a:xfrm>
            <a:off x="533400" y="1762791"/>
            <a:ext cx="3962400" cy="2000548"/>
          </a:xfrm>
        </p:spPr>
        <p:txBody>
          <a:bodyPr wrap="square">
            <a:spAutoFit/>
          </a:bodyPr>
          <a:lstStyle>
            <a:lvl1pPr marL="0" indent="0">
              <a:spcAft>
                <a:spcPts val="900"/>
              </a:spcAft>
              <a:defRPr sz="2000" baseline="0"/>
            </a:lvl1pPr>
            <a:lvl2pPr marL="225425" indent="-225425">
              <a:spcAft>
                <a:spcPts val="900"/>
              </a:spcAft>
              <a:defRPr sz="2000"/>
            </a:lvl2pPr>
            <a:lvl3pPr marL="457200" indent="-228600">
              <a:spcAft>
                <a:spcPts val="900"/>
              </a:spcAft>
              <a:defRPr sz="2000"/>
            </a:lvl3pPr>
            <a:lvl4pPr marL="688975" indent="-227013">
              <a:spcAft>
                <a:spcPts val="900"/>
              </a:spcAft>
              <a:defRPr sz="2000"/>
            </a:lvl4pPr>
            <a:lvl5pPr marL="914400" indent="-228600">
              <a:spcAft>
                <a:spcPts val="900"/>
              </a:spcAft>
              <a:defRPr sz="20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9" name="Content Placeholder 26"/>
          <p:cNvSpPr>
            <a:spLocks noGrp="1"/>
          </p:cNvSpPr>
          <p:nvPr>
            <p:ph sz="quarter" idx="20"/>
          </p:nvPr>
        </p:nvSpPr>
        <p:spPr>
          <a:xfrm>
            <a:off x="4648200" y="1762791"/>
            <a:ext cx="3962400" cy="2000548"/>
          </a:xfrm>
        </p:spPr>
        <p:txBody>
          <a:bodyPr wrap="square">
            <a:spAutoFit/>
          </a:bodyPr>
          <a:lstStyle>
            <a:lvl1pPr marL="0" indent="0">
              <a:spcAft>
                <a:spcPts val="900"/>
              </a:spcAft>
              <a:defRPr sz="2000" baseline="0"/>
            </a:lvl1pPr>
            <a:lvl2pPr marL="225425" indent="-225425">
              <a:spcAft>
                <a:spcPts val="900"/>
              </a:spcAft>
              <a:defRPr sz="2000"/>
            </a:lvl2pPr>
            <a:lvl3pPr marL="457200" indent="-228600">
              <a:spcAft>
                <a:spcPts val="900"/>
              </a:spcAft>
              <a:defRPr sz="2000"/>
            </a:lvl3pPr>
            <a:lvl4pPr marL="688975" indent="-227013">
              <a:spcAft>
                <a:spcPts val="900"/>
              </a:spcAft>
              <a:defRPr sz="2000"/>
            </a:lvl4pPr>
            <a:lvl5pPr marL="914400" indent="-228600">
              <a:spcAft>
                <a:spcPts val="900"/>
              </a:spcAft>
              <a:defRPr sz="20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Tree>
    <p:extLst>
      <p:ext uri="{BB962C8B-B14F-4D97-AF65-F5344CB8AC3E}">
        <p14:creationId xmlns:p14="http://schemas.microsoft.com/office/powerpoint/2010/main" val="1522454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Three">
    <p:spTree>
      <p:nvGrpSpPr>
        <p:cNvPr id="1" name=""/>
        <p:cNvGrpSpPr/>
        <p:nvPr/>
      </p:nvGrpSpPr>
      <p:grpSpPr>
        <a:xfrm>
          <a:off x="0" y="0"/>
          <a:ext cx="0" cy="0"/>
          <a:chOff x="0" y="0"/>
          <a:chExt cx="0" cy="0"/>
        </a:xfrm>
      </p:grpSpPr>
      <p:sp>
        <p:nvSpPr>
          <p:cNvPr id="2" name="Title 1"/>
          <p:cNvSpPr>
            <a:spLocks noGrp="1"/>
          </p:cNvSpPr>
          <p:nvPr>
            <p:ph type="title"/>
          </p:nvPr>
        </p:nvSpPr>
        <p:spPr>
          <a:xfrm>
            <a:off x="533400" y="690562"/>
            <a:ext cx="8077200" cy="369332"/>
          </a:xfrm>
        </p:spPr>
        <p:txBody>
          <a:bodyPr>
            <a:spAutoFit/>
          </a:bodyPr>
          <a:lstStyle>
            <a:lvl1pPr>
              <a:defRPr sz="2400"/>
            </a:lvl1pPr>
          </a:lstStyle>
          <a:p>
            <a:r>
              <a:rPr lang="en-US" noProof="0" smtClean="0"/>
              <a:t>Click to edit Master title style</a:t>
            </a:r>
            <a:endParaRPr lang="en-US" noProof="0" dirty="0"/>
          </a:p>
        </p:txBody>
      </p:sp>
      <p:cxnSp>
        <p:nvCxnSpPr>
          <p:cNvPr id="19" name="Shape 18"/>
          <p:cNvCxnSpPr/>
          <p:nvPr/>
        </p:nvCxnSpPr>
        <p:spPr>
          <a:xfrm rot="5400000" flipH="1" flipV="1">
            <a:off x="4422648" y="-3432047"/>
            <a:ext cx="146304"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Slide Number Placeholder 15"/>
          <p:cNvSpPr>
            <a:spLocks noGrp="1"/>
          </p:cNvSpPr>
          <p:nvPr>
            <p:ph type="sldNum" sz="quarter" idx="18"/>
          </p:nvPr>
        </p:nvSpPr>
        <p:spPr>
          <a:xfrm>
            <a:off x="7086600" y="6477000"/>
            <a:ext cx="1527048" cy="152400"/>
          </a:xfrm>
          <a:prstGeom prst="rect">
            <a:avLst/>
          </a:prstGeom>
        </p:spPr>
        <p:txBody>
          <a:bodyPr/>
          <a:lstStyle/>
          <a:p>
            <a:fld id="{E465B776-1C7C-4667-A0FF-D70E1C83FF5F}" type="slidenum">
              <a:rPr lang="en-US" smtClean="0"/>
              <a:pPr/>
              <a:t>‹#›</a:t>
            </a:fld>
            <a:endParaRPr lang="en-US" dirty="0"/>
          </a:p>
        </p:txBody>
      </p:sp>
      <p:sp>
        <p:nvSpPr>
          <p:cNvPr id="17" name="PwCFirm"/>
          <p:cNvSpPr txBox="1"/>
          <p:nvPr userDrawn="1"/>
        </p:nvSpPr>
        <p:spPr>
          <a:xfrm>
            <a:off x="523208" y="6477000"/>
            <a:ext cx="6563391"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effectLst/>
                <a:latin typeface="+mn-lt"/>
              </a:rPr>
              <a:t>PwC</a:t>
            </a:r>
            <a:r>
              <a:rPr kumimoji="0" lang="en-US" sz="1000" b="1" i="0" u="none" baseline="0" dirty="0" smtClean="0">
                <a:solidFill>
                  <a:schemeClr val="tx2"/>
                </a:solidFill>
                <a:effectLst/>
                <a:latin typeface="+mn-lt"/>
              </a:rPr>
              <a:t> | </a:t>
            </a:r>
            <a:r>
              <a:rPr kumimoji="0" lang="en-US" sz="1000" b="0" i="0" u="none" baseline="0" dirty="0" smtClean="0">
                <a:effectLst/>
                <a:latin typeface="+mn-lt"/>
              </a:rPr>
              <a:t>Title</a:t>
            </a:r>
          </a:p>
        </p:txBody>
      </p:sp>
      <p:sp>
        <p:nvSpPr>
          <p:cNvPr id="9" name="Content Placeholder 26"/>
          <p:cNvSpPr>
            <a:spLocks noGrp="1"/>
          </p:cNvSpPr>
          <p:nvPr>
            <p:ph sz="quarter" idx="19"/>
          </p:nvPr>
        </p:nvSpPr>
        <p:spPr>
          <a:xfrm>
            <a:off x="533400" y="1762790"/>
            <a:ext cx="2590800" cy="2308324"/>
          </a:xfrm>
        </p:spPr>
        <p:txBody>
          <a:bodyPr wrap="square">
            <a:spAutoFit/>
          </a:bodyPr>
          <a:lstStyle>
            <a:lvl1pPr marL="0" indent="0">
              <a:spcAft>
                <a:spcPts val="900"/>
              </a:spcAft>
              <a:defRPr sz="2000" baseline="0"/>
            </a:lvl1pPr>
            <a:lvl2pPr marL="225425" indent="-225425">
              <a:spcAft>
                <a:spcPts val="900"/>
              </a:spcAft>
              <a:defRPr sz="2000"/>
            </a:lvl2pPr>
            <a:lvl3pPr marL="457200" indent="-228600">
              <a:spcAft>
                <a:spcPts val="900"/>
              </a:spcAft>
              <a:defRPr sz="2000"/>
            </a:lvl3pPr>
            <a:lvl4pPr marL="688975" indent="-227013">
              <a:spcAft>
                <a:spcPts val="900"/>
              </a:spcAft>
              <a:defRPr sz="2000"/>
            </a:lvl4pPr>
            <a:lvl5pPr marL="914400" indent="-228600">
              <a:spcAft>
                <a:spcPts val="900"/>
              </a:spcAft>
              <a:defRPr sz="20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10" name="Content Placeholder 26"/>
          <p:cNvSpPr>
            <a:spLocks noGrp="1"/>
          </p:cNvSpPr>
          <p:nvPr>
            <p:ph sz="quarter" idx="20"/>
          </p:nvPr>
        </p:nvSpPr>
        <p:spPr>
          <a:xfrm>
            <a:off x="3278778" y="1762790"/>
            <a:ext cx="2590800" cy="2308324"/>
          </a:xfrm>
        </p:spPr>
        <p:txBody>
          <a:bodyPr wrap="square">
            <a:spAutoFit/>
          </a:bodyPr>
          <a:lstStyle>
            <a:lvl1pPr marL="0" indent="0">
              <a:spcAft>
                <a:spcPts val="900"/>
              </a:spcAft>
              <a:defRPr sz="2000" baseline="0"/>
            </a:lvl1pPr>
            <a:lvl2pPr marL="225425" indent="-225425">
              <a:spcAft>
                <a:spcPts val="900"/>
              </a:spcAft>
              <a:defRPr sz="2000"/>
            </a:lvl2pPr>
            <a:lvl3pPr marL="457200" indent="-228600">
              <a:spcAft>
                <a:spcPts val="900"/>
              </a:spcAft>
              <a:defRPr sz="2000"/>
            </a:lvl3pPr>
            <a:lvl4pPr marL="688975" indent="-227013">
              <a:spcAft>
                <a:spcPts val="900"/>
              </a:spcAft>
              <a:defRPr sz="2000"/>
            </a:lvl4pPr>
            <a:lvl5pPr marL="914400" indent="-228600">
              <a:spcAft>
                <a:spcPts val="900"/>
              </a:spcAft>
              <a:defRPr sz="20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12" name="Content Placeholder 26"/>
          <p:cNvSpPr>
            <a:spLocks noGrp="1"/>
          </p:cNvSpPr>
          <p:nvPr>
            <p:ph sz="quarter" idx="21"/>
          </p:nvPr>
        </p:nvSpPr>
        <p:spPr>
          <a:xfrm>
            <a:off x="6019800" y="1762790"/>
            <a:ext cx="2590800" cy="2308324"/>
          </a:xfrm>
        </p:spPr>
        <p:txBody>
          <a:bodyPr wrap="square">
            <a:spAutoFit/>
          </a:bodyPr>
          <a:lstStyle>
            <a:lvl1pPr marL="0" indent="0">
              <a:spcAft>
                <a:spcPts val="900"/>
              </a:spcAft>
              <a:defRPr sz="2000" baseline="0"/>
            </a:lvl1pPr>
            <a:lvl2pPr marL="225425" indent="-225425">
              <a:spcAft>
                <a:spcPts val="900"/>
              </a:spcAft>
              <a:defRPr sz="2000"/>
            </a:lvl2pPr>
            <a:lvl3pPr marL="457200" indent="-228600">
              <a:spcAft>
                <a:spcPts val="900"/>
              </a:spcAft>
              <a:defRPr sz="2000"/>
            </a:lvl3pPr>
            <a:lvl4pPr marL="688975" indent="-227013">
              <a:spcAft>
                <a:spcPts val="900"/>
              </a:spcAft>
              <a:defRPr sz="2000"/>
            </a:lvl4pPr>
            <a:lvl5pPr marL="914400" indent="-228600">
              <a:spcAft>
                <a:spcPts val="900"/>
              </a:spcAft>
              <a:defRPr sz="20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Tree>
    <p:extLst>
      <p:ext uri="{BB962C8B-B14F-4D97-AF65-F5344CB8AC3E}">
        <p14:creationId xmlns:p14="http://schemas.microsoft.com/office/powerpoint/2010/main" val="1905675929"/>
      </p:ext>
    </p:extLst>
  </p:cSld>
  <p:clrMapOvr>
    <a:masterClrMapping/>
  </p:clrMapOvr>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Two under Text">
    <p:spTree>
      <p:nvGrpSpPr>
        <p:cNvPr id="1" name=""/>
        <p:cNvGrpSpPr/>
        <p:nvPr/>
      </p:nvGrpSpPr>
      <p:grpSpPr>
        <a:xfrm>
          <a:off x="0" y="0"/>
          <a:ext cx="0" cy="0"/>
          <a:chOff x="0" y="0"/>
          <a:chExt cx="0" cy="0"/>
        </a:xfrm>
      </p:grpSpPr>
      <p:sp>
        <p:nvSpPr>
          <p:cNvPr id="2" name="Title 1"/>
          <p:cNvSpPr>
            <a:spLocks noGrp="1"/>
          </p:cNvSpPr>
          <p:nvPr>
            <p:ph type="title"/>
          </p:nvPr>
        </p:nvSpPr>
        <p:spPr>
          <a:xfrm>
            <a:off x="533400" y="690562"/>
            <a:ext cx="8077200" cy="369332"/>
          </a:xfrm>
        </p:spPr>
        <p:txBody>
          <a:bodyPr>
            <a:spAutoFit/>
          </a:bodyPr>
          <a:lstStyle>
            <a:lvl1pPr indent="0">
              <a:spcBef>
                <a:spcPts val="0"/>
              </a:spcBef>
              <a:spcAft>
                <a:spcPts val="0"/>
              </a:spcAft>
              <a:defRPr sz="2400"/>
            </a:lvl1pPr>
          </a:lstStyle>
          <a:p>
            <a:r>
              <a:rPr lang="en-US" noProof="0" smtClean="0"/>
              <a:t>Click to edit Master title style</a:t>
            </a:r>
            <a:endParaRPr lang="en-US" noProof="0" dirty="0"/>
          </a:p>
        </p:txBody>
      </p:sp>
      <p:sp>
        <p:nvSpPr>
          <p:cNvPr id="13" name="Text Placeholder 12"/>
          <p:cNvSpPr>
            <a:spLocks noGrp="1"/>
          </p:cNvSpPr>
          <p:nvPr>
            <p:ph type="body" sz="quarter" idx="16"/>
          </p:nvPr>
        </p:nvSpPr>
        <p:spPr>
          <a:xfrm>
            <a:off x="533400" y="1762791"/>
            <a:ext cx="8077200" cy="307777"/>
          </a:xfrm>
        </p:spPr>
        <p:txBody>
          <a:bodyPr>
            <a:spAutoFit/>
          </a:bodyPr>
          <a:lstStyle>
            <a:lvl1pPr indent="0">
              <a:spcBef>
                <a:spcPts val="0"/>
              </a:spcBef>
              <a:spcAft>
                <a:spcPts val="900"/>
              </a:spcAft>
              <a:defRPr sz="2000"/>
            </a:lvl1pPr>
          </a:lstStyle>
          <a:p>
            <a:pPr lvl="0"/>
            <a:r>
              <a:rPr lang="en-US" noProof="0" smtClean="0"/>
              <a:t>Click to edit Master text styles</a:t>
            </a:r>
          </a:p>
        </p:txBody>
      </p:sp>
      <p:cxnSp>
        <p:nvCxnSpPr>
          <p:cNvPr id="14" name="Shape 13"/>
          <p:cNvCxnSpPr/>
          <p:nvPr/>
        </p:nvCxnSpPr>
        <p:spPr>
          <a:xfrm rot="5400000" flipH="1" flipV="1">
            <a:off x="4422648" y="-3432047"/>
            <a:ext cx="146304"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17"/>
          <p:cNvSpPr>
            <a:spLocks noGrp="1"/>
          </p:cNvSpPr>
          <p:nvPr>
            <p:ph type="sldNum" sz="quarter" idx="19"/>
          </p:nvPr>
        </p:nvSpPr>
        <p:spPr>
          <a:xfrm>
            <a:off x="7086600" y="6477000"/>
            <a:ext cx="1527048" cy="152400"/>
          </a:xfrm>
          <a:prstGeom prst="rect">
            <a:avLst/>
          </a:prstGeom>
        </p:spPr>
        <p:txBody>
          <a:bodyPr/>
          <a:lstStyle/>
          <a:p>
            <a:fld id="{8E128734-4B17-4637-8727-62E713AB0BD2}" type="slidenum">
              <a:rPr lang="en-US" smtClean="0"/>
              <a:pPr/>
              <a:t>‹#›</a:t>
            </a:fld>
            <a:endParaRPr lang="en-US" dirty="0"/>
          </a:p>
        </p:txBody>
      </p:sp>
      <p:sp>
        <p:nvSpPr>
          <p:cNvPr id="19" name="PwCFirm"/>
          <p:cNvSpPr txBox="1"/>
          <p:nvPr userDrawn="1"/>
        </p:nvSpPr>
        <p:spPr>
          <a:xfrm>
            <a:off x="523208" y="6477000"/>
            <a:ext cx="6563391"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effectLst/>
                <a:latin typeface="+mn-lt"/>
              </a:rPr>
              <a:t>PwC</a:t>
            </a:r>
            <a:r>
              <a:rPr kumimoji="0" lang="en-US" sz="1000" b="1" i="0" u="none" baseline="0" dirty="0" smtClean="0">
                <a:solidFill>
                  <a:schemeClr val="tx2"/>
                </a:solidFill>
                <a:effectLst/>
                <a:latin typeface="+mn-lt"/>
              </a:rPr>
              <a:t> | </a:t>
            </a:r>
            <a:r>
              <a:rPr kumimoji="0" lang="en-US" sz="1000" b="0" i="0" u="none" baseline="0" dirty="0" smtClean="0">
                <a:effectLst/>
                <a:latin typeface="+mn-lt"/>
              </a:rPr>
              <a:t>Title</a:t>
            </a:r>
          </a:p>
        </p:txBody>
      </p:sp>
      <p:sp>
        <p:nvSpPr>
          <p:cNvPr id="9" name="Content Placeholder 26"/>
          <p:cNvSpPr>
            <a:spLocks noGrp="1"/>
          </p:cNvSpPr>
          <p:nvPr>
            <p:ph sz="quarter" idx="20"/>
          </p:nvPr>
        </p:nvSpPr>
        <p:spPr>
          <a:xfrm>
            <a:off x="533400" y="3352800"/>
            <a:ext cx="3962400" cy="2000548"/>
          </a:xfrm>
        </p:spPr>
        <p:txBody>
          <a:bodyPr wrap="square">
            <a:spAutoFit/>
          </a:bodyPr>
          <a:lstStyle>
            <a:lvl1pPr marL="0" indent="0">
              <a:spcAft>
                <a:spcPts val="900"/>
              </a:spcAft>
              <a:defRPr sz="2000" baseline="0"/>
            </a:lvl1pPr>
            <a:lvl2pPr marL="225425" indent="-225425">
              <a:spcAft>
                <a:spcPts val="900"/>
              </a:spcAft>
              <a:defRPr sz="2000"/>
            </a:lvl2pPr>
            <a:lvl3pPr marL="457200" indent="-228600">
              <a:spcAft>
                <a:spcPts val="900"/>
              </a:spcAft>
              <a:defRPr sz="2000"/>
            </a:lvl3pPr>
            <a:lvl4pPr marL="688975" indent="-227013">
              <a:spcAft>
                <a:spcPts val="900"/>
              </a:spcAft>
              <a:defRPr sz="2000"/>
            </a:lvl4pPr>
            <a:lvl5pPr marL="914400" indent="-228600">
              <a:spcAft>
                <a:spcPts val="900"/>
              </a:spcAft>
              <a:defRPr sz="20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10" name="Content Placeholder 26"/>
          <p:cNvSpPr>
            <a:spLocks noGrp="1"/>
          </p:cNvSpPr>
          <p:nvPr>
            <p:ph sz="quarter" idx="21"/>
          </p:nvPr>
        </p:nvSpPr>
        <p:spPr>
          <a:xfrm>
            <a:off x="4648200" y="3352800"/>
            <a:ext cx="3962400" cy="2000548"/>
          </a:xfrm>
        </p:spPr>
        <p:txBody>
          <a:bodyPr wrap="square">
            <a:spAutoFit/>
          </a:bodyPr>
          <a:lstStyle>
            <a:lvl1pPr marL="0" indent="0">
              <a:spcAft>
                <a:spcPts val="900"/>
              </a:spcAft>
              <a:defRPr sz="2000" baseline="0"/>
            </a:lvl1pPr>
            <a:lvl2pPr marL="225425" indent="-225425">
              <a:spcAft>
                <a:spcPts val="900"/>
              </a:spcAft>
              <a:defRPr sz="2000"/>
            </a:lvl2pPr>
            <a:lvl3pPr marL="457200" indent="-228600">
              <a:spcAft>
                <a:spcPts val="900"/>
              </a:spcAft>
              <a:defRPr sz="2000"/>
            </a:lvl3pPr>
            <a:lvl4pPr marL="688975" indent="-227013">
              <a:spcAft>
                <a:spcPts val="900"/>
              </a:spcAft>
              <a:defRPr sz="2000"/>
            </a:lvl4pPr>
            <a:lvl5pPr marL="914400" indent="-228600">
              <a:spcAft>
                <a:spcPts val="900"/>
              </a:spcAft>
              <a:defRPr sz="20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Tree>
    <p:extLst>
      <p:ext uri="{BB962C8B-B14F-4D97-AF65-F5344CB8AC3E}">
        <p14:creationId xmlns:p14="http://schemas.microsoft.com/office/powerpoint/2010/main" val="20637190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Two and Left Text">
    <p:spTree>
      <p:nvGrpSpPr>
        <p:cNvPr id="1" name=""/>
        <p:cNvGrpSpPr/>
        <p:nvPr/>
      </p:nvGrpSpPr>
      <p:grpSpPr>
        <a:xfrm>
          <a:off x="0" y="0"/>
          <a:ext cx="0" cy="0"/>
          <a:chOff x="0" y="0"/>
          <a:chExt cx="0" cy="0"/>
        </a:xfrm>
      </p:grpSpPr>
      <p:sp>
        <p:nvSpPr>
          <p:cNvPr id="2" name="Title 1"/>
          <p:cNvSpPr>
            <a:spLocks noGrp="1"/>
          </p:cNvSpPr>
          <p:nvPr>
            <p:ph type="title"/>
          </p:nvPr>
        </p:nvSpPr>
        <p:spPr>
          <a:xfrm>
            <a:off x="533400" y="690562"/>
            <a:ext cx="8077200" cy="369332"/>
          </a:xfrm>
        </p:spPr>
        <p:txBody>
          <a:bodyPr>
            <a:spAutoFit/>
          </a:bodyPr>
          <a:lstStyle>
            <a:lvl1pPr indent="0">
              <a:spcBef>
                <a:spcPts val="0"/>
              </a:spcBef>
              <a:spcAft>
                <a:spcPts val="0"/>
              </a:spcAft>
              <a:defRPr sz="2400"/>
            </a:lvl1pPr>
          </a:lstStyle>
          <a:p>
            <a:r>
              <a:rPr lang="en-US" noProof="0" smtClean="0"/>
              <a:t>Click to edit Master title style</a:t>
            </a:r>
            <a:endParaRPr lang="en-US" noProof="0" dirty="0"/>
          </a:p>
        </p:txBody>
      </p:sp>
      <p:sp>
        <p:nvSpPr>
          <p:cNvPr id="28" name="Content Placeholder 26"/>
          <p:cNvSpPr>
            <a:spLocks noGrp="1"/>
          </p:cNvSpPr>
          <p:nvPr>
            <p:ph sz="quarter" idx="14"/>
          </p:nvPr>
        </p:nvSpPr>
        <p:spPr>
          <a:xfrm>
            <a:off x="6019800" y="1762791"/>
            <a:ext cx="2590800" cy="615553"/>
          </a:xfrm>
        </p:spPr>
        <p:txBody>
          <a:bodyPr>
            <a:spAutoFit/>
          </a:bodyPr>
          <a:lstStyle>
            <a:lvl1pPr indent="0">
              <a:spcBef>
                <a:spcPts val="0"/>
              </a:spcBef>
              <a:spcAft>
                <a:spcPts val="900"/>
              </a:spcAft>
              <a:defRPr sz="2000"/>
            </a:lvl1pPr>
          </a:lstStyle>
          <a:p>
            <a:pPr lvl="0"/>
            <a:r>
              <a:rPr lang="en-US" noProof="0" smtClean="0"/>
              <a:t>Click to edit Master text styles</a:t>
            </a:r>
          </a:p>
        </p:txBody>
      </p:sp>
      <p:sp>
        <p:nvSpPr>
          <p:cNvPr id="31" name="Content Placeholder 26"/>
          <p:cNvSpPr>
            <a:spLocks noGrp="1"/>
          </p:cNvSpPr>
          <p:nvPr>
            <p:ph sz="quarter" idx="15"/>
          </p:nvPr>
        </p:nvSpPr>
        <p:spPr>
          <a:xfrm>
            <a:off x="6019800" y="4038600"/>
            <a:ext cx="2590800" cy="615553"/>
          </a:xfrm>
        </p:spPr>
        <p:txBody>
          <a:bodyPr>
            <a:spAutoFit/>
          </a:bodyPr>
          <a:lstStyle>
            <a:lvl1pPr indent="0">
              <a:spcBef>
                <a:spcPts val="0"/>
              </a:spcBef>
              <a:spcAft>
                <a:spcPts val="900"/>
              </a:spcAft>
              <a:defRPr sz="2000"/>
            </a:lvl1pPr>
          </a:lstStyle>
          <a:p>
            <a:pPr lvl="0"/>
            <a:r>
              <a:rPr lang="en-US" noProof="0" smtClean="0"/>
              <a:t>Click to edit Master text styles</a:t>
            </a:r>
          </a:p>
        </p:txBody>
      </p:sp>
      <p:sp>
        <p:nvSpPr>
          <p:cNvPr id="13" name="Text Placeholder 12"/>
          <p:cNvSpPr>
            <a:spLocks noGrp="1"/>
          </p:cNvSpPr>
          <p:nvPr>
            <p:ph type="body" sz="quarter" idx="16"/>
          </p:nvPr>
        </p:nvSpPr>
        <p:spPr>
          <a:xfrm>
            <a:off x="533400" y="1762791"/>
            <a:ext cx="5334000" cy="307777"/>
          </a:xfrm>
        </p:spPr>
        <p:txBody>
          <a:bodyPr>
            <a:spAutoFit/>
          </a:bodyPr>
          <a:lstStyle>
            <a:lvl1pPr indent="0">
              <a:spcBef>
                <a:spcPts val="0"/>
              </a:spcBef>
              <a:spcAft>
                <a:spcPts val="900"/>
              </a:spcAft>
              <a:defRPr sz="2000"/>
            </a:lvl1pPr>
          </a:lstStyle>
          <a:p>
            <a:pPr lvl="0"/>
            <a:r>
              <a:rPr lang="en-US" noProof="0" smtClean="0"/>
              <a:t>Click to edit Master text styles</a:t>
            </a:r>
          </a:p>
        </p:txBody>
      </p:sp>
      <p:cxnSp>
        <p:nvCxnSpPr>
          <p:cNvPr id="14" name="Shape 13"/>
          <p:cNvCxnSpPr/>
          <p:nvPr/>
        </p:nvCxnSpPr>
        <p:spPr>
          <a:xfrm rot="5400000" flipH="1" flipV="1">
            <a:off x="4422648" y="-3432047"/>
            <a:ext cx="146304"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17"/>
          <p:cNvSpPr>
            <a:spLocks noGrp="1"/>
          </p:cNvSpPr>
          <p:nvPr>
            <p:ph type="sldNum" sz="quarter" idx="19"/>
          </p:nvPr>
        </p:nvSpPr>
        <p:spPr>
          <a:xfrm>
            <a:off x="7086600" y="6477000"/>
            <a:ext cx="1527048" cy="152400"/>
          </a:xfrm>
          <a:prstGeom prst="rect">
            <a:avLst/>
          </a:prstGeom>
        </p:spPr>
        <p:txBody>
          <a:bodyPr/>
          <a:lstStyle/>
          <a:p>
            <a:fld id="{C36D5406-9C10-4C6D-A43E-9271D2A90095}" type="slidenum">
              <a:rPr lang="en-US" smtClean="0"/>
              <a:pPr/>
              <a:t>‹#›</a:t>
            </a:fld>
            <a:endParaRPr lang="en-US" dirty="0"/>
          </a:p>
        </p:txBody>
      </p:sp>
      <p:sp>
        <p:nvSpPr>
          <p:cNvPr id="19" name="PwCFirm"/>
          <p:cNvSpPr txBox="1"/>
          <p:nvPr userDrawn="1"/>
        </p:nvSpPr>
        <p:spPr>
          <a:xfrm>
            <a:off x="523208" y="6477000"/>
            <a:ext cx="6671675"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effectLst/>
                <a:latin typeface="+mn-lt"/>
              </a:rPr>
              <a:t>PwC</a:t>
            </a:r>
            <a:r>
              <a:rPr kumimoji="0" lang="en-US" sz="1000" b="1" i="0" u="none" baseline="0" dirty="0" smtClean="0">
                <a:solidFill>
                  <a:schemeClr val="tx2"/>
                </a:solidFill>
                <a:effectLst/>
                <a:latin typeface="+mn-lt"/>
              </a:rPr>
              <a:t> | </a:t>
            </a:r>
            <a:r>
              <a:rPr kumimoji="0" lang="en-US" sz="1000" b="0" i="0" u="none" baseline="0" dirty="0" smtClean="0">
                <a:effectLst/>
                <a:latin typeface="+mn-lt"/>
              </a:rPr>
              <a:t>Title</a:t>
            </a:r>
          </a:p>
        </p:txBody>
      </p:sp>
    </p:spTree>
    <p:extLst>
      <p:ext uri="{BB962C8B-B14F-4D97-AF65-F5344CB8AC3E}">
        <p14:creationId xmlns:p14="http://schemas.microsoft.com/office/powerpoint/2010/main" val="208772845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Two and Right Text">
    <p:spTree>
      <p:nvGrpSpPr>
        <p:cNvPr id="1" name=""/>
        <p:cNvGrpSpPr/>
        <p:nvPr/>
      </p:nvGrpSpPr>
      <p:grpSpPr>
        <a:xfrm>
          <a:off x="0" y="0"/>
          <a:ext cx="0" cy="0"/>
          <a:chOff x="0" y="0"/>
          <a:chExt cx="0" cy="0"/>
        </a:xfrm>
      </p:grpSpPr>
      <p:sp>
        <p:nvSpPr>
          <p:cNvPr id="28" name="Content Placeholder 26"/>
          <p:cNvSpPr>
            <a:spLocks noGrp="1"/>
          </p:cNvSpPr>
          <p:nvPr>
            <p:ph sz="quarter" idx="14"/>
          </p:nvPr>
        </p:nvSpPr>
        <p:spPr>
          <a:xfrm>
            <a:off x="533400" y="1762791"/>
            <a:ext cx="2590800" cy="615553"/>
          </a:xfrm>
        </p:spPr>
        <p:txBody>
          <a:bodyPr>
            <a:spAutoFit/>
          </a:bodyPr>
          <a:lstStyle>
            <a:lvl1pPr indent="0">
              <a:spcBef>
                <a:spcPts val="0"/>
              </a:spcBef>
              <a:spcAft>
                <a:spcPts val="900"/>
              </a:spcAft>
              <a:defRPr sz="2000"/>
            </a:lvl1pPr>
          </a:lstStyle>
          <a:p>
            <a:pPr lvl="0"/>
            <a:r>
              <a:rPr lang="en-US" noProof="0" smtClean="0"/>
              <a:t>Click to edit Master text styles</a:t>
            </a:r>
          </a:p>
        </p:txBody>
      </p:sp>
      <p:sp>
        <p:nvSpPr>
          <p:cNvPr id="2" name="Title 1"/>
          <p:cNvSpPr>
            <a:spLocks noGrp="1"/>
          </p:cNvSpPr>
          <p:nvPr>
            <p:ph type="title"/>
          </p:nvPr>
        </p:nvSpPr>
        <p:spPr>
          <a:xfrm>
            <a:off x="533400" y="690562"/>
            <a:ext cx="8077200" cy="369332"/>
          </a:xfrm>
        </p:spPr>
        <p:txBody>
          <a:bodyPr>
            <a:spAutoFit/>
          </a:bodyPr>
          <a:lstStyle>
            <a:lvl1pPr indent="0">
              <a:spcBef>
                <a:spcPts val="0"/>
              </a:spcBef>
              <a:spcAft>
                <a:spcPts val="0"/>
              </a:spcAft>
              <a:defRPr sz="2400"/>
            </a:lvl1pPr>
          </a:lstStyle>
          <a:p>
            <a:r>
              <a:rPr lang="en-US" noProof="0" smtClean="0"/>
              <a:t>Click to edit Master title style</a:t>
            </a:r>
            <a:endParaRPr lang="en-US" noProof="0" dirty="0"/>
          </a:p>
        </p:txBody>
      </p:sp>
      <p:sp>
        <p:nvSpPr>
          <p:cNvPr id="31" name="Content Placeholder 26"/>
          <p:cNvSpPr>
            <a:spLocks noGrp="1"/>
          </p:cNvSpPr>
          <p:nvPr>
            <p:ph sz="quarter" idx="15"/>
          </p:nvPr>
        </p:nvSpPr>
        <p:spPr>
          <a:xfrm>
            <a:off x="533400" y="4038600"/>
            <a:ext cx="2590800" cy="615553"/>
          </a:xfrm>
        </p:spPr>
        <p:txBody>
          <a:bodyPr>
            <a:spAutoFit/>
          </a:bodyPr>
          <a:lstStyle>
            <a:lvl1pPr indent="0">
              <a:spcBef>
                <a:spcPts val="0"/>
              </a:spcBef>
              <a:spcAft>
                <a:spcPts val="900"/>
              </a:spcAft>
              <a:defRPr sz="2000"/>
            </a:lvl1pPr>
          </a:lstStyle>
          <a:p>
            <a:pPr lvl="0"/>
            <a:r>
              <a:rPr lang="en-US" noProof="0" smtClean="0"/>
              <a:t>Click to edit Master text styles</a:t>
            </a:r>
          </a:p>
        </p:txBody>
      </p:sp>
      <p:sp>
        <p:nvSpPr>
          <p:cNvPr id="13" name="Text Placeholder 12"/>
          <p:cNvSpPr>
            <a:spLocks noGrp="1"/>
          </p:cNvSpPr>
          <p:nvPr>
            <p:ph type="body" sz="quarter" idx="16"/>
          </p:nvPr>
        </p:nvSpPr>
        <p:spPr>
          <a:xfrm>
            <a:off x="3276600" y="1762791"/>
            <a:ext cx="5334000" cy="307777"/>
          </a:xfrm>
        </p:spPr>
        <p:txBody>
          <a:bodyPr>
            <a:spAutoFit/>
          </a:bodyPr>
          <a:lstStyle>
            <a:lvl1pPr indent="0">
              <a:spcBef>
                <a:spcPts val="0"/>
              </a:spcBef>
              <a:spcAft>
                <a:spcPts val="900"/>
              </a:spcAft>
              <a:defRPr sz="2000"/>
            </a:lvl1pPr>
          </a:lstStyle>
          <a:p>
            <a:pPr lvl="0"/>
            <a:r>
              <a:rPr lang="en-US" noProof="0" smtClean="0"/>
              <a:t>Click to edit Master text styles</a:t>
            </a:r>
          </a:p>
        </p:txBody>
      </p:sp>
      <p:cxnSp>
        <p:nvCxnSpPr>
          <p:cNvPr id="14" name="Shape 13"/>
          <p:cNvCxnSpPr/>
          <p:nvPr/>
        </p:nvCxnSpPr>
        <p:spPr>
          <a:xfrm rot="5400000" flipH="1" flipV="1">
            <a:off x="4422648" y="-3432047"/>
            <a:ext cx="146304"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17"/>
          <p:cNvSpPr>
            <a:spLocks noGrp="1"/>
          </p:cNvSpPr>
          <p:nvPr>
            <p:ph type="sldNum" sz="quarter" idx="19"/>
          </p:nvPr>
        </p:nvSpPr>
        <p:spPr>
          <a:xfrm>
            <a:off x="7086600" y="6477000"/>
            <a:ext cx="1527048" cy="152400"/>
          </a:xfrm>
          <a:prstGeom prst="rect">
            <a:avLst/>
          </a:prstGeom>
        </p:spPr>
        <p:txBody>
          <a:bodyPr/>
          <a:lstStyle/>
          <a:p>
            <a:fld id="{2377E250-C228-4C84-9F8D-24AC6678393B}" type="slidenum">
              <a:rPr lang="en-US" smtClean="0"/>
              <a:pPr/>
              <a:t>‹#›</a:t>
            </a:fld>
            <a:endParaRPr lang="en-US" dirty="0"/>
          </a:p>
        </p:txBody>
      </p:sp>
      <p:sp>
        <p:nvSpPr>
          <p:cNvPr id="19" name="PwCFirm"/>
          <p:cNvSpPr txBox="1"/>
          <p:nvPr userDrawn="1"/>
        </p:nvSpPr>
        <p:spPr>
          <a:xfrm>
            <a:off x="523208" y="6477000"/>
            <a:ext cx="6563391"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effectLst/>
                <a:latin typeface="+mn-lt"/>
              </a:rPr>
              <a:t>PwC</a:t>
            </a:r>
            <a:r>
              <a:rPr kumimoji="0" lang="en-US" sz="1000" b="1" i="0" u="none" baseline="0" dirty="0" smtClean="0">
                <a:solidFill>
                  <a:schemeClr val="tx2"/>
                </a:solidFill>
                <a:effectLst/>
                <a:latin typeface="+mn-lt"/>
              </a:rPr>
              <a:t> | </a:t>
            </a:r>
            <a:r>
              <a:rPr kumimoji="0" lang="en-US" sz="1000" b="0" i="0" u="none" baseline="0" dirty="0" smtClean="0">
                <a:effectLst/>
                <a:latin typeface="+mn-lt"/>
              </a:rPr>
              <a:t>Title</a:t>
            </a:r>
          </a:p>
        </p:txBody>
      </p:sp>
    </p:spTree>
    <p:extLst>
      <p:ext uri="{BB962C8B-B14F-4D97-AF65-F5344CB8AC3E}">
        <p14:creationId xmlns:p14="http://schemas.microsoft.com/office/powerpoint/2010/main" val="2357880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Two">
    <p:spTree>
      <p:nvGrpSpPr>
        <p:cNvPr id="1" name=""/>
        <p:cNvGrpSpPr/>
        <p:nvPr/>
      </p:nvGrpSpPr>
      <p:grpSpPr>
        <a:xfrm>
          <a:off x="0" y="0"/>
          <a:ext cx="0" cy="0"/>
          <a:chOff x="0" y="0"/>
          <a:chExt cx="0" cy="0"/>
        </a:xfrm>
      </p:grpSpPr>
      <p:sp>
        <p:nvSpPr>
          <p:cNvPr id="2" name="Title 1"/>
          <p:cNvSpPr>
            <a:spLocks noGrp="1"/>
          </p:cNvSpPr>
          <p:nvPr>
            <p:ph type="title"/>
          </p:nvPr>
        </p:nvSpPr>
        <p:spPr>
          <a:xfrm>
            <a:off x="533400" y="690562"/>
            <a:ext cx="8077200" cy="369332"/>
          </a:xfrm>
        </p:spPr>
        <p:txBody>
          <a:bodyPr>
            <a:spAutoFit/>
          </a:bodyPr>
          <a:lstStyle>
            <a:lvl1pPr>
              <a:defRPr sz="2400"/>
            </a:lvl1pPr>
          </a:lstStyle>
          <a:p>
            <a:r>
              <a:rPr lang="en-US" noProof="0" smtClean="0"/>
              <a:t>Click to edit Master title style</a:t>
            </a:r>
            <a:endParaRPr lang="en-US" noProof="0" dirty="0"/>
          </a:p>
        </p:txBody>
      </p:sp>
      <p:cxnSp>
        <p:nvCxnSpPr>
          <p:cNvPr id="62" name="Shape 61"/>
          <p:cNvCxnSpPr/>
          <p:nvPr/>
        </p:nvCxnSpPr>
        <p:spPr>
          <a:xfrm rot="5400000" flipH="1" flipV="1">
            <a:off x="4423800" y="-3433199"/>
            <a:ext cx="144000"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Slide Number Placeholder 14"/>
          <p:cNvSpPr>
            <a:spLocks noGrp="1"/>
          </p:cNvSpPr>
          <p:nvPr>
            <p:ph type="sldNum" sz="quarter" idx="18"/>
          </p:nvPr>
        </p:nvSpPr>
        <p:spPr>
          <a:xfrm>
            <a:off x="7086600" y="6477000"/>
            <a:ext cx="1527048" cy="152400"/>
          </a:xfrm>
          <a:prstGeom prst="rect">
            <a:avLst/>
          </a:prstGeom>
        </p:spPr>
        <p:txBody>
          <a:bodyPr/>
          <a:lstStyle/>
          <a:p>
            <a:fld id="{069F9423-6DB4-4995-A238-EE5645B5A8BA}" type="slidenum">
              <a:rPr lang="en-US" smtClean="0"/>
              <a:pPr/>
              <a:t>‹#›</a:t>
            </a:fld>
            <a:endParaRPr lang="en-US" dirty="0"/>
          </a:p>
        </p:txBody>
      </p:sp>
      <p:sp>
        <p:nvSpPr>
          <p:cNvPr id="16" name="PwCFirm"/>
          <p:cNvSpPr txBox="1"/>
          <p:nvPr userDrawn="1"/>
        </p:nvSpPr>
        <p:spPr>
          <a:xfrm>
            <a:off x="523208" y="6477000"/>
            <a:ext cx="6563391"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effectLst/>
                <a:latin typeface="+mn-lt"/>
              </a:rPr>
              <a:t>PwC</a:t>
            </a:r>
            <a:r>
              <a:rPr kumimoji="0" lang="en-US" sz="1000" b="1" i="0" u="none" baseline="0" dirty="0" smtClean="0">
                <a:solidFill>
                  <a:schemeClr val="tx2"/>
                </a:solidFill>
                <a:effectLst/>
                <a:latin typeface="+mn-lt"/>
              </a:rPr>
              <a:t> | </a:t>
            </a:r>
            <a:r>
              <a:rPr kumimoji="0" lang="en-US" sz="1000" b="0" i="0" u="none" baseline="0" dirty="0" smtClean="0">
                <a:effectLst/>
                <a:latin typeface="+mn-lt"/>
              </a:rPr>
              <a:t>Title</a:t>
            </a:r>
          </a:p>
        </p:txBody>
      </p:sp>
      <p:sp>
        <p:nvSpPr>
          <p:cNvPr id="8" name="Content Placeholder 26"/>
          <p:cNvSpPr>
            <a:spLocks noGrp="1"/>
          </p:cNvSpPr>
          <p:nvPr>
            <p:ph sz="quarter" idx="19"/>
          </p:nvPr>
        </p:nvSpPr>
        <p:spPr>
          <a:xfrm>
            <a:off x="533400" y="1762791"/>
            <a:ext cx="3962400" cy="2000548"/>
          </a:xfrm>
        </p:spPr>
        <p:txBody>
          <a:bodyPr wrap="square">
            <a:spAutoFit/>
          </a:bodyPr>
          <a:lstStyle>
            <a:lvl1pPr marL="0" indent="0">
              <a:spcAft>
                <a:spcPts val="900"/>
              </a:spcAft>
              <a:defRPr sz="2000" baseline="0"/>
            </a:lvl1pPr>
            <a:lvl2pPr marL="225425" indent="-225425">
              <a:spcAft>
                <a:spcPts val="900"/>
              </a:spcAft>
              <a:defRPr sz="2000"/>
            </a:lvl2pPr>
            <a:lvl3pPr marL="457200" indent="-228600">
              <a:spcAft>
                <a:spcPts val="900"/>
              </a:spcAft>
              <a:defRPr sz="2000"/>
            </a:lvl3pPr>
            <a:lvl4pPr marL="688975" indent="-227013">
              <a:spcAft>
                <a:spcPts val="900"/>
              </a:spcAft>
              <a:defRPr sz="2000"/>
            </a:lvl4pPr>
            <a:lvl5pPr marL="914400" indent="-228600">
              <a:spcAft>
                <a:spcPts val="900"/>
              </a:spcAft>
              <a:defRPr sz="20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9" name="Content Placeholder 26"/>
          <p:cNvSpPr>
            <a:spLocks noGrp="1"/>
          </p:cNvSpPr>
          <p:nvPr>
            <p:ph sz="quarter" idx="20"/>
          </p:nvPr>
        </p:nvSpPr>
        <p:spPr>
          <a:xfrm>
            <a:off x="4648200" y="1762791"/>
            <a:ext cx="3962400" cy="2000548"/>
          </a:xfrm>
        </p:spPr>
        <p:txBody>
          <a:bodyPr wrap="square">
            <a:spAutoFit/>
          </a:bodyPr>
          <a:lstStyle>
            <a:lvl1pPr marL="0" indent="0">
              <a:spcAft>
                <a:spcPts val="900"/>
              </a:spcAft>
              <a:defRPr sz="2000" baseline="0"/>
            </a:lvl1pPr>
            <a:lvl2pPr marL="225425" indent="-225425">
              <a:spcAft>
                <a:spcPts val="900"/>
              </a:spcAft>
              <a:defRPr sz="2000"/>
            </a:lvl2pPr>
            <a:lvl3pPr marL="457200" indent="-228600">
              <a:spcAft>
                <a:spcPts val="900"/>
              </a:spcAft>
              <a:defRPr sz="2000"/>
            </a:lvl3pPr>
            <a:lvl4pPr marL="688975" indent="-227013">
              <a:spcAft>
                <a:spcPts val="900"/>
              </a:spcAft>
              <a:defRPr sz="2000"/>
            </a:lvl4pPr>
            <a:lvl5pPr marL="914400" indent="-228600">
              <a:spcAft>
                <a:spcPts val="900"/>
              </a:spcAft>
              <a:defRPr sz="20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One with Impact">
    <p:spTree>
      <p:nvGrpSpPr>
        <p:cNvPr id="1" name=""/>
        <p:cNvGrpSpPr/>
        <p:nvPr/>
      </p:nvGrpSpPr>
      <p:grpSpPr>
        <a:xfrm>
          <a:off x="0" y="0"/>
          <a:ext cx="0" cy="0"/>
          <a:chOff x="0" y="0"/>
          <a:chExt cx="0" cy="0"/>
        </a:xfrm>
      </p:grpSpPr>
      <p:sp>
        <p:nvSpPr>
          <p:cNvPr id="2" name="Title 1"/>
          <p:cNvSpPr>
            <a:spLocks noGrp="1"/>
          </p:cNvSpPr>
          <p:nvPr>
            <p:ph type="title"/>
          </p:nvPr>
        </p:nvSpPr>
        <p:spPr>
          <a:xfrm>
            <a:off x="3276600" y="691356"/>
            <a:ext cx="5334000" cy="369332"/>
          </a:xfrm>
        </p:spPr>
        <p:txBody>
          <a:bodyPr>
            <a:spAutoFit/>
          </a:bodyPr>
          <a:lstStyle>
            <a:lvl1pPr>
              <a:defRPr sz="2400"/>
            </a:lvl1pPr>
          </a:lstStyle>
          <a:p>
            <a:r>
              <a:rPr lang="en-US" noProof="1" smtClean="0"/>
              <a:t>Click to edit Master title style</a:t>
            </a:r>
            <a:endParaRPr lang="en-US" noProof="1"/>
          </a:p>
        </p:txBody>
      </p:sp>
      <p:sp>
        <p:nvSpPr>
          <p:cNvPr id="12" name="Text Placeholder 11"/>
          <p:cNvSpPr>
            <a:spLocks noGrp="1"/>
          </p:cNvSpPr>
          <p:nvPr>
            <p:ph type="body" sz="quarter" idx="16"/>
          </p:nvPr>
        </p:nvSpPr>
        <p:spPr>
          <a:xfrm>
            <a:off x="533400" y="1762791"/>
            <a:ext cx="2590800" cy="677108"/>
          </a:xfrm>
        </p:spPr>
        <p:txBody>
          <a:bodyPr>
            <a:spAutoFit/>
          </a:bodyPr>
          <a:lstStyle>
            <a:lvl1pPr indent="0">
              <a:defRPr sz="2200" b="1" i="1" baseline="0">
                <a:solidFill>
                  <a:schemeClr val="tx2"/>
                </a:solidFill>
              </a:defRPr>
            </a:lvl1pPr>
          </a:lstStyle>
          <a:p>
            <a:pPr lvl="0"/>
            <a:r>
              <a:rPr lang="en-US" noProof="1" smtClean="0"/>
              <a:t>Click to edit Master text styles</a:t>
            </a:r>
          </a:p>
        </p:txBody>
      </p:sp>
      <p:cxnSp>
        <p:nvCxnSpPr>
          <p:cNvPr id="13" name="Shape 12"/>
          <p:cNvCxnSpPr/>
          <p:nvPr userDrawn="1"/>
        </p:nvCxnSpPr>
        <p:spPr>
          <a:xfrm rot="5400000" flipH="1" flipV="1">
            <a:off x="5794248" y="-2060447"/>
            <a:ext cx="146304" cy="54864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Slide Number Placeholder 16"/>
          <p:cNvSpPr>
            <a:spLocks noGrp="1"/>
          </p:cNvSpPr>
          <p:nvPr>
            <p:ph type="sldNum" sz="quarter" idx="19"/>
          </p:nvPr>
        </p:nvSpPr>
        <p:spPr>
          <a:xfrm>
            <a:off x="7086600" y="6477000"/>
            <a:ext cx="1527048" cy="152400"/>
          </a:xfrm>
          <a:prstGeom prst="rect">
            <a:avLst/>
          </a:prstGeom>
        </p:spPr>
        <p:txBody>
          <a:bodyPr/>
          <a:lstStyle/>
          <a:p>
            <a:fld id="{EA9D55CA-63F3-47D3-AC4C-F64D0814D69E}" type="slidenum">
              <a:rPr lang="en-US" smtClean="0"/>
              <a:pPr/>
              <a:t>‹#›</a:t>
            </a:fld>
            <a:endParaRPr lang="en-US" dirty="0"/>
          </a:p>
        </p:txBody>
      </p:sp>
      <p:sp>
        <p:nvSpPr>
          <p:cNvPr id="18" name="PwCFirm"/>
          <p:cNvSpPr txBox="1"/>
          <p:nvPr userDrawn="1"/>
        </p:nvSpPr>
        <p:spPr>
          <a:xfrm>
            <a:off x="523208" y="6477000"/>
            <a:ext cx="6563391"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effectLst/>
                <a:latin typeface="+mn-lt"/>
              </a:rPr>
              <a:t>PwC</a:t>
            </a:r>
            <a:r>
              <a:rPr kumimoji="0" lang="en-US" sz="1000" b="1" i="0" u="none" baseline="0" dirty="0" smtClean="0">
                <a:solidFill>
                  <a:schemeClr val="tx2"/>
                </a:solidFill>
                <a:effectLst/>
                <a:latin typeface="+mn-lt"/>
              </a:rPr>
              <a:t> | </a:t>
            </a:r>
            <a:r>
              <a:rPr kumimoji="0" lang="en-US" sz="1000" b="0" i="0" u="none" baseline="0" dirty="0" smtClean="0">
                <a:effectLst/>
                <a:latin typeface="+mn-lt"/>
              </a:rPr>
              <a:t>Title</a:t>
            </a:r>
          </a:p>
        </p:txBody>
      </p:sp>
      <p:sp>
        <p:nvSpPr>
          <p:cNvPr id="9" name="Content Placeholder 26"/>
          <p:cNvSpPr>
            <a:spLocks noGrp="1"/>
          </p:cNvSpPr>
          <p:nvPr>
            <p:ph sz="quarter" idx="21"/>
          </p:nvPr>
        </p:nvSpPr>
        <p:spPr>
          <a:xfrm>
            <a:off x="3276600" y="1762791"/>
            <a:ext cx="5334000" cy="2000548"/>
          </a:xfrm>
        </p:spPr>
        <p:txBody>
          <a:bodyPr wrap="square">
            <a:spAutoFit/>
          </a:bodyPr>
          <a:lstStyle>
            <a:lvl1pPr marL="0" indent="0">
              <a:spcAft>
                <a:spcPts val="900"/>
              </a:spcAft>
              <a:defRPr sz="2000" baseline="0"/>
            </a:lvl1pPr>
            <a:lvl2pPr marL="225425" indent="-225425">
              <a:spcAft>
                <a:spcPts val="900"/>
              </a:spcAft>
              <a:defRPr sz="2000"/>
            </a:lvl2pPr>
            <a:lvl3pPr marL="457200" indent="-228600">
              <a:spcAft>
                <a:spcPts val="900"/>
              </a:spcAft>
              <a:defRPr sz="2000"/>
            </a:lvl3pPr>
            <a:lvl4pPr marL="688975" indent="-227013">
              <a:spcAft>
                <a:spcPts val="900"/>
              </a:spcAft>
              <a:defRPr sz="2000"/>
            </a:lvl4pPr>
            <a:lvl5pPr marL="914400" indent="-228600">
              <a:spcAft>
                <a:spcPts val="900"/>
              </a:spcAft>
              <a:defRPr sz="20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Tree>
    <p:extLst>
      <p:ext uri="{BB962C8B-B14F-4D97-AF65-F5344CB8AC3E}">
        <p14:creationId xmlns:p14="http://schemas.microsoft.com/office/powerpoint/2010/main" val="3654277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ver Only">
    <p:spTree>
      <p:nvGrpSpPr>
        <p:cNvPr id="1" name=""/>
        <p:cNvGrpSpPr/>
        <p:nvPr/>
      </p:nvGrpSpPr>
      <p:grpSpPr>
        <a:xfrm>
          <a:off x="0" y="0"/>
          <a:ext cx="0" cy="0"/>
          <a:chOff x="0" y="0"/>
          <a:chExt cx="0" cy="0"/>
        </a:xfrm>
      </p:grpSpPr>
      <p:sp>
        <p:nvSpPr>
          <p:cNvPr id="2" name="Title 1"/>
          <p:cNvSpPr>
            <a:spLocks noGrp="1"/>
          </p:cNvSpPr>
          <p:nvPr>
            <p:ph type="title"/>
          </p:nvPr>
        </p:nvSpPr>
        <p:spPr>
          <a:xfrm>
            <a:off x="533400" y="690562"/>
            <a:ext cx="8077200" cy="369332"/>
          </a:xfrm>
        </p:spPr>
        <p:txBody>
          <a:bodyPr>
            <a:spAutoFit/>
          </a:bodyPr>
          <a:lstStyle>
            <a:lvl1pPr>
              <a:defRPr sz="2400"/>
            </a:lvl1pPr>
          </a:lstStyle>
          <a:p>
            <a:r>
              <a:rPr lang="en-US" noProof="0" smtClean="0"/>
              <a:t>Click to edit Master title style</a:t>
            </a:r>
            <a:endParaRPr lang="en-US" noProof="0" dirty="0"/>
          </a:p>
        </p:txBody>
      </p:sp>
      <p:cxnSp>
        <p:nvCxnSpPr>
          <p:cNvPr id="10" name="Shape 9"/>
          <p:cNvCxnSpPr/>
          <p:nvPr/>
        </p:nvCxnSpPr>
        <p:spPr>
          <a:xfrm rot="5400000" flipH="1" flipV="1">
            <a:off x="4422648" y="-3432047"/>
            <a:ext cx="146304"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lide Number Placeholder 13"/>
          <p:cNvSpPr>
            <a:spLocks noGrp="1"/>
          </p:cNvSpPr>
          <p:nvPr>
            <p:ph type="sldNum" sz="quarter" idx="12"/>
          </p:nvPr>
        </p:nvSpPr>
        <p:spPr>
          <a:xfrm>
            <a:off x="7086600" y="6477000"/>
            <a:ext cx="1527048" cy="152400"/>
          </a:xfrm>
          <a:prstGeom prst="rect">
            <a:avLst/>
          </a:prstGeom>
        </p:spPr>
        <p:txBody>
          <a:bodyPr/>
          <a:lstStyle/>
          <a:p>
            <a:fld id="{A96507C1-7AAC-4258-B4A6-0AD71D34F312}" type="slidenum">
              <a:rPr lang="en-US" smtClean="0"/>
              <a:pPr/>
              <a:t>‹#›</a:t>
            </a:fld>
            <a:endParaRPr lang="en-US" dirty="0"/>
          </a:p>
        </p:txBody>
      </p:sp>
      <p:sp>
        <p:nvSpPr>
          <p:cNvPr id="15" name="PwCFirm"/>
          <p:cNvSpPr txBox="1"/>
          <p:nvPr userDrawn="1"/>
        </p:nvSpPr>
        <p:spPr>
          <a:xfrm>
            <a:off x="523208" y="6477000"/>
            <a:ext cx="6563391"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effectLst/>
                <a:latin typeface="+mn-lt"/>
              </a:rPr>
              <a:t>PwC</a:t>
            </a:r>
            <a:r>
              <a:rPr kumimoji="0" lang="en-US" sz="1000" b="1" i="0" u="none" baseline="0" dirty="0" smtClean="0">
                <a:solidFill>
                  <a:schemeClr val="tx2"/>
                </a:solidFill>
                <a:effectLst/>
                <a:latin typeface="+mn-lt"/>
              </a:rPr>
              <a:t> | </a:t>
            </a:r>
            <a:r>
              <a:rPr kumimoji="0" lang="en-US" sz="1000" b="0" i="0" u="none" baseline="0" dirty="0" smtClean="0">
                <a:effectLst/>
                <a:latin typeface="+mn-lt"/>
              </a:rPr>
              <a:t>Title</a:t>
            </a:r>
          </a:p>
        </p:txBody>
      </p:sp>
    </p:spTree>
    <p:extLst>
      <p:ext uri="{BB962C8B-B14F-4D97-AF65-F5344CB8AC3E}">
        <p14:creationId xmlns:p14="http://schemas.microsoft.com/office/powerpoint/2010/main" val="18347801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Empty no Foo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6451887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11" name="Slide Number Placeholder 10"/>
          <p:cNvSpPr>
            <a:spLocks noGrp="1"/>
          </p:cNvSpPr>
          <p:nvPr>
            <p:ph type="sldNum" sz="quarter" idx="12"/>
          </p:nvPr>
        </p:nvSpPr>
        <p:spPr>
          <a:xfrm>
            <a:off x="7086600" y="6477000"/>
            <a:ext cx="1527048" cy="152400"/>
          </a:xfrm>
          <a:prstGeom prst="rect">
            <a:avLst/>
          </a:prstGeom>
        </p:spPr>
        <p:txBody>
          <a:bodyPr/>
          <a:lstStyle/>
          <a:p>
            <a:fld id="{5E4F9B72-40E1-4FDF-AB26-15A40DFD1CB0}" type="slidenum">
              <a:rPr lang="en-US" smtClean="0"/>
              <a:pPr/>
              <a:t>‹#›</a:t>
            </a:fld>
            <a:endParaRPr lang="en-US" dirty="0"/>
          </a:p>
        </p:txBody>
      </p:sp>
      <p:sp>
        <p:nvSpPr>
          <p:cNvPr id="12" name="PwCFirm"/>
          <p:cNvSpPr txBox="1"/>
          <p:nvPr userDrawn="1"/>
        </p:nvSpPr>
        <p:spPr>
          <a:xfrm>
            <a:off x="523208" y="6477000"/>
            <a:ext cx="6563391"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effectLst/>
                <a:latin typeface="+mn-lt"/>
              </a:rPr>
              <a:t>PwC</a:t>
            </a:r>
            <a:r>
              <a:rPr kumimoji="0" lang="en-US" sz="1000" b="1" i="0" u="none" baseline="0" dirty="0" smtClean="0">
                <a:solidFill>
                  <a:schemeClr val="tx2"/>
                </a:solidFill>
                <a:effectLst/>
                <a:latin typeface="+mn-lt"/>
              </a:rPr>
              <a:t> | </a:t>
            </a:r>
            <a:r>
              <a:rPr kumimoji="0" lang="en-US" sz="1000" b="0" i="0" u="none" baseline="0" dirty="0" smtClean="0">
                <a:effectLst/>
                <a:latin typeface="+mn-lt"/>
              </a:rPr>
              <a:t>Title</a:t>
            </a:r>
          </a:p>
        </p:txBody>
      </p:sp>
    </p:spTree>
    <p:extLst>
      <p:ext uri="{BB962C8B-B14F-4D97-AF65-F5344CB8AC3E}">
        <p14:creationId xmlns:p14="http://schemas.microsoft.com/office/powerpoint/2010/main" val="15733791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Key poi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90562"/>
            <a:ext cx="8077200" cy="369332"/>
          </a:xfrm>
        </p:spPr>
        <p:txBody>
          <a:bodyPr>
            <a:spAutoFit/>
          </a:bodyPr>
          <a:lstStyle>
            <a:lvl1pPr>
              <a:lnSpc>
                <a:spcPct val="100000"/>
              </a:lnSpc>
              <a:defRPr sz="2400" baseline="0">
                <a:solidFill>
                  <a:schemeClr val="tx1"/>
                </a:solidFill>
              </a:defRPr>
            </a:lvl1pPr>
          </a:lstStyle>
          <a:p>
            <a:r>
              <a:rPr lang="en-US" noProof="0" smtClean="0"/>
              <a:t>Click to edit Master title style</a:t>
            </a:r>
            <a:endParaRPr lang="en-US" noProof="0" dirty="0"/>
          </a:p>
        </p:txBody>
      </p:sp>
      <p:cxnSp>
        <p:nvCxnSpPr>
          <p:cNvPr id="11" name="Shape 10"/>
          <p:cNvCxnSpPr/>
          <p:nvPr/>
        </p:nvCxnSpPr>
        <p:spPr>
          <a:xfrm rot="5400000" flipH="1" flipV="1">
            <a:off x="4422648" y="-3432047"/>
            <a:ext cx="146304"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Content Placeholder 26"/>
          <p:cNvSpPr>
            <a:spLocks noGrp="1"/>
          </p:cNvSpPr>
          <p:nvPr>
            <p:ph sz="quarter" idx="15"/>
          </p:nvPr>
        </p:nvSpPr>
        <p:spPr>
          <a:xfrm>
            <a:off x="533400" y="1722112"/>
            <a:ext cx="8077200" cy="2769989"/>
          </a:xfrm>
        </p:spPr>
        <p:txBody>
          <a:bodyPr>
            <a:spAutoFit/>
          </a:bodyPr>
          <a:lstStyle>
            <a:lvl1pPr>
              <a:spcAft>
                <a:spcPts val="900"/>
              </a:spcAft>
              <a:defRPr sz="3000" baseline="0">
                <a:solidFill>
                  <a:schemeClr val="tx2"/>
                </a:solidFill>
              </a:defRPr>
            </a:lvl1pPr>
            <a:lvl2pPr marL="457200" indent="-457200">
              <a:spcAft>
                <a:spcPts val="900"/>
              </a:spcAft>
              <a:buClr>
                <a:schemeClr val="tx2"/>
              </a:buClr>
              <a:defRPr sz="3000">
                <a:solidFill>
                  <a:schemeClr val="tx2"/>
                </a:solidFill>
              </a:defRPr>
            </a:lvl2pPr>
            <a:lvl3pPr marL="914400" indent="-457200">
              <a:spcAft>
                <a:spcPts val="900"/>
              </a:spcAft>
              <a:buClr>
                <a:schemeClr val="tx2"/>
              </a:buClr>
              <a:tabLst/>
              <a:defRPr sz="3000">
                <a:solidFill>
                  <a:schemeClr val="tx2"/>
                </a:solidFill>
              </a:defRPr>
            </a:lvl3pPr>
            <a:lvl4pPr marL="1371600" indent="-457200">
              <a:spcAft>
                <a:spcPts val="900"/>
              </a:spcAft>
              <a:buClr>
                <a:schemeClr val="tx2"/>
              </a:buClr>
              <a:defRPr sz="3000">
                <a:solidFill>
                  <a:schemeClr val="tx2"/>
                </a:solidFill>
              </a:defRPr>
            </a:lvl4pPr>
            <a:lvl5pPr marL="1828800" indent="-457200">
              <a:spcAft>
                <a:spcPts val="900"/>
              </a:spcAft>
              <a:buClr>
                <a:schemeClr val="tx2"/>
              </a:buClr>
              <a:defRPr sz="3000">
                <a:solidFill>
                  <a:schemeClr val="tx2"/>
                </a:solidFill>
              </a:defRPr>
            </a:lvl5pPr>
            <a:lvl6pPr>
              <a:buClr>
                <a:schemeClr val="tx2"/>
              </a:buClr>
              <a:defRPr sz="3200" baseline="0">
                <a:solidFill>
                  <a:schemeClr val="tx2"/>
                </a:solidFill>
              </a:defRPr>
            </a:lvl6pPr>
            <a:lvl7pPr>
              <a:buClr>
                <a:schemeClr val="tx2"/>
              </a:buClr>
              <a:buAutoNum type="alphaLcPeriod"/>
              <a:defRPr sz="3200" baseline="0">
                <a:solidFill>
                  <a:schemeClr val="tx2"/>
                </a:solidFill>
              </a:defRPr>
            </a:lvl7pPr>
            <a:lvl8pPr>
              <a:buClr>
                <a:schemeClr val="tx2"/>
              </a:buClr>
              <a:buNone/>
              <a:defRPr sz="3200">
                <a:solidFill>
                  <a:schemeClr val="tx2"/>
                </a:solidFill>
              </a:defRPr>
            </a:lvl8pPr>
            <a:lvl9pPr>
              <a:defRPr sz="32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6" name="Slide Number Placeholder 15"/>
          <p:cNvSpPr>
            <a:spLocks noGrp="1"/>
          </p:cNvSpPr>
          <p:nvPr>
            <p:ph type="sldNum" sz="quarter" idx="18"/>
          </p:nvPr>
        </p:nvSpPr>
        <p:spPr>
          <a:xfrm>
            <a:off x="7086600" y="6477000"/>
            <a:ext cx="1527048" cy="152400"/>
          </a:xfrm>
          <a:prstGeom prst="rect">
            <a:avLst/>
          </a:prstGeom>
        </p:spPr>
        <p:txBody>
          <a:bodyPr/>
          <a:lstStyle/>
          <a:p>
            <a:fld id="{7E1A92B4-0EF4-447B-BC6E-9F68DFD3B6FA}" type="slidenum">
              <a:rPr lang="en-US" smtClean="0"/>
              <a:pPr/>
              <a:t>‹#›</a:t>
            </a:fld>
            <a:endParaRPr lang="en-US" dirty="0"/>
          </a:p>
        </p:txBody>
      </p:sp>
      <p:sp>
        <p:nvSpPr>
          <p:cNvPr id="17" name="PwCFirm"/>
          <p:cNvSpPr txBox="1"/>
          <p:nvPr userDrawn="1"/>
        </p:nvSpPr>
        <p:spPr>
          <a:xfrm>
            <a:off x="523208" y="6477000"/>
            <a:ext cx="6563391"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effectLst/>
                <a:latin typeface="+mn-lt"/>
              </a:rPr>
              <a:t>PwC</a:t>
            </a:r>
            <a:r>
              <a:rPr kumimoji="0" lang="en-US" sz="1000" b="1" i="0" u="none" baseline="0" dirty="0" smtClean="0">
                <a:solidFill>
                  <a:schemeClr val="tx2"/>
                </a:solidFill>
                <a:effectLst/>
                <a:latin typeface="+mn-lt"/>
              </a:rPr>
              <a:t> | </a:t>
            </a:r>
            <a:r>
              <a:rPr kumimoji="0" lang="en-US" sz="1000" b="0" i="0" u="none" baseline="0" dirty="0" smtClean="0">
                <a:effectLst/>
                <a:latin typeface="+mn-lt"/>
              </a:rPr>
              <a:t>Title</a:t>
            </a:r>
          </a:p>
        </p:txBody>
      </p:sp>
    </p:spTree>
    <p:extLst>
      <p:ext uri="{BB962C8B-B14F-4D97-AF65-F5344CB8AC3E}">
        <p14:creationId xmlns:p14="http://schemas.microsoft.com/office/powerpoint/2010/main" val="32661869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Key point: Colour">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90562"/>
            <a:ext cx="8077200" cy="369332"/>
          </a:xfrm>
        </p:spPr>
        <p:txBody>
          <a:bodyPr>
            <a:spAutoFit/>
          </a:bodyPr>
          <a:lstStyle>
            <a:lvl1pPr>
              <a:lnSpc>
                <a:spcPct val="100000"/>
              </a:lnSpc>
              <a:defRPr sz="2400" baseline="0">
                <a:solidFill>
                  <a:schemeClr val="bg1"/>
                </a:solidFill>
              </a:defRPr>
            </a:lvl1pPr>
          </a:lstStyle>
          <a:p>
            <a:r>
              <a:rPr lang="en-US" noProof="0" smtClean="0"/>
              <a:t>Click to edit Master title style</a:t>
            </a:r>
            <a:endParaRPr lang="en-US" noProof="0" dirty="0"/>
          </a:p>
        </p:txBody>
      </p:sp>
      <p:sp>
        <p:nvSpPr>
          <p:cNvPr id="3" name="Content Placeholder 2"/>
          <p:cNvSpPr>
            <a:spLocks noGrp="1"/>
          </p:cNvSpPr>
          <p:nvPr>
            <p:ph idx="1"/>
          </p:nvPr>
        </p:nvSpPr>
        <p:spPr>
          <a:xfrm>
            <a:off x="533400" y="1722112"/>
            <a:ext cx="8077200" cy="2769989"/>
          </a:xfrm>
        </p:spPr>
        <p:txBody>
          <a:bodyPr>
            <a:spAutoFit/>
          </a:bodyPr>
          <a:lstStyle>
            <a:lvl1pPr marL="0" indent="0">
              <a:lnSpc>
                <a:spcPct val="100000"/>
              </a:lnSpc>
              <a:spcBef>
                <a:spcPts val="0"/>
              </a:spcBef>
              <a:spcAft>
                <a:spcPts val="900"/>
              </a:spcAft>
              <a:defRPr sz="3000" baseline="0">
                <a:solidFill>
                  <a:schemeClr val="bg1"/>
                </a:solidFill>
              </a:defRPr>
            </a:lvl1pPr>
            <a:lvl2pPr marL="457200" indent="-457200">
              <a:lnSpc>
                <a:spcPct val="100000"/>
              </a:lnSpc>
              <a:spcBef>
                <a:spcPts val="0"/>
              </a:spcBef>
              <a:spcAft>
                <a:spcPts val="900"/>
              </a:spcAft>
              <a:buClr>
                <a:schemeClr val="bg1"/>
              </a:buClr>
              <a:defRPr sz="3000">
                <a:solidFill>
                  <a:schemeClr val="bg1"/>
                </a:solidFill>
              </a:defRPr>
            </a:lvl2pPr>
            <a:lvl3pPr marL="914400" indent="-457200">
              <a:lnSpc>
                <a:spcPct val="100000"/>
              </a:lnSpc>
              <a:spcBef>
                <a:spcPts val="0"/>
              </a:spcBef>
              <a:spcAft>
                <a:spcPts val="900"/>
              </a:spcAft>
              <a:buClr>
                <a:schemeClr val="bg1"/>
              </a:buClr>
              <a:defRPr sz="3000">
                <a:solidFill>
                  <a:schemeClr val="bg1"/>
                </a:solidFill>
              </a:defRPr>
            </a:lvl3pPr>
            <a:lvl4pPr marL="1371600" indent="-457200">
              <a:lnSpc>
                <a:spcPct val="100000"/>
              </a:lnSpc>
              <a:spcBef>
                <a:spcPts val="0"/>
              </a:spcBef>
              <a:spcAft>
                <a:spcPts val="900"/>
              </a:spcAft>
              <a:buClr>
                <a:schemeClr val="bg1"/>
              </a:buClr>
              <a:defRPr sz="3000">
                <a:solidFill>
                  <a:schemeClr val="bg1"/>
                </a:solidFill>
              </a:defRPr>
            </a:lvl4pPr>
            <a:lvl5pPr marL="1828800" indent="-457200">
              <a:lnSpc>
                <a:spcPct val="100000"/>
              </a:lnSpc>
              <a:spcBef>
                <a:spcPts val="0"/>
              </a:spcBef>
              <a:spcAft>
                <a:spcPts val="900"/>
              </a:spcAft>
              <a:buClr>
                <a:schemeClr val="bg1"/>
              </a:buClr>
              <a:defRPr sz="3000">
                <a:solidFill>
                  <a:schemeClr val="bg1"/>
                </a:solidFill>
              </a:defRPr>
            </a:lvl5pPr>
            <a:lvl6pPr marL="1611313" indent="-271463">
              <a:lnSpc>
                <a:spcPts val="3600"/>
              </a:lnSpc>
              <a:spcBef>
                <a:spcPts val="0"/>
              </a:spcBef>
              <a:spcAft>
                <a:spcPts val="60"/>
              </a:spcAft>
              <a:buClr>
                <a:schemeClr val="bg1"/>
              </a:buClr>
              <a:buFont typeface="Arial" pitchFamily="34" charset="0"/>
              <a:buNone/>
              <a:defRPr sz="2800">
                <a:solidFill>
                  <a:schemeClr val="bg1"/>
                </a:solidFill>
              </a:defRPr>
            </a:lvl6pPr>
            <a:lvl7pPr>
              <a:defRPr sz="2800">
                <a:solidFill>
                  <a:schemeClr val="bg1"/>
                </a:solidFill>
              </a:defRPr>
            </a:lvl7pPr>
            <a:lvl8pPr>
              <a:lnSpc>
                <a:spcPts val="3600"/>
              </a:lnSpc>
              <a:defRPr sz="2800">
                <a:solidFill>
                  <a:schemeClr val="bg1"/>
                </a:solidFill>
              </a:defRPr>
            </a:lvl8pPr>
            <a:lvl9pPr>
              <a:defRPr sz="2800">
                <a:solidFill>
                  <a:schemeClr val="bg1"/>
                </a:solidFill>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cxnSp>
        <p:nvCxnSpPr>
          <p:cNvPr id="11" name="Shape 10"/>
          <p:cNvCxnSpPr/>
          <p:nvPr/>
        </p:nvCxnSpPr>
        <p:spPr>
          <a:xfrm rot="5400000" flipH="1" flipV="1">
            <a:off x="4422648" y="-3432047"/>
            <a:ext cx="146304" cy="8229600"/>
          </a:xfrm>
          <a:prstGeom prst="bentConnector2">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Slide Number Placeholder 14"/>
          <p:cNvSpPr>
            <a:spLocks noGrp="1"/>
          </p:cNvSpPr>
          <p:nvPr>
            <p:ph type="sldNum" sz="quarter" idx="12"/>
          </p:nvPr>
        </p:nvSpPr>
        <p:spPr>
          <a:xfrm>
            <a:off x="7086600" y="6477000"/>
            <a:ext cx="1527048" cy="152400"/>
          </a:xfrm>
          <a:prstGeom prst="rect">
            <a:avLst/>
          </a:prstGeom>
        </p:spPr>
        <p:txBody>
          <a:bodyPr/>
          <a:lstStyle>
            <a:lvl1pPr>
              <a:defRPr>
                <a:solidFill>
                  <a:schemeClr val="lt1"/>
                </a:solidFill>
              </a:defRPr>
            </a:lvl1pPr>
          </a:lstStyle>
          <a:p>
            <a:fld id="{48BB2485-5B3C-4868-B3C3-E71BBCFE8F5A}" type="slidenum">
              <a:rPr lang="en-US" smtClean="0"/>
              <a:pPr/>
              <a:t>‹#›</a:t>
            </a:fld>
            <a:endParaRPr lang="en-US" dirty="0"/>
          </a:p>
        </p:txBody>
      </p:sp>
      <p:sp>
        <p:nvSpPr>
          <p:cNvPr id="16" name="PwCFirm"/>
          <p:cNvSpPr txBox="1"/>
          <p:nvPr userDrawn="1"/>
        </p:nvSpPr>
        <p:spPr>
          <a:xfrm>
            <a:off x="523208" y="6477000"/>
            <a:ext cx="6563391"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solidFill>
                  <a:schemeClr val="bg1"/>
                </a:solidFill>
                <a:effectLst/>
                <a:latin typeface="+mn-lt"/>
              </a:rPr>
              <a:t>PwC | </a:t>
            </a:r>
            <a:r>
              <a:rPr kumimoji="0" lang="en-US" sz="1000" b="0" i="0" u="none" baseline="0" dirty="0" smtClean="0">
                <a:solidFill>
                  <a:schemeClr val="bg1"/>
                </a:solidFill>
                <a:effectLst/>
                <a:latin typeface="+mn-lt"/>
              </a:rPr>
              <a:t>Title</a:t>
            </a:r>
          </a:p>
        </p:txBody>
      </p:sp>
    </p:spTree>
    <p:extLst>
      <p:ext uri="{BB962C8B-B14F-4D97-AF65-F5344CB8AC3E}">
        <p14:creationId xmlns:p14="http://schemas.microsoft.com/office/powerpoint/2010/main" val="24587711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sp>
        <p:nvSpPr>
          <p:cNvPr id="57" name="Title 1"/>
          <p:cNvSpPr>
            <a:spLocks noGrp="1"/>
          </p:cNvSpPr>
          <p:nvPr>
            <p:ph type="ctrTitle"/>
          </p:nvPr>
        </p:nvSpPr>
        <p:spPr bwMode="black">
          <a:xfrm>
            <a:off x="533400" y="669134"/>
            <a:ext cx="8077200" cy="492443"/>
          </a:xfrm>
        </p:spPr>
        <p:txBody>
          <a:bodyPr anchor="t" anchorCtr="0">
            <a:spAutoFit/>
          </a:bodyPr>
          <a:lstStyle>
            <a:lvl1pPr>
              <a:lnSpc>
                <a:spcPct val="100000"/>
              </a:lnSpc>
              <a:spcBef>
                <a:spcPts val="0"/>
              </a:spcBef>
              <a:defRPr sz="3200">
                <a:solidFill>
                  <a:schemeClr val="tx1"/>
                </a:solidFill>
              </a:defRPr>
            </a:lvl1pPr>
          </a:lstStyle>
          <a:p>
            <a:r>
              <a:rPr lang="en-US" noProof="0" smtClean="0"/>
              <a:t>Click to edit Master title style</a:t>
            </a:r>
            <a:endParaRPr lang="en-US" noProof="0" dirty="0" smtClean="0"/>
          </a:p>
        </p:txBody>
      </p:sp>
      <p:sp>
        <p:nvSpPr>
          <p:cNvPr id="58" name="Subtitle 2"/>
          <p:cNvSpPr>
            <a:spLocks noGrp="1"/>
          </p:cNvSpPr>
          <p:nvPr>
            <p:ph type="subTitle" idx="1"/>
          </p:nvPr>
        </p:nvSpPr>
        <p:spPr bwMode="black">
          <a:xfrm>
            <a:off x="533400" y="1722112"/>
            <a:ext cx="8077200" cy="492443"/>
          </a:xfrm>
        </p:spPr>
        <p:txBody>
          <a:bodyPr>
            <a:spAutoFit/>
          </a:bodyPr>
          <a:lstStyle>
            <a:lvl1pPr marL="0" indent="0" algn="l">
              <a:lnSpc>
                <a:spcPct val="100000"/>
              </a:lnSpc>
              <a:spcBef>
                <a:spcPts val="0"/>
              </a:spcBef>
              <a:buNone/>
              <a:defRPr sz="3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dirty="0" smtClean="0"/>
          </a:p>
        </p:txBody>
      </p:sp>
      <p:cxnSp>
        <p:nvCxnSpPr>
          <p:cNvPr id="12" name="Shape 11"/>
          <p:cNvCxnSpPr/>
          <p:nvPr/>
        </p:nvCxnSpPr>
        <p:spPr>
          <a:xfrm rot="5400000" flipH="1" flipV="1">
            <a:off x="4422648" y="-3432047"/>
            <a:ext cx="146304"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Slide Number Placeholder 14"/>
          <p:cNvSpPr>
            <a:spLocks noGrp="1"/>
          </p:cNvSpPr>
          <p:nvPr>
            <p:ph type="sldNum" sz="quarter" idx="12"/>
          </p:nvPr>
        </p:nvSpPr>
        <p:spPr>
          <a:xfrm>
            <a:off x="7086600" y="6477000"/>
            <a:ext cx="1527048" cy="152400"/>
          </a:xfrm>
          <a:prstGeom prst="rect">
            <a:avLst/>
          </a:prstGeom>
        </p:spPr>
        <p:txBody>
          <a:bodyPr/>
          <a:lstStyle/>
          <a:p>
            <a:fld id="{0DD84FD9-88C3-4587-BE9E-27B14BB2E80E}" type="slidenum">
              <a:rPr lang="en-US" smtClean="0"/>
              <a:pPr/>
              <a:t>‹#›</a:t>
            </a:fld>
            <a:endParaRPr lang="en-US" dirty="0"/>
          </a:p>
        </p:txBody>
      </p:sp>
      <p:sp>
        <p:nvSpPr>
          <p:cNvPr id="16" name="PwCFirm"/>
          <p:cNvSpPr txBox="1"/>
          <p:nvPr userDrawn="1"/>
        </p:nvSpPr>
        <p:spPr>
          <a:xfrm>
            <a:off x="523209" y="6477000"/>
            <a:ext cx="6563391"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effectLst/>
                <a:latin typeface="+mn-lt"/>
              </a:rPr>
              <a:t>PwC</a:t>
            </a:r>
            <a:r>
              <a:rPr kumimoji="0" lang="en-US" sz="1000" b="1" i="0" u="none" baseline="0" dirty="0" smtClean="0">
                <a:solidFill>
                  <a:schemeClr val="tx2"/>
                </a:solidFill>
                <a:effectLst/>
                <a:latin typeface="+mn-lt"/>
              </a:rPr>
              <a:t> | </a:t>
            </a:r>
            <a:r>
              <a:rPr kumimoji="0" lang="en-US" sz="1000" b="0" i="0" u="none" baseline="0" dirty="0" smtClean="0">
                <a:effectLst/>
                <a:latin typeface="+mn-lt"/>
              </a:rPr>
              <a:t>Title</a:t>
            </a:r>
          </a:p>
        </p:txBody>
      </p:sp>
    </p:spTree>
    <p:extLst>
      <p:ext uri="{BB962C8B-B14F-4D97-AF65-F5344CB8AC3E}">
        <p14:creationId xmlns:p14="http://schemas.microsoft.com/office/powerpoint/2010/main" val="60344366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Section Divider: Colour">
    <p:bg>
      <p:bgPr>
        <a:solidFill>
          <a:schemeClr val="tx2"/>
        </a:solidFill>
        <a:effectLst/>
      </p:bgPr>
    </p:bg>
    <p:spTree>
      <p:nvGrpSpPr>
        <p:cNvPr id="1" name=""/>
        <p:cNvGrpSpPr/>
        <p:nvPr/>
      </p:nvGrpSpPr>
      <p:grpSpPr>
        <a:xfrm>
          <a:off x="0" y="0"/>
          <a:ext cx="0" cy="0"/>
          <a:chOff x="0" y="0"/>
          <a:chExt cx="0" cy="0"/>
        </a:xfrm>
      </p:grpSpPr>
      <p:sp>
        <p:nvSpPr>
          <p:cNvPr id="57" name="Title 1"/>
          <p:cNvSpPr>
            <a:spLocks noGrp="1"/>
          </p:cNvSpPr>
          <p:nvPr>
            <p:ph type="ctrTitle"/>
          </p:nvPr>
        </p:nvSpPr>
        <p:spPr bwMode="black">
          <a:xfrm>
            <a:off x="533400" y="669133"/>
            <a:ext cx="8077200" cy="492443"/>
          </a:xfrm>
        </p:spPr>
        <p:txBody>
          <a:bodyPr anchor="t" anchorCtr="0">
            <a:spAutoFit/>
          </a:bodyPr>
          <a:lstStyle>
            <a:lvl1pPr>
              <a:lnSpc>
                <a:spcPct val="100000"/>
              </a:lnSpc>
              <a:spcBef>
                <a:spcPts val="0"/>
              </a:spcBef>
              <a:defRPr sz="3200" baseline="0">
                <a:solidFill>
                  <a:schemeClr val="bg1"/>
                </a:solidFill>
              </a:defRPr>
            </a:lvl1pPr>
          </a:lstStyle>
          <a:p>
            <a:r>
              <a:rPr lang="en-US" noProof="0" smtClean="0"/>
              <a:t>Click to edit Master title style</a:t>
            </a:r>
            <a:endParaRPr lang="en-US" noProof="0" dirty="0"/>
          </a:p>
        </p:txBody>
      </p:sp>
      <p:sp>
        <p:nvSpPr>
          <p:cNvPr id="22" name="Subtitle 2"/>
          <p:cNvSpPr>
            <a:spLocks noGrp="1"/>
          </p:cNvSpPr>
          <p:nvPr>
            <p:ph type="subTitle" idx="1"/>
          </p:nvPr>
        </p:nvSpPr>
        <p:spPr bwMode="black">
          <a:xfrm>
            <a:off x="533400" y="1722112"/>
            <a:ext cx="8077200" cy="430887"/>
          </a:xfrm>
        </p:spPr>
        <p:txBody>
          <a:bodyPr>
            <a:spAutoFit/>
          </a:bodyPr>
          <a:lstStyle>
            <a:lvl1pPr marL="0" indent="0" algn="l">
              <a:lnSpc>
                <a:spcPct val="100000"/>
              </a:lnSpc>
              <a:spcBef>
                <a:spcPts val="0"/>
              </a:spcBef>
              <a:buNone/>
              <a:defRPr sz="2800" baseline="0">
                <a:solidFill>
                  <a:schemeClr val="bg1"/>
                </a:solidFill>
                <a:latin typeface="+mj-lt"/>
              </a:defRPr>
            </a:lvl1pPr>
            <a:lvl2pPr marL="0" indent="0" algn="l">
              <a:buNone/>
              <a:defRPr sz="1800">
                <a:solidFill>
                  <a:schemeClr val="bg1"/>
                </a:solidFill>
                <a:latin typeface="+mj-lt"/>
              </a:defRPr>
            </a:lvl2pPr>
            <a:lvl3pPr marL="457200" indent="0" algn="l">
              <a:buNone/>
              <a:defRPr sz="1800">
                <a:solidFill>
                  <a:schemeClr val="bg1"/>
                </a:solidFill>
                <a:latin typeface="+mj-lt"/>
              </a:defRPr>
            </a:lvl3pPr>
            <a:lvl4pPr marL="914400" indent="0" algn="l">
              <a:buNone/>
              <a:defRPr sz="1800">
                <a:solidFill>
                  <a:schemeClr val="bg1"/>
                </a:solidFill>
                <a:latin typeface="+mj-lt"/>
              </a:defRPr>
            </a:lvl4pPr>
            <a:lvl5pPr marL="1371600" indent="0" algn="l">
              <a:buNone/>
              <a:defRPr sz="1800">
                <a:solidFill>
                  <a:schemeClr val="bg1"/>
                </a:solidFill>
                <a:latin typeface="+mj-lt"/>
              </a:defRPr>
            </a:lvl5pPr>
            <a:lvl6pPr marL="1828800" indent="0" algn="l">
              <a:buNone/>
              <a:defRPr sz="1800">
                <a:solidFill>
                  <a:schemeClr val="bg1"/>
                </a:solidFill>
                <a:latin typeface="+mj-lt"/>
              </a:defRPr>
            </a:lvl6pPr>
            <a:lvl7pPr marL="2286000" indent="0" algn="l">
              <a:buNone/>
              <a:defRPr sz="1800">
                <a:solidFill>
                  <a:schemeClr val="bg1"/>
                </a:solidFill>
                <a:latin typeface="+mj-lt"/>
              </a:defRPr>
            </a:lvl7pPr>
            <a:lvl8pPr marL="2743200" indent="0" algn="l">
              <a:buNone/>
              <a:defRPr sz="1800">
                <a:solidFill>
                  <a:schemeClr val="bg1"/>
                </a:solidFill>
                <a:latin typeface="+mj-lt"/>
              </a:defRPr>
            </a:lvl8pPr>
            <a:lvl9pPr marL="3200400" indent="0" algn="l">
              <a:buNone/>
              <a:defRPr sz="1800">
                <a:solidFill>
                  <a:schemeClr val="bg1"/>
                </a:solidFill>
                <a:latin typeface="+mj-lt"/>
              </a:defRPr>
            </a:lvl9pPr>
          </a:lstStyle>
          <a:p>
            <a:r>
              <a:rPr lang="en-US" noProof="0" smtClean="0"/>
              <a:t>Click to edit Master subtitle style</a:t>
            </a:r>
            <a:endParaRPr lang="en-US" noProof="0" dirty="0" smtClean="0"/>
          </a:p>
        </p:txBody>
      </p:sp>
      <p:cxnSp>
        <p:nvCxnSpPr>
          <p:cNvPr id="11" name="Shape 10"/>
          <p:cNvCxnSpPr/>
          <p:nvPr/>
        </p:nvCxnSpPr>
        <p:spPr>
          <a:xfrm rot="5400000" flipH="1" flipV="1">
            <a:off x="4422648" y="-3432047"/>
            <a:ext cx="146304" cy="8229600"/>
          </a:xfrm>
          <a:prstGeom prst="bentConnector2">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Slide Number Placeholder 14"/>
          <p:cNvSpPr>
            <a:spLocks noGrp="1"/>
          </p:cNvSpPr>
          <p:nvPr>
            <p:ph type="sldNum" sz="quarter" idx="12"/>
          </p:nvPr>
        </p:nvSpPr>
        <p:spPr>
          <a:xfrm>
            <a:off x="7086600" y="6477000"/>
            <a:ext cx="1527048" cy="152400"/>
          </a:xfrm>
          <a:prstGeom prst="rect">
            <a:avLst/>
          </a:prstGeom>
        </p:spPr>
        <p:txBody>
          <a:bodyPr/>
          <a:lstStyle>
            <a:lvl1pPr>
              <a:defRPr>
                <a:solidFill>
                  <a:schemeClr val="lt1"/>
                </a:solidFill>
              </a:defRPr>
            </a:lvl1pPr>
          </a:lstStyle>
          <a:p>
            <a:fld id="{D28E348B-3B6A-455A-AE2A-FA4C930589F0}" type="slidenum">
              <a:rPr lang="en-US" smtClean="0"/>
              <a:pPr/>
              <a:t>‹#›</a:t>
            </a:fld>
            <a:endParaRPr lang="en-US" dirty="0"/>
          </a:p>
        </p:txBody>
      </p:sp>
      <p:sp>
        <p:nvSpPr>
          <p:cNvPr id="16" name="PwCFirm"/>
          <p:cNvSpPr txBox="1"/>
          <p:nvPr userDrawn="1"/>
        </p:nvSpPr>
        <p:spPr>
          <a:xfrm>
            <a:off x="523208" y="6477000"/>
            <a:ext cx="6563391"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solidFill>
                  <a:schemeClr val="bg1"/>
                </a:solidFill>
                <a:effectLst/>
                <a:latin typeface="+mn-lt"/>
              </a:rPr>
              <a:t>PwC | </a:t>
            </a:r>
            <a:r>
              <a:rPr kumimoji="0" lang="en-US" sz="1000" b="0" i="0" u="none" baseline="0" dirty="0" smtClean="0">
                <a:solidFill>
                  <a:schemeClr val="bg1"/>
                </a:solidFill>
                <a:effectLst/>
                <a:latin typeface="+mn-lt"/>
              </a:rPr>
              <a:t>Title</a:t>
            </a:r>
          </a:p>
        </p:txBody>
      </p:sp>
    </p:spTree>
    <p:extLst>
      <p:ext uri="{BB962C8B-B14F-4D97-AF65-F5344CB8AC3E}">
        <p14:creationId xmlns:p14="http://schemas.microsoft.com/office/powerpoint/2010/main" val="15148781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ection Divider: Content">
    <p:bg>
      <p:bgPr>
        <a:solidFill>
          <a:schemeClr val="tx2"/>
        </a:solidFill>
        <a:effectLst/>
      </p:bgPr>
    </p:bg>
    <p:spTree>
      <p:nvGrpSpPr>
        <p:cNvPr id="1" name=""/>
        <p:cNvGrpSpPr/>
        <p:nvPr/>
      </p:nvGrpSpPr>
      <p:grpSpPr>
        <a:xfrm>
          <a:off x="0" y="0"/>
          <a:ext cx="0" cy="0"/>
          <a:chOff x="0" y="0"/>
          <a:chExt cx="0" cy="0"/>
        </a:xfrm>
      </p:grpSpPr>
      <p:sp>
        <p:nvSpPr>
          <p:cNvPr id="57" name="Title 1"/>
          <p:cNvSpPr>
            <a:spLocks noGrp="1"/>
          </p:cNvSpPr>
          <p:nvPr>
            <p:ph type="ctrTitle"/>
          </p:nvPr>
        </p:nvSpPr>
        <p:spPr bwMode="black">
          <a:xfrm>
            <a:off x="533400" y="669133"/>
            <a:ext cx="8077200" cy="492443"/>
          </a:xfrm>
        </p:spPr>
        <p:txBody>
          <a:bodyPr anchor="t" anchorCtr="0">
            <a:spAutoFit/>
          </a:bodyPr>
          <a:lstStyle>
            <a:lvl1pPr>
              <a:lnSpc>
                <a:spcPct val="100000"/>
              </a:lnSpc>
              <a:defRPr sz="3200">
                <a:solidFill>
                  <a:schemeClr val="bg1"/>
                </a:solidFill>
              </a:defRPr>
            </a:lvl1pPr>
          </a:lstStyle>
          <a:p>
            <a:r>
              <a:rPr lang="en-US" noProof="0" smtClean="0"/>
              <a:t>Click to edit Master title style</a:t>
            </a:r>
            <a:endParaRPr lang="en-US" noProof="0" dirty="0" smtClean="0"/>
          </a:p>
        </p:txBody>
      </p:sp>
      <p:sp>
        <p:nvSpPr>
          <p:cNvPr id="33" name="Subtitle 2"/>
          <p:cNvSpPr>
            <a:spLocks noGrp="1"/>
          </p:cNvSpPr>
          <p:nvPr>
            <p:ph type="subTitle" idx="1"/>
          </p:nvPr>
        </p:nvSpPr>
        <p:spPr bwMode="black">
          <a:xfrm>
            <a:off x="533400" y="1722112"/>
            <a:ext cx="8077200" cy="430887"/>
          </a:xfrm>
        </p:spPr>
        <p:txBody>
          <a:bodyPr>
            <a:spAutoFit/>
          </a:bodyPr>
          <a:lstStyle>
            <a:lvl1pPr marL="0" indent="0" algn="l">
              <a:lnSpc>
                <a:spcPct val="100000"/>
              </a:lnSpc>
              <a:buNone/>
              <a:defRPr sz="2800">
                <a:solidFill>
                  <a:schemeClr val="bg1"/>
                </a:solidFill>
                <a:latin typeface="+mj-lt"/>
              </a:defRPr>
            </a:lvl1pPr>
            <a:lvl2pPr marL="0" indent="0" algn="l">
              <a:buNone/>
              <a:defRPr sz="1800">
                <a:solidFill>
                  <a:schemeClr val="bg1"/>
                </a:solidFill>
                <a:latin typeface="+mj-lt"/>
              </a:defRPr>
            </a:lvl2pPr>
            <a:lvl3pPr marL="457200" indent="0" algn="l">
              <a:buNone/>
              <a:defRPr sz="1800">
                <a:solidFill>
                  <a:schemeClr val="bg1"/>
                </a:solidFill>
                <a:latin typeface="+mj-lt"/>
              </a:defRPr>
            </a:lvl3pPr>
            <a:lvl4pPr marL="914400" indent="0" algn="l">
              <a:buNone/>
              <a:defRPr sz="1800">
                <a:solidFill>
                  <a:schemeClr val="bg1"/>
                </a:solidFill>
                <a:latin typeface="+mj-lt"/>
              </a:defRPr>
            </a:lvl4pPr>
            <a:lvl5pPr marL="1371600" indent="0" algn="l">
              <a:buNone/>
              <a:defRPr sz="1800">
                <a:solidFill>
                  <a:schemeClr val="bg1"/>
                </a:solidFill>
                <a:latin typeface="+mj-lt"/>
              </a:defRPr>
            </a:lvl5pPr>
            <a:lvl6pPr marL="1828800" indent="0" algn="l">
              <a:buNone/>
              <a:defRPr sz="1800">
                <a:solidFill>
                  <a:schemeClr val="bg1"/>
                </a:solidFill>
                <a:latin typeface="+mj-lt"/>
              </a:defRPr>
            </a:lvl6pPr>
            <a:lvl7pPr marL="2286000" indent="0" algn="l">
              <a:buNone/>
              <a:defRPr sz="1800">
                <a:solidFill>
                  <a:schemeClr val="bg1"/>
                </a:solidFill>
                <a:latin typeface="+mj-lt"/>
              </a:defRPr>
            </a:lvl7pPr>
            <a:lvl8pPr marL="2743200" indent="0" algn="l">
              <a:buNone/>
              <a:defRPr sz="1800">
                <a:solidFill>
                  <a:schemeClr val="bg1"/>
                </a:solidFill>
                <a:latin typeface="+mj-lt"/>
              </a:defRPr>
            </a:lvl8pPr>
            <a:lvl9pPr marL="3200400" indent="0" algn="l">
              <a:buNone/>
              <a:defRPr sz="1800">
                <a:solidFill>
                  <a:schemeClr val="bg1"/>
                </a:solidFill>
                <a:latin typeface="+mj-lt"/>
              </a:defRPr>
            </a:lvl9pPr>
          </a:lstStyle>
          <a:p>
            <a:r>
              <a:rPr lang="en-US" noProof="0" smtClean="0"/>
              <a:t>Click to edit Master subtitle style</a:t>
            </a:r>
            <a:endParaRPr lang="en-US" noProof="0" dirty="0" smtClean="0"/>
          </a:p>
        </p:txBody>
      </p:sp>
      <p:cxnSp>
        <p:nvCxnSpPr>
          <p:cNvPr id="12" name="Shape 11"/>
          <p:cNvCxnSpPr/>
          <p:nvPr/>
        </p:nvCxnSpPr>
        <p:spPr>
          <a:xfrm rot="5400000" flipH="1" flipV="1">
            <a:off x="4423800" y="-3433199"/>
            <a:ext cx="144000" cy="8229600"/>
          </a:xfrm>
          <a:prstGeom prst="bentConnector2">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Slide Number Placeholder 15"/>
          <p:cNvSpPr>
            <a:spLocks noGrp="1"/>
          </p:cNvSpPr>
          <p:nvPr>
            <p:ph type="sldNum" sz="quarter" idx="16"/>
          </p:nvPr>
        </p:nvSpPr>
        <p:spPr>
          <a:xfrm>
            <a:off x="7086600" y="6477000"/>
            <a:ext cx="1527048" cy="152400"/>
          </a:xfrm>
          <a:prstGeom prst="rect">
            <a:avLst/>
          </a:prstGeom>
        </p:spPr>
        <p:txBody>
          <a:bodyPr/>
          <a:lstStyle>
            <a:lvl1pPr>
              <a:defRPr>
                <a:solidFill>
                  <a:schemeClr val="lt1"/>
                </a:solidFill>
              </a:defRPr>
            </a:lvl1pPr>
          </a:lstStyle>
          <a:p>
            <a:fld id="{13026BEE-7C2E-43AF-AF58-972A7F3995B7}" type="slidenum">
              <a:rPr lang="en-US" smtClean="0"/>
              <a:pPr/>
              <a:t>‹#›</a:t>
            </a:fld>
            <a:endParaRPr lang="en-US" dirty="0"/>
          </a:p>
        </p:txBody>
      </p:sp>
      <p:sp>
        <p:nvSpPr>
          <p:cNvPr id="17" name="PwCFirm"/>
          <p:cNvSpPr txBox="1"/>
          <p:nvPr userDrawn="1"/>
        </p:nvSpPr>
        <p:spPr>
          <a:xfrm>
            <a:off x="523208" y="6477000"/>
            <a:ext cx="6563391"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solidFill>
                  <a:schemeClr val="bg1"/>
                </a:solidFill>
                <a:effectLst/>
                <a:latin typeface="+mn-lt"/>
              </a:rPr>
              <a:t>PwC | </a:t>
            </a:r>
            <a:r>
              <a:rPr kumimoji="0" lang="en-US" sz="1000" b="0" i="0" u="none" baseline="0" dirty="0" smtClean="0">
                <a:solidFill>
                  <a:schemeClr val="bg1"/>
                </a:solidFill>
                <a:effectLst/>
                <a:latin typeface="+mn-lt"/>
              </a:rPr>
              <a:t>Title</a:t>
            </a:r>
          </a:p>
        </p:txBody>
      </p:sp>
      <p:sp>
        <p:nvSpPr>
          <p:cNvPr id="10" name="Content Placeholder 26"/>
          <p:cNvSpPr>
            <a:spLocks noGrp="1"/>
          </p:cNvSpPr>
          <p:nvPr>
            <p:ph sz="quarter" idx="19"/>
          </p:nvPr>
        </p:nvSpPr>
        <p:spPr>
          <a:xfrm>
            <a:off x="533400" y="2819400"/>
            <a:ext cx="3962400" cy="2000548"/>
          </a:xfrm>
        </p:spPr>
        <p:txBody>
          <a:bodyPr wrap="square">
            <a:spAutoFit/>
          </a:bodyPr>
          <a:lstStyle>
            <a:lvl1pPr marL="0" indent="0">
              <a:spcAft>
                <a:spcPts val="900"/>
              </a:spcAft>
              <a:defRPr sz="2000" baseline="0">
                <a:solidFill>
                  <a:schemeClr val="bg2"/>
                </a:solidFill>
              </a:defRPr>
            </a:lvl1pPr>
            <a:lvl2pPr marL="225425" indent="-225425">
              <a:spcAft>
                <a:spcPts val="900"/>
              </a:spcAft>
              <a:buClr>
                <a:schemeClr val="bg2"/>
              </a:buClr>
              <a:defRPr sz="2000">
                <a:solidFill>
                  <a:schemeClr val="bg2"/>
                </a:solidFill>
              </a:defRPr>
            </a:lvl2pPr>
            <a:lvl3pPr marL="457200" indent="-228600">
              <a:spcAft>
                <a:spcPts val="900"/>
              </a:spcAft>
              <a:buClr>
                <a:schemeClr val="bg2"/>
              </a:buClr>
              <a:defRPr sz="2000">
                <a:solidFill>
                  <a:schemeClr val="bg2"/>
                </a:solidFill>
              </a:defRPr>
            </a:lvl3pPr>
            <a:lvl4pPr marL="688975" indent="-227013">
              <a:spcAft>
                <a:spcPts val="900"/>
              </a:spcAft>
              <a:buClr>
                <a:schemeClr val="bg2"/>
              </a:buClr>
              <a:defRPr sz="2000">
                <a:solidFill>
                  <a:schemeClr val="bg2"/>
                </a:solidFill>
              </a:defRPr>
            </a:lvl4pPr>
            <a:lvl5pPr marL="914400" indent="-228600">
              <a:spcAft>
                <a:spcPts val="900"/>
              </a:spcAft>
              <a:buClr>
                <a:schemeClr val="bg2"/>
              </a:buClr>
              <a:defRPr sz="2000">
                <a:solidFill>
                  <a:schemeClr val="bg2"/>
                </a:solidFill>
              </a:defRPr>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Tree>
    <p:extLst>
      <p:ext uri="{BB962C8B-B14F-4D97-AF65-F5344CB8AC3E}">
        <p14:creationId xmlns:p14="http://schemas.microsoft.com/office/powerpoint/2010/main" val="334366481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Cover Slide: Fixed Logo">
    <p:spTree>
      <p:nvGrpSpPr>
        <p:cNvPr id="1" name=""/>
        <p:cNvGrpSpPr/>
        <p:nvPr/>
      </p:nvGrpSpPr>
      <p:grpSpPr>
        <a:xfrm>
          <a:off x="0" y="0"/>
          <a:ext cx="0" cy="0"/>
          <a:chOff x="0" y="0"/>
          <a:chExt cx="0" cy="0"/>
        </a:xfrm>
      </p:grpSpPr>
      <p:cxnSp>
        <p:nvCxnSpPr>
          <p:cNvPr id="141" name="Shape 140"/>
          <p:cNvCxnSpPr/>
          <p:nvPr/>
        </p:nvCxnSpPr>
        <p:spPr>
          <a:xfrm rot="5400000" flipH="1" flipV="1">
            <a:off x="5100456" y="-2738255"/>
            <a:ext cx="144000" cy="6839712"/>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42" name="Title 1"/>
          <p:cNvSpPr>
            <a:spLocks noGrp="1"/>
          </p:cNvSpPr>
          <p:nvPr>
            <p:ph type="ctrTitle" hasCustomPrompt="1"/>
          </p:nvPr>
        </p:nvSpPr>
        <p:spPr bwMode="black">
          <a:xfrm>
            <a:off x="1882775" y="716769"/>
            <a:ext cx="5356225" cy="914400"/>
          </a:xfrm>
        </p:spPr>
        <p:txBody>
          <a:bodyPr anchor="t" anchorCtr="0">
            <a:noAutofit/>
          </a:bodyPr>
          <a:lstStyle>
            <a:lvl1pPr>
              <a:lnSpc>
                <a:spcPct val="90000"/>
              </a:lnSpc>
              <a:spcBef>
                <a:spcPts val="0"/>
              </a:spcBef>
              <a:defRPr sz="3200" b="1" i="1" baseline="0">
                <a:solidFill>
                  <a:schemeClr val="tx1"/>
                </a:solidFill>
              </a:defRPr>
            </a:lvl1pPr>
          </a:lstStyle>
          <a:p>
            <a:r>
              <a:rPr lang="en-US" noProof="0" dirty="0" smtClean="0"/>
              <a:t>Click to add the presentation’s main title</a:t>
            </a:r>
            <a:endParaRPr lang="en-US" noProof="0" dirty="0"/>
          </a:p>
        </p:txBody>
      </p:sp>
      <p:sp>
        <p:nvSpPr>
          <p:cNvPr id="143" name="Subtitle 2"/>
          <p:cNvSpPr>
            <a:spLocks noGrp="1"/>
          </p:cNvSpPr>
          <p:nvPr>
            <p:ph type="subTitle" idx="1" hasCustomPrompt="1"/>
          </p:nvPr>
        </p:nvSpPr>
        <p:spPr bwMode="black">
          <a:xfrm>
            <a:off x="1882775" y="1707368"/>
            <a:ext cx="5356225" cy="914401"/>
          </a:xfrm>
        </p:spPr>
        <p:txBody>
          <a:bodyPr>
            <a:noAutofit/>
          </a:bodyPr>
          <a:lstStyle>
            <a:lvl1pPr marL="0" indent="0" algn="l">
              <a:lnSpc>
                <a:spcPct val="90000"/>
              </a:lnSpc>
              <a:spcBef>
                <a:spcPts val="0"/>
              </a:spcBef>
              <a:spcAft>
                <a:spcPts val="0"/>
              </a:spcAft>
              <a:buNone/>
              <a:defRPr sz="2400" baseline="0">
                <a:solidFill>
                  <a:schemeClr val="tx1"/>
                </a:solidFill>
                <a:latin typeface="+mj-lt"/>
              </a:defRPr>
            </a:lvl1pPr>
            <a:lvl2pPr marL="0" indent="0" algn="l">
              <a:buNone/>
              <a:defRPr sz="1800">
                <a:solidFill>
                  <a:schemeClr val="bg1"/>
                </a:solidFill>
                <a:latin typeface="+mj-lt"/>
              </a:defRPr>
            </a:lvl2pPr>
            <a:lvl3pPr marL="457200" indent="0" algn="l">
              <a:buNone/>
              <a:defRPr sz="1800">
                <a:solidFill>
                  <a:schemeClr val="bg1"/>
                </a:solidFill>
                <a:latin typeface="+mj-lt"/>
              </a:defRPr>
            </a:lvl3pPr>
            <a:lvl4pPr marL="914400" indent="0" algn="l">
              <a:buNone/>
              <a:defRPr sz="1800">
                <a:solidFill>
                  <a:schemeClr val="bg1"/>
                </a:solidFill>
                <a:latin typeface="+mj-lt"/>
              </a:defRPr>
            </a:lvl4pPr>
            <a:lvl5pPr marL="1371600" indent="0" algn="l">
              <a:buNone/>
              <a:defRPr sz="1800">
                <a:solidFill>
                  <a:schemeClr val="bg1"/>
                </a:solidFill>
                <a:latin typeface="+mj-lt"/>
              </a:defRPr>
            </a:lvl5pPr>
            <a:lvl6pPr marL="1828800" indent="0" algn="l">
              <a:buNone/>
              <a:defRPr sz="1800">
                <a:solidFill>
                  <a:schemeClr val="bg1"/>
                </a:solidFill>
                <a:latin typeface="+mj-lt"/>
              </a:defRPr>
            </a:lvl6pPr>
            <a:lvl7pPr marL="2286000" indent="0" algn="l">
              <a:buNone/>
              <a:defRPr sz="1800">
                <a:solidFill>
                  <a:schemeClr val="bg1"/>
                </a:solidFill>
                <a:latin typeface="+mj-lt"/>
              </a:defRPr>
            </a:lvl7pPr>
            <a:lvl8pPr marL="2743200" indent="0" algn="l">
              <a:buNone/>
              <a:defRPr sz="1800">
                <a:solidFill>
                  <a:schemeClr val="bg1"/>
                </a:solidFill>
                <a:latin typeface="+mj-lt"/>
              </a:defRPr>
            </a:lvl8pPr>
            <a:lvl9pPr marL="3200400" indent="0" algn="l">
              <a:buNone/>
              <a:defRPr sz="1800">
                <a:solidFill>
                  <a:schemeClr val="bg1"/>
                </a:solidFill>
                <a:latin typeface="+mj-lt"/>
              </a:defRPr>
            </a:lvl9pPr>
          </a:lstStyle>
          <a:p>
            <a:r>
              <a:rPr lang="en-US" noProof="0" dirty="0" smtClean="0"/>
              <a:t>Subtitle and date (move higher if title is only one line)</a:t>
            </a:r>
          </a:p>
        </p:txBody>
      </p:sp>
      <p:sp>
        <p:nvSpPr>
          <p:cNvPr id="144" name="Text Placeholder 31"/>
          <p:cNvSpPr>
            <a:spLocks noGrp="1"/>
          </p:cNvSpPr>
          <p:nvPr>
            <p:ph type="body" sz="quarter" idx="10" hasCustomPrompt="1"/>
          </p:nvPr>
        </p:nvSpPr>
        <p:spPr bwMode="black">
          <a:xfrm>
            <a:off x="1895475" y="374904"/>
            <a:ext cx="4105656" cy="146304"/>
          </a:xfrm>
        </p:spPr>
        <p:txBody>
          <a:bodyPr/>
          <a:lstStyle>
            <a:lvl1pPr>
              <a:defRPr sz="1100">
                <a:solidFill>
                  <a:schemeClr val="tx1"/>
                </a:solidFill>
                <a:latin typeface="Arial" pitchFamily="34" charset="0"/>
                <a:cs typeface="Arial" pitchFamily="34" charset="0"/>
              </a:defRPr>
            </a:lvl1pPr>
            <a:lvl2pPr>
              <a:defRPr sz="1000">
                <a:solidFill>
                  <a:schemeClr val="bg1"/>
                </a:solidFill>
                <a:latin typeface="Arial" pitchFamily="34" charset="0"/>
                <a:cs typeface="Arial" pitchFamily="34" charset="0"/>
              </a:defRPr>
            </a:lvl2pPr>
            <a:lvl3pPr>
              <a:defRPr sz="1000">
                <a:solidFill>
                  <a:schemeClr val="bg1"/>
                </a:solidFill>
                <a:latin typeface="Arial" pitchFamily="34" charset="0"/>
                <a:cs typeface="Arial" pitchFamily="34" charset="0"/>
              </a:defRPr>
            </a:lvl3pPr>
            <a:lvl4pPr>
              <a:defRPr sz="1000">
                <a:solidFill>
                  <a:schemeClr val="bg1"/>
                </a:solidFill>
                <a:latin typeface="Arial" pitchFamily="34" charset="0"/>
                <a:cs typeface="Arial" pitchFamily="34" charset="0"/>
              </a:defRPr>
            </a:lvl4pPr>
            <a:lvl5pPr>
              <a:defRPr sz="1000">
                <a:solidFill>
                  <a:schemeClr val="bg1"/>
                </a:solidFill>
                <a:latin typeface="Arial" pitchFamily="34" charset="0"/>
                <a:cs typeface="Arial" pitchFamily="34" charset="0"/>
              </a:defRPr>
            </a:lvl5pPr>
          </a:lstStyle>
          <a:p>
            <a:pPr lvl="0"/>
            <a:r>
              <a:rPr lang="en-US" noProof="0" dirty="0" smtClean="0"/>
              <a:t>www.pwc.com</a:t>
            </a:r>
            <a:endParaRPr lang="en-US" noProof="0" dirty="0"/>
          </a:p>
        </p:txBody>
      </p:sp>
      <p:grpSp>
        <p:nvGrpSpPr>
          <p:cNvPr id="102" name="Group 101"/>
          <p:cNvGrpSpPr>
            <a:grpSpLocks noChangeAspect="1"/>
          </p:cNvGrpSpPr>
          <p:nvPr userDrawn="1"/>
        </p:nvGrpSpPr>
        <p:grpSpPr>
          <a:xfrm>
            <a:off x="968592" y="5768681"/>
            <a:ext cx="1232283" cy="935789"/>
            <a:chOff x="518032" y="-1032869"/>
            <a:chExt cx="6161413" cy="4678943"/>
          </a:xfrm>
        </p:grpSpPr>
        <p:grpSp>
          <p:nvGrpSpPr>
            <p:cNvPr id="103" name="Group 73"/>
            <p:cNvGrpSpPr>
              <a:grpSpLocks noChangeAspect="1"/>
            </p:cNvGrpSpPr>
            <p:nvPr/>
          </p:nvGrpSpPr>
          <p:grpSpPr>
            <a:xfrm>
              <a:off x="4438637" y="-1032863"/>
              <a:ext cx="2240792" cy="2011550"/>
              <a:chOff x="1905000" y="5715000"/>
              <a:chExt cx="445770" cy="381000"/>
            </a:xfrm>
          </p:grpSpPr>
          <p:sp>
            <p:nvSpPr>
              <p:cNvPr id="107" name="Rectangle 25"/>
              <p:cNvSpPr>
                <a:spLocks noChangeArrowheads="1"/>
              </p:cNvSpPr>
              <p:nvPr userDrawn="1"/>
            </p:nvSpPr>
            <p:spPr bwMode="gray">
              <a:xfrm>
                <a:off x="2293620" y="5988118"/>
                <a:ext cx="57150" cy="107882"/>
              </a:xfrm>
              <a:prstGeom prst="rect">
                <a:avLst/>
              </a:prstGeom>
              <a:solidFill>
                <a:srgbClr val="F445F6"/>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08" name="Rectangle 26"/>
              <p:cNvSpPr>
                <a:spLocks noChangeArrowheads="1"/>
              </p:cNvSpPr>
              <p:nvPr userDrawn="1"/>
            </p:nvSpPr>
            <p:spPr bwMode="gray">
              <a:xfrm>
                <a:off x="2132171" y="5757333"/>
                <a:ext cx="44291" cy="66914"/>
              </a:xfrm>
              <a:prstGeom prst="rect">
                <a:avLst/>
              </a:prstGeom>
              <a:solidFill>
                <a:srgbClr val="F6B67F"/>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09" name="Rectangle 27"/>
              <p:cNvSpPr>
                <a:spLocks noChangeArrowheads="1"/>
              </p:cNvSpPr>
              <p:nvPr userDrawn="1"/>
            </p:nvSpPr>
            <p:spPr bwMode="gray">
              <a:xfrm>
                <a:off x="1905000" y="5715000"/>
                <a:ext cx="227171" cy="42333"/>
              </a:xfrm>
              <a:prstGeom prst="rect">
                <a:avLst/>
              </a:prstGeom>
              <a:solidFill>
                <a:srgbClr val="F48F17"/>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10" name="Rectangle 28"/>
              <p:cNvSpPr>
                <a:spLocks noChangeArrowheads="1"/>
              </p:cNvSpPr>
              <p:nvPr userDrawn="1"/>
            </p:nvSpPr>
            <p:spPr bwMode="gray">
              <a:xfrm>
                <a:off x="1905000" y="5757333"/>
                <a:ext cx="227171" cy="66914"/>
              </a:xfrm>
              <a:prstGeom prst="rect">
                <a:avLst/>
              </a:prstGeom>
              <a:solidFill>
                <a:srgbClr val="EB660B"/>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11" name="Rectangle 29"/>
              <p:cNvSpPr>
                <a:spLocks noChangeArrowheads="1"/>
              </p:cNvSpPr>
              <p:nvPr userDrawn="1"/>
            </p:nvSpPr>
            <p:spPr bwMode="gray">
              <a:xfrm>
                <a:off x="2176462" y="5824247"/>
                <a:ext cx="117158" cy="163871"/>
              </a:xfrm>
              <a:prstGeom prst="rect">
                <a:avLst/>
              </a:prstGeom>
              <a:solidFill>
                <a:srgbClr val="F3BF09"/>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12" name="Rectangle 30"/>
              <p:cNvSpPr>
                <a:spLocks noChangeArrowheads="1"/>
              </p:cNvSpPr>
              <p:nvPr userDrawn="1"/>
            </p:nvSpPr>
            <p:spPr bwMode="gray">
              <a:xfrm>
                <a:off x="2176462" y="5988118"/>
                <a:ext cx="117158" cy="107882"/>
              </a:xfrm>
              <a:prstGeom prst="rect">
                <a:avLst/>
              </a:prstGeom>
              <a:solidFill>
                <a:srgbClr val="E93409"/>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13" name="Rectangle 31"/>
              <p:cNvSpPr>
                <a:spLocks noChangeArrowheads="1"/>
              </p:cNvSpPr>
              <p:nvPr userDrawn="1"/>
            </p:nvSpPr>
            <p:spPr bwMode="gray">
              <a:xfrm>
                <a:off x="2132171" y="5824247"/>
                <a:ext cx="44291" cy="163871"/>
              </a:xfrm>
              <a:prstGeom prst="rect">
                <a:avLst/>
              </a:prstGeom>
              <a:solidFill>
                <a:srgbClr val="EA880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14" name="Rectangle 32"/>
              <p:cNvSpPr>
                <a:spLocks noChangeArrowheads="1"/>
              </p:cNvSpPr>
              <p:nvPr userDrawn="1"/>
            </p:nvSpPr>
            <p:spPr bwMode="gray">
              <a:xfrm>
                <a:off x="2132171" y="5988118"/>
                <a:ext cx="44291" cy="107882"/>
              </a:xfrm>
              <a:prstGeom prst="rect">
                <a:avLst/>
              </a:prstGeom>
              <a:solidFill>
                <a:srgbClr val="E0250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15" name="Freeform 33"/>
              <p:cNvSpPr>
                <a:spLocks/>
              </p:cNvSpPr>
              <p:nvPr userDrawn="1"/>
            </p:nvSpPr>
            <p:spPr bwMode="gray">
              <a:xfrm>
                <a:off x="1905000" y="5824247"/>
                <a:ext cx="227171" cy="163871"/>
              </a:xfrm>
              <a:custGeom>
                <a:avLst/>
                <a:gdLst/>
                <a:ahLst/>
                <a:cxnLst>
                  <a:cxn ang="0">
                    <a:pos x="0" y="0"/>
                  </a:cxn>
                  <a:cxn ang="0">
                    <a:pos x="159" y="0"/>
                  </a:cxn>
                  <a:cxn ang="0">
                    <a:pos x="159" y="120"/>
                  </a:cxn>
                  <a:cxn ang="0">
                    <a:pos x="99" y="120"/>
                  </a:cxn>
                  <a:cxn ang="0">
                    <a:pos x="99" y="80"/>
                  </a:cxn>
                  <a:cxn ang="0">
                    <a:pos x="0" y="80"/>
                  </a:cxn>
                  <a:cxn ang="0">
                    <a:pos x="0" y="0"/>
                  </a:cxn>
                </a:cxnLst>
                <a:rect l="0" t="0" r="r" b="b"/>
                <a:pathLst>
                  <a:path w="159" h="120">
                    <a:moveTo>
                      <a:pt x="0" y="0"/>
                    </a:moveTo>
                    <a:lnTo>
                      <a:pt x="159" y="0"/>
                    </a:lnTo>
                    <a:lnTo>
                      <a:pt x="159" y="120"/>
                    </a:lnTo>
                    <a:lnTo>
                      <a:pt x="99" y="120"/>
                    </a:lnTo>
                    <a:lnTo>
                      <a:pt x="99" y="80"/>
                    </a:lnTo>
                    <a:lnTo>
                      <a:pt x="0" y="80"/>
                    </a:lnTo>
                    <a:lnTo>
                      <a:pt x="0" y="0"/>
                    </a:lnTo>
                    <a:close/>
                  </a:path>
                </a:pathLst>
              </a:custGeom>
              <a:solidFill>
                <a:srgbClr val="E04C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16" name="Rectangle 34"/>
              <p:cNvSpPr>
                <a:spLocks noChangeArrowheads="1"/>
              </p:cNvSpPr>
              <p:nvPr userDrawn="1"/>
            </p:nvSpPr>
            <p:spPr bwMode="gray">
              <a:xfrm>
                <a:off x="2046446" y="5988118"/>
                <a:ext cx="85725" cy="107882"/>
              </a:xfrm>
              <a:prstGeom prst="rect">
                <a:avLst/>
              </a:prstGeom>
              <a:solidFill>
                <a:srgbClr val="D614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17" name="Rectangle 35"/>
              <p:cNvSpPr>
                <a:spLocks noChangeArrowheads="1"/>
              </p:cNvSpPr>
              <p:nvPr userDrawn="1"/>
            </p:nvSpPr>
            <p:spPr bwMode="gray">
              <a:xfrm>
                <a:off x="1905000" y="5933495"/>
                <a:ext cx="141446" cy="54624"/>
              </a:xfrm>
              <a:prstGeom prst="rect">
                <a:avLst/>
              </a:prstGeom>
              <a:solidFill>
                <a:srgbClr val="C93C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18" name="Rectangle 36"/>
              <p:cNvSpPr>
                <a:spLocks noChangeArrowheads="1"/>
              </p:cNvSpPr>
              <p:nvPr userDrawn="1"/>
            </p:nvSpPr>
            <p:spPr bwMode="gray">
              <a:xfrm>
                <a:off x="1905000" y="5988118"/>
                <a:ext cx="141446" cy="107882"/>
              </a:xfrm>
              <a:prstGeom prst="rect">
                <a:avLst/>
              </a:prstGeom>
              <a:solidFill>
                <a:srgbClr val="C010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19" name="Rectangle 25"/>
              <p:cNvSpPr>
                <a:spLocks noChangeArrowheads="1"/>
              </p:cNvSpPr>
              <p:nvPr/>
            </p:nvSpPr>
            <p:spPr bwMode="gray">
              <a:xfrm>
                <a:off x="2293620" y="5988118"/>
                <a:ext cx="57150" cy="107882"/>
              </a:xfrm>
              <a:prstGeom prst="rect">
                <a:avLst/>
              </a:prstGeom>
              <a:solidFill>
                <a:srgbClr val="F445F6"/>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20" name="Rectangle 26"/>
              <p:cNvSpPr>
                <a:spLocks noChangeArrowheads="1"/>
              </p:cNvSpPr>
              <p:nvPr/>
            </p:nvSpPr>
            <p:spPr bwMode="gray">
              <a:xfrm>
                <a:off x="2132171" y="5757333"/>
                <a:ext cx="44291" cy="66914"/>
              </a:xfrm>
              <a:prstGeom prst="rect">
                <a:avLst/>
              </a:prstGeom>
              <a:solidFill>
                <a:srgbClr val="F6B67F"/>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21" name="Rectangle 27"/>
              <p:cNvSpPr>
                <a:spLocks noChangeArrowheads="1"/>
              </p:cNvSpPr>
              <p:nvPr/>
            </p:nvSpPr>
            <p:spPr bwMode="gray">
              <a:xfrm>
                <a:off x="1905000" y="5715000"/>
                <a:ext cx="227171" cy="42333"/>
              </a:xfrm>
              <a:prstGeom prst="rect">
                <a:avLst/>
              </a:prstGeom>
              <a:solidFill>
                <a:srgbClr val="F48F17"/>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22" name="Rectangle 28"/>
              <p:cNvSpPr>
                <a:spLocks noChangeArrowheads="1"/>
              </p:cNvSpPr>
              <p:nvPr/>
            </p:nvSpPr>
            <p:spPr bwMode="gray">
              <a:xfrm>
                <a:off x="1905000" y="5757333"/>
                <a:ext cx="227171" cy="66914"/>
              </a:xfrm>
              <a:prstGeom prst="rect">
                <a:avLst/>
              </a:prstGeom>
              <a:solidFill>
                <a:srgbClr val="EB660B"/>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23" name="Rectangle 29"/>
              <p:cNvSpPr>
                <a:spLocks noChangeArrowheads="1"/>
              </p:cNvSpPr>
              <p:nvPr/>
            </p:nvSpPr>
            <p:spPr bwMode="gray">
              <a:xfrm>
                <a:off x="2176462" y="5824247"/>
                <a:ext cx="117158" cy="163871"/>
              </a:xfrm>
              <a:prstGeom prst="rect">
                <a:avLst/>
              </a:prstGeom>
              <a:solidFill>
                <a:srgbClr val="F3BF09"/>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24" name="Rectangle 30"/>
              <p:cNvSpPr>
                <a:spLocks noChangeArrowheads="1"/>
              </p:cNvSpPr>
              <p:nvPr/>
            </p:nvSpPr>
            <p:spPr bwMode="gray">
              <a:xfrm>
                <a:off x="2176462" y="5988118"/>
                <a:ext cx="117158" cy="107882"/>
              </a:xfrm>
              <a:prstGeom prst="rect">
                <a:avLst/>
              </a:prstGeom>
              <a:solidFill>
                <a:srgbClr val="E93409"/>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25" name="Rectangle 31"/>
              <p:cNvSpPr>
                <a:spLocks noChangeArrowheads="1"/>
              </p:cNvSpPr>
              <p:nvPr/>
            </p:nvSpPr>
            <p:spPr bwMode="gray">
              <a:xfrm>
                <a:off x="2132171" y="5824247"/>
                <a:ext cx="44291" cy="163871"/>
              </a:xfrm>
              <a:prstGeom prst="rect">
                <a:avLst/>
              </a:prstGeom>
              <a:solidFill>
                <a:srgbClr val="EA880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26" name="Rectangle 32"/>
              <p:cNvSpPr>
                <a:spLocks noChangeArrowheads="1"/>
              </p:cNvSpPr>
              <p:nvPr/>
            </p:nvSpPr>
            <p:spPr bwMode="gray">
              <a:xfrm>
                <a:off x="2132171" y="5988118"/>
                <a:ext cx="44291" cy="107882"/>
              </a:xfrm>
              <a:prstGeom prst="rect">
                <a:avLst/>
              </a:prstGeom>
              <a:solidFill>
                <a:srgbClr val="E0250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27" name="Freeform 33"/>
              <p:cNvSpPr>
                <a:spLocks/>
              </p:cNvSpPr>
              <p:nvPr/>
            </p:nvSpPr>
            <p:spPr bwMode="gray">
              <a:xfrm>
                <a:off x="1905000" y="5824247"/>
                <a:ext cx="227171" cy="163871"/>
              </a:xfrm>
              <a:custGeom>
                <a:avLst/>
                <a:gdLst/>
                <a:ahLst/>
                <a:cxnLst>
                  <a:cxn ang="0">
                    <a:pos x="0" y="0"/>
                  </a:cxn>
                  <a:cxn ang="0">
                    <a:pos x="159" y="0"/>
                  </a:cxn>
                  <a:cxn ang="0">
                    <a:pos x="159" y="120"/>
                  </a:cxn>
                  <a:cxn ang="0">
                    <a:pos x="99" y="120"/>
                  </a:cxn>
                  <a:cxn ang="0">
                    <a:pos x="99" y="80"/>
                  </a:cxn>
                  <a:cxn ang="0">
                    <a:pos x="0" y="80"/>
                  </a:cxn>
                  <a:cxn ang="0">
                    <a:pos x="0" y="0"/>
                  </a:cxn>
                </a:cxnLst>
                <a:rect l="0" t="0" r="r" b="b"/>
                <a:pathLst>
                  <a:path w="159" h="120">
                    <a:moveTo>
                      <a:pt x="0" y="0"/>
                    </a:moveTo>
                    <a:lnTo>
                      <a:pt x="159" y="0"/>
                    </a:lnTo>
                    <a:lnTo>
                      <a:pt x="159" y="120"/>
                    </a:lnTo>
                    <a:lnTo>
                      <a:pt x="99" y="120"/>
                    </a:lnTo>
                    <a:lnTo>
                      <a:pt x="99" y="80"/>
                    </a:lnTo>
                    <a:lnTo>
                      <a:pt x="0" y="80"/>
                    </a:lnTo>
                    <a:lnTo>
                      <a:pt x="0" y="0"/>
                    </a:lnTo>
                    <a:close/>
                  </a:path>
                </a:pathLst>
              </a:custGeom>
              <a:solidFill>
                <a:srgbClr val="E04C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28" name="Rectangle 34"/>
              <p:cNvSpPr>
                <a:spLocks noChangeArrowheads="1"/>
              </p:cNvSpPr>
              <p:nvPr/>
            </p:nvSpPr>
            <p:spPr bwMode="gray">
              <a:xfrm>
                <a:off x="2046446" y="5988118"/>
                <a:ext cx="85725" cy="107882"/>
              </a:xfrm>
              <a:prstGeom prst="rect">
                <a:avLst/>
              </a:prstGeom>
              <a:solidFill>
                <a:srgbClr val="D614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29" name="Rectangle 35"/>
              <p:cNvSpPr>
                <a:spLocks noChangeArrowheads="1"/>
              </p:cNvSpPr>
              <p:nvPr/>
            </p:nvSpPr>
            <p:spPr bwMode="gray">
              <a:xfrm>
                <a:off x="1905000" y="5933495"/>
                <a:ext cx="141446" cy="54624"/>
              </a:xfrm>
              <a:prstGeom prst="rect">
                <a:avLst/>
              </a:prstGeom>
              <a:solidFill>
                <a:srgbClr val="C93C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30" name="Rectangle 36"/>
              <p:cNvSpPr>
                <a:spLocks noChangeArrowheads="1"/>
              </p:cNvSpPr>
              <p:nvPr/>
            </p:nvSpPr>
            <p:spPr bwMode="gray">
              <a:xfrm>
                <a:off x="1905000" y="5988118"/>
                <a:ext cx="141446" cy="107882"/>
              </a:xfrm>
              <a:prstGeom prst="rect">
                <a:avLst/>
              </a:prstGeom>
              <a:solidFill>
                <a:srgbClr val="C010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grpSp>
        <p:grpSp>
          <p:nvGrpSpPr>
            <p:cNvPr id="104" name="Group 32"/>
            <p:cNvGrpSpPr/>
            <p:nvPr/>
          </p:nvGrpSpPr>
          <p:grpSpPr>
            <a:xfrm>
              <a:off x="518032" y="978681"/>
              <a:ext cx="4572000" cy="2667393"/>
              <a:chOff x="518032" y="978681"/>
              <a:chExt cx="4572000" cy="2667393"/>
            </a:xfrm>
          </p:grpSpPr>
          <p:sp>
            <p:nvSpPr>
              <p:cNvPr id="105" name="Rectangle 37"/>
              <p:cNvSpPr>
                <a:spLocks noChangeArrowheads="1"/>
              </p:cNvSpPr>
              <p:nvPr userDrawn="1"/>
            </p:nvSpPr>
            <p:spPr bwMode="black">
              <a:xfrm>
                <a:off x="3295650" y="978681"/>
                <a:ext cx="1143000" cy="263229"/>
              </a:xfrm>
              <a:prstGeom prst="rect">
                <a:avLst/>
              </a:prstGeom>
              <a:solidFill>
                <a:srgbClr val="A100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06" name="Freeform 7"/>
              <p:cNvSpPr>
                <a:spLocks noEditPoints="1"/>
              </p:cNvSpPr>
              <p:nvPr userDrawn="1"/>
            </p:nvSpPr>
            <p:spPr bwMode="black">
              <a:xfrm>
                <a:off x="518032" y="1922794"/>
                <a:ext cx="4572000" cy="1723280"/>
              </a:xfrm>
              <a:custGeom>
                <a:avLst/>
                <a:gdLst/>
                <a:ahLst/>
                <a:cxnLst>
                  <a:cxn ang="0">
                    <a:pos x="581" y="233"/>
                  </a:cxn>
                  <a:cxn ang="0">
                    <a:pos x="538" y="949"/>
                  </a:cxn>
                  <a:cxn ang="0">
                    <a:pos x="630" y="946"/>
                  </a:cxn>
                  <a:cxn ang="0">
                    <a:pos x="793" y="880"/>
                  </a:cxn>
                  <a:cxn ang="0">
                    <a:pos x="886" y="728"/>
                  </a:cxn>
                  <a:cxn ang="0">
                    <a:pos x="905" y="505"/>
                  </a:cxn>
                  <a:cxn ang="0">
                    <a:pos x="850" y="329"/>
                  </a:cxn>
                  <a:cxn ang="0">
                    <a:pos x="727" y="241"/>
                  </a:cxn>
                  <a:cxn ang="0">
                    <a:pos x="521" y="3"/>
                  </a:cxn>
                  <a:cxn ang="0">
                    <a:pos x="643" y="74"/>
                  </a:cxn>
                  <a:cxn ang="0">
                    <a:pos x="761" y="24"/>
                  </a:cxn>
                  <a:cxn ang="0">
                    <a:pos x="855" y="9"/>
                  </a:cxn>
                  <a:cxn ang="0">
                    <a:pos x="1026" y="40"/>
                  </a:cxn>
                  <a:cxn ang="0">
                    <a:pos x="1180" y="172"/>
                  </a:cxn>
                  <a:cxn ang="0">
                    <a:pos x="1265" y="383"/>
                  </a:cxn>
                  <a:cxn ang="0">
                    <a:pos x="1265" y="641"/>
                  </a:cxn>
                  <a:cxn ang="0">
                    <a:pos x="1175" y="857"/>
                  </a:cxn>
                  <a:cxn ang="0">
                    <a:pos x="1005" y="1006"/>
                  </a:cxn>
                  <a:cxn ang="0">
                    <a:pos x="766" y="1074"/>
                  </a:cxn>
                  <a:cxn ang="0">
                    <a:pos x="601" y="1074"/>
                  </a:cxn>
                  <a:cxn ang="0">
                    <a:pos x="692" y="1447"/>
                  </a:cxn>
                  <a:cxn ang="0">
                    <a:pos x="171" y="1408"/>
                  </a:cxn>
                  <a:cxn ang="0">
                    <a:pos x="413" y="3"/>
                  </a:cxn>
                  <a:cxn ang="0">
                    <a:pos x="3876" y="20"/>
                  </a:cxn>
                  <a:cxn ang="0">
                    <a:pos x="4036" y="100"/>
                  </a:cxn>
                  <a:cxn ang="0">
                    <a:pos x="4113" y="232"/>
                  </a:cxn>
                  <a:cxn ang="0">
                    <a:pos x="4091" y="362"/>
                  </a:cxn>
                  <a:cxn ang="0">
                    <a:pos x="3995" y="436"/>
                  </a:cxn>
                  <a:cxn ang="0">
                    <a:pos x="3859" y="438"/>
                  </a:cxn>
                  <a:cxn ang="0">
                    <a:pos x="3757" y="114"/>
                  </a:cxn>
                  <a:cxn ang="0">
                    <a:pos x="3597" y="187"/>
                  </a:cxn>
                  <a:cxn ang="0">
                    <a:pos x="3508" y="339"/>
                  </a:cxn>
                  <a:cxn ang="0">
                    <a:pos x="3489" y="565"/>
                  </a:cxn>
                  <a:cxn ang="0">
                    <a:pos x="3547" y="753"/>
                  </a:cxn>
                  <a:cxn ang="0">
                    <a:pos x="3668" y="869"/>
                  </a:cxn>
                  <a:cxn ang="0">
                    <a:pos x="3821" y="896"/>
                  </a:cxn>
                  <a:cxn ang="0">
                    <a:pos x="3931" y="872"/>
                  </a:cxn>
                  <a:cxn ang="0">
                    <a:pos x="4079" y="810"/>
                  </a:cxn>
                  <a:cxn ang="0">
                    <a:pos x="4016" y="1024"/>
                  </a:cxn>
                  <a:cxn ang="0">
                    <a:pos x="3830" y="1080"/>
                  </a:cxn>
                  <a:cxn ang="0">
                    <a:pos x="3651" y="1095"/>
                  </a:cxn>
                  <a:cxn ang="0">
                    <a:pos x="3426" y="1060"/>
                  </a:cxn>
                  <a:cxn ang="0">
                    <a:pos x="3255" y="947"/>
                  </a:cxn>
                  <a:cxn ang="0">
                    <a:pos x="3140" y="772"/>
                  </a:cxn>
                  <a:cxn ang="0">
                    <a:pos x="3101" y="561"/>
                  </a:cxn>
                  <a:cxn ang="0">
                    <a:pos x="3153" y="318"/>
                  </a:cxn>
                  <a:cxn ang="0">
                    <a:pos x="3293" y="135"/>
                  </a:cxn>
                  <a:cxn ang="0">
                    <a:pos x="3508" y="27"/>
                  </a:cxn>
                  <a:cxn ang="0">
                    <a:pos x="2910" y="0"/>
                  </a:cxn>
                  <a:cxn ang="0">
                    <a:pos x="3040" y="52"/>
                  </a:cxn>
                  <a:cxn ang="0">
                    <a:pos x="3093" y="178"/>
                  </a:cxn>
                  <a:cxn ang="0">
                    <a:pos x="3071" y="277"/>
                  </a:cxn>
                  <a:cxn ang="0">
                    <a:pos x="3004" y="393"/>
                  </a:cxn>
                  <a:cxn ang="0">
                    <a:pos x="2876" y="561"/>
                  </a:cxn>
                  <a:cxn ang="0">
                    <a:pos x="1784" y="1078"/>
                  </a:cxn>
                  <a:cxn ang="0">
                    <a:pos x="1313" y="118"/>
                  </a:cxn>
                  <a:cxn ang="0">
                    <a:pos x="2247" y="25"/>
                  </a:cxn>
                  <a:cxn ang="0">
                    <a:pos x="2759" y="62"/>
                  </a:cxn>
                  <a:cxn ang="0">
                    <a:pos x="2872" y="4"/>
                  </a:cxn>
                </a:cxnLst>
                <a:rect l="0" t="0" r="r" b="b"/>
                <a:pathLst>
                  <a:path w="4127" h="1544">
                    <a:moveTo>
                      <a:pt x="640" y="229"/>
                    </a:moveTo>
                    <a:lnTo>
                      <a:pt x="622" y="229"/>
                    </a:lnTo>
                    <a:lnTo>
                      <a:pt x="603" y="230"/>
                    </a:lnTo>
                    <a:lnTo>
                      <a:pt x="581" y="233"/>
                    </a:lnTo>
                    <a:lnTo>
                      <a:pt x="553" y="235"/>
                    </a:lnTo>
                    <a:lnTo>
                      <a:pt x="521" y="241"/>
                    </a:lnTo>
                    <a:lnTo>
                      <a:pt x="521" y="947"/>
                    </a:lnTo>
                    <a:lnTo>
                      <a:pt x="538" y="949"/>
                    </a:lnTo>
                    <a:lnTo>
                      <a:pt x="553" y="949"/>
                    </a:lnTo>
                    <a:lnTo>
                      <a:pt x="566" y="949"/>
                    </a:lnTo>
                    <a:lnTo>
                      <a:pt x="578" y="949"/>
                    </a:lnTo>
                    <a:lnTo>
                      <a:pt x="630" y="946"/>
                    </a:lnTo>
                    <a:lnTo>
                      <a:pt x="677" y="937"/>
                    </a:lnTo>
                    <a:lnTo>
                      <a:pt x="720" y="924"/>
                    </a:lnTo>
                    <a:lnTo>
                      <a:pt x="758" y="905"/>
                    </a:lnTo>
                    <a:lnTo>
                      <a:pt x="793" y="880"/>
                    </a:lnTo>
                    <a:lnTo>
                      <a:pt x="824" y="850"/>
                    </a:lnTo>
                    <a:lnTo>
                      <a:pt x="849" y="815"/>
                    </a:lnTo>
                    <a:lnTo>
                      <a:pt x="870" y="775"/>
                    </a:lnTo>
                    <a:lnTo>
                      <a:pt x="886" y="728"/>
                    </a:lnTo>
                    <a:lnTo>
                      <a:pt x="897" y="678"/>
                    </a:lnTo>
                    <a:lnTo>
                      <a:pt x="905" y="622"/>
                    </a:lnTo>
                    <a:lnTo>
                      <a:pt x="907" y="561"/>
                    </a:lnTo>
                    <a:lnTo>
                      <a:pt x="905" y="505"/>
                    </a:lnTo>
                    <a:lnTo>
                      <a:pt x="897" y="452"/>
                    </a:lnTo>
                    <a:lnTo>
                      <a:pt x="886" y="407"/>
                    </a:lnTo>
                    <a:lnTo>
                      <a:pt x="870" y="366"/>
                    </a:lnTo>
                    <a:lnTo>
                      <a:pt x="850" y="329"/>
                    </a:lnTo>
                    <a:lnTo>
                      <a:pt x="826" y="299"/>
                    </a:lnTo>
                    <a:lnTo>
                      <a:pt x="797" y="274"/>
                    </a:lnTo>
                    <a:lnTo>
                      <a:pt x="763" y="254"/>
                    </a:lnTo>
                    <a:lnTo>
                      <a:pt x="727" y="241"/>
                    </a:lnTo>
                    <a:lnTo>
                      <a:pt x="686" y="232"/>
                    </a:lnTo>
                    <a:lnTo>
                      <a:pt x="640" y="229"/>
                    </a:lnTo>
                    <a:close/>
                    <a:moveTo>
                      <a:pt x="413" y="3"/>
                    </a:moveTo>
                    <a:lnTo>
                      <a:pt x="521" y="3"/>
                    </a:lnTo>
                    <a:lnTo>
                      <a:pt x="521" y="143"/>
                    </a:lnTo>
                    <a:lnTo>
                      <a:pt x="566" y="117"/>
                    </a:lnTo>
                    <a:lnTo>
                      <a:pt x="607" y="93"/>
                    </a:lnTo>
                    <a:lnTo>
                      <a:pt x="643" y="74"/>
                    </a:lnTo>
                    <a:lnTo>
                      <a:pt x="677" y="57"/>
                    </a:lnTo>
                    <a:lnTo>
                      <a:pt x="707" y="44"/>
                    </a:lnTo>
                    <a:lnTo>
                      <a:pt x="735" y="33"/>
                    </a:lnTo>
                    <a:lnTo>
                      <a:pt x="761" y="24"/>
                    </a:lnTo>
                    <a:lnTo>
                      <a:pt x="785" y="18"/>
                    </a:lnTo>
                    <a:lnTo>
                      <a:pt x="809" y="13"/>
                    </a:lnTo>
                    <a:lnTo>
                      <a:pt x="831" y="10"/>
                    </a:lnTo>
                    <a:lnTo>
                      <a:pt x="855" y="9"/>
                    </a:lnTo>
                    <a:lnTo>
                      <a:pt x="879" y="8"/>
                    </a:lnTo>
                    <a:lnTo>
                      <a:pt x="931" y="12"/>
                    </a:lnTo>
                    <a:lnTo>
                      <a:pt x="980" y="23"/>
                    </a:lnTo>
                    <a:lnTo>
                      <a:pt x="1026" y="40"/>
                    </a:lnTo>
                    <a:lnTo>
                      <a:pt x="1070" y="64"/>
                    </a:lnTo>
                    <a:lnTo>
                      <a:pt x="1110" y="94"/>
                    </a:lnTo>
                    <a:lnTo>
                      <a:pt x="1148" y="130"/>
                    </a:lnTo>
                    <a:lnTo>
                      <a:pt x="1180" y="172"/>
                    </a:lnTo>
                    <a:lnTo>
                      <a:pt x="1209" y="218"/>
                    </a:lnTo>
                    <a:lnTo>
                      <a:pt x="1233" y="268"/>
                    </a:lnTo>
                    <a:lnTo>
                      <a:pt x="1252" y="324"/>
                    </a:lnTo>
                    <a:lnTo>
                      <a:pt x="1265" y="383"/>
                    </a:lnTo>
                    <a:lnTo>
                      <a:pt x="1274" y="446"/>
                    </a:lnTo>
                    <a:lnTo>
                      <a:pt x="1278" y="512"/>
                    </a:lnTo>
                    <a:lnTo>
                      <a:pt x="1274" y="578"/>
                    </a:lnTo>
                    <a:lnTo>
                      <a:pt x="1265" y="641"/>
                    </a:lnTo>
                    <a:lnTo>
                      <a:pt x="1252" y="701"/>
                    </a:lnTo>
                    <a:lnTo>
                      <a:pt x="1232" y="756"/>
                    </a:lnTo>
                    <a:lnTo>
                      <a:pt x="1205" y="809"/>
                    </a:lnTo>
                    <a:lnTo>
                      <a:pt x="1175" y="857"/>
                    </a:lnTo>
                    <a:lnTo>
                      <a:pt x="1140" y="901"/>
                    </a:lnTo>
                    <a:lnTo>
                      <a:pt x="1099" y="941"/>
                    </a:lnTo>
                    <a:lnTo>
                      <a:pt x="1054" y="976"/>
                    </a:lnTo>
                    <a:lnTo>
                      <a:pt x="1005" y="1006"/>
                    </a:lnTo>
                    <a:lnTo>
                      <a:pt x="951" y="1031"/>
                    </a:lnTo>
                    <a:lnTo>
                      <a:pt x="894" y="1051"/>
                    </a:lnTo>
                    <a:lnTo>
                      <a:pt x="831" y="1065"/>
                    </a:lnTo>
                    <a:lnTo>
                      <a:pt x="766" y="1074"/>
                    </a:lnTo>
                    <a:lnTo>
                      <a:pt x="696" y="1078"/>
                    </a:lnTo>
                    <a:lnTo>
                      <a:pt x="670" y="1078"/>
                    </a:lnTo>
                    <a:lnTo>
                      <a:pt x="637" y="1076"/>
                    </a:lnTo>
                    <a:lnTo>
                      <a:pt x="601" y="1074"/>
                    </a:lnTo>
                    <a:lnTo>
                      <a:pt x="561" y="1071"/>
                    </a:lnTo>
                    <a:lnTo>
                      <a:pt x="521" y="1068"/>
                    </a:lnTo>
                    <a:lnTo>
                      <a:pt x="521" y="1408"/>
                    </a:lnTo>
                    <a:lnTo>
                      <a:pt x="692" y="1447"/>
                    </a:lnTo>
                    <a:lnTo>
                      <a:pt x="692" y="1544"/>
                    </a:lnTo>
                    <a:lnTo>
                      <a:pt x="18" y="1544"/>
                    </a:lnTo>
                    <a:lnTo>
                      <a:pt x="18" y="1447"/>
                    </a:lnTo>
                    <a:lnTo>
                      <a:pt x="171" y="1408"/>
                    </a:lnTo>
                    <a:lnTo>
                      <a:pt x="171" y="229"/>
                    </a:lnTo>
                    <a:lnTo>
                      <a:pt x="0" y="229"/>
                    </a:lnTo>
                    <a:lnTo>
                      <a:pt x="0" y="128"/>
                    </a:lnTo>
                    <a:lnTo>
                      <a:pt x="413" y="3"/>
                    </a:lnTo>
                    <a:close/>
                    <a:moveTo>
                      <a:pt x="3711" y="0"/>
                    </a:moveTo>
                    <a:lnTo>
                      <a:pt x="3770" y="3"/>
                    </a:lnTo>
                    <a:lnTo>
                      <a:pt x="3825" y="9"/>
                    </a:lnTo>
                    <a:lnTo>
                      <a:pt x="3876" y="20"/>
                    </a:lnTo>
                    <a:lnTo>
                      <a:pt x="3923" y="34"/>
                    </a:lnTo>
                    <a:lnTo>
                      <a:pt x="3965" y="53"/>
                    </a:lnTo>
                    <a:lnTo>
                      <a:pt x="4004" y="75"/>
                    </a:lnTo>
                    <a:lnTo>
                      <a:pt x="4036" y="100"/>
                    </a:lnTo>
                    <a:lnTo>
                      <a:pt x="4064" y="129"/>
                    </a:lnTo>
                    <a:lnTo>
                      <a:pt x="4086" y="160"/>
                    </a:lnTo>
                    <a:lnTo>
                      <a:pt x="4103" y="194"/>
                    </a:lnTo>
                    <a:lnTo>
                      <a:pt x="4113" y="232"/>
                    </a:lnTo>
                    <a:lnTo>
                      <a:pt x="4117" y="271"/>
                    </a:lnTo>
                    <a:lnTo>
                      <a:pt x="4114" y="304"/>
                    </a:lnTo>
                    <a:lnTo>
                      <a:pt x="4105" y="334"/>
                    </a:lnTo>
                    <a:lnTo>
                      <a:pt x="4091" y="362"/>
                    </a:lnTo>
                    <a:lnTo>
                      <a:pt x="4074" y="387"/>
                    </a:lnTo>
                    <a:lnTo>
                      <a:pt x="4051" y="407"/>
                    </a:lnTo>
                    <a:lnTo>
                      <a:pt x="4025" y="423"/>
                    </a:lnTo>
                    <a:lnTo>
                      <a:pt x="3995" y="436"/>
                    </a:lnTo>
                    <a:lnTo>
                      <a:pt x="3961" y="443"/>
                    </a:lnTo>
                    <a:lnTo>
                      <a:pt x="3925" y="446"/>
                    </a:lnTo>
                    <a:lnTo>
                      <a:pt x="3891" y="444"/>
                    </a:lnTo>
                    <a:lnTo>
                      <a:pt x="3859" y="438"/>
                    </a:lnTo>
                    <a:lnTo>
                      <a:pt x="3826" y="428"/>
                    </a:lnTo>
                    <a:lnTo>
                      <a:pt x="3792" y="413"/>
                    </a:lnTo>
                    <a:lnTo>
                      <a:pt x="3757" y="394"/>
                    </a:lnTo>
                    <a:lnTo>
                      <a:pt x="3757" y="114"/>
                    </a:lnTo>
                    <a:lnTo>
                      <a:pt x="3711" y="125"/>
                    </a:lnTo>
                    <a:lnTo>
                      <a:pt x="3668" y="140"/>
                    </a:lnTo>
                    <a:lnTo>
                      <a:pt x="3631" y="162"/>
                    </a:lnTo>
                    <a:lnTo>
                      <a:pt x="3597" y="187"/>
                    </a:lnTo>
                    <a:lnTo>
                      <a:pt x="3568" y="218"/>
                    </a:lnTo>
                    <a:lnTo>
                      <a:pt x="3543" y="253"/>
                    </a:lnTo>
                    <a:lnTo>
                      <a:pt x="3523" y="294"/>
                    </a:lnTo>
                    <a:lnTo>
                      <a:pt x="3508" y="339"/>
                    </a:lnTo>
                    <a:lnTo>
                      <a:pt x="3497" y="391"/>
                    </a:lnTo>
                    <a:lnTo>
                      <a:pt x="3489" y="447"/>
                    </a:lnTo>
                    <a:lnTo>
                      <a:pt x="3487" y="507"/>
                    </a:lnTo>
                    <a:lnTo>
                      <a:pt x="3489" y="565"/>
                    </a:lnTo>
                    <a:lnTo>
                      <a:pt x="3497" y="617"/>
                    </a:lnTo>
                    <a:lnTo>
                      <a:pt x="3509" y="667"/>
                    </a:lnTo>
                    <a:lnTo>
                      <a:pt x="3526" y="712"/>
                    </a:lnTo>
                    <a:lnTo>
                      <a:pt x="3547" y="753"/>
                    </a:lnTo>
                    <a:lnTo>
                      <a:pt x="3571" y="790"/>
                    </a:lnTo>
                    <a:lnTo>
                      <a:pt x="3600" y="821"/>
                    </a:lnTo>
                    <a:lnTo>
                      <a:pt x="3632" y="847"/>
                    </a:lnTo>
                    <a:lnTo>
                      <a:pt x="3668" y="869"/>
                    </a:lnTo>
                    <a:lnTo>
                      <a:pt x="3707" y="885"/>
                    </a:lnTo>
                    <a:lnTo>
                      <a:pt x="3750" y="894"/>
                    </a:lnTo>
                    <a:lnTo>
                      <a:pt x="3795" y="897"/>
                    </a:lnTo>
                    <a:lnTo>
                      <a:pt x="3821" y="896"/>
                    </a:lnTo>
                    <a:lnTo>
                      <a:pt x="3847" y="894"/>
                    </a:lnTo>
                    <a:lnTo>
                      <a:pt x="3874" y="889"/>
                    </a:lnTo>
                    <a:lnTo>
                      <a:pt x="3901" y="881"/>
                    </a:lnTo>
                    <a:lnTo>
                      <a:pt x="3931" y="872"/>
                    </a:lnTo>
                    <a:lnTo>
                      <a:pt x="3964" y="861"/>
                    </a:lnTo>
                    <a:lnTo>
                      <a:pt x="3999" y="846"/>
                    </a:lnTo>
                    <a:lnTo>
                      <a:pt x="4036" y="830"/>
                    </a:lnTo>
                    <a:lnTo>
                      <a:pt x="4079" y="810"/>
                    </a:lnTo>
                    <a:lnTo>
                      <a:pt x="4127" y="787"/>
                    </a:lnTo>
                    <a:lnTo>
                      <a:pt x="4127" y="976"/>
                    </a:lnTo>
                    <a:lnTo>
                      <a:pt x="4069" y="1001"/>
                    </a:lnTo>
                    <a:lnTo>
                      <a:pt x="4016" y="1024"/>
                    </a:lnTo>
                    <a:lnTo>
                      <a:pt x="3966" y="1041"/>
                    </a:lnTo>
                    <a:lnTo>
                      <a:pt x="3919" y="1058"/>
                    </a:lnTo>
                    <a:lnTo>
                      <a:pt x="3874" y="1070"/>
                    </a:lnTo>
                    <a:lnTo>
                      <a:pt x="3830" y="1080"/>
                    </a:lnTo>
                    <a:lnTo>
                      <a:pt x="3786" y="1086"/>
                    </a:lnTo>
                    <a:lnTo>
                      <a:pt x="3742" y="1091"/>
                    </a:lnTo>
                    <a:lnTo>
                      <a:pt x="3697" y="1094"/>
                    </a:lnTo>
                    <a:lnTo>
                      <a:pt x="3651" y="1095"/>
                    </a:lnTo>
                    <a:lnTo>
                      <a:pt x="3588" y="1093"/>
                    </a:lnTo>
                    <a:lnTo>
                      <a:pt x="3530" y="1086"/>
                    </a:lnTo>
                    <a:lnTo>
                      <a:pt x="3476" y="1075"/>
                    </a:lnTo>
                    <a:lnTo>
                      <a:pt x="3426" y="1060"/>
                    </a:lnTo>
                    <a:lnTo>
                      <a:pt x="3378" y="1039"/>
                    </a:lnTo>
                    <a:lnTo>
                      <a:pt x="3334" y="1014"/>
                    </a:lnTo>
                    <a:lnTo>
                      <a:pt x="3294" y="984"/>
                    </a:lnTo>
                    <a:lnTo>
                      <a:pt x="3255" y="947"/>
                    </a:lnTo>
                    <a:lnTo>
                      <a:pt x="3219" y="907"/>
                    </a:lnTo>
                    <a:lnTo>
                      <a:pt x="3188" y="865"/>
                    </a:lnTo>
                    <a:lnTo>
                      <a:pt x="3162" y="820"/>
                    </a:lnTo>
                    <a:lnTo>
                      <a:pt x="3140" y="772"/>
                    </a:lnTo>
                    <a:lnTo>
                      <a:pt x="3124" y="722"/>
                    </a:lnTo>
                    <a:lnTo>
                      <a:pt x="3111" y="670"/>
                    </a:lnTo>
                    <a:lnTo>
                      <a:pt x="3104" y="616"/>
                    </a:lnTo>
                    <a:lnTo>
                      <a:pt x="3101" y="561"/>
                    </a:lnTo>
                    <a:lnTo>
                      <a:pt x="3105" y="494"/>
                    </a:lnTo>
                    <a:lnTo>
                      <a:pt x="3115" y="433"/>
                    </a:lnTo>
                    <a:lnTo>
                      <a:pt x="3130" y="373"/>
                    </a:lnTo>
                    <a:lnTo>
                      <a:pt x="3153" y="318"/>
                    </a:lnTo>
                    <a:lnTo>
                      <a:pt x="3179" y="267"/>
                    </a:lnTo>
                    <a:lnTo>
                      <a:pt x="3213" y="219"/>
                    </a:lnTo>
                    <a:lnTo>
                      <a:pt x="3250" y="175"/>
                    </a:lnTo>
                    <a:lnTo>
                      <a:pt x="3293" y="135"/>
                    </a:lnTo>
                    <a:lnTo>
                      <a:pt x="3341" y="102"/>
                    </a:lnTo>
                    <a:lnTo>
                      <a:pt x="3392" y="72"/>
                    </a:lnTo>
                    <a:lnTo>
                      <a:pt x="3448" y="47"/>
                    </a:lnTo>
                    <a:lnTo>
                      <a:pt x="3508" y="27"/>
                    </a:lnTo>
                    <a:lnTo>
                      <a:pt x="3573" y="12"/>
                    </a:lnTo>
                    <a:lnTo>
                      <a:pt x="3640" y="3"/>
                    </a:lnTo>
                    <a:lnTo>
                      <a:pt x="3711" y="0"/>
                    </a:lnTo>
                    <a:close/>
                    <a:moveTo>
                      <a:pt x="2910" y="0"/>
                    </a:moveTo>
                    <a:lnTo>
                      <a:pt x="2948" y="4"/>
                    </a:lnTo>
                    <a:lnTo>
                      <a:pt x="2983" y="14"/>
                    </a:lnTo>
                    <a:lnTo>
                      <a:pt x="3014" y="30"/>
                    </a:lnTo>
                    <a:lnTo>
                      <a:pt x="3040" y="52"/>
                    </a:lnTo>
                    <a:lnTo>
                      <a:pt x="3063" y="78"/>
                    </a:lnTo>
                    <a:lnTo>
                      <a:pt x="3079" y="109"/>
                    </a:lnTo>
                    <a:lnTo>
                      <a:pt x="3089" y="142"/>
                    </a:lnTo>
                    <a:lnTo>
                      <a:pt x="3093" y="178"/>
                    </a:lnTo>
                    <a:lnTo>
                      <a:pt x="3091" y="203"/>
                    </a:lnTo>
                    <a:lnTo>
                      <a:pt x="3088" y="227"/>
                    </a:lnTo>
                    <a:lnTo>
                      <a:pt x="3081" y="252"/>
                    </a:lnTo>
                    <a:lnTo>
                      <a:pt x="3071" y="277"/>
                    </a:lnTo>
                    <a:lnTo>
                      <a:pt x="3060" y="303"/>
                    </a:lnTo>
                    <a:lnTo>
                      <a:pt x="3044" y="331"/>
                    </a:lnTo>
                    <a:lnTo>
                      <a:pt x="3025" y="361"/>
                    </a:lnTo>
                    <a:lnTo>
                      <a:pt x="3004" y="393"/>
                    </a:lnTo>
                    <a:lnTo>
                      <a:pt x="2978" y="429"/>
                    </a:lnTo>
                    <a:lnTo>
                      <a:pt x="2948" y="468"/>
                    </a:lnTo>
                    <a:lnTo>
                      <a:pt x="2914" y="512"/>
                    </a:lnTo>
                    <a:lnTo>
                      <a:pt x="2876" y="561"/>
                    </a:lnTo>
                    <a:lnTo>
                      <a:pt x="2472" y="1078"/>
                    </a:lnTo>
                    <a:lnTo>
                      <a:pt x="2182" y="1078"/>
                    </a:lnTo>
                    <a:lnTo>
                      <a:pt x="2182" y="424"/>
                    </a:lnTo>
                    <a:lnTo>
                      <a:pt x="1784" y="1078"/>
                    </a:lnTo>
                    <a:lnTo>
                      <a:pt x="1518" y="1078"/>
                    </a:lnTo>
                    <a:lnTo>
                      <a:pt x="1518" y="234"/>
                    </a:lnTo>
                    <a:lnTo>
                      <a:pt x="1313" y="214"/>
                    </a:lnTo>
                    <a:lnTo>
                      <a:pt x="1313" y="118"/>
                    </a:lnTo>
                    <a:lnTo>
                      <a:pt x="1690" y="25"/>
                    </a:lnTo>
                    <a:lnTo>
                      <a:pt x="1832" y="25"/>
                    </a:lnTo>
                    <a:lnTo>
                      <a:pt x="1832" y="713"/>
                    </a:lnTo>
                    <a:lnTo>
                      <a:pt x="2247" y="25"/>
                    </a:lnTo>
                    <a:lnTo>
                      <a:pt x="2497" y="25"/>
                    </a:lnTo>
                    <a:lnTo>
                      <a:pt x="2497" y="822"/>
                    </a:lnTo>
                    <a:lnTo>
                      <a:pt x="2759" y="473"/>
                    </a:lnTo>
                    <a:lnTo>
                      <a:pt x="2759" y="62"/>
                    </a:lnTo>
                    <a:lnTo>
                      <a:pt x="2779" y="44"/>
                    </a:lnTo>
                    <a:lnTo>
                      <a:pt x="2806" y="27"/>
                    </a:lnTo>
                    <a:lnTo>
                      <a:pt x="2837" y="13"/>
                    </a:lnTo>
                    <a:lnTo>
                      <a:pt x="2872" y="4"/>
                    </a:lnTo>
                    <a:lnTo>
                      <a:pt x="291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noProof="0" dirty="0"/>
              </a:p>
            </p:txBody>
          </p:sp>
        </p:grpSp>
      </p:grpSp>
    </p:spTree>
    <p:extLst>
      <p:ext uri="{BB962C8B-B14F-4D97-AF65-F5344CB8AC3E}">
        <p14:creationId xmlns:p14="http://schemas.microsoft.com/office/powerpoint/2010/main" val="485181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Three">
    <p:spTree>
      <p:nvGrpSpPr>
        <p:cNvPr id="1" name=""/>
        <p:cNvGrpSpPr/>
        <p:nvPr/>
      </p:nvGrpSpPr>
      <p:grpSpPr>
        <a:xfrm>
          <a:off x="0" y="0"/>
          <a:ext cx="0" cy="0"/>
          <a:chOff x="0" y="0"/>
          <a:chExt cx="0" cy="0"/>
        </a:xfrm>
      </p:grpSpPr>
      <p:sp>
        <p:nvSpPr>
          <p:cNvPr id="2" name="Title 1"/>
          <p:cNvSpPr>
            <a:spLocks noGrp="1"/>
          </p:cNvSpPr>
          <p:nvPr>
            <p:ph type="title"/>
          </p:nvPr>
        </p:nvSpPr>
        <p:spPr>
          <a:xfrm>
            <a:off x="533400" y="690562"/>
            <a:ext cx="8077200" cy="369332"/>
          </a:xfrm>
        </p:spPr>
        <p:txBody>
          <a:bodyPr>
            <a:spAutoFit/>
          </a:bodyPr>
          <a:lstStyle>
            <a:lvl1pPr>
              <a:defRPr sz="2400"/>
            </a:lvl1pPr>
          </a:lstStyle>
          <a:p>
            <a:r>
              <a:rPr lang="en-US" noProof="0" smtClean="0"/>
              <a:t>Click to edit Master title style</a:t>
            </a:r>
            <a:endParaRPr lang="en-US" noProof="0" dirty="0"/>
          </a:p>
        </p:txBody>
      </p:sp>
      <p:cxnSp>
        <p:nvCxnSpPr>
          <p:cNvPr id="19" name="Shape 18"/>
          <p:cNvCxnSpPr/>
          <p:nvPr/>
        </p:nvCxnSpPr>
        <p:spPr>
          <a:xfrm rot="5400000" flipH="1" flipV="1">
            <a:off x="4422648" y="-3432047"/>
            <a:ext cx="146304"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Slide Number Placeholder 15"/>
          <p:cNvSpPr>
            <a:spLocks noGrp="1"/>
          </p:cNvSpPr>
          <p:nvPr>
            <p:ph type="sldNum" sz="quarter" idx="18"/>
          </p:nvPr>
        </p:nvSpPr>
        <p:spPr>
          <a:xfrm>
            <a:off x="7086600" y="6477000"/>
            <a:ext cx="1527048" cy="152400"/>
          </a:xfrm>
          <a:prstGeom prst="rect">
            <a:avLst/>
          </a:prstGeom>
        </p:spPr>
        <p:txBody>
          <a:bodyPr/>
          <a:lstStyle/>
          <a:p>
            <a:fld id="{E465B776-1C7C-4667-A0FF-D70E1C83FF5F}" type="slidenum">
              <a:rPr lang="en-US" smtClean="0"/>
              <a:pPr/>
              <a:t>‹#›</a:t>
            </a:fld>
            <a:endParaRPr lang="en-US" dirty="0"/>
          </a:p>
        </p:txBody>
      </p:sp>
      <p:sp>
        <p:nvSpPr>
          <p:cNvPr id="17" name="PwCFirm"/>
          <p:cNvSpPr txBox="1"/>
          <p:nvPr userDrawn="1"/>
        </p:nvSpPr>
        <p:spPr>
          <a:xfrm>
            <a:off x="523208" y="6477000"/>
            <a:ext cx="6563391"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effectLst/>
                <a:latin typeface="+mn-lt"/>
              </a:rPr>
              <a:t>PwC</a:t>
            </a:r>
            <a:r>
              <a:rPr kumimoji="0" lang="en-US" sz="1000" b="1" i="0" u="none" baseline="0" dirty="0" smtClean="0">
                <a:solidFill>
                  <a:schemeClr val="tx2"/>
                </a:solidFill>
                <a:effectLst/>
                <a:latin typeface="+mn-lt"/>
              </a:rPr>
              <a:t> | </a:t>
            </a:r>
            <a:r>
              <a:rPr kumimoji="0" lang="en-US" sz="1000" b="0" i="0" u="none" baseline="0" dirty="0" smtClean="0">
                <a:effectLst/>
                <a:latin typeface="+mn-lt"/>
              </a:rPr>
              <a:t>Title</a:t>
            </a:r>
          </a:p>
        </p:txBody>
      </p:sp>
      <p:sp>
        <p:nvSpPr>
          <p:cNvPr id="9" name="Content Placeholder 26"/>
          <p:cNvSpPr>
            <a:spLocks noGrp="1"/>
          </p:cNvSpPr>
          <p:nvPr>
            <p:ph sz="quarter" idx="19"/>
          </p:nvPr>
        </p:nvSpPr>
        <p:spPr>
          <a:xfrm>
            <a:off x="533400" y="1762790"/>
            <a:ext cx="2590800" cy="2308324"/>
          </a:xfrm>
        </p:spPr>
        <p:txBody>
          <a:bodyPr wrap="square">
            <a:spAutoFit/>
          </a:bodyPr>
          <a:lstStyle>
            <a:lvl1pPr marL="0" indent="0">
              <a:spcAft>
                <a:spcPts val="900"/>
              </a:spcAft>
              <a:defRPr sz="2000" baseline="0"/>
            </a:lvl1pPr>
            <a:lvl2pPr marL="225425" indent="-225425">
              <a:spcAft>
                <a:spcPts val="900"/>
              </a:spcAft>
              <a:defRPr sz="2000"/>
            </a:lvl2pPr>
            <a:lvl3pPr marL="457200" indent="-228600">
              <a:spcAft>
                <a:spcPts val="900"/>
              </a:spcAft>
              <a:defRPr sz="2000"/>
            </a:lvl3pPr>
            <a:lvl4pPr marL="688975" indent="-227013">
              <a:spcAft>
                <a:spcPts val="900"/>
              </a:spcAft>
              <a:defRPr sz="2000"/>
            </a:lvl4pPr>
            <a:lvl5pPr marL="914400" indent="-228600">
              <a:spcAft>
                <a:spcPts val="900"/>
              </a:spcAft>
              <a:defRPr sz="20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10" name="Content Placeholder 26"/>
          <p:cNvSpPr>
            <a:spLocks noGrp="1"/>
          </p:cNvSpPr>
          <p:nvPr>
            <p:ph sz="quarter" idx="20"/>
          </p:nvPr>
        </p:nvSpPr>
        <p:spPr>
          <a:xfrm>
            <a:off x="3278778" y="1762790"/>
            <a:ext cx="2590800" cy="2308324"/>
          </a:xfrm>
        </p:spPr>
        <p:txBody>
          <a:bodyPr wrap="square">
            <a:spAutoFit/>
          </a:bodyPr>
          <a:lstStyle>
            <a:lvl1pPr marL="0" indent="0">
              <a:spcAft>
                <a:spcPts val="900"/>
              </a:spcAft>
              <a:defRPr sz="2000" baseline="0"/>
            </a:lvl1pPr>
            <a:lvl2pPr marL="225425" indent="-225425">
              <a:spcAft>
                <a:spcPts val="900"/>
              </a:spcAft>
              <a:defRPr sz="2000"/>
            </a:lvl2pPr>
            <a:lvl3pPr marL="457200" indent="-228600">
              <a:spcAft>
                <a:spcPts val="900"/>
              </a:spcAft>
              <a:defRPr sz="2000"/>
            </a:lvl3pPr>
            <a:lvl4pPr marL="688975" indent="-227013">
              <a:spcAft>
                <a:spcPts val="900"/>
              </a:spcAft>
              <a:defRPr sz="2000"/>
            </a:lvl4pPr>
            <a:lvl5pPr marL="914400" indent="-228600">
              <a:spcAft>
                <a:spcPts val="900"/>
              </a:spcAft>
              <a:defRPr sz="20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12" name="Content Placeholder 26"/>
          <p:cNvSpPr>
            <a:spLocks noGrp="1"/>
          </p:cNvSpPr>
          <p:nvPr>
            <p:ph sz="quarter" idx="21"/>
          </p:nvPr>
        </p:nvSpPr>
        <p:spPr>
          <a:xfrm>
            <a:off x="6019800" y="1762790"/>
            <a:ext cx="2590800" cy="2308324"/>
          </a:xfrm>
        </p:spPr>
        <p:txBody>
          <a:bodyPr wrap="square">
            <a:spAutoFit/>
          </a:bodyPr>
          <a:lstStyle>
            <a:lvl1pPr marL="0" indent="0">
              <a:spcAft>
                <a:spcPts val="900"/>
              </a:spcAft>
              <a:defRPr sz="2000" baseline="0"/>
            </a:lvl1pPr>
            <a:lvl2pPr marL="225425" indent="-225425">
              <a:spcAft>
                <a:spcPts val="900"/>
              </a:spcAft>
              <a:defRPr sz="2000"/>
            </a:lvl2pPr>
            <a:lvl3pPr marL="457200" indent="-228600">
              <a:spcAft>
                <a:spcPts val="900"/>
              </a:spcAft>
              <a:defRPr sz="2000"/>
            </a:lvl3pPr>
            <a:lvl4pPr marL="688975" indent="-227013">
              <a:spcAft>
                <a:spcPts val="900"/>
              </a:spcAft>
              <a:defRPr sz="2000"/>
            </a:lvl4pPr>
            <a:lvl5pPr marL="914400" indent="-228600">
              <a:spcAft>
                <a:spcPts val="900"/>
              </a:spcAft>
              <a:defRPr sz="20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Tree>
  </p:cSld>
  <p:clrMapOvr>
    <a:masterClrMapping/>
  </p:clrMapOvr>
  <p:extLst mod="1">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Cover Slide">
    <p:spTree>
      <p:nvGrpSpPr>
        <p:cNvPr id="1" name=""/>
        <p:cNvGrpSpPr/>
        <p:nvPr/>
      </p:nvGrpSpPr>
      <p:grpSpPr>
        <a:xfrm>
          <a:off x="0" y="0"/>
          <a:ext cx="0" cy="0"/>
          <a:chOff x="0" y="0"/>
          <a:chExt cx="0" cy="0"/>
        </a:xfrm>
      </p:grpSpPr>
      <p:grpSp>
        <p:nvGrpSpPr>
          <p:cNvPr id="51" name="Group 50"/>
          <p:cNvGrpSpPr/>
          <p:nvPr userDrawn="1"/>
        </p:nvGrpSpPr>
        <p:grpSpPr>
          <a:xfrm>
            <a:off x="1752601" y="-4761"/>
            <a:ext cx="7391400" cy="6176009"/>
            <a:chOff x="1752601" y="1"/>
            <a:chExt cx="7391400" cy="6176009"/>
          </a:xfrm>
        </p:grpSpPr>
        <p:sp>
          <p:nvSpPr>
            <p:cNvPr id="52" name="Rectangle 17"/>
            <p:cNvSpPr>
              <a:spLocks noChangeArrowheads="1"/>
            </p:cNvSpPr>
            <p:nvPr/>
          </p:nvSpPr>
          <p:spPr bwMode="gray">
            <a:xfrm>
              <a:off x="1752601" y="4195630"/>
              <a:ext cx="2286000" cy="1980380"/>
            </a:xfrm>
            <a:prstGeom prst="rect">
              <a:avLst/>
            </a:prstGeom>
            <a:solidFill>
              <a:srgbClr val="9A170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53" name="Rectangle 7"/>
            <p:cNvSpPr>
              <a:spLocks noChangeArrowheads="1"/>
            </p:cNvSpPr>
            <p:nvPr/>
          </p:nvSpPr>
          <p:spPr bwMode="gray">
            <a:xfrm>
              <a:off x="8229600" y="4038312"/>
              <a:ext cx="914401" cy="2137697"/>
            </a:xfrm>
            <a:prstGeom prst="rect">
              <a:avLst/>
            </a:prstGeom>
            <a:solidFill>
              <a:srgbClr val="F3BE26"/>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54" name="Rectangle 8"/>
            <p:cNvSpPr>
              <a:spLocks noChangeArrowheads="1"/>
            </p:cNvSpPr>
            <p:nvPr/>
          </p:nvSpPr>
          <p:spPr bwMode="gray">
            <a:xfrm>
              <a:off x="7620001" y="2899976"/>
              <a:ext cx="729522" cy="1295653"/>
            </a:xfrm>
            <a:prstGeom prst="rect">
              <a:avLst/>
            </a:prstGeom>
            <a:solidFill>
              <a:srgbClr val="F3BC87"/>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55" name="Rectangle 9"/>
            <p:cNvSpPr>
              <a:spLocks noChangeArrowheads="1"/>
            </p:cNvSpPr>
            <p:nvPr/>
          </p:nvSpPr>
          <p:spPr bwMode="gray">
            <a:xfrm>
              <a:off x="7620001" y="4038312"/>
              <a:ext cx="729521" cy="2137697"/>
            </a:xfrm>
            <a:prstGeom prst="rect">
              <a:avLst/>
            </a:prstGeom>
            <a:solidFill>
              <a:srgbClr val="E88C1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56" name="Rectangle 11"/>
            <p:cNvSpPr>
              <a:spLocks noChangeArrowheads="1"/>
            </p:cNvSpPr>
            <p:nvPr/>
          </p:nvSpPr>
          <p:spPr bwMode="gray">
            <a:xfrm>
              <a:off x="7239000" y="696094"/>
              <a:ext cx="473687" cy="2274966"/>
            </a:xfrm>
            <a:prstGeom prst="rect">
              <a:avLst/>
            </a:prstGeom>
            <a:solidFill>
              <a:srgbClr val="E669A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57" name="Rectangle 12"/>
            <p:cNvSpPr>
              <a:spLocks noChangeArrowheads="1"/>
            </p:cNvSpPr>
            <p:nvPr/>
          </p:nvSpPr>
          <p:spPr bwMode="gray">
            <a:xfrm>
              <a:off x="7239000" y="2899977"/>
              <a:ext cx="473687" cy="1295653"/>
            </a:xfrm>
            <a:prstGeom prst="rect">
              <a:avLst/>
            </a:prstGeom>
            <a:solidFill>
              <a:srgbClr val="DB4D56"/>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58" name="Rectangle 13"/>
            <p:cNvSpPr>
              <a:spLocks noChangeArrowheads="1"/>
            </p:cNvSpPr>
            <p:nvPr/>
          </p:nvSpPr>
          <p:spPr bwMode="gray">
            <a:xfrm>
              <a:off x="7239000" y="4038312"/>
              <a:ext cx="473687" cy="2137697"/>
            </a:xfrm>
            <a:prstGeom prst="rect">
              <a:avLst/>
            </a:prstGeom>
            <a:solidFill>
              <a:srgbClr val="D13A0D"/>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59" name="Rectangle 14"/>
            <p:cNvSpPr>
              <a:spLocks noChangeArrowheads="1"/>
            </p:cNvSpPr>
            <p:nvPr/>
          </p:nvSpPr>
          <p:spPr bwMode="gray">
            <a:xfrm>
              <a:off x="1752601" y="659475"/>
              <a:ext cx="5622752" cy="2311585"/>
            </a:xfrm>
            <a:prstGeom prst="rect">
              <a:avLst/>
            </a:prstGeom>
            <a:solidFill>
              <a:srgbClr val="D7402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60" name="Rectangle 15"/>
            <p:cNvSpPr>
              <a:spLocks noChangeArrowheads="1"/>
            </p:cNvSpPr>
            <p:nvPr/>
          </p:nvSpPr>
          <p:spPr bwMode="gray">
            <a:xfrm>
              <a:off x="1752601" y="2899977"/>
              <a:ext cx="5622752" cy="1295653"/>
            </a:xfrm>
            <a:prstGeom prst="rect">
              <a:avLst/>
            </a:prstGeom>
            <a:solidFill>
              <a:srgbClr val="CD2F1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61" name="Freeform 16"/>
            <p:cNvSpPr>
              <a:spLocks/>
            </p:cNvSpPr>
            <p:nvPr/>
          </p:nvSpPr>
          <p:spPr bwMode="gray">
            <a:xfrm>
              <a:off x="1752601" y="4038312"/>
              <a:ext cx="5622752" cy="2137697"/>
            </a:xfrm>
            <a:custGeom>
              <a:avLst/>
              <a:gdLst/>
              <a:ahLst/>
              <a:cxnLst>
                <a:cxn ang="0">
                  <a:pos x="0" y="0"/>
                </a:cxn>
                <a:cxn ang="0">
                  <a:pos x="3567" y="0"/>
                </a:cxn>
                <a:cxn ang="0">
                  <a:pos x="3567" y="1340"/>
                </a:cxn>
                <a:cxn ang="0">
                  <a:pos x="1372" y="1340"/>
                </a:cxn>
                <a:cxn ang="0">
                  <a:pos x="1372" y="181"/>
                </a:cxn>
                <a:cxn ang="0">
                  <a:pos x="0" y="181"/>
                </a:cxn>
                <a:cxn ang="0">
                  <a:pos x="0" y="0"/>
                </a:cxn>
              </a:cxnLst>
              <a:rect l="0" t="0" r="r" b="b"/>
              <a:pathLst>
                <a:path w="3567" h="1340">
                  <a:moveTo>
                    <a:pt x="0" y="0"/>
                  </a:moveTo>
                  <a:lnTo>
                    <a:pt x="3567" y="0"/>
                  </a:lnTo>
                  <a:lnTo>
                    <a:pt x="3567" y="1340"/>
                  </a:lnTo>
                  <a:lnTo>
                    <a:pt x="1372" y="1340"/>
                  </a:lnTo>
                  <a:lnTo>
                    <a:pt x="1372" y="181"/>
                  </a:lnTo>
                  <a:lnTo>
                    <a:pt x="0" y="181"/>
                  </a:lnTo>
                  <a:lnTo>
                    <a:pt x="0" y="0"/>
                  </a:lnTo>
                  <a:close/>
                </a:path>
              </a:pathLst>
            </a:custGeom>
            <a:solidFill>
              <a:srgbClr val="C4230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2" name="Rectangle 10"/>
            <p:cNvSpPr>
              <a:spLocks noChangeArrowheads="1"/>
            </p:cNvSpPr>
            <p:nvPr/>
          </p:nvSpPr>
          <p:spPr bwMode="gray">
            <a:xfrm>
              <a:off x="1752601" y="1"/>
              <a:ext cx="5622752" cy="696094"/>
            </a:xfrm>
            <a:prstGeom prst="rect">
              <a:avLst/>
            </a:prstGeom>
            <a:solidFill>
              <a:srgbClr val="EE9C3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grpSp>
      <p:grpSp>
        <p:nvGrpSpPr>
          <p:cNvPr id="63" name="Group 62"/>
          <p:cNvGrpSpPr/>
          <p:nvPr userDrawn="1"/>
        </p:nvGrpSpPr>
        <p:grpSpPr>
          <a:xfrm>
            <a:off x="968592" y="6170991"/>
            <a:ext cx="914400" cy="533479"/>
            <a:chOff x="968592" y="6170991"/>
            <a:chExt cx="914400" cy="533479"/>
          </a:xfrm>
        </p:grpSpPr>
        <p:sp>
          <p:nvSpPr>
            <p:cNvPr id="64" name="Rectangle 37"/>
            <p:cNvSpPr>
              <a:spLocks noChangeArrowheads="1"/>
            </p:cNvSpPr>
            <p:nvPr userDrawn="1"/>
          </p:nvSpPr>
          <p:spPr bwMode="black">
            <a:xfrm>
              <a:off x="1524116" y="6170991"/>
              <a:ext cx="228600" cy="52646"/>
            </a:xfrm>
            <a:prstGeom prst="rect">
              <a:avLst/>
            </a:prstGeom>
            <a:solidFill>
              <a:srgbClr val="A100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65" name="Freeform 7"/>
            <p:cNvSpPr>
              <a:spLocks noEditPoints="1"/>
            </p:cNvSpPr>
            <p:nvPr userDrawn="1"/>
          </p:nvSpPr>
          <p:spPr bwMode="black">
            <a:xfrm>
              <a:off x="968592" y="6359814"/>
              <a:ext cx="914400" cy="344656"/>
            </a:xfrm>
            <a:custGeom>
              <a:avLst/>
              <a:gdLst/>
              <a:ahLst/>
              <a:cxnLst>
                <a:cxn ang="0">
                  <a:pos x="581" y="233"/>
                </a:cxn>
                <a:cxn ang="0">
                  <a:pos x="538" y="949"/>
                </a:cxn>
                <a:cxn ang="0">
                  <a:pos x="630" y="946"/>
                </a:cxn>
                <a:cxn ang="0">
                  <a:pos x="793" y="880"/>
                </a:cxn>
                <a:cxn ang="0">
                  <a:pos x="886" y="728"/>
                </a:cxn>
                <a:cxn ang="0">
                  <a:pos x="905" y="505"/>
                </a:cxn>
                <a:cxn ang="0">
                  <a:pos x="850" y="329"/>
                </a:cxn>
                <a:cxn ang="0">
                  <a:pos x="727" y="241"/>
                </a:cxn>
                <a:cxn ang="0">
                  <a:pos x="521" y="3"/>
                </a:cxn>
                <a:cxn ang="0">
                  <a:pos x="643" y="74"/>
                </a:cxn>
                <a:cxn ang="0">
                  <a:pos x="761" y="24"/>
                </a:cxn>
                <a:cxn ang="0">
                  <a:pos x="855" y="9"/>
                </a:cxn>
                <a:cxn ang="0">
                  <a:pos x="1026" y="40"/>
                </a:cxn>
                <a:cxn ang="0">
                  <a:pos x="1180" y="172"/>
                </a:cxn>
                <a:cxn ang="0">
                  <a:pos x="1265" y="383"/>
                </a:cxn>
                <a:cxn ang="0">
                  <a:pos x="1265" y="641"/>
                </a:cxn>
                <a:cxn ang="0">
                  <a:pos x="1175" y="857"/>
                </a:cxn>
                <a:cxn ang="0">
                  <a:pos x="1005" y="1006"/>
                </a:cxn>
                <a:cxn ang="0">
                  <a:pos x="766" y="1074"/>
                </a:cxn>
                <a:cxn ang="0">
                  <a:pos x="601" y="1074"/>
                </a:cxn>
                <a:cxn ang="0">
                  <a:pos x="692" y="1447"/>
                </a:cxn>
                <a:cxn ang="0">
                  <a:pos x="171" y="1408"/>
                </a:cxn>
                <a:cxn ang="0">
                  <a:pos x="413" y="3"/>
                </a:cxn>
                <a:cxn ang="0">
                  <a:pos x="3876" y="20"/>
                </a:cxn>
                <a:cxn ang="0">
                  <a:pos x="4036" y="100"/>
                </a:cxn>
                <a:cxn ang="0">
                  <a:pos x="4113" y="232"/>
                </a:cxn>
                <a:cxn ang="0">
                  <a:pos x="4091" y="362"/>
                </a:cxn>
                <a:cxn ang="0">
                  <a:pos x="3995" y="436"/>
                </a:cxn>
                <a:cxn ang="0">
                  <a:pos x="3859" y="438"/>
                </a:cxn>
                <a:cxn ang="0">
                  <a:pos x="3757" y="114"/>
                </a:cxn>
                <a:cxn ang="0">
                  <a:pos x="3597" y="187"/>
                </a:cxn>
                <a:cxn ang="0">
                  <a:pos x="3508" y="339"/>
                </a:cxn>
                <a:cxn ang="0">
                  <a:pos x="3489" y="565"/>
                </a:cxn>
                <a:cxn ang="0">
                  <a:pos x="3547" y="753"/>
                </a:cxn>
                <a:cxn ang="0">
                  <a:pos x="3668" y="869"/>
                </a:cxn>
                <a:cxn ang="0">
                  <a:pos x="3821" y="896"/>
                </a:cxn>
                <a:cxn ang="0">
                  <a:pos x="3931" y="872"/>
                </a:cxn>
                <a:cxn ang="0">
                  <a:pos x="4079" y="810"/>
                </a:cxn>
                <a:cxn ang="0">
                  <a:pos x="4016" y="1024"/>
                </a:cxn>
                <a:cxn ang="0">
                  <a:pos x="3830" y="1080"/>
                </a:cxn>
                <a:cxn ang="0">
                  <a:pos x="3651" y="1095"/>
                </a:cxn>
                <a:cxn ang="0">
                  <a:pos x="3426" y="1060"/>
                </a:cxn>
                <a:cxn ang="0">
                  <a:pos x="3255" y="947"/>
                </a:cxn>
                <a:cxn ang="0">
                  <a:pos x="3140" y="772"/>
                </a:cxn>
                <a:cxn ang="0">
                  <a:pos x="3101" y="561"/>
                </a:cxn>
                <a:cxn ang="0">
                  <a:pos x="3153" y="318"/>
                </a:cxn>
                <a:cxn ang="0">
                  <a:pos x="3293" y="135"/>
                </a:cxn>
                <a:cxn ang="0">
                  <a:pos x="3508" y="27"/>
                </a:cxn>
                <a:cxn ang="0">
                  <a:pos x="2910" y="0"/>
                </a:cxn>
                <a:cxn ang="0">
                  <a:pos x="3040" y="52"/>
                </a:cxn>
                <a:cxn ang="0">
                  <a:pos x="3093" y="178"/>
                </a:cxn>
                <a:cxn ang="0">
                  <a:pos x="3071" y="277"/>
                </a:cxn>
                <a:cxn ang="0">
                  <a:pos x="3004" y="393"/>
                </a:cxn>
                <a:cxn ang="0">
                  <a:pos x="2876" y="561"/>
                </a:cxn>
                <a:cxn ang="0">
                  <a:pos x="1784" y="1078"/>
                </a:cxn>
                <a:cxn ang="0">
                  <a:pos x="1313" y="118"/>
                </a:cxn>
                <a:cxn ang="0">
                  <a:pos x="2247" y="25"/>
                </a:cxn>
                <a:cxn ang="0">
                  <a:pos x="2759" y="62"/>
                </a:cxn>
                <a:cxn ang="0">
                  <a:pos x="2872" y="4"/>
                </a:cxn>
              </a:cxnLst>
              <a:rect l="0" t="0" r="r" b="b"/>
              <a:pathLst>
                <a:path w="4127" h="1544">
                  <a:moveTo>
                    <a:pt x="640" y="229"/>
                  </a:moveTo>
                  <a:lnTo>
                    <a:pt x="622" y="229"/>
                  </a:lnTo>
                  <a:lnTo>
                    <a:pt x="603" y="230"/>
                  </a:lnTo>
                  <a:lnTo>
                    <a:pt x="581" y="233"/>
                  </a:lnTo>
                  <a:lnTo>
                    <a:pt x="553" y="235"/>
                  </a:lnTo>
                  <a:lnTo>
                    <a:pt x="521" y="241"/>
                  </a:lnTo>
                  <a:lnTo>
                    <a:pt x="521" y="947"/>
                  </a:lnTo>
                  <a:lnTo>
                    <a:pt x="538" y="949"/>
                  </a:lnTo>
                  <a:lnTo>
                    <a:pt x="553" y="949"/>
                  </a:lnTo>
                  <a:lnTo>
                    <a:pt x="566" y="949"/>
                  </a:lnTo>
                  <a:lnTo>
                    <a:pt x="578" y="949"/>
                  </a:lnTo>
                  <a:lnTo>
                    <a:pt x="630" y="946"/>
                  </a:lnTo>
                  <a:lnTo>
                    <a:pt x="677" y="937"/>
                  </a:lnTo>
                  <a:lnTo>
                    <a:pt x="720" y="924"/>
                  </a:lnTo>
                  <a:lnTo>
                    <a:pt x="758" y="905"/>
                  </a:lnTo>
                  <a:lnTo>
                    <a:pt x="793" y="880"/>
                  </a:lnTo>
                  <a:lnTo>
                    <a:pt x="824" y="850"/>
                  </a:lnTo>
                  <a:lnTo>
                    <a:pt x="849" y="815"/>
                  </a:lnTo>
                  <a:lnTo>
                    <a:pt x="870" y="775"/>
                  </a:lnTo>
                  <a:lnTo>
                    <a:pt x="886" y="728"/>
                  </a:lnTo>
                  <a:lnTo>
                    <a:pt x="897" y="678"/>
                  </a:lnTo>
                  <a:lnTo>
                    <a:pt x="905" y="622"/>
                  </a:lnTo>
                  <a:lnTo>
                    <a:pt x="907" y="561"/>
                  </a:lnTo>
                  <a:lnTo>
                    <a:pt x="905" y="505"/>
                  </a:lnTo>
                  <a:lnTo>
                    <a:pt x="897" y="452"/>
                  </a:lnTo>
                  <a:lnTo>
                    <a:pt x="886" y="407"/>
                  </a:lnTo>
                  <a:lnTo>
                    <a:pt x="870" y="366"/>
                  </a:lnTo>
                  <a:lnTo>
                    <a:pt x="850" y="329"/>
                  </a:lnTo>
                  <a:lnTo>
                    <a:pt x="826" y="299"/>
                  </a:lnTo>
                  <a:lnTo>
                    <a:pt x="797" y="274"/>
                  </a:lnTo>
                  <a:lnTo>
                    <a:pt x="763" y="254"/>
                  </a:lnTo>
                  <a:lnTo>
                    <a:pt x="727" y="241"/>
                  </a:lnTo>
                  <a:lnTo>
                    <a:pt x="686" y="232"/>
                  </a:lnTo>
                  <a:lnTo>
                    <a:pt x="640" y="229"/>
                  </a:lnTo>
                  <a:close/>
                  <a:moveTo>
                    <a:pt x="413" y="3"/>
                  </a:moveTo>
                  <a:lnTo>
                    <a:pt x="521" y="3"/>
                  </a:lnTo>
                  <a:lnTo>
                    <a:pt x="521" y="143"/>
                  </a:lnTo>
                  <a:lnTo>
                    <a:pt x="566" y="117"/>
                  </a:lnTo>
                  <a:lnTo>
                    <a:pt x="607" y="93"/>
                  </a:lnTo>
                  <a:lnTo>
                    <a:pt x="643" y="74"/>
                  </a:lnTo>
                  <a:lnTo>
                    <a:pt x="677" y="57"/>
                  </a:lnTo>
                  <a:lnTo>
                    <a:pt x="707" y="44"/>
                  </a:lnTo>
                  <a:lnTo>
                    <a:pt x="735" y="33"/>
                  </a:lnTo>
                  <a:lnTo>
                    <a:pt x="761" y="24"/>
                  </a:lnTo>
                  <a:lnTo>
                    <a:pt x="785" y="18"/>
                  </a:lnTo>
                  <a:lnTo>
                    <a:pt x="809" y="13"/>
                  </a:lnTo>
                  <a:lnTo>
                    <a:pt x="831" y="10"/>
                  </a:lnTo>
                  <a:lnTo>
                    <a:pt x="855" y="9"/>
                  </a:lnTo>
                  <a:lnTo>
                    <a:pt x="879" y="8"/>
                  </a:lnTo>
                  <a:lnTo>
                    <a:pt x="931" y="12"/>
                  </a:lnTo>
                  <a:lnTo>
                    <a:pt x="980" y="23"/>
                  </a:lnTo>
                  <a:lnTo>
                    <a:pt x="1026" y="40"/>
                  </a:lnTo>
                  <a:lnTo>
                    <a:pt x="1070" y="64"/>
                  </a:lnTo>
                  <a:lnTo>
                    <a:pt x="1110" y="94"/>
                  </a:lnTo>
                  <a:lnTo>
                    <a:pt x="1148" y="130"/>
                  </a:lnTo>
                  <a:lnTo>
                    <a:pt x="1180" y="172"/>
                  </a:lnTo>
                  <a:lnTo>
                    <a:pt x="1209" y="218"/>
                  </a:lnTo>
                  <a:lnTo>
                    <a:pt x="1233" y="268"/>
                  </a:lnTo>
                  <a:lnTo>
                    <a:pt x="1252" y="324"/>
                  </a:lnTo>
                  <a:lnTo>
                    <a:pt x="1265" y="383"/>
                  </a:lnTo>
                  <a:lnTo>
                    <a:pt x="1274" y="446"/>
                  </a:lnTo>
                  <a:lnTo>
                    <a:pt x="1278" y="512"/>
                  </a:lnTo>
                  <a:lnTo>
                    <a:pt x="1274" y="578"/>
                  </a:lnTo>
                  <a:lnTo>
                    <a:pt x="1265" y="641"/>
                  </a:lnTo>
                  <a:lnTo>
                    <a:pt x="1252" y="701"/>
                  </a:lnTo>
                  <a:lnTo>
                    <a:pt x="1232" y="756"/>
                  </a:lnTo>
                  <a:lnTo>
                    <a:pt x="1205" y="809"/>
                  </a:lnTo>
                  <a:lnTo>
                    <a:pt x="1175" y="857"/>
                  </a:lnTo>
                  <a:lnTo>
                    <a:pt x="1140" y="901"/>
                  </a:lnTo>
                  <a:lnTo>
                    <a:pt x="1099" y="941"/>
                  </a:lnTo>
                  <a:lnTo>
                    <a:pt x="1054" y="976"/>
                  </a:lnTo>
                  <a:lnTo>
                    <a:pt x="1005" y="1006"/>
                  </a:lnTo>
                  <a:lnTo>
                    <a:pt x="951" y="1031"/>
                  </a:lnTo>
                  <a:lnTo>
                    <a:pt x="894" y="1051"/>
                  </a:lnTo>
                  <a:lnTo>
                    <a:pt x="831" y="1065"/>
                  </a:lnTo>
                  <a:lnTo>
                    <a:pt x="766" y="1074"/>
                  </a:lnTo>
                  <a:lnTo>
                    <a:pt x="696" y="1078"/>
                  </a:lnTo>
                  <a:lnTo>
                    <a:pt x="670" y="1078"/>
                  </a:lnTo>
                  <a:lnTo>
                    <a:pt x="637" y="1076"/>
                  </a:lnTo>
                  <a:lnTo>
                    <a:pt x="601" y="1074"/>
                  </a:lnTo>
                  <a:lnTo>
                    <a:pt x="561" y="1071"/>
                  </a:lnTo>
                  <a:lnTo>
                    <a:pt x="521" y="1068"/>
                  </a:lnTo>
                  <a:lnTo>
                    <a:pt x="521" y="1408"/>
                  </a:lnTo>
                  <a:lnTo>
                    <a:pt x="692" y="1447"/>
                  </a:lnTo>
                  <a:lnTo>
                    <a:pt x="692" y="1544"/>
                  </a:lnTo>
                  <a:lnTo>
                    <a:pt x="18" y="1544"/>
                  </a:lnTo>
                  <a:lnTo>
                    <a:pt x="18" y="1447"/>
                  </a:lnTo>
                  <a:lnTo>
                    <a:pt x="171" y="1408"/>
                  </a:lnTo>
                  <a:lnTo>
                    <a:pt x="171" y="229"/>
                  </a:lnTo>
                  <a:lnTo>
                    <a:pt x="0" y="229"/>
                  </a:lnTo>
                  <a:lnTo>
                    <a:pt x="0" y="128"/>
                  </a:lnTo>
                  <a:lnTo>
                    <a:pt x="413" y="3"/>
                  </a:lnTo>
                  <a:close/>
                  <a:moveTo>
                    <a:pt x="3711" y="0"/>
                  </a:moveTo>
                  <a:lnTo>
                    <a:pt x="3770" y="3"/>
                  </a:lnTo>
                  <a:lnTo>
                    <a:pt x="3825" y="9"/>
                  </a:lnTo>
                  <a:lnTo>
                    <a:pt x="3876" y="20"/>
                  </a:lnTo>
                  <a:lnTo>
                    <a:pt x="3923" y="34"/>
                  </a:lnTo>
                  <a:lnTo>
                    <a:pt x="3965" y="53"/>
                  </a:lnTo>
                  <a:lnTo>
                    <a:pt x="4004" y="75"/>
                  </a:lnTo>
                  <a:lnTo>
                    <a:pt x="4036" y="100"/>
                  </a:lnTo>
                  <a:lnTo>
                    <a:pt x="4064" y="129"/>
                  </a:lnTo>
                  <a:lnTo>
                    <a:pt x="4086" y="160"/>
                  </a:lnTo>
                  <a:lnTo>
                    <a:pt x="4103" y="194"/>
                  </a:lnTo>
                  <a:lnTo>
                    <a:pt x="4113" y="232"/>
                  </a:lnTo>
                  <a:lnTo>
                    <a:pt x="4117" y="271"/>
                  </a:lnTo>
                  <a:lnTo>
                    <a:pt x="4114" y="304"/>
                  </a:lnTo>
                  <a:lnTo>
                    <a:pt x="4105" y="334"/>
                  </a:lnTo>
                  <a:lnTo>
                    <a:pt x="4091" y="362"/>
                  </a:lnTo>
                  <a:lnTo>
                    <a:pt x="4074" y="387"/>
                  </a:lnTo>
                  <a:lnTo>
                    <a:pt x="4051" y="407"/>
                  </a:lnTo>
                  <a:lnTo>
                    <a:pt x="4025" y="423"/>
                  </a:lnTo>
                  <a:lnTo>
                    <a:pt x="3995" y="436"/>
                  </a:lnTo>
                  <a:lnTo>
                    <a:pt x="3961" y="443"/>
                  </a:lnTo>
                  <a:lnTo>
                    <a:pt x="3925" y="446"/>
                  </a:lnTo>
                  <a:lnTo>
                    <a:pt x="3891" y="444"/>
                  </a:lnTo>
                  <a:lnTo>
                    <a:pt x="3859" y="438"/>
                  </a:lnTo>
                  <a:lnTo>
                    <a:pt x="3826" y="428"/>
                  </a:lnTo>
                  <a:lnTo>
                    <a:pt x="3792" y="413"/>
                  </a:lnTo>
                  <a:lnTo>
                    <a:pt x="3757" y="394"/>
                  </a:lnTo>
                  <a:lnTo>
                    <a:pt x="3757" y="114"/>
                  </a:lnTo>
                  <a:lnTo>
                    <a:pt x="3711" y="125"/>
                  </a:lnTo>
                  <a:lnTo>
                    <a:pt x="3668" y="140"/>
                  </a:lnTo>
                  <a:lnTo>
                    <a:pt x="3631" y="162"/>
                  </a:lnTo>
                  <a:lnTo>
                    <a:pt x="3597" y="187"/>
                  </a:lnTo>
                  <a:lnTo>
                    <a:pt x="3568" y="218"/>
                  </a:lnTo>
                  <a:lnTo>
                    <a:pt x="3543" y="253"/>
                  </a:lnTo>
                  <a:lnTo>
                    <a:pt x="3523" y="294"/>
                  </a:lnTo>
                  <a:lnTo>
                    <a:pt x="3508" y="339"/>
                  </a:lnTo>
                  <a:lnTo>
                    <a:pt x="3497" y="391"/>
                  </a:lnTo>
                  <a:lnTo>
                    <a:pt x="3489" y="447"/>
                  </a:lnTo>
                  <a:lnTo>
                    <a:pt x="3487" y="507"/>
                  </a:lnTo>
                  <a:lnTo>
                    <a:pt x="3489" y="565"/>
                  </a:lnTo>
                  <a:lnTo>
                    <a:pt x="3497" y="617"/>
                  </a:lnTo>
                  <a:lnTo>
                    <a:pt x="3509" y="667"/>
                  </a:lnTo>
                  <a:lnTo>
                    <a:pt x="3526" y="712"/>
                  </a:lnTo>
                  <a:lnTo>
                    <a:pt x="3547" y="753"/>
                  </a:lnTo>
                  <a:lnTo>
                    <a:pt x="3571" y="790"/>
                  </a:lnTo>
                  <a:lnTo>
                    <a:pt x="3600" y="821"/>
                  </a:lnTo>
                  <a:lnTo>
                    <a:pt x="3632" y="847"/>
                  </a:lnTo>
                  <a:lnTo>
                    <a:pt x="3668" y="869"/>
                  </a:lnTo>
                  <a:lnTo>
                    <a:pt x="3707" y="885"/>
                  </a:lnTo>
                  <a:lnTo>
                    <a:pt x="3750" y="894"/>
                  </a:lnTo>
                  <a:lnTo>
                    <a:pt x="3795" y="897"/>
                  </a:lnTo>
                  <a:lnTo>
                    <a:pt x="3821" y="896"/>
                  </a:lnTo>
                  <a:lnTo>
                    <a:pt x="3847" y="894"/>
                  </a:lnTo>
                  <a:lnTo>
                    <a:pt x="3874" y="889"/>
                  </a:lnTo>
                  <a:lnTo>
                    <a:pt x="3901" y="881"/>
                  </a:lnTo>
                  <a:lnTo>
                    <a:pt x="3931" y="872"/>
                  </a:lnTo>
                  <a:lnTo>
                    <a:pt x="3964" y="861"/>
                  </a:lnTo>
                  <a:lnTo>
                    <a:pt x="3999" y="846"/>
                  </a:lnTo>
                  <a:lnTo>
                    <a:pt x="4036" y="830"/>
                  </a:lnTo>
                  <a:lnTo>
                    <a:pt x="4079" y="810"/>
                  </a:lnTo>
                  <a:lnTo>
                    <a:pt x="4127" y="787"/>
                  </a:lnTo>
                  <a:lnTo>
                    <a:pt x="4127" y="976"/>
                  </a:lnTo>
                  <a:lnTo>
                    <a:pt x="4069" y="1001"/>
                  </a:lnTo>
                  <a:lnTo>
                    <a:pt x="4016" y="1024"/>
                  </a:lnTo>
                  <a:lnTo>
                    <a:pt x="3966" y="1041"/>
                  </a:lnTo>
                  <a:lnTo>
                    <a:pt x="3919" y="1058"/>
                  </a:lnTo>
                  <a:lnTo>
                    <a:pt x="3874" y="1070"/>
                  </a:lnTo>
                  <a:lnTo>
                    <a:pt x="3830" y="1080"/>
                  </a:lnTo>
                  <a:lnTo>
                    <a:pt x="3786" y="1086"/>
                  </a:lnTo>
                  <a:lnTo>
                    <a:pt x="3742" y="1091"/>
                  </a:lnTo>
                  <a:lnTo>
                    <a:pt x="3697" y="1094"/>
                  </a:lnTo>
                  <a:lnTo>
                    <a:pt x="3651" y="1095"/>
                  </a:lnTo>
                  <a:lnTo>
                    <a:pt x="3588" y="1093"/>
                  </a:lnTo>
                  <a:lnTo>
                    <a:pt x="3530" y="1086"/>
                  </a:lnTo>
                  <a:lnTo>
                    <a:pt x="3476" y="1075"/>
                  </a:lnTo>
                  <a:lnTo>
                    <a:pt x="3426" y="1060"/>
                  </a:lnTo>
                  <a:lnTo>
                    <a:pt x="3378" y="1039"/>
                  </a:lnTo>
                  <a:lnTo>
                    <a:pt x="3334" y="1014"/>
                  </a:lnTo>
                  <a:lnTo>
                    <a:pt x="3294" y="984"/>
                  </a:lnTo>
                  <a:lnTo>
                    <a:pt x="3255" y="947"/>
                  </a:lnTo>
                  <a:lnTo>
                    <a:pt x="3219" y="907"/>
                  </a:lnTo>
                  <a:lnTo>
                    <a:pt x="3188" y="865"/>
                  </a:lnTo>
                  <a:lnTo>
                    <a:pt x="3162" y="820"/>
                  </a:lnTo>
                  <a:lnTo>
                    <a:pt x="3140" y="772"/>
                  </a:lnTo>
                  <a:lnTo>
                    <a:pt x="3124" y="722"/>
                  </a:lnTo>
                  <a:lnTo>
                    <a:pt x="3111" y="670"/>
                  </a:lnTo>
                  <a:lnTo>
                    <a:pt x="3104" y="616"/>
                  </a:lnTo>
                  <a:lnTo>
                    <a:pt x="3101" y="561"/>
                  </a:lnTo>
                  <a:lnTo>
                    <a:pt x="3105" y="494"/>
                  </a:lnTo>
                  <a:lnTo>
                    <a:pt x="3115" y="433"/>
                  </a:lnTo>
                  <a:lnTo>
                    <a:pt x="3130" y="373"/>
                  </a:lnTo>
                  <a:lnTo>
                    <a:pt x="3153" y="318"/>
                  </a:lnTo>
                  <a:lnTo>
                    <a:pt x="3179" y="267"/>
                  </a:lnTo>
                  <a:lnTo>
                    <a:pt x="3213" y="219"/>
                  </a:lnTo>
                  <a:lnTo>
                    <a:pt x="3250" y="175"/>
                  </a:lnTo>
                  <a:lnTo>
                    <a:pt x="3293" y="135"/>
                  </a:lnTo>
                  <a:lnTo>
                    <a:pt x="3341" y="102"/>
                  </a:lnTo>
                  <a:lnTo>
                    <a:pt x="3392" y="72"/>
                  </a:lnTo>
                  <a:lnTo>
                    <a:pt x="3448" y="47"/>
                  </a:lnTo>
                  <a:lnTo>
                    <a:pt x="3508" y="27"/>
                  </a:lnTo>
                  <a:lnTo>
                    <a:pt x="3573" y="12"/>
                  </a:lnTo>
                  <a:lnTo>
                    <a:pt x="3640" y="3"/>
                  </a:lnTo>
                  <a:lnTo>
                    <a:pt x="3711" y="0"/>
                  </a:lnTo>
                  <a:close/>
                  <a:moveTo>
                    <a:pt x="2910" y="0"/>
                  </a:moveTo>
                  <a:lnTo>
                    <a:pt x="2948" y="4"/>
                  </a:lnTo>
                  <a:lnTo>
                    <a:pt x="2983" y="14"/>
                  </a:lnTo>
                  <a:lnTo>
                    <a:pt x="3014" y="30"/>
                  </a:lnTo>
                  <a:lnTo>
                    <a:pt x="3040" y="52"/>
                  </a:lnTo>
                  <a:lnTo>
                    <a:pt x="3063" y="78"/>
                  </a:lnTo>
                  <a:lnTo>
                    <a:pt x="3079" y="109"/>
                  </a:lnTo>
                  <a:lnTo>
                    <a:pt x="3089" y="142"/>
                  </a:lnTo>
                  <a:lnTo>
                    <a:pt x="3093" y="178"/>
                  </a:lnTo>
                  <a:lnTo>
                    <a:pt x="3091" y="203"/>
                  </a:lnTo>
                  <a:lnTo>
                    <a:pt x="3088" y="227"/>
                  </a:lnTo>
                  <a:lnTo>
                    <a:pt x="3081" y="252"/>
                  </a:lnTo>
                  <a:lnTo>
                    <a:pt x="3071" y="277"/>
                  </a:lnTo>
                  <a:lnTo>
                    <a:pt x="3060" y="303"/>
                  </a:lnTo>
                  <a:lnTo>
                    <a:pt x="3044" y="331"/>
                  </a:lnTo>
                  <a:lnTo>
                    <a:pt x="3025" y="361"/>
                  </a:lnTo>
                  <a:lnTo>
                    <a:pt x="3004" y="393"/>
                  </a:lnTo>
                  <a:lnTo>
                    <a:pt x="2978" y="429"/>
                  </a:lnTo>
                  <a:lnTo>
                    <a:pt x="2948" y="468"/>
                  </a:lnTo>
                  <a:lnTo>
                    <a:pt x="2914" y="512"/>
                  </a:lnTo>
                  <a:lnTo>
                    <a:pt x="2876" y="561"/>
                  </a:lnTo>
                  <a:lnTo>
                    <a:pt x="2472" y="1078"/>
                  </a:lnTo>
                  <a:lnTo>
                    <a:pt x="2182" y="1078"/>
                  </a:lnTo>
                  <a:lnTo>
                    <a:pt x="2182" y="424"/>
                  </a:lnTo>
                  <a:lnTo>
                    <a:pt x="1784" y="1078"/>
                  </a:lnTo>
                  <a:lnTo>
                    <a:pt x="1518" y="1078"/>
                  </a:lnTo>
                  <a:lnTo>
                    <a:pt x="1518" y="234"/>
                  </a:lnTo>
                  <a:lnTo>
                    <a:pt x="1313" y="214"/>
                  </a:lnTo>
                  <a:lnTo>
                    <a:pt x="1313" y="118"/>
                  </a:lnTo>
                  <a:lnTo>
                    <a:pt x="1690" y="25"/>
                  </a:lnTo>
                  <a:lnTo>
                    <a:pt x="1832" y="25"/>
                  </a:lnTo>
                  <a:lnTo>
                    <a:pt x="1832" y="713"/>
                  </a:lnTo>
                  <a:lnTo>
                    <a:pt x="2247" y="25"/>
                  </a:lnTo>
                  <a:lnTo>
                    <a:pt x="2497" y="25"/>
                  </a:lnTo>
                  <a:lnTo>
                    <a:pt x="2497" y="822"/>
                  </a:lnTo>
                  <a:lnTo>
                    <a:pt x="2759" y="473"/>
                  </a:lnTo>
                  <a:lnTo>
                    <a:pt x="2759" y="62"/>
                  </a:lnTo>
                  <a:lnTo>
                    <a:pt x="2779" y="44"/>
                  </a:lnTo>
                  <a:lnTo>
                    <a:pt x="2806" y="27"/>
                  </a:lnTo>
                  <a:lnTo>
                    <a:pt x="2837" y="13"/>
                  </a:lnTo>
                  <a:lnTo>
                    <a:pt x="2872" y="4"/>
                  </a:lnTo>
                  <a:lnTo>
                    <a:pt x="291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noProof="0" dirty="0"/>
            </a:p>
          </p:txBody>
        </p:sp>
      </p:grpSp>
      <p:sp>
        <p:nvSpPr>
          <p:cNvPr id="66" name="Text Placeholder 31"/>
          <p:cNvSpPr>
            <a:spLocks noGrp="1"/>
          </p:cNvSpPr>
          <p:nvPr>
            <p:ph type="body" sz="quarter" idx="10" hasCustomPrompt="1"/>
          </p:nvPr>
        </p:nvSpPr>
        <p:spPr bwMode="white">
          <a:xfrm>
            <a:off x="1895475" y="374904"/>
            <a:ext cx="4105656" cy="146304"/>
          </a:xfrm>
        </p:spPr>
        <p:txBody>
          <a:bodyPr/>
          <a:lstStyle>
            <a:lvl1pPr>
              <a:defRPr sz="1100">
                <a:solidFill>
                  <a:schemeClr val="bg1"/>
                </a:solidFill>
                <a:latin typeface="Arial" pitchFamily="34" charset="0"/>
                <a:cs typeface="Arial" pitchFamily="34" charset="0"/>
              </a:defRPr>
            </a:lvl1pPr>
            <a:lvl2pPr>
              <a:defRPr sz="1000">
                <a:solidFill>
                  <a:schemeClr val="bg1"/>
                </a:solidFill>
                <a:latin typeface="Arial" pitchFamily="34" charset="0"/>
                <a:cs typeface="Arial" pitchFamily="34" charset="0"/>
              </a:defRPr>
            </a:lvl2pPr>
            <a:lvl3pPr>
              <a:defRPr sz="1000">
                <a:solidFill>
                  <a:schemeClr val="bg1"/>
                </a:solidFill>
                <a:latin typeface="Arial" pitchFamily="34" charset="0"/>
                <a:cs typeface="Arial" pitchFamily="34" charset="0"/>
              </a:defRPr>
            </a:lvl3pPr>
            <a:lvl4pPr>
              <a:defRPr sz="1000">
                <a:solidFill>
                  <a:schemeClr val="bg1"/>
                </a:solidFill>
                <a:latin typeface="Arial" pitchFamily="34" charset="0"/>
                <a:cs typeface="Arial" pitchFamily="34" charset="0"/>
              </a:defRPr>
            </a:lvl4pPr>
            <a:lvl5pPr>
              <a:defRPr sz="1000">
                <a:solidFill>
                  <a:schemeClr val="bg1"/>
                </a:solidFill>
                <a:latin typeface="Arial" pitchFamily="34" charset="0"/>
                <a:cs typeface="Arial" pitchFamily="34" charset="0"/>
              </a:defRPr>
            </a:lvl5pPr>
          </a:lstStyle>
          <a:p>
            <a:pPr lvl="0"/>
            <a:r>
              <a:rPr lang="en-US" noProof="0" dirty="0" smtClean="0"/>
              <a:t>www.pwc.com</a:t>
            </a:r>
            <a:endParaRPr lang="en-US" noProof="0" dirty="0"/>
          </a:p>
        </p:txBody>
      </p:sp>
      <p:sp>
        <p:nvSpPr>
          <p:cNvPr id="67" name="Title 1"/>
          <p:cNvSpPr>
            <a:spLocks noGrp="1"/>
          </p:cNvSpPr>
          <p:nvPr>
            <p:ph type="ctrTitle" hasCustomPrompt="1"/>
          </p:nvPr>
        </p:nvSpPr>
        <p:spPr bwMode="white">
          <a:xfrm>
            <a:off x="1895475" y="838200"/>
            <a:ext cx="5343525" cy="914400"/>
          </a:xfrm>
        </p:spPr>
        <p:txBody>
          <a:bodyPr anchor="t" anchorCtr="0">
            <a:noAutofit/>
          </a:bodyPr>
          <a:lstStyle>
            <a:lvl1pPr>
              <a:lnSpc>
                <a:spcPct val="90000"/>
              </a:lnSpc>
              <a:defRPr sz="3200" b="1" i="1" baseline="0">
                <a:solidFill>
                  <a:schemeClr val="bg1"/>
                </a:solidFill>
              </a:defRPr>
            </a:lvl1pPr>
          </a:lstStyle>
          <a:p>
            <a:r>
              <a:rPr lang="en-US" noProof="0" dirty="0" smtClean="0"/>
              <a:t>Click to add the presentation’s main title</a:t>
            </a:r>
            <a:endParaRPr lang="en-US" noProof="0" dirty="0"/>
          </a:p>
        </p:txBody>
      </p:sp>
      <p:sp>
        <p:nvSpPr>
          <p:cNvPr id="68" name="Subtitle 2"/>
          <p:cNvSpPr>
            <a:spLocks noGrp="1"/>
          </p:cNvSpPr>
          <p:nvPr>
            <p:ph type="subTitle" idx="1" hasCustomPrompt="1"/>
          </p:nvPr>
        </p:nvSpPr>
        <p:spPr bwMode="white">
          <a:xfrm>
            <a:off x="1895475" y="1828799"/>
            <a:ext cx="5343525" cy="914401"/>
          </a:xfrm>
        </p:spPr>
        <p:txBody>
          <a:bodyPr>
            <a:noAutofit/>
          </a:bodyPr>
          <a:lstStyle>
            <a:lvl1pPr marL="0" indent="0" algn="l">
              <a:lnSpc>
                <a:spcPct val="90000"/>
              </a:lnSpc>
              <a:spcAft>
                <a:spcPts val="0"/>
              </a:spcAft>
              <a:buNone/>
              <a:defRPr sz="2400" baseline="0">
                <a:solidFill>
                  <a:schemeClr val="bg1"/>
                </a:solidFill>
                <a:latin typeface="+mj-lt"/>
              </a:defRPr>
            </a:lvl1pPr>
            <a:lvl2pPr marL="0" indent="0" algn="l">
              <a:buNone/>
              <a:defRPr sz="1800">
                <a:solidFill>
                  <a:schemeClr val="bg1"/>
                </a:solidFill>
                <a:latin typeface="+mj-lt"/>
              </a:defRPr>
            </a:lvl2pPr>
            <a:lvl3pPr marL="457200" indent="0" algn="l">
              <a:buNone/>
              <a:defRPr sz="1800">
                <a:solidFill>
                  <a:schemeClr val="bg1"/>
                </a:solidFill>
                <a:latin typeface="+mj-lt"/>
              </a:defRPr>
            </a:lvl3pPr>
            <a:lvl4pPr marL="914400" indent="0" algn="l">
              <a:buNone/>
              <a:defRPr sz="1800">
                <a:solidFill>
                  <a:schemeClr val="bg1"/>
                </a:solidFill>
                <a:latin typeface="+mj-lt"/>
              </a:defRPr>
            </a:lvl4pPr>
            <a:lvl5pPr marL="1371600" indent="0" algn="l">
              <a:buNone/>
              <a:defRPr sz="1800">
                <a:solidFill>
                  <a:schemeClr val="bg1"/>
                </a:solidFill>
                <a:latin typeface="+mj-lt"/>
              </a:defRPr>
            </a:lvl5pPr>
            <a:lvl6pPr marL="1828800" indent="0" algn="l">
              <a:buNone/>
              <a:defRPr sz="1800">
                <a:solidFill>
                  <a:schemeClr val="bg1"/>
                </a:solidFill>
                <a:latin typeface="+mj-lt"/>
              </a:defRPr>
            </a:lvl6pPr>
            <a:lvl7pPr marL="2286000" indent="0" algn="l">
              <a:buNone/>
              <a:defRPr sz="1800">
                <a:solidFill>
                  <a:schemeClr val="bg1"/>
                </a:solidFill>
                <a:latin typeface="+mj-lt"/>
              </a:defRPr>
            </a:lvl7pPr>
            <a:lvl8pPr marL="2743200" indent="0" algn="l">
              <a:buNone/>
              <a:defRPr sz="1800">
                <a:solidFill>
                  <a:schemeClr val="bg1"/>
                </a:solidFill>
                <a:latin typeface="+mj-lt"/>
              </a:defRPr>
            </a:lvl8pPr>
            <a:lvl9pPr marL="3200400" indent="0" algn="l">
              <a:buNone/>
              <a:defRPr sz="1800">
                <a:solidFill>
                  <a:schemeClr val="bg1"/>
                </a:solidFill>
                <a:latin typeface="+mj-lt"/>
              </a:defRPr>
            </a:lvl9pPr>
          </a:lstStyle>
          <a:p>
            <a:r>
              <a:rPr lang="en-US" noProof="0" dirty="0" smtClean="0"/>
              <a:t>Subtitle and date (move higher if title is only one line)</a:t>
            </a:r>
          </a:p>
        </p:txBody>
      </p:sp>
      <p:sp>
        <p:nvSpPr>
          <p:cNvPr id="20" name="Picture Placeholder 76"/>
          <p:cNvSpPr>
            <a:spLocks noGrp="1"/>
          </p:cNvSpPr>
          <p:nvPr>
            <p:ph type="pic" sz="quarter" idx="13"/>
          </p:nvPr>
        </p:nvSpPr>
        <p:spPr>
          <a:xfrm>
            <a:off x="609601" y="3048000"/>
            <a:ext cx="914400" cy="762000"/>
          </a:xfrm>
        </p:spPr>
        <p:txBody>
          <a:bodyPr/>
          <a:lstStyle>
            <a:lvl1pPr>
              <a:defRPr sz="1400"/>
            </a:lvl1pPr>
          </a:lstStyle>
          <a:p>
            <a:r>
              <a:rPr lang="en-US" noProof="0" smtClean="0"/>
              <a:t>Click icon to add picture</a:t>
            </a:r>
            <a:endParaRPr lang="en-US" noProof="0" dirty="0"/>
          </a:p>
        </p:txBody>
      </p:sp>
      <p:grpSp>
        <p:nvGrpSpPr>
          <p:cNvPr id="21" name="Group 20"/>
          <p:cNvGrpSpPr/>
          <p:nvPr userDrawn="1"/>
        </p:nvGrpSpPr>
        <p:grpSpPr>
          <a:xfrm>
            <a:off x="489086" y="2901697"/>
            <a:ext cx="1209752" cy="144000"/>
            <a:chOff x="489086" y="2901697"/>
            <a:chExt cx="1209752" cy="144000"/>
          </a:xfrm>
        </p:grpSpPr>
        <p:cxnSp>
          <p:nvCxnSpPr>
            <p:cNvPr id="22" name="Straight Connector 21"/>
            <p:cNvCxnSpPr/>
            <p:nvPr userDrawn="1"/>
          </p:nvCxnSpPr>
          <p:spPr>
            <a:xfrm rot="10800000">
              <a:off x="489086" y="2901698"/>
              <a:ext cx="1209752" cy="0"/>
            </a:xfrm>
            <a:prstGeom prst="line">
              <a:avLst/>
            </a:prstGeom>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rot="5400000">
              <a:off x="417087" y="2973697"/>
              <a:ext cx="144000" cy="0"/>
            </a:xfrm>
            <a:prstGeom prst="line">
              <a:avLst/>
            </a:prstGeom>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0093061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ver Slide: Client Logo">
    <p:spTree>
      <p:nvGrpSpPr>
        <p:cNvPr id="1" name=""/>
        <p:cNvGrpSpPr/>
        <p:nvPr/>
      </p:nvGrpSpPr>
      <p:grpSpPr>
        <a:xfrm>
          <a:off x="0" y="0"/>
          <a:ext cx="0" cy="0"/>
          <a:chOff x="0" y="0"/>
          <a:chExt cx="0" cy="0"/>
        </a:xfrm>
      </p:grpSpPr>
      <p:grpSp>
        <p:nvGrpSpPr>
          <p:cNvPr id="24" name="Group 23"/>
          <p:cNvGrpSpPr/>
          <p:nvPr userDrawn="1"/>
        </p:nvGrpSpPr>
        <p:grpSpPr>
          <a:xfrm>
            <a:off x="1752601" y="-4761"/>
            <a:ext cx="7391400" cy="6176009"/>
            <a:chOff x="1752601" y="1"/>
            <a:chExt cx="7391400" cy="6176009"/>
          </a:xfrm>
        </p:grpSpPr>
        <p:sp>
          <p:nvSpPr>
            <p:cNvPr id="25" name="Rectangle 17"/>
            <p:cNvSpPr>
              <a:spLocks noChangeArrowheads="1"/>
            </p:cNvSpPr>
            <p:nvPr/>
          </p:nvSpPr>
          <p:spPr bwMode="gray">
            <a:xfrm>
              <a:off x="1752601" y="4195630"/>
              <a:ext cx="2286000" cy="1980380"/>
            </a:xfrm>
            <a:prstGeom prst="rect">
              <a:avLst/>
            </a:prstGeom>
            <a:solidFill>
              <a:srgbClr val="9A170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26" name="Rectangle 7"/>
            <p:cNvSpPr>
              <a:spLocks noChangeArrowheads="1"/>
            </p:cNvSpPr>
            <p:nvPr/>
          </p:nvSpPr>
          <p:spPr bwMode="gray">
            <a:xfrm>
              <a:off x="8229600" y="4038312"/>
              <a:ext cx="914401" cy="2137697"/>
            </a:xfrm>
            <a:prstGeom prst="rect">
              <a:avLst/>
            </a:prstGeom>
            <a:solidFill>
              <a:srgbClr val="F3BE26"/>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27" name="Rectangle 8"/>
            <p:cNvSpPr>
              <a:spLocks noChangeArrowheads="1"/>
            </p:cNvSpPr>
            <p:nvPr/>
          </p:nvSpPr>
          <p:spPr bwMode="gray">
            <a:xfrm>
              <a:off x="7620001" y="2899976"/>
              <a:ext cx="729522" cy="1295653"/>
            </a:xfrm>
            <a:prstGeom prst="rect">
              <a:avLst/>
            </a:prstGeom>
            <a:solidFill>
              <a:srgbClr val="F3BC87"/>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28" name="Rectangle 9"/>
            <p:cNvSpPr>
              <a:spLocks noChangeArrowheads="1"/>
            </p:cNvSpPr>
            <p:nvPr/>
          </p:nvSpPr>
          <p:spPr bwMode="gray">
            <a:xfrm>
              <a:off x="7620001" y="4038312"/>
              <a:ext cx="729521" cy="2137697"/>
            </a:xfrm>
            <a:prstGeom prst="rect">
              <a:avLst/>
            </a:prstGeom>
            <a:solidFill>
              <a:srgbClr val="E88C1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29" name="Rectangle 11"/>
            <p:cNvSpPr>
              <a:spLocks noChangeArrowheads="1"/>
            </p:cNvSpPr>
            <p:nvPr/>
          </p:nvSpPr>
          <p:spPr bwMode="gray">
            <a:xfrm>
              <a:off x="7239000" y="696094"/>
              <a:ext cx="473687" cy="2274966"/>
            </a:xfrm>
            <a:prstGeom prst="rect">
              <a:avLst/>
            </a:prstGeom>
            <a:solidFill>
              <a:srgbClr val="E669A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30" name="Rectangle 12"/>
            <p:cNvSpPr>
              <a:spLocks noChangeArrowheads="1"/>
            </p:cNvSpPr>
            <p:nvPr/>
          </p:nvSpPr>
          <p:spPr bwMode="gray">
            <a:xfrm>
              <a:off x="7239000" y="2899977"/>
              <a:ext cx="473687" cy="1295653"/>
            </a:xfrm>
            <a:prstGeom prst="rect">
              <a:avLst/>
            </a:prstGeom>
            <a:solidFill>
              <a:srgbClr val="DB4D56"/>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38" name="Rectangle 13"/>
            <p:cNvSpPr>
              <a:spLocks noChangeArrowheads="1"/>
            </p:cNvSpPr>
            <p:nvPr/>
          </p:nvSpPr>
          <p:spPr bwMode="gray">
            <a:xfrm>
              <a:off x="7239000" y="4038312"/>
              <a:ext cx="473687" cy="2137697"/>
            </a:xfrm>
            <a:prstGeom prst="rect">
              <a:avLst/>
            </a:prstGeom>
            <a:solidFill>
              <a:srgbClr val="D13A0D"/>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39" name="Rectangle 14"/>
            <p:cNvSpPr>
              <a:spLocks noChangeArrowheads="1"/>
            </p:cNvSpPr>
            <p:nvPr/>
          </p:nvSpPr>
          <p:spPr bwMode="gray">
            <a:xfrm>
              <a:off x="1752601" y="659475"/>
              <a:ext cx="5622752" cy="2311585"/>
            </a:xfrm>
            <a:prstGeom prst="rect">
              <a:avLst/>
            </a:prstGeom>
            <a:solidFill>
              <a:srgbClr val="D7402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40" name="Rectangle 15"/>
            <p:cNvSpPr>
              <a:spLocks noChangeArrowheads="1"/>
            </p:cNvSpPr>
            <p:nvPr/>
          </p:nvSpPr>
          <p:spPr bwMode="gray">
            <a:xfrm>
              <a:off x="1752601" y="2899977"/>
              <a:ext cx="5622752" cy="1295653"/>
            </a:xfrm>
            <a:prstGeom prst="rect">
              <a:avLst/>
            </a:prstGeom>
            <a:solidFill>
              <a:srgbClr val="CD2F1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41" name="Freeform 16"/>
            <p:cNvSpPr>
              <a:spLocks/>
            </p:cNvSpPr>
            <p:nvPr/>
          </p:nvSpPr>
          <p:spPr bwMode="gray">
            <a:xfrm>
              <a:off x="1752601" y="4038312"/>
              <a:ext cx="5622752" cy="2137697"/>
            </a:xfrm>
            <a:custGeom>
              <a:avLst/>
              <a:gdLst/>
              <a:ahLst/>
              <a:cxnLst>
                <a:cxn ang="0">
                  <a:pos x="0" y="0"/>
                </a:cxn>
                <a:cxn ang="0">
                  <a:pos x="3567" y="0"/>
                </a:cxn>
                <a:cxn ang="0">
                  <a:pos x="3567" y="1340"/>
                </a:cxn>
                <a:cxn ang="0">
                  <a:pos x="1372" y="1340"/>
                </a:cxn>
                <a:cxn ang="0">
                  <a:pos x="1372" y="181"/>
                </a:cxn>
                <a:cxn ang="0">
                  <a:pos x="0" y="181"/>
                </a:cxn>
                <a:cxn ang="0">
                  <a:pos x="0" y="0"/>
                </a:cxn>
              </a:cxnLst>
              <a:rect l="0" t="0" r="r" b="b"/>
              <a:pathLst>
                <a:path w="3567" h="1340">
                  <a:moveTo>
                    <a:pt x="0" y="0"/>
                  </a:moveTo>
                  <a:lnTo>
                    <a:pt x="3567" y="0"/>
                  </a:lnTo>
                  <a:lnTo>
                    <a:pt x="3567" y="1340"/>
                  </a:lnTo>
                  <a:lnTo>
                    <a:pt x="1372" y="1340"/>
                  </a:lnTo>
                  <a:lnTo>
                    <a:pt x="1372" y="181"/>
                  </a:lnTo>
                  <a:lnTo>
                    <a:pt x="0" y="181"/>
                  </a:lnTo>
                  <a:lnTo>
                    <a:pt x="0" y="0"/>
                  </a:lnTo>
                  <a:close/>
                </a:path>
              </a:pathLst>
            </a:custGeom>
            <a:solidFill>
              <a:srgbClr val="C4230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 name="Rectangle 10"/>
            <p:cNvSpPr>
              <a:spLocks noChangeArrowheads="1"/>
            </p:cNvSpPr>
            <p:nvPr/>
          </p:nvSpPr>
          <p:spPr bwMode="gray">
            <a:xfrm>
              <a:off x="1752601" y="1"/>
              <a:ext cx="5622752" cy="696094"/>
            </a:xfrm>
            <a:prstGeom prst="rect">
              <a:avLst/>
            </a:prstGeom>
            <a:solidFill>
              <a:srgbClr val="EE9C3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grpSp>
      <p:sp>
        <p:nvSpPr>
          <p:cNvPr id="54" name="Picture Placeholder 76"/>
          <p:cNvSpPr>
            <a:spLocks noGrp="1"/>
          </p:cNvSpPr>
          <p:nvPr>
            <p:ph type="pic" sz="quarter" idx="13"/>
          </p:nvPr>
        </p:nvSpPr>
        <p:spPr>
          <a:xfrm>
            <a:off x="609601" y="3048000"/>
            <a:ext cx="914400" cy="762000"/>
          </a:xfrm>
        </p:spPr>
        <p:txBody>
          <a:bodyPr/>
          <a:lstStyle>
            <a:lvl1pPr>
              <a:defRPr sz="1400"/>
            </a:lvl1pPr>
          </a:lstStyle>
          <a:p>
            <a:r>
              <a:rPr lang="en-US" noProof="0" smtClean="0"/>
              <a:t>Click icon to add picture</a:t>
            </a:r>
            <a:endParaRPr lang="en-US" noProof="0" dirty="0"/>
          </a:p>
        </p:txBody>
      </p:sp>
      <p:grpSp>
        <p:nvGrpSpPr>
          <p:cNvPr id="55" name="Group 54"/>
          <p:cNvGrpSpPr/>
          <p:nvPr userDrawn="1"/>
        </p:nvGrpSpPr>
        <p:grpSpPr>
          <a:xfrm>
            <a:off x="489086" y="2901697"/>
            <a:ext cx="1209752" cy="144000"/>
            <a:chOff x="489086" y="2901697"/>
            <a:chExt cx="1209752" cy="144000"/>
          </a:xfrm>
        </p:grpSpPr>
        <p:cxnSp>
          <p:nvCxnSpPr>
            <p:cNvPr id="56" name="Straight Connector 55"/>
            <p:cNvCxnSpPr/>
            <p:nvPr userDrawn="1"/>
          </p:nvCxnSpPr>
          <p:spPr>
            <a:xfrm rot="10800000">
              <a:off x="489086" y="2901698"/>
              <a:ext cx="1209752" cy="0"/>
            </a:xfrm>
            <a:prstGeom prst="line">
              <a:avLst/>
            </a:prstGeom>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userDrawn="1"/>
          </p:nvCxnSpPr>
          <p:spPr>
            <a:xfrm rot="5400000">
              <a:off x="417087" y="2973697"/>
              <a:ext cx="144000" cy="0"/>
            </a:xfrm>
            <a:prstGeom prst="line">
              <a:avLst/>
            </a:prstGeom>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sp>
        <p:nvSpPr>
          <p:cNvPr id="58" name="Text Placeholder 31"/>
          <p:cNvSpPr>
            <a:spLocks noGrp="1"/>
          </p:cNvSpPr>
          <p:nvPr>
            <p:ph type="body" sz="quarter" idx="10" hasCustomPrompt="1"/>
          </p:nvPr>
        </p:nvSpPr>
        <p:spPr bwMode="white">
          <a:xfrm>
            <a:off x="1895475" y="374904"/>
            <a:ext cx="4105656" cy="146304"/>
          </a:xfrm>
        </p:spPr>
        <p:txBody>
          <a:bodyPr/>
          <a:lstStyle>
            <a:lvl1pPr>
              <a:defRPr sz="1100">
                <a:solidFill>
                  <a:schemeClr val="bg1"/>
                </a:solidFill>
                <a:latin typeface="Arial" pitchFamily="34" charset="0"/>
                <a:cs typeface="Arial" pitchFamily="34" charset="0"/>
              </a:defRPr>
            </a:lvl1pPr>
            <a:lvl2pPr>
              <a:defRPr sz="1000">
                <a:solidFill>
                  <a:schemeClr val="bg1"/>
                </a:solidFill>
                <a:latin typeface="Arial" pitchFamily="34" charset="0"/>
                <a:cs typeface="Arial" pitchFamily="34" charset="0"/>
              </a:defRPr>
            </a:lvl2pPr>
            <a:lvl3pPr>
              <a:defRPr sz="1000">
                <a:solidFill>
                  <a:schemeClr val="bg1"/>
                </a:solidFill>
                <a:latin typeface="Arial" pitchFamily="34" charset="0"/>
                <a:cs typeface="Arial" pitchFamily="34" charset="0"/>
              </a:defRPr>
            </a:lvl3pPr>
            <a:lvl4pPr>
              <a:defRPr sz="1000">
                <a:solidFill>
                  <a:schemeClr val="bg1"/>
                </a:solidFill>
                <a:latin typeface="Arial" pitchFamily="34" charset="0"/>
                <a:cs typeface="Arial" pitchFamily="34" charset="0"/>
              </a:defRPr>
            </a:lvl4pPr>
            <a:lvl5pPr>
              <a:defRPr sz="1000">
                <a:solidFill>
                  <a:schemeClr val="bg1"/>
                </a:solidFill>
                <a:latin typeface="Arial" pitchFamily="34" charset="0"/>
                <a:cs typeface="Arial" pitchFamily="34" charset="0"/>
              </a:defRPr>
            </a:lvl5pPr>
          </a:lstStyle>
          <a:p>
            <a:pPr lvl="0"/>
            <a:r>
              <a:rPr lang="en-US" noProof="0" dirty="0" smtClean="0"/>
              <a:t>www.pwc.com</a:t>
            </a:r>
            <a:endParaRPr lang="en-US" noProof="0" dirty="0"/>
          </a:p>
        </p:txBody>
      </p:sp>
      <p:grpSp>
        <p:nvGrpSpPr>
          <p:cNvPr id="59" name="Group 58"/>
          <p:cNvGrpSpPr/>
          <p:nvPr userDrawn="1"/>
        </p:nvGrpSpPr>
        <p:grpSpPr>
          <a:xfrm>
            <a:off x="968592" y="6170991"/>
            <a:ext cx="914400" cy="533479"/>
            <a:chOff x="968592" y="6170991"/>
            <a:chExt cx="914400" cy="533479"/>
          </a:xfrm>
        </p:grpSpPr>
        <p:sp>
          <p:nvSpPr>
            <p:cNvPr id="60" name="Rectangle 37"/>
            <p:cNvSpPr>
              <a:spLocks noChangeArrowheads="1"/>
            </p:cNvSpPr>
            <p:nvPr userDrawn="1"/>
          </p:nvSpPr>
          <p:spPr bwMode="black">
            <a:xfrm>
              <a:off x="1524116" y="6170991"/>
              <a:ext cx="228600" cy="52646"/>
            </a:xfrm>
            <a:prstGeom prst="rect">
              <a:avLst/>
            </a:prstGeom>
            <a:solidFill>
              <a:srgbClr val="A100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61" name="Freeform 7"/>
            <p:cNvSpPr>
              <a:spLocks noEditPoints="1"/>
            </p:cNvSpPr>
            <p:nvPr userDrawn="1"/>
          </p:nvSpPr>
          <p:spPr bwMode="black">
            <a:xfrm>
              <a:off x="968592" y="6359814"/>
              <a:ext cx="914400" cy="344656"/>
            </a:xfrm>
            <a:custGeom>
              <a:avLst/>
              <a:gdLst/>
              <a:ahLst/>
              <a:cxnLst>
                <a:cxn ang="0">
                  <a:pos x="581" y="233"/>
                </a:cxn>
                <a:cxn ang="0">
                  <a:pos x="538" y="949"/>
                </a:cxn>
                <a:cxn ang="0">
                  <a:pos x="630" y="946"/>
                </a:cxn>
                <a:cxn ang="0">
                  <a:pos x="793" y="880"/>
                </a:cxn>
                <a:cxn ang="0">
                  <a:pos x="886" y="728"/>
                </a:cxn>
                <a:cxn ang="0">
                  <a:pos x="905" y="505"/>
                </a:cxn>
                <a:cxn ang="0">
                  <a:pos x="850" y="329"/>
                </a:cxn>
                <a:cxn ang="0">
                  <a:pos x="727" y="241"/>
                </a:cxn>
                <a:cxn ang="0">
                  <a:pos x="521" y="3"/>
                </a:cxn>
                <a:cxn ang="0">
                  <a:pos x="643" y="74"/>
                </a:cxn>
                <a:cxn ang="0">
                  <a:pos x="761" y="24"/>
                </a:cxn>
                <a:cxn ang="0">
                  <a:pos x="855" y="9"/>
                </a:cxn>
                <a:cxn ang="0">
                  <a:pos x="1026" y="40"/>
                </a:cxn>
                <a:cxn ang="0">
                  <a:pos x="1180" y="172"/>
                </a:cxn>
                <a:cxn ang="0">
                  <a:pos x="1265" y="383"/>
                </a:cxn>
                <a:cxn ang="0">
                  <a:pos x="1265" y="641"/>
                </a:cxn>
                <a:cxn ang="0">
                  <a:pos x="1175" y="857"/>
                </a:cxn>
                <a:cxn ang="0">
                  <a:pos x="1005" y="1006"/>
                </a:cxn>
                <a:cxn ang="0">
                  <a:pos x="766" y="1074"/>
                </a:cxn>
                <a:cxn ang="0">
                  <a:pos x="601" y="1074"/>
                </a:cxn>
                <a:cxn ang="0">
                  <a:pos x="692" y="1447"/>
                </a:cxn>
                <a:cxn ang="0">
                  <a:pos x="171" y="1408"/>
                </a:cxn>
                <a:cxn ang="0">
                  <a:pos x="413" y="3"/>
                </a:cxn>
                <a:cxn ang="0">
                  <a:pos x="3876" y="20"/>
                </a:cxn>
                <a:cxn ang="0">
                  <a:pos x="4036" y="100"/>
                </a:cxn>
                <a:cxn ang="0">
                  <a:pos x="4113" y="232"/>
                </a:cxn>
                <a:cxn ang="0">
                  <a:pos x="4091" y="362"/>
                </a:cxn>
                <a:cxn ang="0">
                  <a:pos x="3995" y="436"/>
                </a:cxn>
                <a:cxn ang="0">
                  <a:pos x="3859" y="438"/>
                </a:cxn>
                <a:cxn ang="0">
                  <a:pos x="3757" y="114"/>
                </a:cxn>
                <a:cxn ang="0">
                  <a:pos x="3597" y="187"/>
                </a:cxn>
                <a:cxn ang="0">
                  <a:pos x="3508" y="339"/>
                </a:cxn>
                <a:cxn ang="0">
                  <a:pos x="3489" y="565"/>
                </a:cxn>
                <a:cxn ang="0">
                  <a:pos x="3547" y="753"/>
                </a:cxn>
                <a:cxn ang="0">
                  <a:pos x="3668" y="869"/>
                </a:cxn>
                <a:cxn ang="0">
                  <a:pos x="3821" y="896"/>
                </a:cxn>
                <a:cxn ang="0">
                  <a:pos x="3931" y="872"/>
                </a:cxn>
                <a:cxn ang="0">
                  <a:pos x="4079" y="810"/>
                </a:cxn>
                <a:cxn ang="0">
                  <a:pos x="4016" y="1024"/>
                </a:cxn>
                <a:cxn ang="0">
                  <a:pos x="3830" y="1080"/>
                </a:cxn>
                <a:cxn ang="0">
                  <a:pos x="3651" y="1095"/>
                </a:cxn>
                <a:cxn ang="0">
                  <a:pos x="3426" y="1060"/>
                </a:cxn>
                <a:cxn ang="0">
                  <a:pos x="3255" y="947"/>
                </a:cxn>
                <a:cxn ang="0">
                  <a:pos x="3140" y="772"/>
                </a:cxn>
                <a:cxn ang="0">
                  <a:pos x="3101" y="561"/>
                </a:cxn>
                <a:cxn ang="0">
                  <a:pos x="3153" y="318"/>
                </a:cxn>
                <a:cxn ang="0">
                  <a:pos x="3293" y="135"/>
                </a:cxn>
                <a:cxn ang="0">
                  <a:pos x="3508" y="27"/>
                </a:cxn>
                <a:cxn ang="0">
                  <a:pos x="2910" y="0"/>
                </a:cxn>
                <a:cxn ang="0">
                  <a:pos x="3040" y="52"/>
                </a:cxn>
                <a:cxn ang="0">
                  <a:pos x="3093" y="178"/>
                </a:cxn>
                <a:cxn ang="0">
                  <a:pos x="3071" y="277"/>
                </a:cxn>
                <a:cxn ang="0">
                  <a:pos x="3004" y="393"/>
                </a:cxn>
                <a:cxn ang="0">
                  <a:pos x="2876" y="561"/>
                </a:cxn>
                <a:cxn ang="0">
                  <a:pos x="1784" y="1078"/>
                </a:cxn>
                <a:cxn ang="0">
                  <a:pos x="1313" y="118"/>
                </a:cxn>
                <a:cxn ang="0">
                  <a:pos x="2247" y="25"/>
                </a:cxn>
                <a:cxn ang="0">
                  <a:pos x="2759" y="62"/>
                </a:cxn>
                <a:cxn ang="0">
                  <a:pos x="2872" y="4"/>
                </a:cxn>
              </a:cxnLst>
              <a:rect l="0" t="0" r="r" b="b"/>
              <a:pathLst>
                <a:path w="4127" h="1544">
                  <a:moveTo>
                    <a:pt x="640" y="229"/>
                  </a:moveTo>
                  <a:lnTo>
                    <a:pt x="622" y="229"/>
                  </a:lnTo>
                  <a:lnTo>
                    <a:pt x="603" y="230"/>
                  </a:lnTo>
                  <a:lnTo>
                    <a:pt x="581" y="233"/>
                  </a:lnTo>
                  <a:lnTo>
                    <a:pt x="553" y="235"/>
                  </a:lnTo>
                  <a:lnTo>
                    <a:pt x="521" y="241"/>
                  </a:lnTo>
                  <a:lnTo>
                    <a:pt x="521" y="947"/>
                  </a:lnTo>
                  <a:lnTo>
                    <a:pt x="538" y="949"/>
                  </a:lnTo>
                  <a:lnTo>
                    <a:pt x="553" y="949"/>
                  </a:lnTo>
                  <a:lnTo>
                    <a:pt x="566" y="949"/>
                  </a:lnTo>
                  <a:lnTo>
                    <a:pt x="578" y="949"/>
                  </a:lnTo>
                  <a:lnTo>
                    <a:pt x="630" y="946"/>
                  </a:lnTo>
                  <a:lnTo>
                    <a:pt x="677" y="937"/>
                  </a:lnTo>
                  <a:lnTo>
                    <a:pt x="720" y="924"/>
                  </a:lnTo>
                  <a:lnTo>
                    <a:pt x="758" y="905"/>
                  </a:lnTo>
                  <a:lnTo>
                    <a:pt x="793" y="880"/>
                  </a:lnTo>
                  <a:lnTo>
                    <a:pt x="824" y="850"/>
                  </a:lnTo>
                  <a:lnTo>
                    <a:pt x="849" y="815"/>
                  </a:lnTo>
                  <a:lnTo>
                    <a:pt x="870" y="775"/>
                  </a:lnTo>
                  <a:lnTo>
                    <a:pt x="886" y="728"/>
                  </a:lnTo>
                  <a:lnTo>
                    <a:pt x="897" y="678"/>
                  </a:lnTo>
                  <a:lnTo>
                    <a:pt x="905" y="622"/>
                  </a:lnTo>
                  <a:lnTo>
                    <a:pt x="907" y="561"/>
                  </a:lnTo>
                  <a:lnTo>
                    <a:pt x="905" y="505"/>
                  </a:lnTo>
                  <a:lnTo>
                    <a:pt x="897" y="452"/>
                  </a:lnTo>
                  <a:lnTo>
                    <a:pt x="886" y="407"/>
                  </a:lnTo>
                  <a:lnTo>
                    <a:pt x="870" y="366"/>
                  </a:lnTo>
                  <a:lnTo>
                    <a:pt x="850" y="329"/>
                  </a:lnTo>
                  <a:lnTo>
                    <a:pt x="826" y="299"/>
                  </a:lnTo>
                  <a:lnTo>
                    <a:pt x="797" y="274"/>
                  </a:lnTo>
                  <a:lnTo>
                    <a:pt x="763" y="254"/>
                  </a:lnTo>
                  <a:lnTo>
                    <a:pt x="727" y="241"/>
                  </a:lnTo>
                  <a:lnTo>
                    <a:pt x="686" y="232"/>
                  </a:lnTo>
                  <a:lnTo>
                    <a:pt x="640" y="229"/>
                  </a:lnTo>
                  <a:close/>
                  <a:moveTo>
                    <a:pt x="413" y="3"/>
                  </a:moveTo>
                  <a:lnTo>
                    <a:pt x="521" y="3"/>
                  </a:lnTo>
                  <a:lnTo>
                    <a:pt x="521" y="143"/>
                  </a:lnTo>
                  <a:lnTo>
                    <a:pt x="566" y="117"/>
                  </a:lnTo>
                  <a:lnTo>
                    <a:pt x="607" y="93"/>
                  </a:lnTo>
                  <a:lnTo>
                    <a:pt x="643" y="74"/>
                  </a:lnTo>
                  <a:lnTo>
                    <a:pt x="677" y="57"/>
                  </a:lnTo>
                  <a:lnTo>
                    <a:pt x="707" y="44"/>
                  </a:lnTo>
                  <a:lnTo>
                    <a:pt x="735" y="33"/>
                  </a:lnTo>
                  <a:lnTo>
                    <a:pt x="761" y="24"/>
                  </a:lnTo>
                  <a:lnTo>
                    <a:pt x="785" y="18"/>
                  </a:lnTo>
                  <a:lnTo>
                    <a:pt x="809" y="13"/>
                  </a:lnTo>
                  <a:lnTo>
                    <a:pt x="831" y="10"/>
                  </a:lnTo>
                  <a:lnTo>
                    <a:pt x="855" y="9"/>
                  </a:lnTo>
                  <a:lnTo>
                    <a:pt x="879" y="8"/>
                  </a:lnTo>
                  <a:lnTo>
                    <a:pt x="931" y="12"/>
                  </a:lnTo>
                  <a:lnTo>
                    <a:pt x="980" y="23"/>
                  </a:lnTo>
                  <a:lnTo>
                    <a:pt x="1026" y="40"/>
                  </a:lnTo>
                  <a:lnTo>
                    <a:pt x="1070" y="64"/>
                  </a:lnTo>
                  <a:lnTo>
                    <a:pt x="1110" y="94"/>
                  </a:lnTo>
                  <a:lnTo>
                    <a:pt x="1148" y="130"/>
                  </a:lnTo>
                  <a:lnTo>
                    <a:pt x="1180" y="172"/>
                  </a:lnTo>
                  <a:lnTo>
                    <a:pt x="1209" y="218"/>
                  </a:lnTo>
                  <a:lnTo>
                    <a:pt x="1233" y="268"/>
                  </a:lnTo>
                  <a:lnTo>
                    <a:pt x="1252" y="324"/>
                  </a:lnTo>
                  <a:lnTo>
                    <a:pt x="1265" y="383"/>
                  </a:lnTo>
                  <a:lnTo>
                    <a:pt x="1274" y="446"/>
                  </a:lnTo>
                  <a:lnTo>
                    <a:pt x="1278" y="512"/>
                  </a:lnTo>
                  <a:lnTo>
                    <a:pt x="1274" y="578"/>
                  </a:lnTo>
                  <a:lnTo>
                    <a:pt x="1265" y="641"/>
                  </a:lnTo>
                  <a:lnTo>
                    <a:pt x="1252" y="701"/>
                  </a:lnTo>
                  <a:lnTo>
                    <a:pt x="1232" y="756"/>
                  </a:lnTo>
                  <a:lnTo>
                    <a:pt x="1205" y="809"/>
                  </a:lnTo>
                  <a:lnTo>
                    <a:pt x="1175" y="857"/>
                  </a:lnTo>
                  <a:lnTo>
                    <a:pt x="1140" y="901"/>
                  </a:lnTo>
                  <a:lnTo>
                    <a:pt x="1099" y="941"/>
                  </a:lnTo>
                  <a:lnTo>
                    <a:pt x="1054" y="976"/>
                  </a:lnTo>
                  <a:lnTo>
                    <a:pt x="1005" y="1006"/>
                  </a:lnTo>
                  <a:lnTo>
                    <a:pt x="951" y="1031"/>
                  </a:lnTo>
                  <a:lnTo>
                    <a:pt x="894" y="1051"/>
                  </a:lnTo>
                  <a:lnTo>
                    <a:pt x="831" y="1065"/>
                  </a:lnTo>
                  <a:lnTo>
                    <a:pt x="766" y="1074"/>
                  </a:lnTo>
                  <a:lnTo>
                    <a:pt x="696" y="1078"/>
                  </a:lnTo>
                  <a:lnTo>
                    <a:pt x="670" y="1078"/>
                  </a:lnTo>
                  <a:lnTo>
                    <a:pt x="637" y="1076"/>
                  </a:lnTo>
                  <a:lnTo>
                    <a:pt x="601" y="1074"/>
                  </a:lnTo>
                  <a:lnTo>
                    <a:pt x="561" y="1071"/>
                  </a:lnTo>
                  <a:lnTo>
                    <a:pt x="521" y="1068"/>
                  </a:lnTo>
                  <a:lnTo>
                    <a:pt x="521" y="1408"/>
                  </a:lnTo>
                  <a:lnTo>
                    <a:pt x="692" y="1447"/>
                  </a:lnTo>
                  <a:lnTo>
                    <a:pt x="692" y="1544"/>
                  </a:lnTo>
                  <a:lnTo>
                    <a:pt x="18" y="1544"/>
                  </a:lnTo>
                  <a:lnTo>
                    <a:pt x="18" y="1447"/>
                  </a:lnTo>
                  <a:lnTo>
                    <a:pt x="171" y="1408"/>
                  </a:lnTo>
                  <a:lnTo>
                    <a:pt x="171" y="229"/>
                  </a:lnTo>
                  <a:lnTo>
                    <a:pt x="0" y="229"/>
                  </a:lnTo>
                  <a:lnTo>
                    <a:pt x="0" y="128"/>
                  </a:lnTo>
                  <a:lnTo>
                    <a:pt x="413" y="3"/>
                  </a:lnTo>
                  <a:close/>
                  <a:moveTo>
                    <a:pt x="3711" y="0"/>
                  </a:moveTo>
                  <a:lnTo>
                    <a:pt x="3770" y="3"/>
                  </a:lnTo>
                  <a:lnTo>
                    <a:pt x="3825" y="9"/>
                  </a:lnTo>
                  <a:lnTo>
                    <a:pt x="3876" y="20"/>
                  </a:lnTo>
                  <a:lnTo>
                    <a:pt x="3923" y="34"/>
                  </a:lnTo>
                  <a:lnTo>
                    <a:pt x="3965" y="53"/>
                  </a:lnTo>
                  <a:lnTo>
                    <a:pt x="4004" y="75"/>
                  </a:lnTo>
                  <a:lnTo>
                    <a:pt x="4036" y="100"/>
                  </a:lnTo>
                  <a:lnTo>
                    <a:pt x="4064" y="129"/>
                  </a:lnTo>
                  <a:lnTo>
                    <a:pt x="4086" y="160"/>
                  </a:lnTo>
                  <a:lnTo>
                    <a:pt x="4103" y="194"/>
                  </a:lnTo>
                  <a:lnTo>
                    <a:pt x="4113" y="232"/>
                  </a:lnTo>
                  <a:lnTo>
                    <a:pt x="4117" y="271"/>
                  </a:lnTo>
                  <a:lnTo>
                    <a:pt x="4114" y="304"/>
                  </a:lnTo>
                  <a:lnTo>
                    <a:pt x="4105" y="334"/>
                  </a:lnTo>
                  <a:lnTo>
                    <a:pt x="4091" y="362"/>
                  </a:lnTo>
                  <a:lnTo>
                    <a:pt x="4074" y="387"/>
                  </a:lnTo>
                  <a:lnTo>
                    <a:pt x="4051" y="407"/>
                  </a:lnTo>
                  <a:lnTo>
                    <a:pt x="4025" y="423"/>
                  </a:lnTo>
                  <a:lnTo>
                    <a:pt x="3995" y="436"/>
                  </a:lnTo>
                  <a:lnTo>
                    <a:pt x="3961" y="443"/>
                  </a:lnTo>
                  <a:lnTo>
                    <a:pt x="3925" y="446"/>
                  </a:lnTo>
                  <a:lnTo>
                    <a:pt x="3891" y="444"/>
                  </a:lnTo>
                  <a:lnTo>
                    <a:pt x="3859" y="438"/>
                  </a:lnTo>
                  <a:lnTo>
                    <a:pt x="3826" y="428"/>
                  </a:lnTo>
                  <a:lnTo>
                    <a:pt x="3792" y="413"/>
                  </a:lnTo>
                  <a:lnTo>
                    <a:pt x="3757" y="394"/>
                  </a:lnTo>
                  <a:lnTo>
                    <a:pt x="3757" y="114"/>
                  </a:lnTo>
                  <a:lnTo>
                    <a:pt x="3711" y="125"/>
                  </a:lnTo>
                  <a:lnTo>
                    <a:pt x="3668" y="140"/>
                  </a:lnTo>
                  <a:lnTo>
                    <a:pt x="3631" y="162"/>
                  </a:lnTo>
                  <a:lnTo>
                    <a:pt x="3597" y="187"/>
                  </a:lnTo>
                  <a:lnTo>
                    <a:pt x="3568" y="218"/>
                  </a:lnTo>
                  <a:lnTo>
                    <a:pt x="3543" y="253"/>
                  </a:lnTo>
                  <a:lnTo>
                    <a:pt x="3523" y="294"/>
                  </a:lnTo>
                  <a:lnTo>
                    <a:pt x="3508" y="339"/>
                  </a:lnTo>
                  <a:lnTo>
                    <a:pt x="3497" y="391"/>
                  </a:lnTo>
                  <a:lnTo>
                    <a:pt x="3489" y="447"/>
                  </a:lnTo>
                  <a:lnTo>
                    <a:pt x="3487" y="507"/>
                  </a:lnTo>
                  <a:lnTo>
                    <a:pt x="3489" y="565"/>
                  </a:lnTo>
                  <a:lnTo>
                    <a:pt x="3497" y="617"/>
                  </a:lnTo>
                  <a:lnTo>
                    <a:pt x="3509" y="667"/>
                  </a:lnTo>
                  <a:lnTo>
                    <a:pt x="3526" y="712"/>
                  </a:lnTo>
                  <a:lnTo>
                    <a:pt x="3547" y="753"/>
                  </a:lnTo>
                  <a:lnTo>
                    <a:pt x="3571" y="790"/>
                  </a:lnTo>
                  <a:lnTo>
                    <a:pt x="3600" y="821"/>
                  </a:lnTo>
                  <a:lnTo>
                    <a:pt x="3632" y="847"/>
                  </a:lnTo>
                  <a:lnTo>
                    <a:pt x="3668" y="869"/>
                  </a:lnTo>
                  <a:lnTo>
                    <a:pt x="3707" y="885"/>
                  </a:lnTo>
                  <a:lnTo>
                    <a:pt x="3750" y="894"/>
                  </a:lnTo>
                  <a:lnTo>
                    <a:pt x="3795" y="897"/>
                  </a:lnTo>
                  <a:lnTo>
                    <a:pt x="3821" y="896"/>
                  </a:lnTo>
                  <a:lnTo>
                    <a:pt x="3847" y="894"/>
                  </a:lnTo>
                  <a:lnTo>
                    <a:pt x="3874" y="889"/>
                  </a:lnTo>
                  <a:lnTo>
                    <a:pt x="3901" y="881"/>
                  </a:lnTo>
                  <a:lnTo>
                    <a:pt x="3931" y="872"/>
                  </a:lnTo>
                  <a:lnTo>
                    <a:pt x="3964" y="861"/>
                  </a:lnTo>
                  <a:lnTo>
                    <a:pt x="3999" y="846"/>
                  </a:lnTo>
                  <a:lnTo>
                    <a:pt x="4036" y="830"/>
                  </a:lnTo>
                  <a:lnTo>
                    <a:pt x="4079" y="810"/>
                  </a:lnTo>
                  <a:lnTo>
                    <a:pt x="4127" y="787"/>
                  </a:lnTo>
                  <a:lnTo>
                    <a:pt x="4127" y="976"/>
                  </a:lnTo>
                  <a:lnTo>
                    <a:pt x="4069" y="1001"/>
                  </a:lnTo>
                  <a:lnTo>
                    <a:pt x="4016" y="1024"/>
                  </a:lnTo>
                  <a:lnTo>
                    <a:pt x="3966" y="1041"/>
                  </a:lnTo>
                  <a:lnTo>
                    <a:pt x="3919" y="1058"/>
                  </a:lnTo>
                  <a:lnTo>
                    <a:pt x="3874" y="1070"/>
                  </a:lnTo>
                  <a:lnTo>
                    <a:pt x="3830" y="1080"/>
                  </a:lnTo>
                  <a:lnTo>
                    <a:pt x="3786" y="1086"/>
                  </a:lnTo>
                  <a:lnTo>
                    <a:pt x="3742" y="1091"/>
                  </a:lnTo>
                  <a:lnTo>
                    <a:pt x="3697" y="1094"/>
                  </a:lnTo>
                  <a:lnTo>
                    <a:pt x="3651" y="1095"/>
                  </a:lnTo>
                  <a:lnTo>
                    <a:pt x="3588" y="1093"/>
                  </a:lnTo>
                  <a:lnTo>
                    <a:pt x="3530" y="1086"/>
                  </a:lnTo>
                  <a:lnTo>
                    <a:pt x="3476" y="1075"/>
                  </a:lnTo>
                  <a:lnTo>
                    <a:pt x="3426" y="1060"/>
                  </a:lnTo>
                  <a:lnTo>
                    <a:pt x="3378" y="1039"/>
                  </a:lnTo>
                  <a:lnTo>
                    <a:pt x="3334" y="1014"/>
                  </a:lnTo>
                  <a:lnTo>
                    <a:pt x="3294" y="984"/>
                  </a:lnTo>
                  <a:lnTo>
                    <a:pt x="3255" y="947"/>
                  </a:lnTo>
                  <a:lnTo>
                    <a:pt x="3219" y="907"/>
                  </a:lnTo>
                  <a:lnTo>
                    <a:pt x="3188" y="865"/>
                  </a:lnTo>
                  <a:lnTo>
                    <a:pt x="3162" y="820"/>
                  </a:lnTo>
                  <a:lnTo>
                    <a:pt x="3140" y="772"/>
                  </a:lnTo>
                  <a:lnTo>
                    <a:pt x="3124" y="722"/>
                  </a:lnTo>
                  <a:lnTo>
                    <a:pt x="3111" y="670"/>
                  </a:lnTo>
                  <a:lnTo>
                    <a:pt x="3104" y="616"/>
                  </a:lnTo>
                  <a:lnTo>
                    <a:pt x="3101" y="561"/>
                  </a:lnTo>
                  <a:lnTo>
                    <a:pt x="3105" y="494"/>
                  </a:lnTo>
                  <a:lnTo>
                    <a:pt x="3115" y="433"/>
                  </a:lnTo>
                  <a:lnTo>
                    <a:pt x="3130" y="373"/>
                  </a:lnTo>
                  <a:lnTo>
                    <a:pt x="3153" y="318"/>
                  </a:lnTo>
                  <a:lnTo>
                    <a:pt x="3179" y="267"/>
                  </a:lnTo>
                  <a:lnTo>
                    <a:pt x="3213" y="219"/>
                  </a:lnTo>
                  <a:lnTo>
                    <a:pt x="3250" y="175"/>
                  </a:lnTo>
                  <a:lnTo>
                    <a:pt x="3293" y="135"/>
                  </a:lnTo>
                  <a:lnTo>
                    <a:pt x="3341" y="102"/>
                  </a:lnTo>
                  <a:lnTo>
                    <a:pt x="3392" y="72"/>
                  </a:lnTo>
                  <a:lnTo>
                    <a:pt x="3448" y="47"/>
                  </a:lnTo>
                  <a:lnTo>
                    <a:pt x="3508" y="27"/>
                  </a:lnTo>
                  <a:lnTo>
                    <a:pt x="3573" y="12"/>
                  </a:lnTo>
                  <a:lnTo>
                    <a:pt x="3640" y="3"/>
                  </a:lnTo>
                  <a:lnTo>
                    <a:pt x="3711" y="0"/>
                  </a:lnTo>
                  <a:close/>
                  <a:moveTo>
                    <a:pt x="2910" y="0"/>
                  </a:moveTo>
                  <a:lnTo>
                    <a:pt x="2948" y="4"/>
                  </a:lnTo>
                  <a:lnTo>
                    <a:pt x="2983" y="14"/>
                  </a:lnTo>
                  <a:lnTo>
                    <a:pt x="3014" y="30"/>
                  </a:lnTo>
                  <a:lnTo>
                    <a:pt x="3040" y="52"/>
                  </a:lnTo>
                  <a:lnTo>
                    <a:pt x="3063" y="78"/>
                  </a:lnTo>
                  <a:lnTo>
                    <a:pt x="3079" y="109"/>
                  </a:lnTo>
                  <a:lnTo>
                    <a:pt x="3089" y="142"/>
                  </a:lnTo>
                  <a:lnTo>
                    <a:pt x="3093" y="178"/>
                  </a:lnTo>
                  <a:lnTo>
                    <a:pt x="3091" y="203"/>
                  </a:lnTo>
                  <a:lnTo>
                    <a:pt x="3088" y="227"/>
                  </a:lnTo>
                  <a:lnTo>
                    <a:pt x="3081" y="252"/>
                  </a:lnTo>
                  <a:lnTo>
                    <a:pt x="3071" y="277"/>
                  </a:lnTo>
                  <a:lnTo>
                    <a:pt x="3060" y="303"/>
                  </a:lnTo>
                  <a:lnTo>
                    <a:pt x="3044" y="331"/>
                  </a:lnTo>
                  <a:lnTo>
                    <a:pt x="3025" y="361"/>
                  </a:lnTo>
                  <a:lnTo>
                    <a:pt x="3004" y="393"/>
                  </a:lnTo>
                  <a:lnTo>
                    <a:pt x="2978" y="429"/>
                  </a:lnTo>
                  <a:lnTo>
                    <a:pt x="2948" y="468"/>
                  </a:lnTo>
                  <a:lnTo>
                    <a:pt x="2914" y="512"/>
                  </a:lnTo>
                  <a:lnTo>
                    <a:pt x="2876" y="561"/>
                  </a:lnTo>
                  <a:lnTo>
                    <a:pt x="2472" y="1078"/>
                  </a:lnTo>
                  <a:lnTo>
                    <a:pt x="2182" y="1078"/>
                  </a:lnTo>
                  <a:lnTo>
                    <a:pt x="2182" y="424"/>
                  </a:lnTo>
                  <a:lnTo>
                    <a:pt x="1784" y="1078"/>
                  </a:lnTo>
                  <a:lnTo>
                    <a:pt x="1518" y="1078"/>
                  </a:lnTo>
                  <a:lnTo>
                    <a:pt x="1518" y="234"/>
                  </a:lnTo>
                  <a:lnTo>
                    <a:pt x="1313" y="214"/>
                  </a:lnTo>
                  <a:lnTo>
                    <a:pt x="1313" y="118"/>
                  </a:lnTo>
                  <a:lnTo>
                    <a:pt x="1690" y="25"/>
                  </a:lnTo>
                  <a:lnTo>
                    <a:pt x="1832" y="25"/>
                  </a:lnTo>
                  <a:lnTo>
                    <a:pt x="1832" y="713"/>
                  </a:lnTo>
                  <a:lnTo>
                    <a:pt x="2247" y="25"/>
                  </a:lnTo>
                  <a:lnTo>
                    <a:pt x="2497" y="25"/>
                  </a:lnTo>
                  <a:lnTo>
                    <a:pt x="2497" y="822"/>
                  </a:lnTo>
                  <a:lnTo>
                    <a:pt x="2759" y="473"/>
                  </a:lnTo>
                  <a:lnTo>
                    <a:pt x="2759" y="62"/>
                  </a:lnTo>
                  <a:lnTo>
                    <a:pt x="2779" y="44"/>
                  </a:lnTo>
                  <a:lnTo>
                    <a:pt x="2806" y="27"/>
                  </a:lnTo>
                  <a:lnTo>
                    <a:pt x="2837" y="13"/>
                  </a:lnTo>
                  <a:lnTo>
                    <a:pt x="2872" y="4"/>
                  </a:lnTo>
                  <a:lnTo>
                    <a:pt x="291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noProof="0" dirty="0"/>
            </a:p>
          </p:txBody>
        </p:sp>
      </p:grpSp>
      <p:sp>
        <p:nvSpPr>
          <p:cNvPr id="62" name="Title 1"/>
          <p:cNvSpPr>
            <a:spLocks noGrp="1"/>
          </p:cNvSpPr>
          <p:nvPr>
            <p:ph type="ctrTitle" hasCustomPrompt="1"/>
          </p:nvPr>
        </p:nvSpPr>
        <p:spPr bwMode="white">
          <a:xfrm>
            <a:off x="1895475" y="838200"/>
            <a:ext cx="5343525" cy="914400"/>
          </a:xfrm>
        </p:spPr>
        <p:txBody>
          <a:bodyPr anchor="t" anchorCtr="0">
            <a:noAutofit/>
          </a:bodyPr>
          <a:lstStyle>
            <a:lvl1pPr>
              <a:lnSpc>
                <a:spcPct val="90000"/>
              </a:lnSpc>
              <a:defRPr sz="3200" b="1" i="1" baseline="0">
                <a:solidFill>
                  <a:schemeClr val="bg1"/>
                </a:solidFill>
              </a:defRPr>
            </a:lvl1pPr>
          </a:lstStyle>
          <a:p>
            <a:r>
              <a:rPr lang="en-US" noProof="0" dirty="0" smtClean="0"/>
              <a:t>Click to add the presentation’s main title</a:t>
            </a:r>
            <a:endParaRPr lang="en-US" noProof="0" dirty="0"/>
          </a:p>
        </p:txBody>
      </p:sp>
      <p:sp>
        <p:nvSpPr>
          <p:cNvPr id="63" name="Subtitle 2"/>
          <p:cNvSpPr>
            <a:spLocks noGrp="1"/>
          </p:cNvSpPr>
          <p:nvPr>
            <p:ph type="subTitle" idx="1" hasCustomPrompt="1"/>
          </p:nvPr>
        </p:nvSpPr>
        <p:spPr bwMode="white">
          <a:xfrm>
            <a:off x="1895475" y="1828799"/>
            <a:ext cx="5343525" cy="914401"/>
          </a:xfrm>
        </p:spPr>
        <p:txBody>
          <a:bodyPr>
            <a:noAutofit/>
          </a:bodyPr>
          <a:lstStyle>
            <a:lvl1pPr marL="0" indent="0" algn="l">
              <a:lnSpc>
                <a:spcPct val="90000"/>
              </a:lnSpc>
              <a:spcAft>
                <a:spcPts val="0"/>
              </a:spcAft>
              <a:buNone/>
              <a:defRPr sz="2400" baseline="0">
                <a:solidFill>
                  <a:schemeClr val="bg1"/>
                </a:solidFill>
                <a:latin typeface="+mj-lt"/>
              </a:defRPr>
            </a:lvl1pPr>
            <a:lvl2pPr marL="0" indent="0" algn="l">
              <a:buNone/>
              <a:defRPr sz="1800">
                <a:solidFill>
                  <a:schemeClr val="bg1"/>
                </a:solidFill>
                <a:latin typeface="+mj-lt"/>
              </a:defRPr>
            </a:lvl2pPr>
            <a:lvl3pPr marL="457200" indent="0" algn="l">
              <a:buNone/>
              <a:defRPr sz="1800">
                <a:solidFill>
                  <a:schemeClr val="bg1"/>
                </a:solidFill>
                <a:latin typeface="+mj-lt"/>
              </a:defRPr>
            </a:lvl3pPr>
            <a:lvl4pPr marL="914400" indent="0" algn="l">
              <a:buNone/>
              <a:defRPr sz="1800">
                <a:solidFill>
                  <a:schemeClr val="bg1"/>
                </a:solidFill>
                <a:latin typeface="+mj-lt"/>
              </a:defRPr>
            </a:lvl4pPr>
            <a:lvl5pPr marL="1371600" indent="0" algn="l">
              <a:buNone/>
              <a:defRPr sz="1800">
                <a:solidFill>
                  <a:schemeClr val="bg1"/>
                </a:solidFill>
                <a:latin typeface="+mj-lt"/>
              </a:defRPr>
            </a:lvl5pPr>
            <a:lvl6pPr marL="1828800" indent="0" algn="l">
              <a:buNone/>
              <a:defRPr sz="1800">
                <a:solidFill>
                  <a:schemeClr val="bg1"/>
                </a:solidFill>
                <a:latin typeface="+mj-lt"/>
              </a:defRPr>
            </a:lvl6pPr>
            <a:lvl7pPr marL="2286000" indent="0" algn="l">
              <a:buNone/>
              <a:defRPr sz="1800">
                <a:solidFill>
                  <a:schemeClr val="bg1"/>
                </a:solidFill>
                <a:latin typeface="+mj-lt"/>
              </a:defRPr>
            </a:lvl7pPr>
            <a:lvl8pPr marL="2743200" indent="0" algn="l">
              <a:buNone/>
              <a:defRPr sz="1800">
                <a:solidFill>
                  <a:schemeClr val="bg1"/>
                </a:solidFill>
                <a:latin typeface="+mj-lt"/>
              </a:defRPr>
            </a:lvl8pPr>
            <a:lvl9pPr marL="3200400" indent="0" algn="l">
              <a:buNone/>
              <a:defRPr sz="1800">
                <a:solidFill>
                  <a:schemeClr val="bg1"/>
                </a:solidFill>
                <a:latin typeface="+mj-lt"/>
              </a:defRPr>
            </a:lvl9pPr>
          </a:lstStyle>
          <a:p>
            <a:r>
              <a:rPr lang="en-US" noProof="0" dirty="0" smtClean="0"/>
              <a:t>Subtitle and date (move higher if title is only one line)</a:t>
            </a:r>
          </a:p>
        </p:txBody>
      </p:sp>
    </p:spTree>
    <p:extLst>
      <p:ext uri="{BB962C8B-B14F-4D97-AF65-F5344CB8AC3E}">
        <p14:creationId xmlns:p14="http://schemas.microsoft.com/office/powerpoint/2010/main" val="27335215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ver Slide: Picture">
    <p:spTree>
      <p:nvGrpSpPr>
        <p:cNvPr id="1" name=""/>
        <p:cNvGrpSpPr/>
        <p:nvPr/>
      </p:nvGrpSpPr>
      <p:grpSpPr>
        <a:xfrm>
          <a:off x="0" y="0"/>
          <a:ext cx="0" cy="0"/>
          <a:chOff x="0" y="0"/>
          <a:chExt cx="0" cy="0"/>
        </a:xfrm>
      </p:grpSpPr>
      <p:grpSp>
        <p:nvGrpSpPr>
          <p:cNvPr id="22" name="Group 21"/>
          <p:cNvGrpSpPr/>
          <p:nvPr userDrawn="1"/>
        </p:nvGrpSpPr>
        <p:grpSpPr>
          <a:xfrm>
            <a:off x="1752601" y="-4761"/>
            <a:ext cx="7391400" cy="6176009"/>
            <a:chOff x="1752601" y="1"/>
            <a:chExt cx="7391400" cy="6176009"/>
          </a:xfrm>
        </p:grpSpPr>
        <p:sp>
          <p:nvSpPr>
            <p:cNvPr id="23" name="Rectangle 17"/>
            <p:cNvSpPr>
              <a:spLocks noChangeArrowheads="1"/>
            </p:cNvSpPr>
            <p:nvPr/>
          </p:nvSpPr>
          <p:spPr bwMode="gray">
            <a:xfrm>
              <a:off x="1752601" y="4195630"/>
              <a:ext cx="2286000" cy="1980380"/>
            </a:xfrm>
            <a:prstGeom prst="rect">
              <a:avLst/>
            </a:prstGeom>
            <a:solidFill>
              <a:srgbClr val="9A170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24" name="Rectangle 7"/>
            <p:cNvSpPr>
              <a:spLocks noChangeArrowheads="1"/>
            </p:cNvSpPr>
            <p:nvPr/>
          </p:nvSpPr>
          <p:spPr bwMode="gray">
            <a:xfrm>
              <a:off x="8229600" y="4038312"/>
              <a:ext cx="914401" cy="2137697"/>
            </a:xfrm>
            <a:prstGeom prst="rect">
              <a:avLst/>
            </a:prstGeom>
            <a:solidFill>
              <a:srgbClr val="F3BE26"/>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25" name="Rectangle 8"/>
            <p:cNvSpPr>
              <a:spLocks noChangeArrowheads="1"/>
            </p:cNvSpPr>
            <p:nvPr/>
          </p:nvSpPr>
          <p:spPr bwMode="gray">
            <a:xfrm>
              <a:off x="7620001" y="2899976"/>
              <a:ext cx="729522" cy="1295653"/>
            </a:xfrm>
            <a:prstGeom prst="rect">
              <a:avLst/>
            </a:prstGeom>
            <a:solidFill>
              <a:srgbClr val="F3BC87"/>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26" name="Rectangle 9"/>
            <p:cNvSpPr>
              <a:spLocks noChangeArrowheads="1"/>
            </p:cNvSpPr>
            <p:nvPr/>
          </p:nvSpPr>
          <p:spPr bwMode="gray">
            <a:xfrm>
              <a:off x="7620001" y="4038312"/>
              <a:ext cx="729521" cy="2137697"/>
            </a:xfrm>
            <a:prstGeom prst="rect">
              <a:avLst/>
            </a:prstGeom>
            <a:solidFill>
              <a:srgbClr val="E88C1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34" name="Rectangle 11"/>
            <p:cNvSpPr>
              <a:spLocks noChangeArrowheads="1"/>
            </p:cNvSpPr>
            <p:nvPr/>
          </p:nvSpPr>
          <p:spPr bwMode="gray">
            <a:xfrm>
              <a:off x="7239000" y="696094"/>
              <a:ext cx="473687" cy="2274966"/>
            </a:xfrm>
            <a:prstGeom prst="rect">
              <a:avLst/>
            </a:prstGeom>
            <a:solidFill>
              <a:srgbClr val="E669A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35" name="Rectangle 12"/>
            <p:cNvSpPr>
              <a:spLocks noChangeArrowheads="1"/>
            </p:cNvSpPr>
            <p:nvPr/>
          </p:nvSpPr>
          <p:spPr bwMode="gray">
            <a:xfrm>
              <a:off x="7239000" y="2899977"/>
              <a:ext cx="473687" cy="1295653"/>
            </a:xfrm>
            <a:prstGeom prst="rect">
              <a:avLst/>
            </a:prstGeom>
            <a:solidFill>
              <a:srgbClr val="DB4D56"/>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36" name="Rectangle 13"/>
            <p:cNvSpPr>
              <a:spLocks noChangeArrowheads="1"/>
            </p:cNvSpPr>
            <p:nvPr/>
          </p:nvSpPr>
          <p:spPr bwMode="gray">
            <a:xfrm>
              <a:off x="7239000" y="4038312"/>
              <a:ext cx="473687" cy="2137697"/>
            </a:xfrm>
            <a:prstGeom prst="rect">
              <a:avLst/>
            </a:prstGeom>
            <a:solidFill>
              <a:srgbClr val="D13A0D"/>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37" name="Rectangle 14"/>
            <p:cNvSpPr>
              <a:spLocks noChangeArrowheads="1"/>
            </p:cNvSpPr>
            <p:nvPr/>
          </p:nvSpPr>
          <p:spPr bwMode="gray">
            <a:xfrm>
              <a:off x="1752601" y="659475"/>
              <a:ext cx="5622752" cy="2311585"/>
            </a:xfrm>
            <a:prstGeom prst="rect">
              <a:avLst/>
            </a:prstGeom>
            <a:solidFill>
              <a:srgbClr val="D7402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38" name="Rectangle 15"/>
            <p:cNvSpPr>
              <a:spLocks noChangeArrowheads="1"/>
            </p:cNvSpPr>
            <p:nvPr/>
          </p:nvSpPr>
          <p:spPr bwMode="gray">
            <a:xfrm>
              <a:off x="1752601" y="2899977"/>
              <a:ext cx="5622752" cy="1295653"/>
            </a:xfrm>
            <a:prstGeom prst="rect">
              <a:avLst/>
            </a:prstGeom>
            <a:solidFill>
              <a:srgbClr val="CD2F1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39" name="Freeform 16"/>
            <p:cNvSpPr>
              <a:spLocks/>
            </p:cNvSpPr>
            <p:nvPr/>
          </p:nvSpPr>
          <p:spPr bwMode="gray">
            <a:xfrm>
              <a:off x="1752601" y="4038312"/>
              <a:ext cx="5622752" cy="2137697"/>
            </a:xfrm>
            <a:custGeom>
              <a:avLst/>
              <a:gdLst/>
              <a:ahLst/>
              <a:cxnLst>
                <a:cxn ang="0">
                  <a:pos x="0" y="0"/>
                </a:cxn>
                <a:cxn ang="0">
                  <a:pos x="3567" y="0"/>
                </a:cxn>
                <a:cxn ang="0">
                  <a:pos x="3567" y="1340"/>
                </a:cxn>
                <a:cxn ang="0">
                  <a:pos x="1372" y="1340"/>
                </a:cxn>
                <a:cxn ang="0">
                  <a:pos x="1372" y="181"/>
                </a:cxn>
                <a:cxn ang="0">
                  <a:pos x="0" y="181"/>
                </a:cxn>
                <a:cxn ang="0">
                  <a:pos x="0" y="0"/>
                </a:cxn>
              </a:cxnLst>
              <a:rect l="0" t="0" r="r" b="b"/>
              <a:pathLst>
                <a:path w="3567" h="1340">
                  <a:moveTo>
                    <a:pt x="0" y="0"/>
                  </a:moveTo>
                  <a:lnTo>
                    <a:pt x="3567" y="0"/>
                  </a:lnTo>
                  <a:lnTo>
                    <a:pt x="3567" y="1340"/>
                  </a:lnTo>
                  <a:lnTo>
                    <a:pt x="1372" y="1340"/>
                  </a:lnTo>
                  <a:lnTo>
                    <a:pt x="1372" y="181"/>
                  </a:lnTo>
                  <a:lnTo>
                    <a:pt x="0" y="181"/>
                  </a:lnTo>
                  <a:lnTo>
                    <a:pt x="0" y="0"/>
                  </a:lnTo>
                  <a:close/>
                </a:path>
              </a:pathLst>
            </a:custGeom>
            <a:solidFill>
              <a:srgbClr val="C4230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5" name="Rectangle 10"/>
            <p:cNvSpPr>
              <a:spLocks noChangeArrowheads="1"/>
            </p:cNvSpPr>
            <p:nvPr/>
          </p:nvSpPr>
          <p:spPr bwMode="gray">
            <a:xfrm>
              <a:off x="1752601" y="1"/>
              <a:ext cx="5622752" cy="696094"/>
            </a:xfrm>
            <a:prstGeom prst="rect">
              <a:avLst/>
            </a:prstGeom>
            <a:solidFill>
              <a:srgbClr val="EE9C3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grpSp>
      <p:sp>
        <p:nvSpPr>
          <p:cNvPr id="46" name="Text Placeholder 31"/>
          <p:cNvSpPr>
            <a:spLocks noGrp="1"/>
          </p:cNvSpPr>
          <p:nvPr>
            <p:ph type="body" sz="quarter" idx="10" hasCustomPrompt="1"/>
          </p:nvPr>
        </p:nvSpPr>
        <p:spPr bwMode="white">
          <a:xfrm>
            <a:off x="1895475" y="374904"/>
            <a:ext cx="4105656" cy="146304"/>
          </a:xfrm>
        </p:spPr>
        <p:txBody>
          <a:bodyPr/>
          <a:lstStyle>
            <a:lvl1pPr>
              <a:defRPr sz="1100">
                <a:solidFill>
                  <a:schemeClr val="bg1"/>
                </a:solidFill>
                <a:latin typeface="Arial" pitchFamily="34" charset="0"/>
                <a:cs typeface="Arial" pitchFamily="34" charset="0"/>
              </a:defRPr>
            </a:lvl1pPr>
            <a:lvl2pPr>
              <a:defRPr sz="1000">
                <a:solidFill>
                  <a:schemeClr val="bg1"/>
                </a:solidFill>
                <a:latin typeface="Arial" pitchFamily="34" charset="0"/>
                <a:cs typeface="Arial" pitchFamily="34" charset="0"/>
              </a:defRPr>
            </a:lvl2pPr>
            <a:lvl3pPr>
              <a:defRPr sz="1000">
                <a:solidFill>
                  <a:schemeClr val="bg1"/>
                </a:solidFill>
                <a:latin typeface="Arial" pitchFamily="34" charset="0"/>
                <a:cs typeface="Arial" pitchFamily="34" charset="0"/>
              </a:defRPr>
            </a:lvl3pPr>
            <a:lvl4pPr>
              <a:defRPr sz="1000">
                <a:solidFill>
                  <a:schemeClr val="bg1"/>
                </a:solidFill>
                <a:latin typeface="Arial" pitchFamily="34" charset="0"/>
                <a:cs typeface="Arial" pitchFamily="34" charset="0"/>
              </a:defRPr>
            </a:lvl4pPr>
            <a:lvl5pPr>
              <a:defRPr sz="1000">
                <a:solidFill>
                  <a:schemeClr val="bg1"/>
                </a:solidFill>
                <a:latin typeface="Arial" pitchFamily="34" charset="0"/>
                <a:cs typeface="Arial" pitchFamily="34" charset="0"/>
              </a:defRPr>
            </a:lvl5pPr>
          </a:lstStyle>
          <a:p>
            <a:pPr lvl="0"/>
            <a:r>
              <a:rPr lang="en-US" noProof="0" dirty="0" smtClean="0"/>
              <a:t>www.pwc.com</a:t>
            </a:r>
            <a:endParaRPr lang="en-US" noProof="0" dirty="0"/>
          </a:p>
        </p:txBody>
      </p:sp>
      <p:sp>
        <p:nvSpPr>
          <p:cNvPr id="47" name="Picture Placeholder 76"/>
          <p:cNvSpPr>
            <a:spLocks noGrp="1"/>
          </p:cNvSpPr>
          <p:nvPr>
            <p:ph type="pic" sz="quarter" idx="13"/>
          </p:nvPr>
        </p:nvSpPr>
        <p:spPr>
          <a:xfrm>
            <a:off x="1752600" y="2892834"/>
            <a:ext cx="6324600" cy="3279366"/>
          </a:xfrm>
        </p:spPr>
        <p:txBody>
          <a:bodyPr wrap="none">
            <a:noAutofit/>
          </a:bodyPr>
          <a:lstStyle>
            <a:lvl1pPr>
              <a:defRPr sz="1400"/>
            </a:lvl1pPr>
          </a:lstStyle>
          <a:p>
            <a:r>
              <a:rPr lang="en-US" noProof="0" smtClean="0"/>
              <a:t>Click icon to add picture</a:t>
            </a:r>
            <a:endParaRPr lang="en-US" noProof="0" dirty="0"/>
          </a:p>
        </p:txBody>
      </p:sp>
      <p:grpSp>
        <p:nvGrpSpPr>
          <p:cNvPr id="48" name="Group 47"/>
          <p:cNvGrpSpPr/>
          <p:nvPr userDrawn="1"/>
        </p:nvGrpSpPr>
        <p:grpSpPr>
          <a:xfrm>
            <a:off x="968592" y="6170991"/>
            <a:ext cx="914400" cy="533479"/>
            <a:chOff x="968592" y="6170991"/>
            <a:chExt cx="914400" cy="533479"/>
          </a:xfrm>
        </p:grpSpPr>
        <p:sp>
          <p:nvSpPr>
            <p:cNvPr id="49" name="Rectangle 37"/>
            <p:cNvSpPr>
              <a:spLocks noChangeArrowheads="1"/>
            </p:cNvSpPr>
            <p:nvPr userDrawn="1"/>
          </p:nvSpPr>
          <p:spPr bwMode="black">
            <a:xfrm>
              <a:off x="1524116" y="6170991"/>
              <a:ext cx="228600" cy="52646"/>
            </a:xfrm>
            <a:prstGeom prst="rect">
              <a:avLst/>
            </a:prstGeom>
            <a:solidFill>
              <a:srgbClr val="A100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50" name="Freeform 7"/>
            <p:cNvSpPr>
              <a:spLocks noEditPoints="1"/>
            </p:cNvSpPr>
            <p:nvPr userDrawn="1"/>
          </p:nvSpPr>
          <p:spPr bwMode="black">
            <a:xfrm>
              <a:off x="968592" y="6359814"/>
              <a:ext cx="914400" cy="344656"/>
            </a:xfrm>
            <a:custGeom>
              <a:avLst/>
              <a:gdLst/>
              <a:ahLst/>
              <a:cxnLst>
                <a:cxn ang="0">
                  <a:pos x="581" y="233"/>
                </a:cxn>
                <a:cxn ang="0">
                  <a:pos x="538" y="949"/>
                </a:cxn>
                <a:cxn ang="0">
                  <a:pos x="630" y="946"/>
                </a:cxn>
                <a:cxn ang="0">
                  <a:pos x="793" y="880"/>
                </a:cxn>
                <a:cxn ang="0">
                  <a:pos x="886" y="728"/>
                </a:cxn>
                <a:cxn ang="0">
                  <a:pos x="905" y="505"/>
                </a:cxn>
                <a:cxn ang="0">
                  <a:pos x="850" y="329"/>
                </a:cxn>
                <a:cxn ang="0">
                  <a:pos x="727" y="241"/>
                </a:cxn>
                <a:cxn ang="0">
                  <a:pos x="521" y="3"/>
                </a:cxn>
                <a:cxn ang="0">
                  <a:pos x="643" y="74"/>
                </a:cxn>
                <a:cxn ang="0">
                  <a:pos x="761" y="24"/>
                </a:cxn>
                <a:cxn ang="0">
                  <a:pos x="855" y="9"/>
                </a:cxn>
                <a:cxn ang="0">
                  <a:pos x="1026" y="40"/>
                </a:cxn>
                <a:cxn ang="0">
                  <a:pos x="1180" y="172"/>
                </a:cxn>
                <a:cxn ang="0">
                  <a:pos x="1265" y="383"/>
                </a:cxn>
                <a:cxn ang="0">
                  <a:pos x="1265" y="641"/>
                </a:cxn>
                <a:cxn ang="0">
                  <a:pos x="1175" y="857"/>
                </a:cxn>
                <a:cxn ang="0">
                  <a:pos x="1005" y="1006"/>
                </a:cxn>
                <a:cxn ang="0">
                  <a:pos x="766" y="1074"/>
                </a:cxn>
                <a:cxn ang="0">
                  <a:pos x="601" y="1074"/>
                </a:cxn>
                <a:cxn ang="0">
                  <a:pos x="692" y="1447"/>
                </a:cxn>
                <a:cxn ang="0">
                  <a:pos x="171" y="1408"/>
                </a:cxn>
                <a:cxn ang="0">
                  <a:pos x="413" y="3"/>
                </a:cxn>
                <a:cxn ang="0">
                  <a:pos x="3876" y="20"/>
                </a:cxn>
                <a:cxn ang="0">
                  <a:pos x="4036" y="100"/>
                </a:cxn>
                <a:cxn ang="0">
                  <a:pos x="4113" y="232"/>
                </a:cxn>
                <a:cxn ang="0">
                  <a:pos x="4091" y="362"/>
                </a:cxn>
                <a:cxn ang="0">
                  <a:pos x="3995" y="436"/>
                </a:cxn>
                <a:cxn ang="0">
                  <a:pos x="3859" y="438"/>
                </a:cxn>
                <a:cxn ang="0">
                  <a:pos x="3757" y="114"/>
                </a:cxn>
                <a:cxn ang="0">
                  <a:pos x="3597" y="187"/>
                </a:cxn>
                <a:cxn ang="0">
                  <a:pos x="3508" y="339"/>
                </a:cxn>
                <a:cxn ang="0">
                  <a:pos x="3489" y="565"/>
                </a:cxn>
                <a:cxn ang="0">
                  <a:pos x="3547" y="753"/>
                </a:cxn>
                <a:cxn ang="0">
                  <a:pos x="3668" y="869"/>
                </a:cxn>
                <a:cxn ang="0">
                  <a:pos x="3821" y="896"/>
                </a:cxn>
                <a:cxn ang="0">
                  <a:pos x="3931" y="872"/>
                </a:cxn>
                <a:cxn ang="0">
                  <a:pos x="4079" y="810"/>
                </a:cxn>
                <a:cxn ang="0">
                  <a:pos x="4016" y="1024"/>
                </a:cxn>
                <a:cxn ang="0">
                  <a:pos x="3830" y="1080"/>
                </a:cxn>
                <a:cxn ang="0">
                  <a:pos x="3651" y="1095"/>
                </a:cxn>
                <a:cxn ang="0">
                  <a:pos x="3426" y="1060"/>
                </a:cxn>
                <a:cxn ang="0">
                  <a:pos x="3255" y="947"/>
                </a:cxn>
                <a:cxn ang="0">
                  <a:pos x="3140" y="772"/>
                </a:cxn>
                <a:cxn ang="0">
                  <a:pos x="3101" y="561"/>
                </a:cxn>
                <a:cxn ang="0">
                  <a:pos x="3153" y="318"/>
                </a:cxn>
                <a:cxn ang="0">
                  <a:pos x="3293" y="135"/>
                </a:cxn>
                <a:cxn ang="0">
                  <a:pos x="3508" y="27"/>
                </a:cxn>
                <a:cxn ang="0">
                  <a:pos x="2910" y="0"/>
                </a:cxn>
                <a:cxn ang="0">
                  <a:pos x="3040" y="52"/>
                </a:cxn>
                <a:cxn ang="0">
                  <a:pos x="3093" y="178"/>
                </a:cxn>
                <a:cxn ang="0">
                  <a:pos x="3071" y="277"/>
                </a:cxn>
                <a:cxn ang="0">
                  <a:pos x="3004" y="393"/>
                </a:cxn>
                <a:cxn ang="0">
                  <a:pos x="2876" y="561"/>
                </a:cxn>
                <a:cxn ang="0">
                  <a:pos x="1784" y="1078"/>
                </a:cxn>
                <a:cxn ang="0">
                  <a:pos x="1313" y="118"/>
                </a:cxn>
                <a:cxn ang="0">
                  <a:pos x="2247" y="25"/>
                </a:cxn>
                <a:cxn ang="0">
                  <a:pos x="2759" y="62"/>
                </a:cxn>
                <a:cxn ang="0">
                  <a:pos x="2872" y="4"/>
                </a:cxn>
              </a:cxnLst>
              <a:rect l="0" t="0" r="r" b="b"/>
              <a:pathLst>
                <a:path w="4127" h="1544">
                  <a:moveTo>
                    <a:pt x="640" y="229"/>
                  </a:moveTo>
                  <a:lnTo>
                    <a:pt x="622" y="229"/>
                  </a:lnTo>
                  <a:lnTo>
                    <a:pt x="603" y="230"/>
                  </a:lnTo>
                  <a:lnTo>
                    <a:pt x="581" y="233"/>
                  </a:lnTo>
                  <a:lnTo>
                    <a:pt x="553" y="235"/>
                  </a:lnTo>
                  <a:lnTo>
                    <a:pt x="521" y="241"/>
                  </a:lnTo>
                  <a:lnTo>
                    <a:pt x="521" y="947"/>
                  </a:lnTo>
                  <a:lnTo>
                    <a:pt x="538" y="949"/>
                  </a:lnTo>
                  <a:lnTo>
                    <a:pt x="553" y="949"/>
                  </a:lnTo>
                  <a:lnTo>
                    <a:pt x="566" y="949"/>
                  </a:lnTo>
                  <a:lnTo>
                    <a:pt x="578" y="949"/>
                  </a:lnTo>
                  <a:lnTo>
                    <a:pt x="630" y="946"/>
                  </a:lnTo>
                  <a:lnTo>
                    <a:pt x="677" y="937"/>
                  </a:lnTo>
                  <a:lnTo>
                    <a:pt x="720" y="924"/>
                  </a:lnTo>
                  <a:lnTo>
                    <a:pt x="758" y="905"/>
                  </a:lnTo>
                  <a:lnTo>
                    <a:pt x="793" y="880"/>
                  </a:lnTo>
                  <a:lnTo>
                    <a:pt x="824" y="850"/>
                  </a:lnTo>
                  <a:lnTo>
                    <a:pt x="849" y="815"/>
                  </a:lnTo>
                  <a:lnTo>
                    <a:pt x="870" y="775"/>
                  </a:lnTo>
                  <a:lnTo>
                    <a:pt x="886" y="728"/>
                  </a:lnTo>
                  <a:lnTo>
                    <a:pt x="897" y="678"/>
                  </a:lnTo>
                  <a:lnTo>
                    <a:pt x="905" y="622"/>
                  </a:lnTo>
                  <a:lnTo>
                    <a:pt x="907" y="561"/>
                  </a:lnTo>
                  <a:lnTo>
                    <a:pt x="905" y="505"/>
                  </a:lnTo>
                  <a:lnTo>
                    <a:pt x="897" y="452"/>
                  </a:lnTo>
                  <a:lnTo>
                    <a:pt x="886" y="407"/>
                  </a:lnTo>
                  <a:lnTo>
                    <a:pt x="870" y="366"/>
                  </a:lnTo>
                  <a:lnTo>
                    <a:pt x="850" y="329"/>
                  </a:lnTo>
                  <a:lnTo>
                    <a:pt x="826" y="299"/>
                  </a:lnTo>
                  <a:lnTo>
                    <a:pt x="797" y="274"/>
                  </a:lnTo>
                  <a:lnTo>
                    <a:pt x="763" y="254"/>
                  </a:lnTo>
                  <a:lnTo>
                    <a:pt x="727" y="241"/>
                  </a:lnTo>
                  <a:lnTo>
                    <a:pt x="686" y="232"/>
                  </a:lnTo>
                  <a:lnTo>
                    <a:pt x="640" y="229"/>
                  </a:lnTo>
                  <a:close/>
                  <a:moveTo>
                    <a:pt x="413" y="3"/>
                  </a:moveTo>
                  <a:lnTo>
                    <a:pt x="521" y="3"/>
                  </a:lnTo>
                  <a:lnTo>
                    <a:pt x="521" y="143"/>
                  </a:lnTo>
                  <a:lnTo>
                    <a:pt x="566" y="117"/>
                  </a:lnTo>
                  <a:lnTo>
                    <a:pt x="607" y="93"/>
                  </a:lnTo>
                  <a:lnTo>
                    <a:pt x="643" y="74"/>
                  </a:lnTo>
                  <a:lnTo>
                    <a:pt x="677" y="57"/>
                  </a:lnTo>
                  <a:lnTo>
                    <a:pt x="707" y="44"/>
                  </a:lnTo>
                  <a:lnTo>
                    <a:pt x="735" y="33"/>
                  </a:lnTo>
                  <a:lnTo>
                    <a:pt x="761" y="24"/>
                  </a:lnTo>
                  <a:lnTo>
                    <a:pt x="785" y="18"/>
                  </a:lnTo>
                  <a:lnTo>
                    <a:pt x="809" y="13"/>
                  </a:lnTo>
                  <a:lnTo>
                    <a:pt x="831" y="10"/>
                  </a:lnTo>
                  <a:lnTo>
                    <a:pt x="855" y="9"/>
                  </a:lnTo>
                  <a:lnTo>
                    <a:pt x="879" y="8"/>
                  </a:lnTo>
                  <a:lnTo>
                    <a:pt x="931" y="12"/>
                  </a:lnTo>
                  <a:lnTo>
                    <a:pt x="980" y="23"/>
                  </a:lnTo>
                  <a:lnTo>
                    <a:pt x="1026" y="40"/>
                  </a:lnTo>
                  <a:lnTo>
                    <a:pt x="1070" y="64"/>
                  </a:lnTo>
                  <a:lnTo>
                    <a:pt x="1110" y="94"/>
                  </a:lnTo>
                  <a:lnTo>
                    <a:pt x="1148" y="130"/>
                  </a:lnTo>
                  <a:lnTo>
                    <a:pt x="1180" y="172"/>
                  </a:lnTo>
                  <a:lnTo>
                    <a:pt x="1209" y="218"/>
                  </a:lnTo>
                  <a:lnTo>
                    <a:pt x="1233" y="268"/>
                  </a:lnTo>
                  <a:lnTo>
                    <a:pt x="1252" y="324"/>
                  </a:lnTo>
                  <a:lnTo>
                    <a:pt x="1265" y="383"/>
                  </a:lnTo>
                  <a:lnTo>
                    <a:pt x="1274" y="446"/>
                  </a:lnTo>
                  <a:lnTo>
                    <a:pt x="1278" y="512"/>
                  </a:lnTo>
                  <a:lnTo>
                    <a:pt x="1274" y="578"/>
                  </a:lnTo>
                  <a:lnTo>
                    <a:pt x="1265" y="641"/>
                  </a:lnTo>
                  <a:lnTo>
                    <a:pt x="1252" y="701"/>
                  </a:lnTo>
                  <a:lnTo>
                    <a:pt x="1232" y="756"/>
                  </a:lnTo>
                  <a:lnTo>
                    <a:pt x="1205" y="809"/>
                  </a:lnTo>
                  <a:lnTo>
                    <a:pt x="1175" y="857"/>
                  </a:lnTo>
                  <a:lnTo>
                    <a:pt x="1140" y="901"/>
                  </a:lnTo>
                  <a:lnTo>
                    <a:pt x="1099" y="941"/>
                  </a:lnTo>
                  <a:lnTo>
                    <a:pt x="1054" y="976"/>
                  </a:lnTo>
                  <a:lnTo>
                    <a:pt x="1005" y="1006"/>
                  </a:lnTo>
                  <a:lnTo>
                    <a:pt x="951" y="1031"/>
                  </a:lnTo>
                  <a:lnTo>
                    <a:pt x="894" y="1051"/>
                  </a:lnTo>
                  <a:lnTo>
                    <a:pt x="831" y="1065"/>
                  </a:lnTo>
                  <a:lnTo>
                    <a:pt x="766" y="1074"/>
                  </a:lnTo>
                  <a:lnTo>
                    <a:pt x="696" y="1078"/>
                  </a:lnTo>
                  <a:lnTo>
                    <a:pt x="670" y="1078"/>
                  </a:lnTo>
                  <a:lnTo>
                    <a:pt x="637" y="1076"/>
                  </a:lnTo>
                  <a:lnTo>
                    <a:pt x="601" y="1074"/>
                  </a:lnTo>
                  <a:lnTo>
                    <a:pt x="561" y="1071"/>
                  </a:lnTo>
                  <a:lnTo>
                    <a:pt x="521" y="1068"/>
                  </a:lnTo>
                  <a:lnTo>
                    <a:pt x="521" y="1408"/>
                  </a:lnTo>
                  <a:lnTo>
                    <a:pt x="692" y="1447"/>
                  </a:lnTo>
                  <a:lnTo>
                    <a:pt x="692" y="1544"/>
                  </a:lnTo>
                  <a:lnTo>
                    <a:pt x="18" y="1544"/>
                  </a:lnTo>
                  <a:lnTo>
                    <a:pt x="18" y="1447"/>
                  </a:lnTo>
                  <a:lnTo>
                    <a:pt x="171" y="1408"/>
                  </a:lnTo>
                  <a:lnTo>
                    <a:pt x="171" y="229"/>
                  </a:lnTo>
                  <a:lnTo>
                    <a:pt x="0" y="229"/>
                  </a:lnTo>
                  <a:lnTo>
                    <a:pt x="0" y="128"/>
                  </a:lnTo>
                  <a:lnTo>
                    <a:pt x="413" y="3"/>
                  </a:lnTo>
                  <a:close/>
                  <a:moveTo>
                    <a:pt x="3711" y="0"/>
                  </a:moveTo>
                  <a:lnTo>
                    <a:pt x="3770" y="3"/>
                  </a:lnTo>
                  <a:lnTo>
                    <a:pt x="3825" y="9"/>
                  </a:lnTo>
                  <a:lnTo>
                    <a:pt x="3876" y="20"/>
                  </a:lnTo>
                  <a:lnTo>
                    <a:pt x="3923" y="34"/>
                  </a:lnTo>
                  <a:lnTo>
                    <a:pt x="3965" y="53"/>
                  </a:lnTo>
                  <a:lnTo>
                    <a:pt x="4004" y="75"/>
                  </a:lnTo>
                  <a:lnTo>
                    <a:pt x="4036" y="100"/>
                  </a:lnTo>
                  <a:lnTo>
                    <a:pt x="4064" y="129"/>
                  </a:lnTo>
                  <a:lnTo>
                    <a:pt x="4086" y="160"/>
                  </a:lnTo>
                  <a:lnTo>
                    <a:pt x="4103" y="194"/>
                  </a:lnTo>
                  <a:lnTo>
                    <a:pt x="4113" y="232"/>
                  </a:lnTo>
                  <a:lnTo>
                    <a:pt x="4117" y="271"/>
                  </a:lnTo>
                  <a:lnTo>
                    <a:pt x="4114" y="304"/>
                  </a:lnTo>
                  <a:lnTo>
                    <a:pt x="4105" y="334"/>
                  </a:lnTo>
                  <a:lnTo>
                    <a:pt x="4091" y="362"/>
                  </a:lnTo>
                  <a:lnTo>
                    <a:pt x="4074" y="387"/>
                  </a:lnTo>
                  <a:lnTo>
                    <a:pt x="4051" y="407"/>
                  </a:lnTo>
                  <a:lnTo>
                    <a:pt x="4025" y="423"/>
                  </a:lnTo>
                  <a:lnTo>
                    <a:pt x="3995" y="436"/>
                  </a:lnTo>
                  <a:lnTo>
                    <a:pt x="3961" y="443"/>
                  </a:lnTo>
                  <a:lnTo>
                    <a:pt x="3925" y="446"/>
                  </a:lnTo>
                  <a:lnTo>
                    <a:pt x="3891" y="444"/>
                  </a:lnTo>
                  <a:lnTo>
                    <a:pt x="3859" y="438"/>
                  </a:lnTo>
                  <a:lnTo>
                    <a:pt x="3826" y="428"/>
                  </a:lnTo>
                  <a:lnTo>
                    <a:pt x="3792" y="413"/>
                  </a:lnTo>
                  <a:lnTo>
                    <a:pt x="3757" y="394"/>
                  </a:lnTo>
                  <a:lnTo>
                    <a:pt x="3757" y="114"/>
                  </a:lnTo>
                  <a:lnTo>
                    <a:pt x="3711" y="125"/>
                  </a:lnTo>
                  <a:lnTo>
                    <a:pt x="3668" y="140"/>
                  </a:lnTo>
                  <a:lnTo>
                    <a:pt x="3631" y="162"/>
                  </a:lnTo>
                  <a:lnTo>
                    <a:pt x="3597" y="187"/>
                  </a:lnTo>
                  <a:lnTo>
                    <a:pt x="3568" y="218"/>
                  </a:lnTo>
                  <a:lnTo>
                    <a:pt x="3543" y="253"/>
                  </a:lnTo>
                  <a:lnTo>
                    <a:pt x="3523" y="294"/>
                  </a:lnTo>
                  <a:lnTo>
                    <a:pt x="3508" y="339"/>
                  </a:lnTo>
                  <a:lnTo>
                    <a:pt x="3497" y="391"/>
                  </a:lnTo>
                  <a:lnTo>
                    <a:pt x="3489" y="447"/>
                  </a:lnTo>
                  <a:lnTo>
                    <a:pt x="3487" y="507"/>
                  </a:lnTo>
                  <a:lnTo>
                    <a:pt x="3489" y="565"/>
                  </a:lnTo>
                  <a:lnTo>
                    <a:pt x="3497" y="617"/>
                  </a:lnTo>
                  <a:lnTo>
                    <a:pt x="3509" y="667"/>
                  </a:lnTo>
                  <a:lnTo>
                    <a:pt x="3526" y="712"/>
                  </a:lnTo>
                  <a:lnTo>
                    <a:pt x="3547" y="753"/>
                  </a:lnTo>
                  <a:lnTo>
                    <a:pt x="3571" y="790"/>
                  </a:lnTo>
                  <a:lnTo>
                    <a:pt x="3600" y="821"/>
                  </a:lnTo>
                  <a:lnTo>
                    <a:pt x="3632" y="847"/>
                  </a:lnTo>
                  <a:lnTo>
                    <a:pt x="3668" y="869"/>
                  </a:lnTo>
                  <a:lnTo>
                    <a:pt x="3707" y="885"/>
                  </a:lnTo>
                  <a:lnTo>
                    <a:pt x="3750" y="894"/>
                  </a:lnTo>
                  <a:lnTo>
                    <a:pt x="3795" y="897"/>
                  </a:lnTo>
                  <a:lnTo>
                    <a:pt x="3821" y="896"/>
                  </a:lnTo>
                  <a:lnTo>
                    <a:pt x="3847" y="894"/>
                  </a:lnTo>
                  <a:lnTo>
                    <a:pt x="3874" y="889"/>
                  </a:lnTo>
                  <a:lnTo>
                    <a:pt x="3901" y="881"/>
                  </a:lnTo>
                  <a:lnTo>
                    <a:pt x="3931" y="872"/>
                  </a:lnTo>
                  <a:lnTo>
                    <a:pt x="3964" y="861"/>
                  </a:lnTo>
                  <a:lnTo>
                    <a:pt x="3999" y="846"/>
                  </a:lnTo>
                  <a:lnTo>
                    <a:pt x="4036" y="830"/>
                  </a:lnTo>
                  <a:lnTo>
                    <a:pt x="4079" y="810"/>
                  </a:lnTo>
                  <a:lnTo>
                    <a:pt x="4127" y="787"/>
                  </a:lnTo>
                  <a:lnTo>
                    <a:pt x="4127" y="976"/>
                  </a:lnTo>
                  <a:lnTo>
                    <a:pt x="4069" y="1001"/>
                  </a:lnTo>
                  <a:lnTo>
                    <a:pt x="4016" y="1024"/>
                  </a:lnTo>
                  <a:lnTo>
                    <a:pt x="3966" y="1041"/>
                  </a:lnTo>
                  <a:lnTo>
                    <a:pt x="3919" y="1058"/>
                  </a:lnTo>
                  <a:lnTo>
                    <a:pt x="3874" y="1070"/>
                  </a:lnTo>
                  <a:lnTo>
                    <a:pt x="3830" y="1080"/>
                  </a:lnTo>
                  <a:lnTo>
                    <a:pt x="3786" y="1086"/>
                  </a:lnTo>
                  <a:lnTo>
                    <a:pt x="3742" y="1091"/>
                  </a:lnTo>
                  <a:lnTo>
                    <a:pt x="3697" y="1094"/>
                  </a:lnTo>
                  <a:lnTo>
                    <a:pt x="3651" y="1095"/>
                  </a:lnTo>
                  <a:lnTo>
                    <a:pt x="3588" y="1093"/>
                  </a:lnTo>
                  <a:lnTo>
                    <a:pt x="3530" y="1086"/>
                  </a:lnTo>
                  <a:lnTo>
                    <a:pt x="3476" y="1075"/>
                  </a:lnTo>
                  <a:lnTo>
                    <a:pt x="3426" y="1060"/>
                  </a:lnTo>
                  <a:lnTo>
                    <a:pt x="3378" y="1039"/>
                  </a:lnTo>
                  <a:lnTo>
                    <a:pt x="3334" y="1014"/>
                  </a:lnTo>
                  <a:lnTo>
                    <a:pt x="3294" y="984"/>
                  </a:lnTo>
                  <a:lnTo>
                    <a:pt x="3255" y="947"/>
                  </a:lnTo>
                  <a:lnTo>
                    <a:pt x="3219" y="907"/>
                  </a:lnTo>
                  <a:lnTo>
                    <a:pt x="3188" y="865"/>
                  </a:lnTo>
                  <a:lnTo>
                    <a:pt x="3162" y="820"/>
                  </a:lnTo>
                  <a:lnTo>
                    <a:pt x="3140" y="772"/>
                  </a:lnTo>
                  <a:lnTo>
                    <a:pt x="3124" y="722"/>
                  </a:lnTo>
                  <a:lnTo>
                    <a:pt x="3111" y="670"/>
                  </a:lnTo>
                  <a:lnTo>
                    <a:pt x="3104" y="616"/>
                  </a:lnTo>
                  <a:lnTo>
                    <a:pt x="3101" y="561"/>
                  </a:lnTo>
                  <a:lnTo>
                    <a:pt x="3105" y="494"/>
                  </a:lnTo>
                  <a:lnTo>
                    <a:pt x="3115" y="433"/>
                  </a:lnTo>
                  <a:lnTo>
                    <a:pt x="3130" y="373"/>
                  </a:lnTo>
                  <a:lnTo>
                    <a:pt x="3153" y="318"/>
                  </a:lnTo>
                  <a:lnTo>
                    <a:pt x="3179" y="267"/>
                  </a:lnTo>
                  <a:lnTo>
                    <a:pt x="3213" y="219"/>
                  </a:lnTo>
                  <a:lnTo>
                    <a:pt x="3250" y="175"/>
                  </a:lnTo>
                  <a:lnTo>
                    <a:pt x="3293" y="135"/>
                  </a:lnTo>
                  <a:lnTo>
                    <a:pt x="3341" y="102"/>
                  </a:lnTo>
                  <a:lnTo>
                    <a:pt x="3392" y="72"/>
                  </a:lnTo>
                  <a:lnTo>
                    <a:pt x="3448" y="47"/>
                  </a:lnTo>
                  <a:lnTo>
                    <a:pt x="3508" y="27"/>
                  </a:lnTo>
                  <a:lnTo>
                    <a:pt x="3573" y="12"/>
                  </a:lnTo>
                  <a:lnTo>
                    <a:pt x="3640" y="3"/>
                  </a:lnTo>
                  <a:lnTo>
                    <a:pt x="3711" y="0"/>
                  </a:lnTo>
                  <a:close/>
                  <a:moveTo>
                    <a:pt x="2910" y="0"/>
                  </a:moveTo>
                  <a:lnTo>
                    <a:pt x="2948" y="4"/>
                  </a:lnTo>
                  <a:lnTo>
                    <a:pt x="2983" y="14"/>
                  </a:lnTo>
                  <a:lnTo>
                    <a:pt x="3014" y="30"/>
                  </a:lnTo>
                  <a:lnTo>
                    <a:pt x="3040" y="52"/>
                  </a:lnTo>
                  <a:lnTo>
                    <a:pt x="3063" y="78"/>
                  </a:lnTo>
                  <a:lnTo>
                    <a:pt x="3079" y="109"/>
                  </a:lnTo>
                  <a:lnTo>
                    <a:pt x="3089" y="142"/>
                  </a:lnTo>
                  <a:lnTo>
                    <a:pt x="3093" y="178"/>
                  </a:lnTo>
                  <a:lnTo>
                    <a:pt x="3091" y="203"/>
                  </a:lnTo>
                  <a:lnTo>
                    <a:pt x="3088" y="227"/>
                  </a:lnTo>
                  <a:lnTo>
                    <a:pt x="3081" y="252"/>
                  </a:lnTo>
                  <a:lnTo>
                    <a:pt x="3071" y="277"/>
                  </a:lnTo>
                  <a:lnTo>
                    <a:pt x="3060" y="303"/>
                  </a:lnTo>
                  <a:lnTo>
                    <a:pt x="3044" y="331"/>
                  </a:lnTo>
                  <a:lnTo>
                    <a:pt x="3025" y="361"/>
                  </a:lnTo>
                  <a:lnTo>
                    <a:pt x="3004" y="393"/>
                  </a:lnTo>
                  <a:lnTo>
                    <a:pt x="2978" y="429"/>
                  </a:lnTo>
                  <a:lnTo>
                    <a:pt x="2948" y="468"/>
                  </a:lnTo>
                  <a:lnTo>
                    <a:pt x="2914" y="512"/>
                  </a:lnTo>
                  <a:lnTo>
                    <a:pt x="2876" y="561"/>
                  </a:lnTo>
                  <a:lnTo>
                    <a:pt x="2472" y="1078"/>
                  </a:lnTo>
                  <a:lnTo>
                    <a:pt x="2182" y="1078"/>
                  </a:lnTo>
                  <a:lnTo>
                    <a:pt x="2182" y="424"/>
                  </a:lnTo>
                  <a:lnTo>
                    <a:pt x="1784" y="1078"/>
                  </a:lnTo>
                  <a:lnTo>
                    <a:pt x="1518" y="1078"/>
                  </a:lnTo>
                  <a:lnTo>
                    <a:pt x="1518" y="234"/>
                  </a:lnTo>
                  <a:lnTo>
                    <a:pt x="1313" y="214"/>
                  </a:lnTo>
                  <a:lnTo>
                    <a:pt x="1313" y="118"/>
                  </a:lnTo>
                  <a:lnTo>
                    <a:pt x="1690" y="25"/>
                  </a:lnTo>
                  <a:lnTo>
                    <a:pt x="1832" y="25"/>
                  </a:lnTo>
                  <a:lnTo>
                    <a:pt x="1832" y="713"/>
                  </a:lnTo>
                  <a:lnTo>
                    <a:pt x="2247" y="25"/>
                  </a:lnTo>
                  <a:lnTo>
                    <a:pt x="2497" y="25"/>
                  </a:lnTo>
                  <a:lnTo>
                    <a:pt x="2497" y="822"/>
                  </a:lnTo>
                  <a:lnTo>
                    <a:pt x="2759" y="473"/>
                  </a:lnTo>
                  <a:lnTo>
                    <a:pt x="2759" y="62"/>
                  </a:lnTo>
                  <a:lnTo>
                    <a:pt x="2779" y="44"/>
                  </a:lnTo>
                  <a:lnTo>
                    <a:pt x="2806" y="27"/>
                  </a:lnTo>
                  <a:lnTo>
                    <a:pt x="2837" y="13"/>
                  </a:lnTo>
                  <a:lnTo>
                    <a:pt x="2872" y="4"/>
                  </a:lnTo>
                  <a:lnTo>
                    <a:pt x="291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noProof="0" dirty="0"/>
            </a:p>
          </p:txBody>
        </p:sp>
      </p:grpSp>
      <p:sp>
        <p:nvSpPr>
          <p:cNvPr id="51" name="Title 1"/>
          <p:cNvSpPr>
            <a:spLocks noGrp="1"/>
          </p:cNvSpPr>
          <p:nvPr>
            <p:ph type="ctrTitle" hasCustomPrompt="1"/>
          </p:nvPr>
        </p:nvSpPr>
        <p:spPr bwMode="white">
          <a:xfrm>
            <a:off x="1895475" y="838200"/>
            <a:ext cx="5343525" cy="914400"/>
          </a:xfrm>
        </p:spPr>
        <p:txBody>
          <a:bodyPr anchor="t" anchorCtr="0">
            <a:noAutofit/>
          </a:bodyPr>
          <a:lstStyle>
            <a:lvl1pPr>
              <a:lnSpc>
                <a:spcPct val="90000"/>
              </a:lnSpc>
              <a:defRPr sz="3200" b="1" i="1" baseline="0">
                <a:solidFill>
                  <a:schemeClr val="bg1"/>
                </a:solidFill>
              </a:defRPr>
            </a:lvl1pPr>
          </a:lstStyle>
          <a:p>
            <a:r>
              <a:rPr lang="en-US" noProof="0" dirty="0" smtClean="0"/>
              <a:t>Click to add the presentation’s main title</a:t>
            </a:r>
            <a:endParaRPr lang="en-US" noProof="0" dirty="0"/>
          </a:p>
        </p:txBody>
      </p:sp>
      <p:sp>
        <p:nvSpPr>
          <p:cNvPr id="52" name="Subtitle 2"/>
          <p:cNvSpPr>
            <a:spLocks noGrp="1"/>
          </p:cNvSpPr>
          <p:nvPr>
            <p:ph type="subTitle" idx="1" hasCustomPrompt="1"/>
          </p:nvPr>
        </p:nvSpPr>
        <p:spPr bwMode="white">
          <a:xfrm>
            <a:off x="1895475" y="1828799"/>
            <a:ext cx="5343525" cy="914401"/>
          </a:xfrm>
        </p:spPr>
        <p:txBody>
          <a:bodyPr>
            <a:noAutofit/>
          </a:bodyPr>
          <a:lstStyle>
            <a:lvl1pPr marL="0" indent="0" algn="l">
              <a:lnSpc>
                <a:spcPct val="90000"/>
              </a:lnSpc>
              <a:spcAft>
                <a:spcPts val="0"/>
              </a:spcAft>
              <a:buNone/>
              <a:defRPr sz="2400" baseline="0">
                <a:solidFill>
                  <a:schemeClr val="bg1"/>
                </a:solidFill>
                <a:latin typeface="+mj-lt"/>
              </a:defRPr>
            </a:lvl1pPr>
            <a:lvl2pPr marL="0" indent="0" algn="l">
              <a:buNone/>
              <a:defRPr sz="1800">
                <a:solidFill>
                  <a:schemeClr val="bg1"/>
                </a:solidFill>
                <a:latin typeface="+mj-lt"/>
              </a:defRPr>
            </a:lvl2pPr>
            <a:lvl3pPr marL="457200" indent="0" algn="l">
              <a:buNone/>
              <a:defRPr sz="1800">
                <a:solidFill>
                  <a:schemeClr val="bg1"/>
                </a:solidFill>
                <a:latin typeface="+mj-lt"/>
              </a:defRPr>
            </a:lvl3pPr>
            <a:lvl4pPr marL="914400" indent="0" algn="l">
              <a:buNone/>
              <a:defRPr sz="1800">
                <a:solidFill>
                  <a:schemeClr val="bg1"/>
                </a:solidFill>
                <a:latin typeface="+mj-lt"/>
              </a:defRPr>
            </a:lvl4pPr>
            <a:lvl5pPr marL="1371600" indent="0" algn="l">
              <a:buNone/>
              <a:defRPr sz="1800">
                <a:solidFill>
                  <a:schemeClr val="bg1"/>
                </a:solidFill>
                <a:latin typeface="+mj-lt"/>
              </a:defRPr>
            </a:lvl5pPr>
            <a:lvl6pPr marL="1828800" indent="0" algn="l">
              <a:buNone/>
              <a:defRPr sz="1800">
                <a:solidFill>
                  <a:schemeClr val="bg1"/>
                </a:solidFill>
                <a:latin typeface="+mj-lt"/>
              </a:defRPr>
            </a:lvl6pPr>
            <a:lvl7pPr marL="2286000" indent="0" algn="l">
              <a:buNone/>
              <a:defRPr sz="1800">
                <a:solidFill>
                  <a:schemeClr val="bg1"/>
                </a:solidFill>
                <a:latin typeface="+mj-lt"/>
              </a:defRPr>
            </a:lvl7pPr>
            <a:lvl8pPr marL="2743200" indent="0" algn="l">
              <a:buNone/>
              <a:defRPr sz="1800">
                <a:solidFill>
                  <a:schemeClr val="bg1"/>
                </a:solidFill>
                <a:latin typeface="+mj-lt"/>
              </a:defRPr>
            </a:lvl8pPr>
            <a:lvl9pPr marL="3200400" indent="0" algn="l">
              <a:buNone/>
              <a:defRPr sz="1800">
                <a:solidFill>
                  <a:schemeClr val="bg1"/>
                </a:solidFill>
                <a:latin typeface="+mj-lt"/>
              </a:defRPr>
            </a:lvl9pPr>
          </a:lstStyle>
          <a:p>
            <a:r>
              <a:rPr lang="en-US" noProof="0" dirty="0" smtClean="0"/>
              <a:t>Subtitle and date (move higher if title is only one line)</a:t>
            </a:r>
          </a:p>
        </p:txBody>
      </p:sp>
    </p:spTree>
    <p:extLst>
      <p:ext uri="{BB962C8B-B14F-4D97-AF65-F5344CB8AC3E}">
        <p14:creationId xmlns:p14="http://schemas.microsoft.com/office/powerpoint/2010/main" val="279588032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ver Slide: Colour">
    <p:spTree>
      <p:nvGrpSpPr>
        <p:cNvPr id="1" name=""/>
        <p:cNvGrpSpPr/>
        <p:nvPr/>
      </p:nvGrpSpPr>
      <p:grpSpPr>
        <a:xfrm>
          <a:off x="0" y="0"/>
          <a:ext cx="0" cy="0"/>
          <a:chOff x="0" y="0"/>
          <a:chExt cx="0" cy="0"/>
        </a:xfrm>
      </p:grpSpPr>
      <p:sp>
        <p:nvSpPr>
          <p:cNvPr id="14" name="Rectangle 649"/>
          <p:cNvSpPr>
            <a:spLocks noChangeArrowheads="1"/>
          </p:cNvSpPr>
          <p:nvPr userDrawn="1"/>
        </p:nvSpPr>
        <p:spPr bwMode="gray">
          <a:xfrm>
            <a:off x="7367588" y="693739"/>
            <a:ext cx="1776412" cy="5478462"/>
          </a:xfrm>
          <a:prstGeom prst="rect">
            <a:avLst/>
          </a:prstGeom>
          <a:solidFill>
            <a:schemeClr val="tx2">
              <a:lumMod val="40000"/>
              <a:lumOff val="60000"/>
            </a:schemeClr>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15" name="Rectangle 648"/>
          <p:cNvSpPr>
            <a:spLocks noChangeArrowheads="1"/>
          </p:cNvSpPr>
          <p:nvPr userDrawn="1"/>
        </p:nvSpPr>
        <p:spPr bwMode="gray">
          <a:xfrm>
            <a:off x="1752601" y="-1"/>
            <a:ext cx="5614988" cy="703263"/>
          </a:xfrm>
          <a:prstGeom prst="rect">
            <a:avLst/>
          </a:prstGeom>
          <a:solidFill>
            <a:schemeClr val="tx2">
              <a:lumMod val="60000"/>
              <a:lumOff val="40000"/>
            </a:schemeClr>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16" name="Rectangle 650"/>
          <p:cNvSpPr>
            <a:spLocks noChangeArrowheads="1"/>
          </p:cNvSpPr>
          <p:nvPr userDrawn="1"/>
        </p:nvSpPr>
        <p:spPr bwMode="gray">
          <a:xfrm>
            <a:off x="1752601" y="693739"/>
            <a:ext cx="5614988" cy="5478462"/>
          </a:xfrm>
          <a:prstGeom prst="rect">
            <a:avLst/>
          </a:prstGeom>
          <a:solidFill>
            <a:schemeClr val="tx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17" name="Text Placeholder 31"/>
          <p:cNvSpPr>
            <a:spLocks noGrp="1"/>
          </p:cNvSpPr>
          <p:nvPr>
            <p:ph type="body" sz="quarter" idx="10" hasCustomPrompt="1"/>
          </p:nvPr>
        </p:nvSpPr>
        <p:spPr bwMode="white">
          <a:xfrm>
            <a:off x="1895475" y="374904"/>
            <a:ext cx="4105656" cy="146304"/>
          </a:xfrm>
        </p:spPr>
        <p:txBody>
          <a:bodyPr/>
          <a:lstStyle>
            <a:lvl1pPr>
              <a:defRPr sz="1100">
                <a:solidFill>
                  <a:schemeClr val="bg1"/>
                </a:solidFill>
                <a:latin typeface="Arial" pitchFamily="34" charset="0"/>
                <a:cs typeface="Arial" pitchFamily="34" charset="0"/>
              </a:defRPr>
            </a:lvl1pPr>
            <a:lvl2pPr>
              <a:defRPr sz="1000">
                <a:solidFill>
                  <a:schemeClr val="bg1"/>
                </a:solidFill>
                <a:latin typeface="Arial" pitchFamily="34" charset="0"/>
                <a:cs typeface="Arial" pitchFamily="34" charset="0"/>
              </a:defRPr>
            </a:lvl2pPr>
            <a:lvl3pPr>
              <a:defRPr sz="1000">
                <a:solidFill>
                  <a:schemeClr val="bg1"/>
                </a:solidFill>
                <a:latin typeface="Arial" pitchFamily="34" charset="0"/>
                <a:cs typeface="Arial" pitchFamily="34" charset="0"/>
              </a:defRPr>
            </a:lvl3pPr>
            <a:lvl4pPr>
              <a:defRPr sz="1000">
                <a:solidFill>
                  <a:schemeClr val="bg1"/>
                </a:solidFill>
                <a:latin typeface="Arial" pitchFamily="34" charset="0"/>
                <a:cs typeface="Arial" pitchFamily="34" charset="0"/>
              </a:defRPr>
            </a:lvl4pPr>
            <a:lvl5pPr>
              <a:defRPr sz="1000">
                <a:solidFill>
                  <a:schemeClr val="bg1"/>
                </a:solidFill>
                <a:latin typeface="Arial" pitchFamily="34" charset="0"/>
                <a:cs typeface="Arial" pitchFamily="34" charset="0"/>
              </a:defRPr>
            </a:lvl5pPr>
          </a:lstStyle>
          <a:p>
            <a:pPr lvl="0"/>
            <a:r>
              <a:rPr lang="en-US" noProof="0" dirty="0" smtClean="0"/>
              <a:t>www.pwc.com</a:t>
            </a:r>
            <a:endParaRPr lang="en-US" noProof="0" dirty="0"/>
          </a:p>
        </p:txBody>
      </p:sp>
      <p:grpSp>
        <p:nvGrpSpPr>
          <p:cNvPr id="18" name="Group 17"/>
          <p:cNvGrpSpPr/>
          <p:nvPr userDrawn="1"/>
        </p:nvGrpSpPr>
        <p:grpSpPr>
          <a:xfrm>
            <a:off x="968592" y="6170991"/>
            <a:ext cx="914400" cy="533479"/>
            <a:chOff x="968592" y="6170991"/>
            <a:chExt cx="914400" cy="533479"/>
          </a:xfrm>
        </p:grpSpPr>
        <p:sp>
          <p:nvSpPr>
            <p:cNvPr id="19" name="Rectangle 37"/>
            <p:cNvSpPr>
              <a:spLocks noChangeArrowheads="1"/>
            </p:cNvSpPr>
            <p:nvPr userDrawn="1"/>
          </p:nvSpPr>
          <p:spPr bwMode="black">
            <a:xfrm>
              <a:off x="1524116" y="6170991"/>
              <a:ext cx="228600" cy="52646"/>
            </a:xfrm>
            <a:prstGeom prst="rect">
              <a:avLst/>
            </a:prstGeom>
            <a:solidFill>
              <a:schemeClr val="tx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20" name="Freeform 7"/>
            <p:cNvSpPr>
              <a:spLocks noEditPoints="1"/>
            </p:cNvSpPr>
            <p:nvPr userDrawn="1"/>
          </p:nvSpPr>
          <p:spPr bwMode="black">
            <a:xfrm>
              <a:off x="968592" y="6359814"/>
              <a:ext cx="914400" cy="344656"/>
            </a:xfrm>
            <a:custGeom>
              <a:avLst/>
              <a:gdLst/>
              <a:ahLst/>
              <a:cxnLst>
                <a:cxn ang="0">
                  <a:pos x="581" y="233"/>
                </a:cxn>
                <a:cxn ang="0">
                  <a:pos x="538" y="949"/>
                </a:cxn>
                <a:cxn ang="0">
                  <a:pos x="630" y="946"/>
                </a:cxn>
                <a:cxn ang="0">
                  <a:pos x="793" y="880"/>
                </a:cxn>
                <a:cxn ang="0">
                  <a:pos x="886" y="728"/>
                </a:cxn>
                <a:cxn ang="0">
                  <a:pos x="905" y="505"/>
                </a:cxn>
                <a:cxn ang="0">
                  <a:pos x="850" y="329"/>
                </a:cxn>
                <a:cxn ang="0">
                  <a:pos x="727" y="241"/>
                </a:cxn>
                <a:cxn ang="0">
                  <a:pos x="521" y="3"/>
                </a:cxn>
                <a:cxn ang="0">
                  <a:pos x="643" y="74"/>
                </a:cxn>
                <a:cxn ang="0">
                  <a:pos x="761" y="24"/>
                </a:cxn>
                <a:cxn ang="0">
                  <a:pos x="855" y="9"/>
                </a:cxn>
                <a:cxn ang="0">
                  <a:pos x="1026" y="40"/>
                </a:cxn>
                <a:cxn ang="0">
                  <a:pos x="1180" y="172"/>
                </a:cxn>
                <a:cxn ang="0">
                  <a:pos x="1265" y="383"/>
                </a:cxn>
                <a:cxn ang="0">
                  <a:pos x="1265" y="641"/>
                </a:cxn>
                <a:cxn ang="0">
                  <a:pos x="1175" y="857"/>
                </a:cxn>
                <a:cxn ang="0">
                  <a:pos x="1005" y="1006"/>
                </a:cxn>
                <a:cxn ang="0">
                  <a:pos x="766" y="1074"/>
                </a:cxn>
                <a:cxn ang="0">
                  <a:pos x="601" y="1074"/>
                </a:cxn>
                <a:cxn ang="0">
                  <a:pos x="692" y="1447"/>
                </a:cxn>
                <a:cxn ang="0">
                  <a:pos x="171" y="1408"/>
                </a:cxn>
                <a:cxn ang="0">
                  <a:pos x="413" y="3"/>
                </a:cxn>
                <a:cxn ang="0">
                  <a:pos x="3876" y="20"/>
                </a:cxn>
                <a:cxn ang="0">
                  <a:pos x="4036" y="100"/>
                </a:cxn>
                <a:cxn ang="0">
                  <a:pos x="4113" y="232"/>
                </a:cxn>
                <a:cxn ang="0">
                  <a:pos x="4091" y="362"/>
                </a:cxn>
                <a:cxn ang="0">
                  <a:pos x="3995" y="436"/>
                </a:cxn>
                <a:cxn ang="0">
                  <a:pos x="3859" y="438"/>
                </a:cxn>
                <a:cxn ang="0">
                  <a:pos x="3757" y="114"/>
                </a:cxn>
                <a:cxn ang="0">
                  <a:pos x="3597" y="187"/>
                </a:cxn>
                <a:cxn ang="0">
                  <a:pos x="3508" y="339"/>
                </a:cxn>
                <a:cxn ang="0">
                  <a:pos x="3489" y="565"/>
                </a:cxn>
                <a:cxn ang="0">
                  <a:pos x="3547" y="753"/>
                </a:cxn>
                <a:cxn ang="0">
                  <a:pos x="3668" y="869"/>
                </a:cxn>
                <a:cxn ang="0">
                  <a:pos x="3821" y="896"/>
                </a:cxn>
                <a:cxn ang="0">
                  <a:pos x="3931" y="872"/>
                </a:cxn>
                <a:cxn ang="0">
                  <a:pos x="4079" y="810"/>
                </a:cxn>
                <a:cxn ang="0">
                  <a:pos x="4016" y="1024"/>
                </a:cxn>
                <a:cxn ang="0">
                  <a:pos x="3830" y="1080"/>
                </a:cxn>
                <a:cxn ang="0">
                  <a:pos x="3651" y="1095"/>
                </a:cxn>
                <a:cxn ang="0">
                  <a:pos x="3426" y="1060"/>
                </a:cxn>
                <a:cxn ang="0">
                  <a:pos x="3255" y="947"/>
                </a:cxn>
                <a:cxn ang="0">
                  <a:pos x="3140" y="772"/>
                </a:cxn>
                <a:cxn ang="0">
                  <a:pos x="3101" y="561"/>
                </a:cxn>
                <a:cxn ang="0">
                  <a:pos x="3153" y="318"/>
                </a:cxn>
                <a:cxn ang="0">
                  <a:pos x="3293" y="135"/>
                </a:cxn>
                <a:cxn ang="0">
                  <a:pos x="3508" y="27"/>
                </a:cxn>
                <a:cxn ang="0">
                  <a:pos x="2910" y="0"/>
                </a:cxn>
                <a:cxn ang="0">
                  <a:pos x="3040" y="52"/>
                </a:cxn>
                <a:cxn ang="0">
                  <a:pos x="3093" y="178"/>
                </a:cxn>
                <a:cxn ang="0">
                  <a:pos x="3071" y="277"/>
                </a:cxn>
                <a:cxn ang="0">
                  <a:pos x="3004" y="393"/>
                </a:cxn>
                <a:cxn ang="0">
                  <a:pos x="2876" y="561"/>
                </a:cxn>
                <a:cxn ang="0">
                  <a:pos x="1784" y="1078"/>
                </a:cxn>
                <a:cxn ang="0">
                  <a:pos x="1313" y="118"/>
                </a:cxn>
                <a:cxn ang="0">
                  <a:pos x="2247" y="25"/>
                </a:cxn>
                <a:cxn ang="0">
                  <a:pos x="2759" y="62"/>
                </a:cxn>
                <a:cxn ang="0">
                  <a:pos x="2872" y="4"/>
                </a:cxn>
              </a:cxnLst>
              <a:rect l="0" t="0" r="r" b="b"/>
              <a:pathLst>
                <a:path w="4127" h="1544">
                  <a:moveTo>
                    <a:pt x="640" y="229"/>
                  </a:moveTo>
                  <a:lnTo>
                    <a:pt x="622" y="229"/>
                  </a:lnTo>
                  <a:lnTo>
                    <a:pt x="603" y="230"/>
                  </a:lnTo>
                  <a:lnTo>
                    <a:pt x="581" y="233"/>
                  </a:lnTo>
                  <a:lnTo>
                    <a:pt x="553" y="235"/>
                  </a:lnTo>
                  <a:lnTo>
                    <a:pt x="521" y="241"/>
                  </a:lnTo>
                  <a:lnTo>
                    <a:pt x="521" y="947"/>
                  </a:lnTo>
                  <a:lnTo>
                    <a:pt x="538" y="949"/>
                  </a:lnTo>
                  <a:lnTo>
                    <a:pt x="553" y="949"/>
                  </a:lnTo>
                  <a:lnTo>
                    <a:pt x="566" y="949"/>
                  </a:lnTo>
                  <a:lnTo>
                    <a:pt x="578" y="949"/>
                  </a:lnTo>
                  <a:lnTo>
                    <a:pt x="630" y="946"/>
                  </a:lnTo>
                  <a:lnTo>
                    <a:pt x="677" y="937"/>
                  </a:lnTo>
                  <a:lnTo>
                    <a:pt x="720" y="924"/>
                  </a:lnTo>
                  <a:lnTo>
                    <a:pt x="758" y="905"/>
                  </a:lnTo>
                  <a:lnTo>
                    <a:pt x="793" y="880"/>
                  </a:lnTo>
                  <a:lnTo>
                    <a:pt x="824" y="850"/>
                  </a:lnTo>
                  <a:lnTo>
                    <a:pt x="849" y="815"/>
                  </a:lnTo>
                  <a:lnTo>
                    <a:pt x="870" y="775"/>
                  </a:lnTo>
                  <a:lnTo>
                    <a:pt x="886" y="728"/>
                  </a:lnTo>
                  <a:lnTo>
                    <a:pt x="897" y="678"/>
                  </a:lnTo>
                  <a:lnTo>
                    <a:pt x="905" y="622"/>
                  </a:lnTo>
                  <a:lnTo>
                    <a:pt x="907" y="561"/>
                  </a:lnTo>
                  <a:lnTo>
                    <a:pt x="905" y="505"/>
                  </a:lnTo>
                  <a:lnTo>
                    <a:pt x="897" y="452"/>
                  </a:lnTo>
                  <a:lnTo>
                    <a:pt x="886" y="407"/>
                  </a:lnTo>
                  <a:lnTo>
                    <a:pt x="870" y="366"/>
                  </a:lnTo>
                  <a:lnTo>
                    <a:pt x="850" y="329"/>
                  </a:lnTo>
                  <a:lnTo>
                    <a:pt x="826" y="299"/>
                  </a:lnTo>
                  <a:lnTo>
                    <a:pt x="797" y="274"/>
                  </a:lnTo>
                  <a:lnTo>
                    <a:pt x="763" y="254"/>
                  </a:lnTo>
                  <a:lnTo>
                    <a:pt x="727" y="241"/>
                  </a:lnTo>
                  <a:lnTo>
                    <a:pt x="686" y="232"/>
                  </a:lnTo>
                  <a:lnTo>
                    <a:pt x="640" y="229"/>
                  </a:lnTo>
                  <a:close/>
                  <a:moveTo>
                    <a:pt x="413" y="3"/>
                  </a:moveTo>
                  <a:lnTo>
                    <a:pt x="521" y="3"/>
                  </a:lnTo>
                  <a:lnTo>
                    <a:pt x="521" y="143"/>
                  </a:lnTo>
                  <a:lnTo>
                    <a:pt x="566" y="117"/>
                  </a:lnTo>
                  <a:lnTo>
                    <a:pt x="607" y="93"/>
                  </a:lnTo>
                  <a:lnTo>
                    <a:pt x="643" y="74"/>
                  </a:lnTo>
                  <a:lnTo>
                    <a:pt x="677" y="57"/>
                  </a:lnTo>
                  <a:lnTo>
                    <a:pt x="707" y="44"/>
                  </a:lnTo>
                  <a:lnTo>
                    <a:pt x="735" y="33"/>
                  </a:lnTo>
                  <a:lnTo>
                    <a:pt x="761" y="24"/>
                  </a:lnTo>
                  <a:lnTo>
                    <a:pt x="785" y="18"/>
                  </a:lnTo>
                  <a:lnTo>
                    <a:pt x="809" y="13"/>
                  </a:lnTo>
                  <a:lnTo>
                    <a:pt x="831" y="10"/>
                  </a:lnTo>
                  <a:lnTo>
                    <a:pt x="855" y="9"/>
                  </a:lnTo>
                  <a:lnTo>
                    <a:pt x="879" y="8"/>
                  </a:lnTo>
                  <a:lnTo>
                    <a:pt x="931" y="12"/>
                  </a:lnTo>
                  <a:lnTo>
                    <a:pt x="980" y="23"/>
                  </a:lnTo>
                  <a:lnTo>
                    <a:pt x="1026" y="40"/>
                  </a:lnTo>
                  <a:lnTo>
                    <a:pt x="1070" y="64"/>
                  </a:lnTo>
                  <a:lnTo>
                    <a:pt x="1110" y="94"/>
                  </a:lnTo>
                  <a:lnTo>
                    <a:pt x="1148" y="130"/>
                  </a:lnTo>
                  <a:lnTo>
                    <a:pt x="1180" y="172"/>
                  </a:lnTo>
                  <a:lnTo>
                    <a:pt x="1209" y="218"/>
                  </a:lnTo>
                  <a:lnTo>
                    <a:pt x="1233" y="268"/>
                  </a:lnTo>
                  <a:lnTo>
                    <a:pt x="1252" y="324"/>
                  </a:lnTo>
                  <a:lnTo>
                    <a:pt x="1265" y="383"/>
                  </a:lnTo>
                  <a:lnTo>
                    <a:pt x="1274" y="446"/>
                  </a:lnTo>
                  <a:lnTo>
                    <a:pt x="1278" y="512"/>
                  </a:lnTo>
                  <a:lnTo>
                    <a:pt x="1274" y="578"/>
                  </a:lnTo>
                  <a:lnTo>
                    <a:pt x="1265" y="641"/>
                  </a:lnTo>
                  <a:lnTo>
                    <a:pt x="1252" y="701"/>
                  </a:lnTo>
                  <a:lnTo>
                    <a:pt x="1232" y="756"/>
                  </a:lnTo>
                  <a:lnTo>
                    <a:pt x="1205" y="809"/>
                  </a:lnTo>
                  <a:lnTo>
                    <a:pt x="1175" y="857"/>
                  </a:lnTo>
                  <a:lnTo>
                    <a:pt x="1140" y="901"/>
                  </a:lnTo>
                  <a:lnTo>
                    <a:pt x="1099" y="941"/>
                  </a:lnTo>
                  <a:lnTo>
                    <a:pt x="1054" y="976"/>
                  </a:lnTo>
                  <a:lnTo>
                    <a:pt x="1005" y="1006"/>
                  </a:lnTo>
                  <a:lnTo>
                    <a:pt x="951" y="1031"/>
                  </a:lnTo>
                  <a:lnTo>
                    <a:pt x="894" y="1051"/>
                  </a:lnTo>
                  <a:lnTo>
                    <a:pt x="831" y="1065"/>
                  </a:lnTo>
                  <a:lnTo>
                    <a:pt x="766" y="1074"/>
                  </a:lnTo>
                  <a:lnTo>
                    <a:pt x="696" y="1078"/>
                  </a:lnTo>
                  <a:lnTo>
                    <a:pt x="670" y="1078"/>
                  </a:lnTo>
                  <a:lnTo>
                    <a:pt x="637" y="1076"/>
                  </a:lnTo>
                  <a:lnTo>
                    <a:pt x="601" y="1074"/>
                  </a:lnTo>
                  <a:lnTo>
                    <a:pt x="561" y="1071"/>
                  </a:lnTo>
                  <a:lnTo>
                    <a:pt x="521" y="1068"/>
                  </a:lnTo>
                  <a:lnTo>
                    <a:pt x="521" y="1408"/>
                  </a:lnTo>
                  <a:lnTo>
                    <a:pt x="692" y="1447"/>
                  </a:lnTo>
                  <a:lnTo>
                    <a:pt x="692" y="1544"/>
                  </a:lnTo>
                  <a:lnTo>
                    <a:pt x="18" y="1544"/>
                  </a:lnTo>
                  <a:lnTo>
                    <a:pt x="18" y="1447"/>
                  </a:lnTo>
                  <a:lnTo>
                    <a:pt x="171" y="1408"/>
                  </a:lnTo>
                  <a:lnTo>
                    <a:pt x="171" y="229"/>
                  </a:lnTo>
                  <a:lnTo>
                    <a:pt x="0" y="229"/>
                  </a:lnTo>
                  <a:lnTo>
                    <a:pt x="0" y="128"/>
                  </a:lnTo>
                  <a:lnTo>
                    <a:pt x="413" y="3"/>
                  </a:lnTo>
                  <a:close/>
                  <a:moveTo>
                    <a:pt x="3711" y="0"/>
                  </a:moveTo>
                  <a:lnTo>
                    <a:pt x="3770" y="3"/>
                  </a:lnTo>
                  <a:lnTo>
                    <a:pt x="3825" y="9"/>
                  </a:lnTo>
                  <a:lnTo>
                    <a:pt x="3876" y="20"/>
                  </a:lnTo>
                  <a:lnTo>
                    <a:pt x="3923" y="34"/>
                  </a:lnTo>
                  <a:lnTo>
                    <a:pt x="3965" y="53"/>
                  </a:lnTo>
                  <a:lnTo>
                    <a:pt x="4004" y="75"/>
                  </a:lnTo>
                  <a:lnTo>
                    <a:pt x="4036" y="100"/>
                  </a:lnTo>
                  <a:lnTo>
                    <a:pt x="4064" y="129"/>
                  </a:lnTo>
                  <a:lnTo>
                    <a:pt x="4086" y="160"/>
                  </a:lnTo>
                  <a:lnTo>
                    <a:pt x="4103" y="194"/>
                  </a:lnTo>
                  <a:lnTo>
                    <a:pt x="4113" y="232"/>
                  </a:lnTo>
                  <a:lnTo>
                    <a:pt x="4117" y="271"/>
                  </a:lnTo>
                  <a:lnTo>
                    <a:pt x="4114" y="304"/>
                  </a:lnTo>
                  <a:lnTo>
                    <a:pt x="4105" y="334"/>
                  </a:lnTo>
                  <a:lnTo>
                    <a:pt x="4091" y="362"/>
                  </a:lnTo>
                  <a:lnTo>
                    <a:pt x="4074" y="387"/>
                  </a:lnTo>
                  <a:lnTo>
                    <a:pt x="4051" y="407"/>
                  </a:lnTo>
                  <a:lnTo>
                    <a:pt x="4025" y="423"/>
                  </a:lnTo>
                  <a:lnTo>
                    <a:pt x="3995" y="436"/>
                  </a:lnTo>
                  <a:lnTo>
                    <a:pt x="3961" y="443"/>
                  </a:lnTo>
                  <a:lnTo>
                    <a:pt x="3925" y="446"/>
                  </a:lnTo>
                  <a:lnTo>
                    <a:pt x="3891" y="444"/>
                  </a:lnTo>
                  <a:lnTo>
                    <a:pt x="3859" y="438"/>
                  </a:lnTo>
                  <a:lnTo>
                    <a:pt x="3826" y="428"/>
                  </a:lnTo>
                  <a:lnTo>
                    <a:pt x="3792" y="413"/>
                  </a:lnTo>
                  <a:lnTo>
                    <a:pt x="3757" y="394"/>
                  </a:lnTo>
                  <a:lnTo>
                    <a:pt x="3757" y="114"/>
                  </a:lnTo>
                  <a:lnTo>
                    <a:pt x="3711" y="125"/>
                  </a:lnTo>
                  <a:lnTo>
                    <a:pt x="3668" y="140"/>
                  </a:lnTo>
                  <a:lnTo>
                    <a:pt x="3631" y="162"/>
                  </a:lnTo>
                  <a:lnTo>
                    <a:pt x="3597" y="187"/>
                  </a:lnTo>
                  <a:lnTo>
                    <a:pt x="3568" y="218"/>
                  </a:lnTo>
                  <a:lnTo>
                    <a:pt x="3543" y="253"/>
                  </a:lnTo>
                  <a:lnTo>
                    <a:pt x="3523" y="294"/>
                  </a:lnTo>
                  <a:lnTo>
                    <a:pt x="3508" y="339"/>
                  </a:lnTo>
                  <a:lnTo>
                    <a:pt x="3497" y="391"/>
                  </a:lnTo>
                  <a:lnTo>
                    <a:pt x="3489" y="447"/>
                  </a:lnTo>
                  <a:lnTo>
                    <a:pt x="3487" y="507"/>
                  </a:lnTo>
                  <a:lnTo>
                    <a:pt x="3489" y="565"/>
                  </a:lnTo>
                  <a:lnTo>
                    <a:pt x="3497" y="617"/>
                  </a:lnTo>
                  <a:lnTo>
                    <a:pt x="3509" y="667"/>
                  </a:lnTo>
                  <a:lnTo>
                    <a:pt x="3526" y="712"/>
                  </a:lnTo>
                  <a:lnTo>
                    <a:pt x="3547" y="753"/>
                  </a:lnTo>
                  <a:lnTo>
                    <a:pt x="3571" y="790"/>
                  </a:lnTo>
                  <a:lnTo>
                    <a:pt x="3600" y="821"/>
                  </a:lnTo>
                  <a:lnTo>
                    <a:pt x="3632" y="847"/>
                  </a:lnTo>
                  <a:lnTo>
                    <a:pt x="3668" y="869"/>
                  </a:lnTo>
                  <a:lnTo>
                    <a:pt x="3707" y="885"/>
                  </a:lnTo>
                  <a:lnTo>
                    <a:pt x="3750" y="894"/>
                  </a:lnTo>
                  <a:lnTo>
                    <a:pt x="3795" y="897"/>
                  </a:lnTo>
                  <a:lnTo>
                    <a:pt x="3821" y="896"/>
                  </a:lnTo>
                  <a:lnTo>
                    <a:pt x="3847" y="894"/>
                  </a:lnTo>
                  <a:lnTo>
                    <a:pt x="3874" y="889"/>
                  </a:lnTo>
                  <a:lnTo>
                    <a:pt x="3901" y="881"/>
                  </a:lnTo>
                  <a:lnTo>
                    <a:pt x="3931" y="872"/>
                  </a:lnTo>
                  <a:lnTo>
                    <a:pt x="3964" y="861"/>
                  </a:lnTo>
                  <a:lnTo>
                    <a:pt x="3999" y="846"/>
                  </a:lnTo>
                  <a:lnTo>
                    <a:pt x="4036" y="830"/>
                  </a:lnTo>
                  <a:lnTo>
                    <a:pt x="4079" y="810"/>
                  </a:lnTo>
                  <a:lnTo>
                    <a:pt x="4127" y="787"/>
                  </a:lnTo>
                  <a:lnTo>
                    <a:pt x="4127" y="976"/>
                  </a:lnTo>
                  <a:lnTo>
                    <a:pt x="4069" y="1001"/>
                  </a:lnTo>
                  <a:lnTo>
                    <a:pt x="4016" y="1024"/>
                  </a:lnTo>
                  <a:lnTo>
                    <a:pt x="3966" y="1041"/>
                  </a:lnTo>
                  <a:lnTo>
                    <a:pt x="3919" y="1058"/>
                  </a:lnTo>
                  <a:lnTo>
                    <a:pt x="3874" y="1070"/>
                  </a:lnTo>
                  <a:lnTo>
                    <a:pt x="3830" y="1080"/>
                  </a:lnTo>
                  <a:lnTo>
                    <a:pt x="3786" y="1086"/>
                  </a:lnTo>
                  <a:lnTo>
                    <a:pt x="3742" y="1091"/>
                  </a:lnTo>
                  <a:lnTo>
                    <a:pt x="3697" y="1094"/>
                  </a:lnTo>
                  <a:lnTo>
                    <a:pt x="3651" y="1095"/>
                  </a:lnTo>
                  <a:lnTo>
                    <a:pt x="3588" y="1093"/>
                  </a:lnTo>
                  <a:lnTo>
                    <a:pt x="3530" y="1086"/>
                  </a:lnTo>
                  <a:lnTo>
                    <a:pt x="3476" y="1075"/>
                  </a:lnTo>
                  <a:lnTo>
                    <a:pt x="3426" y="1060"/>
                  </a:lnTo>
                  <a:lnTo>
                    <a:pt x="3378" y="1039"/>
                  </a:lnTo>
                  <a:lnTo>
                    <a:pt x="3334" y="1014"/>
                  </a:lnTo>
                  <a:lnTo>
                    <a:pt x="3294" y="984"/>
                  </a:lnTo>
                  <a:lnTo>
                    <a:pt x="3255" y="947"/>
                  </a:lnTo>
                  <a:lnTo>
                    <a:pt x="3219" y="907"/>
                  </a:lnTo>
                  <a:lnTo>
                    <a:pt x="3188" y="865"/>
                  </a:lnTo>
                  <a:lnTo>
                    <a:pt x="3162" y="820"/>
                  </a:lnTo>
                  <a:lnTo>
                    <a:pt x="3140" y="772"/>
                  </a:lnTo>
                  <a:lnTo>
                    <a:pt x="3124" y="722"/>
                  </a:lnTo>
                  <a:lnTo>
                    <a:pt x="3111" y="670"/>
                  </a:lnTo>
                  <a:lnTo>
                    <a:pt x="3104" y="616"/>
                  </a:lnTo>
                  <a:lnTo>
                    <a:pt x="3101" y="561"/>
                  </a:lnTo>
                  <a:lnTo>
                    <a:pt x="3105" y="494"/>
                  </a:lnTo>
                  <a:lnTo>
                    <a:pt x="3115" y="433"/>
                  </a:lnTo>
                  <a:lnTo>
                    <a:pt x="3130" y="373"/>
                  </a:lnTo>
                  <a:lnTo>
                    <a:pt x="3153" y="318"/>
                  </a:lnTo>
                  <a:lnTo>
                    <a:pt x="3179" y="267"/>
                  </a:lnTo>
                  <a:lnTo>
                    <a:pt x="3213" y="219"/>
                  </a:lnTo>
                  <a:lnTo>
                    <a:pt x="3250" y="175"/>
                  </a:lnTo>
                  <a:lnTo>
                    <a:pt x="3293" y="135"/>
                  </a:lnTo>
                  <a:lnTo>
                    <a:pt x="3341" y="102"/>
                  </a:lnTo>
                  <a:lnTo>
                    <a:pt x="3392" y="72"/>
                  </a:lnTo>
                  <a:lnTo>
                    <a:pt x="3448" y="47"/>
                  </a:lnTo>
                  <a:lnTo>
                    <a:pt x="3508" y="27"/>
                  </a:lnTo>
                  <a:lnTo>
                    <a:pt x="3573" y="12"/>
                  </a:lnTo>
                  <a:lnTo>
                    <a:pt x="3640" y="3"/>
                  </a:lnTo>
                  <a:lnTo>
                    <a:pt x="3711" y="0"/>
                  </a:lnTo>
                  <a:close/>
                  <a:moveTo>
                    <a:pt x="2910" y="0"/>
                  </a:moveTo>
                  <a:lnTo>
                    <a:pt x="2948" y="4"/>
                  </a:lnTo>
                  <a:lnTo>
                    <a:pt x="2983" y="14"/>
                  </a:lnTo>
                  <a:lnTo>
                    <a:pt x="3014" y="30"/>
                  </a:lnTo>
                  <a:lnTo>
                    <a:pt x="3040" y="52"/>
                  </a:lnTo>
                  <a:lnTo>
                    <a:pt x="3063" y="78"/>
                  </a:lnTo>
                  <a:lnTo>
                    <a:pt x="3079" y="109"/>
                  </a:lnTo>
                  <a:lnTo>
                    <a:pt x="3089" y="142"/>
                  </a:lnTo>
                  <a:lnTo>
                    <a:pt x="3093" y="178"/>
                  </a:lnTo>
                  <a:lnTo>
                    <a:pt x="3091" y="203"/>
                  </a:lnTo>
                  <a:lnTo>
                    <a:pt x="3088" y="227"/>
                  </a:lnTo>
                  <a:lnTo>
                    <a:pt x="3081" y="252"/>
                  </a:lnTo>
                  <a:lnTo>
                    <a:pt x="3071" y="277"/>
                  </a:lnTo>
                  <a:lnTo>
                    <a:pt x="3060" y="303"/>
                  </a:lnTo>
                  <a:lnTo>
                    <a:pt x="3044" y="331"/>
                  </a:lnTo>
                  <a:lnTo>
                    <a:pt x="3025" y="361"/>
                  </a:lnTo>
                  <a:lnTo>
                    <a:pt x="3004" y="393"/>
                  </a:lnTo>
                  <a:lnTo>
                    <a:pt x="2978" y="429"/>
                  </a:lnTo>
                  <a:lnTo>
                    <a:pt x="2948" y="468"/>
                  </a:lnTo>
                  <a:lnTo>
                    <a:pt x="2914" y="512"/>
                  </a:lnTo>
                  <a:lnTo>
                    <a:pt x="2876" y="561"/>
                  </a:lnTo>
                  <a:lnTo>
                    <a:pt x="2472" y="1078"/>
                  </a:lnTo>
                  <a:lnTo>
                    <a:pt x="2182" y="1078"/>
                  </a:lnTo>
                  <a:lnTo>
                    <a:pt x="2182" y="424"/>
                  </a:lnTo>
                  <a:lnTo>
                    <a:pt x="1784" y="1078"/>
                  </a:lnTo>
                  <a:lnTo>
                    <a:pt x="1518" y="1078"/>
                  </a:lnTo>
                  <a:lnTo>
                    <a:pt x="1518" y="234"/>
                  </a:lnTo>
                  <a:lnTo>
                    <a:pt x="1313" y="214"/>
                  </a:lnTo>
                  <a:lnTo>
                    <a:pt x="1313" y="118"/>
                  </a:lnTo>
                  <a:lnTo>
                    <a:pt x="1690" y="25"/>
                  </a:lnTo>
                  <a:lnTo>
                    <a:pt x="1832" y="25"/>
                  </a:lnTo>
                  <a:lnTo>
                    <a:pt x="1832" y="713"/>
                  </a:lnTo>
                  <a:lnTo>
                    <a:pt x="2247" y="25"/>
                  </a:lnTo>
                  <a:lnTo>
                    <a:pt x="2497" y="25"/>
                  </a:lnTo>
                  <a:lnTo>
                    <a:pt x="2497" y="822"/>
                  </a:lnTo>
                  <a:lnTo>
                    <a:pt x="2759" y="473"/>
                  </a:lnTo>
                  <a:lnTo>
                    <a:pt x="2759" y="62"/>
                  </a:lnTo>
                  <a:lnTo>
                    <a:pt x="2779" y="44"/>
                  </a:lnTo>
                  <a:lnTo>
                    <a:pt x="2806" y="27"/>
                  </a:lnTo>
                  <a:lnTo>
                    <a:pt x="2837" y="13"/>
                  </a:lnTo>
                  <a:lnTo>
                    <a:pt x="2872" y="4"/>
                  </a:lnTo>
                  <a:lnTo>
                    <a:pt x="291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noProof="0" dirty="0"/>
            </a:p>
          </p:txBody>
        </p:sp>
      </p:grpSp>
      <p:sp>
        <p:nvSpPr>
          <p:cNvPr id="21" name="Title 1"/>
          <p:cNvSpPr>
            <a:spLocks noGrp="1"/>
          </p:cNvSpPr>
          <p:nvPr>
            <p:ph type="ctrTitle" hasCustomPrompt="1"/>
          </p:nvPr>
        </p:nvSpPr>
        <p:spPr bwMode="white">
          <a:xfrm>
            <a:off x="1895475" y="838200"/>
            <a:ext cx="5343525" cy="914400"/>
          </a:xfrm>
        </p:spPr>
        <p:txBody>
          <a:bodyPr anchor="t" anchorCtr="0">
            <a:noAutofit/>
          </a:bodyPr>
          <a:lstStyle>
            <a:lvl1pPr>
              <a:lnSpc>
                <a:spcPct val="90000"/>
              </a:lnSpc>
              <a:defRPr sz="3200" b="1" i="1" baseline="0">
                <a:solidFill>
                  <a:schemeClr val="bg1"/>
                </a:solidFill>
              </a:defRPr>
            </a:lvl1pPr>
          </a:lstStyle>
          <a:p>
            <a:r>
              <a:rPr lang="en-US" noProof="0" dirty="0" smtClean="0"/>
              <a:t>Click to add the presentation’s main title</a:t>
            </a:r>
            <a:endParaRPr lang="en-US" noProof="0" dirty="0"/>
          </a:p>
        </p:txBody>
      </p:sp>
      <p:sp>
        <p:nvSpPr>
          <p:cNvPr id="22" name="Subtitle 2"/>
          <p:cNvSpPr>
            <a:spLocks noGrp="1"/>
          </p:cNvSpPr>
          <p:nvPr>
            <p:ph type="subTitle" idx="1" hasCustomPrompt="1"/>
          </p:nvPr>
        </p:nvSpPr>
        <p:spPr bwMode="white">
          <a:xfrm>
            <a:off x="1895475" y="1828799"/>
            <a:ext cx="5343525" cy="914401"/>
          </a:xfrm>
        </p:spPr>
        <p:txBody>
          <a:bodyPr>
            <a:noAutofit/>
          </a:bodyPr>
          <a:lstStyle>
            <a:lvl1pPr marL="0" indent="0" algn="l">
              <a:lnSpc>
                <a:spcPct val="90000"/>
              </a:lnSpc>
              <a:spcAft>
                <a:spcPts val="0"/>
              </a:spcAft>
              <a:buNone/>
              <a:defRPr sz="2400" baseline="0">
                <a:solidFill>
                  <a:schemeClr val="bg1"/>
                </a:solidFill>
                <a:latin typeface="+mj-lt"/>
              </a:defRPr>
            </a:lvl1pPr>
            <a:lvl2pPr marL="0" indent="0" algn="l">
              <a:buNone/>
              <a:defRPr sz="1800">
                <a:solidFill>
                  <a:schemeClr val="bg1"/>
                </a:solidFill>
                <a:latin typeface="+mj-lt"/>
              </a:defRPr>
            </a:lvl2pPr>
            <a:lvl3pPr marL="457200" indent="0" algn="l">
              <a:buNone/>
              <a:defRPr sz="1800">
                <a:solidFill>
                  <a:schemeClr val="bg1"/>
                </a:solidFill>
                <a:latin typeface="+mj-lt"/>
              </a:defRPr>
            </a:lvl3pPr>
            <a:lvl4pPr marL="914400" indent="0" algn="l">
              <a:buNone/>
              <a:defRPr sz="1800">
                <a:solidFill>
                  <a:schemeClr val="bg1"/>
                </a:solidFill>
                <a:latin typeface="+mj-lt"/>
              </a:defRPr>
            </a:lvl4pPr>
            <a:lvl5pPr marL="1371600" indent="0" algn="l">
              <a:buNone/>
              <a:defRPr sz="1800">
                <a:solidFill>
                  <a:schemeClr val="bg1"/>
                </a:solidFill>
                <a:latin typeface="+mj-lt"/>
              </a:defRPr>
            </a:lvl5pPr>
            <a:lvl6pPr marL="1828800" indent="0" algn="l">
              <a:buNone/>
              <a:defRPr sz="1800">
                <a:solidFill>
                  <a:schemeClr val="bg1"/>
                </a:solidFill>
                <a:latin typeface="+mj-lt"/>
              </a:defRPr>
            </a:lvl6pPr>
            <a:lvl7pPr marL="2286000" indent="0" algn="l">
              <a:buNone/>
              <a:defRPr sz="1800">
                <a:solidFill>
                  <a:schemeClr val="bg1"/>
                </a:solidFill>
                <a:latin typeface="+mj-lt"/>
              </a:defRPr>
            </a:lvl7pPr>
            <a:lvl8pPr marL="2743200" indent="0" algn="l">
              <a:buNone/>
              <a:defRPr sz="1800">
                <a:solidFill>
                  <a:schemeClr val="bg1"/>
                </a:solidFill>
                <a:latin typeface="+mj-lt"/>
              </a:defRPr>
            </a:lvl8pPr>
            <a:lvl9pPr marL="3200400" indent="0" algn="l">
              <a:buNone/>
              <a:defRPr sz="1800">
                <a:solidFill>
                  <a:schemeClr val="bg1"/>
                </a:solidFill>
                <a:latin typeface="+mj-lt"/>
              </a:defRPr>
            </a:lvl9pPr>
          </a:lstStyle>
          <a:p>
            <a:r>
              <a:rPr lang="en-US" noProof="0" dirty="0" smtClean="0"/>
              <a:t>Subtitle and date (move higher if title is only one line)</a:t>
            </a:r>
          </a:p>
        </p:txBody>
      </p:sp>
    </p:spTree>
    <p:extLst>
      <p:ext uri="{BB962C8B-B14F-4D97-AF65-F5344CB8AC3E}">
        <p14:creationId xmlns:p14="http://schemas.microsoft.com/office/powerpoint/2010/main" val="354356885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Closing Statement">
    <p:spTree>
      <p:nvGrpSpPr>
        <p:cNvPr id="1" name=""/>
        <p:cNvGrpSpPr/>
        <p:nvPr/>
      </p:nvGrpSpPr>
      <p:grpSpPr>
        <a:xfrm>
          <a:off x="0" y="0"/>
          <a:ext cx="0" cy="0"/>
          <a:chOff x="0" y="0"/>
          <a:chExt cx="0" cy="0"/>
        </a:xfrm>
      </p:grpSpPr>
      <p:sp>
        <p:nvSpPr>
          <p:cNvPr id="2" name="Title 1"/>
          <p:cNvSpPr>
            <a:spLocks noGrp="1"/>
          </p:cNvSpPr>
          <p:nvPr>
            <p:ph type="title"/>
          </p:nvPr>
        </p:nvSpPr>
        <p:spPr>
          <a:xfrm>
            <a:off x="533400" y="666752"/>
            <a:ext cx="8077200" cy="492443"/>
          </a:xfrm>
        </p:spPr>
        <p:txBody>
          <a:bodyPr>
            <a:spAutoFit/>
          </a:bodyPr>
          <a:lstStyle>
            <a:lvl1pPr>
              <a:defRPr sz="3200">
                <a:solidFill>
                  <a:schemeClr val="tx1"/>
                </a:solidFill>
              </a:defRPr>
            </a:lvl1pPr>
          </a:lstStyle>
          <a:p>
            <a:r>
              <a:rPr lang="en-US" noProof="0" smtClean="0"/>
              <a:t>Click to edit Master title style</a:t>
            </a:r>
            <a:endParaRPr lang="en-US" noProof="0" dirty="0"/>
          </a:p>
        </p:txBody>
      </p:sp>
      <p:sp>
        <p:nvSpPr>
          <p:cNvPr id="11" name="Text Placeholder 10"/>
          <p:cNvSpPr>
            <a:spLocks noGrp="1"/>
          </p:cNvSpPr>
          <p:nvPr>
            <p:ph type="body" sz="quarter" idx="10" hasCustomPrompt="1"/>
          </p:nvPr>
        </p:nvSpPr>
        <p:spPr>
          <a:xfrm>
            <a:off x="533400" y="5867400"/>
            <a:ext cx="4800600" cy="762000"/>
          </a:xfrm>
        </p:spPr>
        <p:txBody>
          <a:bodyPr anchor="b"/>
          <a:lstStyle>
            <a:lvl1pPr>
              <a:defRPr sz="900">
                <a:latin typeface="Arial" pitchFamily="34" charset="0"/>
                <a:cs typeface="Arial" pitchFamily="34" charset="0"/>
              </a:defRPr>
            </a:lvl1pPr>
          </a:lstStyle>
          <a:p>
            <a:pPr lvl="0"/>
            <a:r>
              <a:rPr lang="en-US" noProof="0" dirty="0" smtClean="0"/>
              <a:t>Add legal and copyright disclaimers here.</a:t>
            </a:r>
            <a:endParaRPr lang="en-US" noProof="0" dirty="0"/>
          </a:p>
        </p:txBody>
      </p:sp>
    </p:spTree>
    <p:extLst>
      <p:ext uri="{BB962C8B-B14F-4D97-AF65-F5344CB8AC3E}">
        <p14:creationId xmlns:p14="http://schemas.microsoft.com/office/powerpoint/2010/main" val="23127778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Two under Text">
    <p:spTree>
      <p:nvGrpSpPr>
        <p:cNvPr id="1" name=""/>
        <p:cNvGrpSpPr/>
        <p:nvPr/>
      </p:nvGrpSpPr>
      <p:grpSpPr>
        <a:xfrm>
          <a:off x="0" y="0"/>
          <a:ext cx="0" cy="0"/>
          <a:chOff x="0" y="0"/>
          <a:chExt cx="0" cy="0"/>
        </a:xfrm>
      </p:grpSpPr>
      <p:sp>
        <p:nvSpPr>
          <p:cNvPr id="2" name="Title 1"/>
          <p:cNvSpPr>
            <a:spLocks noGrp="1"/>
          </p:cNvSpPr>
          <p:nvPr>
            <p:ph type="title"/>
          </p:nvPr>
        </p:nvSpPr>
        <p:spPr>
          <a:xfrm>
            <a:off x="533400" y="690562"/>
            <a:ext cx="8077200" cy="369332"/>
          </a:xfrm>
        </p:spPr>
        <p:txBody>
          <a:bodyPr>
            <a:spAutoFit/>
          </a:bodyPr>
          <a:lstStyle>
            <a:lvl1pPr indent="0">
              <a:spcBef>
                <a:spcPts val="0"/>
              </a:spcBef>
              <a:spcAft>
                <a:spcPts val="0"/>
              </a:spcAft>
              <a:defRPr sz="2400"/>
            </a:lvl1pPr>
          </a:lstStyle>
          <a:p>
            <a:r>
              <a:rPr lang="en-US" noProof="0" smtClean="0"/>
              <a:t>Click to edit Master title style</a:t>
            </a:r>
            <a:endParaRPr lang="en-US" noProof="0" dirty="0"/>
          </a:p>
        </p:txBody>
      </p:sp>
      <p:sp>
        <p:nvSpPr>
          <p:cNvPr id="13" name="Text Placeholder 12"/>
          <p:cNvSpPr>
            <a:spLocks noGrp="1"/>
          </p:cNvSpPr>
          <p:nvPr>
            <p:ph type="body" sz="quarter" idx="16"/>
          </p:nvPr>
        </p:nvSpPr>
        <p:spPr>
          <a:xfrm>
            <a:off x="533400" y="1762791"/>
            <a:ext cx="8077200" cy="307777"/>
          </a:xfrm>
        </p:spPr>
        <p:txBody>
          <a:bodyPr>
            <a:spAutoFit/>
          </a:bodyPr>
          <a:lstStyle>
            <a:lvl1pPr indent="0">
              <a:spcBef>
                <a:spcPts val="0"/>
              </a:spcBef>
              <a:spcAft>
                <a:spcPts val="900"/>
              </a:spcAft>
              <a:defRPr sz="2000"/>
            </a:lvl1pPr>
          </a:lstStyle>
          <a:p>
            <a:pPr lvl="0"/>
            <a:r>
              <a:rPr lang="en-US" noProof="0" smtClean="0"/>
              <a:t>Click to edit Master text styles</a:t>
            </a:r>
          </a:p>
        </p:txBody>
      </p:sp>
      <p:cxnSp>
        <p:nvCxnSpPr>
          <p:cNvPr id="14" name="Shape 13"/>
          <p:cNvCxnSpPr/>
          <p:nvPr/>
        </p:nvCxnSpPr>
        <p:spPr>
          <a:xfrm rot="5400000" flipH="1" flipV="1">
            <a:off x="4422648" y="-3432047"/>
            <a:ext cx="146304"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17"/>
          <p:cNvSpPr>
            <a:spLocks noGrp="1"/>
          </p:cNvSpPr>
          <p:nvPr>
            <p:ph type="sldNum" sz="quarter" idx="19"/>
          </p:nvPr>
        </p:nvSpPr>
        <p:spPr>
          <a:xfrm>
            <a:off x="7086600" y="6477000"/>
            <a:ext cx="1527048" cy="152400"/>
          </a:xfrm>
          <a:prstGeom prst="rect">
            <a:avLst/>
          </a:prstGeom>
        </p:spPr>
        <p:txBody>
          <a:bodyPr/>
          <a:lstStyle/>
          <a:p>
            <a:fld id="{8E128734-4B17-4637-8727-62E713AB0BD2}" type="slidenum">
              <a:rPr lang="en-US" smtClean="0"/>
              <a:pPr/>
              <a:t>‹#›</a:t>
            </a:fld>
            <a:endParaRPr lang="en-US" dirty="0"/>
          </a:p>
        </p:txBody>
      </p:sp>
      <p:sp>
        <p:nvSpPr>
          <p:cNvPr id="19" name="PwCFirm"/>
          <p:cNvSpPr txBox="1"/>
          <p:nvPr userDrawn="1"/>
        </p:nvSpPr>
        <p:spPr>
          <a:xfrm>
            <a:off x="523208" y="6477000"/>
            <a:ext cx="6563391"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effectLst/>
                <a:latin typeface="+mn-lt"/>
              </a:rPr>
              <a:t>PwC</a:t>
            </a:r>
            <a:r>
              <a:rPr kumimoji="0" lang="en-US" sz="1000" b="1" i="0" u="none" baseline="0" dirty="0" smtClean="0">
                <a:solidFill>
                  <a:schemeClr val="tx2"/>
                </a:solidFill>
                <a:effectLst/>
                <a:latin typeface="+mn-lt"/>
              </a:rPr>
              <a:t> | </a:t>
            </a:r>
            <a:r>
              <a:rPr kumimoji="0" lang="en-US" sz="1000" b="0" i="0" u="none" baseline="0" dirty="0" smtClean="0">
                <a:effectLst/>
                <a:latin typeface="+mn-lt"/>
              </a:rPr>
              <a:t>Title</a:t>
            </a:r>
          </a:p>
        </p:txBody>
      </p:sp>
      <p:sp>
        <p:nvSpPr>
          <p:cNvPr id="9" name="Content Placeholder 26"/>
          <p:cNvSpPr>
            <a:spLocks noGrp="1"/>
          </p:cNvSpPr>
          <p:nvPr>
            <p:ph sz="quarter" idx="20"/>
          </p:nvPr>
        </p:nvSpPr>
        <p:spPr>
          <a:xfrm>
            <a:off x="533400" y="3352800"/>
            <a:ext cx="3962400" cy="2000548"/>
          </a:xfrm>
        </p:spPr>
        <p:txBody>
          <a:bodyPr wrap="square">
            <a:spAutoFit/>
          </a:bodyPr>
          <a:lstStyle>
            <a:lvl1pPr marL="0" indent="0">
              <a:spcAft>
                <a:spcPts val="900"/>
              </a:spcAft>
              <a:defRPr sz="2000" baseline="0"/>
            </a:lvl1pPr>
            <a:lvl2pPr marL="225425" indent="-225425">
              <a:spcAft>
                <a:spcPts val="900"/>
              </a:spcAft>
              <a:defRPr sz="2000"/>
            </a:lvl2pPr>
            <a:lvl3pPr marL="457200" indent="-228600">
              <a:spcAft>
                <a:spcPts val="900"/>
              </a:spcAft>
              <a:defRPr sz="2000"/>
            </a:lvl3pPr>
            <a:lvl4pPr marL="688975" indent="-227013">
              <a:spcAft>
                <a:spcPts val="900"/>
              </a:spcAft>
              <a:defRPr sz="2000"/>
            </a:lvl4pPr>
            <a:lvl5pPr marL="914400" indent="-228600">
              <a:spcAft>
                <a:spcPts val="900"/>
              </a:spcAft>
              <a:defRPr sz="20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10" name="Content Placeholder 26"/>
          <p:cNvSpPr>
            <a:spLocks noGrp="1"/>
          </p:cNvSpPr>
          <p:nvPr>
            <p:ph sz="quarter" idx="21"/>
          </p:nvPr>
        </p:nvSpPr>
        <p:spPr>
          <a:xfrm>
            <a:off x="4648200" y="3352800"/>
            <a:ext cx="3962400" cy="2000548"/>
          </a:xfrm>
        </p:spPr>
        <p:txBody>
          <a:bodyPr wrap="square">
            <a:spAutoFit/>
          </a:bodyPr>
          <a:lstStyle>
            <a:lvl1pPr marL="0" indent="0">
              <a:spcAft>
                <a:spcPts val="900"/>
              </a:spcAft>
              <a:defRPr sz="2000" baseline="0"/>
            </a:lvl1pPr>
            <a:lvl2pPr marL="225425" indent="-225425">
              <a:spcAft>
                <a:spcPts val="900"/>
              </a:spcAft>
              <a:defRPr sz="2000"/>
            </a:lvl2pPr>
            <a:lvl3pPr marL="457200" indent="-228600">
              <a:spcAft>
                <a:spcPts val="900"/>
              </a:spcAft>
              <a:defRPr sz="2000"/>
            </a:lvl3pPr>
            <a:lvl4pPr marL="688975" indent="-227013">
              <a:spcAft>
                <a:spcPts val="900"/>
              </a:spcAft>
              <a:defRPr sz="2000"/>
            </a:lvl4pPr>
            <a:lvl5pPr marL="914400" indent="-228600">
              <a:spcAft>
                <a:spcPts val="900"/>
              </a:spcAft>
              <a:defRPr sz="20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 Two and Left Text">
    <p:spTree>
      <p:nvGrpSpPr>
        <p:cNvPr id="1" name=""/>
        <p:cNvGrpSpPr/>
        <p:nvPr/>
      </p:nvGrpSpPr>
      <p:grpSpPr>
        <a:xfrm>
          <a:off x="0" y="0"/>
          <a:ext cx="0" cy="0"/>
          <a:chOff x="0" y="0"/>
          <a:chExt cx="0" cy="0"/>
        </a:xfrm>
      </p:grpSpPr>
      <p:sp>
        <p:nvSpPr>
          <p:cNvPr id="2" name="Title 1"/>
          <p:cNvSpPr>
            <a:spLocks noGrp="1"/>
          </p:cNvSpPr>
          <p:nvPr>
            <p:ph type="title"/>
          </p:nvPr>
        </p:nvSpPr>
        <p:spPr>
          <a:xfrm>
            <a:off x="533400" y="690562"/>
            <a:ext cx="8077200" cy="369332"/>
          </a:xfrm>
        </p:spPr>
        <p:txBody>
          <a:bodyPr>
            <a:spAutoFit/>
          </a:bodyPr>
          <a:lstStyle>
            <a:lvl1pPr indent="0">
              <a:spcBef>
                <a:spcPts val="0"/>
              </a:spcBef>
              <a:spcAft>
                <a:spcPts val="0"/>
              </a:spcAft>
              <a:defRPr sz="2400"/>
            </a:lvl1pPr>
          </a:lstStyle>
          <a:p>
            <a:r>
              <a:rPr lang="en-US" noProof="0" smtClean="0"/>
              <a:t>Click to edit Master title style</a:t>
            </a:r>
            <a:endParaRPr lang="en-US" noProof="0" dirty="0"/>
          </a:p>
        </p:txBody>
      </p:sp>
      <p:sp>
        <p:nvSpPr>
          <p:cNvPr id="28" name="Content Placeholder 26"/>
          <p:cNvSpPr>
            <a:spLocks noGrp="1"/>
          </p:cNvSpPr>
          <p:nvPr>
            <p:ph sz="quarter" idx="14"/>
          </p:nvPr>
        </p:nvSpPr>
        <p:spPr>
          <a:xfrm>
            <a:off x="6019800" y="1762791"/>
            <a:ext cx="2590800" cy="615553"/>
          </a:xfrm>
        </p:spPr>
        <p:txBody>
          <a:bodyPr>
            <a:spAutoFit/>
          </a:bodyPr>
          <a:lstStyle>
            <a:lvl1pPr indent="0">
              <a:spcBef>
                <a:spcPts val="0"/>
              </a:spcBef>
              <a:spcAft>
                <a:spcPts val="900"/>
              </a:spcAft>
              <a:defRPr sz="2000"/>
            </a:lvl1pPr>
          </a:lstStyle>
          <a:p>
            <a:pPr lvl="0"/>
            <a:r>
              <a:rPr lang="en-US" noProof="0" smtClean="0"/>
              <a:t>Click to edit Master text styles</a:t>
            </a:r>
          </a:p>
        </p:txBody>
      </p:sp>
      <p:sp>
        <p:nvSpPr>
          <p:cNvPr id="31" name="Content Placeholder 26"/>
          <p:cNvSpPr>
            <a:spLocks noGrp="1"/>
          </p:cNvSpPr>
          <p:nvPr>
            <p:ph sz="quarter" idx="15"/>
          </p:nvPr>
        </p:nvSpPr>
        <p:spPr>
          <a:xfrm>
            <a:off x="6019800" y="4038600"/>
            <a:ext cx="2590800" cy="615553"/>
          </a:xfrm>
        </p:spPr>
        <p:txBody>
          <a:bodyPr>
            <a:spAutoFit/>
          </a:bodyPr>
          <a:lstStyle>
            <a:lvl1pPr indent="0">
              <a:spcBef>
                <a:spcPts val="0"/>
              </a:spcBef>
              <a:spcAft>
                <a:spcPts val="900"/>
              </a:spcAft>
              <a:defRPr sz="2000"/>
            </a:lvl1pPr>
          </a:lstStyle>
          <a:p>
            <a:pPr lvl="0"/>
            <a:r>
              <a:rPr lang="en-US" noProof="0" smtClean="0"/>
              <a:t>Click to edit Master text styles</a:t>
            </a:r>
          </a:p>
        </p:txBody>
      </p:sp>
      <p:sp>
        <p:nvSpPr>
          <p:cNvPr id="13" name="Text Placeholder 12"/>
          <p:cNvSpPr>
            <a:spLocks noGrp="1"/>
          </p:cNvSpPr>
          <p:nvPr>
            <p:ph type="body" sz="quarter" idx="16"/>
          </p:nvPr>
        </p:nvSpPr>
        <p:spPr>
          <a:xfrm>
            <a:off x="533400" y="1762791"/>
            <a:ext cx="5334000" cy="307777"/>
          </a:xfrm>
        </p:spPr>
        <p:txBody>
          <a:bodyPr>
            <a:spAutoFit/>
          </a:bodyPr>
          <a:lstStyle>
            <a:lvl1pPr indent="0">
              <a:spcBef>
                <a:spcPts val="0"/>
              </a:spcBef>
              <a:spcAft>
                <a:spcPts val="900"/>
              </a:spcAft>
              <a:defRPr sz="2000"/>
            </a:lvl1pPr>
          </a:lstStyle>
          <a:p>
            <a:pPr lvl="0"/>
            <a:r>
              <a:rPr lang="en-US" noProof="0" smtClean="0"/>
              <a:t>Click to edit Master text styles</a:t>
            </a:r>
          </a:p>
        </p:txBody>
      </p:sp>
      <p:cxnSp>
        <p:nvCxnSpPr>
          <p:cNvPr id="14" name="Shape 13"/>
          <p:cNvCxnSpPr/>
          <p:nvPr/>
        </p:nvCxnSpPr>
        <p:spPr>
          <a:xfrm rot="5400000" flipH="1" flipV="1">
            <a:off x="4422648" y="-3432047"/>
            <a:ext cx="146304"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17"/>
          <p:cNvSpPr>
            <a:spLocks noGrp="1"/>
          </p:cNvSpPr>
          <p:nvPr>
            <p:ph type="sldNum" sz="quarter" idx="19"/>
          </p:nvPr>
        </p:nvSpPr>
        <p:spPr>
          <a:xfrm>
            <a:off x="7086600" y="6477000"/>
            <a:ext cx="1527048" cy="152400"/>
          </a:xfrm>
          <a:prstGeom prst="rect">
            <a:avLst/>
          </a:prstGeom>
        </p:spPr>
        <p:txBody>
          <a:bodyPr/>
          <a:lstStyle/>
          <a:p>
            <a:fld id="{C36D5406-9C10-4C6D-A43E-9271D2A90095}" type="slidenum">
              <a:rPr lang="en-US" smtClean="0"/>
              <a:pPr/>
              <a:t>‹#›</a:t>
            </a:fld>
            <a:endParaRPr lang="en-US" dirty="0"/>
          </a:p>
        </p:txBody>
      </p:sp>
      <p:sp>
        <p:nvSpPr>
          <p:cNvPr id="19" name="PwCFirm"/>
          <p:cNvSpPr txBox="1"/>
          <p:nvPr userDrawn="1"/>
        </p:nvSpPr>
        <p:spPr>
          <a:xfrm>
            <a:off x="523208" y="6477000"/>
            <a:ext cx="6671675"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effectLst/>
                <a:latin typeface="+mn-lt"/>
              </a:rPr>
              <a:t>PwC</a:t>
            </a:r>
            <a:r>
              <a:rPr kumimoji="0" lang="en-US" sz="1000" b="1" i="0" u="none" baseline="0" dirty="0" smtClean="0">
                <a:solidFill>
                  <a:schemeClr val="tx2"/>
                </a:solidFill>
                <a:effectLst/>
                <a:latin typeface="+mn-lt"/>
              </a:rPr>
              <a:t> | </a:t>
            </a:r>
            <a:r>
              <a:rPr kumimoji="0" lang="en-US" sz="1000" b="0" i="0" u="none" baseline="0" dirty="0" smtClean="0">
                <a:effectLst/>
                <a:latin typeface="+mn-lt"/>
              </a:rPr>
              <a:t>Title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ntent: Two and Right Text">
    <p:spTree>
      <p:nvGrpSpPr>
        <p:cNvPr id="1" name=""/>
        <p:cNvGrpSpPr/>
        <p:nvPr/>
      </p:nvGrpSpPr>
      <p:grpSpPr>
        <a:xfrm>
          <a:off x="0" y="0"/>
          <a:ext cx="0" cy="0"/>
          <a:chOff x="0" y="0"/>
          <a:chExt cx="0" cy="0"/>
        </a:xfrm>
      </p:grpSpPr>
      <p:sp>
        <p:nvSpPr>
          <p:cNvPr id="28" name="Content Placeholder 26"/>
          <p:cNvSpPr>
            <a:spLocks noGrp="1"/>
          </p:cNvSpPr>
          <p:nvPr>
            <p:ph sz="quarter" idx="14"/>
          </p:nvPr>
        </p:nvSpPr>
        <p:spPr>
          <a:xfrm>
            <a:off x="533400" y="1762791"/>
            <a:ext cx="2590800" cy="615553"/>
          </a:xfrm>
        </p:spPr>
        <p:txBody>
          <a:bodyPr>
            <a:spAutoFit/>
          </a:bodyPr>
          <a:lstStyle>
            <a:lvl1pPr indent="0">
              <a:spcBef>
                <a:spcPts val="0"/>
              </a:spcBef>
              <a:spcAft>
                <a:spcPts val="900"/>
              </a:spcAft>
              <a:defRPr sz="2000"/>
            </a:lvl1pPr>
          </a:lstStyle>
          <a:p>
            <a:pPr lvl="0"/>
            <a:r>
              <a:rPr lang="en-US" noProof="0" smtClean="0"/>
              <a:t>Click to edit Master text styles</a:t>
            </a:r>
          </a:p>
        </p:txBody>
      </p:sp>
      <p:sp>
        <p:nvSpPr>
          <p:cNvPr id="2" name="Title 1"/>
          <p:cNvSpPr>
            <a:spLocks noGrp="1"/>
          </p:cNvSpPr>
          <p:nvPr>
            <p:ph type="title"/>
          </p:nvPr>
        </p:nvSpPr>
        <p:spPr>
          <a:xfrm>
            <a:off x="533400" y="690562"/>
            <a:ext cx="8077200" cy="369332"/>
          </a:xfrm>
        </p:spPr>
        <p:txBody>
          <a:bodyPr>
            <a:spAutoFit/>
          </a:bodyPr>
          <a:lstStyle>
            <a:lvl1pPr indent="0">
              <a:spcBef>
                <a:spcPts val="0"/>
              </a:spcBef>
              <a:spcAft>
                <a:spcPts val="0"/>
              </a:spcAft>
              <a:defRPr sz="2400"/>
            </a:lvl1pPr>
          </a:lstStyle>
          <a:p>
            <a:r>
              <a:rPr lang="en-US" noProof="0" smtClean="0"/>
              <a:t>Click to edit Master title style</a:t>
            </a:r>
            <a:endParaRPr lang="en-US" noProof="0" dirty="0"/>
          </a:p>
        </p:txBody>
      </p:sp>
      <p:sp>
        <p:nvSpPr>
          <p:cNvPr id="31" name="Content Placeholder 26"/>
          <p:cNvSpPr>
            <a:spLocks noGrp="1"/>
          </p:cNvSpPr>
          <p:nvPr>
            <p:ph sz="quarter" idx="15"/>
          </p:nvPr>
        </p:nvSpPr>
        <p:spPr>
          <a:xfrm>
            <a:off x="533400" y="4038600"/>
            <a:ext cx="2590800" cy="615553"/>
          </a:xfrm>
        </p:spPr>
        <p:txBody>
          <a:bodyPr>
            <a:spAutoFit/>
          </a:bodyPr>
          <a:lstStyle>
            <a:lvl1pPr indent="0">
              <a:spcBef>
                <a:spcPts val="0"/>
              </a:spcBef>
              <a:spcAft>
                <a:spcPts val="900"/>
              </a:spcAft>
              <a:defRPr sz="2000"/>
            </a:lvl1pPr>
          </a:lstStyle>
          <a:p>
            <a:pPr lvl="0"/>
            <a:r>
              <a:rPr lang="en-US" noProof="0" smtClean="0"/>
              <a:t>Click to edit Master text styles</a:t>
            </a:r>
          </a:p>
        </p:txBody>
      </p:sp>
      <p:sp>
        <p:nvSpPr>
          <p:cNvPr id="13" name="Text Placeholder 12"/>
          <p:cNvSpPr>
            <a:spLocks noGrp="1"/>
          </p:cNvSpPr>
          <p:nvPr>
            <p:ph type="body" sz="quarter" idx="16"/>
          </p:nvPr>
        </p:nvSpPr>
        <p:spPr>
          <a:xfrm>
            <a:off x="3276600" y="1762791"/>
            <a:ext cx="5334000" cy="307777"/>
          </a:xfrm>
        </p:spPr>
        <p:txBody>
          <a:bodyPr>
            <a:spAutoFit/>
          </a:bodyPr>
          <a:lstStyle>
            <a:lvl1pPr indent="0">
              <a:spcBef>
                <a:spcPts val="0"/>
              </a:spcBef>
              <a:spcAft>
                <a:spcPts val="900"/>
              </a:spcAft>
              <a:defRPr sz="2000"/>
            </a:lvl1pPr>
          </a:lstStyle>
          <a:p>
            <a:pPr lvl="0"/>
            <a:r>
              <a:rPr lang="en-US" noProof="0" smtClean="0"/>
              <a:t>Click to edit Master text styles</a:t>
            </a:r>
          </a:p>
        </p:txBody>
      </p:sp>
      <p:cxnSp>
        <p:nvCxnSpPr>
          <p:cNvPr id="14" name="Shape 13"/>
          <p:cNvCxnSpPr/>
          <p:nvPr/>
        </p:nvCxnSpPr>
        <p:spPr>
          <a:xfrm rot="5400000" flipH="1" flipV="1">
            <a:off x="4422648" y="-3432047"/>
            <a:ext cx="146304"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17"/>
          <p:cNvSpPr>
            <a:spLocks noGrp="1"/>
          </p:cNvSpPr>
          <p:nvPr>
            <p:ph type="sldNum" sz="quarter" idx="19"/>
          </p:nvPr>
        </p:nvSpPr>
        <p:spPr>
          <a:xfrm>
            <a:off x="7086600" y="6477000"/>
            <a:ext cx="1527048" cy="152400"/>
          </a:xfrm>
          <a:prstGeom prst="rect">
            <a:avLst/>
          </a:prstGeom>
        </p:spPr>
        <p:txBody>
          <a:bodyPr/>
          <a:lstStyle/>
          <a:p>
            <a:fld id="{2377E250-C228-4C84-9F8D-24AC6678393B}" type="slidenum">
              <a:rPr lang="en-US" smtClean="0"/>
              <a:pPr/>
              <a:t>‹#›</a:t>
            </a:fld>
            <a:endParaRPr lang="en-US" dirty="0"/>
          </a:p>
        </p:txBody>
      </p:sp>
      <p:sp>
        <p:nvSpPr>
          <p:cNvPr id="19" name="PwCFirm"/>
          <p:cNvSpPr txBox="1"/>
          <p:nvPr userDrawn="1"/>
        </p:nvSpPr>
        <p:spPr>
          <a:xfrm>
            <a:off x="523208" y="6477000"/>
            <a:ext cx="6563391"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effectLst/>
                <a:latin typeface="+mn-lt"/>
              </a:rPr>
              <a:t>PwC</a:t>
            </a:r>
            <a:r>
              <a:rPr kumimoji="0" lang="en-US" sz="1000" b="1" i="0" u="none" baseline="0" dirty="0" smtClean="0">
                <a:solidFill>
                  <a:schemeClr val="tx2"/>
                </a:solidFill>
                <a:effectLst/>
                <a:latin typeface="+mn-lt"/>
              </a:rPr>
              <a:t> | </a:t>
            </a:r>
            <a:r>
              <a:rPr kumimoji="0" lang="en-US" sz="1000" b="0" i="0" u="none" baseline="0" dirty="0" smtClean="0">
                <a:effectLst/>
                <a:latin typeface="+mn-lt"/>
              </a:rPr>
              <a:t>Title</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One with Impact">
    <p:spTree>
      <p:nvGrpSpPr>
        <p:cNvPr id="1" name=""/>
        <p:cNvGrpSpPr/>
        <p:nvPr/>
      </p:nvGrpSpPr>
      <p:grpSpPr>
        <a:xfrm>
          <a:off x="0" y="0"/>
          <a:ext cx="0" cy="0"/>
          <a:chOff x="0" y="0"/>
          <a:chExt cx="0" cy="0"/>
        </a:xfrm>
      </p:grpSpPr>
      <p:sp>
        <p:nvSpPr>
          <p:cNvPr id="2" name="Title 1"/>
          <p:cNvSpPr>
            <a:spLocks noGrp="1"/>
          </p:cNvSpPr>
          <p:nvPr>
            <p:ph type="title"/>
          </p:nvPr>
        </p:nvSpPr>
        <p:spPr>
          <a:xfrm>
            <a:off x="3276600" y="691356"/>
            <a:ext cx="5334000" cy="369332"/>
          </a:xfrm>
        </p:spPr>
        <p:txBody>
          <a:bodyPr>
            <a:spAutoFit/>
          </a:bodyPr>
          <a:lstStyle>
            <a:lvl1pPr>
              <a:defRPr sz="2400"/>
            </a:lvl1pPr>
          </a:lstStyle>
          <a:p>
            <a:r>
              <a:rPr lang="en-US" noProof="1" smtClean="0"/>
              <a:t>Click to edit Master title style</a:t>
            </a:r>
            <a:endParaRPr lang="en-US" noProof="1"/>
          </a:p>
        </p:txBody>
      </p:sp>
      <p:sp>
        <p:nvSpPr>
          <p:cNvPr id="12" name="Text Placeholder 11"/>
          <p:cNvSpPr>
            <a:spLocks noGrp="1"/>
          </p:cNvSpPr>
          <p:nvPr>
            <p:ph type="body" sz="quarter" idx="16"/>
          </p:nvPr>
        </p:nvSpPr>
        <p:spPr>
          <a:xfrm>
            <a:off x="533400" y="1762791"/>
            <a:ext cx="2590800" cy="677108"/>
          </a:xfrm>
        </p:spPr>
        <p:txBody>
          <a:bodyPr>
            <a:spAutoFit/>
          </a:bodyPr>
          <a:lstStyle>
            <a:lvl1pPr indent="0">
              <a:defRPr sz="2200" b="1" i="1" baseline="0">
                <a:solidFill>
                  <a:schemeClr val="tx2"/>
                </a:solidFill>
              </a:defRPr>
            </a:lvl1pPr>
          </a:lstStyle>
          <a:p>
            <a:pPr lvl="0"/>
            <a:r>
              <a:rPr lang="en-US" noProof="1" smtClean="0"/>
              <a:t>Click to edit Master text styles</a:t>
            </a:r>
          </a:p>
        </p:txBody>
      </p:sp>
      <p:cxnSp>
        <p:nvCxnSpPr>
          <p:cNvPr id="13" name="Shape 12"/>
          <p:cNvCxnSpPr/>
          <p:nvPr userDrawn="1"/>
        </p:nvCxnSpPr>
        <p:spPr>
          <a:xfrm rot="5400000" flipH="1" flipV="1">
            <a:off x="5794248" y="-2060447"/>
            <a:ext cx="146304" cy="54864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Slide Number Placeholder 16"/>
          <p:cNvSpPr>
            <a:spLocks noGrp="1"/>
          </p:cNvSpPr>
          <p:nvPr>
            <p:ph type="sldNum" sz="quarter" idx="19"/>
          </p:nvPr>
        </p:nvSpPr>
        <p:spPr>
          <a:xfrm>
            <a:off x="7086600" y="6477000"/>
            <a:ext cx="1527048" cy="152400"/>
          </a:xfrm>
          <a:prstGeom prst="rect">
            <a:avLst/>
          </a:prstGeom>
        </p:spPr>
        <p:txBody>
          <a:bodyPr/>
          <a:lstStyle/>
          <a:p>
            <a:fld id="{EA9D55CA-63F3-47D3-AC4C-F64D0814D69E}" type="slidenum">
              <a:rPr lang="en-US" smtClean="0"/>
              <a:pPr/>
              <a:t>‹#›</a:t>
            </a:fld>
            <a:endParaRPr lang="en-US" dirty="0"/>
          </a:p>
        </p:txBody>
      </p:sp>
      <p:sp>
        <p:nvSpPr>
          <p:cNvPr id="18" name="PwCFirm"/>
          <p:cNvSpPr txBox="1"/>
          <p:nvPr userDrawn="1"/>
        </p:nvSpPr>
        <p:spPr>
          <a:xfrm>
            <a:off x="523208" y="6477000"/>
            <a:ext cx="6563391"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effectLst/>
                <a:latin typeface="+mn-lt"/>
              </a:rPr>
              <a:t>PwC</a:t>
            </a:r>
            <a:r>
              <a:rPr kumimoji="0" lang="en-US" sz="1000" b="1" i="0" u="none" baseline="0" dirty="0" smtClean="0">
                <a:solidFill>
                  <a:schemeClr val="tx2"/>
                </a:solidFill>
                <a:effectLst/>
                <a:latin typeface="+mn-lt"/>
              </a:rPr>
              <a:t> | </a:t>
            </a:r>
            <a:r>
              <a:rPr kumimoji="0" lang="en-US" sz="1000" b="0" i="0" u="none" baseline="0" dirty="0" smtClean="0">
                <a:effectLst/>
                <a:latin typeface="+mn-lt"/>
              </a:rPr>
              <a:t>Title</a:t>
            </a:r>
          </a:p>
        </p:txBody>
      </p:sp>
      <p:sp>
        <p:nvSpPr>
          <p:cNvPr id="9" name="Content Placeholder 26"/>
          <p:cNvSpPr>
            <a:spLocks noGrp="1"/>
          </p:cNvSpPr>
          <p:nvPr>
            <p:ph sz="quarter" idx="21"/>
          </p:nvPr>
        </p:nvSpPr>
        <p:spPr>
          <a:xfrm>
            <a:off x="3276600" y="1762791"/>
            <a:ext cx="5334000" cy="2000548"/>
          </a:xfrm>
        </p:spPr>
        <p:txBody>
          <a:bodyPr wrap="square">
            <a:spAutoFit/>
          </a:bodyPr>
          <a:lstStyle>
            <a:lvl1pPr marL="0" indent="0">
              <a:spcAft>
                <a:spcPts val="900"/>
              </a:spcAft>
              <a:defRPr sz="2000" baseline="0"/>
            </a:lvl1pPr>
            <a:lvl2pPr marL="225425" indent="-225425">
              <a:spcAft>
                <a:spcPts val="900"/>
              </a:spcAft>
              <a:defRPr sz="2000"/>
            </a:lvl2pPr>
            <a:lvl3pPr marL="457200" indent="-228600">
              <a:spcAft>
                <a:spcPts val="900"/>
              </a:spcAft>
              <a:defRPr sz="2000"/>
            </a:lvl3pPr>
            <a:lvl4pPr marL="688975" indent="-227013">
              <a:spcAft>
                <a:spcPts val="900"/>
              </a:spcAft>
              <a:defRPr sz="2000"/>
            </a:lvl4pPr>
            <a:lvl5pPr marL="914400" indent="-228600">
              <a:spcAft>
                <a:spcPts val="900"/>
              </a:spcAft>
              <a:defRPr sz="20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ver Only">
    <p:spTree>
      <p:nvGrpSpPr>
        <p:cNvPr id="1" name=""/>
        <p:cNvGrpSpPr/>
        <p:nvPr/>
      </p:nvGrpSpPr>
      <p:grpSpPr>
        <a:xfrm>
          <a:off x="0" y="0"/>
          <a:ext cx="0" cy="0"/>
          <a:chOff x="0" y="0"/>
          <a:chExt cx="0" cy="0"/>
        </a:xfrm>
      </p:grpSpPr>
      <p:sp>
        <p:nvSpPr>
          <p:cNvPr id="2" name="Title 1"/>
          <p:cNvSpPr>
            <a:spLocks noGrp="1"/>
          </p:cNvSpPr>
          <p:nvPr>
            <p:ph type="title"/>
          </p:nvPr>
        </p:nvSpPr>
        <p:spPr>
          <a:xfrm>
            <a:off x="533400" y="690562"/>
            <a:ext cx="8077200" cy="369332"/>
          </a:xfrm>
        </p:spPr>
        <p:txBody>
          <a:bodyPr>
            <a:spAutoFit/>
          </a:bodyPr>
          <a:lstStyle>
            <a:lvl1pPr>
              <a:defRPr sz="2400"/>
            </a:lvl1pPr>
          </a:lstStyle>
          <a:p>
            <a:r>
              <a:rPr lang="en-US" noProof="0" smtClean="0"/>
              <a:t>Click to edit Master title style</a:t>
            </a:r>
            <a:endParaRPr lang="en-US" noProof="0" dirty="0"/>
          </a:p>
        </p:txBody>
      </p:sp>
      <p:cxnSp>
        <p:nvCxnSpPr>
          <p:cNvPr id="10" name="Shape 9"/>
          <p:cNvCxnSpPr/>
          <p:nvPr/>
        </p:nvCxnSpPr>
        <p:spPr>
          <a:xfrm rot="5400000" flipH="1" flipV="1">
            <a:off x="4422648" y="-3432047"/>
            <a:ext cx="146304"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lide Number Placeholder 13"/>
          <p:cNvSpPr>
            <a:spLocks noGrp="1"/>
          </p:cNvSpPr>
          <p:nvPr>
            <p:ph type="sldNum" sz="quarter" idx="12"/>
          </p:nvPr>
        </p:nvSpPr>
        <p:spPr>
          <a:xfrm>
            <a:off x="7086600" y="6477000"/>
            <a:ext cx="1527048" cy="152400"/>
          </a:xfrm>
          <a:prstGeom prst="rect">
            <a:avLst/>
          </a:prstGeom>
        </p:spPr>
        <p:txBody>
          <a:bodyPr/>
          <a:lstStyle/>
          <a:p>
            <a:fld id="{A96507C1-7AAC-4258-B4A6-0AD71D34F312}" type="slidenum">
              <a:rPr lang="en-US" smtClean="0"/>
              <a:pPr/>
              <a:t>‹#›</a:t>
            </a:fld>
            <a:endParaRPr lang="en-US" dirty="0"/>
          </a:p>
        </p:txBody>
      </p:sp>
      <p:sp>
        <p:nvSpPr>
          <p:cNvPr id="15" name="PwCFirm"/>
          <p:cNvSpPr txBox="1"/>
          <p:nvPr userDrawn="1"/>
        </p:nvSpPr>
        <p:spPr>
          <a:xfrm>
            <a:off x="523208" y="6477000"/>
            <a:ext cx="6563391"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effectLst/>
                <a:latin typeface="+mn-lt"/>
              </a:rPr>
              <a:t>PwC</a:t>
            </a:r>
            <a:r>
              <a:rPr kumimoji="0" lang="en-US" sz="1000" b="1" i="0" u="none" baseline="0" dirty="0" smtClean="0">
                <a:solidFill>
                  <a:schemeClr val="tx2"/>
                </a:solidFill>
                <a:effectLst/>
                <a:latin typeface="+mn-lt"/>
              </a:rPr>
              <a:t> | </a:t>
            </a:r>
            <a:r>
              <a:rPr kumimoji="0" lang="en-US" sz="1000" b="0" i="0" u="none" baseline="0" dirty="0" smtClean="0">
                <a:effectLst/>
                <a:latin typeface="+mn-lt"/>
              </a:rPr>
              <a:t>Title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oleObject" Target="../embeddings/oleObject1.bin"/><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vmlDrawing" Target="../drawings/vmlDrawing1.v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 Type="http://schemas.openxmlformats.org/officeDocument/2006/relationships/slideLayout" Target="../slideLayouts/slideLayout25.xml"/><Relationship Id="rId21" Type="http://schemas.openxmlformats.org/officeDocument/2006/relationships/slideLayout" Target="../slideLayouts/slideLayout43.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theme" Target="../theme/theme2.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5"/>
            </p:custDataLst>
            <p:extLst>
              <p:ext uri="{D42A27DB-BD31-4B8C-83A1-F6EECF244321}">
                <p14:modId xmlns:p14="http://schemas.microsoft.com/office/powerpoint/2010/main" val="161276634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33" name="think-cell Slide" r:id="rId26" imgW="361" imgH="373" progId="TCLayout.ActiveDocument.1">
                  <p:embed/>
                </p:oleObj>
              </mc:Choice>
              <mc:Fallback>
                <p:oleObj name="think-cell Slide" r:id="rId26" imgW="361" imgH="373" progId="TCLayout.ActiveDocument.1">
                  <p:embed/>
                  <p:pic>
                    <p:nvPicPr>
                      <p:cNvPr id="0" name=""/>
                      <p:cNvPicPr/>
                      <p:nvPr/>
                    </p:nvPicPr>
                    <p:blipFill>
                      <a:blip r:embed="rId27"/>
                      <a:stretch>
                        <a:fillRect/>
                      </a:stretch>
                    </p:blipFill>
                    <p:spPr>
                      <a:xfrm>
                        <a:off x="1588" y="1588"/>
                        <a:ext cx="1587" cy="1587"/>
                      </a:xfrm>
                      <a:prstGeom prst="rect">
                        <a:avLst/>
                      </a:prstGeom>
                    </p:spPr>
                  </p:pic>
                </p:oleObj>
              </mc:Fallback>
            </mc:AlternateContent>
          </a:graphicData>
        </a:graphic>
      </p:graphicFrame>
      <p:sp>
        <p:nvSpPr>
          <p:cNvPr id="2" name="Title Placeholder 1"/>
          <p:cNvSpPr>
            <a:spLocks noGrp="1"/>
          </p:cNvSpPr>
          <p:nvPr>
            <p:ph type="title"/>
          </p:nvPr>
        </p:nvSpPr>
        <p:spPr>
          <a:xfrm>
            <a:off x="533400" y="685800"/>
            <a:ext cx="8077201" cy="369332"/>
          </a:xfrm>
          <a:prstGeom prst="rect">
            <a:avLst/>
          </a:prstGeom>
        </p:spPr>
        <p:txBody>
          <a:bodyPr vert="horz" lIns="0" tIns="0" rIns="0" bIns="0" rtlCol="0" anchor="t" anchorCtr="0">
            <a:spAutoFit/>
          </a:bodyPr>
          <a:lstStyle/>
          <a:p>
            <a:r>
              <a:rPr lang="en-US" noProof="0" smtClean="0"/>
              <a:t>Click to edit Master title style</a:t>
            </a:r>
            <a:endParaRPr lang="en-US" noProof="0" dirty="0"/>
          </a:p>
        </p:txBody>
      </p:sp>
      <p:sp>
        <p:nvSpPr>
          <p:cNvPr id="3" name="Text Placeholder 2"/>
          <p:cNvSpPr>
            <a:spLocks noGrp="1"/>
          </p:cNvSpPr>
          <p:nvPr>
            <p:ph type="body" idx="1"/>
          </p:nvPr>
        </p:nvSpPr>
        <p:spPr>
          <a:xfrm>
            <a:off x="533401" y="1762130"/>
            <a:ext cx="8077199" cy="2000548"/>
          </a:xfrm>
          <a:prstGeom prst="rect">
            <a:avLst/>
          </a:prstGeom>
        </p:spPr>
        <p:txBody>
          <a:bodyPr vert="horz" wrap="square" lIns="0" tIns="0" rIns="0" bIns="0" rtlCol="0">
            <a:sp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5" name="Footer Placeholder 4"/>
          <p:cNvSpPr>
            <a:spLocks noGrp="1"/>
          </p:cNvSpPr>
          <p:nvPr>
            <p:ph type="ftr" sz="quarter" idx="3"/>
          </p:nvPr>
        </p:nvSpPr>
        <p:spPr>
          <a:xfrm>
            <a:off x="530352" y="6324600"/>
            <a:ext cx="5260848" cy="150876"/>
          </a:xfrm>
          <a:prstGeom prst="rect">
            <a:avLst/>
          </a:prstGeom>
        </p:spPr>
        <p:txBody>
          <a:bodyPr vert="horz" lIns="0" tIns="0" rIns="0" bIns="0" anchor="b" anchorCtr="0">
            <a:noAutofit/>
          </a:bodyPr>
          <a:lstStyle>
            <a:lvl1pPr algn="l">
              <a:defRPr sz="1000">
                <a:solidFill>
                  <a:schemeClr val="tx1"/>
                </a:solidFill>
                <a:latin typeface="Arial" pitchFamily="34" charset="0"/>
                <a:cs typeface="Arial" pitchFamily="34" charset="0"/>
              </a:defRPr>
            </a:lvl1pPr>
          </a:lstStyle>
          <a:p>
            <a:endParaRPr lang="en-GB"/>
          </a:p>
        </p:txBody>
      </p:sp>
      <p:sp>
        <p:nvSpPr>
          <p:cNvPr id="6" name="Date Placeholder 3"/>
          <p:cNvSpPr>
            <a:spLocks noGrp="1"/>
          </p:cNvSpPr>
          <p:nvPr>
            <p:ph type="dt" sz="half" idx="2"/>
          </p:nvPr>
        </p:nvSpPr>
        <p:spPr>
          <a:xfrm>
            <a:off x="7086600" y="6324600"/>
            <a:ext cx="1524000" cy="152400"/>
          </a:xfrm>
          <a:prstGeom prst="rect">
            <a:avLst/>
          </a:prstGeom>
        </p:spPr>
        <p:txBody>
          <a:bodyPr lIns="0" tIns="0" rIns="0" bIns="0" anchor="t" anchorCtr="0">
            <a:noAutofit/>
          </a:bodyPr>
          <a:lstStyle>
            <a:lvl1pPr algn="r">
              <a:defRPr sz="1000">
                <a:solidFill>
                  <a:schemeClr val="tx1"/>
                </a:solidFill>
                <a:latin typeface="Arial" pitchFamily="34" charset="0"/>
                <a:cs typeface="Arial" pitchFamily="34" charset="0"/>
              </a:defRPr>
            </a:lvl1pPr>
          </a:lstStyle>
          <a:p>
            <a:endParaRPr lang="en-GB" dirty="0"/>
          </a:p>
        </p:txBody>
      </p:sp>
      <p:sp>
        <p:nvSpPr>
          <p:cNvPr id="7" name="Slide Number Placeholder 5"/>
          <p:cNvSpPr>
            <a:spLocks noGrp="1"/>
          </p:cNvSpPr>
          <p:nvPr>
            <p:ph type="sldNum" sz="quarter" idx="4"/>
          </p:nvPr>
        </p:nvSpPr>
        <p:spPr>
          <a:xfrm>
            <a:off x="7086600" y="6477000"/>
            <a:ext cx="1527048" cy="152400"/>
          </a:xfrm>
          <a:prstGeom prst="rect">
            <a:avLst/>
          </a:prstGeom>
        </p:spPr>
        <p:txBody>
          <a:bodyPr lIns="0" tIns="0" rIns="0" bIns="0" anchor="t" anchorCtr="0">
            <a:noAutofit/>
          </a:bodyPr>
          <a:lstStyle>
            <a:lvl1pPr algn="r">
              <a:defRPr sz="1000">
                <a:solidFill>
                  <a:schemeClr val="tx1"/>
                </a:solidFill>
                <a:latin typeface="Arial" pitchFamily="34" charset="0"/>
                <a:cs typeface="Arial" pitchFamily="34" charset="0"/>
              </a:defRPr>
            </a:lvl1pPr>
          </a:lstStyle>
          <a:p>
            <a:fld id="{F4144712-BE7D-42D0-82FB-893C73CFD192}"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52" r:id="rId1"/>
    <p:sldLayoutId id="214748367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 id="2147483665" r:id="rId15"/>
    <p:sldLayoutId id="2147483666" r:id="rId16"/>
    <p:sldLayoutId id="2147483667" r:id="rId17"/>
    <p:sldLayoutId id="2147483651" r:id="rId18"/>
    <p:sldLayoutId id="2147483668" r:id="rId19"/>
    <p:sldLayoutId id="2147483669" r:id="rId20"/>
    <p:sldLayoutId id="2147483670" r:id="rId21"/>
    <p:sldLayoutId id="2147483671" r:id="rId22"/>
  </p:sldLayoutIdLst>
  <p:hf hdr="0" ftr="0" dt="0"/>
  <p:txStyles>
    <p:titleStyle>
      <a:lvl1pPr algn="l" defTabSz="914400" rtl="0" eaLnBrk="1" latinLnBrk="0" hangingPunct="1">
        <a:lnSpc>
          <a:spcPct val="100000"/>
        </a:lnSpc>
        <a:spcBef>
          <a:spcPct val="0"/>
        </a:spcBef>
        <a:buNone/>
        <a:defRPr sz="2400" b="1" i="1" kern="1200">
          <a:solidFill>
            <a:schemeClr val="tx1"/>
          </a:solidFill>
          <a:latin typeface="+mj-lt"/>
          <a:ea typeface="+mj-ea"/>
          <a:cs typeface="+mj-cs"/>
        </a:defRPr>
      </a:lvl1pPr>
    </p:titleStyle>
    <p:bodyStyle>
      <a:lvl1pPr marL="0" marR="0" indent="0" algn="l" defTabSz="914400" rtl="0" eaLnBrk="1" fontAlgn="auto" latinLnBrk="0" hangingPunct="1">
        <a:lnSpc>
          <a:spcPct val="100000"/>
        </a:lnSpc>
        <a:spcBef>
          <a:spcPts val="0"/>
        </a:spcBef>
        <a:spcAft>
          <a:spcPts val="900"/>
        </a:spcAft>
        <a:buClr>
          <a:schemeClr val="tx1"/>
        </a:buClr>
        <a:buSzTx/>
        <a:buFontTx/>
        <a:buNone/>
        <a:tabLst/>
        <a:defRPr sz="2000" kern="1200">
          <a:solidFill>
            <a:schemeClr val="tx1"/>
          </a:solidFill>
          <a:latin typeface="Georgia" pitchFamily="18" charset="0"/>
          <a:ea typeface="+mn-ea"/>
          <a:cs typeface="+mn-cs"/>
        </a:defRPr>
      </a:lvl1pPr>
      <a:lvl2pPr marL="228600" indent="-228600" algn="l" defTabSz="914400" rtl="0" eaLnBrk="1" latinLnBrk="0" hangingPunct="1">
        <a:lnSpc>
          <a:spcPct val="100000"/>
        </a:lnSpc>
        <a:spcBef>
          <a:spcPts val="0"/>
        </a:spcBef>
        <a:spcAft>
          <a:spcPts val="900"/>
        </a:spcAft>
        <a:buClr>
          <a:schemeClr val="tx1"/>
        </a:buClr>
        <a:buFont typeface="Georgia" pitchFamily="18" charset="0"/>
        <a:buChar char="•"/>
        <a:defRPr sz="2000" kern="1200">
          <a:solidFill>
            <a:schemeClr val="tx1"/>
          </a:solidFill>
          <a:latin typeface="Georgia" pitchFamily="18" charset="0"/>
          <a:ea typeface="+mn-ea"/>
          <a:cs typeface="+mn-cs"/>
        </a:defRPr>
      </a:lvl2pPr>
      <a:lvl3pPr marL="457200" indent="-228600" algn="l" defTabSz="914400" rtl="0" eaLnBrk="1" latinLnBrk="0" hangingPunct="1">
        <a:lnSpc>
          <a:spcPct val="100000"/>
        </a:lnSpc>
        <a:spcBef>
          <a:spcPts val="0"/>
        </a:spcBef>
        <a:spcAft>
          <a:spcPts val="900"/>
        </a:spcAft>
        <a:buClr>
          <a:schemeClr val="tx1"/>
        </a:buClr>
        <a:buFont typeface="Georgia" pitchFamily="18" charset="0"/>
        <a:buChar char="-"/>
        <a:defRPr sz="2000" kern="1200">
          <a:solidFill>
            <a:schemeClr val="tx1"/>
          </a:solidFill>
          <a:latin typeface="Georgia" pitchFamily="18" charset="0"/>
          <a:ea typeface="+mn-ea"/>
          <a:cs typeface="+mn-cs"/>
        </a:defRPr>
      </a:lvl3pPr>
      <a:lvl4pPr marL="685800" indent="-228600" algn="l" defTabSz="914400" rtl="0" eaLnBrk="1" latinLnBrk="0" hangingPunct="1">
        <a:lnSpc>
          <a:spcPct val="100000"/>
        </a:lnSpc>
        <a:spcBef>
          <a:spcPts val="0"/>
        </a:spcBef>
        <a:spcAft>
          <a:spcPts val="900"/>
        </a:spcAft>
        <a:buClr>
          <a:schemeClr val="tx1"/>
        </a:buClr>
        <a:buFont typeface="Georgia" pitchFamily="18" charset="0"/>
        <a:buChar char="◦"/>
        <a:defRPr sz="2000" kern="1200">
          <a:solidFill>
            <a:schemeClr val="tx1"/>
          </a:solidFill>
          <a:latin typeface="Georgia" pitchFamily="18" charset="0"/>
          <a:ea typeface="+mn-ea"/>
          <a:cs typeface="+mn-cs"/>
        </a:defRPr>
      </a:lvl4pPr>
      <a:lvl5pPr marL="914400" indent="-228600" algn="l" defTabSz="914400" rtl="0" eaLnBrk="1" latinLnBrk="0" hangingPunct="1">
        <a:lnSpc>
          <a:spcPct val="100000"/>
        </a:lnSpc>
        <a:spcBef>
          <a:spcPts val="0"/>
        </a:spcBef>
        <a:spcAft>
          <a:spcPts val="900"/>
        </a:spcAft>
        <a:buClr>
          <a:schemeClr val="tx1"/>
        </a:buClr>
        <a:buFont typeface="Georgia" pitchFamily="18" charset="0"/>
        <a:buChar char="›"/>
        <a:defRPr sz="2000" kern="1200" baseline="0">
          <a:solidFill>
            <a:schemeClr val="tx1"/>
          </a:solidFill>
          <a:latin typeface="Georgia" pitchFamily="18" charset="0"/>
          <a:ea typeface="+mn-ea"/>
          <a:cs typeface="+mn-cs"/>
        </a:defRPr>
      </a:lvl5pPr>
      <a:lvl6pPr marL="274320" marR="0" indent="-274320" algn="l" defTabSz="914400" rtl="0" eaLnBrk="1" fontAlgn="auto" latinLnBrk="0" hangingPunct="1">
        <a:lnSpc>
          <a:spcPct val="100000"/>
        </a:lnSpc>
        <a:spcBef>
          <a:spcPts val="0"/>
        </a:spcBef>
        <a:spcAft>
          <a:spcPts val="900"/>
        </a:spcAft>
        <a:buClr>
          <a:schemeClr val="tx1"/>
        </a:buClr>
        <a:buSzPct val="100000"/>
        <a:buFont typeface="+mj-lt"/>
        <a:buAutoNum type="arabicPeriod"/>
        <a:tabLst/>
        <a:defRPr sz="2000" kern="1200" baseline="0">
          <a:solidFill>
            <a:schemeClr val="tx1"/>
          </a:solidFill>
          <a:latin typeface="Georgia" pitchFamily="18" charset="0"/>
          <a:ea typeface="+mn-ea"/>
          <a:cs typeface="+mn-cs"/>
        </a:defRPr>
      </a:lvl6pPr>
      <a:lvl7pPr marL="548640" indent="-274320" algn="l" defTabSz="914400" rtl="0" eaLnBrk="1" latinLnBrk="0" hangingPunct="1">
        <a:lnSpc>
          <a:spcPct val="100000"/>
        </a:lnSpc>
        <a:spcBef>
          <a:spcPts val="0"/>
        </a:spcBef>
        <a:spcAft>
          <a:spcPts val="900"/>
        </a:spcAft>
        <a:buSzPct val="100000"/>
        <a:buFont typeface="+mj-lt"/>
        <a:buAutoNum type="alphaLcPeriod"/>
        <a:defRPr sz="2000" kern="1200" baseline="0">
          <a:solidFill>
            <a:schemeClr val="tx1"/>
          </a:solidFill>
          <a:latin typeface="Georgia" pitchFamily="18" charset="0"/>
          <a:ea typeface="+mn-ea"/>
          <a:cs typeface="+mn-cs"/>
        </a:defRPr>
      </a:lvl7pPr>
      <a:lvl8pPr marL="822960" indent="-274320" algn="l" defTabSz="914400" rtl="0" eaLnBrk="1" latinLnBrk="0" hangingPunct="1">
        <a:lnSpc>
          <a:spcPct val="100000"/>
        </a:lnSpc>
        <a:spcBef>
          <a:spcPts val="0"/>
        </a:spcBef>
        <a:spcAft>
          <a:spcPts val="900"/>
        </a:spcAft>
        <a:buSzPct val="100000"/>
        <a:buFont typeface="+mj-lt"/>
        <a:buAutoNum type="romanLcPeriod"/>
        <a:defRPr sz="2000" kern="1200" baseline="0">
          <a:solidFill>
            <a:schemeClr val="tx1"/>
          </a:solidFill>
          <a:latin typeface="Georgia" pitchFamily="18" charset="0"/>
          <a:ea typeface="+mn-ea"/>
          <a:cs typeface="+mn-cs"/>
        </a:defRPr>
      </a:lvl8pPr>
      <a:lvl9pPr marL="0" indent="-274320" algn="l" defTabSz="914400" rtl="0" eaLnBrk="1" latinLnBrk="0" hangingPunct="1">
        <a:lnSpc>
          <a:spcPct val="100000"/>
        </a:lnSpc>
        <a:spcBef>
          <a:spcPts val="0"/>
        </a:spcBef>
        <a:spcAft>
          <a:spcPts val="900"/>
        </a:spcAft>
        <a:buFont typeface="Arial" pitchFamily="34" charset="0"/>
        <a:buNone/>
        <a:defRPr sz="2000" b="1" kern="1200" baseline="0">
          <a:solidFill>
            <a:schemeClr val="tx2"/>
          </a:solidFill>
          <a:latin typeface="Georgia" pitchFamily="18" charset="0"/>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3400" y="685800"/>
            <a:ext cx="8077201" cy="369332"/>
          </a:xfrm>
          <a:prstGeom prst="rect">
            <a:avLst/>
          </a:prstGeom>
        </p:spPr>
        <p:txBody>
          <a:bodyPr vert="horz" lIns="0" tIns="0" rIns="0" bIns="0" rtlCol="0" anchor="t" anchorCtr="0">
            <a:spAutoFit/>
          </a:bodyPr>
          <a:lstStyle/>
          <a:p>
            <a:r>
              <a:rPr lang="en-US" noProof="0" smtClean="0"/>
              <a:t>Click to edit Master title style</a:t>
            </a:r>
            <a:endParaRPr lang="en-US" noProof="0" dirty="0"/>
          </a:p>
        </p:txBody>
      </p:sp>
      <p:sp>
        <p:nvSpPr>
          <p:cNvPr id="3" name="Text Placeholder 2"/>
          <p:cNvSpPr>
            <a:spLocks noGrp="1"/>
          </p:cNvSpPr>
          <p:nvPr>
            <p:ph type="body" idx="1"/>
          </p:nvPr>
        </p:nvSpPr>
        <p:spPr>
          <a:xfrm>
            <a:off x="533401" y="1762130"/>
            <a:ext cx="8077199" cy="2000548"/>
          </a:xfrm>
          <a:prstGeom prst="rect">
            <a:avLst/>
          </a:prstGeom>
        </p:spPr>
        <p:txBody>
          <a:bodyPr vert="horz" wrap="square" lIns="0" tIns="0" rIns="0" bIns="0" rtlCol="0">
            <a:sp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5" name="Footer Placeholder 4"/>
          <p:cNvSpPr>
            <a:spLocks noGrp="1"/>
          </p:cNvSpPr>
          <p:nvPr>
            <p:ph type="ftr" sz="quarter" idx="3"/>
          </p:nvPr>
        </p:nvSpPr>
        <p:spPr>
          <a:xfrm>
            <a:off x="530352" y="6324600"/>
            <a:ext cx="5260848" cy="150876"/>
          </a:xfrm>
          <a:prstGeom prst="rect">
            <a:avLst/>
          </a:prstGeom>
        </p:spPr>
        <p:txBody>
          <a:bodyPr vert="horz" lIns="0" tIns="0" rIns="0" bIns="0" anchor="b" anchorCtr="0">
            <a:noAutofit/>
          </a:bodyPr>
          <a:lstStyle>
            <a:lvl1pPr algn="l">
              <a:defRPr sz="1000">
                <a:solidFill>
                  <a:schemeClr val="tx1"/>
                </a:solidFill>
                <a:latin typeface="Arial" pitchFamily="34" charset="0"/>
                <a:cs typeface="Arial" pitchFamily="34" charset="0"/>
              </a:defRPr>
            </a:lvl1pPr>
          </a:lstStyle>
          <a:p>
            <a:endParaRPr lang="en-GB"/>
          </a:p>
        </p:txBody>
      </p:sp>
      <p:sp>
        <p:nvSpPr>
          <p:cNvPr id="6" name="Date Placeholder 3"/>
          <p:cNvSpPr>
            <a:spLocks noGrp="1"/>
          </p:cNvSpPr>
          <p:nvPr>
            <p:ph type="dt" sz="half" idx="2"/>
          </p:nvPr>
        </p:nvSpPr>
        <p:spPr>
          <a:xfrm>
            <a:off x="7086600" y="6324600"/>
            <a:ext cx="1524000" cy="152400"/>
          </a:xfrm>
          <a:prstGeom prst="rect">
            <a:avLst/>
          </a:prstGeom>
        </p:spPr>
        <p:txBody>
          <a:bodyPr lIns="0" tIns="0" rIns="0" bIns="0" anchor="t" anchorCtr="0">
            <a:noAutofit/>
          </a:bodyPr>
          <a:lstStyle>
            <a:lvl1pPr algn="r">
              <a:defRPr sz="1000">
                <a:solidFill>
                  <a:schemeClr val="tx1"/>
                </a:solidFill>
                <a:latin typeface="Arial" pitchFamily="34" charset="0"/>
                <a:cs typeface="Arial" pitchFamily="34" charset="0"/>
              </a:defRPr>
            </a:lvl1pPr>
          </a:lstStyle>
          <a:p>
            <a:endParaRPr lang="en-GB" dirty="0"/>
          </a:p>
        </p:txBody>
      </p:sp>
      <p:sp>
        <p:nvSpPr>
          <p:cNvPr id="7" name="Slide Number Placeholder 5"/>
          <p:cNvSpPr>
            <a:spLocks noGrp="1"/>
          </p:cNvSpPr>
          <p:nvPr>
            <p:ph type="sldNum" sz="quarter" idx="4"/>
          </p:nvPr>
        </p:nvSpPr>
        <p:spPr>
          <a:xfrm>
            <a:off x="7086600" y="6477000"/>
            <a:ext cx="1527048" cy="152400"/>
          </a:xfrm>
          <a:prstGeom prst="rect">
            <a:avLst/>
          </a:prstGeom>
        </p:spPr>
        <p:txBody>
          <a:bodyPr lIns="0" tIns="0" rIns="0" bIns="0" anchor="t" anchorCtr="0">
            <a:noAutofit/>
          </a:bodyPr>
          <a:lstStyle>
            <a:lvl1pPr algn="r">
              <a:defRPr sz="1000">
                <a:solidFill>
                  <a:schemeClr val="tx1"/>
                </a:solidFill>
                <a:latin typeface="Arial" pitchFamily="34" charset="0"/>
                <a:cs typeface="Arial" pitchFamily="34" charset="0"/>
              </a:defRPr>
            </a:lvl1pPr>
          </a:lstStyle>
          <a:p>
            <a:fld id="{F4144712-BE7D-42D0-82FB-893C73CFD192}" type="slidenum">
              <a:rPr lang="en-GB" smtClean="0"/>
              <a:pPr/>
              <a:t>‹#›</a:t>
            </a:fld>
            <a:endParaRPr lang="en-GB"/>
          </a:p>
        </p:txBody>
      </p:sp>
    </p:spTree>
    <p:extLst>
      <p:ext uri="{BB962C8B-B14F-4D97-AF65-F5344CB8AC3E}">
        <p14:creationId xmlns:p14="http://schemas.microsoft.com/office/powerpoint/2010/main" val="177829075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3" r:id="rId20"/>
    <p:sldLayoutId id="2147483694" r:id="rId21"/>
    <p:sldLayoutId id="2147483695" r:id="rId22"/>
  </p:sldLayoutIdLst>
  <p:hf hdr="0" ftr="0" dt="0"/>
  <p:txStyles>
    <p:titleStyle>
      <a:lvl1pPr algn="l" defTabSz="914400" rtl="0" eaLnBrk="1" latinLnBrk="0" hangingPunct="1">
        <a:lnSpc>
          <a:spcPct val="100000"/>
        </a:lnSpc>
        <a:spcBef>
          <a:spcPct val="0"/>
        </a:spcBef>
        <a:buNone/>
        <a:defRPr sz="2400" b="1" i="1" kern="1200">
          <a:solidFill>
            <a:schemeClr val="tx1"/>
          </a:solidFill>
          <a:latin typeface="+mj-lt"/>
          <a:ea typeface="+mj-ea"/>
          <a:cs typeface="+mj-cs"/>
        </a:defRPr>
      </a:lvl1pPr>
    </p:titleStyle>
    <p:bodyStyle>
      <a:lvl1pPr marL="0" marR="0" indent="0" algn="l" defTabSz="914400" rtl="0" eaLnBrk="1" fontAlgn="auto" latinLnBrk="0" hangingPunct="1">
        <a:lnSpc>
          <a:spcPct val="100000"/>
        </a:lnSpc>
        <a:spcBef>
          <a:spcPts val="0"/>
        </a:spcBef>
        <a:spcAft>
          <a:spcPts val="900"/>
        </a:spcAft>
        <a:buClr>
          <a:schemeClr val="tx1"/>
        </a:buClr>
        <a:buSzTx/>
        <a:buFontTx/>
        <a:buNone/>
        <a:tabLst/>
        <a:defRPr sz="2000" kern="1200">
          <a:solidFill>
            <a:schemeClr val="tx1"/>
          </a:solidFill>
          <a:latin typeface="Georgia" pitchFamily="18" charset="0"/>
          <a:ea typeface="+mn-ea"/>
          <a:cs typeface="+mn-cs"/>
        </a:defRPr>
      </a:lvl1pPr>
      <a:lvl2pPr marL="228600" indent="-228600" algn="l" defTabSz="914400" rtl="0" eaLnBrk="1" latinLnBrk="0" hangingPunct="1">
        <a:lnSpc>
          <a:spcPct val="100000"/>
        </a:lnSpc>
        <a:spcBef>
          <a:spcPts val="0"/>
        </a:spcBef>
        <a:spcAft>
          <a:spcPts val="900"/>
        </a:spcAft>
        <a:buClr>
          <a:schemeClr val="tx1"/>
        </a:buClr>
        <a:buFont typeface="Georgia" pitchFamily="18" charset="0"/>
        <a:buChar char="•"/>
        <a:defRPr sz="2000" kern="1200">
          <a:solidFill>
            <a:schemeClr val="tx1"/>
          </a:solidFill>
          <a:latin typeface="Georgia" pitchFamily="18" charset="0"/>
          <a:ea typeface="+mn-ea"/>
          <a:cs typeface="+mn-cs"/>
        </a:defRPr>
      </a:lvl2pPr>
      <a:lvl3pPr marL="457200" indent="-228600" algn="l" defTabSz="914400" rtl="0" eaLnBrk="1" latinLnBrk="0" hangingPunct="1">
        <a:lnSpc>
          <a:spcPct val="100000"/>
        </a:lnSpc>
        <a:spcBef>
          <a:spcPts val="0"/>
        </a:spcBef>
        <a:spcAft>
          <a:spcPts val="900"/>
        </a:spcAft>
        <a:buClr>
          <a:schemeClr val="tx1"/>
        </a:buClr>
        <a:buFont typeface="Georgia" pitchFamily="18" charset="0"/>
        <a:buChar char="-"/>
        <a:defRPr sz="2000" kern="1200">
          <a:solidFill>
            <a:schemeClr val="tx1"/>
          </a:solidFill>
          <a:latin typeface="Georgia" pitchFamily="18" charset="0"/>
          <a:ea typeface="+mn-ea"/>
          <a:cs typeface="+mn-cs"/>
        </a:defRPr>
      </a:lvl3pPr>
      <a:lvl4pPr marL="685800" indent="-228600" algn="l" defTabSz="914400" rtl="0" eaLnBrk="1" latinLnBrk="0" hangingPunct="1">
        <a:lnSpc>
          <a:spcPct val="100000"/>
        </a:lnSpc>
        <a:spcBef>
          <a:spcPts val="0"/>
        </a:spcBef>
        <a:spcAft>
          <a:spcPts val="900"/>
        </a:spcAft>
        <a:buClr>
          <a:schemeClr val="tx1"/>
        </a:buClr>
        <a:buFont typeface="Georgia" pitchFamily="18" charset="0"/>
        <a:buChar char="◦"/>
        <a:defRPr sz="2000" kern="1200">
          <a:solidFill>
            <a:schemeClr val="tx1"/>
          </a:solidFill>
          <a:latin typeface="Georgia" pitchFamily="18" charset="0"/>
          <a:ea typeface="+mn-ea"/>
          <a:cs typeface="+mn-cs"/>
        </a:defRPr>
      </a:lvl4pPr>
      <a:lvl5pPr marL="914400" indent="-228600" algn="l" defTabSz="914400" rtl="0" eaLnBrk="1" latinLnBrk="0" hangingPunct="1">
        <a:lnSpc>
          <a:spcPct val="100000"/>
        </a:lnSpc>
        <a:spcBef>
          <a:spcPts val="0"/>
        </a:spcBef>
        <a:spcAft>
          <a:spcPts val="900"/>
        </a:spcAft>
        <a:buClr>
          <a:schemeClr val="tx1"/>
        </a:buClr>
        <a:buFont typeface="Georgia" pitchFamily="18" charset="0"/>
        <a:buChar char="›"/>
        <a:defRPr sz="2000" kern="1200" baseline="0">
          <a:solidFill>
            <a:schemeClr val="tx1"/>
          </a:solidFill>
          <a:latin typeface="Georgia" pitchFamily="18" charset="0"/>
          <a:ea typeface="+mn-ea"/>
          <a:cs typeface="+mn-cs"/>
        </a:defRPr>
      </a:lvl5pPr>
      <a:lvl6pPr marL="274320" marR="0" indent="-274320" algn="l" defTabSz="914400" rtl="0" eaLnBrk="1" fontAlgn="auto" latinLnBrk="0" hangingPunct="1">
        <a:lnSpc>
          <a:spcPct val="100000"/>
        </a:lnSpc>
        <a:spcBef>
          <a:spcPts val="0"/>
        </a:spcBef>
        <a:spcAft>
          <a:spcPts val="900"/>
        </a:spcAft>
        <a:buClr>
          <a:schemeClr val="tx1"/>
        </a:buClr>
        <a:buSzPct val="100000"/>
        <a:buFont typeface="+mj-lt"/>
        <a:buAutoNum type="arabicPeriod"/>
        <a:tabLst/>
        <a:defRPr sz="2000" kern="1200" baseline="0">
          <a:solidFill>
            <a:schemeClr val="tx1"/>
          </a:solidFill>
          <a:latin typeface="Georgia" pitchFamily="18" charset="0"/>
          <a:ea typeface="+mn-ea"/>
          <a:cs typeface="+mn-cs"/>
        </a:defRPr>
      </a:lvl6pPr>
      <a:lvl7pPr marL="548640" indent="-274320" algn="l" defTabSz="914400" rtl="0" eaLnBrk="1" latinLnBrk="0" hangingPunct="1">
        <a:lnSpc>
          <a:spcPct val="100000"/>
        </a:lnSpc>
        <a:spcBef>
          <a:spcPts val="0"/>
        </a:spcBef>
        <a:spcAft>
          <a:spcPts val="900"/>
        </a:spcAft>
        <a:buSzPct val="100000"/>
        <a:buFont typeface="+mj-lt"/>
        <a:buAutoNum type="alphaLcPeriod"/>
        <a:defRPr sz="2000" kern="1200" baseline="0">
          <a:solidFill>
            <a:schemeClr val="tx1"/>
          </a:solidFill>
          <a:latin typeface="Georgia" pitchFamily="18" charset="0"/>
          <a:ea typeface="+mn-ea"/>
          <a:cs typeface="+mn-cs"/>
        </a:defRPr>
      </a:lvl7pPr>
      <a:lvl8pPr marL="822960" indent="-274320" algn="l" defTabSz="914400" rtl="0" eaLnBrk="1" latinLnBrk="0" hangingPunct="1">
        <a:lnSpc>
          <a:spcPct val="100000"/>
        </a:lnSpc>
        <a:spcBef>
          <a:spcPts val="0"/>
        </a:spcBef>
        <a:spcAft>
          <a:spcPts val="900"/>
        </a:spcAft>
        <a:buSzPct val="100000"/>
        <a:buFont typeface="+mj-lt"/>
        <a:buAutoNum type="romanLcPeriod"/>
        <a:defRPr sz="2000" kern="1200" baseline="0">
          <a:solidFill>
            <a:schemeClr val="tx1"/>
          </a:solidFill>
          <a:latin typeface="Georgia" pitchFamily="18" charset="0"/>
          <a:ea typeface="+mn-ea"/>
          <a:cs typeface="+mn-cs"/>
        </a:defRPr>
      </a:lvl8pPr>
      <a:lvl9pPr marL="0" indent="-274320" algn="l" defTabSz="914400" rtl="0" eaLnBrk="1" latinLnBrk="0" hangingPunct="1">
        <a:lnSpc>
          <a:spcPct val="100000"/>
        </a:lnSpc>
        <a:spcBef>
          <a:spcPts val="0"/>
        </a:spcBef>
        <a:spcAft>
          <a:spcPts val="900"/>
        </a:spcAft>
        <a:buFont typeface="Arial" pitchFamily="34" charset="0"/>
        <a:buNone/>
        <a:defRPr sz="2000" b="1" kern="1200" baseline="0">
          <a:solidFill>
            <a:schemeClr val="tx2"/>
          </a:solidFill>
          <a:latin typeface="Georgia" pitchFamily="18" charset="0"/>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jp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jpg"/><Relationship Id="rId9" Type="http://schemas.openxmlformats.org/officeDocument/2006/relationships/image" Target="../media/image8.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hyperlink" Target="ppt/slides/slide11.xml" TargetMode="External"/><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28.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4.xml"/><Relationship Id="rId1" Type="http://schemas.openxmlformats.org/officeDocument/2006/relationships/vmlDrawing" Target="../drawings/vmlDrawing3.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3.xml"/><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4.xml"/><Relationship Id="rId1" Type="http://schemas.openxmlformats.org/officeDocument/2006/relationships/slideLayout" Target="../slideLayouts/slideLayout23.xml"/><Relationship Id="rId4" Type="http://schemas.openxmlformats.org/officeDocument/2006/relationships/image" Target="../media/image20.png"/></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5.xml"/><Relationship Id="rId1" Type="http://schemas.openxmlformats.org/officeDocument/2006/relationships/slideLayout" Target="../slideLayouts/slideLayout24.xml"/><Relationship Id="rId4" Type="http://schemas.openxmlformats.org/officeDocument/2006/relationships/image" Target="../media/image22.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40.xml"/><Relationship Id="rId1" Type="http://schemas.openxmlformats.org/officeDocument/2006/relationships/slideLayout" Target="../slideLayouts/slideLayout23.xml"/></Relationships>
</file>

<file path=ppt/slides/_rels/slide4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41.xml"/><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42.xml"/><Relationship Id="rId1" Type="http://schemas.openxmlformats.org/officeDocument/2006/relationships/slideLayout" Target="../slideLayouts/slideLayout2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3.xml"/></Relationships>
</file>

<file path=ppt/slides/_rels/slide4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5.xml"/><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6.xml"/><Relationship Id="rId1" Type="http://schemas.openxmlformats.org/officeDocument/2006/relationships/slideLayout" Target="../slideLayouts/slideLayout2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3.xml"/></Relationships>
</file>

<file path=ppt/slides/_rels/slide53.xml.rels><?xml version="1.0" encoding="UTF-8" standalone="yes"?>
<Relationships xmlns="http://schemas.openxmlformats.org/package/2006/relationships"><Relationship Id="rId3" Type="http://schemas.openxmlformats.org/officeDocument/2006/relationships/hyperlink" Target="https://www.aicpa.org/InterestAreas/FRC/AssuranceAdvisoryServices/DownloadableDocuments/AuditAnalytics_Looking" TargetMode="External"/><Relationship Id="rId2" Type="http://schemas.openxmlformats.org/officeDocument/2006/relationships/notesSlide" Target="../notesSlides/notesSlide53.xml"/><Relationship Id="rId1" Type="http://schemas.openxmlformats.org/officeDocument/2006/relationships/slideLayout" Target="../slideLayouts/slideLayout23.xml"/><Relationship Id="rId4" Type="http://schemas.openxmlformats.org/officeDocument/2006/relationships/hyperlink" Target="TowardFuture.pdf" TargetMode="Externa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0"/>
          </p:nvPr>
        </p:nvSpPr>
        <p:spPr>
          <a:xfrm>
            <a:off x="1895475" y="374904"/>
            <a:ext cx="4105656" cy="169277"/>
          </a:xfrm>
        </p:spPr>
        <p:txBody>
          <a:bodyPr/>
          <a:lstStyle/>
          <a:p>
            <a:r>
              <a:rPr lang="en-US" dirty="0" smtClean="0"/>
              <a:t>www.pwc.com</a:t>
            </a:r>
            <a:endParaRPr lang="en-US" dirty="0"/>
          </a:p>
        </p:txBody>
      </p:sp>
      <p:sp>
        <p:nvSpPr>
          <p:cNvPr id="5" name="Title 4"/>
          <p:cNvSpPr>
            <a:spLocks noGrp="1"/>
          </p:cNvSpPr>
          <p:nvPr>
            <p:ph type="ctrTitle"/>
          </p:nvPr>
        </p:nvSpPr>
        <p:spPr>
          <a:xfrm>
            <a:off x="1895475" y="838200"/>
            <a:ext cx="5343525" cy="1329595"/>
          </a:xfrm>
        </p:spPr>
        <p:txBody>
          <a:bodyPr wrap="square" lIns="0" tIns="0" rIns="0" bIns="0" anchor="t">
            <a:spAutoFit/>
          </a:bodyPr>
          <a:lstStyle/>
          <a:p>
            <a:r>
              <a:rPr lang="en-US" dirty="0" smtClean="0"/>
              <a:t/>
            </a:r>
            <a:br>
              <a:rPr lang="en-US" dirty="0" smtClean="0"/>
            </a:br>
            <a:r>
              <a:rPr lang="en-US" dirty="0" smtClean="0"/>
              <a:t>Applications </a:t>
            </a:r>
            <a:r>
              <a:rPr lang="en-US" dirty="0"/>
              <a:t>of data analytics in </a:t>
            </a:r>
            <a:r>
              <a:rPr lang="en-US" dirty="0" smtClean="0"/>
              <a:t>auditing</a:t>
            </a:r>
            <a:endParaRPr lang="en-US" dirty="0"/>
          </a:p>
        </p:txBody>
      </p:sp>
      <p:sp>
        <p:nvSpPr>
          <p:cNvPr id="4" name="Slide Number Placeholder 3"/>
          <p:cNvSpPr>
            <a:spLocks noGrp="1"/>
          </p:cNvSpPr>
          <p:nvPr>
            <p:ph type="sldNum" sz="quarter" idx="4294967295"/>
          </p:nvPr>
        </p:nvSpPr>
        <p:spPr>
          <a:xfrm>
            <a:off x="7616825" y="6477000"/>
            <a:ext cx="1527175" cy="152400"/>
          </a:xfrm>
        </p:spPr>
        <p:txBody>
          <a:bodyPr/>
          <a:lstStyle/>
          <a:p>
            <a:fld id="{0EB59224-DFAF-451D-8CBC-9A737B9002FD}" type="slidenum">
              <a:rPr lang="en-US" smtClean="0"/>
              <a:pPr/>
              <a:t>1</a:t>
            </a:fld>
            <a:endParaRPr lang="en-US" dirty="0"/>
          </a:p>
        </p:txBody>
      </p:sp>
    </p:spTree>
    <p:extLst>
      <p:ext uri="{BB962C8B-B14F-4D97-AF65-F5344CB8AC3E}">
        <p14:creationId xmlns:p14="http://schemas.microsoft.com/office/powerpoint/2010/main" val="5781738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28" name="Shape 657"/>
          <p:cNvCxnSpPr/>
          <p:nvPr/>
        </p:nvCxnSpPr>
        <p:spPr>
          <a:xfrm>
            <a:off x="1243939" y="4134229"/>
            <a:ext cx="599481" cy="173670"/>
          </a:xfrm>
          <a:prstGeom prst="bentConnector2">
            <a:avLst/>
          </a:prstGeom>
          <a:noFill/>
          <a:ln w="12700" cap="flat" cmpd="sng">
            <a:solidFill>
              <a:srgbClr val="968C6D"/>
            </a:solidFill>
            <a:prstDash val="solid"/>
            <a:round/>
            <a:headEnd type="none" w="med" len="med"/>
            <a:tailEnd type="triangle" w="lg" len="lg"/>
          </a:ln>
        </p:spPr>
      </p:cxnSp>
      <p:cxnSp>
        <p:nvCxnSpPr>
          <p:cNvPr id="229" name="Shape 658"/>
          <p:cNvCxnSpPr/>
          <p:nvPr/>
        </p:nvCxnSpPr>
        <p:spPr>
          <a:xfrm>
            <a:off x="1037554" y="3690950"/>
            <a:ext cx="0" cy="256529"/>
          </a:xfrm>
          <a:prstGeom prst="straightConnector1">
            <a:avLst/>
          </a:prstGeom>
          <a:noFill/>
          <a:ln w="12700" cap="flat" cmpd="sng">
            <a:solidFill>
              <a:srgbClr val="968C6D"/>
            </a:solidFill>
            <a:prstDash val="solid"/>
            <a:round/>
            <a:headEnd type="none" w="med" len="med"/>
            <a:tailEnd type="triangle" w="lg" len="lg"/>
          </a:ln>
        </p:spPr>
      </p:cxnSp>
      <p:cxnSp>
        <p:nvCxnSpPr>
          <p:cNvPr id="230" name="Shape 660"/>
          <p:cNvCxnSpPr/>
          <p:nvPr/>
        </p:nvCxnSpPr>
        <p:spPr>
          <a:xfrm>
            <a:off x="1037554" y="4320886"/>
            <a:ext cx="0" cy="1449734"/>
          </a:xfrm>
          <a:prstGeom prst="straightConnector1">
            <a:avLst/>
          </a:prstGeom>
          <a:noFill/>
          <a:ln w="12700" cap="flat" cmpd="sng">
            <a:solidFill>
              <a:srgbClr val="968C6D"/>
            </a:solidFill>
            <a:prstDash val="solid"/>
            <a:round/>
            <a:headEnd type="none" w="med" len="med"/>
            <a:tailEnd type="triangle" w="lg" len="lg"/>
          </a:ln>
        </p:spPr>
      </p:cxnSp>
      <p:cxnSp>
        <p:nvCxnSpPr>
          <p:cNvPr id="231" name="Shape 661"/>
          <p:cNvCxnSpPr/>
          <p:nvPr/>
        </p:nvCxnSpPr>
        <p:spPr>
          <a:xfrm>
            <a:off x="2538537" y="4807467"/>
            <a:ext cx="162576" cy="0"/>
          </a:xfrm>
          <a:prstGeom prst="straightConnector1">
            <a:avLst/>
          </a:prstGeom>
          <a:noFill/>
          <a:ln w="12700" cap="flat" cmpd="sng">
            <a:solidFill>
              <a:srgbClr val="968C6D"/>
            </a:solidFill>
            <a:prstDash val="solid"/>
            <a:round/>
            <a:headEnd type="none" w="med" len="med"/>
            <a:tailEnd type="triangle" w="lg" len="lg"/>
          </a:ln>
        </p:spPr>
      </p:cxnSp>
      <p:cxnSp>
        <p:nvCxnSpPr>
          <p:cNvPr id="232" name="Shape 662"/>
          <p:cNvCxnSpPr/>
          <p:nvPr/>
        </p:nvCxnSpPr>
        <p:spPr>
          <a:xfrm rot="10800000">
            <a:off x="2911496" y="3691172"/>
            <a:ext cx="0" cy="929542"/>
          </a:xfrm>
          <a:prstGeom prst="straightConnector1">
            <a:avLst/>
          </a:prstGeom>
          <a:noFill/>
          <a:ln w="12700" cap="flat" cmpd="sng">
            <a:solidFill>
              <a:srgbClr val="968C6D"/>
            </a:solidFill>
            <a:prstDash val="solid"/>
            <a:round/>
            <a:headEnd type="none" w="med" len="med"/>
            <a:tailEnd type="triangle" w="lg" len="lg"/>
          </a:ln>
        </p:spPr>
      </p:cxnSp>
      <p:cxnSp>
        <p:nvCxnSpPr>
          <p:cNvPr id="233" name="Shape 664"/>
          <p:cNvCxnSpPr/>
          <p:nvPr/>
        </p:nvCxnSpPr>
        <p:spPr>
          <a:xfrm>
            <a:off x="3107026" y="4807417"/>
            <a:ext cx="189713" cy="963288"/>
          </a:xfrm>
          <a:prstGeom prst="bentConnector2">
            <a:avLst/>
          </a:prstGeom>
          <a:noFill/>
          <a:ln w="12700" cap="flat" cmpd="sng">
            <a:solidFill>
              <a:srgbClr val="968C6D"/>
            </a:solidFill>
            <a:prstDash val="solid"/>
            <a:round/>
            <a:headEnd type="none" w="med" len="med"/>
            <a:tailEnd type="triangle" w="lg" len="lg"/>
          </a:ln>
        </p:spPr>
      </p:cxnSp>
      <p:cxnSp>
        <p:nvCxnSpPr>
          <p:cNvPr id="235" name="Shape 666"/>
          <p:cNvCxnSpPr/>
          <p:nvPr/>
        </p:nvCxnSpPr>
        <p:spPr>
          <a:xfrm>
            <a:off x="4921498" y="3712238"/>
            <a:ext cx="0" cy="256529"/>
          </a:xfrm>
          <a:prstGeom prst="straightConnector1">
            <a:avLst/>
          </a:prstGeom>
          <a:noFill/>
          <a:ln w="12700" cap="flat" cmpd="sng">
            <a:solidFill>
              <a:srgbClr val="968C6D"/>
            </a:solidFill>
            <a:prstDash val="solid"/>
            <a:round/>
            <a:headEnd type="none" w="med" len="med"/>
            <a:tailEnd type="triangle" w="lg" len="lg"/>
          </a:ln>
        </p:spPr>
      </p:cxnSp>
      <p:cxnSp>
        <p:nvCxnSpPr>
          <p:cNvPr id="239" name="Shape 670"/>
          <p:cNvCxnSpPr/>
          <p:nvPr/>
        </p:nvCxnSpPr>
        <p:spPr>
          <a:xfrm flipH="1">
            <a:off x="3805240" y="4310754"/>
            <a:ext cx="1480" cy="1463726"/>
          </a:xfrm>
          <a:prstGeom prst="straightConnector1">
            <a:avLst/>
          </a:prstGeom>
          <a:noFill/>
          <a:ln w="12700" cap="flat" cmpd="sng">
            <a:solidFill>
              <a:srgbClr val="968C6D"/>
            </a:solidFill>
            <a:prstDash val="solid"/>
            <a:round/>
            <a:headEnd type="none" w="med" len="med"/>
            <a:tailEnd type="triangle" w="lg" len="lg"/>
          </a:ln>
        </p:spPr>
      </p:cxnSp>
      <p:cxnSp>
        <p:nvCxnSpPr>
          <p:cNvPr id="242" name="Shape 683"/>
          <p:cNvCxnSpPr/>
          <p:nvPr/>
        </p:nvCxnSpPr>
        <p:spPr>
          <a:xfrm>
            <a:off x="3806719" y="3691052"/>
            <a:ext cx="0" cy="256529"/>
          </a:xfrm>
          <a:prstGeom prst="straightConnector1">
            <a:avLst/>
          </a:prstGeom>
          <a:noFill/>
          <a:ln w="12700" cap="flat" cmpd="sng">
            <a:solidFill>
              <a:srgbClr val="968C6D"/>
            </a:solidFill>
            <a:prstDash val="solid"/>
            <a:round/>
            <a:headEnd type="none" w="med" len="med"/>
            <a:tailEnd type="triangle" w="lg" len="lg"/>
          </a:ln>
        </p:spPr>
      </p:cxnSp>
      <p:sp>
        <p:nvSpPr>
          <p:cNvPr id="2" name="Title 1"/>
          <p:cNvSpPr>
            <a:spLocks noGrp="1"/>
          </p:cNvSpPr>
          <p:nvPr>
            <p:ph type="title"/>
          </p:nvPr>
        </p:nvSpPr>
        <p:spPr>
          <a:xfrm>
            <a:off x="533400" y="690562"/>
            <a:ext cx="8077200" cy="738664"/>
          </a:xfrm>
        </p:spPr>
        <p:txBody>
          <a:bodyPr/>
          <a:lstStyle/>
          <a:p>
            <a:r>
              <a:rPr lang="en-US" dirty="0"/>
              <a:t>Framework for selecting </a:t>
            </a:r>
            <a:r>
              <a:rPr lang="en-US" dirty="0" smtClean="0"/>
              <a:t>analytics–enabled audit(s) </a:t>
            </a:r>
            <a:r>
              <a:rPr lang="en-US" b="0" dirty="0"/>
              <a:t>(continued)</a:t>
            </a:r>
            <a:endParaRPr lang="en-US" dirty="0"/>
          </a:p>
        </p:txBody>
      </p:sp>
      <p:sp>
        <p:nvSpPr>
          <p:cNvPr id="4" name="Slide Number Placeholder 3"/>
          <p:cNvSpPr>
            <a:spLocks noGrp="1"/>
          </p:cNvSpPr>
          <p:nvPr>
            <p:ph type="sldNum" sz="quarter" idx="18"/>
          </p:nvPr>
        </p:nvSpPr>
        <p:spPr/>
        <p:txBody>
          <a:bodyPr/>
          <a:lstStyle/>
          <a:p>
            <a:fld id="{0EB59224-DFAF-451D-8CBC-9A737B9002FD}" type="slidenum">
              <a:rPr lang="en-US" smtClean="0"/>
              <a:pPr/>
              <a:t>10</a:t>
            </a:fld>
            <a:endParaRPr lang="en-US" dirty="0"/>
          </a:p>
        </p:txBody>
      </p:sp>
      <p:sp>
        <p:nvSpPr>
          <p:cNvPr id="85" name="Shape 643"/>
          <p:cNvSpPr/>
          <p:nvPr/>
        </p:nvSpPr>
        <p:spPr>
          <a:xfrm>
            <a:off x="3625335" y="2546805"/>
            <a:ext cx="87232" cy="83625"/>
          </a:xfrm>
          <a:prstGeom prst="ellipse">
            <a:avLst/>
          </a:prstGeom>
          <a:solidFill>
            <a:schemeClr val="lt2"/>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a:solidFill>
                <a:schemeClr val="lt1"/>
              </a:solidFill>
              <a:ea typeface="Georgia"/>
              <a:cs typeface="Georgia"/>
              <a:sym typeface="Georgia"/>
            </a:endParaRPr>
          </a:p>
        </p:txBody>
      </p:sp>
      <p:sp>
        <p:nvSpPr>
          <p:cNvPr id="88" name="Shape 646"/>
          <p:cNvSpPr/>
          <p:nvPr/>
        </p:nvSpPr>
        <p:spPr>
          <a:xfrm>
            <a:off x="5808310" y="2566675"/>
            <a:ext cx="87232" cy="83625"/>
          </a:xfrm>
          <a:prstGeom prst="ellipse">
            <a:avLst/>
          </a:prstGeom>
          <a:solidFill>
            <a:schemeClr val="lt1"/>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a:solidFill>
                <a:schemeClr val="lt1"/>
              </a:solidFill>
              <a:ea typeface="Georgia"/>
              <a:cs typeface="Georgia"/>
              <a:sym typeface="Georgia"/>
            </a:endParaRPr>
          </a:p>
        </p:txBody>
      </p:sp>
      <p:sp>
        <p:nvSpPr>
          <p:cNvPr id="91" name="Shape 649"/>
          <p:cNvSpPr/>
          <p:nvPr/>
        </p:nvSpPr>
        <p:spPr>
          <a:xfrm>
            <a:off x="1751689" y="2559016"/>
            <a:ext cx="87232" cy="83625"/>
          </a:xfrm>
          <a:prstGeom prst="ellipse">
            <a:avLst/>
          </a:prstGeom>
          <a:solidFill>
            <a:schemeClr val="lt1"/>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a:solidFill>
                <a:schemeClr val="lt1"/>
              </a:solidFill>
              <a:ea typeface="Georgia"/>
              <a:cs typeface="Georgia"/>
              <a:sym typeface="Georgia"/>
            </a:endParaRPr>
          </a:p>
        </p:txBody>
      </p:sp>
      <p:grpSp>
        <p:nvGrpSpPr>
          <p:cNvPr id="158" name="Group 157"/>
          <p:cNvGrpSpPr/>
          <p:nvPr/>
        </p:nvGrpSpPr>
        <p:grpSpPr>
          <a:xfrm>
            <a:off x="1150354" y="1767999"/>
            <a:ext cx="945146" cy="935647"/>
            <a:chOff x="1025918" y="1834674"/>
            <a:chExt cx="855556" cy="846957"/>
          </a:xfrm>
          <a:solidFill>
            <a:schemeClr val="accent2"/>
          </a:solidFill>
        </p:grpSpPr>
        <p:sp>
          <p:nvSpPr>
            <p:cNvPr id="90" name="Shape 648"/>
            <p:cNvSpPr/>
            <p:nvPr/>
          </p:nvSpPr>
          <p:spPr>
            <a:xfrm rot="5400000">
              <a:off x="1030217" y="1830375"/>
              <a:ext cx="846957" cy="855556"/>
            </a:xfrm>
            <a:prstGeom prst="teardrop">
              <a:avLst>
                <a:gd name="adj" fmla="val 100000"/>
              </a:avLst>
            </a:prstGeom>
            <a:grp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dirty="0">
                <a:solidFill>
                  <a:schemeClr val="lt1"/>
                </a:solidFill>
                <a:ea typeface="Georgia"/>
                <a:cs typeface="Georgia"/>
                <a:sym typeface="Georgia"/>
              </a:endParaRPr>
            </a:p>
          </p:txBody>
        </p:sp>
        <p:sp>
          <p:nvSpPr>
            <p:cNvPr id="92" name="Shape 650"/>
            <p:cNvSpPr txBox="1"/>
            <p:nvPr/>
          </p:nvSpPr>
          <p:spPr>
            <a:xfrm>
              <a:off x="1089786" y="2059287"/>
              <a:ext cx="722209" cy="416782"/>
            </a:xfrm>
            <a:prstGeom prst="rect">
              <a:avLst/>
            </a:prstGeom>
            <a:grpFill/>
            <a:ln>
              <a:noFill/>
            </a:ln>
          </p:spPr>
          <p:txBody>
            <a:bodyPr lIns="0" tIns="0" rIns="0" bIns="0" anchor="t" anchorCtr="0">
              <a:noAutofit/>
            </a:bodyPr>
            <a:lstStyle/>
            <a:p>
              <a:pPr marL="0" marR="0" lvl="0" indent="0" algn="ctr" rtl="0">
                <a:lnSpc>
                  <a:spcPct val="100000"/>
                </a:lnSpc>
                <a:spcBef>
                  <a:spcPts val="0"/>
                </a:spcBef>
                <a:spcAft>
                  <a:spcPts val="0"/>
                </a:spcAft>
                <a:buClr>
                  <a:schemeClr val="lt1"/>
                </a:buClr>
                <a:buSzPct val="25000"/>
                <a:buFont typeface="Georgia"/>
                <a:buNone/>
              </a:pPr>
              <a:r>
                <a:rPr lang="en" sz="1000" b="1" i="1" u="none" strike="noStrike" cap="none" dirty="0" smtClean="0">
                  <a:solidFill>
                    <a:schemeClr val="lt1"/>
                  </a:solidFill>
                  <a:ea typeface="Georgia"/>
                  <a:cs typeface="Georgia"/>
                  <a:sym typeface="Georgia"/>
                </a:rPr>
                <a:t>Data availability &amp; complexity</a:t>
              </a:r>
              <a:endParaRPr lang="en" sz="1000" b="1" i="1" u="none" strike="noStrike" cap="none" dirty="0">
                <a:solidFill>
                  <a:schemeClr val="lt1"/>
                </a:solidFill>
                <a:ea typeface="Georgia"/>
                <a:cs typeface="Georgia"/>
                <a:sym typeface="Georgia"/>
              </a:endParaRPr>
            </a:p>
          </p:txBody>
        </p:sp>
      </p:grpSp>
      <p:sp>
        <p:nvSpPr>
          <p:cNvPr id="93" name="Shape 651"/>
          <p:cNvSpPr txBox="1"/>
          <p:nvPr/>
        </p:nvSpPr>
        <p:spPr>
          <a:xfrm>
            <a:off x="911959" y="2754734"/>
            <a:ext cx="1645107" cy="951273"/>
          </a:xfrm>
          <a:prstGeom prst="rect">
            <a:avLst/>
          </a:prstGeom>
          <a:solidFill>
            <a:srgbClr val="EAE8E2"/>
          </a:solidFill>
          <a:ln>
            <a:noFill/>
          </a:ln>
        </p:spPr>
        <p:txBody>
          <a:bodyPr lIns="91440" tIns="45720" rIns="91440" bIns="45720" anchor="t" anchorCtr="0">
            <a:noAutofit/>
          </a:bodyPr>
          <a:lstStyle/>
          <a:p>
            <a:pPr marL="0" marR="0" lvl="0" indent="0" algn="l" rtl="0">
              <a:lnSpc>
                <a:spcPct val="100000"/>
              </a:lnSpc>
              <a:spcBef>
                <a:spcPts val="0"/>
              </a:spcBef>
              <a:spcAft>
                <a:spcPts val="0"/>
              </a:spcAft>
              <a:buClr>
                <a:schemeClr val="dk1"/>
              </a:buClr>
              <a:buSzPct val="25000"/>
              <a:buFont typeface="Georgia"/>
              <a:buNone/>
            </a:pPr>
            <a:r>
              <a:rPr lang="en" sz="1000" b="1" i="1" u="none" strike="noStrike" cap="none" dirty="0">
                <a:ea typeface="Georgia"/>
                <a:cs typeface="Georgia"/>
                <a:sym typeface="Georgia"/>
              </a:rPr>
              <a:t>Availability</a:t>
            </a:r>
            <a:r>
              <a:rPr lang="en" sz="1000" b="0" i="0" u="none" strike="noStrike" cap="none" dirty="0">
                <a:ea typeface="Georgia"/>
                <a:cs typeface="Georgia"/>
                <a:sym typeface="Georgia"/>
              </a:rPr>
              <a:t>: </a:t>
            </a:r>
            <a:br>
              <a:rPr lang="en" sz="1000" b="0" i="0" u="none" strike="noStrike" cap="none" dirty="0">
                <a:ea typeface="Georgia"/>
                <a:cs typeface="Georgia"/>
                <a:sym typeface="Georgia"/>
              </a:rPr>
            </a:br>
            <a:r>
              <a:rPr lang="en" sz="1000" b="0" i="0" u="none" strike="noStrike" cap="none" dirty="0">
                <a:ea typeface="Georgia"/>
                <a:cs typeface="Georgia"/>
                <a:sym typeface="Georgia"/>
              </a:rPr>
              <a:t>Is data available for the process in an easy to access and use format?</a:t>
            </a:r>
          </a:p>
        </p:txBody>
      </p:sp>
      <p:sp>
        <p:nvSpPr>
          <p:cNvPr id="94" name="Shape 652"/>
          <p:cNvSpPr txBox="1"/>
          <p:nvPr/>
        </p:nvSpPr>
        <p:spPr>
          <a:xfrm>
            <a:off x="4734603" y="2754734"/>
            <a:ext cx="1645107" cy="951273"/>
          </a:xfrm>
          <a:prstGeom prst="rect">
            <a:avLst/>
          </a:prstGeom>
          <a:solidFill>
            <a:srgbClr val="EAE8E2"/>
          </a:solidFill>
          <a:ln>
            <a:noFill/>
          </a:ln>
        </p:spPr>
        <p:txBody>
          <a:bodyPr lIns="91440" tIns="45720" rIns="91440" bIns="45720" anchor="t" anchorCtr="0">
            <a:noAutofit/>
          </a:bodyPr>
          <a:lstStyle/>
          <a:p>
            <a:pPr marL="0" marR="0" lvl="0" indent="0" algn="l" rtl="0">
              <a:lnSpc>
                <a:spcPct val="100000"/>
              </a:lnSpc>
              <a:spcBef>
                <a:spcPts val="0"/>
              </a:spcBef>
              <a:spcAft>
                <a:spcPts val="0"/>
              </a:spcAft>
              <a:buClr>
                <a:schemeClr val="dk1"/>
              </a:buClr>
              <a:buSzPct val="25000"/>
              <a:buFont typeface="Georgia"/>
              <a:buNone/>
            </a:pPr>
            <a:r>
              <a:rPr lang="en" sz="1000" b="1" i="1" u="none" strike="noStrike" cap="none" dirty="0">
                <a:solidFill>
                  <a:schemeClr val="dk1"/>
                </a:solidFill>
                <a:ea typeface="Georgia"/>
                <a:cs typeface="Georgia"/>
                <a:sym typeface="Georgia"/>
              </a:rPr>
              <a:t>Repeatability</a:t>
            </a:r>
            <a:r>
              <a:rPr lang="en" sz="1000" b="0" i="0" u="none" strike="noStrike" cap="none" dirty="0">
                <a:solidFill>
                  <a:schemeClr val="dk1"/>
                </a:solidFill>
                <a:ea typeface="Georgia"/>
                <a:cs typeface="Georgia"/>
                <a:sym typeface="Georgia"/>
              </a:rPr>
              <a:t>: </a:t>
            </a:r>
            <a:br>
              <a:rPr lang="en" sz="1000" b="0" i="0" u="none" strike="noStrike" cap="none" dirty="0">
                <a:solidFill>
                  <a:schemeClr val="dk1"/>
                </a:solidFill>
                <a:ea typeface="Georgia"/>
                <a:cs typeface="Georgia"/>
                <a:sym typeface="Georgia"/>
              </a:rPr>
            </a:br>
            <a:r>
              <a:rPr lang="en" sz="1000" b="0" i="0" u="none" strike="noStrike" cap="none" dirty="0">
                <a:solidFill>
                  <a:schemeClr val="dk1"/>
                </a:solidFill>
                <a:ea typeface="Georgia"/>
                <a:cs typeface="Georgia"/>
                <a:sym typeface="Georgia"/>
              </a:rPr>
              <a:t>Does the area represent a common audit focus areas that would repeat in the future?</a:t>
            </a:r>
          </a:p>
        </p:txBody>
      </p:sp>
      <p:sp>
        <p:nvSpPr>
          <p:cNvPr id="96" name="Shape 654"/>
          <p:cNvSpPr txBox="1"/>
          <p:nvPr/>
        </p:nvSpPr>
        <p:spPr>
          <a:xfrm>
            <a:off x="2699180" y="2754734"/>
            <a:ext cx="1645107" cy="951273"/>
          </a:xfrm>
          <a:prstGeom prst="rect">
            <a:avLst/>
          </a:prstGeom>
          <a:solidFill>
            <a:srgbClr val="EAE8E2"/>
          </a:solidFill>
          <a:ln>
            <a:noFill/>
          </a:ln>
        </p:spPr>
        <p:txBody>
          <a:bodyPr lIns="91440" tIns="45720" rIns="91440" bIns="45720" anchor="t" anchorCtr="0">
            <a:noAutofit/>
          </a:bodyPr>
          <a:lstStyle/>
          <a:p>
            <a:pPr marL="0" marR="0" lvl="0" indent="0" algn="l" rtl="0">
              <a:lnSpc>
                <a:spcPct val="100000"/>
              </a:lnSpc>
              <a:spcBef>
                <a:spcPts val="0"/>
              </a:spcBef>
              <a:spcAft>
                <a:spcPts val="0"/>
              </a:spcAft>
              <a:buClr>
                <a:schemeClr val="dk1"/>
              </a:buClr>
              <a:buSzPct val="25000"/>
              <a:buFont typeface="Georgia"/>
              <a:buNone/>
            </a:pPr>
            <a:r>
              <a:rPr lang="en" sz="1000" b="1" i="1" u="none" strike="noStrike" cap="none" dirty="0">
                <a:solidFill>
                  <a:schemeClr val="dk1"/>
                </a:solidFill>
                <a:ea typeface="Georgia"/>
                <a:cs typeface="Georgia"/>
                <a:sym typeface="Georgia"/>
              </a:rPr>
              <a:t>Familiarity</a:t>
            </a:r>
            <a:r>
              <a:rPr lang="en" sz="1000" b="0" i="0" u="none" strike="noStrike" cap="none" dirty="0">
                <a:solidFill>
                  <a:schemeClr val="dk1"/>
                </a:solidFill>
                <a:ea typeface="Georgia"/>
                <a:cs typeface="Georgia"/>
                <a:sym typeface="Georgia"/>
              </a:rPr>
              <a:t>: </a:t>
            </a:r>
            <a:br>
              <a:rPr lang="en" sz="1000" b="0" i="0" u="none" strike="noStrike" cap="none" dirty="0">
                <a:solidFill>
                  <a:schemeClr val="dk1"/>
                </a:solidFill>
                <a:ea typeface="Georgia"/>
                <a:cs typeface="Georgia"/>
                <a:sym typeface="Georgia"/>
              </a:rPr>
            </a:br>
            <a:r>
              <a:rPr lang="en" sz="1000" b="0" i="0" u="none" strike="noStrike" cap="none" dirty="0">
                <a:solidFill>
                  <a:schemeClr val="dk1"/>
                </a:solidFill>
                <a:ea typeface="Georgia"/>
                <a:cs typeface="Georgia"/>
                <a:sym typeface="Georgia"/>
              </a:rPr>
              <a:t>Does the team have knowledge of the business process to understand the risks </a:t>
            </a:r>
            <a:r>
              <a:rPr lang="en" sz="1000" b="0" i="0" u="none" strike="noStrike" cap="none" dirty="0" smtClean="0">
                <a:solidFill>
                  <a:schemeClr val="dk1"/>
                </a:solidFill>
                <a:ea typeface="Georgia"/>
                <a:cs typeface="Georgia"/>
                <a:sym typeface="Georgia"/>
              </a:rPr>
              <a:t>and data</a:t>
            </a:r>
            <a:r>
              <a:rPr lang="en" sz="1000" b="0" i="0" u="none" strike="noStrike" cap="none" dirty="0">
                <a:solidFill>
                  <a:schemeClr val="dk1"/>
                </a:solidFill>
                <a:ea typeface="Georgia"/>
                <a:cs typeface="Georgia"/>
                <a:sym typeface="Georgia"/>
              </a:rPr>
              <a:t>?</a:t>
            </a:r>
          </a:p>
        </p:txBody>
      </p:sp>
      <p:sp>
        <p:nvSpPr>
          <p:cNvPr id="97" name="Shape 655"/>
          <p:cNvSpPr txBox="1"/>
          <p:nvPr/>
        </p:nvSpPr>
        <p:spPr>
          <a:xfrm>
            <a:off x="1205122" y="4307853"/>
            <a:ext cx="1333415" cy="999229"/>
          </a:xfrm>
          <a:prstGeom prst="rect">
            <a:avLst/>
          </a:prstGeom>
          <a:solidFill>
            <a:srgbClr val="EAE8E2"/>
          </a:solidFill>
          <a:ln>
            <a:noFill/>
          </a:ln>
        </p:spPr>
        <p:txBody>
          <a:bodyPr lIns="91440" tIns="45720" rIns="91440" bIns="45720" anchor="t" anchorCtr="0">
            <a:noAutofit/>
          </a:bodyPr>
          <a:lstStyle/>
          <a:p>
            <a:pPr marL="0" marR="0" lvl="0" indent="0" algn="l" rtl="0">
              <a:lnSpc>
                <a:spcPct val="100000"/>
              </a:lnSpc>
              <a:spcBef>
                <a:spcPts val="0"/>
              </a:spcBef>
              <a:spcAft>
                <a:spcPts val="0"/>
              </a:spcAft>
              <a:buClr>
                <a:schemeClr val="dk1"/>
              </a:buClr>
              <a:buSzPct val="25000"/>
              <a:buFont typeface="Georgia"/>
              <a:buNone/>
            </a:pPr>
            <a:r>
              <a:rPr lang="en" sz="1000" b="1" i="1" u="none" strike="noStrike" cap="none" dirty="0">
                <a:solidFill>
                  <a:schemeClr val="dk1"/>
                </a:solidFill>
                <a:ea typeface="Georgia"/>
                <a:cs typeface="Georgia"/>
                <a:sym typeface="Georgia"/>
              </a:rPr>
              <a:t>Complexity</a:t>
            </a:r>
            <a:r>
              <a:rPr lang="en" sz="1000" b="0" i="1" u="none" strike="noStrike" cap="none" dirty="0">
                <a:solidFill>
                  <a:schemeClr val="dk1"/>
                </a:solidFill>
                <a:ea typeface="Georgia"/>
                <a:cs typeface="Georgia"/>
                <a:sym typeface="Georgia"/>
              </a:rPr>
              <a:t>:</a:t>
            </a:r>
            <a:br>
              <a:rPr lang="en" sz="1000" b="0" i="1" u="none" strike="noStrike" cap="none" dirty="0">
                <a:solidFill>
                  <a:schemeClr val="dk1"/>
                </a:solidFill>
                <a:ea typeface="Georgia"/>
                <a:cs typeface="Georgia"/>
                <a:sym typeface="Georgia"/>
              </a:rPr>
            </a:br>
            <a:r>
              <a:rPr lang="en" sz="1000" b="0" i="0" u="none" strike="noStrike" cap="none" dirty="0">
                <a:solidFill>
                  <a:schemeClr val="dk1"/>
                </a:solidFill>
                <a:ea typeface="Georgia"/>
                <a:cs typeface="Georgia"/>
                <a:sym typeface="Georgia"/>
              </a:rPr>
              <a:t>Are there multiple sources? Is the data able to be validated for consistency </a:t>
            </a:r>
            <a:r>
              <a:rPr lang="en" sz="1000" b="0" i="0" u="none" strike="noStrike" cap="none" dirty="0" smtClean="0">
                <a:solidFill>
                  <a:schemeClr val="dk1"/>
                </a:solidFill>
                <a:ea typeface="Georgia"/>
                <a:cs typeface="Georgia"/>
                <a:sym typeface="Georgia"/>
              </a:rPr>
              <a:t>and completeness</a:t>
            </a:r>
            <a:r>
              <a:rPr lang="en" sz="1000" b="0" i="0" u="none" strike="noStrike" cap="none" dirty="0">
                <a:solidFill>
                  <a:schemeClr val="dk1"/>
                </a:solidFill>
                <a:ea typeface="Georgia"/>
                <a:cs typeface="Georgia"/>
                <a:sym typeface="Georgia"/>
              </a:rPr>
              <a:t>?</a:t>
            </a:r>
          </a:p>
        </p:txBody>
      </p:sp>
      <p:sp>
        <p:nvSpPr>
          <p:cNvPr id="114" name="Shape 675"/>
          <p:cNvSpPr txBox="1"/>
          <p:nvPr/>
        </p:nvSpPr>
        <p:spPr>
          <a:xfrm>
            <a:off x="3664287" y="5168837"/>
            <a:ext cx="282224" cy="195071"/>
          </a:xfrm>
          <a:prstGeom prst="rect">
            <a:avLst/>
          </a:prstGeom>
          <a:solidFill>
            <a:schemeClr val="lt1"/>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a:solidFill>
                  <a:schemeClr val="dk1"/>
                </a:solidFill>
                <a:ea typeface="Georgia"/>
                <a:cs typeface="Georgia"/>
                <a:sym typeface="Georgia"/>
              </a:rPr>
              <a:t>No</a:t>
            </a:r>
          </a:p>
        </p:txBody>
      </p:sp>
      <p:sp>
        <p:nvSpPr>
          <p:cNvPr id="116" name="Shape 677"/>
          <p:cNvSpPr txBox="1"/>
          <p:nvPr/>
        </p:nvSpPr>
        <p:spPr>
          <a:xfrm>
            <a:off x="873155" y="4866844"/>
            <a:ext cx="282224" cy="195071"/>
          </a:xfrm>
          <a:prstGeom prst="rect">
            <a:avLst/>
          </a:prstGeom>
          <a:solidFill>
            <a:schemeClr val="lt1"/>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a:solidFill>
                  <a:schemeClr val="dk1"/>
                </a:solidFill>
                <a:ea typeface="Georgia"/>
                <a:cs typeface="Georgia"/>
                <a:sym typeface="Georgia"/>
              </a:rPr>
              <a:t>No</a:t>
            </a:r>
          </a:p>
        </p:txBody>
      </p:sp>
      <p:sp>
        <p:nvSpPr>
          <p:cNvPr id="117" name="Shape 678"/>
          <p:cNvSpPr txBox="1"/>
          <p:nvPr/>
        </p:nvSpPr>
        <p:spPr>
          <a:xfrm>
            <a:off x="3164666" y="5146985"/>
            <a:ext cx="282224" cy="195071"/>
          </a:xfrm>
          <a:prstGeom prst="rect">
            <a:avLst/>
          </a:prstGeom>
          <a:solidFill>
            <a:schemeClr val="lt1"/>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a:solidFill>
                  <a:schemeClr val="dk1"/>
                </a:solidFill>
                <a:ea typeface="Georgia"/>
                <a:cs typeface="Georgia"/>
                <a:sym typeface="Georgia"/>
              </a:rPr>
              <a:t>No</a:t>
            </a:r>
          </a:p>
        </p:txBody>
      </p:sp>
      <p:sp>
        <p:nvSpPr>
          <p:cNvPr id="119" name="Shape 680"/>
          <p:cNvSpPr txBox="1"/>
          <p:nvPr/>
        </p:nvSpPr>
        <p:spPr>
          <a:xfrm>
            <a:off x="1400459" y="4036647"/>
            <a:ext cx="282224" cy="195071"/>
          </a:xfrm>
          <a:prstGeom prst="rect">
            <a:avLst/>
          </a:prstGeom>
          <a:solidFill>
            <a:schemeClr val="lt1"/>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a:solidFill>
                  <a:schemeClr val="dk1"/>
                </a:solidFill>
                <a:ea typeface="Georgia"/>
                <a:cs typeface="Georgia"/>
                <a:sym typeface="Georgia"/>
              </a:rPr>
              <a:t>Yes</a:t>
            </a:r>
          </a:p>
        </p:txBody>
      </p:sp>
      <p:sp>
        <p:nvSpPr>
          <p:cNvPr id="120" name="Shape 681"/>
          <p:cNvSpPr txBox="1"/>
          <p:nvPr/>
        </p:nvSpPr>
        <p:spPr>
          <a:xfrm>
            <a:off x="2771385" y="4135987"/>
            <a:ext cx="282224" cy="195071"/>
          </a:xfrm>
          <a:prstGeom prst="rect">
            <a:avLst/>
          </a:prstGeom>
          <a:solidFill>
            <a:schemeClr val="lt1"/>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a:solidFill>
                  <a:schemeClr val="dk1"/>
                </a:solidFill>
                <a:ea typeface="Georgia"/>
                <a:cs typeface="Georgia"/>
                <a:sym typeface="Georgia"/>
              </a:rPr>
              <a:t>Yes</a:t>
            </a:r>
          </a:p>
        </p:txBody>
      </p:sp>
      <p:sp>
        <p:nvSpPr>
          <p:cNvPr id="134" name="Shape 704"/>
          <p:cNvSpPr/>
          <p:nvPr/>
        </p:nvSpPr>
        <p:spPr>
          <a:xfrm>
            <a:off x="533401" y="1762792"/>
            <a:ext cx="605475" cy="222923"/>
          </a:xfrm>
          <a:prstGeom prst="rect">
            <a:avLst/>
          </a:prstGeom>
          <a:solidFill>
            <a:schemeClr val="tx2"/>
          </a:solidFill>
          <a:ln w="9525" cap="flat" cmpd="sng">
            <a:solidFill>
              <a:schemeClr val="accent1"/>
            </a:solidFill>
            <a:prstDash val="dash"/>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Georgia"/>
              <a:buNone/>
            </a:pPr>
            <a:r>
              <a:rPr lang="en" sz="1000" b="1" i="1" u="none" strike="noStrike" cap="none">
                <a:solidFill>
                  <a:schemeClr val="lt1"/>
                </a:solidFill>
                <a:ea typeface="Georgia"/>
                <a:cs typeface="Georgia"/>
                <a:sym typeface="Georgia"/>
              </a:rPr>
              <a:t>Start</a:t>
            </a:r>
          </a:p>
        </p:txBody>
      </p:sp>
      <p:sp>
        <p:nvSpPr>
          <p:cNvPr id="135" name="Shape 705"/>
          <p:cNvSpPr txBox="1"/>
          <p:nvPr/>
        </p:nvSpPr>
        <p:spPr>
          <a:xfrm>
            <a:off x="953775" y="6028788"/>
            <a:ext cx="1745405" cy="140748"/>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dk1"/>
                </a:solidFill>
                <a:ea typeface="Georgia"/>
                <a:cs typeface="Georgia"/>
                <a:sym typeface="Georgia"/>
              </a:rPr>
              <a:t>Not a likely analytics candidate</a:t>
            </a:r>
          </a:p>
        </p:txBody>
      </p:sp>
      <p:sp>
        <p:nvSpPr>
          <p:cNvPr id="136" name="Shape 706"/>
          <p:cNvSpPr txBox="1"/>
          <p:nvPr/>
        </p:nvSpPr>
        <p:spPr>
          <a:xfrm>
            <a:off x="4288749" y="6031452"/>
            <a:ext cx="1620080" cy="140748"/>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dk1"/>
                </a:solidFill>
                <a:ea typeface="Georgia"/>
                <a:cs typeface="Georgia"/>
                <a:sym typeface="Georgia"/>
              </a:rPr>
              <a:t>Potential analytics candidate</a:t>
            </a:r>
          </a:p>
        </p:txBody>
      </p:sp>
      <p:sp>
        <p:nvSpPr>
          <p:cNvPr id="137" name="Shape 707"/>
          <p:cNvSpPr txBox="1"/>
          <p:nvPr/>
        </p:nvSpPr>
        <p:spPr>
          <a:xfrm>
            <a:off x="7118311" y="6024205"/>
            <a:ext cx="1492291" cy="140748"/>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dk1"/>
                </a:solidFill>
                <a:ea typeface="Georgia"/>
                <a:cs typeface="Georgia"/>
                <a:sym typeface="Georgia"/>
              </a:rPr>
              <a:t>Strong analytics candidate</a:t>
            </a:r>
          </a:p>
        </p:txBody>
      </p:sp>
      <p:grpSp>
        <p:nvGrpSpPr>
          <p:cNvPr id="138" name="Shape 708"/>
          <p:cNvGrpSpPr/>
          <p:nvPr/>
        </p:nvGrpSpPr>
        <p:grpSpPr>
          <a:xfrm>
            <a:off x="580689" y="5729699"/>
            <a:ext cx="8027893" cy="284513"/>
            <a:chOff x="560387" y="5475517"/>
            <a:chExt cx="9762316" cy="311099"/>
          </a:xfrm>
        </p:grpSpPr>
        <p:sp>
          <p:nvSpPr>
            <p:cNvPr id="139" name="Shape 709"/>
            <p:cNvSpPr/>
            <p:nvPr/>
          </p:nvSpPr>
          <p:spPr>
            <a:xfrm>
              <a:off x="5122932" y="5552792"/>
              <a:ext cx="1818300" cy="157499"/>
            </a:xfrm>
            <a:prstGeom prst="rect">
              <a:avLst/>
            </a:prstGeom>
            <a:solidFill>
              <a:srgbClr val="FF99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a:solidFill>
                  <a:schemeClr val="lt1"/>
                </a:solidFill>
                <a:ea typeface="Georgia"/>
                <a:cs typeface="Georgia"/>
                <a:sym typeface="Georgia"/>
              </a:endParaRPr>
            </a:p>
          </p:txBody>
        </p:sp>
        <p:sp>
          <p:nvSpPr>
            <p:cNvPr id="140" name="Shape 710"/>
            <p:cNvSpPr/>
            <p:nvPr/>
          </p:nvSpPr>
          <p:spPr>
            <a:xfrm>
              <a:off x="6941103" y="5475517"/>
              <a:ext cx="3381600" cy="311099"/>
            </a:xfrm>
            <a:prstGeom prst="rightArrow">
              <a:avLst>
                <a:gd name="adj1" fmla="val 50000"/>
                <a:gd name="adj2" fmla="val 50000"/>
              </a:avLst>
            </a:prstGeom>
            <a:solidFill>
              <a:srgbClr val="006A51"/>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a:solidFill>
                  <a:schemeClr val="lt1"/>
                </a:solidFill>
                <a:ea typeface="Georgia"/>
                <a:cs typeface="Georgia"/>
                <a:sym typeface="Georgia"/>
              </a:endParaRPr>
            </a:p>
          </p:txBody>
        </p:sp>
        <p:sp>
          <p:nvSpPr>
            <p:cNvPr id="141" name="Shape 711"/>
            <p:cNvSpPr/>
            <p:nvPr/>
          </p:nvSpPr>
          <p:spPr>
            <a:xfrm>
              <a:off x="560387" y="5475517"/>
              <a:ext cx="4562398" cy="311099"/>
            </a:xfrm>
            <a:prstGeom prst="leftArrow">
              <a:avLst>
                <a:gd name="adj1" fmla="val 50000"/>
                <a:gd name="adj2" fmla="val 50000"/>
              </a:avLst>
            </a:prstGeom>
            <a:solidFill>
              <a:srgbClr val="C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a:solidFill>
                  <a:schemeClr val="lt1"/>
                </a:solidFill>
                <a:ea typeface="Georgia"/>
                <a:cs typeface="Georgia"/>
                <a:sym typeface="Georgia"/>
              </a:endParaRPr>
            </a:p>
          </p:txBody>
        </p:sp>
      </p:grpSp>
      <p:grpSp>
        <p:nvGrpSpPr>
          <p:cNvPr id="163" name="Group 162"/>
          <p:cNvGrpSpPr/>
          <p:nvPr/>
        </p:nvGrpSpPr>
        <p:grpSpPr>
          <a:xfrm>
            <a:off x="3049160" y="1767999"/>
            <a:ext cx="945146" cy="935647"/>
            <a:chOff x="1025918" y="1834674"/>
            <a:chExt cx="855556" cy="846957"/>
          </a:xfrm>
          <a:solidFill>
            <a:schemeClr val="accent3"/>
          </a:solidFill>
        </p:grpSpPr>
        <p:sp>
          <p:nvSpPr>
            <p:cNvPr id="164" name="Shape 648"/>
            <p:cNvSpPr/>
            <p:nvPr/>
          </p:nvSpPr>
          <p:spPr>
            <a:xfrm rot="5400000">
              <a:off x="1030217" y="1830375"/>
              <a:ext cx="846957" cy="855556"/>
            </a:xfrm>
            <a:prstGeom prst="teardrop">
              <a:avLst>
                <a:gd name="adj" fmla="val 100000"/>
              </a:avLst>
            </a:prstGeom>
            <a:grp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dirty="0">
                <a:solidFill>
                  <a:schemeClr val="lt1"/>
                </a:solidFill>
                <a:ea typeface="Georgia"/>
                <a:cs typeface="Georgia"/>
                <a:sym typeface="Georgia"/>
              </a:endParaRPr>
            </a:p>
          </p:txBody>
        </p:sp>
        <p:sp>
          <p:nvSpPr>
            <p:cNvPr id="165" name="Shape 650"/>
            <p:cNvSpPr txBox="1"/>
            <p:nvPr/>
          </p:nvSpPr>
          <p:spPr>
            <a:xfrm>
              <a:off x="1089786" y="2059287"/>
              <a:ext cx="722209" cy="416782"/>
            </a:xfrm>
            <a:prstGeom prst="rect">
              <a:avLst/>
            </a:prstGeom>
            <a:grpFill/>
            <a:ln>
              <a:noFill/>
            </a:ln>
          </p:spPr>
          <p:txBody>
            <a:bodyPr lIns="0" tIns="0" rIns="0" bIns="0" anchor="t" anchorCtr="0">
              <a:noAutofit/>
            </a:bodyPr>
            <a:lstStyle/>
            <a:p>
              <a:pPr lvl="0" algn="ctr">
                <a:buClr>
                  <a:schemeClr val="lt1"/>
                </a:buClr>
                <a:buSzPct val="25000"/>
              </a:pPr>
              <a:r>
                <a:rPr lang="en-US" sz="1000" b="1" i="1" dirty="0">
                  <a:solidFill>
                    <a:schemeClr val="lt1"/>
                  </a:solidFill>
                  <a:ea typeface="Georgia"/>
                  <a:cs typeface="Georgia"/>
                  <a:sym typeface="Georgia"/>
                </a:rPr>
                <a:t>Process and data knowledge</a:t>
              </a:r>
            </a:p>
          </p:txBody>
        </p:sp>
      </p:grpSp>
      <p:grpSp>
        <p:nvGrpSpPr>
          <p:cNvPr id="166" name="Group 165"/>
          <p:cNvGrpSpPr/>
          <p:nvPr/>
        </p:nvGrpSpPr>
        <p:grpSpPr>
          <a:xfrm>
            <a:off x="5084583" y="1767999"/>
            <a:ext cx="945146" cy="935647"/>
            <a:chOff x="1025918" y="1834674"/>
            <a:chExt cx="855556" cy="846957"/>
          </a:xfrm>
          <a:solidFill>
            <a:schemeClr val="accent4"/>
          </a:solidFill>
        </p:grpSpPr>
        <p:sp>
          <p:nvSpPr>
            <p:cNvPr id="167" name="Shape 648"/>
            <p:cNvSpPr/>
            <p:nvPr/>
          </p:nvSpPr>
          <p:spPr>
            <a:xfrm rot="5400000">
              <a:off x="1030217" y="1830375"/>
              <a:ext cx="846957" cy="855556"/>
            </a:xfrm>
            <a:prstGeom prst="teardrop">
              <a:avLst>
                <a:gd name="adj" fmla="val 100000"/>
              </a:avLst>
            </a:prstGeom>
            <a:grp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dirty="0">
                <a:solidFill>
                  <a:schemeClr val="lt1"/>
                </a:solidFill>
                <a:ea typeface="Georgia"/>
                <a:cs typeface="Georgia"/>
                <a:sym typeface="Georgia"/>
              </a:endParaRPr>
            </a:p>
          </p:txBody>
        </p:sp>
        <p:sp>
          <p:nvSpPr>
            <p:cNvPr id="168" name="Shape 650"/>
            <p:cNvSpPr txBox="1"/>
            <p:nvPr/>
          </p:nvSpPr>
          <p:spPr>
            <a:xfrm>
              <a:off x="1089786" y="2059287"/>
              <a:ext cx="722209" cy="416782"/>
            </a:xfrm>
            <a:prstGeom prst="rect">
              <a:avLst/>
            </a:prstGeom>
            <a:grpFill/>
            <a:ln>
              <a:noFill/>
            </a:ln>
          </p:spPr>
          <p:txBody>
            <a:bodyPr lIns="0" tIns="0" rIns="0" bIns="0" anchor="t" anchorCtr="0">
              <a:noAutofit/>
            </a:bodyPr>
            <a:lstStyle/>
            <a:p>
              <a:pPr lvl="0" algn="ctr">
                <a:buClr>
                  <a:schemeClr val="lt1"/>
                </a:buClr>
                <a:buSzPct val="25000"/>
              </a:pPr>
              <a:r>
                <a:rPr lang="en-US" sz="1000" b="1" i="1" dirty="0">
                  <a:solidFill>
                    <a:schemeClr val="lt1"/>
                  </a:solidFill>
                  <a:ea typeface="Georgia"/>
                  <a:cs typeface="Georgia"/>
                  <a:sym typeface="Georgia"/>
                </a:rPr>
                <a:t>Ability to leverage in future</a:t>
              </a:r>
            </a:p>
          </p:txBody>
        </p:sp>
      </p:grpSp>
      <p:grpSp>
        <p:nvGrpSpPr>
          <p:cNvPr id="172" name="Shape 353"/>
          <p:cNvGrpSpPr/>
          <p:nvPr/>
        </p:nvGrpSpPr>
        <p:grpSpPr>
          <a:xfrm>
            <a:off x="859869" y="3947680"/>
            <a:ext cx="374890" cy="373205"/>
            <a:chOff x="878058" y="3526762"/>
            <a:chExt cx="475800" cy="408298"/>
          </a:xfrm>
          <a:solidFill>
            <a:schemeClr val="tx2"/>
          </a:solidFill>
        </p:grpSpPr>
        <p:sp>
          <p:nvSpPr>
            <p:cNvPr id="173" name="Shape 352"/>
            <p:cNvSpPr/>
            <p:nvPr/>
          </p:nvSpPr>
          <p:spPr>
            <a:xfrm>
              <a:off x="878058" y="3526762"/>
              <a:ext cx="475800" cy="408298"/>
            </a:xfrm>
            <a:prstGeom prst="diamond">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rgbClr val="000000"/>
                </a:buClr>
                <a:buFont typeface="Arial"/>
                <a:buNone/>
              </a:pPr>
              <a:endParaRPr sz="1000" b="1" i="0" u="none" strike="noStrike" cap="none">
                <a:solidFill>
                  <a:schemeClr val="dk1"/>
                </a:solidFill>
                <a:ea typeface="Georgia"/>
                <a:cs typeface="Georgia"/>
                <a:sym typeface="Georgia"/>
              </a:endParaRPr>
            </a:p>
          </p:txBody>
        </p:sp>
        <p:sp>
          <p:nvSpPr>
            <p:cNvPr id="174" name="Shape 354"/>
            <p:cNvSpPr txBox="1"/>
            <p:nvPr/>
          </p:nvSpPr>
          <p:spPr>
            <a:xfrm>
              <a:off x="968548" y="3654016"/>
              <a:ext cx="294819" cy="132206"/>
            </a:xfrm>
            <a:prstGeom prst="rect">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bg2"/>
                  </a:solidFill>
                  <a:ea typeface="Georgia"/>
                  <a:cs typeface="Georgia"/>
                  <a:sym typeface="Georgia"/>
                </a:rPr>
                <a:t>?</a:t>
              </a:r>
            </a:p>
          </p:txBody>
        </p:sp>
      </p:grpSp>
      <p:grpSp>
        <p:nvGrpSpPr>
          <p:cNvPr id="175" name="Shape 353"/>
          <p:cNvGrpSpPr/>
          <p:nvPr/>
        </p:nvGrpSpPr>
        <p:grpSpPr>
          <a:xfrm>
            <a:off x="2726874" y="4624880"/>
            <a:ext cx="374890" cy="373205"/>
            <a:chOff x="878058" y="3526762"/>
            <a:chExt cx="475800" cy="408298"/>
          </a:xfrm>
          <a:solidFill>
            <a:schemeClr val="tx2"/>
          </a:solidFill>
        </p:grpSpPr>
        <p:sp>
          <p:nvSpPr>
            <p:cNvPr id="176" name="Shape 352"/>
            <p:cNvSpPr/>
            <p:nvPr/>
          </p:nvSpPr>
          <p:spPr>
            <a:xfrm>
              <a:off x="878058" y="3526762"/>
              <a:ext cx="475800" cy="408298"/>
            </a:xfrm>
            <a:prstGeom prst="diamond">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rgbClr val="000000"/>
                </a:buClr>
                <a:buFont typeface="Arial"/>
                <a:buNone/>
              </a:pPr>
              <a:endParaRPr sz="1000" b="1" i="0" u="none" strike="noStrike" cap="none">
                <a:solidFill>
                  <a:schemeClr val="dk1"/>
                </a:solidFill>
                <a:ea typeface="Georgia"/>
                <a:cs typeface="Georgia"/>
                <a:sym typeface="Georgia"/>
              </a:endParaRPr>
            </a:p>
          </p:txBody>
        </p:sp>
        <p:sp>
          <p:nvSpPr>
            <p:cNvPr id="177" name="Shape 354"/>
            <p:cNvSpPr txBox="1"/>
            <p:nvPr/>
          </p:nvSpPr>
          <p:spPr>
            <a:xfrm>
              <a:off x="968548" y="3654016"/>
              <a:ext cx="294819" cy="132206"/>
            </a:xfrm>
            <a:prstGeom prst="rect">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bg2"/>
                  </a:solidFill>
                  <a:ea typeface="Georgia"/>
                  <a:cs typeface="Georgia"/>
                  <a:sym typeface="Georgia"/>
                </a:rPr>
                <a:t>?</a:t>
              </a:r>
            </a:p>
          </p:txBody>
        </p:sp>
      </p:grpSp>
      <p:grpSp>
        <p:nvGrpSpPr>
          <p:cNvPr id="178" name="Shape 353"/>
          <p:cNvGrpSpPr/>
          <p:nvPr/>
        </p:nvGrpSpPr>
        <p:grpSpPr>
          <a:xfrm>
            <a:off x="3631527" y="3937303"/>
            <a:ext cx="374890" cy="373205"/>
            <a:chOff x="878058" y="3526762"/>
            <a:chExt cx="475800" cy="408298"/>
          </a:xfrm>
          <a:solidFill>
            <a:schemeClr val="tx2"/>
          </a:solidFill>
        </p:grpSpPr>
        <p:sp>
          <p:nvSpPr>
            <p:cNvPr id="179" name="Shape 352"/>
            <p:cNvSpPr/>
            <p:nvPr/>
          </p:nvSpPr>
          <p:spPr>
            <a:xfrm>
              <a:off x="878058" y="3526762"/>
              <a:ext cx="475800" cy="408298"/>
            </a:xfrm>
            <a:prstGeom prst="diamond">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rgbClr val="000000"/>
                </a:buClr>
                <a:buFont typeface="Arial"/>
                <a:buNone/>
              </a:pPr>
              <a:endParaRPr sz="1000" b="1" i="0" u="none" strike="noStrike" cap="none">
                <a:solidFill>
                  <a:schemeClr val="dk1"/>
                </a:solidFill>
                <a:ea typeface="Georgia"/>
                <a:cs typeface="Georgia"/>
                <a:sym typeface="Georgia"/>
              </a:endParaRPr>
            </a:p>
          </p:txBody>
        </p:sp>
        <p:sp>
          <p:nvSpPr>
            <p:cNvPr id="180" name="Shape 354"/>
            <p:cNvSpPr txBox="1"/>
            <p:nvPr/>
          </p:nvSpPr>
          <p:spPr>
            <a:xfrm>
              <a:off x="968548" y="3654016"/>
              <a:ext cx="294819" cy="132206"/>
            </a:xfrm>
            <a:prstGeom prst="rect">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bg2"/>
                  </a:solidFill>
                  <a:ea typeface="Georgia"/>
                  <a:cs typeface="Georgia"/>
                  <a:sym typeface="Georgia"/>
                </a:rPr>
                <a:t>?</a:t>
              </a:r>
            </a:p>
          </p:txBody>
        </p:sp>
      </p:grpSp>
      <p:grpSp>
        <p:nvGrpSpPr>
          <p:cNvPr id="181" name="Shape 353"/>
          <p:cNvGrpSpPr/>
          <p:nvPr/>
        </p:nvGrpSpPr>
        <p:grpSpPr>
          <a:xfrm>
            <a:off x="4736355" y="3947313"/>
            <a:ext cx="374890" cy="373205"/>
            <a:chOff x="878058" y="3526762"/>
            <a:chExt cx="475800" cy="408298"/>
          </a:xfrm>
          <a:solidFill>
            <a:schemeClr val="tx2"/>
          </a:solidFill>
        </p:grpSpPr>
        <p:sp>
          <p:nvSpPr>
            <p:cNvPr id="182" name="Shape 352"/>
            <p:cNvSpPr/>
            <p:nvPr/>
          </p:nvSpPr>
          <p:spPr>
            <a:xfrm>
              <a:off x="878058" y="3526762"/>
              <a:ext cx="475800" cy="408298"/>
            </a:xfrm>
            <a:prstGeom prst="diamond">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rgbClr val="000000"/>
                </a:buClr>
                <a:buFont typeface="Arial"/>
                <a:buNone/>
              </a:pPr>
              <a:endParaRPr sz="1000" b="1" i="0" u="none" strike="noStrike" cap="none">
                <a:solidFill>
                  <a:schemeClr val="dk1"/>
                </a:solidFill>
                <a:ea typeface="Georgia"/>
                <a:cs typeface="Georgia"/>
                <a:sym typeface="Georgia"/>
              </a:endParaRPr>
            </a:p>
          </p:txBody>
        </p:sp>
        <p:sp>
          <p:nvSpPr>
            <p:cNvPr id="183" name="Shape 354"/>
            <p:cNvSpPr txBox="1"/>
            <p:nvPr/>
          </p:nvSpPr>
          <p:spPr>
            <a:xfrm>
              <a:off x="968548" y="3654016"/>
              <a:ext cx="294819" cy="132206"/>
            </a:xfrm>
            <a:prstGeom prst="rect">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bg2"/>
                  </a:solidFill>
                  <a:ea typeface="Georgia"/>
                  <a:cs typeface="Georgia"/>
                  <a:sym typeface="Georgia"/>
                </a:rPr>
                <a:t>?</a:t>
              </a:r>
            </a:p>
          </p:txBody>
        </p:sp>
      </p:grpSp>
      <p:cxnSp>
        <p:nvCxnSpPr>
          <p:cNvPr id="5" name="Elbow Connector 4"/>
          <p:cNvCxnSpPr>
            <a:stCxn id="179" idx="3"/>
            <a:endCxn id="94" idx="1"/>
          </p:cNvCxnSpPr>
          <p:nvPr/>
        </p:nvCxnSpPr>
        <p:spPr>
          <a:xfrm flipV="1">
            <a:off x="4006417" y="3230371"/>
            <a:ext cx="728186" cy="893535"/>
          </a:xfrm>
          <a:prstGeom prst="bentConnector3">
            <a:avLst>
              <a:gd name="adj1" fmla="val 68312"/>
            </a:avLst>
          </a:prstGeom>
          <a:ln w="12700">
            <a:solidFill>
              <a:srgbClr val="968C6D"/>
            </a:solidFill>
            <a:tailEnd type="triangle"/>
          </a:ln>
        </p:spPr>
        <p:style>
          <a:lnRef idx="1">
            <a:schemeClr val="accent1"/>
          </a:lnRef>
          <a:fillRef idx="0">
            <a:schemeClr val="accent1"/>
          </a:fillRef>
          <a:effectRef idx="0">
            <a:schemeClr val="accent1"/>
          </a:effectRef>
          <a:fontRef idx="minor">
            <a:schemeClr val="tx1"/>
          </a:fontRef>
        </p:style>
      </p:cxnSp>
      <p:sp>
        <p:nvSpPr>
          <p:cNvPr id="129" name="Shape 699"/>
          <p:cNvSpPr txBox="1"/>
          <p:nvPr/>
        </p:nvSpPr>
        <p:spPr>
          <a:xfrm>
            <a:off x="4372085" y="3584607"/>
            <a:ext cx="282224" cy="195071"/>
          </a:xfrm>
          <a:prstGeom prst="rect">
            <a:avLst/>
          </a:prstGeom>
          <a:solidFill>
            <a:schemeClr val="lt1"/>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dk1"/>
                </a:solidFill>
                <a:ea typeface="Georgia"/>
                <a:cs typeface="Georgia"/>
                <a:sym typeface="Georgia"/>
              </a:rPr>
              <a:t>Yes</a:t>
            </a:r>
          </a:p>
        </p:txBody>
      </p:sp>
      <p:cxnSp>
        <p:nvCxnSpPr>
          <p:cNvPr id="8" name="Straight Arrow Connector 7"/>
          <p:cNvCxnSpPr>
            <a:stCxn id="179" idx="3"/>
            <a:endCxn id="182" idx="1"/>
          </p:cNvCxnSpPr>
          <p:nvPr/>
        </p:nvCxnSpPr>
        <p:spPr>
          <a:xfrm>
            <a:off x="4006417" y="4123906"/>
            <a:ext cx="729938" cy="10010"/>
          </a:xfrm>
          <a:prstGeom prst="straightConnector1">
            <a:avLst/>
          </a:prstGeom>
          <a:ln w="12700">
            <a:solidFill>
              <a:srgbClr val="968C6D"/>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99258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28" name="Shape 657"/>
          <p:cNvCxnSpPr/>
          <p:nvPr/>
        </p:nvCxnSpPr>
        <p:spPr>
          <a:xfrm>
            <a:off x="1243939" y="4134229"/>
            <a:ext cx="599481" cy="173670"/>
          </a:xfrm>
          <a:prstGeom prst="bentConnector2">
            <a:avLst/>
          </a:prstGeom>
          <a:noFill/>
          <a:ln w="12700" cap="flat" cmpd="sng">
            <a:solidFill>
              <a:srgbClr val="968C6D"/>
            </a:solidFill>
            <a:prstDash val="solid"/>
            <a:round/>
            <a:headEnd type="none" w="med" len="med"/>
            <a:tailEnd type="triangle" w="lg" len="lg"/>
          </a:ln>
        </p:spPr>
      </p:cxnSp>
      <p:cxnSp>
        <p:nvCxnSpPr>
          <p:cNvPr id="229" name="Shape 658"/>
          <p:cNvCxnSpPr/>
          <p:nvPr/>
        </p:nvCxnSpPr>
        <p:spPr>
          <a:xfrm>
            <a:off x="1037554" y="3690950"/>
            <a:ext cx="0" cy="256529"/>
          </a:xfrm>
          <a:prstGeom prst="straightConnector1">
            <a:avLst/>
          </a:prstGeom>
          <a:noFill/>
          <a:ln w="12700" cap="flat" cmpd="sng">
            <a:solidFill>
              <a:srgbClr val="968C6D"/>
            </a:solidFill>
            <a:prstDash val="solid"/>
            <a:round/>
            <a:headEnd type="none" w="med" len="med"/>
            <a:tailEnd type="triangle" w="lg" len="lg"/>
          </a:ln>
        </p:spPr>
      </p:cxnSp>
      <p:cxnSp>
        <p:nvCxnSpPr>
          <p:cNvPr id="230" name="Shape 660"/>
          <p:cNvCxnSpPr/>
          <p:nvPr/>
        </p:nvCxnSpPr>
        <p:spPr>
          <a:xfrm>
            <a:off x="1037554" y="4320886"/>
            <a:ext cx="0" cy="1449734"/>
          </a:xfrm>
          <a:prstGeom prst="straightConnector1">
            <a:avLst/>
          </a:prstGeom>
          <a:noFill/>
          <a:ln w="12700" cap="flat" cmpd="sng">
            <a:solidFill>
              <a:srgbClr val="968C6D"/>
            </a:solidFill>
            <a:prstDash val="solid"/>
            <a:round/>
            <a:headEnd type="none" w="med" len="med"/>
            <a:tailEnd type="triangle" w="lg" len="lg"/>
          </a:ln>
        </p:spPr>
      </p:cxnSp>
      <p:cxnSp>
        <p:nvCxnSpPr>
          <p:cNvPr id="231" name="Shape 661"/>
          <p:cNvCxnSpPr/>
          <p:nvPr/>
        </p:nvCxnSpPr>
        <p:spPr>
          <a:xfrm>
            <a:off x="2538537" y="4807467"/>
            <a:ext cx="162576" cy="0"/>
          </a:xfrm>
          <a:prstGeom prst="straightConnector1">
            <a:avLst/>
          </a:prstGeom>
          <a:noFill/>
          <a:ln w="12700" cap="flat" cmpd="sng">
            <a:solidFill>
              <a:srgbClr val="968C6D"/>
            </a:solidFill>
            <a:prstDash val="solid"/>
            <a:round/>
            <a:headEnd type="none" w="med" len="med"/>
            <a:tailEnd type="triangle" w="lg" len="lg"/>
          </a:ln>
        </p:spPr>
      </p:cxnSp>
      <p:cxnSp>
        <p:nvCxnSpPr>
          <p:cNvPr id="232" name="Shape 662"/>
          <p:cNvCxnSpPr/>
          <p:nvPr/>
        </p:nvCxnSpPr>
        <p:spPr>
          <a:xfrm rot="10800000">
            <a:off x="2911496" y="3691172"/>
            <a:ext cx="0" cy="929542"/>
          </a:xfrm>
          <a:prstGeom prst="straightConnector1">
            <a:avLst/>
          </a:prstGeom>
          <a:noFill/>
          <a:ln w="12700" cap="flat" cmpd="sng">
            <a:solidFill>
              <a:srgbClr val="968C6D"/>
            </a:solidFill>
            <a:prstDash val="solid"/>
            <a:round/>
            <a:headEnd type="none" w="med" len="med"/>
            <a:tailEnd type="triangle" w="lg" len="lg"/>
          </a:ln>
        </p:spPr>
      </p:cxnSp>
      <p:cxnSp>
        <p:nvCxnSpPr>
          <p:cNvPr id="233" name="Shape 664"/>
          <p:cNvCxnSpPr/>
          <p:nvPr/>
        </p:nvCxnSpPr>
        <p:spPr>
          <a:xfrm>
            <a:off x="3107026" y="4807417"/>
            <a:ext cx="189713" cy="963288"/>
          </a:xfrm>
          <a:prstGeom prst="bentConnector2">
            <a:avLst/>
          </a:prstGeom>
          <a:noFill/>
          <a:ln w="12700" cap="flat" cmpd="sng">
            <a:solidFill>
              <a:srgbClr val="968C6D"/>
            </a:solidFill>
            <a:prstDash val="solid"/>
            <a:round/>
            <a:headEnd type="none" w="med" len="med"/>
            <a:tailEnd type="triangle" w="lg" len="lg"/>
          </a:ln>
        </p:spPr>
      </p:cxnSp>
      <p:cxnSp>
        <p:nvCxnSpPr>
          <p:cNvPr id="234" name="Shape 665"/>
          <p:cNvCxnSpPr/>
          <p:nvPr/>
        </p:nvCxnSpPr>
        <p:spPr>
          <a:xfrm>
            <a:off x="5117016" y="4155537"/>
            <a:ext cx="619218" cy="165441"/>
          </a:xfrm>
          <a:prstGeom prst="bentConnector2">
            <a:avLst/>
          </a:prstGeom>
          <a:noFill/>
          <a:ln w="12700" cap="flat" cmpd="sng">
            <a:solidFill>
              <a:srgbClr val="968C6D"/>
            </a:solidFill>
            <a:prstDash val="solid"/>
            <a:round/>
            <a:headEnd type="none" w="med" len="med"/>
            <a:tailEnd type="triangle" w="lg" len="lg"/>
          </a:ln>
        </p:spPr>
      </p:cxnSp>
      <p:cxnSp>
        <p:nvCxnSpPr>
          <p:cNvPr id="235" name="Shape 666"/>
          <p:cNvCxnSpPr/>
          <p:nvPr/>
        </p:nvCxnSpPr>
        <p:spPr>
          <a:xfrm>
            <a:off x="4921498" y="3712238"/>
            <a:ext cx="0" cy="256529"/>
          </a:xfrm>
          <a:prstGeom prst="straightConnector1">
            <a:avLst/>
          </a:prstGeom>
          <a:noFill/>
          <a:ln w="12700" cap="flat" cmpd="sng">
            <a:solidFill>
              <a:srgbClr val="968C6D"/>
            </a:solidFill>
            <a:prstDash val="solid"/>
            <a:round/>
            <a:headEnd type="none" w="med" len="med"/>
            <a:tailEnd type="triangle" w="lg" len="lg"/>
          </a:ln>
        </p:spPr>
      </p:cxnSp>
      <p:cxnSp>
        <p:nvCxnSpPr>
          <p:cNvPr id="238" name="Shape 669"/>
          <p:cNvCxnSpPr/>
          <p:nvPr/>
        </p:nvCxnSpPr>
        <p:spPr>
          <a:xfrm>
            <a:off x="4911973" y="4342163"/>
            <a:ext cx="0" cy="1428607"/>
          </a:xfrm>
          <a:prstGeom prst="straightConnector1">
            <a:avLst/>
          </a:prstGeom>
          <a:noFill/>
          <a:ln w="12700" cap="flat" cmpd="sng">
            <a:solidFill>
              <a:srgbClr val="968C6D"/>
            </a:solidFill>
            <a:prstDash val="solid"/>
            <a:round/>
            <a:headEnd type="none" w="med" len="med"/>
            <a:tailEnd type="triangle" w="lg" len="lg"/>
          </a:ln>
        </p:spPr>
      </p:cxnSp>
      <p:cxnSp>
        <p:nvCxnSpPr>
          <p:cNvPr id="239" name="Shape 670"/>
          <p:cNvCxnSpPr/>
          <p:nvPr/>
        </p:nvCxnSpPr>
        <p:spPr>
          <a:xfrm flipH="1">
            <a:off x="3805240" y="4310754"/>
            <a:ext cx="1480" cy="1463726"/>
          </a:xfrm>
          <a:prstGeom prst="straightConnector1">
            <a:avLst/>
          </a:prstGeom>
          <a:noFill/>
          <a:ln w="12700" cap="flat" cmpd="sng">
            <a:solidFill>
              <a:srgbClr val="968C6D"/>
            </a:solidFill>
            <a:prstDash val="solid"/>
            <a:round/>
            <a:headEnd type="none" w="med" len="med"/>
            <a:tailEnd type="triangle" w="lg" len="lg"/>
          </a:ln>
        </p:spPr>
      </p:cxnSp>
      <p:cxnSp>
        <p:nvCxnSpPr>
          <p:cNvPr id="241" name="Shape 672"/>
          <p:cNvCxnSpPr/>
          <p:nvPr/>
        </p:nvCxnSpPr>
        <p:spPr>
          <a:xfrm>
            <a:off x="6434588" y="4856422"/>
            <a:ext cx="250401" cy="1921"/>
          </a:xfrm>
          <a:prstGeom prst="straightConnector1">
            <a:avLst/>
          </a:prstGeom>
          <a:noFill/>
          <a:ln w="12700" cap="flat" cmpd="sng">
            <a:solidFill>
              <a:srgbClr val="968C6D"/>
            </a:solidFill>
            <a:prstDash val="solid"/>
            <a:round/>
            <a:headEnd type="none" w="med" len="med"/>
            <a:tailEnd type="triangle" w="lg" len="lg"/>
          </a:ln>
        </p:spPr>
      </p:cxnSp>
      <p:cxnSp>
        <p:nvCxnSpPr>
          <p:cNvPr id="242" name="Shape 683"/>
          <p:cNvCxnSpPr/>
          <p:nvPr/>
        </p:nvCxnSpPr>
        <p:spPr>
          <a:xfrm>
            <a:off x="3806719" y="3691052"/>
            <a:ext cx="0" cy="256529"/>
          </a:xfrm>
          <a:prstGeom prst="straightConnector1">
            <a:avLst/>
          </a:prstGeom>
          <a:noFill/>
          <a:ln w="12700" cap="flat" cmpd="sng">
            <a:solidFill>
              <a:srgbClr val="968C6D"/>
            </a:solidFill>
            <a:prstDash val="solid"/>
            <a:round/>
            <a:headEnd type="none" w="med" len="med"/>
            <a:tailEnd type="triangle" w="lg" len="lg"/>
          </a:ln>
        </p:spPr>
      </p:cxnSp>
      <p:sp>
        <p:nvSpPr>
          <p:cNvPr id="2" name="Title 1"/>
          <p:cNvSpPr>
            <a:spLocks noGrp="1"/>
          </p:cNvSpPr>
          <p:nvPr>
            <p:ph type="title"/>
          </p:nvPr>
        </p:nvSpPr>
        <p:spPr>
          <a:xfrm>
            <a:off x="533400" y="690562"/>
            <a:ext cx="8077200" cy="738664"/>
          </a:xfrm>
        </p:spPr>
        <p:txBody>
          <a:bodyPr/>
          <a:lstStyle/>
          <a:p>
            <a:r>
              <a:rPr lang="en-US" dirty="0"/>
              <a:t>Framework for selecting </a:t>
            </a:r>
            <a:r>
              <a:rPr lang="en-US" dirty="0" smtClean="0"/>
              <a:t>analytics–enabled audit(s) </a:t>
            </a:r>
            <a:r>
              <a:rPr lang="en-US" b="0" dirty="0"/>
              <a:t>(continued)</a:t>
            </a:r>
            <a:endParaRPr lang="en-US" dirty="0"/>
          </a:p>
        </p:txBody>
      </p:sp>
      <p:sp>
        <p:nvSpPr>
          <p:cNvPr id="4" name="Slide Number Placeholder 3"/>
          <p:cNvSpPr>
            <a:spLocks noGrp="1"/>
          </p:cNvSpPr>
          <p:nvPr>
            <p:ph type="sldNum" sz="quarter" idx="18"/>
          </p:nvPr>
        </p:nvSpPr>
        <p:spPr/>
        <p:txBody>
          <a:bodyPr/>
          <a:lstStyle/>
          <a:p>
            <a:fld id="{0EB59224-DFAF-451D-8CBC-9A737B9002FD}" type="slidenum">
              <a:rPr lang="en-US" smtClean="0"/>
              <a:pPr/>
              <a:t>11</a:t>
            </a:fld>
            <a:endParaRPr lang="en-US" dirty="0"/>
          </a:p>
        </p:txBody>
      </p:sp>
      <p:sp>
        <p:nvSpPr>
          <p:cNvPr id="85" name="Shape 643"/>
          <p:cNvSpPr/>
          <p:nvPr/>
        </p:nvSpPr>
        <p:spPr>
          <a:xfrm>
            <a:off x="3625335" y="2546805"/>
            <a:ext cx="87232" cy="83625"/>
          </a:xfrm>
          <a:prstGeom prst="ellipse">
            <a:avLst/>
          </a:prstGeom>
          <a:solidFill>
            <a:schemeClr val="lt2"/>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a:solidFill>
                <a:schemeClr val="lt1"/>
              </a:solidFill>
              <a:ea typeface="Georgia"/>
              <a:cs typeface="Georgia"/>
              <a:sym typeface="Georgia"/>
            </a:endParaRPr>
          </a:p>
        </p:txBody>
      </p:sp>
      <p:sp>
        <p:nvSpPr>
          <p:cNvPr id="88" name="Shape 646"/>
          <p:cNvSpPr/>
          <p:nvPr/>
        </p:nvSpPr>
        <p:spPr>
          <a:xfrm>
            <a:off x="5808310" y="2566675"/>
            <a:ext cx="87232" cy="83625"/>
          </a:xfrm>
          <a:prstGeom prst="ellipse">
            <a:avLst/>
          </a:prstGeom>
          <a:solidFill>
            <a:schemeClr val="lt1"/>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a:solidFill>
                <a:schemeClr val="lt1"/>
              </a:solidFill>
              <a:ea typeface="Georgia"/>
              <a:cs typeface="Georgia"/>
              <a:sym typeface="Georgia"/>
            </a:endParaRPr>
          </a:p>
        </p:txBody>
      </p:sp>
      <p:sp>
        <p:nvSpPr>
          <p:cNvPr id="91" name="Shape 649"/>
          <p:cNvSpPr/>
          <p:nvPr/>
        </p:nvSpPr>
        <p:spPr>
          <a:xfrm>
            <a:off x="1751689" y="2559016"/>
            <a:ext cx="87232" cy="83625"/>
          </a:xfrm>
          <a:prstGeom prst="ellipse">
            <a:avLst/>
          </a:prstGeom>
          <a:solidFill>
            <a:schemeClr val="lt1"/>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a:solidFill>
                <a:schemeClr val="lt1"/>
              </a:solidFill>
              <a:ea typeface="Georgia"/>
              <a:cs typeface="Georgia"/>
              <a:sym typeface="Georgia"/>
            </a:endParaRPr>
          </a:p>
        </p:txBody>
      </p:sp>
      <p:grpSp>
        <p:nvGrpSpPr>
          <p:cNvPr id="158" name="Group 157"/>
          <p:cNvGrpSpPr/>
          <p:nvPr/>
        </p:nvGrpSpPr>
        <p:grpSpPr>
          <a:xfrm>
            <a:off x="1150354" y="1767999"/>
            <a:ext cx="945146" cy="935647"/>
            <a:chOff x="1025918" y="1834674"/>
            <a:chExt cx="855556" cy="846957"/>
          </a:xfrm>
          <a:solidFill>
            <a:schemeClr val="accent2"/>
          </a:solidFill>
        </p:grpSpPr>
        <p:sp>
          <p:nvSpPr>
            <p:cNvPr id="90" name="Shape 648"/>
            <p:cNvSpPr/>
            <p:nvPr/>
          </p:nvSpPr>
          <p:spPr>
            <a:xfrm rot="5400000">
              <a:off x="1030217" y="1830375"/>
              <a:ext cx="846957" cy="855556"/>
            </a:xfrm>
            <a:prstGeom prst="teardrop">
              <a:avLst>
                <a:gd name="adj" fmla="val 100000"/>
              </a:avLst>
            </a:prstGeom>
            <a:grp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dirty="0">
                <a:solidFill>
                  <a:schemeClr val="lt1"/>
                </a:solidFill>
                <a:ea typeface="Georgia"/>
                <a:cs typeface="Georgia"/>
                <a:sym typeface="Georgia"/>
              </a:endParaRPr>
            </a:p>
          </p:txBody>
        </p:sp>
        <p:sp>
          <p:nvSpPr>
            <p:cNvPr id="92" name="Shape 650"/>
            <p:cNvSpPr txBox="1"/>
            <p:nvPr/>
          </p:nvSpPr>
          <p:spPr>
            <a:xfrm>
              <a:off x="1089786" y="2059287"/>
              <a:ext cx="722209" cy="416782"/>
            </a:xfrm>
            <a:prstGeom prst="rect">
              <a:avLst/>
            </a:prstGeom>
            <a:grpFill/>
            <a:ln>
              <a:noFill/>
            </a:ln>
          </p:spPr>
          <p:txBody>
            <a:bodyPr lIns="0" tIns="0" rIns="0" bIns="0" anchor="t" anchorCtr="0">
              <a:noAutofit/>
            </a:bodyPr>
            <a:lstStyle/>
            <a:p>
              <a:pPr marL="0" marR="0" lvl="0" indent="0" algn="ctr" rtl="0">
                <a:lnSpc>
                  <a:spcPct val="100000"/>
                </a:lnSpc>
                <a:spcBef>
                  <a:spcPts val="0"/>
                </a:spcBef>
                <a:spcAft>
                  <a:spcPts val="0"/>
                </a:spcAft>
                <a:buClr>
                  <a:schemeClr val="lt1"/>
                </a:buClr>
                <a:buSzPct val="25000"/>
                <a:buFont typeface="Georgia"/>
                <a:buNone/>
              </a:pPr>
              <a:r>
                <a:rPr lang="en" sz="1000" b="1" i="1" u="none" strike="noStrike" cap="none" dirty="0" smtClean="0">
                  <a:solidFill>
                    <a:schemeClr val="lt1"/>
                  </a:solidFill>
                  <a:ea typeface="Georgia"/>
                  <a:cs typeface="Georgia"/>
                  <a:sym typeface="Georgia"/>
                </a:rPr>
                <a:t>Data availability &amp; complexity</a:t>
              </a:r>
              <a:endParaRPr lang="en" sz="1000" b="1" i="1" u="none" strike="noStrike" cap="none" dirty="0">
                <a:solidFill>
                  <a:schemeClr val="lt1"/>
                </a:solidFill>
                <a:ea typeface="Georgia"/>
                <a:cs typeface="Georgia"/>
                <a:sym typeface="Georgia"/>
              </a:endParaRPr>
            </a:p>
          </p:txBody>
        </p:sp>
      </p:grpSp>
      <p:sp>
        <p:nvSpPr>
          <p:cNvPr id="93" name="Shape 651"/>
          <p:cNvSpPr txBox="1"/>
          <p:nvPr/>
        </p:nvSpPr>
        <p:spPr>
          <a:xfrm>
            <a:off x="911959" y="2754734"/>
            <a:ext cx="1645107" cy="951273"/>
          </a:xfrm>
          <a:prstGeom prst="rect">
            <a:avLst/>
          </a:prstGeom>
          <a:solidFill>
            <a:srgbClr val="EAE8E2"/>
          </a:solidFill>
          <a:ln>
            <a:noFill/>
          </a:ln>
        </p:spPr>
        <p:txBody>
          <a:bodyPr lIns="91440" tIns="45720" rIns="91440" bIns="45720" anchor="t" anchorCtr="0">
            <a:noAutofit/>
          </a:bodyPr>
          <a:lstStyle/>
          <a:p>
            <a:pPr marL="0" marR="0" lvl="0" indent="0" algn="l" rtl="0">
              <a:lnSpc>
                <a:spcPct val="100000"/>
              </a:lnSpc>
              <a:spcBef>
                <a:spcPts val="0"/>
              </a:spcBef>
              <a:spcAft>
                <a:spcPts val="0"/>
              </a:spcAft>
              <a:buClr>
                <a:schemeClr val="dk1"/>
              </a:buClr>
              <a:buSzPct val="25000"/>
              <a:buFont typeface="Georgia"/>
              <a:buNone/>
            </a:pPr>
            <a:r>
              <a:rPr lang="en" sz="1000" b="1" i="1" u="none" strike="noStrike" cap="none" dirty="0">
                <a:ea typeface="Georgia"/>
                <a:cs typeface="Georgia"/>
                <a:sym typeface="Georgia"/>
              </a:rPr>
              <a:t>Availability</a:t>
            </a:r>
            <a:r>
              <a:rPr lang="en" sz="1000" b="0" i="0" u="none" strike="noStrike" cap="none" dirty="0">
                <a:ea typeface="Georgia"/>
                <a:cs typeface="Georgia"/>
                <a:sym typeface="Georgia"/>
              </a:rPr>
              <a:t>: </a:t>
            </a:r>
            <a:br>
              <a:rPr lang="en" sz="1000" b="0" i="0" u="none" strike="noStrike" cap="none" dirty="0">
                <a:ea typeface="Georgia"/>
                <a:cs typeface="Georgia"/>
                <a:sym typeface="Georgia"/>
              </a:rPr>
            </a:br>
            <a:r>
              <a:rPr lang="en" sz="1000" b="0" i="0" u="none" strike="noStrike" cap="none" dirty="0">
                <a:ea typeface="Georgia"/>
                <a:cs typeface="Georgia"/>
                <a:sym typeface="Georgia"/>
              </a:rPr>
              <a:t>Is data available for the process in an easy to access and use format?</a:t>
            </a:r>
          </a:p>
        </p:txBody>
      </p:sp>
      <p:sp>
        <p:nvSpPr>
          <p:cNvPr id="94" name="Shape 652"/>
          <p:cNvSpPr txBox="1"/>
          <p:nvPr/>
        </p:nvSpPr>
        <p:spPr>
          <a:xfrm>
            <a:off x="4734603" y="2754734"/>
            <a:ext cx="1645107" cy="951273"/>
          </a:xfrm>
          <a:prstGeom prst="rect">
            <a:avLst/>
          </a:prstGeom>
          <a:solidFill>
            <a:srgbClr val="EAE8E2"/>
          </a:solidFill>
          <a:ln>
            <a:noFill/>
          </a:ln>
        </p:spPr>
        <p:txBody>
          <a:bodyPr lIns="91440" tIns="45720" rIns="91440" bIns="45720" anchor="t" anchorCtr="0">
            <a:noAutofit/>
          </a:bodyPr>
          <a:lstStyle/>
          <a:p>
            <a:pPr marL="0" marR="0" lvl="0" indent="0" algn="l" rtl="0">
              <a:lnSpc>
                <a:spcPct val="100000"/>
              </a:lnSpc>
              <a:spcBef>
                <a:spcPts val="0"/>
              </a:spcBef>
              <a:spcAft>
                <a:spcPts val="0"/>
              </a:spcAft>
              <a:buClr>
                <a:schemeClr val="dk1"/>
              </a:buClr>
              <a:buSzPct val="25000"/>
              <a:buFont typeface="Georgia"/>
              <a:buNone/>
            </a:pPr>
            <a:r>
              <a:rPr lang="en" sz="1000" b="1" i="1" u="none" strike="noStrike" cap="none" dirty="0">
                <a:solidFill>
                  <a:schemeClr val="dk1"/>
                </a:solidFill>
                <a:ea typeface="Georgia"/>
                <a:cs typeface="Georgia"/>
                <a:sym typeface="Georgia"/>
              </a:rPr>
              <a:t>Repeatability</a:t>
            </a:r>
            <a:r>
              <a:rPr lang="en" sz="1000" b="0" i="0" u="none" strike="noStrike" cap="none" dirty="0">
                <a:solidFill>
                  <a:schemeClr val="dk1"/>
                </a:solidFill>
                <a:ea typeface="Georgia"/>
                <a:cs typeface="Georgia"/>
                <a:sym typeface="Georgia"/>
              </a:rPr>
              <a:t>: </a:t>
            </a:r>
            <a:br>
              <a:rPr lang="en" sz="1000" b="0" i="0" u="none" strike="noStrike" cap="none" dirty="0">
                <a:solidFill>
                  <a:schemeClr val="dk1"/>
                </a:solidFill>
                <a:ea typeface="Georgia"/>
                <a:cs typeface="Georgia"/>
                <a:sym typeface="Georgia"/>
              </a:rPr>
            </a:br>
            <a:r>
              <a:rPr lang="en" sz="1000" b="0" i="0" u="none" strike="noStrike" cap="none" dirty="0">
                <a:solidFill>
                  <a:schemeClr val="dk1"/>
                </a:solidFill>
                <a:ea typeface="Georgia"/>
                <a:cs typeface="Georgia"/>
                <a:sym typeface="Georgia"/>
              </a:rPr>
              <a:t>Does the area represent a common audit focus areas that would repeat in the future?</a:t>
            </a:r>
          </a:p>
        </p:txBody>
      </p:sp>
      <p:sp>
        <p:nvSpPr>
          <p:cNvPr id="96" name="Shape 654"/>
          <p:cNvSpPr txBox="1"/>
          <p:nvPr/>
        </p:nvSpPr>
        <p:spPr>
          <a:xfrm>
            <a:off x="2699180" y="2754734"/>
            <a:ext cx="1645107" cy="951273"/>
          </a:xfrm>
          <a:prstGeom prst="rect">
            <a:avLst/>
          </a:prstGeom>
          <a:solidFill>
            <a:srgbClr val="EAE8E2"/>
          </a:solidFill>
          <a:ln>
            <a:noFill/>
          </a:ln>
        </p:spPr>
        <p:txBody>
          <a:bodyPr lIns="91440" tIns="45720" rIns="91440" bIns="45720" anchor="t" anchorCtr="0">
            <a:noAutofit/>
          </a:bodyPr>
          <a:lstStyle/>
          <a:p>
            <a:pPr marL="0" marR="0" lvl="0" indent="0" algn="l" rtl="0">
              <a:lnSpc>
                <a:spcPct val="100000"/>
              </a:lnSpc>
              <a:spcBef>
                <a:spcPts val="0"/>
              </a:spcBef>
              <a:spcAft>
                <a:spcPts val="0"/>
              </a:spcAft>
              <a:buClr>
                <a:schemeClr val="dk1"/>
              </a:buClr>
              <a:buSzPct val="25000"/>
              <a:buFont typeface="Georgia"/>
              <a:buNone/>
            </a:pPr>
            <a:r>
              <a:rPr lang="en" sz="1000" b="1" i="1" u="none" strike="noStrike" cap="none" dirty="0">
                <a:solidFill>
                  <a:schemeClr val="dk1"/>
                </a:solidFill>
                <a:ea typeface="Georgia"/>
                <a:cs typeface="Georgia"/>
                <a:sym typeface="Georgia"/>
              </a:rPr>
              <a:t>Familiarity</a:t>
            </a:r>
            <a:r>
              <a:rPr lang="en" sz="1000" b="0" i="0" u="none" strike="noStrike" cap="none" dirty="0">
                <a:solidFill>
                  <a:schemeClr val="dk1"/>
                </a:solidFill>
                <a:ea typeface="Georgia"/>
                <a:cs typeface="Georgia"/>
                <a:sym typeface="Georgia"/>
              </a:rPr>
              <a:t>: </a:t>
            </a:r>
            <a:br>
              <a:rPr lang="en" sz="1000" b="0" i="0" u="none" strike="noStrike" cap="none" dirty="0">
                <a:solidFill>
                  <a:schemeClr val="dk1"/>
                </a:solidFill>
                <a:ea typeface="Georgia"/>
                <a:cs typeface="Georgia"/>
                <a:sym typeface="Georgia"/>
              </a:rPr>
            </a:br>
            <a:r>
              <a:rPr lang="en" sz="1000" b="0" i="0" u="none" strike="noStrike" cap="none" dirty="0">
                <a:solidFill>
                  <a:schemeClr val="dk1"/>
                </a:solidFill>
                <a:ea typeface="Georgia"/>
                <a:cs typeface="Georgia"/>
                <a:sym typeface="Georgia"/>
              </a:rPr>
              <a:t>Does the team have knowledge of the business process to understand the risks </a:t>
            </a:r>
            <a:r>
              <a:rPr lang="en" sz="1000" b="0" i="0" u="none" strike="noStrike" cap="none" dirty="0" smtClean="0">
                <a:solidFill>
                  <a:schemeClr val="dk1"/>
                </a:solidFill>
                <a:ea typeface="Georgia"/>
                <a:cs typeface="Georgia"/>
                <a:sym typeface="Georgia"/>
              </a:rPr>
              <a:t>and data</a:t>
            </a:r>
            <a:r>
              <a:rPr lang="en" sz="1000" b="0" i="0" u="none" strike="noStrike" cap="none" dirty="0">
                <a:solidFill>
                  <a:schemeClr val="dk1"/>
                </a:solidFill>
                <a:ea typeface="Georgia"/>
                <a:cs typeface="Georgia"/>
                <a:sym typeface="Georgia"/>
              </a:rPr>
              <a:t>?</a:t>
            </a:r>
          </a:p>
        </p:txBody>
      </p:sp>
      <p:sp>
        <p:nvSpPr>
          <p:cNvPr id="97" name="Shape 655"/>
          <p:cNvSpPr txBox="1"/>
          <p:nvPr/>
        </p:nvSpPr>
        <p:spPr>
          <a:xfrm>
            <a:off x="1205122" y="4307853"/>
            <a:ext cx="1333415" cy="999229"/>
          </a:xfrm>
          <a:prstGeom prst="rect">
            <a:avLst/>
          </a:prstGeom>
          <a:solidFill>
            <a:srgbClr val="EAE8E2"/>
          </a:solidFill>
          <a:ln>
            <a:noFill/>
          </a:ln>
        </p:spPr>
        <p:txBody>
          <a:bodyPr lIns="91440" tIns="45720" rIns="91440" bIns="45720" anchor="t" anchorCtr="0">
            <a:noAutofit/>
          </a:bodyPr>
          <a:lstStyle/>
          <a:p>
            <a:pPr marL="0" marR="0" lvl="0" indent="0" algn="l" rtl="0">
              <a:lnSpc>
                <a:spcPct val="100000"/>
              </a:lnSpc>
              <a:spcBef>
                <a:spcPts val="0"/>
              </a:spcBef>
              <a:spcAft>
                <a:spcPts val="0"/>
              </a:spcAft>
              <a:buClr>
                <a:schemeClr val="dk1"/>
              </a:buClr>
              <a:buSzPct val="25000"/>
              <a:buFont typeface="Georgia"/>
              <a:buNone/>
            </a:pPr>
            <a:r>
              <a:rPr lang="en" sz="1000" b="1" i="1" u="none" strike="noStrike" cap="none" dirty="0">
                <a:solidFill>
                  <a:schemeClr val="dk1"/>
                </a:solidFill>
                <a:ea typeface="Georgia"/>
                <a:cs typeface="Georgia"/>
                <a:sym typeface="Georgia"/>
              </a:rPr>
              <a:t>Complexity</a:t>
            </a:r>
            <a:r>
              <a:rPr lang="en" sz="1000" b="0" i="1" u="none" strike="noStrike" cap="none" dirty="0">
                <a:solidFill>
                  <a:schemeClr val="dk1"/>
                </a:solidFill>
                <a:ea typeface="Georgia"/>
                <a:cs typeface="Georgia"/>
                <a:sym typeface="Georgia"/>
              </a:rPr>
              <a:t>:</a:t>
            </a:r>
            <a:br>
              <a:rPr lang="en" sz="1000" b="0" i="1" u="none" strike="noStrike" cap="none" dirty="0">
                <a:solidFill>
                  <a:schemeClr val="dk1"/>
                </a:solidFill>
                <a:ea typeface="Georgia"/>
                <a:cs typeface="Georgia"/>
                <a:sym typeface="Georgia"/>
              </a:rPr>
            </a:br>
            <a:r>
              <a:rPr lang="en" sz="1000" b="0" i="0" u="none" strike="noStrike" cap="none" dirty="0">
                <a:solidFill>
                  <a:schemeClr val="dk1"/>
                </a:solidFill>
                <a:ea typeface="Georgia"/>
                <a:cs typeface="Georgia"/>
                <a:sym typeface="Georgia"/>
              </a:rPr>
              <a:t>Are there multiple sources? Is the data able to be validated for consistency </a:t>
            </a:r>
            <a:r>
              <a:rPr lang="en" sz="1000" b="0" i="0" u="none" strike="noStrike" cap="none" dirty="0" smtClean="0">
                <a:solidFill>
                  <a:schemeClr val="dk1"/>
                </a:solidFill>
                <a:ea typeface="Georgia"/>
                <a:cs typeface="Georgia"/>
                <a:sym typeface="Georgia"/>
              </a:rPr>
              <a:t>and completeness</a:t>
            </a:r>
            <a:r>
              <a:rPr lang="en" sz="1000" b="0" i="0" u="none" strike="noStrike" cap="none" dirty="0">
                <a:solidFill>
                  <a:schemeClr val="dk1"/>
                </a:solidFill>
                <a:ea typeface="Georgia"/>
                <a:cs typeface="Georgia"/>
                <a:sym typeface="Georgia"/>
              </a:rPr>
              <a:t>?</a:t>
            </a:r>
          </a:p>
        </p:txBody>
      </p:sp>
      <p:sp>
        <p:nvSpPr>
          <p:cNvPr id="98" name="Shape 656"/>
          <p:cNvSpPr txBox="1"/>
          <p:nvPr/>
        </p:nvSpPr>
        <p:spPr>
          <a:xfrm>
            <a:off x="5069527" y="4320978"/>
            <a:ext cx="1333415" cy="999229"/>
          </a:xfrm>
          <a:prstGeom prst="rect">
            <a:avLst/>
          </a:prstGeom>
          <a:solidFill>
            <a:srgbClr val="EAE8E2"/>
          </a:solidFill>
          <a:ln>
            <a:noFill/>
          </a:ln>
        </p:spPr>
        <p:txBody>
          <a:bodyPr lIns="91440" tIns="45720" rIns="91440" bIns="45720" anchor="t" anchorCtr="0">
            <a:noAutofit/>
          </a:bodyPr>
          <a:lstStyle/>
          <a:p>
            <a:pPr marL="0" marR="0" lvl="0" indent="0" algn="l" rtl="0">
              <a:lnSpc>
                <a:spcPct val="100000"/>
              </a:lnSpc>
              <a:spcBef>
                <a:spcPts val="0"/>
              </a:spcBef>
              <a:spcAft>
                <a:spcPts val="0"/>
              </a:spcAft>
              <a:buClr>
                <a:schemeClr val="dk1"/>
              </a:buClr>
              <a:buSzPct val="25000"/>
              <a:buFont typeface="Georgia"/>
              <a:buNone/>
            </a:pPr>
            <a:r>
              <a:rPr lang="en" sz="1000" b="1" i="1" u="none" strike="noStrike" cap="none">
                <a:solidFill>
                  <a:schemeClr val="dk1"/>
                </a:solidFill>
                <a:ea typeface="Georgia"/>
                <a:cs typeface="Georgia"/>
                <a:sym typeface="Georgia"/>
              </a:rPr>
              <a:t>Applicability</a:t>
            </a:r>
            <a:r>
              <a:rPr lang="en" sz="1000" b="0" i="0" u="none" strike="noStrike" cap="none">
                <a:solidFill>
                  <a:schemeClr val="dk1"/>
                </a:solidFill>
                <a:ea typeface="Georgia"/>
                <a:cs typeface="Georgia"/>
                <a:sym typeface="Georgia"/>
              </a:rPr>
              <a:t>: </a:t>
            </a:r>
            <a:br>
              <a:rPr lang="en" sz="1000" b="0" i="0" u="none" strike="noStrike" cap="none">
                <a:solidFill>
                  <a:schemeClr val="dk1"/>
                </a:solidFill>
                <a:ea typeface="Georgia"/>
                <a:cs typeface="Georgia"/>
                <a:sym typeface="Georgia"/>
              </a:rPr>
            </a:br>
            <a:r>
              <a:rPr lang="en" sz="1000" b="0" i="0" u="none" strike="noStrike" cap="none">
                <a:solidFill>
                  <a:schemeClr val="dk1"/>
                </a:solidFill>
                <a:ea typeface="Georgia"/>
                <a:cs typeface="Georgia"/>
                <a:sym typeface="Georgia"/>
              </a:rPr>
              <a:t>Is the dataset or risk area applicable to other potential audits or business units?</a:t>
            </a:r>
          </a:p>
        </p:txBody>
      </p:sp>
      <p:sp>
        <p:nvSpPr>
          <p:cNvPr id="114" name="Shape 675"/>
          <p:cNvSpPr txBox="1"/>
          <p:nvPr/>
        </p:nvSpPr>
        <p:spPr>
          <a:xfrm>
            <a:off x="3664287" y="5168837"/>
            <a:ext cx="282224" cy="195071"/>
          </a:xfrm>
          <a:prstGeom prst="rect">
            <a:avLst/>
          </a:prstGeom>
          <a:solidFill>
            <a:schemeClr val="lt1"/>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a:solidFill>
                  <a:schemeClr val="dk1"/>
                </a:solidFill>
                <a:ea typeface="Georgia"/>
                <a:cs typeface="Georgia"/>
                <a:sym typeface="Georgia"/>
              </a:rPr>
              <a:t>No</a:t>
            </a:r>
          </a:p>
        </p:txBody>
      </p:sp>
      <p:sp>
        <p:nvSpPr>
          <p:cNvPr id="115" name="Shape 676"/>
          <p:cNvSpPr txBox="1"/>
          <p:nvPr/>
        </p:nvSpPr>
        <p:spPr>
          <a:xfrm>
            <a:off x="4752777" y="4709890"/>
            <a:ext cx="282224" cy="195071"/>
          </a:xfrm>
          <a:prstGeom prst="rect">
            <a:avLst/>
          </a:prstGeom>
          <a:solidFill>
            <a:schemeClr val="lt1"/>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a:solidFill>
                  <a:schemeClr val="dk1"/>
                </a:solidFill>
                <a:ea typeface="Georgia"/>
                <a:cs typeface="Georgia"/>
                <a:sym typeface="Georgia"/>
              </a:rPr>
              <a:t>No</a:t>
            </a:r>
          </a:p>
        </p:txBody>
      </p:sp>
      <p:sp>
        <p:nvSpPr>
          <p:cNvPr id="116" name="Shape 677"/>
          <p:cNvSpPr txBox="1"/>
          <p:nvPr/>
        </p:nvSpPr>
        <p:spPr>
          <a:xfrm>
            <a:off x="873155" y="4866844"/>
            <a:ext cx="282224" cy="195071"/>
          </a:xfrm>
          <a:prstGeom prst="rect">
            <a:avLst/>
          </a:prstGeom>
          <a:solidFill>
            <a:schemeClr val="lt1"/>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a:solidFill>
                  <a:schemeClr val="dk1"/>
                </a:solidFill>
                <a:ea typeface="Georgia"/>
                <a:cs typeface="Georgia"/>
                <a:sym typeface="Georgia"/>
              </a:rPr>
              <a:t>No</a:t>
            </a:r>
          </a:p>
        </p:txBody>
      </p:sp>
      <p:sp>
        <p:nvSpPr>
          <p:cNvPr id="117" name="Shape 678"/>
          <p:cNvSpPr txBox="1"/>
          <p:nvPr/>
        </p:nvSpPr>
        <p:spPr>
          <a:xfrm>
            <a:off x="3164666" y="5146985"/>
            <a:ext cx="282224" cy="195071"/>
          </a:xfrm>
          <a:prstGeom prst="rect">
            <a:avLst/>
          </a:prstGeom>
          <a:solidFill>
            <a:schemeClr val="lt1"/>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a:solidFill>
                  <a:schemeClr val="dk1"/>
                </a:solidFill>
                <a:ea typeface="Georgia"/>
                <a:cs typeface="Georgia"/>
                <a:sym typeface="Georgia"/>
              </a:rPr>
              <a:t>No</a:t>
            </a:r>
          </a:p>
        </p:txBody>
      </p:sp>
      <p:sp>
        <p:nvSpPr>
          <p:cNvPr id="119" name="Shape 680"/>
          <p:cNvSpPr txBox="1"/>
          <p:nvPr/>
        </p:nvSpPr>
        <p:spPr>
          <a:xfrm>
            <a:off x="1400459" y="4036647"/>
            <a:ext cx="282224" cy="195071"/>
          </a:xfrm>
          <a:prstGeom prst="rect">
            <a:avLst/>
          </a:prstGeom>
          <a:solidFill>
            <a:schemeClr val="lt1"/>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a:solidFill>
                  <a:schemeClr val="dk1"/>
                </a:solidFill>
                <a:ea typeface="Georgia"/>
                <a:cs typeface="Georgia"/>
                <a:sym typeface="Georgia"/>
              </a:rPr>
              <a:t>Yes</a:t>
            </a:r>
          </a:p>
        </p:txBody>
      </p:sp>
      <p:sp>
        <p:nvSpPr>
          <p:cNvPr id="120" name="Shape 681"/>
          <p:cNvSpPr txBox="1"/>
          <p:nvPr/>
        </p:nvSpPr>
        <p:spPr>
          <a:xfrm>
            <a:off x="2771385" y="4135987"/>
            <a:ext cx="282224" cy="195071"/>
          </a:xfrm>
          <a:prstGeom prst="rect">
            <a:avLst/>
          </a:prstGeom>
          <a:solidFill>
            <a:schemeClr val="lt1"/>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a:solidFill>
                  <a:schemeClr val="dk1"/>
                </a:solidFill>
                <a:ea typeface="Georgia"/>
                <a:cs typeface="Georgia"/>
                <a:sym typeface="Georgia"/>
              </a:rPr>
              <a:t>Yes</a:t>
            </a:r>
          </a:p>
        </p:txBody>
      </p:sp>
      <p:sp>
        <p:nvSpPr>
          <p:cNvPr id="121" name="Shape 682"/>
          <p:cNvSpPr txBox="1"/>
          <p:nvPr/>
        </p:nvSpPr>
        <p:spPr>
          <a:xfrm>
            <a:off x="5273727" y="4072649"/>
            <a:ext cx="282224" cy="195071"/>
          </a:xfrm>
          <a:prstGeom prst="rect">
            <a:avLst/>
          </a:prstGeom>
          <a:solidFill>
            <a:schemeClr val="lt1"/>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a:solidFill>
                  <a:schemeClr val="dk1"/>
                </a:solidFill>
                <a:ea typeface="Georgia"/>
                <a:cs typeface="Georgia"/>
                <a:sym typeface="Georgia"/>
              </a:rPr>
              <a:t>Yes</a:t>
            </a:r>
          </a:p>
        </p:txBody>
      </p:sp>
      <p:sp>
        <p:nvSpPr>
          <p:cNvPr id="134" name="Shape 704"/>
          <p:cNvSpPr/>
          <p:nvPr/>
        </p:nvSpPr>
        <p:spPr>
          <a:xfrm>
            <a:off x="533401" y="1762792"/>
            <a:ext cx="605475" cy="222923"/>
          </a:xfrm>
          <a:prstGeom prst="rect">
            <a:avLst/>
          </a:prstGeom>
          <a:solidFill>
            <a:schemeClr val="tx2"/>
          </a:solidFill>
          <a:ln w="9525" cap="flat" cmpd="sng">
            <a:solidFill>
              <a:schemeClr val="accent1"/>
            </a:solidFill>
            <a:prstDash val="dash"/>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Georgia"/>
              <a:buNone/>
            </a:pPr>
            <a:r>
              <a:rPr lang="en" sz="1000" b="1" i="1" u="none" strike="noStrike" cap="none">
                <a:solidFill>
                  <a:schemeClr val="lt1"/>
                </a:solidFill>
                <a:ea typeface="Georgia"/>
                <a:cs typeface="Georgia"/>
                <a:sym typeface="Georgia"/>
              </a:rPr>
              <a:t>Start</a:t>
            </a:r>
          </a:p>
        </p:txBody>
      </p:sp>
      <p:sp>
        <p:nvSpPr>
          <p:cNvPr id="135" name="Shape 705"/>
          <p:cNvSpPr txBox="1"/>
          <p:nvPr/>
        </p:nvSpPr>
        <p:spPr>
          <a:xfrm>
            <a:off x="953775" y="6028788"/>
            <a:ext cx="1745405" cy="140748"/>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dk1"/>
                </a:solidFill>
                <a:ea typeface="Georgia"/>
                <a:cs typeface="Georgia"/>
                <a:sym typeface="Georgia"/>
              </a:rPr>
              <a:t>Not a likely analytics candidate</a:t>
            </a:r>
          </a:p>
        </p:txBody>
      </p:sp>
      <p:sp>
        <p:nvSpPr>
          <p:cNvPr id="136" name="Shape 706"/>
          <p:cNvSpPr txBox="1"/>
          <p:nvPr/>
        </p:nvSpPr>
        <p:spPr>
          <a:xfrm>
            <a:off x="4288749" y="6031452"/>
            <a:ext cx="1620080" cy="140748"/>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dk1"/>
                </a:solidFill>
                <a:ea typeface="Georgia"/>
                <a:cs typeface="Georgia"/>
                <a:sym typeface="Georgia"/>
              </a:rPr>
              <a:t>Potential analytics candidate</a:t>
            </a:r>
          </a:p>
        </p:txBody>
      </p:sp>
      <p:sp>
        <p:nvSpPr>
          <p:cNvPr id="137" name="Shape 707"/>
          <p:cNvSpPr txBox="1"/>
          <p:nvPr/>
        </p:nvSpPr>
        <p:spPr>
          <a:xfrm>
            <a:off x="7118311" y="6024205"/>
            <a:ext cx="1492291" cy="140748"/>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dk1"/>
                </a:solidFill>
                <a:ea typeface="Georgia"/>
                <a:cs typeface="Georgia"/>
                <a:sym typeface="Georgia"/>
              </a:rPr>
              <a:t>Strong analytics candidate</a:t>
            </a:r>
          </a:p>
        </p:txBody>
      </p:sp>
      <p:grpSp>
        <p:nvGrpSpPr>
          <p:cNvPr id="138" name="Shape 708"/>
          <p:cNvGrpSpPr/>
          <p:nvPr/>
        </p:nvGrpSpPr>
        <p:grpSpPr>
          <a:xfrm>
            <a:off x="580689" y="5729699"/>
            <a:ext cx="8027893" cy="284513"/>
            <a:chOff x="560387" y="5475517"/>
            <a:chExt cx="9762316" cy="311099"/>
          </a:xfrm>
        </p:grpSpPr>
        <p:sp>
          <p:nvSpPr>
            <p:cNvPr id="139" name="Shape 709"/>
            <p:cNvSpPr/>
            <p:nvPr/>
          </p:nvSpPr>
          <p:spPr>
            <a:xfrm>
              <a:off x="5122932" y="5552792"/>
              <a:ext cx="1818300" cy="157499"/>
            </a:xfrm>
            <a:prstGeom prst="rect">
              <a:avLst/>
            </a:prstGeom>
            <a:solidFill>
              <a:srgbClr val="FF99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a:solidFill>
                  <a:schemeClr val="lt1"/>
                </a:solidFill>
                <a:ea typeface="Georgia"/>
                <a:cs typeface="Georgia"/>
                <a:sym typeface="Georgia"/>
              </a:endParaRPr>
            </a:p>
          </p:txBody>
        </p:sp>
        <p:sp>
          <p:nvSpPr>
            <p:cNvPr id="140" name="Shape 710"/>
            <p:cNvSpPr/>
            <p:nvPr/>
          </p:nvSpPr>
          <p:spPr>
            <a:xfrm>
              <a:off x="6941103" y="5475517"/>
              <a:ext cx="3381600" cy="311099"/>
            </a:xfrm>
            <a:prstGeom prst="rightArrow">
              <a:avLst>
                <a:gd name="adj1" fmla="val 50000"/>
                <a:gd name="adj2" fmla="val 50000"/>
              </a:avLst>
            </a:prstGeom>
            <a:solidFill>
              <a:srgbClr val="006A51"/>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a:solidFill>
                  <a:schemeClr val="lt1"/>
                </a:solidFill>
                <a:ea typeface="Georgia"/>
                <a:cs typeface="Georgia"/>
                <a:sym typeface="Georgia"/>
              </a:endParaRPr>
            </a:p>
          </p:txBody>
        </p:sp>
        <p:sp>
          <p:nvSpPr>
            <p:cNvPr id="141" name="Shape 711"/>
            <p:cNvSpPr/>
            <p:nvPr/>
          </p:nvSpPr>
          <p:spPr>
            <a:xfrm>
              <a:off x="560387" y="5475517"/>
              <a:ext cx="4562398" cy="311099"/>
            </a:xfrm>
            <a:prstGeom prst="leftArrow">
              <a:avLst>
                <a:gd name="adj1" fmla="val 50000"/>
                <a:gd name="adj2" fmla="val 50000"/>
              </a:avLst>
            </a:prstGeom>
            <a:solidFill>
              <a:srgbClr val="C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a:solidFill>
                  <a:schemeClr val="lt1"/>
                </a:solidFill>
                <a:ea typeface="Georgia"/>
                <a:cs typeface="Georgia"/>
                <a:sym typeface="Georgia"/>
              </a:endParaRPr>
            </a:p>
          </p:txBody>
        </p:sp>
      </p:grpSp>
      <p:grpSp>
        <p:nvGrpSpPr>
          <p:cNvPr id="163" name="Group 162"/>
          <p:cNvGrpSpPr/>
          <p:nvPr/>
        </p:nvGrpSpPr>
        <p:grpSpPr>
          <a:xfrm>
            <a:off x="3049160" y="1767999"/>
            <a:ext cx="945146" cy="935647"/>
            <a:chOff x="1025918" y="1834674"/>
            <a:chExt cx="855556" cy="846957"/>
          </a:xfrm>
          <a:solidFill>
            <a:schemeClr val="accent3"/>
          </a:solidFill>
        </p:grpSpPr>
        <p:sp>
          <p:nvSpPr>
            <p:cNvPr id="164" name="Shape 648"/>
            <p:cNvSpPr/>
            <p:nvPr/>
          </p:nvSpPr>
          <p:spPr>
            <a:xfrm rot="5400000">
              <a:off x="1030217" y="1830375"/>
              <a:ext cx="846957" cy="855556"/>
            </a:xfrm>
            <a:prstGeom prst="teardrop">
              <a:avLst>
                <a:gd name="adj" fmla="val 100000"/>
              </a:avLst>
            </a:prstGeom>
            <a:grp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dirty="0">
                <a:solidFill>
                  <a:schemeClr val="lt1"/>
                </a:solidFill>
                <a:ea typeface="Georgia"/>
                <a:cs typeface="Georgia"/>
                <a:sym typeface="Georgia"/>
              </a:endParaRPr>
            </a:p>
          </p:txBody>
        </p:sp>
        <p:sp>
          <p:nvSpPr>
            <p:cNvPr id="165" name="Shape 650"/>
            <p:cNvSpPr txBox="1"/>
            <p:nvPr/>
          </p:nvSpPr>
          <p:spPr>
            <a:xfrm>
              <a:off x="1089786" y="2059287"/>
              <a:ext cx="722209" cy="416782"/>
            </a:xfrm>
            <a:prstGeom prst="rect">
              <a:avLst/>
            </a:prstGeom>
            <a:grpFill/>
            <a:ln>
              <a:noFill/>
            </a:ln>
          </p:spPr>
          <p:txBody>
            <a:bodyPr lIns="0" tIns="0" rIns="0" bIns="0" anchor="t" anchorCtr="0">
              <a:noAutofit/>
            </a:bodyPr>
            <a:lstStyle/>
            <a:p>
              <a:pPr lvl="0" algn="ctr">
                <a:buClr>
                  <a:schemeClr val="lt1"/>
                </a:buClr>
                <a:buSzPct val="25000"/>
              </a:pPr>
              <a:r>
                <a:rPr lang="en-US" sz="1000" b="1" i="1" dirty="0">
                  <a:solidFill>
                    <a:schemeClr val="lt1"/>
                  </a:solidFill>
                  <a:ea typeface="Georgia"/>
                  <a:cs typeface="Georgia"/>
                  <a:sym typeface="Georgia"/>
                </a:rPr>
                <a:t>Process and data knowledge</a:t>
              </a:r>
            </a:p>
          </p:txBody>
        </p:sp>
      </p:grpSp>
      <p:grpSp>
        <p:nvGrpSpPr>
          <p:cNvPr id="166" name="Group 165"/>
          <p:cNvGrpSpPr/>
          <p:nvPr/>
        </p:nvGrpSpPr>
        <p:grpSpPr>
          <a:xfrm>
            <a:off x="5084583" y="1767999"/>
            <a:ext cx="945146" cy="935647"/>
            <a:chOff x="1025918" y="1834674"/>
            <a:chExt cx="855556" cy="846957"/>
          </a:xfrm>
          <a:solidFill>
            <a:schemeClr val="accent4"/>
          </a:solidFill>
        </p:grpSpPr>
        <p:sp>
          <p:nvSpPr>
            <p:cNvPr id="167" name="Shape 648"/>
            <p:cNvSpPr/>
            <p:nvPr/>
          </p:nvSpPr>
          <p:spPr>
            <a:xfrm rot="5400000">
              <a:off x="1030217" y="1830375"/>
              <a:ext cx="846957" cy="855556"/>
            </a:xfrm>
            <a:prstGeom prst="teardrop">
              <a:avLst>
                <a:gd name="adj" fmla="val 100000"/>
              </a:avLst>
            </a:prstGeom>
            <a:grp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dirty="0">
                <a:solidFill>
                  <a:schemeClr val="lt1"/>
                </a:solidFill>
                <a:ea typeface="Georgia"/>
                <a:cs typeface="Georgia"/>
                <a:sym typeface="Georgia"/>
              </a:endParaRPr>
            </a:p>
          </p:txBody>
        </p:sp>
        <p:sp>
          <p:nvSpPr>
            <p:cNvPr id="168" name="Shape 650"/>
            <p:cNvSpPr txBox="1"/>
            <p:nvPr/>
          </p:nvSpPr>
          <p:spPr>
            <a:xfrm>
              <a:off x="1089786" y="2059287"/>
              <a:ext cx="722209" cy="416782"/>
            </a:xfrm>
            <a:prstGeom prst="rect">
              <a:avLst/>
            </a:prstGeom>
            <a:grpFill/>
            <a:ln>
              <a:noFill/>
            </a:ln>
          </p:spPr>
          <p:txBody>
            <a:bodyPr lIns="0" tIns="0" rIns="0" bIns="0" anchor="t" anchorCtr="0">
              <a:noAutofit/>
            </a:bodyPr>
            <a:lstStyle/>
            <a:p>
              <a:pPr lvl="0" algn="ctr">
                <a:buClr>
                  <a:schemeClr val="lt1"/>
                </a:buClr>
                <a:buSzPct val="25000"/>
              </a:pPr>
              <a:r>
                <a:rPr lang="en-US" sz="1000" b="1" i="1" dirty="0">
                  <a:solidFill>
                    <a:schemeClr val="lt1"/>
                  </a:solidFill>
                  <a:ea typeface="Georgia"/>
                  <a:cs typeface="Georgia"/>
                  <a:sym typeface="Georgia"/>
                </a:rPr>
                <a:t>Ability to leverage in future</a:t>
              </a:r>
            </a:p>
          </p:txBody>
        </p:sp>
      </p:grpSp>
      <p:grpSp>
        <p:nvGrpSpPr>
          <p:cNvPr id="172" name="Shape 353"/>
          <p:cNvGrpSpPr/>
          <p:nvPr/>
        </p:nvGrpSpPr>
        <p:grpSpPr>
          <a:xfrm>
            <a:off x="859869" y="3947680"/>
            <a:ext cx="374890" cy="373205"/>
            <a:chOff x="878058" y="3526762"/>
            <a:chExt cx="475800" cy="408298"/>
          </a:xfrm>
          <a:solidFill>
            <a:schemeClr val="tx2"/>
          </a:solidFill>
        </p:grpSpPr>
        <p:sp>
          <p:nvSpPr>
            <p:cNvPr id="173" name="Shape 352"/>
            <p:cNvSpPr/>
            <p:nvPr/>
          </p:nvSpPr>
          <p:spPr>
            <a:xfrm>
              <a:off x="878058" y="3526762"/>
              <a:ext cx="475800" cy="408298"/>
            </a:xfrm>
            <a:prstGeom prst="diamond">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rgbClr val="000000"/>
                </a:buClr>
                <a:buFont typeface="Arial"/>
                <a:buNone/>
              </a:pPr>
              <a:endParaRPr sz="1000" b="1" i="0" u="none" strike="noStrike" cap="none">
                <a:solidFill>
                  <a:schemeClr val="dk1"/>
                </a:solidFill>
                <a:ea typeface="Georgia"/>
                <a:cs typeface="Georgia"/>
                <a:sym typeface="Georgia"/>
              </a:endParaRPr>
            </a:p>
          </p:txBody>
        </p:sp>
        <p:sp>
          <p:nvSpPr>
            <p:cNvPr id="174" name="Shape 354"/>
            <p:cNvSpPr txBox="1"/>
            <p:nvPr/>
          </p:nvSpPr>
          <p:spPr>
            <a:xfrm>
              <a:off x="968548" y="3654016"/>
              <a:ext cx="294819" cy="132206"/>
            </a:xfrm>
            <a:prstGeom prst="rect">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bg2"/>
                  </a:solidFill>
                  <a:ea typeface="Georgia"/>
                  <a:cs typeface="Georgia"/>
                  <a:sym typeface="Georgia"/>
                </a:rPr>
                <a:t>?</a:t>
              </a:r>
            </a:p>
          </p:txBody>
        </p:sp>
      </p:grpSp>
      <p:grpSp>
        <p:nvGrpSpPr>
          <p:cNvPr id="175" name="Shape 353"/>
          <p:cNvGrpSpPr/>
          <p:nvPr/>
        </p:nvGrpSpPr>
        <p:grpSpPr>
          <a:xfrm>
            <a:off x="2726874" y="4624880"/>
            <a:ext cx="374890" cy="373205"/>
            <a:chOff x="878058" y="3526762"/>
            <a:chExt cx="475800" cy="408298"/>
          </a:xfrm>
          <a:solidFill>
            <a:schemeClr val="tx2"/>
          </a:solidFill>
        </p:grpSpPr>
        <p:sp>
          <p:nvSpPr>
            <p:cNvPr id="176" name="Shape 352"/>
            <p:cNvSpPr/>
            <p:nvPr/>
          </p:nvSpPr>
          <p:spPr>
            <a:xfrm>
              <a:off x="878058" y="3526762"/>
              <a:ext cx="475800" cy="408298"/>
            </a:xfrm>
            <a:prstGeom prst="diamond">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rgbClr val="000000"/>
                </a:buClr>
                <a:buFont typeface="Arial"/>
                <a:buNone/>
              </a:pPr>
              <a:endParaRPr sz="1000" b="1" i="0" u="none" strike="noStrike" cap="none">
                <a:solidFill>
                  <a:schemeClr val="dk1"/>
                </a:solidFill>
                <a:ea typeface="Georgia"/>
                <a:cs typeface="Georgia"/>
                <a:sym typeface="Georgia"/>
              </a:endParaRPr>
            </a:p>
          </p:txBody>
        </p:sp>
        <p:sp>
          <p:nvSpPr>
            <p:cNvPr id="177" name="Shape 354"/>
            <p:cNvSpPr txBox="1"/>
            <p:nvPr/>
          </p:nvSpPr>
          <p:spPr>
            <a:xfrm>
              <a:off x="968548" y="3654016"/>
              <a:ext cx="294819" cy="132206"/>
            </a:xfrm>
            <a:prstGeom prst="rect">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bg2"/>
                  </a:solidFill>
                  <a:ea typeface="Georgia"/>
                  <a:cs typeface="Georgia"/>
                  <a:sym typeface="Georgia"/>
                </a:rPr>
                <a:t>?</a:t>
              </a:r>
            </a:p>
          </p:txBody>
        </p:sp>
      </p:grpSp>
      <p:grpSp>
        <p:nvGrpSpPr>
          <p:cNvPr id="178" name="Shape 353"/>
          <p:cNvGrpSpPr/>
          <p:nvPr/>
        </p:nvGrpSpPr>
        <p:grpSpPr>
          <a:xfrm>
            <a:off x="3631527" y="3937303"/>
            <a:ext cx="374890" cy="373205"/>
            <a:chOff x="878058" y="3526762"/>
            <a:chExt cx="475800" cy="408298"/>
          </a:xfrm>
          <a:solidFill>
            <a:schemeClr val="tx2"/>
          </a:solidFill>
        </p:grpSpPr>
        <p:sp>
          <p:nvSpPr>
            <p:cNvPr id="179" name="Shape 352"/>
            <p:cNvSpPr/>
            <p:nvPr/>
          </p:nvSpPr>
          <p:spPr>
            <a:xfrm>
              <a:off x="878058" y="3526762"/>
              <a:ext cx="475800" cy="408298"/>
            </a:xfrm>
            <a:prstGeom prst="diamond">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rgbClr val="000000"/>
                </a:buClr>
                <a:buFont typeface="Arial"/>
                <a:buNone/>
              </a:pPr>
              <a:endParaRPr sz="1000" b="1" i="0" u="none" strike="noStrike" cap="none">
                <a:solidFill>
                  <a:schemeClr val="dk1"/>
                </a:solidFill>
                <a:ea typeface="Georgia"/>
                <a:cs typeface="Georgia"/>
                <a:sym typeface="Georgia"/>
              </a:endParaRPr>
            </a:p>
          </p:txBody>
        </p:sp>
        <p:sp>
          <p:nvSpPr>
            <p:cNvPr id="180" name="Shape 354"/>
            <p:cNvSpPr txBox="1"/>
            <p:nvPr/>
          </p:nvSpPr>
          <p:spPr>
            <a:xfrm>
              <a:off x="968548" y="3654016"/>
              <a:ext cx="294819" cy="132206"/>
            </a:xfrm>
            <a:prstGeom prst="rect">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bg2"/>
                  </a:solidFill>
                  <a:ea typeface="Georgia"/>
                  <a:cs typeface="Georgia"/>
                  <a:sym typeface="Georgia"/>
                </a:rPr>
                <a:t>?</a:t>
              </a:r>
            </a:p>
          </p:txBody>
        </p:sp>
      </p:grpSp>
      <p:grpSp>
        <p:nvGrpSpPr>
          <p:cNvPr id="181" name="Shape 353"/>
          <p:cNvGrpSpPr/>
          <p:nvPr/>
        </p:nvGrpSpPr>
        <p:grpSpPr>
          <a:xfrm>
            <a:off x="4736355" y="3937303"/>
            <a:ext cx="374890" cy="373205"/>
            <a:chOff x="878058" y="3526762"/>
            <a:chExt cx="475800" cy="408298"/>
          </a:xfrm>
          <a:solidFill>
            <a:schemeClr val="tx2"/>
          </a:solidFill>
        </p:grpSpPr>
        <p:sp>
          <p:nvSpPr>
            <p:cNvPr id="182" name="Shape 352"/>
            <p:cNvSpPr/>
            <p:nvPr/>
          </p:nvSpPr>
          <p:spPr>
            <a:xfrm>
              <a:off x="878058" y="3526762"/>
              <a:ext cx="475800" cy="408298"/>
            </a:xfrm>
            <a:prstGeom prst="diamond">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rgbClr val="000000"/>
                </a:buClr>
                <a:buFont typeface="Arial"/>
                <a:buNone/>
              </a:pPr>
              <a:endParaRPr sz="1000" b="1" i="0" u="none" strike="noStrike" cap="none">
                <a:solidFill>
                  <a:schemeClr val="dk1"/>
                </a:solidFill>
                <a:ea typeface="Georgia"/>
                <a:cs typeface="Georgia"/>
                <a:sym typeface="Georgia"/>
              </a:endParaRPr>
            </a:p>
          </p:txBody>
        </p:sp>
        <p:sp>
          <p:nvSpPr>
            <p:cNvPr id="183" name="Shape 354"/>
            <p:cNvSpPr txBox="1"/>
            <p:nvPr/>
          </p:nvSpPr>
          <p:spPr>
            <a:xfrm>
              <a:off x="968548" y="3654016"/>
              <a:ext cx="294819" cy="132206"/>
            </a:xfrm>
            <a:prstGeom prst="rect">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bg2"/>
                  </a:solidFill>
                  <a:ea typeface="Georgia"/>
                  <a:cs typeface="Georgia"/>
                  <a:sym typeface="Georgia"/>
                </a:rPr>
                <a:t>?</a:t>
              </a:r>
            </a:p>
          </p:txBody>
        </p:sp>
      </p:grpSp>
      <p:grpSp>
        <p:nvGrpSpPr>
          <p:cNvPr id="184" name="Shape 353"/>
          <p:cNvGrpSpPr/>
          <p:nvPr/>
        </p:nvGrpSpPr>
        <p:grpSpPr>
          <a:xfrm>
            <a:off x="6697062" y="4675677"/>
            <a:ext cx="374890" cy="373205"/>
            <a:chOff x="878058" y="3526762"/>
            <a:chExt cx="475800" cy="408298"/>
          </a:xfrm>
          <a:solidFill>
            <a:schemeClr val="tx2"/>
          </a:solidFill>
        </p:grpSpPr>
        <p:sp>
          <p:nvSpPr>
            <p:cNvPr id="185" name="Shape 352"/>
            <p:cNvSpPr/>
            <p:nvPr/>
          </p:nvSpPr>
          <p:spPr>
            <a:xfrm>
              <a:off x="878058" y="3526762"/>
              <a:ext cx="475800" cy="408298"/>
            </a:xfrm>
            <a:prstGeom prst="diamond">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rgbClr val="000000"/>
                </a:buClr>
                <a:buFont typeface="Arial"/>
                <a:buNone/>
              </a:pPr>
              <a:endParaRPr sz="1000" b="1" i="0" u="none" strike="noStrike" cap="none">
                <a:solidFill>
                  <a:schemeClr val="dk1"/>
                </a:solidFill>
                <a:ea typeface="Georgia"/>
                <a:cs typeface="Georgia"/>
                <a:sym typeface="Georgia"/>
              </a:endParaRPr>
            </a:p>
          </p:txBody>
        </p:sp>
        <p:sp>
          <p:nvSpPr>
            <p:cNvPr id="186" name="Shape 354"/>
            <p:cNvSpPr txBox="1"/>
            <p:nvPr/>
          </p:nvSpPr>
          <p:spPr>
            <a:xfrm>
              <a:off x="981949" y="3654016"/>
              <a:ext cx="268017" cy="132206"/>
            </a:xfrm>
            <a:prstGeom prst="rect">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bg2"/>
                  </a:solidFill>
                  <a:ea typeface="Georgia"/>
                  <a:cs typeface="Georgia"/>
                  <a:sym typeface="Georgia"/>
                </a:rPr>
                <a:t>?</a:t>
              </a:r>
            </a:p>
          </p:txBody>
        </p:sp>
      </p:grpSp>
      <p:cxnSp>
        <p:nvCxnSpPr>
          <p:cNvPr id="83" name="Elbow Connector 82"/>
          <p:cNvCxnSpPr/>
          <p:nvPr/>
        </p:nvCxnSpPr>
        <p:spPr>
          <a:xfrm flipV="1">
            <a:off x="4006417" y="3230371"/>
            <a:ext cx="728186" cy="893535"/>
          </a:xfrm>
          <a:prstGeom prst="bentConnector3">
            <a:avLst>
              <a:gd name="adj1" fmla="val 68312"/>
            </a:avLst>
          </a:prstGeom>
          <a:ln w="12700">
            <a:solidFill>
              <a:srgbClr val="968C6D"/>
            </a:solidFill>
            <a:tailEnd type="triangle"/>
          </a:ln>
        </p:spPr>
        <p:style>
          <a:lnRef idx="1">
            <a:schemeClr val="accent1"/>
          </a:lnRef>
          <a:fillRef idx="0">
            <a:schemeClr val="accent1"/>
          </a:fillRef>
          <a:effectRef idx="0">
            <a:schemeClr val="accent1"/>
          </a:effectRef>
          <a:fontRef idx="minor">
            <a:schemeClr val="tx1"/>
          </a:fontRef>
        </p:style>
      </p:cxnSp>
      <p:sp>
        <p:nvSpPr>
          <p:cNvPr id="84" name="Shape 699"/>
          <p:cNvSpPr txBox="1"/>
          <p:nvPr/>
        </p:nvSpPr>
        <p:spPr>
          <a:xfrm>
            <a:off x="4372085" y="3584607"/>
            <a:ext cx="282224" cy="195071"/>
          </a:xfrm>
          <a:prstGeom prst="rect">
            <a:avLst/>
          </a:prstGeom>
          <a:solidFill>
            <a:schemeClr val="lt1"/>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dk1"/>
                </a:solidFill>
                <a:ea typeface="Georgia"/>
                <a:cs typeface="Georgia"/>
                <a:sym typeface="Georgia"/>
              </a:rPr>
              <a:t>Yes</a:t>
            </a:r>
          </a:p>
        </p:txBody>
      </p:sp>
      <p:cxnSp>
        <p:nvCxnSpPr>
          <p:cNvPr id="86" name="Straight Arrow Connector 85"/>
          <p:cNvCxnSpPr/>
          <p:nvPr/>
        </p:nvCxnSpPr>
        <p:spPr>
          <a:xfrm>
            <a:off x="4006417" y="4123906"/>
            <a:ext cx="729938" cy="10010"/>
          </a:xfrm>
          <a:prstGeom prst="straightConnector1">
            <a:avLst/>
          </a:prstGeom>
          <a:ln w="12700">
            <a:solidFill>
              <a:srgbClr val="968C6D"/>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33729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28" name="Shape 657"/>
          <p:cNvCxnSpPr/>
          <p:nvPr/>
        </p:nvCxnSpPr>
        <p:spPr>
          <a:xfrm>
            <a:off x="1243939" y="4134229"/>
            <a:ext cx="599481" cy="173670"/>
          </a:xfrm>
          <a:prstGeom prst="bentConnector2">
            <a:avLst/>
          </a:prstGeom>
          <a:noFill/>
          <a:ln w="12700" cap="flat" cmpd="sng">
            <a:solidFill>
              <a:srgbClr val="968C6D"/>
            </a:solidFill>
            <a:prstDash val="solid"/>
            <a:round/>
            <a:headEnd type="none" w="med" len="med"/>
            <a:tailEnd type="triangle" w="lg" len="lg"/>
          </a:ln>
        </p:spPr>
      </p:cxnSp>
      <p:cxnSp>
        <p:nvCxnSpPr>
          <p:cNvPr id="229" name="Shape 658"/>
          <p:cNvCxnSpPr/>
          <p:nvPr/>
        </p:nvCxnSpPr>
        <p:spPr>
          <a:xfrm>
            <a:off x="1037554" y="3690950"/>
            <a:ext cx="0" cy="256529"/>
          </a:xfrm>
          <a:prstGeom prst="straightConnector1">
            <a:avLst/>
          </a:prstGeom>
          <a:noFill/>
          <a:ln w="12700" cap="flat" cmpd="sng">
            <a:solidFill>
              <a:srgbClr val="968C6D"/>
            </a:solidFill>
            <a:prstDash val="solid"/>
            <a:round/>
            <a:headEnd type="none" w="med" len="med"/>
            <a:tailEnd type="triangle" w="lg" len="lg"/>
          </a:ln>
        </p:spPr>
      </p:cxnSp>
      <p:cxnSp>
        <p:nvCxnSpPr>
          <p:cNvPr id="230" name="Shape 660"/>
          <p:cNvCxnSpPr/>
          <p:nvPr/>
        </p:nvCxnSpPr>
        <p:spPr>
          <a:xfrm>
            <a:off x="1037554" y="4320886"/>
            <a:ext cx="0" cy="1449734"/>
          </a:xfrm>
          <a:prstGeom prst="straightConnector1">
            <a:avLst/>
          </a:prstGeom>
          <a:noFill/>
          <a:ln w="12700" cap="flat" cmpd="sng">
            <a:solidFill>
              <a:srgbClr val="968C6D"/>
            </a:solidFill>
            <a:prstDash val="solid"/>
            <a:round/>
            <a:headEnd type="none" w="med" len="med"/>
            <a:tailEnd type="triangle" w="lg" len="lg"/>
          </a:ln>
        </p:spPr>
      </p:cxnSp>
      <p:cxnSp>
        <p:nvCxnSpPr>
          <p:cNvPr id="231" name="Shape 661"/>
          <p:cNvCxnSpPr/>
          <p:nvPr/>
        </p:nvCxnSpPr>
        <p:spPr>
          <a:xfrm>
            <a:off x="2538537" y="4807467"/>
            <a:ext cx="162576" cy="0"/>
          </a:xfrm>
          <a:prstGeom prst="straightConnector1">
            <a:avLst/>
          </a:prstGeom>
          <a:noFill/>
          <a:ln w="12700" cap="flat" cmpd="sng">
            <a:solidFill>
              <a:srgbClr val="968C6D"/>
            </a:solidFill>
            <a:prstDash val="solid"/>
            <a:round/>
            <a:headEnd type="none" w="med" len="med"/>
            <a:tailEnd type="triangle" w="lg" len="lg"/>
          </a:ln>
        </p:spPr>
      </p:cxnSp>
      <p:cxnSp>
        <p:nvCxnSpPr>
          <p:cNvPr id="232" name="Shape 662"/>
          <p:cNvCxnSpPr/>
          <p:nvPr/>
        </p:nvCxnSpPr>
        <p:spPr>
          <a:xfrm rot="10800000">
            <a:off x="2911496" y="3691172"/>
            <a:ext cx="0" cy="929542"/>
          </a:xfrm>
          <a:prstGeom prst="straightConnector1">
            <a:avLst/>
          </a:prstGeom>
          <a:noFill/>
          <a:ln w="12700" cap="flat" cmpd="sng">
            <a:solidFill>
              <a:srgbClr val="968C6D"/>
            </a:solidFill>
            <a:prstDash val="solid"/>
            <a:round/>
            <a:headEnd type="none" w="med" len="med"/>
            <a:tailEnd type="triangle" w="lg" len="lg"/>
          </a:ln>
        </p:spPr>
      </p:cxnSp>
      <p:cxnSp>
        <p:nvCxnSpPr>
          <p:cNvPr id="233" name="Shape 664"/>
          <p:cNvCxnSpPr/>
          <p:nvPr/>
        </p:nvCxnSpPr>
        <p:spPr>
          <a:xfrm>
            <a:off x="3107026" y="4807417"/>
            <a:ext cx="189713" cy="963288"/>
          </a:xfrm>
          <a:prstGeom prst="bentConnector2">
            <a:avLst/>
          </a:prstGeom>
          <a:noFill/>
          <a:ln w="12700" cap="flat" cmpd="sng">
            <a:solidFill>
              <a:srgbClr val="968C6D"/>
            </a:solidFill>
            <a:prstDash val="solid"/>
            <a:round/>
            <a:headEnd type="none" w="med" len="med"/>
            <a:tailEnd type="triangle" w="lg" len="lg"/>
          </a:ln>
        </p:spPr>
      </p:cxnSp>
      <p:cxnSp>
        <p:nvCxnSpPr>
          <p:cNvPr id="234" name="Shape 665"/>
          <p:cNvCxnSpPr/>
          <p:nvPr/>
        </p:nvCxnSpPr>
        <p:spPr>
          <a:xfrm>
            <a:off x="5117016" y="4155537"/>
            <a:ext cx="619218" cy="165441"/>
          </a:xfrm>
          <a:prstGeom prst="bentConnector2">
            <a:avLst/>
          </a:prstGeom>
          <a:noFill/>
          <a:ln w="12700" cap="flat" cmpd="sng">
            <a:solidFill>
              <a:srgbClr val="968C6D"/>
            </a:solidFill>
            <a:prstDash val="solid"/>
            <a:round/>
            <a:headEnd type="none" w="med" len="med"/>
            <a:tailEnd type="triangle" w="lg" len="lg"/>
          </a:ln>
        </p:spPr>
      </p:cxnSp>
      <p:cxnSp>
        <p:nvCxnSpPr>
          <p:cNvPr id="235" name="Shape 666"/>
          <p:cNvCxnSpPr/>
          <p:nvPr/>
        </p:nvCxnSpPr>
        <p:spPr>
          <a:xfrm>
            <a:off x="4921498" y="3712238"/>
            <a:ext cx="0" cy="256529"/>
          </a:xfrm>
          <a:prstGeom prst="straightConnector1">
            <a:avLst/>
          </a:prstGeom>
          <a:noFill/>
          <a:ln w="12700" cap="flat" cmpd="sng">
            <a:solidFill>
              <a:srgbClr val="968C6D"/>
            </a:solidFill>
            <a:prstDash val="solid"/>
            <a:round/>
            <a:headEnd type="none" w="med" len="med"/>
            <a:tailEnd type="triangle" w="lg" len="lg"/>
          </a:ln>
        </p:spPr>
      </p:cxnSp>
      <p:cxnSp>
        <p:nvCxnSpPr>
          <p:cNvPr id="237" name="Shape 668"/>
          <p:cNvCxnSpPr/>
          <p:nvPr/>
        </p:nvCxnSpPr>
        <p:spPr>
          <a:xfrm>
            <a:off x="8044551" y="3703551"/>
            <a:ext cx="0" cy="256529"/>
          </a:xfrm>
          <a:prstGeom prst="straightConnector1">
            <a:avLst/>
          </a:prstGeom>
          <a:noFill/>
          <a:ln w="12700" cap="flat" cmpd="sng">
            <a:solidFill>
              <a:srgbClr val="968C6D"/>
            </a:solidFill>
            <a:prstDash val="solid"/>
            <a:round/>
            <a:headEnd type="none" w="med" len="med"/>
            <a:tailEnd type="triangle" w="lg" len="lg"/>
          </a:ln>
        </p:spPr>
      </p:cxnSp>
      <p:cxnSp>
        <p:nvCxnSpPr>
          <p:cNvPr id="238" name="Shape 669"/>
          <p:cNvCxnSpPr/>
          <p:nvPr/>
        </p:nvCxnSpPr>
        <p:spPr>
          <a:xfrm>
            <a:off x="4911973" y="4342163"/>
            <a:ext cx="0" cy="1428607"/>
          </a:xfrm>
          <a:prstGeom prst="straightConnector1">
            <a:avLst/>
          </a:prstGeom>
          <a:noFill/>
          <a:ln w="12700" cap="flat" cmpd="sng">
            <a:solidFill>
              <a:srgbClr val="968C6D"/>
            </a:solidFill>
            <a:prstDash val="solid"/>
            <a:round/>
            <a:headEnd type="none" w="med" len="med"/>
            <a:tailEnd type="triangle" w="lg" len="lg"/>
          </a:ln>
        </p:spPr>
      </p:cxnSp>
      <p:cxnSp>
        <p:nvCxnSpPr>
          <p:cNvPr id="239" name="Shape 670"/>
          <p:cNvCxnSpPr/>
          <p:nvPr/>
        </p:nvCxnSpPr>
        <p:spPr>
          <a:xfrm flipH="1">
            <a:off x="3805240" y="4310754"/>
            <a:ext cx="1480" cy="1463726"/>
          </a:xfrm>
          <a:prstGeom prst="straightConnector1">
            <a:avLst/>
          </a:prstGeom>
          <a:noFill/>
          <a:ln w="12700" cap="flat" cmpd="sng">
            <a:solidFill>
              <a:srgbClr val="968C6D"/>
            </a:solidFill>
            <a:prstDash val="solid"/>
            <a:round/>
            <a:headEnd type="none" w="med" len="med"/>
            <a:tailEnd type="triangle" w="lg" len="lg"/>
          </a:ln>
        </p:spPr>
      </p:cxnSp>
      <p:cxnSp>
        <p:nvCxnSpPr>
          <p:cNvPr id="240" name="Shape 671"/>
          <p:cNvCxnSpPr/>
          <p:nvPr/>
        </p:nvCxnSpPr>
        <p:spPr>
          <a:xfrm flipH="1">
            <a:off x="6878507" y="5048882"/>
            <a:ext cx="6000" cy="725683"/>
          </a:xfrm>
          <a:prstGeom prst="straightConnector1">
            <a:avLst/>
          </a:prstGeom>
          <a:noFill/>
          <a:ln w="12700" cap="flat" cmpd="sng">
            <a:solidFill>
              <a:srgbClr val="968C6D"/>
            </a:solidFill>
            <a:prstDash val="solid"/>
            <a:round/>
            <a:headEnd type="none" w="med" len="med"/>
            <a:tailEnd type="triangle" w="lg" len="lg"/>
          </a:ln>
        </p:spPr>
      </p:cxnSp>
      <p:cxnSp>
        <p:nvCxnSpPr>
          <p:cNvPr id="241" name="Shape 672"/>
          <p:cNvCxnSpPr/>
          <p:nvPr/>
        </p:nvCxnSpPr>
        <p:spPr>
          <a:xfrm>
            <a:off x="6434588" y="4856422"/>
            <a:ext cx="250401" cy="1921"/>
          </a:xfrm>
          <a:prstGeom prst="straightConnector1">
            <a:avLst/>
          </a:prstGeom>
          <a:noFill/>
          <a:ln w="12700" cap="flat" cmpd="sng">
            <a:solidFill>
              <a:srgbClr val="968C6D"/>
            </a:solidFill>
            <a:prstDash val="solid"/>
            <a:round/>
            <a:headEnd type="none" w="med" len="med"/>
            <a:tailEnd type="triangle" w="lg" len="lg"/>
          </a:ln>
        </p:spPr>
      </p:cxnSp>
      <p:cxnSp>
        <p:nvCxnSpPr>
          <p:cNvPr id="242" name="Shape 683"/>
          <p:cNvCxnSpPr/>
          <p:nvPr/>
        </p:nvCxnSpPr>
        <p:spPr>
          <a:xfrm>
            <a:off x="3806719" y="3691052"/>
            <a:ext cx="0" cy="256529"/>
          </a:xfrm>
          <a:prstGeom prst="straightConnector1">
            <a:avLst/>
          </a:prstGeom>
          <a:noFill/>
          <a:ln w="12700" cap="flat" cmpd="sng">
            <a:solidFill>
              <a:srgbClr val="968C6D"/>
            </a:solidFill>
            <a:prstDash val="solid"/>
            <a:round/>
            <a:headEnd type="none" w="med" len="med"/>
            <a:tailEnd type="triangle" w="lg" len="lg"/>
          </a:ln>
        </p:spPr>
      </p:cxnSp>
      <p:cxnSp>
        <p:nvCxnSpPr>
          <p:cNvPr id="243" name="Shape 700"/>
          <p:cNvCxnSpPr/>
          <p:nvPr/>
        </p:nvCxnSpPr>
        <p:spPr>
          <a:xfrm rot="10800000" flipH="1">
            <a:off x="7076049" y="3703549"/>
            <a:ext cx="54274" cy="1154793"/>
          </a:xfrm>
          <a:prstGeom prst="bentConnector2">
            <a:avLst/>
          </a:prstGeom>
          <a:noFill/>
          <a:ln w="12700" cap="flat" cmpd="sng">
            <a:solidFill>
              <a:srgbClr val="968C6D"/>
            </a:solidFill>
            <a:prstDash val="solid"/>
            <a:round/>
            <a:headEnd type="none" w="med" len="med"/>
            <a:tailEnd type="triangle" w="lg" len="lg"/>
          </a:ln>
        </p:spPr>
      </p:cxnSp>
      <p:sp>
        <p:nvSpPr>
          <p:cNvPr id="2" name="Title 1"/>
          <p:cNvSpPr>
            <a:spLocks noGrp="1"/>
          </p:cNvSpPr>
          <p:nvPr>
            <p:ph type="title"/>
          </p:nvPr>
        </p:nvSpPr>
        <p:spPr>
          <a:xfrm>
            <a:off x="533400" y="690562"/>
            <a:ext cx="8077200" cy="738664"/>
          </a:xfrm>
        </p:spPr>
        <p:txBody>
          <a:bodyPr/>
          <a:lstStyle/>
          <a:p>
            <a:r>
              <a:rPr lang="en-US" dirty="0"/>
              <a:t>Framework for selecting </a:t>
            </a:r>
            <a:r>
              <a:rPr lang="en-US" dirty="0" smtClean="0"/>
              <a:t>analytics–enabled audit(s) </a:t>
            </a:r>
            <a:r>
              <a:rPr lang="en-US" b="0" dirty="0"/>
              <a:t>(continued)</a:t>
            </a:r>
            <a:endParaRPr lang="en-US" dirty="0"/>
          </a:p>
        </p:txBody>
      </p:sp>
      <p:sp>
        <p:nvSpPr>
          <p:cNvPr id="4" name="Slide Number Placeholder 3"/>
          <p:cNvSpPr>
            <a:spLocks noGrp="1"/>
          </p:cNvSpPr>
          <p:nvPr>
            <p:ph type="sldNum" sz="quarter" idx="18"/>
          </p:nvPr>
        </p:nvSpPr>
        <p:spPr/>
        <p:txBody>
          <a:bodyPr/>
          <a:lstStyle/>
          <a:p>
            <a:fld id="{0EB59224-DFAF-451D-8CBC-9A737B9002FD}" type="slidenum">
              <a:rPr lang="en-US" smtClean="0"/>
              <a:pPr/>
              <a:t>12</a:t>
            </a:fld>
            <a:endParaRPr lang="en-US" dirty="0"/>
          </a:p>
        </p:txBody>
      </p:sp>
      <p:sp>
        <p:nvSpPr>
          <p:cNvPr id="82" name="Shape 640"/>
          <p:cNvSpPr/>
          <p:nvPr/>
        </p:nvSpPr>
        <p:spPr>
          <a:xfrm>
            <a:off x="7750320" y="2552130"/>
            <a:ext cx="87232" cy="83625"/>
          </a:xfrm>
          <a:prstGeom prst="ellipse">
            <a:avLst/>
          </a:prstGeom>
          <a:solidFill>
            <a:schemeClr val="lt1"/>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a:solidFill>
                <a:schemeClr val="lt1"/>
              </a:solidFill>
              <a:ea typeface="Georgia"/>
              <a:cs typeface="Georgia"/>
              <a:sym typeface="Georgia"/>
            </a:endParaRPr>
          </a:p>
        </p:txBody>
      </p:sp>
      <p:sp>
        <p:nvSpPr>
          <p:cNvPr id="85" name="Shape 643"/>
          <p:cNvSpPr/>
          <p:nvPr/>
        </p:nvSpPr>
        <p:spPr>
          <a:xfrm>
            <a:off x="3625335" y="2546805"/>
            <a:ext cx="87232" cy="83625"/>
          </a:xfrm>
          <a:prstGeom prst="ellipse">
            <a:avLst/>
          </a:prstGeom>
          <a:solidFill>
            <a:schemeClr val="lt2"/>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a:solidFill>
                <a:schemeClr val="lt1"/>
              </a:solidFill>
              <a:ea typeface="Georgia"/>
              <a:cs typeface="Georgia"/>
              <a:sym typeface="Georgia"/>
            </a:endParaRPr>
          </a:p>
        </p:txBody>
      </p:sp>
      <p:sp>
        <p:nvSpPr>
          <p:cNvPr id="88" name="Shape 646"/>
          <p:cNvSpPr/>
          <p:nvPr/>
        </p:nvSpPr>
        <p:spPr>
          <a:xfrm>
            <a:off x="5808310" y="2566675"/>
            <a:ext cx="87232" cy="83625"/>
          </a:xfrm>
          <a:prstGeom prst="ellipse">
            <a:avLst/>
          </a:prstGeom>
          <a:solidFill>
            <a:schemeClr val="lt1"/>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a:solidFill>
                <a:schemeClr val="lt1"/>
              </a:solidFill>
              <a:ea typeface="Georgia"/>
              <a:cs typeface="Georgia"/>
              <a:sym typeface="Georgia"/>
            </a:endParaRPr>
          </a:p>
        </p:txBody>
      </p:sp>
      <p:sp>
        <p:nvSpPr>
          <p:cNvPr id="91" name="Shape 649"/>
          <p:cNvSpPr/>
          <p:nvPr/>
        </p:nvSpPr>
        <p:spPr>
          <a:xfrm>
            <a:off x="1751689" y="2559016"/>
            <a:ext cx="87232" cy="83625"/>
          </a:xfrm>
          <a:prstGeom prst="ellipse">
            <a:avLst/>
          </a:prstGeom>
          <a:solidFill>
            <a:schemeClr val="lt1"/>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a:solidFill>
                <a:schemeClr val="lt1"/>
              </a:solidFill>
              <a:ea typeface="Georgia"/>
              <a:cs typeface="Georgia"/>
              <a:sym typeface="Georgia"/>
            </a:endParaRPr>
          </a:p>
        </p:txBody>
      </p:sp>
      <p:grpSp>
        <p:nvGrpSpPr>
          <p:cNvPr id="158" name="Group 157"/>
          <p:cNvGrpSpPr/>
          <p:nvPr/>
        </p:nvGrpSpPr>
        <p:grpSpPr>
          <a:xfrm>
            <a:off x="1150354" y="1767999"/>
            <a:ext cx="945146" cy="935647"/>
            <a:chOff x="1025918" y="1834674"/>
            <a:chExt cx="855556" cy="846957"/>
          </a:xfrm>
          <a:solidFill>
            <a:schemeClr val="accent2"/>
          </a:solidFill>
        </p:grpSpPr>
        <p:sp>
          <p:nvSpPr>
            <p:cNvPr id="90" name="Shape 648"/>
            <p:cNvSpPr/>
            <p:nvPr/>
          </p:nvSpPr>
          <p:spPr>
            <a:xfrm rot="5400000">
              <a:off x="1030217" y="1830375"/>
              <a:ext cx="846957" cy="855556"/>
            </a:xfrm>
            <a:prstGeom prst="teardrop">
              <a:avLst>
                <a:gd name="adj" fmla="val 100000"/>
              </a:avLst>
            </a:prstGeom>
            <a:grp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dirty="0">
                <a:solidFill>
                  <a:schemeClr val="lt1"/>
                </a:solidFill>
                <a:ea typeface="Georgia"/>
                <a:cs typeface="Georgia"/>
                <a:sym typeface="Georgia"/>
              </a:endParaRPr>
            </a:p>
          </p:txBody>
        </p:sp>
        <p:sp>
          <p:nvSpPr>
            <p:cNvPr id="92" name="Shape 650"/>
            <p:cNvSpPr txBox="1"/>
            <p:nvPr/>
          </p:nvSpPr>
          <p:spPr>
            <a:xfrm>
              <a:off x="1089786" y="2059287"/>
              <a:ext cx="722209" cy="416782"/>
            </a:xfrm>
            <a:prstGeom prst="rect">
              <a:avLst/>
            </a:prstGeom>
            <a:grpFill/>
            <a:ln>
              <a:noFill/>
            </a:ln>
          </p:spPr>
          <p:txBody>
            <a:bodyPr lIns="0" tIns="0" rIns="0" bIns="0" anchor="t" anchorCtr="0">
              <a:noAutofit/>
            </a:bodyPr>
            <a:lstStyle/>
            <a:p>
              <a:pPr marL="0" marR="0" lvl="0" indent="0" algn="ctr" rtl="0">
                <a:lnSpc>
                  <a:spcPct val="100000"/>
                </a:lnSpc>
                <a:spcBef>
                  <a:spcPts val="0"/>
                </a:spcBef>
                <a:spcAft>
                  <a:spcPts val="0"/>
                </a:spcAft>
                <a:buClr>
                  <a:schemeClr val="lt1"/>
                </a:buClr>
                <a:buSzPct val="25000"/>
                <a:buFont typeface="Georgia"/>
                <a:buNone/>
              </a:pPr>
              <a:r>
                <a:rPr lang="en" sz="1000" b="1" i="1" u="none" strike="noStrike" cap="none" dirty="0" smtClean="0">
                  <a:solidFill>
                    <a:schemeClr val="lt1"/>
                  </a:solidFill>
                  <a:ea typeface="Georgia"/>
                  <a:cs typeface="Georgia"/>
                  <a:sym typeface="Georgia"/>
                </a:rPr>
                <a:t>Data availability &amp; complexity</a:t>
              </a:r>
              <a:endParaRPr lang="en" sz="1000" b="1" i="1" u="none" strike="noStrike" cap="none" dirty="0">
                <a:solidFill>
                  <a:schemeClr val="lt1"/>
                </a:solidFill>
                <a:ea typeface="Georgia"/>
                <a:cs typeface="Georgia"/>
                <a:sym typeface="Georgia"/>
              </a:endParaRPr>
            </a:p>
          </p:txBody>
        </p:sp>
      </p:grpSp>
      <p:sp>
        <p:nvSpPr>
          <p:cNvPr id="93" name="Shape 651"/>
          <p:cNvSpPr txBox="1"/>
          <p:nvPr/>
        </p:nvSpPr>
        <p:spPr>
          <a:xfrm>
            <a:off x="911959" y="2754734"/>
            <a:ext cx="1645107" cy="951273"/>
          </a:xfrm>
          <a:prstGeom prst="rect">
            <a:avLst/>
          </a:prstGeom>
          <a:solidFill>
            <a:srgbClr val="EAE8E2"/>
          </a:solidFill>
          <a:ln>
            <a:noFill/>
          </a:ln>
        </p:spPr>
        <p:txBody>
          <a:bodyPr lIns="91440" tIns="45720" rIns="91440" bIns="45720" anchor="t" anchorCtr="0">
            <a:noAutofit/>
          </a:bodyPr>
          <a:lstStyle/>
          <a:p>
            <a:pPr marL="0" marR="0" lvl="0" indent="0" algn="l" rtl="0">
              <a:lnSpc>
                <a:spcPct val="100000"/>
              </a:lnSpc>
              <a:spcBef>
                <a:spcPts val="0"/>
              </a:spcBef>
              <a:spcAft>
                <a:spcPts val="0"/>
              </a:spcAft>
              <a:buClr>
                <a:schemeClr val="dk1"/>
              </a:buClr>
              <a:buSzPct val="25000"/>
              <a:buFont typeface="Georgia"/>
              <a:buNone/>
            </a:pPr>
            <a:r>
              <a:rPr lang="en" sz="1000" b="1" i="1" u="none" strike="noStrike" cap="none" dirty="0">
                <a:ea typeface="Georgia"/>
                <a:cs typeface="Georgia"/>
                <a:sym typeface="Georgia"/>
              </a:rPr>
              <a:t>Availability</a:t>
            </a:r>
            <a:r>
              <a:rPr lang="en" sz="1000" b="0" i="0" u="none" strike="noStrike" cap="none" dirty="0">
                <a:ea typeface="Georgia"/>
                <a:cs typeface="Georgia"/>
                <a:sym typeface="Georgia"/>
              </a:rPr>
              <a:t>: </a:t>
            </a:r>
            <a:br>
              <a:rPr lang="en" sz="1000" b="0" i="0" u="none" strike="noStrike" cap="none" dirty="0">
                <a:ea typeface="Georgia"/>
                <a:cs typeface="Georgia"/>
                <a:sym typeface="Georgia"/>
              </a:rPr>
            </a:br>
            <a:r>
              <a:rPr lang="en" sz="1000" b="0" i="0" u="none" strike="noStrike" cap="none" dirty="0">
                <a:ea typeface="Georgia"/>
                <a:cs typeface="Georgia"/>
                <a:sym typeface="Georgia"/>
              </a:rPr>
              <a:t>Is data available for the process in an easy to access and use format?</a:t>
            </a:r>
          </a:p>
        </p:txBody>
      </p:sp>
      <p:sp>
        <p:nvSpPr>
          <p:cNvPr id="94" name="Shape 652"/>
          <p:cNvSpPr txBox="1"/>
          <p:nvPr/>
        </p:nvSpPr>
        <p:spPr>
          <a:xfrm>
            <a:off x="4734603" y="2754734"/>
            <a:ext cx="1645107" cy="951273"/>
          </a:xfrm>
          <a:prstGeom prst="rect">
            <a:avLst/>
          </a:prstGeom>
          <a:solidFill>
            <a:srgbClr val="EAE8E2"/>
          </a:solidFill>
          <a:ln>
            <a:noFill/>
          </a:ln>
        </p:spPr>
        <p:txBody>
          <a:bodyPr lIns="91440" tIns="45720" rIns="91440" bIns="45720" anchor="t" anchorCtr="0">
            <a:noAutofit/>
          </a:bodyPr>
          <a:lstStyle/>
          <a:p>
            <a:pPr marL="0" marR="0" lvl="0" indent="0" algn="l" rtl="0">
              <a:lnSpc>
                <a:spcPct val="100000"/>
              </a:lnSpc>
              <a:spcBef>
                <a:spcPts val="0"/>
              </a:spcBef>
              <a:spcAft>
                <a:spcPts val="0"/>
              </a:spcAft>
              <a:buClr>
                <a:schemeClr val="dk1"/>
              </a:buClr>
              <a:buSzPct val="25000"/>
              <a:buFont typeface="Georgia"/>
              <a:buNone/>
            </a:pPr>
            <a:r>
              <a:rPr lang="en" sz="1000" b="1" i="1" u="none" strike="noStrike" cap="none" dirty="0">
                <a:solidFill>
                  <a:schemeClr val="dk1"/>
                </a:solidFill>
                <a:ea typeface="Georgia"/>
                <a:cs typeface="Georgia"/>
                <a:sym typeface="Georgia"/>
              </a:rPr>
              <a:t>Repeatability</a:t>
            </a:r>
            <a:r>
              <a:rPr lang="en" sz="1000" b="0" i="0" u="none" strike="noStrike" cap="none" dirty="0">
                <a:solidFill>
                  <a:schemeClr val="dk1"/>
                </a:solidFill>
                <a:ea typeface="Georgia"/>
                <a:cs typeface="Georgia"/>
                <a:sym typeface="Georgia"/>
              </a:rPr>
              <a:t>: </a:t>
            </a:r>
            <a:br>
              <a:rPr lang="en" sz="1000" b="0" i="0" u="none" strike="noStrike" cap="none" dirty="0">
                <a:solidFill>
                  <a:schemeClr val="dk1"/>
                </a:solidFill>
                <a:ea typeface="Georgia"/>
                <a:cs typeface="Georgia"/>
                <a:sym typeface="Georgia"/>
              </a:rPr>
            </a:br>
            <a:r>
              <a:rPr lang="en" sz="1000" b="0" i="0" u="none" strike="noStrike" cap="none" dirty="0">
                <a:solidFill>
                  <a:schemeClr val="dk1"/>
                </a:solidFill>
                <a:ea typeface="Georgia"/>
                <a:cs typeface="Georgia"/>
                <a:sym typeface="Georgia"/>
              </a:rPr>
              <a:t>Does the area represent a common audit focus areas that would repeat in the future?</a:t>
            </a:r>
          </a:p>
        </p:txBody>
      </p:sp>
      <p:sp>
        <p:nvSpPr>
          <p:cNvPr id="95" name="Shape 653"/>
          <p:cNvSpPr txBox="1"/>
          <p:nvPr/>
        </p:nvSpPr>
        <p:spPr>
          <a:xfrm>
            <a:off x="6648362" y="2754734"/>
            <a:ext cx="1645107" cy="951273"/>
          </a:xfrm>
          <a:prstGeom prst="rect">
            <a:avLst/>
          </a:prstGeom>
          <a:solidFill>
            <a:srgbClr val="EAE8E2"/>
          </a:solidFill>
          <a:ln>
            <a:noFill/>
          </a:ln>
        </p:spPr>
        <p:txBody>
          <a:bodyPr lIns="91440" tIns="45720" rIns="91440" bIns="45720" anchor="t" anchorCtr="0">
            <a:noAutofit/>
          </a:bodyPr>
          <a:lstStyle/>
          <a:p>
            <a:pPr marL="0" marR="0" lvl="0" indent="0" algn="l" rtl="0">
              <a:lnSpc>
                <a:spcPct val="100000"/>
              </a:lnSpc>
              <a:spcBef>
                <a:spcPts val="0"/>
              </a:spcBef>
              <a:spcAft>
                <a:spcPts val="0"/>
              </a:spcAft>
              <a:buClr>
                <a:schemeClr val="dk1"/>
              </a:buClr>
              <a:buSzPct val="25000"/>
              <a:buFont typeface="Georgia"/>
              <a:buNone/>
            </a:pPr>
            <a:r>
              <a:rPr lang="en" sz="1000" b="1" i="1" u="none" strike="noStrike" cap="none" dirty="0">
                <a:solidFill>
                  <a:schemeClr val="dk1"/>
                </a:solidFill>
                <a:ea typeface="Georgia"/>
                <a:cs typeface="Georgia"/>
                <a:sym typeface="Georgia"/>
              </a:rPr>
              <a:t>Risk/Impact</a:t>
            </a:r>
            <a:r>
              <a:rPr lang="en" sz="1000" b="0" i="1" u="none" strike="noStrike" cap="none" dirty="0">
                <a:solidFill>
                  <a:schemeClr val="dk1"/>
                </a:solidFill>
                <a:ea typeface="Georgia"/>
                <a:cs typeface="Georgia"/>
                <a:sym typeface="Georgia"/>
              </a:rPr>
              <a:t>: </a:t>
            </a:r>
            <a:br>
              <a:rPr lang="en" sz="1000" b="0" i="1" u="none" strike="noStrike" cap="none" dirty="0">
                <a:solidFill>
                  <a:schemeClr val="dk1"/>
                </a:solidFill>
                <a:ea typeface="Georgia"/>
                <a:cs typeface="Georgia"/>
                <a:sym typeface="Georgia"/>
              </a:rPr>
            </a:br>
            <a:r>
              <a:rPr lang="en" sz="1000" b="0" i="0" u="none" strike="noStrike" cap="none" dirty="0">
                <a:solidFill>
                  <a:schemeClr val="dk1"/>
                </a:solidFill>
                <a:ea typeface="Georgia"/>
                <a:cs typeface="Georgia"/>
                <a:sym typeface="Georgia"/>
              </a:rPr>
              <a:t>Does the process represent a high risk area to the company and is </a:t>
            </a:r>
            <a:r>
              <a:rPr lang="en" sz="1000" b="0" i="0" u="none" strike="noStrike" cap="none" dirty="0" smtClean="0">
                <a:solidFill>
                  <a:schemeClr val="dk1"/>
                </a:solidFill>
                <a:ea typeface="Georgia"/>
                <a:cs typeface="Georgia"/>
                <a:sym typeface="Georgia"/>
              </a:rPr>
              <a:t>there a </a:t>
            </a:r>
            <a:r>
              <a:rPr lang="en" sz="1000" b="0" i="0" u="none" strike="noStrike" cap="none" dirty="0">
                <a:solidFill>
                  <a:schemeClr val="dk1"/>
                </a:solidFill>
                <a:ea typeface="Georgia"/>
                <a:cs typeface="Georgia"/>
                <a:sym typeface="Georgia"/>
              </a:rPr>
              <a:t>high perceived </a:t>
            </a:r>
            <a:r>
              <a:rPr lang="en" sz="1000" b="0" i="0" u="none" strike="noStrike" cap="none" dirty="0" smtClean="0">
                <a:solidFill>
                  <a:schemeClr val="dk1"/>
                </a:solidFill>
                <a:ea typeface="Georgia"/>
                <a:cs typeface="Georgia"/>
                <a:sym typeface="Georgia"/>
              </a:rPr>
              <a:t>impact of the </a:t>
            </a:r>
            <a:r>
              <a:rPr lang="en" sz="1000" b="0" i="0" u="none" strike="noStrike" cap="none" dirty="0">
                <a:solidFill>
                  <a:schemeClr val="dk1"/>
                </a:solidFill>
                <a:ea typeface="Georgia"/>
                <a:cs typeface="Georgia"/>
                <a:sym typeface="Georgia"/>
              </a:rPr>
              <a:t>audit?</a:t>
            </a:r>
          </a:p>
        </p:txBody>
      </p:sp>
      <p:sp>
        <p:nvSpPr>
          <p:cNvPr id="96" name="Shape 654"/>
          <p:cNvSpPr txBox="1"/>
          <p:nvPr/>
        </p:nvSpPr>
        <p:spPr>
          <a:xfrm>
            <a:off x="2699180" y="2754734"/>
            <a:ext cx="1645107" cy="951273"/>
          </a:xfrm>
          <a:prstGeom prst="rect">
            <a:avLst/>
          </a:prstGeom>
          <a:solidFill>
            <a:srgbClr val="EAE8E2"/>
          </a:solidFill>
          <a:ln>
            <a:noFill/>
          </a:ln>
        </p:spPr>
        <p:txBody>
          <a:bodyPr lIns="91440" tIns="45720" rIns="91440" bIns="45720" anchor="t" anchorCtr="0">
            <a:noAutofit/>
          </a:bodyPr>
          <a:lstStyle/>
          <a:p>
            <a:pPr marL="0" marR="0" lvl="0" indent="0" algn="l" rtl="0">
              <a:lnSpc>
                <a:spcPct val="100000"/>
              </a:lnSpc>
              <a:spcBef>
                <a:spcPts val="0"/>
              </a:spcBef>
              <a:spcAft>
                <a:spcPts val="0"/>
              </a:spcAft>
              <a:buClr>
                <a:schemeClr val="dk1"/>
              </a:buClr>
              <a:buSzPct val="25000"/>
              <a:buFont typeface="Georgia"/>
              <a:buNone/>
            </a:pPr>
            <a:r>
              <a:rPr lang="en" sz="1000" b="1" i="1" u="none" strike="noStrike" cap="none" dirty="0">
                <a:solidFill>
                  <a:schemeClr val="dk1"/>
                </a:solidFill>
                <a:ea typeface="Georgia"/>
                <a:cs typeface="Georgia"/>
                <a:sym typeface="Georgia"/>
              </a:rPr>
              <a:t>Familiarity</a:t>
            </a:r>
            <a:r>
              <a:rPr lang="en" sz="1000" b="0" i="0" u="none" strike="noStrike" cap="none" dirty="0">
                <a:solidFill>
                  <a:schemeClr val="dk1"/>
                </a:solidFill>
                <a:ea typeface="Georgia"/>
                <a:cs typeface="Georgia"/>
                <a:sym typeface="Georgia"/>
              </a:rPr>
              <a:t>: </a:t>
            </a:r>
            <a:br>
              <a:rPr lang="en" sz="1000" b="0" i="0" u="none" strike="noStrike" cap="none" dirty="0">
                <a:solidFill>
                  <a:schemeClr val="dk1"/>
                </a:solidFill>
                <a:ea typeface="Georgia"/>
                <a:cs typeface="Georgia"/>
                <a:sym typeface="Georgia"/>
              </a:rPr>
            </a:br>
            <a:r>
              <a:rPr lang="en" sz="1000" b="0" i="0" u="none" strike="noStrike" cap="none" dirty="0">
                <a:solidFill>
                  <a:schemeClr val="dk1"/>
                </a:solidFill>
                <a:ea typeface="Georgia"/>
                <a:cs typeface="Georgia"/>
                <a:sym typeface="Georgia"/>
              </a:rPr>
              <a:t>Does the team have knowledge of the business process to understand the risks </a:t>
            </a:r>
            <a:r>
              <a:rPr lang="en" sz="1000" b="0" i="0" u="none" strike="noStrike" cap="none" dirty="0" smtClean="0">
                <a:solidFill>
                  <a:schemeClr val="dk1"/>
                </a:solidFill>
                <a:ea typeface="Georgia"/>
                <a:cs typeface="Georgia"/>
                <a:sym typeface="Georgia"/>
              </a:rPr>
              <a:t>and data</a:t>
            </a:r>
            <a:r>
              <a:rPr lang="en" sz="1000" b="0" i="0" u="none" strike="noStrike" cap="none" dirty="0">
                <a:solidFill>
                  <a:schemeClr val="dk1"/>
                </a:solidFill>
                <a:ea typeface="Georgia"/>
                <a:cs typeface="Georgia"/>
                <a:sym typeface="Georgia"/>
              </a:rPr>
              <a:t>?</a:t>
            </a:r>
          </a:p>
        </p:txBody>
      </p:sp>
      <p:sp>
        <p:nvSpPr>
          <p:cNvPr id="97" name="Shape 655"/>
          <p:cNvSpPr txBox="1"/>
          <p:nvPr/>
        </p:nvSpPr>
        <p:spPr>
          <a:xfrm>
            <a:off x="1205122" y="4307853"/>
            <a:ext cx="1333415" cy="999229"/>
          </a:xfrm>
          <a:prstGeom prst="rect">
            <a:avLst/>
          </a:prstGeom>
          <a:solidFill>
            <a:srgbClr val="EAE8E2"/>
          </a:solidFill>
          <a:ln>
            <a:noFill/>
          </a:ln>
        </p:spPr>
        <p:txBody>
          <a:bodyPr lIns="91440" tIns="45720" rIns="91440" bIns="45720" anchor="t" anchorCtr="0">
            <a:noAutofit/>
          </a:bodyPr>
          <a:lstStyle/>
          <a:p>
            <a:pPr marL="0" marR="0" lvl="0" indent="0" algn="l" rtl="0">
              <a:lnSpc>
                <a:spcPct val="100000"/>
              </a:lnSpc>
              <a:spcBef>
                <a:spcPts val="0"/>
              </a:spcBef>
              <a:spcAft>
                <a:spcPts val="0"/>
              </a:spcAft>
              <a:buClr>
                <a:schemeClr val="dk1"/>
              </a:buClr>
              <a:buSzPct val="25000"/>
              <a:buFont typeface="Georgia"/>
              <a:buNone/>
            </a:pPr>
            <a:r>
              <a:rPr lang="en" sz="1000" b="1" i="1" u="none" strike="noStrike" cap="none" dirty="0">
                <a:solidFill>
                  <a:schemeClr val="dk1"/>
                </a:solidFill>
                <a:ea typeface="Georgia"/>
                <a:cs typeface="Georgia"/>
                <a:sym typeface="Georgia"/>
              </a:rPr>
              <a:t>Complexity</a:t>
            </a:r>
            <a:r>
              <a:rPr lang="en" sz="1000" b="0" i="1" u="none" strike="noStrike" cap="none" dirty="0">
                <a:solidFill>
                  <a:schemeClr val="dk1"/>
                </a:solidFill>
                <a:ea typeface="Georgia"/>
                <a:cs typeface="Georgia"/>
                <a:sym typeface="Georgia"/>
              </a:rPr>
              <a:t>:</a:t>
            </a:r>
            <a:br>
              <a:rPr lang="en" sz="1000" b="0" i="1" u="none" strike="noStrike" cap="none" dirty="0">
                <a:solidFill>
                  <a:schemeClr val="dk1"/>
                </a:solidFill>
                <a:ea typeface="Georgia"/>
                <a:cs typeface="Georgia"/>
                <a:sym typeface="Georgia"/>
              </a:rPr>
            </a:br>
            <a:r>
              <a:rPr lang="en" sz="1000" b="0" i="0" u="none" strike="noStrike" cap="none" dirty="0">
                <a:solidFill>
                  <a:schemeClr val="dk1"/>
                </a:solidFill>
                <a:ea typeface="Georgia"/>
                <a:cs typeface="Georgia"/>
                <a:sym typeface="Georgia"/>
              </a:rPr>
              <a:t>Are there multiple sources? Is the data able to be validated for consistency </a:t>
            </a:r>
            <a:r>
              <a:rPr lang="en" sz="1000" b="0" i="0" u="none" strike="noStrike" cap="none" dirty="0" smtClean="0">
                <a:solidFill>
                  <a:schemeClr val="dk1"/>
                </a:solidFill>
                <a:ea typeface="Georgia"/>
                <a:cs typeface="Georgia"/>
                <a:sym typeface="Georgia"/>
              </a:rPr>
              <a:t>and completeness</a:t>
            </a:r>
            <a:r>
              <a:rPr lang="en" sz="1000" b="0" i="0" u="none" strike="noStrike" cap="none" dirty="0">
                <a:solidFill>
                  <a:schemeClr val="dk1"/>
                </a:solidFill>
                <a:ea typeface="Georgia"/>
                <a:cs typeface="Georgia"/>
                <a:sym typeface="Georgia"/>
              </a:rPr>
              <a:t>?</a:t>
            </a:r>
          </a:p>
        </p:txBody>
      </p:sp>
      <p:sp>
        <p:nvSpPr>
          <p:cNvPr id="98" name="Shape 656"/>
          <p:cNvSpPr txBox="1"/>
          <p:nvPr/>
        </p:nvSpPr>
        <p:spPr>
          <a:xfrm>
            <a:off x="5069527" y="4320978"/>
            <a:ext cx="1333415" cy="999229"/>
          </a:xfrm>
          <a:prstGeom prst="rect">
            <a:avLst/>
          </a:prstGeom>
          <a:solidFill>
            <a:srgbClr val="EAE8E2"/>
          </a:solidFill>
          <a:ln>
            <a:noFill/>
          </a:ln>
        </p:spPr>
        <p:txBody>
          <a:bodyPr lIns="91440" tIns="45720" rIns="91440" bIns="45720" anchor="t" anchorCtr="0">
            <a:noAutofit/>
          </a:bodyPr>
          <a:lstStyle/>
          <a:p>
            <a:pPr marL="0" marR="0" lvl="0" indent="0" algn="l" rtl="0">
              <a:lnSpc>
                <a:spcPct val="100000"/>
              </a:lnSpc>
              <a:spcBef>
                <a:spcPts val="0"/>
              </a:spcBef>
              <a:spcAft>
                <a:spcPts val="0"/>
              </a:spcAft>
              <a:buClr>
                <a:schemeClr val="dk1"/>
              </a:buClr>
              <a:buSzPct val="25000"/>
              <a:buFont typeface="Georgia"/>
              <a:buNone/>
            </a:pPr>
            <a:r>
              <a:rPr lang="en" sz="1000" b="1" i="1" u="none" strike="noStrike" cap="none">
                <a:solidFill>
                  <a:schemeClr val="dk1"/>
                </a:solidFill>
                <a:ea typeface="Georgia"/>
                <a:cs typeface="Georgia"/>
                <a:sym typeface="Georgia"/>
              </a:rPr>
              <a:t>Applicability</a:t>
            </a:r>
            <a:r>
              <a:rPr lang="en" sz="1000" b="0" i="0" u="none" strike="noStrike" cap="none">
                <a:solidFill>
                  <a:schemeClr val="dk1"/>
                </a:solidFill>
                <a:ea typeface="Georgia"/>
                <a:cs typeface="Georgia"/>
                <a:sym typeface="Georgia"/>
              </a:rPr>
              <a:t>: </a:t>
            </a:r>
            <a:br>
              <a:rPr lang="en" sz="1000" b="0" i="0" u="none" strike="noStrike" cap="none">
                <a:solidFill>
                  <a:schemeClr val="dk1"/>
                </a:solidFill>
                <a:ea typeface="Georgia"/>
                <a:cs typeface="Georgia"/>
                <a:sym typeface="Georgia"/>
              </a:rPr>
            </a:br>
            <a:r>
              <a:rPr lang="en" sz="1000" b="0" i="0" u="none" strike="noStrike" cap="none">
                <a:solidFill>
                  <a:schemeClr val="dk1"/>
                </a:solidFill>
                <a:ea typeface="Georgia"/>
                <a:cs typeface="Georgia"/>
                <a:sym typeface="Georgia"/>
              </a:rPr>
              <a:t>Is the dataset or risk area applicable to other potential audits or business units?</a:t>
            </a:r>
          </a:p>
        </p:txBody>
      </p:sp>
      <p:sp>
        <p:nvSpPr>
          <p:cNvPr id="113" name="Shape 674"/>
          <p:cNvSpPr txBox="1"/>
          <p:nvPr/>
        </p:nvSpPr>
        <p:spPr>
          <a:xfrm>
            <a:off x="6746824" y="5204786"/>
            <a:ext cx="282224" cy="195071"/>
          </a:xfrm>
          <a:prstGeom prst="rect">
            <a:avLst/>
          </a:prstGeom>
          <a:solidFill>
            <a:schemeClr val="lt1"/>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a:solidFill>
                  <a:schemeClr val="dk1"/>
                </a:solidFill>
                <a:ea typeface="Georgia"/>
                <a:cs typeface="Georgia"/>
                <a:sym typeface="Georgia"/>
              </a:rPr>
              <a:t>No</a:t>
            </a:r>
          </a:p>
        </p:txBody>
      </p:sp>
      <p:sp>
        <p:nvSpPr>
          <p:cNvPr id="114" name="Shape 675"/>
          <p:cNvSpPr txBox="1"/>
          <p:nvPr/>
        </p:nvSpPr>
        <p:spPr>
          <a:xfrm>
            <a:off x="3664287" y="5168837"/>
            <a:ext cx="282224" cy="195071"/>
          </a:xfrm>
          <a:prstGeom prst="rect">
            <a:avLst/>
          </a:prstGeom>
          <a:solidFill>
            <a:schemeClr val="lt1"/>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a:solidFill>
                  <a:schemeClr val="dk1"/>
                </a:solidFill>
                <a:ea typeface="Georgia"/>
                <a:cs typeface="Georgia"/>
                <a:sym typeface="Georgia"/>
              </a:rPr>
              <a:t>No</a:t>
            </a:r>
          </a:p>
        </p:txBody>
      </p:sp>
      <p:sp>
        <p:nvSpPr>
          <p:cNvPr id="115" name="Shape 676"/>
          <p:cNvSpPr txBox="1"/>
          <p:nvPr/>
        </p:nvSpPr>
        <p:spPr>
          <a:xfrm>
            <a:off x="4752777" y="4709890"/>
            <a:ext cx="282224" cy="195071"/>
          </a:xfrm>
          <a:prstGeom prst="rect">
            <a:avLst/>
          </a:prstGeom>
          <a:solidFill>
            <a:schemeClr val="lt1"/>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a:solidFill>
                  <a:schemeClr val="dk1"/>
                </a:solidFill>
                <a:ea typeface="Georgia"/>
                <a:cs typeface="Georgia"/>
                <a:sym typeface="Georgia"/>
              </a:rPr>
              <a:t>No</a:t>
            </a:r>
          </a:p>
        </p:txBody>
      </p:sp>
      <p:sp>
        <p:nvSpPr>
          <p:cNvPr id="116" name="Shape 677"/>
          <p:cNvSpPr txBox="1"/>
          <p:nvPr/>
        </p:nvSpPr>
        <p:spPr>
          <a:xfrm>
            <a:off x="873155" y="4866844"/>
            <a:ext cx="282224" cy="195071"/>
          </a:xfrm>
          <a:prstGeom prst="rect">
            <a:avLst/>
          </a:prstGeom>
          <a:solidFill>
            <a:schemeClr val="lt1"/>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a:solidFill>
                  <a:schemeClr val="dk1"/>
                </a:solidFill>
                <a:ea typeface="Georgia"/>
                <a:cs typeface="Georgia"/>
                <a:sym typeface="Georgia"/>
              </a:rPr>
              <a:t>No</a:t>
            </a:r>
          </a:p>
        </p:txBody>
      </p:sp>
      <p:sp>
        <p:nvSpPr>
          <p:cNvPr id="117" name="Shape 678"/>
          <p:cNvSpPr txBox="1"/>
          <p:nvPr/>
        </p:nvSpPr>
        <p:spPr>
          <a:xfrm>
            <a:off x="3164666" y="5146985"/>
            <a:ext cx="282224" cy="195071"/>
          </a:xfrm>
          <a:prstGeom prst="rect">
            <a:avLst/>
          </a:prstGeom>
          <a:solidFill>
            <a:schemeClr val="lt1"/>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a:solidFill>
                  <a:schemeClr val="dk1"/>
                </a:solidFill>
                <a:ea typeface="Georgia"/>
                <a:cs typeface="Georgia"/>
                <a:sym typeface="Georgia"/>
              </a:rPr>
              <a:t>No</a:t>
            </a:r>
          </a:p>
        </p:txBody>
      </p:sp>
      <p:sp>
        <p:nvSpPr>
          <p:cNvPr id="119" name="Shape 680"/>
          <p:cNvSpPr txBox="1"/>
          <p:nvPr/>
        </p:nvSpPr>
        <p:spPr>
          <a:xfrm>
            <a:off x="1400459" y="4036647"/>
            <a:ext cx="282224" cy="195071"/>
          </a:xfrm>
          <a:prstGeom prst="rect">
            <a:avLst/>
          </a:prstGeom>
          <a:solidFill>
            <a:schemeClr val="lt1"/>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a:solidFill>
                  <a:schemeClr val="dk1"/>
                </a:solidFill>
                <a:ea typeface="Georgia"/>
                <a:cs typeface="Georgia"/>
                <a:sym typeface="Georgia"/>
              </a:rPr>
              <a:t>Yes</a:t>
            </a:r>
          </a:p>
        </p:txBody>
      </p:sp>
      <p:sp>
        <p:nvSpPr>
          <p:cNvPr id="120" name="Shape 681"/>
          <p:cNvSpPr txBox="1"/>
          <p:nvPr/>
        </p:nvSpPr>
        <p:spPr>
          <a:xfrm>
            <a:off x="2771385" y="4135987"/>
            <a:ext cx="282224" cy="195071"/>
          </a:xfrm>
          <a:prstGeom prst="rect">
            <a:avLst/>
          </a:prstGeom>
          <a:solidFill>
            <a:schemeClr val="lt1"/>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a:solidFill>
                  <a:schemeClr val="dk1"/>
                </a:solidFill>
                <a:ea typeface="Georgia"/>
                <a:cs typeface="Georgia"/>
                <a:sym typeface="Georgia"/>
              </a:rPr>
              <a:t>Yes</a:t>
            </a:r>
          </a:p>
        </p:txBody>
      </p:sp>
      <p:sp>
        <p:nvSpPr>
          <p:cNvPr id="121" name="Shape 682"/>
          <p:cNvSpPr txBox="1"/>
          <p:nvPr/>
        </p:nvSpPr>
        <p:spPr>
          <a:xfrm>
            <a:off x="5273727" y="4072649"/>
            <a:ext cx="282224" cy="195071"/>
          </a:xfrm>
          <a:prstGeom prst="rect">
            <a:avLst/>
          </a:prstGeom>
          <a:solidFill>
            <a:schemeClr val="lt1"/>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a:solidFill>
                  <a:schemeClr val="dk1"/>
                </a:solidFill>
                <a:ea typeface="Georgia"/>
                <a:cs typeface="Georgia"/>
                <a:sym typeface="Georgia"/>
              </a:rPr>
              <a:t>Yes</a:t>
            </a:r>
          </a:p>
        </p:txBody>
      </p:sp>
      <p:sp>
        <p:nvSpPr>
          <p:cNvPr id="133" name="Shape 703"/>
          <p:cNvSpPr txBox="1"/>
          <p:nvPr/>
        </p:nvSpPr>
        <p:spPr>
          <a:xfrm>
            <a:off x="6999208" y="4017319"/>
            <a:ext cx="282224" cy="195071"/>
          </a:xfrm>
          <a:prstGeom prst="rect">
            <a:avLst/>
          </a:prstGeom>
          <a:solidFill>
            <a:schemeClr val="lt1"/>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a:solidFill>
                  <a:schemeClr val="dk1"/>
                </a:solidFill>
                <a:ea typeface="Georgia"/>
                <a:cs typeface="Georgia"/>
                <a:sym typeface="Georgia"/>
              </a:rPr>
              <a:t>Yes</a:t>
            </a:r>
          </a:p>
        </p:txBody>
      </p:sp>
      <p:sp>
        <p:nvSpPr>
          <p:cNvPr id="134" name="Shape 704"/>
          <p:cNvSpPr/>
          <p:nvPr/>
        </p:nvSpPr>
        <p:spPr>
          <a:xfrm>
            <a:off x="533401" y="1762792"/>
            <a:ext cx="605475" cy="222923"/>
          </a:xfrm>
          <a:prstGeom prst="rect">
            <a:avLst/>
          </a:prstGeom>
          <a:solidFill>
            <a:schemeClr val="tx2"/>
          </a:solidFill>
          <a:ln w="9525" cap="flat" cmpd="sng">
            <a:solidFill>
              <a:schemeClr val="accent1"/>
            </a:solidFill>
            <a:prstDash val="dash"/>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Georgia"/>
              <a:buNone/>
            </a:pPr>
            <a:r>
              <a:rPr lang="en" sz="1000" b="1" i="1" u="none" strike="noStrike" cap="none">
                <a:solidFill>
                  <a:schemeClr val="lt1"/>
                </a:solidFill>
                <a:ea typeface="Georgia"/>
                <a:cs typeface="Georgia"/>
                <a:sym typeface="Georgia"/>
              </a:rPr>
              <a:t>Start</a:t>
            </a:r>
          </a:p>
        </p:txBody>
      </p:sp>
      <p:sp>
        <p:nvSpPr>
          <p:cNvPr id="135" name="Shape 705"/>
          <p:cNvSpPr txBox="1"/>
          <p:nvPr/>
        </p:nvSpPr>
        <p:spPr>
          <a:xfrm>
            <a:off x="953775" y="6028788"/>
            <a:ext cx="1745405" cy="140748"/>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dk1"/>
                </a:solidFill>
                <a:ea typeface="Georgia"/>
                <a:cs typeface="Georgia"/>
                <a:sym typeface="Georgia"/>
              </a:rPr>
              <a:t>Not a likely analytics candidate</a:t>
            </a:r>
          </a:p>
        </p:txBody>
      </p:sp>
      <p:sp>
        <p:nvSpPr>
          <p:cNvPr id="136" name="Shape 706"/>
          <p:cNvSpPr txBox="1"/>
          <p:nvPr/>
        </p:nvSpPr>
        <p:spPr>
          <a:xfrm>
            <a:off x="4288749" y="6031452"/>
            <a:ext cx="1620080" cy="140748"/>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dk1"/>
                </a:solidFill>
                <a:ea typeface="Georgia"/>
                <a:cs typeface="Georgia"/>
                <a:sym typeface="Georgia"/>
              </a:rPr>
              <a:t>Potential analytics candidate</a:t>
            </a:r>
          </a:p>
        </p:txBody>
      </p:sp>
      <p:sp>
        <p:nvSpPr>
          <p:cNvPr id="137" name="Shape 707"/>
          <p:cNvSpPr txBox="1"/>
          <p:nvPr/>
        </p:nvSpPr>
        <p:spPr>
          <a:xfrm>
            <a:off x="7118311" y="6024205"/>
            <a:ext cx="1492291" cy="140748"/>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dk1"/>
                </a:solidFill>
                <a:ea typeface="Georgia"/>
                <a:cs typeface="Georgia"/>
                <a:sym typeface="Georgia"/>
              </a:rPr>
              <a:t>Strong analytics candidate</a:t>
            </a:r>
          </a:p>
        </p:txBody>
      </p:sp>
      <p:grpSp>
        <p:nvGrpSpPr>
          <p:cNvPr id="138" name="Shape 708"/>
          <p:cNvGrpSpPr/>
          <p:nvPr/>
        </p:nvGrpSpPr>
        <p:grpSpPr>
          <a:xfrm>
            <a:off x="580689" y="5729699"/>
            <a:ext cx="8027893" cy="284513"/>
            <a:chOff x="560387" y="5475517"/>
            <a:chExt cx="9762316" cy="311099"/>
          </a:xfrm>
        </p:grpSpPr>
        <p:sp>
          <p:nvSpPr>
            <p:cNvPr id="139" name="Shape 709"/>
            <p:cNvSpPr/>
            <p:nvPr/>
          </p:nvSpPr>
          <p:spPr>
            <a:xfrm>
              <a:off x="5122932" y="5552792"/>
              <a:ext cx="1818300" cy="157499"/>
            </a:xfrm>
            <a:prstGeom prst="rect">
              <a:avLst/>
            </a:prstGeom>
            <a:solidFill>
              <a:srgbClr val="FF99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a:solidFill>
                  <a:schemeClr val="lt1"/>
                </a:solidFill>
                <a:ea typeface="Georgia"/>
                <a:cs typeface="Georgia"/>
                <a:sym typeface="Georgia"/>
              </a:endParaRPr>
            </a:p>
          </p:txBody>
        </p:sp>
        <p:sp>
          <p:nvSpPr>
            <p:cNvPr id="140" name="Shape 710"/>
            <p:cNvSpPr/>
            <p:nvPr/>
          </p:nvSpPr>
          <p:spPr>
            <a:xfrm>
              <a:off x="6941103" y="5475517"/>
              <a:ext cx="3381600" cy="311099"/>
            </a:xfrm>
            <a:prstGeom prst="rightArrow">
              <a:avLst>
                <a:gd name="adj1" fmla="val 50000"/>
                <a:gd name="adj2" fmla="val 50000"/>
              </a:avLst>
            </a:prstGeom>
            <a:solidFill>
              <a:srgbClr val="006A51"/>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a:solidFill>
                  <a:schemeClr val="lt1"/>
                </a:solidFill>
                <a:ea typeface="Georgia"/>
                <a:cs typeface="Georgia"/>
                <a:sym typeface="Georgia"/>
              </a:endParaRPr>
            </a:p>
          </p:txBody>
        </p:sp>
        <p:sp>
          <p:nvSpPr>
            <p:cNvPr id="141" name="Shape 711"/>
            <p:cNvSpPr/>
            <p:nvPr/>
          </p:nvSpPr>
          <p:spPr>
            <a:xfrm>
              <a:off x="560387" y="5475517"/>
              <a:ext cx="4562398" cy="311099"/>
            </a:xfrm>
            <a:prstGeom prst="leftArrow">
              <a:avLst>
                <a:gd name="adj1" fmla="val 50000"/>
                <a:gd name="adj2" fmla="val 50000"/>
              </a:avLst>
            </a:prstGeom>
            <a:solidFill>
              <a:srgbClr val="C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a:solidFill>
                  <a:schemeClr val="lt1"/>
                </a:solidFill>
                <a:ea typeface="Georgia"/>
                <a:cs typeface="Georgia"/>
                <a:sym typeface="Georgia"/>
              </a:endParaRPr>
            </a:p>
          </p:txBody>
        </p:sp>
      </p:grpSp>
      <p:grpSp>
        <p:nvGrpSpPr>
          <p:cNvPr id="163" name="Group 162"/>
          <p:cNvGrpSpPr/>
          <p:nvPr/>
        </p:nvGrpSpPr>
        <p:grpSpPr>
          <a:xfrm>
            <a:off x="3049160" y="1767999"/>
            <a:ext cx="945146" cy="935647"/>
            <a:chOff x="1025918" y="1834674"/>
            <a:chExt cx="855556" cy="846957"/>
          </a:xfrm>
          <a:solidFill>
            <a:schemeClr val="accent3"/>
          </a:solidFill>
        </p:grpSpPr>
        <p:sp>
          <p:nvSpPr>
            <p:cNvPr id="164" name="Shape 648"/>
            <p:cNvSpPr/>
            <p:nvPr/>
          </p:nvSpPr>
          <p:spPr>
            <a:xfrm rot="5400000">
              <a:off x="1030217" y="1830375"/>
              <a:ext cx="846957" cy="855556"/>
            </a:xfrm>
            <a:prstGeom prst="teardrop">
              <a:avLst>
                <a:gd name="adj" fmla="val 100000"/>
              </a:avLst>
            </a:prstGeom>
            <a:grp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dirty="0">
                <a:solidFill>
                  <a:schemeClr val="lt1"/>
                </a:solidFill>
                <a:ea typeface="Georgia"/>
                <a:cs typeface="Georgia"/>
                <a:sym typeface="Georgia"/>
              </a:endParaRPr>
            </a:p>
          </p:txBody>
        </p:sp>
        <p:sp>
          <p:nvSpPr>
            <p:cNvPr id="165" name="Shape 650"/>
            <p:cNvSpPr txBox="1"/>
            <p:nvPr/>
          </p:nvSpPr>
          <p:spPr>
            <a:xfrm>
              <a:off x="1089786" y="2059287"/>
              <a:ext cx="722209" cy="416782"/>
            </a:xfrm>
            <a:prstGeom prst="rect">
              <a:avLst/>
            </a:prstGeom>
            <a:grpFill/>
            <a:ln>
              <a:noFill/>
            </a:ln>
          </p:spPr>
          <p:txBody>
            <a:bodyPr lIns="0" tIns="0" rIns="0" bIns="0" anchor="t" anchorCtr="0">
              <a:noAutofit/>
            </a:bodyPr>
            <a:lstStyle/>
            <a:p>
              <a:pPr lvl="0" algn="ctr">
                <a:buClr>
                  <a:schemeClr val="lt1"/>
                </a:buClr>
                <a:buSzPct val="25000"/>
              </a:pPr>
              <a:r>
                <a:rPr lang="en-US" sz="1000" b="1" i="1" dirty="0">
                  <a:solidFill>
                    <a:schemeClr val="lt1"/>
                  </a:solidFill>
                  <a:ea typeface="Georgia"/>
                  <a:cs typeface="Georgia"/>
                  <a:sym typeface="Georgia"/>
                </a:rPr>
                <a:t>Process and data knowledge</a:t>
              </a:r>
            </a:p>
          </p:txBody>
        </p:sp>
      </p:grpSp>
      <p:grpSp>
        <p:nvGrpSpPr>
          <p:cNvPr id="166" name="Group 165"/>
          <p:cNvGrpSpPr/>
          <p:nvPr/>
        </p:nvGrpSpPr>
        <p:grpSpPr>
          <a:xfrm>
            <a:off x="5084583" y="1767999"/>
            <a:ext cx="945146" cy="935647"/>
            <a:chOff x="1025918" y="1834674"/>
            <a:chExt cx="855556" cy="846957"/>
          </a:xfrm>
          <a:solidFill>
            <a:schemeClr val="accent4"/>
          </a:solidFill>
        </p:grpSpPr>
        <p:sp>
          <p:nvSpPr>
            <p:cNvPr id="167" name="Shape 648"/>
            <p:cNvSpPr/>
            <p:nvPr/>
          </p:nvSpPr>
          <p:spPr>
            <a:xfrm rot="5400000">
              <a:off x="1030217" y="1830375"/>
              <a:ext cx="846957" cy="855556"/>
            </a:xfrm>
            <a:prstGeom prst="teardrop">
              <a:avLst>
                <a:gd name="adj" fmla="val 100000"/>
              </a:avLst>
            </a:prstGeom>
            <a:grp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dirty="0">
                <a:solidFill>
                  <a:schemeClr val="lt1"/>
                </a:solidFill>
                <a:ea typeface="Georgia"/>
                <a:cs typeface="Georgia"/>
                <a:sym typeface="Georgia"/>
              </a:endParaRPr>
            </a:p>
          </p:txBody>
        </p:sp>
        <p:sp>
          <p:nvSpPr>
            <p:cNvPr id="168" name="Shape 650"/>
            <p:cNvSpPr txBox="1"/>
            <p:nvPr/>
          </p:nvSpPr>
          <p:spPr>
            <a:xfrm>
              <a:off x="1089786" y="2059287"/>
              <a:ext cx="722209" cy="416782"/>
            </a:xfrm>
            <a:prstGeom prst="rect">
              <a:avLst/>
            </a:prstGeom>
            <a:grpFill/>
            <a:ln>
              <a:noFill/>
            </a:ln>
          </p:spPr>
          <p:txBody>
            <a:bodyPr lIns="0" tIns="0" rIns="0" bIns="0" anchor="t" anchorCtr="0">
              <a:noAutofit/>
            </a:bodyPr>
            <a:lstStyle/>
            <a:p>
              <a:pPr lvl="0" algn="ctr">
                <a:buClr>
                  <a:schemeClr val="lt1"/>
                </a:buClr>
                <a:buSzPct val="25000"/>
              </a:pPr>
              <a:r>
                <a:rPr lang="en-US" sz="1000" b="1" i="1" dirty="0">
                  <a:solidFill>
                    <a:schemeClr val="lt1"/>
                  </a:solidFill>
                  <a:ea typeface="Georgia"/>
                  <a:cs typeface="Georgia"/>
                  <a:sym typeface="Georgia"/>
                </a:rPr>
                <a:t>Ability to leverage in future</a:t>
              </a:r>
            </a:p>
          </p:txBody>
        </p:sp>
      </p:grpSp>
      <p:grpSp>
        <p:nvGrpSpPr>
          <p:cNvPr id="169" name="Group 168"/>
          <p:cNvGrpSpPr/>
          <p:nvPr/>
        </p:nvGrpSpPr>
        <p:grpSpPr>
          <a:xfrm>
            <a:off x="6998342" y="1767999"/>
            <a:ext cx="945146" cy="935647"/>
            <a:chOff x="1025918" y="1834674"/>
            <a:chExt cx="855556" cy="846957"/>
          </a:xfrm>
          <a:solidFill>
            <a:schemeClr val="accent5"/>
          </a:solidFill>
        </p:grpSpPr>
        <p:sp>
          <p:nvSpPr>
            <p:cNvPr id="170" name="Shape 648"/>
            <p:cNvSpPr/>
            <p:nvPr/>
          </p:nvSpPr>
          <p:spPr>
            <a:xfrm rot="5400000">
              <a:off x="1030217" y="1830375"/>
              <a:ext cx="846957" cy="855556"/>
            </a:xfrm>
            <a:prstGeom prst="teardrop">
              <a:avLst>
                <a:gd name="adj" fmla="val 100000"/>
              </a:avLst>
            </a:prstGeom>
            <a:grp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dirty="0">
                <a:solidFill>
                  <a:schemeClr val="lt1"/>
                </a:solidFill>
                <a:ea typeface="Georgia"/>
                <a:cs typeface="Georgia"/>
                <a:sym typeface="Georgia"/>
              </a:endParaRPr>
            </a:p>
          </p:txBody>
        </p:sp>
        <p:sp>
          <p:nvSpPr>
            <p:cNvPr id="171" name="Shape 650"/>
            <p:cNvSpPr txBox="1"/>
            <p:nvPr/>
          </p:nvSpPr>
          <p:spPr>
            <a:xfrm>
              <a:off x="1089786" y="2059287"/>
              <a:ext cx="722209" cy="416782"/>
            </a:xfrm>
            <a:prstGeom prst="rect">
              <a:avLst/>
            </a:prstGeom>
            <a:grpFill/>
            <a:ln>
              <a:noFill/>
            </a:ln>
          </p:spPr>
          <p:txBody>
            <a:bodyPr lIns="0" tIns="0" rIns="0" bIns="0" anchor="t" anchorCtr="0">
              <a:noAutofit/>
            </a:bodyPr>
            <a:lstStyle/>
            <a:p>
              <a:pPr lvl="0" algn="ctr">
                <a:buClr>
                  <a:schemeClr val="lt1"/>
                </a:buClr>
                <a:buSzPct val="25000"/>
              </a:pPr>
              <a:r>
                <a:rPr lang="en-US" sz="1000" b="1" i="1" dirty="0">
                  <a:solidFill>
                    <a:schemeClr val="lt1"/>
                  </a:solidFill>
                  <a:ea typeface="Georgia"/>
                  <a:cs typeface="Georgia"/>
                  <a:sym typeface="Georgia"/>
                </a:rPr>
                <a:t>Benefits </a:t>
              </a:r>
            </a:p>
            <a:p>
              <a:pPr lvl="0" algn="ctr">
                <a:buClr>
                  <a:schemeClr val="lt1"/>
                </a:buClr>
                <a:buSzPct val="25000"/>
              </a:pPr>
              <a:r>
                <a:rPr lang="en-US" sz="1000" b="1" i="1" dirty="0">
                  <a:solidFill>
                    <a:schemeClr val="lt1"/>
                  </a:solidFill>
                  <a:ea typeface="Georgia"/>
                  <a:cs typeface="Georgia"/>
                  <a:sym typeface="Georgia"/>
                </a:rPr>
                <a:t>and risk mitigation</a:t>
              </a:r>
            </a:p>
          </p:txBody>
        </p:sp>
      </p:grpSp>
      <p:grpSp>
        <p:nvGrpSpPr>
          <p:cNvPr id="172" name="Shape 353"/>
          <p:cNvGrpSpPr/>
          <p:nvPr/>
        </p:nvGrpSpPr>
        <p:grpSpPr>
          <a:xfrm>
            <a:off x="859869" y="3947680"/>
            <a:ext cx="374890" cy="373205"/>
            <a:chOff x="878058" y="3526762"/>
            <a:chExt cx="475800" cy="408298"/>
          </a:xfrm>
          <a:solidFill>
            <a:schemeClr val="tx2"/>
          </a:solidFill>
        </p:grpSpPr>
        <p:sp>
          <p:nvSpPr>
            <p:cNvPr id="173" name="Shape 352"/>
            <p:cNvSpPr/>
            <p:nvPr/>
          </p:nvSpPr>
          <p:spPr>
            <a:xfrm>
              <a:off x="878058" y="3526762"/>
              <a:ext cx="475800" cy="408298"/>
            </a:xfrm>
            <a:prstGeom prst="diamond">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rgbClr val="000000"/>
                </a:buClr>
                <a:buFont typeface="Arial"/>
                <a:buNone/>
              </a:pPr>
              <a:endParaRPr sz="1000" b="1" i="0" u="none" strike="noStrike" cap="none">
                <a:solidFill>
                  <a:schemeClr val="dk1"/>
                </a:solidFill>
                <a:ea typeface="Georgia"/>
                <a:cs typeface="Georgia"/>
                <a:sym typeface="Georgia"/>
              </a:endParaRPr>
            </a:p>
          </p:txBody>
        </p:sp>
        <p:sp>
          <p:nvSpPr>
            <p:cNvPr id="174" name="Shape 354"/>
            <p:cNvSpPr txBox="1"/>
            <p:nvPr/>
          </p:nvSpPr>
          <p:spPr>
            <a:xfrm>
              <a:off x="968548" y="3654016"/>
              <a:ext cx="294819" cy="132206"/>
            </a:xfrm>
            <a:prstGeom prst="rect">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bg2"/>
                  </a:solidFill>
                  <a:ea typeface="Georgia"/>
                  <a:cs typeface="Georgia"/>
                  <a:sym typeface="Georgia"/>
                </a:rPr>
                <a:t>?</a:t>
              </a:r>
            </a:p>
          </p:txBody>
        </p:sp>
      </p:grpSp>
      <p:grpSp>
        <p:nvGrpSpPr>
          <p:cNvPr id="175" name="Shape 353"/>
          <p:cNvGrpSpPr/>
          <p:nvPr/>
        </p:nvGrpSpPr>
        <p:grpSpPr>
          <a:xfrm>
            <a:off x="2726874" y="4624880"/>
            <a:ext cx="374890" cy="373205"/>
            <a:chOff x="878058" y="3526762"/>
            <a:chExt cx="475800" cy="408298"/>
          </a:xfrm>
          <a:solidFill>
            <a:schemeClr val="tx2"/>
          </a:solidFill>
        </p:grpSpPr>
        <p:sp>
          <p:nvSpPr>
            <p:cNvPr id="176" name="Shape 352"/>
            <p:cNvSpPr/>
            <p:nvPr/>
          </p:nvSpPr>
          <p:spPr>
            <a:xfrm>
              <a:off x="878058" y="3526762"/>
              <a:ext cx="475800" cy="408298"/>
            </a:xfrm>
            <a:prstGeom prst="diamond">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rgbClr val="000000"/>
                </a:buClr>
                <a:buFont typeface="Arial"/>
                <a:buNone/>
              </a:pPr>
              <a:endParaRPr sz="1000" b="1" i="0" u="none" strike="noStrike" cap="none">
                <a:solidFill>
                  <a:schemeClr val="dk1"/>
                </a:solidFill>
                <a:ea typeface="Georgia"/>
                <a:cs typeface="Georgia"/>
                <a:sym typeface="Georgia"/>
              </a:endParaRPr>
            </a:p>
          </p:txBody>
        </p:sp>
        <p:sp>
          <p:nvSpPr>
            <p:cNvPr id="177" name="Shape 354"/>
            <p:cNvSpPr txBox="1"/>
            <p:nvPr/>
          </p:nvSpPr>
          <p:spPr>
            <a:xfrm>
              <a:off x="968548" y="3654016"/>
              <a:ext cx="294819" cy="132206"/>
            </a:xfrm>
            <a:prstGeom prst="rect">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bg2"/>
                  </a:solidFill>
                  <a:ea typeface="Georgia"/>
                  <a:cs typeface="Georgia"/>
                  <a:sym typeface="Georgia"/>
                </a:rPr>
                <a:t>?</a:t>
              </a:r>
            </a:p>
          </p:txBody>
        </p:sp>
      </p:grpSp>
      <p:grpSp>
        <p:nvGrpSpPr>
          <p:cNvPr id="178" name="Shape 353"/>
          <p:cNvGrpSpPr/>
          <p:nvPr/>
        </p:nvGrpSpPr>
        <p:grpSpPr>
          <a:xfrm>
            <a:off x="3631527" y="3937303"/>
            <a:ext cx="374890" cy="373205"/>
            <a:chOff x="878058" y="3526762"/>
            <a:chExt cx="475800" cy="408298"/>
          </a:xfrm>
          <a:solidFill>
            <a:schemeClr val="tx2"/>
          </a:solidFill>
        </p:grpSpPr>
        <p:sp>
          <p:nvSpPr>
            <p:cNvPr id="179" name="Shape 352"/>
            <p:cNvSpPr/>
            <p:nvPr/>
          </p:nvSpPr>
          <p:spPr>
            <a:xfrm>
              <a:off x="878058" y="3526762"/>
              <a:ext cx="475800" cy="408298"/>
            </a:xfrm>
            <a:prstGeom prst="diamond">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rgbClr val="000000"/>
                </a:buClr>
                <a:buFont typeface="Arial"/>
                <a:buNone/>
              </a:pPr>
              <a:endParaRPr sz="1000" b="1" i="0" u="none" strike="noStrike" cap="none">
                <a:solidFill>
                  <a:schemeClr val="dk1"/>
                </a:solidFill>
                <a:ea typeface="Georgia"/>
                <a:cs typeface="Georgia"/>
                <a:sym typeface="Georgia"/>
              </a:endParaRPr>
            </a:p>
          </p:txBody>
        </p:sp>
        <p:sp>
          <p:nvSpPr>
            <p:cNvPr id="180" name="Shape 354"/>
            <p:cNvSpPr txBox="1"/>
            <p:nvPr/>
          </p:nvSpPr>
          <p:spPr>
            <a:xfrm>
              <a:off x="968548" y="3654016"/>
              <a:ext cx="294819" cy="132206"/>
            </a:xfrm>
            <a:prstGeom prst="rect">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bg2"/>
                  </a:solidFill>
                  <a:ea typeface="Georgia"/>
                  <a:cs typeface="Georgia"/>
                  <a:sym typeface="Georgia"/>
                </a:rPr>
                <a:t>?</a:t>
              </a:r>
            </a:p>
          </p:txBody>
        </p:sp>
      </p:grpSp>
      <p:grpSp>
        <p:nvGrpSpPr>
          <p:cNvPr id="181" name="Shape 353"/>
          <p:cNvGrpSpPr/>
          <p:nvPr/>
        </p:nvGrpSpPr>
        <p:grpSpPr>
          <a:xfrm>
            <a:off x="4736355" y="3956838"/>
            <a:ext cx="374890" cy="373205"/>
            <a:chOff x="878058" y="3526762"/>
            <a:chExt cx="475800" cy="408298"/>
          </a:xfrm>
          <a:solidFill>
            <a:schemeClr val="tx2"/>
          </a:solidFill>
        </p:grpSpPr>
        <p:sp>
          <p:nvSpPr>
            <p:cNvPr id="182" name="Shape 352"/>
            <p:cNvSpPr/>
            <p:nvPr/>
          </p:nvSpPr>
          <p:spPr>
            <a:xfrm>
              <a:off x="878058" y="3526762"/>
              <a:ext cx="475800" cy="408298"/>
            </a:xfrm>
            <a:prstGeom prst="diamond">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rgbClr val="000000"/>
                </a:buClr>
                <a:buFont typeface="Arial"/>
                <a:buNone/>
              </a:pPr>
              <a:endParaRPr sz="1000" b="1" i="0" u="none" strike="noStrike" cap="none">
                <a:solidFill>
                  <a:schemeClr val="dk1"/>
                </a:solidFill>
                <a:ea typeface="Georgia"/>
                <a:cs typeface="Georgia"/>
                <a:sym typeface="Georgia"/>
              </a:endParaRPr>
            </a:p>
          </p:txBody>
        </p:sp>
        <p:sp>
          <p:nvSpPr>
            <p:cNvPr id="183" name="Shape 354"/>
            <p:cNvSpPr txBox="1"/>
            <p:nvPr/>
          </p:nvSpPr>
          <p:spPr>
            <a:xfrm>
              <a:off x="968548" y="3654016"/>
              <a:ext cx="294819" cy="132206"/>
            </a:xfrm>
            <a:prstGeom prst="rect">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bg2"/>
                  </a:solidFill>
                  <a:ea typeface="Georgia"/>
                  <a:cs typeface="Georgia"/>
                  <a:sym typeface="Georgia"/>
                </a:rPr>
                <a:t>?</a:t>
              </a:r>
            </a:p>
          </p:txBody>
        </p:sp>
      </p:grpSp>
      <p:grpSp>
        <p:nvGrpSpPr>
          <p:cNvPr id="184" name="Shape 353"/>
          <p:cNvGrpSpPr/>
          <p:nvPr/>
        </p:nvGrpSpPr>
        <p:grpSpPr>
          <a:xfrm>
            <a:off x="6697062" y="4675677"/>
            <a:ext cx="374890" cy="373205"/>
            <a:chOff x="878058" y="3526762"/>
            <a:chExt cx="475800" cy="408298"/>
          </a:xfrm>
          <a:solidFill>
            <a:schemeClr val="tx2"/>
          </a:solidFill>
        </p:grpSpPr>
        <p:sp>
          <p:nvSpPr>
            <p:cNvPr id="185" name="Shape 352"/>
            <p:cNvSpPr/>
            <p:nvPr/>
          </p:nvSpPr>
          <p:spPr>
            <a:xfrm>
              <a:off x="878058" y="3526762"/>
              <a:ext cx="475800" cy="408298"/>
            </a:xfrm>
            <a:prstGeom prst="diamond">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rgbClr val="000000"/>
                </a:buClr>
                <a:buFont typeface="Arial"/>
                <a:buNone/>
              </a:pPr>
              <a:endParaRPr sz="1000" b="1" i="0" u="none" strike="noStrike" cap="none">
                <a:solidFill>
                  <a:schemeClr val="dk1"/>
                </a:solidFill>
                <a:ea typeface="Georgia"/>
                <a:cs typeface="Georgia"/>
                <a:sym typeface="Georgia"/>
              </a:endParaRPr>
            </a:p>
          </p:txBody>
        </p:sp>
        <p:sp>
          <p:nvSpPr>
            <p:cNvPr id="186" name="Shape 354"/>
            <p:cNvSpPr txBox="1"/>
            <p:nvPr/>
          </p:nvSpPr>
          <p:spPr>
            <a:xfrm>
              <a:off x="981949" y="3654016"/>
              <a:ext cx="268017" cy="132206"/>
            </a:xfrm>
            <a:prstGeom prst="rect">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bg2"/>
                  </a:solidFill>
                  <a:ea typeface="Georgia"/>
                  <a:cs typeface="Georgia"/>
                  <a:sym typeface="Georgia"/>
                </a:rPr>
                <a:t>?</a:t>
              </a:r>
            </a:p>
          </p:txBody>
        </p:sp>
      </p:grpSp>
      <p:grpSp>
        <p:nvGrpSpPr>
          <p:cNvPr id="187" name="Shape 353"/>
          <p:cNvGrpSpPr/>
          <p:nvPr/>
        </p:nvGrpSpPr>
        <p:grpSpPr>
          <a:xfrm>
            <a:off x="7872349" y="3949391"/>
            <a:ext cx="374890" cy="373205"/>
            <a:chOff x="878057" y="3526762"/>
            <a:chExt cx="475800" cy="408298"/>
          </a:xfrm>
          <a:solidFill>
            <a:schemeClr val="tx2"/>
          </a:solidFill>
        </p:grpSpPr>
        <p:sp>
          <p:nvSpPr>
            <p:cNvPr id="188" name="Shape 352"/>
            <p:cNvSpPr/>
            <p:nvPr/>
          </p:nvSpPr>
          <p:spPr>
            <a:xfrm>
              <a:off x="878057" y="3526762"/>
              <a:ext cx="475800" cy="408298"/>
            </a:xfrm>
            <a:prstGeom prst="diamond">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rgbClr val="000000"/>
                </a:buClr>
                <a:buFont typeface="Arial"/>
                <a:buNone/>
              </a:pPr>
              <a:endParaRPr sz="1000" b="1" i="0" u="none" strike="noStrike" cap="none">
                <a:solidFill>
                  <a:schemeClr val="dk1"/>
                </a:solidFill>
                <a:ea typeface="Georgia"/>
                <a:cs typeface="Georgia"/>
                <a:sym typeface="Georgia"/>
              </a:endParaRPr>
            </a:p>
          </p:txBody>
        </p:sp>
        <p:sp>
          <p:nvSpPr>
            <p:cNvPr id="189" name="Shape 354"/>
            <p:cNvSpPr txBox="1"/>
            <p:nvPr/>
          </p:nvSpPr>
          <p:spPr>
            <a:xfrm>
              <a:off x="968548" y="3654016"/>
              <a:ext cx="294819" cy="132206"/>
            </a:xfrm>
            <a:prstGeom prst="rect">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bg2"/>
                  </a:solidFill>
                  <a:ea typeface="Georgia"/>
                  <a:cs typeface="Georgia"/>
                  <a:sym typeface="Georgia"/>
                </a:rPr>
                <a:t>?</a:t>
              </a:r>
            </a:p>
          </p:txBody>
        </p:sp>
      </p:grpSp>
      <p:cxnSp>
        <p:nvCxnSpPr>
          <p:cNvPr id="83" name="Elbow Connector 82"/>
          <p:cNvCxnSpPr/>
          <p:nvPr/>
        </p:nvCxnSpPr>
        <p:spPr>
          <a:xfrm flipV="1">
            <a:off x="4006417" y="3230371"/>
            <a:ext cx="728186" cy="893535"/>
          </a:xfrm>
          <a:prstGeom prst="bentConnector3">
            <a:avLst>
              <a:gd name="adj1" fmla="val 68312"/>
            </a:avLst>
          </a:prstGeom>
          <a:ln w="12700">
            <a:solidFill>
              <a:srgbClr val="968C6D"/>
            </a:solidFill>
            <a:tailEnd type="triangle"/>
          </a:ln>
        </p:spPr>
        <p:style>
          <a:lnRef idx="1">
            <a:schemeClr val="accent1"/>
          </a:lnRef>
          <a:fillRef idx="0">
            <a:schemeClr val="accent1"/>
          </a:fillRef>
          <a:effectRef idx="0">
            <a:schemeClr val="accent1"/>
          </a:effectRef>
          <a:fontRef idx="minor">
            <a:schemeClr val="tx1"/>
          </a:fontRef>
        </p:style>
      </p:cxnSp>
      <p:sp>
        <p:nvSpPr>
          <p:cNvPr id="84" name="Shape 699"/>
          <p:cNvSpPr txBox="1"/>
          <p:nvPr/>
        </p:nvSpPr>
        <p:spPr>
          <a:xfrm>
            <a:off x="4372085" y="3584607"/>
            <a:ext cx="282224" cy="195071"/>
          </a:xfrm>
          <a:prstGeom prst="rect">
            <a:avLst/>
          </a:prstGeom>
          <a:solidFill>
            <a:schemeClr val="lt1"/>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dk1"/>
                </a:solidFill>
                <a:ea typeface="Georgia"/>
                <a:cs typeface="Georgia"/>
                <a:sym typeface="Georgia"/>
              </a:rPr>
              <a:t>Yes</a:t>
            </a:r>
          </a:p>
        </p:txBody>
      </p:sp>
      <p:cxnSp>
        <p:nvCxnSpPr>
          <p:cNvPr id="86" name="Straight Arrow Connector 85"/>
          <p:cNvCxnSpPr/>
          <p:nvPr/>
        </p:nvCxnSpPr>
        <p:spPr>
          <a:xfrm>
            <a:off x="4006417" y="4123906"/>
            <a:ext cx="729938" cy="10010"/>
          </a:xfrm>
          <a:prstGeom prst="straightConnector1">
            <a:avLst/>
          </a:prstGeom>
          <a:ln w="12700">
            <a:solidFill>
              <a:srgbClr val="968C6D"/>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24558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28" name="Shape 657"/>
          <p:cNvCxnSpPr/>
          <p:nvPr/>
        </p:nvCxnSpPr>
        <p:spPr>
          <a:xfrm>
            <a:off x="1243939" y="4134229"/>
            <a:ext cx="599481" cy="173670"/>
          </a:xfrm>
          <a:prstGeom prst="bentConnector2">
            <a:avLst/>
          </a:prstGeom>
          <a:noFill/>
          <a:ln w="12700" cap="flat" cmpd="sng">
            <a:solidFill>
              <a:srgbClr val="968C6D"/>
            </a:solidFill>
            <a:prstDash val="solid"/>
            <a:round/>
            <a:headEnd type="none" w="med" len="med"/>
            <a:tailEnd type="triangle" w="lg" len="lg"/>
          </a:ln>
        </p:spPr>
      </p:cxnSp>
      <p:cxnSp>
        <p:nvCxnSpPr>
          <p:cNvPr id="229" name="Shape 658"/>
          <p:cNvCxnSpPr/>
          <p:nvPr/>
        </p:nvCxnSpPr>
        <p:spPr>
          <a:xfrm>
            <a:off x="1037554" y="3690950"/>
            <a:ext cx="0" cy="256529"/>
          </a:xfrm>
          <a:prstGeom prst="straightConnector1">
            <a:avLst/>
          </a:prstGeom>
          <a:noFill/>
          <a:ln w="12700" cap="flat" cmpd="sng">
            <a:solidFill>
              <a:srgbClr val="968C6D"/>
            </a:solidFill>
            <a:prstDash val="solid"/>
            <a:round/>
            <a:headEnd type="none" w="med" len="med"/>
            <a:tailEnd type="triangle" w="lg" len="lg"/>
          </a:ln>
        </p:spPr>
      </p:cxnSp>
      <p:cxnSp>
        <p:nvCxnSpPr>
          <p:cNvPr id="230" name="Shape 660"/>
          <p:cNvCxnSpPr/>
          <p:nvPr/>
        </p:nvCxnSpPr>
        <p:spPr>
          <a:xfrm>
            <a:off x="1037554" y="4320886"/>
            <a:ext cx="0" cy="1449734"/>
          </a:xfrm>
          <a:prstGeom prst="straightConnector1">
            <a:avLst/>
          </a:prstGeom>
          <a:noFill/>
          <a:ln w="12700" cap="flat" cmpd="sng">
            <a:solidFill>
              <a:srgbClr val="968C6D"/>
            </a:solidFill>
            <a:prstDash val="solid"/>
            <a:round/>
            <a:headEnd type="none" w="med" len="med"/>
            <a:tailEnd type="triangle" w="lg" len="lg"/>
          </a:ln>
        </p:spPr>
      </p:cxnSp>
      <p:cxnSp>
        <p:nvCxnSpPr>
          <p:cNvPr id="231" name="Shape 661"/>
          <p:cNvCxnSpPr/>
          <p:nvPr/>
        </p:nvCxnSpPr>
        <p:spPr>
          <a:xfrm>
            <a:off x="2538537" y="4807467"/>
            <a:ext cx="162576" cy="0"/>
          </a:xfrm>
          <a:prstGeom prst="straightConnector1">
            <a:avLst/>
          </a:prstGeom>
          <a:noFill/>
          <a:ln w="12700" cap="flat" cmpd="sng">
            <a:solidFill>
              <a:srgbClr val="968C6D"/>
            </a:solidFill>
            <a:prstDash val="solid"/>
            <a:round/>
            <a:headEnd type="none" w="med" len="med"/>
            <a:tailEnd type="triangle" w="lg" len="lg"/>
          </a:ln>
        </p:spPr>
      </p:cxnSp>
      <p:cxnSp>
        <p:nvCxnSpPr>
          <p:cNvPr id="232" name="Shape 662"/>
          <p:cNvCxnSpPr/>
          <p:nvPr/>
        </p:nvCxnSpPr>
        <p:spPr>
          <a:xfrm rot="10800000">
            <a:off x="2911496" y="3691172"/>
            <a:ext cx="0" cy="929542"/>
          </a:xfrm>
          <a:prstGeom prst="straightConnector1">
            <a:avLst/>
          </a:prstGeom>
          <a:noFill/>
          <a:ln w="12700" cap="flat" cmpd="sng">
            <a:solidFill>
              <a:srgbClr val="968C6D"/>
            </a:solidFill>
            <a:prstDash val="solid"/>
            <a:round/>
            <a:headEnd type="none" w="med" len="med"/>
            <a:tailEnd type="triangle" w="lg" len="lg"/>
          </a:ln>
        </p:spPr>
      </p:cxnSp>
      <p:cxnSp>
        <p:nvCxnSpPr>
          <p:cNvPr id="233" name="Shape 664"/>
          <p:cNvCxnSpPr/>
          <p:nvPr/>
        </p:nvCxnSpPr>
        <p:spPr>
          <a:xfrm>
            <a:off x="3107026" y="4807417"/>
            <a:ext cx="189713" cy="963288"/>
          </a:xfrm>
          <a:prstGeom prst="bentConnector2">
            <a:avLst/>
          </a:prstGeom>
          <a:noFill/>
          <a:ln w="12700" cap="flat" cmpd="sng">
            <a:solidFill>
              <a:srgbClr val="968C6D"/>
            </a:solidFill>
            <a:prstDash val="solid"/>
            <a:round/>
            <a:headEnd type="none" w="med" len="med"/>
            <a:tailEnd type="triangle" w="lg" len="lg"/>
          </a:ln>
        </p:spPr>
      </p:cxnSp>
      <p:cxnSp>
        <p:nvCxnSpPr>
          <p:cNvPr id="234" name="Shape 665"/>
          <p:cNvCxnSpPr/>
          <p:nvPr/>
        </p:nvCxnSpPr>
        <p:spPr>
          <a:xfrm>
            <a:off x="5117016" y="4155537"/>
            <a:ext cx="619218" cy="165441"/>
          </a:xfrm>
          <a:prstGeom prst="bentConnector2">
            <a:avLst/>
          </a:prstGeom>
          <a:noFill/>
          <a:ln w="12700" cap="flat" cmpd="sng">
            <a:solidFill>
              <a:srgbClr val="968C6D"/>
            </a:solidFill>
            <a:prstDash val="solid"/>
            <a:round/>
            <a:headEnd type="none" w="med" len="med"/>
            <a:tailEnd type="triangle" w="lg" len="lg"/>
          </a:ln>
        </p:spPr>
      </p:cxnSp>
      <p:cxnSp>
        <p:nvCxnSpPr>
          <p:cNvPr id="235" name="Shape 666"/>
          <p:cNvCxnSpPr/>
          <p:nvPr/>
        </p:nvCxnSpPr>
        <p:spPr>
          <a:xfrm>
            <a:off x="4921498" y="3712238"/>
            <a:ext cx="0" cy="256529"/>
          </a:xfrm>
          <a:prstGeom prst="straightConnector1">
            <a:avLst/>
          </a:prstGeom>
          <a:noFill/>
          <a:ln w="12700" cap="flat" cmpd="sng">
            <a:solidFill>
              <a:srgbClr val="968C6D"/>
            </a:solidFill>
            <a:prstDash val="solid"/>
            <a:round/>
            <a:headEnd type="none" w="med" len="med"/>
            <a:tailEnd type="triangle" w="lg" len="lg"/>
          </a:ln>
        </p:spPr>
      </p:cxnSp>
      <p:cxnSp>
        <p:nvCxnSpPr>
          <p:cNvPr id="236" name="Shape 667"/>
          <p:cNvCxnSpPr/>
          <p:nvPr/>
        </p:nvCxnSpPr>
        <p:spPr>
          <a:xfrm flipH="1">
            <a:off x="8035668" y="4320978"/>
            <a:ext cx="8880" cy="1449734"/>
          </a:xfrm>
          <a:prstGeom prst="straightConnector1">
            <a:avLst/>
          </a:prstGeom>
          <a:noFill/>
          <a:ln w="12700" cap="flat" cmpd="sng">
            <a:solidFill>
              <a:srgbClr val="968C6D"/>
            </a:solidFill>
            <a:prstDash val="solid"/>
            <a:round/>
            <a:headEnd type="none" w="med" len="med"/>
            <a:tailEnd type="triangle" w="lg" len="lg"/>
          </a:ln>
        </p:spPr>
      </p:cxnSp>
      <p:cxnSp>
        <p:nvCxnSpPr>
          <p:cNvPr id="237" name="Shape 668"/>
          <p:cNvCxnSpPr/>
          <p:nvPr/>
        </p:nvCxnSpPr>
        <p:spPr>
          <a:xfrm>
            <a:off x="8044551" y="3703551"/>
            <a:ext cx="0" cy="256529"/>
          </a:xfrm>
          <a:prstGeom prst="straightConnector1">
            <a:avLst/>
          </a:prstGeom>
          <a:noFill/>
          <a:ln w="12700" cap="flat" cmpd="sng">
            <a:solidFill>
              <a:srgbClr val="968C6D"/>
            </a:solidFill>
            <a:prstDash val="solid"/>
            <a:round/>
            <a:headEnd type="none" w="med" len="med"/>
            <a:tailEnd type="triangle" w="lg" len="lg"/>
          </a:ln>
        </p:spPr>
      </p:cxnSp>
      <p:cxnSp>
        <p:nvCxnSpPr>
          <p:cNvPr id="238" name="Shape 669"/>
          <p:cNvCxnSpPr/>
          <p:nvPr/>
        </p:nvCxnSpPr>
        <p:spPr>
          <a:xfrm>
            <a:off x="4911973" y="4342163"/>
            <a:ext cx="0" cy="1428607"/>
          </a:xfrm>
          <a:prstGeom prst="straightConnector1">
            <a:avLst/>
          </a:prstGeom>
          <a:noFill/>
          <a:ln w="12700" cap="flat" cmpd="sng">
            <a:solidFill>
              <a:srgbClr val="968C6D"/>
            </a:solidFill>
            <a:prstDash val="solid"/>
            <a:round/>
            <a:headEnd type="none" w="med" len="med"/>
            <a:tailEnd type="triangle" w="lg" len="lg"/>
          </a:ln>
        </p:spPr>
      </p:cxnSp>
      <p:cxnSp>
        <p:nvCxnSpPr>
          <p:cNvPr id="239" name="Shape 670"/>
          <p:cNvCxnSpPr/>
          <p:nvPr/>
        </p:nvCxnSpPr>
        <p:spPr>
          <a:xfrm flipH="1">
            <a:off x="3805240" y="4310754"/>
            <a:ext cx="1480" cy="1463726"/>
          </a:xfrm>
          <a:prstGeom prst="straightConnector1">
            <a:avLst/>
          </a:prstGeom>
          <a:noFill/>
          <a:ln w="12700" cap="flat" cmpd="sng">
            <a:solidFill>
              <a:srgbClr val="968C6D"/>
            </a:solidFill>
            <a:prstDash val="solid"/>
            <a:round/>
            <a:headEnd type="none" w="med" len="med"/>
            <a:tailEnd type="triangle" w="lg" len="lg"/>
          </a:ln>
        </p:spPr>
      </p:cxnSp>
      <p:cxnSp>
        <p:nvCxnSpPr>
          <p:cNvPr id="240" name="Shape 671"/>
          <p:cNvCxnSpPr/>
          <p:nvPr/>
        </p:nvCxnSpPr>
        <p:spPr>
          <a:xfrm flipH="1">
            <a:off x="6878507" y="5048882"/>
            <a:ext cx="6000" cy="725683"/>
          </a:xfrm>
          <a:prstGeom prst="straightConnector1">
            <a:avLst/>
          </a:prstGeom>
          <a:noFill/>
          <a:ln w="12700" cap="flat" cmpd="sng">
            <a:solidFill>
              <a:srgbClr val="968C6D"/>
            </a:solidFill>
            <a:prstDash val="solid"/>
            <a:round/>
            <a:headEnd type="none" w="med" len="med"/>
            <a:tailEnd type="triangle" w="lg" len="lg"/>
          </a:ln>
        </p:spPr>
      </p:cxnSp>
      <p:cxnSp>
        <p:nvCxnSpPr>
          <p:cNvPr id="241" name="Shape 672"/>
          <p:cNvCxnSpPr/>
          <p:nvPr/>
        </p:nvCxnSpPr>
        <p:spPr>
          <a:xfrm>
            <a:off x="6434588" y="4856422"/>
            <a:ext cx="250401" cy="1921"/>
          </a:xfrm>
          <a:prstGeom prst="straightConnector1">
            <a:avLst/>
          </a:prstGeom>
          <a:noFill/>
          <a:ln w="12700" cap="flat" cmpd="sng">
            <a:solidFill>
              <a:srgbClr val="968C6D"/>
            </a:solidFill>
            <a:prstDash val="solid"/>
            <a:round/>
            <a:headEnd type="none" w="med" len="med"/>
            <a:tailEnd type="triangle" w="lg" len="lg"/>
          </a:ln>
        </p:spPr>
      </p:cxnSp>
      <p:cxnSp>
        <p:nvCxnSpPr>
          <p:cNvPr id="242" name="Shape 683"/>
          <p:cNvCxnSpPr/>
          <p:nvPr/>
        </p:nvCxnSpPr>
        <p:spPr>
          <a:xfrm>
            <a:off x="3806719" y="3691052"/>
            <a:ext cx="0" cy="256529"/>
          </a:xfrm>
          <a:prstGeom prst="straightConnector1">
            <a:avLst/>
          </a:prstGeom>
          <a:noFill/>
          <a:ln w="12700" cap="flat" cmpd="sng">
            <a:solidFill>
              <a:srgbClr val="968C6D"/>
            </a:solidFill>
            <a:prstDash val="solid"/>
            <a:round/>
            <a:headEnd type="none" w="med" len="med"/>
            <a:tailEnd type="triangle" w="lg" len="lg"/>
          </a:ln>
        </p:spPr>
      </p:cxnSp>
      <p:cxnSp>
        <p:nvCxnSpPr>
          <p:cNvPr id="243" name="Shape 700"/>
          <p:cNvCxnSpPr/>
          <p:nvPr/>
        </p:nvCxnSpPr>
        <p:spPr>
          <a:xfrm rot="10800000" flipH="1">
            <a:off x="7076049" y="3703549"/>
            <a:ext cx="54274" cy="1154793"/>
          </a:xfrm>
          <a:prstGeom prst="bentConnector2">
            <a:avLst/>
          </a:prstGeom>
          <a:noFill/>
          <a:ln w="12700" cap="flat" cmpd="sng">
            <a:solidFill>
              <a:srgbClr val="968C6D"/>
            </a:solidFill>
            <a:prstDash val="solid"/>
            <a:round/>
            <a:headEnd type="none" w="med" len="med"/>
            <a:tailEnd type="triangle" w="lg" len="lg"/>
          </a:ln>
        </p:spPr>
      </p:cxnSp>
      <p:cxnSp>
        <p:nvCxnSpPr>
          <p:cNvPr id="244" name="Shape 701"/>
          <p:cNvCxnSpPr/>
          <p:nvPr/>
        </p:nvCxnSpPr>
        <p:spPr>
          <a:xfrm flipH="1">
            <a:off x="7471023" y="4136663"/>
            <a:ext cx="377945" cy="1634106"/>
          </a:xfrm>
          <a:prstGeom prst="bentConnector2">
            <a:avLst/>
          </a:prstGeom>
          <a:noFill/>
          <a:ln w="12700" cap="flat" cmpd="sng">
            <a:solidFill>
              <a:srgbClr val="968C6D"/>
            </a:solidFill>
            <a:prstDash val="solid"/>
            <a:round/>
            <a:headEnd type="none" w="med" len="med"/>
            <a:tailEnd type="triangle" w="lg" len="lg"/>
          </a:ln>
        </p:spPr>
      </p:cxnSp>
      <p:sp>
        <p:nvSpPr>
          <p:cNvPr id="2" name="Title 1"/>
          <p:cNvSpPr>
            <a:spLocks noGrp="1"/>
          </p:cNvSpPr>
          <p:nvPr>
            <p:ph type="title"/>
          </p:nvPr>
        </p:nvSpPr>
        <p:spPr>
          <a:xfrm>
            <a:off x="533400" y="690562"/>
            <a:ext cx="8077200" cy="738664"/>
          </a:xfrm>
        </p:spPr>
        <p:txBody>
          <a:bodyPr/>
          <a:lstStyle/>
          <a:p>
            <a:r>
              <a:rPr lang="en-US" dirty="0"/>
              <a:t>Framework for selecting </a:t>
            </a:r>
            <a:r>
              <a:rPr lang="en-US" dirty="0" smtClean="0"/>
              <a:t>analytics–enabled audit(s) </a:t>
            </a:r>
            <a:r>
              <a:rPr lang="en-US" b="0" dirty="0"/>
              <a:t>(continued)</a:t>
            </a:r>
            <a:endParaRPr lang="en-US" dirty="0"/>
          </a:p>
        </p:txBody>
      </p:sp>
      <p:sp>
        <p:nvSpPr>
          <p:cNvPr id="4" name="Slide Number Placeholder 3"/>
          <p:cNvSpPr>
            <a:spLocks noGrp="1"/>
          </p:cNvSpPr>
          <p:nvPr>
            <p:ph type="sldNum" sz="quarter" idx="18"/>
          </p:nvPr>
        </p:nvSpPr>
        <p:spPr/>
        <p:txBody>
          <a:bodyPr/>
          <a:lstStyle/>
          <a:p>
            <a:fld id="{0EB59224-DFAF-451D-8CBC-9A737B9002FD}" type="slidenum">
              <a:rPr lang="en-US" smtClean="0"/>
              <a:pPr/>
              <a:t>13</a:t>
            </a:fld>
            <a:endParaRPr lang="en-US" dirty="0"/>
          </a:p>
        </p:txBody>
      </p:sp>
      <p:sp>
        <p:nvSpPr>
          <p:cNvPr id="82" name="Shape 640"/>
          <p:cNvSpPr/>
          <p:nvPr/>
        </p:nvSpPr>
        <p:spPr>
          <a:xfrm>
            <a:off x="7750320" y="2552130"/>
            <a:ext cx="87232" cy="83625"/>
          </a:xfrm>
          <a:prstGeom prst="ellipse">
            <a:avLst/>
          </a:prstGeom>
          <a:solidFill>
            <a:schemeClr val="lt1"/>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a:solidFill>
                <a:schemeClr val="lt1"/>
              </a:solidFill>
              <a:ea typeface="Georgia"/>
              <a:cs typeface="Georgia"/>
              <a:sym typeface="Georgia"/>
            </a:endParaRPr>
          </a:p>
        </p:txBody>
      </p:sp>
      <p:sp>
        <p:nvSpPr>
          <p:cNvPr id="85" name="Shape 643"/>
          <p:cNvSpPr/>
          <p:nvPr/>
        </p:nvSpPr>
        <p:spPr>
          <a:xfrm>
            <a:off x="3625335" y="2546805"/>
            <a:ext cx="87232" cy="83625"/>
          </a:xfrm>
          <a:prstGeom prst="ellipse">
            <a:avLst/>
          </a:prstGeom>
          <a:solidFill>
            <a:schemeClr val="lt2"/>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a:solidFill>
                <a:schemeClr val="lt1"/>
              </a:solidFill>
              <a:ea typeface="Georgia"/>
              <a:cs typeface="Georgia"/>
              <a:sym typeface="Georgia"/>
            </a:endParaRPr>
          </a:p>
        </p:txBody>
      </p:sp>
      <p:sp>
        <p:nvSpPr>
          <p:cNvPr id="88" name="Shape 646"/>
          <p:cNvSpPr/>
          <p:nvPr/>
        </p:nvSpPr>
        <p:spPr>
          <a:xfrm>
            <a:off x="5808310" y="2566675"/>
            <a:ext cx="87232" cy="83625"/>
          </a:xfrm>
          <a:prstGeom prst="ellipse">
            <a:avLst/>
          </a:prstGeom>
          <a:solidFill>
            <a:schemeClr val="lt1"/>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a:solidFill>
                <a:schemeClr val="lt1"/>
              </a:solidFill>
              <a:ea typeface="Georgia"/>
              <a:cs typeface="Georgia"/>
              <a:sym typeface="Georgia"/>
            </a:endParaRPr>
          </a:p>
        </p:txBody>
      </p:sp>
      <p:sp>
        <p:nvSpPr>
          <p:cNvPr id="91" name="Shape 649"/>
          <p:cNvSpPr/>
          <p:nvPr/>
        </p:nvSpPr>
        <p:spPr>
          <a:xfrm>
            <a:off x="1751689" y="2559016"/>
            <a:ext cx="87232" cy="83625"/>
          </a:xfrm>
          <a:prstGeom prst="ellipse">
            <a:avLst/>
          </a:prstGeom>
          <a:solidFill>
            <a:schemeClr val="lt1"/>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a:solidFill>
                <a:schemeClr val="lt1"/>
              </a:solidFill>
              <a:ea typeface="Georgia"/>
              <a:cs typeface="Georgia"/>
              <a:sym typeface="Georgia"/>
            </a:endParaRPr>
          </a:p>
        </p:txBody>
      </p:sp>
      <p:grpSp>
        <p:nvGrpSpPr>
          <p:cNvPr id="158" name="Group 157"/>
          <p:cNvGrpSpPr/>
          <p:nvPr/>
        </p:nvGrpSpPr>
        <p:grpSpPr>
          <a:xfrm>
            <a:off x="1150354" y="1767999"/>
            <a:ext cx="945146" cy="935647"/>
            <a:chOff x="1025918" y="1834674"/>
            <a:chExt cx="855556" cy="846957"/>
          </a:xfrm>
          <a:solidFill>
            <a:schemeClr val="accent2"/>
          </a:solidFill>
        </p:grpSpPr>
        <p:sp>
          <p:nvSpPr>
            <p:cNvPr id="90" name="Shape 648"/>
            <p:cNvSpPr/>
            <p:nvPr/>
          </p:nvSpPr>
          <p:spPr>
            <a:xfrm rot="5400000">
              <a:off x="1030217" y="1830375"/>
              <a:ext cx="846957" cy="855556"/>
            </a:xfrm>
            <a:prstGeom prst="teardrop">
              <a:avLst>
                <a:gd name="adj" fmla="val 100000"/>
              </a:avLst>
            </a:prstGeom>
            <a:grp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dirty="0">
                <a:solidFill>
                  <a:schemeClr val="lt1"/>
                </a:solidFill>
                <a:ea typeface="Georgia"/>
                <a:cs typeface="Georgia"/>
                <a:sym typeface="Georgia"/>
              </a:endParaRPr>
            </a:p>
          </p:txBody>
        </p:sp>
        <p:sp>
          <p:nvSpPr>
            <p:cNvPr id="92" name="Shape 650"/>
            <p:cNvSpPr txBox="1"/>
            <p:nvPr/>
          </p:nvSpPr>
          <p:spPr>
            <a:xfrm>
              <a:off x="1089786" y="2059287"/>
              <a:ext cx="722209" cy="416782"/>
            </a:xfrm>
            <a:prstGeom prst="rect">
              <a:avLst/>
            </a:prstGeom>
            <a:grpFill/>
            <a:ln>
              <a:noFill/>
            </a:ln>
          </p:spPr>
          <p:txBody>
            <a:bodyPr lIns="0" tIns="0" rIns="0" bIns="0" anchor="t" anchorCtr="0">
              <a:noAutofit/>
            </a:bodyPr>
            <a:lstStyle/>
            <a:p>
              <a:pPr marL="0" marR="0" lvl="0" indent="0" algn="ctr" rtl="0">
                <a:lnSpc>
                  <a:spcPct val="100000"/>
                </a:lnSpc>
                <a:spcBef>
                  <a:spcPts val="0"/>
                </a:spcBef>
                <a:spcAft>
                  <a:spcPts val="0"/>
                </a:spcAft>
                <a:buClr>
                  <a:schemeClr val="lt1"/>
                </a:buClr>
                <a:buSzPct val="25000"/>
                <a:buFont typeface="Georgia"/>
                <a:buNone/>
              </a:pPr>
              <a:r>
                <a:rPr lang="en" sz="1000" b="1" i="1" u="none" strike="noStrike" cap="none" dirty="0" smtClean="0">
                  <a:solidFill>
                    <a:schemeClr val="lt1"/>
                  </a:solidFill>
                  <a:ea typeface="Georgia"/>
                  <a:cs typeface="Georgia"/>
                  <a:sym typeface="Georgia"/>
                </a:rPr>
                <a:t>Data availability &amp; complexity</a:t>
              </a:r>
              <a:endParaRPr lang="en" sz="1000" b="1" i="1" u="none" strike="noStrike" cap="none" dirty="0">
                <a:solidFill>
                  <a:schemeClr val="lt1"/>
                </a:solidFill>
                <a:ea typeface="Georgia"/>
                <a:cs typeface="Georgia"/>
                <a:sym typeface="Georgia"/>
              </a:endParaRPr>
            </a:p>
          </p:txBody>
        </p:sp>
      </p:grpSp>
      <p:sp>
        <p:nvSpPr>
          <p:cNvPr id="93" name="Shape 651"/>
          <p:cNvSpPr txBox="1"/>
          <p:nvPr/>
        </p:nvSpPr>
        <p:spPr>
          <a:xfrm>
            <a:off x="911959" y="2754734"/>
            <a:ext cx="1645107" cy="951273"/>
          </a:xfrm>
          <a:prstGeom prst="rect">
            <a:avLst/>
          </a:prstGeom>
          <a:solidFill>
            <a:srgbClr val="EAE8E2"/>
          </a:solidFill>
          <a:ln>
            <a:noFill/>
          </a:ln>
        </p:spPr>
        <p:txBody>
          <a:bodyPr lIns="91440" tIns="45720" rIns="91440" bIns="45720" anchor="t" anchorCtr="0">
            <a:noAutofit/>
          </a:bodyPr>
          <a:lstStyle/>
          <a:p>
            <a:pPr marL="0" marR="0" lvl="0" indent="0" algn="l" rtl="0">
              <a:lnSpc>
                <a:spcPct val="100000"/>
              </a:lnSpc>
              <a:spcBef>
                <a:spcPts val="0"/>
              </a:spcBef>
              <a:spcAft>
                <a:spcPts val="0"/>
              </a:spcAft>
              <a:buClr>
                <a:schemeClr val="dk1"/>
              </a:buClr>
              <a:buSzPct val="25000"/>
              <a:buFont typeface="Georgia"/>
              <a:buNone/>
            </a:pPr>
            <a:r>
              <a:rPr lang="en" sz="1000" b="1" i="1" u="none" strike="noStrike" cap="none" dirty="0">
                <a:ea typeface="Georgia"/>
                <a:cs typeface="Georgia"/>
                <a:sym typeface="Georgia"/>
              </a:rPr>
              <a:t>Availability</a:t>
            </a:r>
            <a:r>
              <a:rPr lang="en" sz="1000" b="0" i="0" u="none" strike="noStrike" cap="none" dirty="0">
                <a:ea typeface="Georgia"/>
                <a:cs typeface="Georgia"/>
                <a:sym typeface="Georgia"/>
              </a:rPr>
              <a:t>: </a:t>
            </a:r>
            <a:br>
              <a:rPr lang="en" sz="1000" b="0" i="0" u="none" strike="noStrike" cap="none" dirty="0">
                <a:ea typeface="Georgia"/>
                <a:cs typeface="Georgia"/>
                <a:sym typeface="Georgia"/>
              </a:rPr>
            </a:br>
            <a:r>
              <a:rPr lang="en" sz="1000" b="0" i="0" u="none" strike="noStrike" cap="none" dirty="0">
                <a:ea typeface="Georgia"/>
                <a:cs typeface="Georgia"/>
                <a:sym typeface="Georgia"/>
              </a:rPr>
              <a:t>Is data available for the process in an easy to access and use format?</a:t>
            </a:r>
          </a:p>
        </p:txBody>
      </p:sp>
      <p:sp>
        <p:nvSpPr>
          <p:cNvPr id="94" name="Shape 652"/>
          <p:cNvSpPr txBox="1"/>
          <p:nvPr/>
        </p:nvSpPr>
        <p:spPr>
          <a:xfrm>
            <a:off x="4734603" y="2754734"/>
            <a:ext cx="1645107" cy="951273"/>
          </a:xfrm>
          <a:prstGeom prst="rect">
            <a:avLst/>
          </a:prstGeom>
          <a:solidFill>
            <a:srgbClr val="EAE8E2"/>
          </a:solidFill>
          <a:ln>
            <a:noFill/>
          </a:ln>
        </p:spPr>
        <p:txBody>
          <a:bodyPr lIns="91440" tIns="45720" rIns="91440" bIns="45720" anchor="t" anchorCtr="0">
            <a:noAutofit/>
          </a:bodyPr>
          <a:lstStyle/>
          <a:p>
            <a:pPr marL="0" marR="0" lvl="0" indent="0" algn="l" rtl="0">
              <a:lnSpc>
                <a:spcPct val="100000"/>
              </a:lnSpc>
              <a:spcBef>
                <a:spcPts val="0"/>
              </a:spcBef>
              <a:spcAft>
                <a:spcPts val="0"/>
              </a:spcAft>
              <a:buClr>
                <a:schemeClr val="dk1"/>
              </a:buClr>
              <a:buSzPct val="25000"/>
              <a:buFont typeface="Georgia"/>
              <a:buNone/>
            </a:pPr>
            <a:r>
              <a:rPr lang="en" sz="1000" b="1" i="1" u="none" strike="noStrike" cap="none" dirty="0">
                <a:solidFill>
                  <a:schemeClr val="dk1"/>
                </a:solidFill>
                <a:ea typeface="Georgia"/>
                <a:cs typeface="Georgia"/>
                <a:sym typeface="Georgia"/>
              </a:rPr>
              <a:t>Repeatability</a:t>
            </a:r>
            <a:r>
              <a:rPr lang="en" sz="1000" b="0" i="0" u="none" strike="noStrike" cap="none" dirty="0">
                <a:solidFill>
                  <a:schemeClr val="dk1"/>
                </a:solidFill>
                <a:ea typeface="Georgia"/>
                <a:cs typeface="Georgia"/>
                <a:sym typeface="Georgia"/>
              </a:rPr>
              <a:t>: </a:t>
            </a:r>
            <a:br>
              <a:rPr lang="en" sz="1000" b="0" i="0" u="none" strike="noStrike" cap="none" dirty="0">
                <a:solidFill>
                  <a:schemeClr val="dk1"/>
                </a:solidFill>
                <a:ea typeface="Georgia"/>
                <a:cs typeface="Georgia"/>
                <a:sym typeface="Georgia"/>
              </a:rPr>
            </a:br>
            <a:r>
              <a:rPr lang="en" sz="1000" b="0" i="0" u="none" strike="noStrike" cap="none" dirty="0">
                <a:solidFill>
                  <a:schemeClr val="dk1"/>
                </a:solidFill>
                <a:ea typeface="Georgia"/>
                <a:cs typeface="Georgia"/>
                <a:sym typeface="Georgia"/>
              </a:rPr>
              <a:t>Does the area represent a common audit focus areas that would repeat in the future?</a:t>
            </a:r>
          </a:p>
        </p:txBody>
      </p:sp>
      <p:sp>
        <p:nvSpPr>
          <p:cNvPr id="95" name="Shape 653"/>
          <p:cNvSpPr txBox="1"/>
          <p:nvPr/>
        </p:nvSpPr>
        <p:spPr>
          <a:xfrm>
            <a:off x="6648362" y="2754734"/>
            <a:ext cx="1645107" cy="951273"/>
          </a:xfrm>
          <a:prstGeom prst="rect">
            <a:avLst/>
          </a:prstGeom>
          <a:solidFill>
            <a:srgbClr val="EAE8E2"/>
          </a:solidFill>
          <a:ln>
            <a:noFill/>
          </a:ln>
        </p:spPr>
        <p:txBody>
          <a:bodyPr lIns="91440" tIns="45720" rIns="91440" bIns="45720" anchor="t" anchorCtr="0">
            <a:noAutofit/>
          </a:bodyPr>
          <a:lstStyle/>
          <a:p>
            <a:pPr marL="0" marR="0" lvl="0" indent="0" algn="l" rtl="0">
              <a:lnSpc>
                <a:spcPct val="100000"/>
              </a:lnSpc>
              <a:spcBef>
                <a:spcPts val="0"/>
              </a:spcBef>
              <a:spcAft>
                <a:spcPts val="0"/>
              </a:spcAft>
              <a:buClr>
                <a:schemeClr val="dk1"/>
              </a:buClr>
              <a:buSzPct val="25000"/>
              <a:buFont typeface="Georgia"/>
              <a:buNone/>
            </a:pPr>
            <a:r>
              <a:rPr lang="en" sz="1000" b="1" i="1" u="none" strike="noStrike" cap="none" dirty="0">
                <a:solidFill>
                  <a:schemeClr val="dk1"/>
                </a:solidFill>
                <a:ea typeface="Georgia"/>
                <a:cs typeface="Georgia"/>
                <a:sym typeface="Georgia"/>
              </a:rPr>
              <a:t>Risk/Impact</a:t>
            </a:r>
            <a:r>
              <a:rPr lang="en" sz="1000" b="0" i="1" u="none" strike="noStrike" cap="none" dirty="0">
                <a:solidFill>
                  <a:schemeClr val="dk1"/>
                </a:solidFill>
                <a:ea typeface="Georgia"/>
                <a:cs typeface="Georgia"/>
                <a:sym typeface="Georgia"/>
              </a:rPr>
              <a:t>: </a:t>
            </a:r>
            <a:br>
              <a:rPr lang="en" sz="1000" b="0" i="1" u="none" strike="noStrike" cap="none" dirty="0">
                <a:solidFill>
                  <a:schemeClr val="dk1"/>
                </a:solidFill>
                <a:ea typeface="Georgia"/>
                <a:cs typeface="Georgia"/>
                <a:sym typeface="Georgia"/>
              </a:rPr>
            </a:br>
            <a:r>
              <a:rPr lang="en" sz="1000" b="0" i="0" u="none" strike="noStrike" cap="none" dirty="0">
                <a:solidFill>
                  <a:schemeClr val="dk1"/>
                </a:solidFill>
                <a:ea typeface="Georgia"/>
                <a:cs typeface="Georgia"/>
                <a:sym typeface="Georgia"/>
              </a:rPr>
              <a:t>Does the process represent a high risk area to the company and is </a:t>
            </a:r>
            <a:r>
              <a:rPr lang="en" sz="1000" b="0" i="0" u="none" strike="noStrike" cap="none" dirty="0" smtClean="0">
                <a:solidFill>
                  <a:schemeClr val="dk1"/>
                </a:solidFill>
                <a:ea typeface="Georgia"/>
                <a:cs typeface="Georgia"/>
                <a:sym typeface="Georgia"/>
              </a:rPr>
              <a:t>there a </a:t>
            </a:r>
            <a:r>
              <a:rPr lang="en" sz="1000" b="0" i="0" u="none" strike="noStrike" cap="none" dirty="0">
                <a:solidFill>
                  <a:schemeClr val="dk1"/>
                </a:solidFill>
                <a:ea typeface="Georgia"/>
                <a:cs typeface="Georgia"/>
                <a:sym typeface="Georgia"/>
              </a:rPr>
              <a:t>high perceived </a:t>
            </a:r>
            <a:r>
              <a:rPr lang="en" sz="1000" b="0" i="0" u="none" strike="noStrike" cap="none" dirty="0" smtClean="0">
                <a:solidFill>
                  <a:schemeClr val="dk1"/>
                </a:solidFill>
                <a:ea typeface="Georgia"/>
                <a:cs typeface="Georgia"/>
                <a:sym typeface="Georgia"/>
              </a:rPr>
              <a:t>impact of the </a:t>
            </a:r>
            <a:r>
              <a:rPr lang="en" sz="1000" b="0" i="0" u="none" strike="noStrike" cap="none" dirty="0">
                <a:solidFill>
                  <a:schemeClr val="dk1"/>
                </a:solidFill>
                <a:ea typeface="Georgia"/>
                <a:cs typeface="Georgia"/>
                <a:sym typeface="Georgia"/>
              </a:rPr>
              <a:t>audit?</a:t>
            </a:r>
          </a:p>
        </p:txBody>
      </p:sp>
      <p:sp>
        <p:nvSpPr>
          <p:cNvPr id="96" name="Shape 654"/>
          <p:cNvSpPr txBox="1"/>
          <p:nvPr/>
        </p:nvSpPr>
        <p:spPr>
          <a:xfrm>
            <a:off x="2699180" y="2754734"/>
            <a:ext cx="1645107" cy="951273"/>
          </a:xfrm>
          <a:prstGeom prst="rect">
            <a:avLst/>
          </a:prstGeom>
          <a:solidFill>
            <a:srgbClr val="EAE8E2"/>
          </a:solidFill>
          <a:ln>
            <a:noFill/>
          </a:ln>
        </p:spPr>
        <p:txBody>
          <a:bodyPr lIns="91440" tIns="45720" rIns="91440" bIns="45720" anchor="t" anchorCtr="0">
            <a:noAutofit/>
          </a:bodyPr>
          <a:lstStyle/>
          <a:p>
            <a:pPr marL="0" marR="0" lvl="0" indent="0" algn="l" rtl="0">
              <a:lnSpc>
                <a:spcPct val="100000"/>
              </a:lnSpc>
              <a:spcBef>
                <a:spcPts val="0"/>
              </a:spcBef>
              <a:spcAft>
                <a:spcPts val="0"/>
              </a:spcAft>
              <a:buClr>
                <a:schemeClr val="dk1"/>
              </a:buClr>
              <a:buSzPct val="25000"/>
              <a:buFont typeface="Georgia"/>
              <a:buNone/>
            </a:pPr>
            <a:r>
              <a:rPr lang="en" sz="1000" b="1" i="1" u="none" strike="noStrike" cap="none" dirty="0">
                <a:solidFill>
                  <a:schemeClr val="dk1"/>
                </a:solidFill>
                <a:ea typeface="Georgia"/>
                <a:cs typeface="Georgia"/>
                <a:sym typeface="Georgia"/>
              </a:rPr>
              <a:t>Familiarity</a:t>
            </a:r>
            <a:r>
              <a:rPr lang="en" sz="1000" b="0" i="0" u="none" strike="noStrike" cap="none" dirty="0">
                <a:solidFill>
                  <a:schemeClr val="dk1"/>
                </a:solidFill>
                <a:ea typeface="Georgia"/>
                <a:cs typeface="Georgia"/>
                <a:sym typeface="Georgia"/>
              </a:rPr>
              <a:t>: </a:t>
            </a:r>
            <a:br>
              <a:rPr lang="en" sz="1000" b="0" i="0" u="none" strike="noStrike" cap="none" dirty="0">
                <a:solidFill>
                  <a:schemeClr val="dk1"/>
                </a:solidFill>
                <a:ea typeface="Georgia"/>
                <a:cs typeface="Georgia"/>
                <a:sym typeface="Georgia"/>
              </a:rPr>
            </a:br>
            <a:r>
              <a:rPr lang="en" sz="1000" b="0" i="0" u="none" strike="noStrike" cap="none" dirty="0">
                <a:solidFill>
                  <a:schemeClr val="dk1"/>
                </a:solidFill>
                <a:ea typeface="Georgia"/>
                <a:cs typeface="Georgia"/>
                <a:sym typeface="Georgia"/>
              </a:rPr>
              <a:t>Does the team have knowledge of the business process to understand the risks </a:t>
            </a:r>
            <a:r>
              <a:rPr lang="en" sz="1000" b="0" i="0" u="none" strike="noStrike" cap="none" dirty="0" smtClean="0">
                <a:solidFill>
                  <a:schemeClr val="dk1"/>
                </a:solidFill>
                <a:ea typeface="Georgia"/>
                <a:cs typeface="Georgia"/>
                <a:sym typeface="Georgia"/>
              </a:rPr>
              <a:t>and data</a:t>
            </a:r>
            <a:r>
              <a:rPr lang="en" sz="1000" b="0" i="0" u="none" strike="noStrike" cap="none" dirty="0">
                <a:solidFill>
                  <a:schemeClr val="dk1"/>
                </a:solidFill>
                <a:ea typeface="Georgia"/>
                <a:cs typeface="Georgia"/>
                <a:sym typeface="Georgia"/>
              </a:rPr>
              <a:t>?</a:t>
            </a:r>
          </a:p>
        </p:txBody>
      </p:sp>
      <p:sp>
        <p:nvSpPr>
          <p:cNvPr id="97" name="Shape 655"/>
          <p:cNvSpPr txBox="1"/>
          <p:nvPr/>
        </p:nvSpPr>
        <p:spPr>
          <a:xfrm>
            <a:off x="1205122" y="4307853"/>
            <a:ext cx="1333415" cy="999229"/>
          </a:xfrm>
          <a:prstGeom prst="rect">
            <a:avLst/>
          </a:prstGeom>
          <a:solidFill>
            <a:srgbClr val="EAE8E2"/>
          </a:solidFill>
          <a:ln>
            <a:noFill/>
          </a:ln>
        </p:spPr>
        <p:txBody>
          <a:bodyPr lIns="91440" tIns="45720" rIns="91440" bIns="45720" anchor="t" anchorCtr="0">
            <a:noAutofit/>
          </a:bodyPr>
          <a:lstStyle/>
          <a:p>
            <a:pPr marL="0" marR="0" lvl="0" indent="0" algn="l" rtl="0">
              <a:lnSpc>
                <a:spcPct val="100000"/>
              </a:lnSpc>
              <a:spcBef>
                <a:spcPts val="0"/>
              </a:spcBef>
              <a:spcAft>
                <a:spcPts val="0"/>
              </a:spcAft>
              <a:buClr>
                <a:schemeClr val="dk1"/>
              </a:buClr>
              <a:buSzPct val="25000"/>
              <a:buFont typeface="Georgia"/>
              <a:buNone/>
            </a:pPr>
            <a:r>
              <a:rPr lang="en" sz="1000" b="1" i="1" u="none" strike="noStrike" cap="none" dirty="0">
                <a:solidFill>
                  <a:schemeClr val="dk1"/>
                </a:solidFill>
                <a:ea typeface="Georgia"/>
                <a:cs typeface="Georgia"/>
                <a:sym typeface="Georgia"/>
              </a:rPr>
              <a:t>Complexity</a:t>
            </a:r>
            <a:r>
              <a:rPr lang="en" sz="1000" b="0" i="1" u="none" strike="noStrike" cap="none" dirty="0">
                <a:solidFill>
                  <a:schemeClr val="dk1"/>
                </a:solidFill>
                <a:ea typeface="Georgia"/>
                <a:cs typeface="Georgia"/>
                <a:sym typeface="Georgia"/>
              </a:rPr>
              <a:t>:</a:t>
            </a:r>
            <a:br>
              <a:rPr lang="en" sz="1000" b="0" i="1" u="none" strike="noStrike" cap="none" dirty="0">
                <a:solidFill>
                  <a:schemeClr val="dk1"/>
                </a:solidFill>
                <a:ea typeface="Georgia"/>
                <a:cs typeface="Georgia"/>
                <a:sym typeface="Georgia"/>
              </a:rPr>
            </a:br>
            <a:r>
              <a:rPr lang="en" sz="1000" b="0" i="0" u="none" strike="noStrike" cap="none" dirty="0">
                <a:solidFill>
                  <a:schemeClr val="dk1"/>
                </a:solidFill>
                <a:ea typeface="Georgia"/>
                <a:cs typeface="Georgia"/>
                <a:sym typeface="Georgia"/>
              </a:rPr>
              <a:t>Are there multiple sources? Is the data able to be validated for consistency </a:t>
            </a:r>
            <a:r>
              <a:rPr lang="en" sz="1000" b="0" i="0" u="none" strike="noStrike" cap="none" dirty="0" smtClean="0">
                <a:solidFill>
                  <a:schemeClr val="dk1"/>
                </a:solidFill>
                <a:ea typeface="Georgia"/>
                <a:cs typeface="Georgia"/>
                <a:sym typeface="Georgia"/>
              </a:rPr>
              <a:t>and completeness</a:t>
            </a:r>
            <a:r>
              <a:rPr lang="en" sz="1000" b="0" i="0" u="none" strike="noStrike" cap="none" dirty="0">
                <a:solidFill>
                  <a:schemeClr val="dk1"/>
                </a:solidFill>
                <a:ea typeface="Georgia"/>
                <a:cs typeface="Georgia"/>
                <a:sym typeface="Georgia"/>
              </a:rPr>
              <a:t>?</a:t>
            </a:r>
          </a:p>
        </p:txBody>
      </p:sp>
      <p:sp>
        <p:nvSpPr>
          <p:cNvPr id="98" name="Shape 656"/>
          <p:cNvSpPr txBox="1"/>
          <p:nvPr/>
        </p:nvSpPr>
        <p:spPr>
          <a:xfrm>
            <a:off x="5069527" y="4320978"/>
            <a:ext cx="1333415" cy="999229"/>
          </a:xfrm>
          <a:prstGeom prst="rect">
            <a:avLst/>
          </a:prstGeom>
          <a:solidFill>
            <a:srgbClr val="EAE8E2"/>
          </a:solidFill>
          <a:ln>
            <a:noFill/>
          </a:ln>
        </p:spPr>
        <p:txBody>
          <a:bodyPr lIns="91440" tIns="45720" rIns="91440" bIns="45720" anchor="t" anchorCtr="0">
            <a:noAutofit/>
          </a:bodyPr>
          <a:lstStyle/>
          <a:p>
            <a:pPr marL="0" marR="0" lvl="0" indent="0" algn="l" rtl="0">
              <a:lnSpc>
                <a:spcPct val="100000"/>
              </a:lnSpc>
              <a:spcBef>
                <a:spcPts val="0"/>
              </a:spcBef>
              <a:spcAft>
                <a:spcPts val="0"/>
              </a:spcAft>
              <a:buClr>
                <a:schemeClr val="dk1"/>
              </a:buClr>
              <a:buSzPct val="25000"/>
              <a:buFont typeface="Georgia"/>
              <a:buNone/>
            </a:pPr>
            <a:r>
              <a:rPr lang="en" sz="1000" b="1" i="1" u="none" strike="noStrike" cap="none">
                <a:solidFill>
                  <a:schemeClr val="dk1"/>
                </a:solidFill>
                <a:ea typeface="Georgia"/>
                <a:cs typeface="Georgia"/>
                <a:sym typeface="Georgia"/>
              </a:rPr>
              <a:t>Applicability</a:t>
            </a:r>
            <a:r>
              <a:rPr lang="en" sz="1000" b="0" i="0" u="none" strike="noStrike" cap="none">
                <a:solidFill>
                  <a:schemeClr val="dk1"/>
                </a:solidFill>
                <a:ea typeface="Georgia"/>
                <a:cs typeface="Georgia"/>
                <a:sym typeface="Georgia"/>
              </a:rPr>
              <a:t>: </a:t>
            </a:r>
            <a:br>
              <a:rPr lang="en" sz="1000" b="0" i="0" u="none" strike="noStrike" cap="none">
                <a:solidFill>
                  <a:schemeClr val="dk1"/>
                </a:solidFill>
                <a:ea typeface="Georgia"/>
                <a:cs typeface="Georgia"/>
                <a:sym typeface="Georgia"/>
              </a:rPr>
            </a:br>
            <a:r>
              <a:rPr lang="en" sz="1000" b="0" i="0" u="none" strike="noStrike" cap="none">
                <a:solidFill>
                  <a:schemeClr val="dk1"/>
                </a:solidFill>
                <a:ea typeface="Georgia"/>
                <a:cs typeface="Georgia"/>
                <a:sym typeface="Georgia"/>
              </a:rPr>
              <a:t>Is the dataset or risk area applicable to other potential audits or business units?</a:t>
            </a:r>
          </a:p>
        </p:txBody>
      </p:sp>
      <p:sp>
        <p:nvSpPr>
          <p:cNvPr id="113" name="Shape 674"/>
          <p:cNvSpPr txBox="1"/>
          <p:nvPr/>
        </p:nvSpPr>
        <p:spPr>
          <a:xfrm>
            <a:off x="6746824" y="5204786"/>
            <a:ext cx="282224" cy="195071"/>
          </a:xfrm>
          <a:prstGeom prst="rect">
            <a:avLst/>
          </a:prstGeom>
          <a:solidFill>
            <a:schemeClr val="lt1"/>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a:solidFill>
                  <a:schemeClr val="dk1"/>
                </a:solidFill>
                <a:ea typeface="Georgia"/>
                <a:cs typeface="Georgia"/>
                <a:sym typeface="Georgia"/>
              </a:rPr>
              <a:t>No</a:t>
            </a:r>
          </a:p>
        </p:txBody>
      </p:sp>
      <p:sp>
        <p:nvSpPr>
          <p:cNvPr id="114" name="Shape 675"/>
          <p:cNvSpPr txBox="1"/>
          <p:nvPr/>
        </p:nvSpPr>
        <p:spPr>
          <a:xfrm>
            <a:off x="3664287" y="5168837"/>
            <a:ext cx="282224" cy="195071"/>
          </a:xfrm>
          <a:prstGeom prst="rect">
            <a:avLst/>
          </a:prstGeom>
          <a:solidFill>
            <a:schemeClr val="lt1"/>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a:solidFill>
                  <a:schemeClr val="dk1"/>
                </a:solidFill>
                <a:ea typeface="Georgia"/>
                <a:cs typeface="Georgia"/>
                <a:sym typeface="Georgia"/>
              </a:rPr>
              <a:t>No</a:t>
            </a:r>
          </a:p>
        </p:txBody>
      </p:sp>
      <p:sp>
        <p:nvSpPr>
          <p:cNvPr id="115" name="Shape 676"/>
          <p:cNvSpPr txBox="1"/>
          <p:nvPr/>
        </p:nvSpPr>
        <p:spPr>
          <a:xfrm>
            <a:off x="4752777" y="4709890"/>
            <a:ext cx="282224" cy="195071"/>
          </a:xfrm>
          <a:prstGeom prst="rect">
            <a:avLst/>
          </a:prstGeom>
          <a:solidFill>
            <a:schemeClr val="lt1"/>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a:solidFill>
                  <a:schemeClr val="dk1"/>
                </a:solidFill>
                <a:ea typeface="Georgia"/>
                <a:cs typeface="Georgia"/>
                <a:sym typeface="Georgia"/>
              </a:rPr>
              <a:t>No</a:t>
            </a:r>
          </a:p>
        </p:txBody>
      </p:sp>
      <p:sp>
        <p:nvSpPr>
          <p:cNvPr id="116" name="Shape 677"/>
          <p:cNvSpPr txBox="1"/>
          <p:nvPr/>
        </p:nvSpPr>
        <p:spPr>
          <a:xfrm>
            <a:off x="873155" y="4866844"/>
            <a:ext cx="282224" cy="195071"/>
          </a:xfrm>
          <a:prstGeom prst="rect">
            <a:avLst/>
          </a:prstGeom>
          <a:solidFill>
            <a:schemeClr val="lt1"/>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a:solidFill>
                  <a:schemeClr val="dk1"/>
                </a:solidFill>
                <a:ea typeface="Georgia"/>
                <a:cs typeface="Georgia"/>
                <a:sym typeface="Georgia"/>
              </a:rPr>
              <a:t>No</a:t>
            </a:r>
          </a:p>
        </p:txBody>
      </p:sp>
      <p:sp>
        <p:nvSpPr>
          <p:cNvPr id="117" name="Shape 678"/>
          <p:cNvSpPr txBox="1"/>
          <p:nvPr/>
        </p:nvSpPr>
        <p:spPr>
          <a:xfrm>
            <a:off x="3164666" y="5146985"/>
            <a:ext cx="282224" cy="195071"/>
          </a:xfrm>
          <a:prstGeom prst="rect">
            <a:avLst/>
          </a:prstGeom>
          <a:solidFill>
            <a:schemeClr val="lt1"/>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a:solidFill>
                  <a:schemeClr val="dk1"/>
                </a:solidFill>
                <a:ea typeface="Georgia"/>
                <a:cs typeface="Georgia"/>
                <a:sym typeface="Georgia"/>
              </a:rPr>
              <a:t>No</a:t>
            </a:r>
          </a:p>
        </p:txBody>
      </p:sp>
      <p:sp>
        <p:nvSpPr>
          <p:cNvPr id="118" name="Shape 679"/>
          <p:cNvSpPr txBox="1"/>
          <p:nvPr/>
        </p:nvSpPr>
        <p:spPr>
          <a:xfrm>
            <a:off x="7903488" y="4807469"/>
            <a:ext cx="282224" cy="195071"/>
          </a:xfrm>
          <a:prstGeom prst="rect">
            <a:avLst/>
          </a:prstGeom>
          <a:solidFill>
            <a:schemeClr val="lt1"/>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a:solidFill>
                  <a:schemeClr val="dk1"/>
                </a:solidFill>
                <a:ea typeface="Georgia"/>
                <a:cs typeface="Georgia"/>
                <a:sym typeface="Georgia"/>
              </a:rPr>
              <a:t>Yes</a:t>
            </a:r>
          </a:p>
        </p:txBody>
      </p:sp>
      <p:sp>
        <p:nvSpPr>
          <p:cNvPr id="119" name="Shape 680"/>
          <p:cNvSpPr txBox="1"/>
          <p:nvPr/>
        </p:nvSpPr>
        <p:spPr>
          <a:xfrm>
            <a:off x="1400459" y="4036647"/>
            <a:ext cx="282224" cy="195071"/>
          </a:xfrm>
          <a:prstGeom prst="rect">
            <a:avLst/>
          </a:prstGeom>
          <a:solidFill>
            <a:schemeClr val="lt1"/>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a:solidFill>
                  <a:schemeClr val="dk1"/>
                </a:solidFill>
                <a:ea typeface="Georgia"/>
                <a:cs typeface="Georgia"/>
                <a:sym typeface="Georgia"/>
              </a:rPr>
              <a:t>Yes</a:t>
            </a:r>
          </a:p>
        </p:txBody>
      </p:sp>
      <p:sp>
        <p:nvSpPr>
          <p:cNvPr id="120" name="Shape 681"/>
          <p:cNvSpPr txBox="1"/>
          <p:nvPr/>
        </p:nvSpPr>
        <p:spPr>
          <a:xfrm>
            <a:off x="2771385" y="4135987"/>
            <a:ext cx="282224" cy="195071"/>
          </a:xfrm>
          <a:prstGeom prst="rect">
            <a:avLst/>
          </a:prstGeom>
          <a:solidFill>
            <a:schemeClr val="lt1"/>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a:solidFill>
                  <a:schemeClr val="dk1"/>
                </a:solidFill>
                <a:ea typeface="Georgia"/>
                <a:cs typeface="Georgia"/>
                <a:sym typeface="Georgia"/>
              </a:rPr>
              <a:t>Yes</a:t>
            </a:r>
          </a:p>
        </p:txBody>
      </p:sp>
      <p:sp>
        <p:nvSpPr>
          <p:cNvPr id="121" name="Shape 682"/>
          <p:cNvSpPr txBox="1"/>
          <p:nvPr/>
        </p:nvSpPr>
        <p:spPr>
          <a:xfrm>
            <a:off x="5273727" y="4072649"/>
            <a:ext cx="282224" cy="195071"/>
          </a:xfrm>
          <a:prstGeom prst="rect">
            <a:avLst/>
          </a:prstGeom>
          <a:solidFill>
            <a:schemeClr val="lt1"/>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a:solidFill>
                  <a:schemeClr val="dk1"/>
                </a:solidFill>
                <a:ea typeface="Georgia"/>
                <a:cs typeface="Georgia"/>
                <a:sym typeface="Georgia"/>
              </a:rPr>
              <a:t>Yes</a:t>
            </a:r>
          </a:p>
        </p:txBody>
      </p:sp>
      <p:sp>
        <p:nvSpPr>
          <p:cNvPr id="132" name="Shape 702"/>
          <p:cNvSpPr txBox="1"/>
          <p:nvPr/>
        </p:nvSpPr>
        <p:spPr>
          <a:xfrm>
            <a:off x="7364621" y="4476486"/>
            <a:ext cx="282224" cy="195071"/>
          </a:xfrm>
          <a:prstGeom prst="rect">
            <a:avLst/>
          </a:prstGeom>
          <a:solidFill>
            <a:schemeClr val="lt1"/>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a:solidFill>
                  <a:schemeClr val="dk1"/>
                </a:solidFill>
                <a:ea typeface="Georgia"/>
                <a:cs typeface="Georgia"/>
                <a:sym typeface="Georgia"/>
              </a:rPr>
              <a:t>No</a:t>
            </a:r>
          </a:p>
        </p:txBody>
      </p:sp>
      <p:sp>
        <p:nvSpPr>
          <p:cNvPr id="133" name="Shape 703"/>
          <p:cNvSpPr txBox="1"/>
          <p:nvPr/>
        </p:nvSpPr>
        <p:spPr>
          <a:xfrm>
            <a:off x="6999208" y="4017319"/>
            <a:ext cx="282224" cy="195071"/>
          </a:xfrm>
          <a:prstGeom prst="rect">
            <a:avLst/>
          </a:prstGeom>
          <a:solidFill>
            <a:schemeClr val="lt1"/>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a:solidFill>
                  <a:schemeClr val="dk1"/>
                </a:solidFill>
                <a:ea typeface="Georgia"/>
                <a:cs typeface="Georgia"/>
                <a:sym typeface="Georgia"/>
              </a:rPr>
              <a:t>Yes</a:t>
            </a:r>
          </a:p>
        </p:txBody>
      </p:sp>
      <p:sp>
        <p:nvSpPr>
          <p:cNvPr id="134" name="Shape 704"/>
          <p:cNvSpPr/>
          <p:nvPr/>
        </p:nvSpPr>
        <p:spPr>
          <a:xfrm>
            <a:off x="533401" y="1762792"/>
            <a:ext cx="605475" cy="222923"/>
          </a:xfrm>
          <a:prstGeom prst="rect">
            <a:avLst/>
          </a:prstGeom>
          <a:solidFill>
            <a:schemeClr val="tx2"/>
          </a:solidFill>
          <a:ln w="9525" cap="flat" cmpd="sng">
            <a:solidFill>
              <a:schemeClr val="accent1"/>
            </a:solidFill>
            <a:prstDash val="dash"/>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Georgia"/>
              <a:buNone/>
            </a:pPr>
            <a:r>
              <a:rPr lang="en" sz="1000" b="1" i="1" u="none" strike="noStrike" cap="none">
                <a:solidFill>
                  <a:schemeClr val="lt1"/>
                </a:solidFill>
                <a:ea typeface="Georgia"/>
                <a:cs typeface="Georgia"/>
                <a:sym typeface="Georgia"/>
              </a:rPr>
              <a:t>Start</a:t>
            </a:r>
          </a:p>
        </p:txBody>
      </p:sp>
      <p:sp>
        <p:nvSpPr>
          <p:cNvPr id="135" name="Shape 705"/>
          <p:cNvSpPr txBox="1"/>
          <p:nvPr/>
        </p:nvSpPr>
        <p:spPr>
          <a:xfrm>
            <a:off x="953775" y="6028788"/>
            <a:ext cx="1745405" cy="140748"/>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dk1"/>
                </a:solidFill>
                <a:ea typeface="Georgia"/>
                <a:cs typeface="Georgia"/>
                <a:sym typeface="Georgia"/>
              </a:rPr>
              <a:t>Not a likely analytics candidate</a:t>
            </a:r>
          </a:p>
        </p:txBody>
      </p:sp>
      <p:sp>
        <p:nvSpPr>
          <p:cNvPr id="136" name="Shape 706"/>
          <p:cNvSpPr txBox="1"/>
          <p:nvPr/>
        </p:nvSpPr>
        <p:spPr>
          <a:xfrm>
            <a:off x="4288749" y="6031452"/>
            <a:ext cx="1620080" cy="140748"/>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dk1"/>
                </a:solidFill>
                <a:ea typeface="Georgia"/>
                <a:cs typeface="Georgia"/>
                <a:sym typeface="Georgia"/>
              </a:rPr>
              <a:t>Potential analytics candidate</a:t>
            </a:r>
          </a:p>
        </p:txBody>
      </p:sp>
      <p:sp>
        <p:nvSpPr>
          <p:cNvPr id="137" name="Shape 707"/>
          <p:cNvSpPr txBox="1"/>
          <p:nvPr/>
        </p:nvSpPr>
        <p:spPr>
          <a:xfrm>
            <a:off x="7118311" y="6024205"/>
            <a:ext cx="1492291" cy="140748"/>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dk1"/>
                </a:solidFill>
                <a:ea typeface="Georgia"/>
                <a:cs typeface="Georgia"/>
                <a:sym typeface="Georgia"/>
              </a:rPr>
              <a:t>Strong analytics candidate</a:t>
            </a:r>
          </a:p>
        </p:txBody>
      </p:sp>
      <p:grpSp>
        <p:nvGrpSpPr>
          <p:cNvPr id="138" name="Shape 708"/>
          <p:cNvGrpSpPr/>
          <p:nvPr/>
        </p:nvGrpSpPr>
        <p:grpSpPr>
          <a:xfrm>
            <a:off x="580689" y="5729699"/>
            <a:ext cx="8027893" cy="284513"/>
            <a:chOff x="560387" y="5475517"/>
            <a:chExt cx="9762316" cy="311099"/>
          </a:xfrm>
        </p:grpSpPr>
        <p:sp>
          <p:nvSpPr>
            <p:cNvPr id="139" name="Shape 709"/>
            <p:cNvSpPr/>
            <p:nvPr/>
          </p:nvSpPr>
          <p:spPr>
            <a:xfrm>
              <a:off x="5122932" y="5552792"/>
              <a:ext cx="1818300" cy="157499"/>
            </a:xfrm>
            <a:prstGeom prst="rect">
              <a:avLst/>
            </a:prstGeom>
            <a:solidFill>
              <a:srgbClr val="FF99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a:solidFill>
                  <a:schemeClr val="lt1"/>
                </a:solidFill>
                <a:ea typeface="Georgia"/>
                <a:cs typeface="Georgia"/>
                <a:sym typeface="Georgia"/>
              </a:endParaRPr>
            </a:p>
          </p:txBody>
        </p:sp>
        <p:sp>
          <p:nvSpPr>
            <p:cNvPr id="140" name="Shape 710"/>
            <p:cNvSpPr/>
            <p:nvPr/>
          </p:nvSpPr>
          <p:spPr>
            <a:xfrm>
              <a:off x="6941103" y="5475517"/>
              <a:ext cx="3381600" cy="311099"/>
            </a:xfrm>
            <a:prstGeom prst="rightArrow">
              <a:avLst>
                <a:gd name="adj1" fmla="val 50000"/>
                <a:gd name="adj2" fmla="val 50000"/>
              </a:avLst>
            </a:prstGeom>
            <a:solidFill>
              <a:srgbClr val="006A51"/>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a:solidFill>
                  <a:schemeClr val="lt1"/>
                </a:solidFill>
                <a:ea typeface="Georgia"/>
                <a:cs typeface="Georgia"/>
                <a:sym typeface="Georgia"/>
              </a:endParaRPr>
            </a:p>
          </p:txBody>
        </p:sp>
        <p:sp>
          <p:nvSpPr>
            <p:cNvPr id="141" name="Shape 711"/>
            <p:cNvSpPr/>
            <p:nvPr/>
          </p:nvSpPr>
          <p:spPr>
            <a:xfrm>
              <a:off x="560387" y="5475517"/>
              <a:ext cx="4562398" cy="311099"/>
            </a:xfrm>
            <a:prstGeom prst="leftArrow">
              <a:avLst>
                <a:gd name="adj1" fmla="val 50000"/>
                <a:gd name="adj2" fmla="val 50000"/>
              </a:avLst>
            </a:prstGeom>
            <a:solidFill>
              <a:srgbClr val="C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a:solidFill>
                  <a:schemeClr val="lt1"/>
                </a:solidFill>
                <a:ea typeface="Georgia"/>
                <a:cs typeface="Georgia"/>
                <a:sym typeface="Georgia"/>
              </a:endParaRPr>
            </a:p>
          </p:txBody>
        </p:sp>
      </p:grpSp>
      <p:grpSp>
        <p:nvGrpSpPr>
          <p:cNvPr id="163" name="Group 162"/>
          <p:cNvGrpSpPr/>
          <p:nvPr/>
        </p:nvGrpSpPr>
        <p:grpSpPr>
          <a:xfrm>
            <a:off x="3049160" y="1767999"/>
            <a:ext cx="945146" cy="935647"/>
            <a:chOff x="1025918" y="1834674"/>
            <a:chExt cx="855556" cy="846957"/>
          </a:xfrm>
          <a:solidFill>
            <a:schemeClr val="accent3"/>
          </a:solidFill>
        </p:grpSpPr>
        <p:sp>
          <p:nvSpPr>
            <p:cNvPr id="164" name="Shape 648"/>
            <p:cNvSpPr/>
            <p:nvPr/>
          </p:nvSpPr>
          <p:spPr>
            <a:xfrm rot="5400000">
              <a:off x="1030217" y="1830375"/>
              <a:ext cx="846957" cy="855556"/>
            </a:xfrm>
            <a:prstGeom prst="teardrop">
              <a:avLst>
                <a:gd name="adj" fmla="val 100000"/>
              </a:avLst>
            </a:prstGeom>
            <a:grp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dirty="0">
                <a:solidFill>
                  <a:schemeClr val="lt1"/>
                </a:solidFill>
                <a:ea typeface="Georgia"/>
                <a:cs typeface="Georgia"/>
                <a:sym typeface="Georgia"/>
              </a:endParaRPr>
            </a:p>
          </p:txBody>
        </p:sp>
        <p:sp>
          <p:nvSpPr>
            <p:cNvPr id="165" name="Shape 650"/>
            <p:cNvSpPr txBox="1"/>
            <p:nvPr/>
          </p:nvSpPr>
          <p:spPr>
            <a:xfrm>
              <a:off x="1089786" y="2059287"/>
              <a:ext cx="722209" cy="416782"/>
            </a:xfrm>
            <a:prstGeom prst="rect">
              <a:avLst/>
            </a:prstGeom>
            <a:grpFill/>
            <a:ln>
              <a:noFill/>
            </a:ln>
          </p:spPr>
          <p:txBody>
            <a:bodyPr lIns="0" tIns="0" rIns="0" bIns="0" anchor="t" anchorCtr="0">
              <a:noAutofit/>
            </a:bodyPr>
            <a:lstStyle/>
            <a:p>
              <a:pPr lvl="0" algn="ctr">
                <a:buClr>
                  <a:schemeClr val="lt1"/>
                </a:buClr>
                <a:buSzPct val="25000"/>
              </a:pPr>
              <a:r>
                <a:rPr lang="en-US" sz="1000" b="1" i="1" dirty="0">
                  <a:solidFill>
                    <a:schemeClr val="lt1"/>
                  </a:solidFill>
                  <a:ea typeface="Georgia"/>
                  <a:cs typeface="Georgia"/>
                  <a:sym typeface="Georgia"/>
                </a:rPr>
                <a:t>Process and data knowledge</a:t>
              </a:r>
            </a:p>
          </p:txBody>
        </p:sp>
      </p:grpSp>
      <p:grpSp>
        <p:nvGrpSpPr>
          <p:cNvPr id="166" name="Group 165"/>
          <p:cNvGrpSpPr/>
          <p:nvPr/>
        </p:nvGrpSpPr>
        <p:grpSpPr>
          <a:xfrm>
            <a:off x="5084583" y="1767999"/>
            <a:ext cx="945146" cy="935647"/>
            <a:chOff x="1025918" y="1834674"/>
            <a:chExt cx="855556" cy="846957"/>
          </a:xfrm>
          <a:solidFill>
            <a:schemeClr val="accent4"/>
          </a:solidFill>
        </p:grpSpPr>
        <p:sp>
          <p:nvSpPr>
            <p:cNvPr id="167" name="Shape 648"/>
            <p:cNvSpPr/>
            <p:nvPr/>
          </p:nvSpPr>
          <p:spPr>
            <a:xfrm rot="5400000">
              <a:off x="1030217" y="1830375"/>
              <a:ext cx="846957" cy="855556"/>
            </a:xfrm>
            <a:prstGeom prst="teardrop">
              <a:avLst>
                <a:gd name="adj" fmla="val 100000"/>
              </a:avLst>
            </a:prstGeom>
            <a:grp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dirty="0">
                <a:solidFill>
                  <a:schemeClr val="lt1"/>
                </a:solidFill>
                <a:ea typeface="Georgia"/>
                <a:cs typeface="Georgia"/>
                <a:sym typeface="Georgia"/>
              </a:endParaRPr>
            </a:p>
          </p:txBody>
        </p:sp>
        <p:sp>
          <p:nvSpPr>
            <p:cNvPr id="168" name="Shape 650"/>
            <p:cNvSpPr txBox="1"/>
            <p:nvPr/>
          </p:nvSpPr>
          <p:spPr>
            <a:xfrm>
              <a:off x="1089786" y="2059287"/>
              <a:ext cx="722209" cy="416782"/>
            </a:xfrm>
            <a:prstGeom prst="rect">
              <a:avLst/>
            </a:prstGeom>
            <a:grpFill/>
            <a:ln>
              <a:noFill/>
            </a:ln>
          </p:spPr>
          <p:txBody>
            <a:bodyPr lIns="0" tIns="0" rIns="0" bIns="0" anchor="t" anchorCtr="0">
              <a:noAutofit/>
            </a:bodyPr>
            <a:lstStyle/>
            <a:p>
              <a:pPr lvl="0" algn="ctr">
                <a:buClr>
                  <a:schemeClr val="lt1"/>
                </a:buClr>
                <a:buSzPct val="25000"/>
              </a:pPr>
              <a:r>
                <a:rPr lang="en-US" sz="1000" b="1" i="1" dirty="0">
                  <a:solidFill>
                    <a:schemeClr val="lt1"/>
                  </a:solidFill>
                  <a:ea typeface="Georgia"/>
                  <a:cs typeface="Georgia"/>
                  <a:sym typeface="Georgia"/>
                </a:rPr>
                <a:t>Ability to leverage in future</a:t>
              </a:r>
            </a:p>
          </p:txBody>
        </p:sp>
      </p:grpSp>
      <p:grpSp>
        <p:nvGrpSpPr>
          <p:cNvPr id="169" name="Group 168"/>
          <p:cNvGrpSpPr/>
          <p:nvPr/>
        </p:nvGrpSpPr>
        <p:grpSpPr>
          <a:xfrm>
            <a:off x="6998342" y="1767999"/>
            <a:ext cx="945146" cy="935647"/>
            <a:chOff x="1025918" y="1834674"/>
            <a:chExt cx="855556" cy="846957"/>
          </a:xfrm>
          <a:solidFill>
            <a:schemeClr val="accent5"/>
          </a:solidFill>
        </p:grpSpPr>
        <p:sp>
          <p:nvSpPr>
            <p:cNvPr id="170" name="Shape 648"/>
            <p:cNvSpPr/>
            <p:nvPr/>
          </p:nvSpPr>
          <p:spPr>
            <a:xfrm rot="5400000">
              <a:off x="1030217" y="1830375"/>
              <a:ext cx="846957" cy="855556"/>
            </a:xfrm>
            <a:prstGeom prst="teardrop">
              <a:avLst>
                <a:gd name="adj" fmla="val 100000"/>
              </a:avLst>
            </a:prstGeom>
            <a:grp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dirty="0">
                <a:solidFill>
                  <a:schemeClr val="lt1"/>
                </a:solidFill>
                <a:ea typeface="Georgia"/>
                <a:cs typeface="Georgia"/>
                <a:sym typeface="Georgia"/>
              </a:endParaRPr>
            </a:p>
          </p:txBody>
        </p:sp>
        <p:sp>
          <p:nvSpPr>
            <p:cNvPr id="171" name="Shape 650"/>
            <p:cNvSpPr txBox="1"/>
            <p:nvPr/>
          </p:nvSpPr>
          <p:spPr>
            <a:xfrm>
              <a:off x="1089786" y="2059287"/>
              <a:ext cx="722209" cy="416782"/>
            </a:xfrm>
            <a:prstGeom prst="rect">
              <a:avLst/>
            </a:prstGeom>
            <a:grpFill/>
            <a:ln>
              <a:noFill/>
            </a:ln>
          </p:spPr>
          <p:txBody>
            <a:bodyPr lIns="0" tIns="0" rIns="0" bIns="0" anchor="t" anchorCtr="0">
              <a:noAutofit/>
            </a:bodyPr>
            <a:lstStyle/>
            <a:p>
              <a:pPr lvl="0" algn="ctr">
                <a:buClr>
                  <a:schemeClr val="lt1"/>
                </a:buClr>
                <a:buSzPct val="25000"/>
              </a:pPr>
              <a:r>
                <a:rPr lang="en-US" sz="1000" b="1" i="1" dirty="0">
                  <a:solidFill>
                    <a:schemeClr val="lt1"/>
                  </a:solidFill>
                  <a:ea typeface="Georgia"/>
                  <a:cs typeface="Georgia"/>
                  <a:sym typeface="Georgia"/>
                </a:rPr>
                <a:t>Benefits </a:t>
              </a:r>
            </a:p>
            <a:p>
              <a:pPr lvl="0" algn="ctr">
                <a:buClr>
                  <a:schemeClr val="lt1"/>
                </a:buClr>
                <a:buSzPct val="25000"/>
              </a:pPr>
              <a:r>
                <a:rPr lang="en-US" sz="1000" b="1" i="1" dirty="0">
                  <a:solidFill>
                    <a:schemeClr val="lt1"/>
                  </a:solidFill>
                  <a:ea typeface="Georgia"/>
                  <a:cs typeface="Georgia"/>
                  <a:sym typeface="Georgia"/>
                </a:rPr>
                <a:t>and risk mitigation</a:t>
              </a:r>
            </a:p>
          </p:txBody>
        </p:sp>
      </p:grpSp>
      <p:grpSp>
        <p:nvGrpSpPr>
          <p:cNvPr id="172" name="Shape 353"/>
          <p:cNvGrpSpPr/>
          <p:nvPr/>
        </p:nvGrpSpPr>
        <p:grpSpPr>
          <a:xfrm>
            <a:off x="859869" y="3947680"/>
            <a:ext cx="374890" cy="373205"/>
            <a:chOff x="878058" y="3526762"/>
            <a:chExt cx="475800" cy="408298"/>
          </a:xfrm>
          <a:solidFill>
            <a:schemeClr val="tx2"/>
          </a:solidFill>
        </p:grpSpPr>
        <p:sp>
          <p:nvSpPr>
            <p:cNvPr id="173" name="Shape 352"/>
            <p:cNvSpPr/>
            <p:nvPr/>
          </p:nvSpPr>
          <p:spPr>
            <a:xfrm>
              <a:off x="878058" y="3526762"/>
              <a:ext cx="475800" cy="408298"/>
            </a:xfrm>
            <a:prstGeom prst="diamond">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rgbClr val="000000"/>
                </a:buClr>
                <a:buFont typeface="Arial"/>
                <a:buNone/>
              </a:pPr>
              <a:endParaRPr sz="1000" b="1" i="0" u="none" strike="noStrike" cap="none">
                <a:solidFill>
                  <a:schemeClr val="dk1"/>
                </a:solidFill>
                <a:ea typeface="Georgia"/>
                <a:cs typeface="Georgia"/>
                <a:sym typeface="Georgia"/>
              </a:endParaRPr>
            </a:p>
          </p:txBody>
        </p:sp>
        <p:sp>
          <p:nvSpPr>
            <p:cNvPr id="174" name="Shape 354"/>
            <p:cNvSpPr txBox="1"/>
            <p:nvPr/>
          </p:nvSpPr>
          <p:spPr>
            <a:xfrm>
              <a:off x="968548" y="3654016"/>
              <a:ext cx="294819" cy="132206"/>
            </a:xfrm>
            <a:prstGeom prst="rect">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bg2"/>
                  </a:solidFill>
                  <a:ea typeface="Georgia"/>
                  <a:cs typeface="Georgia"/>
                  <a:sym typeface="Georgia"/>
                </a:rPr>
                <a:t>?</a:t>
              </a:r>
            </a:p>
          </p:txBody>
        </p:sp>
      </p:grpSp>
      <p:grpSp>
        <p:nvGrpSpPr>
          <p:cNvPr id="175" name="Shape 353"/>
          <p:cNvGrpSpPr/>
          <p:nvPr/>
        </p:nvGrpSpPr>
        <p:grpSpPr>
          <a:xfrm>
            <a:off x="2726874" y="4624880"/>
            <a:ext cx="374890" cy="373205"/>
            <a:chOff x="878058" y="3526762"/>
            <a:chExt cx="475800" cy="408298"/>
          </a:xfrm>
          <a:solidFill>
            <a:schemeClr val="tx2"/>
          </a:solidFill>
        </p:grpSpPr>
        <p:sp>
          <p:nvSpPr>
            <p:cNvPr id="176" name="Shape 352"/>
            <p:cNvSpPr/>
            <p:nvPr/>
          </p:nvSpPr>
          <p:spPr>
            <a:xfrm>
              <a:off x="878058" y="3526762"/>
              <a:ext cx="475800" cy="408298"/>
            </a:xfrm>
            <a:prstGeom prst="diamond">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rgbClr val="000000"/>
                </a:buClr>
                <a:buFont typeface="Arial"/>
                <a:buNone/>
              </a:pPr>
              <a:endParaRPr sz="1000" b="1" i="0" u="none" strike="noStrike" cap="none">
                <a:solidFill>
                  <a:schemeClr val="dk1"/>
                </a:solidFill>
                <a:ea typeface="Georgia"/>
                <a:cs typeface="Georgia"/>
                <a:sym typeface="Georgia"/>
              </a:endParaRPr>
            </a:p>
          </p:txBody>
        </p:sp>
        <p:sp>
          <p:nvSpPr>
            <p:cNvPr id="177" name="Shape 354"/>
            <p:cNvSpPr txBox="1"/>
            <p:nvPr/>
          </p:nvSpPr>
          <p:spPr>
            <a:xfrm>
              <a:off x="968548" y="3654016"/>
              <a:ext cx="294819" cy="132206"/>
            </a:xfrm>
            <a:prstGeom prst="rect">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bg2"/>
                  </a:solidFill>
                  <a:ea typeface="Georgia"/>
                  <a:cs typeface="Georgia"/>
                  <a:sym typeface="Georgia"/>
                </a:rPr>
                <a:t>?</a:t>
              </a:r>
            </a:p>
          </p:txBody>
        </p:sp>
      </p:grpSp>
      <p:grpSp>
        <p:nvGrpSpPr>
          <p:cNvPr id="178" name="Shape 353"/>
          <p:cNvGrpSpPr/>
          <p:nvPr/>
        </p:nvGrpSpPr>
        <p:grpSpPr>
          <a:xfrm>
            <a:off x="3631527" y="3937303"/>
            <a:ext cx="374890" cy="373205"/>
            <a:chOff x="878058" y="3526762"/>
            <a:chExt cx="475800" cy="408298"/>
          </a:xfrm>
          <a:solidFill>
            <a:schemeClr val="tx2"/>
          </a:solidFill>
        </p:grpSpPr>
        <p:sp>
          <p:nvSpPr>
            <p:cNvPr id="179" name="Shape 352"/>
            <p:cNvSpPr/>
            <p:nvPr/>
          </p:nvSpPr>
          <p:spPr>
            <a:xfrm>
              <a:off x="878058" y="3526762"/>
              <a:ext cx="475800" cy="408298"/>
            </a:xfrm>
            <a:prstGeom prst="diamond">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rgbClr val="000000"/>
                </a:buClr>
                <a:buFont typeface="Arial"/>
                <a:buNone/>
              </a:pPr>
              <a:endParaRPr sz="1000" b="1" i="0" u="none" strike="noStrike" cap="none">
                <a:solidFill>
                  <a:schemeClr val="dk1"/>
                </a:solidFill>
                <a:ea typeface="Georgia"/>
                <a:cs typeface="Georgia"/>
                <a:sym typeface="Georgia"/>
              </a:endParaRPr>
            </a:p>
          </p:txBody>
        </p:sp>
        <p:sp>
          <p:nvSpPr>
            <p:cNvPr id="180" name="Shape 354"/>
            <p:cNvSpPr txBox="1"/>
            <p:nvPr/>
          </p:nvSpPr>
          <p:spPr>
            <a:xfrm>
              <a:off x="968548" y="3654016"/>
              <a:ext cx="294819" cy="132206"/>
            </a:xfrm>
            <a:prstGeom prst="rect">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bg2"/>
                  </a:solidFill>
                  <a:ea typeface="Georgia"/>
                  <a:cs typeface="Georgia"/>
                  <a:sym typeface="Georgia"/>
                </a:rPr>
                <a:t>?</a:t>
              </a:r>
            </a:p>
          </p:txBody>
        </p:sp>
      </p:grpSp>
      <p:grpSp>
        <p:nvGrpSpPr>
          <p:cNvPr id="181" name="Shape 353"/>
          <p:cNvGrpSpPr/>
          <p:nvPr/>
        </p:nvGrpSpPr>
        <p:grpSpPr>
          <a:xfrm>
            <a:off x="4736355" y="3956838"/>
            <a:ext cx="374890" cy="373205"/>
            <a:chOff x="878058" y="3526762"/>
            <a:chExt cx="475800" cy="408298"/>
          </a:xfrm>
          <a:solidFill>
            <a:schemeClr val="tx2"/>
          </a:solidFill>
        </p:grpSpPr>
        <p:sp>
          <p:nvSpPr>
            <p:cNvPr id="182" name="Shape 352"/>
            <p:cNvSpPr/>
            <p:nvPr/>
          </p:nvSpPr>
          <p:spPr>
            <a:xfrm>
              <a:off x="878058" y="3526762"/>
              <a:ext cx="475800" cy="408298"/>
            </a:xfrm>
            <a:prstGeom prst="diamond">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rgbClr val="000000"/>
                </a:buClr>
                <a:buFont typeface="Arial"/>
                <a:buNone/>
              </a:pPr>
              <a:endParaRPr sz="1000" b="1" i="0" u="none" strike="noStrike" cap="none">
                <a:solidFill>
                  <a:schemeClr val="dk1"/>
                </a:solidFill>
                <a:ea typeface="Georgia"/>
                <a:cs typeface="Georgia"/>
                <a:sym typeface="Georgia"/>
              </a:endParaRPr>
            </a:p>
          </p:txBody>
        </p:sp>
        <p:sp>
          <p:nvSpPr>
            <p:cNvPr id="183" name="Shape 354"/>
            <p:cNvSpPr txBox="1"/>
            <p:nvPr/>
          </p:nvSpPr>
          <p:spPr>
            <a:xfrm>
              <a:off x="968548" y="3654016"/>
              <a:ext cx="294819" cy="132206"/>
            </a:xfrm>
            <a:prstGeom prst="rect">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bg2"/>
                  </a:solidFill>
                  <a:ea typeface="Georgia"/>
                  <a:cs typeface="Georgia"/>
                  <a:sym typeface="Georgia"/>
                </a:rPr>
                <a:t>?</a:t>
              </a:r>
            </a:p>
          </p:txBody>
        </p:sp>
      </p:grpSp>
      <p:grpSp>
        <p:nvGrpSpPr>
          <p:cNvPr id="184" name="Shape 353"/>
          <p:cNvGrpSpPr/>
          <p:nvPr/>
        </p:nvGrpSpPr>
        <p:grpSpPr>
          <a:xfrm>
            <a:off x="6697062" y="4675677"/>
            <a:ext cx="374890" cy="373205"/>
            <a:chOff x="878058" y="3526762"/>
            <a:chExt cx="475800" cy="408298"/>
          </a:xfrm>
          <a:solidFill>
            <a:schemeClr val="tx2"/>
          </a:solidFill>
        </p:grpSpPr>
        <p:sp>
          <p:nvSpPr>
            <p:cNvPr id="185" name="Shape 352"/>
            <p:cNvSpPr/>
            <p:nvPr/>
          </p:nvSpPr>
          <p:spPr>
            <a:xfrm>
              <a:off x="878058" y="3526762"/>
              <a:ext cx="475800" cy="408298"/>
            </a:xfrm>
            <a:prstGeom prst="diamond">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rgbClr val="000000"/>
                </a:buClr>
                <a:buFont typeface="Arial"/>
                <a:buNone/>
              </a:pPr>
              <a:endParaRPr sz="1000" b="1" i="0" u="none" strike="noStrike" cap="none">
                <a:solidFill>
                  <a:schemeClr val="dk1"/>
                </a:solidFill>
                <a:ea typeface="Georgia"/>
                <a:cs typeface="Georgia"/>
                <a:sym typeface="Georgia"/>
              </a:endParaRPr>
            </a:p>
          </p:txBody>
        </p:sp>
        <p:sp>
          <p:nvSpPr>
            <p:cNvPr id="186" name="Shape 354"/>
            <p:cNvSpPr txBox="1"/>
            <p:nvPr/>
          </p:nvSpPr>
          <p:spPr>
            <a:xfrm>
              <a:off x="981949" y="3654016"/>
              <a:ext cx="268017" cy="132206"/>
            </a:xfrm>
            <a:prstGeom prst="rect">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bg2"/>
                  </a:solidFill>
                  <a:ea typeface="Georgia"/>
                  <a:cs typeface="Georgia"/>
                  <a:sym typeface="Georgia"/>
                </a:rPr>
                <a:t>?</a:t>
              </a:r>
            </a:p>
          </p:txBody>
        </p:sp>
      </p:grpSp>
      <p:grpSp>
        <p:nvGrpSpPr>
          <p:cNvPr id="187" name="Shape 353"/>
          <p:cNvGrpSpPr/>
          <p:nvPr/>
        </p:nvGrpSpPr>
        <p:grpSpPr>
          <a:xfrm>
            <a:off x="7872349" y="3949391"/>
            <a:ext cx="374890" cy="373205"/>
            <a:chOff x="878057" y="3526762"/>
            <a:chExt cx="475800" cy="408298"/>
          </a:xfrm>
          <a:solidFill>
            <a:schemeClr val="tx2"/>
          </a:solidFill>
        </p:grpSpPr>
        <p:sp>
          <p:nvSpPr>
            <p:cNvPr id="188" name="Shape 352"/>
            <p:cNvSpPr/>
            <p:nvPr/>
          </p:nvSpPr>
          <p:spPr>
            <a:xfrm>
              <a:off x="878057" y="3526762"/>
              <a:ext cx="475800" cy="408298"/>
            </a:xfrm>
            <a:prstGeom prst="diamond">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rgbClr val="000000"/>
                </a:buClr>
                <a:buFont typeface="Arial"/>
                <a:buNone/>
              </a:pPr>
              <a:endParaRPr sz="1000" b="1" i="0" u="none" strike="noStrike" cap="none">
                <a:solidFill>
                  <a:schemeClr val="dk1"/>
                </a:solidFill>
                <a:ea typeface="Georgia"/>
                <a:cs typeface="Georgia"/>
                <a:sym typeface="Georgia"/>
              </a:endParaRPr>
            </a:p>
          </p:txBody>
        </p:sp>
        <p:sp>
          <p:nvSpPr>
            <p:cNvPr id="189" name="Shape 354"/>
            <p:cNvSpPr txBox="1"/>
            <p:nvPr/>
          </p:nvSpPr>
          <p:spPr>
            <a:xfrm>
              <a:off x="968548" y="3654016"/>
              <a:ext cx="294819" cy="132206"/>
            </a:xfrm>
            <a:prstGeom prst="rect">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bg2"/>
                  </a:solidFill>
                  <a:ea typeface="Georgia"/>
                  <a:cs typeface="Georgia"/>
                  <a:sym typeface="Georgia"/>
                </a:rPr>
                <a:t>?</a:t>
              </a:r>
            </a:p>
          </p:txBody>
        </p:sp>
      </p:grpSp>
      <p:cxnSp>
        <p:nvCxnSpPr>
          <p:cNvPr id="83" name="Elbow Connector 82"/>
          <p:cNvCxnSpPr/>
          <p:nvPr/>
        </p:nvCxnSpPr>
        <p:spPr>
          <a:xfrm flipV="1">
            <a:off x="4006417" y="3230371"/>
            <a:ext cx="728186" cy="893535"/>
          </a:xfrm>
          <a:prstGeom prst="bentConnector3">
            <a:avLst>
              <a:gd name="adj1" fmla="val 68312"/>
            </a:avLst>
          </a:prstGeom>
          <a:ln w="12700">
            <a:solidFill>
              <a:srgbClr val="968C6D"/>
            </a:solidFill>
            <a:tailEnd type="triangle"/>
          </a:ln>
        </p:spPr>
        <p:style>
          <a:lnRef idx="1">
            <a:schemeClr val="accent1"/>
          </a:lnRef>
          <a:fillRef idx="0">
            <a:schemeClr val="accent1"/>
          </a:fillRef>
          <a:effectRef idx="0">
            <a:schemeClr val="accent1"/>
          </a:effectRef>
          <a:fontRef idx="minor">
            <a:schemeClr val="tx1"/>
          </a:fontRef>
        </p:style>
      </p:cxnSp>
      <p:sp>
        <p:nvSpPr>
          <p:cNvPr id="84" name="Shape 699"/>
          <p:cNvSpPr txBox="1"/>
          <p:nvPr/>
        </p:nvSpPr>
        <p:spPr>
          <a:xfrm>
            <a:off x="4372085" y="3584607"/>
            <a:ext cx="282224" cy="195071"/>
          </a:xfrm>
          <a:prstGeom prst="rect">
            <a:avLst/>
          </a:prstGeom>
          <a:solidFill>
            <a:schemeClr val="lt1"/>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dk1"/>
                </a:solidFill>
                <a:ea typeface="Georgia"/>
                <a:cs typeface="Georgia"/>
                <a:sym typeface="Georgia"/>
              </a:rPr>
              <a:t>Yes</a:t>
            </a:r>
          </a:p>
        </p:txBody>
      </p:sp>
      <p:cxnSp>
        <p:nvCxnSpPr>
          <p:cNvPr id="86" name="Straight Arrow Connector 85"/>
          <p:cNvCxnSpPr/>
          <p:nvPr/>
        </p:nvCxnSpPr>
        <p:spPr>
          <a:xfrm>
            <a:off x="4006417" y="4123906"/>
            <a:ext cx="729938" cy="10010"/>
          </a:xfrm>
          <a:prstGeom prst="straightConnector1">
            <a:avLst/>
          </a:prstGeom>
          <a:ln w="12700">
            <a:solidFill>
              <a:srgbClr val="968C6D"/>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48082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Barriers to success</a:t>
            </a:r>
          </a:p>
        </p:txBody>
      </p:sp>
      <p:sp>
        <p:nvSpPr>
          <p:cNvPr id="3" name="Content Placeholder 2"/>
          <p:cNvSpPr>
            <a:spLocks noGrp="1"/>
          </p:cNvSpPr>
          <p:nvPr>
            <p:ph sz="quarter" idx="15"/>
          </p:nvPr>
        </p:nvSpPr>
        <p:spPr>
          <a:xfrm>
            <a:off x="533400" y="1762791"/>
            <a:ext cx="5334000" cy="3508653"/>
          </a:xfrm>
        </p:spPr>
        <p:txBody>
          <a:bodyPr wrap="square" lIns="0" tIns="0" rIns="0" bIns="0" anchor="t">
            <a:spAutoFit/>
          </a:bodyPr>
          <a:lstStyle/>
          <a:p>
            <a:r>
              <a:rPr lang="en-US" b="1" i="1" dirty="0">
                <a:solidFill>
                  <a:schemeClr val="tx2"/>
                </a:solidFill>
              </a:rPr>
              <a:t>Common pitfalls to </a:t>
            </a:r>
            <a:r>
              <a:rPr lang="en-US" b="1" i="1" dirty="0" smtClean="0">
                <a:solidFill>
                  <a:schemeClr val="tx2"/>
                </a:solidFill>
              </a:rPr>
              <a:t>avoid</a:t>
            </a:r>
          </a:p>
          <a:p>
            <a:pPr marL="228600" indent="-228600">
              <a:buFont typeface="Arial" panose="020B0604020202020204" pitchFamily="34" charset="0"/>
              <a:buChar char="•"/>
            </a:pPr>
            <a:r>
              <a:rPr lang="en-US" dirty="0"/>
              <a:t>Failure to update the audit methodology to internal control changes, such as modifications in key </a:t>
            </a:r>
            <a:r>
              <a:rPr lang="en-US" dirty="0" smtClean="0"/>
              <a:t>calculation logic</a:t>
            </a:r>
          </a:p>
          <a:p>
            <a:pPr marL="228600" indent="-228600">
              <a:buFont typeface="Arial" panose="020B0604020202020204" pitchFamily="34" charset="0"/>
              <a:buChar char="•"/>
            </a:pPr>
            <a:r>
              <a:rPr lang="en-US" dirty="0"/>
              <a:t>Structuring the analytics team in a silo, separate from the external audit team, decreasing transparency when trying to visualize the big picture behind the </a:t>
            </a:r>
            <a:r>
              <a:rPr lang="en-US" dirty="0" smtClean="0"/>
              <a:t>audit</a:t>
            </a:r>
          </a:p>
          <a:p>
            <a:pPr marL="228600" indent="-228600">
              <a:buFont typeface="Arial" panose="020B0604020202020204" pitchFamily="34" charset="0"/>
              <a:buChar char="•"/>
            </a:pPr>
            <a:r>
              <a:rPr lang="en-US" dirty="0"/>
              <a:t>Lack of understanding of the data analytics process from employees on the business side, making it difficult to meet deadlines of external </a:t>
            </a:r>
            <a:r>
              <a:rPr lang="en-US" dirty="0" smtClean="0"/>
              <a:t>audits</a:t>
            </a:r>
          </a:p>
          <a:p>
            <a:pPr marL="228600" indent="-228600">
              <a:buFont typeface="Arial" panose="020B0604020202020204" pitchFamily="34" charset="0"/>
              <a:buChar char="•"/>
            </a:pPr>
            <a:r>
              <a:rPr lang="en-US" dirty="0"/>
              <a:t>Embarking on a strategy that does not leverage connection points within the organization (Process Assurance, IT, compliance, operations, etc</a:t>
            </a:r>
            <a:r>
              <a:rPr lang="en-US" dirty="0" smtClean="0"/>
              <a:t>.)</a:t>
            </a:r>
            <a:endParaRPr lang="en-US" dirty="0"/>
          </a:p>
        </p:txBody>
      </p:sp>
      <p:sp>
        <p:nvSpPr>
          <p:cNvPr id="4" name="Slide Number Placeholder 3"/>
          <p:cNvSpPr>
            <a:spLocks noGrp="1"/>
          </p:cNvSpPr>
          <p:nvPr>
            <p:ph type="sldNum" sz="quarter" idx="18"/>
          </p:nvPr>
        </p:nvSpPr>
        <p:spPr/>
        <p:txBody>
          <a:bodyPr/>
          <a:lstStyle/>
          <a:p>
            <a:fld id="{0EB59224-DFAF-451D-8CBC-9A737B9002FD}" type="slidenum">
              <a:rPr lang="en-US" smtClean="0"/>
              <a:pPr/>
              <a:t>14</a:t>
            </a:fld>
            <a:endParaRPr lang="en-US" dirty="0"/>
          </a:p>
        </p:txBody>
      </p:sp>
      <p:grpSp>
        <p:nvGrpSpPr>
          <p:cNvPr id="15" name="Shape 727"/>
          <p:cNvGrpSpPr/>
          <p:nvPr/>
        </p:nvGrpSpPr>
        <p:grpSpPr>
          <a:xfrm>
            <a:off x="5950812" y="3677432"/>
            <a:ext cx="2657604" cy="2461532"/>
            <a:chOff x="7789777" y="2502490"/>
            <a:chExt cx="2377318" cy="2285970"/>
          </a:xfrm>
        </p:grpSpPr>
        <p:sp>
          <p:nvSpPr>
            <p:cNvPr id="19" name="Shape 728"/>
            <p:cNvSpPr/>
            <p:nvPr/>
          </p:nvSpPr>
          <p:spPr>
            <a:xfrm>
              <a:off x="7789777" y="2502490"/>
              <a:ext cx="1188600" cy="1522800"/>
            </a:xfrm>
            <a:custGeom>
              <a:avLst/>
              <a:gdLst/>
              <a:ahLst/>
              <a:cxnLst/>
              <a:rect l="0" t="0" r="0" b="0"/>
              <a:pathLst>
                <a:path w="120000" h="120000" extrusionOk="0">
                  <a:moveTo>
                    <a:pt x="80456" y="60000"/>
                  </a:moveTo>
                  <a:lnTo>
                    <a:pt x="80456" y="60000"/>
                  </a:lnTo>
                  <a:lnTo>
                    <a:pt x="80848" y="55905"/>
                  </a:lnTo>
                  <a:lnTo>
                    <a:pt x="81631" y="51968"/>
                  </a:lnTo>
                  <a:lnTo>
                    <a:pt x="82805" y="48031"/>
                  </a:lnTo>
                  <a:lnTo>
                    <a:pt x="84176" y="44094"/>
                  </a:lnTo>
                  <a:lnTo>
                    <a:pt x="85938" y="40472"/>
                  </a:lnTo>
                  <a:lnTo>
                    <a:pt x="87895" y="36850"/>
                  </a:lnTo>
                  <a:lnTo>
                    <a:pt x="90048" y="33385"/>
                  </a:lnTo>
                  <a:lnTo>
                    <a:pt x="92593" y="29921"/>
                  </a:lnTo>
                  <a:lnTo>
                    <a:pt x="95138" y="26771"/>
                  </a:lnTo>
                  <a:lnTo>
                    <a:pt x="98075" y="23622"/>
                  </a:lnTo>
                  <a:lnTo>
                    <a:pt x="101207" y="20787"/>
                  </a:lnTo>
                  <a:lnTo>
                    <a:pt x="104730" y="17952"/>
                  </a:lnTo>
                  <a:lnTo>
                    <a:pt x="108254" y="15275"/>
                  </a:lnTo>
                  <a:lnTo>
                    <a:pt x="111973" y="12913"/>
                  </a:lnTo>
                  <a:lnTo>
                    <a:pt x="115889" y="10708"/>
                  </a:lnTo>
                  <a:lnTo>
                    <a:pt x="120000" y="8661"/>
                  </a:lnTo>
                  <a:lnTo>
                    <a:pt x="120000" y="8661"/>
                  </a:lnTo>
                  <a:lnTo>
                    <a:pt x="115497" y="6614"/>
                  </a:lnTo>
                  <a:lnTo>
                    <a:pt x="110799" y="4881"/>
                  </a:lnTo>
                  <a:lnTo>
                    <a:pt x="106101" y="3464"/>
                  </a:lnTo>
                  <a:lnTo>
                    <a:pt x="101011" y="2204"/>
                  </a:lnTo>
                  <a:lnTo>
                    <a:pt x="95921" y="1259"/>
                  </a:lnTo>
                  <a:lnTo>
                    <a:pt x="90636" y="472"/>
                  </a:lnTo>
                  <a:lnTo>
                    <a:pt x="85350" y="0"/>
                  </a:lnTo>
                  <a:lnTo>
                    <a:pt x="79869" y="0"/>
                  </a:lnTo>
                  <a:lnTo>
                    <a:pt x="79869" y="0"/>
                  </a:lnTo>
                  <a:lnTo>
                    <a:pt x="75758" y="0"/>
                  </a:lnTo>
                  <a:lnTo>
                    <a:pt x="71843" y="314"/>
                  </a:lnTo>
                  <a:lnTo>
                    <a:pt x="67732" y="629"/>
                  </a:lnTo>
                  <a:lnTo>
                    <a:pt x="63817" y="1259"/>
                  </a:lnTo>
                  <a:lnTo>
                    <a:pt x="59902" y="1889"/>
                  </a:lnTo>
                  <a:lnTo>
                    <a:pt x="56182" y="2834"/>
                  </a:lnTo>
                  <a:lnTo>
                    <a:pt x="52463" y="3779"/>
                  </a:lnTo>
                  <a:lnTo>
                    <a:pt x="48743" y="5039"/>
                  </a:lnTo>
                  <a:lnTo>
                    <a:pt x="45220" y="6299"/>
                  </a:lnTo>
                  <a:lnTo>
                    <a:pt x="41892" y="7716"/>
                  </a:lnTo>
                  <a:lnTo>
                    <a:pt x="38564" y="9291"/>
                  </a:lnTo>
                  <a:lnTo>
                    <a:pt x="35236" y="10866"/>
                  </a:lnTo>
                  <a:lnTo>
                    <a:pt x="32104" y="12755"/>
                  </a:lnTo>
                  <a:lnTo>
                    <a:pt x="29168" y="14645"/>
                  </a:lnTo>
                  <a:lnTo>
                    <a:pt x="26231" y="16692"/>
                  </a:lnTo>
                  <a:lnTo>
                    <a:pt x="23491" y="18740"/>
                  </a:lnTo>
                  <a:lnTo>
                    <a:pt x="20750" y="20944"/>
                  </a:lnTo>
                  <a:lnTo>
                    <a:pt x="18205" y="23307"/>
                  </a:lnTo>
                  <a:lnTo>
                    <a:pt x="15856" y="25826"/>
                  </a:lnTo>
                  <a:lnTo>
                    <a:pt x="13703" y="28346"/>
                  </a:lnTo>
                  <a:lnTo>
                    <a:pt x="11549" y="30866"/>
                  </a:lnTo>
                  <a:lnTo>
                    <a:pt x="9592" y="33543"/>
                  </a:lnTo>
                  <a:lnTo>
                    <a:pt x="7830" y="36377"/>
                  </a:lnTo>
                  <a:lnTo>
                    <a:pt x="6264" y="39212"/>
                  </a:lnTo>
                  <a:lnTo>
                    <a:pt x="4893" y="42047"/>
                  </a:lnTo>
                  <a:lnTo>
                    <a:pt x="3523" y="45039"/>
                  </a:lnTo>
                  <a:lnTo>
                    <a:pt x="2544" y="48188"/>
                  </a:lnTo>
                  <a:lnTo>
                    <a:pt x="1566" y="51181"/>
                  </a:lnTo>
                  <a:lnTo>
                    <a:pt x="978" y="54488"/>
                  </a:lnTo>
                  <a:lnTo>
                    <a:pt x="391" y="57637"/>
                  </a:lnTo>
                  <a:lnTo>
                    <a:pt x="195" y="60944"/>
                  </a:lnTo>
                  <a:lnTo>
                    <a:pt x="0" y="64251"/>
                  </a:lnTo>
                  <a:lnTo>
                    <a:pt x="0" y="64251"/>
                  </a:lnTo>
                  <a:lnTo>
                    <a:pt x="195" y="68661"/>
                  </a:lnTo>
                  <a:lnTo>
                    <a:pt x="783" y="73070"/>
                  </a:lnTo>
                  <a:lnTo>
                    <a:pt x="1761" y="77322"/>
                  </a:lnTo>
                  <a:lnTo>
                    <a:pt x="2936" y="81417"/>
                  </a:lnTo>
                  <a:lnTo>
                    <a:pt x="4502" y="85511"/>
                  </a:lnTo>
                  <a:lnTo>
                    <a:pt x="6460" y="89448"/>
                  </a:lnTo>
                  <a:lnTo>
                    <a:pt x="8613" y="93228"/>
                  </a:lnTo>
                  <a:lnTo>
                    <a:pt x="11158" y="97007"/>
                  </a:lnTo>
                  <a:lnTo>
                    <a:pt x="13898" y="100472"/>
                  </a:lnTo>
                  <a:lnTo>
                    <a:pt x="17030" y="103779"/>
                  </a:lnTo>
                  <a:lnTo>
                    <a:pt x="20358" y="106929"/>
                  </a:lnTo>
                  <a:lnTo>
                    <a:pt x="23882" y="110078"/>
                  </a:lnTo>
                  <a:lnTo>
                    <a:pt x="27601" y="112755"/>
                  </a:lnTo>
                  <a:lnTo>
                    <a:pt x="31712" y="115433"/>
                  </a:lnTo>
                  <a:lnTo>
                    <a:pt x="35823" y="117795"/>
                  </a:lnTo>
                  <a:lnTo>
                    <a:pt x="40326" y="120000"/>
                  </a:lnTo>
                  <a:lnTo>
                    <a:pt x="40326" y="120000"/>
                  </a:lnTo>
                  <a:lnTo>
                    <a:pt x="40130" y="115905"/>
                  </a:lnTo>
                  <a:lnTo>
                    <a:pt x="40130" y="115905"/>
                  </a:lnTo>
                  <a:lnTo>
                    <a:pt x="40326" y="111338"/>
                  </a:lnTo>
                  <a:lnTo>
                    <a:pt x="40913" y="107086"/>
                  </a:lnTo>
                  <a:lnTo>
                    <a:pt x="41696" y="102834"/>
                  </a:lnTo>
                  <a:lnTo>
                    <a:pt x="43066" y="98582"/>
                  </a:lnTo>
                  <a:lnTo>
                    <a:pt x="44632" y="94488"/>
                  </a:lnTo>
                  <a:lnTo>
                    <a:pt x="46590" y="90551"/>
                  </a:lnTo>
                  <a:lnTo>
                    <a:pt x="48743" y="86771"/>
                  </a:lnTo>
                  <a:lnTo>
                    <a:pt x="51288" y="83149"/>
                  </a:lnTo>
                  <a:lnTo>
                    <a:pt x="54029" y="79527"/>
                  </a:lnTo>
                  <a:lnTo>
                    <a:pt x="57161" y="76220"/>
                  </a:lnTo>
                  <a:lnTo>
                    <a:pt x="60489" y="73070"/>
                  </a:lnTo>
                  <a:lnTo>
                    <a:pt x="64013" y="70078"/>
                  </a:lnTo>
                  <a:lnTo>
                    <a:pt x="67732" y="67244"/>
                  </a:lnTo>
                  <a:lnTo>
                    <a:pt x="71843" y="64566"/>
                  </a:lnTo>
                  <a:lnTo>
                    <a:pt x="75954" y="62204"/>
                  </a:lnTo>
                  <a:lnTo>
                    <a:pt x="80456" y="60000"/>
                  </a:lnTo>
                  <a:lnTo>
                    <a:pt x="80456" y="60000"/>
                  </a:lnTo>
                  <a:close/>
                </a:path>
              </a:pathLst>
            </a:custGeom>
            <a:solidFill>
              <a:schemeClr val="accent1"/>
            </a:solidFill>
            <a:ln w="9525" cap="flat" cmpd="sng">
              <a:solidFill>
                <a:srgbClr val="FFFFFF"/>
              </a:solidFill>
              <a:prstDash val="solid"/>
              <a:round/>
              <a:headEnd type="none" w="med" len="med"/>
              <a:tailEnd type="none" w="med" len="med"/>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200" b="0" i="0" u="none" strike="noStrike" cap="none">
                <a:solidFill>
                  <a:srgbClr val="000000"/>
                </a:solidFill>
                <a:ea typeface="Georgia"/>
                <a:cs typeface="Georgia"/>
                <a:sym typeface="Georgia"/>
              </a:endParaRPr>
            </a:p>
          </p:txBody>
        </p:sp>
        <p:sp>
          <p:nvSpPr>
            <p:cNvPr id="20" name="Shape 729"/>
            <p:cNvSpPr/>
            <p:nvPr/>
          </p:nvSpPr>
          <p:spPr>
            <a:xfrm>
              <a:off x="8978496" y="2502490"/>
              <a:ext cx="1188600" cy="1522800"/>
            </a:xfrm>
            <a:custGeom>
              <a:avLst/>
              <a:gdLst/>
              <a:ahLst/>
              <a:cxnLst/>
              <a:rect l="0" t="0" r="0" b="0"/>
              <a:pathLst>
                <a:path w="120000" h="120000" extrusionOk="0">
                  <a:moveTo>
                    <a:pt x="120000" y="64251"/>
                  </a:moveTo>
                  <a:lnTo>
                    <a:pt x="120000" y="64251"/>
                  </a:lnTo>
                  <a:lnTo>
                    <a:pt x="119804" y="60944"/>
                  </a:lnTo>
                  <a:lnTo>
                    <a:pt x="119608" y="57637"/>
                  </a:lnTo>
                  <a:lnTo>
                    <a:pt x="119021" y="54330"/>
                  </a:lnTo>
                  <a:lnTo>
                    <a:pt x="118433" y="51181"/>
                  </a:lnTo>
                  <a:lnTo>
                    <a:pt x="117455" y="48188"/>
                  </a:lnTo>
                  <a:lnTo>
                    <a:pt x="116476" y="45039"/>
                  </a:lnTo>
                  <a:lnTo>
                    <a:pt x="115106" y="42047"/>
                  </a:lnTo>
                  <a:lnTo>
                    <a:pt x="113735" y="39212"/>
                  </a:lnTo>
                  <a:lnTo>
                    <a:pt x="112169" y="36377"/>
                  </a:lnTo>
                  <a:lnTo>
                    <a:pt x="110407" y="33543"/>
                  </a:lnTo>
                  <a:lnTo>
                    <a:pt x="108450" y="30866"/>
                  </a:lnTo>
                  <a:lnTo>
                    <a:pt x="106296" y="28188"/>
                  </a:lnTo>
                  <a:lnTo>
                    <a:pt x="104143" y="25669"/>
                  </a:lnTo>
                  <a:lnTo>
                    <a:pt x="101794" y="23307"/>
                  </a:lnTo>
                  <a:lnTo>
                    <a:pt x="99249" y="20944"/>
                  </a:lnTo>
                  <a:lnTo>
                    <a:pt x="96508" y="18740"/>
                  </a:lnTo>
                  <a:lnTo>
                    <a:pt x="93768" y="16692"/>
                  </a:lnTo>
                  <a:lnTo>
                    <a:pt x="91027" y="14645"/>
                  </a:lnTo>
                  <a:lnTo>
                    <a:pt x="87895" y="12755"/>
                  </a:lnTo>
                  <a:lnTo>
                    <a:pt x="84763" y="10866"/>
                  </a:lnTo>
                  <a:lnTo>
                    <a:pt x="81631" y="9291"/>
                  </a:lnTo>
                  <a:lnTo>
                    <a:pt x="78107" y="7716"/>
                  </a:lnTo>
                  <a:lnTo>
                    <a:pt x="74779" y="6299"/>
                  </a:lnTo>
                  <a:lnTo>
                    <a:pt x="71256" y="5039"/>
                  </a:lnTo>
                  <a:lnTo>
                    <a:pt x="67536" y="3779"/>
                  </a:lnTo>
                  <a:lnTo>
                    <a:pt x="63817" y="2834"/>
                  </a:lnTo>
                  <a:lnTo>
                    <a:pt x="60097" y="1889"/>
                  </a:lnTo>
                  <a:lnTo>
                    <a:pt x="56182" y="1259"/>
                  </a:lnTo>
                  <a:lnTo>
                    <a:pt x="52267" y="629"/>
                  </a:lnTo>
                  <a:lnTo>
                    <a:pt x="48352" y="314"/>
                  </a:lnTo>
                  <a:lnTo>
                    <a:pt x="44241" y="0"/>
                  </a:lnTo>
                  <a:lnTo>
                    <a:pt x="40130" y="0"/>
                  </a:lnTo>
                  <a:lnTo>
                    <a:pt x="40130" y="0"/>
                  </a:lnTo>
                  <a:lnTo>
                    <a:pt x="34649" y="0"/>
                  </a:lnTo>
                  <a:lnTo>
                    <a:pt x="29363" y="472"/>
                  </a:lnTo>
                  <a:lnTo>
                    <a:pt x="24078" y="1259"/>
                  </a:lnTo>
                  <a:lnTo>
                    <a:pt x="18988" y="2204"/>
                  </a:lnTo>
                  <a:lnTo>
                    <a:pt x="14094" y="3464"/>
                  </a:lnTo>
                  <a:lnTo>
                    <a:pt x="9200" y="4881"/>
                  </a:lnTo>
                  <a:lnTo>
                    <a:pt x="4502" y="6614"/>
                  </a:lnTo>
                  <a:lnTo>
                    <a:pt x="0" y="8661"/>
                  </a:lnTo>
                  <a:lnTo>
                    <a:pt x="0" y="8661"/>
                  </a:lnTo>
                  <a:lnTo>
                    <a:pt x="4110" y="10708"/>
                  </a:lnTo>
                  <a:lnTo>
                    <a:pt x="8026" y="12913"/>
                  </a:lnTo>
                  <a:lnTo>
                    <a:pt x="11941" y="15275"/>
                  </a:lnTo>
                  <a:lnTo>
                    <a:pt x="15464" y="17952"/>
                  </a:lnTo>
                  <a:lnTo>
                    <a:pt x="18792" y="20787"/>
                  </a:lnTo>
                  <a:lnTo>
                    <a:pt x="21924" y="23622"/>
                  </a:lnTo>
                  <a:lnTo>
                    <a:pt x="24861" y="26771"/>
                  </a:lnTo>
                  <a:lnTo>
                    <a:pt x="27601" y="29921"/>
                  </a:lnTo>
                  <a:lnTo>
                    <a:pt x="30146" y="33385"/>
                  </a:lnTo>
                  <a:lnTo>
                    <a:pt x="32300" y="36850"/>
                  </a:lnTo>
                  <a:lnTo>
                    <a:pt x="34257" y="40472"/>
                  </a:lnTo>
                  <a:lnTo>
                    <a:pt x="35823" y="44251"/>
                  </a:lnTo>
                  <a:lnTo>
                    <a:pt x="37194" y="48031"/>
                  </a:lnTo>
                  <a:lnTo>
                    <a:pt x="38368" y="51968"/>
                  </a:lnTo>
                  <a:lnTo>
                    <a:pt x="39151" y="55905"/>
                  </a:lnTo>
                  <a:lnTo>
                    <a:pt x="39738" y="60000"/>
                  </a:lnTo>
                  <a:lnTo>
                    <a:pt x="39738" y="60000"/>
                  </a:lnTo>
                  <a:lnTo>
                    <a:pt x="44045" y="62204"/>
                  </a:lnTo>
                  <a:lnTo>
                    <a:pt x="48352" y="64566"/>
                  </a:lnTo>
                  <a:lnTo>
                    <a:pt x="52267" y="67244"/>
                  </a:lnTo>
                  <a:lnTo>
                    <a:pt x="56182" y="70078"/>
                  </a:lnTo>
                  <a:lnTo>
                    <a:pt x="59706" y="73070"/>
                  </a:lnTo>
                  <a:lnTo>
                    <a:pt x="63034" y="76220"/>
                  </a:lnTo>
                  <a:lnTo>
                    <a:pt x="65970" y="79527"/>
                  </a:lnTo>
                  <a:lnTo>
                    <a:pt x="68907" y="83149"/>
                  </a:lnTo>
                  <a:lnTo>
                    <a:pt x="71256" y="86771"/>
                  </a:lnTo>
                  <a:lnTo>
                    <a:pt x="73605" y="90551"/>
                  </a:lnTo>
                  <a:lnTo>
                    <a:pt x="75367" y="94488"/>
                  </a:lnTo>
                  <a:lnTo>
                    <a:pt x="77128" y="98582"/>
                  </a:lnTo>
                  <a:lnTo>
                    <a:pt x="78303" y="102834"/>
                  </a:lnTo>
                  <a:lnTo>
                    <a:pt x="79282" y="107086"/>
                  </a:lnTo>
                  <a:lnTo>
                    <a:pt x="79673" y="111338"/>
                  </a:lnTo>
                  <a:lnTo>
                    <a:pt x="79869" y="115905"/>
                  </a:lnTo>
                  <a:lnTo>
                    <a:pt x="79869" y="115905"/>
                  </a:lnTo>
                  <a:lnTo>
                    <a:pt x="79869" y="120000"/>
                  </a:lnTo>
                  <a:lnTo>
                    <a:pt x="79869" y="120000"/>
                  </a:lnTo>
                  <a:lnTo>
                    <a:pt x="84176" y="117795"/>
                  </a:lnTo>
                  <a:lnTo>
                    <a:pt x="88482" y="115433"/>
                  </a:lnTo>
                  <a:lnTo>
                    <a:pt x="92398" y="112755"/>
                  </a:lnTo>
                  <a:lnTo>
                    <a:pt x="96117" y="109921"/>
                  </a:lnTo>
                  <a:lnTo>
                    <a:pt x="99836" y="106929"/>
                  </a:lnTo>
                  <a:lnTo>
                    <a:pt x="102969" y="103779"/>
                  </a:lnTo>
                  <a:lnTo>
                    <a:pt x="106101" y="100314"/>
                  </a:lnTo>
                  <a:lnTo>
                    <a:pt x="108841" y="96850"/>
                  </a:lnTo>
                  <a:lnTo>
                    <a:pt x="111386" y="93228"/>
                  </a:lnTo>
                  <a:lnTo>
                    <a:pt x="113539" y="89448"/>
                  </a:lnTo>
                  <a:lnTo>
                    <a:pt x="115497" y="85511"/>
                  </a:lnTo>
                  <a:lnTo>
                    <a:pt x="117063" y="81417"/>
                  </a:lnTo>
                  <a:lnTo>
                    <a:pt x="118433" y="77165"/>
                  </a:lnTo>
                  <a:lnTo>
                    <a:pt x="119216" y="72913"/>
                  </a:lnTo>
                  <a:lnTo>
                    <a:pt x="119804" y="68661"/>
                  </a:lnTo>
                  <a:lnTo>
                    <a:pt x="120000" y="64251"/>
                  </a:lnTo>
                  <a:lnTo>
                    <a:pt x="120000" y="64251"/>
                  </a:lnTo>
                  <a:close/>
                </a:path>
              </a:pathLst>
            </a:custGeom>
            <a:solidFill>
              <a:schemeClr val="accent3"/>
            </a:solidFill>
            <a:ln w="9525" cap="flat" cmpd="sng">
              <a:solidFill>
                <a:srgbClr val="FFFFFF"/>
              </a:solidFill>
              <a:prstDash val="solid"/>
              <a:round/>
              <a:headEnd type="none" w="med" len="med"/>
              <a:tailEnd type="none" w="med" len="med"/>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200" b="0" i="0" u="none" strike="noStrike" cap="none">
                <a:solidFill>
                  <a:srgbClr val="000000"/>
                </a:solidFill>
                <a:ea typeface="Georgia"/>
                <a:cs typeface="Georgia"/>
                <a:sym typeface="Georgia"/>
              </a:endParaRPr>
            </a:p>
          </p:txBody>
        </p:sp>
        <p:sp>
          <p:nvSpPr>
            <p:cNvPr id="21" name="Shape 730"/>
            <p:cNvSpPr/>
            <p:nvPr/>
          </p:nvSpPr>
          <p:spPr>
            <a:xfrm>
              <a:off x="8586782" y="2612391"/>
              <a:ext cx="785398" cy="651298"/>
            </a:xfrm>
            <a:custGeom>
              <a:avLst/>
              <a:gdLst/>
              <a:ahLst/>
              <a:cxnLst/>
              <a:rect l="0" t="0" r="0" b="0"/>
              <a:pathLst>
                <a:path w="120000" h="120000" extrusionOk="0">
                  <a:moveTo>
                    <a:pt x="0" y="120000"/>
                  </a:moveTo>
                  <a:lnTo>
                    <a:pt x="0" y="120000"/>
                  </a:lnTo>
                  <a:lnTo>
                    <a:pt x="6814" y="115582"/>
                  </a:lnTo>
                  <a:lnTo>
                    <a:pt x="13629" y="111533"/>
                  </a:lnTo>
                  <a:lnTo>
                    <a:pt x="21037" y="108220"/>
                  </a:lnTo>
                  <a:lnTo>
                    <a:pt x="28444" y="105276"/>
                  </a:lnTo>
                  <a:lnTo>
                    <a:pt x="36148" y="103067"/>
                  </a:lnTo>
                  <a:lnTo>
                    <a:pt x="43851" y="101595"/>
                  </a:lnTo>
                  <a:lnTo>
                    <a:pt x="51851" y="100490"/>
                  </a:lnTo>
                  <a:lnTo>
                    <a:pt x="59851" y="100122"/>
                  </a:lnTo>
                  <a:lnTo>
                    <a:pt x="59851" y="100122"/>
                  </a:lnTo>
                  <a:lnTo>
                    <a:pt x="68148" y="100490"/>
                  </a:lnTo>
                  <a:lnTo>
                    <a:pt x="75851" y="101595"/>
                  </a:lnTo>
                  <a:lnTo>
                    <a:pt x="83851" y="103067"/>
                  </a:lnTo>
                  <a:lnTo>
                    <a:pt x="91555" y="105276"/>
                  </a:lnTo>
                  <a:lnTo>
                    <a:pt x="98962" y="108220"/>
                  </a:lnTo>
                  <a:lnTo>
                    <a:pt x="106074" y="111533"/>
                  </a:lnTo>
                  <a:lnTo>
                    <a:pt x="113185" y="115582"/>
                  </a:lnTo>
                  <a:lnTo>
                    <a:pt x="120000" y="120000"/>
                  </a:lnTo>
                  <a:lnTo>
                    <a:pt x="120000" y="120000"/>
                  </a:lnTo>
                  <a:lnTo>
                    <a:pt x="119111" y="110429"/>
                  </a:lnTo>
                  <a:lnTo>
                    <a:pt x="117925" y="101226"/>
                  </a:lnTo>
                  <a:lnTo>
                    <a:pt x="116148" y="92024"/>
                  </a:lnTo>
                  <a:lnTo>
                    <a:pt x="114074" y="83190"/>
                  </a:lnTo>
                  <a:lnTo>
                    <a:pt x="111703" y="74355"/>
                  </a:lnTo>
                  <a:lnTo>
                    <a:pt x="108740" y="65889"/>
                  </a:lnTo>
                  <a:lnTo>
                    <a:pt x="105481" y="57791"/>
                  </a:lnTo>
                  <a:lnTo>
                    <a:pt x="101629" y="49693"/>
                  </a:lnTo>
                  <a:lnTo>
                    <a:pt x="97481" y="42331"/>
                  </a:lnTo>
                  <a:lnTo>
                    <a:pt x="93037" y="34969"/>
                  </a:lnTo>
                  <a:lnTo>
                    <a:pt x="88296" y="28343"/>
                  </a:lnTo>
                  <a:lnTo>
                    <a:pt x="83259" y="21717"/>
                  </a:lnTo>
                  <a:lnTo>
                    <a:pt x="77925" y="15460"/>
                  </a:lnTo>
                  <a:lnTo>
                    <a:pt x="72000" y="9938"/>
                  </a:lnTo>
                  <a:lnTo>
                    <a:pt x="66074" y="4785"/>
                  </a:lnTo>
                  <a:lnTo>
                    <a:pt x="59851" y="0"/>
                  </a:lnTo>
                  <a:lnTo>
                    <a:pt x="59851" y="0"/>
                  </a:lnTo>
                  <a:lnTo>
                    <a:pt x="53629" y="4785"/>
                  </a:lnTo>
                  <a:lnTo>
                    <a:pt x="47703" y="9938"/>
                  </a:lnTo>
                  <a:lnTo>
                    <a:pt x="42074" y="15460"/>
                  </a:lnTo>
                  <a:lnTo>
                    <a:pt x="36740" y="21717"/>
                  </a:lnTo>
                  <a:lnTo>
                    <a:pt x="31407" y="28343"/>
                  </a:lnTo>
                  <a:lnTo>
                    <a:pt x="26666" y="34969"/>
                  </a:lnTo>
                  <a:lnTo>
                    <a:pt x="22222" y="42331"/>
                  </a:lnTo>
                  <a:lnTo>
                    <a:pt x="18370" y="49693"/>
                  </a:lnTo>
                  <a:lnTo>
                    <a:pt x="14518" y="57791"/>
                  </a:lnTo>
                  <a:lnTo>
                    <a:pt x="11259" y="65889"/>
                  </a:lnTo>
                  <a:lnTo>
                    <a:pt x="8296" y="74355"/>
                  </a:lnTo>
                  <a:lnTo>
                    <a:pt x="5629" y="82822"/>
                  </a:lnTo>
                  <a:lnTo>
                    <a:pt x="3555" y="92024"/>
                  </a:lnTo>
                  <a:lnTo>
                    <a:pt x="1777" y="101226"/>
                  </a:lnTo>
                  <a:lnTo>
                    <a:pt x="592" y="110429"/>
                  </a:lnTo>
                  <a:lnTo>
                    <a:pt x="0" y="120000"/>
                  </a:lnTo>
                  <a:lnTo>
                    <a:pt x="0" y="120000"/>
                  </a:lnTo>
                  <a:close/>
                </a:path>
              </a:pathLst>
            </a:custGeom>
            <a:solidFill>
              <a:schemeClr val="tx2">
                <a:lumMod val="20000"/>
                <a:lumOff val="80000"/>
              </a:schemeClr>
            </a:solidFill>
            <a:ln w="9525" cap="flat" cmpd="sng">
              <a:solidFill>
                <a:srgbClr val="FFFFFF"/>
              </a:solidFill>
              <a:prstDash val="solid"/>
              <a:round/>
              <a:headEnd type="none" w="med" len="med"/>
              <a:tailEnd type="none" w="med" len="med"/>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200" b="0" i="0" u="none" strike="noStrike" cap="none">
                <a:solidFill>
                  <a:srgbClr val="000000"/>
                </a:solidFill>
                <a:ea typeface="Georgia"/>
                <a:cs typeface="Georgia"/>
                <a:sym typeface="Georgia"/>
              </a:endParaRPr>
            </a:p>
          </p:txBody>
        </p:sp>
        <p:sp>
          <p:nvSpPr>
            <p:cNvPr id="22" name="Shape 731"/>
            <p:cNvSpPr/>
            <p:nvPr/>
          </p:nvSpPr>
          <p:spPr>
            <a:xfrm>
              <a:off x="8189249" y="4023160"/>
              <a:ext cx="1580399" cy="765300"/>
            </a:xfrm>
            <a:custGeom>
              <a:avLst/>
              <a:gdLst/>
              <a:ahLst/>
              <a:cxnLst/>
              <a:rect l="0" t="0" r="0" b="0"/>
              <a:pathLst>
                <a:path w="120000" h="120000" extrusionOk="0">
                  <a:moveTo>
                    <a:pt x="60073" y="0"/>
                  </a:moveTo>
                  <a:lnTo>
                    <a:pt x="60073" y="0"/>
                  </a:lnTo>
                  <a:lnTo>
                    <a:pt x="56687" y="3759"/>
                  </a:lnTo>
                  <a:lnTo>
                    <a:pt x="53153" y="7206"/>
                  </a:lnTo>
                  <a:lnTo>
                    <a:pt x="49472" y="10339"/>
                  </a:lnTo>
                  <a:lnTo>
                    <a:pt x="45644" y="12845"/>
                  </a:lnTo>
                  <a:lnTo>
                    <a:pt x="41815" y="14725"/>
                  </a:lnTo>
                  <a:lnTo>
                    <a:pt x="37840" y="15979"/>
                  </a:lnTo>
                  <a:lnTo>
                    <a:pt x="33865" y="16919"/>
                  </a:lnTo>
                  <a:lnTo>
                    <a:pt x="29742" y="17232"/>
                  </a:lnTo>
                  <a:lnTo>
                    <a:pt x="29742" y="17232"/>
                  </a:lnTo>
                  <a:lnTo>
                    <a:pt x="25766" y="16919"/>
                  </a:lnTo>
                  <a:lnTo>
                    <a:pt x="21791" y="15979"/>
                  </a:lnTo>
                  <a:lnTo>
                    <a:pt x="17963" y="14725"/>
                  </a:lnTo>
                  <a:lnTo>
                    <a:pt x="14134" y="12845"/>
                  </a:lnTo>
                  <a:lnTo>
                    <a:pt x="10453" y="10339"/>
                  </a:lnTo>
                  <a:lnTo>
                    <a:pt x="6773" y="7519"/>
                  </a:lnTo>
                  <a:lnTo>
                    <a:pt x="3386" y="4073"/>
                  </a:lnTo>
                  <a:lnTo>
                    <a:pt x="0" y="313"/>
                  </a:lnTo>
                  <a:lnTo>
                    <a:pt x="0" y="313"/>
                  </a:lnTo>
                  <a:lnTo>
                    <a:pt x="294" y="6579"/>
                  </a:lnTo>
                  <a:lnTo>
                    <a:pt x="588" y="12845"/>
                  </a:lnTo>
                  <a:lnTo>
                    <a:pt x="1177" y="18798"/>
                  </a:lnTo>
                  <a:lnTo>
                    <a:pt x="1766" y="24751"/>
                  </a:lnTo>
                  <a:lnTo>
                    <a:pt x="2650" y="30391"/>
                  </a:lnTo>
                  <a:lnTo>
                    <a:pt x="3533" y="36344"/>
                  </a:lnTo>
                  <a:lnTo>
                    <a:pt x="4564" y="41671"/>
                  </a:lnTo>
                  <a:lnTo>
                    <a:pt x="5742" y="47310"/>
                  </a:lnTo>
                  <a:lnTo>
                    <a:pt x="6920" y="52637"/>
                  </a:lnTo>
                  <a:lnTo>
                    <a:pt x="8392" y="57650"/>
                  </a:lnTo>
                  <a:lnTo>
                    <a:pt x="9865" y="62663"/>
                  </a:lnTo>
                  <a:lnTo>
                    <a:pt x="11484" y="67676"/>
                  </a:lnTo>
                  <a:lnTo>
                    <a:pt x="13104" y="72375"/>
                  </a:lnTo>
                  <a:lnTo>
                    <a:pt x="14871" y="76762"/>
                  </a:lnTo>
                  <a:lnTo>
                    <a:pt x="16785" y="81148"/>
                  </a:lnTo>
                  <a:lnTo>
                    <a:pt x="18699" y="85221"/>
                  </a:lnTo>
                  <a:lnTo>
                    <a:pt x="20760" y="89295"/>
                  </a:lnTo>
                  <a:lnTo>
                    <a:pt x="22969" y="92741"/>
                  </a:lnTo>
                  <a:lnTo>
                    <a:pt x="25177" y="96501"/>
                  </a:lnTo>
                  <a:lnTo>
                    <a:pt x="27533" y="99634"/>
                  </a:lnTo>
                  <a:lnTo>
                    <a:pt x="29889" y="102767"/>
                  </a:lnTo>
                  <a:lnTo>
                    <a:pt x="32392" y="105587"/>
                  </a:lnTo>
                  <a:lnTo>
                    <a:pt x="34895" y="108407"/>
                  </a:lnTo>
                  <a:lnTo>
                    <a:pt x="37398" y="110600"/>
                  </a:lnTo>
                  <a:lnTo>
                    <a:pt x="40049" y="112793"/>
                  </a:lnTo>
                  <a:lnTo>
                    <a:pt x="42699" y="114673"/>
                  </a:lnTo>
                  <a:lnTo>
                    <a:pt x="45496" y="116240"/>
                  </a:lnTo>
                  <a:lnTo>
                    <a:pt x="48294" y="117493"/>
                  </a:lnTo>
                  <a:lnTo>
                    <a:pt x="51092" y="118746"/>
                  </a:lnTo>
                  <a:lnTo>
                    <a:pt x="54036" y="119373"/>
                  </a:lnTo>
                  <a:lnTo>
                    <a:pt x="56981" y="119686"/>
                  </a:lnTo>
                  <a:lnTo>
                    <a:pt x="59926" y="120000"/>
                  </a:lnTo>
                  <a:lnTo>
                    <a:pt x="59926" y="120000"/>
                  </a:lnTo>
                  <a:lnTo>
                    <a:pt x="62871" y="119686"/>
                  </a:lnTo>
                  <a:lnTo>
                    <a:pt x="65815" y="119373"/>
                  </a:lnTo>
                  <a:lnTo>
                    <a:pt x="68760" y="118433"/>
                  </a:lnTo>
                  <a:lnTo>
                    <a:pt x="71558" y="117493"/>
                  </a:lnTo>
                  <a:lnTo>
                    <a:pt x="74355" y="116240"/>
                  </a:lnTo>
                  <a:lnTo>
                    <a:pt x="77153" y="114673"/>
                  </a:lnTo>
                  <a:lnTo>
                    <a:pt x="79803" y="112793"/>
                  </a:lnTo>
                  <a:lnTo>
                    <a:pt x="82453" y="110600"/>
                  </a:lnTo>
                  <a:lnTo>
                    <a:pt x="85104" y="108407"/>
                  </a:lnTo>
                  <a:lnTo>
                    <a:pt x="87607" y="105587"/>
                  </a:lnTo>
                  <a:lnTo>
                    <a:pt x="90110" y="102767"/>
                  </a:lnTo>
                  <a:lnTo>
                    <a:pt x="92466" y="99634"/>
                  </a:lnTo>
                  <a:lnTo>
                    <a:pt x="94674" y="96501"/>
                  </a:lnTo>
                  <a:lnTo>
                    <a:pt x="96883" y="92741"/>
                  </a:lnTo>
                  <a:lnTo>
                    <a:pt x="99092" y="88981"/>
                  </a:lnTo>
                  <a:lnTo>
                    <a:pt x="101153" y="85221"/>
                  </a:lnTo>
                  <a:lnTo>
                    <a:pt x="103067" y="81148"/>
                  </a:lnTo>
                  <a:lnTo>
                    <a:pt x="104981" y="76762"/>
                  </a:lnTo>
                  <a:lnTo>
                    <a:pt x="106748" y="72062"/>
                  </a:lnTo>
                  <a:lnTo>
                    <a:pt x="108515" y="67362"/>
                  </a:lnTo>
                  <a:lnTo>
                    <a:pt x="110134" y="62663"/>
                  </a:lnTo>
                  <a:lnTo>
                    <a:pt x="111607" y="57650"/>
                  </a:lnTo>
                  <a:lnTo>
                    <a:pt x="112932" y="52323"/>
                  </a:lnTo>
                  <a:lnTo>
                    <a:pt x="114257" y="46997"/>
                  </a:lnTo>
                  <a:lnTo>
                    <a:pt x="115288" y="41671"/>
                  </a:lnTo>
                  <a:lnTo>
                    <a:pt x="116319" y="36031"/>
                  </a:lnTo>
                  <a:lnTo>
                    <a:pt x="117349" y="30391"/>
                  </a:lnTo>
                  <a:lnTo>
                    <a:pt x="118085" y="24438"/>
                  </a:lnTo>
                  <a:lnTo>
                    <a:pt x="118822" y="18485"/>
                  </a:lnTo>
                  <a:lnTo>
                    <a:pt x="119263" y="12532"/>
                  </a:lnTo>
                  <a:lnTo>
                    <a:pt x="119705" y="6579"/>
                  </a:lnTo>
                  <a:lnTo>
                    <a:pt x="120000" y="313"/>
                  </a:lnTo>
                  <a:lnTo>
                    <a:pt x="120000" y="313"/>
                  </a:lnTo>
                  <a:lnTo>
                    <a:pt x="116613" y="4073"/>
                  </a:lnTo>
                  <a:lnTo>
                    <a:pt x="113079" y="7519"/>
                  </a:lnTo>
                  <a:lnTo>
                    <a:pt x="109546" y="10339"/>
                  </a:lnTo>
                  <a:lnTo>
                    <a:pt x="105865" y="12532"/>
                  </a:lnTo>
                  <a:lnTo>
                    <a:pt x="102036" y="14725"/>
                  </a:lnTo>
                  <a:lnTo>
                    <a:pt x="98061" y="15979"/>
                  </a:lnTo>
                  <a:lnTo>
                    <a:pt x="94085" y="16919"/>
                  </a:lnTo>
                  <a:lnTo>
                    <a:pt x="90110" y="17232"/>
                  </a:lnTo>
                  <a:lnTo>
                    <a:pt x="90110" y="17232"/>
                  </a:lnTo>
                  <a:lnTo>
                    <a:pt x="85987" y="16919"/>
                  </a:lnTo>
                  <a:lnTo>
                    <a:pt x="82012" y="15979"/>
                  </a:lnTo>
                  <a:lnTo>
                    <a:pt x="78036" y="14412"/>
                  </a:lnTo>
                  <a:lnTo>
                    <a:pt x="74208" y="12532"/>
                  </a:lnTo>
                  <a:lnTo>
                    <a:pt x="70527" y="10026"/>
                  </a:lnTo>
                  <a:lnTo>
                    <a:pt x="66846" y="7206"/>
                  </a:lnTo>
                  <a:lnTo>
                    <a:pt x="63460" y="3759"/>
                  </a:lnTo>
                  <a:lnTo>
                    <a:pt x="60073" y="0"/>
                  </a:lnTo>
                  <a:lnTo>
                    <a:pt x="60073" y="0"/>
                  </a:lnTo>
                  <a:close/>
                </a:path>
              </a:pathLst>
            </a:custGeom>
            <a:solidFill>
              <a:schemeClr val="accent4"/>
            </a:solidFill>
            <a:ln w="9525" cap="flat" cmpd="sng">
              <a:solidFill>
                <a:srgbClr val="FFFFFF"/>
              </a:solidFill>
              <a:prstDash val="solid"/>
              <a:round/>
              <a:headEnd type="none" w="med" len="med"/>
              <a:tailEnd type="none" w="med" len="med"/>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200" b="0" i="0" u="none" strike="noStrike" cap="none">
                <a:solidFill>
                  <a:srgbClr val="000000"/>
                </a:solidFill>
                <a:ea typeface="Georgia"/>
                <a:cs typeface="Georgia"/>
                <a:sym typeface="Georgia"/>
              </a:endParaRPr>
            </a:p>
          </p:txBody>
        </p:sp>
        <p:sp>
          <p:nvSpPr>
            <p:cNvPr id="23" name="Shape 732"/>
            <p:cNvSpPr/>
            <p:nvPr/>
          </p:nvSpPr>
          <p:spPr>
            <a:xfrm>
              <a:off x="8187309" y="3263824"/>
              <a:ext cx="793200" cy="869100"/>
            </a:xfrm>
            <a:custGeom>
              <a:avLst/>
              <a:gdLst/>
              <a:ahLst/>
              <a:cxnLst/>
              <a:rect l="0" t="0" r="0" b="0"/>
              <a:pathLst>
                <a:path w="120000" h="120000" extrusionOk="0">
                  <a:moveTo>
                    <a:pt x="120000" y="104827"/>
                  </a:moveTo>
                  <a:lnTo>
                    <a:pt x="120000" y="104827"/>
                  </a:lnTo>
                  <a:lnTo>
                    <a:pt x="113251" y="100965"/>
                  </a:lnTo>
                  <a:lnTo>
                    <a:pt x="107090" y="96551"/>
                  </a:lnTo>
                  <a:lnTo>
                    <a:pt x="101222" y="92137"/>
                  </a:lnTo>
                  <a:lnTo>
                    <a:pt x="95354" y="87172"/>
                  </a:lnTo>
                  <a:lnTo>
                    <a:pt x="90073" y="81931"/>
                  </a:lnTo>
                  <a:lnTo>
                    <a:pt x="85378" y="76413"/>
                  </a:lnTo>
                  <a:lnTo>
                    <a:pt x="80684" y="70344"/>
                  </a:lnTo>
                  <a:lnTo>
                    <a:pt x="76577" y="64275"/>
                  </a:lnTo>
                  <a:lnTo>
                    <a:pt x="72762" y="57931"/>
                  </a:lnTo>
                  <a:lnTo>
                    <a:pt x="69535" y="51310"/>
                  </a:lnTo>
                  <a:lnTo>
                    <a:pt x="66894" y="44413"/>
                  </a:lnTo>
                  <a:lnTo>
                    <a:pt x="64547" y="37241"/>
                  </a:lnTo>
                  <a:lnTo>
                    <a:pt x="62493" y="30068"/>
                  </a:lnTo>
                  <a:lnTo>
                    <a:pt x="61320" y="22620"/>
                  </a:lnTo>
                  <a:lnTo>
                    <a:pt x="60440" y="15172"/>
                  </a:lnTo>
                  <a:lnTo>
                    <a:pt x="60146" y="7448"/>
                  </a:lnTo>
                  <a:lnTo>
                    <a:pt x="60146" y="7448"/>
                  </a:lnTo>
                  <a:lnTo>
                    <a:pt x="60440" y="0"/>
                  </a:lnTo>
                  <a:lnTo>
                    <a:pt x="60440" y="0"/>
                  </a:lnTo>
                  <a:lnTo>
                    <a:pt x="53691" y="3862"/>
                  </a:lnTo>
                  <a:lnTo>
                    <a:pt x="47530" y="8000"/>
                  </a:lnTo>
                  <a:lnTo>
                    <a:pt x="41369" y="12689"/>
                  </a:lnTo>
                  <a:lnTo>
                    <a:pt x="35794" y="17655"/>
                  </a:lnTo>
                  <a:lnTo>
                    <a:pt x="30513" y="22896"/>
                  </a:lnTo>
                  <a:lnTo>
                    <a:pt x="25525" y="28413"/>
                  </a:lnTo>
                  <a:lnTo>
                    <a:pt x="20831" y="34206"/>
                  </a:lnTo>
                  <a:lnTo>
                    <a:pt x="16723" y="40551"/>
                  </a:lnTo>
                  <a:lnTo>
                    <a:pt x="12909" y="46896"/>
                  </a:lnTo>
                  <a:lnTo>
                    <a:pt x="9682" y="53517"/>
                  </a:lnTo>
                  <a:lnTo>
                    <a:pt x="6748" y="60413"/>
                  </a:lnTo>
                  <a:lnTo>
                    <a:pt x="4400" y="67586"/>
                  </a:lnTo>
                  <a:lnTo>
                    <a:pt x="2347" y="75034"/>
                  </a:lnTo>
                  <a:lnTo>
                    <a:pt x="1173" y="82482"/>
                  </a:lnTo>
                  <a:lnTo>
                    <a:pt x="293" y="89931"/>
                  </a:lnTo>
                  <a:lnTo>
                    <a:pt x="0" y="97931"/>
                  </a:lnTo>
                  <a:lnTo>
                    <a:pt x="0" y="97931"/>
                  </a:lnTo>
                  <a:lnTo>
                    <a:pt x="293" y="105103"/>
                  </a:lnTo>
                  <a:lnTo>
                    <a:pt x="293" y="105103"/>
                  </a:lnTo>
                  <a:lnTo>
                    <a:pt x="7041" y="108413"/>
                  </a:lnTo>
                  <a:lnTo>
                    <a:pt x="13789" y="111448"/>
                  </a:lnTo>
                  <a:lnTo>
                    <a:pt x="21124" y="113931"/>
                  </a:lnTo>
                  <a:lnTo>
                    <a:pt x="28459" y="116137"/>
                  </a:lnTo>
                  <a:lnTo>
                    <a:pt x="36088" y="117793"/>
                  </a:lnTo>
                  <a:lnTo>
                    <a:pt x="43716" y="118896"/>
                  </a:lnTo>
                  <a:lnTo>
                    <a:pt x="51638" y="119724"/>
                  </a:lnTo>
                  <a:lnTo>
                    <a:pt x="59559" y="120000"/>
                  </a:lnTo>
                  <a:lnTo>
                    <a:pt x="59559" y="120000"/>
                  </a:lnTo>
                  <a:lnTo>
                    <a:pt x="67775" y="119724"/>
                  </a:lnTo>
                  <a:lnTo>
                    <a:pt x="75696" y="118896"/>
                  </a:lnTo>
                  <a:lnTo>
                    <a:pt x="83618" y="117793"/>
                  </a:lnTo>
                  <a:lnTo>
                    <a:pt x="91246" y="116137"/>
                  </a:lnTo>
                  <a:lnTo>
                    <a:pt x="98875" y="113931"/>
                  </a:lnTo>
                  <a:lnTo>
                    <a:pt x="106210" y="111172"/>
                  </a:lnTo>
                  <a:lnTo>
                    <a:pt x="113251" y="108137"/>
                  </a:lnTo>
                  <a:lnTo>
                    <a:pt x="120000" y="104827"/>
                  </a:lnTo>
                  <a:lnTo>
                    <a:pt x="120000" y="104827"/>
                  </a:lnTo>
                  <a:close/>
                </a:path>
              </a:pathLst>
            </a:custGeom>
            <a:solidFill>
              <a:schemeClr val="accent4">
                <a:lumMod val="20000"/>
                <a:lumOff val="80000"/>
              </a:schemeClr>
            </a:solidFill>
            <a:ln w="9525" cap="flat" cmpd="sng">
              <a:solidFill>
                <a:srgbClr val="FFFFFF"/>
              </a:solidFill>
              <a:prstDash val="solid"/>
              <a:round/>
              <a:headEnd type="none" w="med" len="med"/>
              <a:tailEnd type="none" w="med" len="med"/>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200" b="0" i="0" u="none" strike="noStrike" cap="none">
                <a:solidFill>
                  <a:srgbClr val="000000"/>
                </a:solidFill>
                <a:ea typeface="Georgia"/>
                <a:cs typeface="Georgia"/>
                <a:sym typeface="Georgia"/>
              </a:endParaRPr>
            </a:p>
          </p:txBody>
        </p:sp>
        <p:sp>
          <p:nvSpPr>
            <p:cNvPr id="24" name="Shape 733"/>
            <p:cNvSpPr/>
            <p:nvPr/>
          </p:nvSpPr>
          <p:spPr>
            <a:xfrm>
              <a:off x="8980435" y="3263824"/>
              <a:ext cx="789299" cy="869100"/>
            </a:xfrm>
            <a:custGeom>
              <a:avLst/>
              <a:gdLst/>
              <a:ahLst/>
              <a:cxnLst/>
              <a:rect l="0" t="0" r="0" b="0"/>
              <a:pathLst>
                <a:path w="120000" h="120000" extrusionOk="0">
                  <a:moveTo>
                    <a:pt x="59557" y="0"/>
                  </a:moveTo>
                  <a:lnTo>
                    <a:pt x="59557" y="0"/>
                  </a:lnTo>
                  <a:lnTo>
                    <a:pt x="59852" y="7448"/>
                  </a:lnTo>
                  <a:lnTo>
                    <a:pt x="59852" y="7448"/>
                  </a:lnTo>
                  <a:lnTo>
                    <a:pt x="59557" y="15172"/>
                  </a:lnTo>
                  <a:lnTo>
                    <a:pt x="58673" y="22620"/>
                  </a:lnTo>
                  <a:lnTo>
                    <a:pt x="57199" y="30068"/>
                  </a:lnTo>
                  <a:lnTo>
                    <a:pt x="55429" y="37517"/>
                  </a:lnTo>
                  <a:lnTo>
                    <a:pt x="53071" y="44413"/>
                  </a:lnTo>
                  <a:lnTo>
                    <a:pt x="50122" y="51310"/>
                  </a:lnTo>
                  <a:lnTo>
                    <a:pt x="46879" y="57931"/>
                  </a:lnTo>
                  <a:lnTo>
                    <a:pt x="43341" y="64275"/>
                  </a:lnTo>
                  <a:lnTo>
                    <a:pt x="39213" y="70344"/>
                  </a:lnTo>
                  <a:lnTo>
                    <a:pt x="34496" y="76413"/>
                  </a:lnTo>
                  <a:lnTo>
                    <a:pt x="29484" y="81931"/>
                  </a:lnTo>
                  <a:lnTo>
                    <a:pt x="24471" y="87172"/>
                  </a:lnTo>
                  <a:lnTo>
                    <a:pt x="18574" y="92137"/>
                  </a:lnTo>
                  <a:lnTo>
                    <a:pt x="12678" y="96551"/>
                  </a:lnTo>
                  <a:lnTo>
                    <a:pt x="6486" y="100965"/>
                  </a:lnTo>
                  <a:lnTo>
                    <a:pt x="0" y="104827"/>
                  </a:lnTo>
                  <a:lnTo>
                    <a:pt x="0" y="104827"/>
                  </a:lnTo>
                  <a:lnTo>
                    <a:pt x="6781" y="108137"/>
                  </a:lnTo>
                  <a:lnTo>
                    <a:pt x="13562" y="111172"/>
                  </a:lnTo>
                  <a:lnTo>
                    <a:pt x="20933" y="113655"/>
                  </a:lnTo>
                  <a:lnTo>
                    <a:pt x="28304" y="115862"/>
                  </a:lnTo>
                  <a:lnTo>
                    <a:pt x="35970" y="117517"/>
                  </a:lnTo>
                  <a:lnTo>
                    <a:pt x="43931" y="118896"/>
                  </a:lnTo>
                  <a:lnTo>
                    <a:pt x="51891" y="119724"/>
                  </a:lnTo>
                  <a:lnTo>
                    <a:pt x="60147" y="120000"/>
                  </a:lnTo>
                  <a:lnTo>
                    <a:pt x="60147" y="120000"/>
                  </a:lnTo>
                  <a:lnTo>
                    <a:pt x="68108" y="119724"/>
                  </a:lnTo>
                  <a:lnTo>
                    <a:pt x="76068" y="118896"/>
                  </a:lnTo>
                  <a:lnTo>
                    <a:pt x="84029" y="117793"/>
                  </a:lnTo>
                  <a:lnTo>
                    <a:pt x="91695" y="115862"/>
                  </a:lnTo>
                  <a:lnTo>
                    <a:pt x="99066" y="113931"/>
                  </a:lnTo>
                  <a:lnTo>
                    <a:pt x="106142" y="111448"/>
                  </a:lnTo>
                  <a:lnTo>
                    <a:pt x="113218" y="108413"/>
                  </a:lnTo>
                  <a:lnTo>
                    <a:pt x="120000" y="105103"/>
                  </a:lnTo>
                  <a:lnTo>
                    <a:pt x="120000" y="105103"/>
                  </a:lnTo>
                  <a:lnTo>
                    <a:pt x="120000" y="97931"/>
                  </a:lnTo>
                  <a:lnTo>
                    <a:pt x="120000" y="97931"/>
                  </a:lnTo>
                  <a:lnTo>
                    <a:pt x="119705" y="89931"/>
                  </a:lnTo>
                  <a:lnTo>
                    <a:pt x="119115" y="82482"/>
                  </a:lnTo>
                  <a:lnTo>
                    <a:pt x="117641" y="75034"/>
                  </a:lnTo>
                  <a:lnTo>
                    <a:pt x="115872" y="67586"/>
                  </a:lnTo>
                  <a:lnTo>
                    <a:pt x="113218" y="60413"/>
                  </a:lnTo>
                  <a:lnTo>
                    <a:pt x="110565" y="53517"/>
                  </a:lnTo>
                  <a:lnTo>
                    <a:pt x="107027" y="46896"/>
                  </a:lnTo>
                  <a:lnTo>
                    <a:pt x="103488" y="40551"/>
                  </a:lnTo>
                  <a:lnTo>
                    <a:pt x="99066" y="34206"/>
                  </a:lnTo>
                  <a:lnTo>
                    <a:pt x="94643" y="28413"/>
                  </a:lnTo>
                  <a:lnTo>
                    <a:pt x="89631" y="22896"/>
                  </a:lnTo>
                  <a:lnTo>
                    <a:pt x="84324" y="17655"/>
                  </a:lnTo>
                  <a:lnTo>
                    <a:pt x="78427" y="12689"/>
                  </a:lnTo>
                  <a:lnTo>
                    <a:pt x="72530" y="8000"/>
                  </a:lnTo>
                  <a:lnTo>
                    <a:pt x="66044" y="3862"/>
                  </a:lnTo>
                  <a:lnTo>
                    <a:pt x="59557" y="0"/>
                  </a:lnTo>
                  <a:lnTo>
                    <a:pt x="59557" y="0"/>
                  </a:lnTo>
                  <a:close/>
                </a:path>
              </a:pathLst>
            </a:custGeom>
            <a:solidFill>
              <a:schemeClr val="accent3">
                <a:lumMod val="20000"/>
                <a:lumOff val="80000"/>
              </a:schemeClr>
            </a:solidFill>
            <a:ln w="9525" cap="flat" cmpd="sng">
              <a:solidFill>
                <a:srgbClr val="FFFFFF"/>
              </a:solidFill>
              <a:prstDash val="solid"/>
              <a:round/>
              <a:headEnd type="none" w="med" len="med"/>
              <a:tailEnd type="none" w="med" len="med"/>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200" b="0" i="0" u="none" strike="noStrike" cap="none">
                <a:solidFill>
                  <a:srgbClr val="000000"/>
                </a:solidFill>
                <a:ea typeface="Georgia"/>
                <a:cs typeface="Georgia"/>
                <a:sym typeface="Georgia"/>
              </a:endParaRPr>
            </a:p>
          </p:txBody>
        </p:sp>
        <p:sp>
          <p:nvSpPr>
            <p:cNvPr id="25" name="Shape 734"/>
            <p:cNvSpPr/>
            <p:nvPr/>
          </p:nvSpPr>
          <p:spPr>
            <a:xfrm>
              <a:off x="8584842" y="3155916"/>
              <a:ext cx="789299" cy="867298"/>
            </a:xfrm>
            <a:custGeom>
              <a:avLst/>
              <a:gdLst/>
              <a:ahLst/>
              <a:cxnLst/>
              <a:rect l="0" t="0" r="0" b="0"/>
              <a:pathLst>
                <a:path w="120000" h="120000" extrusionOk="0">
                  <a:moveTo>
                    <a:pt x="294" y="14930"/>
                  </a:moveTo>
                  <a:lnTo>
                    <a:pt x="294" y="14930"/>
                  </a:lnTo>
                  <a:lnTo>
                    <a:pt x="0" y="22396"/>
                  </a:lnTo>
                  <a:lnTo>
                    <a:pt x="0" y="22396"/>
                  </a:lnTo>
                  <a:lnTo>
                    <a:pt x="294" y="30138"/>
                  </a:lnTo>
                  <a:lnTo>
                    <a:pt x="1179" y="37603"/>
                  </a:lnTo>
                  <a:lnTo>
                    <a:pt x="2358" y="45069"/>
                  </a:lnTo>
                  <a:lnTo>
                    <a:pt x="4422" y="52258"/>
                  </a:lnTo>
                  <a:lnTo>
                    <a:pt x="6781" y="59447"/>
                  </a:lnTo>
                  <a:lnTo>
                    <a:pt x="9434" y="66359"/>
                  </a:lnTo>
                  <a:lnTo>
                    <a:pt x="12678" y="72995"/>
                  </a:lnTo>
                  <a:lnTo>
                    <a:pt x="16511" y="79354"/>
                  </a:lnTo>
                  <a:lnTo>
                    <a:pt x="20638" y="85437"/>
                  </a:lnTo>
                  <a:lnTo>
                    <a:pt x="25356" y="91520"/>
                  </a:lnTo>
                  <a:lnTo>
                    <a:pt x="30073" y="97050"/>
                  </a:lnTo>
                  <a:lnTo>
                    <a:pt x="35380" y="102304"/>
                  </a:lnTo>
                  <a:lnTo>
                    <a:pt x="41277" y="107281"/>
                  </a:lnTo>
                  <a:lnTo>
                    <a:pt x="47174" y="111705"/>
                  </a:lnTo>
                  <a:lnTo>
                    <a:pt x="53366" y="116129"/>
                  </a:lnTo>
                  <a:lnTo>
                    <a:pt x="60147" y="120000"/>
                  </a:lnTo>
                  <a:lnTo>
                    <a:pt x="60147" y="120000"/>
                  </a:lnTo>
                  <a:lnTo>
                    <a:pt x="66633" y="116129"/>
                  </a:lnTo>
                  <a:lnTo>
                    <a:pt x="72825" y="111705"/>
                  </a:lnTo>
                  <a:lnTo>
                    <a:pt x="78722" y="107281"/>
                  </a:lnTo>
                  <a:lnTo>
                    <a:pt x="84619" y="102304"/>
                  </a:lnTo>
                  <a:lnTo>
                    <a:pt x="89631" y="97050"/>
                  </a:lnTo>
                  <a:lnTo>
                    <a:pt x="94643" y="91520"/>
                  </a:lnTo>
                  <a:lnTo>
                    <a:pt x="99361" y="85437"/>
                  </a:lnTo>
                  <a:lnTo>
                    <a:pt x="103488" y="79354"/>
                  </a:lnTo>
                  <a:lnTo>
                    <a:pt x="107027" y="72995"/>
                  </a:lnTo>
                  <a:lnTo>
                    <a:pt x="110270" y="66359"/>
                  </a:lnTo>
                  <a:lnTo>
                    <a:pt x="113218" y="59447"/>
                  </a:lnTo>
                  <a:lnTo>
                    <a:pt x="115577" y="52534"/>
                  </a:lnTo>
                  <a:lnTo>
                    <a:pt x="117346" y="45069"/>
                  </a:lnTo>
                  <a:lnTo>
                    <a:pt x="118820" y="37603"/>
                  </a:lnTo>
                  <a:lnTo>
                    <a:pt x="119705" y="30138"/>
                  </a:lnTo>
                  <a:lnTo>
                    <a:pt x="120000" y="22396"/>
                  </a:lnTo>
                  <a:lnTo>
                    <a:pt x="120000" y="22396"/>
                  </a:lnTo>
                  <a:lnTo>
                    <a:pt x="119705" y="14930"/>
                  </a:lnTo>
                  <a:lnTo>
                    <a:pt x="119705" y="14930"/>
                  </a:lnTo>
                  <a:lnTo>
                    <a:pt x="112923" y="11612"/>
                  </a:lnTo>
                  <a:lnTo>
                    <a:pt x="105847" y="8571"/>
                  </a:lnTo>
                  <a:lnTo>
                    <a:pt x="98771" y="6082"/>
                  </a:lnTo>
                  <a:lnTo>
                    <a:pt x="91400" y="3870"/>
                  </a:lnTo>
                  <a:lnTo>
                    <a:pt x="83734" y="2211"/>
                  </a:lnTo>
                  <a:lnTo>
                    <a:pt x="75773" y="1105"/>
                  </a:lnTo>
                  <a:lnTo>
                    <a:pt x="68108" y="276"/>
                  </a:lnTo>
                  <a:lnTo>
                    <a:pt x="59852" y="0"/>
                  </a:lnTo>
                  <a:lnTo>
                    <a:pt x="59852" y="0"/>
                  </a:lnTo>
                  <a:lnTo>
                    <a:pt x="51891" y="276"/>
                  </a:lnTo>
                  <a:lnTo>
                    <a:pt x="43931" y="1105"/>
                  </a:lnTo>
                  <a:lnTo>
                    <a:pt x="36265" y="2211"/>
                  </a:lnTo>
                  <a:lnTo>
                    <a:pt x="28599" y="3870"/>
                  </a:lnTo>
                  <a:lnTo>
                    <a:pt x="21228" y="6082"/>
                  </a:lnTo>
                  <a:lnTo>
                    <a:pt x="13857" y="8571"/>
                  </a:lnTo>
                  <a:lnTo>
                    <a:pt x="7076" y="11612"/>
                  </a:lnTo>
                  <a:lnTo>
                    <a:pt x="294" y="14930"/>
                  </a:lnTo>
                  <a:lnTo>
                    <a:pt x="294" y="14930"/>
                  </a:lnTo>
                  <a:close/>
                </a:path>
              </a:pathLst>
            </a:custGeom>
            <a:solidFill>
              <a:srgbClr val="FFFFFF"/>
            </a:solidFill>
            <a:ln w="9525" cap="flat" cmpd="sng">
              <a:solidFill>
                <a:srgbClr val="FFFFFF"/>
              </a:solidFill>
              <a:prstDash val="solid"/>
              <a:round/>
              <a:headEnd type="none" w="med" len="med"/>
              <a:tailEnd type="none" w="med" len="med"/>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200" b="0" i="0" u="none" strike="noStrike" cap="none">
                <a:solidFill>
                  <a:srgbClr val="000000"/>
                </a:solidFill>
                <a:ea typeface="Georgia"/>
                <a:cs typeface="Georgia"/>
                <a:sym typeface="Georgia"/>
              </a:endParaRPr>
            </a:p>
          </p:txBody>
        </p:sp>
        <p:sp>
          <p:nvSpPr>
            <p:cNvPr id="26" name="Shape 735"/>
            <p:cNvSpPr txBox="1"/>
            <p:nvPr/>
          </p:nvSpPr>
          <p:spPr>
            <a:xfrm>
              <a:off x="8617949" y="3209033"/>
              <a:ext cx="731399" cy="584100"/>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7F7F7F"/>
                </a:buClr>
                <a:buSzPct val="25000"/>
                <a:buFont typeface="Georgia"/>
                <a:buNone/>
              </a:pPr>
              <a:r>
                <a:rPr lang="en" sz="1000" b="1" i="1" u="none" strike="noStrike" cap="none" dirty="0">
                  <a:solidFill>
                    <a:schemeClr val="dk1"/>
                  </a:solidFill>
                  <a:ea typeface="Georgia"/>
                  <a:cs typeface="Georgia"/>
                  <a:sym typeface="Georgia"/>
                </a:rPr>
                <a:t>Analytic Mindset &amp; Usage</a:t>
              </a:r>
            </a:p>
          </p:txBody>
        </p:sp>
      </p:grpSp>
      <p:sp>
        <p:nvSpPr>
          <p:cNvPr id="16" name="Shape 740"/>
          <p:cNvSpPr txBox="1"/>
          <p:nvPr/>
        </p:nvSpPr>
        <p:spPr>
          <a:xfrm rot="18746520">
            <a:off x="5996387" y="3842828"/>
            <a:ext cx="817520" cy="628956"/>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FF"/>
              </a:buClr>
              <a:buSzPct val="25000"/>
              <a:buFont typeface="Georgia"/>
              <a:buNone/>
            </a:pPr>
            <a:r>
              <a:rPr lang="en" sz="1600" b="1" i="1" u="none" strike="noStrike" cap="none" dirty="0" smtClean="0">
                <a:solidFill>
                  <a:srgbClr val="FFFFFF"/>
                </a:solidFill>
                <a:ea typeface="Georgia"/>
                <a:cs typeface="Georgia"/>
                <a:sym typeface="Georgia"/>
              </a:rPr>
              <a:t>People</a:t>
            </a:r>
            <a:endParaRPr lang="en" sz="1600" b="1" i="1" u="none" strike="noStrike" cap="none" dirty="0">
              <a:solidFill>
                <a:srgbClr val="FFFFFF"/>
              </a:solidFill>
              <a:ea typeface="Georgia"/>
              <a:cs typeface="Georgia"/>
              <a:sym typeface="Georgia"/>
            </a:endParaRPr>
          </a:p>
        </p:txBody>
      </p:sp>
      <p:sp>
        <p:nvSpPr>
          <p:cNvPr id="17" name="Shape 741"/>
          <p:cNvSpPr txBox="1"/>
          <p:nvPr/>
        </p:nvSpPr>
        <p:spPr>
          <a:xfrm rot="2700000">
            <a:off x="7510748" y="3935109"/>
            <a:ext cx="1217635" cy="629183"/>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FF"/>
              </a:buClr>
              <a:buSzPct val="25000"/>
              <a:buFont typeface="Georgia"/>
              <a:buNone/>
            </a:pPr>
            <a:r>
              <a:rPr lang="en" sz="1600" b="1" i="1" u="none" strike="noStrike" cap="none" dirty="0" smtClean="0">
                <a:solidFill>
                  <a:srgbClr val="FFFFFF"/>
                </a:solidFill>
                <a:ea typeface="Georgia"/>
                <a:cs typeface="Georgia"/>
                <a:sym typeface="Georgia"/>
              </a:rPr>
              <a:t>Progress</a:t>
            </a:r>
            <a:endParaRPr lang="en" sz="1600" b="1" i="1" u="none" strike="noStrike" cap="none" dirty="0">
              <a:solidFill>
                <a:srgbClr val="FFFFFF"/>
              </a:solidFill>
              <a:ea typeface="Georgia"/>
              <a:cs typeface="Georgia"/>
              <a:sym typeface="Georgia"/>
            </a:endParaRPr>
          </a:p>
        </p:txBody>
      </p:sp>
      <p:sp>
        <p:nvSpPr>
          <p:cNvPr id="18" name="Shape 742"/>
          <p:cNvSpPr txBox="1"/>
          <p:nvPr/>
        </p:nvSpPr>
        <p:spPr>
          <a:xfrm>
            <a:off x="6503149" y="5260050"/>
            <a:ext cx="1537499" cy="629100"/>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FF"/>
              </a:buClr>
              <a:buSzPct val="25000"/>
              <a:buFont typeface="Georgia"/>
              <a:buNone/>
            </a:pPr>
            <a:r>
              <a:rPr lang="en" sz="1600" b="1" i="1" u="none" strike="noStrike" cap="none" dirty="0" smtClean="0">
                <a:solidFill>
                  <a:srgbClr val="FFFFFF"/>
                </a:solidFill>
                <a:ea typeface="Georgia"/>
                <a:cs typeface="Georgia"/>
                <a:sym typeface="Georgia"/>
              </a:rPr>
              <a:t>Technology</a:t>
            </a:r>
            <a:endParaRPr lang="en" sz="1600" b="1" i="1" u="none" strike="noStrike" cap="none" dirty="0">
              <a:solidFill>
                <a:srgbClr val="FFFFFF"/>
              </a:solidFill>
              <a:ea typeface="Georgia"/>
              <a:cs typeface="Georgia"/>
              <a:sym typeface="Georgia"/>
            </a:endParaRPr>
          </a:p>
        </p:txBody>
      </p:sp>
    </p:spTree>
    <p:extLst>
      <p:ext uri="{BB962C8B-B14F-4D97-AF65-F5344CB8AC3E}">
        <p14:creationId xmlns:p14="http://schemas.microsoft.com/office/powerpoint/2010/main" val="24382311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Recap–Key considerations</a:t>
            </a:r>
            <a:endParaRPr lang="en-US" dirty="0"/>
          </a:p>
        </p:txBody>
      </p:sp>
      <p:sp>
        <p:nvSpPr>
          <p:cNvPr id="3" name="Content Placeholder 2"/>
          <p:cNvSpPr>
            <a:spLocks noGrp="1"/>
          </p:cNvSpPr>
          <p:nvPr>
            <p:ph sz="quarter" idx="15"/>
          </p:nvPr>
        </p:nvSpPr>
        <p:spPr>
          <a:xfrm>
            <a:off x="533400" y="1861811"/>
            <a:ext cx="5334000" cy="2382898"/>
          </a:xfrm>
          <a:ln w="12700">
            <a:solidFill>
              <a:schemeClr val="tx2"/>
            </a:solidFill>
          </a:ln>
        </p:spPr>
        <p:txBody>
          <a:bodyPr wrap="square" lIns="91440" tIns="274320" rIns="91440" bIns="45720" anchor="t">
            <a:noAutofit/>
          </a:bodyPr>
          <a:lstStyle/>
          <a:p>
            <a:pPr marL="228600" indent="-228600">
              <a:buFont typeface="Arial" panose="020B0604020202020204" pitchFamily="34" charset="0"/>
              <a:buChar char="•"/>
            </a:pPr>
            <a:r>
              <a:rPr lang="en-US" sz="1400" i="1" dirty="0" smtClean="0">
                <a:latin typeface="+mn-lt"/>
              </a:rPr>
              <a:t>Communicate </a:t>
            </a:r>
            <a:r>
              <a:rPr lang="en-US" sz="1400" i="1" dirty="0">
                <a:latin typeface="+mn-lt"/>
              </a:rPr>
              <a:t>data analytics process with all parties involved to manage expectations and set </a:t>
            </a:r>
            <a:r>
              <a:rPr lang="en-US" sz="1400" i="1" dirty="0" smtClean="0">
                <a:latin typeface="+mn-lt"/>
              </a:rPr>
              <a:t>realistic milestones</a:t>
            </a:r>
            <a:endParaRPr lang="en-US" sz="1400" i="1" dirty="0">
              <a:latin typeface="+mn-lt"/>
            </a:endParaRPr>
          </a:p>
          <a:p>
            <a:pPr marL="228600" indent="-228600">
              <a:buFont typeface="Arial" panose="020B0604020202020204" pitchFamily="34" charset="0"/>
              <a:buChar char="•"/>
            </a:pPr>
            <a:r>
              <a:rPr lang="en-US" sz="1400" i="1" dirty="0">
                <a:latin typeface="+mn-lt"/>
              </a:rPr>
              <a:t>Determine changes to internal controls from previous audit period to properly update analytics methodology</a:t>
            </a:r>
          </a:p>
          <a:p>
            <a:pPr marL="228600" indent="-228600">
              <a:buFont typeface="Arial" panose="020B0604020202020204" pitchFamily="34" charset="0"/>
              <a:buChar char="•"/>
            </a:pPr>
            <a:r>
              <a:rPr lang="en-US" sz="1400" i="1" dirty="0">
                <a:latin typeface="+mn-lt"/>
              </a:rPr>
              <a:t>Assess whether the data received is structured in a format that can be used for analytics</a:t>
            </a:r>
          </a:p>
          <a:p>
            <a:pPr marL="228600" indent="-228600">
              <a:buFont typeface="Arial" panose="020B0604020202020204" pitchFamily="34" charset="0"/>
              <a:buChar char="•"/>
            </a:pPr>
            <a:r>
              <a:rPr lang="en-US" sz="1400" i="1" dirty="0">
                <a:latin typeface="+mn-lt"/>
              </a:rPr>
              <a:t>Engage data analytics team with business side to better understand sources of </a:t>
            </a:r>
            <a:r>
              <a:rPr lang="en-US" sz="1400" i="1" dirty="0" smtClean="0">
                <a:latin typeface="+mn-lt"/>
              </a:rPr>
              <a:t>data</a:t>
            </a:r>
          </a:p>
        </p:txBody>
      </p:sp>
      <p:sp>
        <p:nvSpPr>
          <p:cNvPr id="4" name="Slide Number Placeholder 3"/>
          <p:cNvSpPr>
            <a:spLocks noGrp="1"/>
          </p:cNvSpPr>
          <p:nvPr>
            <p:ph type="sldNum" sz="quarter" idx="18"/>
          </p:nvPr>
        </p:nvSpPr>
        <p:spPr/>
        <p:txBody>
          <a:bodyPr/>
          <a:lstStyle/>
          <a:p>
            <a:fld id="{0EB59224-DFAF-451D-8CBC-9A737B9002FD}" type="slidenum">
              <a:rPr lang="en-US" smtClean="0"/>
              <a:pPr/>
              <a:t>15</a:t>
            </a:fld>
            <a:endParaRPr lang="en-US" dirty="0"/>
          </a:p>
        </p:txBody>
      </p:sp>
      <p:sp>
        <p:nvSpPr>
          <p:cNvPr id="29" name="Shape 751"/>
          <p:cNvSpPr txBox="1"/>
          <p:nvPr/>
        </p:nvSpPr>
        <p:spPr>
          <a:xfrm>
            <a:off x="557610" y="4715382"/>
            <a:ext cx="4309665" cy="1510155"/>
          </a:xfrm>
          <a:prstGeom prst="rect">
            <a:avLst/>
          </a:prstGeom>
          <a:noFill/>
          <a:ln w="12700" cap="flat" cmpd="sng">
            <a:solidFill>
              <a:schemeClr val="dk2"/>
            </a:solidFill>
            <a:prstDash val="solid"/>
            <a:round/>
            <a:headEnd type="none" w="med" len="med"/>
            <a:tailEnd type="none" w="med" len="med"/>
          </a:ln>
        </p:spPr>
        <p:txBody>
          <a:bodyPr lIns="45700" tIns="27425" rIns="45700" bIns="27425" anchor="ctr" anchorCtr="0">
            <a:noAutofit/>
          </a:bodyPr>
          <a:lstStyle/>
          <a:p>
            <a:pPr marL="182880" marR="0" lvl="0" indent="-18288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Georgia"/>
              <a:ea typeface="Georgia"/>
              <a:cs typeface="Georgia"/>
              <a:sym typeface="Georgia"/>
            </a:endParaRPr>
          </a:p>
        </p:txBody>
      </p:sp>
      <p:pic>
        <p:nvPicPr>
          <p:cNvPr id="30" name="Shape 753" descr="C:\Users\200020698\Desktop\Untitled.png"/>
          <p:cNvPicPr preferRelativeResize="0"/>
          <p:nvPr/>
        </p:nvPicPr>
        <p:blipFill rotWithShape="1">
          <a:blip r:embed="rId3"/>
          <a:srcRect/>
          <a:stretch/>
        </p:blipFill>
        <p:spPr>
          <a:xfrm>
            <a:off x="635957" y="5743535"/>
            <a:ext cx="537104" cy="282496"/>
          </a:xfrm>
          <a:prstGeom prst="rect">
            <a:avLst/>
          </a:prstGeom>
        </p:spPr>
      </p:pic>
      <p:pic>
        <p:nvPicPr>
          <p:cNvPr id="31" name="Shape 754" descr="http://t1.gstatic.com/images?q=tbn:ANd9GcTyrvLxCJwCEeWZQH_TkMsNavOtrMrLX81uQjxd7mAaEMMkGa2TdMd6BocK"/>
          <p:cNvPicPr preferRelativeResize="0"/>
          <p:nvPr/>
        </p:nvPicPr>
        <p:blipFill rotWithShape="1">
          <a:blip r:embed="rId4"/>
          <a:srcRect/>
          <a:stretch/>
        </p:blipFill>
        <p:spPr>
          <a:xfrm>
            <a:off x="1381112" y="5692732"/>
            <a:ext cx="446750" cy="384005"/>
          </a:xfrm>
          <a:prstGeom prst="rect">
            <a:avLst/>
          </a:prstGeom>
        </p:spPr>
      </p:pic>
      <p:pic>
        <p:nvPicPr>
          <p:cNvPr id="32" name="Shape 755"/>
          <p:cNvPicPr preferRelativeResize="0"/>
          <p:nvPr/>
        </p:nvPicPr>
        <p:blipFill rotWithShape="1">
          <a:blip r:embed="rId5"/>
          <a:srcRect/>
          <a:stretch/>
        </p:blipFill>
        <p:spPr>
          <a:xfrm>
            <a:off x="684517" y="5032474"/>
            <a:ext cx="232299" cy="235644"/>
          </a:xfrm>
          <a:prstGeom prst="rect">
            <a:avLst/>
          </a:prstGeom>
        </p:spPr>
      </p:pic>
      <p:pic>
        <p:nvPicPr>
          <p:cNvPr id="33" name="Shape 756"/>
          <p:cNvPicPr preferRelativeResize="0"/>
          <p:nvPr/>
        </p:nvPicPr>
        <p:blipFill rotWithShape="1">
          <a:blip r:embed="rId6"/>
          <a:srcRect/>
          <a:stretch/>
        </p:blipFill>
        <p:spPr>
          <a:xfrm>
            <a:off x="2335082" y="5137773"/>
            <a:ext cx="473242" cy="275802"/>
          </a:xfrm>
          <a:prstGeom prst="rect">
            <a:avLst/>
          </a:prstGeom>
        </p:spPr>
      </p:pic>
      <p:pic>
        <p:nvPicPr>
          <p:cNvPr id="34" name="Shape 757"/>
          <p:cNvPicPr preferRelativeResize="0"/>
          <p:nvPr/>
        </p:nvPicPr>
        <p:blipFill rotWithShape="1">
          <a:blip r:embed="rId7"/>
          <a:srcRect/>
          <a:stretch/>
        </p:blipFill>
        <p:spPr>
          <a:xfrm>
            <a:off x="2111049" y="5771896"/>
            <a:ext cx="818762" cy="225604"/>
          </a:xfrm>
          <a:prstGeom prst="rect">
            <a:avLst/>
          </a:prstGeom>
        </p:spPr>
      </p:pic>
      <p:pic>
        <p:nvPicPr>
          <p:cNvPr id="35" name="Shape 758"/>
          <p:cNvPicPr preferRelativeResize="0"/>
          <p:nvPr/>
        </p:nvPicPr>
        <p:blipFill rotWithShape="1">
          <a:blip r:embed="rId8"/>
          <a:srcRect/>
          <a:stretch/>
        </p:blipFill>
        <p:spPr>
          <a:xfrm>
            <a:off x="1216808" y="5032992"/>
            <a:ext cx="236203" cy="235366"/>
          </a:xfrm>
          <a:prstGeom prst="rect">
            <a:avLst/>
          </a:prstGeom>
        </p:spPr>
      </p:pic>
      <p:pic>
        <p:nvPicPr>
          <p:cNvPr id="36" name="Shape 759" descr="Tableau Software"/>
          <p:cNvPicPr preferRelativeResize="0"/>
          <p:nvPr/>
        </p:nvPicPr>
        <p:blipFill rotWithShape="1">
          <a:blip r:embed="rId9"/>
          <a:srcRect r="77615"/>
          <a:stretch/>
        </p:blipFill>
        <p:spPr>
          <a:xfrm>
            <a:off x="1886410" y="5133132"/>
            <a:ext cx="276361" cy="285006"/>
          </a:xfrm>
          <a:prstGeom prst="rect">
            <a:avLst/>
          </a:prstGeom>
        </p:spPr>
      </p:pic>
      <p:pic>
        <p:nvPicPr>
          <p:cNvPr id="37" name="Shape 760"/>
          <p:cNvPicPr preferRelativeResize="0"/>
          <p:nvPr/>
        </p:nvPicPr>
        <p:blipFill rotWithShape="1">
          <a:blip r:embed="rId10"/>
          <a:srcRect/>
          <a:stretch/>
        </p:blipFill>
        <p:spPr>
          <a:xfrm>
            <a:off x="3212970" y="5747840"/>
            <a:ext cx="556625" cy="273851"/>
          </a:xfrm>
          <a:prstGeom prst="rect">
            <a:avLst/>
          </a:prstGeom>
        </p:spPr>
      </p:pic>
      <p:pic>
        <p:nvPicPr>
          <p:cNvPr id="38" name="Shape 761" descr="C:\Users\200020698\Desktop\Rlogo.jpg"/>
          <p:cNvPicPr preferRelativeResize="0"/>
          <p:nvPr/>
        </p:nvPicPr>
        <p:blipFill rotWithShape="1">
          <a:blip r:embed="rId11"/>
          <a:srcRect/>
          <a:stretch/>
        </p:blipFill>
        <p:spPr>
          <a:xfrm>
            <a:off x="4149477" y="5732843"/>
            <a:ext cx="339107" cy="303968"/>
          </a:xfrm>
          <a:prstGeom prst="rect">
            <a:avLst/>
          </a:prstGeom>
        </p:spPr>
      </p:pic>
      <p:pic>
        <p:nvPicPr>
          <p:cNvPr id="39" name="Shape 762"/>
          <p:cNvPicPr preferRelativeResize="0"/>
          <p:nvPr/>
        </p:nvPicPr>
        <p:blipFill rotWithShape="1">
          <a:blip r:embed="rId12"/>
          <a:srcRect/>
          <a:stretch/>
        </p:blipFill>
        <p:spPr>
          <a:xfrm>
            <a:off x="4031892" y="5111146"/>
            <a:ext cx="715861" cy="329067"/>
          </a:xfrm>
          <a:prstGeom prst="rect">
            <a:avLst/>
          </a:prstGeom>
        </p:spPr>
      </p:pic>
      <p:pic>
        <p:nvPicPr>
          <p:cNvPr id="40" name="Shape 766"/>
          <p:cNvPicPr preferRelativeResize="0"/>
          <p:nvPr/>
        </p:nvPicPr>
        <p:blipFill rotWithShape="1">
          <a:blip r:embed="rId13"/>
          <a:srcRect/>
          <a:stretch/>
        </p:blipFill>
        <p:spPr>
          <a:xfrm>
            <a:off x="3189277" y="5007752"/>
            <a:ext cx="662317" cy="535710"/>
          </a:xfrm>
          <a:prstGeom prst="rect">
            <a:avLst/>
          </a:prstGeom>
        </p:spPr>
      </p:pic>
      <p:sp>
        <p:nvSpPr>
          <p:cNvPr id="5" name="Rectangle 4"/>
          <p:cNvSpPr/>
          <p:nvPr/>
        </p:nvSpPr>
        <p:spPr>
          <a:xfrm>
            <a:off x="1173220" y="1756274"/>
            <a:ext cx="2044149" cy="215444"/>
          </a:xfrm>
          <a:prstGeom prst="rect">
            <a:avLst/>
          </a:prstGeom>
          <a:solidFill>
            <a:schemeClr val="bg1"/>
          </a:solidFill>
        </p:spPr>
        <p:txBody>
          <a:bodyPr wrap="square" lIns="0" tIns="0" rIns="0" bIns="0" anchor="t">
            <a:spAutoFit/>
          </a:bodyPr>
          <a:lstStyle/>
          <a:p>
            <a:pPr algn="ctr"/>
            <a:r>
              <a:rPr lang="en-US" sz="1400" b="1" i="1" dirty="0"/>
              <a:t>Making Progress</a:t>
            </a:r>
          </a:p>
        </p:txBody>
      </p:sp>
      <p:sp>
        <p:nvSpPr>
          <p:cNvPr id="41" name="Rectangle 40"/>
          <p:cNvSpPr/>
          <p:nvPr/>
        </p:nvSpPr>
        <p:spPr>
          <a:xfrm>
            <a:off x="843470" y="4572507"/>
            <a:ext cx="2528380" cy="246221"/>
          </a:xfrm>
          <a:prstGeom prst="rect">
            <a:avLst/>
          </a:prstGeom>
          <a:solidFill>
            <a:schemeClr val="bg1"/>
          </a:solidFill>
        </p:spPr>
        <p:txBody>
          <a:bodyPr wrap="square" lIns="0" tIns="0" rIns="0" bIns="0" anchor="t">
            <a:spAutoFit/>
          </a:bodyPr>
          <a:lstStyle/>
          <a:p>
            <a:pPr algn="ctr"/>
            <a:r>
              <a:rPr lang="en-US" sz="1600" b="1" i="1" dirty="0"/>
              <a:t> </a:t>
            </a:r>
            <a:r>
              <a:rPr lang="en-US" sz="1600" b="1" i="1" dirty="0" smtClean="0"/>
              <a:t>Illustrative Technologies</a:t>
            </a:r>
            <a:endParaRPr lang="en-US" sz="1600" b="1" i="1" dirty="0"/>
          </a:p>
        </p:txBody>
      </p:sp>
      <p:grpSp>
        <p:nvGrpSpPr>
          <p:cNvPr id="7" name="Group 6"/>
          <p:cNvGrpSpPr/>
          <p:nvPr/>
        </p:nvGrpSpPr>
        <p:grpSpPr>
          <a:xfrm>
            <a:off x="5981700" y="2049330"/>
            <a:ext cx="2420844" cy="973348"/>
            <a:chOff x="6189756" y="2369584"/>
            <a:chExt cx="2420844" cy="973348"/>
          </a:xfrm>
          <a:solidFill>
            <a:schemeClr val="tx2"/>
          </a:solidFill>
        </p:grpSpPr>
        <p:sp>
          <p:nvSpPr>
            <p:cNvPr id="46" name="Shape 764"/>
            <p:cNvSpPr/>
            <p:nvPr/>
          </p:nvSpPr>
          <p:spPr>
            <a:xfrm>
              <a:off x="6403710" y="2369584"/>
              <a:ext cx="2206890" cy="909600"/>
            </a:xfrm>
            <a:prstGeom prst="rect">
              <a:avLst/>
            </a:prstGeom>
            <a:grpFill/>
            <a:ln>
              <a:noFill/>
            </a:ln>
          </p:spPr>
          <p:txBody>
            <a:bodyPr lIns="91440" tIns="45720" rIns="91440" bIns="45720" anchor="ctr" anchorCtr="0">
              <a:noAutofit/>
            </a:bodyPr>
            <a:lstStyle/>
            <a:p>
              <a:pPr marL="0" marR="0" lvl="0" indent="0" defTabSz="914400" eaLnBrk="1" fontAlgn="auto" latinLnBrk="0" hangingPunct="1">
                <a:lnSpc>
                  <a:spcPct val="100000"/>
                </a:lnSpc>
                <a:spcBef>
                  <a:spcPts val="0"/>
                </a:spcBef>
                <a:spcAft>
                  <a:spcPts val="0"/>
                </a:spcAft>
                <a:buClr>
                  <a:srgbClr val="FFFFFF"/>
                </a:buClr>
                <a:buSzPct val="25000"/>
                <a:buFont typeface="Georgia"/>
                <a:buNone/>
                <a:tabLst/>
                <a:defRPr/>
              </a:pPr>
              <a:r>
                <a:rPr kumimoji="0" lang="en" sz="1400" b="1" i="1" u="none" strike="noStrike" kern="0" cap="none" spc="0" normalizeH="0" baseline="0" noProof="0" dirty="0" smtClean="0">
                  <a:ln>
                    <a:noFill/>
                  </a:ln>
                  <a:solidFill>
                    <a:srgbClr val="FFFFFF"/>
                  </a:solidFill>
                  <a:effectLst/>
                  <a:uLnTx/>
                  <a:uFillTx/>
                  <a:ea typeface="Georgia"/>
                  <a:cs typeface="Georgia"/>
                  <a:sym typeface="Georgia"/>
                </a:rPr>
                <a:t>Identify audits based on risk, not based on historical audit plans.</a:t>
              </a:r>
            </a:p>
          </p:txBody>
        </p:sp>
        <p:sp>
          <p:nvSpPr>
            <p:cNvPr id="47" name="Shape 765"/>
            <p:cNvSpPr/>
            <p:nvPr/>
          </p:nvSpPr>
          <p:spPr>
            <a:xfrm>
              <a:off x="6189756" y="3279034"/>
              <a:ext cx="217222" cy="63898"/>
            </a:xfrm>
            <a:prstGeom prst="rect">
              <a:avLst/>
            </a:prstGeom>
            <a:grpFill/>
            <a:ln>
              <a:noFill/>
            </a:ln>
          </p:spPr>
          <p:txBody>
            <a:bodyPr lIns="91440" tIns="45720" rIns="91440" bIns="45720" anchor="t"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FFFFFF"/>
                </a:solidFill>
                <a:effectLst/>
                <a:uLnTx/>
                <a:uFillTx/>
                <a:ea typeface="Georgia"/>
                <a:cs typeface="Georgia"/>
                <a:sym typeface="Georgia"/>
              </a:endParaRPr>
            </a:p>
          </p:txBody>
        </p:sp>
      </p:grpSp>
      <p:grpSp>
        <p:nvGrpSpPr>
          <p:cNvPr id="49" name="Group 48"/>
          <p:cNvGrpSpPr/>
          <p:nvPr/>
        </p:nvGrpSpPr>
        <p:grpSpPr>
          <a:xfrm>
            <a:off x="6076950" y="3058980"/>
            <a:ext cx="2420844" cy="973348"/>
            <a:chOff x="6189756" y="2369584"/>
            <a:chExt cx="2420844" cy="973348"/>
          </a:xfrm>
          <a:solidFill>
            <a:schemeClr val="accent2"/>
          </a:solidFill>
        </p:grpSpPr>
        <p:sp>
          <p:nvSpPr>
            <p:cNvPr id="50" name="Shape 764"/>
            <p:cNvSpPr/>
            <p:nvPr/>
          </p:nvSpPr>
          <p:spPr>
            <a:xfrm>
              <a:off x="6403710" y="2369584"/>
              <a:ext cx="2206890" cy="909600"/>
            </a:xfrm>
            <a:prstGeom prst="rect">
              <a:avLst/>
            </a:prstGeom>
            <a:grpFill/>
            <a:ln>
              <a:noFill/>
            </a:ln>
          </p:spPr>
          <p:txBody>
            <a:bodyPr lIns="91440" tIns="45720" rIns="91440" bIns="45720" anchor="ctr" anchorCtr="0">
              <a:noAutofit/>
            </a:bodyPr>
            <a:lstStyle/>
            <a:p>
              <a:pPr lvl="0">
                <a:buClr>
                  <a:srgbClr val="FFFFFF"/>
                </a:buClr>
                <a:buSzPct val="25000"/>
              </a:pPr>
              <a:r>
                <a:rPr lang="en-US" sz="1400" b="1" i="1" kern="0" dirty="0">
                  <a:solidFill>
                    <a:srgbClr val="FFFFFF"/>
                  </a:solidFill>
                  <a:ea typeface="Georgia"/>
                  <a:cs typeface="Georgia"/>
                  <a:sym typeface="Georgia"/>
                </a:rPr>
                <a:t>Use the data to dictate the areas that require additional auditing.</a:t>
              </a:r>
            </a:p>
          </p:txBody>
        </p:sp>
        <p:sp>
          <p:nvSpPr>
            <p:cNvPr id="51" name="Shape 765"/>
            <p:cNvSpPr/>
            <p:nvPr/>
          </p:nvSpPr>
          <p:spPr>
            <a:xfrm>
              <a:off x="6189756" y="3279034"/>
              <a:ext cx="217222" cy="63898"/>
            </a:xfrm>
            <a:prstGeom prst="rect">
              <a:avLst/>
            </a:prstGeom>
            <a:grpFill/>
            <a:ln>
              <a:noFill/>
            </a:ln>
          </p:spPr>
          <p:txBody>
            <a:bodyPr lIns="91440" tIns="45720" rIns="91440" bIns="45720" anchor="t"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FFFFFF"/>
                </a:solidFill>
                <a:effectLst/>
                <a:uLnTx/>
                <a:uFillTx/>
                <a:ea typeface="Georgia"/>
                <a:cs typeface="Georgia"/>
                <a:sym typeface="Georgia"/>
              </a:endParaRPr>
            </a:p>
          </p:txBody>
        </p:sp>
      </p:grpSp>
      <p:grpSp>
        <p:nvGrpSpPr>
          <p:cNvPr id="52" name="Group 51"/>
          <p:cNvGrpSpPr/>
          <p:nvPr/>
        </p:nvGrpSpPr>
        <p:grpSpPr>
          <a:xfrm>
            <a:off x="6197511" y="4176948"/>
            <a:ext cx="2420844" cy="973348"/>
            <a:chOff x="6189756" y="2369584"/>
            <a:chExt cx="2420844" cy="973348"/>
          </a:xfrm>
          <a:solidFill>
            <a:schemeClr val="accent3"/>
          </a:solidFill>
        </p:grpSpPr>
        <p:sp>
          <p:nvSpPr>
            <p:cNvPr id="53" name="Shape 764"/>
            <p:cNvSpPr/>
            <p:nvPr/>
          </p:nvSpPr>
          <p:spPr>
            <a:xfrm>
              <a:off x="6403710" y="2369584"/>
              <a:ext cx="2206890" cy="909600"/>
            </a:xfrm>
            <a:prstGeom prst="rect">
              <a:avLst/>
            </a:prstGeom>
            <a:grpFill/>
            <a:ln>
              <a:noFill/>
            </a:ln>
          </p:spPr>
          <p:txBody>
            <a:bodyPr lIns="91440" tIns="45720" rIns="91440" bIns="45720" anchor="ctr" anchorCtr="0">
              <a:noAutofit/>
            </a:bodyPr>
            <a:lstStyle/>
            <a:p>
              <a:pPr lvl="0">
                <a:buClr>
                  <a:srgbClr val="FFFFFF"/>
                </a:buClr>
                <a:buSzPct val="25000"/>
              </a:pPr>
              <a:r>
                <a:rPr lang="en-US" sz="1400" b="1" i="1" kern="0" dirty="0">
                  <a:solidFill>
                    <a:srgbClr val="FFFFFF"/>
                  </a:solidFill>
                  <a:ea typeface="Georgia"/>
                  <a:cs typeface="Georgia"/>
                  <a:sym typeface="Georgia"/>
                </a:rPr>
                <a:t>Use the data to understand the why and the how behind the what.</a:t>
              </a:r>
            </a:p>
          </p:txBody>
        </p:sp>
        <p:sp>
          <p:nvSpPr>
            <p:cNvPr id="54" name="Shape 765"/>
            <p:cNvSpPr/>
            <p:nvPr/>
          </p:nvSpPr>
          <p:spPr>
            <a:xfrm>
              <a:off x="6189756" y="3279034"/>
              <a:ext cx="217222" cy="63898"/>
            </a:xfrm>
            <a:prstGeom prst="rect">
              <a:avLst/>
            </a:prstGeom>
            <a:grpFill/>
            <a:ln>
              <a:noFill/>
            </a:ln>
          </p:spPr>
          <p:txBody>
            <a:bodyPr lIns="91440" tIns="45720" rIns="91440" bIns="45720" anchor="t"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FFFFFF"/>
                </a:solidFill>
                <a:effectLst/>
                <a:uLnTx/>
                <a:uFillTx/>
                <a:ea typeface="Georgia"/>
                <a:cs typeface="Georgia"/>
                <a:sym typeface="Georgia"/>
              </a:endParaRPr>
            </a:p>
          </p:txBody>
        </p:sp>
      </p:grpSp>
    </p:spTree>
    <p:extLst>
      <p:ext uri="{BB962C8B-B14F-4D97-AF65-F5344CB8AC3E}">
        <p14:creationId xmlns:p14="http://schemas.microsoft.com/office/powerpoint/2010/main" val="28896168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Check on </a:t>
            </a:r>
            <a:r>
              <a:rPr lang="en-US" dirty="0" smtClean="0"/>
              <a:t>learning – Scenario </a:t>
            </a:r>
            <a:r>
              <a:rPr lang="en-US" dirty="0"/>
              <a:t>#1</a:t>
            </a:r>
          </a:p>
        </p:txBody>
      </p:sp>
      <p:sp>
        <p:nvSpPr>
          <p:cNvPr id="3" name="Content Placeholder 2"/>
          <p:cNvSpPr>
            <a:spLocks noGrp="1"/>
          </p:cNvSpPr>
          <p:nvPr>
            <p:ph sz="quarter" idx="15"/>
          </p:nvPr>
        </p:nvSpPr>
        <p:spPr>
          <a:xfrm>
            <a:off x="533400" y="1762791"/>
            <a:ext cx="8077200" cy="2539157"/>
          </a:xfrm>
        </p:spPr>
        <p:txBody>
          <a:bodyPr/>
          <a:lstStyle/>
          <a:p>
            <a:r>
              <a:rPr lang="en-US" dirty="0"/>
              <a:t>XYZ Company is a first-year audit client, which handles a bulk of its financial reporting on four core systems. Two of these systems were implemented in the middle of the fiscal year to replace an older system that assisted in storing and reporting the company’s transactional data in a structured format. As such, XYZ Company had to plan and execute a data migration project to transfer the financial data from the old system to the new systems before the start of the year-end audit.</a:t>
            </a:r>
            <a:br>
              <a:rPr lang="en-US" dirty="0"/>
            </a:br>
            <a:r>
              <a:rPr lang="en-US" b="1" i="1" dirty="0"/>
              <a:t>Question 1:</a:t>
            </a:r>
            <a:r>
              <a:rPr lang="en-US" dirty="0"/>
              <a:t> </a:t>
            </a:r>
            <a:r>
              <a:rPr lang="en-US" i="1" dirty="0"/>
              <a:t>Is the client a potential analytics candidate? What factored into your decision making?</a:t>
            </a:r>
          </a:p>
          <a:p>
            <a:r>
              <a:rPr lang="en-US" b="1" i="1" dirty="0"/>
              <a:t>Question 2:</a:t>
            </a:r>
            <a:r>
              <a:rPr lang="en-US" i="1" dirty="0"/>
              <a:t> If the client was selected for an analytics-enabled audit, what are some challenges that the audit team could face during the project</a:t>
            </a:r>
            <a:r>
              <a:rPr lang="en-US" i="1" dirty="0" smtClean="0"/>
              <a:t>?</a:t>
            </a:r>
            <a:endParaRPr lang="en-US" i="1" dirty="0"/>
          </a:p>
        </p:txBody>
      </p:sp>
      <p:sp>
        <p:nvSpPr>
          <p:cNvPr id="4" name="Slide Number Placeholder 3"/>
          <p:cNvSpPr>
            <a:spLocks noGrp="1"/>
          </p:cNvSpPr>
          <p:nvPr>
            <p:ph type="sldNum" sz="quarter" idx="18"/>
          </p:nvPr>
        </p:nvSpPr>
        <p:spPr/>
        <p:txBody>
          <a:bodyPr/>
          <a:lstStyle/>
          <a:p>
            <a:fld id="{0EB59224-DFAF-451D-8CBC-9A737B9002FD}" type="slidenum">
              <a:rPr lang="en-US" smtClean="0"/>
              <a:pPr/>
              <a:t>16</a:t>
            </a:fld>
            <a:endParaRPr lang="en-US" dirty="0"/>
          </a:p>
        </p:txBody>
      </p:sp>
    </p:spTree>
    <p:extLst>
      <p:ext uri="{BB962C8B-B14F-4D97-AF65-F5344CB8AC3E}">
        <p14:creationId xmlns:p14="http://schemas.microsoft.com/office/powerpoint/2010/main" val="19507685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areas of application</a:t>
            </a:r>
          </a:p>
        </p:txBody>
      </p:sp>
      <p:sp>
        <p:nvSpPr>
          <p:cNvPr id="4" name="Slide Number Placeholder 3"/>
          <p:cNvSpPr>
            <a:spLocks noGrp="1"/>
          </p:cNvSpPr>
          <p:nvPr>
            <p:ph type="sldNum" sz="quarter" idx="18"/>
          </p:nvPr>
        </p:nvSpPr>
        <p:spPr/>
        <p:txBody>
          <a:bodyPr/>
          <a:lstStyle/>
          <a:p>
            <a:fld id="{0EB59224-DFAF-451D-8CBC-9A737B9002FD}" type="slidenum">
              <a:rPr lang="en-US" smtClean="0"/>
              <a:pPr/>
              <a:t>17</a:t>
            </a:fld>
            <a:endParaRPr lang="en-US" dirty="0"/>
          </a:p>
        </p:txBody>
      </p:sp>
      <p:sp>
        <p:nvSpPr>
          <p:cNvPr id="9" name="Content Placeholder 7"/>
          <p:cNvSpPr>
            <a:spLocks noGrp="1"/>
          </p:cNvSpPr>
          <p:nvPr>
            <p:ph sz="quarter" idx="15"/>
          </p:nvPr>
        </p:nvSpPr>
        <p:spPr>
          <a:xfrm>
            <a:off x="533400" y="1762791"/>
            <a:ext cx="8077200" cy="1154162"/>
          </a:xfrm>
        </p:spPr>
        <p:txBody>
          <a:bodyPr/>
          <a:lstStyle/>
          <a:p>
            <a:r>
              <a:rPr lang="en-US" sz="1400" i="1" dirty="0"/>
              <a:t>External audits focus on financial reporting and compliance with associated regulation. The purpose of an external audit is to provide an unbiased and independent </a:t>
            </a:r>
            <a:r>
              <a:rPr lang="en-US" sz="1400" b="1" i="1" dirty="0"/>
              <a:t>audit opinion </a:t>
            </a:r>
            <a:r>
              <a:rPr lang="en-US" sz="1400" i="1" dirty="0"/>
              <a:t>of whether the financial statements are presented in a fair and accurate view, without material misstatements</a:t>
            </a:r>
            <a:r>
              <a:rPr lang="en-US" sz="1400" i="1" dirty="0" smtClean="0"/>
              <a:t>.</a:t>
            </a:r>
            <a:endParaRPr lang="en-US" sz="1400" i="1" dirty="0"/>
          </a:p>
          <a:p>
            <a:r>
              <a:rPr lang="en-US" sz="1400" i="1" dirty="0"/>
              <a:t>This lecture will further explain how data analytics can enhance the following key components of external audit</a:t>
            </a:r>
            <a:r>
              <a:rPr lang="en-US" sz="1400" i="1" dirty="0" smtClean="0"/>
              <a:t>:</a:t>
            </a:r>
            <a:endParaRPr lang="en-US" sz="1400" i="1" dirty="0"/>
          </a:p>
        </p:txBody>
      </p:sp>
      <p:grpSp>
        <p:nvGrpSpPr>
          <p:cNvPr id="75" name="Group 74"/>
          <p:cNvGrpSpPr/>
          <p:nvPr/>
        </p:nvGrpSpPr>
        <p:grpSpPr>
          <a:xfrm>
            <a:off x="595877" y="3430590"/>
            <a:ext cx="8015815" cy="2590746"/>
            <a:chOff x="478971" y="3581454"/>
            <a:chExt cx="8131630" cy="2628178"/>
          </a:xfrm>
        </p:grpSpPr>
        <p:sp>
          <p:nvSpPr>
            <p:cNvPr id="76" name="Shape 787"/>
            <p:cNvSpPr/>
            <p:nvPr/>
          </p:nvSpPr>
          <p:spPr>
            <a:xfrm>
              <a:off x="478971" y="3831751"/>
              <a:ext cx="2416395" cy="2377881"/>
            </a:xfrm>
            <a:prstGeom prst="arc">
              <a:avLst>
                <a:gd name="adj1" fmla="val 20369113"/>
                <a:gd name="adj2" fmla="val 16797269"/>
              </a:avLst>
            </a:prstGeom>
            <a:noFill/>
            <a:ln w="127000" cap="flat" cmpd="sng">
              <a:solidFill>
                <a:schemeClr val="tx2"/>
              </a:solidFill>
              <a:prstDash val="solid"/>
              <a:round/>
              <a:headEnd type="none" w="med" len="med"/>
              <a:tailEnd type="none" w="med" len="med"/>
            </a:ln>
          </p:spPr>
          <p:txBody>
            <a:bodyPr lIns="79750" tIns="39875" rIns="79750" bIns="39875" anchor="ctr" anchorCtr="0">
              <a:noAutofit/>
            </a:bodyPr>
            <a:lstStyle/>
            <a:p>
              <a:pPr algn="ctr">
                <a:buClr>
                  <a:srgbClr val="000000"/>
                </a:buClr>
                <a:buFont typeface="Arial"/>
                <a:buNone/>
              </a:pPr>
              <a:endParaRPr sz="900" kern="0">
                <a:solidFill>
                  <a:srgbClr val="000000"/>
                </a:solidFill>
                <a:ea typeface="Georgia"/>
                <a:cs typeface="Georgia"/>
                <a:sym typeface="Georgia"/>
              </a:endParaRPr>
            </a:p>
          </p:txBody>
        </p:sp>
        <p:cxnSp>
          <p:nvCxnSpPr>
            <p:cNvPr id="77" name="Shape 788"/>
            <p:cNvCxnSpPr/>
            <p:nvPr/>
          </p:nvCxnSpPr>
          <p:spPr>
            <a:xfrm>
              <a:off x="1560166" y="4845748"/>
              <a:ext cx="1309514" cy="0"/>
            </a:xfrm>
            <a:prstGeom prst="straightConnector1">
              <a:avLst/>
            </a:prstGeom>
            <a:solidFill>
              <a:schemeClr val="tx2"/>
            </a:solidFill>
            <a:ln w="127000" cap="flat" cmpd="sng">
              <a:solidFill>
                <a:schemeClr val="tx2"/>
              </a:solidFill>
              <a:prstDash val="solid"/>
              <a:round/>
              <a:headEnd type="none" w="med" len="med"/>
              <a:tailEnd type="none" w="med" len="med"/>
            </a:ln>
          </p:spPr>
        </p:cxnSp>
        <p:sp>
          <p:nvSpPr>
            <p:cNvPr id="78" name="Shape 789"/>
            <p:cNvSpPr/>
            <p:nvPr/>
          </p:nvSpPr>
          <p:spPr>
            <a:xfrm>
              <a:off x="625609" y="3975757"/>
              <a:ext cx="2140753" cy="2106263"/>
            </a:xfrm>
            <a:prstGeom prst="chord">
              <a:avLst>
                <a:gd name="adj1" fmla="val 6349068"/>
                <a:gd name="adj2" fmla="val 15238606"/>
              </a:avLst>
            </a:prstGeom>
            <a:solidFill>
              <a:schemeClr val="tx2"/>
            </a:solidFill>
            <a:ln>
              <a:noFill/>
            </a:ln>
          </p:spPr>
          <p:txBody>
            <a:bodyPr lIns="79750" tIns="39875" rIns="79750" bIns="39875" anchor="ctr" anchorCtr="0">
              <a:noAutofit/>
            </a:bodyPr>
            <a:lstStyle/>
            <a:p>
              <a:pPr algn="ctr">
                <a:buClr>
                  <a:srgbClr val="000000"/>
                </a:buClr>
                <a:buFont typeface="Arial"/>
                <a:buNone/>
              </a:pPr>
              <a:endParaRPr sz="900" kern="0">
                <a:solidFill>
                  <a:srgbClr val="FFFFFF"/>
                </a:solidFill>
                <a:ea typeface="Georgia"/>
                <a:cs typeface="Georgia"/>
                <a:sym typeface="Georgia"/>
              </a:endParaRPr>
            </a:p>
          </p:txBody>
        </p:sp>
        <p:sp>
          <p:nvSpPr>
            <p:cNvPr id="79" name="Shape 790"/>
            <p:cNvSpPr txBox="1"/>
            <p:nvPr/>
          </p:nvSpPr>
          <p:spPr>
            <a:xfrm>
              <a:off x="1560166" y="4590215"/>
              <a:ext cx="1160915" cy="140500"/>
            </a:xfrm>
            <a:prstGeom prst="rect">
              <a:avLst/>
            </a:prstGeom>
            <a:noFill/>
            <a:ln>
              <a:noFill/>
            </a:ln>
          </p:spPr>
          <p:txBody>
            <a:bodyPr wrap="square" lIns="0" tIns="0" rIns="0" bIns="0" anchor="t" anchorCtr="0">
              <a:spAutoFit/>
            </a:bodyPr>
            <a:lstStyle/>
            <a:p>
              <a:pPr>
                <a:buClr>
                  <a:srgbClr val="000000"/>
                </a:buClr>
                <a:buSzPct val="25000"/>
                <a:buFont typeface="Arial"/>
                <a:buNone/>
              </a:pPr>
              <a:r>
                <a:rPr lang="en" sz="900" b="1" i="1" kern="0" dirty="0">
                  <a:ea typeface="Georgia"/>
                  <a:cs typeface="Georgia"/>
                  <a:sym typeface="Georgia"/>
                </a:rPr>
                <a:t>Internal Controls</a:t>
              </a:r>
            </a:p>
          </p:txBody>
        </p:sp>
        <p:sp>
          <p:nvSpPr>
            <p:cNvPr id="80" name="Shape 791"/>
            <p:cNvSpPr txBox="1"/>
            <p:nvPr/>
          </p:nvSpPr>
          <p:spPr>
            <a:xfrm>
              <a:off x="1464465" y="4937216"/>
              <a:ext cx="1206329" cy="983504"/>
            </a:xfrm>
            <a:prstGeom prst="rect">
              <a:avLst/>
            </a:prstGeom>
            <a:noFill/>
            <a:ln>
              <a:noFill/>
            </a:ln>
          </p:spPr>
          <p:txBody>
            <a:bodyPr wrap="square" lIns="0" tIns="0" rIns="0" bIns="0" anchor="t" anchorCtr="0">
              <a:spAutoFit/>
            </a:bodyPr>
            <a:lstStyle/>
            <a:p>
              <a:pPr>
                <a:buClr>
                  <a:srgbClr val="FFFFFF"/>
                </a:buClr>
                <a:buSzPct val="25000"/>
                <a:buFont typeface="Georgia"/>
                <a:buNone/>
              </a:pPr>
              <a:r>
                <a:rPr lang="en" sz="900" kern="0" dirty="0">
                  <a:ea typeface="Georgia"/>
                  <a:cs typeface="Georgia"/>
                  <a:sym typeface="Georgia"/>
                </a:rPr>
                <a:t>Process for assuring achievement of efficiency, reliable financial reporting, and compliance with laws, regulations and policies.</a:t>
              </a:r>
            </a:p>
          </p:txBody>
        </p:sp>
        <p:sp>
          <p:nvSpPr>
            <p:cNvPr id="81" name="Shape 792"/>
            <p:cNvSpPr txBox="1"/>
            <p:nvPr/>
          </p:nvSpPr>
          <p:spPr>
            <a:xfrm>
              <a:off x="704285" y="4691126"/>
              <a:ext cx="715979" cy="692122"/>
            </a:xfrm>
            <a:prstGeom prst="rect">
              <a:avLst/>
            </a:prstGeom>
            <a:noFill/>
            <a:ln>
              <a:noFill/>
            </a:ln>
          </p:spPr>
          <p:txBody>
            <a:bodyPr lIns="0" tIns="0" rIns="0" bIns="0" anchor="t" anchorCtr="0">
              <a:noAutofit/>
            </a:bodyPr>
            <a:lstStyle/>
            <a:p>
              <a:pPr>
                <a:buClr>
                  <a:srgbClr val="FFFFFF"/>
                </a:buClr>
                <a:buSzPct val="25000"/>
                <a:buFont typeface="Georgia"/>
                <a:buNone/>
              </a:pPr>
              <a:r>
                <a:rPr lang="en" sz="2000" b="1" kern="0" dirty="0">
                  <a:solidFill>
                    <a:srgbClr val="FFFFFF"/>
                  </a:solidFill>
                  <a:latin typeface="+mj-lt"/>
                  <a:ea typeface="Georgia"/>
                  <a:cs typeface="Georgia"/>
                  <a:sym typeface="Georgia"/>
                </a:rPr>
                <a:t>01</a:t>
              </a:r>
            </a:p>
          </p:txBody>
        </p:sp>
        <p:sp>
          <p:nvSpPr>
            <p:cNvPr id="82" name="Shape 794"/>
            <p:cNvSpPr/>
            <p:nvPr/>
          </p:nvSpPr>
          <p:spPr>
            <a:xfrm>
              <a:off x="6093268" y="3831751"/>
              <a:ext cx="2416395" cy="2377881"/>
            </a:xfrm>
            <a:prstGeom prst="arc">
              <a:avLst>
                <a:gd name="adj1" fmla="val 20369113"/>
                <a:gd name="adj2" fmla="val 16797269"/>
              </a:avLst>
            </a:prstGeom>
            <a:noFill/>
            <a:ln w="127000" cap="flat" cmpd="sng">
              <a:solidFill>
                <a:schemeClr val="tx2"/>
              </a:solidFill>
              <a:prstDash val="solid"/>
              <a:round/>
              <a:headEnd type="none" w="med" len="med"/>
              <a:tailEnd type="none" w="med" len="med"/>
            </a:ln>
          </p:spPr>
          <p:txBody>
            <a:bodyPr lIns="79750" tIns="39875" rIns="79750" bIns="39875" anchor="ctr" anchorCtr="0">
              <a:noAutofit/>
            </a:bodyPr>
            <a:lstStyle/>
            <a:p>
              <a:pPr algn="ctr">
                <a:buClr>
                  <a:srgbClr val="000000"/>
                </a:buClr>
                <a:buFont typeface="Arial"/>
                <a:buNone/>
              </a:pPr>
              <a:endParaRPr sz="900" kern="0">
                <a:solidFill>
                  <a:srgbClr val="000000"/>
                </a:solidFill>
                <a:ea typeface="Georgia"/>
                <a:cs typeface="Georgia"/>
                <a:sym typeface="Georgia"/>
              </a:endParaRPr>
            </a:p>
          </p:txBody>
        </p:sp>
        <p:cxnSp>
          <p:nvCxnSpPr>
            <p:cNvPr id="83" name="Shape 795"/>
            <p:cNvCxnSpPr/>
            <p:nvPr/>
          </p:nvCxnSpPr>
          <p:spPr>
            <a:xfrm>
              <a:off x="7174460" y="4845748"/>
              <a:ext cx="1309514" cy="0"/>
            </a:xfrm>
            <a:prstGeom prst="straightConnector1">
              <a:avLst/>
            </a:prstGeom>
            <a:solidFill>
              <a:schemeClr val="tx2"/>
            </a:solidFill>
            <a:ln w="127000" cap="flat" cmpd="sng">
              <a:solidFill>
                <a:schemeClr val="tx2"/>
              </a:solidFill>
              <a:prstDash val="solid"/>
              <a:round/>
              <a:headEnd type="none" w="med" len="med"/>
              <a:tailEnd type="none" w="med" len="med"/>
            </a:ln>
          </p:spPr>
        </p:cxnSp>
        <p:sp>
          <p:nvSpPr>
            <p:cNvPr id="84" name="Shape 796"/>
            <p:cNvSpPr/>
            <p:nvPr/>
          </p:nvSpPr>
          <p:spPr>
            <a:xfrm>
              <a:off x="6239904" y="3975757"/>
              <a:ext cx="2140753" cy="2106263"/>
            </a:xfrm>
            <a:prstGeom prst="chord">
              <a:avLst>
                <a:gd name="adj1" fmla="val 6349068"/>
                <a:gd name="adj2" fmla="val 15238606"/>
              </a:avLst>
            </a:prstGeom>
            <a:solidFill>
              <a:schemeClr val="tx2"/>
            </a:solidFill>
            <a:ln>
              <a:noFill/>
            </a:ln>
          </p:spPr>
          <p:txBody>
            <a:bodyPr lIns="79750" tIns="39875" rIns="79750" bIns="39875" anchor="ctr" anchorCtr="0">
              <a:noAutofit/>
            </a:bodyPr>
            <a:lstStyle/>
            <a:p>
              <a:pPr algn="ctr">
                <a:buClr>
                  <a:srgbClr val="000000"/>
                </a:buClr>
                <a:buFont typeface="Arial"/>
                <a:buNone/>
              </a:pPr>
              <a:endParaRPr sz="900" kern="0">
                <a:solidFill>
                  <a:srgbClr val="FFFFFF"/>
                </a:solidFill>
                <a:ea typeface="Georgia"/>
                <a:cs typeface="Georgia"/>
                <a:sym typeface="Georgia"/>
              </a:endParaRPr>
            </a:p>
          </p:txBody>
        </p:sp>
        <p:sp>
          <p:nvSpPr>
            <p:cNvPr id="85" name="Shape 797"/>
            <p:cNvSpPr txBox="1"/>
            <p:nvPr/>
          </p:nvSpPr>
          <p:spPr>
            <a:xfrm>
              <a:off x="7174460" y="4590215"/>
              <a:ext cx="1160915" cy="140500"/>
            </a:xfrm>
            <a:prstGeom prst="rect">
              <a:avLst/>
            </a:prstGeom>
            <a:noFill/>
            <a:ln>
              <a:noFill/>
            </a:ln>
          </p:spPr>
          <p:txBody>
            <a:bodyPr wrap="square" lIns="0" tIns="0" rIns="0" bIns="0" anchor="t" anchorCtr="0">
              <a:spAutoFit/>
            </a:bodyPr>
            <a:lstStyle/>
            <a:p>
              <a:pPr>
                <a:buClr>
                  <a:srgbClr val="FFFFFF"/>
                </a:buClr>
                <a:buSzPct val="25000"/>
                <a:buFont typeface="Georgia"/>
                <a:buNone/>
              </a:pPr>
              <a:r>
                <a:rPr lang="en" sz="900" b="1" i="1" kern="0">
                  <a:ea typeface="Georgia"/>
                  <a:cs typeface="Georgia"/>
                  <a:sym typeface="Georgia"/>
                </a:rPr>
                <a:t>Risk Assessment</a:t>
              </a:r>
            </a:p>
          </p:txBody>
        </p:sp>
        <p:sp>
          <p:nvSpPr>
            <p:cNvPr id="86" name="Shape 798"/>
            <p:cNvSpPr txBox="1"/>
            <p:nvPr/>
          </p:nvSpPr>
          <p:spPr>
            <a:xfrm>
              <a:off x="7174460" y="4937216"/>
              <a:ext cx="1017491" cy="983504"/>
            </a:xfrm>
            <a:prstGeom prst="rect">
              <a:avLst/>
            </a:prstGeom>
            <a:noFill/>
            <a:ln>
              <a:noFill/>
            </a:ln>
          </p:spPr>
          <p:txBody>
            <a:bodyPr wrap="square" lIns="0" tIns="0" rIns="0" bIns="0" anchor="t" anchorCtr="0">
              <a:spAutoFit/>
            </a:bodyPr>
            <a:lstStyle/>
            <a:p>
              <a:pPr>
                <a:buClr>
                  <a:srgbClr val="FFFFFF"/>
                </a:buClr>
                <a:buSzPct val="25000"/>
                <a:buFont typeface="Georgia"/>
                <a:buNone/>
              </a:pPr>
              <a:r>
                <a:rPr lang="en" sz="900" kern="0">
                  <a:ea typeface="Georgia"/>
                  <a:cs typeface="Georgia"/>
                  <a:sym typeface="Georgia"/>
                </a:rPr>
                <a:t>A systematic process of evaluating the potential risks that may be involved in a projected activity or undertaking</a:t>
              </a:r>
            </a:p>
          </p:txBody>
        </p:sp>
        <p:sp>
          <p:nvSpPr>
            <p:cNvPr id="87" name="Shape 799"/>
            <p:cNvSpPr txBox="1"/>
            <p:nvPr/>
          </p:nvSpPr>
          <p:spPr>
            <a:xfrm>
              <a:off x="6296453" y="4691126"/>
              <a:ext cx="715979" cy="692122"/>
            </a:xfrm>
            <a:prstGeom prst="rect">
              <a:avLst/>
            </a:prstGeom>
            <a:noFill/>
            <a:ln>
              <a:noFill/>
            </a:ln>
          </p:spPr>
          <p:txBody>
            <a:bodyPr lIns="0" tIns="0" rIns="0" bIns="0" anchor="t" anchorCtr="0">
              <a:noAutofit/>
            </a:bodyPr>
            <a:lstStyle/>
            <a:p>
              <a:pPr>
                <a:buClr>
                  <a:srgbClr val="FFFFFF"/>
                </a:buClr>
                <a:buSzPct val="25000"/>
                <a:buFont typeface="Georgia"/>
                <a:buNone/>
              </a:pPr>
              <a:r>
                <a:rPr lang="en" sz="2000" b="1" kern="0">
                  <a:solidFill>
                    <a:srgbClr val="FFFFFF"/>
                  </a:solidFill>
                  <a:latin typeface="+mj-lt"/>
                  <a:ea typeface="Georgia"/>
                  <a:cs typeface="Georgia"/>
                  <a:sym typeface="Georgia"/>
                </a:rPr>
                <a:t>03</a:t>
              </a:r>
            </a:p>
          </p:txBody>
        </p:sp>
        <p:sp>
          <p:nvSpPr>
            <p:cNvPr id="88" name="Shape 801"/>
            <p:cNvSpPr/>
            <p:nvPr/>
          </p:nvSpPr>
          <p:spPr>
            <a:xfrm>
              <a:off x="3344739" y="3831751"/>
              <a:ext cx="2416395" cy="2377881"/>
            </a:xfrm>
            <a:prstGeom prst="arc">
              <a:avLst>
                <a:gd name="adj1" fmla="val 20369113"/>
                <a:gd name="adj2" fmla="val 16797269"/>
              </a:avLst>
            </a:prstGeom>
            <a:noFill/>
            <a:ln w="127000" cap="flat" cmpd="sng">
              <a:solidFill>
                <a:schemeClr val="tx2"/>
              </a:solidFill>
              <a:prstDash val="solid"/>
              <a:round/>
              <a:headEnd type="none" w="med" len="med"/>
              <a:tailEnd type="none" w="med" len="med"/>
            </a:ln>
          </p:spPr>
          <p:txBody>
            <a:bodyPr lIns="79750" tIns="39875" rIns="79750" bIns="39875" anchor="ctr" anchorCtr="0">
              <a:noAutofit/>
            </a:bodyPr>
            <a:lstStyle/>
            <a:p>
              <a:pPr algn="ctr">
                <a:buClr>
                  <a:srgbClr val="000000"/>
                </a:buClr>
                <a:buFont typeface="Arial"/>
                <a:buNone/>
              </a:pPr>
              <a:endParaRPr sz="900" kern="0">
                <a:solidFill>
                  <a:srgbClr val="000000"/>
                </a:solidFill>
                <a:ea typeface="Georgia"/>
                <a:cs typeface="Georgia"/>
                <a:sym typeface="Georgia"/>
              </a:endParaRPr>
            </a:p>
          </p:txBody>
        </p:sp>
        <p:cxnSp>
          <p:nvCxnSpPr>
            <p:cNvPr id="89" name="Shape 802"/>
            <p:cNvCxnSpPr/>
            <p:nvPr/>
          </p:nvCxnSpPr>
          <p:spPr>
            <a:xfrm>
              <a:off x="4425932" y="4845748"/>
              <a:ext cx="1309514" cy="0"/>
            </a:xfrm>
            <a:prstGeom prst="straightConnector1">
              <a:avLst/>
            </a:prstGeom>
            <a:solidFill>
              <a:schemeClr val="tx2"/>
            </a:solidFill>
            <a:ln w="127000" cap="flat" cmpd="sng">
              <a:solidFill>
                <a:schemeClr val="tx2"/>
              </a:solidFill>
              <a:prstDash val="solid"/>
              <a:round/>
              <a:headEnd type="none" w="med" len="med"/>
              <a:tailEnd type="none" w="med" len="med"/>
            </a:ln>
          </p:spPr>
        </p:cxnSp>
        <p:sp>
          <p:nvSpPr>
            <p:cNvPr id="90" name="Shape 803"/>
            <p:cNvSpPr/>
            <p:nvPr/>
          </p:nvSpPr>
          <p:spPr>
            <a:xfrm>
              <a:off x="3491374" y="3975757"/>
              <a:ext cx="2140753" cy="2106263"/>
            </a:xfrm>
            <a:prstGeom prst="chord">
              <a:avLst>
                <a:gd name="adj1" fmla="val 6349068"/>
                <a:gd name="adj2" fmla="val 15238606"/>
              </a:avLst>
            </a:prstGeom>
            <a:solidFill>
              <a:schemeClr val="tx2"/>
            </a:solidFill>
            <a:ln>
              <a:noFill/>
            </a:ln>
          </p:spPr>
          <p:txBody>
            <a:bodyPr lIns="79750" tIns="39875" rIns="79750" bIns="39875" anchor="ctr" anchorCtr="0">
              <a:noAutofit/>
            </a:bodyPr>
            <a:lstStyle/>
            <a:p>
              <a:pPr algn="ctr">
                <a:buClr>
                  <a:srgbClr val="000000"/>
                </a:buClr>
                <a:buFont typeface="Arial"/>
                <a:buNone/>
              </a:pPr>
              <a:endParaRPr sz="900" kern="0">
                <a:solidFill>
                  <a:srgbClr val="FFFFFF"/>
                </a:solidFill>
                <a:ea typeface="Georgia"/>
                <a:cs typeface="Georgia"/>
                <a:sym typeface="Georgia"/>
              </a:endParaRPr>
            </a:p>
          </p:txBody>
        </p:sp>
        <p:sp>
          <p:nvSpPr>
            <p:cNvPr id="91" name="Shape 804"/>
            <p:cNvSpPr txBox="1"/>
            <p:nvPr/>
          </p:nvSpPr>
          <p:spPr>
            <a:xfrm>
              <a:off x="4297010" y="4590228"/>
              <a:ext cx="1410784" cy="140500"/>
            </a:xfrm>
            <a:prstGeom prst="rect">
              <a:avLst/>
            </a:prstGeom>
            <a:noFill/>
            <a:ln>
              <a:noFill/>
            </a:ln>
          </p:spPr>
          <p:txBody>
            <a:bodyPr wrap="square" lIns="0" tIns="0" rIns="0" bIns="0" anchor="t" anchorCtr="0">
              <a:spAutoFit/>
            </a:bodyPr>
            <a:lstStyle/>
            <a:p>
              <a:pPr>
                <a:buClr>
                  <a:srgbClr val="FFFFFF"/>
                </a:buClr>
                <a:buSzPct val="25000"/>
                <a:buFont typeface="Georgia"/>
                <a:buNone/>
              </a:pPr>
              <a:r>
                <a:rPr lang="en" sz="900" b="1" i="1" kern="0" dirty="0">
                  <a:ea typeface="Georgia"/>
                  <a:cs typeface="Georgia"/>
                  <a:sym typeface="Georgia"/>
                </a:rPr>
                <a:t>Substantive Testing</a:t>
              </a:r>
            </a:p>
          </p:txBody>
        </p:sp>
        <p:sp>
          <p:nvSpPr>
            <p:cNvPr id="92" name="Shape 805"/>
            <p:cNvSpPr txBox="1"/>
            <p:nvPr/>
          </p:nvSpPr>
          <p:spPr>
            <a:xfrm>
              <a:off x="4413882" y="4937216"/>
              <a:ext cx="1140209" cy="983504"/>
            </a:xfrm>
            <a:prstGeom prst="rect">
              <a:avLst/>
            </a:prstGeom>
            <a:noFill/>
            <a:ln>
              <a:noFill/>
            </a:ln>
          </p:spPr>
          <p:txBody>
            <a:bodyPr wrap="square" lIns="0" tIns="0" rIns="0" bIns="0" anchor="t" anchorCtr="0">
              <a:spAutoFit/>
            </a:bodyPr>
            <a:lstStyle/>
            <a:p>
              <a:pPr>
                <a:buClr>
                  <a:srgbClr val="FFFFFF"/>
                </a:buClr>
                <a:buSzPct val="25000"/>
                <a:buFont typeface="Georgia"/>
                <a:buNone/>
              </a:pPr>
              <a:r>
                <a:rPr lang="en" sz="900" kern="0" dirty="0">
                  <a:ea typeface="Georgia"/>
                  <a:cs typeface="Georgia"/>
                  <a:sym typeface="Georgia"/>
                </a:rPr>
                <a:t>Audit procedure that examines the financial statements and supporting documentation to see if they </a:t>
              </a:r>
              <a:r>
                <a:rPr lang="en" sz="900" kern="0" dirty="0" smtClean="0">
                  <a:ea typeface="Georgia"/>
                  <a:cs typeface="Georgia"/>
                  <a:sym typeface="Georgia"/>
                </a:rPr>
                <a:t/>
              </a:r>
              <a:br>
                <a:rPr lang="en" sz="900" kern="0" dirty="0" smtClean="0">
                  <a:ea typeface="Georgia"/>
                  <a:cs typeface="Georgia"/>
                  <a:sym typeface="Georgia"/>
                </a:rPr>
              </a:br>
              <a:r>
                <a:rPr lang="en" sz="900" kern="0" dirty="0" smtClean="0">
                  <a:ea typeface="Georgia"/>
                  <a:cs typeface="Georgia"/>
                  <a:sym typeface="Georgia"/>
                </a:rPr>
                <a:t>contain </a:t>
              </a:r>
              <a:r>
                <a:rPr lang="en" sz="900" kern="0" dirty="0">
                  <a:ea typeface="Georgia"/>
                  <a:cs typeface="Georgia"/>
                  <a:sym typeface="Georgia"/>
                </a:rPr>
                <a:t>errors</a:t>
              </a:r>
            </a:p>
          </p:txBody>
        </p:sp>
        <p:sp>
          <p:nvSpPr>
            <p:cNvPr id="93" name="Shape 806"/>
            <p:cNvSpPr txBox="1"/>
            <p:nvPr/>
          </p:nvSpPr>
          <p:spPr>
            <a:xfrm>
              <a:off x="3547924" y="4691126"/>
              <a:ext cx="715979" cy="692122"/>
            </a:xfrm>
            <a:prstGeom prst="rect">
              <a:avLst/>
            </a:prstGeom>
            <a:noFill/>
            <a:ln>
              <a:noFill/>
            </a:ln>
          </p:spPr>
          <p:txBody>
            <a:bodyPr lIns="0" tIns="0" rIns="0" bIns="0" anchor="t" anchorCtr="0">
              <a:noAutofit/>
            </a:bodyPr>
            <a:lstStyle/>
            <a:p>
              <a:pPr>
                <a:buClr>
                  <a:srgbClr val="FFFFFF"/>
                </a:buClr>
                <a:buSzPct val="25000"/>
                <a:buFont typeface="Georgia"/>
                <a:buNone/>
              </a:pPr>
              <a:r>
                <a:rPr lang="en" sz="2000" b="1" kern="0" dirty="0">
                  <a:solidFill>
                    <a:srgbClr val="FFFFFF"/>
                  </a:solidFill>
                  <a:latin typeface="+mj-lt"/>
                  <a:ea typeface="Georgia"/>
                  <a:cs typeface="Georgia"/>
                  <a:sym typeface="Georgia"/>
                </a:rPr>
                <a:t>02</a:t>
              </a:r>
            </a:p>
          </p:txBody>
        </p:sp>
        <p:grpSp>
          <p:nvGrpSpPr>
            <p:cNvPr id="94" name="Group 93"/>
            <p:cNvGrpSpPr/>
            <p:nvPr/>
          </p:nvGrpSpPr>
          <p:grpSpPr>
            <a:xfrm>
              <a:off x="7645710" y="3581454"/>
              <a:ext cx="964891" cy="969264"/>
              <a:chOff x="7645710" y="3581454"/>
              <a:chExt cx="964891" cy="949370"/>
            </a:xfrm>
          </p:grpSpPr>
          <p:sp>
            <p:nvSpPr>
              <p:cNvPr id="101" name="Shape 800"/>
              <p:cNvSpPr/>
              <p:nvPr/>
            </p:nvSpPr>
            <p:spPr>
              <a:xfrm>
                <a:off x="7645710" y="3581454"/>
                <a:ext cx="964891" cy="949370"/>
              </a:xfrm>
              <a:prstGeom prst="ellipse">
                <a:avLst/>
              </a:prstGeom>
              <a:solidFill>
                <a:schemeClr val="tx2"/>
              </a:solidFill>
              <a:ln>
                <a:noFill/>
              </a:ln>
            </p:spPr>
            <p:txBody>
              <a:bodyPr lIns="79750" tIns="39875" rIns="79750" bIns="39875" anchor="ctr" anchorCtr="0">
                <a:noAutofit/>
              </a:bodyPr>
              <a:lstStyle/>
              <a:p>
                <a:pPr algn="ctr">
                  <a:buClr>
                    <a:srgbClr val="000000"/>
                  </a:buClr>
                  <a:buFont typeface="Arial"/>
                  <a:buNone/>
                </a:pPr>
                <a:endParaRPr sz="900" kern="0">
                  <a:solidFill>
                    <a:srgbClr val="FFFFFF"/>
                  </a:solidFill>
                  <a:ea typeface="Georgia"/>
                  <a:cs typeface="Georgia"/>
                  <a:sym typeface="Georgia"/>
                </a:endParaRPr>
              </a:p>
            </p:txBody>
          </p:sp>
          <p:sp>
            <p:nvSpPr>
              <p:cNvPr id="102" name="Shape 808"/>
              <p:cNvSpPr/>
              <p:nvPr/>
            </p:nvSpPr>
            <p:spPr>
              <a:xfrm>
                <a:off x="7906969" y="3758592"/>
                <a:ext cx="442349" cy="603309"/>
              </a:xfrm>
              <a:custGeom>
                <a:avLst/>
                <a:gdLst/>
                <a:ahLst/>
                <a:cxnLst/>
                <a:rect l="0" t="0" r="0" b="0"/>
                <a:pathLst>
                  <a:path w="120000" h="120000" extrusionOk="0">
                    <a:moveTo>
                      <a:pt x="120000" y="11034"/>
                    </a:moveTo>
                    <a:lnTo>
                      <a:pt x="120000" y="114482"/>
                    </a:lnTo>
                    <a:lnTo>
                      <a:pt x="120000" y="114482"/>
                    </a:lnTo>
                    <a:lnTo>
                      <a:pt x="119047" y="116551"/>
                    </a:lnTo>
                    <a:lnTo>
                      <a:pt x="118095" y="118620"/>
                    </a:lnTo>
                    <a:lnTo>
                      <a:pt x="115238" y="119310"/>
                    </a:lnTo>
                    <a:lnTo>
                      <a:pt x="112380" y="120000"/>
                    </a:lnTo>
                    <a:lnTo>
                      <a:pt x="7619" y="120000"/>
                    </a:lnTo>
                    <a:lnTo>
                      <a:pt x="7619" y="120000"/>
                    </a:lnTo>
                    <a:lnTo>
                      <a:pt x="4761" y="119310"/>
                    </a:lnTo>
                    <a:lnTo>
                      <a:pt x="1904" y="118620"/>
                    </a:lnTo>
                    <a:lnTo>
                      <a:pt x="952" y="116551"/>
                    </a:lnTo>
                    <a:lnTo>
                      <a:pt x="0" y="114482"/>
                    </a:lnTo>
                    <a:lnTo>
                      <a:pt x="0" y="11034"/>
                    </a:lnTo>
                    <a:lnTo>
                      <a:pt x="0" y="11034"/>
                    </a:lnTo>
                    <a:lnTo>
                      <a:pt x="952" y="8965"/>
                    </a:lnTo>
                    <a:lnTo>
                      <a:pt x="1904" y="6896"/>
                    </a:lnTo>
                    <a:lnTo>
                      <a:pt x="4761" y="5517"/>
                    </a:lnTo>
                    <a:lnTo>
                      <a:pt x="7619" y="5517"/>
                    </a:lnTo>
                    <a:lnTo>
                      <a:pt x="42857" y="5517"/>
                    </a:lnTo>
                    <a:lnTo>
                      <a:pt x="42857" y="5517"/>
                    </a:lnTo>
                    <a:lnTo>
                      <a:pt x="41904" y="8965"/>
                    </a:lnTo>
                    <a:lnTo>
                      <a:pt x="41904" y="8965"/>
                    </a:lnTo>
                    <a:lnTo>
                      <a:pt x="40952" y="10344"/>
                    </a:lnTo>
                    <a:lnTo>
                      <a:pt x="40000" y="11724"/>
                    </a:lnTo>
                    <a:lnTo>
                      <a:pt x="7619" y="11724"/>
                    </a:lnTo>
                    <a:lnTo>
                      <a:pt x="7619" y="114482"/>
                    </a:lnTo>
                    <a:lnTo>
                      <a:pt x="112380" y="114482"/>
                    </a:lnTo>
                    <a:lnTo>
                      <a:pt x="112380" y="11724"/>
                    </a:lnTo>
                    <a:lnTo>
                      <a:pt x="80000" y="11724"/>
                    </a:lnTo>
                    <a:lnTo>
                      <a:pt x="80000" y="11724"/>
                    </a:lnTo>
                    <a:lnTo>
                      <a:pt x="79047" y="10344"/>
                    </a:lnTo>
                    <a:lnTo>
                      <a:pt x="78095" y="8965"/>
                    </a:lnTo>
                    <a:lnTo>
                      <a:pt x="78095" y="8965"/>
                    </a:lnTo>
                    <a:lnTo>
                      <a:pt x="77142" y="5517"/>
                    </a:lnTo>
                    <a:lnTo>
                      <a:pt x="112380" y="5517"/>
                    </a:lnTo>
                    <a:lnTo>
                      <a:pt x="112380" y="5517"/>
                    </a:lnTo>
                    <a:lnTo>
                      <a:pt x="115238" y="5517"/>
                    </a:lnTo>
                    <a:lnTo>
                      <a:pt x="118095" y="6896"/>
                    </a:lnTo>
                    <a:lnTo>
                      <a:pt x="119047" y="8965"/>
                    </a:lnTo>
                    <a:lnTo>
                      <a:pt x="120000" y="11034"/>
                    </a:lnTo>
                    <a:lnTo>
                      <a:pt x="120000" y="11034"/>
                    </a:lnTo>
                    <a:close/>
                    <a:moveTo>
                      <a:pt x="102857" y="32413"/>
                    </a:moveTo>
                    <a:lnTo>
                      <a:pt x="102857" y="107586"/>
                    </a:lnTo>
                    <a:lnTo>
                      <a:pt x="17142" y="107586"/>
                    </a:lnTo>
                    <a:lnTo>
                      <a:pt x="17142" y="32413"/>
                    </a:lnTo>
                    <a:lnTo>
                      <a:pt x="17142" y="32413"/>
                    </a:lnTo>
                    <a:lnTo>
                      <a:pt x="17142" y="32413"/>
                    </a:lnTo>
                    <a:lnTo>
                      <a:pt x="102857" y="32413"/>
                    </a:lnTo>
                    <a:lnTo>
                      <a:pt x="102857" y="32413"/>
                    </a:lnTo>
                    <a:lnTo>
                      <a:pt x="102857" y="32413"/>
                    </a:lnTo>
                    <a:lnTo>
                      <a:pt x="102857" y="32413"/>
                    </a:lnTo>
                    <a:close/>
                    <a:moveTo>
                      <a:pt x="62857" y="64137"/>
                    </a:moveTo>
                    <a:lnTo>
                      <a:pt x="62857" y="64137"/>
                    </a:lnTo>
                    <a:lnTo>
                      <a:pt x="60952" y="63448"/>
                    </a:lnTo>
                    <a:lnTo>
                      <a:pt x="59047" y="62758"/>
                    </a:lnTo>
                    <a:lnTo>
                      <a:pt x="58095" y="63448"/>
                    </a:lnTo>
                    <a:lnTo>
                      <a:pt x="56190" y="64137"/>
                    </a:lnTo>
                    <a:lnTo>
                      <a:pt x="40952" y="75172"/>
                    </a:lnTo>
                    <a:lnTo>
                      <a:pt x="35238" y="71034"/>
                    </a:lnTo>
                    <a:lnTo>
                      <a:pt x="35238" y="71034"/>
                    </a:lnTo>
                    <a:lnTo>
                      <a:pt x="33333" y="70344"/>
                    </a:lnTo>
                    <a:lnTo>
                      <a:pt x="32380" y="70344"/>
                    </a:lnTo>
                    <a:lnTo>
                      <a:pt x="30476" y="70344"/>
                    </a:lnTo>
                    <a:lnTo>
                      <a:pt x="28571" y="71034"/>
                    </a:lnTo>
                    <a:lnTo>
                      <a:pt x="28571" y="71034"/>
                    </a:lnTo>
                    <a:lnTo>
                      <a:pt x="27619" y="72413"/>
                    </a:lnTo>
                    <a:lnTo>
                      <a:pt x="27619" y="73793"/>
                    </a:lnTo>
                    <a:lnTo>
                      <a:pt x="27619" y="75172"/>
                    </a:lnTo>
                    <a:lnTo>
                      <a:pt x="28571" y="75862"/>
                    </a:lnTo>
                    <a:lnTo>
                      <a:pt x="37142" y="82068"/>
                    </a:lnTo>
                    <a:lnTo>
                      <a:pt x="37142" y="82068"/>
                    </a:lnTo>
                    <a:lnTo>
                      <a:pt x="39047" y="83448"/>
                    </a:lnTo>
                    <a:lnTo>
                      <a:pt x="40952" y="83448"/>
                    </a:lnTo>
                    <a:lnTo>
                      <a:pt x="40952" y="83448"/>
                    </a:lnTo>
                    <a:lnTo>
                      <a:pt x="42857" y="83448"/>
                    </a:lnTo>
                    <a:lnTo>
                      <a:pt x="43809" y="82068"/>
                    </a:lnTo>
                    <a:lnTo>
                      <a:pt x="62857" y="68965"/>
                    </a:lnTo>
                    <a:lnTo>
                      <a:pt x="62857" y="68965"/>
                    </a:lnTo>
                    <a:lnTo>
                      <a:pt x="63809" y="67586"/>
                    </a:lnTo>
                    <a:lnTo>
                      <a:pt x="63809" y="66206"/>
                    </a:lnTo>
                    <a:lnTo>
                      <a:pt x="63809" y="64827"/>
                    </a:lnTo>
                    <a:lnTo>
                      <a:pt x="62857" y="64137"/>
                    </a:lnTo>
                    <a:lnTo>
                      <a:pt x="62857" y="64137"/>
                    </a:lnTo>
                    <a:close/>
                    <a:moveTo>
                      <a:pt x="62857" y="42758"/>
                    </a:moveTo>
                    <a:lnTo>
                      <a:pt x="62857" y="42758"/>
                    </a:lnTo>
                    <a:lnTo>
                      <a:pt x="60952" y="42068"/>
                    </a:lnTo>
                    <a:lnTo>
                      <a:pt x="59047" y="41379"/>
                    </a:lnTo>
                    <a:lnTo>
                      <a:pt x="58095" y="42068"/>
                    </a:lnTo>
                    <a:lnTo>
                      <a:pt x="56190" y="42758"/>
                    </a:lnTo>
                    <a:lnTo>
                      <a:pt x="40952" y="53793"/>
                    </a:lnTo>
                    <a:lnTo>
                      <a:pt x="35238" y="49655"/>
                    </a:lnTo>
                    <a:lnTo>
                      <a:pt x="35238" y="49655"/>
                    </a:lnTo>
                    <a:lnTo>
                      <a:pt x="33333" y="48965"/>
                    </a:lnTo>
                    <a:lnTo>
                      <a:pt x="32380" y="48965"/>
                    </a:lnTo>
                    <a:lnTo>
                      <a:pt x="30476" y="48965"/>
                    </a:lnTo>
                    <a:lnTo>
                      <a:pt x="28571" y="49655"/>
                    </a:lnTo>
                    <a:lnTo>
                      <a:pt x="28571" y="49655"/>
                    </a:lnTo>
                    <a:lnTo>
                      <a:pt x="27619" y="51034"/>
                    </a:lnTo>
                    <a:lnTo>
                      <a:pt x="27619" y="52413"/>
                    </a:lnTo>
                    <a:lnTo>
                      <a:pt x="27619" y="53793"/>
                    </a:lnTo>
                    <a:lnTo>
                      <a:pt x="28571" y="54482"/>
                    </a:lnTo>
                    <a:lnTo>
                      <a:pt x="37142" y="61379"/>
                    </a:lnTo>
                    <a:lnTo>
                      <a:pt x="37142" y="61379"/>
                    </a:lnTo>
                    <a:lnTo>
                      <a:pt x="39047" y="62068"/>
                    </a:lnTo>
                    <a:lnTo>
                      <a:pt x="40952" y="62068"/>
                    </a:lnTo>
                    <a:lnTo>
                      <a:pt x="40952" y="62068"/>
                    </a:lnTo>
                    <a:lnTo>
                      <a:pt x="42857" y="62068"/>
                    </a:lnTo>
                    <a:lnTo>
                      <a:pt x="43809" y="61379"/>
                    </a:lnTo>
                    <a:lnTo>
                      <a:pt x="62857" y="47586"/>
                    </a:lnTo>
                    <a:lnTo>
                      <a:pt x="62857" y="47586"/>
                    </a:lnTo>
                    <a:lnTo>
                      <a:pt x="63809" y="46206"/>
                    </a:lnTo>
                    <a:lnTo>
                      <a:pt x="63809" y="44827"/>
                    </a:lnTo>
                    <a:lnTo>
                      <a:pt x="63809" y="43448"/>
                    </a:lnTo>
                    <a:lnTo>
                      <a:pt x="62857" y="42758"/>
                    </a:lnTo>
                    <a:lnTo>
                      <a:pt x="62857" y="42758"/>
                    </a:lnTo>
                    <a:close/>
                    <a:moveTo>
                      <a:pt x="17142" y="22068"/>
                    </a:moveTo>
                    <a:lnTo>
                      <a:pt x="17142" y="22068"/>
                    </a:lnTo>
                    <a:lnTo>
                      <a:pt x="17142" y="20000"/>
                    </a:lnTo>
                    <a:lnTo>
                      <a:pt x="19047" y="18620"/>
                    </a:lnTo>
                    <a:lnTo>
                      <a:pt x="21904" y="17241"/>
                    </a:lnTo>
                    <a:lnTo>
                      <a:pt x="24761" y="16551"/>
                    </a:lnTo>
                    <a:lnTo>
                      <a:pt x="37142" y="16551"/>
                    </a:lnTo>
                    <a:lnTo>
                      <a:pt x="37142" y="16551"/>
                    </a:lnTo>
                    <a:lnTo>
                      <a:pt x="40952" y="15862"/>
                    </a:lnTo>
                    <a:lnTo>
                      <a:pt x="44761" y="14482"/>
                    </a:lnTo>
                    <a:lnTo>
                      <a:pt x="46666" y="12413"/>
                    </a:lnTo>
                    <a:lnTo>
                      <a:pt x="47619" y="8965"/>
                    </a:lnTo>
                    <a:lnTo>
                      <a:pt x="47619" y="8965"/>
                    </a:lnTo>
                    <a:lnTo>
                      <a:pt x="48571" y="5517"/>
                    </a:lnTo>
                    <a:lnTo>
                      <a:pt x="51428" y="2758"/>
                    </a:lnTo>
                    <a:lnTo>
                      <a:pt x="55238" y="689"/>
                    </a:lnTo>
                    <a:lnTo>
                      <a:pt x="60000" y="0"/>
                    </a:lnTo>
                    <a:lnTo>
                      <a:pt x="60000" y="0"/>
                    </a:lnTo>
                    <a:lnTo>
                      <a:pt x="64761" y="689"/>
                    </a:lnTo>
                    <a:lnTo>
                      <a:pt x="68571" y="2758"/>
                    </a:lnTo>
                    <a:lnTo>
                      <a:pt x="71428" y="5517"/>
                    </a:lnTo>
                    <a:lnTo>
                      <a:pt x="72380" y="8965"/>
                    </a:lnTo>
                    <a:lnTo>
                      <a:pt x="72380" y="8965"/>
                    </a:lnTo>
                    <a:lnTo>
                      <a:pt x="73333" y="12413"/>
                    </a:lnTo>
                    <a:lnTo>
                      <a:pt x="75238" y="14482"/>
                    </a:lnTo>
                    <a:lnTo>
                      <a:pt x="79047" y="15862"/>
                    </a:lnTo>
                    <a:lnTo>
                      <a:pt x="82857" y="16551"/>
                    </a:lnTo>
                    <a:lnTo>
                      <a:pt x="95238" y="16551"/>
                    </a:lnTo>
                    <a:lnTo>
                      <a:pt x="95238" y="16551"/>
                    </a:lnTo>
                    <a:lnTo>
                      <a:pt x="98095" y="17241"/>
                    </a:lnTo>
                    <a:lnTo>
                      <a:pt x="100952" y="18620"/>
                    </a:lnTo>
                    <a:lnTo>
                      <a:pt x="102857" y="20000"/>
                    </a:lnTo>
                    <a:lnTo>
                      <a:pt x="102857" y="22068"/>
                    </a:lnTo>
                    <a:lnTo>
                      <a:pt x="102857" y="26896"/>
                    </a:lnTo>
                    <a:lnTo>
                      <a:pt x="102857" y="26896"/>
                    </a:lnTo>
                    <a:lnTo>
                      <a:pt x="102857" y="28275"/>
                    </a:lnTo>
                    <a:lnTo>
                      <a:pt x="17142" y="28275"/>
                    </a:lnTo>
                    <a:lnTo>
                      <a:pt x="17142" y="28275"/>
                    </a:lnTo>
                    <a:lnTo>
                      <a:pt x="17142" y="26896"/>
                    </a:lnTo>
                    <a:lnTo>
                      <a:pt x="17142" y="22068"/>
                    </a:lnTo>
                    <a:close/>
                    <a:moveTo>
                      <a:pt x="55238" y="8965"/>
                    </a:moveTo>
                    <a:lnTo>
                      <a:pt x="55238" y="8965"/>
                    </a:lnTo>
                    <a:lnTo>
                      <a:pt x="55238" y="10344"/>
                    </a:lnTo>
                    <a:lnTo>
                      <a:pt x="56190" y="11724"/>
                    </a:lnTo>
                    <a:lnTo>
                      <a:pt x="58095" y="12413"/>
                    </a:lnTo>
                    <a:lnTo>
                      <a:pt x="60000" y="13103"/>
                    </a:lnTo>
                    <a:lnTo>
                      <a:pt x="60000" y="13103"/>
                    </a:lnTo>
                    <a:lnTo>
                      <a:pt x="61904" y="12413"/>
                    </a:lnTo>
                    <a:lnTo>
                      <a:pt x="63809" y="11724"/>
                    </a:lnTo>
                    <a:lnTo>
                      <a:pt x="64761" y="10344"/>
                    </a:lnTo>
                    <a:lnTo>
                      <a:pt x="64761" y="8965"/>
                    </a:lnTo>
                    <a:lnTo>
                      <a:pt x="64761" y="8965"/>
                    </a:lnTo>
                    <a:lnTo>
                      <a:pt x="64761" y="7586"/>
                    </a:lnTo>
                    <a:lnTo>
                      <a:pt x="63809" y="6896"/>
                    </a:lnTo>
                    <a:lnTo>
                      <a:pt x="61904" y="5517"/>
                    </a:lnTo>
                    <a:lnTo>
                      <a:pt x="60000" y="5517"/>
                    </a:lnTo>
                    <a:lnTo>
                      <a:pt x="60000" y="5517"/>
                    </a:lnTo>
                    <a:lnTo>
                      <a:pt x="58095" y="5517"/>
                    </a:lnTo>
                    <a:lnTo>
                      <a:pt x="56190" y="6896"/>
                    </a:lnTo>
                    <a:lnTo>
                      <a:pt x="55238" y="7586"/>
                    </a:lnTo>
                    <a:lnTo>
                      <a:pt x="55238" y="8965"/>
                    </a:lnTo>
                    <a:lnTo>
                      <a:pt x="55238" y="8965"/>
                    </a:lnTo>
                    <a:close/>
                  </a:path>
                </a:pathLst>
              </a:custGeom>
              <a:solidFill>
                <a:schemeClr val="bg1"/>
              </a:solidFill>
              <a:ln>
                <a:noFill/>
              </a:ln>
            </p:spPr>
            <p:txBody>
              <a:bodyPr lIns="91425" tIns="45700" rIns="91425" bIns="45700" anchor="t" anchorCtr="0">
                <a:noAutofit/>
              </a:bodyPr>
              <a:lstStyle/>
              <a:p>
                <a:pPr>
                  <a:buClr>
                    <a:srgbClr val="000000"/>
                  </a:buClr>
                  <a:buFont typeface="Arial"/>
                  <a:buNone/>
                </a:pPr>
                <a:endParaRPr sz="900" kern="0">
                  <a:solidFill>
                    <a:srgbClr val="000000"/>
                  </a:solidFill>
                  <a:ea typeface="Georgia"/>
                  <a:cs typeface="Georgia"/>
                  <a:sym typeface="Georgia"/>
                </a:endParaRPr>
              </a:p>
            </p:txBody>
          </p:sp>
        </p:grpSp>
        <p:grpSp>
          <p:nvGrpSpPr>
            <p:cNvPr id="95" name="Group 94"/>
            <p:cNvGrpSpPr/>
            <p:nvPr/>
          </p:nvGrpSpPr>
          <p:grpSpPr>
            <a:xfrm>
              <a:off x="4897179" y="3581454"/>
              <a:ext cx="964891" cy="969264"/>
              <a:chOff x="4897179" y="3581454"/>
              <a:chExt cx="964891" cy="949370"/>
            </a:xfrm>
          </p:grpSpPr>
          <p:sp>
            <p:nvSpPr>
              <p:cNvPr id="99" name="Shape 807"/>
              <p:cNvSpPr/>
              <p:nvPr/>
            </p:nvSpPr>
            <p:spPr>
              <a:xfrm>
                <a:off x="4897179" y="3581454"/>
                <a:ext cx="964891" cy="949370"/>
              </a:xfrm>
              <a:prstGeom prst="ellipse">
                <a:avLst/>
              </a:prstGeom>
              <a:solidFill>
                <a:schemeClr val="tx2"/>
              </a:solidFill>
              <a:ln>
                <a:noFill/>
              </a:ln>
            </p:spPr>
            <p:txBody>
              <a:bodyPr lIns="79750" tIns="39875" rIns="79750" bIns="39875" anchor="ctr" anchorCtr="0">
                <a:noAutofit/>
              </a:bodyPr>
              <a:lstStyle/>
              <a:p>
                <a:pPr algn="ctr">
                  <a:buClr>
                    <a:srgbClr val="000000"/>
                  </a:buClr>
                  <a:buFont typeface="Arial"/>
                  <a:buNone/>
                </a:pPr>
                <a:endParaRPr sz="900" kern="0">
                  <a:solidFill>
                    <a:srgbClr val="FFFFFF"/>
                  </a:solidFill>
                  <a:ea typeface="Georgia"/>
                  <a:cs typeface="Georgia"/>
                  <a:sym typeface="Georgia"/>
                </a:endParaRPr>
              </a:p>
            </p:txBody>
          </p:sp>
          <p:sp>
            <p:nvSpPr>
              <p:cNvPr id="100" name="Shape 809"/>
              <p:cNvSpPr/>
              <p:nvPr/>
            </p:nvSpPr>
            <p:spPr>
              <a:xfrm>
                <a:off x="5082567" y="3809395"/>
                <a:ext cx="508169" cy="456146"/>
              </a:xfrm>
              <a:custGeom>
                <a:avLst/>
                <a:gdLst/>
                <a:ahLst/>
                <a:cxnLst/>
                <a:rect l="0" t="0" r="0" b="0"/>
                <a:pathLst>
                  <a:path w="120000" h="120000" extrusionOk="0">
                    <a:moveTo>
                      <a:pt x="9176" y="102127"/>
                    </a:moveTo>
                    <a:lnTo>
                      <a:pt x="9176" y="102127"/>
                    </a:lnTo>
                    <a:lnTo>
                      <a:pt x="12705" y="101276"/>
                    </a:lnTo>
                    <a:lnTo>
                      <a:pt x="16235" y="98723"/>
                    </a:lnTo>
                    <a:lnTo>
                      <a:pt x="17647" y="94468"/>
                    </a:lnTo>
                    <a:lnTo>
                      <a:pt x="18352" y="90212"/>
                    </a:lnTo>
                    <a:lnTo>
                      <a:pt x="18352" y="90212"/>
                    </a:lnTo>
                    <a:lnTo>
                      <a:pt x="18352" y="89361"/>
                    </a:lnTo>
                    <a:lnTo>
                      <a:pt x="36705" y="78297"/>
                    </a:lnTo>
                    <a:lnTo>
                      <a:pt x="36705" y="78297"/>
                    </a:lnTo>
                    <a:lnTo>
                      <a:pt x="39529" y="80000"/>
                    </a:lnTo>
                    <a:lnTo>
                      <a:pt x="43058" y="80851"/>
                    </a:lnTo>
                    <a:lnTo>
                      <a:pt x="43058" y="80851"/>
                    </a:lnTo>
                    <a:lnTo>
                      <a:pt x="45176" y="80851"/>
                    </a:lnTo>
                    <a:lnTo>
                      <a:pt x="47294" y="79148"/>
                    </a:lnTo>
                    <a:lnTo>
                      <a:pt x="49411" y="78297"/>
                    </a:lnTo>
                    <a:lnTo>
                      <a:pt x="50823" y="75744"/>
                    </a:lnTo>
                    <a:lnTo>
                      <a:pt x="67764" y="80000"/>
                    </a:lnTo>
                    <a:lnTo>
                      <a:pt x="67764" y="80000"/>
                    </a:lnTo>
                    <a:lnTo>
                      <a:pt x="68470" y="84255"/>
                    </a:lnTo>
                    <a:lnTo>
                      <a:pt x="70588" y="86808"/>
                    </a:lnTo>
                    <a:lnTo>
                      <a:pt x="73411" y="89361"/>
                    </a:lnTo>
                    <a:lnTo>
                      <a:pt x="76941" y="90212"/>
                    </a:lnTo>
                    <a:lnTo>
                      <a:pt x="76941" y="90212"/>
                    </a:lnTo>
                    <a:lnTo>
                      <a:pt x="80470" y="89361"/>
                    </a:lnTo>
                    <a:lnTo>
                      <a:pt x="83294" y="86808"/>
                    </a:lnTo>
                    <a:lnTo>
                      <a:pt x="85411" y="84255"/>
                    </a:lnTo>
                    <a:lnTo>
                      <a:pt x="86117" y="80000"/>
                    </a:lnTo>
                    <a:lnTo>
                      <a:pt x="103058" y="75744"/>
                    </a:lnTo>
                    <a:lnTo>
                      <a:pt x="103058" y="75744"/>
                    </a:lnTo>
                    <a:lnTo>
                      <a:pt x="104470" y="78297"/>
                    </a:lnTo>
                    <a:lnTo>
                      <a:pt x="106588" y="79148"/>
                    </a:lnTo>
                    <a:lnTo>
                      <a:pt x="108705" y="80851"/>
                    </a:lnTo>
                    <a:lnTo>
                      <a:pt x="110823" y="80851"/>
                    </a:lnTo>
                    <a:lnTo>
                      <a:pt x="110823" y="80851"/>
                    </a:lnTo>
                    <a:lnTo>
                      <a:pt x="114352" y="80000"/>
                    </a:lnTo>
                    <a:lnTo>
                      <a:pt x="117176" y="77446"/>
                    </a:lnTo>
                    <a:lnTo>
                      <a:pt x="119294" y="74042"/>
                    </a:lnTo>
                    <a:lnTo>
                      <a:pt x="120000" y="69787"/>
                    </a:lnTo>
                    <a:lnTo>
                      <a:pt x="120000" y="69787"/>
                    </a:lnTo>
                    <a:lnTo>
                      <a:pt x="119294" y="64680"/>
                    </a:lnTo>
                    <a:lnTo>
                      <a:pt x="117176" y="61276"/>
                    </a:lnTo>
                    <a:lnTo>
                      <a:pt x="114352" y="58723"/>
                    </a:lnTo>
                    <a:lnTo>
                      <a:pt x="110823" y="57872"/>
                    </a:lnTo>
                    <a:lnTo>
                      <a:pt x="110823" y="57872"/>
                    </a:lnTo>
                    <a:lnTo>
                      <a:pt x="107294" y="58723"/>
                    </a:lnTo>
                    <a:lnTo>
                      <a:pt x="104470" y="61276"/>
                    </a:lnTo>
                    <a:lnTo>
                      <a:pt x="102352" y="63829"/>
                    </a:lnTo>
                    <a:lnTo>
                      <a:pt x="101647" y="67234"/>
                    </a:lnTo>
                    <a:lnTo>
                      <a:pt x="84705" y="72340"/>
                    </a:lnTo>
                    <a:lnTo>
                      <a:pt x="84705" y="72340"/>
                    </a:lnTo>
                    <a:lnTo>
                      <a:pt x="83294" y="69787"/>
                    </a:lnTo>
                    <a:lnTo>
                      <a:pt x="81176" y="68085"/>
                    </a:lnTo>
                    <a:lnTo>
                      <a:pt x="79058" y="67234"/>
                    </a:lnTo>
                    <a:lnTo>
                      <a:pt x="76941" y="67234"/>
                    </a:lnTo>
                    <a:lnTo>
                      <a:pt x="76941" y="67234"/>
                    </a:lnTo>
                    <a:lnTo>
                      <a:pt x="74823" y="67234"/>
                    </a:lnTo>
                    <a:lnTo>
                      <a:pt x="72705" y="68085"/>
                    </a:lnTo>
                    <a:lnTo>
                      <a:pt x="70588" y="69787"/>
                    </a:lnTo>
                    <a:lnTo>
                      <a:pt x="69176" y="72340"/>
                    </a:lnTo>
                    <a:lnTo>
                      <a:pt x="52235" y="67234"/>
                    </a:lnTo>
                    <a:lnTo>
                      <a:pt x="52235" y="67234"/>
                    </a:lnTo>
                    <a:lnTo>
                      <a:pt x="51529" y="63829"/>
                    </a:lnTo>
                    <a:lnTo>
                      <a:pt x="49411" y="61276"/>
                    </a:lnTo>
                    <a:lnTo>
                      <a:pt x="46588" y="58723"/>
                    </a:lnTo>
                    <a:lnTo>
                      <a:pt x="43058" y="57872"/>
                    </a:lnTo>
                    <a:lnTo>
                      <a:pt x="43058" y="57872"/>
                    </a:lnTo>
                    <a:lnTo>
                      <a:pt x="39529" y="58723"/>
                    </a:lnTo>
                    <a:lnTo>
                      <a:pt x="36705" y="61276"/>
                    </a:lnTo>
                    <a:lnTo>
                      <a:pt x="34588" y="64680"/>
                    </a:lnTo>
                    <a:lnTo>
                      <a:pt x="33882" y="69787"/>
                    </a:lnTo>
                    <a:lnTo>
                      <a:pt x="33882" y="69787"/>
                    </a:lnTo>
                    <a:lnTo>
                      <a:pt x="33882" y="70638"/>
                    </a:lnTo>
                    <a:lnTo>
                      <a:pt x="19764" y="79148"/>
                    </a:lnTo>
                    <a:lnTo>
                      <a:pt x="44470" y="34042"/>
                    </a:lnTo>
                    <a:lnTo>
                      <a:pt x="76235" y="44255"/>
                    </a:lnTo>
                    <a:lnTo>
                      <a:pt x="76235" y="44255"/>
                    </a:lnTo>
                    <a:lnTo>
                      <a:pt x="77647" y="44255"/>
                    </a:lnTo>
                    <a:lnTo>
                      <a:pt x="79058" y="43404"/>
                    </a:lnTo>
                    <a:lnTo>
                      <a:pt x="108000" y="17872"/>
                    </a:lnTo>
                    <a:lnTo>
                      <a:pt x="118588" y="30638"/>
                    </a:lnTo>
                    <a:lnTo>
                      <a:pt x="118588" y="0"/>
                    </a:lnTo>
                    <a:lnTo>
                      <a:pt x="93176" y="0"/>
                    </a:lnTo>
                    <a:lnTo>
                      <a:pt x="103058" y="11914"/>
                    </a:lnTo>
                    <a:lnTo>
                      <a:pt x="76235" y="35744"/>
                    </a:lnTo>
                    <a:lnTo>
                      <a:pt x="43764" y="24680"/>
                    </a:lnTo>
                    <a:lnTo>
                      <a:pt x="43764" y="24680"/>
                    </a:lnTo>
                    <a:lnTo>
                      <a:pt x="41647" y="24680"/>
                    </a:lnTo>
                    <a:lnTo>
                      <a:pt x="40235" y="26382"/>
                    </a:lnTo>
                    <a:lnTo>
                      <a:pt x="11294" y="79148"/>
                    </a:lnTo>
                    <a:lnTo>
                      <a:pt x="11294" y="79148"/>
                    </a:lnTo>
                    <a:lnTo>
                      <a:pt x="9176" y="79148"/>
                    </a:lnTo>
                    <a:lnTo>
                      <a:pt x="9176" y="79148"/>
                    </a:lnTo>
                    <a:lnTo>
                      <a:pt x="5647" y="80000"/>
                    </a:lnTo>
                    <a:lnTo>
                      <a:pt x="2823" y="82553"/>
                    </a:lnTo>
                    <a:lnTo>
                      <a:pt x="705" y="85957"/>
                    </a:lnTo>
                    <a:lnTo>
                      <a:pt x="0" y="90212"/>
                    </a:lnTo>
                    <a:lnTo>
                      <a:pt x="0" y="90212"/>
                    </a:lnTo>
                    <a:lnTo>
                      <a:pt x="705" y="94468"/>
                    </a:lnTo>
                    <a:lnTo>
                      <a:pt x="2823" y="98723"/>
                    </a:lnTo>
                    <a:lnTo>
                      <a:pt x="5647" y="101276"/>
                    </a:lnTo>
                    <a:lnTo>
                      <a:pt x="9176" y="102127"/>
                    </a:lnTo>
                    <a:lnTo>
                      <a:pt x="9176" y="102127"/>
                    </a:lnTo>
                    <a:close/>
                    <a:moveTo>
                      <a:pt x="110823" y="64680"/>
                    </a:moveTo>
                    <a:lnTo>
                      <a:pt x="110823" y="64680"/>
                    </a:lnTo>
                    <a:lnTo>
                      <a:pt x="112235" y="65531"/>
                    </a:lnTo>
                    <a:lnTo>
                      <a:pt x="113647" y="66382"/>
                    </a:lnTo>
                    <a:lnTo>
                      <a:pt x="114352" y="68085"/>
                    </a:lnTo>
                    <a:lnTo>
                      <a:pt x="114352" y="69787"/>
                    </a:lnTo>
                    <a:lnTo>
                      <a:pt x="114352" y="69787"/>
                    </a:lnTo>
                    <a:lnTo>
                      <a:pt x="114352" y="71489"/>
                    </a:lnTo>
                    <a:lnTo>
                      <a:pt x="113647" y="73191"/>
                    </a:lnTo>
                    <a:lnTo>
                      <a:pt x="112235" y="74042"/>
                    </a:lnTo>
                    <a:lnTo>
                      <a:pt x="110823" y="74042"/>
                    </a:lnTo>
                    <a:lnTo>
                      <a:pt x="110823" y="74042"/>
                    </a:lnTo>
                    <a:lnTo>
                      <a:pt x="109411" y="74042"/>
                    </a:lnTo>
                    <a:lnTo>
                      <a:pt x="108000" y="73191"/>
                    </a:lnTo>
                    <a:lnTo>
                      <a:pt x="107294" y="71489"/>
                    </a:lnTo>
                    <a:lnTo>
                      <a:pt x="107294" y="69787"/>
                    </a:lnTo>
                    <a:lnTo>
                      <a:pt x="107294" y="69787"/>
                    </a:lnTo>
                    <a:lnTo>
                      <a:pt x="107294" y="68085"/>
                    </a:lnTo>
                    <a:lnTo>
                      <a:pt x="108000" y="66382"/>
                    </a:lnTo>
                    <a:lnTo>
                      <a:pt x="109411" y="65531"/>
                    </a:lnTo>
                    <a:lnTo>
                      <a:pt x="110823" y="64680"/>
                    </a:lnTo>
                    <a:lnTo>
                      <a:pt x="110823" y="64680"/>
                    </a:lnTo>
                    <a:close/>
                    <a:moveTo>
                      <a:pt x="76941" y="74042"/>
                    </a:moveTo>
                    <a:lnTo>
                      <a:pt x="76941" y="74042"/>
                    </a:lnTo>
                    <a:lnTo>
                      <a:pt x="78352" y="74042"/>
                    </a:lnTo>
                    <a:lnTo>
                      <a:pt x="79764" y="74893"/>
                    </a:lnTo>
                    <a:lnTo>
                      <a:pt x="80470" y="76595"/>
                    </a:lnTo>
                    <a:lnTo>
                      <a:pt x="80470" y="78297"/>
                    </a:lnTo>
                    <a:lnTo>
                      <a:pt x="80470" y="78297"/>
                    </a:lnTo>
                    <a:lnTo>
                      <a:pt x="80470" y="80000"/>
                    </a:lnTo>
                    <a:lnTo>
                      <a:pt x="79764" y="81702"/>
                    </a:lnTo>
                    <a:lnTo>
                      <a:pt x="78352" y="82553"/>
                    </a:lnTo>
                    <a:lnTo>
                      <a:pt x="76941" y="83404"/>
                    </a:lnTo>
                    <a:lnTo>
                      <a:pt x="76941" y="83404"/>
                    </a:lnTo>
                    <a:lnTo>
                      <a:pt x="75529" y="82553"/>
                    </a:lnTo>
                    <a:lnTo>
                      <a:pt x="74117" y="81702"/>
                    </a:lnTo>
                    <a:lnTo>
                      <a:pt x="73411" y="80000"/>
                    </a:lnTo>
                    <a:lnTo>
                      <a:pt x="73411" y="78297"/>
                    </a:lnTo>
                    <a:lnTo>
                      <a:pt x="73411" y="78297"/>
                    </a:lnTo>
                    <a:lnTo>
                      <a:pt x="73411" y="76595"/>
                    </a:lnTo>
                    <a:lnTo>
                      <a:pt x="74117" y="74893"/>
                    </a:lnTo>
                    <a:lnTo>
                      <a:pt x="75529" y="74042"/>
                    </a:lnTo>
                    <a:lnTo>
                      <a:pt x="76941" y="74042"/>
                    </a:lnTo>
                    <a:lnTo>
                      <a:pt x="76941" y="74042"/>
                    </a:lnTo>
                    <a:close/>
                    <a:moveTo>
                      <a:pt x="43058" y="64680"/>
                    </a:moveTo>
                    <a:lnTo>
                      <a:pt x="43058" y="64680"/>
                    </a:lnTo>
                    <a:lnTo>
                      <a:pt x="44470" y="65531"/>
                    </a:lnTo>
                    <a:lnTo>
                      <a:pt x="45882" y="66382"/>
                    </a:lnTo>
                    <a:lnTo>
                      <a:pt x="46588" y="68085"/>
                    </a:lnTo>
                    <a:lnTo>
                      <a:pt x="46588" y="69787"/>
                    </a:lnTo>
                    <a:lnTo>
                      <a:pt x="46588" y="69787"/>
                    </a:lnTo>
                    <a:lnTo>
                      <a:pt x="46588" y="71489"/>
                    </a:lnTo>
                    <a:lnTo>
                      <a:pt x="45882" y="73191"/>
                    </a:lnTo>
                    <a:lnTo>
                      <a:pt x="44470" y="74042"/>
                    </a:lnTo>
                    <a:lnTo>
                      <a:pt x="43058" y="74042"/>
                    </a:lnTo>
                    <a:lnTo>
                      <a:pt x="43058" y="74042"/>
                    </a:lnTo>
                    <a:lnTo>
                      <a:pt x="41647" y="74042"/>
                    </a:lnTo>
                    <a:lnTo>
                      <a:pt x="40235" y="73191"/>
                    </a:lnTo>
                    <a:lnTo>
                      <a:pt x="39529" y="71489"/>
                    </a:lnTo>
                    <a:lnTo>
                      <a:pt x="39529" y="69787"/>
                    </a:lnTo>
                    <a:lnTo>
                      <a:pt x="39529" y="69787"/>
                    </a:lnTo>
                    <a:lnTo>
                      <a:pt x="39529" y="68085"/>
                    </a:lnTo>
                    <a:lnTo>
                      <a:pt x="40235" y="66382"/>
                    </a:lnTo>
                    <a:lnTo>
                      <a:pt x="41647" y="65531"/>
                    </a:lnTo>
                    <a:lnTo>
                      <a:pt x="43058" y="64680"/>
                    </a:lnTo>
                    <a:lnTo>
                      <a:pt x="43058" y="64680"/>
                    </a:lnTo>
                    <a:close/>
                    <a:moveTo>
                      <a:pt x="117882" y="115744"/>
                    </a:moveTo>
                    <a:lnTo>
                      <a:pt x="117882" y="115744"/>
                    </a:lnTo>
                    <a:lnTo>
                      <a:pt x="117882" y="117446"/>
                    </a:lnTo>
                    <a:lnTo>
                      <a:pt x="117176" y="118297"/>
                    </a:lnTo>
                    <a:lnTo>
                      <a:pt x="115764" y="119148"/>
                    </a:lnTo>
                    <a:lnTo>
                      <a:pt x="114352" y="120000"/>
                    </a:lnTo>
                    <a:lnTo>
                      <a:pt x="5647" y="120000"/>
                    </a:lnTo>
                    <a:lnTo>
                      <a:pt x="5647" y="120000"/>
                    </a:lnTo>
                    <a:lnTo>
                      <a:pt x="4235" y="119148"/>
                    </a:lnTo>
                    <a:lnTo>
                      <a:pt x="2823" y="118297"/>
                    </a:lnTo>
                    <a:lnTo>
                      <a:pt x="2117" y="117446"/>
                    </a:lnTo>
                    <a:lnTo>
                      <a:pt x="2117" y="115744"/>
                    </a:lnTo>
                    <a:lnTo>
                      <a:pt x="2117" y="115744"/>
                    </a:lnTo>
                    <a:lnTo>
                      <a:pt x="2117" y="114042"/>
                    </a:lnTo>
                    <a:lnTo>
                      <a:pt x="2823" y="112340"/>
                    </a:lnTo>
                    <a:lnTo>
                      <a:pt x="4235" y="111489"/>
                    </a:lnTo>
                    <a:lnTo>
                      <a:pt x="5647" y="111489"/>
                    </a:lnTo>
                    <a:lnTo>
                      <a:pt x="114352" y="111489"/>
                    </a:lnTo>
                    <a:lnTo>
                      <a:pt x="114352" y="111489"/>
                    </a:lnTo>
                    <a:lnTo>
                      <a:pt x="115764" y="111489"/>
                    </a:lnTo>
                    <a:lnTo>
                      <a:pt x="117176" y="112340"/>
                    </a:lnTo>
                    <a:lnTo>
                      <a:pt x="117882" y="114042"/>
                    </a:lnTo>
                    <a:lnTo>
                      <a:pt x="117882" y="115744"/>
                    </a:lnTo>
                    <a:lnTo>
                      <a:pt x="117882" y="115744"/>
                    </a:lnTo>
                    <a:close/>
                  </a:path>
                </a:pathLst>
              </a:custGeom>
              <a:solidFill>
                <a:schemeClr val="bg1"/>
              </a:solidFill>
              <a:ln>
                <a:noFill/>
              </a:ln>
            </p:spPr>
            <p:txBody>
              <a:bodyPr lIns="91425" tIns="45700" rIns="91425" bIns="45700" anchor="t" anchorCtr="0">
                <a:noAutofit/>
              </a:bodyPr>
              <a:lstStyle/>
              <a:p>
                <a:pPr>
                  <a:buClr>
                    <a:srgbClr val="000000"/>
                  </a:buClr>
                  <a:buFont typeface="Arial"/>
                  <a:buNone/>
                </a:pPr>
                <a:endParaRPr sz="900" kern="0">
                  <a:solidFill>
                    <a:srgbClr val="000000"/>
                  </a:solidFill>
                  <a:ea typeface="Georgia"/>
                  <a:cs typeface="Georgia"/>
                  <a:sym typeface="Georgia"/>
                </a:endParaRPr>
              </a:p>
            </p:txBody>
          </p:sp>
        </p:grpSp>
        <p:grpSp>
          <p:nvGrpSpPr>
            <p:cNvPr id="96" name="Group 95"/>
            <p:cNvGrpSpPr/>
            <p:nvPr/>
          </p:nvGrpSpPr>
          <p:grpSpPr>
            <a:xfrm>
              <a:off x="2031414" y="3581454"/>
              <a:ext cx="964891" cy="969264"/>
              <a:chOff x="2031414" y="3581454"/>
              <a:chExt cx="964891" cy="949370"/>
            </a:xfrm>
          </p:grpSpPr>
          <p:sp>
            <p:nvSpPr>
              <p:cNvPr id="97" name="Shape 793"/>
              <p:cNvSpPr/>
              <p:nvPr/>
            </p:nvSpPr>
            <p:spPr>
              <a:xfrm>
                <a:off x="2031414" y="3581454"/>
                <a:ext cx="964891" cy="949370"/>
              </a:xfrm>
              <a:prstGeom prst="ellipse">
                <a:avLst/>
              </a:prstGeom>
              <a:solidFill>
                <a:schemeClr val="tx2"/>
              </a:solidFill>
              <a:ln>
                <a:noFill/>
              </a:ln>
            </p:spPr>
            <p:txBody>
              <a:bodyPr lIns="79750" tIns="39875" rIns="79750" bIns="39875" anchor="ctr" anchorCtr="0">
                <a:noAutofit/>
              </a:bodyPr>
              <a:lstStyle/>
              <a:p>
                <a:pPr algn="ctr">
                  <a:buClr>
                    <a:srgbClr val="000000"/>
                  </a:buClr>
                  <a:buFont typeface="Arial"/>
                  <a:buNone/>
                </a:pPr>
                <a:endParaRPr sz="900" kern="0">
                  <a:solidFill>
                    <a:srgbClr val="FFFFFF"/>
                  </a:solidFill>
                  <a:ea typeface="Georgia"/>
                  <a:cs typeface="Georgia"/>
                  <a:sym typeface="Georgia"/>
                </a:endParaRPr>
              </a:p>
            </p:txBody>
          </p:sp>
          <p:sp>
            <p:nvSpPr>
              <p:cNvPr id="98" name="Shape 810"/>
              <p:cNvSpPr/>
              <p:nvPr/>
            </p:nvSpPr>
            <p:spPr>
              <a:xfrm>
                <a:off x="2258167" y="3862832"/>
                <a:ext cx="508169" cy="386588"/>
              </a:xfrm>
              <a:custGeom>
                <a:avLst/>
                <a:gdLst/>
                <a:ahLst/>
                <a:cxnLst/>
                <a:rect l="0" t="0" r="0" b="0"/>
                <a:pathLst>
                  <a:path w="120000" h="120000" extrusionOk="0">
                    <a:moveTo>
                      <a:pt x="114606" y="0"/>
                    </a:moveTo>
                    <a:lnTo>
                      <a:pt x="5393" y="0"/>
                    </a:lnTo>
                    <a:lnTo>
                      <a:pt x="5393" y="0"/>
                    </a:lnTo>
                    <a:lnTo>
                      <a:pt x="3370" y="967"/>
                    </a:lnTo>
                    <a:lnTo>
                      <a:pt x="1348" y="1935"/>
                    </a:lnTo>
                    <a:lnTo>
                      <a:pt x="674" y="4838"/>
                    </a:lnTo>
                    <a:lnTo>
                      <a:pt x="0" y="7741"/>
                    </a:lnTo>
                    <a:lnTo>
                      <a:pt x="0" y="112258"/>
                    </a:lnTo>
                    <a:lnTo>
                      <a:pt x="0" y="112258"/>
                    </a:lnTo>
                    <a:lnTo>
                      <a:pt x="674" y="115161"/>
                    </a:lnTo>
                    <a:lnTo>
                      <a:pt x="1348" y="118064"/>
                    </a:lnTo>
                    <a:lnTo>
                      <a:pt x="3370" y="119032"/>
                    </a:lnTo>
                    <a:lnTo>
                      <a:pt x="5393" y="120000"/>
                    </a:lnTo>
                    <a:lnTo>
                      <a:pt x="114606" y="120000"/>
                    </a:lnTo>
                    <a:lnTo>
                      <a:pt x="114606" y="120000"/>
                    </a:lnTo>
                    <a:lnTo>
                      <a:pt x="116629" y="119032"/>
                    </a:lnTo>
                    <a:lnTo>
                      <a:pt x="118651" y="118064"/>
                    </a:lnTo>
                    <a:lnTo>
                      <a:pt x="119325" y="115161"/>
                    </a:lnTo>
                    <a:lnTo>
                      <a:pt x="120000" y="112258"/>
                    </a:lnTo>
                    <a:lnTo>
                      <a:pt x="120000" y="7741"/>
                    </a:lnTo>
                    <a:lnTo>
                      <a:pt x="120000" y="7741"/>
                    </a:lnTo>
                    <a:lnTo>
                      <a:pt x="119325" y="4838"/>
                    </a:lnTo>
                    <a:lnTo>
                      <a:pt x="118651" y="1935"/>
                    </a:lnTo>
                    <a:lnTo>
                      <a:pt x="116629" y="967"/>
                    </a:lnTo>
                    <a:lnTo>
                      <a:pt x="114606" y="0"/>
                    </a:lnTo>
                    <a:lnTo>
                      <a:pt x="114606" y="0"/>
                    </a:lnTo>
                    <a:close/>
                    <a:moveTo>
                      <a:pt x="72808" y="7741"/>
                    </a:moveTo>
                    <a:lnTo>
                      <a:pt x="78202" y="7741"/>
                    </a:lnTo>
                    <a:lnTo>
                      <a:pt x="78202" y="19354"/>
                    </a:lnTo>
                    <a:lnTo>
                      <a:pt x="72808" y="19354"/>
                    </a:lnTo>
                    <a:lnTo>
                      <a:pt x="72808" y="7741"/>
                    </a:lnTo>
                    <a:close/>
                    <a:moveTo>
                      <a:pt x="51235" y="7741"/>
                    </a:moveTo>
                    <a:lnTo>
                      <a:pt x="56629" y="7741"/>
                    </a:lnTo>
                    <a:lnTo>
                      <a:pt x="56629" y="51290"/>
                    </a:lnTo>
                    <a:lnTo>
                      <a:pt x="51235" y="51290"/>
                    </a:lnTo>
                    <a:lnTo>
                      <a:pt x="51235" y="7741"/>
                    </a:lnTo>
                    <a:close/>
                    <a:moveTo>
                      <a:pt x="30337" y="7741"/>
                    </a:moveTo>
                    <a:lnTo>
                      <a:pt x="35730" y="7741"/>
                    </a:lnTo>
                    <a:lnTo>
                      <a:pt x="35730" y="33870"/>
                    </a:lnTo>
                    <a:lnTo>
                      <a:pt x="30337" y="33870"/>
                    </a:lnTo>
                    <a:lnTo>
                      <a:pt x="30337" y="7741"/>
                    </a:lnTo>
                    <a:close/>
                    <a:moveTo>
                      <a:pt x="8764" y="7741"/>
                    </a:moveTo>
                    <a:lnTo>
                      <a:pt x="14157" y="7741"/>
                    </a:lnTo>
                    <a:lnTo>
                      <a:pt x="14157" y="73548"/>
                    </a:lnTo>
                    <a:lnTo>
                      <a:pt x="8764" y="73548"/>
                    </a:lnTo>
                    <a:lnTo>
                      <a:pt x="8764" y="7741"/>
                    </a:lnTo>
                    <a:close/>
                    <a:moveTo>
                      <a:pt x="14157" y="112258"/>
                    </a:moveTo>
                    <a:lnTo>
                      <a:pt x="8764" y="112258"/>
                    </a:lnTo>
                    <a:lnTo>
                      <a:pt x="8764" y="90967"/>
                    </a:lnTo>
                    <a:lnTo>
                      <a:pt x="14157" y="90967"/>
                    </a:lnTo>
                    <a:lnTo>
                      <a:pt x="14157" y="112258"/>
                    </a:lnTo>
                    <a:close/>
                    <a:moveTo>
                      <a:pt x="16853" y="87096"/>
                    </a:moveTo>
                    <a:lnTo>
                      <a:pt x="6741" y="87096"/>
                    </a:lnTo>
                    <a:lnTo>
                      <a:pt x="6741" y="87096"/>
                    </a:lnTo>
                    <a:lnTo>
                      <a:pt x="5393" y="86129"/>
                    </a:lnTo>
                    <a:lnTo>
                      <a:pt x="4044" y="85161"/>
                    </a:lnTo>
                    <a:lnTo>
                      <a:pt x="3370" y="83225"/>
                    </a:lnTo>
                    <a:lnTo>
                      <a:pt x="3370" y="82258"/>
                    </a:lnTo>
                    <a:lnTo>
                      <a:pt x="3370" y="82258"/>
                    </a:lnTo>
                    <a:lnTo>
                      <a:pt x="3370" y="80322"/>
                    </a:lnTo>
                    <a:lnTo>
                      <a:pt x="4044" y="78387"/>
                    </a:lnTo>
                    <a:lnTo>
                      <a:pt x="5393" y="77419"/>
                    </a:lnTo>
                    <a:lnTo>
                      <a:pt x="6741" y="77419"/>
                    </a:lnTo>
                    <a:lnTo>
                      <a:pt x="16853" y="77419"/>
                    </a:lnTo>
                    <a:lnTo>
                      <a:pt x="16853" y="77419"/>
                    </a:lnTo>
                    <a:lnTo>
                      <a:pt x="18202" y="77419"/>
                    </a:lnTo>
                    <a:lnTo>
                      <a:pt x="18876" y="78387"/>
                    </a:lnTo>
                    <a:lnTo>
                      <a:pt x="20224" y="80322"/>
                    </a:lnTo>
                    <a:lnTo>
                      <a:pt x="20224" y="82258"/>
                    </a:lnTo>
                    <a:lnTo>
                      <a:pt x="20224" y="82258"/>
                    </a:lnTo>
                    <a:lnTo>
                      <a:pt x="20224" y="83225"/>
                    </a:lnTo>
                    <a:lnTo>
                      <a:pt x="18876" y="85161"/>
                    </a:lnTo>
                    <a:lnTo>
                      <a:pt x="18202" y="86129"/>
                    </a:lnTo>
                    <a:lnTo>
                      <a:pt x="16853" y="87096"/>
                    </a:lnTo>
                    <a:lnTo>
                      <a:pt x="16853" y="87096"/>
                    </a:lnTo>
                    <a:close/>
                    <a:moveTo>
                      <a:pt x="35730" y="112258"/>
                    </a:moveTo>
                    <a:lnTo>
                      <a:pt x="30337" y="112258"/>
                    </a:lnTo>
                    <a:lnTo>
                      <a:pt x="30337" y="51290"/>
                    </a:lnTo>
                    <a:lnTo>
                      <a:pt x="35730" y="51290"/>
                    </a:lnTo>
                    <a:lnTo>
                      <a:pt x="35730" y="112258"/>
                    </a:lnTo>
                    <a:close/>
                    <a:moveTo>
                      <a:pt x="37752" y="47419"/>
                    </a:moveTo>
                    <a:lnTo>
                      <a:pt x="27640" y="47419"/>
                    </a:lnTo>
                    <a:lnTo>
                      <a:pt x="27640" y="47419"/>
                    </a:lnTo>
                    <a:lnTo>
                      <a:pt x="26292" y="47419"/>
                    </a:lnTo>
                    <a:lnTo>
                      <a:pt x="25617" y="46451"/>
                    </a:lnTo>
                    <a:lnTo>
                      <a:pt x="24943" y="44516"/>
                    </a:lnTo>
                    <a:lnTo>
                      <a:pt x="24269" y="42580"/>
                    </a:lnTo>
                    <a:lnTo>
                      <a:pt x="24269" y="42580"/>
                    </a:lnTo>
                    <a:lnTo>
                      <a:pt x="24943" y="41612"/>
                    </a:lnTo>
                    <a:lnTo>
                      <a:pt x="25617" y="39677"/>
                    </a:lnTo>
                    <a:lnTo>
                      <a:pt x="26292" y="38709"/>
                    </a:lnTo>
                    <a:lnTo>
                      <a:pt x="27640" y="37741"/>
                    </a:lnTo>
                    <a:lnTo>
                      <a:pt x="37752" y="37741"/>
                    </a:lnTo>
                    <a:lnTo>
                      <a:pt x="37752" y="37741"/>
                    </a:lnTo>
                    <a:lnTo>
                      <a:pt x="39101" y="38709"/>
                    </a:lnTo>
                    <a:lnTo>
                      <a:pt x="40449" y="39677"/>
                    </a:lnTo>
                    <a:lnTo>
                      <a:pt x="41123" y="41612"/>
                    </a:lnTo>
                    <a:lnTo>
                      <a:pt x="41123" y="42580"/>
                    </a:lnTo>
                    <a:lnTo>
                      <a:pt x="41123" y="42580"/>
                    </a:lnTo>
                    <a:lnTo>
                      <a:pt x="41123" y="44516"/>
                    </a:lnTo>
                    <a:lnTo>
                      <a:pt x="40449" y="46451"/>
                    </a:lnTo>
                    <a:lnTo>
                      <a:pt x="39101" y="47419"/>
                    </a:lnTo>
                    <a:lnTo>
                      <a:pt x="37752" y="47419"/>
                    </a:lnTo>
                    <a:lnTo>
                      <a:pt x="37752" y="47419"/>
                    </a:lnTo>
                    <a:close/>
                    <a:moveTo>
                      <a:pt x="56629" y="112258"/>
                    </a:moveTo>
                    <a:lnTo>
                      <a:pt x="51235" y="112258"/>
                    </a:lnTo>
                    <a:lnTo>
                      <a:pt x="51235" y="68709"/>
                    </a:lnTo>
                    <a:lnTo>
                      <a:pt x="56629" y="68709"/>
                    </a:lnTo>
                    <a:lnTo>
                      <a:pt x="56629" y="112258"/>
                    </a:lnTo>
                    <a:close/>
                    <a:moveTo>
                      <a:pt x="59325" y="64838"/>
                    </a:moveTo>
                    <a:lnTo>
                      <a:pt x="49213" y="64838"/>
                    </a:lnTo>
                    <a:lnTo>
                      <a:pt x="49213" y="64838"/>
                    </a:lnTo>
                    <a:lnTo>
                      <a:pt x="47865" y="64838"/>
                    </a:lnTo>
                    <a:lnTo>
                      <a:pt x="46516" y="63870"/>
                    </a:lnTo>
                    <a:lnTo>
                      <a:pt x="45842" y="61935"/>
                    </a:lnTo>
                    <a:lnTo>
                      <a:pt x="45842" y="60000"/>
                    </a:lnTo>
                    <a:lnTo>
                      <a:pt x="45842" y="60000"/>
                    </a:lnTo>
                    <a:lnTo>
                      <a:pt x="45842" y="58064"/>
                    </a:lnTo>
                    <a:lnTo>
                      <a:pt x="46516" y="56129"/>
                    </a:lnTo>
                    <a:lnTo>
                      <a:pt x="47865" y="55161"/>
                    </a:lnTo>
                    <a:lnTo>
                      <a:pt x="49213" y="55161"/>
                    </a:lnTo>
                    <a:lnTo>
                      <a:pt x="59325" y="55161"/>
                    </a:lnTo>
                    <a:lnTo>
                      <a:pt x="59325" y="55161"/>
                    </a:lnTo>
                    <a:lnTo>
                      <a:pt x="60674" y="55161"/>
                    </a:lnTo>
                    <a:lnTo>
                      <a:pt x="61348" y="56129"/>
                    </a:lnTo>
                    <a:lnTo>
                      <a:pt x="62696" y="58064"/>
                    </a:lnTo>
                    <a:lnTo>
                      <a:pt x="62696" y="60000"/>
                    </a:lnTo>
                    <a:lnTo>
                      <a:pt x="62696" y="60000"/>
                    </a:lnTo>
                    <a:lnTo>
                      <a:pt x="62696" y="61935"/>
                    </a:lnTo>
                    <a:lnTo>
                      <a:pt x="61348" y="63870"/>
                    </a:lnTo>
                    <a:lnTo>
                      <a:pt x="60674" y="64838"/>
                    </a:lnTo>
                    <a:lnTo>
                      <a:pt x="59325" y="64838"/>
                    </a:lnTo>
                    <a:lnTo>
                      <a:pt x="59325" y="64838"/>
                    </a:lnTo>
                    <a:close/>
                    <a:moveTo>
                      <a:pt x="78202" y="112258"/>
                    </a:moveTo>
                    <a:lnTo>
                      <a:pt x="72808" y="112258"/>
                    </a:lnTo>
                    <a:lnTo>
                      <a:pt x="72808" y="36774"/>
                    </a:lnTo>
                    <a:lnTo>
                      <a:pt x="78202" y="36774"/>
                    </a:lnTo>
                    <a:lnTo>
                      <a:pt x="78202" y="112258"/>
                    </a:lnTo>
                    <a:close/>
                    <a:moveTo>
                      <a:pt x="80224" y="32903"/>
                    </a:moveTo>
                    <a:lnTo>
                      <a:pt x="70112" y="32903"/>
                    </a:lnTo>
                    <a:lnTo>
                      <a:pt x="70112" y="32903"/>
                    </a:lnTo>
                    <a:lnTo>
                      <a:pt x="68764" y="32903"/>
                    </a:lnTo>
                    <a:lnTo>
                      <a:pt x="68089" y="31935"/>
                    </a:lnTo>
                    <a:lnTo>
                      <a:pt x="67415" y="30000"/>
                    </a:lnTo>
                    <a:lnTo>
                      <a:pt x="66741" y="28064"/>
                    </a:lnTo>
                    <a:lnTo>
                      <a:pt x="66741" y="28064"/>
                    </a:lnTo>
                    <a:lnTo>
                      <a:pt x="67415" y="26129"/>
                    </a:lnTo>
                    <a:lnTo>
                      <a:pt x="68089" y="25161"/>
                    </a:lnTo>
                    <a:lnTo>
                      <a:pt x="68764" y="24193"/>
                    </a:lnTo>
                    <a:lnTo>
                      <a:pt x="70112" y="23225"/>
                    </a:lnTo>
                    <a:lnTo>
                      <a:pt x="80224" y="23225"/>
                    </a:lnTo>
                    <a:lnTo>
                      <a:pt x="80224" y="23225"/>
                    </a:lnTo>
                    <a:lnTo>
                      <a:pt x="81573" y="24193"/>
                    </a:lnTo>
                    <a:lnTo>
                      <a:pt x="82921" y="25161"/>
                    </a:lnTo>
                    <a:lnTo>
                      <a:pt x="83595" y="26129"/>
                    </a:lnTo>
                    <a:lnTo>
                      <a:pt x="83595" y="28064"/>
                    </a:lnTo>
                    <a:lnTo>
                      <a:pt x="83595" y="28064"/>
                    </a:lnTo>
                    <a:lnTo>
                      <a:pt x="83595" y="30000"/>
                    </a:lnTo>
                    <a:lnTo>
                      <a:pt x="82921" y="31935"/>
                    </a:lnTo>
                    <a:lnTo>
                      <a:pt x="81573" y="32903"/>
                    </a:lnTo>
                    <a:lnTo>
                      <a:pt x="80224" y="32903"/>
                    </a:lnTo>
                    <a:lnTo>
                      <a:pt x="80224" y="32903"/>
                    </a:lnTo>
                    <a:close/>
                    <a:moveTo>
                      <a:pt x="93707" y="76451"/>
                    </a:moveTo>
                    <a:lnTo>
                      <a:pt x="93707" y="43548"/>
                    </a:lnTo>
                    <a:lnTo>
                      <a:pt x="110561" y="60000"/>
                    </a:lnTo>
                    <a:lnTo>
                      <a:pt x="93707" y="76451"/>
                    </a:lnTo>
                    <a:close/>
                  </a:path>
                </a:pathLst>
              </a:custGeom>
              <a:solidFill>
                <a:schemeClr val="bg1"/>
              </a:solidFill>
              <a:ln>
                <a:noFill/>
              </a:ln>
            </p:spPr>
            <p:txBody>
              <a:bodyPr lIns="91425" tIns="45700" rIns="91425" bIns="45700" anchor="t" anchorCtr="0">
                <a:noAutofit/>
              </a:bodyPr>
              <a:lstStyle/>
              <a:p>
                <a:pPr>
                  <a:buClr>
                    <a:srgbClr val="000000"/>
                  </a:buClr>
                  <a:buFont typeface="Arial"/>
                  <a:buNone/>
                </a:pPr>
                <a:endParaRPr sz="900" kern="0">
                  <a:solidFill>
                    <a:srgbClr val="000000"/>
                  </a:solidFill>
                  <a:ea typeface="Georgia"/>
                  <a:cs typeface="Georgia"/>
                  <a:sym typeface="Georgia"/>
                </a:endParaRPr>
              </a:p>
            </p:txBody>
          </p:sp>
        </p:grpSp>
      </p:grpSp>
      <p:sp>
        <p:nvSpPr>
          <p:cNvPr id="33" name="Shape 811"/>
          <p:cNvSpPr txBox="1"/>
          <p:nvPr/>
        </p:nvSpPr>
        <p:spPr>
          <a:xfrm>
            <a:off x="533400" y="6170200"/>
            <a:ext cx="6534899" cy="138499"/>
          </a:xfrm>
          <a:prstGeom prst="rect">
            <a:avLst/>
          </a:prstGeom>
          <a:noFill/>
          <a:ln>
            <a:noFill/>
          </a:ln>
        </p:spPr>
        <p:txBody>
          <a:bodyPr wrap="square" lIns="0" tIns="0" rIns="0" bIns="0" anchor="t" anchorCtr="0">
            <a:spAutoFit/>
          </a:bodyPr>
          <a:lstStyle/>
          <a:p>
            <a:pPr marL="0" marR="0" lvl="0" indent="0" algn="l" rtl="0">
              <a:lnSpc>
                <a:spcPct val="100000"/>
              </a:lnSpc>
              <a:spcBef>
                <a:spcPts val="0"/>
              </a:spcBef>
              <a:spcAft>
                <a:spcPts val="0"/>
              </a:spcAft>
              <a:buClr>
                <a:srgbClr val="FFFFFF"/>
              </a:buClr>
              <a:buSzPct val="25000"/>
              <a:buFont typeface="Georgia"/>
              <a:buNone/>
            </a:pPr>
            <a:r>
              <a:rPr lang="en" sz="900" b="0" i="1" u="none" strike="noStrike" cap="none" dirty="0">
                <a:latin typeface="Georgia"/>
                <a:ea typeface="Georgia"/>
                <a:cs typeface="Georgia"/>
                <a:sym typeface="Georgia"/>
              </a:rPr>
              <a:t>https://www.aicpa.org/Research/Standards/AuditAttest/DownloadableDocuments/AU-C-00200.pdf</a:t>
            </a:r>
          </a:p>
        </p:txBody>
      </p:sp>
    </p:spTree>
    <p:extLst>
      <p:ext uri="{BB962C8B-B14F-4D97-AF65-F5344CB8AC3E}">
        <p14:creationId xmlns:p14="http://schemas.microsoft.com/office/powerpoint/2010/main" val="27680521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objectives</a:t>
            </a:r>
          </a:p>
        </p:txBody>
      </p:sp>
      <p:sp>
        <p:nvSpPr>
          <p:cNvPr id="3" name="Content Placeholder 2"/>
          <p:cNvSpPr>
            <a:spLocks noGrp="1"/>
          </p:cNvSpPr>
          <p:nvPr>
            <p:ph sz="quarter" idx="15"/>
          </p:nvPr>
        </p:nvSpPr>
        <p:spPr>
          <a:xfrm>
            <a:off x="533400" y="1762791"/>
            <a:ext cx="8077200" cy="1862048"/>
          </a:xfrm>
        </p:spPr>
        <p:txBody>
          <a:bodyPr/>
          <a:lstStyle/>
          <a:p>
            <a:r>
              <a:rPr lang="en-US" dirty="0" smtClean="0"/>
              <a:t>At the </a:t>
            </a:r>
            <a:r>
              <a:rPr lang="en-US" dirty="0"/>
              <a:t>end of this section, students will be able to:</a:t>
            </a:r>
          </a:p>
          <a:p>
            <a:pPr marL="228600" indent="-228600">
              <a:buFont typeface="Arial" panose="020B0604020202020204" pitchFamily="34" charset="0"/>
              <a:buChar char="•"/>
            </a:pPr>
            <a:r>
              <a:rPr lang="en-US" dirty="0"/>
              <a:t>Define data quality checks and how they are utilized </a:t>
            </a:r>
          </a:p>
          <a:p>
            <a:pPr marL="228600" indent="-228600">
              <a:buFont typeface="Arial" panose="020B0604020202020204" pitchFamily="34" charset="0"/>
              <a:buChar char="•"/>
            </a:pPr>
            <a:r>
              <a:rPr lang="en-US" dirty="0"/>
              <a:t>Recognize areas where data analytics is applied in external audit</a:t>
            </a:r>
          </a:p>
          <a:p>
            <a:pPr marL="228600" indent="-228600">
              <a:buFont typeface="Arial" panose="020B0604020202020204" pitchFamily="34" charset="0"/>
              <a:buChar char="•"/>
            </a:pPr>
            <a:r>
              <a:rPr lang="en-US" dirty="0"/>
              <a:t>Describe specific internal control functions utilized in external audit</a:t>
            </a:r>
          </a:p>
          <a:p>
            <a:pPr marL="228600" indent="-228600">
              <a:buFont typeface="Arial" panose="020B0604020202020204" pitchFamily="34" charset="0"/>
              <a:buChar char="•"/>
            </a:pPr>
            <a:r>
              <a:rPr lang="en-US" dirty="0"/>
              <a:t>Explain substantive testing and how it is utilized</a:t>
            </a:r>
          </a:p>
          <a:p>
            <a:pPr marL="228600" indent="-228600">
              <a:buFont typeface="Arial" panose="020B0604020202020204" pitchFamily="34" charset="0"/>
              <a:buChar char="•"/>
            </a:pPr>
            <a:r>
              <a:rPr lang="en-US" dirty="0"/>
              <a:t>Discuss how risk assessment can support and enhance an external audit</a:t>
            </a:r>
          </a:p>
        </p:txBody>
      </p:sp>
      <p:sp>
        <p:nvSpPr>
          <p:cNvPr id="4" name="Slide Number Placeholder 3"/>
          <p:cNvSpPr>
            <a:spLocks noGrp="1"/>
          </p:cNvSpPr>
          <p:nvPr>
            <p:ph type="sldNum" sz="quarter" idx="18"/>
          </p:nvPr>
        </p:nvSpPr>
        <p:spPr/>
        <p:txBody>
          <a:bodyPr/>
          <a:lstStyle/>
          <a:p>
            <a:fld id="{0EB59224-DFAF-451D-8CBC-9A737B9002FD}" type="slidenum">
              <a:rPr lang="en-US" smtClean="0"/>
              <a:pPr/>
              <a:t>18</a:t>
            </a:fld>
            <a:endParaRPr lang="en-US" dirty="0"/>
          </a:p>
        </p:txBody>
      </p:sp>
    </p:spTree>
    <p:extLst>
      <p:ext uri="{BB962C8B-B14F-4D97-AF65-F5344CB8AC3E}">
        <p14:creationId xmlns:p14="http://schemas.microsoft.com/office/powerpoint/2010/main" val="20022836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quality checks in external audit</a:t>
            </a:r>
          </a:p>
        </p:txBody>
      </p:sp>
      <p:sp>
        <p:nvSpPr>
          <p:cNvPr id="4" name="Slide Number Placeholder 3"/>
          <p:cNvSpPr>
            <a:spLocks noGrp="1"/>
          </p:cNvSpPr>
          <p:nvPr>
            <p:ph type="sldNum" sz="quarter" idx="18"/>
          </p:nvPr>
        </p:nvSpPr>
        <p:spPr/>
        <p:txBody>
          <a:bodyPr/>
          <a:lstStyle/>
          <a:p>
            <a:fld id="{0EB59224-DFAF-451D-8CBC-9A737B9002FD}" type="slidenum">
              <a:rPr lang="en-US" smtClean="0"/>
              <a:pPr/>
              <a:t>19</a:t>
            </a:fld>
            <a:endParaRPr lang="en-US" dirty="0"/>
          </a:p>
        </p:txBody>
      </p:sp>
      <p:grpSp>
        <p:nvGrpSpPr>
          <p:cNvPr id="14" name="Group 13"/>
          <p:cNvGrpSpPr/>
          <p:nvPr/>
        </p:nvGrpSpPr>
        <p:grpSpPr>
          <a:xfrm>
            <a:off x="533400" y="1800891"/>
            <a:ext cx="4807199" cy="2491049"/>
            <a:chOff x="533400" y="1800891"/>
            <a:chExt cx="4807199" cy="2491049"/>
          </a:xfrm>
        </p:grpSpPr>
        <p:sp>
          <p:nvSpPr>
            <p:cNvPr id="7" name="Shape 824"/>
            <p:cNvSpPr/>
            <p:nvPr/>
          </p:nvSpPr>
          <p:spPr>
            <a:xfrm>
              <a:off x="533400" y="1800891"/>
              <a:ext cx="4807199" cy="471598"/>
            </a:xfrm>
            <a:prstGeom prst="rect">
              <a:avLst/>
            </a:prstGeom>
            <a:solidFill>
              <a:schemeClr val="tx2"/>
            </a:solidFill>
            <a:ln>
              <a:noFill/>
            </a:ln>
          </p:spPr>
          <p:txBody>
            <a:bodyPr lIns="91425" tIns="45700" rIns="91425" bIns="45700" anchor="ctr" anchorCtr="0">
              <a:noAutofit/>
            </a:bodyPr>
            <a:lstStyle/>
            <a:p>
              <a:pPr marL="228600" marR="0" lvl="0" indent="-228600" algn="l" rtl="0">
                <a:lnSpc>
                  <a:spcPct val="100000"/>
                </a:lnSpc>
                <a:spcBef>
                  <a:spcPts val="0"/>
                </a:spcBef>
                <a:spcAft>
                  <a:spcPts val="0"/>
                </a:spcAft>
                <a:buClr>
                  <a:srgbClr val="FFFFFF"/>
                </a:buClr>
                <a:buSzPct val="100000"/>
                <a:buFont typeface="+mj-lt"/>
                <a:buAutoNum type="arabicPeriod"/>
              </a:pPr>
              <a:r>
                <a:rPr lang="en" sz="1400" b="1" i="1" u="none" strike="noStrike" cap="none" dirty="0" smtClean="0">
                  <a:solidFill>
                    <a:schemeClr val="lt1"/>
                  </a:solidFill>
                  <a:ea typeface="Georgia"/>
                  <a:cs typeface="Georgia"/>
                  <a:sym typeface="Georgia"/>
                </a:rPr>
                <a:t>Completeness</a:t>
              </a:r>
              <a:endParaRPr lang="en" sz="1400" b="1" i="1" u="none" strike="noStrike" cap="none" dirty="0">
                <a:solidFill>
                  <a:schemeClr val="lt1"/>
                </a:solidFill>
                <a:ea typeface="Georgia"/>
                <a:cs typeface="Georgia"/>
                <a:sym typeface="Georgia"/>
              </a:endParaRPr>
            </a:p>
          </p:txBody>
        </p:sp>
        <p:sp>
          <p:nvSpPr>
            <p:cNvPr id="8" name="Shape 825"/>
            <p:cNvSpPr/>
            <p:nvPr/>
          </p:nvSpPr>
          <p:spPr>
            <a:xfrm>
              <a:off x="533400" y="2305754"/>
              <a:ext cx="4807199" cy="471598"/>
            </a:xfrm>
            <a:prstGeom prst="rect">
              <a:avLst/>
            </a:prstGeom>
            <a:solidFill>
              <a:schemeClr val="accent2"/>
            </a:solidFill>
            <a:ln>
              <a:noFill/>
            </a:ln>
          </p:spPr>
          <p:txBody>
            <a:bodyPr lIns="91425" tIns="45700" rIns="91425" bIns="45700" anchor="ctr" anchorCtr="0">
              <a:noAutofit/>
            </a:bodyPr>
            <a:lstStyle/>
            <a:p>
              <a:pPr marL="228600" marR="0" lvl="0" indent="-228600" algn="l" rtl="0">
                <a:lnSpc>
                  <a:spcPct val="100000"/>
                </a:lnSpc>
                <a:spcBef>
                  <a:spcPts val="0"/>
                </a:spcBef>
                <a:spcAft>
                  <a:spcPts val="0"/>
                </a:spcAft>
                <a:buClr>
                  <a:srgbClr val="FFFFFF"/>
                </a:buClr>
                <a:buSzPct val="100000"/>
                <a:buFont typeface="+mj-lt"/>
                <a:buAutoNum type="arabicPeriod" startAt="2"/>
              </a:pPr>
              <a:r>
                <a:rPr lang="en" sz="1400" b="1" i="1" u="none" strike="noStrike" cap="none" dirty="0" smtClean="0">
                  <a:solidFill>
                    <a:srgbClr val="FFFFFF"/>
                  </a:solidFill>
                  <a:ea typeface="Georgia"/>
                  <a:cs typeface="Georgia"/>
                  <a:sym typeface="Georgia"/>
                </a:rPr>
                <a:t>Consistency</a:t>
              </a:r>
              <a:endParaRPr lang="en" sz="1400" b="1" i="1" u="none" strike="noStrike" cap="none" dirty="0">
                <a:solidFill>
                  <a:srgbClr val="FFFFFF"/>
                </a:solidFill>
                <a:ea typeface="Georgia"/>
                <a:cs typeface="Georgia"/>
                <a:sym typeface="Georgia"/>
              </a:endParaRPr>
            </a:p>
          </p:txBody>
        </p:sp>
        <p:sp>
          <p:nvSpPr>
            <p:cNvPr id="9" name="Shape 826"/>
            <p:cNvSpPr/>
            <p:nvPr/>
          </p:nvSpPr>
          <p:spPr>
            <a:xfrm>
              <a:off x="533400" y="2810616"/>
              <a:ext cx="4807199" cy="471598"/>
            </a:xfrm>
            <a:prstGeom prst="rect">
              <a:avLst/>
            </a:prstGeom>
            <a:solidFill>
              <a:schemeClr val="accent3"/>
            </a:solidFill>
            <a:ln>
              <a:noFill/>
            </a:ln>
          </p:spPr>
          <p:txBody>
            <a:bodyPr lIns="91425" tIns="45700" rIns="91425" bIns="45700" anchor="ctr" anchorCtr="0">
              <a:noAutofit/>
            </a:bodyPr>
            <a:lstStyle/>
            <a:p>
              <a:pPr marL="228600" marR="0" lvl="0" indent="-228600" algn="l" rtl="0">
                <a:lnSpc>
                  <a:spcPct val="100000"/>
                </a:lnSpc>
                <a:spcBef>
                  <a:spcPts val="0"/>
                </a:spcBef>
                <a:spcAft>
                  <a:spcPts val="0"/>
                </a:spcAft>
                <a:buClr>
                  <a:srgbClr val="FFFFFF"/>
                </a:buClr>
                <a:buSzPct val="100000"/>
                <a:buFont typeface="+mj-lt"/>
                <a:buAutoNum type="arabicPeriod" startAt="3"/>
              </a:pPr>
              <a:r>
                <a:rPr lang="en" sz="1400" b="1" i="1" u="none" strike="noStrike" cap="none" dirty="0" smtClean="0">
                  <a:solidFill>
                    <a:srgbClr val="FFFFFF"/>
                  </a:solidFill>
                  <a:ea typeface="Georgia"/>
                  <a:cs typeface="Georgia"/>
                  <a:sym typeface="Georgia"/>
                </a:rPr>
                <a:t>Accuracy</a:t>
              </a:r>
              <a:endParaRPr lang="en" sz="1400" b="1" i="1" u="none" strike="noStrike" cap="none" dirty="0">
                <a:solidFill>
                  <a:srgbClr val="FFFFFF"/>
                </a:solidFill>
                <a:ea typeface="Georgia"/>
                <a:cs typeface="Georgia"/>
                <a:sym typeface="Georgia"/>
              </a:endParaRPr>
            </a:p>
          </p:txBody>
        </p:sp>
        <p:sp>
          <p:nvSpPr>
            <p:cNvPr id="10" name="Shape 827"/>
            <p:cNvSpPr/>
            <p:nvPr/>
          </p:nvSpPr>
          <p:spPr>
            <a:xfrm>
              <a:off x="533400" y="3315480"/>
              <a:ext cx="4807199" cy="471598"/>
            </a:xfrm>
            <a:prstGeom prst="rect">
              <a:avLst/>
            </a:prstGeom>
            <a:solidFill>
              <a:schemeClr val="accent4"/>
            </a:solidFill>
            <a:ln>
              <a:noFill/>
            </a:ln>
          </p:spPr>
          <p:txBody>
            <a:bodyPr lIns="91425" tIns="45700" rIns="91425" bIns="45700" anchor="ctr" anchorCtr="0">
              <a:noAutofit/>
            </a:bodyPr>
            <a:lstStyle/>
            <a:p>
              <a:pPr marL="228600" marR="0" lvl="0" indent="-228600" algn="l" rtl="0">
                <a:lnSpc>
                  <a:spcPct val="100000"/>
                </a:lnSpc>
                <a:spcBef>
                  <a:spcPts val="0"/>
                </a:spcBef>
                <a:spcAft>
                  <a:spcPts val="0"/>
                </a:spcAft>
                <a:buClr>
                  <a:srgbClr val="FFFFFF"/>
                </a:buClr>
                <a:buSzPct val="100000"/>
                <a:buFont typeface="+mj-lt"/>
                <a:buAutoNum type="arabicPeriod" startAt="4"/>
              </a:pPr>
              <a:r>
                <a:rPr lang="en" sz="1400" b="1" i="1" u="none" strike="noStrike" cap="none" dirty="0" smtClean="0">
                  <a:solidFill>
                    <a:srgbClr val="FFFFFF"/>
                  </a:solidFill>
                  <a:ea typeface="Georgia"/>
                  <a:cs typeface="Georgia"/>
                  <a:sym typeface="Georgia"/>
                </a:rPr>
                <a:t>Precision</a:t>
              </a:r>
              <a:endParaRPr lang="en" sz="1400" b="1" i="1" u="none" strike="noStrike" cap="none" dirty="0">
                <a:solidFill>
                  <a:srgbClr val="FFFFFF"/>
                </a:solidFill>
                <a:ea typeface="Georgia"/>
                <a:cs typeface="Georgia"/>
                <a:sym typeface="Georgia"/>
              </a:endParaRPr>
            </a:p>
          </p:txBody>
        </p:sp>
        <p:sp>
          <p:nvSpPr>
            <p:cNvPr id="11" name="Shape 828"/>
            <p:cNvSpPr/>
            <p:nvPr/>
          </p:nvSpPr>
          <p:spPr>
            <a:xfrm>
              <a:off x="533400" y="3820342"/>
              <a:ext cx="4807199" cy="471598"/>
            </a:xfrm>
            <a:prstGeom prst="rect">
              <a:avLst/>
            </a:prstGeom>
            <a:solidFill>
              <a:schemeClr val="accent5"/>
            </a:solidFill>
            <a:ln>
              <a:noFill/>
            </a:ln>
          </p:spPr>
          <p:txBody>
            <a:bodyPr lIns="91425" tIns="45700" rIns="91425" bIns="45700" anchor="ctr" anchorCtr="0">
              <a:noAutofit/>
            </a:bodyPr>
            <a:lstStyle/>
            <a:p>
              <a:pPr marL="228600" marR="0" lvl="0" indent="-228600" algn="l" rtl="0">
                <a:lnSpc>
                  <a:spcPct val="100000"/>
                </a:lnSpc>
                <a:spcBef>
                  <a:spcPts val="0"/>
                </a:spcBef>
                <a:spcAft>
                  <a:spcPts val="0"/>
                </a:spcAft>
                <a:buClr>
                  <a:srgbClr val="FFFFFF"/>
                </a:buClr>
                <a:buSzPct val="100000"/>
                <a:buFont typeface="+mj-lt"/>
                <a:buAutoNum type="arabicPeriod" startAt="5"/>
              </a:pPr>
              <a:r>
                <a:rPr lang="en" sz="1400" b="1" i="1" u="none" strike="noStrike" cap="none" dirty="0" smtClean="0">
                  <a:solidFill>
                    <a:srgbClr val="FFFFFF"/>
                  </a:solidFill>
                  <a:ea typeface="Georgia"/>
                  <a:cs typeface="Georgia"/>
                  <a:sym typeface="Georgia"/>
                </a:rPr>
                <a:t>Data </a:t>
              </a:r>
              <a:r>
                <a:rPr lang="en" sz="1400" b="1" i="1" u="none" strike="noStrike" cap="none" dirty="0">
                  <a:solidFill>
                    <a:srgbClr val="FFFFFF"/>
                  </a:solidFill>
                  <a:ea typeface="Georgia"/>
                  <a:cs typeface="Georgia"/>
                  <a:sym typeface="Georgia"/>
                </a:rPr>
                <a:t>gaps</a:t>
              </a:r>
            </a:p>
          </p:txBody>
        </p:sp>
      </p:grpSp>
      <p:sp>
        <p:nvSpPr>
          <p:cNvPr id="13" name="TextBox 12"/>
          <p:cNvSpPr txBox="1"/>
          <p:nvPr/>
        </p:nvSpPr>
        <p:spPr>
          <a:xfrm>
            <a:off x="5505450" y="1800891"/>
            <a:ext cx="3105149" cy="1231106"/>
          </a:xfrm>
          <a:prstGeom prst="rect">
            <a:avLst/>
          </a:prstGeom>
          <a:noFill/>
        </p:spPr>
        <p:txBody>
          <a:bodyPr vert="horz" wrap="square" lIns="0" tIns="0" rIns="0" bIns="0" rtlCol="0" anchor="t">
            <a:spAutoFit/>
          </a:bodyPr>
          <a:lstStyle/>
          <a:p>
            <a:pPr indent="-274320">
              <a:spcAft>
                <a:spcPts val="900"/>
              </a:spcAft>
            </a:pPr>
            <a:r>
              <a:rPr lang="en-US" sz="1600" dirty="0">
                <a:latin typeface="Georgia" pitchFamily="18" charset="0"/>
              </a:rPr>
              <a:t>Data quality is the foundation of data analytics</a:t>
            </a:r>
            <a:r>
              <a:rPr lang="en-US" sz="1600" dirty="0" smtClean="0">
                <a:latin typeface="Georgia" pitchFamily="18" charset="0"/>
              </a:rPr>
              <a:t>. The </a:t>
            </a:r>
            <a:r>
              <a:rPr lang="en-US" sz="1600" dirty="0">
                <a:latin typeface="Georgia" pitchFamily="18" charset="0"/>
              </a:rPr>
              <a:t>checks that are used to ensure the data is complete &amp; accurate drives the external audit and final product</a:t>
            </a:r>
            <a:r>
              <a:rPr lang="en-US" sz="1600" dirty="0" smtClean="0">
                <a:latin typeface="Georgia" pitchFamily="18" charset="0"/>
              </a:rPr>
              <a:t>.</a:t>
            </a:r>
            <a:endParaRPr lang="en-US" sz="1600" dirty="0">
              <a:latin typeface="Georgia" pitchFamily="18" charset="0"/>
            </a:endParaRPr>
          </a:p>
        </p:txBody>
      </p:sp>
    </p:spTree>
    <p:extLst>
      <p:ext uri="{BB962C8B-B14F-4D97-AF65-F5344CB8AC3E}">
        <p14:creationId xmlns:p14="http://schemas.microsoft.com/office/powerpoint/2010/main" val="41088892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Course contents</a:t>
            </a:r>
          </a:p>
        </p:txBody>
      </p:sp>
      <p:sp>
        <p:nvSpPr>
          <p:cNvPr id="3" name="Content Placeholder 2"/>
          <p:cNvSpPr>
            <a:spLocks noGrp="1"/>
          </p:cNvSpPr>
          <p:nvPr>
            <p:ph sz="quarter" idx="15"/>
          </p:nvPr>
        </p:nvSpPr>
        <p:spPr>
          <a:xfrm>
            <a:off x="533400" y="1762791"/>
            <a:ext cx="8077200" cy="2416046"/>
          </a:xfrm>
        </p:spPr>
        <p:txBody>
          <a:bodyPr/>
          <a:lstStyle/>
          <a:p>
            <a:pPr marL="228600" indent="-228600">
              <a:spcAft>
                <a:spcPts val="900"/>
              </a:spcAft>
              <a:buFont typeface="+mj-lt"/>
              <a:buAutoNum type="arabicPeriod"/>
            </a:pPr>
            <a:r>
              <a:rPr lang="en-US" dirty="0" smtClean="0"/>
              <a:t>Overview</a:t>
            </a:r>
          </a:p>
          <a:p>
            <a:pPr marL="228600" indent="-228600">
              <a:spcAft>
                <a:spcPts val="900"/>
              </a:spcAft>
              <a:buFont typeface="+mj-lt"/>
              <a:buAutoNum type="arabicPeriod"/>
            </a:pPr>
            <a:r>
              <a:rPr lang="en-US" dirty="0"/>
              <a:t>Key areas of </a:t>
            </a:r>
            <a:r>
              <a:rPr lang="en-US" dirty="0" smtClean="0"/>
              <a:t>application</a:t>
            </a:r>
          </a:p>
          <a:p>
            <a:pPr marL="457200" indent="-228600">
              <a:spcAft>
                <a:spcPts val="900"/>
              </a:spcAft>
              <a:buFont typeface="Georgia" panose="02040502050405020303" pitchFamily="18" charset="0"/>
              <a:buChar char="-"/>
            </a:pPr>
            <a:r>
              <a:rPr lang="en-US" dirty="0" smtClean="0"/>
              <a:t>2a Internal controls</a:t>
            </a:r>
          </a:p>
          <a:p>
            <a:pPr marL="457200" indent="-228600">
              <a:spcAft>
                <a:spcPts val="900"/>
              </a:spcAft>
              <a:buFont typeface="Georgia" panose="02040502050405020303" pitchFamily="18" charset="0"/>
              <a:buChar char="-"/>
            </a:pPr>
            <a:r>
              <a:rPr lang="en-US" dirty="0"/>
              <a:t>2</a:t>
            </a:r>
            <a:r>
              <a:rPr lang="en-US" dirty="0" smtClean="0"/>
              <a:t>b Substantive testing</a:t>
            </a:r>
          </a:p>
          <a:p>
            <a:pPr marL="457200" indent="-228600">
              <a:spcAft>
                <a:spcPts val="900"/>
              </a:spcAft>
              <a:buFont typeface="Georgia" panose="02040502050405020303" pitchFamily="18" charset="0"/>
              <a:buChar char="-"/>
            </a:pPr>
            <a:r>
              <a:rPr lang="en-US" dirty="0" smtClean="0"/>
              <a:t>2c Risk assessment</a:t>
            </a:r>
          </a:p>
          <a:p>
            <a:pPr marL="342900" indent="-342900">
              <a:spcAft>
                <a:spcPts val="900"/>
              </a:spcAft>
              <a:buFont typeface="+mj-lt"/>
              <a:buAutoNum type="arabicPeriod" startAt="3"/>
            </a:pPr>
            <a:r>
              <a:rPr lang="en-US" dirty="0"/>
              <a:t>Case study</a:t>
            </a:r>
          </a:p>
          <a:p>
            <a:pPr marL="342900" indent="-342900">
              <a:spcAft>
                <a:spcPts val="900"/>
              </a:spcAft>
              <a:buFont typeface="+mj-lt"/>
              <a:buAutoNum type="arabicPeriod" startAt="3"/>
            </a:pPr>
            <a:r>
              <a:rPr lang="en-US" dirty="0" smtClean="0"/>
              <a:t>Questions</a:t>
            </a:r>
            <a:endParaRPr lang="en-US" dirty="0"/>
          </a:p>
        </p:txBody>
      </p:sp>
      <p:sp>
        <p:nvSpPr>
          <p:cNvPr id="4" name="Slide Number Placeholder 3"/>
          <p:cNvSpPr>
            <a:spLocks noGrp="1"/>
          </p:cNvSpPr>
          <p:nvPr>
            <p:ph type="sldNum" sz="quarter" idx="18"/>
          </p:nvPr>
        </p:nvSpPr>
        <p:spPr/>
        <p:txBody>
          <a:bodyPr/>
          <a:lstStyle/>
          <a:p>
            <a:fld id="{0EB59224-DFAF-451D-8CBC-9A737B9002FD}" type="slidenum">
              <a:rPr lang="en-US" smtClean="0"/>
              <a:pPr/>
              <a:t>2</a:t>
            </a:fld>
            <a:endParaRPr lang="en-US" dirty="0"/>
          </a:p>
        </p:txBody>
      </p:sp>
    </p:spTree>
    <p:extLst>
      <p:ext uri="{BB962C8B-B14F-4D97-AF65-F5344CB8AC3E}">
        <p14:creationId xmlns:p14="http://schemas.microsoft.com/office/powerpoint/2010/main" val="38914206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0000"/>
                </a:solidFill>
                <a:latin typeface="Georgia" panose="02040502050405020303" pitchFamily="18" charset="0"/>
                <a:ea typeface="Georgia" panose="02040502050405020303" pitchFamily="18" charset="0"/>
                <a:cs typeface="Georgia" panose="02040502050405020303" pitchFamily="18" charset="0"/>
              </a:rPr>
              <a:t>Internal controls</a:t>
            </a:r>
            <a:endParaRPr lang="en-US" dirty="0"/>
          </a:p>
        </p:txBody>
      </p:sp>
      <p:sp>
        <p:nvSpPr>
          <p:cNvPr id="3" name="Content Placeholder 2"/>
          <p:cNvSpPr>
            <a:spLocks noGrp="1"/>
          </p:cNvSpPr>
          <p:nvPr>
            <p:ph sz="quarter" idx="15"/>
          </p:nvPr>
        </p:nvSpPr>
        <p:spPr>
          <a:xfrm>
            <a:off x="533400" y="1762791"/>
            <a:ext cx="8077200" cy="1631216"/>
          </a:xfrm>
        </p:spPr>
        <p:txBody>
          <a:bodyPr/>
          <a:lstStyle/>
          <a:p>
            <a:r>
              <a:rPr lang="en-US" dirty="0"/>
              <a:t>Internal controls were established under Section 302 of the Sarbanes-Oxley Act of 2002 (SOX). The function </a:t>
            </a:r>
            <a:r>
              <a:rPr lang="en-US" dirty="0" smtClean="0"/>
              <a:t>of internal </a:t>
            </a:r>
            <a:r>
              <a:rPr lang="en-US" dirty="0"/>
              <a:t>controls is </a:t>
            </a:r>
            <a:r>
              <a:rPr lang="en-US" b="1" i="1" dirty="0"/>
              <a:t>to ensure the accuracy of financial reporting.</a:t>
            </a:r>
            <a:r>
              <a:rPr lang="en-US" dirty="0"/>
              <a:t> In order to remain compliant with SOX regulation standards, companies must regularly assess and document the effectiveness of those internal controls</a:t>
            </a:r>
            <a:r>
              <a:rPr lang="en-US" dirty="0" smtClean="0"/>
              <a:t>.</a:t>
            </a:r>
          </a:p>
          <a:p>
            <a:r>
              <a:rPr lang="en-US" b="1" i="1" dirty="0" smtClean="0"/>
              <a:t>What are some of the risks that internal controls address? </a:t>
            </a:r>
          </a:p>
          <a:p>
            <a:r>
              <a:rPr lang="en-US" b="1" i="1" dirty="0"/>
              <a:t>What are some of the benefits of using data analytics for internal controls?</a:t>
            </a:r>
          </a:p>
        </p:txBody>
      </p:sp>
      <p:sp>
        <p:nvSpPr>
          <p:cNvPr id="4" name="Slide Number Placeholder 3"/>
          <p:cNvSpPr>
            <a:spLocks noGrp="1"/>
          </p:cNvSpPr>
          <p:nvPr>
            <p:ph type="sldNum" sz="quarter" idx="18"/>
          </p:nvPr>
        </p:nvSpPr>
        <p:spPr/>
        <p:txBody>
          <a:bodyPr/>
          <a:lstStyle/>
          <a:p>
            <a:fld id="{0EB59224-DFAF-451D-8CBC-9A737B9002FD}" type="slidenum">
              <a:rPr lang="en-US" smtClean="0"/>
              <a:pPr/>
              <a:t>20</a:t>
            </a:fld>
            <a:endParaRPr lang="en-US" dirty="0"/>
          </a:p>
        </p:txBody>
      </p:sp>
      <p:sp>
        <p:nvSpPr>
          <p:cNvPr id="5" name="Shape 842"/>
          <p:cNvSpPr txBox="1"/>
          <p:nvPr/>
        </p:nvSpPr>
        <p:spPr>
          <a:xfrm>
            <a:off x="533400" y="6187050"/>
            <a:ext cx="4944600" cy="138499"/>
          </a:xfrm>
          <a:prstGeom prst="rect">
            <a:avLst/>
          </a:prstGeom>
          <a:noFill/>
          <a:ln>
            <a:noFill/>
          </a:ln>
        </p:spPr>
        <p:txBody>
          <a:bodyPr wrap="square" lIns="0" tIns="0" rIns="0" bIns="0" anchor="t" anchorCtr="0">
            <a:spAutoFit/>
          </a:bodyPr>
          <a:lstStyle/>
          <a:p>
            <a:pPr marL="0" marR="0" lvl="0" indent="0" algn="l" rtl="0">
              <a:lnSpc>
                <a:spcPct val="100000"/>
              </a:lnSpc>
              <a:spcBef>
                <a:spcPts val="0"/>
              </a:spcBef>
              <a:spcAft>
                <a:spcPts val="0"/>
              </a:spcAft>
              <a:buClr>
                <a:srgbClr val="000000"/>
              </a:buClr>
              <a:buSzPct val="25000"/>
              <a:buFont typeface="Georgia"/>
              <a:buNone/>
            </a:pPr>
            <a:r>
              <a:rPr lang="en" sz="900" b="0" i="1" u="none" strike="noStrike" cap="none" dirty="0">
                <a:solidFill>
                  <a:srgbClr val="000000"/>
                </a:solidFill>
                <a:latin typeface="Georgia"/>
                <a:ea typeface="Georgia"/>
                <a:cs typeface="Georgia"/>
                <a:sym typeface="Georgia"/>
              </a:rPr>
              <a:t>https://www.sec.gov/rules/proposed/s74002/card941503.pdf</a:t>
            </a:r>
          </a:p>
        </p:txBody>
      </p:sp>
      <p:pic>
        <p:nvPicPr>
          <p:cNvPr id="6" name="Picture 5"/>
          <p:cNvPicPr>
            <a:picLocks noChangeAspect="1"/>
          </p:cNvPicPr>
          <p:nvPr/>
        </p:nvPicPr>
        <p:blipFill>
          <a:blip r:embed="rId3"/>
          <a:stretch>
            <a:fillRect/>
          </a:stretch>
        </p:blipFill>
        <p:spPr>
          <a:xfrm>
            <a:off x="7128603" y="41360"/>
            <a:ext cx="1481998" cy="478870"/>
          </a:xfrm>
          <a:prstGeom prst="rect">
            <a:avLst/>
          </a:prstGeom>
        </p:spPr>
      </p:pic>
    </p:spTree>
    <p:extLst>
      <p:ext uri="{BB962C8B-B14F-4D97-AF65-F5344CB8AC3E}">
        <p14:creationId xmlns:p14="http://schemas.microsoft.com/office/powerpoint/2010/main" val="38462916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0000"/>
                </a:solidFill>
                <a:latin typeface="Georgia" panose="02040502050405020303" pitchFamily="18" charset="0"/>
                <a:ea typeface="Georgia" panose="02040502050405020303" pitchFamily="18" charset="0"/>
                <a:cs typeface="Georgia" panose="02040502050405020303" pitchFamily="18" charset="0"/>
              </a:rPr>
              <a:t>Internal </a:t>
            </a:r>
            <a:r>
              <a:rPr lang="en-US" dirty="0" smtClean="0">
                <a:solidFill>
                  <a:srgbClr val="000000"/>
                </a:solidFill>
                <a:latin typeface="Georgia" panose="02040502050405020303" pitchFamily="18" charset="0"/>
                <a:ea typeface="Georgia" panose="02040502050405020303" pitchFamily="18" charset="0"/>
                <a:cs typeface="Georgia" panose="02040502050405020303" pitchFamily="18" charset="0"/>
              </a:rPr>
              <a:t>controls </a:t>
            </a:r>
            <a:r>
              <a:rPr lang="en-US" b="0" dirty="0"/>
              <a:t>(continued)</a:t>
            </a:r>
            <a:endParaRPr lang="en-US" dirty="0"/>
          </a:p>
        </p:txBody>
      </p:sp>
      <p:sp>
        <p:nvSpPr>
          <p:cNvPr id="3" name="Content Placeholder 2"/>
          <p:cNvSpPr>
            <a:spLocks noGrp="1"/>
          </p:cNvSpPr>
          <p:nvPr>
            <p:ph sz="quarter" idx="15"/>
          </p:nvPr>
        </p:nvSpPr>
        <p:spPr>
          <a:xfrm>
            <a:off x="533400" y="1762791"/>
            <a:ext cx="8077200" cy="2923877"/>
          </a:xfrm>
        </p:spPr>
        <p:txBody>
          <a:bodyPr/>
          <a:lstStyle/>
          <a:p>
            <a:r>
              <a:rPr lang="en-US" dirty="0"/>
              <a:t>Internal controls were established under Section 302 of the Sarbanes-Oxley Act of 2002 (SOX). The function </a:t>
            </a:r>
            <a:r>
              <a:rPr lang="en-US" dirty="0" smtClean="0"/>
              <a:t>of internal </a:t>
            </a:r>
            <a:r>
              <a:rPr lang="en-US" dirty="0"/>
              <a:t>controls is </a:t>
            </a:r>
            <a:r>
              <a:rPr lang="en-US" b="1" i="1" dirty="0"/>
              <a:t>to ensure the accuracy of financial reporting. </a:t>
            </a:r>
            <a:r>
              <a:rPr lang="en-US" dirty="0"/>
              <a:t>In order to remain compliant with SOX regulation standards, companies must regularly assess and document the effectiveness of those internal controls</a:t>
            </a:r>
            <a:r>
              <a:rPr lang="en-US" dirty="0" smtClean="0"/>
              <a:t>.</a:t>
            </a:r>
          </a:p>
          <a:p>
            <a:r>
              <a:rPr lang="en-US" b="1" i="1" dirty="0"/>
              <a:t>What are some of the risks that internal controls address? </a:t>
            </a:r>
          </a:p>
          <a:p>
            <a:pPr marL="228600" indent="-228600">
              <a:buFont typeface="+mj-lt"/>
              <a:buAutoNum type="arabicPeriod"/>
            </a:pPr>
            <a:r>
              <a:rPr lang="en-US" dirty="0"/>
              <a:t>Material misstatements in the financial statements, transactions and account balances</a:t>
            </a:r>
          </a:p>
          <a:p>
            <a:pPr marL="228600" indent="-228600">
              <a:buFont typeface="+mj-lt"/>
              <a:buAutoNum type="arabicPeriod"/>
            </a:pPr>
            <a:r>
              <a:rPr lang="en-US" dirty="0"/>
              <a:t>Operations running ineffectively and/or not complying with laws and regulations</a:t>
            </a:r>
          </a:p>
          <a:p>
            <a:pPr marL="228600" indent="-228600">
              <a:buFont typeface="+mj-lt"/>
              <a:buAutoNum type="arabicPeriod"/>
            </a:pPr>
            <a:r>
              <a:rPr lang="en-US" dirty="0"/>
              <a:t>Users with conflicting roles that allow certain actions to go </a:t>
            </a:r>
            <a:r>
              <a:rPr lang="en-US" dirty="0" smtClean="0"/>
              <a:t>unmonitored</a:t>
            </a:r>
          </a:p>
          <a:p>
            <a:r>
              <a:rPr lang="en-US" b="1" i="1" dirty="0" smtClean="0"/>
              <a:t>What </a:t>
            </a:r>
            <a:r>
              <a:rPr lang="en-US" b="1" i="1" dirty="0"/>
              <a:t>are some of the benefits of using data analytics for internal controls?</a:t>
            </a:r>
          </a:p>
          <a:p>
            <a:endParaRPr lang="en-US" b="1" i="1" dirty="0"/>
          </a:p>
        </p:txBody>
      </p:sp>
      <p:sp>
        <p:nvSpPr>
          <p:cNvPr id="4" name="Slide Number Placeholder 3"/>
          <p:cNvSpPr>
            <a:spLocks noGrp="1"/>
          </p:cNvSpPr>
          <p:nvPr>
            <p:ph type="sldNum" sz="quarter" idx="18"/>
          </p:nvPr>
        </p:nvSpPr>
        <p:spPr/>
        <p:txBody>
          <a:bodyPr/>
          <a:lstStyle/>
          <a:p>
            <a:fld id="{0EB59224-DFAF-451D-8CBC-9A737B9002FD}" type="slidenum">
              <a:rPr lang="en-US" smtClean="0"/>
              <a:pPr/>
              <a:t>21</a:t>
            </a:fld>
            <a:endParaRPr lang="en-US" dirty="0"/>
          </a:p>
        </p:txBody>
      </p:sp>
      <p:pic>
        <p:nvPicPr>
          <p:cNvPr id="5" name="Picture 4"/>
          <p:cNvPicPr>
            <a:picLocks noChangeAspect="1"/>
          </p:cNvPicPr>
          <p:nvPr/>
        </p:nvPicPr>
        <p:blipFill>
          <a:blip r:embed="rId3"/>
          <a:stretch>
            <a:fillRect/>
          </a:stretch>
        </p:blipFill>
        <p:spPr>
          <a:xfrm>
            <a:off x="7128603" y="41360"/>
            <a:ext cx="1481998" cy="478870"/>
          </a:xfrm>
          <a:prstGeom prst="rect">
            <a:avLst/>
          </a:prstGeom>
        </p:spPr>
      </p:pic>
    </p:spTree>
    <p:extLst>
      <p:ext uri="{BB962C8B-B14F-4D97-AF65-F5344CB8AC3E}">
        <p14:creationId xmlns:p14="http://schemas.microsoft.com/office/powerpoint/2010/main" val="5810073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0000"/>
                </a:solidFill>
                <a:latin typeface="Georgia" panose="02040502050405020303" pitchFamily="18" charset="0"/>
                <a:ea typeface="Georgia" panose="02040502050405020303" pitchFamily="18" charset="0"/>
                <a:cs typeface="Georgia" panose="02040502050405020303" pitchFamily="18" charset="0"/>
              </a:rPr>
              <a:t>Internal </a:t>
            </a:r>
            <a:r>
              <a:rPr lang="en-US" dirty="0" smtClean="0">
                <a:solidFill>
                  <a:srgbClr val="000000"/>
                </a:solidFill>
                <a:latin typeface="Georgia" panose="02040502050405020303" pitchFamily="18" charset="0"/>
                <a:ea typeface="Georgia" panose="02040502050405020303" pitchFamily="18" charset="0"/>
                <a:cs typeface="Georgia" panose="02040502050405020303" pitchFamily="18" charset="0"/>
              </a:rPr>
              <a:t>controls </a:t>
            </a:r>
            <a:r>
              <a:rPr lang="en-US" b="0" dirty="0"/>
              <a:t>(continued)</a:t>
            </a:r>
            <a:endParaRPr lang="en-US" dirty="0"/>
          </a:p>
        </p:txBody>
      </p:sp>
      <p:sp>
        <p:nvSpPr>
          <p:cNvPr id="3" name="Content Placeholder 2"/>
          <p:cNvSpPr>
            <a:spLocks noGrp="1"/>
          </p:cNvSpPr>
          <p:nvPr>
            <p:ph sz="quarter" idx="15"/>
          </p:nvPr>
        </p:nvSpPr>
        <p:spPr>
          <a:xfrm>
            <a:off x="533400" y="1762791"/>
            <a:ext cx="8077200" cy="3816429"/>
          </a:xfrm>
        </p:spPr>
        <p:txBody>
          <a:bodyPr/>
          <a:lstStyle/>
          <a:p>
            <a:r>
              <a:rPr lang="en-US" dirty="0"/>
              <a:t>Internal controls were established under Section 302 of the Sarbanes-Oxley Act of 2002 (SOX). The function </a:t>
            </a:r>
            <a:r>
              <a:rPr lang="en-US" dirty="0" smtClean="0"/>
              <a:t>of internal </a:t>
            </a:r>
            <a:r>
              <a:rPr lang="en-US" dirty="0"/>
              <a:t>controls is </a:t>
            </a:r>
            <a:r>
              <a:rPr lang="en-US" b="1" i="1" dirty="0"/>
              <a:t>to ensure the accuracy of financial reporting. </a:t>
            </a:r>
            <a:r>
              <a:rPr lang="en-US" dirty="0"/>
              <a:t>In order to remain compliant with SOX regulation standards, companies must regularly assess and document the effectiveness of those internal controls</a:t>
            </a:r>
            <a:r>
              <a:rPr lang="en-US" dirty="0" smtClean="0"/>
              <a:t>.</a:t>
            </a:r>
          </a:p>
          <a:p>
            <a:r>
              <a:rPr lang="en-US" b="1" i="1" dirty="0"/>
              <a:t>What are some of the risks that internal controls address? </a:t>
            </a:r>
          </a:p>
          <a:p>
            <a:pPr marL="228600" indent="-228600">
              <a:buFont typeface="+mj-lt"/>
              <a:buAutoNum type="arabicPeriod"/>
            </a:pPr>
            <a:r>
              <a:rPr lang="en-US" dirty="0"/>
              <a:t>Material misstatements in the financial statements, transactions and account balances</a:t>
            </a:r>
          </a:p>
          <a:p>
            <a:pPr marL="228600" indent="-228600">
              <a:buFont typeface="+mj-lt"/>
              <a:buAutoNum type="arabicPeriod"/>
            </a:pPr>
            <a:r>
              <a:rPr lang="en-US" dirty="0"/>
              <a:t>Operations running ineffectively and/or not complying with laws and regulations</a:t>
            </a:r>
          </a:p>
          <a:p>
            <a:pPr marL="228600" indent="-228600">
              <a:buFont typeface="+mj-lt"/>
              <a:buAutoNum type="arabicPeriod"/>
            </a:pPr>
            <a:r>
              <a:rPr lang="en-US" dirty="0"/>
              <a:t>Users with conflicting roles that allow certain actions to go </a:t>
            </a:r>
            <a:r>
              <a:rPr lang="en-US" dirty="0" smtClean="0"/>
              <a:t>unmonitored</a:t>
            </a:r>
          </a:p>
          <a:p>
            <a:r>
              <a:rPr lang="en-US" b="1" i="1" dirty="0" smtClean="0"/>
              <a:t>What </a:t>
            </a:r>
            <a:r>
              <a:rPr lang="en-US" b="1" i="1" dirty="0"/>
              <a:t>are some of the benefits of using data analytics for internal controls</a:t>
            </a:r>
            <a:r>
              <a:rPr lang="en-US" b="1" i="1" dirty="0" smtClean="0"/>
              <a:t>?</a:t>
            </a:r>
          </a:p>
          <a:p>
            <a:pPr marL="228600" indent="-228600">
              <a:buFont typeface="+mj-lt"/>
              <a:buAutoNum type="arabicPeriod"/>
            </a:pPr>
            <a:r>
              <a:rPr lang="en-US" dirty="0"/>
              <a:t>Control reliability can be tested more accurately by using entire population of </a:t>
            </a:r>
            <a:r>
              <a:rPr lang="en-US" dirty="0" smtClean="0"/>
              <a:t>input data</a:t>
            </a:r>
            <a:endParaRPr lang="en-US" dirty="0"/>
          </a:p>
          <a:p>
            <a:pPr marL="228600" indent="-228600">
              <a:buFont typeface="+mj-lt"/>
              <a:buAutoNum type="arabicPeriod"/>
            </a:pPr>
            <a:r>
              <a:rPr lang="en-US" dirty="0"/>
              <a:t>Complex control logic can be replicated more effectively using data analytics tools</a:t>
            </a:r>
          </a:p>
          <a:p>
            <a:pPr marL="228600" indent="-228600">
              <a:buFont typeface="+mj-lt"/>
              <a:buAutoNum type="arabicPeriod"/>
            </a:pPr>
            <a:r>
              <a:rPr lang="en-US" dirty="0"/>
              <a:t>Underlying dataset can provide a richer picture of what controls are </a:t>
            </a:r>
            <a:r>
              <a:rPr lang="en-US" dirty="0" smtClean="0"/>
              <a:t>monitoring</a:t>
            </a:r>
            <a:endParaRPr lang="en-US" dirty="0"/>
          </a:p>
        </p:txBody>
      </p:sp>
      <p:sp>
        <p:nvSpPr>
          <p:cNvPr id="4" name="Slide Number Placeholder 3"/>
          <p:cNvSpPr>
            <a:spLocks noGrp="1"/>
          </p:cNvSpPr>
          <p:nvPr>
            <p:ph type="sldNum" sz="quarter" idx="18"/>
          </p:nvPr>
        </p:nvSpPr>
        <p:spPr/>
        <p:txBody>
          <a:bodyPr/>
          <a:lstStyle/>
          <a:p>
            <a:fld id="{0EB59224-DFAF-451D-8CBC-9A737B9002FD}" type="slidenum">
              <a:rPr lang="en-US" smtClean="0"/>
              <a:pPr/>
              <a:t>22</a:t>
            </a:fld>
            <a:endParaRPr lang="en-US" dirty="0"/>
          </a:p>
        </p:txBody>
      </p:sp>
      <p:pic>
        <p:nvPicPr>
          <p:cNvPr id="5" name="Picture 4"/>
          <p:cNvPicPr>
            <a:picLocks noChangeAspect="1"/>
          </p:cNvPicPr>
          <p:nvPr/>
        </p:nvPicPr>
        <p:blipFill>
          <a:blip r:embed="rId3"/>
          <a:stretch>
            <a:fillRect/>
          </a:stretch>
        </p:blipFill>
        <p:spPr>
          <a:xfrm>
            <a:off x="7128603" y="41360"/>
            <a:ext cx="1481998" cy="478870"/>
          </a:xfrm>
          <a:prstGeom prst="rect">
            <a:avLst/>
          </a:prstGeom>
        </p:spPr>
      </p:pic>
    </p:spTree>
    <p:extLst>
      <p:ext uri="{BB962C8B-B14F-4D97-AF65-F5344CB8AC3E}">
        <p14:creationId xmlns:p14="http://schemas.microsoft.com/office/powerpoint/2010/main" val="144918637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0000"/>
                </a:solidFill>
                <a:latin typeface="Georgia" panose="02040502050405020303" pitchFamily="18" charset="0"/>
                <a:ea typeface="Georgia" panose="02040502050405020303" pitchFamily="18" charset="0"/>
                <a:cs typeface="Georgia" panose="02040502050405020303" pitchFamily="18" charset="0"/>
              </a:rPr>
              <a:t>Application of analytics for internal controls</a:t>
            </a:r>
            <a:endParaRPr lang="en-US" dirty="0"/>
          </a:p>
        </p:txBody>
      </p:sp>
      <p:sp>
        <p:nvSpPr>
          <p:cNvPr id="3" name="Content Placeholder 2"/>
          <p:cNvSpPr>
            <a:spLocks noGrp="1"/>
          </p:cNvSpPr>
          <p:nvPr>
            <p:ph sz="quarter" idx="15"/>
          </p:nvPr>
        </p:nvSpPr>
        <p:spPr>
          <a:xfrm>
            <a:off x="533400" y="1762791"/>
            <a:ext cx="8077200" cy="492443"/>
          </a:xfrm>
        </p:spPr>
        <p:txBody>
          <a:bodyPr/>
          <a:lstStyle/>
          <a:p>
            <a:r>
              <a:rPr lang="en-US" dirty="0"/>
              <a:t>The application of analytics for internal </a:t>
            </a:r>
            <a:r>
              <a:rPr lang="en-US" dirty="0" smtClean="0"/>
              <a:t>controls includes</a:t>
            </a:r>
            <a:r>
              <a:rPr lang="en-US" dirty="0"/>
              <a:t>, but is not limited to the following areas:</a:t>
            </a:r>
            <a:endParaRPr lang="en-US" b="1" i="1" dirty="0"/>
          </a:p>
        </p:txBody>
      </p:sp>
      <p:sp>
        <p:nvSpPr>
          <p:cNvPr id="4" name="Slide Number Placeholder 3"/>
          <p:cNvSpPr>
            <a:spLocks noGrp="1"/>
          </p:cNvSpPr>
          <p:nvPr>
            <p:ph type="sldNum" sz="quarter" idx="18"/>
          </p:nvPr>
        </p:nvSpPr>
        <p:spPr/>
        <p:txBody>
          <a:bodyPr/>
          <a:lstStyle/>
          <a:p>
            <a:fld id="{0EB59224-DFAF-451D-8CBC-9A737B9002FD}" type="slidenum">
              <a:rPr lang="en-US" smtClean="0"/>
              <a:pPr/>
              <a:t>23</a:t>
            </a:fld>
            <a:endParaRPr lang="en-US" dirty="0"/>
          </a:p>
        </p:txBody>
      </p:sp>
      <p:grpSp>
        <p:nvGrpSpPr>
          <p:cNvPr id="20" name="Group 19"/>
          <p:cNvGrpSpPr/>
          <p:nvPr/>
        </p:nvGrpSpPr>
        <p:grpSpPr>
          <a:xfrm>
            <a:off x="533401" y="2311753"/>
            <a:ext cx="8077203" cy="3887652"/>
            <a:chOff x="533401" y="2311753"/>
            <a:chExt cx="8077203" cy="3887652"/>
          </a:xfrm>
        </p:grpSpPr>
        <p:sp>
          <p:nvSpPr>
            <p:cNvPr id="21" name="Shape 1159"/>
            <p:cNvSpPr/>
            <p:nvPr/>
          </p:nvSpPr>
          <p:spPr>
            <a:xfrm>
              <a:off x="533401" y="2720179"/>
              <a:ext cx="1185295" cy="3070872"/>
            </a:xfrm>
            <a:custGeom>
              <a:avLst/>
              <a:gdLst/>
              <a:ahLst/>
              <a:cxnLst/>
              <a:rect l="0" t="0" r="0" b="0"/>
              <a:pathLst>
                <a:path w="120000" h="120000" extrusionOk="0">
                  <a:moveTo>
                    <a:pt x="0" y="0"/>
                  </a:moveTo>
                  <a:lnTo>
                    <a:pt x="5100" y="486"/>
                  </a:lnTo>
                  <a:cubicBezTo>
                    <a:pt x="71545" y="8116"/>
                    <a:pt x="120000" y="31873"/>
                    <a:pt x="120000" y="59999"/>
                  </a:cubicBezTo>
                  <a:cubicBezTo>
                    <a:pt x="120000" y="88126"/>
                    <a:pt x="71545" y="111883"/>
                    <a:pt x="5100" y="119513"/>
                  </a:cubicBezTo>
                  <a:lnTo>
                    <a:pt x="0" y="120000"/>
                  </a:lnTo>
                  <a:close/>
                </a:path>
              </a:pathLst>
            </a:custGeom>
            <a:solidFill>
              <a:schemeClr val="tx2"/>
            </a:solidFill>
            <a:ln w="9525" cap="flat" cmpd="sng">
              <a:solidFill>
                <a:schemeClr val="tx2"/>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FFFFFF"/>
                </a:solidFill>
                <a:effectLst/>
                <a:uLnTx/>
                <a:uFillTx/>
                <a:latin typeface="Arial"/>
                <a:ea typeface="Georgia"/>
                <a:cs typeface="Georgia"/>
                <a:sym typeface="Georgia"/>
              </a:endParaRPr>
            </a:p>
          </p:txBody>
        </p:sp>
        <p:sp>
          <p:nvSpPr>
            <p:cNvPr id="22" name="Shape 1160"/>
            <p:cNvSpPr/>
            <p:nvPr/>
          </p:nvSpPr>
          <p:spPr>
            <a:xfrm>
              <a:off x="533401" y="2311753"/>
              <a:ext cx="1582478" cy="3887652"/>
            </a:xfrm>
            <a:custGeom>
              <a:avLst/>
              <a:gdLst/>
              <a:ahLst/>
              <a:cxnLst/>
              <a:rect l="0" t="0" r="0" b="0"/>
              <a:pathLst>
                <a:path w="120000" h="120000" extrusionOk="0">
                  <a:moveTo>
                    <a:pt x="0" y="0"/>
                  </a:moveTo>
                  <a:lnTo>
                    <a:pt x="10639" y="1027"/>
                  </a:lnTo>
                  <a:cubicBezTo>
                    <a:pt x="69000" y="7774"/>
                    <a:pt x="112924" y="28489"/>
                    <a:pt x="119222" y="53732"/>
                  </a:cubicBezTo>
                  <a:lnTo>
                    <a:pt x="120000" y="59999"/>
                  </a:lnTo>
                  <a:lnTo>
                    <a:pt x="120000" y="60000"/>
                  </a:lnTo>
                  <a:lnTo>
                    <a:pt x="119222" y="66267"/>
                  </a:lnTo>
                  <a:cubicBezTo>
                    <a:pt x="112924" y="91510"/>
                    <a:pt x="69000" y="112225"/>
                    <a:pt x="10639" y="118972"/>
                  </a:cubicBezTo>
                  <a:lnTo>
                    <a:pt x="0" y="119999"/>
                  </a:lnTo>
                  <a:lnTo>
                    <a:pt x="0" y="111921"/>
                  </a:lnTo>
                  <a:lnTo>
                    <a:pt x="6907" y="111226"/>
                  </a:lnTo>
                  <a:cubicBezTo>
                    <a:pt x="61141" y="104659"/>
                    <a:pt x="100692" y="84209"/>
                    <a:pt x="100692" y="59999"/>
                  </a:cubicBezTo>
                  <a:cubicBezTo>
                    <a:pt x="100692" y="35790"/>
                    <a:pt x="61141" y="15340"/>
                    <a:pt x="6907" y="8773"/>
                  </a:cubicBezTo>
                  <a:lnTo>
                    <a:pt x="0" y="8077"/>
                  </a:lnTo>
                  <a:close/>
                </a:path>
              </a:pathLst>
            </a:custGeom>
            <a:solidFill>
              <a:schemeClr val="tx2"/>
            </a:solidFill>
            <a:ln w="9525" cap="flat" cmpd="sng">
              <a:solidFill>
                <a:schemeClr val="tx2"/>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FFFFFF"/>
                </a:solidFill>
                <a:effectLst/>
                <a:uLnTx/>
                <a:uFillTx/>
                <a:latin typeface="Arial"/>
                <a:ea typeface="Georgia"/>
                <a:cs typeface="Georgia"/>
                <a:sym typeface="Georgia"/>
              </a:endParaRPr>
            </a:p>
          </p:txBody>
        </p:sp>
        <p:grpSp>
          <p:nvGrpSpPr>
            <p:cNvPr id="23" name="Group 22"/>
            <p:cNvGrpSpPr/>
            <p:nvPr/>
          </p:nvGrpSpPr>
          <p:grpSpPr>
            <a:xfrm>
              <a:off x="1372727" y="2408717"/>
              <a:ext cx="7237877" cy="794367"/>
              <a:chOff x="1372727" y="2408717"/>
              <a:chExt cx="7237877" cy="794367"/>
            </a:xfrm>
          </p:grpSpPr>
          <p:sp>
            <p:nvSpPr>
              <p:cNvPr id="34" name="Shape 1158"/>
              <p:cNvSpPr txBox="1"/>
              <p:nvPr/>
            </p:nvSpPr>
            <p:spPr>
              <a:xfrm>
                <a:off x="2801585" y="2408717"/>
                <a:ext cx="5809019" cy="794366"/>
              </a:xfrm>
              <a:prstGeom prst="rect">
                <a:avLst/>
              </a:prstGeom>
              <a:solidFill>
                <a:schemeClr val="accent2"/>
              </a:solidFill>
              <a:ln w="12700" cap="flat" cmpd="sng">
                <a:solidFill>
                  <a:schemeClr val="accent2"/>
                </a:solidFill>
                <a:prstDash val="solid"/>
                <a:round/>
                <a:headEnd type="none" w="med" len="med"/>
                <a:tailEnd type="none" w="med" len="med"/>
              </a:ln>
            </p:spPr>
            <p:txBody>
              <a:bodyPr lIns="274300" tIns="45700" rIns="91425" bIns="45700" anchor="ctr" anchorCtr="0">
                <a:noAutofit/>
              </a:bodyPr>
              <a:lstStyle/>
              <a:p>
                <a:pPr lvl="0">
                  <a:buClr>
                    <a:srgbClr val="FFFFFF"/>
                  </a:buClr>
                  <a:buSzPct val="25000"/>
                  <a:defRPr/>
                </a:pPr>
                <a:r>
                  <a:rPr lang="en-US" sz="1200" b="1" i="1" kern="0" dirty="0">
                    <a:solidFill>
                      <a:srgbClr val="FFFFFF"/>
                    </a:solidFill>
                    <a:ea typeface="Georgia"/>
                    <a:cs typeface="Georgia"/>
                    <a:sym typeface="Georgia"/>
                  </a:rPr>
                  <a:t>Interest expense allocation, amortization, initial direct costs, </a:t>
                </a:r>
                <a:r>
                  <a:rPr lang="en-US" sz="1200" b="1" i="1" kern="0" dirty="0" smtClean="0">
                    <a:solidFill>
                      <a:srgbClr val="FFFFFF"/>
                    </a:solidFill>
                    <a:ea typeface="Georgia"/>
                    <a:cs typeface="Georgia"/>
                    <a:sym typeface="Georgia"/>
                  </a:rPr>
                  <a:t/>
                </a:r>
                <a:br>
                  <a:rPr lang="en-US" sz="1200" b="1" i="1" kern="0" dirty="0" smtClean="0">
                    <a:solidFill>
                      <a:srgbClr val="FFFFFF"/>
                    </a:solidFill>
                    <a:ea typeface="Georgia"/>
                    <a:cs typeface="Georgia"/>
                    <a:sym typeface="Georgia"/>
                  </a:rPr>
                </a:br>
                <a:r>
                  <a:rPr lang="en-US" sz="1200" b="1" i="1" kern="0" dirty="0" smtClean="0">
                    <a:solidFill>
                      <a:srgbClr val="FFFFFF"/>
                    </a:solidFill>
                    <a:ea typeface="Georgia"/>
                    <a:cs typeface="Georgia"/>
                    <a:sym typeface="Georgia"/>
                  </a:rPr>
                  <a:t>unearned </a:t>
                </a:r>
                <a:r>
                  <a:rPr lang="en-US" sz="1200" b="1" i="1" kern="0" dirty="0">
                    <a:solidFill>
                      <a:srgbClr val="FFFFFF"/>
                    </a:solidFill>
                    <a:ea typeface="Georgia"/>
                    <a:cs typeface="Georgia"/>
                    <a:sym typeface="Georgia"/>
                  </a:rPr>
                  <a:t>income</a:t>
                </a:r>
                <a:endParaRPr kumimoji="0" lang="en-US" sz="1200" b="1" i="1" u="none" strike="noStrike" kern="0" cap="none" spc="0" normalizeH="0" baseline="0" noProof="0" dirty="0">
                  <a:ln>
                    <a:noFill/>
                  </a:ln>
                  <a:solidFill>
                    <a:srgbClr val="FFFFFF"/>
                  </a:solidFill>
                  <a:effectLst/>
                  <a:uLnTx/>
                  <a:uFillTx/>
                  <a:latin typeface="Arial"/>
                  <a:ea typeface="Georgia"/>
                  <a:cs typeface="Georgia"/>
                  <a:sym typeface="Georgia"/>
                </a:endParaRPr>
              </a:p>
            </p:txBody>
          </p:sp>
          <p:sp>
            <p:nvSpPr>
              <p:cNvPr id="35" name="Shape 1162"/>
              <p:cNvSpPr/>
              <p:nvPr/>
            </p:nvSpPr>
            <p:spPr>
              <a:xfrm>
                <a:off x="1372727" y="2408718"/>
                <a:ext cx="1618488" cy="794366"/>
              </a:xfrm>
              <a:prstGeom prst="rect">
                <a:avLst/>
              </a:prstGeom>
              <a:solidFill>
                <a:srgbClr val="FFFFFF"/>
              </a:solidFill>
              <a:ln w="12700" cap="flat" cmpd="sng">
                <a:solidFill>
                  <a:schemeClr val="accent2"/>
                </a:solidFill>
                <a:prstDash val="solid"/>
                <a:round/>
                <a:headEnd type="none" w="med" len="med"/>
                <a:tailEnd type="none" w="med" len="med"/>
              </a:ln>
            </p:spPr>
            <p:txBody>
              <a:bodyPr lIns="91425" tIns="45700" rIns="91425" bIns="45700" anchor="ctr" anchorCtr="0">
                <a:noAutofit/>
              </a:bodyPr>
              <a:lstStyle/>
              <a:p>
                <a:pPr lvl="0" algn="ctr">
                  <a:buClr>
                    <a:srgbClr val="000000"/>
                  </a:buClr>
                  <a:buSzPct val="25000"/>
                  <a:defRPr/>
                </a:pPr>
                <a:r>
                  <a:rPr lang="en-US" sz="1200" b="1" i="1" kern="0" dirty="0">
                    <a:solidFill>
                      <a:srgbClr val="000000"/>
                    </a:solidFill>
                    <a:ea typeface="Georgia"/>
                    <a:cs typeface="Georgia"/>
                    <a:sym typeface="Georgia"/>
                  </a:rPr>
                  <a:t>Key Calculations</a:t>
                </a:r>
                <a:endParaRPr kumimoji="0" lang="en" sz="1200" b="1" i="1" u="none" strike="noStrike" kern="0" cap="none" spc="0" normalizeH="0" baseline="0" noProof="0" dirty="0">
                  <a:ln>
                    <a:noFill/>
                  </a:ln>
                  <a:solidFill>
                    <a:srgbClr val="000000"/>
                  </a:solidFill>
                  <a:effectLst/>
                  <a:uLnTx/>
                  <a:uFillTx/>
                  <a:latin typeface="Arial"/>
                  <a:ea typeface="Georgia"/>
                  <a:cs typeface="Georgia"/>
                  <a:sym typeface="Georgia"/>
                </a:endParaRPr>
              </a:p>
            </p:txBody>
          </p:sp>
        </p:grpSp>
        <p:grpSp>
          <p:nvGrpSpPr>
            <p:cNvPr id="24" name="Group 23"/>
            <p:cNvGrpSpPr/>
            <p:nvPr/>
          </p:nvGrpSpPr>
          <p:grpSpPr>
            <a:xfrm>
              <a:off x="1352550" y="5308175"/>
              <a:ext cx="7258050" cy="794368"/>
              <a:chOff x="1352550" y="5308175"/>
              <a:chExt cx="7258050" cy="794368"/>
            </a:xfrm>
          </p:grpSpPr>
          <p:sp>
            <p:nvSpPr>
              <p:cNvPr id="32" name="Shape 1161"/>
              <p:cNvSpPr txBox="1"/>
              <p:nvPr/>
            </p:nvSpPr>
            <p:spPr>
              <a:xfrm>
                <a:off x="2801581" y="5308175"/>
                <a:ext cx="5809019" cy="794366"/>
              </a:xfrm>
              <a:prstGeom prst="rect">
                <a:avLst/>
              </a:prstGeom>
              <a:solidFill>
                <a:schemeClr val="accent5"/>
              </a:solidFill>
              <a:ln w="12700" cap="flat" cmpd="sng">
                <a:solidFill>
                  <a:schemeClr val="accent5"/>
                </a:solidFill>
                <a:prstDash val="solid"/>
                <a:round/>
                <a:headEnd type="none" w="med" len="med"/>
                <a:tailEnd type="none" w="med" len="med"/>
              </a:ln>
            </p:spPr>
            <p:txBody>
              <a:bodyPr lIns="274300" tIns="45700" rIns="91425" bIns="45700" anchor="ctr" anchorCtr="0">
                <a:noAutofit/>
              </a:bodyPr>
              <a:lstStyle/>
              <a:p>
                <a:pPr lvl="0">
                  <a:buClr>
                    <a:srgbClr val="FFFFFF"/>
                  </a:buClr>
                  <a:buSzPct val="25000"/>
                  <a:defRPr/>
                </a:pPr>
                <a:r>
                  <a:rPr lang="en-US" sz="1200" b="1" i="1" kern="0" dirty="0">
                    <a:solidFill>
                      <a:srgbClr val="FFFFFF"/>
                    </a:solidFill>
                    <a:ea typeface="Georgia"/>
                    <a:cs typeface="Georgia"/>
                    <a:sym typeface="Georgia"/>
                  </a:rPr>
                  <a:t>Contract modifications, payroll and wire transfer disbursements, financial disclosures, privileged access usage</a:t>
                </a:r>
                <a:endParaRPr kumimoji="0" lang="en" sz="1200" b="1" i="1" u="none" strike="noStrike" kern="0" cap="none" spc="0" normalizeH="0" baseline="0" noProof="0" dirty="0">
                  <a:ln>
                    <a:noFill/>
                  </a:ln>
                  <a:solidFill>
                    <a:srgbClr val="FFFFFF"/>
                  </a:solidFill>
                  <a:effectLst/>
                  <a:uLnTx/>
                  <a:uFillTx/>
                  <a:latin typeface="Arial"/>
                  <a:ea typeface="Georgia"/>
                  <a:cs typeface="Georgia"/>
                  <a:sym typeface="Georgia"/>
                </a:endParaRPr>
              </a:p>
            </p:txBody>
          </p:sp>
          <p:sp>
            <p:nvSpPr>
              <p:cNvPr id="33" name="Shape 1163"/>
              <p:cNvSpPr/>
              <p:nvPr/>
            </p:nvSpPr>
            <p:spPr>
              <a:xfrm>
                <a:off x="1352550" y="5308177"/>
                <a:ext cx="1618488" cy="794366"/>
              </a:xfrm>
              <a:prstGeom prst="rect">
                <a:avLst/>
              </a:prstGeom>
              <a:solidFill>
                <a:srgbClr val="FFFFFF"/>
              </a:solidFill>
              <a:ln w="12700" cap="flat" cmpd="sng">
                <a:solidFill>
                  <a:schemeClr val="accent5"/>
                </a:solidFill>
                <a:prstDash val="solid"/>
                <a:round/>
                <a:headEnd type="none" w="med" len="med"/>
                <a:tailEnd type="none" w="med" len="med"/>
              </a:ln>
            </p:spPr>
            <p:txBody>
              <a:bodyPr lIns="91425" tIns="45700" rIns="91425" bIns="45700" anchor="ctr" anchorCtr="0">
                <a:noAutofit/>
              </a:bodyPr>
              <a:lstStyle/>
              <a:p>
                <a:pPr lvl="0" algn="ctr">
                  <a:buClr>
                    <a:srgbClr val="000000"/>
                  </a:buClr>
                  <a:buSzPct val="25000"/>
                  <a:defRPr/>
                </a:pPr>
                <a:r>
                  <a:rPr lang="en-US" sz="1200" b="1" i="1" kern="0" dirty="0">
                    <a:solidFill>
                      <a:srgbClr val="000000"/>
                    </a:solidFill>
                    <a:ea typeface="Georgia"/>
                    <a:cs typeface="Georgia"/>
                    <a:sym typeface="Georgia"/>
                  </a:rPr>
                  <a:t>Key Report </a:t>
                </a:r>
                <a:r>
                  <a:rPr lang="en-US" sz="1200" b="1" i="1" kern="0" dirty="0" smtClean="0">
                    <a:solidFill>
                      <a:srgbClr val="000000"/>
                    </a:solidFill>
                    <a:ea typeface="Georgia"/>
                    <a:cs typeface="Georgia"/>
                    <a:sym typeface="Georgia"/>
                  </a:rPr>
                  <a:t/>
                </a:r>
                <a:br>
                  <a:rPr lang="en-US" sz="1200" b="1" i="1" kern="0" dirty="0" smtClean="0">
                    <a:solidFill>
                      <a:srgbClr val="000000"/>
                    </a:solidFill>
                    <a:ea typeface="Georgia"/>
                    <a:cs typeface="Georgia"/>
                    <a:sym typeface="Georgia"/>
                  </a:rPr>
                </a:br>
                <a:r>
                  <a:rPr lang="en-US" sz="1200" b="1" i="1" kern="0" dirty="0" smtClean="0">
                    <a:solidFill>
                      <a:srgbClr val="000000"/>
                    </a:solidFill>
                    <a:ea typeface="Georgia"/>
                    <a:cs typeface="Georgia"/>
                    <a:sym typeface="Georgia"/>
                  </a:rPr>
                  <a:t>Testing</a:t>
                </a:r>
                <a:endParaRPr kumimoji="0" lang="en" sz="1200" b="1" i="1" u="none" strike="noStrike" kern="0" cap="none" spc="0" normalizeH="0" baseline="0" noProof="0" dirty="0">
                  <a:ln>
                    <a:noFill/>
                  </a:ln>
                  <a:solidFill>
                    <a:srgbClr val="000000"/>
                  </a:solidFill>
                  <a:effectLst/>
                  <a:uLnTx/>
                  <a:uFillTx/>
                  <a:latin typeface="Arial"/>
                  <a:ea typeface="Georgia"/>
                  <a:cs typeface="Georgia"/>
                  <a:sym typeface="Georgia"/>
                </a:endParaRPr>
              </a:p>
            </p:txBody>
          </p:sp>
        </p:grpSp>
        <p:grpSp>
          <p:nvGrpSpPr>
            <p:cNvPr id="25" name="Group 24"/>
            <p:cNvGrpSpPr/>
            <p:nvPr/>
          </p:nvGrpSpPr>
          <p:grpSpPr>
            <a:xfrm>
              <a:off x="1850653" y="3862437"/>
              <a:ext cx="6759951" cy="786385"/>
              <a:chOff x="1850653" y="3375202"/>
              <a:chExt cx="6759951" cy="786385"/>
            </a:xfrm>
          </p:grpSpPr>
          <p:sp>
            <p:nvSpPr>
              <p:cNvPr id="27" name="Shape 1157"/>
              <p:cNvSpPr txBox="1"/>
              <p:nvPr/>
            </p:nvSpPr>
            <p:spPr>
              <a:xfrm>
                <a:off x="2801585" y="3375202"/>
                <a:ext cx="5809019" cy="786027"/>
              </a:xfrm>
              <a:prstGeom prst="rect">
                <a:avLst/>
              </a:prstGeom>
              <a:solidFill>
                <a:schemeClr val="accent3"/>
              </a:solidFill>
              <a:ln w="12700" cap="flat" cmpd="sng">
                <a:solidFill>
                  <a:schemeClr val="accent3"/>
                </a:solidFill>
                <a:prstDash val="solid"/>
                <a:round/>
                <a:headEnd type="none" w="med" len="med"/>
                <a:tailEnd type="none" w="med" len="med"/>
              </a:ln>
            </p:spPr>
            <p:txBody>
              <a:bodyPr lIns="822950" tIns="45700" rIns="91425" bIns="45700" anchor="ctr" anchorCtr="0">
                <a:noAutofit/>
              </a:bodyPr>
              <a:lstStyle/>
              <a:p>
                <a:pPr lvl="0">
                  <a:buClr>
                    <a:srgbClr val="FFFFFF"/>
                  </a:buClr>
                  <a:buSzPct val="25000"/>
                  <a:defRPr/>
                </a:pPr>
                <a:r>
                  <a:rPr lang="en-US" sz="1200" b="1" i="1" kern="0" dirty="0">
                    <a:solidFill>
                      <a:srgbClr val="FFFFFF"/>
                    </a:solidFill>
                    <a:ea typeface="Georgia"/>
                    <a:cs typeface="Georgia"/>
                    <a:sym typeface="Georgia"/>
                  </a:rPr>
                  <a:t>Application logical security, change management, database logical security, revocation testing, segregation of duties</a:t>
                </a:r>
                <a:endParaRPr kumimoji="0" lang="en" sz="1200" b="1" i="1" u="none" strike="noStrike" kern="0" cap="none" spc="0" normalizeH="0" baseline="0" noProof="0" dirty="0">
                  <a:ln>
                    <a:noFill/>
                  </a:ln>
                  <a:solidFill>
                    <a:srgbClr val="FFFFFF"/>
                  </a:solidFill>
                  <a:effectLst/>
                  <a:uLnTx/>
                  <a:uFillTx/>
                  <a:latin typeface="Arial"/>
                  <a:ea typeface="Georgia"/>
                  <a:cs typeface="Georgia"/>
                  <a:sym typeface="Georgia"/>
                </a:endParaRPr>
              </a:p>
            </p:txBody>
          </p:sp>
          <p:sp>
            <p:nvSpPr>
              <p:cNvPr id="31" name="Shape 1164"/>
              <p:cNvSpPr/>
              <p:nvPr/>
            </p:nvSpPr>
            <p:spPr>
              <a:xfrm>
                <a:off x="1850653" y="3375203"/>
                <a:ext cx="1618488" cy="786384"/>
              </a:xfrm>
              <a:prstGeom prst="rect">
                <a:avLst/>
              </a:prstGeom>
              <a:solidFill>
                <a:srgbClr val="FFFFFF"/>
              </a:solidFill>
              <a:ln w="12700" cap="flat" cmpd="sng">
                <a:solidFill>
                  <a:schemeClr val="accent3"/>
                </a:solidFill>
                <a:prstDash val="solid"/>
                <a:round/>
                <a:headEnd type="none" w="med" len="med"/>
                <a:tailEnd type="none" w="med" len="med"/>
              </a:ln>
            </p:spPr>
            <p:txBody>
              <a:bodyPr lIns="91425" tIns="45700" rIns="91425" bIns="45700" anchor="ctr" anchorCtr="0">
                <a:noAutofit/>
              </a:bodyPr>
              <a:lstStyle/>
              <a:p>
                <a:pPr lvl="0" algn="ctr">
                  <a:buClr>
                    <a:srgbClr val="000000"/>
                  </a:buClr>
                  <a:buSzPct val="25000"/>
                  <a:defRPr/>
                </a:pPr>
                <a:r>
                  <a:rPr lang="en-US" sz="1200" b="1" i="1" kern="0" dirty="0">
                    <a:solidFill>
                      <a:srgbClr val="000000"/>
                    </a:solidFill>
                    <a:ea typeface="Georgia"/>
                    <a:cs typeface="Georgia"/>
                    <a:sym typeface="Georgia"/>
                  </a:rPr>
                  <a:t>IT General </a:t>
                </a:r>
                <a:r>
                  <a:rPr lang="en-US" sz="1200" b="1" i="1" kern="0" dirty="0" smtClean="0">
                    <a:solidFill>
                      <a:srgbClr val="000000"/>
                    </a:solidFill>
                    <a:ea typeface="Georgia"/>
                    <a:cs typeface="Georgia"/>
                    <a:sym typeface="Georgia"/>
                  </a:rPr>
                  <a:t/>
                </a:r>
                <a:br>
                  <a:rPr lang="en-US" sz="1200" b="1" i="1" kern="0" dirty="0" smtClean="0">
                    <a:solidFill>
                      <a:srgbClr val="000000"/>
                    </a:solidFill>
                    <a:ea typeface="Georgia"/>
                    <a:cs typeface="Georgia"/>
                    <a:sym typeface="Georgia"/>
                  </a:rPr>
                </a:br>
                <a:r>
                  <a:rPr lang="en-US" sz="1200" b="1" i="1" kern="0" dirty="0" smtClean="0">
                    <a:solidFill>
                      <a:srgbClr val="000000"/>
                    </a:solidFill>
                    <a:ea typeface="Georgia"/>
                    <a:cs typeface="Georgia"/>
                    <a:sym typeface="Georgia"/>
                  </a:rPr>
                  <a:t>Controls</a:t>
                </a:r>
                <a:endParaRPr kumimoji="0" lang="en" sz="1200" b="1" i="1" u="none" strike="noStrike" kern="0" cap="none" spc="0" normalizeH="0" baseline="0" noProof="0" dirty="0">
                  <a:ln>
                    <a:noFill/>
                  </a:ln>
                  <a:solidFill>
                    <a:srgbClr val="000000"/>
                  </a:solidFill>
                  <a:effectLst/>
                  <a:uLnTx/>
                  <a:uFillTx/>
                  <a:latin typeface="Arial"/>
                  <a:ea typeface="Georgia"/>
                  <a:cs typeface="Georgia"/>
                  <a:sym typeface="Georgia"/>
                </a:endParaRPr>
              </a:p>
            </p:txBody>
          </p:sp>
        </p:grpSp>
        <p:sp>
          <p:nvSpPr>
            <p:cNvPr id="26" name="Shape 1167"/>
            <p:cNvSpPr txBox="1"/>
            <p:nvPr/>
          </p:nvSpPr>
          <p:spPr>
            <a:xfrm rot="16200000">
              <a:off x="-582372" y="4163312"/>
              <a:ext cx="3070872" cy="184666"/>
            </a:xfrm>
            <a:prstGeom prst="rect">
              <a:avLst/>
            </a:prstGeom>
            <a:noFill/>
            <a:ln>
              <a:noFill/>
            </a:ln>
          </p:spPr>
          <p:txBody>
            <a:bodyPr wrap="square" lIns="0" tIns="0" rIns="0" bIns="0" anchor="t" anchorCtr="0">
              <a:spAutoFit/>
            </a:bodyPr>
            <a:lstStyle/>
            <a:p>
              <a:pPr lvl="0" algn="ctr">
                <a:buClr>
                  <a:srgbClr val="FFFFFF"/>
                </a:buClr>
                <a:buSzPct val="25000"/>
                <a:defRPr/>
              </a:pPr>
              <a:r>
                <a:rPr lang="en-US" sz="1200" b="1" i="1" kern="0" dirty="0">
                  <a:solidFill>
                    <a:srgbClr val="FFFFFF"/>
                  </a:solidFill>
                  <a:ea typeface="Georgia"/>
                  <a:cs typeface="Georgia"/>
                  <a:sym typeface="Georgia"/>
                </a:rPr>
                <a:t>Internal Controls</a:t>
              </a:r>
              <a:endParaRPr kumimoji="0" lang="en" sz="1200" b="1" i="1" u="none" strike="noStrike" kern="0" cap="none" spc="0" normalizeH="0" baseline="0" noProof="0" dirty="0">
                <a:ln>
                  <a:noFill/>
                </a:ln>
                <a:solidFill>
                  <a:srgbClr val="FFFFFF"/>
                </a:solidFill>
                <a:effectLst/>
                <a:uLnTx/>
                <a:uFillTx/>
                <a:latin typeface="Arial"/>
                <a:ea typeface="Georgia"/>
                <a:cs typeface="Georgia"/>
                <a:sym typeface="Georgia"/>
              </a:endParaRPr>
            </a:p>
          </p:txBody>
        </p:sp>
      </p:grpSp>
    </p:spTree>
    <p:extLst>
      <p:ext uri="{BB962C8B-B14F-4D97-AF65-F5344CB8AC3E}">
        <p14:creationId xmlns:p14="http://schemas.microsoft.com/office/powerpoint/2010/main" val="80656802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90562"/>
            <a:ext cx="8077200" cy="369332"/>
          </a:xfrm>
        </p:spPr>
        <p:txBody>
          <a:bodyPr/>
          <a:lstStyle/>
          <a:p>
            <a:r>
              <a:rPr lang="en-US" dirty="0">
                <a:solidFill>
                  <a:srgbClr val="000000"/>
                </a:solidFill>
                <a:latin typeface="Georgia" panose="02040502050405020303" pitchFamily="18" charset="0"/>
                <a:ea typeface="Georgia" panose="02040502050405020303" pitchFamily="18" charset="0"/>
                <a:cs typeface="Georgia" panose="02040502050405020303" pitchFamily="18" charset="0"/>
              </a:rPr>
              <a:t>Examples of analytics in ITGC</a:t>
            </a:r>
            <a:endParaRPr lang="en-US" dirty="0"/>
          </a:p>
        </p:txBody>
      </p:sp>
      <p:sp>
        <p:nvSpPr>
          <p:cNvPr id="4" name="Slide Number Placeholder 3"/>
          <p:cNvSpPr>
            <a:spLocks noGrp="1"/>
          </p:cNvSpPr>
          <p:nvPr>
            <p:ph type="sldNum" sz="quarter" idx="18"/>
          </p:nvPr>
        </p:nvSpPr>
        <p:spPr/>
        <p:txBody>
          <a:bodyPr/>
          <a:lstStyle/>
          <a:p>
            <a:fld id="{0EB59224-DFAF-451D-8CBC-9A737B9002FD}" type="slidenum">
              <a:rPr lang="en-US" smtClean="0"/>
              <a:pPr/>
              <a:t>24</a:t>
            </a:fld>
            <a:endParaRPr lang="en-US" dirty="0"/>
          </a:p>
        </p:txBody>
      </p:sp>
      <p:sp>
        <p:nvSpPr>
          <p:cNvPr id="75" name="Shape 884"/>
          <p:cNvSpPr/>
          <p:nvPr/>
        </p:nvSpPr>
        <p:spPr>
          <a:xfrm>
            <a:off x="495300" y="2270997"/>
            <a:ext cx="8115183" cy="3625083"/>
          </a:xfrm>
          <a:prstGeom prst="rect">
            <a:avLst/>
          </a:prstGeom>
          <a:noFill/>
          <a:ln w="9525" cap="flat" cmpd="sng">
            <a:solidFill>
              <a:srgbClr val="D5D1C5"/>
            </a:solidFill>
            <a:prstDash val="solid"/>
            <a:miter/>
            <a:headEnd type="none" w="med" len="med"/>
            <a:tailEnd type="none" w="med" len="med"/>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000" b="0" i="0" u="none" strike="noStrike" cap="none">
              <a:solidFill>
                <a:schemeClr val="dk1"/>
              </a:solidFill>
              <a:ea typeface="Arial"/>
              <a:cs typeface="Arial"/>
              <a:sym typeface="Arial"/>
            </a:endParaRPr>
          </a:p>
        </p:txBody>
      </p:sp>
      <p:grpSp>
        <p:nvGrpSpPr>
          <p:cNvPr id="76" name="Shape 885"/>
          <p:cNvGrpSpPr/>
          <p:nvPr/>
        </p:nvGrpSpPr>
        <p:grpSpPr>
          <a:xfrm>
            <a:off x="2408969" y="1992866"/>
            <a:ext cx="1916671" cy="1111554"/>
            <a:chOff x="4317121" y="2340471"/>
            <a:chExt cx="2607043" cy="1467900"/>
          </a:xfrm>
          <a:solidFill>
            <a:schemeClr val="tx2"/>
          </a:solidFill>
        </p:grpSpPr>
        <p:sp>
          <p:nvSpPr>
            <p:cNvPr id="96" name="Shape 886"/>
            <p:cNvSpPr/>
            <p:nvPr/>
          </p:nvSpPr>
          <p:spPr>
            <a:xfrm>
              <a:off x="4317121" y="2364813"/>
              <a:ext cx="1017598" cy="343198"/>
            </a:xfrm>
            <a:custGeom>
              <a:avLst/>
              <a:gdLst/>
              <a:ahLst/>
              <a:cxnLst/>
              <a:rect l="0" t="0" r="0" b="0"/>
              <a:pathLst>
                <a:path w="120000" h="120000" extrusionOk="0">
                  <a:moveTo>
                    <a:pt x="0" y="120000"/>
                  </a:moveTo>
                  <a:lnTo>
                    <a:pt x="119999" y="120000"/>
                  </a:lnTo>
                  <a:lnTo>
                    <a:pt x="119999" y="0"/>
                  </a:lnTo>
                  <a:lnTo>
                    <a:pt x="38468" y="0"/>
                  </a:lnTo>
                  <a:lnTo>
                    <a:pt x="38468" y="0"/>
                  </a:lnTo>
                  <a:lnTo>
                    <a:pt x="37607" y="851"/>
                  </a:lnTo>
                  <a:lnTo>
                    <a:pt x="34736" y="1702"/>
                  </a:lnTo>
                  <a:lnTo>
                    <a:pt x="32727" y="3404"/>
                  </a:lnTo>
                  <a:lnTo>
                    <a:pt x="30143" y="5957"/>
                  </a:lnTo>
                  <a:lnTo>
                    <a:pt x="27559" y="9361"/>
                  </a:lnTo>
                  <a:lnTo>
                    <a:pt x="24688" y="13617"/>
                  </a:lnTo>
                  <a:lnTo>
                    <a:pt x="21818" y="20425"/>
                  </a:lnTo>
                  <a:lnTo>
                    <a:pt x="18660" y="28085"/>
                  </a:lnTo>
                  <a:lnTo>
                    <a:pt x="15502" y="37446"/>
                  </a:lnTo>
                  <a:lnTo>
                    <a:pt x="12057" y="49361"/>
                  </a:lnTo>
                  <a:lnTo>
                    <a:pt x="8899" y="62978"/>
                  </a:lnTo>
                  <a:lnTo>
                    <a:pt x="5741" y="79148"/>
                  </a:lnTo>
                  <a:lnTo>
                    <a:pt x="2870" y="97872"/>
                  </a:lnTo>
                  <a:lnTo>
                    <a:pt x="0" y="120000"/>
                  </a:lnTo>
                  <a:lnTo>
                    <a:pt x="0" y="120000"/>
                  </a:lnTo>
                  <a:close/>
                </a:path>
              </a:pathLst>
            </a:custGeom>
            <a:solidFill>
              <a:srgbClr val="968C6D"/>
            </a:solid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000" b="0" i="0" u="none" strike="noStrike" cap="none">
                <a:solidFill>
                  <a:schemeClr val="dk1"/>
                </a:solidFill>
                <a:ea typeface="Arial"/>
                <a:cs typeface="Arial"/>
                <a:sym typeface="Arial"/>
              </a:endParaRPr>
            </a:p>
          </p:txBody>
        </p:sp>
        <p:sp>
          <p:nvSpPr>
            <p:cNvPr id="97" name="Shape 887"/>
            <p:cNvSpPr/>
            <p:nvPr/>
          </p:nvSpPr>
          <p:spPr>
            <a:xfrm>
              <a:off x="4533764" y="2340471"/>
              <a:ext cx="2390400" cy="1467900"/>
            </a:xfrm>
            <a:custGeom>
              <a:avLst/>
              <a:gdLst/>
              <a:ahLst/>
              <a:cxnLst/>
              <a:rect l="0" t="0" r="0" b="0"/>
              <a:pathLst>
                <a:path w="120000" h="120000" extrusionOk="0">
                  <a:moveTo>
                    <a:pt x="120000" y="111044"/>
                  </a:moveTo>
                  <a:lnTo>
                    <a:pt x="119877" y="39203"/>
                  </a:lnTo>
                  <a:lnTo>
                    <a:pt x="119877" y="39203"/>
                  </a:lnTo>
                  <a:lnTo>
                    <a:pt x="119755" y="38208"/>
                  </a:lnTo>
                  <a:lnTo>
                    <a:pt x="119633" y="37412"/>
                  </a:lnTo>
                  <a:lnTo>
                    <a:pt x="119389" y="36616"/>
                  </a:lnTo>
                  <a:lnTo>
                    <a:pt x="119022" y="36019"/>
                  </a:lnTo>
                  <a:lnTo>
                    <a:pt x="119022" y="36019"/>
                  </a:lnTo>
                  <a:lnTo>
                    <a:pt x="118533" y="35223"/>
                  </a:lnTo>
                  <a:lnTo>
                    <a:pt x="118044" y="34825"/>
                  </a:lnTo>
                  <a:lnTo>
                    <a:pt x="117433" y="34626"/>
                  </a:lnTo>
                  <a:lnTo>
                    <a:pt x="116822" y="34427"/>
                  </a:lnTo>
                  <a:lnTo>
                    <a:pt x="116334" y="34626"/>
                  </a:lnTo>
                  <a:lnTo>
                    <a:pt x="115723" y="34825"/>
                  </a:lnTo>
                  <a:lnTo>
                    <a:pt x="115112" y="35223"/>
                  </a:lnTo>
                  <a:lnTo>
                    <a:pt x="114623" y="35820"/>
                  </a:lnTo>
                  <a:lnTo>
                    <a:pt x="108879" y="45373"/>
                  </a:lnTo>
                  <a:lnTo>
                    <a:pt x="106191" y="40796"/>
                  </a:lnTo>
                  <a:lnTo>
                    <a:pt x="106191" y="40796"/>
                  </a:lnTo>
                  <a:lnTo>
                    <a:pt x="88228" y="11542"/>
                  </a:lnTo>
                  <a:lnTo>
                    <a:pt x="88228" y="11542"/>
                  </a:lnTo>
                  <a:lnTo>
                    <a:pt x="85661" y="7562"/>
                  </a:lnTo>
                  <a:lnTo>
                    <a:pt x="84317" y="5771"/>
                  </a:lnTo>
                  <a:lnTo>
                    <a:pt x="82851" y="3980"/>
                  </a:lnTo>
                  <a:lnTo>
                    <a:pt x="81384" y="2587"/>
                  </a:lnTo>
                  <a:lnTo>
                    <a:pt x="80040" y="1393"/>
                  </a:lnTo>
                  <a:lnTo>
                    <a:pt x="78574" y="597"/>
                  </a:lnTo>
                  <a:lnTo>
                    <a:pt x="77963" y="398"/>
                  </a:lnTo>
                  <a:lnTo>
                    <a:pt x="77230" y="398"/>
                  </a:lnTo>
                  <a:lnTo>
                    <a:pt x="77230" y="398"/>
                  </a:lnTo>
                  <a:lnTo>
                    <a:pt x="43747" y="199"/>
                  </a:lnTo>
                  <a:lnTo>
                    <a:pt x="20407" y="0"/>
                  </a:lnTo>
                  <a:lnTo>
                    <a:pt x="12219" y="0"/>
                  </a:lnTo>
                  <a:lnTo>
                    <a:pt x="8431" y="199"/>
                  </a:lnTo>
                  <a:lnTo>
                    <a:pt x="8431" y="199"/>
                  </a:lnTo>
                  <a:lnTo>
                    <a:pt x="6965" y="398"/>
                  </a:lnTo>
                  <a:lnTo>
                    <a:pt x="5621" y="796"/>
                  </a:lnTo>
                  <a:lnTo>
                    <a:pt x="4521" y="1194"/>
                  </a:lnTo>
                  <a:lnTo>
                    <a:pt x="3543" y="1791"/>
                  </a:lnTo>
                  <a:lnTo>
                    <a:pt x="2566" y="2587"/>
                  </a:lnTo>
                  <a:lnTo>
                    <a:pt x="1710" y="3383"/>
                  </a:lnTo>
                  <a:lnTo>
                    <a:pt x="0" y="5174"/>
                  </a:lnTo>
                  <a:lnTo>
                    <a:pt x="0" y="5174"/>
                  </a:lnTo>
                  <a:lnTo>
                    <a:pt x="977" y="4378"/>
                  </a:lnTo>
                  <a:lnTo>
                    <a:pt x="2199" y="3582"/>
                  </a:lnTo>
                  <a:lnTo>
                    <a:pt x="3299" y="2985"/>
                  </a:lnTo>
                  <a:lnTo>
                    <a:pt x="4521" y="2786"/>
                  </a:lnTo>
                  <a:lnTo>
                    <a:pt x="5621" y="2587"/>
                  </a:lnTo>
                  <a:lnTo>
                    <a:pt x="6843" y="2587"/>
                  </a:lnTo>
                  <a:lnTo>
                    <a:pt x="8065" y="2786"/>
                  </a:lnTo>
                  <a:lnTo>
                    <a:pt x="9287" y="3184"/>
                  </a:lnTo>
                  <a:lnTo>
                    <a:pt x="10509" y="3781"/>
                  </a:lnTo>
                  <a:lnTo>
                    <a:pt x="11853" y="4378"/>
                  </a:lnTo>
                  <a:lnTo>
                    <a:pt x="13075" y="5373"/>
                  </a:lnTo>
                  <a:lnTo>
                    <a:pt x="14297" y="6567"/>
                  </a:lnTo>
                  <a:lnTo>
                    <a:pt x="15641" y="7960"/>
                  </a:lnTo>
                  <a:lnTo>
                    <a:pt x="16863" y="9353"/>
                  </a:lnTo>
                  <a:lnTo>
                    <a:pt x="18207" y="11144"/>
                  </a:lnTo>
                  <a:lnTo>
                    <a:pt x="19429" y="13134"/>
                  </a:lnTo>
                  <a:lnTo>
                    <a:pt x="74052" y="102089"/>
                  </a:lnTo>
                  <a:lnTo>
                    <a:pt x="68431" y="111243"/>
                  </a:lnTo>
                  <a:lnTo>
                    <a:pt x="68431" y="111243"/>
                  </a:lnTo>
                  <a:lnTo>
                    <a:pt x="68065" y="112039"/>
                  </a:lnTo>
                  <a:lnTo>
                    <a:pt x="67698" y="113034"/>
                  </a:lnTo>
                  <a:lnTo>
                    <a:pt x="67576" y="114029"/>
                  </a:lnTo>
                  <a:lnTo>
                    <a:pt x="67454" y="114825"/>
                  </a:lnTo>
                  <a:lnTo>
                    <a:pt x="67576" y="115820"/>
                  </a:lnTo>
                  <a:lnTo>
                    <a:pt x="67698" y="116815"/>
                  </a:lnTo>
                  <a:lnTo>
                    <a:pt x="67942" y="117611"/>
                  </a:lnTo>
                  <a:lnTo>
                    <a:pt x="68309" y="118407"/>
                  </a:lnTo>
                  <a:lnTo>
                    <a:pt x="68309" y="118407"/>
                  </a:lnTo>
                  <a:lnTo>
                    <a:pt x="68798" y="118805"/>
                  </a:lnTo>
                  <a:lnTo>
                    <a:pt x="69287" y="119402"/>
                  </a:lnTo>
                  <a:lnTo>
                    <a:pt x="69775" y="119601"/>
                  </a:lnTo>
                  <a:lnTo>
                    <a:pt x="70386" y="119800"/>
                  </a:lnTo>
                  <a:lnTo>
                    <a:pt x="114501" y="120000"/>
                  </a:lnTo>
                  <a:lnTo>
                    <a:pt x="114501" y="120000"/>
                  </a:lnTo>
                  <a:lnTo>
                    <a:pt x="115600" y="120000"/>
                  </a:lnTo>
                  <a:lnTo>
                    <a:pt x="116700" y="119601"/>
                  </a:lnTo>
                  <a:lnTo>
                    <a:pt x="117678" y="118805"/>
                  </a:lnTo>
                  <a:lnTo>
                    <a:pt x="118533" y="117611"/>
                  </a:lnTo>
                  <a:lnTo>
                    <a:pt x="118533" y="117611"/>
                  </a:lnTo>
                  <a:lnTo>
                    <a:pt x="119266" y="116218"/>
                  </a:lnTo>
                  <a:lnTo>
                    <a:pt x="119755" y="114626"/>
                  </a:lnTo>
                  <a:lnTo>
                    <a:pt x="120000" y="112835"/>
                  </a:lnTo>
                  <a:lnTo>
                    <a:pt x="120000" y="111044"/>
                  </a:lnTo>
                  <a:lnTo>
                    <a:pt x="120000" y="111044"/>
                  </a:lnTo>
                  <a:close/>
                </a:path>
              </a:pathLst>
            </a:custGeom>
            <a:grp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000" b="0" i="0" u="none" strike="noStrike" cap="none">
                <a:solidFill>
                  <a:schemeClr val="dk1"/>
                </a:solidFill>
                <a:ea typeface="Arial"/>
                <a:cs typeface="Arial"/>
                <a:sym typeface="Arial"/>
              </a:endParaRPr>
            </a:p>
          </p:txBody>
        </p:sp>
        <p:sp>
          <p:nvSpPr>
            <p:cNvPr id="98" name="Shape 888"/>
            <p:cNvSpPr/>
            <p:nvPr/>
          </p:nvSpPr>
          <p:spPr>
            <a:xfrm rot="2676799">
              <a:off x="5445210" y="2872298"/>
              <a:ext cx="1288729" cy="553887"/>
            </a:xfrm>
            <a:prstGeom prst="rect">
              <a:avLst/>
            </a:prstGeom>
            <a:grp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2"/>
                </a:buClr>
                <a:buSzPct val="25000"/>
                <a:buFont typeface="Georgia"/>
                <a:buNone/>
              </a:pPr>
              <a:r>
                <a:rPr lang="en" sz="1000" b="1" i="1" u="none" strike="noStrike" cap="none" dirty="0">
                  <a:solidFill>
                    <a:schemeClr val="lt2"/>
                  </a:solidFill>
                  <a:ea typeface="Georgia"/>
                  <a:cs typeface="Georgia"/>
                  <a:sym typeface="Georgia"/>
                </a:rPr>
                <a:t>SOD</a:t>
              </a:r>
            </a:p>
            <a:p>
              <a:pPr marL="0" marR="0" lvl="0" indent="0" algn="l" rtl="0">
                <a:lnSpc>
                  <a:spcPct val="100000"/>
                </a:lnSpc>
                <a:spcBef>
                  <a:spcPts val="0"/>
                </a:spcBef>
                <a:spcAft>
                  <a:spcPts val="0"/>
                </a:spcAft>
                <a:buClr>
                  <a:srgbClr val="000000"/>
                </a:buClr>
                <a:buFont typeface="Arial"/>
                <a:buNone/>
              </a:pPr>
              <a:endParaRPr sz="1000" b="1" i="1" u="none" strike="noStrike" cap="none" dirty="0">
                <a:solidFill>
                  <a:schemeClr val="lt2"/>
                </a:solidFill>
                <a:ea typeface="Georgia"/>
                <a:cs typeface="Georgia"/>
                <a:sym typeface="Georgia"/>
              </a:endParaRPr>
            </a:p>
            <a:p>
              <a:pPr marL="0" marR="0" lvl="0" indent="0" algn="l" rtl="0">
                <a:lnSpc>
                  <a:spcPct val="100000"/>
                </a:lnSpc>
                <a:spcBef>
                  <a:spcPts val="0"/>
                </a:spcBef>
                <a:spcAft>
                  <a:spcPts val="0"/>
                </a:spcAft>
                <a:buClr>
                  <a:srgbClr val="000000"/>
                </a:buClr>
                <a:buFont typeface="Arial"/>
                <a:buNone/>
              </a:pPr>
              <a:endParaRPr sz="1000" b="0" i="0" u="none" strike="noStrike" cap="none" dirty="0">
                <a:solidFill>
                  <a:schemeClr val="lt2"/>
                </a:solidFill>
                <a:ea typeface="Georgia"/>
                <a:cs typeface="Georgia"/>
                <a:sym typeface="Georgia"/>
              </a:endParaRPr>
            </a:p>
          </p:txBody>
        </p:sp>
      </p:grpSp>
      <p:grpSp>
        <p:nvGrpSpPr>
          <p:cNvPr id="77" name="Shape 897"/>
          <p:cNvGrpSpPr/>
          <p:nvPr/>
        </p:nvGrpSpPr>
        <p:grpSpPr>
          <a:xfrm flipH="1">
            <a:off x="2637948" y="5047300"/>
            <a:ext cx="1766800" cy="1111551"/>
            <a:chOff x="3832716" y="5103287"/>
            <a:chExt cx="2592524" cy="1467897"/>
          </a:xfrm>
          <a:solidFill>
            <a:schemeClr val="accent3"/>
          </a:solidFill>
        </p:grpSpPr>
        <p:sp>
          <p:nvSpPr>
            <p:cNvPr id="93" name="Shape 898"/>
            <p:cNvSpPr/>
            <p:nvPr/>
          </p:nvSpPr>
          <p:spPr>
            <a:xfrm>
              <a:off x="5407642" y="6203544"/>
              <a:ext cx="1017598" cy="340800"/>
            </a:xfrm>
            <a:custGeom>
              <a:avLst/>
              <a:gdLst/>
              <a:ahLst/>
              <a:cxnLst/>
              <a:rect l="0" t="0" r="0" b="0"/>
              <a:pathLst>
                <a:path w="120000" h="120000" extrusionOk="0">
                  <a:moveTo>
                    <a:pt x="119999" y="0"/>
                  </a:moveTo>
                  <a:lnTo>
                    <a:pt x="0" y="0"/>
                  </a:lnTo>
                  <a:lnTo>
                    <a:pt x="0" y="120000"/>
                  </a:lnTo>
                  <a:lnTo>
                    <a:pt x="81244" y="120000"/>
                  </a:lnTo>
                  <a:lnTo>
                    <a:pt x="81244" y="120000"/>
                  </a:lnTo>
                  <a:lnTo>
                    <a:pt x="82392" y="120000"/>
                  </a:lnTo>
                  <a:lnTo>
                    <a:pt x="85263" y="118285"/>
                  </a:lnTo>
                  <a:lnTo>
                    <a:pt x="87272" y="117428"/>
                  </a:lnTo>
                  <a:lnTo>
                    <a:pt x="89569" y="114857"/>
                  </a:lnTo>
                  <a:lnTo>
                    <a:pt x="92440" y="111428"/>
                  </a:lnTo>
                  <a:lnTo>
                    <a:pt x="95023" y="106285"/>
                  </a:lnTo>
                  <a:lnTo>
                    <a:pt x="98181" y="100285"/>
                  </a:lnTo>
                  <a:lnTo>
                    <a:pt x="101339" y="92571"/>
                  </a:lnTo>
                  <a:lnTo>
                    <a:pt x="104497" y="82285"/>
                  </a:lnTo>
                  <a:lnTo>
                    <a:pt x="107655" y="71142"/>
                  </a:lnTo>
                  <a:lnTo>
                    <a:pt x="111100" y="56571"/>
                  </a:lnTo>
                  <a:lnTo>
                    <a:pt x="114258" y="40285"/>
                  </a:lnTo>
                  <a:lnTo>
                    <a:pt x="117129" y="21428"/>
                  </a:lnTo>
                  <a:lnTo>
                    <a:pt x="119999" y="0"/>
                  </a:lnTo>
                  <a:lnTo>
                    <a:pt x="119999" y="0"/>
                  </a:lnTo>
                  <a:close/>
                </a:path>
              </a:pathLst>
            </a:custGeom>
            <a:solidFill>
              <a:srgbClr val="968C6D"/>
            </a:solid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000" b="0" i="0" u="none" strike="noStrike" cap="none">
                <a:solidFill>
                  <a:schemeClr val="dk1"/>
                </a:solidFill>
                <a:ea typeface="Arial"/>
                <a:cs typeface="Arial"/>
                <a:sym typeface="Arial"/>
              </a:endParaRPr>
            </a:p>
          </p:txBody>
        </p:sp>
        <p:sp>
          <p:nvSpPr>
            <p:cNvPr id="94" name="Shape 899"/>
            <p:cNvSpPr/>
            <p:nvPr/>
          </p:nvSpPr>
          <p:spPr>
            <a:xfrm>
              <a:off x="3832716" y="5103287"/>
              <a:ext cx="2390400" cy="1467897"/>
            </a:xfrm>
            <a:custGeom>
              <a:avLst/>
              <a:gdLst/>
              <a:ahLst/>
              <a:cxnLst/>
              <a:rect l="0" t="0" r="0" b="0"/>
              <a:pathLst>
                <a:path w="120000" h="120000" extrusionOk="0">
                  <a:moveTo>
                    <a:pt x="0" y="8955"/>
                  </a:moveTo>
                  <a:lnTo>
                    <a:pt x="122" y="80796"/>
                  </a:lnTo>
                  <a:lnTo>
                    <a:pt x="122" y="80796"/>
                  </a:lnTo>
                  <a:lnTo>
                    <a:pt x="244" y="81592"/>
                  </a:lnTo>
                  <a:lnTo>
                    <a:pt x="366" y="82587"/>
                  </a:lnTo>
                  <a:lnTo>
                    <a:pt x="610" y="83383"/>
                  </a:lnTo>
                  <a:lnTo>
                    <a:pt x="977" y="83980"/>
                  </a:lnTo>
                  <a:lnTo>
                    <a:pt x="977" y="83980"/>
                  </a:lnTo>
                  <a:lnTo>
                    <a:pt x="1466" y="84577"/>
                  </a:lnTo>
                  <a:lnTo>
                    <a:pt x="1955" y="84975"/>
                  </a:lnTo>
                  <a:lnTo>
                    <a:pt x="2566" y="85373"/>
                  </a:lnTo>
                  <a:lnTo>
                    <a:pt x="3177" y="85373"/>
                  </a:lnTo>
                  <a:lnTo>
                    <a:pt x="3665" y="85373"/>
                  </a:lnTo>
                  <a:lnTo>
                    <a:pt x="4276" y="84975"/>
                  </a:lnTo>
                  <a:lnTo>
                    <a:pt x="4887" y="84577"/>
                  </a:lnTo>
                  <a:lnTo>
                    <a:pt x="5376" y="83980"/>
                  </a:lnTo>
                  <a:lnTo>
                    <a:pt x="10997" y="74626"/>
                  </a:lnTo>
                  <a:lnTo>
                    <a:pt x="13808" y="79004"/>
                  </a:lnTo>
                  <a:lnTo>
                    <a:pt x="13808" y="79004"/>
                  </a:lnTo>
                  <a:lnTo>
                    <a:pt x="31771" y="108457"/>
                  </a:lnTo>
                  <a:lnTo>
                    <a:pt x="31771" y="108457"/>
                  </a:lnTo>
                  <a:lnTo>
                    <a:pt x="34338" y="112238"/>
                  </a:lnTo>
                  <a:lnTo>
                    <a:pt x="35682" y="114228"/>
                  </a:lnTo>
                  <a:lnTo>
                    <a:pt x="37148" y="115820"/>
                  </a:lnTo>
                  <a:lnTo>
                    <a:pt x="38615" y="117412"/>
                  </a:lnTo>
                  <a:lnTo>
                    <a:pt x="39959" y="118407"/>
                  </a:lnTo>
                  <a:lnTo>
                    <a:pt x="41425" y="119203"/>
                  </a:lnTo>
                  <a:lnTo>
                    <a:pt x="42036" y="119402"/>
                  </a:lnTo>
                  <a:lnTo>
                    <a:pt x="42769" y="119601"/>
                  </a:lnTo>
                  <a:lnTo>
                    <a:pt x="42769" y="119601"/>
                  </a:lnTo>
                  <a:lnTo>
                    <a:pt x="76252" y="119800"/>
                  </a:lnTo>
                  <a:lnTo>
                    <a:pt x="99592" y="120000"/>
                  </a:lnTo>
                  <a:lnTo>
                    <a:pt x="107780" y="119800"/>
                  </a:lnTo>
                  <a:lnTo>
                    <a:pt x="111568" y="119800"/>
                  </a:lnTo>
                  <a:lnTo>
                    <a:pt x="111568" y="119800"/>
                  </a:lnTo>
                  <a:lnTo>
                    <a:pt x="113034" y="119601"/>
                  </a:lnTo>
                  <a:lnTo>
                    <a:pt x="114378" y="119203"/>
                  </a:lnTo>
                  <a:lnTo>
                    <a:pt x="115478" y="118606"/>
                  </a:lnTo>
                  <a:lnTo>
                    <a:pt x="116456" y="118009"/>
                  </a:lnTo>
                  <a:lnTo>
                    <a:pt x="117433" y="117412"/>
                  </a:lnTo>
                  <a:lnTo>
                    <a:pt x="118289" y="116616"/>
                  </a:lnTo>
                  <a:lnTo>
                    <a:pt x="120000" y="114825"/>
                  </a:lnTo>
                  <a:lnTo>
                    <a:pt x="120000" y="114825"/>
                  </a:lnTo>
                  <a:lnTo>
                    <a:pt x="118900" y="115621"/>
                  </a:lnTo>
                  <a:lnTo>
                    <a:pt x="117800" y="116218"/>
                  </a:lnTo>
                  <a:lnTo>
                    <a:pt x="116700" y="116815"/>
                  </a:lnTo>
                  <a:lnTo>
                    <a:pt x="115478" y="117213"/>
                  </a:lnTo>
                  <a:lnTo>
                    <a:pt x="114378" y="117412"/>
                  </a:lnTo>
                  <a:lnTo>
                    <a:pt x="113156" y="117412"/>
                  </a:lnTo>
                  <a:lnTo>
                    <a:pt x="111934" y="117213"/>
                  </a:lnTo>
                  <a:lnTo>
                    <a:pt x="110712" y="116815"/>
                  </a:lnTo>
                  <a:lnTo>
                    <a:pt x="109490" y="116218"/>
                  </a:lnTo>
                  <a:lnTo>
                    <a:pt x="108146" y="115422"/>
                  </a:lnTo>
                  <a:lnTo>
                    <a:pt x="106924" y="114427"/>
                  </a:lnTo>
                  <a:lnTo>
                    <a:pt x="105702" y="113432"/>
                  </a:lnTo>
                  <a:lnTo>
                    <a:pt x="104358" y="112039"/>
                  </a:lnTo>
                  <a:lnTo>
                    <a:pt x="103136" y="110447"/>
                  </a:lnTo>
                  <a:lnTo>
                    <a:pt x="101792" y="108656"/>
                  </a:lnTo>
                  <a:lnTo>
                    <a:pt x="100570" y="106865"/>
                  </a:lnTo>
                  <a:lnTo>
                    <a:pt x="45947" y="17711"/>
                  </a:lnTo>
                  <a:lnTo>
                    <a:pt x="51568" y="8557"/>
                  </a:lnTo>
                  <a:lnTo>
                    <a:pt x="51568" y="8557"/>
                  </a:lnTo>
                  <a:lnTo>
                    <a:pt x="51934" y="7761"/>
                  </a:lnTo>
                  <a:lnTo>
                    <a:pt x="52301" y="6965"/>
                  </a:lnTo>
                  <a:lnTo>
                    <a:pt x="52423" y="5970"/>
                  </a:lnTo>
                  <a:lnTo>
                    <a:pt x="52545" y="4975"/>
                  </a:lnTo>
                  <a:lnTo>
                    <a:pt x="52423" y="4179"/>
                  </a:lnTo>
                  <a:lnTo>
                    <a:pt x="52301" y="3184"/>
                  </a:lnTo>
                  <a:lnTo>
                    <a:pt x="52057" y="2388"/>
                  </a:lnTo>
                  <a:lnTo>
                    <a:pt x="51690" y="1592"/>
                  </a:lnTo>
                  <a:lnTo>
                    <a:pt x="51690" y="1592"/>
                  </a:lnTo>
                  <a:lnTo>
                    <a:pt x="51201" y="995"/>
                  </a:lnTo>
                  <a:lnTo>
                    <a:pt x="50712" y="597"/>
                  </a:lnTo>
                  <a:lnTo>
                    <a:pt x="50224" y="199"/>
                  </a:lnTo>
                  <a:lnTo>
                    <a:pt x="49613" y="199"/>
                  </a:lnTo>
                  <a:lnTo>
                    <a:pt x="5498" y="0"/>
                  </a:lnTo>
                  <a:lnTo>
                    <a:pt x="5498" y="0"/>
                  </a:lnTo>
                  <a:lnTo>
                    <a:pt x="4399" y="0"/>
                  </a:lnTo>
                  <a:lnTo>
                    <a:pt x="3299" y="398"/>
                  </a:lnTo>
                  <a:lnTo>
                    <a:pt x="2321" y="1194"/>
                  </a:lnTo>
                  <a:lnTo>
                    <a:pt x="1466" y="2189"/>
                  </a:lnTo>
                  <a:lnTo>
                    <a:pt x="1466" y="2189"/>
                  </a:lnTo>
                  <a:lnTo>
                    <a:pt x="733" y="3582"/>
                  </a:lnTo>
                  <a:lnTo>
                    <a:pt x="244" y="5174"/>
                  </a:lnTo>
                  <a:lnTo>
                    <a:pt x="0" y="6965"/>
                  </a:lnTo>
                  <a:lnTo>
                    <a:pt x="0" y="8955"/>
                  </a:lnTo>
                  <a:lnTo>
                    <a:pt x="0" y="8955"/>
                  </a:lnTo>
                  <a:close/>
                </a:path>
              </a:pathLst>
            </a:custGeom>
            <a:grp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000" b="0" i="0" u="none" strike="noStrike" cap="none">
                <a:solidFill>
                  <a:schemeClr val="dk1"/>
                </a:solidFill>
                <a:ea typeface="Arial"/>
                <a:cs typeface="Arial"/>
                <a:sym typeface="Arial"/>
              </a:endParaRPr>
            </a:p>
          </p:txBody>
        </p:sp>
        <p:sp>
          <p:nvSpPr>
            <p:cNvPr id="95" name="Shape 900"/>
            <p:cNvSpPr/>
            <p:nvPr/>
          </p:nvSpPr>
          <p:spPr>
            <a:xfrm rot="2919330">
              <a:off x="3965612" y="5501892"/>
              <a:ext cx="1365854" cy="704171"/>
            </a:xfrm>
            <a:prstGeom prst="rect">
              <a:avLst/>
            </a:prstGeom>
            <a:grp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2"/>
                </a:buClr>
                <a:buSzPct val="25000"/>
                <a:buFont typeface="Georgia"/>
                <a:buNone/>
              </a:pPr>
              <a:r>
                <a:rPr lang="en" sz="1000" b="1" i="1" u="none" strike="noStrike" cap="none" dirty="0">
                  <a:solidFill>
                    <a:schemeClr val="lt2"/>
                  </a:solidFill>
                  <a:ea typeface="Georgia"/>
                  <a:cs typeface="Georgia"/>
                  <a:sym typeface="Georgia"/>
                </a:rPr>
                <a:t>Change Management</a:t>
              </a:r>
            </a:p>
            <a:p>
              <a:pPr marL="0" marR="0" lvl="0" indent="0" algn="l" rtl="0">
                <a:lnSpc>
                  <a:spcPct val="100000"/>
                </a:lnSpc>
                <a:spcBef>
                  <a:spcPts val="0"/>
                </a:spcBef>
                <a:spcAft>
                  <a:spcPts val="0"/>
                </a:spcAft>
                <a:buClr>
                  <a:schemeClr val="lt2"/>
                </a:buClr>
                <a:buSzPct val="25000"/>
                <a:buFont typeface="Georgia"/>
                <a:buNone/>
              </a:pPr>
              <a:r>
                <a:rPr lang="en" sz="1000" b="0" i="0" u="none" strike="noStrike" cap="none" dirty="0">
                  <a:solidFill>
                    <a:schemeClr val="lt2"/>
                  </a:solidFill>
                  <a:ea typeface="Georgia"/>
                  <a:cs typeface="Georgia"/>
                  <a:sym typeface="Georgia"/>
                </a:rPr>
                <a:t> </a:t>
              </a:r>
            </a:p>
          </p:txBody>
        </p:sp>
      </p:grpSp>
      <p:sp>
        <p:nvSpPr>
          <p:cNvPr id="78" name="Shape 901"/>
          <p:cNvSpPr txBox="1"/>
          <p:nvPr/>
        </p:nvSpPr>
        <p:spPr>
          <a:xfrm>
            <a:off x="5950433" y="2374251"/>
            <a:ext cx="668752" cy="431558"/>
          </a:xfrm>
          <a:prstGeom prst="rect">
            <a:avLst/>
          </a:prstGeom>
          <a:noFill/>
          <a:ln>
            <a:noFill/>
          </a:ln>
        </p:spPr>
        <p:txBody>
          <a:bodyPr lIns="0" tIns="0" rIns="0" bIns="0" anchor="t" anchorCtr="0">
            <a:noAutofit/>
          </a:bodyPr>
          <a:lstStyle/>
          <a:p>
            <a:pPr marL="0" marR="0" lvl="0" indent="0" algn="l" rtl="0">
              <a:lnSpc>
                <a:spcPct val="100000"/>
              </a:lnSpc>
              <a:spcBef>
                <a:spcPts val="0"/>
              </a:spcBef>
              <a:spcAft>
                <a:spcPts val="0"/>
              </a:spcAft>
              <a:buClr>
                <a:schemeClr val="accent5"/>
              </a:buClr>
              <a:buSzPct val="25000"/>
              <a:buFont typeface="Georgia"/>
              <a:buNone/>
            </a:pPr>
            <a:r>
              <a:rPr lang="en" sz="1000" b="1" i="0" u="none" strike="noStrike" cap="none" dirty="0">
                <a:solidFill>
                  <a:schemeClr val="accent2"/>
                </a:solidFill>
                <a:ea typeface="Georgia"/>
                <a:cs typeface="Georgia"/>
                <a:sym typeface="Georgia"/>
              </a:rPr>
              <a:t>02</a:t>
            </a:r>
          </a:p>
        </p:txBody>
      </p:sp>
      <p:sp>
        <p:nvSpPr>
          <p:cNvPr id="79" name="Shape 902"/>
          <p:cNvSpPr/>
          <p:nvPr/>
        </p:nvSpPr>
        <p:spPr>
          <a:xfrm>
            <a:off x="5950433" y="2536353"/>
            <a:ext cx="2259542" cy="189250"/>
          </a:xfrm>
          <a:prstGeom prst="rect">
            <a:avLst/>
          </a:prstGeom>
          <a:noFill/>
          <a:ln>
            <a:noFill/>
          </a:ln>
        </p:spPr>
        <p:txBody>
          <a:bodyPr lIns="0" tIns="0" rIns="0" bIns="0" anchor="t" anchorCtr="0">
            <a:noAutofit/>
          </a:bodyPr>
          <a:lstStyle/>
          <a:p>
            <a:pPr marL="0" marR="0" lvl="0" indent="0" algn="l" rtl="0">
              <a:lnSpc>
                <a:spcPct val="100000"/>
              </a:lnSpc>
              <a:spcBef>
                <a:spcPts val="0"/>
              </a:spcBef>
              <a:spcAft>
                <a:spcPts val="0"/>
              </a:spcAft>
              <a:buClr>
                <a:schemeClr val="accent5"/>
              </a:buClr>
              <a:buSzPct val="25000"/>
              <a:buFont typeface="Georgia"/>
              <a:buNone/>
            </a:pPr>
            <a:r>
              <a:rPr lang="en" sz="1000" b="1" i="1" u="none" strike="noStrike" cap="none" dirty="0">
                <a:solidFill>
                  <a:schemeClr val="accent2"/>
                </a:solidFill>
                <a:ea typeface="Georgia"/>
                <a:cs typeface="Georgia"/>
                <a:sym typeface="Georgia"/>
              </a:rPr>
              <a:t>New User Testing</a:t>
            </a:r>
          </a:p>
        </p:txBody>
      </p:sp>
      <p:sp>
        <p:nvSpPr>
          <p:cNvPr id="80" name="Shape 903"/>
          <p:cNvSpPr/>
          <p:nvPr/>
        </p:nvSpPr>
        <p:spPr>
          <a:xfrm>
            <a:off x="5950433" y="2725545"/>
            <a:ext cx="2520128" cy="1155402"/>
          </a:xfrm>
          <a:prstGeom prst="rect">
            <a:avLst/>
          </a:prstGeom>
          <a:noFill/>
          <a:ln>
            <a:noFill/>
          </a:ln>
        </p:spPr>
        <p:txBody>
          <a:bodyPr lIns="0" tIns="0" rIns="0" bIns="0" anchor="t" anchorCtr="0">
            <a:noAutofit/>
          </a:bodyPr>
          <a:lstStyle/>
          <a:p>
            <a:pPr marL="137160" marR="0" lvl="0" indent="-137160" algn="l" rtl="0">
              <a:lnSpc>
                <a:spcPct val="100000"/>
              </a:lnSpc>
              <a:spcBef>
                <a:spcPts val="0"/>
              </a:spcBef>
              <a:spcAft>
                <a:spcPts val="300"/>
              </a:spcAft>
              <a:buClr>
                <a:schemeClr val="dk1"/>
              </a:buClr>
              <a:buSzPct val="100000"/>
              <a:buFont typeface="Arial" panose="020B0604020202020204" pitchFamily="34" charset="0"/>
              <a:buChar char="•"/>
            </a:pPr>
            <a:r>
              <a:rPr lang="en" sz="1000" b="0" i="0" u="none" strike="noStrike" cap="none" dirty="0">
                <a:solidFill>
                  <a:schemeClr val="dk1"/>
                </a:solidFill>
                <a:ea typeface="Georgia"/>
                <a:cs typeface="Georgia"/>
                <a:sym typeface="Georgia"/>
              </a:rPr>
              <a:t>Appropriate management needs to approve access to all new users</a:t>
            </a:r>
          </a:p>
          <a:p>
            <a:pPr marL="137160" marR="0" lvl="0" indent="-137160" algn="l" rtl="0">
              <a:lnSpc>
                <a:spcPct val="100000"/>
              </a:lnSpc>
              <a:spcBef>
                <a:spcPts val="0"/>
              </a:spcBef>
              <a:spcAft>
                <a:spcPts val="300"/>
              </a:spcAft>
              <a:buClr>
                <a:schemeClr val="dk1"/>
              </a:buClr>
              <a:buSzPct val="100000"/>
              <a:buFont typeface="Arial" panose="020B0604020202020204" pitchFamily="34" charset="0"/>
              <a:buChar char="•"/>
            </a:pPr>
            <a:r>
              <a:rPr lang="en" sz="1000" b="0" i="0" u="none" strike="noStrike" cap="none" dirty="0">
                <a:solidFill>
                  <a:schemeClr val="dk1"/>
                </a:solidFill>
                <a:ea typeface="Georgia"/>
                <a:cs typeface="Georgia"/>
                <a:sym typeface="Georgia"/>
              </a:rPr>
              <a:t>A brand new employee that is a telephone operator should not get access to edit financial </a:t>
            </a:r>
            <a:r>
              <a:rPr lang="en" sz="1000" b="0" i="0" u="none" strike="noStrike" cap="none" dirty="0" smtClean="0">
                <a:solidFill>
                  <a:schemeClr val="dk1"/>
                </a:solidFill>
                <a:ea typeface="Georgia"/>
                <a:cs typeface="Georgia"/>
                <a:sym typeface="Georgia"/>
              </a:rPr>
              <a:t>data</a:t>
            </a:r>
            <a:endParaRPr lang="en" sz="1000" b="0" i="0" u="none" strike="noStrike" cap="none" dirty="0">
              <a:solidFill>
                <a:schemeClr val="dk1"/>
              </a:solidFill>
              <a:ea typeface="Georgia"/>
              <a:cs typeface="Georgia"/>
              <a:sym typeface="Georgia"/>
            </a:endParaRPr>
          </a:p>
        </p:txBody>
      </p:sp>
      <p:sp>
        <p:nvSpPr>
          <p:cNvPr id="81" name="Shape 904"/>
          <p:cNvSpPr txBox="1"/>
          <p:nvPr/>
        </p:nvSpPr>
        <p:spPr>
          <a:xfrm>
            <a:off x="5950433" y="4147598"/>
            <a:ext cx="780636" cy="431321"/>
          </a:xfrm>
          <a:prstGeom prst="rect">
            <a:avLst/>
          </a:prstGeom>
          <a:noFill/>
          <a:ln>
            <a:noFill/>
          </a:ln>
        </p:spPr>
        <p:txBody>
          <a:bodyPr lIns="0" tIns="0" rIns="0" bIns="0" anchor="t" anchorCtr="0">
            <a:noAutofit/>
          </a:bodyPr>
          <a:lstStyle/>
          <a:p>
            <a:pPr marL="0" marR="0" lvl="0" indent="0" algn="l" rtl="0">
              <a:lnSpc>
                <a:spcPct val="100000"/>
              </a:lnSpc>
              <a:spcBef>
                <a:spcPts val="0"/>
              </a:spcBef>
              <a:spcAft>
                <a:spcPts val="0"/>
              </a:spcAft>
              <a:buClr>
                <a:schemeClr val="accent1"/>
              </a:buClr>
              <a:buSzPct val="25000"/>
              <a:buFont typeface="Georgia"/>
              <a:buNone/>
            </a:pPr>
            <a:r>
              <a:rPr lang="en" sz="1000" b="1" i="0" u="none" strike="noStrike" cap="none" dirty="0">
                <a:solidFill>
                  <a:schemeClr val="accent4"/>
                </a:solidFill>
                <a:ea typeface="Georgia"/>
                <a:cs typeface="Georgia"/>
                <a:sym typeface="Georgia"/>
              </a:rPr>
              <a:t>04</a:t>
            </a:r>
          </a:p>
        </p:txBody>
      </p:sp>
      <p:sp>
        <p:nvSpPr>
          <p:cNvPr id="82" name="Shape 905"/>
          <p:cNvSpPr/>
          <p:nvPr/>
        </p:nvSpPr>
        <p:spPr>
          <a:xfrm>
            <a:off x="5950433" y="4289416"/>
            <a:ext cx="2520128" cy="189250"/>
          </a:xfrm>
          <a:prstGeom prst="rect">
            <a:avLst/>
          </a:prstGeom>
          <a:noFill/>
          <a:ln>
            <a:noFill/>
          </a:ln>
        </p:spPr>
        <p:txBody>
          <a:bodyPr lIns="0" tIns="0" rIns="0" bIns="0" anchor="t" anchorCtr="0">
            <a:noAutofit/>
          </a:bodyPr>
          <a:lstStyle/>
          <a:p>
            <a:pPr marL="0" marR="0" lvl="0" indent="0" algn="l" rtl="0">
              <a:lnSpc>
                <a:spcPct val="100000"/>
              </a:lnSpc>
              <a:spcBef>
                <a:spcPts val="0"/>
              </a:spcBef>
              <a:spcAft>
                <a:spcPts val="0"/>
              </a:spcAft>
              <a:buClr>
                <a:schemeClr val="accent1"/>
              </a:buClr>
              <a:buSzPct val="25000"/>
              <a:buFont typeface="Georgia"/>
              <a:buNone/>
            </a:pPr>
            <a:r>
              <a:rPr lang="en" sz="1000" b="1" i="1" u="none" strike="noStrike" cap="none">
                <a:solidFill>
                  <a:schemeClr val="accent4"/>
                </a:solidFill>
                <a:ea typeface="Georgia"/>
                <a:cs typeface="Georgia"/>
                <a:sym typeface="Georgia"/>
              </a:rPr>
              <a:t>Revocation Testing</a:t>
            </a:r>
          </a:p>
        </p:txBody>
      </p:sp>
      <p:sp>
        <p:nvSpPr>
          <p:cNvPr id="83" name="Shape 906"/>
          <p:cNvSpPr/>
          <p:nvPr/>
        </p:nvSpPr>
        <p:spPr>
          <a:xfrm>
            <a:off x="5950433" y="4454711"/>
            <a:ext cx="2520128" cy="1426370"/>
          </a:xfrm>
          <a:prstGeom prst="rect">
            <a:avLst/>
          </a:prstGeom>
          <a:noFill/>
          <a:ln>
            <a:noFill/>
          </a:ln>
        </p:spPr>
        <p:txBody>
          <a:bodyPr lIns="0" tIns="0" rIns="0" bIns="0" anchor="t" anchorCtr="0">
            <a:noAutofit/>
          </a:bodyPr>
          <a:lstStyle/>
          <a:p>
            <a:pPr marL="137160" marR="0" lvl="0" indent="-137160" algn="l" rtl="0">
              <a:spcBef>
                <a:spcPts val="0"/>
              </a:spcBef>
              <a:spcAft>
                <a:spcPts val="300"/>
              </a:spcAft>
              <a:buClr>
                <a:srgbClr val="000000"/>
              </a:buClr>
              <a:buSzPct val="100000"/>
              <a:buFont typeface="Arial" panose="020B0604020202020204" pitchFamily="34" charset="0"/>
              <a:buChar char="•"/>
            </a:pPr>
            <a:r>
              <a:rPr lang="en" sz="1000" b="0" i="0" u="none" strike="noStrike" cap="none" dirty="0">
                <a:solidFill>
                  <a:srgbClr val="000000"/>
                </a:solidFill>
                <a:ea typeface="Georgia"/>
                <a:cs typeface="Georgia"/>
                <a:sym typeface="Georgia"/>
              </a:rPr>
              <a:t>Appropriate management should revoke access to users who no longer require access to an application</a:t>
            </a:r>
          </a:p>
          <a:p>
            <a:pPr marL="137160" marR="0" lvl="0" indent="-137160" algn="l" rtl="0">
              <a:spcBef>
                <a:spcPts val="0"/>
              </a:spcBef>
              <a:spcAft>
                <a:spcPts val="300"/>
              </a:spcAft>
              <a:buClr>
                <a:srgbClr val="000000"/>
              </a:buClr>
              <a:buSzPct val="100000"/>
              <a:buFont typeface="Arial" panose="020B0604020202020204" pitchFamily="34" charset="0"/>
              <a:buChar char="•"/>
            </a:pPr>
            <a:r>
              <a:rPr lang="en" sz="1000" b="0" i="0" u="none" strike="noStrike" cap="none" dirty="0">
                <a:solidFill>
                  <a:srgbClr val="000000"/>
                </a:solidFill>
                <a:ea typeface="Georgia"/>
                <a:cs typeface="Georgia"/>
                <a:sym typeface="Georgia"/>
              </a:rPr>
              <a:t>If an employee leaves a company, he or she does not need access to any of the company’s </a:t>
            </a:r>
            <a:r>
              <a:rPr lang="en" sz="1000" b="0" i="0" u="none" strike="noStrike" cap="none" dirty="0" smtClean="0">
                <a:solidFill>
                  <a:srgbClr val="000000"/>
                </a:solidFill>
                <a:ea typeface="Georgia"/>
                <a:cs typeface="Georgia"/>
                <a:sym typeface="Georgia"/>
              </a:rPr>
              <a:t>applications.</a:t>
            </a:r>
          </a:p>
        </p:txBody>
      </p:sp>
      <p:sp>
        <p:nvSpPr>
          <p:cNvPr id="84" name="Shape 907"/>
          <p:cNvSpPr/>
          <p:nvPr/>
        </p:nvSpPr>
        <p:spPr>
          <a:xfrm>
            <a:off x="4162667" y="3987661"/>
            <a:ext cx="755083" cy="246221"/>
          </a:xfrm>
          <a:prstGeom prst="rect">
            <a:avLst/>
          </a:prstGeom>
          <a:noFill/>
          <a:ln>
            <a:noFill/>
          </a:ln>
        </p:spPr>
        <p:txBody>
          <a:bodyPr wrap="square" lIns="0" tIns="0" rIns="0" bIns="0" anchor="t" anchorCtr="0">
            <a:spAutoFit/>
          </a:bodyPr>
          <a:lstStyle/>
          <a:p>
            <a:pPr marL="0" marR="0" lvl="0" indent="0" algn="ctr" rtl="0">
              <a:lnSpc>
                <a:spcPct val="100000"/>
              </a:lnSpc>
              <a:spcBef>
                <a:spcPts val="0"/>
              </a:spcBef>
              <a:spcAft>
                <a:spcPts val="0"/>
              </a:spcAft>
              <a:buClr>
                <a:schemeClr val="dk1"/>
              </a:buClr>
              <a:buSzPct val="25000"/>
              <a:buFont typeface="Georgia"/>
              <a:buNone/>
            </a:pPr>
            <a:r>
              <a:rPr lang="en" sz="1600" b="1" i="1" u="none" strike="noStrike" cap="none" dirty="0">
                <a:solidFill>
                  <a:schemeClr val="dk1"/>
                </a:solidFill>
                <a:ea typeface="Georgia"/>
                <a:cs typeface="Georgia"/>
                <a:sym typeface="Georgia"/>
              </a:rPr>
              <a:t>ITGC’s</a:t>
            </a:r>
          </a:p>
        </p:txBody>
      </p:sp>
      <p:sp>
        <p:nvSpPr>
          <p:cNvPr id="85" name="Shape 908"/>
          <p:cNvSpPr txBox="1"/>
          <p:nvPr/>
        </p:nvSpPr>
        <p:spPr>
          <a:xfrm>
            <a:off x="533400" y="4386064"/>
            <a:ext cx="919783" cy="357185"/>
          </a:xfrm>
          <a:prstGeom prst="rect">
            <a:avLst/>
          </a:prstGeom>
          <a:noFill/>
          <a:ln>
            <a:noFill/>
          </a:ln>
        </p:spPr>
        <p:txBody>
          <a:bodyPr lIns="0" tIns="0" rIns="0" bIns="0" anchor="t" anchorCtr="0">
            <a:noAutofit/>
          </a:bodyPr>
          <a:lstStyle/>
          <a:p>
            <a:pPr marL="0" marR="0" lvl="0" indent="0" algn="l" rtl="0">
              <a:lnSpc>
                <a:spcPct val="100000"/>
              </a:lnSpc>
              <a:spcBef>
                <a:spcPts val="0"/>
              </a:spcBef>
              <a:spcAft>
                <a:spcPts val="0"/>
              </a:spcAft>
              <a:buClr>
                <a:schemeClr val="accent4"/>
              </a:buClr>
              <a:buSzPct val="25000"/>
              <a:buFont typeface="Georgia"/>
              <a:buNone/>
            </a:pPr>
            <a:r>
              <a:rPr lang="en" sz="1000" b="1" i="0" u="none" strike="noStrike" cap="none" dirty="0">
                <a:solidFill>
                  <a:schemeClr val="accent3"/>
                </a:solidFill>
                <a:ea typeface="Georgia"/>
                <a:cs typeface="Georgia"/>
                <a:sym typeface="Georgia"/>
              </a:rPr>
              <a:t>03</a:t>
            </a:r>
          </a:p>
        </p:txBody>
      </p:sp>
      <p:sp>
        <p:nvSpPr>
          <p:cNvPr id="86" name="Shape 909"/>
          <p:cNvSpPr/>
          <p:nvPr/>
        </p:nvSpPr>
        <p:spPr>
          <a:xfrm>
            <a:off x="533400" y="4530978"/>
            <a:ext cx="2714092" cy="228807"/>
          </a:xfrm>
          <a:prstGeom prst="rect">
            <a:avLst/>
          </a:prstGeom>
          <a:noFill/>
          <a:ln>
            <a:noFill/>
          </a:ln>
        </p:spPr>
        <p:txBody>
          <a:bodyPr lIns="0" tIns="0" rIns="0" bIns="0" anchor="t" anchorCtr="0">
            <a:noAutofit/>
          </a:bodyPr>
          <a:lstStyle/>
          <a:p>
            <a:pPr marL="0" marR="0" lvl="0" indent="0" algn="l" rtl="0">
              <a:lnSpc>
                <a:spcPct val="100000"/>
              </a:lnSpc>
              <a:spcBef>
                <a:spcPts val="0"/>
              </a:spcBef>
              <a:spcAft>
                <a:spcPts val="0"/>
              </a:spcAft>
              <a:buClr>
                <a:schemeClr val="accent4"/>
              </a:buClr>
              <a:buSzPct val="25000"/>
              <a:buFont typeface="Georgia"/>
              <a:buNone/>
            </a:pPr>
            <a:r>
              <a:rPr lang="en" sz="1000" b="1" i="1" u="none" strike="noStrike" cap="none" dirty="0">
                <a:solidFill>
                  <a:schemeClr val="accent3"/>
                </a:solidFill>
                <a:ea typeface="Georgia"/>
                <a:cs typeface="Georgia"/>
                <a:sym typeface="Georgia"/>
              </a:rPr>
              <a:t>Change Management</a:t>
            </a:r>
          </a:p>
          <a:p>
            <a:pPr marL="0" marR="0" lvl="0" indent="0" algn="l" rtl="0">
              <a:lnSpc>
                <a:spcPct val="100000"/>
              </a:lnSpc>
              <a:spcBef>
                <a:spcPts val="0"/>
              </a:spcBef>
              <a:spcAft>
                <a:spcPts val="0"/>
              </a:spcAft>
              <a:buClr>
                <a:srgbClr val="000000"/>
              </a:buClr>
              <a:buFont typeface="Arial"/>
              <a:buNone/>
            </a:pPr>
            <a:endParaRPr sz="1000" b="1" i="1" u="none" strike="noStrike" cap="none" dirty="0">
              <a:solidFill>
                <a:schemeClr val="accent3"/>
              </a:solidFill>
              <a:ea typeface="Georgia"/>
              <a:cs typeface="Georgia"/>
              <a:sym typeface="Georgia"/>
            </a:endParaRPr>
          </a:p>
        </p:txBody>
      </p:sp>
      <p:sp>
        <p:nvSpPr>
          <p:cNvPr id="87" name="Shape 910"/>
          <p:cNvSpPr/>
          <p:nvPr/>
        </p:nvSpPr>
        <p:spPr>
          <a:xfrm>
            <a:off x="533400" y="2727644"/>
            <a:ext cx="2520128" cy="1537695"/>
          </a:xfrm>
          <a:prstGeom prst="rect">
            <a:avLst/>
          </a:prstGeom>
          <a:noFill/>
          <a:ln>
            <a:noFill/>
          </a:ln>
        </p:spPr>
        <p:txBody>
          <a:bodyPr lIns="0" tIns="0" rIns="0" bIns="0" anchor="t" anchorCtr="0">
            <a:noAutofit/>
          </a:bodyPr>
          <a:lstStyle/>
          <a:p>
            <a:pPr marL="137160" marR="0" lvl="0" indent="-137160" algn="l" rtl="0">
              <a:lnSpc>
                <a:spcPct val="100000"/>
              </a:lnSpc>
              <a:spcBef>
                <a:spcPts val="0"/>
              </a:spcBef>
              <a:spcAft>
                <a:spcPts val="300"/>
              </a:spcAft>
              <a:buClr>
                <a:schemeClr val="dk1"/>
              </a:buClr>
              <a:buSzPct val="100000"/>
              <a:buFont typeface="Arial" panose="020B0604020202020204" pitchFamily="34" charset="0"/>
              <a:buChar char="•"/>
            </a:pPr>
            <a:r>
              <a:rPr lang="en" sz="1000" b="0" i="0" u="none" strike="noStrike" cap="none" dirty="0">
                <a:solidFill>
                  <a:schemeClr val="dk1"/>
                </a:solidFill>
                <a:ea typeface="Georgia"/>
                <a:cs typeface="Georgia"/>
                <a:sym typeface="Georgia"/>
              </a:rPr>
              <a:t>Controls are put in place to prevent the Segregation of Duties (SOD) risk, in which user roles are clearly distinguished to prevent an overlap of responsibilities.</a:t>
            </a:r>
          </a:p>
          <a:p>
            <a:pPr marL="137160" marR="0" lvl="0" indent="-137160" algn="l" rtl="0">
              <a:lnSpc>
                <a:spcPct val="100000"/>
              </a:lnSpc>
              <a:spcBef>
                <a:spcPts val="0"/>
              </a:spcBef>
              <a:spcAft>
                <a:spcPts val="300"/>
              </a:spcAft>
              <a:buClr>
                <a:schemeClr val="dk1"/>
              </a:buClr>
              <a:buSzPct val="100000"/>
              <a:buFont typeface="Arial" panose="020B0604020202020204" pitchFamily="34" charset="0"/>
              <a:buChar char="•"/>
            </a:pPr>
            <a:r>
              <a:rPr lang="en" sz="1000" b="0" i="0" u="none" strike="noStrike" cap="none" dirty="0">
                <a:solidFill>
                  <a:schemeClr val="dk1"/>
                </a:solidFill>
                <a:ea typeface="Georgia"/>
                <a:cs typeface="Georgia"/>
                <a:sym typeface="Georgia"/>
              </a:rPr>
              <a:t>Developers and deployers should not be the same person.</a:t>
            </a:r>
          </a:p>
          <a:p>
            <a:pPr marL="137160" marR="0" lvl="0" indent="-137160" algn="l" rtl="0">
              <a:lnSpc>
                <a:spcPct val="100000"/>
              </a:lnSpc>
              <a:spcBef>
                <a:spcPts val="0"/>
              </a:spcBef>
              <a:spcAft>
                <a:spcPts val="300"/>
              </a:spcAft>
              <a:buClr>
                <a:schemeClr val="dk1"/>
              </a:buClr>
              <a:buSzPct val="100000"/>
              <a:buFont typeface="Arial" panose="020B0604020202020204" pitchFamily="34" charset="0"/>
              <a:buChar char="•"/>
            </a:pPr>
            <a:r>
              <a:rPr lang="en" sz="1000" b="0" i="0" u="none" strike="noStrike" cap="none" dirty="0">
                <a:solidFill>
                  <a:schemeClr val="dk1"/>
                </a:solidFill>
                <a:ea typeface="Georgia"/>
                <a:cs typeface="Georgia"/>
                <a:sym typeface="Georgia"/>
              </a:rPr>
              <a:t>Users who have the ability to post financial data to systems should not have the ability to also approve </a:t>
            </a:r>
            <a:r>
              <a:rPr lang="en" sz="1000" b="0" i="0" u="none" strike="noStrike" cap="none" dirty="0" smtClean="0">
                <a:solidFill>
                  <a:schemeClr val="dk1"/>
                </a:solidFill>
                <a:ea typeface="Georgia"/>
                <a:cs typeface="Georgia"/>
                <a:sym typeface="Georgia"/>
              </a:rPr>
              <a:t>the </a:t>
            </a:r>
            <a:r>
              <a:rPr lang="en" sz="1000" b="0" i="0" u="none" strike="noStrike" cap="none" dirty="0">
                <a:solidFill>
                  <a:schemeClr val="dk1"/>
                </a:solidFill>
                <a:ea typeface="Georgia"/>
                <a:cs typeface="Georgia"/>
                <a:sym typeface="Georgia"/>
              </a:rPr>
              <a:t>transactions. </a:t>
            </a:r>
          </a:p>
        </p:txBody>
      </p:sp>
      <p:sp>
        <p:nvSpPr>
          <p:cNvPr id="88" name="Shape 911"/>
          <p:cNvSpPr/>
          <p:nvPr/>
        </p:nvSpPr>
        <p:spPr>
          <a:xfrm>
            <a:off x="533400" y="4739929"/>
            <a:ext cx="2714092" cy="1426370"/>
          </a:xfrm>
          <a:prstGeom prst="rect">
            <a:avLst/>
          </a:prstGeom>
          <a:noFill/>
          <a:ln>
            <a:noFill/>
          </a:ln>
        </p:spPr>
        <p:txBody>
          <a:bodyPr lIns="0" tIns="0" rIns="0" bIns="0" anchor="t" anchorCtr="0">
            <a:noAutofit/>
          </a:bodyPr>
          <a:lstStyle/>
          <a:p>
            <a:pPr marL="137160" marR="0" lvl="0" indent="-137160" algn="l" rtl="0">
              <a:lnSpc>
                <a:spcPct val="100000"/>
              </a:lnSpc>
              <a:spcBef>
                <a:spcPts val="0"/>
              </a:spcBef>
              <a:spcAft>
                <a:spcPts val="300"/>
              </a:spcAft>
              <a:buClr>
                <a:schemeClr val="dk1"/>
              </a:buClr>
              <a:buSzPct val="100000"/>
              <a:buFont typeface="Arial" panose="020B0604020202020204" pitchFamily="34" charset="0"/>
              <a:buChar char="•"/>
            </a:pPr>
            <a:r>
              <a:rPr lang="en" sz="1000" b="0" i="0" u="none" strike="noStrike" cap="none" dirty="0">
                <a:solidFill>
                  <a:schemeClr val="dk1"/>
                </a:solidFill>
                <a:ea typeface="Georgia"/>
                <a:cs typeface="Georgia"/>
                <a:sym typeface="Georgia"/>
              </a:rPr>
              <a:t>Appropriate management needs to approve every change that is made to an application.</a:t>
            </a:r>
          </a:p>
          <a:p>
            <a:pPr marL="137160" marR="0" lvl="0" indent="-137160" algn="l" rtl="0">
              <a:lnSpc>
                <a:spcPct val="100000"/>
              </a:lnSpc>
              <a:spcBef>
                <a:spcPts val="0"/>
              </a:spcBef>
              <a:spcAft>
                <a:spcPts val="300"/>
              </a:spcAft>
              <a:buClr>
                <a:schemeClr val="dk1"/>
              </a:buClr>
              <a:buSzPct val="100000"/>
              <a:buFont typeface="Arial" panose="020B0604020202020204" pitchFamily="34" charset="0"/>
              <a:buChar char="•"/>
            </a:pPr>
            <a:r>
              <a:rPr lang="en" sz="1000" b="0" i="0" u="none" strike="noStrike" cap="none" dirty="0">
                <a:solidFill>
                  <a:schemeClr val="dk1"/>
                </a:solidFill>
                <a:ea typeface="Georgia"/>
                <a:cs typeface="Georgia"/>
                <a:sym typeface="Georgia"/>
              </a:rPr>
              <a:t>This </a:t>
            </a:r>
            <a:r>
              <a:rPr lang="en" sz="1000" b="0" i="0" u="none" strike="noStrike" cap="none" dirty="0" smtClean="0">
                <a:solidFill>
                  <a:schemeClr val="dk1"/>
                </a:solidFill>
                <a:ea typeface="Georgia"/>
                <a:cs typeface="Georgia"/>
                <a:sym typeface="Georgia"/>
              </a:rPr>
              <a:t>ITGC is </a:t>
            </a:r>
            <a:r>
              <a:rPr lang="en" sz="1000" b="0" i="0" u="none" strike="noStrike" cap="none" dirty="0">
                <a:solidFill>
                  <a:schemeClr val="dk1"/>
                </a:solidFill>
                <a:ea typeface="Georgia"/>
                <a:cs typeface="Georgia"/>
                <a:sym typeface="Georgia"/>
              </a:rPr>
              <a:t>used to prevent unnecessary or harmful changes from being deployed to </a:t>
            </a:r>
            <a:r>
              <a:rPr lang="en" sz="1000" b="0" i="0" u="none" strike="noStrike" cap="none" dirty="0" smtClean="0">
                <a:solidFill>
                  <a:schemeClr val="dk1"/>
                </a:solidFill>
                <a:ea typeface="Georgia"/>
                <a:cs typeface="Georgia"/>
                <a:sym typeface="Georgia"/>
              </a:rPr>
              <a:t/>
            </a:r>
            <a:br>
              <a:rPr lang="en" sz="1000" b="0" i="0" u="none" strike="noStrike" cap="none" dirty="0" smtClean="0">
                <a:solidFill>
                  <a:schemeClr val="dk1"/>
                </a:solidFill>
                <a:ea typeface="Georgia"/>
                <a:cs typeface="Georgia"/>
                <a:sym typeface="Georgia"/>
              </a:rPr>
            </a:br>
            <a:r>
              <a:rPr lang="en" sz="1000" b="0" i="0" u="none" strike="noStrike" cap="none" dirty="0" smtClean="0">
                <a:solidFill>
                  <a:schemeClr val="dk1"/>
                </a:solidFill>
                <a:ea typeface="Georgia"/>
                <a:cs typeface="Georgia"/>
                <a:sym typeface="Georgia"/>
              </a:rPr>
              <a:t>the application</a:t>
            </a:r>
            <a:endParaRPr lang="en" sz="1000" b="0" i="0" u="none" strike="noStrike" cap="none" dirty="0">
              <a:solidFill>
                <a:schemeClr val="dk1"/>
              </a:solidFill>
              <a:ea typeface="Georgia"/>
              <a:cs typeface="Georgia"/>
              <a:sym typeface="Georgia"/>
            </a:endParaRPr>
          </a:p>
        </p:txBody>
      </p:sp>
      <p:sp>
        <p:nvSpPr>
          <p:cNvPr id="89" name="Shape 912"/>
          <p:cNvSpPr txBox="1"/>
          <p:nvPr/>
        </p:nvSpPr>
        <p:spPr>
          <a:xfrm>
            <a:off x="533400" y="2411822"/>
            <a:ext cx="780636" cy="357185"/>
          </a:xfrm>
          <a:prstGeom prst="rect">
            <a:avLst/>
          </a:prstGeom>
          <a:noFill/>
          <a:ln>
            <a:noFill/>
          </a:ln>
        </p:spPr>
        <p:txBody>
          <a:bodyPr lIns="0" tIns="0" rIns="0" bIns="0" anchor="t" anchorCtr="0">
            <a:noAutofit/>
          </a:bodyPr>
          <a:lstStyle/>
          <a:p>
            <a:pPr marL="0" marR="0" lvl="0" indent="0" algn="l" rtl="0">
              <a:lnSpc>
                <a:spcPct val="100000"/>
              </a:lnSpc>
              <a:spcBef>
                <a:spcPts val="0"/>
              </a:spcBef>
              <a:spcAft>
                <a:spcPts val="0"/>
              </a:spcAft>
              <a:buClr>
                <a:srgbClr val="EB8C00"/>
              </a:buClr>
              <a:buSzPct val="25000"/>
              <a:buFont typeface="Georgia"/>
              <a:buNone/>
            </a:pPr>
            <a:r>
              <a:rPr lang="en" sz="1000" b="1" i="0" u="none" strike="noStrike" cap="none" dirty="0" smtClean="0">
                <a:solidFill>
                  <a:schemeClr val="tx2"/>
                </a:solidFill>
                <a:ea typeface="Georgia"/>
                <a:cs typeface="Georgia"/>
                <a:sym typeface="Georgia"/>
              </a:rPr>
              <a:t>01</a:t>
            </a:r>
          </a:p>
          <a:p>
            <a:pPr marL="0" marR="0" lvl="0" indent="0" algn="l" rtl="0">
              <a:lnSpc>
                <a:spcPct val="100000"/>
              </a:lnSpc>
              <a:spcBef>
                <a:spcPts val="900"/>
              </a:spcBef>
              <a:spcAft>
                <a:spcPts val="0"/>
              </a:spcAft>
              <a:buClr>
                <a:srgbClr val="000000"/>
              </a:buClr>
              <a:buFont typeface="Arial"/>
              <a:buNone/>
            </a:pPr>
            <a:endParaRPr sz="1000" b="1" i="0" u="none" strike="noStrike" cap="none" dirty="0">
              <a:solidFill>
                <a:schemeClr val="tx2"/>
              </a:solidFill>
              <a:ea typeface="Georgia"/>
              <a:cs typeface="Georgia"/>
              <a:sym typeface="Georgia"/>
            </a:endParaRPr>
          </a:p>
        </p:txBody>
      </p:sp>
      <p:sp>
        <p:nvSpPr>
          <p:cNvPr id="90" name="Shape 913"/>
          <p:cNvSpPr/>
          <p:nvPr/>
        </p:nvSpPr>
        <p:spPr>
          <a:xfrm>
            <a:off x="533400" y="2558728"/>
            <a:ext cx="400577" cy="228807"/>
          </a:xfrm>
          <a:prstGeom prst="rect">
            <a:avLst/>
          </a:prstGeom>
          <a:noFill/>
          <a:ln>
            <a:noFill/>
          </a:ln>
        </p:spPr>
        <p:txBody>
          <a:bodyPr lIns="0" tIns="0" rIns="0" bIns="0" anchor="t" anchorCtr="0">
            <a:noAutofit/>
          </a:bodyPr>
          <a:lstStyle/>
          <a:p>
            <a:pPr marL="0" marR="0" lvl="0" indent="0" algn="l" rtl="0">
              <a:lnSpc>
                <a:spcPct val="100000"/>
              </a:lnSpc>
              <a:spcBef>
                <a:spcPts val="0"/>
              </a:spcBef>
              <a:spcAft>
                <a:spcPts val="0"/>
              </a:spcAft>
              <a:buClr>
                <a:srgbClr val="EB8C00"/>
              </a:buClr>
              <a:buSzPct val="25000"/>
              <a:buFont typeface="Georgia"/>
              <a:buNone/>
            </a:pPr>
            <a:r>
              <a:rPr lang="en" sz="1000" b="1" i="1" u="none" strike="noStrike" cap="none" dirty="0" smtClean="0">
                <a:solidFill>
                  <a:schemeClr val="tx2"/>
                </a:solidFill>
                <a:ea typeface="Georgia"/>
                <a:cs typeface="Georgia"/>
                <a:sym typeface="Georgia"/>
              </a:rPr>
              <a:t>SOD</a:t>
            </a:r>
            <a:endParaRPr lang="en" sz="1000" b="1" i="1" u="none" strike="noStrike" cap="none" dirty="0">
              <a:solidFill>
                <a:schemeClr val="tx2"/>
              </a:solidFill>
              <a:ea typeface="Georgia"/>
              <a:cs typeface="Georgia"/>
              <a:sym typeface="Georgia"/>
            </a:endParaRPr>
          </a:p>
        </p:txBody>
      </p:sp>
      <p:pic>
        <p:nvPicPr>
          <p:cNvPr id="91" name="Shape 914"/>
          <p:cNvPicPr preferRelativeResize="0"/>
          <p:nvPr/>
        </p:nvPicPr>
        <p:blipFill rotWithShape="1">
          <a:blip r:embed="rId3">
            <a:alphaModFix/>
          </a:blip>
          <a:srcRect/>
          <a:stretch/>
        </p:blipFill>
        <p:spPr>
          <a:xfrm>
            <a:off x="5318631" y="3897603"/>
            <a:ext cx="548640" cy="548640"/>
          </a:xfrm>
          <a:prstGeom prst="rect">
            <a:avLst/>
          </a:prstGeom>
          <a:noFill/>
          <a:ln>
            <a:noFill/>
          </a:ln>
        </p:spPr>
      </p:pic>
      <p:pic>
        <p:nvPicPr>
          <p:cNvPr id="92" name="Shape 915"/>
          <p:cNvPicPr preferRelativeResize="0"/>
          <p:nvPr/>
        </p:nvPicPr>
        <p:blipFill rotWithShape="1">
          <a:blip r:embed="rId4">
            <a:alphaModFix/>
          </a:blip>
          <a:srcRect l="-19426" t="-19426" r="-19440" b="-19440"/>
          <a:stretch/>
        </p:blipFill>
        <p:spPr>
          <a:xfrm>
            <a:off x="3030265" y="3788969"/>
            <a:ext cx="731520" cy="731520"/>
          </a:xfrm>
          <a:prstGeom prst="rect">
            <a:avLst/>
          </a:prstGeom>
          <a:noFill/>
          <a:ln>
            <a:noFill/>
          </a:ln>
        </p:spPr>
      </p:pic>
      <p:grpSp>
        <p:nvGrpSpPr>
          <p:cNvPr id="73" name="Shape 893"/>
          <p:cNvGrpSpPr/>
          <p:nvPr/>
        </p:nvGrpSpPr>
        <p:grpSpPr>
          <a:xfrm flipH="1">
            <a:off x="4663500" y="1986781"/>
            <a:ext cx="2001683" cy="1111556"/>
            <a:chOff x="4317121" y="2352389"/>
            <a:chExt cx="2607043" cy="1467900"/>
          </a:xfrm>
          <a:solidFill>
            <a:schemeClr val="accent2"/>
          </a:solidFill>
        </p:grpSpPr>
        <p:sp>
          <p:nvSpPr>
            <p:cNvPr id="99" name="Shape 894"/>
            <p:cNvSpPr/>
            <p:nvPr/>
          </p:nvSpPr>
          <p:spPr>
            <a:xfrm>
              <a:off x="4317121" y="2376731"/>
              <a:ext cx="1017598" cy="343198"/>
            </a:xfrm>
            <a:custGeom>
              <a:avLst/>
              <a:gdLst/>
              <a:ahLst/>
              <a:cxnLst/>
              <a:rect l="0" t="0" r="0" b="0"/>
              <a:pathLst>
                <a:path w="120000" h="120000" extrusionOk="0">
                  <a:moveTo>
                    <a:pt x="0" y="120000"/>
                  </a:moveTo>
                  <a:lnTo>
                    <a:pt x="119999" y="120000"/>
                  </a:lnTo>
                  <a:lnTo>
                    <a:pt x="119999" y="0"/>
                  </a:lnTo>
                  <a:lnTo>
                    <a:pt x="38468" y="0"/>
                  </a:lnTo>
                  <a:lnTo>
                    <a:pt x="38468" y="0"/>
                  </a:lnTo>
                  <a:lnTo>
                    <a:pt x="37607" y="851"/>
                  </a:lnTo>
                  <a:lnTo>
                    <a:pt x="34736" y="1702"/>
                  </a:lnTo>
                  <a:lnTo>
                    <a:pt x="32727" y="3404"/>
                  </a:lnTo>
                  <a:lnTo>
                    <a:pt x="30143" y="5957"/>
                  </a:lnTo>
                  <a:lnTo>
                    <a:pt x="27559" y="9361"/>
                  </a:lnTo>
                  <a:lnTo>
                    <a:pt x="24688" y="13617"/>
                  </a:lnTo>
                  <a:lnTo>
                    <a:pt x="21818" y="20425"/>
                  </a:lnTo>
                  <a:lnTo>
                    <a:pt x="18660" y="28085"/>
                  </a:lnTo>
                  <a:lnTo>
                    <a:pt x="15502" y="37446"/>
                  </a:lnTo>
                  <a:lnTo>
                    <a:pt x="12057" y="49361"/>
                  </a:lnTo>
                  <a:lnTo>
                    <a:pt x="8899" y="62978"/>
                  </a:lnTo>
                  <a:lnTo>
                    <a:pt x="5741" y="79148"/>
                  </a:lnTo>
                  <a:lnTo>
                    <a:pt x="2870" y="97872"/>
                  </a:lnTo>
                  <a:lnTo>
                    <a:pt x="0" y="120000"/>
                  </a:lnTo>
                  <a:lnTo>
                    <a:pt x="0" y="120000"/>
                  </a:lnTo>
                  <a:close/>
                </a:path>
              </a:pathLst>
            </a:custGeom>
            <a:solidFill>
              <a:srgbClr val="968C6D"/>
            </a:solid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000" b="0" i="0" u="none" strike="noStrike" cap="none">
                <a:solidFill>
                  <a:schemeClr val="dk1"/>
                </a:solidFill>
                <a:ea typeface="Arial"/>
                <a:cs typeface="Arial"/>
                <a:sym typeface="Arial"/>
              </a:endParaRPr>
            </a:p>
          </p:txBody>
        </p:sp>
        <p:sp>
          <p:nvSpPr>
            <p:cNvPr id="100" name="Shape 895"/>
            <p:cNvSpPr/>
            <p:nvPr/>
          </p:nvSpPr>
          <p:spPr>
            <a:xfrm>
              <a:off x="4533764" y="2352389"/>
              <a:ext cx="2390400" cy="1467900"/>
            </a:xfrm>
            <a:custGeom>
              <a:avLst/>
              <a:gdLst/>
              <a:ahLst/>
              <a:cxnLst/>
              <a:rect l="0" t="0" r="0" b="0"/>
              <a:pathLst>
                <a:path w="120000" h="120000" extrusionOk="0">
                  <a:moveTo>
                    <a:pt x="120000" y="111044"/>
                  </a:moveTo>
                  <a:lnTo>
                    <a:pt x="119877" y="39203"/>
                  </a:lnTo>
                  <a:lnTo>
                    <a:pt x="119877" y="39203"/>
                  </a:lnTo>
                  <a:lnTo>
                    <a:pt x="119755" y="38208"/>
                  </a:lnTo>
                  <a:lnTo>
                    <a:pt x="119633" y="37412"/>
                  </a:lnTo>
                  <a:lnTo>
                    <a:pt x="119389" y="36616"/>
                  </a:lnTo>
                  <a:lnTo>
                    <a:pt x="119022" y="36019"/>
                  </a:lnTo>
                  <a:lnTo>
                    <a:pt x="119022" y="36019"/>
                  </a:lnTo>
                  <a:lnTo>
                    <a:pt x="118533" y="35223"/>
                  </a:lnTo>
                  <a:lnTo>
                    <a:pt x="118044" y="34825"/>
                  </a:lnTo>
                  <a:lnTo>
                    <a:pt x="117433" y="34626"/>
                  </a:lnTo>
                  <a:lnTo>
                    <a:pt x="116822" y="34427"/>
                  </a:lnTo>
                  <a:lnTo>
                    <a:pt x="116334" y="34626"/>
                  </a:lnTo>
                  <a:lnTo>
                    <a:pt x="115723" y="34825"/>
                  </a:lnTo>
                  <a:lnTo>
                    <a:pt x="115112" y="35223"/>
                  </a:lnTo>
                  <a:lnTo>
                    <a:pt x="114623" y="35820"/>
                  </a:lnTo>
                  <a:lnTo>
                    <a:pt x="108879" y="45373"/>
                  </a:lnTo>
                  <a:lnTo>
                    <a:pt x="106191" y="40796"/>
                  </a:lnTo>
                  <a:lnTo>
                    <a:pt x="106191" y="40796"/>
                  </a:lnTo>
                  <a:lnTo>
                    <a:pt x="88228" y="11542"/>
                  </a:lnTo>
                  <a:lnTo>
                    <a:pt x="88228" y="11542"/>
                  </a:lnTo>
                  <a:lnTo>
                    <a:pt x="85661" y="7562"/>
                  </a:lnTo>
                  <a:lnTo>
                    <a:pt x="84317" y="5771"/>
                  </a:lnTo>
                  <a:lnTo>
                    <a:pt x="82851" y="3980"/>
                  </a:lnTo>
                  <a:lnTo>
                    <a:pt x="81384" y="2587"/>
                  </a:lnTo>
                  <a:lnTo>
                    <a:pt x="80040" y="1393"/>
                  </a:lnTo>
                  <a:lnTo>
                    <a:pt x="78574" y="597"/>
                  </a:lnTo>
                  <a:lnTo>
                    <a:pt x="77963" y="398"/>
                  </a:lnTo>
                  <a:lnTo>
                    <a:pt x="77230" y="398"/>
                  </a:lnTo>
                  <a:lnTo>
                    <a:pt x="77230" y="398"/>
                  </a:lnTo>
                  <a:lnTo>
                    <a:pt x="43747" y="199"/>
                  </a:lnTo>
                  <a:lnTo>
                    <a:pt x="20407" y="0"/>
                  </a:lnTo>
                  <a:lnTo>
                    <a:pt x="12219" y="0"/>
                  </a:lnTo>
                  <a:lnTo>
                    <a:pt x="8431" y="199"/>
                  </a:lnTo>
                  <a:lnTo>
                    <a:pt x="8431" y="199"/>
                  </a:lnTo>
                  <a:lnTo>
                    <a:pt x="6965" y="398"/>
                  </a:lnTo>
                  <a:lnTo>
                    <a:pt x="5621" y="796"/>
                  </a:lnTo>
                  <a:lnTo>
                    <a:pt x="4521" y="1194"/>
                  </a:lnTo>
                  <a:lnTo>
                    <a:pt x="3543" y="1791"/>
                  </a:lnTo>
                  <a:lnTo>
                    <a:pt x="2566" y="2587"/>
                  </a:lnTo>
                  <a:lnTo>
                    <a:pt x="1710" y="3383"/>
                  </a:lnTo>
                  <a:lnTo>
                    <a:pt x="0" y="5174"/>
                  </a:lnTo>
                  <a:lnTo>
                    <a:pt x="0" y="5174"/>
                  </a:lnTo>
                  <a:lnTo>
                    <a:pt x="977" y="4378"/>
                  </a:lnTo>
                  <a:lnTo>
                    <a:pt x="2199" y="3582"/>
                  </a:lnTo>
                  <a:lnTo>
                    <a:pt x="3299" y="2985"/>
                  </a:lnTo>
                  <a:lnTo>
                    <a:pt x="4521" y="2786"/>
                  </a:lnTo>
                  <a:lnTo>
                    <a:pt x="5621" y="2587"/>
                  </a:lnTo>
                  <a:lnTo>
                    <a:pt x="6843" y="2587"/>
                  </a:lnTo>
                  <a:lnTo>
                    <a:pt x="8065" y="2786"/>
                  </a:lnTo>
                  <a:lnTo>
                    <a:pt x="9287" y="3184"/>
                  </a:lnTo>
                  <a:lnTo>
                    <a:pt x="10509" y="3781"/>
                  </a:lnTo>
                  <a:lnTo>
                    <a:pt x="11853" y="4378"/>
                  </a:lnTo>
                  <a:lnTo>
                    <a:pt x="13075" y="5373"/>
                  </a:lnTo>
                  <a:lnTo>
                    <a:pt x="14297" y="6567"/>
                  </a:lnTo>
                  <a:lnTo>
                    <a:pt x="15641" y="7960"/>
                  </a:lnTo>
                  <a:lnTo>
                    <a:pt x="16863" y="9353"/>
                  </a:lnTo>
                  <a:lnTo>
                    <a:pt x="18207" y="11144"/>
                  </a:lnTo>
                  <a:lnTo>
                    <a:pt x="19429" y="13134"/>
                  </a:lnTo>
                  <a:lnTo>
                    <a:pt x="74052" y="102089"/>
                  </a:lnTo>
                  <a:lnTo>
                    <a:pt x="68431" y="111243"/>
                  </a:lnTo>
                  <a:lnTo>
                    <a:pt x="68431" y="111243"/>
                  </a:lnTo>
                  <a:lnTo>
                    <a:pt x="68065" y="112039"/>
                  </a:lnTo>
                  <a:lnTo>
                    <a:pt x="67698" y="113034"/>
                  </a:lnTo>
                  <a:lnTo>
                    <a:pt x="67576" y="114029"/>
                  </a:lnTo>
                  <a:lnTo>
                    <a:pt x="67454" y="114825"/>
                  </a:lnTo>
                  <a:lnTo>
                    <a:pt x="67576" y="115820"/>
                  </a:lnTo>
                  <a:lnTo>
                    <a:pt x="67698" y="116815"/>
                  </a:lnTo>
                  <a:lnTo>
                    <a:pt x="67942" y="117611"/>
                  </a:lnTo>
                  <a:lnTo>
                    <a:pt x="68309" y="118407"/>
                  </a:lnTo>
                  <a:lnTo>
                    <a:pt x="68309" y="118407"/>
                  </a:lnTo>
                  <a:lnTo>
                    <a:pt x="68798" y="118805"/>
                  </a:lnTo>
                  <a:lnTo>
                    <a:pt x="69287" y="119402"/>
                  </a:lnTo>
                  <a:lnTo>
                    <a:pt x="69775" y="119601"/>
                  </a:lnTo>
                  <a:lnTo>
                    <a:pt x="70386" y="119800"/>
                  </a:lnTo>
                  <a:lnTo>
                    <a:pt x="114501" y="120000"/>
                  </a:lnTo>
                  <a:lnTo>
                    <a:pt x="114501" y="120000"/>
                  </a:lnTo>
                  <a:lnTo>
                    <a:pt x="115600" y="120000"/>
                  </a:lnTo>
                  <a:lnTo>
                    <a:pt x="116700" y="119601"/>
                  </a:lnTo>
                  <a:lnTo>
                    <a:pt x="117678" y="118805"/>
                  </a:lnTo>
                  <a:lnTo>
                    <a:pt x="118533" y="117611"/>
                  </a:lnTo>
                  <a:lnTo>
                    <a:pt x="118533" y="117611"/>
                  </a:lnTo>
                  <a:lnTo>
                    <a:pt x="119266" y="116218"/>
                  </a:lnTo>
                  <a:lnTo>
                    <a:pt x="119755" y="114626"/>
                  </a:lnTo>
                  <a:lnTo>
                    <a:pt x="120000" y="112835"/>
                  </a:lnTo>
                  <a:lnTo>
                    <a:pt x="120000" y="111044"/>
                  </a:lnTo>
                  <a:lnTo>
                    <a:pt x="120000" y="111044"/>
                  </a:lnTo>
                  <a:close/>
                </a:path>
              </a:pathLst>
            </a:custGeom>
            <a:grp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000" b="0" i="0" u="none" strike="noStrike" cap="none">
                <a:solidFill>
                  <a:schemeClr val="dk1"/>
                </a:solidFill>
                <a:ea typeface="Arial"/>
                <a:cs typeface="Arial"/>
                <a:sym typeface="Arial"/>
              </a:endParaRPr>
            </a:p>
          </p:txBody>
        </p:sp>
        <p:sp>
          <p:nvSpPr>
            <p:cNvPr id="101" name="Shape 896"/>
            <p:cNvSpPr/>
            <p:nvPr/>
          </p:nvSpPr>
          <p:spPr>
            <a:xfrm rot="2676906">
              <a:off x="5385890" y="2795085"/>
              <a:ext cx="1426228" cy="553886"/>
            </a:xfrm>
            <a:prstGeom prst="rect">
              <a:avLst/>
            </a:prstGeom>
            <a:grp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sz="1000" b="1" i="1" u="none" strike="noStrike" cap="none" dirty="0">
                  <a:solidFill>
                    <a:schemeClr val="lt2"/>
                  </a:solidFill>
                  <a:ea typeface="Georgia"/>
                  <a:cs typeface="Georgia"/>
                  <a:sym typeface="Georgia"/>
                </a:rPr>
                <a:t>New User Testing</a:t>
              </a:r>
            </a:p>
          </p:txBody>
        </p:sp>
      </p:grpSp>
      <p:grpSp>
        <p:nvGrpSpPr>
          <p:cNvPr id="72" name="Shape 889"/>
          <p:cNvGrpSpPr/>
          <p:nvPr/>
        </p:nvGrpSpPr>
        <p:grpSpPr>
          <a:xfrm>
            <a:off x="4748100" y="5029796"/>
            <a:ext cx="1841135" cy="1425625"/>
            <a:chOff x="3832716" y="5125037"/>
            <a:chExt cx="2592524" cy="1835576"/>
          </a:xfrm>
        </p:grpSpPr>
        <p:sp>
          <p:nvSpPr>
            <p:cNvPr id="102" name="Shape 890"/>
            <p:cNvSpPr/>
            <p:nvPr/>
          </p:nvSpPr>
          <p:spPr>
            <a:xfrm>
              <a:off x="5407642" y="6250019"/>
              <a:ext cx="1017598" cy="340800"/>
            </a:xfrm>
            <a:custGeom>
              <a:avLst/>
              <a:gdLst/>
              <a:ahLst/>
              <a:cxnLst/>
              <a:rect l="0" t="0" r="0" b="0"/>
              <a:pathLst>
                <a:path w="120000" h="120000" extrusionOk="0">
                  <a:moveTo>
                    <a:pt x="119999" y="0"/>
                  </a:moveTo>
                  <a:lnTo>
                    <a:pt x="0" y="0"/>
                  </a:lnTo>
                  <a:lnTo>
                    <a:pt x="0" y="120000"/>
                  </a:lnTo>
                  <a:lnTo>
                    <a:pt x="81244" y="120000"/>
                  </a:lnTo>
                  <a:lnTo>
                    <a:pt x="81244" y="120000"/>
                  </a:lnTo>
                  <a:lnTo>
                    <a:pt x="82392" y="120000"/>
                  </a:lnTo>
                  <a:lnTo>
                    <a:pt x="85263" y="118285"/>
                  </a:lnTo>
                  <a:lnTo>
                    <a:pt x="87272" y="117428"/>
                  </a:lnTo>
                  <a:lnTo>
                    <a:pt x="89569" y="114857"/>
                  </a:lnTo>
                  <a:lnTo>
                    <a:pt x="92440" y="111428"/>
                  </a:lnTo>
                  <a:lnTo>
                    <a:pt x="95023" y="106285"/>
                  </a:lnTo>
                  <a:lnTo>
                    <a:pt x="98181" y="100285"/>
                  </a:lnTo>
                  <a:lnTo>
                    <a:pt x="101339" y="92571"/>
                  </a:lnTo>
                  <a:lnTo>
                    <a:pt x="104497" y="82285"/>
                  </a:lnTo>
                  <a:lnTo>
                    <a:pt x="107655" y="71142"/>
                  </a:lnTo>
                  <a:lnTo>
                    <a:pt x="111100" y="56571"/>
                  </a:lnTo>
                  <a:lnTo>
                    <a:pt x="114258" y="40285"/>
                  </a:lnTo>
                  <a:lnTo>
                    <a:pt x="117129" y="21428"/>
                  </a:lnTo>
                  <a:lnTo>
                    <a:pt x="119999" y="0"/>
                  </a:lnTo>
                  <a:lnTo>
                    <a:pt x="119999" y="0"/>
                  </a:lnTo>
                  <a:close/>
                </a:path>
              </a:pathLst>
            </a:custGeom>
            <a:solidFill>
              <a:srgbClr val="968C6D"/>
            </a:solid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000" b="0" i="0" u="none" strike="noStrike" cap="none">
                <a:solidFill>
                  <a:schemeClr val="dk1"/>
                </a:solidFill>
                <a:ea typeface="Arial"/>
                <a:cs typeface="Arial"/>
                <a:sym typeface="Arial"/>
              </a:endParaRPr>
            </a:p>
          </p:txBody>
        </p:sp>
        <p:sp>
          <p:nvSpPr>
            <p:cNvPr id="103" name="Shape 891"/>
            <p:cNvSpPr/>
            <p:nvPr/>
          </p:nvSpPr>
          <p:spPr>
            <a:xfrm>
              <a:off x="3832716" y="5125037"/>
              <a:ext cx="2390400" cy="1467897"/>
            </a:xfrm>
            <a:custGeom>
              <a:avLst/>
              <a:gdLst/>
              <a:ahLst/>
              <a:cxnLst/>
              <a:rect l="0" t="0" r="0" b="0"/>
              <a:pathLst>
                <a:path w="120000" h="120000" extrusionOk="0">
                  <a:moveTo>
                    <a:pt x="0" y="8955"/>
                  </a:moveTo>
                  <a:lnTo>
                    <a:pt x="122" y="80796"/>
                  </a:lnTo>
                  <a:lnTo>
                    <a:pt x="122" y="80796"/>
                  </a:lnTo>
                  <a:lnTo>
                    <a:pt x="244" y="81592"/>
                  </a:lnTo>
                  <a:lnTo>
                    <a:pt x="366" y="82587"/>
                  </a:lnTo>
                  <a:lnTo>
                    <a:pt x="610" y="83383"/>
                  </a:lnTo>
                  <a:lnTo>
                    <a:pt x="977" y="83980"/>
                  </a:lnTo>
                  <a:lnTo>
                    <a:pt x="977" y="83980"/>
                  </a:lnTo>
                  <a:lnTo>
                    <a:pt x="1466" y="84577"/>
                  </a:lnTo>
                  <a:lnTo>
                    <a:pt x="1955" y="84975"/>
                  </a:lnTo>
                  <a:lnTo>
                    <a:pt x="2566" y="85373"/>
                  </a:lnTo>
                  <a:lnTo>
                    <a:pt x="3177" y="85373"/>
                  </a:lnTo>
                  <a:lnTo>
                    <a:pt x="3665" y="85373"/>
                  </a:lnTo>
                  <a:lnTo>
                    <a:pt x="4276" y="84975"/>
                  </a:lnTo>
                  <a:lnTo>
                    <a:pt x="4887" y="84577"/>
                  </a:lnTo>
                  <a:lnTo>
                    <a:pt x="5376" y="83980"/>
                  </a:lnTo>
                  <a:lnTo>
                    <a:pt x="10997" y="74626"/>
                  </a:lnTo>
                  <a:lnTo>
                    <a:pt x="13808" y="79004"/>
                  </a:lnTo>
                  <a:lnTo>
                    <a:pt x="13808" y="79004"/>
                  </a:lnTo>
                  <a:lnTo>
                    <a:pt x="31771" y="108457"/>
                  </a:lnTo>
                  <a:lnTo>
                    <a:pt x="31771" y="108457"/>
                  </a:lnTo>
                  <a:lnTo>
                    <a:pt x="34338" y="112238"/>
                  </a:lnTo>
                  <a:lnTo>
                    <a:pt x="35682" y="114228"/>
                  </a:lnTo>
                  <a:lnTo>
                    <a:pt x="37148" y="115820"/>
                  </a:lnTo>
                  <a:lnTo>
                    <a:pt x="38615" y="117412"/>
                  </a:lnTo>
                  <a:lnTo>
                    <a:pt x="39959" y="118407"/>
                  </a:lnTo>
                  <a:lnTo>
                    <a:pt x="41425" y="119203"/>
                  </a:lnTo>
                  <a:lnTo>
                    <a:pt x="42036" y="119402"/>
                  </a:lnTo>
                  <a:lnTo>
                    <a:pt x="42769" y="119601"/>
                  </a:lnTo>
                  <a:lnTo>
                    <a:pt x="42769" y="119601"/>
                  </a:lnTo>
                  <a:lnTo>
                    <a:pt x="76252" y="119800"/>
                  </a:lnTo>
                  <a:lnTo>
                    <a:pt x="99592" y="120000"/>
                  </a:lnTo>
                  <a:lnTo>
                    <a:pt x="107780" y="119800"/>
                  </a:lnTo>
                  <a:lnTo>
                    <a:pt x="111568" y="119800"/>
                  </a:lnTo>
                  <a:lnTo>
                    <a:pt x="111568" y="119800"/>
                  </a:lnTo>
                  <a:lnTo>
                    <a:pt x="113034" y="119601"/>
                  </a:lnTo>
                  <a:lnTo>
                    <a:pt x="114378" y="119203"/>
                  </a:lnTo>
                  <a:lnTo>
                    <a:pt x="115478" y="118606"/>
                  </a:lnTo>
                  <a:lnTo>
                    <a:pt x="116456" y="118009"/>
                  </a:lnTo>
                  <a:lnTo>
                    <a:pt x="117433" y="117412"/>
                  </a:lnTo>
                  <a:lnTo>
                    <a:pt x="118289" y="116616"/>
                  </a:lnTo>
                  <a:lnTo>
                    <a:pt x="120000" y="114825"/>
                  </a:lnTo>
                  <a:lnTo>
                    <a:pt x="120000" y="114825"/>
                  </a:lnTo>
                  <a:lnTo>
                    <a:pt x="118900" y="115621"/>
                  </a:lnTo>
                  <a:lnTo>
                    <a:pt x="117800" y="116218"/>
                  </a:lnTo>
                  <a:lnTo>
                    <a:pt x="116700" y="116815"/>
                  </a:lnTo>
                  <a:lnTo>
                    <a:pt x="115478" y="117213"/>
                  </a:lnTo>
                  <a:lnTo>
                    <a:pt x="114378" y="117412"/>
                  </a:lnTo>
                  <a:lnTo>
                    <a:pt x="113156" y="117412"/>
                  </a:lnTo>
                  <a:lnTo>
                    <a:pt x="111934" y="117213"/>
                  </a:lnTo>
                  <a:lnTo>
                    <a:pt x="110712" y="116815"/>
                  </a:lnTo>
                  <a:lnTo>
                    <a:pt x="109490" y="116218"/>
                  </a:lnTo>
                  <a:lnTo>
                    <a:pt x="108146" y="115422"/>
                  </a:lnTo>
                  <a:lnTo>
                    <a:pt x="106924" y="114427"/>
                  </a:lnTo>
                  <a:lnTo>
                    <a:pt x="105702" y="113432"/>
                  </a:lnTo>
                  <a:lnTo>
                    <a:pt x="104358" y="112039"/>
                  </a:lnTo>
                  <a:lnTo>
                    <a:pt x="103136" y="110447"/>
                  </a:lnTo>
                  <a:lnTo>
                    <a:pt x="101792" y="108656"/>
                  </a:lnTo>
                  <a:lnTo>
                    <a:pt x="100570" y="106865"/>
                  </a:lnTo>
                  <a:lnTo>
                    <a:pt x="45947" y="17711"/>
                  </a:lnTo>
                  <a:lnTo>
                    <a:pt x="51568" y="8557"/>
                  </a:lnTo>
                  <a:lnTo>
                    <a:pt x="51568" y="8557"/>
                  </a:lnTo>
                  <a:lnTo>
                    <a:pt x="51934" y="7761"/>
                  </a:lnTo>
                  <a:lnTo>
                    <a:pt x="52301" y="6965"/>
                  </a:lnTo>
                  <a:lnTo>
                    <a:pt x="52423" y="5970"/>
                  </a:lnTo>
                  <a:lnTo>
                    <a:pt x="52545" y="4975"/>
                  </a:lnTo>
                  <a:lnTo>
                    <a:pt x="52423" y="4179"/>
                  </a:lnTo>
                  <a:lnTo>
                    <a:pt x="52301" y="3184"/>
                  </a:lnTo>
                  <a:lnTo>
                    <a:pt x="52057" y="2388"/>
                  </a:lnTo>
                  <a:lnTo>
                    <a:pt x="51690" y="1592"/>
                  </a:lnTo>
                  <a:lnTo>
                    <a:pt x="51690" y="1592"/>
                  </a:lnTo>
                  <a:lnTo>
                    <a:pt x="51201" y="995"/>
                  </a:lnTo>
                  <a:lnTo>
                    <a:pt x="50712" y="597"/>
                  </a:lnTo>
                  <a:lnTo>
                    <a:pt x="50224" y="199"/>
                  </a:lnTo>
                  <a:lnTo>
                    <a:pt x="49613" y="199"/>
                  </a:lnTo>
                  <a:lnTo>
                    <a:pt x="5498" y="0"/>
                  </a:lnTo>
                  <a:lnTo>
                    <a:pt x="5498" y="0"/>
                  </a:lnTo>
                  <a:lnTo>
                    <a:pt x="4399" y="0"/>
                  </a:lnTo>
                  <a:lnTo>
                    <a:pt x="3299" y="398"/>
                  </a:lnTo>
                  <a:lnTo>
                    <a:pt x="2321" y="1194"/>
                  </a:lnTo>
                  <a:lnTo>
                    <a:pt x="1466" y="2189"/>
                  </a:lnTo>
                  <a:lnTo>
                    <a:pt x="1466" y="2189"/>
                  </a:lnTo>
                  <a:lnTo>
                    <a:pt x="733" y="3582"/>
                  </a:lnTo>
                  <a:lnTo>
                    <a:pt x="244" y="5174"/>
                  </a:lnTo>
                  <a:lnTo>
                    <a:pt x="0" y="6965"/>
                  </a:lnTo>
                  <a:lnTo>
                    <a:pt x="0" y="8955"/>
                  </a:lnTo>
                  <a:lnTo>
                    <a:pt x="0" y="8955"/>
                  </a:lnTo>
                  <a:close/>
                </a:path>
              </a:pathLst>
            </a:custGeom>
            <a:solidFill>
              <a:schemeClr val="accent4"/>
            </a:solid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000" b="0" i="0" u="none" strike="noStrike" cap="none">
                <a:solidFill>
                  <a:schemeClr val="dk1"/>
                </a:solidFill>
                <a:ea typeface="Arial"/>
                <a:cs typeface="Arial"/>
                <a:sym typeface="Arial"/>
              </a:endParaRPr>
            </a:p>
          </p:txBody>
        </p:sp>
        <p:sp>
          <p:nvSpPr>
            <p:cNvPr id="104" name="Shape 892"/>
            <p:cNvSpPr/>
            <p:nvPr/>
          </p:nvSpPr>
          <p:spPr>
            <a:xfrm rot="2978050">
              <a:off x="3706525" y="5696080"/>
              <a:ext cx="1810205" cy="718861"/>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2"/>
                </a:buClr>
                <a:buSzPct val="25000"/>
                <a:buFont typeface="Georgia"/>
                <a:buNone/>
              </a:pPr>
              <a:r>
                <a:rPr lang="en" sz="1000" b="1" i="1" u="none" strike="noStrike" cap="none" dirty="0">
                  <a:solidFill>
                    <a:schemeClr val="lt2"/>
                  </a:solidFill>
                  <a:ea typeface="Georgia"/>
                  <a:cs typeface="Georgia"/>
                  <a:sym typeface="Georgia"/>
                </a:rPr>
                <a:t>Revocation Testing</a:t>
              </a:r>
            </a:p>
            <a:p>
              <a:pPr marL="0" marR="0" lvl="0" indent="0" algn="l" rtl="0">
                <a:lnSpc>
                  <a:spcPct val="100000"/>
                </a:lnSpc>
                <a:spcBef>
                  <a:spcPts val="0"/>
                </a:spcBef>
                <a:spcAft>
                  <a:spcPts val="0"/>
                </a:spcAft>
                <a:buClr>
                  <a:srgbClr val="000000"/>
                </a:buClr>
                <a:buFont typeface="Arial"/>
                <a:buNone/>
              </a:pPr>
              <a:endParaRPr sz="1000" b="1" i="1" u="none" strike="noStrike" cap="none" dirty="0">
                <a:solidFill>
                  <a:schemeClr val="lt2"/>
                </a:solidFill>
                <a:ea typeface="Georgia"/>
                <a:cs typeface="Georgia"/>
                <a:sym typeface="Georgia"/>
              </a:endParaRPr>
            </a:p>
          </p:txBody>
        </p:sp>
      </p:grpSp>
    </p:spTree>
    <p:extLst>
      <p:ext uri="{BB962C8B-B14F-4D97-AF65-F5344CB8AC3E}">
        <p14:creationId xmlns:p14="http://schemas.microsoft.com/office/powerpoint/2010/main" val="8895915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90562"/>
            <a:ext cx="8077200" cy="369332"/>
          </a:xfrm>
        </p:spPr>
        <p:txBody>
          <a:bodyPr/>
          <a:lstStyle/>
          <a:p>
            <a:r>
              <a:rPr lang="en-US" dirty="0">
                <a:solidFill>
                  <a:srgbClr val="000000"/>
                </a:solidFill>
                <a:latin typeface="Georgia" panose="02040502050405020303" pitchFamily="18" charset="0"/>
                <a:ea typeface="Georgia" panose="02040502050405020303" pitchFamily="18" charset="0"/>
                <a:cs typeface="Georgia" panose="02040502050405020303" pitchFamily="18" charset="0"/>
              </a:rPr>
              <a:t>Examples </a:t>
            </a:r>
            <a:r>
              <a:rPr lang="en-US" dirty="0" smtClean="0">
                <a:solidFill>
                  <a:srgbClr val="000000"/>
                </a:solidFill>
                <a:latin typeface="Georgia" panose="02040502050405020303" pitchFamily="18" charset="0"/>
                <a:ea typeface="Georgia" panose="02040502050405020303" pitchFamily="18" charset="0"/>
                <a:cs typeface="Georgia" panose="02040502050405020303" pitchFamily="18" charset="0"/>
              </a:rPr>
              <a:t>of analytics </a:t>
            </a:r>
            <a:r>
              <a:rPr lang="en-US" dirty="0">
                <a:solidFill>
                  <a:srgbClr val="000000"/>
                </a:solidFill>
                <a:latin typeface="Georgia" panose="02040502050405020303" pitchFamily="18" charset="0"/>
                <a:ea typeface="Georgia" panose="02040502050405020303" pitchFamily="18" charset="0"/>
                <a:cs typeface="Georgia" panose="02040502050405020303" pitchFamily="18" charset="0"/>
              </a:rPr>
              <a:t>in key </a:t>
            </a:r>
            <a:r>
              <a:rPr lang="en-US" dirty="0" smtClean="0">
                <a:solidFill>
                  <a:srgbClr val="000000"/>
                </a:solidFill>
                <a:latin typeface="Georgia" panose="02040502050405020303" pitchFamily="18" charset="0"/>
                <a:ea typeface="Georgia" panose="02040502050405020303" pitchFamily="18" charset="0"/>
                <a:cs typeface="Georgia" panose="02040502050405020303" pitchFamily="18" charset="0"/>
              </a:rPr>
              <a:t>calculations/reports</a:t>
            </a:r>
            <a:endParaRPr lang="en-US" dirty="0"/>
          </a:p>
        </p:txBody>
      </p:sp>
      <p:sp>
        <p:nvSpPr>
          <p:cNvPr id="4" name="Slide Number Placeholder 3"/>
          <p:cNvSpPr>
            <a:spLocks noGrp="1"/>
          </p:cNvSpPr>
          <p:nvPr>
            <p:ph type="sldNum" sz="quarter" idx="18"/>
          </p:nvPr>
        </p:nvSpPr>
        <p:spPr/>
        <p:txBody>
          <a:bodyPr/>
          <a:lstStyle/>
          <a:p>
            <a:fld id="{0EB59224-DFAF-451D-8CBC-9A737B9002FD}" type="slidenum">
              <a:rPr lang="en-US" smtClean="0"/>
              <a:pPr/>
              <a:t>25</a:t>
            </a:fld>
            <a:endParaRPr lang="en-US" dirty="0"/>
          </a:p>
        </p:txBody>
      </p:sp>
      <p:grpSp>
        <p:nvGrpSpPr>
          <p:cNvPr id="30" name="Shape 922"/>
          <p:cNvGrpSpPr/>
          <p:nvPr/>
        </p:nvGrpSpPr>
        <p:grpSpPr>
          <a:xfrm>
            <a:off x="533400" y="1790700"/>
            <a:ext cx="8077200" cy="1655720"/>
            <a:chOff x="554037" y="1908175"/>
            <a:chExt cx="6080050" cy="1308150"/>
          </a:xfrm>
        </p:grpSpPr>
        <p:sp>
          <p:nvSpPr>
            <p:cNvPr id="33" name="Shape 923"/>
            <p:cNvSpPr/>
            <p:nvPr/>
          </p:nvSpPr>
          <p:spPr>
            <a:xfrm>
              <a:off x="554037" y="2003425"/>
              <a:ext cx="2022598" cy="1212900"/>
            </a:xfrm>
            <a:custGeom>
              <a:avLst/>
              <a:gdLst/>
              <a:ahLst/>
              <a:cxnLst/>
              <a:rect l="0" t="0" r="0" b="0"/>
              <a:pathLst>
                <a:path w="120000" h="120000" extrusionOk="0">
                  <a:moveTo>
                    <a:pt x="59529" y="0"/>
                  </a:moveTo>
                  <a:lnTo>
                    <a:pt x="59529" y="0"/>
                  </a:lnTo>
                  <a:lnTo>
                    <a:pt x="62543" y="314"/>
                  </a:lnTo>
                  <a:lnTo>
                    <a:pt x="65557" y="942"/>
                  </a:lnTo>
                  <a:lnTo>
                    <a:pt x="68383" y="2198"/>
                  </a:lnTo>
                  <a:lnTo>
                    <a:pt x="71208" y="3769"/>
                  </a:lnTo>
                  <a:lnTo>
                    <a:pt x="73846" y="5654"/>
                  </a:lnTo>
                  <a:lnTo>
                    <a:pt x="76295" y="8167"/>
                  </a:lnTo>
                  <a:lnTo>
                    <a:pt x="78932" y="10994"/>
                  </a:lnTo>
                  <a:lnTo>
                    <a:pt x="81381" y="14136"/>
                  </a:lnTo>
                  <a:lnTo>
                    <a:pt x="83830" y="17905"/>
                  </a:lnTo>
                  <a:lnTo>
                    <a:pt x="86279" y="21675"/>
                  </a:lnTo>
                  <a:lnTo>
                    <a:pt x="91365" y="30471"/>
                  </a:lnTo>
                  <a:lnTo>
                    <a:pt x="96640" y="40209"/>
                  </a:lnTo>
                  <a:lnTo>
                    <a:pt x="102480" y="51204"/>
                  </a:lnTo>
                  <a:lnTo>
                    <a:pt x="102480" y="51204"/>
                  </a:lnTo>
                  <a:lnTo>
                    <a:pt x="104175" y="53717"/>
                  </a:lnTo>
                  <a:lnTo>
                    <a:pt x="105682" y="55287"/>
                  </a:lnTo>
                  <a:lnTo>
                    <a:pt x="107189" y="56230"/>
                  </a:lnTo>
                  <a:lnTo>
                    <a:pt x="108885" y="56544"/>
                  </a:lnTo>
                  <a:lnTo>
                    <a:pt x="110392" y="56230"/>
                  </a:lnTo>
                  <a:lnTo>
                    <a:pt x="111711" y="55602"/>
                  </a:lnTo>
                  <a:lnTo>
                    <a:pt x="113218" y="54345"/>
                  </a:lnTo>
                  <a:lnTo>
                    <a:pt x="114536" y="53089"/>
                  </a:lnTo>
                  <a:lnTo>
                    <a:pt x="115667" y="51518"/>
                  </a:lnTo>
                  <a:lnTo>
                    <a:pt x="116797" y="49633"/>
                  </a:lnTo>
                  <a:lnTo>
                    <a:pt x="118492" y="46492"/>
                  </a:lnTo>
                  <a:lnTo>
                    <a:pt x="119623" y="43979"/>
                  </a:lnTo>
                  <a:lnTo>
                    <a:pt x="120000" y="43036"/>
                  </a:lnTo>
                  <a:lnTo>
                    <a:pt x="120000" y="43036"/>
                  </a:lnTo>
                  <a:lnTo>
                    <a:pt x="101161" y="74764"/>
                  </a:lnTo>
                  <a:lnTo>
                    <a:pt x="101161" y="74764"/>
                  </a:lnTo>
                  <a:lnTo>
                    <a:pt x="92684" y="88900"/>
                  </a:lnTo>
                  <a:lnTo>
                    <a:pt x="87974" y="96439"/>
                  </a:lnTo>
                  <a:lnTo>
                    <a:pt x="85525" y="100209"/>
                  </a:lnTo>
                  <a:lnTo>
                    <a:pt x="83076" y="103664"/>
                  </a:lnTo>
                  <a:lnTo>
                    <a:pt x="80439" y="106806"/>
                  </a:lnTo>
                  <a:lnTo>
                    <a:pt x="77802" y="109947"/>
                  </a:lnTo>
                  <a:lnTo>
                    <a:pt x="74976" y="112460"/>
                  </a:lnTo>
                  <a:lnTo>
                    <a:pt x="72150" y="114973"/>
                  </a:lnTo>
                  <a:lnTo>
                    <a:pt x="69136" y="116858"/>
                  </a:lnTo>
                  <a:lnTo>
                    <a:pt x="65934" y="118429"/>
                  </a:lnTo>
                  <a:lnTo>
                    <a:pt x="62731" y="119685"/>
                  </a:lnTo>
                  <a:lnTo>
                    <a:pt x="59529" y="120000"/>
                  </a:lnTo>
                  <a:lnTo>
                    <a:pt x="59529" y="120000"/>
                  </a:lnTo>
                  <a:lnTo>
                    <a:pt x="28445" y="120000"/>
                  </a:lnTo>
                  <a:lnTo>
                    <a:pt x="0" y="120000"/>
                  </a:lnTo>
                  <a:lnTo>
                    <a:pt x="0" y="0"/>
                  </a:lnTo>
                  <a:lnTo>
                    <a:pt x="0" y="0"/>
                  </a:lnTo>
                  <a:lnTo>
                    <a:pt x="59529" y="0"/>
                  </a:lnTo>
                  <a:lnTo>
                    <a:pt x="59529" y="0"/>
                  </a:lnTo>
                  <a:close/>
                </a:path>
              </a:pathLst>
            </a:custGeom>
            <a:noFill/>
            <a:ln w="9525" cap="flat" cmpd="sng">
              <a:solidFill>
                <a:schemeClr val="accent1"/>
              </a:solidFill>
              <a:prstDash val="solid"/>
              <a:round/>
              <a:headEnd type="none" w="med" len="med"/>
              <a:tailEnd type="none" w="med" len="med"/>
            </a:ln>
          </p:spPr>
          <p:txBody>
            <a:bodyPr lIns="82925" tIns="41450" rIns="82925" bIns="41450" anchor="t" anchorCtr="0">
              <a:noAutofit/>
            </a:bodyPr>
            <a:lstStyle/>
            <a:p>
              <a:pPr marL="0" marR="0" lvl="0" indent="0" algn="l" rtl="0">
                <a:lnSpc>
                  <a:spcPct val="100000"/>
                </a:lnSpc>
                <a:spcBef>
                  <a:spcPts val="0"/>
                </a:spcBef>
                <a:spcAft>
                  <a:spcPts val="0"/>
                </a:spcAft>
                <a:buClr>
                  <a:srgbClr val="000000"/>
                </a:buClr>
                <a:buFont typeface="Arial"/>
                <a:buNone/>
              </a:pPr>
              <a:endParaRPr sz="1200" b="0" i="0" u="none" strike="noStrike" cap="none">
                <a:solidFill>
                  <a:schemeClr val="dk1"/>
                </a:solidFill>
                <a:ea typeface="Arial"/>
                <a:cs typeface="Arial"/>
                <a:sym typeface="Arial"/>
              </a:endParaRPr>
            </a:p>
          </p:txBody>
        </p:sp>
        <p:sp>
          <p:nvSpPr>
            <p:cNvPr id="34" name="Shape 924"/>
            <p:cNvSpPr/>
            <p:nvPr/>
          </p:nvSpPr>
          <p:spPr>
            <a:xfrm>
              <a:off x="1919288" y="1908175"/>
              <a:ext cx="4714799" cy="1212900"/>
            </a:xfrm>
            <a:custGeom>
              <a:avLst/>
              <a:gdLst/>
              <a:ahLst/>
              <a:cxnLst/>
              <a:rect l="0" t="0" r="0" b="0"/>
              <a:pathLst>
                <a:path w="120000" h="120000" extrusionOk="0">
                  <a:moveTo>
                    <a:pt x="34424" y="0"/>
                  </a:moveTo>
                  <a:lnTo>
                    <a:pt x="34424" y="0"/>
                  </a:lnTo>
                  <a:lnTo>
                    <a:pt x="33050" y="314"/>
                  </a:lnTo>
                  <a:lnTo>
                    <a:pt x="31676" y="1256"/>
                  </a:lnTo>
                  <a:lnTo>
                    <a:pt x="30303" y="2827"/>
                  </a:lnTo>
                  <a:lnTo>
                    <a:pt x="28929" y="5026"/>
                  </a:lnTo>
                  <a:lnTo>
                    <a:pt x="27636" y="7539"/>
                  </a:lnTo>
                  <a:lnTo>
                    <a:pt x="26343" y="10366"/>
                  </a:lnTo>
                  <a:lnTo>
                    <a:pt x="25050" y="13821"/>
                  </a:lnTo>
                  <a:lnTo>
                    <a:pt x="23757" y="17277"/>
                  </a:lnTo>
                  <a:lnTo>
                    <a:pt x="22545" y="21047"/>
                  </a:lnTo>
                  <a:lnTo>
                    <a:pt x="21333" y="25445"/>
                  </a:lnTo>
                  <a:lnTo>
                    <a:pt x="20202" y="29528"/>
                  </a:lnTo>
                  <a:lnTo>
                    <a:pt x="19070" y="33926"/>
                  </a:lnTo>
                  <a:lnTo>
                    <a:pt x="16888" y="43036"/>
                  </a:lnTo>
                  <a:lnTo>
                    <a:pt x="14949" y="51832"/>
                  </a:lnTo>
                  <a:lnTo>
                    <a:pt x="14949" y="51832"/>
                  </a:lnTo>
                  <a:lnTo>
                    <a:pt x="8888" y="78219"/>
                  </a:lnTo>
                  <a:lnTo>
                    <a:pt x="4202" y="98324"/>
                  </a:lnTo>
                  <a:lnTo>
                    <a:pt x="1050" y="111204"/>
                  </a:lnTo>
                  <a:lnTo>
                    <a:pt x="0" y="115602"/>
                  </a:lnTo>
                  <a:lnTo>
                    <a:pt x="0" y="115602"/>
                  </a:lnTo>
                  <a:lnTo>
                    <a:pt x="15838" y="71623"/>
                  </a:lnTo>
                  <a:lnTo>
                    <a:pt x="15838" y="71623"/>
                  </a:lnTo>
                  <a:lnTo>
                    <a:pt x="17373" y="78534"/>
                  </a:lnTo>
                  <a:lnTo>
                    <a:pt x="19151" y="86073"/>
                  </a:lnTo>
                  <a:lnTo>
                    <a:pt x="21333" y="94240"/>
                  </a:lnTo>
                  <a:lnTo>
                    <a:pt x="22464" y="98010"/>
                  </a:lnTo>
                  <a:lnTo>
                    <a:pt x="23676" y="102094"/>
                  </a:lnTo>
                  <a:lnTo>
                    <a:pt x="24888" y="105549"/>
                  </a:lnTo>
                  <a:lnTo>
                    <a:pt x="26181" y="109005"/>
                  </a:lnTo>
                  <a:lnTo>
                    <a:pt x="27555" y="112146"/>
                  </a:lnTo>
                  <a:lnTo>
                    <a:pt x="28848" y="114973"/>
                  </a:lnTo>
                  <a:lnTo>
                    <a:pt x="30222" y="117172"/>
                  </a:lnTo>
                  <a:lnTo>
                    <a:pt x="31595" y="118743"/>
                  </a:lnTo>
                  <a:lnTo>
                    <a:pt x="33050" y="119685"/>
                  </a:lnTo>
                  <a:lnTo>
                    <a:pt x="34424" y="120000"/>
                  </a:lnTo>
                  <a:lnTo>
                    <a:pt x="34424" y="120000"/>
                  </a:lnTo>
                  <a:lnTo>
                    <a:pt x="119999" y="120000"/>
                  </a:lnTo>
                  <a:lnTo>
                    <a:pt x="119999" y="0"/>
                  </a:lnTo>
                  <a:lnTo>
                    <a:pt x="119999" y="0"/>
                  </a:lnTo>
                  <a:lnTo>
                    <a:pt x="34424" y="0"/>
                  </a:lnTo>
                  <a:lnTo>
                    <a:pt x="34424" y="0"/>
                  </a:lnTo>
                  <a:close/>
                </a:path>
              </a:pathLst>
            </a:custGeom>
            <a:solidFill>
              <a:schemeClr val="accent1"/>
            </a:solidFill>
            <a:ln w="9525" cap="flat" cmpd="sng">
              <a:solidFill>
                <a:schemeClr val="dk2"/>
              </a:solidFill>
              <a:prstDash val="solid"/>
              <a:round/>
              <a:headEnd type="none" w="med" len="med"/>
              <a:tailEnd type="none" w="med" len="med"/>
            </a:ln>
          </p:spPr>
          <p:txBody>
            <a:bodyPr lIns="82925" tIns="41450" rIns="82925" bIns="41450" anchor="t" anchorCtr="0">
              <a:noAutofit/>
            </a:bodyPr>
            <a:lstStyle/>
            <a:p>
              <a:pPr marL="0" marR="0" lvl="0" indent="0" algn="l" rtl="0">
                <a:lnSpc>
                  <a:spcPct val="100000"/>
                </a:lnSpc>
                <a:spcBef>
                  <a:spcPts val="0"/>
                </a:spcBef>
                <a:spcAft>
                  <a:spcPts val="0"/>
                </a:spcAft>
                <a:buClr>
                  <a:srgbClr val="000000"/>
                </a:buClr>
                <a:buFont typeface="Arial"/>
                <a:buNone/>
              </a:pPr>
              <a:endParaRPr sz="1200" b="0" i="0" u="none" strike="noStrike" cap="none">
                <a:solidFill>
                  <a:schemeClr val="dk1"/>
                </a:solidFill>
                <a:ea typeface="Arial"/>
                <a:cs typeface="Arial"/>
                <a:sym typeface="Arial"/>
              </a:endParaRPr>
            </a:p>
          </p:txBody>
        </p:sp>
      </p:grpSp>
      <p:sp>
        <p:nvSpPr>
          <p:cNvPr id="31" name="Shape 925"/>
          <p:cNvSpPr/>
          <p:nvPr/>
        </p:nvSpPr>
        <p:spPr>
          <a:xfrm>
            <a:off x="3811827" y="1975374"/>
            <a:ext cx="4495961" cy="1301622"/>
          </a:xfrm>
          <a:prstGeom prst="rect">
            <a:avLst/>
          </a:prstGeom>
          <a:noFill/>
          <a:ln>
            <a:noFill/>
          </a:ln>
        </p:spPr>
        <p:txBody>
          <a:bodyPr lIns="91425" tIns="45700" rIns="91425" bIns="45700" anchor="t" anchorCtr="0">
            <a:noAutofit/>
          </a:bodyPr>
          <a:lstStyle/>
          <a:p>
            <a:pPr marL="182880" marR="0" lvl="0" indent="-182880" algn="l" rtl="0">
              <a:lnSpc>
                <a:spcPct val="100000"/>
              </a:lnSpc>
              <a:spcBef>
                <a:spcPts val="0"/>
              </a:spcBef>
              <a:spcAft>
                <a:spcPts val="600"/>
              </a:spcAft>
              <a:buClr>
                <a:schemeClr val="lt1"/>
              </a:buClr>
              <a:buSzPct val="100000"/>
              <a:buFont typeface="Arial" panose="020B0604020202020204" pitchFamily="34" charset="0"/>
              <a:buChar char="•"/>
            </a:pPr>
            <a:r>
              <a:rPr lang="en" sz="1200" b="0" i="0" u="none" strike="noStrike" cap="none" dirty="0">
                <a:solidFill>
                  <a:schemeClr val="lt1"/>
                </a:solidFill>
                <a:ea typeface="Georgia"/>
                <a:cs typeface="Georgia"/>
                <a:sym typeface="Georgia"/>
              </a:rPr>
              <a:t>Companies rely on certain key calculations to assist in financial reporting.</a:t>
            </a:r>
          </a:p>
          <a:p>
            <a:pPr marL="182880" marR="0" lvl="0" indent="-182880" algn="l" rtl="0">
              <a:lnSpc>
                <a:spcPct val="100000"/>
              </a:lnSpc>
              <a:spcBef>
                <a:spcPts val="0"/>
              </a:spcBef>
              <a:spcAft>
                <a:spcPts val="600"/>
              </a:spcAft>
              <a:buClr>
                <a:schemeClr val="lt1"/>
              </a:buClr>
              <a:buSzPct val="100000"/>
              <a:buFont typeface="Arial" panose="020B0604020202020204" pitchFamily="34" charset="0"/>
              <a:buChar char="•"/>
            </a:pPr>
            <a:r>
              <a:rPr lang="en" sz="1200" b="0" i="0" u="none" strike="noStrike" cap="none" dirty="0">
                <a:solidFill>
                  <a:schemeClr val="lt1"/>
                </a:solidFill>
                <a:ea typeface="Georgia"/>
                <a:cs typeface="Georgia"/>
                <a:sym typeface="Georgia"/>
              </a:rPr>
              <a:t>Procedure of testing key calcs entails understanding the underlying calculation, receiving and validating the input data, and reperforming the calculation</a:t>
            </a:r>
            <a:r>
              <a:rPr lang="en" sz="1200" b="0" i="0" u="none" strike="noStrike" cap="none" dirty="0" smtClean="0">
                <a:solidFill>
                  <a:schemeClr val="lt1"/>
                </a:solidFill>
                <a:ea typeface="Georgia"/>
                <a:cs typeface="Georgia"/>
                <a:sym typeface="Georgia"/>
              </a:rPr>
              <a:t>.</a:t>
            </a:r>
            <a:endParaRPr lang="en" sz="1200" b="0" i="0" u="none" strike="noStrike" cap="none" dirty="0">
              <a:solidFill>
                <a:schemeClr val="lt1"/>
              </a:solidFill>
              <a:ea typeface="Georgia"/>
              <a:cs typeface="Georgia"/>
              <a:sym typeface="Georgia"/>
            </a:endParaRPr>
          </a:p>
        </p:txBody>
      </p:sp>
      <p:sp>
        <p:nvSpPr>
          <p:cNvPr id="32" name="Shape 926"/>
          <p:cNvSpPr/>
          <p:nvPr/>
        </p:nvSpPr>
        <p:spPr>
          <a:xfrm>
            <a:off x="723369" y="2526227"/>
            <a:ext cx="1212089" cy="430887"/>
          </a:xfrm>
          <a:prstGeom prst="rect">
            <a:avLst/>
          </a:prstGeom>
          <a:noFill/>
          <a:ln>
            <a:noFill/>
          </a:ln>
        </p:spPr>
        <p:txBody>
          <a:bodyPr wrap="square" lIns="0" tIns="0" rIns="0" bIns="0" anchor="t" anchorCtr="0">
            <a:spAutoFit/>
          </a:bodyPr>
          <a:lstStyle/>
          <a:p>
            <a:pPr marL="0" marR="0" lvl="0" indent="0" algn="l" rtl="0">
              <a:lnSpc>
                <a:spcPct val="100000"/>
              </a:lnSpc>
              <a:spcBef>
                <a:spcPts val="0"/>
              </a:spcBef>
              <a:spcAft>
                <a:spcPts val="0"/>
              </a:spcAft>
              <a:buClr>
                <a:schemeClr val="dk2"/>
              </a:buClr>
              <a:buSzPct val="25000"/>
              <a:buFont typeface="Georgia"/>
              <a:buNone/>
            </a:pPr>
            <a:r>
              <a:rPr lang="en" sz="1400" b="1" i="0" u="none" strike="noStrike" cap="none" dirty="0">
                <a:solidFill>
                  <a:schemeClr val="accent1"/>
                </a:solidFill>
                <a:ea typeface="Georgia"/>
                <a:cs typeface="Georgia"/>
                <a:sym typeface="Georgia"/>
              </a:rPr>
              <a:t>Key </a:t>
            </a:r>
            <a:r>
              <a:rPr lang="en" sz="1400" b="1" i="0" u="none" strike="noStrike" cap="none" dirty="0" smtClean="0">
                <a:solidFill>
                  <a:schemeClr val="accent1"/>
                </a:solidFill>
                <a:ea typeface="Georgia"/>
                <a:cs typeface="Georgia"/>
                <a:sym typeface="Georgia"/>
              </a:rPr>
              <a:t>calculations</a:t>
            </a:r>
            <a:endParaRPr lang="en" sz="1400" b="1" i="0" u="none" strike="noStrike" cap="none" dirty="0">
              <a:solidFill>
                <a:schemeClr val="accent1"/>
              </a:solidFill>
              <a:ea typeface="Georgia"/>
              <a:cs typeface="Georgia"/>
              <a:sym typeface="Georgia"/>
            </a:endParaRPr>
          </a:p>
        </p:txBody>
      </p:sp>
      <p:grpSp>
        <p:nvGrpSpPr>
          <p:cNvPr id="25" name="Shape 928"/>
          <p:cNvGrpSpPr/>
          <p:nvPr/>
        </p:nvGrpSpPr>
        <p:grpSpPr>
          <a:xfrm>
            <a:off x="533400" y="3420221"/>
            <a:ext cx="8077200" cy="1655720"/>
            <a:chOff x="554037" y="1908175"/>
            <a:chExt cx="6080050" cy="1308150"/>
          </a:xfrm>
        </p:grpSpPr>
        <p:sp>
          <p:nvSpPr>
            <p:cNvPr id="28" name="Shape 929"/>
            <p:cNvSpPr/>
            <p:nvPr/>
          </p:nvSpPr>
          <p:spPr>
            <a:xfrm>
              <a:off x="554037" y="2003425"/>
              <a:ext cx="2022598" cy="1212900"/>
            </a:xfrm>
            <a:custGeom>
              <a:avLst/>
              <a:gdLst/>
              <a:ahLst/>
              <a:cxnLst/>
              <a:rect l="0" t="0" r="0" b="0"/>
              <a:pathLst>
                <a:path w="120000" h="120000" extrusionOk="0">
                  <a:moveTo>
                    <a:pt x="59529" y="0"/>
                  </a:moveTo>
                  <a:lnTo>
                    <a:pt x="59529" y="0"/>
                  </a:lnTo>
                  <a:lnTo>
                    <a:pt x="62543" y="314"/>
                  </a:lnTo>
                  <a:lnTo>
                    <a:pt x="65557" y="942"/>
                  </a:lnTo>
                  <a:lnTo>
                    <a:pt x="68383" y="2198"/>
                  </a:lnTo>
                  <a:lnTo>
                    <a:pt x="71208" y="3769"/>
                  </a:lnTo>
                  <a:lnTo>
                    <a:pt x="73846" y="5654"/>
                  </a:lnTo>
                  <a:lnTo>
                    <a:pt x="76295" y="8167"/>
                  </a:lnTo>
                  <a:lnTo>
                    <a:pt x="78932" y="10994"/>
                  </a:lnTo>
                  <a:lnTo>
                    <a:pt x="81381" y="14136"/>
                  </a:lnTo>
                  <a:lnTo>
                    <a:pt x="83830" y="17905"/>
                  </a:lnTo>
                  <a:lnTo>
                    <a:pt x="86279" y="21675"/>
                  </a:lnTo>
                  <a:lnTo>
                    <a:pt x="91365" y="30471"/>
                  </a:lnTo>
                  <a:lnTo>
                    <a:pt x="96640" y="40209"/>
                  </a:lnTo>
                  <a:lnTo>
                    <a:pt x="102480" y="51204"/>
                  </a:lnTo>
                  <a:lnTo>
                    <a:pt x="102480" y="51204"/>
                  </a:lnTo>
                  <a:lnTo>
                    <a:pt x="104175" y="53717"/>
                  </a:lnTo>
                  <a:lnTo>
                    <a:pt x="105682" y="55287"/>
                  </a:lnTo>
                  <a:lnTo>
                    <a:pt x="107189" y="56230"/>
                  </a:lnTo>
                  <a:lnTo>
                    <a:pt x="108885" y="56544"/>
                  </a:lnTo>
                  <a:lnTo>
                    <a:pt x="110392" y="56230"/>
                  </a:lnTo>
                  <a:lnTo>
                    <a:pt x="111711" y="55602"/>
                  </a:lnTo>
                  <a:lnTo>
                    <a:pt x="113218" y="54345"/>
                  </a:lnTo>
                  <a:lnTo>
                    <a:pt x="114536" y="53089"/>
                  </a:lnTo>
                  <a:lnTo>
                    <a:pt x="115667" y="51518"/>
                  </a:lnTo>
                  <a:lnTo>
                    <a:pt x="116797" y="49633"/>
                  </a:lnTo>
                  <a:lnTo>
                    <a:pt x="118492" y="46492"/>
                  </a:lnTo>
                  <a:lnTo>
                    <a:pt x="119623" y="43979"/>
                  </a:lnTo>
                  <a:lnTo>
                    <a:pt x="120000" y="43036"/>
                  </a:lnTo>
                  <a:lnTo>
                    <a:pt x="120000" y="43036"/>
                  </a:lnTo>
                  <a:lnTo>
                    <a:pt x="101161" y="74764"/>
                  </a:lnTo>
                  <a:lnTo>
                    <a:pt x="101161" y="74764"/>
                  </a:lnTo>
                  <a:lnTo>
                    <a:pt x="92684" y="88900"/>
                  </a:lnTo>
                  <a:lnTo>
                    <a:pt x="87974" y="96439"/>
                  </a:lnTo>
                  <a:lnTo>
                    <a:pt x="85525" y="100209"/>
                  </a:lnTo>
                  <a:lnTo>
                    <a:pt x="83076" y="103664"/>
                  </a:lnTo>
                  <a:lnTo>
                    <a:pt x="80439" y="106806"/>
                  </a:lnTo>
                  <a:lnTo>
                    <a:pt x="77802" y="109947"/>
                  </a:lnTo>
                  <a:lnTo>
                    <a:pt x="74976" y="112460"/>
                  </a:lnTo>
                  <a:lnTo>
                    <a:pt x="72150" y="114973"/>
                  </a:lnTo>
                  <a:lnTo>
                    <a:pt x="69136" y="116858"/>
                  </a:lnTo>
                  <a:lnTo>
                    <a:pt x="65934" y="118429"/>
                  </a:lnTo>
                  <a:lnTo>
                    <a:pt x="62731" y="119685"/>
                  </a:lnTo>
                  <a:lnTo>
                    <a:pt x="59529" y="120000"/>
                  </a:lnTo>
                  <a:lnTo>
                    <a:pt x="59529" y="120000"/>
                  </a:lnTo>
                  <a:lnTo>
                    <a:pt x="28445" y="120000"/>
                  </a:lnTo>
                  <a:lnTo>
                    <a:pt x="0" y="120000"/>
                  </a:lnTo>
                  <a:lnTo>
                    <a:pt x="0" y="0"/>
                  </a:lnTo>
                  <a:lnTo>
                    <a:pt x="0" y="0"/>
                  </a:lnTo>
                  <a:lnTo>
                    <a:pt x="59529" y="0"/>
                  </a:lnTo>
                  <a:lnTo>
                    <a:pt x="59529" y="0"/>
                  </a:lnTo>
                  <a:close/>
                </a:path>
              </a:pathLst>
            </a:custGeom>
            <a:noFill/>
            <a:ln w="9525" cap="flat" cmpd="sng">
              <a:solidFill>
                <a:schemeClr val="accent2"/>
              </a:solidFill>
              <a:prstDash val="solid"/>
              <a:round/>
              <a:headEnd type="none" w="med" len="med"/>
              <a:tailEnd type="none" w="med" len="med"/>
            </a:ln>
          </p:spPr>
          <p:txBody>
            <a:bodyPr lIns="82925" tIns="41450" rIns="82925" bIns="41450" anchor="t" anchorCtr="0">
              <a:noAutofit/>
            </a:bodyPr>
            <a:lstStyle/>
            <a:p>
              <a:pPr marL="0" marR="0" lvl="0" indent="0" algn="l" rtl="0">
                <a:lnSpc>
                  <a:spcPct val="100000"/>
                </a:lnSpc>
                <a:spcBef>
                  <a:spcPts val="0"/>
                </a:spcBef>
                <a:spcAft>
                  <a:spcPts val="0"/>
                </a:spcAft>
                <a:buClr>
                  <a:srgbClr val="000000"/>
                </a:buClr>
                <a:buFont typeface="Arial"/>
                <a:buNone/>
              </a:pPr>
              <a:endParaRPr sz="1200" b="0" i="0" u="none" strike="noStrike" cap="none">
                <a:solidFill>
                  <a:schemeClr val="dk1"/>
                </a:solidFill>
                <a:ea typeface="Arial"/>
                <a:cs typeface="Arial"/>
                <a:sym typeface="Arial"/>
              </a:endParaRPr>
            </a:p>
          </p:txBody>
        </p:sp>
        <p:sp>
          <p:nvSpPr>
            <p:cNvPr id="29" name="Shape 930"/>
            <p:cNvSpPr/>
            <p:nvPr/>
          </p:nvSpPr>
          <p:spPr>
            <a:xfrm>
              <a:off x="1919288" y="1908175"/>
              <a:ext cx="4714799" cy="1212900"/>
            </a:xfrm>
            <a:custGeom>
              <a:avLst/>
              <a:gdLst/>
              <a:ahLst/>
              <a:cxnLst/>
              <a:rect l="0" t="0" r="0" b="0"/>
              <a:pathLst>
                <a:path w="120000" h="120000" extrusionOk="0">
                  <a:moveTo>
                    <a:pt x="34424" y="0"/>
                  </a:moveTo>
                  <a:lnTo>
                    <a:pt x="34424" y="0"/>
                  </a:lnTo>
                  <a:lnTo>
                    <a:pt x="33050" y="314"/>
                  </a:lnTo>
                  <a:lnTo>
                    <a:pt x="31676" y="1256"/>
                  </a:lnTo>
                  <a:lnTo>
                    <a:pt x="30303" y="2827"/>
                  </a:lnTo>
                  <a:lnTo>
                    <a:pt x="28929" y="5026"/>
                  </a:lnTo>
                  <a:lnTo>
                    <a:pt x="27636" y="7539"/>
                  </a:lnTo>
                  <a:lnTo>
                    <a:pt x="26343" y="10366"/>
                  </a:lnTo>
                  <a:lnTo>
                    <a:pt x="25050" y="13821"/>
                  </a:lnTo>
                  <a:lnTo>
                    <a:pt x="23757" y="17277"/>
                  </a:lnTo>
                  <a:lnTo>
                    <a:pt x="22545" y="21047"/>
                  </a:lnTo>
                  <a:lnTo>
                    <a:pt x="21333" y="25445"/>
                  </a:lnTo>
                  <a:lnTo>
                    <a:pt x="20202" y="29528"/>
                  </a:lnTo>
                  <a:lnTo>
                    <a:pt x="19070" y="33926"/>
                  </a:lnTo>
                  <a:lnTo>
                    <a:pt x="16888" y="43036"/>
                  </a:lnTo>
                  <a:lnTo>
                    <a:pt x="14949" y="51832"/>
                  </a:lnTo>
                  <a:lnTo>
                    <a:pt x="14949" y="51832"/>
                  </a:lnTo>
                  <a:lnTo>
                    <a:pt x="8888" y="78219"/>
                  </a:lnTo>
                  <a:lnTo>
                    <a:pt x="4202" y="98324"/>
                  </a:lnTo>
                  <a:lnTo>
                    <a:pt x="1050" y="111204"/>
                  </a:lnTo>
                  <a:lnTo>
                    <a:pt x="0" y="115602"/>
                  </a:lnTo>
                  <a:lnTo>
                    <a:pt x="0" y="115602"/>
                  </a:lnTo>
                  <a:lnTo>
                    <a:pt x="15838" y="71623"/>
                  </a:lnTo>
                  <a:lnTo>
                    <a:pt x="15838" y="71623"/>
                  </a:lnTo>
                  <a:lnTo>
                    <a:pt x="17373" y="78534"/>
                  </a:lnTo>
                  <a:lnTo>
                    <a:pt x="19151" y="86073"/>
                  </a:lnTo>
                  <a:lnTo>
                    <a:pt x="21333" y="94240"/>
                  </a:lnTo>
                  <a:lnTo>
                    <a:pt x="22464" y="98010"/>
                  </a:lnTo>
                  <a:lnTo>
                    <a:pt x="23676" y="102094"/>
                  </a:lnTo>
                  <a:lnTo>
                    <a:pt x="24888" y="105549"/>
                  </a:lnTo>
                  <a:lnTo>
                    <a:pt x="26181" y="109005"/>
                  </a:lnTo>
                  <a:lnTo>
                    <a:pt x="27555" y="112146"/>
                  </a:lnTo>
                  <a:lnTo>
                    <a:pt x="28848" y="114973"/>
                  </a:lnTo>
                  <a:lnTo>
                    <a:pt x="30222" y="117172"/>
                  </a:lnTo>
                  <a:lnTo>
                    <a:pt x="31595" y="118743"/>
                  </a:lnTo>
                  <a:lnTo>
                    <a:pt x="33050" y="119685"/>
                  </a:lnTo>
                  <a:lnTo>
                    <a:pt x="34424" y="120000"/>
                  </a:lnTo>
                  <a:lnTo>
                    <a:pt x="34424" y="120000"/>
                  </a:lnTo>
                  <a:lnTo>
                    <a:pt x="119999" y="120000"/>
                  </a:lnTo>
                  <a:lnTo>
                    <a:pt x="119999" y="0"/>
                  </a:lnTo>
                  <a:lnTo>
                    <a:pt x="119999" y="0"/>
                  </a:lnTo>
                  <a:lnTo>
                    <a:pt x="34424" y="0"/>
                  </a:lnTo>
                  <a:lnTo>
                    <a:pt x="34424" y="0"/>
                  </a:lnTo>
                  <a:close/>
                </a:path>
              </a:pathLst>
            </a:custGeom>
            <a:solidFill>
              <a:schemeClr val="accent2"/>
            </a:solidFill>
            <a:ln w="9525" cap="flat" cmpd="sng">
              <a:solidFill>
                <a:schemeClr val="accent5"/>
              </a:solidFill>
              <a:prstDash val="solid"/>
              <a:round/>
              <a:headEnd type="none" w="med" len="med"/>
              <a:tailEnd type="none" w="med" len="med"/>
            </a:ln>
          </p:spPr>
          <p:txBody>
            <a:bodyPr lIns="82925" tIns="41450" rIns="82925" bIns="41450" anchor="t" anchorCtr="0">
              <a:noAutofit/>
            </a:bodyPr>
            <a:lstStyle/>
            <a:p>
              <a:pPr marL="0" marR="0" lvl="0" indent="0" algn="l" rtl="0">
                <a:lnSpc>
                  <a:spcPct val="100000"/>
                </a:lnSpc>
                <a:spcBef>
                  <a:spcPts val="0"/>
                </a:spcBef>
                <a:spcAft>
                  <a:spcPts val="0"/>
                </a:spcAft>
                <a:buClr>
                  <a:srgbClr val="000000"/>
                </a:buClr>
                <a:buFont typeface="Arial"/>
                <a:buNone/>
              </a:pPr>
              <a:endParaRPr sz="1200" b="0" i="0" u="none" strike="noStrike" cap="none">
                <a:solidFill>
                  <a:schemeClr val="dk1"/>
                </a:solidFill>
                <a:ea typeface="Arial"/>
                <a:cs typeface="Arial"/>
                <a:sym typeface="Arial"/>
              </a:endParaRPr>
            </a:p>
          </p:txBody>
        </p:sp>
      </p:grpSp>
      <p:sp>
        <p:nvSpPr>
          <p:cNvPr id="26" name="Shape 931"/>
          <p:cNvSpPr/>
          <p:nvPr/>
        </p:nvSpPr>
        <p:spPr>
          <a:xfrm>
            <a:off x="4030508" y="3733108"/>
            <a:ext cx="4495961" cy="1301622"/>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200" b="0" i="0" u="none" strike="noStrike" cap="none">
              <a:solidFill>
                <a:srgbClr val="000000"/>
              </a:solidFill>
              <a:ea typeface="Arial"/>
              <a:cs typeface="Arial"/>
              <a:sym typeface="Arial"/>
            </a:endParaRPr>
          </a:p>
        </p:txBody>
      </p:sp>
      <p:sp>
        <p:nvSpPr>
          <p:cNvPr id="27" name="Shape 932"/>
          <p:cNvSpPr/>
          <p:nvPr/>
        </p:nvSpPr>
        <p:spPr>
          <a:xfrm>
            <a:off x="723369" y="4155748"/>
            <a:ext cx="1440160" cy="430887"/>
          </a:xfrm>
          <a:prstGeom prst="rect">
            <a:avLst/>
          </a:prstGeom>
          <a:noFill/>
          <a:ln>
            <a:noFill/>
          </a:ln>
        </p:spPr>
        <p:txBody>
          <a:bodyPr wrap="square" lIns="0" tIns="0" rIns="0" bIns="0" anchor="t" anchorCtr="0">
            <a:spAutoFit/>
          </a:bodyPr>
          <a:lstStyle/>
          <a:p>
            <a:pPr marL="0" marR="0" lvl="0" indent="0" algn="l" rtl="0">
              <a:lnSpc>
                <a:spcPct val="100000"/>
              </a:lnSpc>
              <a:spcBef>
                <a:spcPts val="0"/>
              </a:spcBef>
              <a:spcAft>
                <a:spcPts val="0"/>
              </a:spcAft>
              <a:buClr>
                <a:schemeClr val="accent5"/>
              </a:buClr>
              <a:buSzPct val="25000"/>
              <a:buFont typeface="Georgia"/>
              <a:buNone/>
            </a:pPr>
            <a:r>
              <a:rPr lang="en" sz="1400" b="1" i="0" u="none" strike="noStrike" cap="none" dirty="0">
                <a:solidFill>
                  <a:schemeClr val="accent2"/>
                </a:solidFill>
                <a:ea typeface="Georgia"/>
                <a:cs typeface="Georgia"/>
                <a:sym typeface="Georgia"/>
              </a:rPr>
              <a:t>Key </a:t>
            </a:r>
            <a:r>
              <a:rPr lang="en" sz="1400" b="1" i="0" u="none" strike="noStrike" cap="none" dirty="0" smtClean="0">
                <a:solidFill>
                  <a:schemeClr val="accent2"/>
                </a:solidFill>
                <a:ea typeface="Georgia"/>
                <a:cs typeface="Georgia"/>
                <a:sym typeface="Georgia"/>
              </a:rPr>
              <a:t>reports testing</a:t>
            </a:r>
            <a:endParaRPr lang="en" sz="1400" b="1" i="0" u="none" strike="noStrike" cap="none" dirty="0">
              <a:solidFill>
                <a:schemeClr val="accent2"/>
              </a:solidFill>
              <a:ea typeface="Georgia"/>
              <a:cs typeface="Georgia"/>
              <a:sym typeface="Georgia"/>
            </a:endParaRPr>
          </a:p>
        </p:txBody>
      </p:sp>
      <p:sp>
        <p:nvSpPr>
          <p:cNvPr id="22" name="Shape 933"/>
          <p:cNvSpPr/>
          <p:nvPr/>
        </p:nvSpPr>
        <p:spPr>
          <a:xfrm>
            <a:off x="3883392" y="3473290"/>
            <a:ext cx="4496009" cy="1416216"/>
          </a:xfrm>
          <a:prstGeom prst="rect">
            <a:avLst/>
          </a:prstGeom>
          <a:noFill/>
          <a:ln>
            <a:noFill/>
          </a:ln>
        </p:spPr>
        <p:txBody>
          <a:bodyPr lIns="91425" tIns="45700" rIns="91425" bIns="45700" anchor="t" anchorCtr="0">
            <a:noAutofit/>
          </a:bodyPr>
          <a:lstStyle/>
          <a:p>
            <a:pPr marL="182880" marR="0" lvl="0" indent="-182880" algn="l" rtl="0">
              <a:spcBef>
                <a:spcPts val="0"/>
              </a:spcBef>
              <a:spcAft>
                <a:spcPts val="600"/>
              </a:spcAft>
              <a:buClr>
                <a:schemeClr val="lt1"/>
              </a:buClr>
              <a:buSzPct val="100000"/>
              <a:buFont typeface="Arial" panose="020B0604020202020204" pitchFamily="34" charset="0"/>
              <a:buChar char="•"/>
            </a:pPr>
            <a:r>
              <a:rPr lang="en" sz="1200" b="0" i="0" u="none" strike="noStrike" cap="none" dirty="0">
                <a:solidFill>
                  <a:schemeClr val="lt1"/>
                </a:solidFill>
                <a:ea typeface="Georgia"/>
                <a:cs typeface="Georgia"/>
                <a:sym typeface="Georgia"/>
              </a:rPr>
              <a:t>Key reports are systematically generated reports which show the results of the key controls in an application.</a:t>
            </a:r>
          </a:p>
          <a:p>
            <a:pPr marL="182880" marR="0" lvl="0" indent="-182880" algn="l" rtl="0">
              <a:spcBef>
                <a:spcPts val="0"/>
              </a:spcBef>
              <a:spcAft>
                <a:spcPts val="600"/>
              </a:spcAft>
              <a:buClr>
                <a:schemeClr val="lt1"/>
              </a:buClr>
              <a:buSzPct val="100000"/>
              <a:buFont typeface="Arial" panose="020B0604020202020204" pitchFamily="34" charset="0"/>
              <a:buChar char="•"/>
            </a:pPr>
            <a:r>
              <a:rPr lang="en" sz="1200" b="0" i="0" u="none" strike="noStrike" cap="none" dirty="0">
                <a:solidFill>
                  <a:schemeClr val="lt1"/>
                </a:solidFill>
                <a:ea typeface="Georgia"/>
                <a:cs typeface="Georgia"/>
                <a:sym typeface="Georgia"/>
              </a:rPr>
              <a:t>Companies test the completeness and accuracy of each </a:t>
            </a:r>
            <a:r>
              <a:rPr lang="en" sz="1200" b="0" i="0" u="none" strike="noStrike" cap="none" dirty="0" smtClean="0">
                <a:solidFill>
                  <a:schemeClr val="lt1"/>
                </a:solidFill>
                <a:ea typeface="Georgia"/>
                <a:cs typeface="Georgia"/>
                <a:sym typeface="Georgia"/>
              </a:rPr>
              <a:t/>
            </a:r>
            <a:br>
              <a:rPr lang="en" sz="1200" b="0" i="0" u="none" strike="noStrike" cap="none" dirty="0" smtClean="0">
                <a:solidFill>
                  <a:schemeClr val="lt1"/>
                </a:solidFill>
                <a:ea typeface="Georgia"/>
                <a:cs typeface="Georgia"/>
                <a:sym typeface="Georgia"/>
              </a:rPr>
            </a:br>
            <a:r>
              <a:rPr lang="en" sz="1200" b="0" i="0" u="none" strike="noStrike" cap="none" dirty="0" smtClean="0">
                <a:solidFill>
                  <a:schemeClr val="lt1"/>
                </a:solidFill>
                <a:ea typeface="Georgia"/>
                <a:cs typeface="Georgia"/>
                <a:sym typeface="Georgia"/>
              </a:rPr>
              <a:t>key </a:t>
            </a:r>
            <a:r>
              <a:rPr lang="en" sz="1200" b="0" i="0" u="none" strike="noStrike" cap="none" dirty="0">
                <a:solidFill>
                  <a:schemeClr val="lt1"/>
                </a:solidFill>
                <a:ea typeface="Georgia"/>
                <a:cs typeface="Georgia"/>
                <a:sym typeface="Georgia"/>
              </a:rPr>
              <a:t>report.</a:t>
            </a:r>
          </a:p>
          <a:p>
            <a:pPr marL="182880" marR="0" lvl="0" indent="-182880" algn="l" rtl="0">
              <a:spcBef>
                <a:spcPts val="0"/>
              </a:spcBef>
              <a:spcAft>
                <a:spcPts val="600"/>
              </a:spcAft>
              <a:buClr>
                <a:schemeClr val="lt1"/>
              </a:buClr>
              <a:buSzPct val="100000"/>
              <a:buFont typeface="Arial" panose="020B0604020202020204" pitchFamily="34" charset="0"/>
              <a:buChar char="•"/>
            </a:pPr>
            <a:r>
              <a:rPr lang="en" sz="1200" b="0" i="0" u="none" strike="noStrike" cap="none" dirty="0">
                <a:solidFill>
                  <a:schemeClr val="lt1"/>
                </a:solidFill>
                <a:ea typeface="Georgia"/>
                <a:cs typeface="Georgia"/>
                <a:sym typeface="Georgia"/>
              </a:rPr>
              <a:t>Management makes critical business decisions based on the results of these reports.</a:t>
            </a:r>
          </a:p>
        </p:txBody>
      </p:sp>
    </p:spTree>
    <p:extLst>
      <p:ext uri="{BB962C8B-B14F-4D97-AF65-F5344CB8AC3E}">
        <p14:creationId xmlns:p14="http://schemas.microsoft.com/office/powerpoint/2010/main" val="28508034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Check on </a:t>
            </a:r>
            <a:r>
              <a:rPr lang="en-US" dirty="0" smtClean="0"/>
              <a:t>learning – Scenario </a:t>
            </a:r>
            <a:r>
              <a:rPr lang="en-US" dirty="0"/>
              <a:t>#2</a:t>
            </a:r>
          </a:p>
        </p:txBody>
      </p:sp>
      <p:sp>
        <p:nvSpPr>
          <p:cNvPr id="3" name="Content Placeholder 2"/>
          <p:cNvSpPr>
            <a:spLocks noGrp="1"/>
          </p:cNvSpPr>
          <p:nvPr>
            <p:ph sz="quarter" idx="15"/>
          </p:nvPr>
        </p:nvSpPr>
        <p:spPr>
          <a:xfrm>
            <a:off x="533400" y="1762791"/>
            <a:ext cx="8077200" cy="2539157"/>
          </a:xfrm>
        </p:spPr>
        <p:txBody>
          <a:bodyPr/>
          <a:lstStyle/>
          <a:p>
            <a:r>
              <a:rPr lang="en-US" dirty="0"/>
              <a:t>While looking at a ticketing tool for a financial institution, an auditor noticed that a staff member approved a supervisor’s request for access to a certain application. The supervisor needed access to the application in order to complete his work</a:t>
            </a:r>
            <a:r>
              <a:rPr lang="en-US" dirty="0" smtClean="0"/>
              <a:t>. The </a:t>
            </a:r>
            <a:r>
              <a:rPr lang="en-US" dirty="0"/>
              <a:t>approval allowed the supervisor to have access and to use the application freely. </a:t>
            </a:r>
          </a:p>
          <a:p>
            <a:r>
              <a:rPr lang="en-US" b="1" i="1" dirty="0"/>
              <a:t>Question 1:</a:t>
            </a:r>
            <a:r>
              <a:rPr lang="en-US" dirty="0"/>
              <a:t> </a:t>
            </a:r>
            <a:r>
              <a:rPr lang="en-US" i="1" dirty="0"/>
              <a:t>What type </a:t>
            </a:r>
            <a:r>
              <a:rPr lang="en-US" i="1" dirty="0" smtClean="0"/>
              <a:t>of internal </a:t>
            </a:r>
            <a:r>
              <a:rPr lang="en-US" i="1" dirty="0"/>
              <a:t>control is in place to make sure that each user is approved for a new application?</a:t>
            </a:r>
          </a:p>
          <a:p>
            <a:r>
              <a:rPr lang="en-US" b="1" i="1" dirty="0"/>
              <a:t>Question 2:</a:t>
            </a:r>
            <a:r>
              <a:rPr lang="en-US" dirty="0"/>
              <a:t> </a:t>
            </a:r>
            <a:r>
              <a:rPr lang="en-US" i="1" dirty="0"/>
              <a:t>Did the financial institution properly follow the internal controls that are </a:t>
            </a:r>
            <a:r>
              <a:rPr lang="en-US" i="1" dirty="0" smtClean="0"/>
              <a:t>in place</a:t>
            </a:r>
            <a:r>
              <a:rPr lang="en-US" i="1" dirty="0"/>
              <a:t>?</a:t>
            </a:r>
          </a:p>
          <a:p>
            <a:r>
              <a:rPr lang="en-US" b="1" i="1" dirty="0"/>
              <a:t>Question 3: </a:t>
            </a:r>
            <a:r>
              <a:rPr lang="en-US" i="1" dirty="0"/>
              <a:t>If not, what did the financial institution do wrong?</a:t>
            </a:r>
          </a:p>
        </p:txBody>
      </p:sp>
      <p:sp>
        <p:nvSpPr>
          <p:cNvPr id="4" name="Slide Number Placeholder 3"/>
          <p:cNvSpPr>
            <a:spLocks noGrp="1"/>
          </p:cNvSpPr>
          <p:nvPr>
            <p:ph type="sldNum" sz="quarter" idx="18"/>
          </p:nvPr>
        </p:nvSpPr>
        <p:spPr/>
        <p:txBody>
          <a:bodyPr/>
          <a:lstStyle/>
          <a:p>
            <a:fld id="{0EB59224-DFAF-451D-8CBC-9A737B9002FD}" type="slidenum">
              <a:rPr lang="en-US" smtClean="0"/>
              <a:pPr/>
              <a:t>26</a:t>
            </a:fld>
            <a:endParaRPr lang="en-US" dirty="0"/>
          </a:p>
        </p:txBody>
      </p:sp>
    </p:spTree>
    <p:extLst>
      <p:ext uri="{BB962C8B-B14F-4D97-AF65-F5344CB8AC3E}">
        <p14:creationId xmlns:p14="http://schemas.microsoft.com/office/powerpoint/2010/main" val="103070052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34380"/>
            <a:ext cx="8077200" cy="369332"/>
          </a:xfrm>
        </p:spPr>
        <p:txBody>
          <a:bodyPr/>
          <a:lstStyle/>
          <a:p>
            <a:r>
              <a:rPr lang="en-US" dirty="0"/>
              <a:t>Interactive exercise #1 </a:t>
            </a:r>
            <a:r>
              <a:rPr lang="en-US" dirty="0" smtClean="0"/>
              <a:t>– Segregation </a:t>
            </a:r>
            <a:r>
              <a:rPr lang="en-US" dirty="0"/>
              <a:t>of duties </a:t>
            </a:r>
          </a:p>
        </p:txBody>
      </p:sp>
      <p:sp>
        <p:nvSpPr>
          <p:cNvPr id="4" name="Slide Number Placeholder 3"/>
          <p:cNvSpPr>
            <a:spLocks noGrp="1"/>
          </p:cNvSpPr>
          <p:nvPr>
            <p:ph type="sldNum" sz="quarter" idx="18"/>
          </p:nvPr>
        </p:nvSpPr>
        <p:spPr/>
        <p:txBody>
          <a:bodyPr/>
          <a:lstStyle/>
          <a:p>
            <a:fld id="{0EB59224-DFAF-451D-8CBC-9A737B9002FD}" type="slidenum">
              <a:rPr lang="en-US" smtClean="0"/>
              <a:pPr/>
              <a:t>27</a:t>
            </a:fld>
            <a:endParaRPr lang="en-US" dirty="0"/>
          </a:p>
        </p:txBody>
      </p:sp>
      <p:sp>
        <p:nvSpPr>
          <p:cNvPr id="5" name="Content Placeholder 2"/>
          <p:cNvSpPr txBox="1">
            <a:spLocks/>
          </p:cNvSpPr>
          <p:nvPr/>
        </p:nvSpPr>
        <p:spPr>
          <a:xfrm>
            <a:off x="533400" y="5678366"/>
            <a:ext cx="8077200" cy="492443"/>
          </a:xfrm>
          <a:prstGeom prst="rect">
            <a:avLst/>
          </a:prstGeom>
        </p:spPr>
        <p:txBody>
          <a:bodyPr vert="horz" wrap="square" lIns="0" tIns="0" rIns="0" bIns="0" rtlCol="0">
            <a:spAutoFit/>
          </a:bodyPr>
          <a:lstStyle>
            <a:lvl1pPr marL="0" marR="0" indent="0" algn="l" defTabSz="914400" rtl="0" eaLnBrk="1" fontAlgn="auto" latinLnBrk="0" hangingPunct="1">
              <a:lnSpc>
                <a:spcPct val="100000"/>
              </a:lnSpc>
              <a:spcBef>
                <a:spcPts val="0"/>
              </a:spcBef>
              <a:spcAft>
                <a:spcPts val="600"/>
              </a:spcAft>
              <a:buClr>
                <a:schemeClr val="tx1"/>
              </a:buClr>
              <a:buSzTx/>
              <a:buFontTx/>
              <a:buNone/>
              <a:tabLst/>
              <a:defRPr sz="1600" kern="1200" baseline="0">
                <a:solidFill>
                  <a:schemeClr val="tx1"/>
                </a:solidFill>
                <a:latin typeface="Georgia" pitchFamily="18" charset="0"/>
                <a:ea typeface="+mn-ea"/>
                <a:cs typeface="+mn-cs"/>
              </a:defRPr>
            </a:lvl1pPr>
            <a:lvl2pPr marL="228600" indent="-228600" algn="l" defTabSz="914400" rtl="0" eaLnBrk="1" latinLnBrk="0" hangingPunct="1">
              <a:lnSpc>
                <a:spcPct val="100000"/>
              </a:lnSpc>
              <a:spcBef>
                <a:spcPts val="0"/>
              </a:spcBef>
              <a:spcAft>
                <a:spcPts val="600"/>
              </a:spcAft>
              <a:buClr>
                <a:schemeClr val="tx1"/>
              </a:buClr>
              <a:buFont typeface="Georgia" pitchFamily="18" charset="0"/>
              <a:buChar char="•"/>
              <a:defRPr sz="1600" kern="1200">
                <a:solidFill>
                  <a:schemeClr val="tx1"/>
                </a:solidFill>
                <a:latin typeface="Georgia" pitchFamily="18" charset="0"/>
                <a:ea typeface="+mn-ea"/>
                <a:cs typeface="+mn-cs"/>
              </a:defRPr>
            </a:lvl2pPr>
            <a:lvl3pPr marL="457200" indent="-228600" algn="l" defTabSz="914400" rtl="0" eaLnBrk="1" latinLnBrk="0" hangingPunct="1">
              <a:lnSpc>
                <a:spcPct val="100000"/>
              </a:lnSpc>
              <a:spcBef>
                <a:spcPts val="0"/>
              </a:spcBef>
              <a:spcAft>
                <a:spcPts val="600"/>
              </a:spcAft>
              <a:buClr>
                <a:schemeClr val="tx1"/>
              </a:buClr>
              <a:buFont typeface="Georgia" pitchFamily="18" charset="0"/>
              <a:buChar char="-"/>
              <a:defRPr sz="1600" kern="1200">
                <a:solidFill>
                  <a:schemeClr val="tx1"/>
                </a:solidFill>
                <a:latin typeface="Georgia" pitchFamily="18" charset="0"/>
                <a:ea typeface="+mn-ea"/>
                <a:cs typeface="+mn-cs"/>
              </a:defRPr>
            </a:lvl3pPr>
            <a:lvl4pPr marL="685800" indent="-228600" algn="l" defTabSz="914400" rtl="0" eaLnBrk="1" latinLnBrk="0" hangingPunct="1">
              <a:lnSpc>
                <a:spcPct val="100000"/>
              </a:lnSpc>
              <a:spcBef>
                <a:spcPts val="0"/>
              </a:spcBef>
              <a:spcAft>
                <a:spcPts val="600"/>
              </a:spcAft>
              <a:buClr>
                <a:schemeClr val="tx1"/>
              </a:buClr>
              <a:buFont typeface="Georgia" pitchFamily="18" charset="0"/>
              <a:buChar char="◦"/>
              <a:defRPr sz="1600" kern="1200">
                <a:solidFill>
                  <a:schemeClr val="tx1"/>
                </a:solidFill>
                <a:latin typeface="Georgia" pitchFamily="18" charset="0"/>
                <a:ea typeface="+mn-ea"/>
                <a:cs typeface="+mn-cs"/>
              </a:defRPr>
            </a:lvl4pPr>
            <a:lvl5pPr marL="914400" indent="-228600" algn="l" defTabSz="914400" rtl="0" eaLnBrk="1" latinLnBrk="0" hangingPunct="1">
              <a:lnSpc>
                <a:spcPct val="100000"/>
              </a:lnSpc>
              <a:spcBef>
                <a:spcPts val="0"/>
              </a:spcBef>
              <a:spcAft>
                <a:spcPts val="600"/>
              </a:spcAft>
              <a:buClr>
                <a:schemeClr val="tx1"/>
              </a:buClr>
              <a:buFont typeface="Georgia" pitchFamily="18" charset="0"/>
              <a:buChar char="›"/>
              <a:defRPr sz="1600" kern="1200" baseline="0">
                <a:solidFill>
                  <a:schemeClr val="tx1"/>
                </a:solidFill>
                <a:latin typeface="Georgia" pitchFamily="18" charset="0"/>
                <a:ea typeface="+mn-ea"/>
                <a:cs typeface="+mn-cs"/>
              </a:defRPr>
            </a:lvl5pPr>
            <a:lvl6pPr marL="274320" marR="0" indent="-274320" algn="l" defTabSz="914400" rtl="0" eaLnBrk="1" fontAlgn="auto" latinLnBrk="0" hangingPunct="1">
              <a:lnSpc>
                <a:spcPct val="100000"/>
              </a:lnSpc>
              <a:spcBef>
                <a:spcPts val="0"/>
              </a:spcBef>
              <a:spcAft>
                <a:spcPts val="900"/>
              </a:spcAft>
              <a:buClr>
                <a:schemeClr val="tx1"/>
              </a:buClr>
              <a:buSzPct val="100000"/>
              <a:buFont typeface="+mj-lt"/>
              <a:buAutoNum type="arabicPeriod"/>
              <a:tabLst/>
              <a:defRPr sz="2000" kern="1200" baseline="0">
                <a:solidFill>
                  <a:schemeClr val="tx1"/>
                </a:solidFill>
                <a:latin typeface="Georgia" pitchFamily="18" charset="0"/>
                <a:ea typeface="+mn-ea"/>
                <a:cs typeface="+mn-cs"/>
              </a:defRPr>
            </a:lvl6pPr>
            <a:lvl7pPr marL="548640" indent="-274320" algn="l" defTabSz="914400" rtl="0" eaLnBrk="1" latinLnBrk="0" hangingPunct="1">
              <a:lnSpc>
                <a:spcPct val="100000"/>
              </a:lnSpc>
              <a:spcBef>
                <a:spcPts val="0"/>
              </a:spcBef>
              <a:spcAft>
                <a:spcPts val="900"/>
              </a:spcAft>
              <a:buSzPct val="100000"/>
              <a:buFont typeface="+mj-lt"/>
              <a:buAutoNum type="alphaLcPeriod"/>
              <a:defRPr sz="2000" kern="1200" baseline="0">
                <a:solidFill>
                  <a:schemeClr val="tx1"/>
                </a:solidFill>
                <a:latin typeface="Georgia" pitchFamily="18" charset="0"/>
                <a:ea typeface="+mn-ea"/>
                <a:cs typeface="+mn-cs"/>
              </a:defRPr>
            </a:lvl7pPr>
            <a:lvl8pPr marL="822960" indent="-274320" algn="l" defTabSz="914400" rtl="0" eaLnBrk="1" latinLnBrk="0" hangingPunct="1">
              <a:lnSpc>
                <a:spcPct val="100000"/>
              </a:lnSpc>
              <a:spcBef>
                <a:spcPts val="0"/>
              </a:spcBef>
              <a:spcAft>
                <a:spcPts val="900"/>
              </a:spcAft>
              <a:buSzPct val="100000"/>
              <a:buFont typeface="+mj-lt"/>
              <a:buAutoNum type="romanLcPeriod"/>
              <a:defRPr sz="2000" kern="1200" baseline="0">
                <a:solidFill>
                  <a:schemeClr val="tx1"/>
                </a:solidFill>
                <a:latin typeface="Georgia" pitchFamily="18" charset="0"/>
                <a:ea typeface="+mn-ea"/>
                <a:cs typeface="+mn-cs"/>
              </a:defRPr>
            </a:lvl8pPr>
            <a:lvl9pPr marL="0" indent="-274320" algn="l" defTabSz="914400" rtl="0" eaLnBrk="1" latinLnBrk="0" hangingPunct="1">
              <a:lnSpc>
                <a:spcPct val="100000"/>
              </a:lnSpc>
              <a:spcBef>
                <a:spcPts val="0"/>
              </a:spcBef>
              <a:spcAft>
                <a:spcPts val="900"/>
              </a:spcAft>
              <a:buFont typeface="Arial" pitchFamily="34" charset="0"/>
              <a:buNone/>
              <a:defRPr sz="2000" b="1" kern="1200" baseline="0">
                <a:solidFill>
                  <a:schemeClr val="tx2"/>
                </a:solidFill>
                <a:latin typeface="Georgia" pitchFamily="18" charset="0"/>
                <a:ea typeface="+mn-ea"/>
                <a:cs typeface="+mn-cs"/>
              </a:defRPr>
            </a:lvl9pPr>
          </a:lstStyle>
          <a:p>
            <a:pPr marL="228600" indent="-228600">
              <a:buFont typeface="+mj-lt"/>
              <a:buAutoNum type="arabicPeriod"/>
            </a:pPr>
            <a:r>
              <a:rPr lang="en-US" dirty="0"/>
              <a:t>What information can be retrieved from the dashboard above to assist in the </a:t>
            </a:r>
            <a:r>
              <a:rPr lang="en-US" dirty="0" smtClean="0"/>
              <a:t>audit testing</a:t>
            </a:r>
            <a:r>
              <a:rPr lang="en-US" dirty="0"/>
              <a:t>?</a:t>
            </a:r>
          </a:p>
        </p:txBody>
      </p:sp>
      <p:grpSp>
        <p:nvGrpSpPr>
          <p:cNvPr id="6" name="Shape 944"/>
          <p:cNvGrpSpPr/>
          <p:nvPr/>
        </p:nvGrpSpPr>
        <p:grpSpPr>
          <a:xfrm>
            <a:off x="222119" y="549638"/>
            <a:ext cx="8723918" cy="5059310"/>
            <a:chOff x="567625" y="1197100"/>
            <a:chExt cx="7842000" cy="4333799"/>
          </a:xfrm>
        </p:grpSpPr>
        <p:pic>
          <p:nvPicPr>
            <p:cNvPr id="7" name="Shape 945">
              <a:hlinkClick r:id="rId3"/>
            </p:cNvPr>
            <p:cNvPicPr preferRelativeResize="0"/>
            <p:nvPr/>
          </p:nvPicPr>
          <p:blipFill rotWithShape="1">
            <a:blip r:embed="rId4"/>
            <a:srcRect/>
            <a:stretch/>
          </p:blipFill>
          <p:spPr>
            <a:xfrm>
              <a:off x="567625" y="1197100"/>
              <a:ext cx="7842000" cy="4333799"/>
            </a:xfrm>
            <a:prstGeom prst="rect">
              <a:avLst/>
            </a:prstGeom>
            <a:ln w="6350">
              <a:solidFill>
                <a:srgbClr val="968C6D"/>
              </a:solidFill>
            </a:ln>
          </p:spPr>
        </p:pic>
        <p:pic>
          <p:nvPicPr>
            <p:cNvPr id="8" name="Shape 946"/>
            <p:cNvPicPr preferRelativeResize="0"/>
            <p:nvPr/>
          </p:nvPicPr>
          <p:blipFill rotWithShape="1">
            <a:blip r:embed="rId5"/>
            <a:srcRect l="15828" t="36638" r="16384" b="24854"/>
            <a:stretch/>
          </p:blipFill>
          <p:spPr>
            <a:xfrm>
              <a:off x="2704025" y="2613425"/>
              <a:ext cx="166049" cy="47149"/>
            </a:xfrm>
            <a:prstGeom prst="rect">
              <a:avLst/>
            </a:prstGeom>
            <a:ln w="6350">
              <a:solidFill>
                <a:srgbClr val="968C6D"/>
              </a:solidFill>
            </a:ln>
          </p:spPr>
        </p:pic>
      </p:grpSp>
    </p:spTree>
    <p:extLst>
      <p:ext uri="{BB962C8B-B14F-4D97-AF65-F5344CB8AC3E}">
        <p14:creationId xmlns:p14="http://schemas.microsoft.com/office/powerpoint/2010/main" val="205389274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Substantive testing</a:t>
            </a:r>
          </a:p>
        </p:txBody>
      </p:sp>
      <p:sp>
        <p:nvSpPr>
          <p:cNvPr id="3" name="Content Placeholder 2"/>
          <p:cNvSpPr>
            <a:spLocks noGrp="1"/>
          </p:cNvSpPr>
          <p:nvPr>
            <p:ph sz="quarter" idx="15"/>
          </p:nvPr>
        </p:nvSpPr>
        <p:spPr>
          <a:xfrm>
            <a:off x="533400" y="1762791"/>
            <a:ext cx="8077200" cy="1631216"/>
          </a:xfrm>
        </p:spPr>
        <p:txBody>
          <a:bodyPr/>
          <a:lstStyle/>
          <a:p>
            <a:r>
              <a:rPr lang="en-US" dirty="0"/>
              <a:t>Substantive testing is an audit procedure that </a:t>
            </a:r>
            <a:r>
              <a:rPr lang="en-US" b="1" i="1" dirty="0"/>
              <a:t>examines the balance sheets and other financial documentation to see if they contain errors</a:t>
            </a:r>
            <a:r>
              <a:rPr lang="en-US" dirty="0"/>
              <a:t>. These tests are needed as evidence to support the assertion that the financial records of an entity are complete, valid, and accurate. </a:t>
            </a:r>
            <a:endParaRPr lang="en-US" dirty="0" smtClean="0"/>
          </a:p>
          <a:p>
            <a:r>
              <a:rPr lang="en-US" b="1" dirty="0"/>
              <a:t>What are some of the risks that substantive testing addresses? </a:t>
            </a:r>
          </a:p>
          <a:p>
            <a:r>
              <a:rPr lang="en-US" b="1" dirty="0"/>
              <a:t>What are some of the benefits of using data analytics for substantive testing?</a:t>
            </a:r>
          </a:p>
        </p:txBody>
      </p:sp>
      <p:sp>
        <p:nvSpPr>
          <p:cNvPr id="4" name="Slide Number Placeholder 3"/>
          <p:cNvSpPr>
            <a:spLocks noGrp="1"/>
          </p:cNvSpPr>
          <p:nvPr>
            <p:ph type="sldNum" sz="quarter" idx="18"/>
          </p:nvPr>
        </p:nvSpPr>
        <p:spPr/>
        <p:txBody>
          <a:bodyPr/>
          <a:lstStyle/>
          <a:p>
            <a:fld id="{0EB59224-DFAF-451D-8CBC-9A737B9002FD}" type="slidenum">
              <a:rPr lang="en-US" smtClean="0"/>
              <a:pPr/>
              <a:t>28</a:t>
            </a:fld>
            <a:endParaRPr lang="en-US" dirty="0"/>
          </a:p>
        </p:txBody>
      </p:sp>
      <p:sp>
        <p:nvSpPr>
          <p:cNvPr id="6" name="Shape 968"/>
          <p:cNvSpPr txBox="1"/>
          <p:nvPr/>
        </p:nvSpPr>
        <p:spPr>
          <a:xfrm>
            <a:off x="506650" y="6174769"/>
            <a:ext cx="5539200" cy="153888"/>
          </a:xfrm>
          <a:prstGeom prst="rect">
            <a:avLst/>
          </a:prstGeom>
          <a:noFill/>
          <a:ln>
            <a:noFill/>
          </a:ln>
        </p:spPr>
        <p:txBody>
          <a:bodyPr wrap="square" lIns="0" tIns="0" rIns="0" bIns="0" anchor="t" anchorCtr="0">
            <a:spAutoFit/>
          </a:bodyPr>
          <a:lstStyle/>
          <a:p>
            <a:pPr marL="0" marR="0" lvl="0" indent="0" algn="l" rtl="0">
              <a:lnSpc>
                <a:spcPct val="100000"/>
              </a:lnSpc>
              <a:spcBef>
                <a:spcPts val="0"/>
              </a:spcBef>
              <a:spcAft>
                <a:spcPts val="0"/>
              </a:spcAft>
              <a:buClr>
                <a:srgbClr val="000000"/>
              </a:buClr>
              <a:buSzPct val="25000"/>
              <a:buFont typeface="Georgia"/>
              <a:buNone/>
            </a:pPr>
            <a:r>
              <a:rPr lang="en" sz="1000" b="0" i="1" u="none" strike="noStrike" cap="none" dirty="0">
                <a:solidFill>
                  <a:srgbClr val="000000"/>
                </a:solidFill>
                <a:latin typeface="Georgia"/>
                <a:ea typeface="Georgia"/>
                <a:cs typeface="Georgia"/>
                <a:sym typeface="Georgia"/>
              </a:rPr>
              <a:t>http://www.accountingtools.com/questions-and-answers/what-is-substantive-testing.html</a:t>
            </a:r>
          </a:p>
        </p:txBody>
      </p:sp>
      <p:pic>
        <p:nvPicPr>
          <p:cNvPr id="7" name="Picture 6"/>
          <p:cNvPicPr>
            <a:picLocks noChangeAspect="1"/>
          </p:cNvPicPr>
          <p:nvPr/>
        </p:nvPicPr>
        <p:blipFill>
          <a:blip r:embed="rId3"/>
          <a:stretch>
            <a:fillRect/>
          </a:stretch>
        </p:blipFill>
        <p:spPr>
          <a:xfrm>
            <a:off x="7128603" y="41360"/>
            <a:ext cx="1481998" cy="478870"/>
          </a:xfrm>
          <a:prstGeom prst="rect">
            <a:avLst/>
          </a:prstGeom>
        </p:spPr>
      </p:pic>
    </p:spTree>
    <p:extLst>
      <p:ext uri="{BB962C8B-B14F-4D97-AF65-F5344CB8AC3E}">
        <p14:creationId xmlns:p14="http://schemas.microsoft.com/office/powerpoint/2010/main" val="173911548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Substantive </a:t>
            </a:r>
            <a:r>
              <a:rPr lang="en-US" dirty="0" smtClean="0"/>
              <a:t>testing </a:t>
            </a:r>
            <a:r>
              <a:rPr lang="en-US" b="0" dirty="0"/>
              <a:t>(continued)</a:t>
            </a:r>
            <a:endParaRPr lang="en-US" dirty="0"/>
          </a:p>
        </p:txBody>
      </p:sp>
      <p:sp>
        <p:nvSpPr>
          <p:cNvPr id="3" name="Content Placeholder 2"/>
          <p:cNvSpPr>
            <a:spLocks noGrp="1"/>
          </p:cNvSpPr>
          <p:nvPr>
            <p:ph sz="quarter" idx="15"/>
          </p:nvPr>
        </p:nvSpPr>
        <p:spPr>
          <a:xfrm>
            <a:off x="533400" y="1762791"/>
            <a:ext cx="8077200" cy="2846933"/>
          </a:xfrm>
        </p:spPr>
        <p:txBody>
          <a:bodyPr/>
          <a:lstStyle/>
          <a:p>
            <a:r>
              <a:rPr lang="en-US" dirty="0"/>
              <a:t>Substantive testing is an audit procedure that </a:t>
            </a:r>
            <a:r>
              <a:rPr lang="en-US" b="1" i="1" dirty="0"/>
              <a:t>examines the balance sheets and other financial documentation to see if they contain errors</a:t>
            </a:r>
            <a:r>
              <a:rPr lang="en-US" dirty="0"/>
              <a:t>. These tests are needed as evidence to support the assertion that the financial records of an entity are complete, valid, and accurate. </a:t>
            </a:r>
            <a:endParaRPr lang="en-US" dirty="0" smtClean="0"/>
          </a:p>
          <a:p>
            <a:r>
              <a:rPr lang="en-US" b="1" dirty="0"/>
              <a:t>What are some of the risks that substantive testing addresses? </a:t>
            </a:r>
            <a:endParaRPr lang="en-US" b="1" dirty="0" smtClean="0"/>
          </a:p>
          <a:p>
            <a:pPr marL="228600" indent="-228600">
              <a:buFont typeface="+mj-lt"/>
              <a:buAutoNum type="arabicPeriod"/>
            </a:pPr>
            <a:r>
              <a:rPr lang="en-US" dirty="0"/>
              <a:t>Material misstatements in the financial statements, transactions and account balances.</a:t>
            </a:r>
          </a:p>
          <a:p>
            <a:pPr marL="228600" indent="-228600">
              <a:buFont typeface="+mj-lt"/>
              <a:buAutoNum type="arabicPeriod"/>
            </a:pPr>
            <a:r>
              <a:rPr lang="en-US" dirty="0"/>
              <a:t>Management override and financial statement fraud.</a:t>
            </a:r>
          </a:p>
          <a:p>
            <a:pPr marL="228600" indent="-228600">
              <a:buFont typeface="+mj-lt"/>
              <a:buAutoNum type="arabicPeriod"/>
            </a:pPr>
            <a:r>
              <a:rPr lang="en-US" dirty="0"/>
              <a:t>Material journal entries and other adjustments made during the preparation of the financial statements to go unnoticed</a:t>
            </a:r>
            <a:r>
              <a:rPr lang="en-US" dirty="0" smtClean="0"/>
              <a:t>.</a:t>
            </a:r>
            <a:endParaRPr lang="en-US" dirty="0"/>
          </a:p>
          <a:p>
            <a:r>
              <a:rPr lang="en-US" b="1" dirty="0"/>
              <a:t>What are some of the benefits of using data analytics for substantive testing?</a:t>
            </a:r>
          </a:p>
        </p:txBody>
      </p:sp>
      <p:sp>
        <p:nvSpPr>
          <p:cNvPr id="4" name="Slide Number Placeholder 3"/>
          <p:cNvSpPr>
            <a:spLocks noGrp="1"/>
          </p:cNvSpPr>
          <p:nvPr>
            <p:ph type="sldNum" sz="quarter" idx="18"/>
          </p:nvPr>
        </p:nvSpPr>
        <p:spPr/>
        <p:txBody>
          <a:bodyPr/>
          <a:lstStyle/>
          <a:p>
            <a:fld id="{0EB59224-DFAF-451D-8CBC-9A737B9002FD}" type="slidenum">
              <a:rPr lang="en-US" smtClean="0"/>
              <a:pPr/>
              <a:t>29</a:t>
            </a:fld>
            <a:endParaRPr lang="en-US" dirty="0"/>
          </a:p>
        </p:txBody>
      </p:sp>
      <p:pic>
        <p:nvPicPr>
          <p:cNvPr id="5" name="Picture 4"/>
          <p:cNvPicPr>
            <a:picLocks noChangeAspect="1"/>
          </p:cNvPicPr>
          <p:nvPr/>
        </p:nvPicPr>
        <p:blipFill>
          <a:blip r:embed="rId3"/>
          <a:stretch>
            <a:fillRect/>
          </a:stretch>
        </p:blipFill>
        <p:spPr>
          <a:xfrm>
            <a:off x="7128603" y="41360"/>
            <a:ext cx="1481998" cy="478870"/>
          </a:xfrm>
          <a:prstGeom prst="rect">
            <a:avLst/>
          </a:prstGeom>
        </p:spPr>
      </p:pic>
    </p:spTree>
    <p:extLst>
      <p:ext uri="{BB962C8B-B14F-4D97-AF65-F5344CB8AC3E}">
        <p14:creationId xmlns:p14="http://schemas.microsoft.com/office/powerpoint/2010/main" val="17904737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a:t>
            </a:r>
          </a:p>
        </p:txBody>
      </p:sp>
      <p:sp>
        <p:nvSpPr>
          <p:cNvPr id="3" name="Content Placeholder 2"/>
          <p:cNvSpPr>
            <a:spLocks noGrp="1"/>
          </p:cNvSpPr>
          <p:nvPr>
            <p:ph sz="quarter" idx="15"/>
          </p:nvPr>
        </p:nvSpPr>
        <p:spPr>
          <a:xfrm>
            <a:off x="533400" y="1762791"/>
            <a:ext cx="8077200" cy="492443"/>
          </a:xfrm>
        </p:spPr>
        <p:txBody>
          <a:bodyPr/>
          <a:lstStyle/>
          <a:p>
            <a:r>
              <a:rPr lang="en-US" dirty="0"/>
              <a:t>The right mix of mind and machine can help </a:t>
            </a:r>
            <a:r>
              <a:rPr lang="en-US" b="1" i="1" dirty="0"/>
              <a:t>reduce the impact of human bias and yield more accurate answers,</a:t>
            </a:r>
            <a:r>
              <a:rPr lang="en-US" dirty="0"/>
              <a:t> even for complex problems.</a:t>
            </a:r>
          </a:p>
        </p:txBody>
      </p:sp>
      <p:sp>
        <p:nvSpPr>
          <p:cNvPr id="4" name="Slide Number Placeholder 3"/>
          <p:cNvSpPr>
            <a:spLocks noGrp="1"/>
          </p:cNvSpPr>
          <p:nvPr>
            <p:ph type="sldNum" sz="quarter" idx="18"/>
          </p:nvPr>
        </p:nvSpPr>
        <p:spPr/>
        <p:txBody>
          <a:bodyPr/>
          <a:lstStyle/>
          <a:p>
            <a:fld id="{0EB59224-DFAF-451D-8CBC-9A737B9002FD}" type="slidenum">
              <a:rPr lang="en-US" smtClean="0"/>
              <a:pPr/>
              <a:t>3</a:t>
            </a:fld>
            <a:endParaRPr lang="en-US" dirty="0"/>
          </a:p>
        </p:txBody>
      </p:sp>
      <p:sp>
        <p:nvSpPr>
          <p:cNvPr id="5" name="Shape 261"/>
          <p:cNvSpPr txBox="1"/>
          <p:nvPr/>
        </p:nvSpPr>
        <p:spPr>
          <a:xfrm>
            <a:off x="533400" y="6174875"/>
            <a:ext cx="5742599" cy="153888"/>
          </a:xfrm>
          <a:prstGeom prst="rect">
            <a:avLst/>
          </a:prstGeom>
          <a:noFill/>
          <a:ln>
            <a:noFill/>
          </a:ln>
        </p:spPr>
        <p:txBody>
          <a:bodyPr wrap="square" lIns="0" tIns="0" rIns="0" bIns="0" anchor="t" anchorCtr="0">
            <a:spAutoFit/>
          </a:bodyPr>
          <a:lstStyle/>
          <a:p>
            <a:pPr marL="0" marR="0" lvl="0" indent="0" algn="l" rtl="0">
              <a:lnSpc>
                <a:spcPct val="100000"/>
              </a:lnSpc>
              <a:spcBef>
                <a:spcPts val="0"/>
              </a:spcBef>
              <a:spcAft>
                <a:spcPts val="0"/>
              </a:spcAft>
              <a:buClr>
                <a:schemeClr val="lt1"/>
              </a:buClr>
              <a:buSzPct val="25000"/>
              <a:buFont typeface="Georgia"/>
              <a:buNone/>
            </a:pPr>
            <a:r>
              <a:rPr lang="en" sz="1000" b="0" i="1" u="none" strike="noStrike" cap="none" dirty="0">
                <a:latin typeface="Georgia"/>
                <a:ea typeface="Georgia"/>
                <a:cs typeface="Georgia"/>
                <a:sym typeface="Georgia"/>
              </a:rPr>
              <a:t>http://www.pwc.com/us/en/advisory-services/data-possibilities/big-decision-survey.html</a:t>
            </a:r>
          </a:p>
        </p:txBody>
      </p:sp>
    </p:spTree>
    <p:extLst>
      <p:ext uri="{BB962C8B-B14F-4D97-AF65-F5344CB8AC3E}">
        <p14:creationId xmlns:p14="http://schemas.microsoft.com/office/powerpoint/2010/main" val="399698145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Substantive </a:t>
            </a:r>
            <a:r>
              <a:rPr lang="en-US" dirty="0" smtClean="0"/>
              <a:t>testing </a:t>
            </a:r>
            <a:r>
              <a:rPr lang="en-US" sz="2200" b="0" dirty="0" smtClean="0"/>
              <a:t>(continued)</a:t>
            </a:r>
            <a:endParaRPr lang="en-US" sz="2200" b="0" dirty="0"/>
          </a:p>
        </p:txBody>
      </p:sp>
      <p:sp>
        <p:nvSpPr>
          <p:cNvPr id="3" name="Content Placeholder 2"/>
          <p:cNvSpPr>
            <a:spLocks noGrp="1"/>
          </p:cNvSpPr>
          <p:nvPr>
            <p:ph sz="quarter" idx="15"/>
          </p:nvPr>
        </p:nvSpPr>
        <p:spPr>
          <a:xfrm>
            <a:off x="533400" y="1762791"/>
            <a:ext cx="8077200" cy="4062651"/>
          </a:xfrm>
        </p:spPr>
        <p:txBody>
          <a:bodyPr/>
          <a:lstStyle/>
          <a:p>
            <a:r>
              <a:rPr lang="en-US" dirty="0"/>
              <a:t>Substantive testing is an audit procedure that </a:t>
            </a:r>
            <a:r>
              <a:rPr lang="en-US" b="1" i="1" dirty="0"/>
              <a:t>examines the balance sheets and other financial documentation to see if they contain errors</a:t>
            </a:r>
            <a:r>
              <a:rPr lang="en-US" dirty="0"/>
              <a:t>. These tests are needed as evidence to support the assertion that the financial records of an entity are complete, valid, and accurate. </a:t>
            </a:r>
            <a:endParaRPr lang="en-US" dirty="0" smtClean="0"/>
          </a:p>
          <a:p>
            <a:r>
              <a:rPr lang="en-US" b="1" dirty="0"/>
              <a:t>What are some of the risks that substantive testing addresses? </a:t>
            </a:r>
            <a:endParaRPr lang="en-US" b="1" dirty="0" smtClean="0"/>
          </a:p>
          <a:p>
            <a:pPr marL="228600" indent="-228600">
              <a:buFont typeface="+mj-lt"/>
              <a:buAutoNum type="arabicPeriod"/>
            </a:pPr>
            <a:r>
              <a:rPr lang="en-US" dirty="0"/>
              <a:t>Material misstatements in the financial statements, transactions and account balances.</a:t>
            </a:r>
          </a:p>
          <a:p>
            <a:pPr marL="228600" indent="-228600">
              <a:buFont typeface="+mj-lt"/>
              <a:buAutoNum type="arabicPeriod"/>
            </a:pPr>
            <a:r>
              <a:rPr lang="en-US" dirty="0"/>
              <a:t>Management override and financial statement fraud.</a:t>
            </a:r>
          </a:p>
          <a:p>
            <a:pPr marL="228600" indent="-228600">
              <a:buFont typeface="+mj-lt"/>
              <a:buAutoNum type="arabicPeriod"/>
            </a:pPr>
            <a:r>
              <a:rPr lang="en-US" dirty="0"/>
              <a:t>Material journal entries and other adjustments made during the preparation of the financial statements to go unnoticed</a:t>
            </a:r>
            <a:r>
              <a:rPr lang="en-US" dirty="0" smtClean="0"/>
              <a:t>.</a:t>
            </a:r>
            <a:endParaRPr lang="en-US" dirty="0"/>
          </a:p>
          <a:p>
            <a:r>
              <a:rPr lang="en-US" b="1" dirty="0"/>
              <a:t>What are some of the benefits of using data analytics for substantive testing</a:t>
            </a:r>
            <a:r>
              <a:rPr lang="en-US" b="1" dirty="0" smtClean="0"/>
              <a:t>?</a:t>
            </a:r>
          </a:p>
          <a:p>
            <a:pPr marL="228600" indent="-228600">
              <a:buFont typeface="+mj-lt"/>
              <a:buAutoNum type="arabicPeriod"/>
            </a:pPr>
            <a:r>
              <a:rPr lang="en-US" dirty="0"/>
              <a:t>Allows to effectively identify accounts that may contain material misstatements in a timely manner</a:t>
            </a:r>
            <a:r>
              <a:rPr lang="en-US" dirty="0" smtClean="0"/>
              <a:t>. </a:t>
            </a:r>
            <a:endParaRPr lang="en-US" dirty="0"/>
          </a:p>
          <a:p>
            <a:pPr marL="228600" indent="-228600">
              <a:buFont typeface="+mj-lt"/>
              <a:buAutoNum type="arabicPeriod"/>
            </a:pPr>
            <a:r>
              <a:rPr lang="en-US" dirty="0"/>
              <a:t>Enables auditors to focus on a few key factors that affect the account balance. </a:t>
            </a:r>
          </a:p>
          <a:p>
            <a:pPr marL="228600" indent="-228600">
              <a:buFont typeface="+mj-lt"/>
              <a:buAutoNum type="arabicPeriod"/>
            </a:pPr>
            <a:r>
              <a:rPr lang="en-US" dirty="0"/>
              <a:t>Increases efficiency in performing understatement tests</a:t>
            </a:r>
            <a:r>
              <a:rPr lang="en-US" dirty="0" smtClean="0"/>
              <a:t>.</a:t>
            </a:r>
            <a:endParaRPr lang="en-US" dirty="0"/>
          </a:p>
        </p:txBody>
      </p:sp>
      <p:sp>
        <p:nvSpPr>
          <p:cNvPr id="4" name="Slide Number Placeholder 3"/>
          <p:cNvSpPr>
            <a:spLocks noGrp="1"/>
          </p:cNvSpPr>
          <p:nvPr>
            <p:ph type="sldNum" sz="quarter" idx="18"/>
          </p:nvPr>
        </p:nvSpPr>
        <p:spPr/>
        <p:txBody>
          <a:bodyPr/>
          <a:lstStyle/>
          <a:p>
            <a:fld id="{0EB59224-DFAF-451D-8CBC-9A737B9002FD}" type="slidenum">
              <a:rPr lang="en-US" smtClean="0"/>
              <a:pPr/>
              <a:t>30</a:t>
            </a:fld>
            <a:endParaRPr lang="en-US" dirty="0"/>
          </a:p>
        </p:txBody>
      </p:sp>
      <p:pic>
        <p:nvPicPr>
          <p:cNvPr id="5" name="Picture 4"/>
          <p:cNvPicPr>
            <a:picLocks noChangeAspect="1"/>
          </p:cNvPicPr>
          <p:nvPr/>
        </p:nvPicPr>
        <p:blipFill>
          <a:blip r:embed="rId3"/>
          <a:stretch>
            <a:fillRect/>
          </a:stretch>
        </p:blipFill>
        <p:spPr>
          <a:xfrm>
            <a:off x="7128603" y="41360"/>
            <a:ext cx="1481998" cy="478870"/>
          </a:xfrm>
          <a:prstGeom prst="rect">
            <a:avLst/>
          </a:prstGeom>
        </p:spPr>
      </p:pic>
    </p:spTree>
    <p:extLst>
      <p:ext uri="{BB962C8B-B14F-4D97-AF65-F5344CB8AC3E}">
        <p14:creationId xmlns:p14="http://schemas.microsoft.com/office/powerpoint/2010/main" val="300603809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of analytics for substantive testing</a:t>
            </a:r>
            <a:endParaRPr lang="en-US" sz="2200" b="0" dirty="0"/>
          </a:p>
        </p:txBody>
      </p:sp>
      <p:sp>
        <p:nvSpPr>
          <p:cNvPr id="3" name="Content Placeholder 2"/>
          <p:cNvSpPr>
            <a:spLocks noGrp="1"/>
          </p:cNvSpPr>
          <p:nvPr>
            <p:ph sz="quarter" idx="15"/>
          </p:nvPr>
        </p:nvSpPr>
        <p:spPr>
          <a:xfrm>
            <a:off x="533400" y="1762791"/>
            <a:ext cx="8077200" cy="430887"/>
          </a:xfrm>
        </p:spPr>
        <p:txBody>
          <a:bodyPr/>
          <a:lstStyle/>
          <a:p>
            <a:r>
              <a:rPr lang="en-US" sz="1400" b="1" i="1" dirty="0"/>
              <a:t>The application of analytics for substantive testing includes, but is not limited to the following areas:</a:t>
            </a:r>
          </a:p>
        </p:txBody>
      </p:sp>
      <p:sp>
        <p:nvSpPr>
          <p:cNvPr id="4" name="Slide Number Placeholder 3"/>
          <p:cNvSpPr>
            <a:spLocks noGrp="1"/>
          </p:cNvSpPr>
          <p:nvPr>
            <p:ph type="sldNum" sz="quarter" idx="18"/>
          </p:nvPr>
        </p:nvSpPr>
        <p:spPr/>
        <p:txBody>
          <a:bodyPr/>
          <a:lstStyle/>
          <a:p>
            <a:fld id="{0EB59224-DFAF-451D-8CBC-9A737B9002FD}" type="slidenum">
              <a:rPr lang="en-US" smtClean="0"/>
              <a:pPr/>
              <a:t>31</a:t>
            </a:fld>
            <a:endParaRPr lang="en-US" dirty="0"/>
          </a:p>
        </p:txBody>
      </p:sp>
      <p:grpSp>
        <p:nvGrpSpPr>
          <p:cNvPr id="19" name="Group 18"/>
          <p:cNvGrpSpPr/>
          <p:nvPr/>
        </p:nvGrpSpPr>
        <p:grpSpPr>
          <a:xfrm>
            <a:off x="533401" y="2311753"/>
            <a:ext cx="8077203" cy="3887652"/>
            <a:chOff x="533401" y="2311753"/>
            <a:chExt cx="8077203" cy="3887652"/>
          </a:xfrm>
        </p:grpSpPr>
        <p:sp>
          <p:nvSpPr>
            <p:cNvPr id="20" name="Shape 1157"/>
            <p:cNvSpPr txBox="1"/>
            <p:nvPr/>
          </p:nvSpPr>
          <p:spPr>
            <a:xfrm>
              <a:off x="2801585" y="3375202"/>
              <a:ext cx="5809019" cy="786027"/>
            </a:xfrm>
            <a:prstGeom prst="rect">
              <a:avLst/>
            </a:prstGeom>
            <a:solidFill>
              <a:schemeClr val="accent3"/>
            </a:solidFill>
            <a:ln w="12700" cap="flat" cmpd="sng">
              <a:solidFill>
                <a:schemeClr val="accent3"/>
              </a:solidFill>
              <a:prstDash val="solid"/>
              <a:round/>
              <a:headEnd type="none" w="med" len="med"/>
              <a:tailEnd type="none" w="med" len="med"/>
            </a:ln>
          </p:spPr>
          <p:txBody>
            <a:bodyPr lIns="822950"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FFFFFF"/>
                </a:buClr>
                <a:buSzPct val="25000"/>
                <a:buFont typeface="Georgia"/>
                <a:buNone/>
                <a:tabLst/>
                <a:defRPr/>
              </a:pPr>
              <a:r>
                <a:rPr kumimoji="0" lang="en" sz="1200" b="1" i="1" u="none" strike="noStrike" kern="0" cap="none" spc="0" normalizeH="0" baseline="0" noProof="0" dirty="0">
                  <a:ln>
                    <a:noFill/>
                  </a:ln>
                  <a:solidFill>
                    <a:srgbClr val="FFFFFF"/>
                  </a:solidFill>
                  <a:effectLst/>
                  <a:uLnTx/>
                  <a:uFillTx/>
                  <a:latin typeface="Arial"/>
                  <a:ea typeface="Georgia"/>
                  <a:cs typeface="Georgia"/>
                  <a:sym typeface="Georgia"/>
                </a:rPr>
                <a:t>Summary system reports to raw data comparison, reserve study insurance triangles to source recon, multiple data source reconciliation, completeness &amp; occurrence check</a:t>
              </a:r>
            </a:p>
          </p:txBody>
        </p:sp>
        <p:sp>
          <p:nvSpPr>
            <p:cNvPr id="21" name="Shape 1158"/>
            <p:cNvSpPr txBox="1"/>
            <p:nvPr/>
          </p:nvSpPr>
          <p:spPr>
            <a:xfrm>
              <a:off x="2801585" y="2408717"/>
              <a:ext cx="5809019" cy="794366"/>
            </a:xfrm>
            <a:prstGeom prst="rect">
              <a:avLst/>
            </a:prstGeom>
            <a:solidFill>
              <a:schemeClr val="accent2"/>
            </a:solidFill>
            <a:ln w="12700" cap="flat" cmpd="sng">
              <a:solidFill>
                <a:schemeClr val="accent2"/>
              </a:solidFill>
              <a:prstDash val="solid"/>
              <a:round/>
              <a:headEnd type="none" w="med" len="med"/>
              <a:tailEnd type="none" w="med" len="med"/>
            </a:ln>
          </p:spPr>
          <p:txBody>
            <a:bodyPr lIns="274300"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FFFFFF"/>
                </a:buClr>
                <a:buSzPct val="25000"/>
                <a:buFont typeface="Georgia"/>
                <a:buNone/>
                <a:tabLst/>
                <a:defRPr/>
              </a:pPr>
              <a:r>
                <a:rPr kumimoji="0" lang="en" sz="1200" b="1" i="1" u="none" strike="noStrike" kern="0" cap="none" spc="0" normalizeH="0" baseline="0" noProof="0" dirty="0">
                  <a:ln>
                    <a:noFill/>
                  </a:ln>
                  <a:solidFill>
                    <a:srgbClr val="FFFFFF"/>
                  </a:solidFill>
                  <a:effectLst/>
                  <a:uLnTx/>
                  <a:uFillTx/>
                  <a:latin typeface="Arial"/>
                  <a:ea typeface="Georgia"/>
                  <a:cs typeface="Georgia"/>
                  <a:sym typeface="Georgia"/>
                </a:rPr>
                <a:t>Source, manual/automated, trending, users activity, unusual and </a:t>
              </a:r>
              <a:r>
                <a:rPr kumimoji="0" lang="en" sz="1200" b="1" i="1" u="none" strike="noStrike" kern="0" cap="none" spc="0" normalizeH="0" baseline="0" noProof="0" dirty="0" smtClean="0">
                  <a:ln>
                    <a:noFill/>
                  </a:ln>
                  <a:solidFill>
                    <a:srgbClr val="FFFFFF"/>
                  </a:solidFill>
                  <a:effectLst/>
                  <a:uLnTx/>
                  <a:uFillTx/>
                  <a:latin typeface="Arial"/>
                  <a:ea typeface="Georgia"/>
                  <a:cs typeface="Georgia"/>
                  <a:sym typeface="Georgia"/>
                </a:rPr>
                <a:t/>
              </a:r>
              <a:br>
                <a:rPr kumimoji="0" lang="en" sz="1200" b="1" i="1" u="none" strike="noStrike" kern="0" cap="none" spc="0" normalizeH="0" baseline="0" noProof="0" dirty="0" smtClean="0">
                  <a:ln>
                    <a:noFill/>
                  </a:ln>
                  <a:solidFill>
                    <a:srgbClr val="FFFFFF"/>
                  </a:solidFill>
                  <a:effectLst/>
                  <a:uLnTx/>
                  <a:uFillTx/>
                  <a:latin typeface="Arial"/>
                  <a:ea typeface="Georgia"/>
                  <a:cs typeface="Georgia"/>
                  <a:sym typeface="Georgia"/>
                </a:rPr>
              </a:br>
              <a:r>
                <a:rPr kumimoji="0" lang="en" sz="1200" b="1" i="1" u="none" strike="noStrike" kern="0" cap="none" spc="0" normalizeH="0" baseline="0" noProof="0" dirty="0" smtClean="0">
                  <a:ln>
                    <a:noFill/>
                  </a:ln>
                  <a:solidFill>
                    <a:srgbClr val="FFFFFF"/>
                  </a:solidFill>
                  <a:effectLst/>
                  <a:uLnTx/>
                  <a:uFillTx/>
                  <a:latin typeface="Arial"/>
                  <a:ea typeface="Georgia"/>
                  <a:cs typeface="Georgia"/>
                  <a:sym typeface="Georgia"/>
                </a:rPr>
                <a:t>common </a:t>
              </a:r>
              <a:r>
                <a:rPr kumimoji="0" lang="en" sz="1200" b="1" i="1" u="none" strike="noStrike" kern="0" cap="none" spc="0" normalizeH="0" baseline="0" noProof="0" dirty="0">
                  <a:ln>
                    <a:noFill/>
                  </a:ln>
                  <a:solidFill>
                    <a:srgbClr val="FFFFFF"/>
                  </a:solidFill>
                  <a:effectLst/>
                  <a:uLnTx/>
                  <a:uFillTx/>
                  <a:latin typeface="Arial"/>
                  <a:ea typeface="Georgia"/>
                  <a:cs typeface="Georgia"/>
                  <a:sym typeface="Georgia"/>
                </a:rPr>
                <a:t>entries</a:t>
              </a:r>
            </a:p>
          </p:txBody>
        </p:sp>
        <p:sp>
          <p:nvSpPr>
            <p:cNvPr id="22" name="Shape 1159"/>
            <p:cNvSpPr/>
            <p:nvPr/>
          </p:nvSpPr>
          <p:spPr>
            <a:xfrm>
              <a:off x="533401" y="2720179"/>
              <a:ext cx="1185295" cy="3070872"/>
            </a:xfrm>
            <a:custGeom>
              <a:avLst/>
              <a:gdLst/>
              <a:ahLst/>
              <a:cxnLst/>
              <a:rect l="0" t="0" r="0" b="0"/>
              <a:pathLst>
                <a:path w="120000" h="120000" extrusionOk="0">
                  <a:moveTo>
                    <a:pt x="0" y="0"/>
                  </a:moveTo>
                  <a:lnTo>
                    <a:pt x="5100" y="486"/>
                  </a:lnTo>
                  <a:cubicBezTo>
                    <a:pt x="71545" y="8116"/>
                    <a:pt x="120000" y="31873"/>
                    <a:pt x="120000" y="59999"/>
                  </a:cubicBezTo>
                  <a:cubicBezTo>
                    <a:pt x="120000" y="88126"/>
                    <a:pt x="71545" y="111883"/>
                    <a:pt x="5100" y="119513"/>
                  </a:cubicBezTo>
                  <a:lnTo>
                    <a:pt x="0" y="120000"/>
                  </a:lnTo>
                  <a:close/>
                </a:path>
              </a:pathLst>
            </a:custGeom>
            <a:solidFill>
              <a:schemeClr val="tx2"/>
            </a:solidFill>
            <a:ln w="9525" cap="flat" cmpd="sng">
              <a:solidFill>
                <a:schemeClr val="tx2"/>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FFFFFF"/>
                </a:solidFill>
                <a:effectLst/>
                <a:uLnTx/>
                <a:uFillTx/>
                <a:latin typeface="Arial"/>
                <a:ea typeface="Georgia"/>
                <a:cs typeface="Georgia"/>
                <a:sym typeface="Georgia"/>
              </a:endParaRPr>
            </a:p>
          </p:txBody>
        </p:sp>
        <p:sp>
          <p:nvSpPr>
            <p:cNvPr id="23" name="Shape 1160"/>
            <p:cNvSpPr/>
            <p:nvPr/>
          </p:nvSpPr>
          <p:spPr>
            <a:xfrm>
              <a:off x="533401" y="2311753"/>
              <a:ext cx="1582478" cy="3887652"/>
            </a:xfrm>
            <a:custGeom>
              <a:avLst/>
              <a:gdLst/>
              <a:ahLst/>
              <a:cxnLst/>
              <a:rect l="0" t="0" r="0" b="0"/>
              <a:pathLst>
                <a:path w="120000" h="120000" extrusionOk="0">
                  <a:moveTo>
                    <a:pt x="0" y="0"/>
                  </a:moveTo>
                  <a:lnTo>
                    <a:pt x="10639" y="1027"/>
                  </a:lnTo>
                  <a:cubicBezTo>
                    <a:pt x="69000" y="7774"/>
                    <a:pt x="112924" y="28489"/>
                    <a:pt x="119222" y="53732"/>
                  </a:cubicBezTo>
                  <a:lnTo>
                    <a:pt x="120000" y="59999"/>
                  </a:lnTo>
                  <a:lnTo>
                    <a:pt x="120000" y="60000"/>
                  </a:lnTo>
                  <a:lnTo>
                    <a:pt x="119222" y="66267"/>
                  </a:lnTo>
                  <a:cubicBezTo>
                    <a:pt x="112924" y="91510"/>
                    <a:pt x="69000" y="112225"/>
                    <a:pt x="10639" y="118972"/>
                  </a:cubicBezTo>
                  <a:lnTo>
                    <a:pt x="0" y="119999"/>
                  </a:lnTo>
                  <a:lnTo>
                    <a:pt x="0" y="111921"/>
                  </a:lnTo>
                  <a:lnTo>
                    <a:pt x="6907" y="111226"/>
                  </a:lnTo>
                  <a:cubicBezTo>
                    <a:pt x="61141" y="104659"/>
                    <a:pt x="100692" y="84209"/>
                    <a:pt x="100692" y="59999"/>
                  </a:cubicBezTo>
                  <a:cubicBezTo>
                    <a:pt x="100692" y="35790"/>
                    <a:pt x="61141" y="15340"/>
                    <a:pt x="6907" y="8773"/>
                  </a:cubicBezTo>
                  <a:lnTo>
                    <a:pt x="0" y="8077"/>
                  </a:lnTo>
                  <a:close/>
                </a:path>
              </a:pathLst>
            </a:custGeom>
            <a:solidFill>
              <a:schemeClr val="tx2"/>
            </a:solidFill>
            <a:ln w="9525" cap="flat" cmpd="sng">
              <a:solidFill>
                <a:schemeClr val="tx2"/>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FFFFFF"/>
                </a:solidFill>
                <a:effectLst/>
                <a:uLnTx/>
                <a:uFillTx/>
                <a:latin typeface="Arial"/>
                <a:ea typeface="Georgia"/>
                <a:cs typeface="Georgia"/>
                <a:sym typeface="Georgia"/>
              </a:endParaRPr>
            </a:p>
          </p:txBody>
        </p:sp>
        <p:sp>
          <p:nvSpPr>
            <p:cNvPr id="24" name="Shape 1161"/>
            <p:cNvSpPr txBox="1"/>
            <p:nvPr/>
          </p:nvSpPr>
          <p:spPr>
            <a:xfrm>
              <a:off x="2801581" y="5308175"/>
              <a:ext cx="5809019" cy="794366"/>
            </a:xfrm>
            <a:prstGeom prst="rect">
              <a:avLst/>
            </a:prstGeom>
            <a:solidFill>
              <a:schemeClr val="accent5"/>
            </a:solidFill>
            <a:ln w="12700" cap="flat" cmpd="sng">
              <a:solidFill>
                <a:schemeClr val="accent5"/>
              </a:solidFill>
              <a:prstDash val="solid"/>
              <a:round/>
              <a:headEnd type="none" w="med" len="med"/>
              <a:tailEnd type="none" w="med" len="med"/>
            </a:ln>
          </p:spPr>
          <p:txBody>
            <a:bodyPr lIns="274300"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FFFFFF"/>
                </a:buClr>
                <a:buSzPct val="25000"/>
                <a:buFont typeface="Georgia"/>
                <a:buNone/>
                <a:tabLst/>
                <a:defRPr/>
              </a:pPr>
              <a:r>
                <a:rPr kumimoji="0" lang="en" sz="1200" b="1" i="1" u="none" strike="noStrike" kern="0" cap="none" spc="0" normalizeH="0" baseline="0" noProof="0">
                  <a:ln>
                    <a:noFill/>
                  </a:ln>
                  <a:solidFill>
                    <a:srgbClr val="FFFFFF"/>
                  </a:solidFill>
                  <a:effectLst/>
                  <a:uLnTx/>
                  <a:uFillTx/>
                  <a:latin typeface="Arial"/>
                  <a:ea typeface="Georgia"/>
                  <a:cs typeface="Georgia"/>
                  <a:sym typeface="Georgia"/>
                </a:rPr>
                <a:t>Paper contracts to visual dashboards and PDF invoice reconciliation to GL</a:t>
              </a:r>
            </a:p>
          </p:txBody>
        </p:sp>
        <p:sp>
          <p:nvSpPr>
            <p:cNvPr id="25" name="Shape 1162"/>
            <p:cNvSpPr/>
            <p:nvPr/>
          </p:nvSpPr>
          <p:spPr>
            <a:xfrm>
              <a:off x="1372727" y="2408718"/>
              <a:ext cx="1618488" cy="794366"/>
            </a:xfrm>
            <a:prstGeom prst="rect">
              <a:avLst/>
            </a:prstGeom>
            <a:solidFill>
              <a:srgbClr val="FFFFFF"/>
            </a:solidFill>
            <a:ln w="12700" cap="flat" cmpd="sng">
              <a:solidFill>
                <a:schemeClr val="accent2"/>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ct val="25000"/>
                <a:buFont typeface="Georgia"/>
                <a:buNone/>
                <a:tabLst/>
                <a:defRPr/>
              </a:pPr>
              <a:r>
                <a:rPr kumimoji="0" lang="en" sz="1200" b="1" i="1" u="none" strike="noStrike" kern="0" cap="none" spc="0" normalizeH="0" baseline="0" noProof="0">
                  <a:ln>
                    <a:noFill/>
                  </a:ln>
                  <a:solidFill>
                    <a:srgbClr val="000000"/>
                  </a:solidFill>
                  <a:effectLst/>
                  <a:uLnTx/>
                  <a:uFillTx/>
                  <a:latin typeface="Arial"/>
                  <a:ea typeface="Georgia"/>
                  <a:cs typeface="Georgia"/>
                  <a:sym typeface="Georgia"/>
                </a:rPr>
                <a:t>Journal Entry Testing</a:t>
              </a:r>
            </a:p>
          </p:txBody>
        </p:sp>
        <p:sp>
          <p:nvSpPr>
            <p:cNvPr id="26" name="Shape 1163"/>
            <p:cNvSpPr/>
            <p:nvPr/>
          </p:nvSpPr>
          <p:spPr>
            <a:xfrm>
              <a:off x="1352550" y="5308177"/>
              <a:ext cx="1618488" cy="794366"/>
            </a:xfrm>
            <a:prstGeom prst="rect">
              <a:avLst/>
            </a:prstGeom>
            <a:solidFill>
              <a:srgbClr val="FFFFFF"/>
            </a:solidFill>
            <a:ln w="12700" cap="flat" cmpd="sng">
              <a:solidFill>
                <a:schemeClr val="accent5"/>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ct val="25000"/>
                <a:buFont typeface="Georgia"/>
                <a:buNone/>
                <a:tabLst/>
                <a:defRPr/>
              </a:pPr>
              <a:r>
                <a:rPr kumimoji="0" lang="en" sz="1200" b="1" i="1" u="none" strike="noStrike" kern="0" cap="none" spc="0" normalizeH="0" baseline="0" noProof="0">
                  <a:ln>
                    <a:noFill/>
                  </a:ln>
                  <a:solidFill>
                    <a:srgbClr val="000000"/>
                  </a:solidFill>
                  <a:effectLst/>
                  <a:uLnTx/>
                  <a:uFillTx/>
                  <a:latin typeface="Arial"/>
                  <a:ea typeface="Georgia"/>
                  <a:cs typeface="Georgia"/>
                  <a:sym typeface="Georgia"/>
                </a:rPr>
                <a:t>Unstructured Text Analytics using OCR</a:t>
              </a:r>
            </a:p>
          </p:txBody>
        </p:sp>
        <p:sp>
          <p:nvSpPr>
            <p:cNvPr id="27" name="Shape 1164"/>
            <p:cNvSpPr/>
            <p:nvPr/>
          </p:nvSpPr>
          <p:spPr>
            <a:xfrm>
              <a:off x="1850653" y="3375203"/>
              <a:ext cx="1618488" cy="786384"/>
            </a:xfrm>
            <a:prstGeom prst="rect">
              <a:avLst/>
            </a:prstGeom>
            <a:solidFill>
              <a:srgbClr val="FFFFFF"/>
            </a:solidFill>
            <a:ln w="12700" cap="flat" cmpd="sng">
              <a:solidFill>
                <a:schemeClr val="accent3"/>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ct val="25000"/>
                <a:buFont typeface="Georgia"/>
                <a:buNone/>
                <a:tabLst/>
                <a:defRPr/>
              </a:pPr>
              <a:r>
                <a:rPr kumimoji="0" lang="en" sz="1200" b="1" i="1" u="none" strike="noStrike" kern="0" cap="none" spc="0" normalizeH="0" baseline="0" noProof="0" dirty="0">
                  <a:ln>
                    <a:noFill/>
                  </a:ln>
                  <a:solidFill>
                    <a:srgbClr val="000000"/>
                  </a:solidFill>
                  <a:effectLst/>
                  <a:uLnTx/>
                  <a:uFillTx/>
                  <a:latin typeface="Arial"/>
                  <a:ea typeface="Georgia"/>
                  <a:cs typeface="Georgia"/>
                  <a:sym typeface="Georgia"/>
                </a:rPr>
                <a:t>Reconciliation</a:t>
              </a:r>
            </a:p>
          </p:txBody>
        </p:sp>
        <p:sp>
          <p:nvSpPr>
            <p:cNvPr id="28" name="Shape 1165"/>
            <p:cNvSpPr txBox="1"/>
            <p:nvPr/>
          </p:nvSpPr>
          <p:spPr>
            <a:xfrm>
              <a:off x="2801582" y="4341690"/>
              <a:ext cx="5809020" cy="794366"/>
            </a:xfrm>
            <a:prstGeom prst="rect">
              <a:avLst/>
            </a:prstGeom>
            <a:solidFill>
              <a:schemeClr val="accent4"/>
            </a:solidFill>
            <a:ln w="12700" cap="flat" cmpd="sng">
              <a:solidFill>
                <a:schemeClr val="accent4"/>
              </a:solidFill>
              <a:prstDash val="solid"/>
              <a:round/>
              <a:headEnd type="none" w="med" len="med"/>
              <a:tailEnd type="none" w="med" len="med"/>
            </a:ln>
          </p:spPr>
          <p:txBody>
            <a:bodyPr lIns="822950"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FFFFFF"/>
                </a:buClr>
                <a:buSzPct val="25000"/>
                <a:buFont typeface="Georgia"/>
                <a:buNone/>
                <a:tabLst/>
                <a:defRPr/>
              </a:pPr>
              <a:r>
                <a:rPr kumimoji="0" lang="en" sz="1200" b="1" i="1" u="none" strike="noStrike" kern="0" cap="none" spc="0" normalizeH="0" baseline="0" noProof="0">
                  <a:ln>
                    <a:noFill/>
                  </a:ln>
                  <a:solidFill>
                    <a:srgbClr val="FFFFFF"/>
                  </a:solidFill>
                  <a:effectLst/>
                  <a:uLnTx/>
                  <a:uFillTx/>
                  <a:latin typeface="Arial"/>
                  <a:ea typeface="Georgia"/>
                  <a:cs typeface="Georgia"/>
                  <a:sym typeface="Georgia"/>
                </a:rPr>
                <a:t>Repeating system key calculation activities, validation or business rules and testing client data process</a:t>
              </a:r>
            </a:p>
          </p:txBody>
        </p:sp>
        <p:sp>
          <p:nvSpPr>
            <p:cNvPr id="29" name="Shape 1166"/>
            <p:cNvSpPr/>
            <p:nvPr/>
          </p:nvSpPr>
          <p:spPr>
            <a:xfrm>
              <a:off x="1850648" y="4341690"/>
              <a:ext cx="1618488" cy="794366"/>
            </a:xfrm>
            <a:prstGeom prst="rect">
              <a:avLst/>
            </a:prstGeom>
            <a:solidFill>
              <a:srgbClr val="FFFFFF"/>
            </a:solidFill>
            <a:ln w="12700" cap="flat" cmpd="sng">
              <a:solidFill>
                <a:schemeClr val="accent4"/>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ct val="25000"/>
                <a:buFont typeface="Georgia"/>
                <a:buNone/>
                <a:tabLst/>
                <a:defRPr/>
              </a:pPr>
              <a:r>
                <a:rPr kumimoji="0" lang="en" sz="1200" b="1" i="1" u="none" strike="noStrike" kern="0" cap="none" spc="0" normalizeH="0" baseline="0" noProof="0">
                  <a:ln>
                    <a:noFill/>
                  </a:ln>
                  <a:solidFill>
                    <a:srgbClr val="000000"/>
                  </a:solidFill>
                  <a:effectLst/>
                  <a:uLnTx/>
                  <a:uFillTx/>
                  <a:latin typeface="Arial"/>
                  <a:ea typeface="Georgia"/>
                  <a:cs typeface="Georgia"/>
                  <a:sym typeface="Georgia"/>
                </a:rPr>
                <a:t>Reperformance</a:t>
              </a:r>
            </a:p>
          </p:txBody>
        </p:sp>
        <p:sp>
          <p:nvSpPr>
            <p:cNvPr id="30" name="Shape 1167"/>
            <p:cNvSpPr txBox="1"/>
            <p:nvPr/>
          </p:nvSpPr>
          <p:spPr>
            <a:xfrm rot="16200000">
              <a:off x="-582372" y="4163312"/>
              <a:ext cx="3070872" cy="184666"/>
            </a:xfrm>
            <a:prstGeom prst="rect">
              <a:avLst/>
            </a:prstGeom>
            <a:noFill/>
            <a:ln>
              <a:noFill/>
            </a:ln>
          </p:spPr>
          <p:txBody>
            <a:bodyPr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FFFFFF"/>
                </a:buClr>
                <a:buSzPct val="25000"/>
                <a:buFont typeface="Georgia"/>
                <a:buNone/>
                <a:tabLst/>
                <a:defRPr/>
              </a:pPr>
              <a:r>
                <a:rPr kumimoji="0" lang="en" sz="1200" b="1" i="1" u="none" strike="noStrike" kern="0" cap="none" spc="0" normalizeH="0" baseline="0" noProof="0">
                  <a:ln>
                    <a:noFill/>
                  </a:ln>
                  <a:solidFill>
                    <a:srgbClr val="FFFFFF"/>
                  </a:solidFill>
                  <a:effectLst/>
                  <a:uLnTx/>
                  <a:uFillTx/>
                  <a:latin typeface="Arial"/>
                  <a:ea typeface="Georgia"/>
                  <a:cs typeface="Georgia"/>
                  <a:sym typeface="Georgia"/>
                </a:rPr>
                <a:t>Substantive Testing</a:t>
              </a:r>
            </a:p>
          </p:txBody>
        </p:sp>
      </p:grpSp>
    </p:spTree>
    <p:extLst>
      <p:ext uri="{BB962C8B-B14F-4D97-AF65-F5344CB8AC3E}">
        <p14:creationId xmlns:p14="http://schemas.microsoft.com/office/powerpoint/2010/main" val="342549076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extLst>
              <p:ext uri="{D42A27DB-BD31-4B8C-83A1-F6EECF244321}">
                <p14:modId xmlns:p14="http://schemas.microsoft.com/office/powerpoint/2010/main" val="33705771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081" name="think-cell Slide" r:id="rId5" imgW="361" imgH="373" progId="TCLayout.ActiveDocument.1">
                  <p:embed/>
                </p:oleObj>
              </mc:Choice>
              <mc:Fallback>
                <p:oleObj name="think-cell Slide" r:id="rId5" imgW="361" imgH="373" progId="TCLayout.ActiveDocument.1">
                  <p:embed/>
                  <p:pic>
                    <p:nvPicPr>
                      <p:cNvPr id="0" name=""/>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533400" y="690562"/>
            <a:ext cx="8077200" cy="369332"/>
          </a:xfrm>
        </p:spPr>
        <p:txBody>
          <a:bodyPr/>
          <a:lstStyle/>
          <a:p>
            <a:r>
              <a:rPr lang="en-US" dirty="0"/>
              <a:t>Examples of analytics in substantive </a:t>
            </a:r>
            <a:r>
              <a:rPr lang="en-US" dirty="0" smtClean="0"/>
              <a:t>testing</a:t>
            </a:r>
            <a:endParaRPr lang="en-US" sz="2200" b="0" dirty="0"/>
          </a:p>
        </p:txBody>
      </p:sp>
      <p:sp>
        <p:nvSpPr>
          <p:cNvPr id="4" name="Slide Number Placeholder 3"/>
          <p:cNvSpPr>
            <a:spLocks noGrp="1"/>
          </p:cNvSpPr>
          <p:nvPr>
            <p:ph type="sldNum" sz="quarter" idx="18"/>
          </p:nvPr>
        </p:nvSpPr>
        <p:spPr/>
        <p:txBody>
          <a:bodyPr/>
          <a:lstStyle/>
          <a:p>
            <a:fld id="{0EB59224-DFAF-451D-8CBC-9A737B9002FD}" type="slidenum">
              <a:rPr lang="en-US" smtClean="0"/>
              <a:pPr/>
              <a:t>32</a:t>
            </a:fld>
            <a:endParaRPr lang="en-US" dirty="0"/>
          </a:p>
        </p:txBody>
      </p:sp>
      <p:sp>
        <p:nvSpPr>
          <p:cNvPr id="45" name="Shape 1014"/>
          <p:cNvSpPr/>
          <p:nvPr/>
        </p:nvSpPr>
        <p:spPr>
          <a:xfrm>
            <a:off x="2021469" y="1806870"/>
            <a:ext cx="6589131" cy="769169"/>
          </a:xfrm>
          <a:prstGeom prst="chevron">
            <a:avLst>
              <a:gd name="adj" fmla="val 36842"/>
            </a:avLst>
          </a:prstGeom>
          <a:noFill/>
          <a:ln w="12700" cap="flat" cmpd="sng">
            <a:solidFill>
              <a:schemeClr val="accent1"/>
            </a:solidFill>
            <a:prstDash val="solid"/>
            <a:round/>
            <a:headEnd type="none" w="med" len="med"/>
            <a:tailEnd type="none" w="med" len="med"/>
          </a:ln>
        </p:spPr>
        <p:txBody>
          <a:bodyPr lIns="91425" tIns="45700" rIns="91425" bIns="45700" anchor="ctr" anchorCtr="0">
            <a:noAutofit/>
          </a:bodyPr>
          <a:lstStyle/>
          <a:p>
            <a:pPr algn="ctr">
              <a:buClr>
                <a:srgbClr val="000000"/>
              </a:buClr>
              <a:buFont typeface="Arial"/>
              <a:buNone/>
            </a:pPr>
            <a:endParaRPr sz="1200" b="1" i="1" kern="0">
              <a:solidFill>
                <a:srgbClr val="FFFFFF"/>
              </a:solidFill>
              <a:ea typeface="Georgia"/>
              <a:cs typeface="Georgia"/>
              <a:sym typeface="Georgia"/>
            </a:endParaRPr>
          </a:p>
        </p:txBody>
      </p:sp>
      <p:sp>
        <p:nvSpPr>
          <p:cNvPr id="44" name="Shape 1013"/>
          <p:cNvSpPr/>
          <p:nvPr/>
        </p:nvSpPr>
        <p:spPr>
          <a:xfrm>
            <a:off x="524983" y="1806622"/>
            <a:ext cx="1740881" cy="769731"/>
          </a:xfrm>
          <a:prstGeom prst="homePlate">
            <a:avLst>
              <a:gd name="adj" fmla="val 36817"/>
            </a:avLst>
          </a:prstGeom>
          <a:solidFill>
            <a:schemeClr val="tx2"/>
          </a:solidFill>
          <a:ln w="12700" cap="flat" cmpd="sng">
            <a:solidFill>
              <a:schemeClr val="accent1"/>
            </a:solidFill>
            <a:prstDash val="solid"/>
            <a:round/>
            <a:headEnd type="none" w="med" len="med"/>
            <a:tailEnd type="none" w="med" len="med"/>
          </a:ln>
        </p:spPr>
        <p:txBody>
          <a:bodyPr lIns="91425" tIns="45700" rIns="91425" bIns="45700" anchor="ctr" anchorCtr="0">
            <a:noAutofit/>
          </a:bodyPr>
          <a:lstStyle/>
          <a:p>
            <a:pPr algn="ctr">
              <a:buClr>
                <a:srgbClr val="FFFFFF"/>
              </a:buClr>
              <a:buSzPct val="25000"/>
              <a:buFont typeface="Georgia"/>
              <a:buNone/>
            </a:pPr>
            <a:r>
              <a:rPr lang="en" sz="1200" b="1" i="1" kern="0" dirty="0">
                <a:solidFill>
                  <a:srgbClr val="FFFFFF"/>
                </a:solidFill>
                <a:ea typeface="Georgia"/>
                <a:cs typeface="Georgia"/>
                <a:sym typeface="Georgia"/>
              </a:rPr>
              <a:t>Journal Entry Testing</a:t>
            </a:r>
          </a:p>
        </p:txBody>
      </p:sp>
      <p:sp>
        <p:nvSpPr>
          <p:cNvPr id="51" name="Shape 1020"/>
          <p:cNvSpPr txBox="1"/>
          <p:nvPr/>
        </p:nvSpPr>
        <p:spPr>
          <a:xfrm>
            <a:off x="2373820" y="1914455"/>
            <a:ext cx="5952007" cy="553998"/>
          </a:xfrm>
          <a:prstGeom prst="rect">
            <a:avLst/>
          </a:prstGeom>
          <a:noFill/>
          <a:ln>
            <a:noFill/>
          </a:ln>
        </p:spPr>
        <p:txBody>
          <a:bodyPr wrap="square" lIns="0" tIns="0" rIns="0" bIns="0" anchor="t" anchorCtr="0">
            <a:spAutoFit/>
          </a:bodyPr>
          <a:lstStyle/>
          <a:p>
            <a:pPr>
              <a:buClr>
                <a:srgbClr val="000000"/>
              </a:buClr>
              <a:buSzPct val="25000"/>
              <a:buFont typeface="Georgia"/>
              <a:buNone/>
            </a:pPr>
            <a:r>
              <a:rPr lang="en" sz="1200" i="1" kern="0" dirty="0">
                <a:solidFill>
                  <a:srgbClr val="000000"/>
                </a:solidFill>
                <a:ea typeface="Georgia"/>
                <a:cs typeface="Georgia"/>
                <a:sym typeface="Georgia"/>
              </a:rPr>
              <a:t>High volumes of journals are </a:t>
            </a:r>
            <a:r>
              <a:rPr lang="en" sz="1200" i="1" kern="0" dirty="0" smtClean="0">
                <a:solidFill>
                  <a:srgbClr val="000000"/>
                </a:solidFill>
                <a:ea typeface="Georgia"/>
                <a:cs typeface="Georgia"/>
                <a:sym typeface="Georgia"/>
              </a:rPr>
              <a:t>utilized to </a:t>
            </a:r>
            <a:r>
              <a:rPr lang="en" sz="1200" i="1" kern="0" dirty="0">
                <a:solidFill>
                  <a:srgbClr val="000000"/>
                </a:solidFill>
                <a:ea typeface="Georgia"/>
                <a:cs typeface="Georgia"/>
                <a:sym typeface="Georgia"/>
              </a:rPr>
              <a:t>identify the journals that might possess fraudulent activity. Given the high risk of management override, a health check should also be taken regarding the company’s audit procedures.</a:t>
            </a:r>
          </a:p>
        </p:txBody>
      </p:sp>
      <p:sp>
        <p:nvSpPr>
          <p:cNvPr id="48" name="Shape 1017"/>
          <p:cNvSpPr/>
          <p:nvPr/>
        </p:nvSpPr>
        <p:spPr>
          <a:xfrm>
            <a:off x="2021469" y="3598950"/>
            <a:ext cx="6589131" cy="765242"/>
          </a:xfrm>
          <a:prstGeom prst="chevron">
            <a:avLst>
              <a:gd name="adj" fmla="val 36842"/>
            </a:avLst>
          </a:prstGeom>
          <a:noFill/>
          <a:ln w="12700" cap="flat" cmpd="sng">
            <a:solidFill>
              <a:schemeClr val="accent3"/>
            </a:solidFill>
            <a:prstDash val="solid"/>
            <a:round/>
            <a:headEnd type="none" w="med" len="med"/>
            <a:tailEnd type="none" w="med" len="med"/>
          </a:ln>
        </p:spPr>
        <p:txBody>
          <a:bodyPr lIns="91425" tIns="45700" rIns="91425" bIns="45700" anchor="ctr" anchorCtr="0">
            <a:noAutofit/>
          </a:bodyPr>
          <a:lstStyle/>
          <a:p>
            <a:pPr algn="ctr">
              <a:buClr>
                <a:srgbClr val="000000"/>
              </a:buClr>
              <a:buFont typeface="Arial"/>
              <a:buNone/>
            </a:pPr>
            <a:endParaRPr sz="1200" b="1" i="1" kern="0">
              <a:solidFill>
                <a:srgbClr val="FFFFFF"/>
              </a:solidFill>
              <a:ea typeface="Georgia"/>
              <a:cs typeface="Georgia"/>
              <a:sym typeface="Georgia"/>
            </a:endParaRPr>
          </a:p>
        </p:txBody>
      </p:sp>
      <p:sp>
        <p:nvSpPr>
          <p:cNvPr id="46" name="Shape 1015"/>
          <p:cNvSpPr/>
          <p:nvPr/>
        </p:nvSpPr>
        <p:spPr>
          <a:xfrm>
            <a:off x="524983" y="3597983"/>
            <a:ext cx="1740881" cy="769170"/>
          </a:xfrm>
          <a:prstGeom prst="homePlate">
            <a:avLst>
              <a:gd name="adj" fmla="val 36817"/>
            </a:avLst>
          </a:prstGeom>
          <a:solidFill>
            <a:schemeClr val="accent3"/>
          </a:solidFill>
          <a:ln w="12700" cap="flat" cmpd="sng">
            <a:solidFill>
              <a:schemeClr val="accent3"/>
            </a:solidFill>
            <a:prstDash val="solid"/>
            <a:round/>
            <a:headEnd type="none" w="med" len="med"/>
            <a:tailEnd type="none" w="med" len="med"/>
          </a:ln>
        </p:spPr>
        <p:txBody>
          <a:bodyPr lIns="91425" tIns="45700" rIns="91425" bIns="45700" anchor="ctr" anchorCtr="0">
            <a:noAutofit/>
          </a:bodyPr>
          <a:lstStyle/>
          <a:p>
            <a:pPr algn="ctr">
              <a:buClr>
                <a:srgbClr val="000000"/>
              </a:buClr>
              <a:buSzPct val="25000"/>
              <a:buFont typeface="Arial"/>
              <a:buNone/>
            </a:pPr>
            <a:r>
              <a:rPr lang="en" sz="1200" b="1" i="1" kern="0" dirty="0">
                <a:solidFill>
                  <a:srgbClr val="FFFFFF"/>
                </a:solidFill>
                <a:ea typeface="Georgia"/>
                <a:cs typeface="Georgia"/>
                <a:sym typeface="Georgia"/>
              </a:rPr>
              <a:t>Reperformance</a:t>
            </a:r>
          </a:p>
        </p:txBody>
      </p:sp>
      <p:sp>
        <p:nvSpPr>
          <p:cNvPr id="52" name="Shape 1021"/>
          <p:cNvSpPr txBox="1"/>
          <p:nvPr/>
        </p:nvSpPr>
        <p:spPr>
          <a:xfrm>
            <a:off x="2373820" y="3796905"/>
            <a:ext cx="5952007" cy="369332"/>
          </a:xfrm>
          <a:prstGeom prst="rect">
            <a:avLst/>
          </a:prstGeom>
          <a:noFill/>
          <a:ln>
            <a:noFill/>
          </a:ln>
        </p:spPr>
        <p:txBody>
          <a:bodyPr wrap="square" lIns="0" tIns="0" rIns="0" bIns="0" anchor="t" anchorCtr="0">
            <a:spAutoFit/>
          </a:bodyPr>
          <a:lstStyle/>
          <a:p>
            <a:pPr>
              <a:buClr>
                <a:srgbClr val="000000"/>
              </a:buClr>
              <a:buSzPct val="25000"/>
              <a:buFont typeface="Arial"/>
              <a:buNone/>
            </a:pPr>
            <a:r>
              <a:rPr lang="en" sz="1200" i="1" kern="0" dirty="0">
                <a:solidFill>
                  <a:srgbClr val="000000"/>
                </a:solidFill>
                <a:ea typeface="Georgia"/>
                <a:cs typeface="Georgia"/>
                <a:sym typeface="Georgia"/>
              </a:rPr>
              <a:t>Evidence is obtained about client activities by repeating the activities and comparing the result with the client’s result.</a:t>
            </a:r>
          </a:p>
        </p:txBody>
      </p:sp>
      <p:sp>
        <p:nvSpPr>
          <p:cNvPr id="50" name="Shape 1019"/>
          <p:cNvSpPr/>
          <p:nvPr/>
        </p:nvSpPr>
        <p:spPr>
          <a:xfrm>
            <a:off x="2021469" y="2702583"/>
            <a:ext cx="6589131" cy="769170"/>
          </a:xfrm>
          <a:prstGeom prst="chevron">
            <a:avLst>
              <a:gd name="adj" fmla="val 36842"/>
            </a:avLst>
          </a:prstGeom>
          <a:noFill/>
          <a:ln w="12700" cap="flat" cmpd="sng">
            <a:solidFill>
              <a:schemeClr val="accent2"/>
            </a:solidFill>
            <a:prstDash val="solid"/>
            <a:round/>
            <a:headEnd type="none" w="med" len="med"/>
            <a:tailEnd type="none" w="med" len="med"/>
          </a:ln>
        </p:spPr>
        <p:txBody>
          <a:bodyPr lIns="91425" tIns="45700" rIns="91425" bIns="45700" anchor="ctr" anchorCtr="0">
            <a:noAutofit/>
          </a:bodyPr>
          <a:lstStyle/>
          <a:p>
            <a:pPr algn="ctr">
              <a:buClr>
                <a:srgbClr val="000000"/>
              </a:buClr>
              <a:buFont typeface="Arial"/>
              <a:buNone/>
            </a:pPr>
            <a:endParaRPr sz="1200" b="1" i="1" kern="0">
              <a:solidFill>
                <a:srgbClr val="FFFFFF"/>
              </a:solidFill>
              <a:ea typeface="Georgia"/>
              <a:cs typeface="Georgia"/>
              <a:sym typeface="Georgia"/>
            </a:endParaRPr>
          </a:p>
        </p:txBody>
      </p:sp>
      <p:sp>
        <p:nvSpPr>
          <p:cNvPr id="47" name="Shape 1016"/>
          <p:cNvSpPr/>
          <p:nvPr/>
        </p:nvSpPr>
        <p:spPr>
          <a:xfrm>
            <a:off x="521825" y="2702583"/>
            <a:ext cx="1744022" cy="769170"/>
          </a:xfrm>
          <a:prstGeom prst="homePlate">
            <a:avLst>
              <a:gd name="adj" fmla="val 36817"/>
            </a:avLst>
          </a:prstGeom>
          <a:solidFill>
            <a:schemeClr val="accent2"/>
          </a:solidFill>
          <a:ln w="12700" cap="flat" cmpd="sng">
            <a:solidFill>
              <a:schemeClr val="accent2"/>
            </a:solidFill>
            <a:prstDash val="solid"/>
            <a:round/>
            <a:headEnd type="none" w="med" len="med"/>
            <a:tailEnd type="none" w="med" len="med"/>
          </a:ln>
        </p:spPr>
        <p:txBody>
          <a:bodyPr lIns="91425" tIns="45700" rIns="91425" bIns="45700" anchor="ctr" anchorCtr="0">
            <a:noAutofit/>
          </a:bodyPr>
          <a:lstStyle/>
          <a:p>
            <a:pPr algn="ctr">
              <a:buClr>
                <a:srgbClr val="000000"/>
              </a:buClr>
              <a:buSzPct val="25000"/>
              <a:buFont typeface="Arial"/>
              <a:buNone/>
            </a:pPr>
            <a:r>
              <a:rPr lang="en" sz="1200" b="1" i="1" kern="0" dirty="0">
                <a:solidFill>
                  <a:srgbClr val="FFFFFF"/>
                </a:solidFill>
                <a:ea typeface="Georgia"/>
                <a:cs typeface="Georgia"/>
                <a:sym typeface="Georgia"/>
              </a:rPr>
              <a:t>Reconciliation</a:t>
            </a:r>
          </a:p>
        </p:txBody>
      </p:sp>
      <p:sp>
        <p:nvSpPr>
          <p:cNvPr id="53" name="Shape 1022"/>
          <p:cNvSpPr txBox="1"/>
          <p:nvPr/>
        </p:nvSpPr>
        <p:spPr>
          <a:xfrm flipH="1">
            <a:off x="2373820" y="2902502"/>
            <a:ext cx="5952007" cy="369332"/>
          </a:xfrm>
          <a:prstGeom prst="rect">
            <a:avLst/>
          </a:prstGeom>
          <a:noFill/>
          <a:ln>
            <a:noFill/>
          </a:ln>
        </p:spPr>
        <p:txBody>
          <a:bodyPr wrap="square" lIns="0" tIns="0" rIns="0" bIns="0" anchor="t" anchorCtr="0">
            <a:spAutoFit/>
          </a:bodyPr>
          <a:lstStyle/>
          <a:p>
            <a:pPr>
              <a:buClr>
                <a:srgbClr val="000000"/>
              </a:buClr>
              <a:buSzPct val="25000"/>
              <a:buFont typeface="Arial"/>
              <a:buNone/>
            </a:pPr>
            <a:r>
              <a:rPr lang="en" sz="1200" i="1" kern="0" dirty="0">
                <a:solidFill>
                  <a:srgbClr val="000000"/>
                </a:solidFill>
                <a:ea typeface="Georgia"/>
                <a:cs typeface="Georgia"/>
                <a:sym typeface="Georgia"/>
              </a:rPr>
              <a:t>Process of matching two independent sets of records. Client’s records against a third party’s records. Serves the assertions of completeness and existence/occurrence.</a:t>
            </a:r>
          </a:p>
        </p:txBody>
      </p:sp>
      <p:sp>
        <p:nvSpPr>
          <p:cNvPr id="49" name="Shape 1018"/>
          <p:cNvSpPr/>
          <p:nvPr/>
        </p:nvSpPr>
        <p:spPr>
          <a:xfrm>
            <a:off x="2021469" y="4494337"/>
            <a:ext cx="6589131" cy="769170"/>
          </a:xfrm>
          <a:prstGeom prst="chevron">
            <a:avLst>
              <a:gd name="adj" fmla="val 36842"/>
            </a:avLst>
          </a:prstGeom>
          <a:noFill/>
          <a:ln w="12700" cap="flat" cmpd="sng">
            <a:solidFill>
              <a:schemeClr val="accent4"/>
            </a:solidFill>
            <a:prstDash val="solid"/>
            <a:round/>
            <a:headEnd type="none" w="med" len="med"/>
            <a:tailEnd type="none" w="med" len="med"/>
          </a:ln>
        </p:spPr>
        <p:txBody>
          <a:bodyPr lIns="91425" tIns="45700" rIns="91425" bIns="45700" anchor="ctr" anchorCtr="0">
            <a:noAutofit/>
          </a:bodyPr>
          <a:lstStyle/>
          <a:p>
            <a:pPr algn="ctr">
              <a:buClr>
                <a:srgbClr val="000000"/>
              </a:buClr>
              <a:buFont typeface="Arial"/>
              <a:buNone/>
            </a:pPr>
            <a:endParaRPr sz="1200" b="1" i="1" kern="0">
              <a:solidFill>
                <a:srgbClr val="FFFFFF"/>
              </a:solidFill>
              <a:ea typeface="Georgia"/>
              <a:cs typeface="Georgia"/>
              <a:sym typeface="Georgia"/>
            </a:endParaRPr>
          </a:p>
        </p:txBody>
      </p:sp>
      <p:sp>
        <p:nvSpPr>
          <p:cNvPr id="54" name="Shape 1023"/>
          <p:cNvSpPr txBox="1"/>
          <p:nvPr/>
        </p:nvSpPr>
        <p:spPr>
          <a:xfrm>
            <a:off x="2373820" y="4694256"/>
            <a:ext cx="5952007" cy="369332"/>
          </a:xfrm>
          <a:prstGeom prst="rect">
            <a:avLst/>
          </a:prstGeom>
          <a:noFill/>
          <a:ln>
            <a:noFill/>
          </a:ln>
        </p:spPr>
        <p:txBody>
          <a:bodyPr wrap="square" lIns="0" tIns="0" rIns="0" bIns="0" anchor="t" anchorCtr="0">
            <a:spAutoFit/>
          </a:bodyPr>
          <a:lstStyle/>
          <a:p>
            <a:pPr>
              <a:buClr>
                <a:srgbClr val="000000"/>
              </a:buClr>
              <a:buSzPct val="25000"/>
              <a:buFont typeface="Georgia"/>
              <a:buNone/>
            </a:pPr>
            <a:r>
              <a:rPr lang="en" sz="1200" i="1" kern="0" dirty="0">
                <a:solidFill>
                  <a:srgbClr val="000000"/>
                </a:solidFill>
                <a:ea typeface="Georgia"/>
                <a:cs typeface="Georgia"/>
                <a:sym typeface="Georgia"/>
              </a:rPr>
              <a:t>Software that automatically analyzes printed text and converts it into a </a:t>
            </a:r>
            <a:r>
              <a:rPr lang="en" sz="1200" i="1" kern="0" dirty="0" smtClean="0">
                <a:solidFill>
                  <a:srgbClr val="000000"/>
                </a:solidFill>
                <a:ea typeface="Georgia"/>
                <a:cs typeface="Georgia"/>
                <a:sym typeface="Georgia"/>
              </a:rPr>
              <a:t/>
            </a:r>
            <a:br>
              <a:rPr lang="en" sz="1200" i="1" kern="0" dirty="0" smtClean="0">
                <a:solidFill>
                  <a:srgbClr val="000000"/>
                </a:solidFill>
                <a:ea typeface="Georgia"/>
                <a:cs typeface="Georgia"/>
                <a:sym typeface="Georgia"/>
              </a:rPr>
            </a:br>
            <a:r>
              <a:rPr lang="en" sz="1200" i="1" kern="0" dirty="0" smtClean="0">
                <a:solidFill>
                  <a:srgbClr val="000000"/>
                </a:solidFill>
                <a:ea typeface="Georgia"/>
                <a:cs typeface="Georgia"/>
                <a:sym typeface="Georgia"/>
              </a:rPr>
              <a:t>structured </a:t>
            </a:r>
            <a:r>
              <a:rPr lang="en" sz="1200" i="1" kern="0" dirty="0">
                <a:solidFill>
                  <a:srgbClr val="000000"/>
                </a:solidFill>
                <a:ea typeface="Georgia"/>
                <a:cs typeface="Georgia"/>
                <a:sym typeface="Georgia"/>
              </a:rPr>
              <a:t>format.</a:t>
            </a:r>
          </a:p>
        </p:txBody>
      </p:sp>
      <p:sp>
        <p:nvSpPr>
          <p:cNvPr id="55" name="Shape 1026"/>
          <p:cNvSpPr/>
          <p:nvPr/>
        </p:nvSpPr>
        <p:spPr>
          <a:xfrm>
            <a:off x="524981" y="4495289"/>
            <a:ext cx="1740881" cy="769170"/>
          </a:xfrm>
          <a:prstGeom prst="homePlate">
            <a:avLst>
              <a:gd name="adj" fmla="val 36817"/>
            </a:avLst>
          </a:prstGeom>
          <a:solidFill>
            <a:schemeClr val="accent4"/>
          </a:solidFill>
          <a:ln w="12700" cap="flat" cmpd="sng">
            <a:solidFill>
              <a:schemeClr val="accent4"/>
            </a:solidFill>
            <a:prstDash val="solid"/>
            <a:round/>
            <a:headEnd type="none" w="med" len="med"/>
            <a:tailEnd type="none" w="med" len="med"/>
          </a:ln>
        </p:spPr>
        <p:txBody>
          <a:bodyPr lIns="91425" tIns="45700" rIns="91425" bIns="45700" anchor="ctr" anchorCtr="0">
            <a:noAutofit/>
          </a:bodyPr>
          <a:lstStyle/>
          <a:p>
            <a:pPr algn="ctr">
              <a:buClr>
                <a:srgbClr val="FFFFFF"/>
              </a:buClr>
              <a:buSzPct val="25000"/>
              <a:buFont typeface="Georgia"/>
              <a:buNone/>
            </a:pPr>
            <a:r>
              <a:rPr lang="en" sz="1200" b="1" i="1" kern="0">
                <a:solidFill>
                  <a:srgbClr val="FFFFFF"/>
                </a:solidFill>
                <a:ea typeface="Georgia"/>
                <a:cs typeface="Georgia"/>
                <a:sym typeface="Georgia"/>
              </a:rPr>
              <a:t>Unstructured Text Analytics using OCR</a:t>
            </a:r>
          </a:p>
        </p:txBody>
      </p:sp>
      <p:sp>
        <p:nvSpPr>
          <p:cNvPr id="61" name="Shape 1025"/>
          <p:cNvSpPr txBox="1"/>
          <p:nvPr/>
        </p:nvSpPr>
        <p:spPr>
          <a:xfrm>
            <a:off x="3311645" y="5433515"/>
            <a:ext cx="5196300" cy="738685"/>
          </a:xfrm>
          <a:prstGeom prst="rect">
            <a:avLst/>
          </a:prstGeom>
          <a:solidFill>
            <a:schemeClr val="accent5"/>
          </a:solidFill>
          <a:ln w="9525" cap="flat" cmpd="sng">
            <a:solidFill>
              <a:schemeClr val="accent5"/>
            </a:solidFill>
            <a:prstDash val="solid"/>
            <a:round/>
            <a:headEnd type="none" w="med" len="med"/>
            <a:tailEnd type="none" w="med" len="med"/>
          </a:ln>
        </p:spPr>
        <p:txBody>
          <a:bodyPr lIns="91425" tIns="91425" rIns="91425" bIns="91425" anchor="t"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dirty="0" smtClean="0">
              <a:ln>
                <a:noFill/>
              </a:ln>
              <a:solidFill>
                <a:srgbClr val="000000"/>
              </a:solidFill>
              <a:effectLst/>
              <a:uLnTx/>
              <a:uFillTx/>
              <a:ea typeface="Georgia"/>
              <a:cs typeface="Georgia"/>
              <a:sym typeface="Georgia"/>
            </a:endParaRPr>
          </a:p>
        </p:txBody>
      </p:sp>
      <p:sp>
        <p:nvSpPr>
          <p:cNvPr id="60" name="Shape 1024"/>
          <p:cNvSpPr/>
          <p:nvPr/>
        </p:nvSpPr>
        <p:spPr>
          <a:xfrm>
            <a:off x="2860356" y="5425416"/>
            <a:ext cx="740664" cy="740664"/>
          </a:xfrm>
          <a:prstGeom prst="ellipse">
            <a:avLst/>
          </a:prstGeom>
          <a:solidFill>
            <a:schemeClr val="bg1"/>
          </a:solidFill>
          <a:ln w="38100" cap="flat" cmpd="sng">
            <a:solidFill>
              <a:schemeClr val="accent5"/>
            </a:solidFill>
            <a:prstDash val="solid"/>
            <a:round/>
            <a:headEnd type="none" w="med" len="med"/>
            <a:tailEnd type="none" w="med" len="med"/>
          </a:ln>
        </p:spPr>
        <p:txBody>
          <a:bodyPr lIns="0" tIns="0" rIns="0" bIns="0" anchor="ctr" anchorCtr="0">
            <a:noAutofit/>
          </a:bodyPr>
          <a:lstStyle/>
          <a:p>
            <a:pPr marL="0" marR="0" lvl="0" indent="0" algn="ctr" defTabSz="914400" eaLnBrk="1" fontAlgn="auto" latinLnBrk="0" hangingPunct="1">
              <a:lnSpc>
                <a:spcPct val="100000"/>
              </a:lnSpc>
              <a:spcBef>
                <a:spcPts val="0"/>
              </a:spcBef>
              <a:spcAft>
                <a:spcPts val="0"/>
              </a:spcAft>
              <a:buClr>
                <a:srgbClr val="45A5ED"/>
              </a:buClr>
              <a:buSzPct val="25000"/>
              <a:buFont typeface="Georgia"/>
              <a:buNone/>
              <a:tabLst/>
              <a:defRPr/>
            </a:pPr>
            <a:r>
              <a:rPr kumimoji="0" lang="en" sz="1200" b="1" i="1" u="none" strike="noStrike" kern="0" cap="none" spc="0" normalizeH="0" baseline="0" noProof="0" smtClean="0">
                <a:ln>
                  <a:noFill/>
                </a:ln>
                <a:effectLst/>
                <a:uLnTx/>
                <a:uFillTx/>
                <a:ea typeface="Georgia"/>
                <a:cs typeface="Georgia"/>
                <a:sym typeface="Georgia"/>
              </a:rPr>
              <a:t>Please Note</a:t>
            </a:r>
          </a:p>
        </p:txBody>
      </p:sp>
      <p:sp>
        <p:nvSpPr>
          <p:cNvPr id="62" name="Shape 1020"/>
          <p:cNvSpPr txBox="1"/>
          <p:nvPr/>
        </p:nvSpPr>
        <p:spPr>
          <a:xfrm>
            <a:off x="3716771" y="5525858"/>
            <a:ext cx="4628580" cy="553998"/>
          </a:xfrm>
          <a:prstGeom prst="rect">
            <a:avLst/>
          </a:prstGeom>
          <a:noFill/>
          <a:ln>
            <a:noFill/>
          </a:ln>
        </p:spPr>
        <p:txBody>
          <a:bodyPr wrap="square" lIns="0" tIns="0" rIns="0" bIns="0" anchor="t" anchorCtr="0">
            <a:spAutoFit/>
          </a:bodyPr>
          <a:lstStyle/>
          <a:p>
            <a:pPr>
              <a:buClr>
                <a:srgbClr val="000000"/>
              </a:buClr>
              <a:buSzPct val="25000"/>
              <a:buFont typeface="Georgia"/>
              <a:buNone/>
            </a:pPr>
            <a:r>
              <a:rPr lang="en-US" sz="1200" b="1" i="1" kern="0" dirty="0">
                <a:solidFill>
                  <a:schemeClr val="bg1"/>
                </a:solidFill>
                <a:ea typeface="Georgia"/>
                <a:cs typeface="Georgia"/>
                <a:sym typeface="Georgia"/>
              </a:rPr>
              <a:t>All examples mentioned above with the exception of Journal </a:t>
            </a:r>
            <a:r>
              <a:rPr lang="en-US" sz="1200" b="1" i="1" kern="0" dirty="0" smtClean="0">
                <a:solidFill>
                  <a:schemeClr val="bg1"/>
                </a:solidFill>
                <a:ea typeface="Georgia"/>
                <a:cs typeface="Georgia"/>
                <a:sym typeface="Georgia"/>
              </a:rPr>
              <a:t/>
            </a:r>
            <a:br>
              <a:rPr lang="en-US" sz="1200" b="1" i="1" kern="0" dirty="0" smtClean="0">
                <a:solidFill>
                  <a:schemeClr val="bg1"/>
                </a:solidFill>
                <a:ea typeface="Georgia"/>
                <a:cs typeface="Georgia"/>
                <a:sym typeface="Georgia"/>
              </a:rPr>
            </a:br>
            <a:r>
              <a:rPr lang="en-US" sz="1200" b="1" i="1" kern="0" dirty="0" smtClean="0">
                <a:solidFill>
                  <a:schemeClr val="bg1"/>
                </a:solidFill>
                <a:ea typeface="Georgia"/>
                <a:cs typeface="Georgia"/>
                <a:sym typeface="Georgia"/>
              </a:rPr>
              <a:t>Entry </a:t>
            </a:r>
            <a:r>
              <a:rPr lang="en-US" sz="1200" b="1" i="1" kern="0" dirty="0">
                <a:solidFill>
                  <a:schemeClr val="bg1"/>
                </a:solidFill>
                <a:ea typeface="Georgia"/>
                <a:cs typeface="Georgia"/>
                <a:sym typeface="Georgia"/>
              </a:rPr>
              <a:t>Testing pertain to substantive testing in internal </a:t>
            </a:r>
            <a:r>
              <a:rPr lang="en-US" sz="1200" b="1" i="1" kern="0" dirty="0" smtClean="0">
                <a:solidFill>
                  <a:schemeClr val="bg1"/>
                </a:solidFill>
                <a:ea typeface="Georgia"/>
                <a:cs typeface="Georgia"/>
                <a:sym typeface="Georgia"/>
              </a:rPr>
              <a:t/>
            </a:r>
            <a:br>
              <a:rPr lang="en-US" sz="1200" b="1" i="1" kern="0" dirty="0" smtClean="0">
                <a:solidFill>
                  <a:schemeClr val="bg1"/>
                </a:solidFill>
                <a:ea typeface="Georgia"/>
                <a:cs typeface="Georgia"/>
                <a:sym typeface="Georgia"/>
              </a:rPr>
            </a:br>
            <a:r>
              <a:rPr lang="en-US" sz="1200" b="1" i="1" kern="0" dirty="0" smtClean="0">
                <a:solidFill>
                  <a:schemeClr val="bg1"/>
                </a:solidFill>
                <a:ea typeface="Georgia"/>
                <a:cs typeface="Georgia"/>
                <a:sym typeface="Georgia"/>
              </a:rPr>
              <a:t>audit </a:t>
            </a:r>
            <a:r>
              <a:rPr lang="en-US" sz="1200" b="1" i="1" kern="0" dirty="0">
                <a:solidFill>
                  <a:schemeClr val="bg1"/>
                </a:solidFill>
                <a:ea typeface="Georgia"/>
                <a:cs typeface="Georgia"/>
                <a:sym typeface="Georgia"/>
              </a:rPr>
              <a:t>as well</a:t>
            </a:r>
            <a:r>
              <a:rPr lang="en-US" sz="1200" b="1" i="1" kern="0" dirty="0" smtClean="0">
                <a:solidFill>
                  <a:schemeClr val="bg1"/>
                </a:solidFill>
                <a:ea typeface="Georgia"/>
                <a:cs typeface="Georgia"/>
                <a:sym typeface="Georgia"/>
              </a:rPr>
              <a:t>.</a:t>
            </a:r>
            <a:endParaRPr lang="en-US" sz="1200" b="1" i="1" kern="0" dirty="0">
              <a:solidFill>
                <a:schemeClr val="bg1"/>
              </a:solidFill>
              <a:ea typeface="Georgia"/>
              <a:cs typeface="Georgia"/>
              <a:sym typeface="Georgia"/>
            </a:endParaRPr>
          </a:p>
        </p:txBody>
      </p:sp>
    </p:spTree>
    <p:extLst>
      <p:ext uri="{BB962C8B-B14F-4D97-AF65-F5344CB8AC3E}">
        <p14:creationId xmlns:p14="http://schemas.microsoft.com/office/powerpoint/2010/main" val="376801645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1 – Journal entry visual analytics</a:t>
            </a:r>
          </a:p>
        </p:txBody>
      </p:sp>
      <p:sp>
        <p:nvSpPr>
          <p:cNvPr id="4" name="Slide Number Placeholder 3"/>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B59224-DFAF-451D-8CBC-9A737B9002FD}" type="slidenum">
              <a:rPr kumimoji="0" lang="en-US" sz="10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0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9" name="Content Placeholder 7"/>
          <p:cNvSpPr>
            <a:spLocks noGrp="1"/>
          </p:cNvSpPr>
          <p:nvPr>
            <p:ph sz="quarter" idx="15"/>
          </p:nvPr>
        </p:nvSpPr>
        <p:spPr>
          <a:xfrm>
            <a:off x="533400" y="1762791"/>
            <a:ext cx="8077200" cy="646331"/>
          </a:xfrm>
        </p:spPr>
        <p:txBody>
          <a:bodyPr/>
          <a:lstStyle/>
          <a:p>
            <a:r>
              <a:rPr lang="en-US" sz="1400" i="1" dirty="0"/>
              <a:t>Companies can have high volumes of journal entries so it can be difficult to identify the large and unusual journals by looking at millions of rows. Using visualization techniques on journals makes it </a:t>
            </a:r>
            <a:r>
              <a:rPr lang="en-US" sz="1400" b="1" i="1" dirty="0">
                <a:solidFill>
                  <a:schemeClr val="tx2"/>
                </a:solidFill>
              </a:rPr>
              <a:t>easier to explore and </a:t>
            </a:r>
            <a:r>
              <a:rPr lang="en-US" sz="1400" b="1" i="1" dirty="0" err="1">
                <a:solidFill>
                  <a:schemeClr val="tx2"/>
                </a:solidFill>
              </a:rPr>
              <a:t>visualise</a:t>
            </a:r>
            <a:r>
              <a:rPr lang="en-US" sz="1400" b="1" i="1" dirty="0">
                <a:solidFill>
                  <a:schemeClr val="tx2"/>
                </a:solidFill>
              </a:rPr>
              <a:t> the data to identify high risk journals</a:t>
            </a:r>
            <a:r>
              <a:rPr lang="en-US" sz="1400" i="1" dirty="0"/>
              <a:t>.</a:t>
            </a:r>
          </a:p>
        </p:txBody>
      </p:sp>
      <p:pic>
        <p:nvPicPr>
          <p:cNvPr id="10" name="Shape 1033" descr="as1.jpg"/>
          <p:cNvPicPr preferRelativeResize="0"/>
          <p:nvPr/>
        </p:nvPicPr>
        <p:blipFill rotWithShape="1">
          <a:blip r:embed="rId3"/>
          <a:stretch/>
        </p:blipFill>
        <p:spPr>
          <a:xfrm>
            <a:off x="533401" y="2661152"/>
            <a:ext cx="8077200" cy="3402011"/>
          </a:xfrm>
          <a:prstGeom prst="rect">
            <a:avLst/>
          </a:prstGeom>
          <a:noFill/>
          <a:ln w="6350">
            <a:solidFill>
              <a:srgbClr val="968C6D"/>
            </a:solidFill>
          </a:ln>
        </p:spPr>
      </p:pic>
      <p:sp>
        <p:nvSpPr>
          <p:cNvPr id="11" name="Shape 1038"/>
          <p:cNvSpPr txBox="1"/>
          <p:nvPr/>
        </p:nvSpPr>
        <p:spPr>
          <a:xfrm>
            <a:off x="6250419" y="4097547"/>
            <a:ext cx="2339399" cy="302400"/>
          </a:xfrm>
          <a:prstGeom prst="rect">
            <a:avLst/>
          </a:prstGeom>
          <a:solidFill>
            <a:srgbClr val="FFFFFF"/>
          </a:solidFill>
          <a:ln w="12700" cap="flat" cmpd="sng">
            <a:solidFill>
              <a:schemeClr val="accent2"/>
            </a:solidFill>
            <a:prstDash val="solid"/>
            <a:round/>
            <a:headEnd type="none" w="med" len="med"/>
            <a:tailEnd type="none" w="med" len="med"/>
          </a:ln>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ct val="25000"/>
              <a:buFont typeface="Arial"/>
              <a:buNone/>
              <a:tabLst/>
              <a:defRPr/>
            </a:pPr>
            <a:r>
              <a:rPr kumimoji="0" lang="en" sz="900" b="1" i="0" u="none" strike="noStrike" kern="0" cap="none" spc="0" normalizeH="0" baseline="0" noProof="0">
                <a:ln>
                  <a:noFill/>
                </a:ln>
                <a:solidFill>
                  <a:srgbClr val="000000"/>
                </a:solidFill>
                <a:effectLst/>
                <a:uLnTx/>
                <a:uFillTx/>
                <a:latin typeface="Arial"/>
                <a:ea typeface="Arial"/>
                <a:cs typeface="Arial"/>
                <a:sym typeface="Arial"/>
              </a:rPr>
              <a:t>FSLI and User with highest GL activity</a:t>
            </a:r>
          </a:p>
        </p:txBody>
      </p:sp>
      <p:cxnSp>
        <p:nvCxnSpPr>
          <p:cNvPr id="12" name="Shape 1039"/>
          <p:cNvCxnSpPr>
            <a:stCxn id="11" idx="1"/>
          </p:cNvCxnSpPr>
          <p:nvPr/>
        </p:nvCxnSpPr>
        <p:spPr>
          <a:xfrm flipH="1" flipV="1">
            <a:off x="2784764" y="3408218"/>
            <a:ext cx="3465655" cy="840529"/>
          </a:xfrm>
          <a:prstGeom prst="straightConnector1">
            <a:avLst/>
          </a:prstGeom>
          <a:noFill/>
          <a:ln w="12700" cap="flat" cmpd="sng">
            <a:solidFill>
              <a:srgbClr val="FF0000"/>
            </a:solidFill>
            <a:prstDash val="solid"/>
            <a:round/>
            <a:headEnd type="none" w="med" len="med"/>
            <a:tailEnd type="triangle" w="lg" len="lg"/>
          </a:ln>
        </p:spPr>
      </p:cxnSp>
      <p:cxnSp>
        <p:nvCxnSpPr>
          <p:cNvPr id="13" name="Shape 1040"/>
          <p:cNvCxnSpPr>
            <a:stCxn id="11" idx="1"/>
          </p:cNvCxnSpPr>
          <p:nvPr/>
        </p:nvCxnSpPr>
        <p:spPr>
          <a:xfrm flipH="1" flipV="1">
            <a:off x="5943600" y="3532909"/>
            <a:ext cx="306819" cy="715838"/>
          </a:xfrm>
          <a:prstGeom prst="straightConnector1">
            <a:avLst/>
          </a:prstGeom>
          <a:noFill/>
          <a:ln w="12700" cap="flat" cmpd="sng">
            <a:solidFill>
              <a:srgbClr val="FF0000"/>
            </a:solidFill>
            <a:prstDash val="solid"/>
            <a:round/>
            <a:headEnd type="none" w="med" len="med"/>
            <a:tailEnd type="triangle" w="lg" len="lg"/>
          </a:ln>
        </p:spPr>
      </p:cxnSp>
      <p:sp>
        <p:nvSpPr>
          <p:cNvPr id="16" name="Rectangle 15"/>
          <p:cNvSpPr/>
          <p:nvPr/>
        </p:nvSpPr>
        <p:spPr bwMode="ltGray">
          <a:xfrm>
            <a:off x="5434447" y="2976069"/>
            <a:ext cx="1267690" cy="138259"/>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err="1" smtClean="0">
              <a:ln>
                <a:noFill/>
              </a:ln>
              <a:solidFill>
                <a:srgbClr val="FFFFFF"/>
              </a:solidFill>
              <a:effectLst/>
              <a:uLnTx/>
              <a:uFillTx/>
              <a:latin typeface="Georgia" pitchFamily="18" charset="0"/>
              <a:ea typeface="+mn-ea"/>
              <a:cs typeface="+mn-cs"/>
            </a:endParaRPr>
          </a:p>
        </p:txBody>
      </p:sp>
      <p:sp>
        <p:nvSpPr>
          <p:cNvPr id="17" name="Rectangle 16"/>
          <p:cNvSpPr/>
          <p:nvPr/>
        </p:nvSpPr>
        <p:spPr bwMode="ltGray">
          <a:xfrm>
            <a:off x="2150919" y="2976069"/>
            <a:ext cx="1267690" cy="138259"/>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err="1" smtClean="0">
              <a:ln>
                <a:noFill/>
              </a:ln>
              <a:solidFill>
                <a:srgbClr val="FFFFFF"/>
              </a:solidFill>
              <a:effectLst/>
              <a:uLnTx/>
              <a:uFillTx/>
              <a:latin typeface="Georgia" pitchFamily="18" charset="0"/>
              <a:ea typeface="+mn-ea"/>
              <a:cs typeface="+mn-cs"/>
            </a:endParaRPr>
          </a:p>
        </p:txBody>
      </p:sp>
      <p:sp>
        <p:nvSpPr>
          <p:cNvPr id="18" name="Rectangle 17"/>
          <p:cNvSpPr/>
          <p:nvPr/>
        </p:nvSpPr>
        <p:spPr bwMode="ltGray">
          <a:xfrm rot="5400000">
            <a:off x="2235922" y="3501304"/>
            <a:ext cx="714375" cy="245921"/>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err="1" smtClean="0">
              <a:ln>
                <a:noFill/>
              </a:ln>
              <a:solidFill>
                <a:srgbClr val="FFFFFF"/>
              </a:solidFill>
              <a:effectLst/>
              <a:uLnTx/>
              <a:uFillTx/>
              <a:latin typeface="Georgia" pitchFamily="18" charset="0"/>
              <a:ea typeface="+mn-ea"/>
              <a:cs typeface="+mn-cs"/>
            </a:endParaRPr>
          </a:p>
        </p:txBody>
      </p:sp>
      <p:sp>
        <p:nvSpPr>
          <p:cNvPr id="19" name="Rectangle 18"/>
          <p:cNvSpPr/>
          <p:nvPr/>
        </p:nvSpPr>
        <p:spPr bwMode="ltGray">
          <a:xfrm rot="5400000">
            <a:off x="5463452" y="3541387"/>
            <a:ext cx="714375" cy="245921"/>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err="1" smtClean="0">
              <a:ln>
                <a:noFill/>
              </a:ln>
              <a:solidFill>
                <a:srgbClr val="FFFFFF"/>
              </a:solidFill>
              <a:effectLst/>
              <a:uLnTx/>
              <a:uFillTx/>
              <a:latin typeface="Georgia" pitchFamily="18" charset="0"/>
              <a:ea typeface="+mn-ea"/>
              <a:cs typeface="+mn-cs"/>
            </a:endParaRPr>
          </a:p>
        </p:txBody>
      </p:sp>
    </p:spTree>
    <p:extLst>
      <p:ext uri="{BB962C8B-B14F-4D97-AF65-F5344CB8AC3E}">
        <p14:creationId xmlns:p14="http://schemas.microsoft.com/office/powerpoint/2010/main" val="259093104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a:t>
            </a:r>
            <a:r>
              <a:rPr lang="en-US" dirty="0" smtClean="0"/>
              <a:t>2 – </a:t>
            </a:r>
            <a:r>
              <a:rPr lang="en-US" dirty="0"/>
              <a:t>Journal entry </a:t>
            </a:r>
            <a:r>
              <a:rPr lang="en-US" dirty="0" smtClean="0"/>
              <a:t>– </a:t>
            </a:r>
            <a:r>
              <a:rPr lang="en-US" dirty="0"/>
              <a:t>Duplicate journals</a:t>
            </a:r>
          </a:p>
        </p:txBody>
      </p:sp>
      <p:sp>
        <p:nvSpPr>
          <p:cNvPr id="4" name="Slide Number Placeholder 3"/>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B59224-DFAF-451D-8CBC-9A737B9002FD}" type="slidenum">
              <a:rPr kumimoji="0" lang="en-US" sz="10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0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3" name="Content Placeholder 2"/>
          <p:cNvSpPr>
            <a:spLocks noGrp="1"/>
          </p:cNvSpPr>
          <p:nvPr>
            <p:ph sz="quarter" idx="15"/>
          </p:nvPr>
        </p:nvSpPr>
        <p:spPr>
          <a:xfrm>
            <a:off x="533400" y="1762791"/>
            <a:ext cx="8077200" cy="1015663"/>
          </a:xfrm>
        </p:spPr>
        <p:txBody>
          <a:bodyPr/>
          <a:lstStyle/>
          <a:p>
            <a:pPr marL="228600" indent="-228600">
              <a:buFont typeface="Arial" panose="020B0604020202020204" pitchFamily="34" charset="0"/>
              <a:buChar char="•"/>
            </a:pPr>
            <a:r>
              <a:rPr lang="en-US" sz="1400" dirty="0"/>
              <a:t>This test identifies journals which are apparent duplicates of each other.</a:t>
            </a:r>
          </a:p>
          <a:p>
            <a:pPr marL="228600" indent="-228600">
              <a:buFont typeface="Arial" panose="020B0604020202020204" pitchFamily="34" charset="0"/>
              <a:buChar char="•"/>
            </a:pPr>
            <a:r>
              <a:rPr lang="en-US" sz="1400" dirty="0"/>
              <a:t>A duplicate journal is defined as one having exactly the same net reporting amounts posted to exactly the same GL accounts in at least one other journal. </a:t>
            </a:r>
          </a:p>
          <a:p>
            <a:pPr marL="228600" indent="-228600">
              <a:buFont typeface="Arial" panose="020B0604020202020204" pitchFamily="34" charset="0"/>
              <a:buChar char="•"/>
            </a:pPr>
            <a:r>
              <a:rPr lang="en-US" sz="1400" dirty="0"/>
              <a:t>Each duplicate group will contain all the journals having a duplicate set of account net values.</a:t>
            </a:r>
          </a:p>
        </p:txBody>
      </p:sp>
      <p:pic>
        <p:nvPicPr>
          <p:cNvPr id="38" name="Shape 1046"/>
          <p:cNvPicPr preferRelativeResize="0"/>
          <p:nvPr/>
        </p:nvPicPr>
        <p:blipFill rotWithShape="1">
          <a:blip r:embed="rId3">
            <a:alphaModFix/>
          </a:blip>
          <a:srcRect/>
          <a:stretch/>
        </p:blipFill>
        <p:spPr>
          <a:xfrm>
            <a:off x="1039849" y="3037975"/>
            <a:ext cx="5510274" cy="1107923"/>
          </a:xfrm>
          <a:prstGeom prst="rect">
            <a:avLst/>
          </a:prstGeom>
          <a:noFill/>
          <a:ln>
            <a:noFill/>
          </a:ln>
        </p:spPr>
      </p:pic>
      <p:sp>
        <p:nvSpPr>
          <p:cNvPr id="39" name="Shape 1048"/>
          <p:cNvSpPr txBox="1"/>
          <p:nvPr/>
        </p:nvSpPr>
        <p:spPr>
          <a:xfrm>
            <a:off x="533400" y="5489675"/>
            <a:ext cx="8077199" cy="743280"/>
          </a:xfrm>
          <a:prstGeom prst="rect">
            <a:avLst/>
          </a:prstGeom>
          <a:noFill/>
          <a:ln>
            <a:noFill/>
          </a:ln>
        </p:spPr>
        <p:txBody>
          <a:bodyPr wrap="square" lIns="0" tIns="0" rIns="0" bIns="0" anchor="t" anchorCtr="0">
            <a:spAutoFit/>
          </a:bodyPr>
          <a:lstStyle/>
          <a:p>
            <a:pPr marL="0" marR="0" lvl="0" indent="0" algn="l" defTabSz="914400" rtl="0" eaLnBrk="1" fontAlgn="auto" latinLnBrk="0" hangingPunct="1">
              <a:lnSpc>
                <a:spcPct val="115000"/>
              </a:lnSpc>
              <a:spcBef>
                <a:spcPts val="0"/>
              </a:spcBef>
              <a:spcAft>
                <a:spcPts val="0"/>
              </a:spcAft>
              <a:buClr>
                <a:srgbClr val="000000"/>
              </a:buClr>
              <a:buSzPct val="25000"/>
              <a:buFont typeface="Georgia"/>
              <a:buNone/>
              <a:tabLst/>
              <a:defRPr/>
            </a:pPr>
            <a:r>
              <a:rPr kumimoji="0" lang="en" sz="1400" b="0" i="0" u="none" strike="noStrike" kern="0" cap="none" spc="0" normalizeH="0" baseline="0" noProof="0" dirty="0">
                <a:ln>
                  <a:noFill/>
                </a:ln>
                <a:solidFill>
                  <a:srgbClr val="000000"/>
                </a:solidFill>
                <a:effectLst/>
                <a:uLnTx/>
                <a:uFillTx/>
                <a:latin typeface="Georgia"/>
                <a:ea typeface="Georgia"/>
                <a:cs typeface="Georgia"/>
                <a:sym typeface="Georgia"/>
              </a:rPr>
              <a:t>Samples above show two possible combination of journals which could be a potential duplicate of each other since they have exactly the same net reporting amounts posted to exactly same GL accounts, representing a heightened risk of fraud/error.</a:t>
            </a:r>
          </a:p>
        </p:txBody>
      </p:sp>
      <p:pic>
        <p:nvPicPr>
          <p:cNvPr id="40" name="Shape 1049"/>
          <p:cNvPicPr preferRelativeResize="0"/>
          <p:nvPr/>
        </p:nvPicPr>
        <p:blipFill rotWithShape="1">
          <a:blip r:embed="rId4">
            <a:alphaModFix/>
          </a:blip>
          <a:srcRect/>
          <a:stretch/>
        </p:blipFill>
        <p:spPr>
          <a:xfrm>
            <a:off x="1116050" y="4262525"/>
            <a:ext cx="7267574" cy="990599"/>
          </a:xfrm>
          <a:prstGeom prst="rect">
            <a:avLst/>
          </a:prstGeom>
          <a:noFill/>
          <a:ln>
            <a:noFill/>
          </a:ln>
        </p:spPr>
      </p:pic>
      <p:sp>
        <p:nvSpPr>
          <p:cNvPr id="41" name="Shape 1050"/>
          <p:cNvSpPr txBox="1"/>
          <p:nvPr/>
        </p:nvSpPr>
        <p:spPr>
          <a:xfrm>
            <a:off x="539100" y="3162825"/>
            <a:ext cx="681600" cy="138499"/>
          </a:xfrm>
          <a:prstGeom prst="rect">
            <a:avLst/>
          </a:prstGeom>
          <a:noFill/>
          <a:ln>
            <a:noFill/>
          </a:ln>
        </p:spPr>
        <p:txBody>
          <a:bodyPr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ct val="25000"/>
              <a:buFont typeface="Arial"/>
              <a:buNone/>
              <a:tabLst/>
              <a:defRPr/>
            </a:pPr>
            <a:r>
              <a:rPr kumimoji="0" lang="en" sz="900" b="1" i="0" u="none" strike="noStrike" kern="0" cap="none" spc="0" normalizeH="0" baseline="0" noProof="0" dirty="0">
                <a:ln>
                  <a:noFill/>
                </a:ln>
                <a:solidFill>
                  <a:srgbClr val="000000"/>
                </a:solidFill>
                <a:effectLst/>
                <a:uLnTx/>
                <a:uFillTx/>
                <a:latin typeface="Georgia"/>
                <a:ea typeface="Arial"/>
                <a:cs typeface="Arial"/>
                <a:sym typeface="Arial"/>
              </a:rPr>
              <a:t>Sample 1</a:t>
            </a:r>
          </a:p>
        </p:txBody>
      </p:sp>
      <p:sp>
        <p:nvSpPr>
          <p:cNvPr id="42" name="Shape 1051"/>
          <p:cNvSpPr txBox="1"/>
          <p:nvPr/>
        </p:nvSpPr>
        <p:spPr>
          <a:xfrm>
            <a:off x="539100" y="4262525"/>
            <a:ext cx="681600" cy="138499"/>
          </a:xfrm>
          <a:prstGeom prst="rect">
            <a:avLst/>
          </a:prstGeom>
          <a:noFill/>
          <a:ln>
            <a:noFill/>
          </a:ln>
        </p:spPr>
        <p:txBody>
          <a:bodyPr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ct val="25000"/>
              <a:buFont typeface="Arial"/>
              <a:buNone/>
              <a:tabLst/>
              <a:defRPr/>
            </a:pPr>
            <a:r>
              <a:rPr kumimoji="0" lang="en" sz="900" b="1" i="0" u="none" strike="noStrike" kern="0" cap="none" spc="0" normalizeH="0" baseline="0" noProof="0" dirty="0">
                <a:ln>
                  <a:noFill/>
                </a:ln>
                <a:solidFill>
                  <a:srgbClr val="000000"/>
                </a:solidFill>
                <a:effectLst/>
                <a:uLnTx/>
                <a:uFillTx/>
                <a:latin typeface="Georgia"/>
                <a:ea typeface="Arial"/>
                <a:cs typeface="Arial"/>
                <a:sym typeface="Arial"/>
              </a:rPr>
              <a:t>Sample 2</a:t>
            </a:r>
          </a:p>
        </p:txBody>
      </p:sp>
      <p:sp>
        <p:nvSpPr>
          <p:cNvPr id="43" name="Shape 1052"/>
          <p:cNvSpPr txBox="1"/>
          <p:nvPr/>
        </p:nvSpPr>
        <p:spPr>
          <a:xfrm>
            <a:off x="7007175" y="2868650"/>
            <a:ext cx="1603425" cy="527100"/>
          </a:xfrm>
          <a:prstGeom prst="rect">
            <a:avLst/>
          </a:prstGeom>
          <a:noFill/>
          <a:ln w="9525" cap="flat" cmpd="sng">
            <a:solidFill>
              <a:srgbClr val="CC4125"/>
            </a:solidFill>
            <a:prstDash val="solid"/>
            <a:round/>
            <a:headEnd type="none" w="med" len="med"/>
            <a:tailEnd type="none" w="med" len="med"/>
          </a:ln>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ct val="25000"/>
              <a:buFont typeface="Arial"/>
              <a:buNone/>
              <a:tabLst/>
              <a:defRPr/>
            </a:pPr>
            <a:r>
              <a:rPr kumimoji="0" lang="en" sz="900" b="1" i="0" u="none" strike="noStrike" kern="0" cap="none" spc="0" normalizeH="0" baseline="0" noProof="0">
                <a:ln>
                  <a:noFill/>
                </a:ln>
                <a:solidFill>
                  <a:srgbClr val="000000"/>
                </a:solidFill>
                <a:effectLst/>
                <a:uLnTx/>
                <a:uFillTx/>
                <a:latin typeface="Arial"/>
                <a:ea typeface="Arial"/>
                <a:cs typeface="Arial"/>
                <a:sym typeface="Arial"/>
              </a:rPr>
              <a:t>Duplicate Journals with same net impact to the same GL Accounts</a:t>
            </a:r>
          </a:p>
        </p:txBody>
      </p:sp>
      <p:cxnSp>
        <p:nvCxnSpPr>
          <p:cNvPr id="44" name="Shape 1053"/>
          <p:cNvCxnSpPr/>
          <p:nvPr/>
        </p:nvCxnSpPr>
        <p:spPr>
          <a:xfrm flipH="1">
            <a:off x="1732175" y="2870950"/>
            <a:ext cx="5283899" cy="364500"/>
          </a:xfrm>
          <a:prstGeom prst="straightConnector1">
            <a:avLst/>
          </a:prstGeom>
          <a:noFill/>
          <a:ln w="12700" cap="flat" cmpd="sng">
            <a:solidFill>
              <a:schemeClr val="accent2"/>
            </a:solidFill>
            <a:prstDash val="solid"/>
            <a:round/>
            <a:headEnd type="none" w="med" len="med"/>
            <a:tailEnd type="triangle" w="lg" len="lg"/>
          </a:ln>
        </p:spPr>
      </p:cxnSp>
      <p:cxnSp>
        <p:nvCxnSpPr>
          <p:cNvPr id="45" name="Shape 1054"/>
          <p:cNvCxnSpPr/>
          <p:nvPr/>
        </p:nvCxnSpPr>
        <p:spPr>
          <a:xfrm flipH="1">
            <a:off x="4249474" y="2879850"/>
            <a:ext cx="2766600" cy="364800"/>
          </a:xfrm>
          <a:prstGeom prst="straightConnector1">
            <a:avLst/>
          </a:prstGeom>
          <a:noFill/>
          <a:ln w="12700" cap="flat" cmpd="sng">
            <a:solidFill>
              <a:schemeClr val="accent2"/>
            </a:solidFill>
            <a:prstDash val="solid"/>
            <a:round/>
            <a:headEnd type="none" w="med" len="med"/>
            <a:tailEnd type="triangle" w="lg" len="lg"/>
          </a:ln>
        </p:spPr>
      </p:cxnSp>
      <p:sp>
        <p:nvSpPr>
          <p:cNvPr id="46" name="Shape 1055"/>
          <p:cNvSpPr/>
          <p:nvPr/>
        </p:nvSpPr>
        <p:spPr>
          <a:xfrm>
            <a:off x="1341100" y="3395750"/>
            <a:ext cx="533700" cy="151500"/>
          </a:xfrm>
          <a:prstGeom prst="rect">
            <a:avLst/>
          </a:prstGeom>
          <a:noFill/>
          <a:ln w="9525" cap="flat" cmpd="sng">
            <a:solidFill>
              <a:srgbClr val="FF0000"/>
            </a:solidFill>
            <a:prstDash val="solid"/>
            <a:round/>
            <a:headEnd type="none" w="med" len="med"/>
            <a:tailEnd type="none" w="med" len="med"/>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7" name="Shape 1056"/>
          <p:cNvSpPr/>
          <p:nvPr/>
        </p:nvSpPr>
        <p:spPr>
          <a:xfrm>
            <a:off x="3850650" y="3395750"/>
            <a:ext cx="533700" cy="151500"/>
          </a:xfrm>
          <a:prstGeom prst="rect">
            <a:avLst/>
          </a:prstGeom>
          <a:noFill/>
          <a:ln w="9525" cap="flat" cmpd="sng">
            <a:solidFill>
              <a:srgbClr val="FF0000"/>
            </a:solidFill>
            <a:prstDash val="solid"/>
            <a:round/>
            <a:headEnd type="none" w="med" len="med"/>
            <a:tailEnd type="none" w="med" len="med"/>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8" name="Shape 1057"/>
          <p:cNvSpPr/>
          <p:nvPr/>
        </p:nvSpPr>
        <p:spPr>
          <a:xfrm>
            <a:off x="3077975" y="3395750"/>
            <a:ext cx="533700" cy="151500"/>
          </a:xfrm>
          <a:prstGeom prst="rect">
            <a:avLst/>
          </a:prstGeom>
          <a:noFill/>
          <a:ln w="9525" cap="flat" cmpd="sng">
            <a:solidFill>
              <a:srgbClr val="FF0000"/>
            </a:solidFill>
            <a:prstDash val="solid"/>
            <a:round/>
            <a:headEnd type="none" w="med" len="med"/>
            <a:tailEnd type="none" w="med" len="med"/>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9" name="Shape 1058"/>
          <p:cNvSpPr/>
          <p:nvPr/>
        </p:nvSpPr>
        <p:spPr>
          <a:xfrm>
            <a:off x="5525275" y="3395750"/>
            <a:ext cx="533700" cy="151500"/>
          </a:xfrm>
          <a:prstGeom prst="rect">
            <a:avLst/>
          </a:prstGeom>
          <a:noFill/>
          <a:ln w="9525" cap="flat" cmpd="sng">
            <a:solidFill>
              <a:srgbClr val="FF0000"/>
            </a:solidFill>
            <a:prstDash val="solid"/>
            <a:round/>
            <a:headEnd type="none" w="med" len="med"/>
            <a:tailEnd type="none" w="med" len="med"/>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0" name="Shape 1059"/>
          <p:cNvSpPr/>
          <p:nvPr/>
        </p:nvSpPr>
        <p:spPr>
          <a:xfrm>
            <a:off x="1341100" y="3630575"/>
            <a:ext cx="480299" cy="151500"/>
          </a:xfrm>
          <a:prstGeom prst="rect">
            <a:avLst/>
          </a:prstGeom>
          <a:noFill/>
          <a:ln w="9525" cap="flat" cmpd="sng">
            <a:solidFill>
              <a:srgbClr val="FF0000"/>
            </a:solidFill>
            <a:prstDash val="solid"/>
            <a:round/>
            <a:headEnd type="none" w="med" len="med"/>
            <a:tailEnd type="none" w="med" len="med"/>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1" name="Shape 1060"/>
          <p:cNvSpPr/>
          <p:nvPr/>
        </p:nvSpPr>
        <p:spPr>
          <a:xfrm>
            <a:off x="2765475" y="3630725"/>
            <a:ext cx="799499" cy="151500"/>
          </a:xfrm>
          <a:prstGeom prst="rect">
            <a:avLst/>
          </a:prstGeom>
          <a:noFill/>
          <a:ln w="9525" cap="flat" cmpd="sng">
            <a:solidFill>
              <a:srgbClr val="FF0000"/>
            </a:solidFill>
            <a:prstDash val="solid"/>
            <a:round/>
            <a:headEnd type="none" w="med" len="med"/>
            <a:tailEnd type="none" w="med" len="med"/>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2" name="Shape 1061"/>
          <p:cNvSpPr/>
          <p:nvPr/>
        </p:nvSpPr>
        <p:spPr>
          <a:xfrm>
            <a:off x="5259475" y="3630575"/>
            <a:ext cx="799499" cy="395399"/>
          </a:xfrm>
          <a:prstGeom prst="rect">
            <a:avLst/>
          </a:prstGeom>
          <a:noFill/>
          <a:ln w="9525" cap="flat" cmpd="sng">
            <a:solidFill>
              <a:srgbClr val="FF0000"/>
            </a:solidFill>
            <a:prstDash val="solid"/>
            <a:round/>
            <a:headEnd type="none" w="med" len="med"/>
            <a:tailEnd type="none" w="med" len="med"/>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3" name="Shape 1062"/>
          <p:cNvSpPr/>
          <p:nvPr/>
        </p:nvSpPr>
        <p:spPr>
          <a:xfrm>
            <a:off x="3850650" y="3630725"/>
            <a:ext cx="480299" cy="395399"/>
          </a:xfrm>
          <a:prstGeom prst="rect">
            <a:avLst/>
          </a:prstGeom>
          <a:noFill/>
          <a:ln w="9525" cap="flat" cmpd="sng">
            <a:solidFill>
              <a:srgbClr val="FF0000"/>
            </a:solidFill>
            <a:prstDash val="solid"/>
            <a:round/>
            <a:headEnd type="none" w="med" len="med"/>
            <a:tailEnd type="none" w="med" len="med"/>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54" name="Shape 1063"/>
          <p:cNvCxnSpPr>
            <a:stCxn id="43" idx="2"/>
          </p:cNvCxnSpPr>
          <p:nvPr/>
        </p:nvCxnSpPr>
        <p:spPr>
          <a:xfrm flipH="1">
            <a:off x="4365301" y="3395750"/>
            <a:ext cx="3443587" cy="1209675"/>
          </a:xfrm>
          <a:prstGeom prst="straightConnector1">
            <a:avLst/>
          </a:prstGeom>
          <a:noFill/>
          <a:ln w="12700" cap="flat" cmpd="sng">
            <a:solidFill>
              <a:schemeClr val="accent2"/>
            </a:solidFill>
            <a:prstDash val="solid"/>
            <a:round/>
            <a:headEnd type="none" w="med" len="med"/>
            <a:tailEnd type="triangle" w="lg" len="lg"/>
          </a:ln>
        </p:spPr>
      </p:cxnSp>
      <p:cxnSp>
        <p:nvCxnSpPr>
          <p:cNvPr id="55" name="Shape 1064"/>
          <p:cNvCxnSpPr>
            <a:stCxn id="43" idx="2"/>
          </p:cNvCxnSpPr>
          <p:nvPr/>
        </p:nvCxnSpPr>
        <p:spPr>
          <a:xfrm flipH="1">
            <a:off x="4320674" y="3395750"/>
            <a:ext cx="3488214" cy="1601075"/>
          </a:xfrm>
          <a:prstGeom prst="straightConnector1">
            <a:avLst/>
          </a:prstGeom>
          <a:noFill/>
          <a:ln w="12700" cap="flat" cmpd="sng">
            <a:solidFill>
              <a:schemeClr val="accent2"/>
            </a:solidFill>
            <a:prstDash val="solid"/>
            <a:round/>
            <a:headEnd type="none" w="med" len="med"/>
            <a:tailEnd type="triangle" w="lg" len="lg"/>
          </a:ln>
        </p:spPr>
      </p:cxnSp>
    </p:spTree>
    <p:extLst>
      <p:ext uri="{BB962C8B-B14F-4D97-AF65-F5344CB8AC3E}">
        <p14:creationId xmlns:p14="http://schemas.microsoft.com/office/powerpoint/2010/main" val="134419814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a:t>
            </a:r>
            <a:r>
              <a:rPr lang="en-US" dirty="0" smtClean="0"/>
              <a:t>3 – </a:t>
            </a:r>
            <a:r>
              <a:rPr lang="en-US" dirty="0"/>
              <a:t>OCR in lease accounting</a:t>
            </a:r>
          </a:p>
        </p:txBody>
      </p:sp>
      <p:sp>
        <p:nvSpPr>
          <p:cNvPr id="4" name="Slide Number Placeholder 3"/>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B59224-DFAF-451D-8CBC-9A737B9002FD}" type="slidenum">
              <a:rPr kumimoji="0" lang="en-US" sz="10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0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7" name="Shape 1070"/>
          <p:cNvSpPr/>
          <p:nvPr/>
        </p:nvSpPr>
        <p:spPr>
          <a:xfrm>
            <a:off x="5534025" y="1800225"/>
            <a:ext cx="3076575" cy="4524375"/>
          </a:xfrm>
          <a:prstGeom prst="rect">
            <a:avLst/>
          </a:prstGeom>
          <a:solidFill>
            <a:srgbClr val="EAE8E2"/>
          </a:solidFill>
          <a:ln>
            <a:noFill/>
          </a:ln>
        </p:spPr>
        <p:txBody>
          <a:bodyPr lIns="78800" tIns="39400" rIns="78800" bIns="39400" anchor="t" anchorCtr="0">
            <a:noAutofit/>
          </a:bodyPr>
          <a:lstStyle/>
          <a:p>
            <a:pPr marL="0" marR="0" lvl="0" indent="0" algn="l" defTabSz="914400" rtl="0" eaLnBrk="1" fontAlgn="auto" latinLnBrk="0" hangingPunct="1">
              <a:lnSpc>
                <a:spcPct val="100000"/>
              </a:lnSpc>
              <a:spcBef>
                <a:spcPts val="0"/>
              </a:spcBef>
              <a:spcAft>
                <a:spcPts val="200"/>
              </a:spcAft>
              <a:buClr>
                <a:srgbClr val="000000"/>
              </a:buClr>
              <a:buSzPct val="25000"/>
              <a:buFont typeface="Georgia"/>
              <a:buNone/>
              <a:tabLst/>
              <a:defRPr/>
            </a:pPr>
            <a:r>
              <a:rPr kumimoji="0" lang="en" sz="1200" b="1" i="1" u="none" strike="noStrike" kern="0" cap="none" spc="0" normalizeH="0" baseline="0" noProof="0" dirty="0">
                <a:ln>
                  <a:noFill/>
                </a:ln>
                <a:solidFill>
                  <a:srgbClr val="000000"/>
                </a:solidFill>
                <a:effectLst/>
                <a:uLnTx/>
                <a:uFillTx/>
                <a:latin typeface="Arial"/>
                <a:ea typeface="Georgia"/>
                <a:cs typeface="Georgia"/>
                <a:sym typeface="Georgia"/>
              </a:rPr>
              <a:t>Challenge Overview</a:t>
            </a:r>
          </a:p>
          <a:p>
            <a:pPr marL="0" marR="0" lvl="0" indent="0" algn="l" defTabSz="914400" rtl="0" eaLnBrk="1" fontAlgn="auto" latinLnBrk="0" hangingPunct="1">
              <a:lnSpc>
                <a:spcPct val="100000"/>
              </a:lnSpc>
              <a:spcBef>
                <a:spcPts val="259"/>
              </a:spcBef>
              <a:spcAft>
                <a:spcPts val="200"/>
              </a:spcAft>
              <a:buClr>
                <a:srgbClr val="000000"/>
              </a:buClr>
              <a:buSzPct val="25000"/>
              <a:buFont typeface="Georgia"/>
              <a:buNone/>
              <a:tabLst/>
              <a:defRPr/>
            </a:pPr>
            <a:r>
              <a:rPr kumimoji="0" lang="en" sz="1200" b="0" i="0" u="none" strike="noStrike" kern="0" cap="none" spc="0" normalizeH="0" baseline="0" noProof="0" dirty="0">
                <a:ln>
                  <a:noFill/>
                </a:ln>
                <a:solidFill>
                  <a:srgbClr val="000000"/>
                </a:solidFill>
                <a:effectLst/>
                <a:uLnTx/>
                <a:uFillTx/>
                <a:latin typeface="Arial"/>
                <a:ea typeface="Georgia"/>
                <a:cs typeface="Georgia"/>
                <a:sym typeface="Georgia"/>
              </a:rPr>
              <a:t>Lease information is trapped within physical documents or scanned contracts. Content discovery is labor intensive, and poor understanding of contractual elements may lead to compliance or financial issues. </a:t>
            </a:r>
            <a:endParaRPr kumimoji="0" sz="1200" b="1" i="0" u="none" strike="noStrike" kern="0" cap="none" spc="0" normalizeH="0" baseline="0" noProof="0" dirty="0">
              <a:ln>
                <a:noFill/>
              </a:ln>
              <a:solidFill>
                <a:srgbClr val="000000"/>
              </a:solidFill>
              <a:effectLst/>
              <a:uLnTx/>
              <a:uFillTx/>
              <a:latin typeface="Arial"/>
              <a:ea typeface="Georgia"/>
              <a:cs typeface="Georgia"/>
              <a:sym typeface="Georgia"/>
            </a:endParaRPr>
          </a:p>
          <a:p>
            <a:pPr marL="0" marR="0" lvl="0" indent="0" algn="l" defTabSz="914400" rtl="0" eaLnBrk="1" fontAlgn="auto" latinLnBrk="0" hangingPunct="1">
              <a:lnSpc>
                <a:spcPct val="100000"/>
              </a:lnSpc>
              <a:spcBef>
                <a:spcPts val="300"/>
              </a:spcBef>
              <a:spcAft>
                <a:spcPts val="200"/>
              </a:spcAft>
              <a:buClr>
                <a:srgbClr val="000000"/>
              </a:buClr>
              <a:buSzPct val="25000"/>
              <a:buFont typeface="Georgia"/>
              <a:buNone/>
              <a:tabLst/>
              <a:defRPr/>
            </a:pPr>
            <a:r>
              <a:rPr kumimoji="0" lang="en" sz="1200" b="1" i="1" u="none" strike="noStrike" kern="0" cap="none" spc="0" normalizeH="0" baseline="0" noProof="0" dirty="0">
                <a:ln>
                  <a:noFill/>
                </a:ln>
                <a:solidFill>
                  <a:srgbClr val="000000"/>
                </a:solidFill>
                <a:effectLst/>
                <a:uLnTx/>
                <a:uFillTx/>
                <a:latin typeface="Arial"/>
                <a:ea typeface="Georgia"/>
                <a:cs typeface="Georgia"/>
                <a:sym typeface="Georgia"/>
              </a:rPr>
              <a:t>The Solution</a:t>
            </a:r>
          </a:p>
          <a:p>
            <a:pPr marL="0" marR="0" lvl="0" indent="0" algn="l" defTabSz="914400" rtl="0" eaLnBrk="1" fontAlgn="auto" latinLnBrk="0" hangingPunct="1">
              <a:lnSpc>
                <a:spcPct val="100000"/>
              </a:lnSpc>
              <a:spcBef>
                <a:spcPts val="259"/>
              </a:spcBef>
              <a:spcAft>
                <a:spcPts val="200"/>
              </a:spcAft>
              <a:buClr>
                <a:srgbClr val="000000"/>
              </a:buClr>
              <a:buSzPct val="25000"/>
              <a:buFont typeface="Georgia"/>
              <a:buNone/>
              <a:tabLst/>
              <a:defRPr/>
            </a:pPr>
            <a:r>
              <a:rPr kumimoji="0" lang="en" sz="1200" b="0" i="0" u="none" strike="noStrike" kern="0" cap="none" spc="0" normalizeH="0" baseline="0" noProof="0" dirty="0">
                <a:ln>
                  <a:noFill/>
                </a:ln>
                <a:solidFill>
                  <a:srgbClr val="000000"/>
                </a:solidFill>
                <a:effectLst/>
                <a:uLnTx/>
                <a:uFillTx/>
                <a:latin typeface="Arial"/>
                <a:ea typeface="Georgia"/>
                <a:cs typeface="Georgia"/>
                <a:sym typeface="Georgia"/>
              </a:rPr>
              <a:t>Using optical character recognition (OCR) and natural language processing, convert data within </a:t>
            </a:r>
            <a:r>
              <a:rPr kumimoji="0" lang="en" sz="1200" b="0" i="0" u="none" strike="noStrike" kern="0" cap="none" spc="0" normalizeH="0" baseline="0" noProof="0" dirty="0" smtClean="0">
                <a:ln>
                  <a:noFill/>
                </a:ln>
                <a:solidFill>
                  <a:srgbClr val="000000"/>
                </a:solidFill>
                <a:effectLst/>
                <a:uLnTx/>
                <a:uFillTx/>
                <a:latin typeface="Arial"/>
                <a:ea typeface="Georgia"/>
                <a:cs typeface="Georgia"/>
                <a:sym typeface="Georgia"/>
              </a:rPr>
              <a:t>contracts into </a:t>
            </a:r>
            <a:r>
              <a:rPr kumimoji="0" lang="en" sz="1200" b="0" i="0" u="none" strike="noStrike" kern="0" cap="none" spc="0" normalizeH="0" baseline="0" noProof="0" dirty="0">
                <a:ln>
                  <a:noFill/>
                </a:ln>
                <a:solidFill>
                  <a:srgbClr val="000000"/>
                </a:solidFill>
                <a:effectLst/>
                <a:uLnTx/>
                <a:uFillTx/>
                <a:latin typeface="Arial"/>
                <a:ea typeface="Georgia"/>
                <a:cs typeface="Georgia"/>
                <a:sym typeface="Georgia"/>
              </a:rPr>
              <a:t>meaningful, actionable insights. </a:t>
            </a:r>
            <a:endParaRPr kumimoji="0" sz="1200" b="1" i="0" u="none" strike="noStrike" kern="0" cap="none" spc="0" normalizeH="0" baseline="0" noProof="0" dirty="0">
              <a:ln>
                <a:noFill/>
              </a:ln>
              <a:solidFill>
                <a:srgbClr val="000000"/>
              </a:solidFill>
              <a:effectLst/>
              <a:uLnTx/>
              <a:uFillTx/>
              <a:latin typeface="Arial"/>
              <a:ea typeface="Georgia"/>
              <a:cs typeface="Georgia"/>
              <a:sym typeface="Georgia"/>
            </a:endParaRPr>
          </a:p>
          <a:p>
            <a:pPr marL="0" marR="0" lvl="0" indent="0" algn="l" defTabSz="914400" rtl="0" eaLnBrk="1" fontAlgn="auto" latinLnBrk="0" hangingPunct="1">
              <a:lnSpc>
                <a:spcPct val="100000"/>
              </a:lnSpc>
              <a:spcBef>
                <a:spcPts val="300"/>
              </a:spcBef>
              <a:spcAft>
                <a:spcPts val="200"/>
              </a:spcAft>
              <a:buClr>
                <a:srgbClr val="000000"/>
              </a:buClr>
              <a:buSzPct val="25000"/>
              <a:buFont typeface="Georgia"/>
              <a:buNone/>
              <a:tabLst/>
              <a:defRPr/>
            </a:pPr>
            <a:r>
              <a:rPr kumimoji="0" lang="en" sz="1200" b="1" i="1" u="none" strike="noStrike" kern="0" cap="none" spc="0" normalizeH="0" baseline="0" noProof="0" dirty="0">
                <a:ln>
                  <a:noFill/>
                </a:ln>
                <a:solidFill>
                  <a:srgbClr val="000000"/>
                </a:solidFill>
                <a:effectLst/>
                <a:uLnTx/>
                <a:uFillTx/>
                <a:latin typeface="Arial"/>
                <a:ea typeface="Georgia"/>
                <a:cs typeface="Georgia"/>
                <a:sym typeface="Georgia"/>
              </a:rPr>
              <a:t>Capabilities</a:t>
            </a:r>
          </a:p>
          <a:p>
            <a:pPr marL="182880" marR="0" lvl="0" indent="-182880" algn="l" defTabSz="914400" rtl="0" eaLnBrk="1" fontAlgn="auto" latinLnBrk="0" hangingPunct="1">
              <a:lnSpc>
                <a:spcPct val="100000"/>
              </a:lnSpc>
              <a:spcBef>
                <a:spcPts val="0"/>
              </a:spcBef>
              <a:spcAft>
                <a:spcPts val="200"/>
              </a:spcAft>
              <a:buClr>
                <a:srgbClr val="000000"/>
              </a:buClr>
              <a:buSzPct val="100000"/>
              <a:buFont typeface="Arial"/>
              <a:buChar char="•"/>
              <a:tabLst/>
              <a:defRPr/>
            </a:pPr>
            <a:r>
              <a:rPr kumimoji="0" lang="en" sz="1200" b="0" i="0" u="none" strike="noStrike" kern="0" cap="none" spc="0" normalizeH="0" baseline="0" noProof="0" dirty="0">
                <a:ln>
                  <a:noFill/>
                </a:ln>
                <a:solidFill>
                  <a:srgbClr val="000000"/>
                </a:solidFill>
                <a:effectLst/>
                <a:uLnTx/>
                <a:uFillTx/>
                <a:latin typeface="Arial"/>
                <a:ea typeface="Georgia"/>
                <a:cs typeface="Georgia"/>
                <a:sym typeface="Georgia"/>
              </a:rPr>
              <a:t>Add structure to unstructured sources</a:t>
            </a:r>
          </a:p>
          <a:p>
            <a:pPr marL="182880" marR="0" lvl="0" indent="-182880" algn="l" defTabSz="914400" rtl="0" eaLnBrk="1" fontAlgn="auto" latinLnBrk="0" hangingPunct="1">
              <a:lnSpc>
                <a:spcPct val="100000"/>
              </a:lnSpc>
              <a:spcBef>
                <a:spcPts val="0"/>
              </a:spcBef>
              <a:spcAft>
                <a:spcPts val="200"/>
              </a:spcAft>
              <a:buClr>
                <a:srgbClr val="000000"/>
              </a:buClr>
              <a:buSzPct val="100000"/>
              <a:buFont typeface="Arial"/>
              <a:buChar char="•"/>
              <a:tabLst/>
              <a:defRPr/>
            </a:pPr>
            <a:r>
              <a:rPr kumimoji="0" lang="en" sz="1200" b="0" i="0" u="none" strike="noStrike" kern="0" cap="none" spc="0" normalizeH="0" baseline="0" noProof="0" dirty="0">
                <a:ln>
                  <a:noFill/>
                </a:ln>
                <a:solidFill>
                  <a:srgbClr val="000000"/>
                </a:solidFill>
                <a:effectLst/>
                <a:uLnTx/>
                <a:uFillTx/>
                <a:latin typeface="Arial"/>
                <a:ea typeface="Georgia"/>
                <a:cs typeface="Georgia"/>
                <a:sym typeface="Georgia"/>
              </a:rPr>
              <a:t>Search for and evaluate key data points within the appropriate </a:t>
            </a:r>
            <a:r>
              <a:rPr kumimoji="0" lang="en" sz="1200" b="0" i="0" u="none" strike="noStrike" kern="0" cap="none" spc="0" normalizeH="0" baseline="0" noProof="0" dirty="0" smtClean="0">
                <a:ln>
                  <a:noFill/>
                </a:ln>
                <a:solidFill>
                  <a:srgbClr val="000000"/>
                </a:solidFill>
                <a:effectLst/>
                <a:uLnTx/>
                <a:uFillTx/>
                <a:latin typeface="Arial"/>
                <a:ea typeface="Georgia"/>
                <a:cs typeface="Georgia"/>
                <a:sym typeface="Georgia"/>
              </a:rPr>
              <a:t>context</a:t>
            </a:r>
            <a:endParaRPr kumimoji="0" sz="1200" b="0" i="0" u="none" strike="noStrike" kern="0" cap="none" spc="0" normalizeH="0" baseline="0" noProof="0" dirty="0">
              <a:ln>
                <a:noFill/>
              </a:ln>
              <a:solidFill>
                <a:srgbClr val="000000"/>
              </a:solidFill>
              <a:effectLst/>
              <a:uLnTx/>
              <a:uFillTx/>
              <a:latin typeface="Arial"/>
              <a:ea typeface="Georgia"/>
              <a:cs typeface="Georgia"/>
              <a:sym typeface="Georgia"/>
            </a:endParaRPr>
          </a:p>
          <a:p>
            <a:pPr marL="0" marR="0" lvl="0" indent="0" algn="l" defTabSz="914400" rtl="0" eaLnBrk="1" fontAlgn="auto" latinLnBrk="0" hangingPunct="1">
              <a:lnSpc>
                <a:spcPct val="100000"/>
              </a:lnSpc>
              <a:spcBef>
                <a:spcPts val="300"/>
              </a:spcBef>
              <a:spcAft>
                <a:spcPts val="200"/>
              </a:spcAft>
              <a:buClr>
                <a:srgbClr val="000000"/>
              </a:buClr>
              <a:buSzPct val="25000"/>
              <a:buFont typeface="Georgia"/>
              <a:buNone/>
              <a:tabLst/>
              <a:defRPr/>
            </a:pPr>
            <a:r>
              <a:rPr kumimoji="0" lang="en" sz="1200" b="1" i="1" u="none" strike="noStrike" kern="0" cap="none" spc="0" normalizeH="0" baseline="0" noProof="0" dirty="0">
                <a:ln>
                  <a:noFill/>
                </a:ln>
                <a:solidFill>
                  <a:srgbClr val="000000"/>
                </a:solidFill>
                <a:effectLst/>
                <a:uLnTx/>
                <a:uFillTx/>
                <a:latin typeface="Arial"/>
                <a:ea typeface="Georgia"/>
                <a:cs typeface="Georgia"/>
                <a:sym typeface="Georgia"/>
              </a:rPr>
              <a:t>Technology</a:t>
            </a:r>
          </a:p>
          <a:p>
            <a:pPr marL="182880" marR="0" lvl="0" indent="-182880" algn="l" defTabSz="914400" rtl="0" eaLnBrk="1" fontAlgn="auto" latinLnBrk="0" hangingPunct="1">
              <a:lnSpc>
                <a:spcPct val="100000"/>
              </a:lnSpc>
              <a:spcBef>
                <a:spcPts val="0"/>
              </a:spcBef>
              <a:spcAft>
                <a:spcPts val="200"/>
              </a:spcAft>
              <a:buClr>
                <a:srgbClr val="000000"/>
              </a:buClr>
              <a:buSzPct val="100000"/>
              <a:buFont typeface="Arial"/>
              <a:buChar char="•"/>
              <a:tabLst/>
              <a:defRPr/>
            </a:pPr>
            <a:r>
              <a:rPr kumimoji="0" lang="en" sz="1200" b="0" i="0" u="none" strike="noStrike" kern="0" cap="none" spc="0" normalizeH="0" baseline="0" noProof="0" dirty="0">
                <a:ln>
                  <a:noFill/>
                </a:ln>
                <a:solidFill>
                  <a:srgbClr val="000000"/>
                </a:solidFill>
                <a:effectLst/>
                <a:uLnTx/>
                <a:uFillTx/>
                <a:latin typeface="Arial"/>
                <a:ea typeface="Georgia"/>
                <a:cs typeface="Georgia"/>
                <a:sym typeface="Georgia"/>
              </a:rPr>
              <a:t>OCR</a:t>
            </a:r>
          </a:p>
          <a:p>
            <a:pPr marL="182880" marR="0" lvl="0" indent="-182880" algn="l" defTabSz="914400" rtl="0" eaLnBrk="1" fontAlgn="auto" latinLnBrk="0" hangingPunct="1">
              <a:lnSpc>
                <a:spcPct val="100000"/>
              </a:lnSpc>
              <a:spcBef>
                <a:spcPts val="0"/>
              </a:spcBef>
              <a:spcAft>
                <a:spcPts val="200"/>
              </a:spcAft>
              <a:buClr>
                <a:srgbClr val="000000"/>
              </a:buClr>
              <a:buSzPct val="100000"/>
              <a:buFont typeface="Arial"/>
              <a:buChar char="•"/>
              <a:tabLst/>
              <a:defRPr/>
            </a:pPr>
            <a:r>
              <a:rPr kumimoji="0" lang="en" sz="1200" b="0" i="0" u="none" strike="noStrike" kern="0" cap="none" spc="0" normalizeH="0" baseline="0" noProof="0" dirty="0">
                <a:ln>
                  <a:noFill/>
                </a:ln>
                <a:solidFill>
                  <a:srgbClr val="000000"/>
                </a:solidFill>
                <a:effectLst/>
                <a:uLnTx/>
                <a:uFillTx/>
                <a:latin typeface="Arial"/>
                <a:ea typeface="Georgia"/>
                <a:cs typeface="Georgia"/>
                <a:sym typeface="Georgia"/>
              </a:rPr>
              <a:t>Natural Language Processing</a:t>
            </a:r>
          </a:p>
          <a:p>
            <a:pPr marL="182880" marR="0" lvl="0" indent="-182880" algn="l" defTabSz="914400" rtl="0" eaLnBrk="1" fontAlgn="auto" latinLnBrk="0" hangingPunct="1">
              <a:lnSpc>
                <a:spcPct val="100000"/>
              </a:lnSpc>
              <a:spcBef>
                <a:spcPts val="0"/>
              </a:spcBef>
              <a:spcAft>
                <a:spcPts val="200"/>
              </a:spcAft>
              <a:buClr>
                <a:srgbClr val="000000"/>
              </a:buClr>
              <a:buSzPct val="100000"/>
              <a:buFont typeface="Arial"/>
              <a:buChar char="•"/>
              <a:tabLst/>
              <a:defRPr/>
            </a:pPr>
            <a:r>
              <a:rPr kumimoji="0" lang="en" sz="1200" b="0" i="0" u="none" strike="noStrike" kern="0" cap="none" spc="0" normalizeH="0" baseline="0" noProof="0" dirty="0">
                <a:ln>
                  <a:noFill/>
                </a:ln>
                <a:solidFill>
                  <a:srgbClr val="000000"/>
                </a:solidFill>
                <a:effectLst/>
                <a:uLnTx/>
                <a:uFillTx/>
                <a:latin typeface="Arial"/>
                <a:ea typeface="Georgia"/>
                <a:cs typeface="Georgia"/>
                <a:sym typeface="Georgia"/>
              </a:rPr>
              <a:t>Machine Learning</a:t>
            </a:r>
          </a:p>
          <a:p>
            <a:pPr marL="182880" marR="0" lvl="0" indent="-182880" algn="l" defTabSz="914400" rtl="0" eaLnBrk="1" fontAlgn="auto" latinLnBrk="0" hangingPunct="1">
              <a:lnSpc>
                <a:spcPct val="100000"/>
              </a:lnSpc>
              <a:spcBef>
                <a:spcPts val="0"/>
              </a:spcBef>
              <a:spcAft>
                <a:spcPts val="200"/>
              </a:spcAft>
              <a:buClr>
                <a:srgbClr val="000000"/>
              </a:buClr>
              <a:buSzPct val="100000"/>
              <a:buFont typeface="Arial"/>
              <a:buChar char="•"/>
              <a:tabLst/>
              <a:defRPr/>
            </a:pPr>
            <a:r>
              <a:rPr kumimoji="0" lang="en" sz="1200" b="0" i="0" u="none" strike="noStrike" kern="0" cap="none" spc="0" normalizeH="0" baseline="0" noProof="0" dirty="0">
                <a:ln>
                  <a:noFill/>
                </a:ln>
                <a:solidFill>
                  <a:srgbClr val="000000"/>
                </a:solidFill>
                <a:effectLst/>
                <a:uLnTx/>
                <a:uFillTx/>
                <a:latin typeface="Arial"/>
                <a:ea typeface="Georgia"/>
                <a:cs typeface="Georgia"/>
                <a:sym typeface="Georgia"/>
              </a:rPr>
              <a:t>Interactive Reporting</a:t>
            </a:r>
          </a:p>
        </p:txBody>
      </p:sp>
      <p:pic>
        <p:nvPicPr>
          <p:cNvPr id="24" name="Shape 1071"/>
          <p:cNvPicPr preferRelativeResize="0"/>
          <p:nvPr/>
        </p:nvPicPr>
        <p:blipFill rotWithShape="1">
          <a:blip r:embed="rId3">
            <a:alphaModFix/>
          </a:blip>
          <a:srcRect r="60367" b="49228"/>
          <a:stretch/>
        </p:blipFill>
        <p:spPr>
          <a:xfrm>
            <a:off x="539660" y="1800225"/>
            <a:ext cx="2507186" cy="1594271"/>
          </a:xfrm>
          <a:prstGeom prst="rect">
            <a:avLst/>
          </a:prstGeom>
          <a:noFill/>
          <a:ln w="6350" cap="flat" cmpd="sng">
            <a:solidFill>
              <a:srgbClr val="968C6D"/>
            </a:solidFill>
            <a:prstDash val="solid"/>
            <a:round/>
            <a:headEnd type="none" w="med" len="med"/>
            <a:tailEnd type="none" w="med" len="med"/>
          </a:ln>
        </p:spPr>
      </p:pic>
      <p:sp>
        <p:nvSpPr>
          <p:cNvPr id="26" name="Shape 1073"/>
          <p:cNvSpPr/>
          <p:nvPr/>
        </p:nvSpPr>
        <p:spPr>
          <a:xfrm>
            <a:off x="2603018" y="2079619"/>
            <a:ext cx="253885" cy="253939"/>
          </a:xfrm>
          <a:prstGeom prst="ellipse">
            <a:avLst/>
          </a:prstGeom>
          <a:noFill/>
          <a:ln w="12700" cap="flat" cmpd="sng">
            <a:solidFill>
              <a:schemeClr val="tx2"/>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552" b="0" i="0" u="none" strike="noStrike" kern="0" cap="none" spc="0" normalizeH="0" baseline="0" noProof="0" smtClean="0">
              <a:ln>
                <a:noFill/>
              </a:ln>
              <a:solidFill>
                <a:srgbClr val="FFFFFF"/>
              </a:solidFill>
              <a:effectLst/>
              <a:uLnTx/>
              <a:uFillTx/>
              <a:latin typeface="Arial"/>
              <a:ea typeface="Calibri"/>
              <a:cs typeface="Calibri"/>
              <a:sym typeface="Calibri"/>
            </a:endParaRPr>
          </a:p>
        </p:txBody>
      </p:sp>
      <p:sp>
        <p:nvSpPr>
          <p:cNvPr id="27" name="Shape 1074"/>
          <p:cNvSpPr/>
          <p:nvPr/>
        </p:nvSpPr>
        <p:spPr>
          <a:xfrm flipH="1">
            <a:off x="2785326" y="2027874"/>
            <a:ext cx="1537436" cy="358311"/>
          </a:xfrm>
          <a:prstGeom prst="homePlate">
            <a:avLst>
              <a:gd name="adj" fmla="val 50000"/>
            </a:avLst>
          </a:prstGeom>
          <a:solidFill>
            <a:schemeClr val="tx2"/>
          </a:solidFill>
          <a:ln w="12700" cap="flat" cmpd="sng">
            <a:solidFill>
              <a:schemeClr val="tx2"/>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ct val="25000"/>
              <a:buFont typeface="Calibri"/>
              <a:buNone/>
              <a:tabLst/>
              <a:defRPr/>
            </a:pPr>
            <a:r>
              <a:rPr kumimoji="0" lang="en" sz="1000" b="0" i="0" u="none" strike="noStrike" kern="0" cap="none" spc="0" normalizeH="0" baseline="0" noProof="0" smtClean="0">
                <a:ln>
                  <a:noFill/>
                </a:ln>
                <a:solidFill>
                  <a:srgbClr val="FFFFFF"/>
                </a:solidFill>
                <a:effectLst/>
                <a:uLnTx/>
                <a:uFillTx/>
                <a:latin typeface="Arial"/>
                <a:ea typeface="Georgia"/>
                <a:cs typeface="Georgia"/>
                <a:sym typeface="Georgia"/>
              </a:rPr>
              <a:t>Data contained in PDFs and images</a:t>
            </a:r>
          </a:p>
        </p:txBody>
      </p:sp>
      <p:sp>
        <p:nvSpPr>
          <p:cNvPr id="28" name="Shape 1075"/>
          <p:cNvSpPr/>
          <p:nvPr/>
        </p:nvSpPr>
        <p:spPr>
          <a:xfrm>
            <a:off x="3155301" y="2488143"/>
            <a:ext cx="2302524" cy="923330"/>
          </a:xfrm>
          <a:prstGeom prst="rect">
            <a:avLst/>
          </a:prstGeom>
          <a:noFill/>
          <a:ln>
            <a:noFill/>
          </a:ln>
        </p:spPr>
        <p:txBody>
          <a:bodyPr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ct val="25000"/>
              <a:buFont typeface="Georgia"/>
              <a:buNone/>
              <a:tabLst/>
              <a:defRPr/>
            </a:pPr>
            <a:r>
              <a:rPr kumimoji="0" lang="en" sz="1000" b="1" i="0" u="none" strike="noStrike" kern="0" cap="none" spc="0" normalizeH="0" baseline="0" noProof="0" dirty="0">
                <a:ln>
                  <a:noFill/>
                </a:ln>
                <a:solidFill>
                  <a:srgbClr val="000000"/>
                </a:solidFill>
                <a:effectLst/>
                <a:uLnTx/>
                <a:uFillTx/>
                <a:latin typeface="Georgia"/>
                <a:ea typeface="Georgia"/>
                <a:cs typeface="Georgia"/>
                <a:sym typeface="Georgia"/>
              </a:rPr>
              <a:t>Key Data Points &amp; </a:t>
            </a:r>
            <a:r>
              <a:rPr kumimoji="0" lang="en" sz="1000" b="1" i="0" u="none" strike="noStrike" kern="0" cap="none" spc="0" normalizeH="0" baseline="0" noProof="0" dirty="0" smtClean="0">
                <a:ln>
                  <a:noFill/>
                </a:ln>
                <a:solidFill>
                  <a:srgbClr val="000000"/>
                </a:solidFill>
                <a:effectLst/>
                <a:uLnTx/>
                <a:uFillTx/>
                <a:latin typeface="Georgia"/>
                <a:ea typeface="Georgia"/>
                <a:cs typeface="Georgia"/>
                <a:sym typeface="Georgia"/>
              </a:rPr>
              <a:t/>
            </a:r>
            <a:br>
              <a:rPr kumimoji="0" lang="en" sz="1000" b="1" i="0" u="none" strike="noStrike" kern="0" cap="none" spc="0" normalizeH="0" baseline="0" noProof="0" dirty="0" smtClean="0">
                <a:ln>
                  <a:noFill/>
                </a:ln>
                <a:solidFill>
                  <a:srgbClr val="000000"/>
                </a:solidFill>
                <a:effectLst/>
                <a:uLnTx/>
                <a:uFillTx/>
                <a:latin typeface="Georgia"/>
                <a:ea typeface="Georgia"/>
                <a:cs typeface="Georgia"/>
                <a:sym typeface="Georgia"/>
              </a:rPr>
            </a:br>
            <a:r>
              <a:rPr kumimoji="0" lang="en" sz="1000" b="1" i="0" u="none" strike="noStrike" kern="0" cap="none" spc="0" normalizeH="0" baseline="0" noProof="0" dirty="0" smtClean="0">
                <a:ln>
                  <a:noFill/>
                </a:ln>
                <a:solidFill>
                  <a:srgbClr val="000000"/>
                </a:solidFill>
                <a:effectLst/>
                <a:uLnTx/>
                <a:uFillTx/>
                <a:latin typeface="Georgia"/>
                <a:ea typeface="Georgia"/>
                <a:cs typeface="Georgia"/>
                <a:sym typeface="Georgia"/>
              </a:rPr>
              <a:t>Relationships </a:t>
            </a:r>
            <a:r>
              <a:rPr kumimoji="0" lang="en" sz="1000" b="1" i="0" u="none" strike="noStrike" kern="0" cap="none" spc="0" normalizeH="0" baseline="0" noProof="0" dirty="0">
                <a:ln>
                  <a:noFill/>
                </a:ln>
                <a:solidFill>
                  <a:srgbClr val="000000"/>
                </a:solidFill>
                <a:effectLst/>
                <a:uLnTx/>
                <a:uFillTx/>
                <a:latin typeface="Georgia"/>
                <a:ea typeface="Georgia"/>
                <a:cs typeface="Georgia"/>
                <a:sym typeface="Georgia"/>
              </a:rPr>
              <a:t>Extracted:</a:t>
            </a:r>
          </a:p>
          <a:p>
            <a:pPr marL="137160" marR="0" lvl="0" indent="-137160" algn="l" defTabSz="914400" rtl="0" eaLnBrk="1" fontAlgn="auto" latinLnBrk="0" hangingPunct="1">
              <a:lnSpc>
                <a:spcPct val="100000"/>
              </a:lnSpc>
              <a:spcBef>
                <a:spcPts val="0"/>
              </a:spcBef>
              <a:spcAft>
                <a:spcPts val="0"/>
              </a:spcAft>
              <a:buClr>
                <a:srgbClr val="000000"/>
              </a:buClr>
              <a:buSzPct val="118194"/>
              <a:buFont typeface="Arial"/>
              <a:buChar char="•"/>
              <a:tabLst/>
              <a:defRPr/>
            </a:pPr>
            <a:r>
              <a:rPr kumimoji="0" lang="en" sz="1000" b="0" i="0" u="none" strike="noStrike" kern="0" cap="none" spc="0" normalizeH="0" baseline="0" noProof="0" dirty="0">
                <a:ln>
                  <a:noFill/>
                </a:ln>
                <a:solidFill>
                  <a:srgbClr val="000000"/>
                </a:solidFill>
                <a:effectLst/>
                <a:uLnTx/>
                <a:uFillTx/>
                <a:latin typeface="Georgia"/>
                <a:ea typeface="Georgia"/>
                <a:cs typeface="Georgia"/>
                <a:sym typeface="Georgia"/>
              </a:rPr>
              <a:t>Common Phrases</a:t>
            </a:r>
          </a:p>
          <a:p>
            <a:pPr marL="137160" marR="0" lvl="0" indent="-137160" algn="l" defTabSz="914400" rtl="0" eaLnBrk="1" fontAlgn="auto" latinLnBrk="0" hangingPunct="1">
              <a:lnSpc>
                <a:spcPct val="100000"/>
              </a:lnSpc>
              <a:spcBef>
                <a:spcPts val="0"/>
              </a:spcBef>
              <a:spcAft>
                <a:spcPts val="0"/>
              </a:spcAft>
              <a:buClr>
                <a:srgbClr val="000000"/>
              </a:buClr>
              <a:buSzPct val="118194"/>
              <a:buFont typeface="Arial"/>
              <a:buChar char="•"/>
              <a:tabLst/>
              <a:defRPr/>
            </a:pPr>
            <a:r>
              <a:rPr kumimoji="0" lang="en" sz="1000" b="0" i="0" u="none" strike="noStrike" kern="0" cap="none" spc="0" normalizeH="0" baseline="0" noProof="0" dirty="0">
                <a:ln>
                  <a:noFill/>
                </a:ln>
                <a:solidFill>
                  <a:srgbClr val="000000"/>
                </a:solidFill>
                <a:effectLst/>
                <a:uLnTx/>
                <a:uFillTx/>
                <a:latin typeface="Georgia"/>
                <a:ea typeface="Georgia"/>
                <a:cs typeface="Georgia"/>
                <a:sym typeface="Georgia"/>
              </a:rPr>
              <a:t>Locations</a:t>
            </a:r>
          </a:p>
          <a:p>
            <a:pPr marL="137160" marR="0" lvl="0" indent="-137160" algn="l" defTabSz="914400" rtl="0" eaLnBrk="1" fontAlgn="auto" latinLnBrk="0" hangingPunct="1">
              <a:lnSpc>
                <a:spcPct val="100000"/>
              </a:lnSpc>
              <a:spcBef>
                <a:spcPts val="0"/>
              </a:spcBef>
              <a:spcAft>
                <a:spcPts val="0"/>
              </a:spcAft>
              <a:buClr>
                <a:srgbClr val="000000"/>
              </a:buClr>
              <a:buSzPct val="118194"/>
              <a:buFont typeface="Arial"/>
              <a:buChar char="•"/>
              <a:tabLst/>
              <a:defRPr/>
            </a:pPr>
            <a:r>
              <a:rPr kumimoji="0" lang="en" sz="1000" b="0" i="0" u="none" strike="noStrike" kern="0" cap="none" spc="0" normalizeH="0" baseline="0" noProof="0" dirty="0">
                <a:ln>
                  <a:noFill/>
                </a:ln>
                <a:solidFill>
                  <a:srgbClr val="000000"/>
                </a:solidFill>
                <a:effectLst/>
                <a:uLnTx/>
                <a:uFillTx/>
                <a:latin typeface="Georgia"/>
                <a:ea typeface="Georgia"/>
                <a:cs typeface="Georgia"/>
                <a:sym typeface="Georgia"/>
              </a:rPr>
              <a:t>Companies</a:t>
            </a:r>
          </a:p>
          <a:p>
            <a:pPr marL="137160" marR="0" lvl="0" indent="-137160" algn="l" defTabSz="914400" rtl="0" eaLnBrk="1" fontAlgn="auto" latinLnBrk="0" hangingPunct="1">
              <a:lnSpc>
                <a:spcPct val="100000"/>
              </a:lnSpc>
              <a:spcBef>
                <a:spcPts val="0"/>
              </a:spcBef>
              <a:spcAft>
                <a:spcPts val="0"/>
              </a:spcAft>
              <a:buClr>
                <a:srgbClr val="000000"/>
              </a:buClr>
              <a:buSzPct val="118194"/>
              <a:buFont typeface="Arial"/>
              <a:buChar char="•"/>
              <a:tabLst/>
              <a:defRPr/>
            </a:pPr>
            <a:r>
              <a:rPr kumimoji="0" lang="en" sz="1000" b="0" i="0" u="none" strike="noStrike" kern="0" cap="none" spc="0" normalizeH="0" baseline="0" noProof="0" dirty="0">
                <a:ln>
                  <a:noFill/>
                </a:ln>
                <a:solidFill>
                  <a:srgbClr val="000000"/>
                </a:solidFill>
                <a:effectLst/>
                <a:uLnTx/>
                <a:uFillTx/>
                <a:latin typeface="Georgia"/>
                <a:ea typeface="Georgia"/>
                <a:cs typeface="Georgia"/>
                <a:sym typeface="Georgia"/>
              </a:rPr>
              <a:t>Names</a:t>
            </a:r>
          </a:p>
        </p:txBody>
      </p:sp>
      <p:pic>
        <p:nvPicPr>
          <p:cNvPr id="29" name="Shape 1076"/>
          <p:cNvPicPr preferRelativeResize="0"/>
          <p:nvPr/>
        </p:nvPicPr>
        <p:blipFill rotWithShape="1">
          <a:blip r:embed="rId3">
            <a:alphaModFix/>
          </a:blip>
          <a:srcRect l="40624" b="36676"/>
          <a:stretch/>
        </p:blipFill>
        <p:spPr>
          <a:xfrm>
            <a:off x="1457520" y="3495579"/>
            <a:ext cx="3368361" cy="1783310"/>
          </a:xfrm>
          <a:prstGeom prst="rect">
            <a:avLst/>
          </a:prstGeom>
          <a:noFill/>
          <a:ln w="6350" cap="flat" cmpd="sng">
            <a:solidFill>
              <a:srgbClr val="968C6D"/>
            </a:solidFill>
            <a:prstDash val="solid"/>
            <a:round/>
            <a:headEnd type="none" w="med" len="med"/>
            <a:tailEnd type="none" w="med" len="med"/>
          </a:ln>
        </p:spPr>
      </p:pic>
      <p:sp>
        <p:nvSpPr>
          <p:cNvPr id="31" name="Shape 1078"/>
          <p:cNvSpPr/>
          <p:nvPr/>
        </p:nvSpPr>
        <p:spPr>
          <a:xfrm>
            <a:off x="1487807" y="3766860"/>
            <a:ext cx="305003" cy="308462"/>
          </a:xfrm>
          <a:prstGeom prst="ellipse">
            <a:avLst/>
          </a:prstGeom>
          <a:noFill/>
          <a:ln w="12700" cap="flat" cmpd="sng">
            <a:solidFill>
              <a:schemeClr val="tx2"/>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552" b="0" i="0" u="none" strike="noStrike" kern="0" cap="none" spc="0" normalizeH="0" baseline="0" noProof="0" smtClean="0">
              <a:ln>
                <a:noFill/>
              </a:ln>
              <a:solidFill>
                <a:srgbClr val="FFFFFF"/>
              </a:solidFill>
              <a:effectLst/>
              <a:uLnTx/>
              <a:uFillTx/>
              <a:latin typeface="Arial"/>
              <a:ea typeface="Calibri"/>
              <a:cs typeface="Calibri"/>
              <a:sym typeface="Calibri"/>
            </a:endParaRPr>
          </a:p>
        </p:txBody>
      </p:sp>
      <p:sp>
        <p:nvSpPr>
          <p:cNvPr id="32" name="Shape 1079"/>
          <p:cNvSpPr/>
          <p:nvPr/>
        </p:nvSpPr>
        <p:spPr>
          <a:xfrm>
            <a:off x="544657" y="3697527"/>
            <a:ext cx="924101" cy="371023"/>
          </a:xfrm>
          <a:prstGeom prst="homePlate">
            <a:avLst>
              <a:gd name="adj" fmla="val 50000"/>
            </a:avLst>
          </a:prstGeom>
          <a:solidFill>
            <a:schemeClr val="tx2"/>
          </a:solidFill>
          <a:ln w="12700" cap="flat" cmpd="sng">
            <a:solidFill>
              <a:schemeClr val="tx2"/>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ct val="25000"/>
              <a:buFont typeface="Calibri"/>
              <a:buNone/>
              <a:tabLst/>
              <a:defRPr/>
            </a:pPr>
            <a:r>
              <a:rPr kumimoji="0" lang="en" sz="1000" b="0" i="0" u="none" strike="noStrike" kern="0" cap="none" spc="0" normalizeH="0" baseline="0" noProof="0" dirty="0" smtClean="0">
                <a:ln>
                  <a:noFill/>
                </a:ln>
                <a:solidFill>
                  <a:srgbClr val="FFFFFF"/>
                </a:solidFill>
                <a:effectLst/>
                <a:uLnTx/>
                <a:uFillTx/>
                <a:latin typeface="Arial"/>
                <a:ea typeface="Georgia"/>
                <a:cs typeface="Georgia"/>
                <a:sym typeface="Georgia"/>
              </a:rPr>
              <a:t>Converted text</a:t>
            </a:r>
          </a:p>
        </p:txBody>
      </p:sp>
      <p:sp>
        <p:nvSpPr>
          <p:cNvPr id="34" name="Shape 1081"/>
          <p:cNvSpPr/>
          <p:nvPr/>
        </p:nvSpPr>
        <p:spPr>
          <a:xfrm>
            <a:off x="3283312" y="4003569"/>
            <a:ext cx="268084" cy="253939"/>
          </a:xfrm>
          <a:prstGeom prst="ellipse">
            <a:avLst/>
          </a:prstGeom>
          <a:noFill/>
          <a:ln w="12700" cap="flat" cmpd="sng">
            <a:solidFill>
              <a:schemeClr val="tx2"/>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552" b="0" i="0" u="none" strike="noStrike" kern="0" cap="none" spc="0" normalizeH="0" baseline="0" noProof="0" smtClean="0">
              <a:ln>
                <a:noFill/>
              </a:ln>
              <a:solidFill>
                <a:srgbClr val="FFFFFF"/>
              </a:solidFill>
              <a:effectLst/>
              <a:uLnTx/>
              <a:uFillTx/>
              <a:latin typeface="Arial"/>
              <a:ea typeface="Calibri"/>
              <a:cs typeface="Calibri"/>
              <a:sym typeface="Calibri"/>
            </a:endParaRPr>
          </a:p>
        </p:txBody>
      </p:sp>
      <p:sp>
        <p:nvSpPr>
          <p:cNvPr id="35" name="Shape 1082"/>
          <p:cNvSpPr/>
          <p:nvPr/>
        </p:nvSpPr>
        <p:spPr>
          <a:xfrm>
            <a:off x="1913091" y="3959589"/>
            <a:ext cx="1370208" cy="355813"/>
          </a:xfrm>
          <a:prstGeom prst="homePlate">
            <a:avLst>
              <a:gd name="adj" fmla="val 50000"/>
            </a:avLst>
          </a:prstGeom>
          <a:solidFill>
            <a:schemeClr val="tx2"/>
          </a:solidFill>
          <a:ln w="12700" cap="flat" cmpd="sng">
            <a:solidFill>
              <a:schemeClr val="tx2"/>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ct val="25000"/>
              <a:buFont typeface="Calibri"/>
              <a:buNone/>
              <a:tabLst/>
              <a:defRPr/>
            </a:pPr>
            <a:r>
              <a:rPr kumimoji="0" lang="en" sz="1000" b="0" i="0" u="none" strike="noStrike" kern="0" cap="none" spc="0" normalizeH="0" baseline="0" noProof="0" smtClean="0">
                <a:ln>
                  <a:noFill/>
                </a:ln>
                <a:solidFill>
                  <a:srgbClr val="FFFFFF"/>
                </a:solidFill>
                <a:effectLst/>
                <a:uLnTx/>
                <a:uFillTx/>
                <a:latin typeface="Arial"/>
                <a:ea typeface="Georgia"/>
                <a:cs typeface="Georgia"/>
                <a:sym typeface="Georgia"/>
              </a:rPr>
              <a:t>Extracted content for validation</a:t>
            </a:r>
          </a:p>
        </p:txBody>
      </p:sp>
      <p:pic>
        <p:nvPicPr>
          <p:cNvPr id="36" name="Shape 1083"/>
          <p:cNvPicPr preferRelativeResize="0"/>
          <p:nvPr/>
        </p:nvPicPr>
        <p:blipFill rotWithShape="1">
          <a:blip r:embed="rId4">
            <a:alphaModFix/>
          </a:blip>
          <a:srcRect/>
          <a:stretch/>
        </p:blipFill>
        <p:spPr>
          <a:xfrm>
            <a:off x="782394" y="4520695"/>
            <a:ext cx="2904987" cy="1783310"/>
          </a:xfrm>
          <a:prstGeom prst="rect">
            <a:avLst/>
          </a:prstGeom>
          <a:noFill/>
          <a:ln w="6350" cap="flat" cmpd="sng">
            <a:solidFill>
              <a:srgbClr val="968C6D"/>
            </a:solidFill>
            <a:prstDash val="solid"/>
            <a:miter/>
            <a:headEnd type="none" w="med" len="med"/>
            <a:tailEnd type="none" w="med" len="med"/>
          </a:ln>
        </p:spPr>
      </p:pic>
      <p:sp>
        <p:nvSpPr>
          <p:cNvPr id="38" name="Shape 1085"/>
          <p:cNvSpPr/>
          <p:nvPr/>
        </p:nvSpPr>
        <p:spPr>
          <a:xfrm>
            <a:off x="2423253" y="5730329"/>
            <a:ext cx="249071" cy="253939"/>
          </a:xfrm>
          <a:prstGeom prst="ellipse">
            <a:avLst/>
          </a:prstGeom>
          <a:noFill/>
          <a:ln w="12700" cap="flat" cmpd="sng">
            <a:solidFill>
              <a:schemeClr val="tx2"/>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552" b="0" i="0" u="none" strike="noStrike" kern="0" cap="none" spc="0" normalizeH="0" baseline="0" noProof="0" smtClean="0">
              <a:ln>
                <a:noFill/>
              </a:ln>
              <a:solidFill>
                <a:srgbClr val="FFFFFF"/>
              </a:solidFill>
              <a:effectLst/>
              <a:uLnTx/>
              <a:uFillTx/>
              <a:latin typeface="Arial"/>
              <a:ea typeface="Calibri"/>
              <a:cs typeface="Calibri"/>
              <a:sym typeface="Calibri"/>
            </a:endParaRPr>
          </a:p>
        </p:txBody>
      </p:sp>
      <p:sp>
        <p:nvSpPr>
          <p:cNvPr id="39" name="Shape 1086"/>
          <p:cNvSpPr/>
          <p:nvPr/>
        </p:nvSpPr>
        <p:spPr>
          <a:xfrm flipH="1">
            <a:off x="2622643" y="5659274"/>
            <a:ext cx="1976944" cy="355813"/>
          </a:xfrm>
          <a:prstGeom prst="homePlate">
            <a:avLst>
              <a:gd name="adj" fmla="val 50000"/>
            </a:avLst>
          </a:prstGeom>
          <a:solidFill>
            <a:schemeClr val="tx2"/>
          </a:solidFill>
          <a:ln w="12700" cap="flat" cmpd="sng">
            <a:solidFill>
              <a:schemeClr val="tx2"/>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ct val="25000"/>
              <a:buFont typeface="Calibri"/>
              <a:buNone/>
              <a:tabLst/>
              <a:defRPr/>
            </a:pPr>
            <a:r>
              <a:rPr kumimoji="0" lang="en" sz="1000" b="0" i="0" u="none" strike="noStrike" kern="0" cap="none" spc="0" normalizeH="0" baseline="0" noProof="0" dirty="0" smtClean="0">
                <a:ln>
                  <a:noFill/>
                </a:ln>
                <a:solidFill>
                  <a:srgbClr val="FFFFFF"/>
                </a:solidFill>
                <a:effectLst/>
                <a:uLnTx/>
                <a:uFillTx/>
                <a:latin typeface="Arial"/>
                <a:ea typeface="Georgia"/>
                <a:cs typeface="Georgia"/>
                <a:sym typeface="Georgia"/>
              </a:rPr>
              <a:t>Interactive reporting and </a:t>
            </a:r>
            <a:br>
              <a:rPr kumimoji="0" lang="en" sz="1000" b="0" i="0" u="none" strike="noStrike" kern="0" cap="none" spc="0" normalizeH="0" baseline="0" noProof="0" dirty="0" smtClean="0">
                <a:ln>
                  <a:noFill/>
                </a:ln>
                <a:solidFill>
                  <a:srgbClr val="FFFFFF"/>
                </a:solidFill>
                <a:effectLst/>
                <a:uLnTx/>
                <a:uFillTx/>
                <a:latin typeface="Arial"/>
                <a:ea typeface="Georgia"/>
                <a:cs typeface="Georgia"/>
                <a:sym typeface="Georgia"/>
              </a:rPr>
            </a:br>
            <a:r>
              <a:rPr kumimoji="0" lang="en" sz="1000" b="0" i="0" u="none" strike="noStrike" kern="0" cap="none" spc="0" normalizeH="0" baseline="0" noProof="0" dirty="0" smtClean="0">
                <a:ln>
                  <a:noFill/>
                </a:ln>
                <a:solidFill>
                  <a:srgbClr val="FFFFFF"/>
                </a:solidFill>
                <a:effectLst/>
                <a:uLnTx/>
                <a:uFillTx/>
                <a:latin typeface="Arial"/>
                <a:ea typeface="Georgia"/>
                <a:cs typeface="Georgia"/>
                <a:sym typeface="Georgia"/>
              </a:rPr>
              <a:t>key metrics</a:t>
            </a:r>
          </a:p>
        </p:txBody>
      </p:sp>
    </p:spTree>
    <p:extLst>
      <p:ext uri="{BB962C8B-B14F-4D97-AF65-F5344CB8AC3E}">
        <p14:creationId xmlns:p14="http://schemas.microsoft.com/office/powerpoint/2010/main" val="266211782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Check on learning </a:t>
            </a:r>
            <a:r>
              <a:rPr lang="en-US" dirty="0" smtClean="0"/>
              <a:t>– </a:t>
            </a:r>
            <a:r>
              <a:rPr lang="en-US" dirty="0"/>
              <a:t>Multiple choice #1</a:t>
            </a:r>
          </a:p>
        </p:txBody>
      </p:sp>
      <p:sp>
        <p:nvSpPr>
          <p:cNvPr id="3" name="Content Placeholder 2"/>
          <p:cNvSpPr>
            <a:spLocks noGrp="1"/>
          </p:cNvSpPr>
          <p:nvPr>
            <p:ph sz="quarter" idx="15"/>
          </p:nvPr>
        </p:nvSpPr>
        <p:spPr>
          <a:xfrm>
            <a:off x="533400" y="1762791"/>
            <a:ext cx="8077200" cy="3039294"/>
          </a:xfrm>
        </p:spPr>
        <p:txBody>
          <a:bodyPr/>
          <a:lstStyle/>
          <a:p>
            <a:r>
              <a:rPr lang="en-US" dirty="0"/>
              <a:t>What are the risks that substantive testing addresses? </a:t>
            </a:r>
          </a:p>
          <a:p>
            <a:pPr marL="365760" indent="-365760">
              <a:spcAft>
                <a:spcPts val="400"/>
              </a:spcAft>
              <a:buFont typeface="+mj-lt"/>
              <a:buAutoNum type="romanUcPeriod"/>
            </a:pPr>
            <a:r>
              <a:rPr lang="en-US" dirty="0" smtClean="0"/>
              <a:t>Material </a:t>
            </a:r>
            <a:r>
              <a:rPr lang="en-US" dirty="0"/>
              <a:t>misstatements in the financial statements, transactions and </a:t>
            </a:r>
            <a:r>
              <a:rPr lang="en-US" dirty="0" smtClean="0"/>
              <a:t/>
            </a:r>
            <a:br>
              <a:rPr lang="en-US" dirty="0" smtClean="0"/>
            </a:br>
            <a:r>
              <a:rPr lang="en-US" dirty="0" smtClean="0"/>
              <a:t>account </a:t>
            </a:r>
            <a:r>
              <a:rPr lang="en-US" dirty="0"/>
              <a:t>balances.</a:t>
            </a:r>
          </a:p>
          <a:p>
            <a:pPr marL="365760" indent="-365760">
              <a:spcAft>
                <a:spcPts val="400"/>
              </a:spcAft>
              <a:buFont typeface="+mj-lt"/>
              <a:buAutoNum type="romanUcPeriod"/>
            </a:pPr>
            <a:r>
              <a:rPr lang="en-US" dirty="0" smtClean="0"/>
              <a:t>Management </a:t>
            </a:r>
            <a:r>
              <a:rPr lang="en-US" dirty="0"/>
              <a:t>override and financial statement fraud</a:t>
            </a:r>
          </a:p>
          <a:p>
            <a:pPr marL="365760" indent="-365760">
              <a:spcAft>
                <a:spcPts val="400"/>
              </a:spcAft>
              <a:buFont typeface="+mj-lt"/>
              <a:buAutoNum type="romanUcPeriod"/>
            </a:pPr>
            <a:r>
              <a:rPr lang="en-US" dirty="0" smtClean="0"/>
              <a:t>Material </a:t>
            </a:r>
            <a:r>
              <a:rPr lang="en-US" dirty="0"/>
              <a:t>journal entries and other adjustments made during the preparation of the financial statements to go unnoticed</a:t>
            </a:r>
            <a:r>
              <a:rPr lang="en-US" dirty="0" smtClean="0"/>
              <a:t>.</a:t>
            </a:r>
            <a:endParaRPr lang="en-US" dirty="0"/>
          </a:p>
          <a:p>
            <a:pPr marL="274320" indent="-274320">
              <a:spcBef>
                <a:spcPts val="900"/>
              </a:spcBef>
              <a:buFont typeface="+mj-lt"/>
              <a:buAutoNum type="alphaLcParenR"/>
            </a:pPr>
            <a:r>
              <a:rPr lang="en-US" dirty="0"/>
              <a:t>I only</a:t>
            </a:r>
          </a:p>
          <a:p>
            <a:pPr marL="274320" indent="-274320">
              <a:buFont typeface="+mj-lt"/>
              <a:buAutoNum type="alphaLcParenR"/>
            </a:pPr>
            <a:r>
              <a:rPr lang="en-US" dirty="0"/>
              <a:t>II &amp; III</a:t>
            </a:r>
          </a:p>
          <a:p>
            <a:pPr marL="274320" indent="-274320">
              <a:buFont typeface="+mj-lt"/>
              <a:buAutoNum type="alphaLcParenR"/>
            </a:pPr>
            <a:r>
              <a:rPr lang="en-US" dirty="0"/>
              <a:t>I,II,III</a:t>
            </a:r>
          </a:p>
          <a:p>
            <a:pPr marL="274320" indent="-274320">
              <a:buFont typeface="+mj-lt"/>
              <a:buAutoNum type="alphaLcParenR"/>
            </a:pPr>
            <a:r>
              <a:rPr lang="en-US" dirty="0"/>
              <a:t>I &amp; III</a:t>
            </a:r>
          </a:p>
        </p:txBody>
      </p:sp>
      <p:sp>
        <p:nvSpPr>
          <p:cNvPr id="4" name="Slide Number Placeholder 3"/>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B59224-DFAF-451D-8CBC-9A737B9002FD}" type="slidenum">
              <a:rPr kumimoji="0" lang="en-US" sz="10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0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54300140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Check on learning </a:t>
            </a:r>
            <a:r>
              <a:rPr lang="en-US" dirty="0" smtClean="0"/>
              <a:t>– </a:t>
            </a:r>
            <a:r>
              <a:rPr lang="en-US" dirty="0"/>
              <a:t>Multiple choice #1 (Answer)</a:t>
            </a:r>
          </a:p>
        </p:txBody>
      </p:sp>
      <p:sp>
        <p:nvSpPr>
          <p:cNvPr id="3" name="Content Placeholder 2"/>
          <p:cNvSpPr>
            <a:spLocks noGrp="1"/>
          </p:cNvSpPr>
          <p:nvPr>
            <p:ph sz="quarter" idx="15"/>
          </p:nvPr>
        </p:nvSpPr>
        <p:spPr>
          <a:xfrm>
            <a:off x="533400" y="1762791"/>
            <a:ext cx="8077200" cy="1954381"/>
          </a:xfrm>
        </p:spPr>
        <p:txBody>
          <a:bodyPr/>
          <a:lstStyle/>
          <a:p>
            <a:r>
              <a:rPr lang="en-US" dirty="0"/>
              <a:t>What are the risks that substantive testing addresses? </a:t>
            </a:r>
          </a:p>
          <a:p>
            <a:pPr marL="365760" indent="-365760">
              <a:spcAft>
                <a:spcPts val="400"/>
              </a:spcAft>
              <a:buFont typeface="+mj-lt"/>
              <a:buAutoNum type="romanUcPeriod"/>
            </a:pPr>
            <a:r>
              <a:rPr lang="en-US" dirty="0"/>
              <a:t>Material misstatements in the financial statements, transactions and </a:t>
            </a:r>
            <a:r>
              <a:rPr lang="en-US" dirty="0" smtClean="0"/>
              <a:t/>
            </a:r>
            <a:br>
              <a:rPr lang="en-US" dirty="0" smtClean="0"/>
            </a:br>
            <a:r>
              <a:rPr lang="en-US" dirty="0" smtClean="0"/>
              <a:t>account </a:t>
            </a:r>
            <a:r>
              <a:rPr lang="en-US" dirty="0"/>
              <a:t>balances.</a:t>
            </a:r>
          </a:p>
          <a:p>
            <a:pPr marL="365760" indent="-365760">
              <a:spcAft>
                <a:spcPts val="400"/>
              </a:spcAft>
              <a:buFont typeface="+mj-lt"/>
              <a:buAutoNum type="romanUcPeriod"/>
            </a:pPr>
            <a:r>
              <a:rPr lang="en-US" dirty="0" smtClean="0"/>
              <a:t>Management </a:t>
            </a:r>
            <a:r>
              <a:rPr lang="en-US" dirty="0"/>
              <a:t>override and financial statement fraud</a:t>
            </a:r>
          </a:p>
          <a:p>
            <a:pPr marL="365760" indent="-365760">
              <a:spcAft>
                <a:spcPts val="400"/>
              </a:spcAft>
              <a:buFont typeface="+mj-lt"/>
              <a:buAutoNum type="romanUcPeriod"/>
            </a:pPr>
            <a:r>
              <a:rPr lang="en-US" dirty="0" smtClean="0"/>
              <a:t>Material </a:t>
            </a:r>
            <a:r>
              <a:rPr lang="en-US" dirty="0"/>
              <a:t>journal entries and other adjustments made during the preparation of the financial statements to go </a:t>
            </a:r>
            <a:r>
              <a:rPr lang="en-US" dirty="0" smtClean="0"/>
              <a:t>unnoticed.</a:t>
            </a:r>
            <a:endParaRPr lang="en-US" dirty="0"/>
          </a:p>
          <a:p>
            <a:pPr marL="342900" indent="-342900">
              <a:buFont typeface="+mj-lt"/>
              <a:buAutoNum type="alphaLcParenR" startAt="3"/>
            </a:pPr>
            <a:r>
              <a:rPr lang="en-US" dirty="0" smtClean="0"/>
              <a:t>I,II,III</a:t>
            </a:r>
            <a:endParaRPr lang="en-US" dirty="0"/>
          </a:p>
        </p:txBody>
      </p:sp>
      <p:sp>
        <p:nvSpPr>
          <p:cNvPr id="4" name="Slide Number Placeholder 3"/>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B59224-DFAF-451D-8CBC-9A737B9002FD}" type="slidenum">
              <a:rPr kumimoji="0" lang="en-US" sz="10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0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243243178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Check on </a:t>
            </a:r>
            <a:r>
              <a:rPr lang="en-US" dirty="0" smtClean="0"/>
              <a:t>learning – Multiple </a:t>
            </a:r>
            <a:r>
              <a:rPr lang="en-US" dirty="0"/>
              <a:t>choice #2</a:t>
            </a:r>
          </a:p>
        </p:txBody>
      </p:sp>
      <p:sp>
        <p:nvSpPr>
          <p:cNvPr id="3" name="Content Placeholder 2"/>
          <p:cNvSpPr>
            <a:spLocks noGrp="1"/>
          </p:cNvSpPr>
          <p:nvPr>
            <p:ph sz="quarter" idx="15"/>
          </p:nvPr>
        </p:nvSpPr>
        <p:spPr>
          <a:xfrm>
            <a:off x="533400" y="1762791"/>
            <a:ext cx="8077200" cy="4493538"/>
          </a:xfrm>
        </p:spPr>
        <p:txBody>
          <a:bodyPr/>
          <a:lstStyle/>
          <a:p>
            <a:r>
              <a:rPr lang="en-US" dirty="0"/>
              <a:t>Company’s policy dictates that no employee is paid unless she has turned in a timesheet. The client states that this rule is in use for 100 percent of all paychecks. You can test this client assertion by taking a sample of payroll checks and matching them to the timesheets. Which technique of substantive testing would you apply to test it? </a:t>
            </a:r>
          </a:p>
          <a:p>
            <a:pPr marL="365760" indent="-365760">
              <a:spcBef>
                <a:spcPts val="900"/>
              </a:spcBef>
              <a:buFont typeface="+mj-lt"/>
              <a:buAutoNum type="romanUcPeriod"/>
            </a:pPr>
            <a:r>
              <a:rPr lang="en-US" dirty="0"/>
              <a:t>Completeness</a:t>
            </a:r>
          </a:p>
          <a:p>
            <a:pPr marL="365760" indent="-365760">
              <a:spcBef>
                <a:spcPts val="900"/>
              </a:spcBef>
              <a:buFont typeface="+mj-lt"/>
              <a:buAutoNum type="romanUcPeriod"/>
            </a:pPr>
            <a:r>
              <a:rPr lang="en-US" dirty="0" smtClean="0"/>
              <a:t>Reconciliation</a:t>
            </a:r>
            <a:endParaRPr lang="en-US" dirty="0"/>
          </a:p>
          <a:p>
            <a:pPr marL="365760" indent="-365760">
              <a:spcBef>
                <a:spcPts val="900"/>
              </a:spcBef>
              <a:buFont typeface="+mj-lt"/>
              <a:buAutoNum type="romanUcPeriod"/>
            </a:pPr>
            <a:r>
              <a:rPr lang="en-US" dirty="0" err="1" smtClean="0"/>
              <a:t>Reperformance</a:t>
            </a:r>
            <a:endParaRPr lang="en-US" dirty="0"/>
          </a:p>
          <a:p>
            <a:pPr marL="365760" indent="-365760">
              <a:spcBef>
                <a:spcPts val="900"/>
              </a:spcBef>
              <a:buFont typeface="+mj-lt"/>
              <a:buAutoNum type="romanUcPeriod"/>
            </a:pPr>
            <a:r>
              <a:rPr lang="en-US" dirty="0" smtClean="0"/>
              <a:t>Journal </a:t>
            </a:r>
            <a:r>
              <a:rPr lang="en-US" dirty="0"/>
              <a:t>Entry </a:t>
            </a:r>
            <a:r>
              <a:rPr lang="en-US" dirty="0" smtClean="0"/>
              <a:t>Testing</a:t>
            </a:r>
            <a:endParaRPr lang="en-US" dirty="0"/>
          </a:p>
          <a:p>
            <a:pPr marL="365760" indent="-365760">
              <a:spcBef>
                <a:spcPts val="900"/>
              </a:spcBef>
              <a:buFont typeface="+mj-lt"/>
              <a:buAutoNum type="alphaLcParenR"/>
            </a:pPr>
            <a:r>
              <a:rPr lang="en-US" dirty="0"/>
              <a:t>I </a:t>
            </a:r>
          </a:p>
          <a:p>
            <a:pPr marL="365760" indent="-365760">
              <a:spcBef>
                <a:spcPts val="900"/>
              </a:spcBef>
              <a:buFont typeface="+mj-lt"/>
              <a:buAutoNum type="alphaLcParenR"/>
            </a:pPr>
            <a:r>
              <a:rPr lang="en-US" dirty="0"/>
              <a:t>II </a:t>
            </a:r>
          </a:p>
          <a:p>
            <a:pPr marL="365760" indent="-365760">
              <a:spcBef>
                <a:spcPts val="900"/>
              </a:spcBef>
              <a:buFont typeface="+mj-lt"/>
              <a:buAutoNum type="alphaLcParenR"/>
            </a:pPr>
            <a:r>
              <a:rPr lang="en-US" dirty="0"/>
              <a:t>III</a:t>
            </a:r>
          </a:p>
          <a:p>
            <a:pPr marL="365760" indent="-365760">
              <a:spcBef>
                <a:spcPts val="900"/>
              </a:spcBef>
              <a:buFont typeface="+mj-lt"/>
              <a:buAutoNum type="alphaLcParenR"/>
            </a:pPr>
            <a:r>
              <a:rPr lang="en-US" dirty="0"/>
              <a:t>IV</a:t>
            </a:r>
          </a:p>
        </p:txBody>
      </p:sp>
      <p:sp>
        <p:nvSpPr>
          <p:cNvPr id="4" name="Slide Number Placeholder 3"/>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B59224-DFAF-451D-8CBC-9A737B9002FD}" type="slidenum">
              <a:rPr kumimoji="0" lang="en-US" sz="10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0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114414394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Check on learning </a:t>
            </a:r>
            <a:r>
              <a:rPr lang="en-US" dirty="0" smtClean="0"/>
              <a:t>– </a:t>
            </a:r>
            <a:r>
              <a:rPr lang="en-US" dirty="0"/>
              <a:t>Multiple choice #2 (Answer)</a:t>
            </a:r>
          </a:p>
        </p:txBody>
      </p:sp>
      <p:sp>
        <p:nvSpPr>
          <p:cNvPr id="3" name="Content Placeholder 2"/>
          <p:cNvSpPr>
            <a:spLocks noGrp="1"/>
          </p:cNvSpPr>
          <p:nvPr>
            <p:ph sz="quarter" idx="15"/>
          </p:nvPr>
        </p:nvSpPr>
        <p:spPr>
          <a:xfrm>
            <a:off x="533400" y="1762791"/>
            <a:ext cx="8077200" cy="3177793"/>
          </a:xfrm>
        </p:spPr>
        <p:txBody>
          <a:bodyPr/>
          <a:lstStyle/>
          <a:p>
            <a:r>
              <a:rPr lang="en-US" dirty="0"/>
              <a:t>Company’s policy dictates that no employee is paid unless she has turned in a timesheet. The client states that this rule is in use for 100 percent of all paychecks. You can test this client assertion by taking a sample of payroll checks and matching them to the timesheets. Which technique of substantive testing would you apply to test it? </a:t>
            </a:r>
          </a:p>
          <a:p>
            <a:pPr marL="365760" indent="-365760">
              <a:spcBef>
                <a:spcPts val="900"/>
              </a:spcBef>
              <a:buFont typeface="+mj-lt"/>
              <a:buAutoNum type="romanUcPeriod"/>
            </a:pPr>
            <a:r>
              <a:rPr lang="en-US" dirty="0"/>
              <a:t>Completeness</a:t>
            </a:r>
          </a:p>
          <a:p>
            <a:pPr marL="365760" indent="-365760">
              <a:spcBef>
                <a:spcPts val="900"/>
              </a:spcBef>
              <a:buFont typeface="+mj-lt"/>
              <a:buAutoNum type="romanUcPeriod"/>
            </a:pPr>
            <a:r>
              <a:rPr lang="en-US" dirty="0" smtClean="0"/>
              <a:t>Reconciliation</a:t>
            </a:r>
            <a:endParaRPr lang="en-US" dirty="0"/>
          </a:p>
          <a:p>
            <a:pPr marL="365760" indent="-365760">
              <a:spcBef>
                <a:spcPts val="900"/>
              </a:spcBef>
              <a:buFont typeface="+mj-lt"/>
              <a:buAutoNum type="romanUcPeriod"/>
            </a:pPr>
            <a:r>
              <a:rPr lang="en-US" dirty="0" err="1" smtClean="0"/>
              <a:t>Reperformance</a:t>
            </a:r>
            <a:endParaRPr lang="en-US" dirty="0"/>
          </a:p>
          <a:p>
            <a:pPr marL="365760" indent="-365760">
              <a:spcBef>
                <a:spcPts val="900"/>
              </a:spcBef>
              <a:buFont typeface="+mj-lt"/>
              <a:buAutoNum type="romanUcPeriod"/>
            </a:pPr>
            <a:r>
              <a:rPr lang="en-US" dirty="0" smtClean="0"/>
              <a:t>Journal </a:t>
            </a:r>
            <a:r>
              <a:rPr lang="en-US" dirty="0"/>
              <a:t>Entry </a:t>
            </a:r>
            <a:r>
              <a:rPr lang="en-US" dirty="0" smtClean="0"/>
              <a:t>Testing</a:t>
            </a:r>
            <a:endParaRPr lang="en-US" dirty="0"/>
          </a:p>
          <a:p>
            <a:pPr marL="365760" indent="-365760">
              <a:spcBef>
                <a:spcPts val="900"/>
              </a:spcBef>
              <a:buFont typeface="+mj-lt"/>
              <a:buAutoNum type="alphaLcParenR" startAt="3"/>
            </a:pPr>
            <a:r>
              <a:rPr lang="en-US" dirty="0" smtClean="0"/>
              <a:t>III</a:t>
            </a:r>
            <a:endParaRPr lang="en-US" dirty="0"/>
          </a:p>
        </p:txBody>
      </p:sp>
      <p:sp>
        <p:nvSpPr>
          <p:cNvPr id="4" name="Slide Number Placeholder 3"/>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B59224-DFAF-451D-8CBC-9A737B9002FD}" type="slidenum">
              <a:rPr kumimoji="0" lang="en-US" sz="10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0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3202025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objectives</a:t>
            </a:r>
          </a:p>
        </p:txBody>
      </p:sp>
      <p:sp>
        <p:nvSpPr>
          <p:cNvPr id="3" name="Content Placeholder 2"/>
          <p:cNvSpPr>
            <a:spLocks noGrp="1"/>
          </p:cNvSpPr>
          <p:nvPr>
            <p:ph sz="quarter" idx="15"/>
          </p:nvPr>
        </p:nvSpPr>
        <p:spPr>
          <a:xfrm>
            <a:off x="533400" y="1762791"/>
            <a:ext cx="8077200" cy="1215717"/>
          </a:xfrm>
        </p:spPr>
        <p:txBody>
          <a:bodyPr/>
          <a:lstStyle/>
          <a:p>
            <a:r>
              <a:rPr lang="en-US" dirty="0"/>
              <a:t>At the end of this section, students will be able </a:t>
            </a:r>
            <a:r>
              <a:rPr lang="en-US" dirty="0" smtClean="0"/>
              <a:t>to–</a:t>
            </a:r>
            <a:endParaRPr lang="en-US" dirty="0"/>
          </a:p>
          <a:p>
            <a:pPr marL="228600" indent="-228600">
              <a:buFont typeface="Arial" panose="020B0604020202020204" pitchFamily="34" charset="0"/>
              <a:buChar char="•"/>
            </a:pPr>
            <a:r>
              <a:rPr lang="en-US" dirty="0"/>
              <a:t>Explain the role data analytics has in the external audit </a:t>
            </a:r>
          </a:p>
          <a:p>
            <a:pPr marL="228600" indent="-228600">
              <a:buFont typeface="Arial" panose="020B0604020202020204" pitchFamily="34" charset="0"/>
              <a:buChar char="•"/>
            </a:pPr>
            <a:r>
              <a:rPr lang="en-US" dirty="0"/>
              <a:t>Outline the criteria used to gauge potential analytics candidates</a:t>
            </a:r>
          </a:p>
          <a:p>
            <a:pPr marL="228600" indent="-228600">
              <a:buFont typeface="Arial" panose="020B0604020202020204" pitchFamily="34" charset="0"/>
              <a:buChar char="•"/>
            </a:pPr>
            <a:r>
              <a:rPr lang="en-US" dirty="0"/>
              <a:t>Identify common pitfalls that can undermine a successful audit</a:t>
            </a:r>
          </a:p>
        </p:txBody>
      </p:sp>
      <p:sp>
        <p:nvSpPr>
          <p:cNvPr id="4" name="Slide Number Placeholder 3"/>
          <p:cNvSpPr>
            <a:spLocks noGrp="1"/>
          </p:cNvSpPr>
          <p:nvPr>
            <p:ph type="sldNum" sz="quarter" idx="18"/>
          </p:nvPr>
        </p:nvSpPr>
        <p:spPr/>
        <p:txBody>
          <a:bodyPr/>
          <a:lstStyle/>
          <a:p>
            <a:fld id="{0EB59224-DFAF-451D-8CBC-9A737B9002FD}" type="slidenum">
              <a:rPr lang="en-US" smtClean="0"/>
              <a:pPr/>
              <a:t>4</a:t>
            </a:fld>
            <a:endParaRPr lang="en-US" dirty="0"/>
          </a:p>
        </p:txBody>
      </p:sp>
    </p:spTree>
    <p:extLst>
      <p:ext uri="{BB962C8B-B14F-4D97-AF65-F5344CB8AC3E}">
        <p14:creationId xmlns:p14="http://schemas.microsoft.com/office/powerpoint/2010/main" val="180739242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Risk assessment</a:t>
            </a:r>
            <a:endParaRPr lang="en-US" dirty="0"/>
          </a:p>
        </p:txBody>
      </p:sp>
      <p:sp>
        <p:nvSpPr>
          <p:cNvPr id="9" name="Content Placeholder 8"/>
          <p:cNvSpPr>
            <a:spLocks noGrp="1"/>
          </p:cNvSpPr>
          <p:nvPr>
            <p:ph sz="quarter" idx="15"/>
          </p:nvPr>
        </p:nvSpPr>
        <p:spPr>
          <a:xfrm>
            <a:off x="533400" y="1762791"/>
            <a:ext cx="8077200" cy="1231106"/>
          </a:xfrm>
        </p:spPr>
        <p:txBody>
          <a:bodyPr/>
          <a:lstStyle/>
          <a:p>
            <a:pPr>
              <a:spcAft>
                <a:spcPts val="300"/>
              </a:spcAft>
            </a:pPr>
            <a:r>
              <a:rPr lang="en-US" i="1" dirty="0"/>
              <a:t>Risk assessments should </a:t>
            </a:r>
            <a:r>
              <a:rPr lang="en-US" b="1" i="1" dirty="0">
                <a:solidFill>
                  <a:schemeClr val="tx2"/>
                </a:solidFill>
              </a:rPr>
              <a:t>identify, quantify and prioritize tasks against criteria for risk acceptance and objectives relevant to the organization</a:t>
            </a:r>
            <a:r>
              <a:rPr lang="en-US" i="1" dirty="0" smtClean="0"/>
              <a:t>. The </a:t>
            </a:r>
            <a:r>
              <a:rPr lang="en-US" i="1" dirty="0"/>
              <a:t>results should guide and determine the appropriate management action, priorities for managing information systems, and priorities for implementing controls selected to protect against these risks</a:t>
            </a:r>
            <a:r>
              <a:rPr lang="en-US" i="1" dirty="0" smtClean="0"/>
              <a:t>.</a:t>
            </a:r>
            <a:endParaRPr lang="en-US" i="1" dirty="0"/>
          </a:p>
        </p:txBody>
      </p:sp>
      <p:sp>
        <p:nvSpPr>
          <p:cNvPr id="4" name="Slide Number Placeholder 3"/>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B59224-DFAF-451D-8CBC-9A737B9002FD}" type="slidenum">
              <a:rPr kumimoji="0" lang="en-US" sz="10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0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10" name="Content Placeholder 8"/>
          <p:cNvSpPr txBox="1">
            <a:spLocks/>
          </p:cNvSpPr>
          <p:nvPr/>
        </p:nvSpPr>
        <p:spPr>
          <a:xfrm>
            <a:off x="533400" y="3072929"/>
            <a:ext cx="8077200" cy="246221"/>
          </a:xfrm>
          <a:prstGeom prst="rect">
            <a:avLst/>
          </a:prstGeom>
        </p:spPr>
        <p:txBody>
          <a:bodyPr vert="horz" wrap="square" lIns="0" tIns="0" rIns="0" bIns="0" rtlCol="0">
            <a:spAutoFit/>
          </a:bodyPr>
          <a:lstStyle>
            <a:lvl1pPr marL="0" marR="0" indent="0" algn="l" defTabSz="914400" rtl="0" eaLnBrk="1" fontAlgn="auto" latinLnBrk="0" hangingPunct="1">
              <a:lnSpc>
                <a:spcPct val="100000"/>
              </a:lnSpc>
              <a:spcBef>
                <a:spcPts val="0"/>
              </a:spcBef>
              <a:spcAft>
                <a:spcPts val="600"/>
              </a:spcAft>
              <a:buClr>
                <a:schemeClr val="tx1"/>
              </a:buClr>
              <a:buSzTx/>
              <a:buFontTx/>
              <a:buNone/>
              <a:tabLst/>
              <a:defRPr sz="1600" kern="1200" baseline="0">
                <a:solidFill>
                  <a:schemeClr val="tx1"/>
                </a:solidFill>
                <a:latin typeface="Georgia" pitchFamily="18" charset="0"/>
                <a:ea typeface="+mn-ea"/>
                <a:cs typeface="+mn-cs"/>
              </a:defRPr>
            </a:lvl1pPr>
            <a:lvl2pPr marL="228600" indent="-228600" algn="l" defTabSz="914400" rtl="0" eaLnBrk="1" latinLnBrk="0" hangingPunct="1">
              <a:lnSpc>
                <a:spcPct val="100000"/>
              </a:lnSpc>
              <a:spcBef>
                <a:spcPts val="0"/>
              </a:spcBef>
              <a:spcAft>
                <a:spcPts val="600"/>
              </a:spcAft>
              <a:buClr>
                <a:schemeClr val="tx1"/>
              </a:buClr>
              <a:buFont typeface="Georgia" pitchFamily="18" charset="0"/>
              <a:buChar char="•"/>
              <a:defRPr sz="1600" kern="1200">
                <a:solidFill>
                  <a:schemeClr val="tx1"/>
                </a:solidFill>
                <a:latin typeface="Georgia" pitchFamily="18" charset="0"/>
                <a:ea typeface="+mn-ea"/>
                <a:cs typeface="+mn-cs"/>
              </a:defRPr>
            </a:lvl2pPr>
            <a:lvl3pPr marL="457200" indent="-228600" algn="l" defTabSz="914400" rtl="0" eaLnBrk="1" latinLnBrk="0" hangingPunct="1">
              <a:lnSpc>
                <a:spcPct val="100000"/>
              </a:lnSpc>
              <a:spcBef>
                <a:spcPts val="0"/>
              </a:spcBef>
              <a:spcAft>
                <a:spcPts val="600"/>
              </a:spcAft>
              <a:buClr>
                <a:schemeClr val="tx1"/>
              </a:buClr>
              <a:buFont typeface="Georgia" pitchFamily="18" charset="0"/>
              <a:buChar char="-"/>
              <a:defRPr sz="1600" kern="1200">
                <a:solidFill>
                  <a:schemeClr val="tx1"/>
                </a:solidFill>
                <a:latin typeface="Georgia" pitchFamily="18" charset="0"/>
                <a:ea typeface="+mn-ea"/>
                <a:cs typeface="+mn-cs"/>
              </a:defRPr>
            </a:lvl3pPr>
            <a:lvl4pPr marL="685800" indent="-228600" algn="l" defTabSz="914400" rtl="0" eaLnBrk="1" latinLnBrk="0" hangingPunct="1">
              <a:lnSpc>
                <a:spcPct val="100000"/>
              </a:lnSpc>
              <a:spcBef>
                <a:spcPts val="0"/>
              </a:spcBef>
              <a:spcAft>
                <a:spcPts val="600"/>
              </a:spcAft>
              <a:buClr>
                <a:schemeClr val="tx1"/>
              </a:buClr>
              <a:buFont typeface="Georgia" pitchFamily="18" charset="0"/>
              <a:buChar char="◦"/>
              <a:defRPr sz="1600" kern="1200">
                <a:solidFill>
                  <a:schemeClr val="tx1"/>
                </a:solidFill>
                <a:latin typeface="Georgia" pitchFamily="18" charset="0"/>
                <a:ea typeface="+mn-ea"/>
                <a:cs typeface="+mn-cs"/>
              </a:defRPr>
            </a:lvl4pPr>
            <a:lvl5pPr marL="914400" indent="-228600" algn="l" defTabSz="914400" rtl="0" eaLnBrk="1" latinLnBrk="0" hangingPunct="1">
              <a:lnSpc>
                <a:spcPct val="100000"/>
              </a:lnSpc>
              <a:spcBef>
                <a:spcPts val="0"/>
              </a:spcBef>
              <a:spcAft>
                <a:spcPts val="600"/>
              </a:spcAft>
              <a:buClr>
                <a:schemeClr val="tx1"/>
              </a:buClr>
              <a:buFont typeface="Georgia" pitchFamily="18" charset="0"/>
              <a:buChar char="›"/>
              <a:defRPr sz="1600" kern="1200" baseline="0">
                <a:solidFill>
                  <a:schemeClr val="tx1"/>
                </a:solidFill>
                <a:latin typeface="Georgia" pitchFamily="18" charset="0"/>
                <a:ea typeface="+mn-ea"/>
                <a:cs typeface="+mn-cs"/>
              </a:defRPr>
            </a:lvl5pPr>
            <a:lvl6pPr marL="274320" marR="0" indent="-274320" algn="l" defTabSz="914400" rtl="0" eaLnBrk="1" fontAlgn="auto" latinLnBrk="0" hangingPunct="1">
              <a:lnSpc>
                <a:spcPct val="100000"/>
              </a:lnSpc>
              <a:spcBef>
                <a:spcPts val="0"/>
              </a:spcBef>
              <a:spcAft>
                <a:spcPts val="900"/>
              </a:spcAft>
              <a:buClr>
                <a:schemeClr val="tx1"/>
              </a:buClr>
              <a:buSzPct val="100000"/>
              <a:buFont typeface="+mj-lt"/>
              <a:buAutoNum type="arabicPeriod"/>
              <a:tabLst/>
              <a:defRPr sz="2000" kern="1200" baseline="0">
                <a:solidFill>
                  <a:schemeClr val="tx1"/>
                </a:solidFill>
                <a:latin typeface="Georgia" pitchFamily="18" charset="0"/>
                <a:ea typeface="+mn-ea"/>
                <a:cs typeface="+mn-cs"/>
              </a:defRPr>
            </a:lvl6pPr>
            <a:lvl7pPr marL="548640" indent="-274320" algn="l" defTabSz="914400" rtl="0" eaLnBrk="1" latinLnBrk="0" hangingPunct="1">
              <a:lnSpc>
                <a:spcPct val="100000"/>
              </a:lnSpc>
              <a:spcBef>
                <a:spcPts val="0"/>
              </a:spcBef>
              <a:spcAft>
                <a:spcPts val="900"/>
              </a:spcAft>
              <a:buSzPct val="100000"/>
              <a:buFont typeface="+mj-lt"/>
              <a:buAutoNum type="alphaLcPeriod"/>
              <a:defRPr sz="2000" kern="1200" baseline="0">
                <a:solidFill>
                  <a:schemeClr val="tx1"/>
                </a:solidFill>
                <a:latin typeface="Georgia" pitchFamily="18" charset="0"/>
                <a:ea typeface="+mn-ea"/>
                <a:cs typeface="+mn-cs"/>
              </a:defRPr>
            </a:lvl7pPr>
            <a:lvl8pPr marL="822960" indent="-274320" algn="l" defTabSz="914400" rtl="0" eaLnBrk="1" latinLnBrk="0" hangingPunct="1">
              <a:lnSpc>
                <a:spcPct val="100000"/>
              </a:lnSpc>
              <a:spcBef>
                <a:spcPts val="0"/>
              </a:spcBef>
              <a:spcAft>
                <a:spcPts val="900"/>
              </a:spcAft>
              <a:buSzPct val="100000"/>
              <a:buFont typeface="+mj-lt"/>
              <a:buAutoNum type="romanLcPeriod"/>
              <a:defRPr sz="2000" kern="1200" baseline="0">
                <a:solidFill>
                  <a:schemeClr val="tx1"/>
                </a:solidFill>
                <a:latin typeface="Georgia" pitchFamily="18" charset="0"/>
                <a:ea typeface="+mn-ea"/>
                <a:cs typeface="+mn-cs"/>
              </a:defRPr>
            </a:lvl8pPr>
            <a:lvl9pPr marL="0" indent="-274320" algn="l" defTabSz="914400" rtl="0" eaLnBrk="1" latinLnBrk="0" hangingPunct="1">
              <a:lnSpc>
                <a:spcPct val="100000"/>
              </a:lnSpc>
              <a:spcBef>
                <a:spcPts val="0"/>
              </a:spcBef>
              <a:spcAft>
                <a:spcPts val="900"/>
              </a:spcAft>
              <a:buFont typeface="Arial" pitchFamily="34" charset="0"/>
              <a:buNone/>
              <a:defRPr sz="2000" b="1" kern="1200" baseline="0">
                <a:solidFill>
                  <a:schemeClr val="tx2"/>
                </a:solidFill>
                <a:latin typeface="Georgia" pitchFamily="18" charset="0"/>
                <a:ea typeface="+mn-ea"/>
                <a:cs typeface="+mn-cs"/>
              </a:defRPr>
            </a:lvl9pPr>
          </a:lstStyle>
          <a:p>
            <a:pPr marL="0" marR="0" lvl="0" indent="0" algn="l" defTabSz="914400" rtl="0" eaLnBrk="1" fontAlgn="auto" latinLnBrk="0" hangingPunct="1">
              <a:lnSpc>
                <a:spcPct val="100000"/>
              </a:lnSpc>
              <a:spcBef>
                <a:spcPts val="0"/>
              </a:spcBef>
              <a:spcAft>
                <a:spcPts val="600"/>
              </a:spcAft>
              <a:buClr>
                <a:srgbClr val="000000"/>
              </a:buClr>
              <a:buSzTx/>
              <a:buFontTx/>
              <a:buNone/>
              <a:tabLst/>
              <a:defRPr/>
            </a:pPr>
            <a:r>
              <a:rPr kumimoji="0" lang="en-US" sz="1600" b="1" i="1" u="none" strike="noStrike" kern="1200" cap="none" spc="0" normalizeH="0" baseline="0" noProof="0" dirty="0">
                <a:ln>
                  <a:noFill/>
                </a:ln>
                <a:solidFill>
                  <a:srgbClr val="A32020"/>
                </a:solidFill>
                <a:effectLst/>
                <a:uLnTx/>
                <a:uFillTx/>
                <a:latin typeface="Georgia" pitchFamily="18" charset="0"/>
                <a:ea typeface="+mn-ea"/>
                <a:cs typeface="+mn-cs"/>
              </a:rPr>
              <a:t>What are some areas that risk assessment addresses? </a:t>
            </a:r>
          </a:p>
        </p:txBody>
      </p:sp>
      <p:sp>
        <p:nvSpPr>
          <p:cNvPr id="12" name="Content Placeholder 8"/>
          <p:cNvSpPr txBox="1">
            <a:spLocks/>
          </p:cNvSpPr>
          <p:nvPr/>
        </p:nvSpPr>
        <p:spPr>
          <a:xfrm>
            <a:off x="533400" y="4642649"/>
            <a:ext cx="8077200" cy="246221"/>
          </a:xfrm>
          <a:prstGeom prst="rect">
            <a:avLst/>
          </a:prstGeom>
        </p:spPr>
        <p:txBody>
          <a:bodyPr vert="horz" wrap="square" lIns="0" tIns="0" rIns="0" bIns="0" rtlCol="0">
            <a:spAutoFit/>
          </a:bodyPr>
          <a:lstStyle>
            <a:lvl1pPr marL="0" marR="0" indent="0" algn="l" defTabSz="914400" rtl="0" eaLnBrk="1" fontAlgn="auto" latinLnBrk="0" hangingPunct="1">
              <a:lnSpc>
                <a:spcPct val="100000"/>
              </a:lnSpc>
              <a:spcBef>
                <a:spcPts val="0"/>
              </a:spcBef>
              <a:spcAft>
                <a:spcPts val="600"/>
              </a:spcAft>
              <a:buClr>
                <a:schemeClr val="tx1"/>
              </a:buClr>
              <a:buSzTx/>
              <a:buFontTx/>
              <a:buNone/>
              <a:tabLst/>
              <a:defRPr sz="1600" kern="1200" baseline="0">
                <a:solidFill>
                  <a:schemeClr val="tx1"/>
                </a:solidFill>
                <a:latin typeface="Georgia" pitchFamily="18" charset="0"/>
                <a:ea typeface="+mn-ea"/>
                <a:cs typeface="+mn-cs"/>
              </a:defRPr>
            </a:lvl1pPr>
            <a:lvl2pPr marL="228600" indent="-228600" algn="l" defTabSz="914400" rtl="0" eaLnBrk="1" latinLnBrk="0" hangingPunct="1">
              <a:lnSpc>
                <a:spcPct val="100000"/>
              </a:lnSpc>
              <a:spcBef>
                <a:spcPts val="0"/>
              </a:spcBef>
              <a:spcAft>
                <a:spcPts val="600"/>
              </a:spcAft>
              <a:buClr>
                <a:schemeClr val="tx1"/>
              </a:buClr>
              <a:buFont typeface="Georgia" pitchFamily="18" charset="0"/>
              <a:buChar char="•"/>
              <a:defRPr sz="1600" kern="1200">
                <a:solidFill>
                  <a:schemeClr val="tx1"/>
                </a:solidFill>
                <a:latin typeface="Georgia" pitchFamily="18" charset="0"/>
                <a:ea typeface="+mn-ea"/>
                <a:cs typeface="+mn-cs"/>
              </a:defRPr>
            </a:lvl2pPr>
            <a:lvl3pPr marL="457200" indent="-228600" algn="l" defTabSz="914400" rtl="0" eaLnBrk="1" latinLnBrk="0" hangingPunct="1">
              <a:lnSpc>
                <a:spcPct val="100000"/>
              </a:lnSpc>
              <a:spcBef>
                <a:spcPts val="0"/>
              </a:spcBef>
              <a:spcAft>
                <a:spcPts val="600"/>
              </a:spcAft>
              <a:buClr>
                <a:schemeClr val="tx1"/>
              </a:buClr>
              <a:buFont typeface="Georgia" pitchFamily="18" charset="0"/>
              <a:buChar char="-"/>
              <a:defRPr sz="1600" kern="1200">
                <a:solidFill>
                  <a:schemeClr val="tx1"/>
                </a:solidFill>
                <a:latin typeface="Georgia" pitchFamily="18" charset="0"/>
                <a:ea typeface="+mn-ea"/>
                <a:cs typeface="+mn-cs"/>
              </a:defRPr>
            </a:lvl3pPr>
            <a:lvl4pPr marL="685800" indent="-228600" algn="l" defTabSz="914400" rtl="0" eaLnBrk="1" latinLnBrk="0" hangingPunct="1">
              <a:lnSpc>
                <a:spcPct val="100000"/>
              </a:lnSpc>
              <a:spcBef>
                <a:spcPts val="0"/>
              </a:spcBef>
              <a:spcAft>
                <a:spcPts val="600"/>
              </a:spcAft>
              <a:buClr>
                <a:schemeClr val="tx1"/>
              </a:buClr>
              <a:buFont typeface="Georgia" pitchFamily="18" charset="0"/>
              <a:buChar char="◦"/>
              <a:defRPr sz="1600" kern="1200">
                <a:solidFill>
                  <a:schemeClr val="tx1"/>
                </a:solidFill>
                <a:latin typeface="Georgia" pitchFamily="18" charset="0"/>
                <a:ea typeface="+mn-ea"/>
                <a:cs typeface="+mn-cs"/>
              </a:defRPr>
            </a:lvl4pPr>
            <a:lvl5pPr marL="914400" indent="-228600" algn="l" defTabSz="914400" rtl="0" eaLnBrk="1" latinLnBrk="0" hangingPunct="1">
              <a:lnSpc>
                <a:spcPct val="100000"/>
              </a:lnSpc>
              <a:spcBef>
                <a:spcPts val="0"/>
              </a:spcBef>
              <a:spcAft>
                <a:spcPts val="600"/>
              </a:spcAft>
              <a:buClr>
                <a:schemeClr val="tx1"/>
              </a:buClr>
              <a:buFont typeface="Georgia" pitchFamily="18" charset="0"/>
              <a:buChar char="›"/>
              <a:defRPr sz="1600" kern="1200" baseline="0">
                <a:solidFill>
                  <a:schemeClr val="tx1"/>
                </a:solidFill>
                <a:latin typeface="Georgia" pitchFamily="18" charset="0"/>
                <a:ea typeface="+mn-ea"/>
                <a:cs typeface="+mn-cs"/>
              </a:defRPr>
            </a:lvl5pPr>
            <a:lvl6pPr marL="274320" marR="0" indent="-274320" algn="l" defTabSz="914400" rtl="0" eaLnBrk="1" fontAlgn="auto" latinLnBrk="0" hangingPunct="1">
              <a:lnSpc>
                <a:spcPct val="100000"/>
              </a:lnSpc>
              <a:spcBef>
                <a:spcPts val="0"/>
              </a:spcBef>
              <a:spcAft>
                <a:spcPts val="900"/>
              </a:spcAft>
              <a:buClr>
                <a:schemeClr val="tx1"/>
              </a:buClr>
              <a:buSzPct val="100000"/>
              <a:buFont typeface="+mj-lt"/>
              <a:buAutoNum type="arabicPeriod"/>
              <a:tabLst/>
              <a:defRPr sz="2000" kern="1200" baseline="0">
                <a:solidFill>
                  <a:schemeClr val="tx1"/>
                </a:solidFill>
                <a:latin typeface="Georgia" pitchFamily="18" charset="0"/>
                <a:ea typeface="+mn-ea"/>
                <a:cs typeface="+mn-cs"/>
              </a:defRPr>
            </a:lvl6pPr>
            <a:lvl7pPr marL="548640" indent="-274320" algn="l" defTabSz="914400" rtl="0" eaLnBrk="1" latinLnBrk="0" hangingPunct="1">
              <a:lnSpc>
                <a:spcPct val="100000"/>
              </a:lnSpc>
              <a:spcBef>
                <a:spcPts val="0"/>
              </a:spcBef>
              <a:spcAft>
                <a:spcPts val="900"/>
              </a:spcAft>
              <a:buSzPct val="100000"/>
              <a:buFont typeface="+mj-lt"/>
              <a:buAutoNum type="alphaLcPeriod"/>
              <a:defRPr sz="2000" kern="1200" baseline="0">
                <a:solidFill>
                  <a:schemeClr val="tx1"/>
                </a:solidFill>
                <a:latin typeface="Georgia" pitchFamily="18" charset="0"/>
                <a:ea typeface="+mn-ea"/>
                <a:cs typeface="+mn-cs"/>
              </a:defRPr>
            </a:lvl7pPr>
            <a:lvl8pPr marL="822960" indent="-274320" algn="l" defTabSz="914400" rtl="0" eaLnBrk="1" latinLnBrk="0" hangingPunct="1">
              <a:lnSpc>
                <a:spcPct val="100000"/>
              </a:lnSpc>
              <a:spcBef>
                <a:spcPts val="0"/>
              </a:spcBef>
              <a:spcAft>
                <a:spcPts val="900"/>
              </a:spcAft>
              <a:buSzPct val="100000"/>
              <a:buFont typeface="+mj-lt"/>
              <a:buAutoNum type="romanLcPeriod"/>
              <a:defRPr sz="2000" kern="1200" baseline="0">
                <a:solidFill>
                  <a:schemeClr val="tx1"/>
                </a:solidFill>
                <a:latin typeface="Georgia" pitchFamily="18" charset="0"/>
                <a:ea typeface="+mn-ea"/>
                <a:cs typeface="+mn-cs"/>
              </a:defRPr>
            </a:lvl8pPr>
            <a:lvl9pPr marL="0" indent="-274320" algn="l" defTabSz="914400" rtl="0" eaLnBrk="1" latinLnBrk="0" hangingPunct="1">
              <a:lnSpc>
                <a:spcPct val="100000"/>
              </a:lnSpc>
              <a:spcBef>
                <a:spcPts val="0"/>
              </a:spcBef>
              <a:spcAft>
                <a:spcPts val="900"/>
              </a:spcAft>
              <a:buFont typeface="Arial" pitchFamily="34" charset="0"/>
              <a:buNone/>
              <a:defRPr sz="2000" b="1" kern="1200" baseline="0">
                <a:solidFill>
                  <a:schemeClr val="tx2"/>
                </a:solidFill>
                <a:latin typeface="Georgia" pitchFamily="18" charset="0"/>
                <a:ea typeface="+mn-ea"/>
                <a:cs typeface="+mn-cs"/>
              </a:defRPr>
            </a:lvl9pPr>
          </a:lstStyle>
          <a:p>
            <a:pPr marL="0" marR="0" lvl="0" indent="0" algn="l" defTabSz="914400" rtl="0" eaLnBrk="1" fontAlgn="auto" latinLnBrk="0" hangingPunct="1">
              <a:lnSpc>
                <a:spcPct val="100000"/>
              </a:lnSpc>
              <a:spcBef>
                <a:spcPts val="0"/>
              </a:spcBef>
              <a:spcAft>
                <a:spcPts val="300"/>
              </a:spcAft>
              <a:buClr>
                <a:srgbClr val="000000"/>
              </a:buClr>
              <a:buSzTx/>
              <a:buFontTx/>
              <a:buNone/>
              <a:tabLst/>
              <a:defRPr/>
            </a:pPr>
            <a:r>
              <a:rPr kumimoji="0" lang="en-US" sz="1600" b="1" i="1" u="none" strike="noStrike" kern="1200" cap="none" spc="0" normalizeH="0" baseline="0" noProof="0" dirty="0">
                <a:ln>
                  <a:noFill/>
                </a:ln>
                <a:solidFill>
                  <a:srgbClr val="A32020"/>
                </a:solidFill>
                <a:effectLst/>
                <a:uLnTx/>
                <a:uFillTx/>
                <a:latin typeface="Georgia" pitchFamily="18" charset="0"/>
                <a:ea typeface="+mn-ea"/>
                <a:cs typeface="+mn-cs"/>
              </a:rPr>
              <a:t>What are some of the benefits of using data analytics for risk assessment</a:t>
            </a:r>
            <a:r>
              <a:rPr kumimoji="0" lang="en-US" sz="1600" b="1" i="1" u="none" strike="noStrike" kern="1200" cap="none" spc="0" normalizeH="0" baseline="0" noProof="0" dirty="0" smtClean="0">
                <a:ln>
                  <a:noFill/>
                </a:ln>
                <a:solidFill>
                  <a:srgbClr val="A32020"/>
                </a:solidFill>
                <a:effectLst/>
                <a:uLnTx/>
                <a:uFillTx/>
                <a:latin typeface="Georgia" pitchFamily="18" charset="0"/>
                <a:ea typeface="+mn-ea"/>
                <a:cs typeface="+mn-cs"/>
              </a:rPr>
              <a:t>?</a:t>
            </a:r>
            <a:endParaRPr kumimoji="0" lang="en-US" sz="1600" b="1" i="1" u="none" strike="noStrike" kern="1200" cap="none" spc="0" normalizeH="0" baseline="0" noProof="0" dirty="0">
              <a:ln>
                <a:noFill/>
              </a:ln>
              <a:solidFill>
                <a:srgbClr val="A32020"/>
              </a:solidFill>
              <a:effectLst/>
              <a:uLnTx/>
              <a:uFillTx/>
              <a:latin typeface="Georgia" pitchFamily="18" charset="0"/>
              <a:ea typeface="+mn-ea"/>
              <a:cs typeface="+mn-cs"/>
            </a:endParaRPr>
          </a:p>
        </p:txBody>
      </p:sp>
      <p:sp>
        <p:nvSpPr>
          <p:cNvPr id="14" name="Shape 1122"/>
          <p:cNvSpPr txBox="1"/>
          <p:nvPr/>
        </p:nvSpPr>
        <p:spPr>
          <a:xfrm>
            <a:off x="533400" y="6201483"/>
            <a:ext cx="5539200" cy="123111"/>
          </a:xfrm>
          <a:prstGeom prst="rect">
            <a:avLst/>
          </a:prstGeom>
          <a:noFill/>
          <a:ln>
            <a:noFill/>
          </a:ln>
        </p:spPr>
        <p:txBody>
          <a:bodyPr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ct val="25000"/>
              <a:buFont typeface="Georgia"/>
              <a:buNone/>
              <a:tabLst/>
              <a:defRPr/>
            </a:pPr>
            <a:r>
              <a:rPr kumimoji="0" lang="en" sz="800" b="0" i="1" u="none" strike="noStrike" kern="1200" cap="none" spc="0" normalizeH="0" baseline="0" noProof="0" dirty="0">
                <a:ln>
                  <a:noFill/>
                </a:ln>
                <a:solidFill>
                  <a:srgbClr val="000000"/>
                </a:solidFill>
                <a:effectLst/>
                <a:uLnTx/>
                <a:uFillTx/>
                <a:latin typeface="Georgia"/>
                <a:ea typeface="Georgia"/>
                <a:cs typeface="Georgia"/>
                <a:sym typeface="Georgia"/>
              </a:rPr>
              <a:t>CISA Review Manual 2014</a:t>
            </a:r>
          </a:p>
        </p:txBody>
      </p:sp>
      <p:pic>
        <p:nvPicPr>
          <p:cNvPr id="110" name="Picture 109"/>
          <p:cNvPicPr>
            <a:picLocks noChangeAspect="1"/>
          </p:cNvPicPr>
          <p:nvPr/>
        </p:nvPicPr>
        <p:blipFill>
          <a:blip r:embed="rId3"/>
          <a:stretch>
            <a:fillRect/>
          </a:stretch>
        </p:blipFill>
        <p:spPr>
          <a:xfrm>
            <a:off x="7128603" y="41360"/>
            <a:ext cx="1481998" cy="478870"/>
          </a:xfrm>
          <a:prstGeom prst="rect">
            <a:avLst/>
          </a:prstGeom>
        </p:spPr>
      </p:pic>
    </p:spTree>
    <p:extLst>
      <p:ext uri="{BB962C8B-B14F-4D97-AF65-F5344CB8AC3E}">
        <p14:creationId xmlns:p14="http://schemas.microsoft.com/office/powerpoint/2010/main" val="407509104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Risk assessment</a:t>
            </a:r>
            <a:endParaRPr lang="en-US" dirty="0"/>
          </a:p>
        </p:txBody>
      </p:sp>
      <p:sp>
        <p:nvSpPr>
          <p:cNvPr id="9" name="Content Placeholder 8"/>
          <p:cNvSpPr>
            <a:spLocks noGrp="1"/>
          </p:cNvSpPr>
          <p:nvPr>
            <p:ph sz="quarter" idx="15"/>
          </p:nvPr>
        </p:nvSpPr>
        <p:spPr>
          <a:xfrm>
            <a:off x="533400" y="1762791"/>
            <a:ext cx="8077200" cy="1231106"/>
          </a:xfrm>
        </p:spPr>
        <p:txBody>
          <a:bodyPr/>
          <a:lstStyle/>
          <a:p>
            <a:pPr>
              <a:spcAft>
                <a:spcPts val="300"/>
              </a:spcAft>
            </a:pPr>
            <a:r>
              <a:rPr lang="en-US" i="1" dirty="0"/>
              <a:t>Risk assessments should </a:t>
            </a:r>
            <a:r>
              <a:rPr lang="en-US" b="1" i="1" dirty="0">
                <a:solidFill>
                  <a:schemeClr val="tx2"/>
                </a:solidFill>
              </a:rPr>
              <a:t>identify, quantify and prioritize tasks against criteria for risk acceptance and objectives relevant to the organization</a:t>
            </a:r>
            <a:r>
              <a:rPr lang="en-US" i="1" dirty="0" smtClean="0"/>
              <a:t>. The </a:t>
            </a:r>
            <a:r>
              <a:rPr lang="en-US" i="1" dirty="0"/>
              <a:t>results should guide and determine the appropriate management action, priorities for managing information systems, and priorities for implementing controls selected to protect against these risks</a:t>
            </a:r>
            <a:r>
              <a:rPr lang="en-US" i="1" dirty="0" smtClean="0"/>
              <a:t>.</a:t>
            </a:r>
            <a:endParaRPr lang="en-US" i="1" dirty="0"/>
          </a:p>
        </p:txBody>
      </p:sp>
      <p:sp>
        <p:nvSpPr>
          <p:cNvPr id="4" name="Slide Number Placeholder 3"/>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B59224-DFAF-451D-8CBC-9A737B9002FD}" type="slidenum">
              <a:rPr kumimoji="0" lang="en-US" sz="10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0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10" name="Content Placeholder 8"/>
          <p:cNvSpPr txBox="1">
            <a:spLocks/>
          </p:cNvSpPr>
          <p:nvPr/>
        </p:nvSpPr>
        <p:spPr>
          <a:xfrm>
            <a:off x="533400" y="3072929"/>
            <a:ext cx="8077200" cy="246221"/>
          </a:xfrm>
          <a:prstGeom prst="rect">
            <a:avLst/>
          </a:prstGeom>
        </p:spPr>
        <p:txBody>
          <a:bodyPr vert="horz" wrap="square" lIns="0" tIns="0" rIns="0" bIns="0" rtlCol="0">
            <a:spAutoFit/>
          </a:bodyPr>
          <a:lstStyle>
            <a:lvl1pPr marL="0" marR="0" indent="0" algn="l" defTabSz="914400" rtl="0" eaLnBrk="1" fontAlgn="auto" latinLnBrk="0" hangingPunct="1">
              <a:lnSpc>
                <a:spcPct val="100000"/>
              </a:lnSpc>
              <a:spcBef>
                <a:spcPts val="0"/>
              </a:spcBef>
              <a:spcAft>
                <a:spcPts val="600"/>
              </a:spcAft>
              <a:buClr>
                <a:schemeClr val="tx1"/>
              </a:buClr>
              <a:buSzTx/>
              <a:buFontTx/>
              <a:buNone/>
              <a:tabLst/>
              <a:defRPr sz="1600" kern="1200" baseline="0">
                <a:solidFill>
                  <a:schemeClr val="tx1"/>
                </a:solidFill>
                <a:latin typeface="Georgia" pitchFamily="18" charset="0"/>
                <a:ea typeface="+mn-ea"/>
                <a:cs typeface="+mn-cs"/>
              </a:defRPr>
            </a:lvl1pPr>
            <a:lvl2pPr marL="228600" indent="-228600" algn="l" defTabSz="914400" rtl="0" eaLnBrk="1" latinLnBrk="0" hangingPunct="1">
              <a:lnSpc>
                <a:spcPct val="100000"/>
              </a:lnSpc>
              <a:spcBef>
                <a:spcPts val="0"/>
              </a:spcBef>
              <a:spcAft>
                <a:spcPts val="600"/>
              </a:spcAft>
              <a:buClr>
                <a:schemeClr val="tx1"/>
              </a:buClr>
              <a:buFont typeface="Georgia" pitchFamily="18" charset="0"/>
              <a:buChar char="•"/>
              <a:defRPr sz="1600" kern="1200">
                <a:solidFill>
                  <a:schemeClr val="tx1"/>
                </a:solidFill>
                <a:latin typeface="Georgia" pitchFamily="18" charset="0"/>
                <a:ea typeface="+mn-ea"/>
                <a:cs typeface="+mn-cs"/>
              </a:defRPr>
            </a:lvl2pPr>
            <a:lvl3pPr marL="457200" indent="-228600" algn="l" defTabSz="914400" rtl="0" eaLnBrk="1" latinLnBrk="0" hangingPunct="1">
              <a:lnSpc>
                <a:spcPct val="100000"/>
              </a:lnSpc>
              <a:spcBef>
                <a:spcPts val="0"/>
              </a:spcBef>
              <a:spcAft>
                <a:spcPts val="600"/>
              </a:spcAft>
              <a:buClr>
                <a:schemeClr val="tx1"/>
              </a:buClr>
              <a:buFont typeface="Georgia" pitchFamily="18" charset="0"/>
              <a:buChar char="-"/>
              <a:defRPr sz="1600" kern="1200">
                <a:solidFill>
                  <a:schemeClr val="tx1"/>
                </a:solidFill>
                <a:latin typeface="Georgia" pitchFamily="18" charset="0"/>
                <a:ea typeface="+mn-ea"/>
                <a:cs typeface="+mn-cs"/>
              </a:defRPr>
            </a:lvl3pPr>
            <a:lvl4pPr marL="685800" indent="-228600" algn="l" defTabSz="914400" rtl="0" eaLnBrk="1" latinLnBrk="0" hangingPunct="1">
              <a:lnSpc>
                <a:spcPct val="100000"/>
              </a:lnSpc>
              <a:spcBef>
                <a:spcPts val="0"/>
              </a:spcBef>
              <a:spcAft>
                <a:spcPts val="600"/>
              </a:spcAft>
              <a:buClr>
                <a:schemeClr val="tx1"/>
              </a:buClr>
              <a:buFont typeface="Georgia" pitchFamily="18" charset="0"/>
              <a:buChar char="◦"/>
              <a:defRPr sz="1600" kern="1200">
                <a:solidFill>
                  <a:schemeClr val="tx1"/>
                </a:solidFill>
                <a:latin typeface="Georgia" pitchFamily="18" charset="0"/>
                <a:ea typeface="+mn-ea"/>
                <a:cs typeface="+mn-cs"/>
              </a:defRPr>
            </a:lvl4pPr>
            <a:lvl5pPr marL="914400" indent="-228600" algn="l" defTabSz="914400" rtl="0" eaLnBrk="1" latinLnBrk="0" hangingPunct="1">
              <a:lnSpc>
                <a:spcPct val="100000"/>
              </a:lnSpc>
              <a:spcBef>
                <a:spcPts val="0"/>
              </a:spcBef>
              <a:spcAft>
                <a:spcPts val="600"/>
              </a:spcAft>
              <a:buClr>
                <a:schemeClr val="tx1"/>
              </a:buClr>
              <a:buFont typeface="Georgia" pitchFamily="18" charset="0"/>
              <a:buChar char="›"/>
              <a:defRPr sz="1600" kern="1200" baseline="0">
                <a:solidFill>
                  <a:schemeClr val="tx1"/>
                </a:solidFill>
                <a:latin typeface="Georgia" pitchFamily="18" charset="0"/>
                <a:ea typeface="+mn-ea"/>
                <a:cs typeface="+mn-cs"/>
              </a:defRPr>
            </a:lvl5pPr>
            <a:lvl6pPr marL="274320" marR="0" indent="-274320" algn="l" defTabSz="914400" rtl="0" eaLnBrk="1" fontAlgn="auto" latinLnBrk="0" hangingPunct="1">
              <a:lnSpc>
                <a:spcPct val="100000"/>
              </a:lnSpc>
              <a:spcBef>
                <a:spcPts val="0"/>
              </a:spcBef>
              <a:spcAft>
                <a:spcPts val="900"/>
              </a:spcAft>
              <a:buClr>
                <a:schemeClr val="tx1"/>
              </a:buClr>
              <a:buSzPct val="100000"/>
              <a:buFont typeface="+mj-lt"/>
              <a:buAutoNum type="arabicPeriod"/>
              <a:tabLst/>
              <a:defRPr sz="2000" kern="1200" baseline="0">
                <a:solidFill>
                  <a:schemeClr val="tx1"/>
                </a:solidFill>
                <a:latin typeface="Georgia" pitchFamily="18" charset="0"/>
                <a:ea typeface="+mn-ea"/>
                <a:cs typeface="+mn-cs"/>
              </a:defRPr>
            </a:lvl6pPr>
            <a:lvl7pPr marL="548640" indent="-274320" algn="l" defTabSz="914400" rtl="0" eaLnBrk="1" latinLnBrk="0" hangingPunct="1">
              <a:lnSpc>
                <a:spcPct val="100000"/>
              </a:lnSpc>
              <a:spcBef>
                <a:spcPts val="0"/>
              </a:spcBef>
              <a:spcAft>
                <a:spcPts val="900"/>
              </a:spcAft>
              <a:buSzPct val="100000"/>
              <a:buFont typeface="+mj-lt"/>
              <a:buAutoNum type="alphaLcPeriod"/>
              <a:defRPr sz="2000" kern="1200" baseline="0">
                <a:solidFill>
                  <a:schemeClr val="tx1"/>
                </a:solidFill>
                <a:latin typeface="Georgia" pitchFamily="18" charset="0"/>
                <a:ea typeface="+mn-ea"/>
                <a:cs typeface="+mn-cs"/>
              </a:defRPr>
            </a:lvl7pPr>
            <a:lvl8pPr marL="822960" indent="-274320" algn="l" defTabSz="914400" rtl="0" eaLnBrk="1" latinLnBrk="0" hangingPunct="1">
              <a:lnSpc>
                <a:spcPct val="100000"/>
              </a:lnSpc>
              <a:spcBef>
                <a:spcPts val="0"/>
              </a:spcBef>
              <a:spcAft>
                <a:spcPts val="900"/>
              </a:spcAft>
              <a:buSzPct val="100000"/>
              <a:buFont typeface="+mj-lt"/>
              <a:buAutoNum type="romanLcPeriod"/>
              <a:defRPr sz="2000" kern="1200" baseline="0">
                <a:solidFill>
                  <a:schemeClr val="tx1"/>
                </a:solidFill>
                <a:latin typeface="Georgia" pitchFamily="18" charset="0"/>
                <a:ea typeface="+mn-ea"/>
                <a:cs typeface="+mn-cs"/>
              </a:defRPr>
            </a:lvl8pPr>
            <a:lvl9pPr marL="0" indent="-274320" algn="l" defTabSz="914400" rtl="0" eaLnBrk="1" latinLnBrk="0" hangingPunct="1">
              <a:lnSpc>
                <a:spcPct val="100000"/>
              </a:lnSpc>
              <a:spcBef>
                <a:spcPts val="0"/>
              </a:spcBef>
              <a:spcAft>
                <a:spcPts val="900"/>
              </a:spcAft>
              <a:buFont typeface="Arial" pitchFamily="34" charset="0"/>
              <a:buNone/>
              <a:defRPr sz="2000" b="1" kern="1200" baseline="0">
                <a:solidFill>
                  <a:schemeClr val="tx2"/>
                </a:solidFill>
                <a:latin typeface="Georgia" pitchFamily="18" charset="0"/>
                <a:ea typeface="+mn-ea"/>
                <a:cs typeface="+mn-cs"/>
              </a:defRPr>
            </a:lvl9pPr>
          </a:lstStyle>
          <a:p>
            <a:pPr marL="0" marR="0" lvl="0" indent="0" algn="l" defTabSz="914400" rtl="0" eaLnBrk="1" fontAlgn="auto" latinLnBrk="0" hangingPunct="1">
              <a:lnSpc>
                <a:spcPct val="100000"/>
              </a:lnSpc>
              <a:spcBef>
                <a:spcPts val="0"/>
              </a:spcBef>
              <a:spcAft>
                <a:spcPts val="600"/>
              </a:spcAft>
              <a:buClr>
                <a:srgbClr val="000000"/>
              </a:buClr>
              <a:buSzTx/>
              <a:buFontTx/>
              <a:buNone/>
              <a:tabLst/>
              <a:defRPr/>
            </a:pPr>
            <a:r>
              <a:rPr kumimoji="0" lang="en-US" sz="1600" b="1" i="1" u="none" strike="noStrike" kern="1200" cap="none" spc="0" normalizeH="0" baseline="0" noProof="0" dirty="0">
                <a:ln>
                  <a:noFill/>
                </a:ln>
                <a:solidFill>
                  <a:srgbClr val="A32020"/>
                </a:solidFill>
                <a:effectLst/>
                <a:uLnTx/>
                <a:uFillTx/>
                <a:latin typeface="Georgia" pitchFamily="18" charset="0"/>
                <a:ea typeface="+mn-ea"/>
                <a:cs typeface="+mn-cs"/>
              </a:rPr>
              <a:t>What are some areas that risk assessment addresses? </a:t>
            </a:r>
          </a:p>
        </p:txBody>
      </p:sp>
      <p:sp>
        <p:nvSpPr>
          <p:cNvPr id="11" name="Content Placeholder 8"/>
          <p:cNvSpPr txBox="1">
            <a:spLocks/>
          </p:cNvSpPr>
          <p:nvPr/>
        </p:nvSpPr>
        <p:spPr>
          <a:xfrm>
            <a:off x="533400" y="3434160"/>
            <a:ext cx="8077200" cy="1061829"/>
          </a:xfrm>
          <a:prstGeom prst="rect">
            <a:avLst/>
          </a:prstGeom>
        </p:spPr>
        <p:txBody>
          <a:bodyPr vert="horz" wrap="square" lIns="0" tIns="0" rIns="0" bIns="0" rtlCol="0">
            <a:spAutoFit/>
          </a:bodyPr>
          <a:lstStyle>
            <a:lvl1pPr marL="0" marR="0" indent="0" algn="l" defTabSz="914400" rtl="0" eaLnBrk="1" fontAlgn="auto" latinLnBrk="0" hangingPunct="1">
              <a:lnSpc>
                <a:spcPct val="100000"/>
              </a:lnSpc>
              <a:spcBef>
                <a:spcPts val="0"/>
              </a:spcBef>
              <a:spcAft>
                <a:spcPts val="600"/>
              </a:spcAft>
              <a:buClr>
                <a:schemeClr val="tx1"/>
              </a:buClr>
              <a:buSzTx/>
              <a:buFontTx/>
              <a:buNone/>
              <a:tabLst/>
              <a:defRPr sz="1600" kern="1200" baseline="0">
                <a:solidFill>
                  <a:schemeClr val="tx1"/>
                </a:solidFill>
                <a:latin typeface="Georgia" pitchFamily="18" charset="0"/>
                <a:ea typeface="+mn-ea"/>
                <a:cs typeface="+mn-cs"/>
              </a:defRPr>
            </a:lvl1pPr>
            <a:lvl2pPr marL="228600" indent="-228600" algn="l" defTabSz="914400" rtl="0" eaLnBrk="1" latinLnBrk="0" hangingPunct="1">
              <a:lnSpc>
                <a:spcPct val="100000"/>
              </a:lnSpc>
              <a:spcBef>
                <a:spcPts val="0"/>
              </a:spcBef>
              <a:spcAft>
                <a:spcPts val="600"/>
              </a:spcAft>
              <a:buClr>
                <a:schemeClr val="tx1"/>
              </a:buClr>
              <a:buFont typeface="Georgia" pitchFamily="18" charset="0"/>
              <a:buChar char="•"/>
              <a:defRPr sz="1600" kern="1200">
                <a:solidFill>
                  <a:schemeClr val="tx1"/>
                </a:solidFill>
                <a:latin typeface="Georgia" pitchFamily="18" charset="0"/>
                <a:ea typeface="+mn-ea"/>
                <a:cs typeface="+mn-cs"/>
              </a:defRPr>
            </a:lvl2pPr>
            <a:lvl3pPr marL="457200" indent="-228600" algn="l" defTabSz="914400" rtl="0" eaLnBrk="1" latinLnBrk="0" hangingPunct="1">
              <a:lnSpc>
                <a:spcPct val="100000"/>
              </a:lnSpc>
              <a:spcBef>
                <a:spcPts val="0"/>
              </a:spcBef>
              <a:spcAft>
                <a:spcPts val="600"/>
              </a:spcAft>
              <a:buClr>
                <a:schemeClr val="tx1"/>
              </a:buClr>
              <a:buFont typeface="Georgia" pitchFamily="18" charset="0"/>
              <a:buChar char="-"/>
              <a:defRPr sz="1600" kern="1200">
                <a:solidFill>
                  <a:schemeClr val="tx1"/>
                </a:solidFill>
                <a:latin typeface="Georgia" pitchFamily="18" charset="0"/>
                <a:ea typeface="+mn-ea"/>
                <a:cs typeface="+mn-cs"/>
              </a:defRPr>
            </a:lvl3pPr>
            <a:lvl4pPr marL="685800" indent="-228600" algn="l" defTabSz="914400" rtl="0" eaLnBrk="1" latinLnBrk="0" hangingPunct="1">
              <a:lnSpc>
                <a:spcPct val="100000"/>
              </a:lnSpc>
              <a:spcBef>
                <a:spcPts val="0"/>
              </a:spcBef>
              <a:spcAft>
                <a:spcPts val="600"/>
              </a:spcAft>
              <a:buClr>
                <a:schemeClr val="tx1"/>
              </a:buClr>
              <a:buFont typeface="Georgia" pitchFamily="18" charset="0"/>
              <a:buChar char="◦"/>
              <a:defRPr sz="1600" kern="1200">
                <a:solidFill>
                  <a:schemeClr val="tx1"/>
                </a:solidFill>
                <a:latin typeface="Georgia" pitchFamily="18" charset="0"/>
                <a:ea typeface="+mn-ea"/>
                <a:cs typeface="+mn-cs"/>
              </a:defRPr>
            </a:lvl4pPr>
            <a:lvl5pPr marL="914400" indent="-228600" algn="l" defTabSz="914400" rtl="0" eaLnBrk="1" latinLnBrk="0" hangingPunct="1">
              <a:lnSpc>
                <a:spcPct val="100000"/>
              </a:lnSpc>
              <a:spcBef>
                <a:spcPts val="0"/>
              </a:spcBef>
              <a:spcAft>
                <a:spcPts val="600"/>
              </a:spcAft>
              <a:buClr>
                <a:schemeClr val="tx1"/>
              </a:buClr>
              <a:buFont typeface="Georgia" pitchFamily="18" charset="0"/>
              <a:buChar char="›"/>
              <a:defRPr sz="1600" kern="1200" baseline="0">
                <a:solidFill>
                  <a:schemeClr val="tx1"/>
                </a:solidFill>
                <a:latin typeface="Georgia" pitchFamily="18" charset="0"/>
                <a:ea typeface="+mn-ea"/>
                <a:cs typeface="+mn-cs"/>
              </a:defRPr>
            </a:lvl5pPr>
            <a:lvl6pPr marL="274320" marR="0" indent="-274320" algn="l" defTabSz="914400" rtl="0" eaLnBrk="1" fontAlgn="auto" latinLnBrk="0" hangingPunct="1">
              <a:lnSpc>
                <a:spcPct val="100000"/>
              </a:lnSpc>
              <a:spcBef>
                <a:spcPts val="0"/>
              </a:spcBef>
              <a:spcAft>
                <a:spcPts val="900"/>
              </a:spcAft>
              <a:buClr>
                <a:schemeClr val="tx1"/>
              </a:buClr>
              <a:buSzPct val="100000"/>
              <a:buFont typeface="+mj-lt"/>
              <a:buAutoNum type="arabicPeriod"/>
              <a:tabLst/>
              <a:defRPr sz="2000" kern="1200" baseline="0">
                <a:solidFill>
                  <a:schemeClr val="tx1"/>
                </a:solidFill>
                <a:latin typeface="Georgia" pitchFamily="18" charset="0"/>
                <a:ea typeface="+mn-ea"/>
                <a:cs typeface="+mn-cs"/>
              </a:defRPr>
            </a:lvl6pPr>
            <a:lvl7pPr marL="548640" indent="-274320" algn="l" defTabSz="914400" rtl="0" eaLnBrk="1" latinLnBrk="0" hangingPunct="1">
              <a:lnSpc>
                <a:spcPct val="100000"/>
              </a:lnSpc>
              <a:spcBef>
                <a:spcPts val="0"/>
              </a:spcBef>
              <a:spcAft>
                <a:spcPts val="900"/>
              </a:spcAft>
              <a:buSzPct val="100000"/>
              <a:buFont typeface="+mj-lt"/>
              <a:buAutoNum type="alphaLcPeriod"/>
              <a:defRPr sz="2000" kern="1200" baseline="0">
                <a:solidFill>
                  <a:schemeClr val="tx1"/>
                </a:solidFill>
                <a:latin typeface="Georgia" pitchFamily="18" charset="0"/>
                <a:ea typeface="+mn-ea"/>
                <a:cs typeface="+mn-cs"/>
              </a:defRPr>
            </a:lvl7pPr>
            <a:lvl8pPr marL="822960" indent="-274320" algn="l" defTabSz="914400" rtl="0" eaLnBrk="1" latinLnBrk="0" hangingPunct="1">
              <a:lnSpc>
                <a:spcPct val="100000"/>
              </a:lnSpc>
              <a:spcBef>
                <a:spcPts val="0"/>
              </a:spcBef>
              <a:spcAft>
                <a:spcPts val="900"/>
              </a:spcAft>
              <a:buSzPct val="100000"/>
              <a:buFont typeface="+mj-lt"/>
              <a:buAutoNum type="romanLcPeriod"/>
              <a:defRPr sz="2000" kern="1200" baseline="0">
                <a:solidFill>
                  <a:schemeClr val="tx1"/>
                </a:solidFill>
                <a:latin typeface="Georgia" pitchFamily="18" charset="0"/>
                <a:ea typeface="+mn-ea"/>
                <a:cs typeface="+mn-cs"/>
              </a:defRPr>
            </a:lvl8pPr>
            <a:lvl9pPr marL="0" indent="-274320" algn="l" defTabSz="914400" rtl="0" eaLnBrk="1" latinLnBrk="0" hangingPunct="1">
              <a:lnSpc>
                <a:spcPct val="100000"/>
              </a:lnSpc>
              <a:spcBef>
                <a:spcPts val="0"/>
              </a:spcBef>
              <a:spcAft>
                <a:spcPts val="900"/>
              </a:spcAft>
              <a:buFont typeface="Arial" pitchFamily="34" charset="0"/>
              <a:buNone/>
              <a:defRPr sz="2000" b="1" kern="1200" baseline="0">
                <a:solidFill>
                  <a:schemeClr val="tx2"/>
                </a:solidFill>
                <a:latin typeface="Georgia" pitchFamily="18" charset="0"/>
                <a:ea typeface="+mn-ea"/>
                <a:cs typeface="+mn-cs"/>
              </a:defRPr>
            </a:lvl9pPr>
          </a:lstStyle>
          <a:p>
            <a:pPr marL="274320" marR="0" lvl="0" indent="-274320" algn="l" defTabSz="914400" rtl="0" eaLnBrk="1" fontAlgn="auto" latinLnBrk="0" hangingPunct="1">
              <a:lnSpc>
                <a:spcPct val="100000"/>
              </a:lnSpc>
              <a:spcBef>
                <a:spcPts val="0"/>
              </a:spcBef>
              <a:spcAft>
                <a:spcPts val="300"/>
              </a:spcAft>
              <a:buClr>
                <a:srgbClr val="000000"/>
              </a:buClr>
              <a:buSzTx/>
              <a:buFont typeface="+mj-lt"/>
              <a:buAutoNum type="arabicPeriod"/>
              <a:tabLst/>
              <a:defRPr/>
            </a:pPr>
            <a:r>
              <a:rPr kumimoji="0" lang="en-US" sz="1600" b="0" i="0" u="none" strike="noStrike" kern="1200" cap="none" spc="0" normalizeH="0" baseline="0" noProof="0" dirty="0">
                <a:ln>
                  <a:noFill/>
                </a:ln>
                <a:solidFill>
                  <a:srgbClr val="000000"/>
                </a:solidFill>
                <a:effectLst/>
                <a:uLnTx/>
                <a:uFillTx/>
                <a:latin typeface="Georgia" pitchFamily="18" charset="0"/>
                <a:ea typeface="+mn-ea"/>
                <a:cs typeface="+mn-cs"/>
              </a:rPr>
              <a:t>Customers fulfilling payment obligations late or not at all.</a:t>
            </a:r>
          </a:p>
          <a:p>
            <a:pPr marL="274320" marR="0" lvl="0" indent="-274320" algn="l" defTabSz="914400" rtl="0" eaLnBrk="1" fontAlgn="auto" latinLnBrk="0" hangingPunct="1">
              <a:lnSpc>
                <a:spcPct val="100000"/>
              </a:lnSpc>
              <a:spcBef>
                <a:spcPts val="0"/>
              </a:spcBef>
              <a:spcAft>
                <a:spcPts val="300"/>
              </a:spcAft>
              <a:buClr>
                <a:srgbClr val="000000"/>
              </a:buClr>
              <a:buSzTx/>
              <a:buFont typeface="+mj-lt"/>
              <a:buAutoNum type="arabicPeriod"/>
              <a:tabLst/>
              <a:defRPr/>
            </a:pPr>
            <a:r>
              <a:rPr kumimoji="0" lang="en-US" sz="1600" b="0" i="0" u="none" strike="noStrike" kern="1200" cap="none" spc="0" normalizeH="0" baseline="0" noProof="0" dirty="0">
                <a:ln>
                  <a:noFill/>
                </a:ln>
                <a:solidFill>
                  <a:srgbClr val="000000"/>
                </a:solidFill>
                <a:effectLst/>
                <a:uLnTx/>
                <a:uFillTx/>
                <a:latin typeface="Georgia" pitchFamily="18" charset="0"/>
                <a:ea typeface="+mn-ea"/>
                <a:cs typeface="+mn-cs"/>
              </a:rPr>
              <a:t>Improper financial reporting of divisions or segments within a company.</a:t>
            </a:r>
          </a:p>
          <a:p>
            <a:pPr marL="274320" marR="0" lvl="0" indent="-274320" algn="l" defTabSz="914400" rtl="0" eaLnBrk="1" fontAlgn="auto" latinLnBrk="0" hangingPunct="1">
              <a:lnSpc>
                <a:spcPct val="100000"/>
              </a:lnSpc>
              <a:spcBef>
                <a:spcPts val="0"/>
              </a:spcBef>
              <a:spcAft>
                <a:spcPts val="300"/>
              </a:spcAft>
              <a:buClr>
                <a:srgbClr val="000000"/>
              </a:buClr>
              <a:buSzTx/>
              <a:buFont typeface="+mj-lt"/>
              <a:buAutoNum type="arabicPeriod"/>
              <a:tabLst/>
              <a:defRPr/>
            </a:pPr>
            <a:r>
              <a:rPr kumimoji="0" lang="en-US" sz="1600" b="0" i="0" u="none" strike="noStrike" kern="1200" cap="none" spc="0" normalizeH="0" baseline="0" noProof="0" dirty="0">
                <a:ln>
                  <a:noFill/>
                </a:ln>
                <a:solidFill>
                  <a:srgbClr val="000000"/>
                </a:solidFill>
                <a:effectLst/>
                <a:uLnTx/>
                <a:uFillTx/>
                <a:latin typeface="Georgia" pitchFamily="18" charset="0"/>
                <a:ea typeface="+mn-ea"/>
                <a:cs typeface="+mn-cs"/>
              </a:rPr>
              <a:t>Incomplete integration or separation of IT infrastructure when buying or selling business units</a:t>
            </a:r>
            <a:r>
              <a:rPr kumimoji="0" lang="en-US" sz="1600" b="0" i="0" u="none" strike="noStrike" kern="1200" cap="none" spc="0" normalizeH="0" baseline="0" noProof="0" dirty="0" smtClean="0">
                <a:ln>
                  <a:noFill/>
                </a:ln>
                <a:solidFill>
                  <a:srgbClr val="000000"/>
                </a:solidFill>
                <a:effectLst/>
                <a:uLnTx/>
                <a:uFillTx/>
                <a:latin typeface="Georgia" pitchFamily="18" charset="0"/>
                <a:ea typeface="+mn-ea"/>
                <a:cs typeface="+mn-cs"/>
              </a:rPr>
              <a:t>.</a:t>
            </a:r>
            <a:endParaRPr kumimoji="0" lang="en-US" sz="1600" b="0" i="0" u="none" strike="noStrike" kern="1200" cap="none" spc="0" normalizeH="0" baseline="0" noProof="0" dirty="0">
              <a:ln>
                <a:noFill/>
              </a:ln>
              <a:solidFill>
                <a:srgbClr val="000000"/>
              </a:solidFill>
              <a:effectLst/>
              <a:uLnTx/>
              <a:uFillTx/>
              <a:latin typeface="Georgia" pitchFamily="18" charset="0"/>
              <a:ea typeface="+mn-ea"/>
              <a:cs typeface="+mn-cs"/>
            </a:endParaRPr>
          </a:p>
        </p:txBody>
      </p:sp>
      <p:sp>
        <p:nvSpPr>
          <p:cNvPr id="12" name="Content Placeholder 8"/>
          <p:cNvSpPr txBox="1">
            <a:spLocks/>
          </p:cNvSpPr>
          <p:nvPr/>
        </p:nvSpPr>
        <p:spPr>
          <a:xfrm>
            <a:off x="533400" y="4642649"/>
            <a:ext cx="8077200" cy="246221"/>
          </a:xfrm>
          <a:prstGeom prst="rect">
            <a:avLst/>
          </a:prstGeom>
        </p:spPr>
        <p:txBody>
          <a:bodyPr vert="horz" wrap="square" lIns="0" tIns="0" rIns="0" bIns="0" rtlCol="0">
            <a:spAutoFit/>
          </a:bodyPr>
          <a:lstStyle>
            <a:lvl1pPr marL="0" marR="0" indent="0" algn="l" defTabSz="914400" rtl="0" eaLnBrk="1" fontAlgn="auto" latinLnBrk="0" hangingPunct="1">
              <a:lnSpc>
                <a:spcPct val="100000"/>
              </a:lnSpc>
              <a:spcBef>
                <a:spcPts val="0"/>
              </a:spcBef>
              <a:spcAft>
                <a:spcPts val="600"/>
              </a:spcAft>
              <a:buClr>
                <a:schemeClr val="tx1"/>
              </a:buClr>
              <a:buSzTx/>
              <a:buFontTx/>
              <a:buNone/>
              <a:tabLst/>
              <a:defRPr sz="1600" kern="1200" baseline="0">
                <a:solidFill>
                  <a:schemeClr val="tx1"/>
                </a:solidFill>
                <a:latin typeface="Georgia" pitchFamily="18" charset="0"/>
                <a:ea typeface="+mn-ea"/>
                <a:cs typeface="+mn-cs"/>
              </a:defRPr>
            </a:lvl1pPr>
            <a:lvl2pPr marL="228600" indent="-228600" algn="l" defTabSz="914400" rtl="0" eaLnBrk="1" latinLnBrk="0" hangingPunct="1">
              <a:lnSpc>
                <a:spcPct val="100000"/>
              </a:lnSpc>
              <a:spcBef>
                <a:spcPts val="0"/>
              </a:spcBef>
              <a:spcAft>
                <a:spcPts val="600"/>
              </a:spcAft>
              <a:buClr>
                <a:schemeClr val="tx1"/>
              </a:buClr>
              <a:buFont typeface="Georgia" pitchFamily="18" charset="0"/>
              <a:buChar char="•"/>
              <a:defRPr sz="1600" kern="1200">
                <a:solidFill>
                  <a:schemeClr val="tx1"/>
                </a:solidFill>
                <a:latin typeface="Georgia" pitchFamily="18" charset="0"/>
                <a:ea typeface="+mn-ea"/>
                <a:cs typeface="+mn-cs"/>
              </a:defRPr>
            </a:lvl2pPr>
            <a:lvl3pPr marL="457200" indent="-228600" algn="l" defTabSz="914400" rtl="0" eaLnBrk="1" latinLnBrk="0" hangingPunct="1">
              <a:lnSpc>
                <a:spcPct val="100000"/>
              </a:lnSpc>
              <a:spcBef>
                <a:spcPts val="0"/>
              </a:spcBef>
              <a:spcAft>
                <a:spcPts val="600"/>
              </a:spcAft>
              <a:buClr>
                <a:schemeClr val="tx1"/>
              </a:buClr>
              <a:buFont typeface="Georgia" pitchFamily="18" charset="0"/>
              <a:buChar char="-"/>
              <a:defRPr sz="1600" kern="1200">
                <a:solidFill>
                  <a:schemeClr val="tx1"/>
                </a:solidFill>
                <a:latin typeface="Georgia" pitchFamily="18" charset="0"/>
                <a:ea typeface="+mn-ea"/>
                <a:cs typeface="+mn-cs"/>
              </a:defRPr>
            </a:lvl3pPr>
            <a:lvl4pPr marL="685800" indent="-228600" algn="l" defTabSz="914400" rtl="0" eaLnBrk="1" latinLnBrk="0" hangingPunct="1">
              <a:lnSpc>
                <a:spcPct val="100000"/>
              </a:lnSpc>
              <a:spcBef>
                <a:spcPts val="0"/>
              </a:spcBef>
              <a:spcAft>
                <a:spcPts val="600"/>
              </a:spcAft>
              <a:buClr>
                <a:schemeClr val="tx1"/>
              </a:buClr>
              <a:buFont typeface="Georgia" pitchFamily="18" charset="0"/>
              <a:buChar char="◦"/>
              <a:defRPr sz="1600" kern="1200">
                <a:solidFill>
                  <a:schemeClr val="tx1"/>
                </a:solidFill>
                <a:latin typeface="Georgia" pitchFamily="18" charset="0"/>
                <a:ea typeface="+mn-ea"/>
                <a:cs typeface="+mn-cs"/>
              </a:defRPr>
            </a:lvl4pPr>
            <a:lvl5pPr marL="914400" indent="-228600" algn="l" defTabSz="914400" rtl="0" eaLnBrk="1" latinLnBrk="0" hangingPunct="1">
              <a:lnSpc>
                <a:spcPct val="100000"/>
              </a:lnSpc>
              <a:spcBef>
                <a:spcPts val="0"/>
              </a:spcBef>
              <a:spcAft>
                <a:spcPts val="600"/>
              </a:spcAft>
              <a:buClr>
                <a:schemeClr val="tx1"/>
              </a:buClr>
              <a:buFont typeface="Georgia" pitchFamily="18" charset="0"/>
              <a:buChar char="›"/>
              <a:defRPr sz="1600" kern="1200" baseline="0">
                <a:solidFill>
                  <a:schemeClr val="tx1"/>
                </a:solidFill>
                <a:latin typeface="Georgia" pitchFamily="18" charset="0"/>
                <a:ea typeface="+mn-ea"/>
                <a:cs typeface="+mn-cs"/>
              </a:defRPr>
            </a:lvl5pPr>
            <a:lvl6pPr marL="274320" marR="0" indent="-274320" algn="l" defTabSz="914400" rtl="0" eaLnBrk="1" fontAlgn="auto" latinLnBrk="0" hangingPunct="1">
              <a:lnSpc>
                <a:spcPct val="100000"/>
              </a:lnSpc>
              <a:spcBef>
                <a:spcPts val="0"/>
              </a:spcBef>
              <a:spcAft>
                <a:spcPts val="900"/>
              </a:spcAft>
              <a:buClr>
                <a:schemeClr val="tx1"/>
              </a:buClr>
              <a:buSzPct val="100000"/>
              <a:buFont typeface="+mj-lt"/>
              <a:buAutoNum type="arabicPeriod"/>
              <a:tabLst/>
              <a:defRPr sz="2000" kern="1200" baseline="0">
                <a:solidFill>
                  <a:schemeClr val="tx1"/>
                </a:solidFill>
                <a:latin typeface="Georgia" pitchFamily="18" charset="0"/>
                <a:ea typeface="+mn-ea"/>
                <a:cs typeface="+mn-cs"/>
              </a:defRPr>
            </a:lvl6pPr>
            <a:lvl7pPr marL="548640" indent="-274320" algn="l" defTabSz="914400" rtl="0" eaLnBrk="1" latinLnBrk="0" hangingPunct="1">
              <a:lnSpc>
                <a:spcPct val="100000"/>
              </a:lnSpc>
              <a:spcBef>
                <a:spcPts val="0"/>
              </a:spcBef>
              <a:spcAft>
                <a:spcPts val="900"/>
              </a:spcAft>
              <a:buSzPct val="100000"/>
              <a:buFont typeface="+mj-lt"/>
              <a:buAutoNum type="alphaLcPeriod"/>
              <a:defRPr sz="2000" kern="1200" baseline="0">
                <a:solidFill>
                  <a:schemeClr val="tx1"/>
                </a:solidFill>
                <a:latin typeface="Georgia" pitchFamily="18" charset="0"/>
                <a:ea typeface="+mn-ea"/>
                <a:cs typeface="+mn-cs"/>
              </a:defRPr>
            </a:lvl7pPr>
            <a:lvl8pPr marL="822960" indent="-274320" algn="l" defTabSz="914400" rtl="0" eaLnBrk="1" latinLnBrk="0" hangingPunct="1">
              <a:lnSpc>
                <a:spcPct val="100000"/>
              </a:lnSpc>
              <a:spcBef>
                <a:spcPts val="0"/>
              </a:spcBef>
              <a:spcAft>
                <a:spcPts val="900"/>
              </a:spcAft>
              <a:buSzPct val="100000"/>
              <a:buFont typeface="+mj-lt"/>
              <a:buAutoNum type="romanLcPeriod"/>
              <a:defRPr sz="2000" kern="1200" baseline="0">
                <a:solidFill>
                  <a:schemeClr val="tx1"/>
                </a:solidFill>
                <a:latin typeface="Georgia" pitchFamily="18" charset="0"/>
                <a:ea typeface="+mn-ea"/>
                <a:cs typeface="+mn-cs"/>
              </a:defRPr>
            </a:lvl8pPr>
            <a:lvl9pPr marL="0" indent="-274320" algn="l" defTabSz="914400" rtl="0" eaLnBrk="1" latinLnBrk="0" hangingPunct="1">
              <a:lnSpc>
                <a:spcPct val="100000"/>
              </a:lnSpc>
              <a:spcBef>
                <a:spcPts val="0"/>
              </a:spcBef>
              <a:spcAft>
                <a:spcPts val="900"/>
              </a:spcAft>
              <a:buFont typeface="Arial" pitchFamily="34" charset="0"/>
              <a:buNone/>
              <a:defRPr sz="2000" b="1" kern="1200" baseline="0">
                <a:solidFill>
                  <a:schemeClr val="tx2"/>
                </a:solidFill>
                <a:latin typeface="Georgia" pitchFamily="18" charset="0"/>
                <a:ea typeface="+mn-ea"/>
                <a:cs typeface="+mn-cs"/>
              </a:defRPr>
            </a:lvl9pPr>
          </a:lstStyle>
          <a:p>
            <a:pPr marL="0" marR="0" lvl="0" indent="0" algn="l" defTabSz="914400" rtl="0" eaLnBrk="1" fontAlgn="auto" latinLnBrk="0" hangingPunct="1">
              <a:lnSpc>
                <a:spcPct val="100000"/>
              </a:lnSpc>
              <a:spcBef>
                <a:spcPts val="0"/>
              </a:spcBef>
              <a:spcAft>
                <a:spcPts val="300"/>
              </a:spcAft>
              <a:buClr>
                <a:srgbClr val="000000"/>
              </a:buClr>
              <a:buSzTx/>
              <a:buFontTx/>
              <a:buNone/>
              <a:tabLst/>
              <a:defRPr/>
            </a:pPr>
            <a:r>
              <a:rPr kumimoji="0" lang="en-US" sz="1600" b="1" i="1" u="none" strike="noStrike" kern="1200" cap="none" spc="0" normalizeH="0" baseline="0" noProof="0" dirty="0">
                <a:ln>
                  <a:noFill/>
                </a:ln>
                <a:solidFill>
                  <a:srgbClr val="A32020"/>
                </a:solidFill>
                <a:effectLst/>
                <a:uLnTx/>
                <a:uFillTx/>
                <a:latin typeface="Georgia" pitchFamily="18" charset="0"/>
                <a:ea typeface="+mn-ea"/>
                <a:cs typeface="+mn-cs"/>
              </a:rPr>
              <a:t>What are some of the benefits of using data analytics for risk assessment</a:t>
            </a:r>
            <a:r>
              <a:rPr kumimoji="0" lang="en-US" sz="1600" b="1" i="1" u="none" strike="noStrike" kern="1200" cap="none" spc="0" normalizeH="0" baseline="0" noProof="0" dirty="0" smtClean="0">
                <a:ln>
                  <a:noFill/>
                </a:ln>
                <a:solidFill>
                  <a:srgbClr val="A32020"/>
                </a:solidFill>
                <a:effectLst/>
                <a:uLnTx/>
                <a:uFillTx/>
                <a:latin typeface="Georgia" pitchFamily="18" charset="0"/>
                <a:ea typeface="+mn-ea"/>
                <a:cs typeface="+mn-cs"/>
              </a:rPr>
              <a:t>?</a:t>
            </a:r>
            <a:endParaRPr kumimoji="0" lang="en-US" sz="1600" b="1" i="1" u="none" strike="noStrike" kern="1200" cap="none" spc="0" normalizeH="0" baseline="0" noProof="0" dirty="0">
              <a:ln>
                <a:noFill/>
              </a:ln>
              <a:solidFill>
                <a:srgbClr val="A32020"/>
              </a:solidFill>
              <a:effectLst/>
              <a:uLnTx/>
              <a:uFillTx/>
              <a:latin typeface="Georgia" pitchFamily="18" charset="0"/>
              <a:ea typeface="+mn-ea"/>
              <a:cs typeface="+mn-cs"/>
            </a:endParaRPr>
          </a:p>
        </p:txBody>
      </p:sp>
      <p:pic>
        <p:nvPicPr>
          <p:cNvPr id="8" name="Picture 7"/>
          <p:cNvPicPr>
            <a:picLocks noChangeAspect="1"/>
          </p:cNvPicPr>
          <p:nvPr/>
        </p:nvPicPr>
        <p:blipFill>
          <a:blip r:embed="rId3"/>
          <a:stretch>
            <a:fillRect/>
          </a:stretch>
        </p:blipFill>
        <p:spPr>
          <a:xfrm>
            <a:off x="7128603" y="41360"/>
            <a:ext cx="1481998" cy="478870"/>
          </a:xfrm>
          <a:prstGeom prst="rect">
            <a:avLst/>
          </a:prstGeom>
        </p:spPr>
      </p:pic>
    </p:spTree>
    <p:extLst>
      <p:ext uri="{BB962C8B-B14F-4D97-AF65-F5344CB8AC3E}">
        <p14:creationId xmlns:p14="http://schemas.microsoft.com/office/powerpoint/2010/main" val="289786294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Risk assessment</a:t>
            </a:r>
            <a:endParaRPr lang="en-US" dirty="0"/>
          </a:p>
        </p:txBody>
      </p:sp>
      <p:sp>
        <p:nvSpPr>
          <p:cNvPr id="9" name="Content Placeholder 8"/>
          <p:cNvSpPr>
            <a:spLocks noGrp="1"/>
          </p:cNvSpPr>
          <p:nvPr>
            <p:ph sz="quarter" idx="15"/>
          </p:nvPr>
        </p:nvSpPr>
        <p:spPr>
          <a:xfrm>
            <a:off x="533400" y="1762791"/>
            <a:ext cx="8077200" cy="1231106"/>
          </a:xfrm>
        </p:spPr>
        <p:txBody>
          <a:bodyPr/>
          <a:lstStyle/>
          <a:p>
            <a:pPr>
              <a:spcAft>
                <a:spcPts val="300"/>
              </a:spcAft>
            </a:pPr>
            <a:r>
              <a:rPr lang="en-US" i="1" dirty="0"/>
              <a:t>Risk assessments should </a:t>
            </a:r>
            <a:r>
              <a:rPr lang="en-US" b="1" i="1" dirty="0">
                <a:solidFill>
                  <a:schemeClr val="tx2"/>
                </a:solidFill>
              </a:rPr>
              <a:t>identify, quantify and prioritize tasks against criteria for risk acceptance and objectives relevant to the organization</a:t>
            </a:r>
            <a:r>
              <a:rPr lang="en-US" i="1" dirty="0" smtClean="0"/>
              <a:t>. The </a:t>
            </a:r>
            <a:r>
              <a:rPr lang="en-US" i="1" dirty="0"/>
              <a:t>results should guide and determine the appropriate management action, priorities for managing information systems, and priorities for implementing controls selected to protect against these risks</a:t>
            </a:r>
            <a:r>
              <a:rPr lang="en-US" i="1" dirty="0" smtClean="0"/>
              <a:t>.</a:t>
            </a:r>
            <a:endParaRPr lang="en-US" i="1" dirty="0"/>
          </a:p>
        </p:txBody>
      </p:sp>
      <p:sp>
        <p:nvSpPr>
          <p:cNvPr id="4" name="Slide Number Placeholder 3"/>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B59224-DFAF-451D-8CBC-9A737B9002FD}" type="slidenum">
              <a:rPr kumimoji="0" lang="en-US" sz="10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0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10" name="Content Placeholder 8"/>
          <p:cNvSpPr txBox="1">
            <a:spLocks/>
          </p:cNvSpPr>
          <p:nvPr/>
        </p:nvSpPr>
        <p:spPr>
          <a:xfrm>
            <a:off x="533400" y="3072929"/>
            <a:ext cx="8077200" cy="246221"/>
          </a:xfrm>
          <a:prstGeom prst="rect">
            <a:avLst/>
          </a:prstGeom>
        </p:spPr>
        <p:txBody>
          <a:bodyPr vert="horz" wrap="square" lIns="0" tIns="0" rIns="0" bIns="0" rtlCol="0">
            <a:spAutoFit/>
          </a:bodyPr>
          <a:lstStyle>
            <a:lvl1pPr marL="0" marR="0" indent="0" algn="l" defTabSz="914400" rtl="0" eaLnBrk="1" fontAlgn="auto" latinLnBrk="0" hangingPunct="1">
              <a:lnSpc>
                <a:spcPct val="100000"/>
              </a:lnSpc>
              <a:spcBef>
                <a:spcPts val="0"/>
              </a:spcBef>
              <a:spcAft>
                <a:spcPts val="600"/>
              </a:spcAft>
              <a:buClr>
                <a:schemeClr val="tx1"/>
              </a:buClr>
              <a:buSzTx/>
              <a:buFontTx/>
              <a:buNone/>
              <a:tabLst/>
              <a:defRPr sz="1600" kern="1200" baseline="0">
                <a:solidFill>
                  <a:schemeClr val="tx1"/>
                </a:solidFill>
                <a:latin typeface="Georgia" pitchFamily="18" charset="0"/>
                <a:ea typeface="+mn-ea"/>
                <a:cs typeface="+mn-cs"/>
              </a:defRPr>
            </a:lvl1pPr>
            <a:lvl2pPr marL="228600" indent="-228600" algn="l" defTabSz="914400" rtl="0" eaLnBrk="1" latinLnBrk="0" hangingPunct="1">
              <a:lnSpc>
                <a:spcPct val="100000"/>
              </a:lnSpc>
              <a:spcBef>
                <a:spcPts val="0"/>
              </a:spcBef>
              <a:spcAft>
                <a:spcPts val="600"/>
              </a:spcAft>
              <a:buClr>
                <a:schemeClr val="tx1"/>
              </a:buClr>
              <a:buFont typeface="Georgia" pitchFamily="18" charset="0"/>
              <a:buChar char="•"/>
              <a:defRPr sz="1600" kern="1200">
                <a:solidFill>
                  <a:schemeClr val="tx1"/>
                </a:solidFill>
                <a:latin typeface="Georgia" pitchFamily="18" charset="0"/>
                <a:ea typeface="+mn-ea"/>
                <a:cs typeface="+mn-cs"/>
              </a:defRPr>
            </a:lvl2pPr>
            <a:lvl3pPr marL="457200" indent="-228600" algn="l" defTabSz="914400" rtl="0" eaLnBrk="1" latinLnBrk="0" hangingPunct="1">
              <a:lnSpc>
                <a:spcPct val="100000"/>
              </a:lnSpc>
              <a:spcBef>
                <a:spcPts val="0"/>
              </a:spcBef>
              <a:spcAft>
                <a:spcPts val="600"/>
              </a:spcAft>
              <a:buClr>
                <a:schemeClr val="tx1"/>
              </a:buClr>
              <a:buFont typeface="Georgia" pitchFamily="18" charset="0"/>
              <a:buChar char="-"/>
              <a:defRPr sz="1600" kern="1200">
                <a:solidFill>
                  <a:schemeClr val="tx1"/>
                </a:solidFill>
                <a:latin typeface="Georgia" pitchFamily="18" charset="0"/>
                <a:ea typeface="+mn-ea"/>
                <a:cs typeface="+mn-cs"/>
              </a:defRPr>
            </a:lvl3pPr>
            <a:lvl4pPr marL="685800" indent="-228600" algn="l" defTabSz="914400" rtl="0" eaLnBrk="1" latinLnBrk="0" hangingPunct="1">
              <a:lnSpc>
                <a:spcPct val="100000"/>
              </a:lnSpc>
              <a:spcBef>
                <a:spcPts val="0"/>
              </a:spcBef>
              <a:spcAft>
                <a:spcPts val="600"/>
              </a:spcAft>
              <a:buClr>
                <a:schemeClr val="tx1"/>
              </a:buClr>
              <a:buFont typeface="Georgia" pitchFamily="18" charset="0"/>
              <a:buChar char="◦"/>
              <a:defRPr sz="1600" kern="1200">
                <a:solidFill>
                  <a:schemeClr val="tx1"/>
                </a:solidFill>
                <a:latin typeface="Georgia" pitchFamily="18" charset="0"/>
                <a:ea typeface="+mn-ea"/>
                <a:cs typeface="+mn-cs"/>
              </a:defRPr>
            </a:lvl4pPr>
            <a:lvl5pPr marL="914400" indent="-228600" algn="l" defTabSz="914400" rtl="0" eaLnBrk="1" latinLnBrk="0" hangingPunct="1">
              <a:lnSpc>
                <a:spcPct val="100000"/>
              </a:lnSpc>
              <a:spcBef>
                <a:spcPts val="0"/>
              </a:spcBef>
              <a:spcAft>
                <a:spcPts val="600"/>
              </a:spcAft>
              <a:buClr>
                <a:schemeClr val="tx1"/>
              </a:buClr>
              <a:buFont typeface="Georgia" pitchFamily="18" charset="0"/>
              <a:buChar char="›"/>
              <a:defRPr sz="1600" kern="1200" baseline="0">
                <a:solidFill>
                  <a:schemeClr val="tx1"/>
                </a:solidFill>
                <a:latin typeface="Georgia" pitchFamily="18" charset="0"/>
                <a:ea typeface="+mn-ea"/>
                <a:cs typeface="+mn-cs"/>
              </a:defRPr>
            </a:lvl5pPr>
            <a:lvl6pPr marL="274320" marR="0" indent="-274320" algn="l" defTabSz="914400" rtl="0" eaLnBrk="1" fontAlgn="auto" latinLnBrk="0" hangingPunct="1">
              <a:lnSpc>
                <a:spcPct val="100000"/>
              </a:lnSpc>
              <a:spcBef>
                <a:spcPts val="0"/>
              </a:spcBef>
              <a:spcAft>
                <a:spcPts val="900"/>
              </a:spcAft>
              <a:buClr>
                <a:schemeClr val="tx1"/>
              </a:buClr>
              <a:buSzPct val="100000"/>
              <a:buFont typeface="+mj-lt"/>
              <a:buAutoNum type="arabicPeriod"/>
              <a:tabLst/>
              <a:defRPr sz="2000" kern="1200" baseline="0">
                <a:solidFill>
                  <a:schemeClr val="tx1"/>
                </a:solidFill>
                <a:latin typeface="Georgia" pitchFamily="18" charset="0"/>
                <a:ea typeface="+mn-ea"/>
                <a:cs typeface="+mn-cs"/>
              </a:defRPr>
            </a:lvl6pPr>
            <a:lvl7pPr marL="548640" indent="-274320" algn="l" defTabSz="914400" rtl="0" eaLnBrk="1" latinLnBrk="0" hangingPunct="1">
              <a:lnSpc>
                <a:spcPct val="100000"/>
              </a:lnSpc>
              <a:spcBef>
                <a:spcPts val="0"/>
              </a:spcBef>
              <a:spcAft>
                <a:spcPts val="900"/>
              </a:spcAft>
              <a:buSzPct val="100000"/>
              <a:buFont typeface="+mj-lt"/>
              <a:buAutoNum type="alphaLcPeriod"/>
              <a:defRPr sz="2000" kern="1200" baseline="0">
                <a:solidFill>
                  <a:schemeClr val="tx1"/>
                </a:solidFill>
                <a:latin typeface="Georgia" pitchFamily="18" charset="0"/>
                <a:ea typeface="+mn-ea"/>
                <a:cs typeface="+mn-cs"/>
              </a:defRPr>
            </a:lvl7pPr>
            <a:lvl8pPr marL="822960" indent="-274320" algn="l" defTabSz="914400" rtl="0" eaLnBrk="1" latinLnBrk="0" hangingPunct="1">
              <a:lnSpc>
                <a:spcPct val="100000"/>
              </a:lnSpc>
              <a:spcBef>
                <a:spcPts val="0"/>
              </a:spcBef>
              <a:spcAft>
                <a:spcPts val="900"/>
              </a:spcAft>
              <a:buSzPct val="100000"/>
              <a:buFont typeface="+mj-lt"/>
              <a:buAutoNum type="romanLcPeriod"/>
              <a:defRPr sz="2000" kern="1200" baseline="0">
                <a:solidFill>
                  <a:schemeClr val="tx1"/>
                </a:solidFill>
                <a:latin typeface="Georgia" pitchFamily="18" charset="0"/>
                <a:ea typeface="+mn-ea"/>
                <a:cs typeface="+mn-cs"/>
              </a:defRPr>
            </a:lvl8pPr>
            <a:lvl9pPr marL="0" indent="-274320" algn="l" defTabSz="914400" rtl="0" eaLnBrk="1" latinLnBrk="0" hangingPunct="1">
              <a:lnSpc>
                <a:spcPct val="100000"/>
              </a:lnSpc>
              <a:spcBef>
                <a:spcPts val="0"/>
              </a:spcBef>
              <a:spcAft>
                <a:spcPts val="900"/>
              </a:spcAft>
              <a:buFont typeface="Arial" pitchFamily="34" charset="0"/>
              <a:buNone/>
              <a:defRPr sz="2000" b="1" kern="1200" baseline="0">
                <a:solidFill>
                  <a:schemeClr val="tx2"/>
                </a:solidFill>
                <a:latin typeface="Georgia" pitchFamily="18" charset="0"/>
                <a:ea typeface="+mn-ea"/>
                <a:cs typeface="+mn-cs"/>
              </a:defRPr>
            </a:lvl9pPr>
          </a:lstStyle>
          <a:p>
            <a:pPr marL="0" marR="0" lvl="0" indent="0" algn="l" defTabSz="914400" rtl="0" eaLnBrk="1" fontAlgn="auto" latinLnBrk="0" hangingPunct="1">
              <a:lnSpc>
                <a:spcPct val="100000"/>
              </a:lnSpc>
              <a:spcBef>
                <a:spcPts val="0"/>
              </a:spcBef>
              <a:spcAft>
                <a:spcPts val="600"/>
              </a:spcAft>
              <a:buClr>
                <a:srgbClr val="000000"/>
              </a:buClr>
              <a:buSzTx/>
              <a:buFontTx/>
              <a:buNone/>
              <a:tabLst/>
              <a:defRPr/>
            </a:pPr>
            <a:r>
              <a:rPr kumimoji="0" lang="en-US" sz="1600" b="1" i="1" u="none" strike="noStrike" kern="1200" cap="none" spc="0" normalizeH="0" baseline="0" noProof="0" dirty="0">
                <a:ln>
                  <a:noFill/>
                </a:ln>
                <a:solidFill>
                  <a:srgbClr val="A32020"/>
                </a:solidFill>
                <a:effectLst/>
                <a:uLnTx/>
                <a:uFillTx/>
                <a:latin typeface="Georgia" pitchFamily="18" charset="0"/>
                <a:ea typeface="+mn-ea"/>
                <a:cs typeface="+mn-cs"/>
              </a:rPr>
              <a:t>What are some areas that risk assessment addresses? </a:t>
            </a:r>
          </a:p>
        </p:txBody>
      </p:sp>
      <p:sp>
        <p:nvSpPr>
          <p:cNvPr id="11" name="Content Placeholder 8"/>
          <p:cNvSpPr txBox="1">
            <a:spLocks/>
          </p:cNvSpPr>
          <p:nvPr/>
        </p:nvSpPr>
        <p:spPr>
          <a:xfrm>
            <a:off x="533400" y="3434160"/>
            <a:ext cx="8077200" cy="1061829"/>
          </a:xfrm>
          <a:prstGeom prst="rect">
            <a:avLst/>
          </a:prstGeom>
        </p:spPr>
        <p:txBody>
          <a:bodyPr vert="horz" wrap="square" lIns="0" tIns="0" rIns="0" bIns="0" rtlCol="0">
            <a:spAutoFit/>
          </a:bodyPr>
          <a:lstStyle>
            <a:lvl1pPr marL="0" marR="0" indent="0" algn="l" defTabSz="914400" rtl="0" eaLnBrk="1" fontAlgn="auto" latinLnBrk="0" hangingPunct="1">
              <a:lnSpc>
                <a:spcPct val="100000"/>
              </a:lnSpc>
              <a:spcBef>
                <a:spcPts val="0"/>
              </a:spcBef>
              <a:spcAft>
                <a:spcPts val="600"/>
              </a:spcAft>
              <a:buClr>
                <a:schemeClr val="tx1"/>
              </a:buClr>
              <a:buSzTx/>
              <a:buFontTx/>
              <a:buNone/>
              <a:tabLst/>
              <a:defRPr sz="1600" kern="1200" baseline="0">
                <a:solidFill>
                  <a:schemeClr val="tx1"/>
                </a:solidFill>
                <a:latin typeface="Georgia" pitchFamily="18" charset="0"/>
                <a:ea typeface="+mn-ea"/>
                <a:cs typeface="+mn-cs"/>
              </a:defRPr>
            </a:lvl1pPr>
            <a:lvl2pPr marL="228600" indent="-228600" algn="l" defTabSz="914400" rtl="0" eaLnBrk="1" latinLnBrk="0" hangingPunct="1">
              <a:lnSpc>
                <a:spcPct val="100000"/>
              </a:lnSpc>
              <a:spcBef>
                <a:spcPts val="0"/>
              </a:spcBef>
              <a:spcAft>
                <a:spcPts val="600"/>
              </a:spcAft>
              <a:buClr>
                <a:schemeClr val="tx1"/>
              </a:buClr>
              <a:buFont typeface="Georgia" pitchFamily="18" charset="0"/>
              <a:buChar char="•"/>
              <a:defRPr sz="1600" kern="1200">
                <a:solidFill>
                  <a:schemeClr val="tx1"/>
                </a:solidFill>
                <a:latin typeface="Georgia" pitchFamily="18" charset="0"/>
                <a:ea typeface="+mn-ea"/>
                <a:cs typeface="+mn-cs"/>
              </a:defRPr>
            </a:lvl2pPr>
            <a:lvl3pPr marL="457200" indent="-228600" algn="l" defTabSz="914400" rtl="0" eaLnBrk="1" latinLnBrk="0" hangingPunct="1">
              <a:lnSpc>
                <a:spcPct val="100000"/>
              </a:lnSpc>
              <a:spcBef>
                <a:spcPts val="0"/>
              </a:spcBef>
              <a:spcAft>
                <a:spcPts val="600"/>
              </a:spcAft>
              <a:buClr>
                <a:schemeClr val="tx1"/>
              </a:buClr>
              <a:buFont typeface="Georgia" pitchFamily="18" charset="0"/>
              <a:buChar char="-"/>
              <a:defRPr sz="1600" kern="1200">
                <a:solidFill>
                  <a:schemeClr val="tx1"/>
                </a:solidFill>
                <a:latin typeface="Georgia" pitchFamily="18" charset="0"/>
                <a:ea typeface="+mn-ea"/>
                <a:cs typeface="+mn-cs"/>
              </a:defRPr>
            </a:lvl3pPr>
            <a:lvl4pPr marL="685800" indent="-228600" algn="l" defTabSz="914400" rtl="0" eaLnBrk="1" latinLnBrk="0" hangingPunct="1">
              <a:lnSpc>
                <a:spcPct val="100000"/>
              </a:lnSpc>
              <a:spcBef>
                <a:spcPts val="0"/>
              </a:spcBef>
              <a:spcAft>
                <a:spcPts val="600"/>
              </a:spcAft>
              <a:buClr>
                <a:schemeClr val="tx1"/>
              </a:buClr>
              <a:buFont typeface="Georgia" pitchFamily="18" charset="0"/>
              <a:buChar char="◦"/>
              <a:defRPr sz="1600" kern="1200">
                <a:solidFill>
                  <a:schemeClr val="tx1"/>
                </a:solidFill>
                <a:latin typeface="Georgia" pitchFamily="18" charset="0"/>
                <a:ea typeface="+mn-ea"/>
                <a:cs typeface="+mn-cs"/>
              </a:defRPr>
            </a:lvl4pPr>
            <a:lvl5pPr marL="914400" indent="-228600" algn="l" defTabSz="914400" rtl="0" eaLnBrk="1" latinLnBrk="0" hangingPunct="1">
              <a:lnSpc>
                <a:spcPct val="100000"/>
              </a:lnSpc>
              <a:spcBef>
                <a:spcPts val="0"/>
              </a:spcBef>
              <a:spcAft>
                <a:spcPts val="600"/>
              </a:spcAft>
              <a:buClr>
                <a:schemeClr val="tx1"/>
              </a:buClr>
              <a:buFont typeface="Georgia" pitchFamily="18" charset="0"/>
              <a:buChar char="›"/>
              <a:defRPr sz="1600" kern="1200" baseline="0">
                <a:solidFill>
                  <a:schemeClr val="tx1"/>
                </a:solidFill>
                <a:latin typeface="Georgia" pitchFamily="18" charset="0"/>
                <a:ea typeface="+mn-ea"/>
                <a:cs typeface="+mn-cs"/>
              </a:defRPr>
            </a:lvl5pPr>
            <a:lvl6pPr marL="274320" marR="0" indent="-274320" algn="l" defTabSz="914400" rtl="0" eaLnBrk="1" fontAlgn="auto" latinLnBrk="0" hangingPunct="1">
              <a:lnSpc>
                <a:spcPct val="100000"/>
              </a:lnSpc>
              <a:spcBef>
                <a:spcPts val="0"/>
              </a:spcBef>
              <a:spcAft>
                <a:spcPts val="900"/>
              </a:spcAft>
              <a:buClr>
                <a:schemeClr val="tx1"/>
              </a:buClr>
              <a:buSzPct val="100000"/>
              <a:buFont typeface="+mj-lt"/>
              <a:buAutoNum type="arabicPeriod"/>
              <a:tabLst/>
              <a:defRPr sz="2000" kern="1200" baseline="0">
                <a:solidFill>
                  <a:schemeClr val="tx1"/>
                </a:solidFill>
                <a:latin typeface="Georgia" pitchFamily="18" charset="0"/>
                <a:ea typeface="+mn-ea"/>
                <a:cs typeface="+mn-cs"/>
              </a:defRPr>
            </a:lvl6pPr>
            <a:lvl7pPr marL="548640" indent="-274320" algn="l" defTabSz="914400" rtl="0" eaLnBrk="1" latinLnBrk="0" hangingPunct="1">
              <a:lnSpc>
                <a:spcPct val="100000"/>
              </a:lnSpc>
              <a:spcBef>
                <a:spcPts val="0"/>
              </a:spcBef>
              <a:spcAft>
                <a:spcPts val="900"/>
              </a:spcAft>
              <a:buSzPct val="100000"/>
              <a:buFont typeface="+mj-lt"/>
              <a:buAutoNum type="alphaLcPeriod"/>
              <a:defRPr sz="2000" kern="1200" baseline="0">
                <a:solidFill>
                  <a:schemeClr val="tx1"/>
                </a:solidFill>
                <a:latin typeface="Georgia" pitchFamily="18" charset="0"/>
                <a:ea typeface="+mn-ea"/>
                <a:cs typeface="+mn-cs"/>
              </a:defRPr>
            </a:lvl7pPr>
            <a:lvl8pPr marL="822960" indent="-274320" algn="l" defTabSz="914400" rtl="0" eaLnBrk="1" latinLnBrk="0" hangingPunct="1">
              <a:lnSpc>
                <a:spcPct val="100000"/>
              </a:lnSpc>
              <a:spcBef>
                <a:spcPts val="0"/>
              </a:spcBef>
              <a:spcAft>
                <a:spcPts val="900"/>
              </a:spcAft>
              <a:buSzPct val="100000"/>
              <a:buFont typeface="+mj-lt"/>
              <a:buAutoNum type="romanLcPeriod"/>
              <a:defRPr sz="2000" kern="1200" baseline="0">
                <a:solidFill>
                  <a:schemeClr val="tx1"/>
                </a:solidFill>
                <a:latin typeface="Georgia" pitchFamily="18" charset="0"/>
                <a:ea typeface="+mn-ea"/>
                <a:cs typeface="+mn-cs"/>
              </a:defRPr>
            </a:lvl8pPr>
            <a:lvl9pPr marL="0" indent="-274320" algn="l" defTabSz="914400" rtl="0" eaLnBrk="1" latinLnBrk="0" hangingPunct="1">
              <a:lnSpc>
                <a:spcPct val="100000"/>
              </a:lnSpc>
              <a:spcBef>
                <a:spcPts val="0"/>
              </a:spcBef>
              <a:spcAft>
                <a:spcPts val="900"/>
              </a:spcAft>
              <a:buFont typeface="Arial" pitchFamily="34" charset="0"/>
              <a:buNone/>
              <a:defRPr sz="2000" b="1" kern="1200" baseline="0">
                <a:solidFill>
                  <a:schemeClr val="tx2"/>
                </a:solidFill>
                <a:latin typeface="Georgia" pitchFamily="18" charset="0"/>
                <a:ea typeface="+mn-ea"/>
                <a:cs typeface="+mn-cs"/>
              </a:defRPr>
            </a:lvl9pPr>
          </a:lstStyle>
          <a:p>
            <a:pPr marL="274320" marR="0" lvl="0" indent="-274320" algn="l" defTabSz="914400" rtl="0" eaLnBrk="1" fontAlgn="auto" latinLnBrk="0" hangingPunct="1">
              <a:lnSpc>
                <a:spcPct val="100000"/>
              </a:lnSpc>
              <a:spcBef>
                <a:spcPts val="0"/>
              </a:spcBef>
              <a:spcAft>
                <a:spcPts val="300"/>
              </a:spcAft>
              <a:buClr>
                <a:srgbClr val="000000"/>
              </a:buClr>
              <a:buSzTx/>
              <a:buFont typeface="+mj-lt"/>
              <a:buAutoNum type="arabicPeriod"/>
              <a:tabLst/>
              <a:defRPr/>
            </a:pPr>
            <a:r>
              <a:rPr kumimoji="0" lang="en-US" sz="1600" b="0" i="0" u="none" strike="noStrike" kern="1200" cap="none" spc="0" normalizeH="0" baseline="0" noProof="0" dirty="0">
                <a:ln>
                  <a:noFill/>
                </a:ln>
                <a:solidFill>
                  <a:srgbClr val="000000"/>
                </a:solidFill>
                <a:effectLst/>
                <a:uLnTx/>
                <a:uFillTx/>
                <a:latin typeface="Georgia" pitchFamily="18" charset="0"/>
                <a:ea typeface="+mn-ea"/>
                <a:cs typeface="+mn-cs"/>
              </a:rPr>
              <a:t>Customers fulfilling payment obligations late or not at all.</a:t>
            </a:r>
          </a:p>
          <a:p>
            <a:pPr marL="274320" marR="0" lvl="0" indent="-274320" algn="l" defTabSz="914400" rtl="0" eaLnBrk="1" fontAlgn="auto" latinLnBrk="0" hangingPunct="1">
              <a:lnSpc>
                <a:spcPct val="100000"/>
              </a:lnSpc>
              <a:spcBef>
                <a:spcPts val="0"/>
              </a:spcBef>
              <a:spcAft>
                <a:spcPts val="300"/>
              </a:spcAft>
              <a:buClr>
                <a:srgbClr val="000000"/>
              </a:buClr>
              <a:buSzTx/>
              <a:buFont typeface="+mj-lt"/>
              <a:buAutoNum type="arabicPeriod"/>
              <a:tabLst/>
              <a:defRPr/>
            </a:pPr>
            <a:r>
              <a:rPr kumimoji="0" lang="en-US" sz="1600" b="0" i="0" u="none" strike="noStrike" kern="1200" cap="none" spc="0" normalizeH="0" baseline="0" noProof="0" dirty="0">
                <a:ln>
                  <a:noFill/>
                </a:ln>
                <a:solidFill>
                  <a:srgbClr val="000000"/>
                </a:solidFill>
                <a:effectLst/>
                <a:uLnTx/>
                <a:uFillTx/>
                <a:latin typeface="Georgia" pitchFamily="18" charset="0"/>
                <a:ea typeface="+mn-ea"/>
                <a:cs typeface="+mn-cs"/>
              </a:rPr>
              <a:t>Improper financial reporting of divisions or segments within a company.</a:t>
            </a:r>
          </a:p>
          <a:p>
            <a:pPr marL="274320" marR="0" lvl="0" indent="-274320" algn="l" defTabSz="914400" rtl="0" eaLnBrk="1" fontAlgn="auto" latinLnBrk="0" hangingPunct="1">
              <a:lnSpc>
                <a:spcPct val="100000"/>
              </a:lnSpc>
              <a:spcBef>
                <a:spcPts val="0"/>
              </a:spcBef>
              <a:spcAft>
                <a:spcPts val="300"/>
              </a:spcAft>
              <a:buClr>
                <a:srgbClr val="000000"/>
              </a:buClr>
              <a:buSzTx/>
              <a:buFont typeface="+mj-lt"/>
              <a:buAutoNum type="arabicPeriod"/>
              <a:tabLst/>
              <a:defRPr/>
            </a:pPr>
            <a:r>
              <a:rPr kumimoji="0" lang="en-US" sz="1600" b="0" i="0" u="none" strike="noStrike" kern="1200" cap="none" spc="0" normalizeH="0" baseline="0" noProof="0" dirty="0">
                <a:ln>
                  <a:noFill/>
                </a:ln>
                <a:solidFill>
                  <a:srgbClr val="000000"/>
                </a:solidFill>
                <a:effectLst/>
                <a:uLnTx/>
                <a:uFillTx/>
                <a:latin typeface="Georgia" pitchFamily="18" charset="0"/>
                <a:ea typeface="+mn-ea"/>
                <a:cs typeface="+mn-cs"/>
              </a:rPr>
              <a:t>Incomplete integration or separation of IT infrastructure when buying or selling business units.</a:t>
            </a:r>
          </a:p>
        </p:txBody>
      </p:sp>
      <p:sp>
        <p:nvSpPr>
          <p:cNvPr id="12" name="Content Placeholder 8"/>
          <p:cNvSpPr txBox="1">
            <a:spLocks/>
          </p:cNvSpPr>
          <p:nvPr/>
        </p:nvSpPr>
        <p:spPr>
          <a:xfrm>
            <a:off x="533400" y="4642649"/>
            <a:ext cx="8077200" cy="246221"/>
          </a:xfrm>
          <a:prstGeom prst="rect">
            <a:avLst/>
          </a:prstGeom>
        </p:spPr>
        <p:txBody>
          <a:bodyPr vert="horz" wrap="square" lIns="0" tIns="0" rIns="0" bIns="0" rtlCol="0">
            <a:spAutoFit/>
          </a:bodyPr>
          <a:lstStyle>
            <a:lvl1pPr marL="0" marR="0" indent="0" algn="l" defTabSz="914400" rtl="0" eaLnBrk="1" fontAlgn="auto" latinLnBrk="0" hangingPunct="1">
              <a:lnSpc>
                <a:spcPct val="100000"/>
              </a:lnSpc>
              <a:spcBef>
                <a:spcPts val="0"/>
              </a:spcBef>
              <a:spcAft>
                <a:spcPts val="600"/>
              </a:spcAft>
              <a:buClr>
                <a:schemeClr val="tx1"/>
              </a:buClr>
              <a:buSzTx/>
              <a:buFontTx/>
              <a:buNone/>
              <a:tabLst/>
              <a:defRPr sz="1600" kern="1200" baseline="0">
                <a:solidFill>
                  <a:schemeClr val="tx1"/>
                </a:solidFill>
                <a:latin typeface="Georgia" pitchFamily="18" charset="0"/>
                <a:ea typeface="+mn-ea"/>
                <a:cs typeface="+mn-cs"/>
              </a:defRPr>
            </a:lvl1pPr>
            <a:lvl2pPr marL="228600" indent="-228600" algn="l" defTabSz="914400" rtl="0" eaLnBrk="1" latinLnBrk="0" hangingPunct="1">
              <a:lnSpc>
                <a:spcPct val="100000"/>
              </a:lnSpc>
              <a:spcBef>
                <a:spcPts val="0"/>
              </a:spcBef>
              <a:spcAft>
                <a:spcPts val="600"/>
              </a:spcAft>
              <a:buClr>
                <a:schemeClr val="tx1"/>
              </a:buClr>
              <a:buFont typeface="Georgia" pitchFamily="18" charset="0"/>
              <a:buChar char="•"/>
              <a:defRPr sz="1600" kern="1200">
                <a:solidFill>
                  <a:schemeClr val="tx1"/>
                </a:solidFill>
                <a:latin typeface="Georgia" pitchFamily="18" charset="0"/>
                <a:ea typeface="+mn-ea"/>
                <a:cs typeface="+mn-cs"/>
              </a:defRPr>
            </a:lvl2pPr>
            <a:lvl3pPr marL="457200" indent="-228600" algn="l" defTabSz="914400" rtl="0" eaLnBrk="1" latinLnBrk="0" hangingPunct="1">
              <a:lnSpc>
                <a:spcPct val="100000"/>
              </a:lnSpc>
              <a:spcBef>
                <a:spcPts val="0"/>
              </a:spcBef>
              <a:spcAft>
                <a:spcPts val="600"/>
              </a:spcAft>
              <a:buClr>
                <a:schemeClr val="tx1"/>
              </a:buClr>
              <a:buFont typeface="Georgia" pitchFamily="18" charset="0"/>
              <a:buChar char="-"/>
              <a:defRPr sz="1600" kern="1200">
                <a:solidFill>
                  <a:schemeClr val="tx1"/>
                </a:solidFill>
                <a:latin typeface="Georgia" pitchFamily="18" charset="0"/>
                <a:ea typeface="+mn-ea"/>
                <a:cs typeface="+mn-cs"/>
              </a:defRPr>
            </a:lvl3pPr>
            <a:lvl4pPr marL="685800" indent="-228600" algn="l" defTabSz="914400" rtl="0" eaLnBrk="1" latinLnBrk="0" hangingPunct="1">
              <a:lnSpc>
                <a:spcPct val="100000"/>
              </a:lnSpc>
              <a:spcBef>
                <a:spcPts val="0"/>
              </a:spcBef>
              <a:spcAft>
                <a:spcPts val="600"/>
              </a:spcAft>
              <a:buClr>
                <a:schemeClr val="tx1"/>
              </a:buClr>
              <a:buFont typeface="Georgia" pitchFamily="18" charset="0"/>
              <a:buChar char="◦"/>
              <a:defRPr sz="1600" kern="1200">
                <a:solidFill>
                  <a:schemeClr val="tx1"/>
                </a:solidFill>
                <a:latin typeface="Georgia" pitchFamily="18" charset="0"/>
                <a:ea typeface="+mn-ea"/>
                <a:cs typeface="+mn-cs"/>
              </a:defRPr>
            </a:lvl4pPr>
            <a:lvl5pPr marL="914400" indent="-228600" algn="l" defTabSz="914400" rtl="0" eaLnBrk="1" latinLnBrk="0" hangingPunct="1">
              <a:lnSpc>
                <a:spcPct val="100000"/>
              </a:lnSpc>
              <a:spcBef>
                <a:spcPts val="0"/>
              </a:spcBef>
              <a:spcAft>
                <a:spcPts val="600"/>
              </a:spcAft>
              <a:buClr>
                <a:schemeClr val="tx1"/>
              </a:buClr>
              <a:buFont typeface="Georgia" pitchFamily="18" charset="0"/>
              <a:buChar char="›"/>
              <a:defRPr sz="1600" kern="1200" baseline="0">
                <a:solidFill>
                  <a:schemeClr val="tx1"/>
                </a:solidFill>
                <a:latin typeface="Georgia" pitchFamily="18" charset="0"/>
                <a:ea typeface="+mn-ea"/>
                <a:cs typeface="+mn-cs"/>
              </a:defRPr>
            </a:lvl5pPr>
            <a:lvl6pPr marL="274320" marR="0" indent="-274320" algn="l" defTabSz="914400" rtl="0" eaLnBrk="1" fontAlgn="auto" latinLnBrk="0" hangingPunct="1">
              <a:lnSpc>
                <a:spcPct val="100000"/>
              </a:lnSpc>
              <a:spcBef>
                <a:spcPts val="0"/>
              </a:spcBef>
              <a:spcAft>
                <a:spcPts val="900"/>
              </a:spcAft>
              <a:buClr>
                <a:schemeClr val="tx1"/>
              </a:buClr>
              <a:buSzPct val="100000"/>
              <a:buFont typeface="+mj-lt"/>
              <a:buAutoNum type="arabicPeriod"/>
              <a:tabLst/>
              <a:defRPr sz="2000" kern="1200" baseline="0">
                <a:solidFill>
                  <a:schemeClr val="tx1"/>
                </a:solidFill>
                <a:latin typeface="Georgia" pitchFamily="18" charset="0"/>
                <a:ea typeface="+mn-ea"/>
                <a:cs typeface="+mn-cs"/>
              </a:defRPr>
            </a:lvl6pPr>
            <a:lvl7pPr marL="548640" indent="-274320" algn="l" defTabSz="914400" rtl="0" eaLnBrk="1" latinLnBrk="0" hangingPunct="1">
              <a:lnSpc>
                <a:spcPct val="100000"/>
              </a:lnSpc>
              <a:spcBef>
                <a:spcPts val="0"/>
              </a:spcBef>
              <a:spcAft>
                <a:spcPts val="900"/>
              </a:spcAft>
              <a:buSzPct val="100000"/>
              <a:buFont typeface="+mj-lt"/>
              <a:buAutoNum type="alphaLcPeriod"/>
              <a:defRPr sz="2000" kern="1200" baseline="0">
                <a:solidFill>
                  <a:schemeClr val="tx1"/>
                </a:solidFill>
                <a:latin typeface="Georgia" pitchFamily="18" charset="0"/>
                <a:ea typeface="+mn-ea"/>
                <a:cs typeface="+mn-cs"/>
              </a:defRPr>
            </a:lvl7pPr>
            <a:lvl8pPr marL="822960" indent="-274320" algn="l" defTabSz="914400" rtl="0" eaLnBrk="1" latinLnBrk="0" hangingPunct="1">
              <a:lnSpc>
                <a:spcPct val="100000"/>
              </a:lnSpc>
              <a:spcBef>
                <a:spcPts val="0"/>
              </a:spcBef>
              <a:spcAft>
                <a:spcPts val="900"/>
              </a:spcAft>
              <a:buSzPct val="100000"/>
              <a:buFont typeface="+mj-lt"/>
              <a:buAutoNum type="romanLcPeriod"/>
              <a:defRPr sz="2000" kern="1200" baseline="0">
                <a:solidFill>
                  <a:schemeClr val="tx1"/>
                </a:solidFill>
                <a:latin typeface="Georgia" pitchFamily="18" charset="0"/>
                <a:ea typeface="+mn-ea"/>
                <a:cs typeface="+mn-cs"/>
              </a:defRPr>
            </a:lvl8pPr>
            <a:lvl9pPr marL="0" indent="-274320" algn="l" defTabSz="914400" rtl="0" eaLnBrk="1" latinLnBrk="0" hangingPunct="1">
              <a:lnSpc>
                <a:spcPct val="100000"/>
              </a:lnSpc>
              <a:spcBef>
                <a:spcPts val="0"/>
              </a:spcBef>
              <a:spcAft>
                <a:spcPts val="900"/>
              </a:spcAft>
              <a:buFont typeface="Arial" pitchFamily="34" charset="0"/>
              <a:buNone/>
              <a:defRPr sz="2000" b="1" kern="1200" baseline="0">
                <a:solidFill>
                  <a:schemeClr val="tx2"/>
                </a:solidFill>
                <a:latin typeface="Georgia" pitchFamily="18" charset="0"/>
                <a:ea typeface="+mn-ea"/>
                <a:cs typeface="+mn-cs"/>
              </a:defRPr>
            </a:lvl9pPr>
          </a:lstStyle>
          <a:p>
            <a:pPr marL="0" marR="0" lvl="0" indent="0" algn="l" defTabSz="914400" rtl="0" eaLnBrk="1" fontAlgn="auto" latinLnBrk="0" hangingPunct="1">
              <a:lnSpc>
                <a:spcPct val="100000"/>
              </a:lnSpc>
              <a:spcBef>
                <a:spcPts val="0"/>
              </a:spcBef>
              <a:spcAft>
                <a:spcPts val="300"/>
              </a:spcAft>
              <a:buClr>
                <a:srgbClr val="000000"/>
              </a:buClr>
              <a:buSzTx/>
              <a:buFontTx/>
              <a:buNone/>
              <a:tabLst/>
              <a:defRPr/>
            </a:pPr>
            <a:r>
              <a:rPr kumimoji="0" lang="en-US" sz="1600" b="1" i="1" u="none" strike="noStrike" kern="1200" cap="none" spc="0" normalizeH="0" baseline="0" noProof="0" dirty="0">
                <a:ln>
                  <a:noFill/>
                </a:ln>
                <a:solidFill>
                  <a:srgbClr val="A32020"/>
                </a:solidFill>
                <a:effectLst/>
                <a:uLnTx/>
                <a:uFillTx/>
                <a:latin typeface="Georgia" pitchFamily="18" charset="0"/>
                <a:ea typeface="+mn-ea"/>
                <a:cs typeface="+mn-cs"/>
              </a:rPr>
              <a:t>What are some of the benefits of using data analytics for risk assessment</a:t>
            </a:r>
            <a:r>
              <a:rPr kumimoji="0" lang="en-US" sz="1600" b="1" i="1" u="none" strike="noStrike" kern="1200" cap="none" spc="0" normalizeH="0" baseline="0" noProof="0" dirty="0" smtClean="0">
                <a:ln>
                  <a:noFill/>
                </a:ln>
                <a:solidFill>
                  <a:srgbClr val="A32020"/>
                </a:solidFill>
                <a:effectLst/>
                <a:uLnTx/>
                <a:uFillTx/>
                <a:latin typeface="Georgia" pitchFamily="18" charset="0"/>
                <a:ea typeface="+mn-ea"/>
                <a:cs typeface="+mn-cs"/>
              </a:rPr>
              <a:t>?</a:t>
            </a:r>
            <a:endParaRPr kumimoji="0" lang="en-US" sz="1600" b="1" i="1" u="none" strike="noStrike" kern="1200" cap="none" spc="0" normalizeH="0" baseline="0" noProof="0" dirty="0">
              <a:ln>
                <a:noFill/>
              </a:ln>
              <a:solidFill>
                <a:srgbClr val="A32020"/>
              </a:solidFill>
              <a:effectLst/>
              <a:uLnTx/>
              <a:uFillTx/>
              <a:latin typeface="Georgia" pitchFamily="18" charset="0"/>
              <a:ea typeface="+mn-ea"/>
              <a:cs typeface="+mn-cs"/>
            </a:endParaRPr>
          </a:p>
        </p:txBody>
      </p:sp>
      <p:sp>
        <p:nvSpPr>
          <p:cNvPr id="13" name="Content Placeholder 8"/>
          <p:cNvSpPr txBox="1">
            <a:spLocks/>
          </p:cNvSpPr>
          <p:nvPr/>
        </p:nvSpPr>
        <p:spPr>
          <a:xfrm>
            <a:off x="533400" y="5103157"/>
            <a:ext cx="8077200" cy="1061829"/>
          </a:xfrm>
          <a:prstGeom prst="rect">
            <a:avLst/>
          </a:prstGeom>
        </p:spPr>
        <p:txBody>
          <a:bodyPr vert="horz" wrap="square" lIns="0" tIns="0" rIns="0" bIns="0" rtlCol="0">
            <a:spAutoFit/>
          </a:bodyPr>
          <a:lstStyle>
            <a:lvl1pPr marL="0" marR="0" indent="0" algn="l" defTabSz="914400" rtl="0" eaLnBrk="1" fontAlgn="auto" latinLnBrk="0" hangingPunct="1">
              <a:lnSpc>
                <a:spcPct val="100000"/>
              </a:lnSpc>
              <a:spcBef>
                <a:spcPts val="0"/>
              </a:spcBef>
              <a:spcAft>
                <a:spcPts val="600"/>
              </a:spcAft>
              <a:buClr>
                <a:schemeClr val="tx1"/>
              </a:buClr>
              <a:buSzTx/>
              <a:buFontTx/>
              <a:buNone/>
              <a:tabLst/>
              <a:defRPr sz="1600" kern="1200" baseline="0">
                <a:solidFill>
                  <a:schemeClr val="tx1"/>
                </a:solidFill>
                <a:latin typeface="Georgia" pitchFamily="18" charset="0"/>
                <a:ea typeface="+mn-ea"/>
                <a:cs typeface="+mn-cs"/>
              </a:defRPr>
            </a:lvl1pPr>
            <a:lvl2pPr marL="228600" indent="-228600" algn="l" defTabSz="914400" rtl="0" eaLnBrk="1" latinLnBrk="0" hangingPunct="1">
              <a:lnSpc>
                <a:spcPct val="100000"/>
              </a:lnSpc>
              <a:spcBef>
                <a:spcPts val="0"/>
              </a:spcBef>
              <a:spcAft>
                <a:spcPts val="600"/>
              </a:spcAft>
              <a:buClr>
                <a:schemeClr val="tx1"/>
              </a:buClr>
              <a:buFont typeface="Georgia" pitchFamily="18" charset="0"/>
              <a:buChar char="•"/>
              <a:defRPr sz="1600" kern="1200">
                <a:solidFill>
                  <a:schemeClr val="tx1"/>
                </a:solidFill>
                <a:latin typeface="Georgia" pitchFamily="18" charset="0"/>
                <a:ea typeface="+mn-ea"/>
                <a:cs typeface="+mn-cs"/>
              </a:defRPr>
            </a:lvl2pPr>
            <a:lvl3pPr marL="457200" indent="-228600" algn="l" defTabSz="914400" rtl="0" eaLnBrk="1" latinLnBrk="0" hangingPunct="1">
              <a:lnSpc>
                <a:spcPct val="100000"/>
              </a:lnSpc>
              <a:spcBef>
                <a:spcPts val="0"/>
              </a:spcBef>
              <a:spcAft>
                <a:spcPts val="600"/>
              </a:spcAft>
              <a:buClr>
                <a:schemeClr val="tx1"/>
              </a:buClr>
              <a:buFont typeface="Georgia" pitchFamily="18" charset="0"/>
              <a:buChar char="-"/>
              <a:defRPr sz="1600" kern="1200">
                <a:solidFill>
                  <a:schemeClr val="tx1"/>
                </a:solidFill>
                <a:latin typeface="Georgia" pitchFamily="18" charset="0"/>
                <a:ea typeface="+mn-ea"/>
                <a:cs typeface="+mn-cs"/>
              </a:defRPr>
            </a:lvl3pPr>
            <a:lvl4pPr marL="685800" indent="-228600" algn="l" defTabSz="914400" rtl="0" eaLnBrk="1" latinLnBrk="0" hangingPunct="1">
              <a:lnSpc>
                <a:spcPct val="100000"/>
              </a:lnSpc>
              <a:spcBef>
                <a:spcPts val="0"/>
              </a:spcBef>
              <a:spcAft>
                <a:spcPts val="600"/>
              </a:spcAft>
              <a:buClr>
                <a:schemeClr val="tx1"/>
              </a:buClr>
              <a:buFont typeface="Georgia" pitchFamily="18" charset="0"/>
              <a:buChar char="◦"/>
              <a:defRPr sz="1600" kern="1200">
                <a:solidFill>
                  <a:schemeClr val="tx1"/>
                </a:solidFill>
                <a:latin typeface="Georgia" pitchFamily="18" charset="0"/>
                <a:ea typeface="+mn-ea"/>
                <a:cs typeface="+mn-cs"/>
              </a:defRPr>
            </a:lvl4pPr>
            <a:lvl5pPr marL="914400" indent="-228600" algn="l" defTabSz="914400" rtl="0" eaLnBrk="1" latinLnBrk="0" hangingPunct="1">
              <a:lnSpc>
                <a:spcPct val="100000"/>
              </a:lnSpc>
              <a:spcBef>
                <a:spcPts val="0"/>
              </a:spcBef>
              <a:spcAft>
                <a:spcPts val="600"/>
              </a:spcAft>
              <a:buClr>
                <a:schemeClr val="tx1"/>
              </a:buClr>
              <a:buFont typeface="Georgia" pitchFamily="18" charset="0"/>
              <a:buChar char="›"/>
              <a:defRPr sz="1600" kern="1200" baseline="0">
                <a:solidFill>
                  <a:schemeClr val="tx1"/>
                </a:solidFill>
                <a:latin typeface="Georgia" pitchFamily="18" charset="0"/>
                <a:ea typeface="+mn-ea"/>
                <a:cs typeface="+mn-cs"/>
              </a:defRPr>
            </a:lvl5pPr>
            <a:lvl6pPr marL="274320" marR="0" indent="-274320" algn="l" defTabSz="914400" rtl="0" eaLnBrk="1" fontAlgn="auto" latinLnBrk="0" hangingPunct="1">
              <a:lnSpc>
                <a:spcPct val="100000"/>
              </a:lnSpc>
              <a:spcBef>
                <a:spcPts val="0"/>
              </a:spcBef>
              <a:spcAft>
                <a:spcPts val="900"/>
              </a:spcAft>
              <a:buClr>
                <a:schemeClr val="tx1"/>
              </a:buClr>
              <a:buSzPct val="100000"/>
              <a:buFont typeface="+mj-lt"/>
              <a:buAutoNum type="arabicPeriod"/>
              <a:tabLst/>
              <a:defRPr sz="2000" kern="1200" baseline="0">
                <a:solidFill>
                  <a:schemeClr val="tx1"/>
                </a:solidFill>
                <a:latin typeface="Georgia" pitchFamily="18" charset="0"/>
                <a:ea typeface="+mn-ea"/>
                <a:cs typeface="+mn-cs"/>
              </a:defRPr>
            </a:lvl6pPr>
            <a:lvl7pPr marL="548640" indent="-274320" algn="l" defTabSz="914400" rtl="0" eaLnBrk="1" latinLnBrk="0" hangingPunct="1">
              <a:lnSpc>
                <a:spcPct val="100000"/>
              </a:lnSpc>
              <a:spcBef>
                <a:spcPts val="0"/>
              </a:spcBef>
              <a:spcAft>
                <a:spcPts val="900"/>
              </a:spcAft>
              <a:buSzPct val="100000"/>
              <a:buFont typeface="+mj-lt"/>
              <a:buAutoNum type="alphaLcPeriod"/>
              <a:defRPr sz="2000" kern="1200" baseline="0">
                <a:solidFill>
                  <a:schemeClr val="tx1"/>
                </a:solidFill>
                <a:latin typeface="Georgia" pitchFamily="18" charset="0"/>
                <a:ea typeface="+mn-ea"/>
                <a:cs typeface="+mn-cs"/>
              </a:defRPr>
            </a:lvl7pPr>
            <a:lvl8pPr marL="822960" indent="-274320" algn="l" defTabSz="914400" rtl="0" eaLnBrk="1" latinLnBrk="0" hangingPunct="1">
              <a:lnSpc>
                <a:spcPct val="100000"/>
              </a:lnSpc>
              <a:spcBef>
                <a:spcPts val="0"/>
              </a:spcBef>
              <a:spcAft>
                <a:spcPts val="900"/>
              </a:spcAft>
              <a:buSzPct val="100000"/>
              <a:buFont typeface="+mj-lt"/>
              <a:buAutoNum type="romanLcPeriod"/>
              <a:defRPr sz="2000" kern="1200" baseline="0">
                <a:solidFill>
                  <a:schemeClr val="tx1"/>
                </a:solidFill>
                <a:latin typeface="Georgia" pitchFamily="18" charset="0"/>
                <a:ea typeface="+mn-ea"/>
                <a:cs typeface="+mn-cs"/>
              </a:defRPr>
            </a:lvl8pPr>
            <a:lvl9pPr marL="0" indent="-274320" algn="l" defTabSz="914400" rtl="0" eaLnBrk="1" latinLnBrk="0" hangingPunct="1">
              <a:lnSpc>
                <a:spcPct val="100000"/>
              </a:lnSpc>
              <a:spcBef>
                <a:spcPts val="0"/>
              </a:spcBef>
              <a:spcAft>
                <a:spcPts val="900"/>
              </a:spcAft>
              <a:buFont typeface="Arial" pitchFamily="34" charset="0"/>
              <a:buNone/>
              <a:defRPr sz="2000" b="1" kern="1200" baseline="0">
                <a:solidFill>
                  <a:schemeClr val="tx2"/>
                </a:solidFill>
                <a:latin typeface="Georgia" pitchFamily="18" charset="0"/>
                <a:ea typeface="+mn-ea"/>
                <a:cs typeface="+mn-cs"/>
              </a:defRPr>
            </a:lvl9pPr>
          </a:lstStyle>
          <a:p>
            <a:pPr marL="274320" marR="0" lvl="0" indent="-274320" algn="l" defTabSz="914400" rtl="0" eaLnBrk="1" fontAlgn="auto" latinLnBrk="0" hangingPunct="1">
              <a:lnSpc>
                <a:spcPct val="100000"/>
              </a:lnSpc>
              <a:spcBef>
                <a:spcPts val="0"/>
              </a:spcBef>
              <a:spcAft>
                <a:spcPts val="300"/>
              </a:spcAft>
              <a:buClr>
                <a:srgbClr val="000000"/>
              </a:buClr>
              <a:buSzTx/>
              <a:buFont typeface="+mj-lt"/>
              <a:buAutoNum type="arabicPeriod"/>
              <a:tabLst/>
              <a:defRPr/>
            </a:pPr>
            <a:r>
              <a:rPr kumimoji="0" lang="en-US" sz="1600" b="0" i="0" u="none" strike="noStrike" kern="1200" cap="none" spc="0" normalizeH="0" baseline="0" noProof="0" dirty="0">
                <a:ln>
                  <a:noFill/>
                </a:ln>
                <a:solidFill>
                  <a:srgbClr val="000000"/>
                </a:solidFill>
                <a:effectLst/>
                <a:uLnTx/>
                <a:uFillTx/>
                <a:latin typeface="Georgia" pitchFamily="18" charset="0"/>
                <a:ea typeface="+mn-ea"/>
                <a:cs typeface="+mn-cs"/>
              </a:rPr>
              <a:t>Relate the cost-benefit analysis of the control to the known risk, allowing </a:t>
            </a:r>
            <a:r>
              <a:rPr kumimoji="0" lang="en-US" sz="1600" b="0" i="0" u="none" strike="noStrike" kern="1200" cap="none" spc="0" normalizeH="0" baseline="0" noProof="0" dirty="0" smtClean="0">
                <a:ln>
                  <a:noFill/>
                </a:ln>
                <a:solidFill>
                  <a:srgbClr val="000000"/>
                </a:solidFill>
                <a:effectLst/>
                <a:uLnTx/>
                <a:uFillTx/>
                <a:latin typeface="Georgia" pitchFamily="18" charset="0"/>
                <a:ea typeface="+mn-ea"/>
                <a:cs typeface="+mn-cs"/>
              </a:rPr>
              <a:t/>
            </a:r>
            <a:br>
              <a:rPr kumimoji="0" lang="en-US" sz="1600" b="0" i="0" u="none" strike="noStrike" kern="1200" cap="none" spc="0" normalizeH="0" baseline="0" noProof="0" dirty="0" smtClean="0">
                <a:ln>
                  <a:noFill/>
                </a:ln>
                <a:solidFill>
                  <a:srgbClr val="000000"/>
                </a:solidFill>
                <a:effectLst/>
                <a:uLnTx/>
                <a:uFillTx/>
                <a:latin typeface="Georgia" pitchFamily="18" charset="0"/>
                <a:ea typeface="+mn-ea"/>
                <a:cs typeface="+mn-cs"/>
              </a:rPr>
            </a:br>
            <a:r>
              <a:rPr kumimoji="0" lang="en-US" sz="1600" b="0" i="0" u="none" strike="noStrike" kern="1200" cap="none" spc="0" normalizeH="0" baseline="0" noProof="0" dirty="0" smtClean="0">
                <a:ln>
                  <a:noFill/>
                </a:ln>
                <a:solidFill>
                  <a:srgbClr val="000000"/>
                </a:solidFill>
                <a:effectLst/>
                <a:uLnTx/>
                <a:uFillTx/>
                <a:latin typeface="Georgia" pitchFamily="18" charset="0"/>
                <a:ea typeface="+mn-ea"/>
                <a:cs typeface="+mn-cs"/>
              </a:rPr>
              <a:t>practical </a:t>
            </a:r>
            <a:r>
              <a:rPr kumimoji="0" lang="en-US" sz="1600" b="0" i="0" u="none" strike="noStrike" kern="1200" cap="none" spc="0" normalizeH="0" baseline="0" noProof="0" dirty="0">
                <a:ln>
                  <a:noFill/>
                </a:ln>
                <a:solidFill>
                  <a:srgbClr val="000000"/>
                </a:solidFill>
                <a:effectLst/>
                <a:uLnTx/>
                <a:uFillTx/>
                <a:latin typeface="Georgia" pitchFamily="18" charset="0"/>
                <a:ea typeface="+mn-ea"/>
                <a:cs typeface="+mn-cs"/>
              </a:rPr>
              <a:t>choices.</a:t>
            </a:r>
          </a:p>
          <a:p>
            <a:pPr marL="274320" marR="0" lvl="0" indent="-274320" algn="l" defTabSz="914400" rtl="0" eaLnBrk="1" fontAlgn="auto" latinLnBrk="0" hangingPunct="1">
              <a:lnSpc>
                <a:spcPct val="100000"/>
              </a:lnSpc>
              <a:spcBef>
                <a:spcPts val="0"/>
              </a:spcBef>
              <a:spcAft>
                <a:spcPts val="300"/>
              </a:spcAft>
              <a:buClr>
                <a:srgbClr val="000000"/>
              </a:buClr>
              <a:buSzTx/>
              <a:buFont typeface="+mj-lt"/>
              <a:buAutoNum type="arabicPeriod"/>
              <a:tabLst/>
              <a:defRPr/>
            </a:pPr>
            <a:r>
              <a:rPr kumimoji="0" lang="en-US" sz="1600" b="0" i="0" u="none" strike="noStrike" kern="1200" cap="none" spc="0" normalizeH="0" baseline="0" noProof="0" dirty="0">
                <a:ln>
                  <a:noFill/>
                </a:ln>
                <a:solidFill>
                  <a:srgbClr val="000000"/>
                </a:solidFill>
                <a:effectLst/>
                <a:uLnTx/>
                <a:uFillTx/>
                <a:latin typeface="Georgia" pitchFamily="18" charset="0"/>
                <a:ea typeface="+mn-ea"/>
                <a:cs typeface="+mn-cs"/>
              </a:rPr>
              <a:t>It helps to identify and target the higher risk areas that are relevant to the auditor.</a:t>
            </a:r>
          </a:p>
          <a:p>
            <a:pPr marL="274320" marR="0" lvl="0" indent="-274320" algn="l" defTabSz="914400" rtl="0" eaLnBrk="1" fontAlgn="auto" latinLnBrk="0" hangingPunct="1">
              <a:lnSpc>
                <a:spcPct val="100000"/>
              </a:lnSpc>
              <a:spcBef>
                <a:spcPts val="0"/>
              </a:spcBef>
              <a:spcAft>
                <a:spcPts val="300"/>
              </a:spcAft>
              <a:buClr>
                <a:srgbClr val="000000"/>
              </a:buClr>
              <a:buSzTx/>
              <a:buFont typeface="+mj-lt"/>
              <a:buAutoNum type="arabicPeriod"/>
              <a:tabLst/>
              <a:defRPr/>
            </a:pPr>
            <a:r>
              <a:rPr kumimoji="0" lang="en-US" sz="1600" b="0" i="0" u="none" strike="noStrike" kern="1200" cap="none" spc="0" normalizeH="0" baseline="0" noProof="0" dirty="0">
                <a:ln>
                  <a:noFill/>
                </a:ln>
                <a:solidFill>
                  <a:srgbClr val="000000"/>
                </a:solidFill>
                <a:effectLst/>
                <a:uLnTx/>
                <a:uFillTx/>
                <a:latin typeface="Georgia" pitchFamily="18" charset="0"/>
                <a:ea typeface="+mn-ea"/>
                <a:cs typeface="+mn-cs"/>
              </a:rPr>
              <a:t>Reduces or avoids the independence and familiarity of threats from external auditors.</a:t>
            </a:r>
          </a:p>
        </p:txBody>
      </p:sp>
      <p:pic>
        <p:nvPicPr>
          <p:cNvPr id="14" name="Picture 13"/>
          <p:cNvPicPr>
            <a:picLocks noChangeAspect="1"/>
          </p:cNvPicPr>
          <p:nvPr/>
        </p:nvPicPr>
        <p:blipFill>
          <a:blip r:embed="rId3"/>
          <a:stretch>
            <a:fillRect/>
          </a:stretch>
        </p:blipFill>
        <p:spPr>
          <a:xfrm>
            <a:off x="7128603" y="41360"/>
            <a:ext cx="1481998" cy="478870"/>
          </a:xfrm>
          <a:prstGeom prst="rect">
            <a:avLst/>
          </a:prstGeom>
        </p:spPr>
      </p:pic>
    </p:spTree>
    <p:extLst>
      <p:ext uri="{BB962C8B-B14F-4D97-AF65-F5344CB8AC3E}">
        <p14:creationId xmlns:p14="http://schemas.microsoft.com/office/powerpoint/2010/main" val="88261536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of analytics for substantive testing</a:t>
            </a:r>
          </a:p>
        </p:txBody>
      </p:sp>
      <p:sp>
        <p:nvSpPr>
          <p:cNvPr id="66" name="Content Placeholder 65"/>
          <p:cNvSpPr>
            <a:spLocks noGrp="1"/>
          </p:cNvSpPr>
          <p:nvPr>
            <p:ph sz="quarter" idx="15"/>
          </p:nvPr>
        </p:nvSpPr>
        <p:spPr>
          <a:xfrm>
            <a:off x="533400" y="1762791"/>
            <a:ext cx="8077200" cy="430887"/>
          </a:xfrm>
        </p:spPr>
        <p:txBody>
          <a:bodyPr/>
          <a:lstStyle/>
          <a:p>
            <a:r>
              <a:rPr lang="en-US" sz="1400" b="1" i="1" dirty="0"/>
              <a:t>The application of analytics for substantive testing includes, but is not limited to the following areas:</a:t>
            </a:r>
          </a:p>
        </p:txBody>
      </p:sp>
      <p:sp>
        <p:nvSpPr>
          <p:cNvPr id="4" name="Slide Number Placeholder 3"/>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B59224-DFAF-451D-8CBC-9A737B9002FD}" type="slidenum">
              <a:rPr kumimoji="0" lang="en-US" sz="10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0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grpSp>
        <p:nvGrpSpPr>
          <p:cNvPr id="3" name="Group 2"/>
          <p:cNvGrpSpPr/>
          <p:nvPr/>
        </p:nvGrpSpPr>
        <p:grpSpPr>
          <a:xfrm>
            <a:off x="533401" y="2311753"/>
            <a:ext cx="8077203" cy="3887652"/>
            <a:chOff x="533401" y="2311753"/>
            <a:chExt cx="8077203" cy="3887652"/>
          </a:xfrm>
        </p:grpSpPr>
        <p:sp>
          <p:nvSpPr>
            <p:cNvPr id="80" name="Shape 1157"/>
            <p:cNvSpPr txBox="1"/>
            <p:nvPr/>
          </p:nvSpPr>
          <p:spPr>
            <a:xfrm>
              <a:off x="2801585" y="3375202"/>
              <a:ext cx="5809019" cy="786027"/>
            </a:xfrm>
            <a:prstGeom prst="rect">
              <a:avLst/>
            </a:prstGeom>
            <a:solidFill>
              <a:schemeClr val="accent3"/>
            </a:solidFill>
            <a:ln w="12700" cap="flat" cmpd="sng">
              <a:solidFill>
                <a:schemeClr val="accent3"/>
              </a:solidFill>
              <a:prstDash val="solid"/>
              <a:round/>
              <a:headEnd type="none" w="med" len="med"/>
              <a:tailEnd type="none" w="med" len="med"/>
            </a:ln>
          </p:spPr>
          <p:txBody>
            <a:bodyPr lIns="822950"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FFFFFF"/>
                </a:buClr>
                <a:buSzPct val="25000"/>
                <a:buFont typeface="Georgia"/>
                <a:buNone/>
                <a:tabLst/>
                <a:defRPr/>
              </a:pPr>
              <a:r>
                <a:rPr kumimoji="0" lang="en" sz="1200" b="1" i="1" u="none" strike="noStrike" kern="0" cap="none" spc="0" normalizeH="0" baseline="0" noProof="0" dirty="0">
                  <a:ln>
                    <a:noFill/>
                  </a:ln>
                  <a:solidFill>
                    <a:srgbClr val="FFFFFF"/>
                  </a:solidFill>
                  <a:effectLst/>
                  <a:uLnTx/>
                  <a:uFillTx/>
                  <a:latin typeface="Arial"/>
                  <a:ea typeface="Georgia"/>
                  <a:cs typeface="Georgia"/>
                  <a:sym typeface="Georgia"/>
                </a:rPr>
                <a:t>Summary system reports to raw data comparison, reserve study insurance triangles to source recon, multiple data source reconciliation, completeness &amp; occurrence check</a:t>
              </a:r>
            </a:p>
          </p:txBody>
        </p:sp>
        <p:sp>
          <p:nvSpPr>
            <p:cNvPr id="81" name="Shape 1158"/>
            <p:cNvSpPr txBox="1"/>
            <p:nvPr/>
          </p:nvSpPr>
          <p:spPr>
            <a:xfrm>
              <a:off x="2801585" y="2408717"/>
              <a:ext cx="5809019" cy="794366"/>
            </a:xfrm>
            <a:prstGeom prst="rect">
              <a:avLst/>
            </a:prstGeom>
            <a:solidFill>
              <a:schemeClr val="accent2"/>
            </a:solidFill>
            <a:ln w="12700" cap="flat" cmpd="sng">
              <a:solidFill>
                <a:schemeClr val="accent2"/>
              </a:solidFill>
              <a:prstDash val="solid"/>
              <a:round/>
              <a:headEnd type="none" w="med" len="med"/>
              <a:tailEnd type="none" w="med" len="med"/>
            </a:ln>
          </p:spPr>
          <p:txBody>
            <a:bodyPr lIns="274300"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FFFFFF"/>
                </a:buClr>
                <a:buSzPct val="25000"/>
                <a:buFont typeface="Georgia"/>
                <a:buNone/>
                <a:tabLst/>
                <a:defRPr/>
              </a:pPr>
              <a:r>
                <a:rPr kumimoji="0" lang="en" sz="1200" b="1" i="1" u="none" strike="noStrike" kern="0" cap="none" spc="0" normalizeH="0" baseline="0" noProof="0" dirty="0">
                  <a:ln>
                    <a:noFill/>
                  </a:ln>
                  <a:solidFill>
                    <a:srgbClr val="FFFFFF"/>
                  </a:solidFill>
                  <a:effectLst/>
                  <a:uLnTx/>
                  <a:uFillTx/>
                  <a:latin typeface="Arial"/>
                  <a:ea typeface="Georgia"/>
                  <a:cs typeface="Georgia"/>
                  <a:sym typeface="Georgia"/>
                </a:rPr>
                <a:t>Source, manual/automated, trending, users activity, unusual and </a:t>
              </a:r>
              <a:r>
                <a:rPr kumimoji="0" lang="en" sz="1200" b="1" i="1" u="none" strike="noStrike" kern="0" cap="none" spc="0" normalizeH="0" baseline="0" noProof="0" dirty="0" smtClean="0">
                  <a:ln>
                    <a:noFill/>
                  </a:ln>
                  <a:solidFill>
                    <a:srgbClr val="FFFFFF"/>
                  </a:solidFill>
                  <a:effectLst/>
                  <a:uLnTx/>
                  <a:uFillTx/>
                  <a:latin typeface="Arial"/>
                  <a:ea typeface="Georgia"/>
                  <a:cs typeface="Georgia"/>
                  <a:sym typeface="Georgia"/>
                </a:rPr>
                <a:t/>
              </a:r>
              <a:br>
                <a:rPr kumimoji="0" lang="en" sz="1200" b="1" i="1" u="none" strike="noStrike" kern="0" cap="none" spc="0" normalizeH="0" baseline="0" noProof="0" dirty="0" smtClean="0">
                  <a:ln>
                    <a:noFill/>
                  </a:ln>
                  <a:solidFill>
                    <a:srgbClr val="FFFFFF"/>
                  </a:solidFill>
                  <a:effectLst/>
                  <a:uLnTx/>
                  <a:uFillTx/>
                  <a:latin typeface="Arial"/>
                  <a:ea typeface="Georgia"/>
                  <a:cs typeface="Georgia"/>
                  <a:sym typeface="Georgia"/>
                </a:rPr>
              </a:br>
              <a:r>
                <a:rPr kumimoji="0" lang="en" sz="1200" b="1" i="1" u="none" strike="noStrike" kern="0" cap="none" spc="0" normalizeH="0" baseline="0" noProof="0" dirty="0" smtClean="0">
                  <a:ln>
                    <a:noFill/>
                  </a:ln>
                  <a:solidFill>
                    <a:srgbClr val="FFFFFF"/>
                  </a:solidFill>
                  <a:effectLst/>
                  <a:uLnTx/>
                  <a:uFillTx/>
                  <a:latin typeface="Arial"/>
                  <a:ea typeface="Georgia"/>
                  <a:cs typeface="Georgia"/>
                  <a:sym typeface="Georgia"/>
                </a:rPr>
                <a:t>common </a:t>
              </a:r>
              <a:r>
                <a:rPr kumimoji="0" lang="en" sz="1200" b="1" i="1" u="none" strike="noStrike" kern="0" cap="none" spc="0" normalizeH="0" baseline="0" noProof="0" dirty="0">
                  <a:ln>
                    <a:noFill/>
                  </a:ln>
                  <a:solidFill>
                    <a:srgbClr val="FFFFFF"/>
                  </a:solidFill>
                  <a:effectLst/>
                  <a:uLnTx/>
                  <a:uFillTx/>
                  <a:latin typeface="Arial"/>
                  <a:ea typeface="Georgia"/>
                  <a:cs typeface="Georgia"/>
                  <a:sym typeface="Georgia"/>
                </a:rPr>
                <a:t>entries</a:t>
              </a:r>
            </a:p>
          </p:txBody>
        </p:sp>
        <p:sp>
          <p:nvSpPr>
            <p:cNvPr id="82" name="Shape 1159"/>
            <p:cNvSpPr/>
            <p:nvPr/>
          </p:nvSpPr>
          <p:spPr>
            <a:xfrm>
              <a:off x="533401" y="2720179"/>
              <a:ext cx="1185295" cy="3070872"/>
            </a:xfrm>
            <a:custGeom>
              <a:avLst/>
              <a:gdLst/>
              <a:ahLst/>
              <a:cxnLst/>
              <a:rect l="0" t="0" r="0" b="0"/>
              <a:pathLst>
                <a:path w="120000" h="120000" extrusionOk="0">
                  <a:moveTo>
                    <a:pt x="0" y="0"/>
                  </a:moveTo>
                  <a:lnTo>
                    <a:pt x="5100" y="486"/>
                  </a:lnTo>
                  <a:cubicBezTo>
                    <a:pt x="71545" y="8116"/>
                    <a:pt x="120000" y="31873"/>
                    <a:pt x="120000" y="59999"/>
                  </a:cubicBezTo>
                  <a:cubicBezTo>
                    <a:pt x="120000" y="88126"/>
                    <a:pt x="71545" y="111883"/>
                    <a:pt x="5100" y="119513"/>
                  </a:cubicBezTo>
                  <a:lnTo>
                    <a:pt x="0" y="120000"/>
                  </a:lnTo>
                  <a:close/>
                </a:path>
              </a:pathLst>
            </a:custGeom>
            <a:solidFill>
              <a:schemeClr val="tx2"/>
            </a:solidFill>
            <a:ln w="9525" cap="flat" cmpd="sng">
              <a:solidFill>
                <a:schemeClr val="tx2"/>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FFFFFF"/>
                </a:solidFill>
                <a:effectLst/>
                <a:uLnTx/>
                <a:uFillTx/>
                <a:latin typeface="Arial"/>
                <a:ea typeface="Georgia"/>
                <a:cs typeface="Georgia"/>
                <a:sym typeface="Georgia"/>
              </a:endParaRPr>
            </a:p>
          </p:txBody>
        </p:sp>
        <p:sp>
          <p:nvSpPr>
            <p:cNvPr id="83" name="Shape 1160"/>
            <p:cNvSpPr/>
            <p:nvPr/>
          </p:nvSpPr>
          <p:spPr>
            <a:xfrm>
              <a:off x="533401" y="2311753"/>
              <a:ext cx="1582478" cy="3887652"/>
            </a:xfrm>
            <a:custGeom>
              <a:avLst/>
              <a:gdLst/>
              <a:ahLst/>
              <a:cxnLst/>
              <a:rect l="0" t="0" r="0" b="0"/>
              <a:pathLst>
                <a:path w="120000" h="120000" extrusionOk="0">
                  <a:moveTo>
                    <a:pt x="0" y="0"/>
                  </a:moveTo>
                  <a:lnTo>
                    <a:pt x="10639" y="1027"/>
                  </a:lnTo>
                  <a:cubicBezTo>
                    <a:pt x="69000" y="7774"/>
                    <a:pt x="112924" y="28489"/>
                    <a:pt x="119222" y="53732"/>
                  </a:cubicBezTo>
                  <a:lnTo>
                    <a:pt x="120000" y="59999"/>
                  </a:lnTo>
                  <a:lnTo>
                    <a:pt x="120000" y="60000"/>
                  </a:lnTo>
                  <a:lnTo>
                    <a:pt x="119222" y="66267"/>
                  </a:lnTo>
                  <a:cubicBezTo>
                    <a:pt x="112924" y="91510"/>
                    <a:pt x="69000" y="112225"/>
                    <a:pt x="10639" y="118972"/>
                  </a:cubicBezTo>
                  <a:lnTo>
                    <a:pt x="0" y="119999"/>
                  </a:lnTo>
                  <a:lnTo>
                    <a:pt x="0" y="111921"/>
                  </a:lnTo>
                  <a:lnTo>
                    <a:pt x="6907" y="111226"/>
                  </a:lnTo>
                  <a:cubicBezTo>
                    <a:pt x="61141" y="104659"/>
                    <a:pt x="100692" y="84209"/>
                    <a:pt x="100692" y="59999"/>
                  </a:cubicBezTo>
                  <a:cubicBezTo>
                    <a:pt x="100692" y="35790"/>
                    <a:pt x="61141" y="15340"/>
                    <a:pt x="6907" y="8773"/>
                  </a:cubicBezTo>
                  <a:lnTo>
                    <a:pt x="0" y="8077"/>
                  </a:lnTo>
                  <a:close/>
                </a:path>
              </a:pathLst>
            </a:custGeom>
            <a:solidFill>
              <a:schemeClr val="tx2"/>
            </a:solidFill>
            <a:ln w="9525" cap="flat" cmpd="sng">
              <a:solidFill>
                <a:schemeClr val="tx2"/>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FFFFFF"/>
                </a:solidFill>
                <a:effectLst/>
                <a:uLnTx/>
                <a:uFillTx/>
                <a:latin typeface="Arial"/>
                <a:ea typeface="Georgia"/>
                <a:cs typeface="Georgia"/>
                <a:sym typeface="Georgia"/>
              </a:endParaRPr>
            </a:p>
          </p:txBody>
        </p:sp>
        <p:sp>
          <p:nvSpPr>
            <p:cNvPr id="84" name="Shape 1161"/>
            <p:cNvSpPr txBox="1"/>
            <p:nvPr/>
          </p:nvSpPr>
          <p:spPr>
            <a:xfrm>
              <a:off x="2801581" y="5308175"/>
              <a:ext cx="5809019" cy="794366"/>
            </a:xfrm>
            <a:prstGeom prst="rect">
              <a:avLst/>
            </a:prstGeom>
            <a:solidFill>
              <a:schemeClr val="accent5"/>
            </a:solidFill>
            <a:ln w="12700" cap="flat" cmpd="sng">
              <a:solidFill>
                <a:schemeClr val="accent5"/>
              </a:solidFill>
              <a:prstDash val="solid"/>
              <a:round/>
              <a:headEnd type="none" w="med" len="med"/>
              <a:tailEnd type="none" w="med" len="med"/>
            </a:ln>
          </p:spPr>
          <p:txBody>
            <a:bodyPr lIns="274300"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FFFFFF"/>
                </a:buClr>
                <a:buSzPct val="25000"/>
                <a:buFont typeface="Georgia"/>
                <a:buNone/>
                <a:tabLst/>
                <a:defRPr/>
              </a:pPr>
              <a:r>
                <a:rPr kumimoji="0" lang="en" sz="1200" b="1" i="1" u="none" strike="noStrike" kern="0" cap="none" spc="0" normalizeH="0" baseline="0" noProof="0">
                  <a:ln>
                    <a:noFill/>
                  </a:ln>
                  <a:solidFill>
                    <a:srgbClr val="FFFFFF"/>
                  </a:solidFill>
                  <a:effectLst/>
                  <a:uLnTx/>
                  <a:uFillTx/>
                  <a:latin typeface="Arial"/>
                  <a:ea typeface="Georgia"/>
                  <a:cs typeface="Georgia"/>
                  <a:sym typeface="Georgia"/>
                </a:rPr>
                <a:t>Paper contracts to visual dashboards and PDF invoice reconciliation to GL</a:t>
              </a:r>
            </a:p>
          </p:txBody>
        </p:sp>
        <p:sp>
          <p:nvSpPr>
            <p:cNvPr id="85" name="Shape 1162"/>
            <p:cNvSpPr/>
            <p:nvPr/>
          </p:nvSpPr>
          <p:spPr>
            <a:xfrm>
              <a:off x="1372727" y="2408718"/>
              <a:ext cx="1618488" cy="794366"/>
            </a:xfrm>
            <a:prstGeom prst="rect">
              <a:avLst/>
            </a:prstGeom>
            <a:solidFill>
              <a:srgbClr val="FFFFFF"/>
            </a:solidFill>
            <a:ln w="12700" cap="flat" cmpd="sng">
              <a:solidFill>
                <a:schemeClr val="accent2"/>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ct val="25000"/>
                <a:buFont typeface="Georgia"/>
                <a:buNone/>
                <a:tabLst/>
                <a:defRPr/>
              </a:pPr>
              <a:r>
                <a:rPr kumimoji="0" lang="en" sz="1200" b="1" i="1" u="none" strike="noStrike" kern="0" cap="none" spc="0" normalizeH="0" baseline="0" noProof="0">
                  <a:ln>
                    <a:noFill/>
                  </a:ln>
                  <a:solidFill>
                    <a:srgbClr val="000000"/>
                  </a:solidFill>
                  <a:effectLst/>
                  <a:uLnTx/>
                  <a:uFillTx/>
                  <a:latin typeface="Arial"/>
                  <a:ea typeface="Georgia"/>
                  <a:cs typeface="Georgia"/>
                  <a:sym typeface="Georgia"/>
                </a:rPr>
                <a:t>Journal Entry Testing</a:t>
              </a:r>
            </a:p>
          </p:txBody>
        </p:sp>
        <p:sp>
          <p:nvSpPr>
            <p:cNvPr id="86" name="Shape 1163"/>
            <p:cNvSpPr/>
            <p:nvPr/>
          </p:nvSpPr>
          <p:spPr>
            <a:xfrm>
              <a:off x="1352550" y="5308177"/>
              <a:ext cx="1618488" cy="794366"/>
            </a:xfrm>
            <a:prstGeom prst="rect">
              <a:avLst/>
            </a:prstGeom>
            <a:solidFill>
              <a:srgbClr val="FFFFFF"/>
            </a:solidFill>
            <a:ln w="12700" cap="flat" cmpd="sng">
              <a:solidFill>
                <a:schemeClr val="accent5"/>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ct val="25000"/>
                <a:buFont typeface="Georgia"/>
                <a:buNone/>
                <a:tabLst/>
                <a:defRPr/>
              </a:pPr>
              <a:r>
                <a:rPr kumimoji="0" lang="en" sz="1200" b="1" i="1" u="none" strike="noStrike" kern="0" cap="none" spc="0" normalizeH="0" baseline="0" noProof="0">
                  <a:ln>
                    <a:noFill/>
                  </a:ln>
                  <a:solidFill>
                    <a:srgbClr val="000000"/>
                  </a:solidFill>
                  <a:effectLst/>
                  <a:uLnTx/>
                  <a:uFillTx/>
                  <a:latin typeface="Arial"/>
                  <a:ea typeface="Georgia"/>
                  <a:cs typeface="Georgia"/>
                  <a:sym typeface="Georgia"/>
                </a:rPr>
                <a:t>Unstructured Text Analytics using OCR</a:t>
              </a:r>
            </a:p>
          </p:txBody>
        </p:sp>
        <p:sp>
          <p:nvSpPr>
            <p:cNvPr id="87" name="Shape 1164"/>
            <p:cNvSpPr/>
            <p:nvPr/>
          </p:nvSpPr>
          <p:spPr>
            <a:xfrm>
              <a:off x="1850653" y="3375203"/>
              <a:ext cx="1618488" cy="786384"/>
            </a:xfrm>
            <a:prstGeom prst="rect">
              <a:avLst/>
            </a:prstGeom>
            <a:solidFill>
              <a:srgbClr val="FFFFFF"/>
            </a:solidFill>
            <a:ln w="12700" cap="flat" cmpd="sng">
              <a:solidFill>
                <a:schemeClr val="accent3"/>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ct val="25000"/>
                <a:buFont typeface="Georgia"/>
                <a:buNone/>
                <a:tabLst/>
                <a:defRPr/>
              </a:pPr>
              <a:r>
                <a:rPr kumimoji="0" lang="en" sz="1200" b="1" i="1" u="none" strike="noStrike" kern="0" cap="none" spc="0" normalizeH="0" baseline="0" noProof="0" dirty="0">
                  <a:ln>
                    <a:noFill/>
                  </a:ln>
                  <a:solidFill>
                    <a:srgbClr val="000000"/>
                  </a:solidFill>
                  <a:effectLst/>
                  <a:uLnTx/>
                  <a:uFillTx/>
                  <a:latin typeface="Arial"/>
                  <a:ea typeface="Georgia"/>
                  <a:cs typeface="Georgia"/>
                  <a:sym typeface="Georgia"/>
                </a:rPr>
                <a:t>Reconciliation</a:t>
              </a:r>
            </a:p>
          </p:txBody>
        </p:sp>
        <p:sp>
          <p:nvSpPr>
            <p:cNvPr id="88" name="Shape 1165"/>
            <p:cNvSpPr txBox="1"/>
            <p:nvPr/>
          </p:nvSpPr>
          <p:spPr>
            <a:xfrm>
              <a:off x="2801582" y="4341690"/>
              <a:ext cx="5809020" cy="794366"/>
            </a:xfrm>
            <a:prstGeom prst="rect">
              <a:avLst/>
            </a:prstGeom>
            <a:solidFill>
              <a:schemeClr val="accent4"/>
            </a:solidFill>
            <a:ln w="12700" cap="flat" cmpd="sng">
              <a:solidFill>
                <a:schemeClr val="accent4"/>
              </a:solidFill>
              <a:prstDash val="solid"/>
              <a:round/>
              <a:headEnd type="none" w="med" len="med"/>
              <a:tailEnd type="none" w="med" len="med"/>
            </a:ln>
          </p:spPr>
          <p:txBody>
            <a:bodyPr lIns="822950"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FFFFFF"/>
                </a:buClr>
                <a:buSzPct val="25000"/>
                <a:buFont typeface="Georgia"/>
                <a:buNone/>
                <a:tabLst/>
                <a:defRPr/>
              </a:pPr>
              <a:r>
                <a:rPr kumimoji="0" lang="en" sz="1200" b="1" i="1" u="none" strike="noStrike" kern="0" cap="none" spc="0" normalizeH="0" baseline="0" noProof="0">
                  <a:ln>
                    <a:noFill/>
                  </a:ln>
                  <a:solidFill>
                    <a:srgbClr val="FFFFFF"/>
                  </a:solidFill>
                  <a:effectLst/>
                  <a:uLnTx/>
                  <a:uFillTx/>
                  <a:latin typeface="Arial"/>
                  <a:ea typeface="Georgia"/>
                  <a:cs typeface="Georgia"/>
                  <a:sym typeface="Georgia"/>
                </a:rPr>
                <a:t>Repeating system key calculation activities, validation or business rules and testing client data process</a:t>
              </a:r>
            </a:p>
          </p:txBody>
        </p:sp>
        <p:sp>
          <p:nvSpPr>
            <p:cNvPr id="89" name="Shape 1166"/>
            <p:cNvSpPr/>
            <p:nvPr/>
          </p:nvSpPr>
          <p:spPr>
            <a:xfrm>
              <a:off x="1850648" y="4341690"/>
              <a:ext cx="1618488" cy="794366"/>
            </a:xfrm>
            <a:prstGeom prst="rect">
              <a:avLst/>
            </a:prstGeom>
            <a:solidFill>
              <a:srgbClr val="FFFFFF"/>
            </a:solidFill>
            <a:ln w="12700" cap="flat" cmpd="sng">
              <a:solidFill>
                <a:schemeClr val="accent4"/>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ct val="25000"/>
                <a:buFont typeface="Georgia"/>
                <a:buNone/>
                <a:tabLst/>
                <a:defRPr/>
              </a:pPr>
              <a:r>
                <a:rPr kumimoji="0" lang="en" sz="1200" b="1" i="1" u="none" strike="noStrike" kern="0" cap="none" spc="0" normalizeH="0" baseline="0" noProof="0">
                  <a:ln>
                    <a:noFill/>
                  </a:ln>
                  <a:solidFill>
                    <a:srgbClr val="000000"/>
                  </a:solidFill>
                  <a:effectLst/>
                  <a:uLnTx/>
                  <a:uFillTx/>
                  <a:latin typeface="Arial"/>
                  <a:ea typeface="Georgia"/>
                  <a:cs typeface="Georgia"/>
                  <a:sym typeface="Georgia"/>
                </a:rPr>
                <a:t>Reperformance</a:t>
              </a:r>
            </a:p>
          </p:txBody>
        </p:sp>
        <p:sp>
          <p:nvSpPr>
            <p:cNvPr id="90" name="Shape 1167"/>
            <p:cNvSpPr txBox="1"/>
            <p:nvPr/>
          </p:nvSpPr>
          <p:spPr>
            <a:xfrm rot="16200000">
              <a:off x="-582372" y="4163312"/>
              <a:ext cx="3070872" cy="184666"/>
            </a:xfrm>
            <a:prstGeom prst="rect">
              <a:avLst/>
            </a:prstGeom>
            <a:noFill/>
            <a:ln>
              <a:noFill/>
            </a:ln>
          </p:spPr>
          <p:txBody>
            <a:bodyPr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FFFFFF"/>
                </a:buClr>
                <a:buSzPct val="25000"/>
                <a:buFont typeface="Georgia"/>
                <a:buNone/>
                <a:tabLst/>
                <a:defRPr/>
              </a:pPr>
              <a:r>
                <a:rPr kumimoji="0" lang="en" sz="1200" b="1" i="1" u="none" strike="noStrike" kern="0" cap="none" spc="0" normalizeH="0" baseline="0" noProof="0">
                  <a:ln>
                    <a:noFill/>
                  </a:ln>
                  <a:solidFill>
                    <a:srgbClr val="FFFFFF"/>
                  </a:solidFill>
                  <a:effectLst/>
                  <a:uLnTx/>
                  <a:uFillTx/>
                  <a:latin typeface="Arial"/>
                  <a:ea typeface="Georgia"/>
                  <a:cs typeface="Georgia"/>
                  <a:sym typeface="Georgia"/>
                </a:rPr>
                <a:t>Substantive Testing</a:t>
              </a:r>
            </a:p>
          </p:txBody>
        </p:sp>
      </p:grpSp>
    </p:spTree>
    <p:extLst>
      <p:ext uri="{BB962C8B-B14F-4D97-AF65-F5344CB8AC3E}">
        <p14:creationId xmlns:p14="http://schemas.microsoft.com/office/powerpoint/2010/main" val="22510603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of analytics for risk assessment</a:t>
            </a:r>
          </a:p>
        </p:txBody>
      </p:sp>
      <p:sp>
        <p:nvSpPr>
          <p:cNvPr id="66" name="Content Placeholder 65"/>
          <p:cNvSpPr>
            <a:spLocks noGrp="1"/>
          </p:cNvSpPr>
          <p:nvPr>
            <p:ph sz="quarter" idx="15"/>
          </p:nvPr>
        </p:nvSpPr>
        <p:spPr>
          <a:xfrm>
            <a:off x="533400" y="1762791"/>
            <a:ext cx="8077200" cy="430887"/>
          </a:xfrm>
        </p:spPr>
        <p:txBody>
          <a:bodyPr/>
          <a:lstStyle/>
          <a:p>
            <a:r>
              <a:rPr lang="en-US" sz="1400" b="1" i="1" dirty="0"/>
              <a:t>The application of analytics for risk assessment includes, but is not limited to the following areas:</a:t>
            </a:r>
          </a:p>
        </p:txBody>
      </p:sp>
      <p:sp>
        <p:nvSpPr>
          <p:cNvPr id="4" name="Slide Number Placeholder 3"/>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B59224-DFAF-451D-8CBC-9A737B9002FD}" type="slidenum">
              <a:rPr kumimoji="0" lang="en-US" sz="10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0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grpSp>
        <p:nvGrpSpPr>
          <p:cNvPr id="7" name="Group 6"/>
          <p:cNvGrpSpPr/>
          <p:nvPr/>
        </p:nvGrpSpPr>
        <p:grpSpPr>
          <a:xfrm>
            <a:off x="533401" y="2311753"/>
            <a:ext cx="8077203" cy="3887652"/>
            <a:chOff x="533401" y="2311753"/>
            <a:chExt cx="8077203" cy="3887652"/>
          </a:xfrm>
        </p:grpSpPr>
        <p:sp>
          <p:nvSpPr>
            <p:cNvPr id="82" name="Shape 1159"/>
            <p:cNvSpPr/>
            <p:nvPr/>
          </p:nvSpPr>
          <p:spPr>
            <a:xfrm>
              <a:off x="533401" y="2720179"/>
              <a:ext cx="1185295" cy="3070872"/>
            </a:xfrm>
            <a:custGeom>
              <a:avLst/>
              <a:gdLst/>
              <a:ahLst/>
              <a:cxnLst/>
              <a:rect l="0" t="0" r="0" b="0"/>
              <a:pathLst>
                <a:path w="120000" h="120000" extrusionOk="0">
                  <a:moveTo>
                    <a:pt x="0" y="0"/>
                  </a:moveTo>
                  <a:lnTo>
                    <a:pt x="5100" y="486"/>
                  </a:lnTo>
                  <a:cubicBezTo>
                    <a:pt x="71545" y="8116"/>
                    <a:pt x="120000" y="31873"/>
                    <a:pt x="120000" y="59999"/>
                  </a:cubicBezTo>
                  <a:cubicBezTo>
                    <a:pt x="120000" y="88126"/>
                    <a:pt x="71545" y="111883"/>
                    <a:pt x="5100" y="119513"/>
                  </a:cubicBezTo>
                  <a:lnTo>
                    <a:pt x="0" y="120000"/>
                  </a:lnTo>
                  <a:close/>
                </a:path>
              </a:pathLst>
            </a:custGeom>
            <a:solidFill>
              <a:schemeClr val="tx2"/>
            </a:solidFill>
            <a:ln w="9525" cap="flat" cmpd="sng">
              <a:solidFill>
                <a:schemeClr val="tx2"/>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FFFFFF"/>
                </a:solidFill>
                <a:effectLst/>
                <a:uLnTx/>
                <a:uFillTx/>
                <a:latin typeface="Arial"/>
                <a:ea typeface="Georgia"/>
                <a:cs typeface="Georgia"/>
                <a:sym typeface="Georgia"/>
              </a:endParaRPr>
            </a:p>
          </p:txBody>
        </p:sp>
        <p:sp>
          <p:nvSpPr>
            <p:cNvPr id="83" name="Shape 1160"/>
            <p:cNvSpPr/>
            <p:nvPr/>
          </p:nvSpPr>
          <p:spPr>
            <a:xfrm>
              <a:off x="533401" y="2311753"/>
              <a:ext cx="1582478" cy="3887652"/>
            </a:xfrm>
            <a:custGeom>
              <a:avLst/>
              <a:gdLst/>
              <a:ahLst/>
              <a:cxnLst/>
              <a:rect l="0" t="0" r="0" b="0"/>
              <a:pathLst>
                <a:path w="120000" h="120000" extrusionOk="0">
                  <a:moveTo>
                    <a:pt x="0" y="0"/>
                  </a:moveTo>
                  <a:lnTo>
                    <a:pt x="10639" y="1027"/>
                  </a:lnTo>
                  <a:cubicBezTo>
                    <a:pt x="69000" y="7774"/>
                    <a:pt x="112924" y="28489"/>
                    <a:pt x="119222" y="53732"/>
                  </a:cubicBezTo>
                  <a:lnTo>
                    <a:pt x="120000" y="59999"/>
                  </a:lnTo>
                  <a:lnTo>
                    <a:pt x="120000" y="60000"/>
                  </a:lnTo>
                  <a:lnTo>
                    <a:pt x="119222" y="66267"/>
                  </a:lnTo>
                  <a:cubicBezTo>
                    <a:pt x="112924" y="91510"/>
                    <a:pt x="69000" y="112225"/>
                    <a:pt x="10639" y="118972"/>
                  </a:cubicBezTo>
                  <a:lnTo>
                    <a:pt x="0" y="119999"/>
                  </a:lnTo>
                  <a:lnTo>
                    <a:pt x="0" y="111921"/>
                  </a:lnTo>
                  <a:lnTo>
                    <a:pt x="6907" y="111226"/>
                  </a:lnTo>
                  <a:cubicBezTo>
                    <a:pt x="61141" y="104659"/>
                    <a:pt x="100692" y="84209"/>
                    <a:pt x="100692" y="59999"/>
                  </a:cubicBezTo>
                  <a:cubicBezTo>
                    <a:pt x="100692" y="35790"/>
                    <a:pt x="61141" y="15340"/>
                    <a:pt x="6907" y="8773"/>
                  </a:cubicBezTo>
                  <a:lnTo>
                    <a:pt x="0" y="8077"/>
                  </a:lnTo>
                  <a:close/>
                </a:path>
              </a:pathLst>
            </a:custGeom>
            <a:solidFill>
              <a:schemeClr val="tx2"/>
            </a:solidFill>
            <a:ln w="9525" cap="flat" cmpd="sng">
              <a:solidFill>
                <a:schemeClr val="tx2"/>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FFFFFF"/>
                </a:solidFill>
                <a:effectLst/>
                <a:uLnTx/>
                <a:uFillTx/>
                <a:latin typeface="Arial"/>
                <a:ea typeface="Georgia"/>
                <a:cs typeface="Georgia"/>
                <a:sym typeface="Georgia"/>
              </a:endParaRPr>
            </a:p>
          </p:txBody>
        </p:sp>
        <p:grpSp>
          <p:nvGrpSpPr>
            <p:cNvPr id="3" name="Group 2"/>
            <p:cNvGrpSpPr/>
            <p:nvPr/>
          </p:nvGrpSpPr>
          <p:grpSpPr>
            <a:xfrm>
              <a:off x="1372727" y="2408717"/>
              <a:ext cx="7237877" cy="794367"/>
              <a:chOff x="1372727" y="2408717"/>
              <a:chExt cx="7237877" cy="794367"/>
            </a:xfrm>
          </p:grpSpPr>
          <p:sp>
            <p:nvSpPr>
              <p:cNvPr id="81" name="Shape 1158"/>
              <p:cNvSpPr txBox="1"/>
              <p:nvPr/>
            </p:nvSpPr>
            <p:spPr>
              <a:xfrm>
                <a:off x="2801585" y="2408717"/>
                <a:ext cx="5809019" cy="794366"/>
              </a:xfrm>
              <a:prstGeom prst="rect">
                <a:avLst/>
              </a:prstGeom>
              <a:solidFill>
                <a:schemeClr val="accent2"/>
              </a:solidFill>
              <a:ln w="12700" cap="flat" cmpd="sng">
                <a:solidFill>
                  <a:schemeClr val="accent2"/>
                </a:solidFill>
                <a:prstDash val="solid"/>
                <a:round/>
                <a:headEnd type="none" w="med" len="med"/>
                <a:tailEnd type="none" w="med" len="med"/>
              </a:ln>
            </p:spPr>
            <p:txBody>
              <a:bodyPr lIns="274300"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FFFFFF"/>
                  </a:buClr>
                  <a:buSzPct val="25000"/>
                  <a:buFont typeface="Georgia"/>
                  <a:buNone/>
                  <a:tabLst/>
                  <a:defRPr/>
                </a:pPr>
                <a:r>
                  <a:rPr kumimoji="0" lang="en-US" sz="1200" b="1" i="1" u="none" strike="noStrike" kern="0" cap="none" spc="0" normalizeH="0" baseline="0" noProof="0" dirty="0">
                    <a:ln>
                      <a:noFill/>
                    </a:ln>
                    <a:solidFill>
                      <a:srgbClr val="FFFFFF"/>
                    </a:solidFill>
                    <a:effectLst/>
                    <a:uLnTx/>
                    <a:uFillTx/>
                    <a:latin typeface="Arial"/>
                    <a:ea typeface="Georgia"/>
                    <a:cs typeface="Georgia"/>
                    <a:sym typeface="Georgia"/>
                  </a:rPr>
                  <a:t>Duplicate vendor/payment, one-time payments, restricted vendors, </a:t>
                </a:r>
                <a:r>
                  <a:rPr kumimoji="0" lang="en-US" sz="1200" b="1" i="1" u="none" strike="noStrike" kern="0" cap="none" spc="0" normalizeH="0" baseline="0" noProof="0" dirty="0" smtClean="0">
                    <a:ln>
                      <a:noFill/>
                    </a:ln>
                    <a:solidFill>
                      <a:srgbClr val="FFFFFF"/>
                    </a:solidFill>
                    <a:effectLst/>
                    <a:uLnTx/>
                    <a:uFillTx/>
                    <a:latin typeface="Arial"/>
                    <a:ea typeface="Georgia"/>
                    <a:cs typeface="Georgia"/>
                    <a:sym typeface="Georgia"/>
                  </a:rPr>
                  <a:t/>
                </a:r>
                <a:br>
                  <a:rPr kumimoji="0" lang="en-US" sz="1200" b="1" i="1" u="none" strike="noStrike" kern="0" cap="none" spc="0" normalizeH="0" baseline="0" noProof="0" dirty="0" smtClean="0">
                    <a:ln>
                      <a:noFill/>
                    </a:ln>
                    <a:solidFill>
                      <a:srgbClr val="FFFFFF"/>
                    </a:solidFill>
                    <a:effectLst/>
                    <a:uLnTx/>
                    <a:uFillTx/>
                    <a:latin typeface="Arial"/>
                    <a:ea typeface="Georgia"/>
                    <a:cs typeface="Georgia"/>
                    <a:sym typeface="Georgia"/>
                  </a:rPr>
                </a:br>
                <a:r>
                  <a:rPr kumimoji="0" lang="en-US" sz="1200" b="1" i="1" u="none" strike="noStrike" kern="0" cap="none" spc="0" normalizeH="0" baseline="0" noProof="0" dirty="0" smtClean="0">
                    <a:ln>
                      <a:noFill/>
                    </a:ln>
                    <a:solidFill>
                      <a:srgbClr val="FFFFFF"/>
                    </a:solidFill>
                    <a:effectLst/>
                    <a:uLnTx/>
                    <a:uFillTx/>
                    <a:latin typeface="Arial"/>
                    <a:ea typeface="Georgia"/>
                    <a:cs typeface="Georgia"/>
                    <a:sym typeface="Georgia"/>
                  </a:rPr>
                  <a:t>lost accounts</a:t>
                </a:r>
                <a:endParaRPr kumimoji="0" lang="en-US" sz="1200" b="1" i="1" u="none" strike="noStrike" kern="0" cap="none" spc="0" normalizeH="0" baseline="0" noProof="0" dirty="0">
                  <a:ln>
                    <a:noFill/>
                  </a:ln>
                  <a:solidFill>
                    <a:srgbClr val="FFFFFF"/>
                  </a:solidFill>
                  <a:effectLst/>
                  <a:uLnTx/>
                  <a:uFillTx/>
                  <a:latin typeface="Arial"/>
                  <a:ea typeface="Georgia"/>
                  <a:cs typeface="Georgia"/>
                  <a:sym typeface="Georgia"/>
                </a:endParaRPr>
              </a:p>
            </p:txBody>
          </p:sp>
          <p:sp>
            <p:nvSpPr>
              <p:cNvPr id="85" name="Shape 1162"/>
              <p:cNvSpPr/>
              <p:nvPr/>
            </p:nvSpPr>
            <p:spPr>
              <a:xfrm>
                <a:off x="1372727" y="2408718"/>
                <a:ext cx="1618488" cy="794366"/>
              </a:xfrm>
              <a:prstGeom prst="rect">
                <a:avLst/>
              </a:prstGeom>
              <a:solidFill>
                <a:srgbClr val="FFFFFF"/>
              </a:solidFill>
              <a:ln w="12700" cap="flat" cmpd="sng">
                <a:solidFill>
                  <a:schemeClr val="accent2"/>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ct val="25000"/>
                  <a:buFont typeface="Georgia"/>
                  <a:buNone/>
                  <a:tabLst/>
                  <a:defRPr/>
                </a:pPr>
                <a:r>
                  <a:rPr kumimoji="0" lang="en-US" sz="1200" b="1" i="1" u="none" strike="noStrike" kern="0" cap="none" spc="0" normalizeH="0" baseline="0" noProof="0" dirty="0">
                    <a:ln>
                      <a:noFill/>
                    </a:ln>
                    <a:solidFill>
                      <a:srgbClr val="000000"/>
                    </a:solidFill>
                    <a:effectLst/>
                    <a:uLnTx/>
                    <a:uFillTx/>
                    <a:latin typeface="Arial"/>
                    <a:ea typeface="Georgia"/>
                    <a:cs typeface="Georgia"/>
                    <a:sym typeface="Georgia"/>
                  </a:rPr>
                  <a:t>Accounts </a:t>
                </a:r>
                <a:r>
                  <a:rPr kumimoji="0" lang="en-US" sz="1200" b="1" i="1" u="none" strike="noStrike" kern="0" cap="none" spc="0" normalizeH="0" baseline="0" noProof="0" dirty="0" smtClean="0">
                    <a:ln>
                      <a:noFill/>
                    </a:ln>
                    <a:solidFill>
                      <a:srgbClr val="000000"/>
                    </a:solidFill>
                    <a:effectLst/>
                    <a:uLnTx/>
                    <a:uFillTx/>
                    <a:latin typeface="Arial"/>
                    <a:ea typeface="Georgia"/>
                    <a:cs typeface="Georgia"/>
                    <a:sym typeface="Georgia"/>
                  </a:rPr>
                  <a:t/>
                </a:r>
                <a:br>
                  <a:rPr kumimoji="0" lang="en-US" sz="1200" b="1" i="1" u="none" strike="noStrike" kern="0" cap="none" spc="0" normalizeH="0" baseline="0" noProof="0" dirty="0" smtClean="0">
                    <a:ln>
                      <a:noFill/>
                    </a:ln>
                    <a:solidFill>
                      <a:srgbClr val="000000"/>
                    </a:solidFill>
                    <a:effectLst/>
                    <a:uLnTx/>
                    <a:uFillTx/>
                    <a:latin typeface="Arial"/>
                    <a:ea typeface="Georgia"/>
                    <a:cs typeface="Georgia"/>
                    <a:sym typeface="Georgia"/>
                  </a:rPr>
                </a:br>
                <a:r>
                  <a:rPr kumimoji="0" lang="en-US" sz="1200" b="1" i="1" u="none" strike="noStrike" kern="0" cap="none" spc="0" normalizeH="0" baseline="0" noProof="0" dirty="0" smtClean="0">
                    <a:ln>
                      <a:noFill/>
                    </a:ln>
                    <a:solidFill>
                      <a:srgbClr val="000000"/>
                    </a:solidFill>
                    <a:effectLst/>
                    <a:uLnTx/>
                    <a:uFillTx/>
                    <a:latin typeface="Arial"/>
                    <a:ea typeface="Georgia"/>
                    <a:cs typeface="Georgia"/>
                    <a:sym typeface="Georgia"/>
                  </a:rPr>
                  <a:t>Payable</a:t>
                </a:r>
                <a:endParaRPr kumimoji="0" lang="en" sz="1200" b="1" i="1" u="none" strike="noStrike" kern="0" cap="none" spc="0" normalizeH="0" baseline="0" noProof="0" dirty="0">
                  <a:ln>
                    <a:noFill/>
                  </a:ln>
                  <a:solidFill>
                    <a:srgbClr val="000000"/>
                  </a:solidFill>
                  <a:effectLst/>
                  <a:uLnTx/>
                  <a:uFillTx/>
                  <a:latin typeface="Arial"/>
                  <a:ea typeface="Georgia"/>
                  <a:cs typeface="Georgia"/>
                  <a:sym typeface="Georgia"/>
                </a:endParaRPr>
              </a:p>
            </p:txBody>
          </p:sp>
        </p:grpSp>
        <p:grpSp>
          <p:nvGrpSpPr>
            <p:cNvPr id="6" name="Group 5"/>
            <p:cNvGrpSpPr/>
            <p:nvPr/>
          </p:nvGrpSpPr>
          <p:grpSpPr>
            <a:xfrm>
              <a:off x="1352550" y="5308175"/>
              <a:ext cx="7258050" cy="794368"/>
              <a:chOff x="1352550" y="5308175"/>
              <a:chExt cx="7258050" cy="794368"/>
            </a:xfrm>
          </p:grpSpPr>
          <p:sp>
            <p:nvSpPr>
              <p:cNvPr id="84" name="Shape 1161"/>
              <p:cNvSpPr txBox="1"/>
              <p:nvPr/>
            </p:nvSpPr>
            <p:spPr>
              <a:xfrm>
                <a:off x="2801581" y="5308175"/>
                <a:ext cx="5809019" cy="794366"/>
              </a:xfrm>
              <a:prstGeom prst="rect">
                <a:avLst/>
              </a:prstGeom>
              <a:solidFill>
                <a:schemeClr val="accent5"/>
              </a:solidFill>
              <a:ln w="12700" cap="flat" cmpd="sng">
                <a:solidFill>
                  <a:schemeClr val="accent5"/>
                </a:solidFill>
                <a:prstDash val="solid"/>
                <a:round/>
                <a:headEnd type="none" w="med" len="med"/>
                <a:tailEnd type="none" w="med" len="med"/>
              </a:ln>
            </p:spPr>
            <p:txBody>
              <a:bodyPr lIns="274300"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FFFFFF"/>
                  </a:buClr>
                  <a:buSzPct val="25000"/>
                  <a:buFont typeface="Georgia"/>
                  <a:buNone/>
                  <a:tabLst/>
                  <a:defRPr/>
                </a:pPr>
                <a:r>
                  <a:rPr kumimoji="0" lang="en-US" sz="1200" b="1" i="1" u="none" strike="noStrike" kern="0" cap="none" spc="0" normalizeH="0" baseline="0" noProof="0" dirty="0">
                    <a:ln>
                      <a:noFill/>
                    </a:ln>
                    <a:solidFill>
                      <a:srgbClr val="FFFFFF"/>
                    </a:solidFill>
                    <a:effectLst/>
                    <a:uLnTx/>
                    <a:uFillTx/>
                    <a:latin typeface="Arial"/>
                    <a:ea typeface="Georgia"/>
                    <a:cs typeface="Georgia"/>
                    <a:sym typeface="Georgia"/>
                  </a:rPr>
                  <a:t>Financial statement reporting, IT infrastructure separation, allocation of assets and liabilities</a:t>
                </a:r>
                <a:endParaRPr kumimoji="0" lang="en" sz="1200" b="1" i="1" u="none" strike="noStrike" kern="0" cap="none" spc="0" normalizeH="0" baseline="0" noProof="0" dirty="0">
                  <a:ln>
                    <a:noFill/>
                  </a:ln>
                  <a:solidFill>
                    <a:srgbClr val="FFFFFF"/>
                  </a:solidFill>
                  <a:effectLst/>
                  <a:uLnTx/>
                  <a:uFillTx/>
                  <a:latin typeface="Arial"/>
                  <a:ea typeface="Georgia"/>
                  <a:cs typeface="Georgia"/>
                  <a:sym typeface="Georgia"/>
                </a:endParaRPr>
              </a:p>
            </p:txBody>
          </p:sp>
          <p:sp>
            <p:nvSpPr>
              <p:cNvPr id="86" name="Shape 1163"/>
              <p:cNvSpPr/>
              <p:nvPr/>
            </p:nvSpPr>
            <p:spPr>
              <a:xfrm>
                <a:off x="1352550" y="5308177"/>
                <a:ext cx="1618488" cy="794366"/>
              </a:xfrm>
              <a:prstGeom prst="rect">
                <a:avLst/>
              </a:prstGeom>
              <a:solidFill>
                <a:srgbClr val="FFFFFF"/>
              </a:solidFill>
              <a:ln w="12700" cap="flat" cmpd="sng">
                <a:solidFill>
                  <a:schemeClr val="accent5"/>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ct val="25000"/>
                  <a:buFont typeface="Georgia"/>
                  <a:buNone/>
                  <a:tabLst/>
                  <a:defRPr/>
                </a:pPr>
                <a:r>
                  <a:rPr kumimoji="0" lang="en-US" sz="1200" b="1" i="1" u="none" strike="noStrike" kern="0" cap="none" spc="0" normalizeH="0" baseline="0" noProof="0" dirty="0">
                    <a:ln>
                      <a:noFill/>
                    </a:ln>
                    <a:solidFill>
                      <a:srgbClr val="000000"/>
                    </a:solidFill>
                    <a:effectLst/>
                    <a:uLnTx/>
                    <a:uFillTx/>
                    <a:latin typeface="Arial"/>
                    <a:ea typeface="Georgia"/>
                    <a:cs typeface="Georgia"/>
                    <a:sym typeface="Georgia"/>
                  </a:rPr>
                  <a:t>Carve-out (Partial Divestiture)</a:t>
                </a:r>
                <a:endParaRPr kumimoji="0" lang="en" sz="1200" b="1" i="1" u="none" strike="noStrike" kern="0" cap="none" spc="0" normalizeH="0" baseline="0" noProof="0" dirty="0">
                  <a:ln>
                    <a:noFill/>
                  </a:ln>
                  <a:solidFill>
                    <a:srgbClr val="000000"/>
                  </a:solidFill>
                  <a:effectLst/>
                  <a:uLnTx/>
                  <a:uFillTx/>
                  <a:latin typeface="Arial"/>
                  <a:ea typeface="Georgia"/>
                  <a:cs typeface="Georgia"/>
                  <a:sym typeface="Georgia"/>
                </a:endParaRPr>
              </a:p>
            </p:txBody>
          </p:sp>
        </p:grpSp>
        <p:grpSp>
          <p:nvGrpSpPr>
            <p:cNvPr id="5" name="Group 4"/>
            <p:cNvGrpSpPr/>
            <p:nvPr/>
          </p:nvGrpSpPr>
          <p:grpSpPr>
            <a:xfrm>
              <a:off x="1850653" y="3862437"/>
              <a:ext cx="6759951" cy="786385"/>
              <a:chOff x="1850653" y="3375202"/>
              <a:chExt cx="6759951" cy="786385"/>
            </a:xfrm>
          </p:grpSpPr>
          <p:sp>
            <p:nvSpPr>
              <p:cNvPr id="80" name="Shape 1157"/>
              <p:cNvSpPr txBox="1"/>
              <p:nvPr/>
            </p:nvSpPr>
            <p:spPr>
              <a:xfrm>
                <a:off x="2801585" y="3375202"/>
                <a:ext cx="5809019" cy="786027"/>
              </a:xfrm>
              <a:prstGeom prst="rect">
                <a:avLst/>
              </a:prstGeom>
              <a:solidFill>
                <a:schemeClr val="accent3"/>
              </a:solidFill>
              <a:ln w="12700" cap="flat" cmpd="sng">
                <a:solidFill>
                  <a:schemeClr val="accent3"/>
                </a:solidFill>
                <a:prstDash val="solid"/>
                <a:round/>
                <a:headEnd type="none" w="med" len="med"/>
                <a:tailEnd type="none" w="med" len="med"/>
              </a:ln>
            </p:spPr>
            <p:txBody>
              <a:bodyPr lIns="822950"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FFFFFF"/>
                  </a:buClr>
                  <a:buSzPct val="25000"/>
                  <a:buFont typeface="Georgia"/>
                  <a:buNone/>
                  <a:tabLst/>
                  <a:defRPr/>
                </a:pPr>
                <a:r>
                  <a:rPr kumimoji="0" lang="en-US" sz="1200" b="1" i="1" u="none" strike="noStrike" kern="0" cap="none" spc="0" normalizeH="0" baseline="0" noProof="0" dirty="0">
                    <a:ln>
                      <a:noFill/>
                    </a:ln>
                    <a:solidFill>
                      <a:srgbClr val="FFFFFF"/>
                    </a:solidFill>
                    <a:effectLst/>
                    <a:uLnTx/>
                    <a:uFillTx/>
                    <a:latin typeface="Arial"/>
                    <a:ea typeface="Georgia"/>
                    <a:cs typeface="Georgia"/>
                    <a:sym typeface="Georgia"/>
                  </a:rPr>
                  <a:t>Asset misappropriation, financial statement fraud</a:t>
                </a:r>
                <a:endParaRPr kumimoji="0" lang="en" sz="1200" b="1" i="1" u="none" strike="noStrike" kern="0" cap="none" spc="0" normalizeH="0" baseline="0" noProof="0" dirty="0">
                  <a:ln>
                    <a:noFill/>
                  </a:ln>
                  <a:solidFill>
                    <a:srgbClr val="FFFFFF"/>
                  </a:solidFill>
                  <a:effectLst/>
                  <a:uLnTx/>
                  <a:uFillTx/>
                  <a:latin typeface="Arial"/>
                  <a:ea typeface="Georgia"/>
                  <a:cs typeface="Georgia"/>
                  <a:sym typeface="Georgia"/>
                </a:endParaRPr>
              </a:p>
            </p:txBody>
          </p:sp>
          <p:sp>
            <p:nvSpPr>
              <p:cNvPr id="87" name="Shape 1164"/>
              <p:cNvSpPr/>
              <p:nvPr/>
            </p:nvSpPr>
            <p:spPr>
              <a:xfrm>
                <a:off x="1850653" y="3375203"/>
                <a:ext cx="1618488" cy="786384"/>
              </a:xfrm>
              <a:prstGeom prst="rect">
                <a:avLst/>
              </a:prstGeom>
              <a:solidFill>
                <a:srgbClr val="FFFFFF"/>
              </a:solidFill>
              <a:ln w="12700" cap="flat" cmpd="sng">
                <a:solidFill>
                  <a:schemeClr val="accent3"/>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ct val="25000"/>
                  <a:buFont typeface="Georgia"/>
                  <a:buNone/>
                  <a:tabLst/>
                  <a:defRPr/>
                </a:pPr>
                <a:r>
                  <a:rPr kumimoji="0" lang="en-US" sz="1200" b="1" i="1" u="none" strike="noStrike" kern="0" cap="none" spc="0" normalizeH="0" baseline="0" noProof="0" dirty="0">
                    <a:ln>
                      <a:noFill/>
                    </a:ln>
                    <a:solidFill>
                      <a:srgbClr val="000000"/>
                    </a:solidFill>
                    <a:effectLst/>
                    <a:uLnTx/>
                    <a:uFillTx/>
                    <a:latin typeface="Arial"/>
                    <a:ea typeface="Georgia"/>
                    <a:cs typeface="Georgia"/>
                    <a:sym typeface="Georgia"/>
                  </a:rPr>
                  <a:t>Fraud, Waste, </a:t>
                </a:r>
                <a:r>
                  <a:rPr kumimoji="0" lang="en-US" sz="1200" b="1" i="1" u="none" strike="noStrike" kern="0" cap="none" spc="0" normalizeH="0" baseline="0" noProof="0" dirty="0" smtClean="0">
                    <a:ln>
                      <a:noFill/>
                    </a:ln>
                    <a:solidFill>
                      <a:srgbClr val="000000"/>
                    </a:solidFill>
                    <a:effectLst/>
                    <a:uLnTx/>
                    <a:uFillTx/>
                    <a:latin typeface="Arial"/>
                    <a:ea typeface="Georgia"/>
                    <a:cs typeface="Georgia"/>
                    <a:sym typeface="Georgia"/>
                  </a:rPr>
                  <a:t/>
                </a:r>
                <a:br>
                  <a:rPr kumimoji="0" lang="en-US" sz="1200" b="1" i="1" u="none" strike="noStrike" kern="0" cap="none" spc="0" normalizeH="0" baseline="0" noProof="0" dirty="0" smtClean="0">
                    <a:ln>
                      <a:noFill/>
                    </a:ln>
                    <a:solidFill>
                      <a:srgbClr val="000000"/>
                    </a:solidFill>
                    <a:effectLst/>
                    <a:uLnTx/>
                    <a:uFillTx/>
                    <a:latin typeface="Arial"/>
                    <a:ea typeface="Georgia"/>
                    <a:cs typeface="Georgia"/>
                    <a:sym typeface="Georgia"/>
                  </a:rPr>
                </a:br>
                <a:r>
                  <a:rPr kumimoji="0" lang="en-US" sz="1200" b="1" i="1" u="none" strike="noStrike" kern="0" cap="none" spc="0" normalizeH="0" baseline="0" noProof="0" dirty="0" smtClean="0">
                    <a:ln>
                      <a:noFill/>
                    </a:ln>
                    <a:solidFill>
                      <a:srgbClr val="000000"/>
                    </a:solidFill>
                    <a:effectLst/>
                    <a:uLnTx/>
                    <a:uFillTx/>
                    <a:latin typeface="Arial"/>
                    <a:ea typeface="Georgia"/>
                    <a:cs typeface="Georgia"/>
                    <a:sym typeface="Georgia"/>
                  </a:rPr>
                  <a:t>&amp; </a:t>
                </a:r>
                <a:r>
                  <a:rPr kumimoji="0" lang="en-US" sz="1200" b="1" i="1" u="none" strike="noStrike" kern="0" cap="none" spc="0" normalizeH="0" baseline="0" noProof="0" dirty="0">
                    <a:ln>
                      <a:noFill/>
                    </a:ln>
                    <a:solidFill>
                      <a:srgbClr val="000000"/>
                    </a:solidFill>
                    <a:effectLst/>
                    <a:uLnTx/>
                    <a:uFillTx/>
                    <a:latin typeface="Arial"/>
                    <a:ea typeface="Georgia"/>
                    <a:cs typeface="Georgia"/>
                    <a:sym typeface="Georgia"/>
                  </a:rPr>
                  <a:t>Abuse</a:t>
                </a:r>
                <a:endParaRPr kumimoji="0" lang="en" sz="1200" b="1" i="1" u="none" strike="noStrike" kern="0" cap="none" spc="0" normalizeH="0" baseline="0" noProof="0" dirty="0">
                  <a:ln>
                    <a:noFill/>
                  </a:ln>
                  <a:solidFill>
                    <a:srgbClr val="000000"/>
                  </a:solidFill>
                  <a:effectLst/>
                  <a:uLnTx/>
                  <a:uFillTx/>
                  <a:latin typeface="Arial"/>
                  <a:ea typeface="Georgia"/>
                  <a:cs typeface="Georgia"/>
                  <a:sym typeface="Georgia"/>
                </a:endParaRPr>
              </a:p>
            </p:txBody>
          </p:sp>
        </p:grpSp>
        <p:sp>
          <p:nvSpPr>
            <p:cNvPr id="90" name="Shape 1167"/>
            <p:cNvSpPr txBox="1"/>
            <p:nvPr/>
          </p:nvSpPr>
          <p:spPr>
            <a:xfrm rot="16200000">
              <a:off x="-582372" y="4163312"/>
              <a:ext cx="3070872" cy="184666"/>
            </a:xfrm>
            <a:prstGeom prst="rect">
              <a:avLst/>
            </a:prstGeom>
            <a:noFill/>
            <a:ln>
              <a:noFill/>
            </a:ln>
          </p:spPr>
          <p:txBody>
            <a:bodyPr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FFFFFF"/>
                </a:buClr>
                <a:buSzPct val="25000"/>
                <a:buFont typeface="Georgia"/>
                <a:buNone/>
                <a:tabLst/>
                <a:defRPr/>
              </a:pPr>
              <a:r>
                <a:rPr kumimoji="0" lang="en-US" sz="1200" b="1" i="1" u="none" strike="noStrike" kern="0" cap="none" spc="0" normalizeH="0" baseline="0" noProof="0" dirty="0">
                  <a:ln>
                    <a:noFill/>
                  </a:ln>
                  <a:solidFill>
                    <a:srgbClr val="FFFFFF"/>
                  </a:solidFill>
                  <a:effectLst/>
                  <a:uLnTx/>
                  <a:uFillTx/>
                  <a:latin typeface="Arial"/>
                  <a:ea typeface="Georgia"/>
                  <a:cs typeface="Georgia"/>
                  <a:sym typeface="Georgia"/>
                </a:rPr>
                <a:t>Risk Assessment</a:t>
              </a:r>
              <a:endParaRPr kumimoji="0" lang="en" sz="1200" b="1" i="1" u="none" strike="noStrike" kern="0" cap="none" spc="0" normalizeH="0" baseline="0" noProof="0" dirty="0">
                <a:ln>
                  <a:noFill/>
                </a:ln>
                <a:solidFill>
                  <a:srgbClr val="FFFFFF"/>
                </a:solidFill>
                <a:effectLst/>
                <a:uLnTx/>
                <a:uFillTx/>
                <a:latin typeface="Arial"/>
                <a:ea typeface="Georgia"/>
                <a:cs typeface="Georgia"/>
                <a:sym typeface="Georgia"/>
              </a:endParaRPr>
            </a:p>
          </p:txBody>
        </p:sp>
      </p:grpSp>
    </p:spTree>
    <p:extLst>
      <p:ext uri="{BB962C8B-B14F-4D97-AF65-F5344CB8AC3E}">
        <p14:creationId xmlns:p14="http://schemas.microsoft.com/office/powerpoint/2010/main" val="139216582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Example 1 – Accounts payable risk profiling</a:t>
            </a:r>
            <a:endParaRPr lang="en-US" dirty="0"/>
          </a:p>
        </p:txBody>
      </p:sp>
      <p:sp>
        <p:nvSpPr>
          <p:cNvPr id="6" name="Content Placeholder 5"/>
          <p:cNvSpPr>
            <a:spLocks noGrp="1"/>
          </p:cNvSpPr>
          <p:nvPr>
            <p:ph sz="quarter" idx="15"/>
          </p:nvPr>
        </p:nvSpPr>
        <p:spPr>
          <a:xfrm>
            <a:off x="533400" y="1762791"/>
            <a:ext cx="8077200" cy="861774"/>
          </a:xfrm>
        </p:spPr>
        <p:txBody>
          <a:bodyPr/>
          <a:lstStyle/>
          <a:p>
            <a:r>
              <a:rPr lang="en-US" sz="1400" i="1" dirty="0"/>
              <a:t>Accounts payable (AP) is prime example of analytics used in risk assessment. Identifying high risk profile vendors </a:t>
            </a:r>
            <a:r>
              <a:rPr lang="en-US" sz="1400" b="1" i="1" dirty="0">
                <a:solidFill>
                  <a:schemeClr val="tx2"/>
                </a:solidFill>
              </a:rPr>
              <a:t>enables auditors to effectively determine potential fraudulent activity that can cause a material misstatement on financial statements. </a:t>
            </a:r>
            <a:r>
              <a:rPr lang="en-US" sz="1400" i="1" dirty="0"/>
              <a:t>Such analysis can assist management plan and implement appropriate controls to address these risks.</a:t>
            </a:r>
          </a:p>
        </p:txBody>
      </p:sp>
      <p:sp>
        <p:nvSpPr>
          <p:cNvPr id="4" name="Slide Number Placeholder 3"/>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B59224-DFAF-451D-8CBC-9A737B9002FD}" type="slidenum">
              <a:rPr kumimoji="0" lang="en-US" sz="10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0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pic>
        <p:nvPicPr>
          <p:cNvPr id="22" name="Shape 1188"/>
          <p:cNvPicPr preferRelativeResize="0"/>
          <p:nvPr/>
        </p:nvPicPr>
        <p:blipFill rotWithShape="1">
          <a:blip r:embed="rId3"/>
          <a:stretch/>
        </p:blipFill>
        <p:spPr>
          <a:xfrm>
            <a:off x="533401" y="2787015"/>
            <a:ext cx="7524750" cy="3395943"/>
          </a:xfrm>
          <a:prstGeom prst="rect">
            <a:avLst/>
          </a:prstGeom>
          <a:noFill/>
          <a:ln w="6350">
            <a:solidFill>
              <a:srgbClr val="968C6D"/>
            </a:solidFill>
          </a:ln>
        </p:spPr>
      </p:pic>
    </p:spTree>
    <p:extLst>
      <p:ext uri="{BB962C8B-B14F-4D97-AF65-F5344CB8AC3E}">
        <p14:creationId xmlns:p14="http://schemas.microsoft.com/office/powerpoint/2010/main" val="79549681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Example 1 – Accounts payable risk profiling</a:t>
            </a:r>
            <a:endParaRPr lang="en-US" dirty="0"/>
          </a:p>
        </p:txBody>
      </p:sp>
      <p:sp>
        <p:nvSpPr>
          <p:cNvPr id="6" name="Content Placeholder 5"/>
          <p:cNvSpPr>
            <a:spLocks noGrp="1"/>
          </p:cNvSpPr>
          <p:nvPr>
            <p:ph sz="quarter" idx="15"/>
          </p:nvPr>
        </p:nvSpPr>
        <p:spPr>
          <a:xfrm>
            <a:off x="533400" y="1762791"/>
            <a:ext cx="8077200" cy="861774"/>
          </a:xfrm>
        </p:spPr>
        <p:txBody>
          <a:bodyPr/>
          <a:lstStyle/>
          <a:p>
            <a:r>
              <a:rPr lang="en-US" sz="1400" i="1" dirty="0"/>
              <a:t>Accounts payable (AP) is prime example of analytics used in risk assessment. Identifying high risk profile vendors </a:t>
            </a:r>
            <a:r>
              <a:rPr lang="en-US" sz="1400" b="1" i="1" dirty="0">
                <a:solidFill>
                  <a:schemeClr val="tx2"/>
                </a:solidFill>
              </a:rPr>
              <a:t>enables auditors to effectively determine potential fraudulent activity that can cause a material misstatement on financial statements. </a:t>
            </a:r>
            <a:r>
              <a:rPr lang="en-US" sz="1400" i="1" dirty="0"/>
              <a:t>Such analysis can assist management plan and implement appropriate controls to address these risks.</a:t>
            </a:r>
          </a:p>
        </p:txBody>
      </p:sp>
      <p:sp>
        <p:nvSpPr>
          <p:cNvPr id="4" name="Slide Number Placeholder 3"/>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B59224-DFAF-451D-8CBC-9A737B9002FD}" type="slidenum">
              <a:rPr kumimoji="0" lang="en-US" sz="10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0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pic>
        <p:nvPicPr>
          <p:cNvPr id="22" name="Shape 1188"/>
          <p:cNvPicPr preferRelativeResize="0"/>
          <p:nvPr/>
        </p:nvPicPr>
        <p:blipFill rotWithShape="1">
          <a:blip r:embed="rId3"/>
          <a:stretch/>
        </p:blipFill>
        <p:spPr>
          <a:xfrm>
            <a:off x="533401" y="2787015"/>
            <a:ext cx="7524750" cy="3395943"/>
          </a:xfrm>
          <a:prstGeom prst="rect">
            <a:avLst/>
          </a:prstGeom>
          <a:noFill/>
          <a:ln w="6350">
            <a:solidFill>
              <a:srgbClr val="968C6D"/>
            </a:solidFill>
          </a:ln>
        </p:spPr>
      </p:pic>
      <p:sp>
        <p:nvSpPr>
          <p:cNvPr id="16" name="Shape 1196"/>
          <p:cNvSpPr/>
          <p:nvPr/>
        </p:nvSpPr>
        <p:spPr>
          <a:xfrm>
            <a:off x="1166402" y="3685903"/>
            <a:ext cx="228600" cy="228600"/>
          </a:xfrm>
          <a:prstGeom prst="ellipse">
            <a:avLst/>
          </a:prstGeom>
          <a:noFill/>
          <a:ln w="12700" cap="flat" cmpd="sng">
            <a:solidFill>
              <a:srgbClr val="FF0000"/>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smtClean="0">
              <a:ln>
                <a:noFill/>
              </a:ln>
              <a:solidFill>
                <a:srgbClr val="FFFFFF"/>
              </a:solidFill>
              <a:effectLst/>
              <a:uLnTx/>
              <a:uFillTx/>
              <a:latin typeface="Arial"/>
              <a:ea typeface="Georgia"/>
              <a:cs typeface="Georgia"/>
              <a:sym typeface="Georgia"/>
            </a:endParaRPr>
          </a:p>
        </p:txBody>
      </p:sp>
      <p:sp>
        <p:nvSpPr>
          <p:cNvPr id="17" name="Shape 1197"/>
          <p:cNvSpPr/>
          <p:nvPr/>
        </p:nvSpPr>
        <p:spPr>
          <a:xfrm>
            <a:off x="2093472" y="4109759"/>
            <a:ext cx="228600" cy="228600"/>
          </a:xfrm>
          <a:prstGeom prst="ellipse">
            <a:avLst/>
          </a:prstGeom>
          <a:noFill/>
          <a:ln w="12700" cap="flat" cmpd="sng">
            <a:solidFill>
              <a:srgbClr val="FF0000"/>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smtClean="0">
              <a:ln>
                <a:noFill/>
              </a:ln>
              <a:solidFill>
                <a:srgbClr val="FFFFFF"/>
              </a:solidFill>
              <a:effectLst/>
              <a:uLnTx/>
              <a:uFillTx/>
              <a:latin typeface="Arial"/>
              <a:ea typeface="Georgia"/>
              <a:cs typeface="Georgia"/>
              <a:sym typeface="Georgia"/>
            </a:endParaRPr>
          </a:p>
        </p:txBody>
      </p:sp>
      <p:sp>
        <p:nvSpPr>
          <p:cNvPr id="18" name="Shape 1198"/>
          <p:cNvSpPr/>
          <p:nvPr/>
        </p:nvSpPr>
        <p:spPr>
          <a:xfrm>
            <a:off x="2539152" y="4338359"/>
            <a:ext cx="228600" cy="228600"/>
          </a:xfrm>
          <a:prstGeom prst="ellipse">
            <a:avLst/>
          </a:prstGeom>
          <a:noFill/>
          <a:ln w="12700" cap="flat" cmpd="sng">
            <a:solidFill>
              <a:srgbClr val="FF0000"/>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smtClean="0">
              <a:ln>
                <a:noFill/>
              </a:ln>
              <a:solidFill>
                <a:srgbClr val="FFFFFF"/>
              </a:solidFill>
              <a:effectLst/>
              <a:uLnTx/>
              <a:uFillTx/>
              <a:latin typeface="Arial"/>
              <a:ea typeface="Georgia"/>
              <a:cs typeface="Georgia"/>
              <a:sym typeface="Georgia"/>
            </a:endParaRPr>
          </a:p>
        </p:txBody>
      </p:sp>
      <p:cxnSp>
        <p:nvCxnSpPr>
          <p:cNvPr id="19" name="Shape 1199"/>
          <p:cNvCxnSpPr>
            <a:stCxn id="23" idx="1"/>
          </p:cNvCxnSpPr>
          <p:nvPr/>
        </p:nvCxnSpPr>
        <p:spPr>
          <a:xfrm flipH="1">
            <a:off x="1471323" y="3277123"/>
            <a:ext cx="2592858" cy="463178"/>
          </a:xfrm>
          <a:prstGeom prst="straightConnector1">
            <a:avLst/>
          </a:prstGeom>
          <a:noFill/>
          <a:ln w="12700" cap="flat" cmpd="sng">
            <a:solidFill>
              <a:srgbClr val="FF0000"/>
            </a:solidFill>
            <a:prstDash val="solid"/>
            <a:round/>
            <a:headEnd type="none" w="med" len="med"/>
            <a:tailEnd type="triangle" w="lg" len="lg"/>
          </a:ln>
        </p:spPr>
      </p:cxnSp>
      <p:cxnSp>
        <p:nvCxnSpPr>
          <p:cNvPr id="20" name="Shape 1200"/>
          <p:cNvCxnSpPr>
            <a:stCxn id="23" idx="1"/>
          </p:cNvCxnSpPr>
          <p:nvPr/>
        </p:nvCxnSpPr>
        <p:spPr>
          <a:xfrm flipH="1">
            <a:off x="2406650" y="3277123"/>
            <a:ext cx="1657531" cy="833547"/>
          </a:xfrm>
          <a:prstGeom prst="straightConnector1">
            <a:avLst/>
          </a:prstGeom>
          <a:noFill/>
          <a:ln w="12700" cap="flat" cmpd="sng">
            <a:solidFill>
              <a:srgbClr val="FF0000"/>
            </a:solidFill>
            <a:prstDash val="solid"/>
            <a:round/>
            <a:headEnd type="none" w="med" len="med"/>
            <a:tailEnd type="triangle" w="lg" len="lg"/>
          </a:ln>
        </p:spPr>
      </p:cxnSp>
      <p:cxnSp>
        <p:nvCxnSpPr>
          <p:cNvPr id="21" name="Shape 1201"/>
          <p:cNvCxnSpPr>
            <a:stCxn id="23" idx="1"/>
          </p:cNvCxnSpPr>
          <p:nvPr/>
        </p:nvCxnSpPr>
        <p:spPr>
          <a:xfrm flipH="1">
            <a:off x="2800351" y="3277123"/>
            <a:ext cx="1263830" cy="1061236"/>
          </a:xfrm>
          <a:prstGeom prst="straightConnector1">
            <a:avLst/>
          </a:prstGeom>
          <a:noFill/>
          <a:ln w="12700" cap="flat" cmpd="sng">
            <a:solidFill>
              <a:srgbClr val="FF0000"/>
            </a:solidFill>
            <a:prstDash val="solid"/>
            <a:round/>
            <a:headEnd type="none" w="med" len="med"/>
            <a:tailEnd type="triangle" w="lg" len="lg"/>
          </a:ln>
        </p:spPr>
      </p:cxnSp>
      <p:sp>
        <p:nvSpPr>
          <p:cNvPr id="23" name="Shape 1202"/>
          <p:cNvSpPr/>
          <p:nvPr/>
        </p:nvSpPr>
        <p:spPr>
          <a:xfrm>
            <a:off x="4064181" y="3131173"/>
            <a:ext cx="2308799" cy="291900"/>
          </a:xfrm>
          <a:prstGeom prst="rect">
            <a:avLst/>
          </a:prstGeom>
          <a:solidFill>
            <a:srgbClr val="FFFFFF"/>
          </a:solidFill>
          <a:ln w="12700" cap="flat" cmpd="sng">
            <a:solidFill>
              <a:srgbClr val="FF0000"/>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ct val="25000"/>
              <a:buFont typeface="Georgia"/>
              <a:buNone/>
              <a:tabLst/>
              <a:defRPr/>
            </a:pPr>
            <a:r>
              <a:rPr kumimoji="0" lang="en" sz="1200" b="0" i="1" u="none" strike="noStrike" kern="0" cap="none" spc="0" normalizeH="0" baseline="0" noProof="0" smtClean="0">
                <a:ln>
                  <a:noFill/>
                </a:ln>
                <a:solidFill>
                  <a:srgbClr val="000000"/>
                </a:solidFill>
                <a:effectLst/>
                <a:uLnTx/>
                <a:uFillTx/>
                <a:latin typeface="Arial"/>
                <a:ea typeface="Georgia"/>
                <a:cs typeface="Georgia"/>
                <a:sym typeface="Georgia"/>
              </a:rPr>
              <a:t>High risk profile vendors</a:t>
            </a:r>
          </a:p>
        </p:txBody>
      </p:sp>
    </p:spTree>
    <p:extLst>
      <p:ext uri="{BB962C8B-B14F-4D97-AF65-F5344CB8AC3E}">
        <p14:creationId xmlns:p14="http://schemas.microsoft.com/office/powerpoint/2010/main" val="192966051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Example 2 – Carve-out – Financial reporting</a:t>
            </a:r>
            <a:endParaRPr lang="en-US" dirty="0"/>
          </a:p>
        </p:txBody>
      </p:sp>
      <p:sp>
        <p:nvSpPr>
          <p:cNvPr id="6" name="Content Placeholder 5"/>
          <p:cNvSpPr>
            <a:spLocks noGrp="1"/>
          </p:cNvSpPr>
          <p:nvPr>
            <p:ph sz="quarter" idx="15"/>
          </p:nvPr>
        </p:nvSpPr>
        <p:spPr>
          <a:xfrm>
            <a:off x="533400" y="1762791"/>
            <a:ext cx="8077200" cy="938719"/>
          </a:xfrm>
        </p:spPr>
        <p:txBody>
          <a:bodyPr/>
          <a:lstStyle/>
          <a:p>
            <a:r>
              <a:rPr lang="en-US" sz="1400" i="1" dirty="0"/>
              <a:t>A carve-out is the process of divesting a struggling or non-core segment of the business from the parent company. A carved-out segment must have it’s own </a:t>
            </a:r>
            <a:r>
              <a:rPr lang="en-US" sz="1400" b="1" i="1" dirty="0">
                <a:solidFill>
                  <a:schemeClr val="tx2"/>
                </a:solidFill>
              </a:rPr>
              <a:t>complete, independent financial statement reporting, as well as proper separation of the IT infrastructure</a:t>
            </a:r>
            <a:r>
              <a:rPr lang="en-US" sz="1400" i="1" dirty="0" smtClean="0"/>
              <a:t>.</a:t>
            </a:r>
            <a:endParaRPr lang="en-US" sz="1400" i="1" dirty="0"/>
          </a:p>
          <a:p>
            <a:r>
              <a:rPr lang="en-US" sz="1400" i="1" dirty="0"/>
              <a:t>The following is a process map of a carve-out financial reporting test:</a:t>
            </a:r>
          </a:p>
        </p:txBody>
      </p:sp>
      <p:sp>
        <p:nvSpPr>
          <p:cNvPr id="4" name="Slide Number Placeholder 3"/>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B59224-DFAF-451D-8CBC-9A737B9002FD}" type="slidenum">
              <a:rPr kumimoji="0" lang="en-US" sz="10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0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73" name="Shape 1218"/>
          <p:cNvSpPr/>
          <p:nvPr/>
        </p:nvSpPr>
        <p:spPr>
          <a:xfrm>
            <a:off x="553320" y="3090896"/>
            <a:ext cx="1787107" cy="497601"/>
          </a:xfrm>
          <a:custGeom>
            <a:avLst/>
            <a:gdLst/>
            <a:ahLst/>
            <a:cxnLst/>
            <a:rect l="0" t="0" r="0" b="0"/>
            <a:pathLst>
              <a:path w="120000" h="120000" extrusionOk="0">
                <a:moveTo>
                  <a:pt x="97073" y="0"/>
                </a:moveTo>
                <a:lnTo>
                  <a:pt x="0" y="0"/>
                </a:lnTo>
                <a:lnTo>
                  <a:pt x="0" y="8108"/>
                </a:lnTo>
                <a:lnTo>
                  <a:pt x="85755" y="8108"/>
                </a:lnTo>
                <a:lnTo>
                  <a:pt x="104619" y="60324"/>
                </a:lnTo>
                <a:lnTo>
                  <a:pt x="82563" y="120000"/>
                </a:lnTo>
                <a:lnTo>
                  <a:pt x="97073" y="120000"/>
                </a:lnTo>
                <a:lnTo>
                  <a:pt x="119999" y="60324"/>
                </a:lnTo>
                <a:lnTo>
                  <a:pt x="97073" y="0"/>
                </a:lnTo>
                <a:close/>
              </a:path>
            </a:pathLst>
          </a:custGeom>
          <a:solidFill>
            <a:schemeClr val="tx2"/>
          </a:solidFill>
          <a:ln>
            <a:noFill/>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000" b="0" i="0" u="none" strike="noStrike" kern="0" cap="none" spc="0" normalizeH="0" baseline="0" noProof="0">
              <a:ln>
                <a:noFill/>
              </a:ln>
              <a:solidFill>
                <a:srgbClr val="000000"/>
              </a:solidFill>
              <a:effectLst/>
              <a:uLnTx/>
              <a:uFillTx/>
              <a:latin typeface="Arial"/>
              <a:ea typeface="Georgia"/>
              <a:cs typeface="Georgia"/>
              <a:sym typeface="Georgia"/>
            </a:endParaRPr>
          </a:p>
        </p:txBody>
      </p:sp>
      <p:sp>
        <p:nvSpPr>
          <p:cNvPr id="74" name="Shape 1219"/>
          <p:cNvSpPr txBox="1"/>
          <p:nvPr/>
        </p:nvSpPr>
        <p:spPr>
          <a:xfrm>
            <a:off x="553320" y="3188265"/>
            <a:ext cx="1033635" cy="153888"/>
          </a:xfrm>
          <a:prstGeom prst="rect">
            <a:avLst/>
          </a:prstGeom>
          <a:noFill/>
          <a:ln>
            <a:noFill/>
          </a:ln>
        </p:spPr>
        <p:txBody>
          <a:bodyPr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ct val="25000"/>
              <a:buFont typeface="Georgia"/>
              <a:buNone/>
              <a:tabLst/>
              <a:defRPr/>
            </a:pPr>
            <a:r>
              <a:rPr kumimoji="0" lang="en" sz="1000" b="1" i="0" u="none" strike="noStrike" kern="0" cap="none" spc="0" normalizeH="0" baseline="0" noProof="0">
                <a:ln>
                  <a:noFill/>
                </a:ln>
                <a:solidFill>
                  <a:srgbClr val="000000"/>
                </a:solidFill>
                <a:effectLst/>
                <a:uLnTx/>
                <a:uFillTx/>
                <a:latin typeface="Arial"/>
                <a:ea typeface="Georgia"/>
                <a:cs typeface="Georgia"/>
                <a:sym typeface="Georgia"/>
              </a:rPr>
              <a:t>Data Acquisition</a:t>
            </a:r>
          </a:p>
        </p:txBody>
      </p:sp>
      <p:sp>
        <p:nvSpPr>
          <p:cNvPr id="75" name="Shape 1220"/>
          <p:cNvSpPr txBox="1"/>
          <p:nvPr/>
        </p:nvSpPr>
        <p:spPr>
          <a:xfrm>
            <a:off x="553321" y="2753184"/>
            <a:ext cx="272878" cy="276999"/>
          </a:xfrm>
          <a:prstGeom prst="rect">
            <a:avLst/>
          </a:prstGeom>
          <a:noFill/>
          <a:ln>
            <a:noFill/>
          </a:ln>
        </p:spPr>
        <p:txBody>
          <a:bodyPr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E27588"/>
              </a:buClr>
              <a:buSzPct val="25000"/>
              <a:buFont typeface="Georgia"/>
              <a:buNone/>
              <a:tabLst/>
              <a:defRPr/>
            </a:pPr>
            <a:r>
              <a:rPr kumimoji="0" lang="en" sz="1800" b="1" i="0" u="none" strike="noStrike" kern="0" cap="none" spc="0" normalizeH="0" baseline="0" noProof="0">
                <a:ln>
                  <a:noFill/>
                </a:ln>
                <a:solidFill>
                  <a:srgbClr val="A32020"/>
                </a:solidFill>
                <a:effectLst/>
                <a:uLnTx/>
                <a:uFillTx/>
                <a:latin typeface="Georgia"/>
                <a:ea typeface="Georgia"/>
                <a:cs typeface="Georgia"/>
                <a:sym typeface="Georgia"/>
              </a:rPr>
              <a:t>1</a:t>
            </a:r>
          </a:p>
        </p:txBody>
      </p:sp>
      <p:sp>
        <p:nvSpPr>
          <p:cNvPr id="83" name="Shape 1227"/>
          <p:cNvSpPr/>
          <p:nvPr/>
        </p:nvSpPr>
        <p:spPr>
          <a:xfrm>
            <a:off x="553320" y="3620011"/>
            <a:ext cx="1391066" cy="769441"/>
          </a:xfrm>
          <a:prstGeom prst="rect">
            <a:avLst/>
          </a:prstGeom>
          <a:noFill/>
          <a:ln>
            <a:noFill/>
          </a:ln>
        </p:spPr>
        <p:txBody>
          <a:bodyPr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ct val="25000"/>
              <a:buFont typeface="Georgia"/>
              <a:buNone/>
              <a:tabLst/>
              <a:defRPr/>
            </a:pPr>
            <a:r>
              <a:rPr kumimoji="0" lang="en" sz="1000" b="0" i="0" u="none" strike="noStrike" kern="0" cap="none" spc="0" normalizeH="0" baseline="0" noProof="0" dirty="0">
                <a:ln>
                  <a:noFill/>
                </a:ln>
                <a:solidFill>
                  <a:srgbClr val="000000"/>
                </a:solidFill>
                <a:effectLst/>
                <a:uLnTx/>
                <a:uFillTx/>
                <a:latin typeface="Arial"/>
                <a:ea typeface="Georgia"/>
                <a:cs typeface="Georgia"/>
                <a:sym typeface="Georgia"/>
              </a:rPr>
              <a:t>Collect the data that is necessary to ensure appropriate financial statement reporting at more granular level</a:t>
            </a:r>
          </a:p>
        </p:txBody>
      </p:sp>
      <p:sp>
        <p:nvSpPr>
          <p:cNvPr id="96" name="Shape 1218"/>
          <p:cNvSpPr/>
          <p:nvPr/>
        </p:nvSpPr>
        <p:spPr>
          <a:xfrm>
            <a:off x="2784893" y="3090896"/>
            <a:ext cx="1787107" cy="497601"/>
          </a:xfrm>
          <a:custGeom>
            <a:avLst/>
            <a:gdLst/>
            <a:ahLst/>
            <a:cxnLst/>
            <a:rect l="0" t="0" r="0" b="0"/>
            <a:pathLst>
              <a:path w="120000" h="120000" extrusionOk="0">
                <a:moveTo>
                  <a:pt x="97073" y="0"/>
                </a:moveTo>
                <a:lnTo>
                  <a:pt x="0" y="0"/>
                </a:lnTo>
                <a:lnTo>
                  <a:pt x="0" y="8108"/>
                </a:lnTo>
                <a:lnTo>
                  <a:pt x="85755" y="8108"/>
                </a:lnTo>
                <a:lnTo>
                  <a:pt x="104619" y="60324"/>
                </a:lnTo>
                <a:lnTo>
                  <a:pt x="82563" y="120000"/>
                </a:lnTo>
                <a:lnTo>
                  <a:pt x="97073" y="120000"/>
                </a:lnTo>
                <a:lnTo>
                  <a:pt x="119999" y="60324"/>
                </a:lnTo>
                <a:lnTo>
                  <a:pt x="97073" y="0"/>
                </a:lnTo>
                <a:close/>
              </a:path>
            </a:pathLst>
          </a:custGeom>
          <a:solidFill>
            <a:schemeClr val="accent2"/>
          </a:solidFill>
          <a:ln>
            <a:noFill/>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000" b="0" i="0" u="none" strike="noStrike" kern="0" cap="none" spc="0" normalizeH="0" baseline="0" noProof="0">
              <a:ln>
                <a:noFill/>
              </a:ln>
              <a:solidFill>
                <a:srgbClr val="000000"/>
              </a:solidFill>
              <a:effectLst/>
              <a:uLnTx/>
              <a:uFillTx/>
              <a:latin typeface="Arial"/>
              <a:ea typeface="Georgia"/>
              <a:cs typeface="Georgia"/>
              <a:sym typeface="Georgia"/>
            </a:endParaRPr>
          </a:p>
        </p:txBody>
      </p:sp>
      <p:sp>
        <p:nvSpPr>
          <p:cNvPr id="98" name="Shape 1219"/>
          <p:cNvSpPr txBox="1"/>
          <p:nvPr/>
        </p:nvSpPr>
        <p:spPr>
          <a:xfrm>
            <a:off x="2784893" y="3188265"/>
            <a:ext cx="1033635" cy="307777"/>
          </a:xfrm>
          <a:prstGeom prst="rect">
            <a:avLst/>
          </a:prstGeom>
          <a:noFill/>
          <a:ln>
            <a:noFill/>
          </a:ln>
        </p:spPr>
        <p:txBody>
          <a:bodyPr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ct val="25000"/>
              <a:buFont typeface="Georgia"/>
              <a:buNone/>
              <a:tabLst/>
              <a:defRPr/>
            </a:pPr>
            <a:r>
              <a:rPr kumimoji="0" lang="en-US" sz="1000" b="1" i="0" u="none" strike="noStrike" kern="0" cap="none" spc="0" normalizeH="0" baseline="0" noProof="0" dirty="0">
                <a:ln>
                  <a:noFill/>
                </a:ln>
                <a:solidFill>
                  <a:srgbClr val="000000"/>
                </a:solidFill>
                <a:effectLst/>
                <a:uLnTx/>
                <a:uFillTx/>
                <a:latin typeface="Arial"/>
                <a:ea typeface="Georgia"/>
                <a:cs typeface="Georgia"/>
                <a:sym typeface="Georgia"/>
              </a:rPr>
              <a:t>Preparation and Loading</a:t>
            </a:r>
            <a:endParaRPr kumimoji="0" lang="en" sz="1000" b="1" i="0" u="none" strike="noStrike" kern="0" cap="none" spc="0" normalizeH="0" baseline="0" noProof="0" dirty="0">
              <a:ln>
                <a:noFill/>
              </a:ln>
              <a:solidFill>
                <a:srgbClr val="000000"/>
              </a:solidFill>
              <a:effectLst/>
              <a:uLnTx/>
              <a:uFillTx/>
              <a:latin typeface="Arial"/>
              <a:ea typeface="Georgia"/>
              <a:cs typeface="Georgia"/>
              <a:sym typeface="Georgia"/>
            </a:endParaRPr>
          </a:p>
        </p:txBody>
      </p:sp>
      <p:sp>
        <p:nvSpPr>
          <p:cNvPr id="99" name="Shape 1220"/>
          <p:cNvSpPr txBox="1"/>
          <p:nvPr/>
        </p:nvSpPr>
        <p:spPr>
          <a:xfrm>
            <a:off x="2784894" y="2753184"/>
            <a:ext cx="272878" cy="276999"/>
          </a:xfrm>
          <a:prstGeom prst="rect">
            <a:avLst/>
          </a:prstGeom>
          <a:noFill/>
          <a:ln>
            <a:noFill/>
          </a:ln>
        </p:spPr>
        <p:txBody>
          <a:bodyPr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E27588"/>
              </a:buClr>
              <a:buSzPct val="25000"/>
              <a:buFont typeface="Georgia"/>
              <a:buNone/>
              <a:tabLst/>
              <a:defRPr/>
            </a:pPr>
            <a:r>
              <a:rPr kumimoji="0" lang="en" sz="1800" b="1" i="0" u="none" strike="noStrike" kern="0" cap="none" spc="0" normalizeH="0" baseline="0" noProof="0" dirty="0" smtClean="0">
                <a:ln>
                  <a:noFill/>
                </a:ln>
                <a:solidFill>
                  <a:srgbClr val="E0301E"/>
                </a:solidFill>
                <a:effectLst/>
                <a:uLnTx/>
                <a:uFillTx/>
                <a:latin typeface="Georgia"/>
                <a:ea typeface="Georgia"/>
                <a:cs typeface="Georgia"/>
                <a:sym typeface="Georgia"/>
              </a:rPr>
              <a:t>2</a:t>
            </a:r>
            <a:endParaRPr kumimoji="0" lang="en" sz="1800" b="1" i="0" u="none" strike="noStrike" kern="0" cap="none" spc="0" normalizeH="0" baseline="0" noProof="0" dirty="0">
              <a:ln>
                <a:noFill/>
              </a:ln>
              <a:solidFill>
                <a:srgbClr val="E0301E"/>
              </a:solidFill>
              <a:effectLst/>
              <a:uLnTx/>
              <a:uFillTx/>
              <a:latin typeface="Georgia"/>
              <a:ea typeface="Georgia"/>
              <a:cs typeface="Georgia"/>
              <a:sym typeface="Georgia"/>
            </a:endParaRPr>
          </a:p>
        </p:txBody>
      </p:sp>
      <p:sp>
        <p:nvSpPr>
          <p:cNvPr id="100" name="Shape 1227"/>
          <p:cNvSpPr/>
          <p:nvPr/>
        </p:nvSpPr>
        <p:spPr>
          <a:xfrm>
            <a:off x="2784893" y="3620011"/>
            <a:ext cx="1391066" cy="923330"/>
          </a:xfrm>
          <a:prstGeom prst="rect">
            <a:avLst/>
          </a:prstGeom>
          <a:noFill/>
          <a:ln>
            <a:noFill/>
          </a:ln>
        </p:spPr>
        <p:txBody>
          <a:bodyPr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ct val="25000"/>
              <a:buFont typeface="Georgia"/>
              <a:buNone/>
              <a:tabLst/>
              <a:defRPr/>
            </a:pPr>
            <a:r>
              <a:rPr kumimoji="0" lang="en-US" sz="1000" b="0" i="0" u="none" strike="noStrike" kern="0" cap="none" spc="0" normalizeH="0" baseline="0" noProof="0" dirty="0">
                <a:ln>
                  <a:noFill/>
                </a:ln>
                <a:solidFill>
                  <a:srgbClr val="000000"/>
                </a:solidFill>
                <a:effectLst/>
                <a:uLnTx/>
                <a:uFillTx/>
                <a:latin typeface="Arial"/>
                <a:ea typeface="Georgia"/>
                <a:cs typeface="Georgia"/>
                <a:sym typeface="Georgia"/>
              </a:rPr>
              <a:t>Assess whether data is structured in a format that can be stored easily and load data into a database management system</a:t>
            </a:r>
            <a:endParaRPr kumimoji="0" lang="en" sz="1000" b="0" i="0" u="none" strike="noStrike" kern="0" cap="none" spc="0" normalizeH="0" baseline="0" noProof="0" dirty="0">
              <a:ln>
                <a:noFill/>
              </a:ln>
              <a:solidFill>
                <a:srgbClr val="000000"/>
              </a:solidFill>
              <a:effectLst/>
              <a:uLnTx/>
              <a:uFillTx/>
              <a:latin typeface="Arial"/>
              <a:ea typeface="Georgia"/>
              <a:cs typeface="Georgia"/>
              <a:sym typeface="Georgia"/>
            </a:endParaRPr>
          </a:p>
        </p:txBody>
      </p:sp>
      <p:sp>
        <p:nvSpPr>
          <p:cNvPr id="102" name="Shape 1218"/>
          <p:cNvSpPr/>
          <p:nvPr/>
        </p:nvSpPr>
        <p:spPr>
          <a:xfrm>
            <a:off x="5016466" y="3090896"/>
            <a:ext cx="1787107" cy="497601"/>
          </a:xfrm>
          <a:custGeom>
            <a:avLst/>
            <a:gdLst/>
            <a:ahLst/>
            <a:cxnLst/>
            <a:rect l="0" t="0" r="0" b="0"/>
            <a:pathLst>
              <a:path w="120000" h="120000" extrusionOk="0">
                <a:moveTo>
                  <a:pt x="97073" y="0"/>
                </a:moveTo>
                <a:lnTo>
                  <a:pt x="0" y="0"/>
                </a:lnTo>
                <a:lnTo>
                  <a:pt x="0" y="8108"/>
                </a:lnTo>
                <a:lnTo>
                  <a:pt x="85755" y="8108"/>
                </a:lnTo>
                <a:lnTo>
                  <a:pt x="104619" y="60324"/>
                </a:lnTo>
                <a:lnTo>
                  <a:pt x="82563" y="120000"/>
                </a:lnTo>
                <a:lnTo>
                  <a:pt x="97073" y="120000"/>
                </a:lnTo>
                <a:lnTo>
                  <a:pt x="119999" y="60324"/>
                </a:lnTo>
                <a:lnTo>
                  <a:pt x="97073" y="0"/>
                </a:lnTo>
                <a:close/>
              </a:path>
            </a:pathLst>
          </a:custGeom>
          <a:solidFill>
            <a:schemeClr val="accent3"/>
          </a:solidFill>
          <a:ln>
            <a:noFill/>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000" b="0" i="0" u="none" strike="noStrike" kern="0" cap="none" spc="0" normalizeH="0" baseline="0" noProof="0">
              <a:ln>
                <a:noFill/>
              </a:ln>
              <a:solidFill>
                <a:srgbClr val="000000"/>
              </a:solidFill>
              <a:effectLst/>
              <a:uLnTx/>
              <a:uFillTx/>
              <a:latin typeface="Arial"/>
              <a:ea typeface="Georgia"/>
              <a:cs typeface="Georgia"/>
              <a:sym typeface="Georgia"/>
            </a:endParaRPr>
          </a:p>
        </p:txBody>
      </p:sp>
      <p:sp>
        <p:nvSpPr>
          <p:cNvPr id="103" name="Shape 1219"/>
          <p:cNvSpPr txBox="1"/>
          <p:nvPr/>
        </p:nvSpPr>
        <p:spPr>
          <a:xfrm>
            <a:off x="5016466" y="3188265"/>
            <a:ext cx="1033635" cy="307777"/>
          </a:xfrm>
          <a:prstGeom prst="rect">
            <a:avLst/>
          </a:prstGeom>
          <a:noFill/>
          <a:ln>
            <a:noFill/>
          </a:ln>
        </p:spPr>
        <p:txBody>
          <a:bodyPr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ct val="25000"/>
              <a:buFont typeface="Georgia"/>
              <a:buNone/>
              <a:tabLst/>
              <a:defRPr/>
            </a:pPr>
            <a:r>
              <a:rPr kumimoji="0" lang="en-US" sz="1000" b="1" i="0" u="none" strike="noStrike" kern="0" cap="none" spc="0" normalizeH="0" baseline="0" noProof="0" dirty="0">
                <a:ln>
                  <a:noFill/>
                </a:ln>
                <a:solidFill>
                  <a:srgbClr val="000000"/>
                </a:solidFill>
                <a:effectLst/>
                <a:uLnTx/>
                <a:uFillTx/>
                <a:latin typeface="Arial"/>
                <a:ea typeface="Georgia"/>
                <a:cs typeface="Georgia"/>
                <a:sym typeface="Georgia"/>
              </a:rPr>
              <a:t>Completeness and Accuracy</a:t>
            </a:r>
            <a:endParaRPr kumimoji="0" lang="en" sz="1000" b="1" i="0" u="none" strike="noStrike" kern="0" cap="none" spc="0" normalizeH="0" baseline="0" noProof="0" dirty="0">
              <a:ln>
                <a:noFill/>
              </a:ln>
              <a:solidFill>
                <a:srgbClr val="000000"/>
              </a:solidFill>
              <a:effectLst/>
              <a:uLnTx/>
              <a:uFillTx/>
              <a:latin typeface="Arial"/>
              <a:ea typeface="Georgia"/>
              <a:cs typeface="Georgia"/>
              <a:sym typeface="Georgia"/>
            </a:endParaRPr>
          </a:p>
        </p:txBody>
      </p:sp>
      <p:sp>
        <p:nvSpPr>
          <p:cNvPr id="104" name="Shape 1220"/>
          <p:cNvSpPr txBox="1"/>
          <p:nvPr/>
        </p:nvSpPr>
        <p:spPr>
          <a:xfrm>
            <a:off x="5016467" y="2753184"/>
            <a:ext cx="272878" cy="276999"/>
          </a:xfrm>
          <a:prstGeom prst="rect">
            <a:avLst/>
          </a:prstGeom>
          <a:noFill/>
          <a:ln>
            <a:noFill/>
          </a:ln>
        </p:spPr>
        <p:txBody>
          <a:bodyPr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E27588"/>
              </a:buClr>
              <a:buSzPct val="25000"/>
              <a:buFont typeface="Georgia"/>
              <a:buNone/>
              <a:tabLst/>
              <a:defRPr/>
            </a:pPr>
            <a:r>
              <a:rPr kumimoji="0" lang="en" sz="1800" b="1" i="0" u="none" strike="noStrike" kern="0" cap="none" spc="0" normalizeH="0" baseline="0" noProof="0" dirty="0" smtClean="0">
                <a:ln>
                  <a:noFill/>
                </a:ln>
                <a:solidFill>
                  <a:srgbClr val="602320"/>
                </a:solidFill>
                <a:effectLst/>
                <a:uLnTx/>
                <a:uFillTx/>
                <a:latin typeface="Georgia"/>
                <a:ea typeface="Georgia"/>
                <a:cs typeface="Georgia"/>
                <a:sym typeface="Georgia"/>
              </a:rPr>
              <a:t>3</a:t>
            </a:r>
            <a:endParaRPr kumimoji="0" lang="en" sz="1800" b="1" i="0" u="none" strike="noStrike" kern="0" cap="none" spc="0" normalizeH="0" baseline="0" noProof="0" dirty="0">
              <a:ln>
                <a:noFill/>
              </a:ln>
              <a:solidFill>
                <a:srgbClr val="602320"/>
              </a:solidFill>
              <a:effectLst/>
              <a:uLnTx/>
              <a:uFillTx/>
              <a:latin typeface="Georgia"/>
              <a:ea typeface="Georgia"/>
              <a:cs typeface="Georgia"/>
              <a:sym typeface="Georgia"/>
            </a:endParaRPr>
          </a:p>
        </p:txBody>
      </p:sp>
      <p:sp>
        <p:nvSpPr>
          <p:cNvPr id="105" name="Shape 1227"/>
          <p:cNvSpPr/>
          <p:nvPr/>
        </p:nvSpPr>
        <p:spPr>
          <a:xfrm>
            <a:off x="5016466" y="3620011"/>
            <a:ext cx="1391066" cy="615553"/>
          </a:xfrm>
          <a:prstGeom prst="rect">
            <a:avLst/>
          </a:prstGeom>
          <a:noFill/>
          <a:ln>
            <a:noFill/>
          </a:ln>
        </p:spPr>
        <p:txBody>
          <a:bodyPr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ct val="25000"/>
              <a:buFont typeface="Georgia"/>
              <a:buNone/>
              <a:tabLst/>
              <a:defRPr/>
            </a:pPr>
            <a:r>
              <a:rPr kumimoji="0" lang="en-US" sz="1000" b="0" i="0" u="none" strike="noStrike" kern="0" cap="none" spc="0" normalizeH="0" baseline="0" noProof="0" dirty="0">
                <a:ln>
                  <a:noFill/>
                </a:ln>
                <a:solidFill>
                  <a:srgbClr val="000000"/>
                </a:solidFill>
                <a:effectLst/>
                <a:uLnTx/>
                <a:uFillTx/>
                <a:latin typeface="Arial"/>
                <a:ea typeface="Georgia"/>
                <a:cs typeface="Georgia"/>
                <a:sym typeface="Georgia"/>
              </a:rPr>
              <a:t>Check whether the loaded data is complete and accurate prior to proceeding with testing</a:t>
            </a:r>
            <a:endParaRPr kumimoji="0" lang="en" sz="1000" b="0" i="0" u="none" strike="noStrike" kern="0" cap="none" spc="0" normalizeH="0" baseline="0" noProof="0" dirty="0">
              <a:ln>
                <a:noFill/>
              </a:ln>
              <a:solidFill>
                <a:srgbClr val="000000"/>
              </a:solidFill>
              <a:effectLst/>
              <a:uLnTx/>
              <a:uFillTx/>
              <a:latin typeface="Arial"/>
              <a:ea typeface="Georgia"/>
              <a:cs typeface="Georgia"/>
              <a:sym typeface="Georgia"/>
            </a:endParaRPr>
          </a:p>
        </p:txBody>
      </p:sp>
      <p:sp>
        <p:nvSpPr>
          <p:cNvPr id="107" name="Shape 1218"/>
          <p:cNvSpPr/>
          <p:nvPr/>
        </p:nvSpPr>
        <p:spPr>
          <a:xfrm>
            <a:off x="2338576" y="4753898"/>
            <a:ext cx="1787107" cy="497601"/>
          </a:xfrm>
          <a:custGeom>
            <a:avLst/>
            <a:gdLst/>
            <a:ahLst/>
            <a:cxnLst/>
            <a:rect l="0" t="0" r="0" b="0"/>
            <a:pathLst>
              <a:path w="120000" h="120000" extrusionOk="0">
                <a:moveTo>
                  <a:pt x="97073" y="0"/>
                </a:moveTo>
                <a:lnTo>
                  <a:pt x="0" y="0"/>
                </a:lnTo>
                <a:lnTo>
                  <a:pt x="0" y="8108"/>
                </a:lnTo>
                <a:lnTo>
                  <a:pt x="85755" y="8108"/>
                </a:lnTo>
                <a:lnTo>
                  <a:pt x="104619" y="60324"/>
                </a:lnTo>
                <a:lnTo>
                  <a:pt x="82563" y="120000"/>
                </a:lnTo>
                <a:lnTo>
                  <a:pt x="97073" y="120000"/>
                </a:lnTo>
                <a:lnTo>
                  <a:pt x="119999" y="60324"/>
                </a:lnTo>
                <a:lnTo>
                  <a:pt x="97073" y="0"/>
                </a:lnTo>
                <a:close/>
              </a:path>
            </a:pathLst>
          </a:custGeom>
          <a:solidFill>
            <a:schemeClr val="accent4"/>
          </a:solidFill>
          <a:ln>
            <a:noFill/>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000" b="0" i="0" u="none" strike="noStrike" kern="0" cap="none" spc="0" normalizeH="0" baseline="0" noProof="0">
              <a:ln>
                <a:noFill/>
              </a:ln>
              <a:solidFill>
                <a:srgbClr val="000000"/>
              </a:solidFill>
              <a:effectLst/>
              <a:uLnTx/>
              <a:uFillTx/>
              <a:latin typeface="Arial"/>
              <a:ea typeface="Georgia"/>
              <a:cs typeface="Georgia"/>
              <a:sym typeface="Georgia"/>
            </a:endParaRPr>
          </a:p>
        </p:txBody>
      </p:sp>
      <p:sp>
        <p:nvSpPr>
          <p:cNvPr id="108" name="Shape 1219"/>
          <p:cNvSpPr txBox="1"/>
          <p:nvPr/>
        </p:nvSpPr>
        <p:spPr>
          <a:xfrm>
            <a:off x="2338576" y="4851267"/>
            <a:ext cx="1033635" cy="307777"/>
          </a:xfrm>
          <a:prstGeom prst="rect">
            <a:avLst/>
          </a:prstGeom>
          <a:noFill/>
          <a:ln>
            <a:noFill/>
          </a:ln>
        </p:spPr>
        <p:txBody>
          <a:bodyPr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ct val="25000"/>
              <a:buFont typeface="Georgia"/>
              <a:buNone/>
              <a:tabLst/>
              <a:defRPr/>
            </a:pPr>
            <a:r>
              <a:rPr kumimoji="0" lang="en-US" sz="1000" b="1" i="0" u="none" strike="noStrike" kern="0" cap="none" spc="0" normalizeH="0" baseline="0" noProof="0" dirty="0">
                <a:ln>
                  <a:noFill/>
                </a:ln>
                <a:solidFill>
                  <a:srgbClr val="000000"/>
                </a:solidFill>
                <a:effectLst/>
                <a:uLnTx/>
                <a:uFillTx/>
                <a:latin typeface="Arial"/>
                <a:ea typeface="Georgia"/>
                <a:cs typeface="Georgia"/>
                <a:sym typeface="Georgia"/>
              </a:rPr>
              <a:t>Data Manipulation</a:t>
            </a:r>
            <a:endParaRPr kumimoji="0" lang="en" sz="1000" b="1" i="0" u="none" strike="noStrike" kern="0" cap="none" spc="0" normalizeH="0" baseline="0" noProof="0" dirty="0">
              <a:ln>
                <a:noFill/>
              </a:ln>
              <a:solidFill>
                <a:srgbClr val="000000"/>
              </a:solidFill>
              <a:effectLst/>
              <a:uLnTx/>
              <a:uFillTx/>
              <a:latin typeface="Arial"/>
              <a:ea typeface="Georgia"/>
              <a:cs typeface="Georgia"/>
              <a:sym typeface="Georgia"/>
            </a:endParaRPr>
          </a:p>
        </p:txBody>
      </p:sp>
      <p:sp>
        <p:nvSpPr>
          <p:cNvPr id="109" name="Shape 1220"/>
          <p:cNvSpPr txBox="1"/>
          <p:nvPr/>
        </p:nvSpPr>
        <p:spPr>
          <a:xfrm>
            <a:off x="2338577" y="4416186"/>
            <a:ext cx="272878" cy="276999"/>
          </a:xfrm>
          <a:prstGeom prst="rect">
            <a:avLst/>
          </a:prstGeom>
          <a:noFill/>
          <a:ln>
            <a:noFill/>
          </a:ln>
        </p:spPr>
        <p:txBody>
          <a:bodyPr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E27588"/>
              </a:buClr>
              <a:buSzPct val="25000"/>
              <a:buFont typeface="Georgia"/>
              <a:buNone/>
              <a:tabLst/>
              <a:defRPr/>
            </a:pPr>
            <a:r>
              <a:rPr kumimoji="0" lang="en" sz="1800" b="1" i="0" u="none" strike="noStrike" kern="0" cap="none" spc="0" normalizeH="0" baseline="0" noProof="0" dirty="0" smtClean="0">
                <a:ln>
                  <a:noFill/>
                </a:ln>
                <a:solidFill>
                  <a:srgbClr val="DB536A"/>
                </a:solidFill>
                <a:effectLst/>
                <a:uLnTx/>
                <a:uFillTx/>
                <a:latin typeface="Georgia"/>
                <a:ea typeface="Georgia"/>
                <a:cs typeface="Georgia"/>
                <a:sym typeface="Georgia"/>
              </a:rPr>
              <a:t>4</a:t>
            </a:r>
            <a:endParaRPr kumimoji="0" lang="en" sz="1800" b="1" i="0" u="none" strike="noStrike" kern="0" cap="none" spc="0" normalizeH="0" baseline="0" noProof="0" dirty="0">
              <a:ln>
                <a:noFill/>
              </a:ln>
              <a:solidFill>
                <a:srgbClr val="DB536A"/>
              </a:solidFill>
              <a:effectLst/>
              <a:uLnTx/>
              <a:uFillTx/>
              <a:latin typeface="Georgia"/>
              <a:ea typeface="Georgia"/>
              <a:cs typeface="Georgia"/>
              <a:sym typeface="Georgia"/>
            </a:endParaRPr>
          </a:p>
        </p:txBody>
      </p:sp>
      <p:sp>
        <p:nvSpPr>
          <p:cNvPr id="110" name="Shape 1227"/>
          <p:cNvSpPr/>
          <p:nvPr/>
        </p:nvSpPr>
        <p:spPr>
          <a:xfrm>
            <a:off x="2338576" y="5283013"/>
            <a:ext cx="1391066" cy="769441"/>
          </a:xfrm>
          <a:prstGeom prst="rect">
            <a:avLst/>
          </a:prstGeom>
          <a:noFill/>
          <a:ln>
            <a:noFill/>
          </a:ln>
        </p:spPr>
        <p:txBody>
          <a:bodyPr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ct val="25000"/>
              <a:buFont typeface="Georgia"/>
              <a:buNone/>
              <a:tabLst/>
              <a:defRPr/>
            </a:pPr>
            <a:r>
              <a:rPr kumimoji="0" lang="en-US" sz="1000" b="0" i="0" u="none" strike="noStrike" kern="0" cap="none" spc="0" normalizeH="0" baseline="0" noProof="0" dirty="0">
                <a:ln>
                  <a:noFill/>
                </a:ln>
                <a:solidFill>
                  <a:srgbClr val="000000"/>
                </a:solidFill>
                <a:effectLst/>
                <a:uLnTx/>
                <a:uFillTx/>
                <a:latin typeface="Arial"/>
                <a:ea typeface="Georgia"/>
                <a:cs typeface="Georgia"/>
                <a:sym typeface="Georgia"/>
              </a:rPr>
              <a:t>Extract the subset of data that is associated with the segment of the firm that is being carved out/sold off.</a:t>
            </a:r>
            <a:endParaRPr kumimoji="0" lang="en" sz="1000" b="0" i="0" u="none" strike="noStrike" kern="0" cap="none" spc="0" normalizeH="0" baseline="0" noProof="0" dirty="0">
              <a:ln>
                <a:noFill/>
              </a:ln>
              <a:solidFill>
                <a:srgbClr val="000000"/>
              </a:solidFill>
              <a:effectLst/>
              <a:uLnTx/>
              <a:uFillTx/>
              <a:latin typeface="Arial"/>
              <a:ea typeface="Georgia"/>
              <a:cs typeface="Georgia"/>
              <a:sym typeface="Georgia"/>
            </a:endParaRPr>
          </a:p>
        </p:txBody>
      </p:sp>
      <p:sp>
        <p:nvSpPr>
          <p:cNvPr id="112" name="Shape 1218"/>
          <p:cNvSpPr/>
          <p:nvPr/>
        </p:nvSpPr>
        <p:spPr>
          <a:xfrm>
            <a:off x="4570149" y="4753898"/>
            <a:ext cx="1787107" cy="497601"/>
          </a:xfrm>
          <a:custGeom>
            <a:avLst/>
            <a:gdLst/>
            <a:ahLst/>
            <a:cxnLst/>
            <a:rect l="0" t="0" r="0" b="0"/>
            <a:pathLst>
              <a:path w="120000" h="120000" extrusionOk="0">
                <a:moveTo>
                  <a:pt x="97073" y="0"/>
                </a:moveTo>
                <a:lnTo>
                  <a:pt x="0" y="0"/>
                </a:lnTo>
                <a:lnTo>
                  <a:pt x="0" y="8108"/>
                </a:lnTo>
                <a:lnTo>
                  <a:pt x="85755" y="8108"/>
                </a:lnTo>
                <a:lnTo>
                  <a:pt x="104619" y="60324"/>
                </a:lnTo>
                <a:lnTo>
                  <a:pt x="82563" y="120000"/>
                </a:lnTo>
                <a:lnTo>
                  <a:pt x="97073" y="120000"/>
                </a:lnTo>
                <a:lnTo>
                  <a:pt x="119999" y="60324"/>
                </a:lnTo>
                <a:lnTo>
                  <a:pt x="97073" y="0"/>
                </a:lnTo>
                <a:close/>
              </a:path>
            </a:pathLst>
          </a:custGeom>
          <a:solidFill>
            <a:schemeClr val="accent5"/>
          </a:solidFill>
          <a:ln>
            <a:noFill/>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000" b="0" i="0" u="none" strike="noStrike" kern="0" cap="none" spc="0" normalizeH="0" baseline="0" noProof="0">
              <a:ln>
                <a:noFill/>
              </a:ln>
              <a:solidFill>
                <a:srgbClr val="000000"/>
              </a:solidFill>
              <a:effectLst/>
              <a:uLnTx/>
              <a:uFillTx/>
              <a:latin typeface="Arial"/>
              <a:ea typeface="Georgia"/>
              <a:cs typeface="Georgia"/>
              <a:sym typeface="Georgia"/>
            </a:endParaRPr>
          </a:p>
        </p:txBody>
      </p:sp>
      <p:sp>
        <p:nvSpPr>
          <p:cNvPr id="113" name="Shape 1219"/>
          <p:cNvSpPr txBox="1"/>
          <p:nvPr/>
        </p:nvSpPr>
        <p:spPr>
          <a:xfrm>
            <a:off x="4570149" y="4851267"/>
            <a:ext cx="1033635" cy="153888"/>
          </a:xfrm>
          <a:prstGeom prst="rect">
            <a:avLst/>
          </a:prstGeom>
          <a:noFill/>
          <a:ln>
            <a:noFill/>
          </a:ln>
        </p:spPr>
        <p:txBody>
          <a:bodyPr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ct val="25000"/>
              <a:buFont typeface="Georgia"/>
              <a:buNone/>
              <a:tabLst/>
              <a:defRPr/>
            </a:pPr>
            <a:r>
              <a:rPr kumimoji="0" lang="en-US" sz="1000" b="1" i="0" u="none" strike="noStrike" kern="0" cap="none" spc="0" normalizeH="0" baseline="0" noProof="0" dirty="0">
                <a:ln>
                  <a:noFill/>
                </a:ln>
                <a:solidFill>
                  <a:srgbClr val="000000"/>
                </a:solidFill>
                <a:effectLst/>
                <a:uLnTx/>
                <a:uFillTx/>
                <a:latin typeface="Arial"/>
                <a:ea typeface="Georgia"/>
                <a:cs typeface="Georgia"/>
                <a:sym typeface="Georgia"/>
              </a:rPr>
              <a:t>Reconciliation</a:t>
            </a:r>
            <a:endParaRPr kumimoji="0" lang="en" sz="1000" b="1" i="0" u="none" strike="noStrike" kern="0" cap="none" spc="0" normalizeH="0" baseline="0" noProof="0" dirty="0">
              <a:ln>
                <a:noFill/>
              </a:ln>
              <a:solidFill>
                <a:srgbClr val="000000"/>
              </a:solidFill>
              <a:effectLst/>
              <a:uLnTx/>
              <a:uFillTx/>
              <a:latin typeface="Arial"/>
              <a:ea typeface="Georgia"/>
              <a:cs typeface="Georgia"/>
              <a:sym typeface="Georgia"/>
            </a:endParaRPr>
          </a:p>
        </p:txBody>
      </p:sp>
      <p:sp>
        <p:nvSpPr>
          <p:cNvPr id="114" name="Shape 1220"/>
          <p:cNvSpPr txBox="1"/>
          <p:nvPr/>
        </p:nvSpPr>
        <p:spPr>
          <a:xfrm>
            <a:off x="4570150" y="4416186"/>
            <a:ext cx="272878" cy="276999"/>
          </a:xfrm>
          <a:prstGeom prst="rect">
            <a:avLst/>
          </a:prstGeom>
          <a:noFill/>
          <a:ln>
            <a:noFill/>
          </a:ln>
        </p:spPr>
        <p:txBody>
          <a:bodyPr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E27588"/>
              </a:buClr>
              <a:buSzPct val="25000"/>
              <a:buFont typeface="Georgia"/>
              <a:buNone/>
              <a:tabLst/>
              <a:defRPr/>
            </a:pPr>
            <a:r>
              <a:rPr kumimoji="0" lang="en" sz="1800" b="1" i="0" u="none" strike="noStrike" kern="0" cap="none" spc="0" normalizeH="0" baseline="0" noProof="0" dirty="0" smtClean="0">
                <a:ln>
                  <a:noFill/>
                </a:ln>
                <a:solidFill>
                  <a:srgbClr val="DC6900"/>
                </a:solidFill>
                <a:effectLst/>
                <a:uLnTx/>
                <a:uFillTx/>
                <a:latin typeface="Georgia"/>
                <a:ea typeface="Georgia"/>
                <a:cs typeface="Georgia"/>
                <a:sym typeface="Georgia"/>
              </a:rPr>
              <a:t>5</a:t>
            </a:r>
            <a:endParaRPr kumimoji="0" lang="en" sz="1800" b="1" i="0" u="none" strike="noStrike" kern="0" cap="none" spc="0" normalizeH="0" baseline="0" noProof="0" dirty="0">
              <a:ln>
                <a:noFill/>
              </a:ln>
              <a:solidFill>
                <a:srgbClr val="DC6900"/>
              </a:solidFill>
              <a:effectLst/>
              <a:uLnTx/>
              <a:uFillTx/>
              <a:latin typeface="Georgia"/>
              <a:ea typeface="Georgia"/>
              <a:cs typeface="Georgia"/>
              <a:sym typeface="Georgia"/>
            </a:endParaRPr>
          </a:p>
        </p:txBody>
      </p:sp>
      <p:sp>
        <p:nvSpPr>
          <p:cNvPr id="115" name="Shape 1227"/>
          <p:cNvSpPr/>
          <p:nvPr/>
        </p:nvSpPr>
        <p:spPr>
          <a:xfrm>
            <a:off x="4570149" y="5283013"/>
            <a:ext cx="1391066" cy="923330"/>
          </a:xfrm>
          <a:prstGeom prst="rect">
            <a:avLst/>
          </a:prstGeom>
          <a:noFill/>
          <a:ln>
            <a:noFill/>
          </a:ln>
        </p:spPr>
        <p:txBody>
          <a:bodyPr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ct val="25000"/>
              <a:buFont typeface="Georgia"/>
              <a:buNone/>
              <a:tabLst/>
              <a:defRPr/>
            </a:pPr>
            <a:r>
              <a:rPr kumimoji="0" lang="en-US" sz="1000" b="0" i="0" u="none" strike="noStrike" kern="0" cap="none" spc="0" normalizeH="0" baseline="0" noProof="0" dirty="0">
                <a:ln>
                  <a:noFill/>
                </a:ln>
                <a:solidFill>
                  <a:srgbClr val="000000"/>
                </a:solidFill>
                <a:effectLst/>
                <a:uLnTx/>
                <a:uFillTx/>
                <a:latin typeface="Arial"/>
                <a:ea typeface="Georgia"/>
                <a:cs typeface="Georgia"/>
                <a:sym typeface="Georgia"/>
              </a:rPr>
              <a:t>Perform reconciliation of the data subset to identify if the financials of the carve-out segment are being reported correctly</a:t>
            </a:r>
            <a:endParaRPr kumimoji="0" lang="en" sz="1000" b="0" i="0" u="none" strike="noStrike" kern="0" cap="none" spc="0" normalizeH="0" baseline="0" noProof="0" dirty="0">
              <a:ln>
                <a:noFill/>
              </a:ln>
              <a:solidFill>
                <a:srgbClr val="000000"/>
              </a:solidFill>
              <a:effectLst/>
              <a:uLnTx/>
              <a:uFillTx/>
              <a:latin typeface="Arial"/>
              <a:ea typeface="Georgia"/>
              <a:cs typeface="Georgia"/>
              <a:sym typeface="Georgia"/>
            </a:endParaRPr>
          </a:p>
        </p:txBody>
      </p:sp>
      <p:sp>
        <p:nvSpPr>
          <p:cNvPr id="118" name="Shape 1218"/>
          <p:cNvSpPr/>
          <p:nvPr/>
        </p:nvSpPr>
        <p:spPr>
          <a:xfrm>
            <a:off x="6801722" y="4753898"/>
            <a:ext cx="1787107" cy="497601"/>
          </a:xfrm>
          <a:custGeom>
            <a:avLst/>
            <a:gdLst/>
            <a:ahLst/>
            <a:cxnLst/>
            <a:rect l="0" t="0" r="0" b="0"/>
            <a:pathLst>
              <a:path w="120000" h="120000" extrusionOk="0">
                <a:moveTo>
                  <a:pt x="97073" y="0"/>
                </a:moveTo>
                <a:lnTo>
                  <a:pt x="0" y="0"/>
                </a:lnTo>
                <a:lnTo>
                  <a:pt x="0" y="8108"/>
                </a:lnTo>
                <a:lnTo>
                  <a:pt x="85755" y="8108"/>
                </a:lnTo>
                <a:lnTo>
                  <a:pt x="104619" y="60324"/>
                </a:lnTo>
                <a:lnTo>
                  <a:pt x="82563" y="120000"/>
                </a:lnTo>
                <a:lnTo>
                  <a:pt x="97073" y="120000"/>
                </a:lnTo>
                <a:lnTo>
                  <a:pt x="119999" y="60324"/>
                </a:lnTo>
                <a:lnTo>
                  <a:pt x="97073" y="0"/>
                </a:lnTo>
                <a:close/>
              </a:path>
            </a:pathLst>
          </a:custGeom>
          <a:solidFill>
            <a:srgbClr val="EB8C00"/>
          </a:solidFill>
          <a:ln>
            <a:noFill/>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000" b="0" i="0" u="none" strike="noStrike" kern="0" cap="none" spc="0" normalizeH="0" baseline="0" noProof="0">
              <a:ln>
                <a:noFill/>
              </a:ln>
              <a:solidFill>
                <a:srgbClr val="000000"/>
              </a:solidFill>
              <a:effectLst/>
              <a:uLnTx/>
              <a:uFillTx/>
              <a:latin typeface="Arial"/>
              <a:ea typeface="Georgia"/>
              <a:cs typeface="Georgia"/>
              <a:sym typeface="Georgia"/>
            </a:endParaRPr>
          </a:p>
        </p:txBody>
      </p:sp>
      <p:sp>
        <p:nvSpPr>
          <p:cNvPr id="120" name="Shape 1219"/>
          <p:cNvSpPr txBox="1"/>
          <p:nvPr/>
        </p:nvSpPr>
        <p:spPr>
          <a:xfrm>
            <a:off x="6801722" y="4851267"/>
            <a:ext cx="1033635" cy="153888"/>
          </a:xfrm>
          <a:prstGeom prst="rect">
            <a:avLst/>
          </a:prstGeom>
          <a:noFill/>
          <a:ln>
            <a:noFill/>
          </a:ln>
        </p:spPr>
        <p:txBody>
          <a:bodyPr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ct val="25000"/>
              <a:buFont typeface="Georgia"/>
              <a:buNone/>
              <a:tabLst/>
              <a:defRPr/>
            </a:pPr>
            <a:r>
              <a:rPr kumimoji="0" lang="en-US" sz="1000" b="1" i="0" u="none" strike="noStrike" kern="0" cap="none" spc="0" normalizeH="0" baseline="0" noProof="0" dirty="0">
                <a:ln>
                  <a:noFill/>
                </a:ln>
                <a:solidFill>
                  <a:srgbClr val="000000"/>
                </a:solidFill>
                <a:effectLst/>
                <a:uLnTx/>
                <a:uFillTx/>
                <a:latin typeface="Arial"/>
                <a:ea typeface="Georgia"/>
                <a:cs typeface="Georgia"/>
                <a:sym typeface="Georgia"/>
              </a:rPr>
              <a:t>Results</a:t>
            </a:r>
            <a:endParaRPr kumimoji="0" lang="en" sz="1000" b="1" i="0" u="none" strike="noStrike" kern="0" cap="none" spc="0" normalizeH="0" baseline="0" noProof="0" dirty="0">
              <a:ln>
                <a:noFill/>
              </a:ln>
              <a:solidFill>
                <a:srgbClr val="000000"/>
              </a:solidFill>
              <a:effectLst/>
              <a:uLnTx/>
              <a:uFillTx/>
              <a:latin typeface="Arial"/>
              <a:ea typeface="Georgia"/>
              <a:cs typeface="Georgia"/>
              <a:sym typeface="Georgia"/>
            </a:endParaRPr>
          </a:p>
        </p:txBody>
      </p:sp>
      <p:sp>
        <p:nvSpPr>
          <p:cNvPr id="121" name="Shape 1220"/>
          <p:cNvSpPr txBox="1"/>
          <p:nvPr/>
        </p:nvSpPr>
        <p:spPr>
          <a:xfrm>
            <a:off x="6801723" y="4416186"/>
            <a:ext cx="272878" cy="276999"/>
          </a:xfrm>
          <a:prstGeom prst="rect">
            <a:avLst/>
          </a:prstGeom>
          <a:noFill/>
          <a:ln>
            <a:noFill/>
          </a:ln>
        </p:spPr>
        <p:txBody>
          <a:bodyPr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E27588"/>
              </a:buClr>
              <a:buSzPct val="25000"/>
              <a:buFont typeface="Georgia"/>
              <a:buNone/>
              <a:tabLst/>
              <a:defRPr/>
            </a:pPr>
            <a:r>
              <a:rPr kumimoji="0" lang="en" sz="1800" b="1" i="0" u="none" strike="noStrike" kern="0" cap="none" spc="0" normalizeH="0" baseline="0" noProof="0" dirty="0" smtClean="0">
                <a:ln>
                  <a:noFill/>
                </a:ln>
                <a:solidFill>
                  <a:srgbClr val="EB8C00"/>
                </a:solidFill>
                <a:effectLst/>
                <a:uLnTx/>
                <a:uFillTx/>
                <a:latin typeface="Georgia"/>
                <a:ea typeface="Georgia"/>
                <a:cs typeface="Georgia"/>
                <a:sym typeface="Georgia"/>
              </a:rPr>
              <a:t>6</a:t>
            </a:r>
            <a:endParaRPr kumimoji="0" lang="en" sz="1800" b="1" i="0" u="none" strike="noStrike" kern="0" cap="none" spc="0" normalizeH="0" baseline="0" noProof="0" dirty="0">
              <a:ln>
                <a:noFill/>
              </a:ln>
              <a:solidFill>
                <a:srgbClr val="EB8C00"/>
              </a:solidFill>
              <a:effectLst/>
              <a:uLnTx/>
              <a:uFillTx/>
              <a:latin typeface="Georgia"/>
              <a:ea typeface="Georgia"/>
              <a:cs typeface="Georgia"/>
              <a:sym typeface="Georgia"/>
            </a:endParaRPr>
          </a:p>
        </p:txBody>
      </p:sp>
      <p:sp>
        <p:nvSpPr>
          <p:cNvPr id="122" name="Shape 1227"/>
          <p:cNvSpPr/>
          <p:nvPr/>
        </p:nvSpPr>
        <p:spPr>
          <a:xfrm>
            <a:off x="6801722" y="5283013"/>
            <a:ext cx="1391066" cy="615553"/>
          </a:xfrm>
          <a:prstGeom prst="rect">
            <a:avLst/>
          </a:prstGeom>
          <a:noFill/>
          <a:ln>
            <a:noFill/>
          </a:ln>
        </p:spPr>
        <p:txBody>
          <a:bodyPr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ct val="25000"/>
              <a:buFont typeface="Georgia"/>
              <a:buNone/>
              <a:tabLst/>
              <a:defRPr/>
            </a:pPr>
            <a:r>
              <a:rPr kumimoji="0" lang="en-US" sz="1000" b="0" i="0" u="none" strike="noStrike" kern="0" cap="none" spc="0" normalizeH="0" baseline="0" noProof="0" dirty="0">
                <a:ln>
                  <a:noFill/>
                </a:ln>
                <a:solidFill>
                  <a:srgbClr val="000000"/>
                </a:solidFill>
                <a:effectLst/>
                <a:uLnTx/>
                <a:uFillTx/>
                <a:latin typeface="Arial"/>
                <a:ea typeface="Georgia"/>
                <a:cs typeface="Georgia"/>
                <a:sym typeface="Georgia"/>
              </a:rPr>
              <a:t>Communicate the results and determine if any follow-ups are required</a:t>
            </a:r>
            <a:endParaRPr kumimoji="0" lang="en" sz="1000" b="0" i="0" u="none" strike="noStrike" kern="0" cap="none" spc="0" normalizeH="0" baseline="0" noProof="0" dirty="0">
              <a:ln>
                <a:noFill/>
              </a:ln>
              <a:solidFill>
                <a:srgbClr val="000000"/>
              </a:solidFill>
              <a:effectLst/>
              <a:uLnTx/>
              <a:uFillTx/>
              <a:latin typeface="Arial"/>
              <a:ea typeface="Georgia"/>
              <a:cs typeface="Georgia"/>
              <a:sym typeface="Georgia"/>
            </a:endParaRPr>
          </a:p>
        </p:txBody>
      </p:sp>
      <p:sp>
        <p:nvSpPr>
          <p:cNvPr id="123" name="Shape 1233"/>
          <p:cNvSpPr txBox="1"/>
          <p:nvPr/>
        </p:nvSpPr>
        <p:spPr>
          <a:xfrm>
            <a:off x="553320" y="6203712"/>
            <a:ext cx="4259400" cy="123111"/>
          </a:xfrm>
          <a:prstGeom prst="rect">
            <a:avLst/>
          </a:prstGeom>
          <a:noFill/>
          <a:ln>
            <a:noFill/>
          </a:ln>
        </p:spPr>
        <p:txBody>
          <a:bodyPr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ct val="25000"/>
              <a:buFont typeface="Georgia"/>
              <a:buNone/>
              <a:tabLst/>
              <a:defRPr/>
            </a:pPr>
            <a:r>
              <a:rPr kumimoji="0" lang="en" sz="800" b="0" i="1" u="none" strike="noStrike" kern="1200" cap="none" spc="0" normalizeH="0" baseline="0" noProof="0" dirty="0">
                <a:ln>
                  <a:noFill/>
                </a:ln>
                <a:solidFill>
                  <a:srgbClr val="000000"/>
                </a:solidFill>
                <a:effectLst/>
                <a:uLnTx/>
                <a:uFillTx/>
                <a:latin typeface="Georgia"/>
                <a:ea typeface="Georgia"/>
                <a:cs typeface="Georgia"/>
                <a:sym typeface="Georgia"/>
              </a:rPr>
              <a:t>https://www.aira.org/pdf/journal/december-january-2012.pdf</a:t>
            </a:r>
          </a:p>
        </p:txBody>
      </p:sp>
    </p:spTree>
    <p:extLst>
      <p:ext uri="{BB962C8B-B14F-4D97-AF65-F5344CB8AC3E}">
        <p14:creationId xmlns:p14="http://schemas.microsoft.com/office/powerpoint/2010/main" val="103287736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Check on learning – Multiple choice #3</a:t>
            </a:r>
            <a:endParaRPr lang="en-US" dirty="0"/>
          </a:p>
        </p:txBody>
      </p:sp>
      <p:sp>
        <p:nvSpPr>
          <p:cNvPr id="6" name="Content Placeholder 5"/>
          <p:cNvSpPr>
            <a:spLocks noGrp="1"/>
          </p:cNvSpPr>
          <p:nvPr>
            <p:ph sz="quarter" idx="15"/>
          </p:nvPr>
        </p:nvSpPr>
        <p:spPr>
          <a:xfrm>
            <a:off x="533400" y="1762791"/>
            <a:ext cx="8077200" cy="1408078"/>
          </a:xfrm>
        </p:spPr>
        <p:txBody>
          <a:bodyPr/>
          <a:lstStyle/>
          <a:p>
            <a:pPr>
              <a:spcAft>
                <a:spcPts val="900"/>
              </a:spcAft>
            </a:pPr>
            <a:r>
              <a:rPr lang="en-US" dirty="0"/>
              <a:t>What is a benefit of using data analytics for risk assessment? </a:t>
            </a:r>
          </a:p>
          <a:p>
            <a:pPr marL="274320" indent="-274320">
              <a:spcBef>
                <a:spcPts val="600"/>
              </a:spcBef>
              <a:spcAft>
                <a:spcPts val="900"/>
              </a:spcAft>
              <a:buFont typeface="+mj-lt"/>
              <a:buAutoNum type="alphaLcParenR"/>
            </a:pPr>
            <a:r>
              <a:rPr lang="en-US" dirty="0"/>
              <a:t>It helps to identify and target the higher risk areas that are relevant to the auditor.</a:t>
            </a:r>
          </a:p>
          <a:p>
            <a:pPr marL="274320" indent="-274320">
              <a:spcAft>
                <a:spcPts val="900"/>
              </a:spcAft>
              <a:buFont typeface="+mj-lt"/>
              <a:buAutoNum type="alphaLcParenR"/>
            </a:pPr>
            <a:r>
              <a:rPr lang="en-US" dirty="0"/>
              <a:t>Data analytics prove who should be charged with fraud</a:t>
            </a:r>
          </a:p>
          <a:p>
            <a:pPr marL="274320" indent="-274320">
              <a:spcAft>
                <a:spcPts val="900"/>
              </a:spcAft>
              <a:buFont typeface="+mj-lt"/>
              <a:buAutoNum type="alphaLcParenR"/>
            </a:pPr>
            <a:r>
              <a:rPr lang="en-US" dirty="0"/>
              <a:t>Data analytics are not specifically beneficial to risk </a:t>
            </a:r>
            <a:r>
              <a:rPr lang="en-US" dirty="0" smtClean="0"/>
              <a:t>assessment</a:t>
            </a:r>
            <a:endParaRPr lang="en-US" dirty="0"/>
          </a:p>
        </p:txBody>
      </p:sp>
      <p:sp>
        <p:nvSpPr>
          <p:cNvPr id="4" name="Slide Number Placeholder 3"/>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B59224-DFAF-451D-8CBC-9A737B9002FD}" type="slidenum">
              <a:rPr kumimoji="0" lang="en-US" sz="10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0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384752846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Check on learning </a:t>
            </a:r>
            <a:r>
              <a:rPr lang="en-US" dirty="0" smtClean="0"/>
              <a:t>– </a:t>
            </a:r>
            <a:r>
              <a:rPr lang="en-US" dirty="0"/>
              <a:t>Multiple choice #3 (Answer)</a:t>
            </a:r>
          </a:p>
        </p:txBody>
      </p:sp>
      <p:sp>
        <p:nvSpPr>
          <p:cNvPr id="6" name="Content Placeholder 5"/>
          <p:cNvSpPr>
            <a:spLocks noGrp="1"/>
          </p:cNvSpPr>
          <p:nvPr>
            <p:ph sz="quarter" idx="15"/>
          </p:nvPr>
        </p:nvSpPr>
        <p:spPr>
          <a:xfrm>
            <a:off x="533400" y="1762791"/>
            <a:ext cx="8077200" cy="684803"/>
          </a:xfrm>
        </p:spPr>
        <p:txBody>
          <a:bodyPr/>
          <a:lstStyle/>
          <a:p>
            <a:pPr>
              <a:spcAft>
                <a:spcPts val="900"/>
              </a:spcAft>
            </a:pPr>
            <a:r>
              <a:rPr lang="en-US" dirty="0"/>
              <a:t>What is a benefit of using data analytics for risk assessment? </a:t>
            </a:r>
          </a:p>
          <a:p>
            <a:pPr marL="274320" indent="-274320">
              <a:spcBef>
                <a:spcPts val="600"/>
              </a:spcBef>
              <a:spcAft>
                <a:spcPts val="900"/>
              </a:spcAft>
              <a:buFont typeface="+mj-lt"/>
              <a:buAutoNum type="alphaLcParenR"/>
            </a:pPr>
            <a:r>
              <a:rPr lang="en-US" dirty="0"/>
              <a:t>It helps to identify and target the higher risk areas that are relevant to the auditor.</a:t>
            </a:r>
          </a:p>
        </p:txBody>
      </p:sp>
      <p:sp>
        <p:nvSpPr>
          <p:cNvPr id="4" name="Slide Number Placeholder 3"/>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B59224-DFAF-451D-8CBC-9A737B9002FD}" type="slidenum">
              <a:rPr kumimoji="0" lang="en-US" sz="10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0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22801043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Advantages of data analytics in audit</a:t>
            </a:r>
            <a:endParaRPr lang="en-US" dirty="0"/>
          </a:p>
        </p:txBody>
      </p:sp>
      <p:sp>
        <p:nvSpPr>
          <p:cNvPr id="5" name="Subtitle 4"/>
          <p:cNvSpPr>
            <a:spLocks noGrp="1"/>
          </p:cNvSpPr>
          <p:nvPr>
            <p:ph type="subTitle" idx="15"/>
          </p:nvPr>
        </p:nvSpPr>
        <p:spPr>
          <a:xfrm>
            <a:off x="533400" y="1762791"/>
            <a:ext cx="8077200" cy="246221"/>
          </a:xfrm>
        </p:spPr>
        <p:txBody>
          <a:bodyPr/>
          <a:lstStyle/>
          <a:p>
            <a:r>
              <a:rPr lang="en-US" b="1" i="1" dirty="0" smtClean="0">
                <a:solidFill>
                  <a:schemeClr val="tx2"/>
                </a:solidFill>
              </a:rPr>
              <a:t>How can data analytics create advantages for external audit work?</a:t>
            </a:r>
            <a:endParaRPr lang="en-US" b="1" i="1" dirty="0">
              <a:solidFill>
                <a:schemeClr val="tx2"/>
              </a:solidFill>
            </a:endParaRPr>
          </a:p>
        </p:txBody>
      </p:sp>
      <p:sp>
        <p:nvSpPr>
          <p:cNvPr id="4" name="Slide Number Placeholder 3"/>
          <p:cNvSpPr>
            <a:spLocks noGrp="1"/>
          </p:cNvSpPr>
          <p:nvPr>
            <p:ph type="sldNum" sz="quarter" idx="18"/>
          </p:nvPr>
        </p:nvSpPr>
        <p:spPr/>
        <p:txBody>
          <a:bodyPr/>
          <a:lstStyle/>
          <a:p>
            <a:fld id="{0EB59224-DFAF-451D-8CBC-9A737B9002FD}" type="slidenum">
              <a:rPr lang="en-US" smtClean="0"/>
              <a:pPr/>
              <a:t>5</a:t>
            </a:fld>
            <a:endParaRPr lang="en-US" dirty="0"/>
          </a:p>
        </p:txBody>
      </p:sp>
    </p:spTree>
    <p:extLst>
      <p:ext uri="{BB962C8B-B14F-4D97-AF65-F5344CB8AC3E}">
        <p14:creationId xmlns:p14="http://schemas.microsoft.com/office/powerpoint/2010/main" val="148483545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Check on </a:t>
            </a:r>
            <a:r>
              <a:rPr lang="en-US" dirty="0" smtClean="0"/>
              <a:t>learning – Scenario </a:t>
            </a:r>
            <a:r>
              <a:rPr lang="en-US" dirty="0"/>
              <a:t>#3</a:t>
            </a:r>
          </a:p>
        </p:txBody>
      </p:sp>
      <p:sp>
        <p:nvSpPr>
          <p:cNvPr id="6" name="Content Placeholder 5"/>
          <p:cNvSpPr>
            <a:spLocks noGrp="1"/>
          </p:cNvSpPr>
          <p:nvPr>
            <p:ph sz="quarter" idx="15"/>
          </p:nvPr>
        </p:nvSpPr>
        <p:spPr>
          <a:xfrm>
            <a:off x="533400" y="1762791"/>
            <a:ext cx="8077200" cy="2562240"/>
          </a:xfrm>
        </p:spPr>
        <p:txBody>
          <a:bodyPr/>
          <a:lstStyle/>
          <a:p>
            <a:pPr>
              <a:spcAft>
                <a:spcPts val="900"/>
              </a:spcAft>
            </a:pPr>
            <a:r>
              <a:rPr lang="en-US" dirty="0"/>
              <a:t>While looking at a ticketing tool for a financial institution, an auditor noticed that a staff member approved a supervisor’s request for access to a certain application. The supervisor needed access to the application in order to complete his work</a:t>
            </a:r>
            <a:r>
              <a:rPr lang="en-US" dirty="0" smtClean="0"/>
              <a:t>. The </a:t>
            </a:r>
            <a:r>
              <a:rPr lang="en-US" dirty="0"/>
              <a:t>approval allowed the supervisor to have access and to use the application freely. </a:t>
            </a:r>
          </a:p>
          <a:p>
            <a:pPr>
              <a:spcAft>
                <a:spcPts val="900"/>
              </a:spcAft>
            </a:pPr>
            <a:r>
              <a:rPr lang="en-US" b="1" dirty="0"/>
              <a:t>Question 1</a:t>
            </a:r>
            <a:r>
              <a:rPr lang="en-US" dirty="0"/>
              <a:t>: </a:t>
            </a:r>
            <a:r>
              <a:rPr lang="en-US" i="1" dirty="0"/>
              <a:t>What type </a:t>
            </a:r>
            <a:r>
              <a:rPr lang="en-US" i="1" dirty="0" smtClean="0"/>
              <a:t>of internal </a:t>
            </a:r>
            <a:r>
              <a:rPr lang="en-US" i="1" dirty="0"/>
              <a:t>control is in place to make sure that each user is approved for a new application</a:t>
            </a:r>
            <a:r>
              <a:rPr lang="en-US" i="1" dirty="0" smtClean="0"/>
              <a:t>?</a:t>
            </a:r>
            <a:endParaRPr lang="en-US" i="1" dirty="0"/>
          </a:p>
          <a:p>
            <a:pPr>
              <a:spcAft>
                <a:spcPts val="900"/>
              </a:spcAft>
            </a:pPr>
            <a:r>
              <a:rPr lang="en-US" b="1" dirty="0"/>
              <a:t>Question 2: </a:t>
            </a:r>
            <a:r>
              <a:rPr lang="en-US" i="1" dirty="0"/>
              <a:t>Did the financial institution properly follow the internal controls that are in place</a:t>
            </a:r>
            <a:r>
              <a:rPr lang="en-US" i="1" dirty="0" smtClean="0"/>
              <a:t>?</a:t>
            </a:r>
            <a:endParaRPr lang="en-US" i="1" dirty="0"/>
          </a:p>
          <a:p>
            <a:pPr>
              <a:spcAft>
                <a:spcPts val="900"/>
              </a:spcAft>
            </a:pPr>
            <a:r>
              <a:rPr lang="en-US" b="1" dirty="0"/>
              <a:t>Question 3: </a:t>
            </a:r>
            <a:r>
              <a:rPr lang="en-US" i="1" dirty="0"/>
              <a:t>If not, what did the financial institution do wrong?</a:t>
            </a:r>
          </a:p>
        </p:txBody>
      </p:sp>
      <p:sp>
        <p:nvSpPr>
          <p:cNvPr id="4" name="Slide Number Placeholder 3"/>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B59224-DFAF-451D-8CBC-9A737B9002FD}" type="slidenum">
              <a:rPr kumimoji="0" lang="en-US" sz="10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0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366274695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Check on learning </a:t>
            </a:r>
            <a:r>
              <a:rPr lang="en-US" dirty="0" smtClean="0"/>
              <a:t>– </a:t>
            </a:r>
            <a:r>
              <a:rPr lang="en-US" dirty="0"/>
              <a:t>Multiple choice #4</a:t>
            </a:r>
          </a:p>
        </p:txBody>
      </p:sp>
      <p:sp>
        <p:nvSpPr>
          <p:cNvPr id="6" name="Content Placeholder 5"/>
          <p:cNvSpPr>
            <a:spLocks noGrp="1"/>
          </p:cNvSpPr>
          <p:nvPr>
            <p:ph sz="quarter" idx="15"/>
          </p:nvPr>
        </p:nvSpPr>
        <p:spPr>
          <a:xfrm>
            <a:off x="533400" y="1762791"/>
            <a:ext cx="8077200" cy="2262158"/>
          </a:xfrm>
        </p:spPr>
        <p:txBody>
          <a:bodyPr/>
          <a:lstStyle/>
          <a:p>
            <a:pPr>
              <a:spcAft>
                <a:spcPts val="900"/>
              </a:spcAft>
            </a:pPr>
            <a:r>
              <a:rPr lang="en-US" dirty="0"/>
              <a:t>Lyons &amp; Lyons CPAs are in the midst of their audit of Main Street, Inc. and are concerned about a transaction that appears to be fraudulent. How should Lyons &amp; Lyons react</a:t>
            </a:r>
            <a:r>
              <a:rPr lang="en-US" dirty="0" smtClean="0"/>
              <a:t>?</a:t>
            </a:r>
            <a:endParaRPr lang="en-US" dirty="0"/>
          </a:p>
          <a:p>
            <a:pPr marL="274320" indent="-274320">
              <a:spcBef>
                <a:spcPts val="600"/>
              </a:spcBef>
              <a:spcAft>
                <a:spcPts val="900"/>
              </a:spcAft>
              <a:buFont typeface="+mj-lt"/>
              <a:buAutoNum type="alphaLcParenR"/>
            </a:pPr>
            <a:r>
              <a:rPr lang="en-US" dirty="0" smtClean="0"/>
              <a:t>They </a:t>
            </a:r>
            <a:r>
              <a:rPr lang="en-US" dirty="0"/>
              <a:t>should maintain their planned approach to the audit.</a:t>
            </a:r>
          </a:p>
          <a:p>
            <a:pPr marL="274320" indent="-274320">
              <a:spcAft>
                <a:spcPts val="900"/>
              </a:spcAft>
              <a:buFont typeface="+mj-lt"/>
              <a:buAutoNum type="alphaLcParenR"/>
            </a:pPr>
            <a:r>
              <a:rPr lang="en-US" dirty="0" smtClean="0"/>
              <a:t>They </a:t>
            </a:r>
            <a:r>
              <a:rPr lang="en-US" dirty="0"/>
              <a:t>should plan inventory observations further in advance with the company.</a:t>
            </a:r>
          </a:p>
          <a:p>
            <a:pPr marL="274320" indent="-274320">
              <a:spcAft>
                <a:spcPts val="900"/>
              </a:spcAft>
              <a:buFont typeface="+mj-lt"/>
              <a:buAutoNum type="alphaLcParenR"/>
            </a:pPr>
            <a:r>
              <a:rPr lang="en-US" dirty="0" smtClean="0"/>
              <a:t>They </a:t>
            </a:r>
            <a:r>
              <a:rPr lang="en-US" dirty="0"/>
              <a:t>should reflect their concerns in the working papers and move on to </a:t>
            </a:r>
            <a:r>
              <a:rPr lang="en-US" dirty="0" smtClean="0"/>
              <a:t/>
            </a:r>
            <a:br>
              <a:rPr lang="en-US" dirty="0" smtClean="0"/>
            </a:br>
            <a:r>
              <a:rPr lang="en-US" dirty="0" smtClean="0"/>
              <a:t>something </a:t>
            </a:r>
            <a:r>
              <a:rPr lang="en-US" dirty="0"/>
              <a:t>else.</a:t>
            </a:r>
          </a:p>
          <a:p>
            <a:pPr marL="274320" indent="-274320">
              <a:spcAft>
                <a:spcPts val="900"/>
              </a:spcAft>
              <a:buFont typeface="+mj-lt"/>
              <a:buAutoNum type="alphaLcParenR"/>
            </a:pPr>
            <a:r>
              <a:rPr lang="en-US" dirty="0" smtClean="0"/>
              <a:t>They </a:t>
            </a:r>
            <a:r>
              <a:rPr lang="en-US" dirty="0"/>
              <a:t>should review adjusting entries in detail</a:t>
            </a:r>
            <a:r>
              <a:rPr lang="en-US" dirty="0" smtClean="0"/>
              <a:t>.</a:t>
            </a:r>
            <a:endParaRPr lang="en-US" dirty="0"/>
          </a:p>
        </p:txBody>
      </p:sp>
      <p:sp>
        <p:nvSpPr>
          <p:cNvPr id="4" name="Slide Number Placeholder 3"/>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B59224-DFAF-451D-8CBC-9A737B9002FD}" type="slidenum">
              <a:rPr kumimoji="0" lang="en-US" sz="10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0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3" name="Rectangle 2"/>
          <p:cNvSpPr/>
          <p:nvPr/>
        </p:nvSpPr>
        <p:spPr>
          <a:xfrm>
            <a:off x="533400" y="6203368"/>
            <a:ext cx="4572000" cy="123111"/>
          </a:xfrm>
          <a:prstGeom prst="rect">
            <a:avLst/>
          </a:prstGeom>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000000"/>
                </a:solidFill>
                <a:effectLst/>
                <a:uLnTx/>
                <a:uFillTx/>
                <a:latin typeface="Georgia"/>
                <a:ea typeface="+mn-ea"/>
                <a:cs typeface="+mn-cs"/>
              </a:rPr>
              <a:t>Auditor’s Response to the Fraud Risk Assessment, </a:t>
            </a:r>
          </a:p>
        </p:txBody>
      </p:sp>
    </p:spTree>
    <p:extLst>
      <p:ext uri="{BB962C8B-B14F-4D97-AF65-F5344CB8AC3E}">
        <p14:creationId xmlns:p14="http://schemas.microsoft.com/office/powerpoint/2010/main" val="84003633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Check on learning </a:t>
            </a:r>
            <a:r>
              <a:rPr lang="en-US" dirty="0" smtClean="0"/>
              <a:t>– </a:t>
            </a:r>
            <a:r>
              <a:rPr lang="en-US" dirty="0"/>
              <a:t>Multiple choice #4 (Answer)</a:t>
            </a:r>
          </a:p>
        </p:txBody>
      </p:sp>
      <p:sp>
        <p:nvSpPr>
          <p:cNvPr id="6" name="Content Placeholder 5"/>
          <p:cNvSpPr>
            <a:spLocks noGrp="1"/>
          </p:cNvSpPr>
          <p:nvPr>
            <p:ph sz="quarter" idx="15"/>
          </p:nvPr>
        </p:nvSpPr>
        <p:spPr>
          <a:xfrm>
            <a:off x="533400" y="1762791"/>
            <a:ext cx="8077200" cy="931024"/>
          </a:xfrm>
        </p:spPr>
        <p:txBody>
          <a:bodyPr/>
          <a:lstStyle/>
          <a:p>
            <a:pPr>
              <a:spcAft>
                <a:spcPts val="900"/>
              </a:spcAft>
            </a:pPr>
            <a:r>
              <a:rPr lang="en-US" dirty="0"/>
              <a:t>Lyons &amp; Lyons CPAs are in the midst of their audit of Main Street, Inc. and are concerned about a transaction that appears to be fraudulent. How should Lyons &amp; Lyons react?</a:t>
            </a:r>
          </a:p>
          <a:p>
            <a:pPr marL="274320" indent="-274320">
              <a:spcBef>
                <a:spcPts val="600"/>
              </a:spcBef>
              <a:spcAft>
                <a:spcPts val="900"/>
              </a:spcAft>
              <a:buFont typeface="+mj-lt"/>
              <a:buAutoNum type="alphaLcParenR" startAt="4"/>
            </a:pPr>
            <a:r>
              <a:rPr lang="en-US" dirty="0"/>
              <a:t>They should review adjusting entries in detail.</a:t>
            </a:r>
          </a:p>
        </p:txBody>
      </p:sp>
      <p:sp>
        <p:nvSpPr>
          <p:cNvPr id="4" name="Slide Number Placeholder 3"/>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B59224-DFAF-451D-8CBC-9A737B9002FD}" type="slidenum">
              <a:rPr kumimoji="0" lang="en-US" sz="10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0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343380396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sp>
        <p:nvSpPr>
          <p:cNvPr id="6" name="Content Placeholder 5"/>
          <p:cNvSpPr>
            <a:spLocks noGrp="1"/>
          </p:cNvSpPr>
          <p:nvPr>
            <p:ph sz="quarter" idx="15"/>
          </p:nvPr>
        </p:nvSpPr>
        <p:spPr>
          <a:xfrm>
            <a:off x="533400" y="1762791"/>
            <a:ext cx="8077200" cy="1423467"/>
          </a:xfrm>
        </p:spPr>
        <p:txBody>
          <a:bodyPr/>
          <a:lstStyle/>
          <a:p>
            <a:pPr>
              <a:spcAft>
                <a:spcPts val="900"/>
              </a:spcAft>
            </a:pPr>
            <a:r>
              <a:rPr lang="en-US" dirty="0"/>
              <a:t>Data analytics is the art and science of discovering and analyzing patterns, identifying anomalies, and extracting other useful information in data underlying or related to the subject matter of an audit through analysis, modeling, and visualization for the purpose of planning or performing the audit</a:t>
            </a:r>
          </a:p>
          <a:p>
            <a:pPr>
              <a:spcBef>
                <a:spcPts val="600"/>
              </a:spcBef>
              <a:spcAft>
                <a:spcPts val="900"/>
              </a:spcAft>
            </a:pPr>
            <a:r>
              <a:rPr lang="en-US" b="1" i="1" dirty="0"/>
              <a:t>Reference hand-out</a:t>
            </a:r>
          </a:p>
        </p:txBody>
      </p:sp>
      <p:sp>
        <p:nvSpPr>
          <p:cNvPr id="4" name="Slide Number Placeholder 3"/>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B59224-DFAF-451D-8CBC-9A737B9002FD}" type="slidenum">
              <a:rPr kumimoji="0" lang="en-US" sz="10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0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5" name="Rectangle 4"/>
          <p:cNvSpPr/>
          <p:nvPr/>
        </p:nvSpPr>
        <p:spPr>
          <a:xfrm>
            <a:off x="533400" y="6018312"/>
            <a:ext cx="8077200" cy="307777"/>
          </a:xfrm>
          <a:prstGeom prst="rect">
            <a:avLst/>
          </a:prstGeom>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srgbClr val="000000"/>
                </a:solidFill>
                <a:effectLst/>
                <a:uLnTx/>
                <a:uFillTx/>
                <a:latin typeface="Georgia"/>
                <a:ea typeface="+mn-ea"/>
                <a:cs typeface="+mn-cs"/>
                <a:hlinkClick r:id="rId3"/>
              </a:rPr>
              <a:t>https://</a:t>
            </a:r>
            <a:r>
              <a:rPr kumimoji="0" lang="en-US" sz="1000" b="0" i="1" u="none" strike="noStrike" kern="1200" cap="none" spc="0" normalizeH="0" baseline="0" noProof="0" dirty="0" smtClean="0">
                <a:ln>
                  <a:noFill/>
                </a:ln>
                <a:solidFill>
                  <a:srgbClr val="000000"/>
                </a:solidFill>
                <a:effectLst/>
                <a:uLnTx/>
                <a:uFillTx/>
                <a:latin typeface="Georgia"/>
                <a:ea typeface="+mn-ea"/>
                <a:cs typeface="+mn-cs"/>
                <a:hlinkClick r:id="rId3"/>
              </a:rPr>
              <a:t>www.aicpa.org/InterestAreas/FRC/AssuranceAdvisoryServices/DownloadableDocuments/AuditAnalytics_Looking</a:t>
            </a:r>
            <a:r>
              <a:rPr kumimoji="0" lang="en-US" sz="1000" b="0" i="1" u="none" strike="noStrike" kern="1200" cap="none" spc="0" normalizeH="0" baseline="0" noProof="0" dirty="0" smtClean="0">
                <a:ln>
                  <a:noFill/>
                </a:ln>
                <a:solidFill>
                  <a:srgbClr val="000000"/>
                </a:solidFill>
                <a:effectLst/>
                <a:uLnTx/>
                <a:uFillTx/>
                <a:latin typeface="Georgia"/>
                <a:ea typeface="+mn-ea"/>
                <a:cs typeface="+mn-cs"/>
              </a:rPr>
              <a:t/>
            </a:r>
            <a:br>
              <a:rPr kumimoji="0" lang="en-US" sz="1000" b="0" i="1" u="none" strike="noStrike" kern="1200" cap="none" spc="0" normalizeH="0" baseline="0" noProof="0" dirty="0" smtClean="0">
                <a:ln>
                  <a:noFill/>
                </a:ln>
                <a:solidFill>
                  <a:srgbClr val="000000"/>
                </a:solidFill>
                <a:effectLst/>
                <a:uLnTx/>
                <a:uFillTx/>
                <a:latin typeface="Georgia"/>
                <a:ea typeface="+mn-ea"/>
                <a:cs typeface="+mn-cs"/>
              </a:rPr>
            </a:br>
            <a:r>
              <a:rPr kumimoji="0" lang="en-US" sz="1000" b="0" i="1" u="none" strike="noStrike" kern="1200" cap="none" spc="0" normalizeH="0" baseline="0" noProof="0" dirty="0" smtClean="0">
                <a:ln>
                  <a:noFill/>
                </a:ln>
                <a:solidFill>
                  <a:srgbClr val="000000"/>
                </a:solidFill>
                <a:effectLst/>
                <a:uLnTx/>
                <a:uFillTx/>
                <a:latin typeface="Georgia"/>
                <a:ea typeface="+mn-ea"/>
                <a:cs typeface="+mn-cs"/>
                <a:hlinkClick r:id="rId4" action="ppaction://hlinkfile"/>
              </a:rPr>
              <a:t>TowardFuture.pdf</a:t>
            </a:r>
            <a:endParaRPr kumimoji="0" lang="en-US" sz="1000" b="0" i="1" u="none" strike="noStrike" kern="1200" cap="none" spc="0" normalizeH="0" baseline="0" noProof="0" dirty="0">
              <a:ln>
                <a:noFill/>
              </a:ln>
              <a:solidFill>
                <a:srgbClr val="000000"/>
              </a:solidFill>
              <a:effectLst/>
              <a:uLnTx/>
              <a:uFillTx/>
              <a:latin typeface="Georgia"/>
              <a:ea typeface="+mn-ea"/>
              <a:cs typeface="+mn-cs"/>
            </a:endParaRPr>
          </a:p>
        </p:txBody>
      </p:sp>
    </p:spTree>
    <p:extLst>
      <p:ext uri="{BB962C8B-B14F-4D97-AF65-F5344CB8AC3E}">
        <p14:creationId xmlns:p14="http://schemas.microsoft.com/office/powerpoint/2010/main" val="253469389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objectives</a:t>
            </a:r>
          </a:p>
        </p:txBody>
      </p:sp>
      <p:sp>
        <p:nvSpPr>
          <p:cNvPr id="6" name="Content Placeholder 5"/>
          <p:cNvSpPr>
            <a:spLocks noGrp="1"/>
          </p:cNvSpPr>
          <p:nvPr>
            <p:ph sz="quarter" idx="15"/>
          </p:nvPr>
        </p:nvSpPr>
        <p:spPr>
          <a:xfrm>
            <a:off x="533400" y="1762791"/>
            <a:ext cx="8077200" cy="607859"/>
          </a:xfrm>
        </p:spPr>
        <p:txBody>
          <a:bodyPr/>
          <a:lstStyle/>
          <a:p>
            <a:pPr>
              <a:spcAft>
                <a:spcPts val="900"/>
              </a:spcAft>
            </a:pPr>
            <a:r>
              <a:rPr lang="en-US" dirty="0"/>
              <a:t>At the end of this case study, students will be able to:</a:t>
            </a:r>
          </a:p>
          <a:p>
            <a:pPr marL="274320" indent="-274320">
              <a:spcAft>
                <a:spcPts val="900"/>
              </a:spcAft>
              <a:buFont typeface="Arial" panose="020B0604020202020204" pitchFamily="34" charset="0"/>
              <a:buChar char="•"/>
            </a:pPr>
            <a:r>
              <a:rPr lang="en-US" dirty="0"/>
              <a:t>Identify potential fraud and other risks through utilizing analytics </a:t>
            </a:r>
            <a:r>
              <a:rPr lang="en-US" dirty="0" smtClean="0"/>
              <a:t>tools</a:t>
            </a:r>
            <a:endParaRPr lang="en-US" dirty="0"/>
          </a:p>
        </p:txBody>
      </p:sp>
      <p:sp>
        <p:nvSpPr>
          <p:cNvPr id="4" name="Slide Number Placeholder 3"/>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B59224-DFAF-451D-8CBC-9A737B9002FD}" type="slidenum">
              <a:rPr kumimoji="0" lang="en-US" sz="10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0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7306236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sp>
        <p:nvSpPr>
          <p:cNvPr id="4" name="Slide Number Placeholder 3"/>
          <p:cNvSpPr>
            <a:spLocks noGrp="1"/>
          </p:cNvSpPr>
          <p:nvPr>
            <p:ph type="sldNum" sz="quarter" idx="4294967295"/>
          </p:nvPr>
        </p:nvSpPr>
        <p:spPr>
          <a:xfrm>
            <a:off x="7616825" y="6477000"/>
            <a:ext cx="1527175" cy="1524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B59224-DFAF-451D-8CBC-9A737B9002FD}" type="slidenum">
              <a:rPr kumimoji="0" lang="en-US" sz="1000" b="0" i="0" u="none" strike="noStrike" kern="1200" cap="none" spc="0" normalizeH="0" baseline="0" noProof="0" smtClean="0">
                <a:ln>
                  <a:noFill/>
                </a:ln>
                <a:solidFill>
                  <a:srgbClr val="FFFFFF"/>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000" b="0"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p:txBody>
      </p:sp>
      <p:sp>
        <p:nvSpPr>
          <p:cNvPr id="5" name="Slide Number Placeholder 3"/>
          <p:cNvSpPr>
            <a:spLocks noGrp="1"/>
          </p:cNvSpPr>
          <p:nvPr>
            <p:ph type="sldNum" sz="quarter" idx="18"/>
          </p:nvPr>
        </p:nvSpPr>
        <p:spPr>
          <a:xfrm>
            <a:off x="7086600" y="6477000"/>
            <a:ext cx="1527048" cy="1524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smtClean="0">
                <a:ln>
                  <a:noFill/>
                </a:ln>
                <a:solidFill>
                  <a:srgbClr val="000000"/>
                </a:solidFill>
                <a:effectLst/>
                <a:uLnTx/>
                <a:uFillTx/>
                <a:latin typeface="Arial" pitchFamily="34" charset="0"/>
                <a:ea typeface="+mn-ea"/>
                <a:cs typeface="Arial" pitchFamily="34" charset="0"/>
              </a:rPr>
              <a:t>55</a:t>
            </a:r>
            <a:endParaRPr kumimoji="0" lang="en-US" sz="10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321014492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Key points</a:t>
            </a:r>
            <a:endParaRPr lang="en-US" dirty="0"/>
          </a:p>
        </p:txBody>
      </p:sp>
      <p:sp>
        <p:nvSpPr>
          <p:cNvPr id="6" name="Content Placeholder 5"/>
          <p:cNvSpPr>
            <a:spLocks noGrp="1"/>
          </p:cNvSpPr>
          <p:nvPr>
            <p:ph sz="quarter" idx="15"/>
          </p:nvPr>
        </p:nvSpPr>
        <p:spPr>
          <a:xfrm>
            <a:off x="533400" y="1762791"/>
            <a:ext cx="8077200" cy="1692771"/>
          </a:xfrm>
        </p:spPr>
        <p:txBody>
          <a:bodyPr/>
          <a:lstStyle/>
          <a:p>
            <a:pPr marL="228600" indent="-228600">
              <a:spcAft>
                <a:spcPts val="900"/>
              </a:spcAft>
              <a:buFont typeface="Arial" panose="020B0604020202020204" pitchFamily="34" charset="0"/>
              <a:buChar char="•"/>
            </a:pPr>
            <a:r>
              <a:rPr lang="en-US" dirty="0"/>
              <a:t>What are potential advantages of using analytics in an audit?</a:t>
            </a:r>
          </a:p>
          <a:p>
            <a:pPr marL="228600" indent="-228600">
              <a:spcAft>
                <a:spcPts val="900"/>
              </a:spcAft>
              <a:buFont typeface="Arial" panose="020B0604020202020204" pitchFamily="34" charset="0"/>
              <a:buChar char="•"/>
            </a:pPr>
            <a:r>
              <a:rPr lang="en-US" dirty="0"/>
              <a:t>What are considerations in selecting an opportunity to use analytics in an audit?</a:t>
            </a:r>
          </a:p>
          <a:p>
            <a:pPr marL="228600" indent="-228600">
              <a:spcAft>
                <a:spcPts val="900"/>
              </a:spcAft>
              <a:buFont typeface="Arial" panose="020B0604020202020204" pitchFamily="34" charset="0"/>
              <a:buChar char="•"/>
            </a:pPr>
            <a:r>
              <a:rPr lang="en-US" dirty="0"/>
              <a:t> What are major audit areas where analytics can be applied?</a:t>
            </a:r>
          </a:p>
          <a:p>
            <a:pPr marL="228600" indent="-228600">
              <a:spcAft>
                <a:spcPts val="900"/>
              </a:spcAft>
              <a:buFont typeface="Arial" panose="020B0604020202020204" pitchFamily="34" charset="0"/>
              <a:buChar char="•"/>
            </a:pPr>
            <a:r>
              <a:rPr lang="en-US" dirty="0"/>
              <a:t>What risks are addressed by substantive testing?</a:t>
            </a:r>
          </a:p>
          <a:p>
            <a:pPr marL="228600" indent="-228600">
              <a:spcAft>
                <a:spcPts val="900"/>
              </a:spcAft>
              <a:buFont typeface="Arial" panose="020B0604020202020204" pitchFamily="34" charset="0"/>
              <a:buChar char="•"/>
            </a:pPr>
            <a:r>
              <a:rPr lang="en-US" dirty="0"/>
              <a:t>What kinds of substantive testing can be performed with analytics?</a:t>
            </a:r>
          </a:p>
        </p:txBody>
      </p:sp>
      <p:sp>
        <p:nvSpPr>
          <p:cNvPr id="4" name="Slide Number Placeholder 3"/>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B59224-DFAF-451D-8CBC-9A737B9002FD}" type="slidenum">
              <a:rPr kumimoji="0" lang="en-US" sz="10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0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298440902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533400" y="6213902"/>
            <a:ext cx="4800600" cy="415498"/>
          </a:xfrm>
        </p:spPr>
        <p:txBody>
          <a:bodyPr/>
          <a:lstStyle/>
          <a:p>
            <a:r>
              <a:rPr lang="en-US" dirty="0"/>
              <a:t>© </a:t>
            </a:r>
            <a:r>
              <a:rPr lang="en-US" dirty="0" smtClean="0"/>
              <a:t>2018 </a:t>
            </a:r>
            <a:r>
              <a:rPr lang="en-US" dirty="0"/>
              <a:t>PwC. All rights reserved. PwC refers to the US member firm or one of its subsidiaries or affiliates, and may sometimes refer to the PwC network. Each member firm is a separate legal entity. Please see www.pwc.com/structure for further details</a:t>
            </a:r>
          </a:p>
        </p:txBody>
      </p:sp>
    </p:spTree>
    <p:extLst>
      <p:ext uri="{BB962C8B-B14F-4D97-AF65-F5344CB8AC3E}">
        <p14:creationId xmlns:p14="http://schemas.microsoft.com/office/powerpoint/2010/main" val="13770683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Advantages of data analytics in audit</a:t>
            </a:r>
          </a:p>
        </p:txBody>
      </p:sp>
      <p:sp>
        <p:nvSpPr>
          <p:cNvPr id="4" name="Slide Number Placeholder 3"/>
          <p:cNvSpPr>
            <a:spLocks noGrp="1"/>
          </p:cNvSpPr>
          <p:nvPr>
            <p:ph type="sldNum" sz="quarter" idx="18"/>
          </p:nvPr>
        </p:nvSpPr>
        <p:spPr/>
        <p:txBody>
          <a:bodyPr/>
          <a:lstStyle/>
          <a:p>
            <a:fld id="{0EB59224-DFAF-451D-8CBC-9A737B9002FD}" type="slidenum">
              <a:rPr lang="en-US" smtClean="0"/>
              <a:pPr/>
              <a:t>6</a:t>
            </a:fld>
            <a:endParaRPr lang="en-US" dirty="0"/>
          </a:p>
        </p:txBody>
      </p:sp>
      <p:sp>
        <p:nvSpPr>
          <p:cNvPr id="6" name="Shape 281"/>
          <p:cNvSpPr/>
          <p:nvPr/>
        </p:nvSpPr>
        <p:spPr>
          <a:xfrm>
            <a:off x="7087688" y="1762792"/>
            <a:ext cx="1479459" cy="3221294"/>
          </a:xfrm>
          <a:custGeom>
            <a:avLst/>
            <a:gdLst/>
            <a:ahLst/>
            <a:cxnLst/>
            <a:rect l="0" t="0" r="0" b="0"/>
            <a:pathLst>
              <a:path w="120000" h="120000" extrusionOk="0">
                <a:moveTo>
                  <a:pt x="120000" y="103982"/>
                </a:moveTo>
                <a:lnTo>
                  <a:pt x="60901" y="120000"/>
                </a:lnTo>
                <a:lnTo>
                  <a:pt x="0" y="103982"/>
                </a:lnTo>
                <a:lnTo>
                  <a:pt x="0" y="16798"/>
                </a:lnTo>
                <a:lnTo>
                  <a:pt x="60901" y="0"/>
                </a:lnTo>
                <a:lnTo>
                  <a:pt x="120000" y="16082"/>
                </a:lnTo>
                <a:lnTo>
                  <a:pt x="120000" y="103982"/>
                </a:lnTo>
                <a:close/>
              </a:path>
            </a:pathLst>
          </a:custGeom>
          <a:solidFill>
            <a:srgbClr val="FFFFFF"/>
          </a:solidFill>
          <a:ln>
            <a:noFill/>
          </a:ln>
        </p:spPr>
        <p:txBody>
          <a:bodyPr lIns="104275" tIns="52125" rIns="104275" bIns="52125" anchor="t" anchorCtr="0">
            <a:noAutofit/>
          </a:bodyPr>
          <a:lstStyle/>
          <a:p>
            <a:pPr marL="0" marR="0" lvl="0" indent="0" algn="l" rtl="0">
              <a:lnSpc>
                <a:spcPct val="100000"/>
              </a:lnSpc>
              <a:spcBef>
                <a:spcPts val="0"/>
              </a:spcBef>
              <a:spcAft>
                <a:spcPts val="0"/>
              </a:spcAft>
              <a:buClr>
                <a:srgbClr val="000000"/>
              </a:buClr>
              <a:buFont typeface="Arial"/>
              <a:buNone/>
            </a:pPr>
            <a:endParaRPr sz="2100" b="0" i="0" u="none" strike="noStrike" cap="none">
              <a:solidFill>
                <a:srgbClr val="000000"/>
              </a:solidFill>
              <a:ea typeface="Georgia"/>
              <a:cs typeface="Georgia"/>
              <a:sym typeface="Georgia"/>
            </a:endParaRPr>
          </a:p>
        </p:txBody>
      </p:sp>
      <p:sp>
        <p:nvSpPr>
          <p:cNvPr id="7" name="Shape 282"/>
          <p:cNvSpPr/>
          <p:nvPr/>
        </p:nvSpPr>
        <p:spPr>
          <a:xfrm>
            <a:off x="7087688" y="1762792"/>
            <a:ext cx="1479459" cy="3221294"/>
          </a:xfrm>
          <a:custGeom>
            <a:avLst/>
            <a:gdLst/>
            <a:ahLst/>
            <a:cxnLst/>
            <a:rect l="0" t="0" r="0" b="0"/>
            <a:pathLst>
              <a:path w="120000" h="120000" extrusionOk="0">
                <a:moveTo>
                  <a:pt x="120000" y="103982"/>
                </a:moveTo>
                <a:lnTo>
                  <a:pt x="60901" y="120000"/>
                </a:lnTo>
                <a:lnTo>
                  <a:pt x="0" y="103982"/>
                </a:lnTo>
                <a:lnTo>
                  <a:pt x="0" y="16798"/>
                </a:lnTo>
                <a:lnTo>
                  <a:pt x="60901" y="0"/>
                </a:lnTo>
                <a:lnTo>
                  <a:pt x="120000" y="16082"/>
                </a:lnTo>
                <a:lnTo>
                  <a:pt x="120000" y="103982"/>
                </a:lnTo>
              </a:path>
            </a:pathLst>
          </a:custGeom>
          <a:noFill/>
          <a:ln>
            <a:noFill/>
          </a:ln>
        </p:spPr>
        <p:txBody>
          <a:bodyPr lIns="104275" tIns="52125" rIns="104275" bIns="52125" anchor="t" anchorCtr="0">
            <a:noAutofit/>
          </a:bodyPr>
          <a:lstStyle/>
          <a:p>
            <a:pPr marL="0" marR="0" lvl="0" indent="0" algn="l" rtl="0">
              <a:lnSpc>
                <a:spcPct val="100000"/>
              </a:lnSpc>
              <a:spcBef>
                <a:spcPts val="0"/>
              </a:spcBef>
              <a:spcAft>
                <a:spcPts val="0"/>
              </a:spcAft>
              <a:buClr>
                <a:srgbClr val="000000"/>
              </a:buClr>
              <a:buFont typeface="Arial"/>
              <a:buNone/>
            </a:pPr>
            <a:endParaRPr sz="2100" b="0" i="0" u="none" strike="noStrike" cap="none">
              <a:solidFill>
                <a:srgbClr val="000000"/>
              </a:solidFill>
              <a:ea typeface="Georgia"/>
              <a:cs typeface="Georgia"/>
              <a:sym typeface="Georgia"/>
            </a:endParaRPr>
          </a:p>
        </p:txBody>
      </p:sp>
      <p:sp>
        <p:nvSpPr>
          <p:cNvPr id="8" name="Shape 283"/>
          <p:cNvSpPr/>
          <p:nvPr/>
        </p:nvSpPr>
        <p:spPr>
          <a:xfrm>
            <a:off x="7097966" y="1762791"/>
            <a:ext cx="1458903" cy="2763353"/>
          </a:xfrm>
          <a:custGeom>
            <a:avLst/>
            <a:gdLst/>
            <a:ahLst/>
            <a:cxnLst/>
            <a:rect l="0" t="0" r="0" b="0"/>
            <a:pathLst>
              <a:path w="120000" h="120000" extrusionOk="0">
                <a:moveTo>
                  <a:pt x="60070" y="0"/>
                </a:moveTo>
                <a:lnTo>
                  <a:pt x="0" y="18747"/>
                </a:lnTo>
                <a:lnTo>
                  <a:pt x="0" y="18975"/>
                </a:lnTo>
                <a:lnTo>
                  <a:pt x="60070" y="0"/>
                </a:lnTo>
                <a:lnTo>
                  <a:pt x="120000" y="18747"/>
                </a:lnTo>
                <a:lnTo>
                  <a:pt x="120000" y="120000"/>
                </a:lnTo>
                <a:lnTo>
                  <a:pt x="120000" y="18747"/>
                </a:lnTo>
                <a:lnTo>
                  <a:pt x="60070" y="0"/>
                </a:lnTo>
                <a:close/>
              </a:path>
            </a:pathLst>
          </a:custGeom>
          <a:solidFill>
            <a:srgbClr val="E5E1DE"/>
          </a:solidFill>
          <a:ln>
            <a:noFill/>
          </a:ln>
        </p:spPr>
        <p:txBody>
          <a:bodyPr lIns="104275" tIns="52125" rIns="104275" bIns="52125" anchor="t" anchorCtr="0">
            <a:noAutofit/>
          </a:bodyPr>
          <a:lstStyle/>
          <a:p>
            <a:pPr marL="0" marR="0" lvl="0" indent="0" algn="l" rtl="0">
              <a:lnSpc>
                <a:spcPct val="100000"/>
              </a:lnSpc>
              <a:spcBef>
                <a:spcPts val="0"/>
              </a:spcBef>
              <a:spcAft>
                <a:spcPts val="0"/>
              </a:spcAft>
              <a:buClr>
                <a:srgbClr val="000000"/>
              </a:buClr>
              <a:buFont typeface="Arial"/>
              <a:buNone/>
            </a:pPr>
            <a:endParaRPr sz="2100" b="0" i="0" u="none" strike="noStrike" cap="none">
              <a:solidFill>
                <a:srgbClr val="000000"/>
              </a:solidFill>
              <a:ea typeface="Georgia"/>
              <a:cs typeface="Georgia"/>
              <a:sym typeface="Georgia"/>
            </a:endParaRPr>
          </a:p>
        </p:txBody>
      </p:sp>
      <p:sp>
        <p:nvSpPr>
          <p:cNvPr id="9" name="Shape 284"/>
          <p:cNvSpPr/>
          <p:nvPr/>
        </p:nvSpPr>
        <p:spPr>
          <a:xfrm>
            <a:off x="7097966" y="1762791"/>
            <a:ext cx="1458903" cy="2763353"/>
          </a:xfrm>
          <a:custGeom>
            <a:avLst/>
            <a:gdLst/>
            <a:ahLst/>
            <a:cxnLst/>
            <a:rect l="0" t="0" r="0" b="0"/>
            <a:pathLst>
              <a:path w="120000" h="120000" extrusionOk="0">
                <a:moveTo>
                  <a:pt x="60070" y="0"/>
                </a:moveTo>
                <a:lnTo>
                  <a:pt x="0" y="18747"/>
                </a:lnTo>
                <a:lnTo>
                  <a:pt x="0" y="18975"/>
                </a:lnTo>
                <a:lnTo>
                  <a:pt x="60070" y="0"/>
                </a:lnTo>
                <a:lnTo>
                  <a:pt x="120000" y="18747"/>
                </a:lnTo>
                <a:lnTo>
                  <a:pt x="120000" y="120000"/>
                </a:lnTo>
                <a:lnTo>
                  <a:pt x="120000" y="18747"/>
                </a:lnTo>
                <a:lnTo>
                  <a:pt x="60070" y="0"/>
                </a:lnTo>
              </a:path>
            </a:pathLst>
          </a:custGeom>
          <a:noFill/>
          <a:ln>
            <a:noFill/>
          </a:ln>
        </p:spPr>
        <p:txBody>
          <a:bodyPr lIns="104275" tIns="52125" rIns="104275" bIns="52125" anchor="t" anchorCtr="0">
            <a:noAutofit/>
          </a:bodyPr>
          <a:lstStyle/>
          <a:p>
            <a:pPr marL="0" marR="0" lvl="0" indent="0" algn="l" rtl="0">
              <a:lnSpc>
                <a:spcPct val="100000"/>
              </a:lnSpc>
              <a:spcBef>
                <a:spcPts val="0"/>
              </a:spcBef>
              <a:spcAft>
                <a:spcPts val="0"/>
              </a:spcAft>
              <a:buClr>
                <a:srgbClr val="000000"/>
              </a:buClr>
              <a:buFont typeface="Arial"/>
              <a:buNone/>
            </a:pPr>
            <a:endParaRPr sz="2100" b="0" i="0" u="none" strike="noStrike" cap="none">
              <a:solidFill>
                <a:srgbClr val="000000"/>
              </a:solidFill>
              <a:ea typeface="Georgia"/>
              <a:cs typeface="Georgia"/>
              <a:sym typeface="Georgia"/>
            </a:endParaRPr>
          </a:p>
        </p:txBody>
      </p:sp>
      <p:sp>
        <p:nvSpPr>
          <p:cNvPr id="10" name="Shape 285"/>
          <p:cNvSpPr/>
          <p:nvPr/>
        </p:nvSpPr>
        <p:spPr>
          <a:xfrm>
            <a:off x="7044234" y="1762792"/>
            <a:ext cx="1566367" cy="3096245"/>
          </a:xfrm>
          <a:custGeom>
            <a:avLst/>
            <a:gdLst/>
            <a:ahLst/>
            <a:cxnLst/>
            <a:rect l="0" t="0" r="0" b="0"/>
            <a:pathLst>
              <a:path w="120000" h="120000" extrusionOk="0">
                <a:moveTo>
                  <a:pt x="60070" y="0"/>
                </a:moveTo>
                <a:lnTo>
                  <a:pt x="0" y="16411"/>
                </a:lnTo>
                <a:lnTo>
                  <a:pt x="0" y="103785"/>
                </a:lnTo>
                <a:lnTo>
                  <a:pt x="60070" y="120000"/>
                </a:lnTo>
                <a:lnTo>
                  <a:pt x="120000" y="103785"/>
                </a:lnTo>
                <a:lnTo>
                  <a:pt x="120000" y="16214"/>
                </a:lnTo>
                <a:lnTo>
                  <a:pt x="60070" y="0"/>
                </a:lnTo>
                <a:close/>
              </a:path>
            </a:pathLst>
          </a:custGeom>
          <a:solidFill>
            <a:srgbClr val="EAE8E2"/>
          </a:solidFill>
          <a:ln>
            <a:noFill/>
          </a:ln>
        </p:spPr>
        <p:txBody>
          <a:bodyPr lIns="104275" tIns="52125" rIns="104275" bIns="52125" anchor="t" anchorCtr="0">
            <a:noAutofit/>
          </a:bodyPr>
          <a:lstStyle/>
          <a:p>
            <a:pPr marL="0" marR="0" lvl="0" indent="0" algn="l" rtl="0">
              <a:lnSpc>
                <a:spcPct val="100000"/>
              </a:lnSpc>
              <a:spcBef>
                <a:spcPts val="0"/>
              </a:spcBef>
              <a:spcAft>
                <a:spcPts val="0"/>
              </a:spcAft>
              <a:buClr>
                <a:srgbClr val="000000"/>
              </a:buClr>
              <a:buFont typeface="Arial"/>
              <a:buNone/>
            </a:pPr>
            <a:endParaRPr sz="2100" b="0" i="0" u="none" strike="noStrike" cap="none">
              <a:solidFill>
                <a:srgbClr val="000000"/>
              </a:solidFill>
              <a:ea typeface="Georgia"/>
              <a:cs typeface="Georgia"/>
              <a:sym typeface="Georgia"/>
            </a:endParaRPr>
          </a:p>
        </p:txBody>
      </p:sp>
      <p:sp>
        <p:nvSpPr>
          <p:cNvPr id="11" name="Shape 286"/>
          <p:cNvSpPr/>
          <p:nvPr/>
        </p:nvSpPr>
        <p:spPr>
          <a:xfrm>
            <a:off x="7131257" y="1861361"/>
            <a:ext cx="1392324" cy="1164267"/>
          </a:xfrm>
          <a:custGeom>
            <a:avLst/>
            <a:gdLst/>
            <a:ahLst/>
            <a:cxnLst/>
            <a:rect l="0" t="0" r="0" b="0"/>
            <a:pathLst>
              <a:path w="120000" h="120000" extrusionOk="0">
                <a:moveTo>
                  <a:pt x="120000" y="80744"/>
                </a:moveTo>
                <a:lnTo>
                  <a:pt x="59675" y="120000"/>
                </a:lnTo>
                <a:lnTo>
                  <a:pt x="0" y="80744"/>
                </a:lnTo>
                <a:lnTo>
                  <a:pt x="0" y="39255"/>
                </a:lnTo>
                <a:lnTo>
                  <a:pt x="59675" y="0"/>
                </a:lnTo>
                <a:lnTo>
                  <a:pt x="120000" y="39255"/>
                </a:lnTo>
                <a:lnTo>
                  <a:pt x="120000" y="80744"/>
                </a:lnTo>
                <a:close/>
              </a:path>
            </a:pathLst>
          </a:custGeom>
          <a:solidFill>
            <a:schemeClr val="accent5"/>
          </a:solidFill>
          <a:ln>
            <a:noFill/>
          </a:ln>
        </p:spPr>
        <p:txBody>
          <a:bodyPr lIns="104275" tIns="52125" rIns="104275" bIns="52125" anchor="t" anchorCtr="0">
            <a:noAutofit/>
          </a:bodyPr>
          <a:lstStyle/>
          <a:p>
            <a:pPr marL="0" marR="0" lvl="0" indent="0" algn="l" rtl="0">
              <a:lnSpc>
                <a:spcPct val="100000"/>
              </a:lnSpc>
              <a:spcBef>
                <a:spcPts val="0"/>
              </a:spcBef>
              <a:spcAft>
                <a:spcPts val="0"/>
              </a:spcAft>
              <a:buClr>
                <a:srgbClr val="000000"/>
              </a:buClr>
              <a:buFont typeface="Arial"/>
              <a:buNone/>
            </a:pPr>
            <a:endParaRPr sz="2100" b="0" i="0" u="none" strike="noStrike" cap="none">
              <a:solidFill>
                <a:srgbClr val="000000"/>
              </a:solidFill>
              <a:ea typeface="Georgia"/>
              <a:cs typeface="Georgia"/>
              <a:sym typeface="Georgia"/>
            </a:endParaRPr>
          </a:p>
        </p:txBody>
      </p:sp>
      <p:sp>
        <p:nvSpPr>
          <p:cNvPr id="12" name="Shape 287"/>
          <p:cNvSpPr/>
          <p:nvPr/>
        </p:nvSpPr>
        <p:spPr>
          <a:xfrm>
            <a:off x="7604729" y="1841895"/>
            <a:ext cx="445380" cy="922165"/>
          </a:xfrm>
          <a:prstGeom prst="rect">
            <a:avLst/>
          </a:prstGeom>
          <a:noFill/>
          <a:ln>
            <a:noFill/>
          </a:ln>
        </p:spPr>
        <p:txBody>
          <a:bodyPr lIns="0" tIns="0" rIns="0" bIns="0" anchor="t" anchorCtr="0">
            <a:noAutofit/>
          </a:bodyPr>
          <a:lstStyle/>
          <a:p>
            <a:pPr marL="0" marR="0" lvl="0" indent="0" algn="l" rtl="0">
              <a:lnSpc>
                <a:spcPct val="100000"/>
              </a:lnSpc>
              <a:spcBef>
                <a:spcPts val="0"/>
              </a:spcBef>
              <a:spcAft>
                <a:spcPts val="0"/>
              </a:spcAft>
              <a:buClr>
                <a:srgbClr val="FFFFFF"/>
              </a:buClr>
              <a:buFont typeface="Georgia"/>
              <a:buNone/>
            </a:pPr>
            <a:endParaRPr sz="1400" b="0" i="0" u="none" strike="noStrike" cap="none">
              <a:solidFill>
                <a:srgbClr val="000000"/>
              </a:solidFill>
              <a:ea typeface="Arial"/>
              <a:cs typeface="Arial"/>
              <a:sym typeface="Arial"/>
            </a:endParaRPr>
          </a:p>
        </p:txBody>
      </p:sp>
      <p:sp>
        <p:nvSpPr>
          <p:cNvPr id="13" name="Shape 288"/>
          <p:cNvSpPr/>
          <p:nvPr/>
        </p:nvSpPr>
        <p:spPr>
          <a:xfrm>
            <a:off x="7131257" y="2351230"/>
            <a:ext cx="1392324" cy="214981"/>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rgbClr val="DB536A"/>
              </a:buClr>
              <a:buSzPct val="25000"/>
              <a:buFont typeface="Georgia"/>
              <a:buNone/>
            </a:pPr>
            <a:r>
              <a:rPr lang="en" sz="1400" b="1" i="1" u="none" strike="noStrike" cap="none" dirty="0">
                <a:solidFill>
                  <a:schemeClr val="lt1"/>
                </a:solidFill>
                <a:ea typeface="Georgia"/>
                <a:cs typeface="Georgia"/>
                <a:sym typeface="Georgia"/>
              </a:rPr>
              <a:t>Customization</a:t>
            </a:r>
          </a:p>
        </p:txBody>
      </p:sp>
      <p:sp>
        <p:nvSpPr>
          <p:cNvPr id="14" name="Shape 289"/>
          <p:cNvSpPr/>
          <p:nvPr/>
        </p:nvSpPr>
        <p:spPr>
          <a:xfrm>
            <a:off x="7604729" y="3375694"/>
            <a:ext cx="445380" cy="484207"/>
          </a:xfrm>
          <a:custGeom>
            <a:avLst/>
            <a:gdLst/>
            <a:ahLst/>
            <a:cxnLst/>
            <a:rect l="0" t="0" r="0" b="0"/>
            <a:pathLst>
              <a:path w="120000" h="120000" extrusionOk="0">
                <a:moveTo>
                  <a:pt x="15000" y="48253"/>
                </a:moveTo>
                <a:lnTo>
                  <a:pt x="15000" y="48253"/>
                </a:lnTo>
                <a:lnTo>
                  <a:pt x="17142" y="48888"/>
                </a:lnTo>
                <a:lnTo>
                  <a:pt x="19285" y="48253"/>
                </a:lnTo>
                <a:lnTo>
                  <a:pt x="20714" y="47619"/>
                </a:lnTo>
                <a:lnTo>
                  <a:pt x="22142" y="46349"/>
                </a:lnTo>
                <a:lnTo>
                  <a:pt x="22142" y="46349"/>
                </a:lnTo>
                <a:lnTo>
                  <a:pt x="22142" y="45079"/>
                </a:lnTo>
                <a:lnTo>
                  <a:pt x="22142" y="45079"/>
                </a:lnTo>
                <a:lnTo>
                  <a:pt x="26428" y="42539"/>
                </a:lnTo>
                <a:lnTo>
                  <a:pt x="30714" y="38730"/>
                </a:lnTo>
                <a:lnTo>
                  <a:pt x="30714" y="38730"/>
                </a:lnTo>
                <a:lnTo>
                  <a:pt x="22857" y="52698"/>
                </a:lnTo>
                <a:lnTo>
                  <a:pt x="17857" y="63492"/>
                </a:lnTo>
                <a:lnTo>
                  <a:pt x="15714" y="69841"/>
                </a:lnTo>
                <a:lnTo>
                  <a:pt x="15000" y="72380"/>
                </a:lnTo>
                <a:lnTo>
                  <a:pt x="23571" y="76825"/>
                </a:lnTo>
                <a:lnTo>
                  <a:pt x="31428" y="81269"/>
                </a:lnTo>
                <a:lnTo>
                  <a:pt x="31428" y="81269"/>
                </a:lnTo>
                <a:lnTo>
                  <a:pt x="33571" y="79365"/>
                </a:lnTo>
                <a:lnTo>
                  <a:pt x="39285" y="73650"/>
                </a:lnTo>
                <a:lnTo>
                  <a:pt x="47857" y="64126"/>
                </a:lnTo>
                <a:lnTo>
                  <a:pt x="52857" y="57777"/>
                </a:lnTo>
                <a:lnTo>
                  <a:pt x="57857" y="50793"/>
                </a:lnTo>
                <a:lnTo>
                  <a:pt x="57857" y="50793"/>
                </a:lnTo>
                <a:lnTo>
                  <a:pt x="62142" y="43174"/>
                </a:lnTo>
                <a:lnTo>
                  <a:pt x="65714" y="36190"/>
                </a:lnTo>
                <a:lnTo>
                  <a:pt x="71428" y="25396"/>
                </a:lnTo>
                <a:lnTo>
                  <a:pt x="73571" y="17777"/>
                </a:lnTo>
                <a:lnTo>
                  <a:pt x="74285" y="15238"/>
                </a:lnTo>
                <a:lnTo>
                  <a:pt x="65714" y="10793"/>
                </a:lnTo>
                <a:lnTo>
                  <a:pt x="57857" y="6984"/>
                </a:lnTo>
                <a:lnTo>
                  <a:pt x="57857" y="6984"/>
                </a:lnTo>
                <a:lnTo>
                  <a:pt x="57142" y="4444"/>
                </a:lnTo>
                <a:lnTo>
                  <a:pt x="55000" y="2539"/>
                </a:lnTo>
                <a:lnTo>
                  <a:pt x="55000" y="2539"/>
                </a:lnTo>
                <a:lnTo>
                  <a:pt x="52142" y="1269"/>
                </a:lnTo>
                <a:lnTo>
                  <a:pt x="49285" y="1269"/>
                </a:lnTo>
                <a:lnTo>
                  <a:pt x="46428" y="1269"/>
                </a:lnTo>
                <a:lnTo>
                  <a:pt x="43571" y="2539"/>
                </a:lnTo>
                <a:lnTo>
                  <a:pt x="43571" y="2539"/>
                </a:lnTo>
                <a:lnTo>
                  <a:pt x="41428" y="4444"/>
                </a:lnTo>
                <a:lnTo>
                  <a:pt x="39285" y="6349"/>
                </a:lnTo>
                <a:lnTo>
                  <a:pt x="37142" y="12698"/>
                </a:lnTo>
                <a:lnTo>
                  <a:pt x="37142" y="12698"/>
                </a:lnTo>
                <a:lnTo>
                  <a:pt x="35000" y="20317"/>
                </a:lnTo>
                <a:lnTo>
                  <a:pt x="32857" y="25396"/>
                </a:lnTo>
                <a:lnTo>
                  <a:pt x="30000" y="31111"/>
                </a:lnTo>
                <a:lnTo>
                  <a:pt x="30000" y="31111"/>
                </a:lnTo>
                <a:lnTo>
                  <a:pt x="27857" y="34285"/>
                </a:lnTo>
                <a:lnTo>
                  <a:pt x="25000" y="36825"/>
                </a:lnTo>
                <a:lnTo>
                  <a:pt x="20000" y="40634"/>
                </a:lnTo>
                <a:lnTo>
                  <a:pt x="20000" y="40634"/>
                </a:lnTo>
                <a:lnTo>
                  <a:pt x="19285" y="40000"/>
                </a:lnTo>
                <a:lnTo>
                  <a:pt x="19285" y="40000"/>
                </a:lnTo>
                <a:lnTo>
                  <a:pt x="17857" y="40000"/>
                </a:lnTo>
                <a:lnTo>
                  <a:pt x="15714" y="40000"/>
                </a:lnTo>
                <a:lnTo>
                  <a:pt x="14285" y="40634"/>
                </a:lnTo>
                <a:lnTo>
                  <a:pt x="12857" y="42539"/>
                </a:lnTo>
                <a:lnTo>
                  <a:pt x="12857" y="42539"/>
                </a:lnTo>
                <a:lnTo>
                  <a:pt x="12142" y="43809"/>
                </a:lnTo>
                <a:lnTo>
                  <a:pt x="12857" y="45714"/>
                </a:lnTo>
                <a:lnTo>
                  <a:pt x="13571" y="46984"/>
                </a:lnTo>
                <a:lnTo>
                  <a:pt x="15000" y="48253"/>
                </a:lnTo>
                <a:lnTo>
                  <a:pt x="15000" y="48253"/>
                </a:lnTo>
                <a:close/>
                <a:moveTo>
                  <a:pt x="56428" y="15238"/>
                </a:moveTo>
                <a:lnTo>
                  <a:pt x="56428" y="15238"/>
                </a:lnTo>
                <a:lnTo>
                  <a:pt x="57857" y="14603"/>
                </a:lnTo>
                <a:lnTo>
                  <a:pt x="59285" y="14603"/>
                </a:lnTo>
                <a:lnTo>
                  <a:pt x="59285" y="14603"/>
                </a:lnTo>
                <a:lnTo>
                  <a:pt x="60000" y="15873"/>
                </a:lnTo>
                <a:lnTo>
                  <a:pt x="60000" y="17142"/>
                </a:lnTo>
                <a:lnTo>
                  <a:pt x="60000" y="17142"/>
                </a:lnTo>
                <a:lnTo>
                  <a:pt x="54285" y="24126"/>
                </a:lnTo>
                <a:lnTo>
                  <a:pt x="48571" y="31746"/>
                </a:lnTo>
                <a:lnTo>
                  <a:pt x="41428" y="42539"/>
                </a:lnTo>
                <a:lnTo>
                  <a:pt x="41428" y="42539"/>
                </a:lnTo>
                <a:lnTo>
                  <a:pt x="34285" y="53333"/>
                </a:lnTo>
                <a:lnTo>
                  <a:pt x="30000" y="61587"/>
                </a:lnTo>
                <a:lnTo>
                  <a:pt x="26428" y="68571"/>
                </a:lnTo>
                <a:lnTo>
                  <a:pt x="26428" y="68571"/>
                </a:lnTo>
                <a:lnTo>
                  <a:pt x="25714" y="69841"/>
                </a:lnTo>
                <a:lnTo>
                  <a:pt x="24285" y="69841"/>
                </a:lnTo>
                <a:lnTo>
                  <a:pt x="24285" y="69841"/>
                </a:lnTo>
                <a:lnTo>
                  <a:pt x="23571" y="69841"/>
                </a:lnTo>
                <a:lnTo>
                  <a:pt x="23571" y="69841"/>
                </a:lnTo>
                <a:lnTo>
                  <a:pt x="22857" y="69206"/>
                </a:lnTo>
                <a:lnTo>
                  <a:pt x="22142" y="67301"/>
                </a:lnTo>
                <a:lnTo>
                  <a:pt x="22142" y="67301"/>
                </a:lnTo>
                <a:lnTo>
                  <a:pt x="26428" y="59682"/>
                </a:lnTo>
                <a:lnTo>
                  <a:pt x="30714" y="51428"/>
                </a:lnTo>
                <a:lnTo>
                  <a:pt x="37857" y="40634"/>
                </a:lnTo>
                <a:lnTo>
                  <a:pt x="37857" y="40634"/>
                </a:lnTo>
                <a:lnTo>
                  <a:pt x="45000" y="29206"/>
                </a:lnTo>
                <a:lnTo>
                  <a:pt x="50714" y="21587"/>
                </a:lnTo>
                <a:lnTo>
                  <a:pt x="56428" y="15238"/>
                </a:lnTo>
                <a:lnTo>
                  <a:pt x="56428" y="15238"/>
                </a:lnTo>
                <a:close/>
                <a:moveTo>
                  <a:pt x="42857" y="13968"/>
                </a:moveTo>
                <a:lnTo>
                  <a:pt x="42857" y="13968"/>
                </a:lnTo>
                <a:lnTo>
                  <a:pt x="44285" y="8888"/>
                </a:lnTo>
                <a:lnTo>
                  <a:pt x="45714" y="7619"/>
                </a:lnTo>
                <a:lnTo>
                  <a:pt x="46428" y="6349"/>
                </a:lnTo>
                <a:lnTo>
                  <a:pt x="46428" y="6349"/>
                </a:lnTo>
                <a:lnTo>
                  <a:pt x="47857" y="6349"/>
                </a:lnTo>
                <a:lnTo>
                  <a:pt x="49285" y="6349"/>
                </a:lnTo>
                <a:lnTo>
                  <a:pt x="51428" y="6984"/>
                </a:lnTo>
                <a:lnTo>
                  <a:pt x="51428" y="6984"/>
                </a:lnTo>
                <a:lnTo>
                  <a:pt x="52857" y="8253"/>
                </a:lnTo>
                <a:lnTo>
                  <a:pt x="52857" y="9523"/>
                </a:lnTo>
                <a:lnTo>
                  <a:pt x="52857" y="10793"/>
                </a:lnTo>
                <a:lnTo>
                  <a:pt x="52857" y="10793"/>
                </a:lnTo>
                <a:lnTo>
                  <a:pt x="45714" y="18412"/>
                </a:lnTo>
                <a:lnTo>
                  <a:pt x="37142" y="29841"/>
                </a:lnTo>
                <a:lnTo>
                  <a:pt x="37142" y="29841"/>
                </a:lnTo>
                <a:lnTo>
                  <a:pt x="40714" y="20952"/>
                </a:lnTo>
                <a:lnTo>
                  <a:pt x="42857" y="13968"/>
                </a:lnTo>
                <a:lnTo>
                  <a:pt x="42857" y="13968"/>
                </a:lnTo>
                <a:close/>
                <a:moveTo>
                  <a:pt x="17857" y="85714"/>
                </a:moveTo>
                <a:lnTo>
                  <a:pt x="17857" y="85714"/>
                </a:lnTo>
                <a:lnTo>
                  <a:pt x="12142" y="83174"/>
                </a:lnTo>
                <a:lnTo>
                  <a:pt x="13571" y="76190"/>
                </a:lnTo>
                <a:lnTo>
                  <a:pt x="28571" y="83809"/>
                </a:lnTo>
                <a:lnTo>
                  <a:pt x="22857" y="88888"/>
                </a:lnTo>
                <a:lnTo>
                  <a:pt x="22857" y="88888"/>
                </a:lnTo>
                <a:lnTo>
                  <a:pt x="17857" y="85714"/>
                </a:lnTo>
                <a:lnTo>
                  <a:pt x="17857" y="85714"/>
                </a:lnTo>
                <a:close/>
                <a:moveTo>
                  <a:pt x="75714" y="11428"/>
                </a:moveTo>
                <a:lnTo>
                  <a:pt x="60714" y="3809"/>
                </a:lnTo>
                <a:lnTo>
                  <a:pt x="60714" y="3809"/>
                </a:lnTo>
                <a:lnTo>
                  <a:pt x="62857" y="1269"/>
                </a:lnTo>
                <a:lnTo>
                  <a:pt x="65714" y="0"/>
                </a:lnTo>
                <a:lnTo>
                  <a:pt x="69285" y="0"/>
                </a:lnTo>
                <a:lnTo>
                  <a:pt x="72857" y="634"/>
                </a:lnTo>
                <a:lnTo>
                  <a:pt x="72857" y="634"/>
                </a:lnTo>
                <a:lnTo>
                  <a:pt x="75000" y="2539"/>
                </a:lnTo>
                <a:lnTo>
                  <a:pt x="76428" y="5714"/>
                </a:lnTo>
                <a:lnTo>
                  <a:pt x="77142" y="8253"/>
                </a:lnTo>
                <a:lnTo>
                  <a:pt x="75714" y="11428"/>
                </a:lnTo>
                <a:lnTo>
                  <a:pt x="75714" y="11428"/>
                </a:lnTo>
                <a:close/>
                <a:moveTo>
                  <a:pt x="120000" y="67301"/>
                </a:moveTo>
                <a:lnTo>
                  <a:pt x="120000" y="67301"/>
                </a:lnTo>
                <a:lnTo>
                  <a:pt x="119285" y="68571"/>
                </a:lnTo>
                <a:lnTo>
                  <a:pt x="118571" y="69206"/>
                </a:lnTo>
                <a:lnTo>
                  <a:pt x="117857" y="70476"/>
                </a:lnTo>
                <a:lnTo>
                  <a:pt x="116428" y="70476"/>
                </a:lnTo>
                <a:lnTo>
                  <a:pt x="116428" y="70476"/>
                </a:lnTo>
                <a:lnTo>
                  <a:pt x="104285" y="70476"/>
                </a:lnTo>
                <a:lnTo>
                  <a:pt x="94285" y="71746"/>
                </a:lnTo>
                <a:lnTo>
                  <a:pt x="85714" y="72380"/>
                </a:lnTo>
                <a:lnTo>
                  <a:pt x="78571" y="74285"/>
                </a:lnTo>
                <a:lnTo>
                  <a:pt x="73571" y="76190"/>
                </a:lnTo>
                <a:lnTo>
                  <a:pt x="70000" y="78095"/>
                </a:lnTo>
                <a:lnTo>
                  <a:pt x="67857" y="80000"/>
                </a:lnTo>
                <a:lnTo>
                  <a:pt x="67142" y="82539"/>
                </a:lnTo>
                <a:lnTo>
                  <a:pt x="67142" y="82539"/>
                </a:lnTo>
                <a:lnTo>
                  <a:pt x="67142" y="83809"/>
                </a:lnTo>
                <a:lnTo>
                  <a:pt x="68571" y="85714"/>
                </a:lnTo>
                <a:lnTo>
                  <a:pt x="72857" y="88253"/>
                </a:lnTo>
                <a:lnTo>
                  <a:pt x="72857" y="88253"/>
                </a:lnTo>
                <a:lnTo>
                  <a:pt x="75714" y="90158"/>
                </a:lnTo>
                <a:lnTo>
                  <a:pt x="78571" y="92698"/>
                </a:lnTo>
                <a:lnTo>
                  <a:pt x="80714" y="95873"/>
                </a:lnTo>
                <a:lnTo>
                  <a:pt x="81428" y="97777"/>
                </a:lnTo>
                <a:lnTo>
                  <a:pt x="81428" y="99682"/>
                </a:lnTo>
                <a:lnTo>
                  <a:pt x="81428" y="99682"/>
                </a:lnTo>
                <a:lnTo>
                  <a:pt x="81428" y="102857"/>
                </a:lnTo>
                <a:lnTo>
                  <a:pt x="79285" y="106031"/>
                </a:lnTo>
                <a:lnTo>
                  <a:pt x="76428" y="108571"/>
                </a:lnTo>
                <a:lnTo>
                  <a:pt x="71428" y="111111"/>
                </a:lnTo>
                <a:lnTo>
                  <a:pt x="65714" y="113015"/>
                </a:lnTo>
                <a:lnTo>
                  <a:pt x="59285" y="114920"/>
                </a:lnTo>
                <a:lnTo>
                  <a:pt x="50714" y="116825"/>
                </a:lnTo>
                <a:lnTo>
                  <a:pt x="41428" y="118095"/>
                </a:lnTo>
                <a:lnTo>
                  <a:pt x="41428" y="118095"/>
                </a:lnTo>
                <a:lnTo>
                  <a:pt x="27857" y="119365"/>
                </a:lnTo>
                <a:lnTo>
                  <a:pt x="15714" y="120000"/>
                </a:lnTo>
                <a:lnTo>
                  <a:pt x="3571" y="120000"/>
                </a:lnTo>
                <a:lnTo>
                  <a:pt x="3571" y="120000"/>
                </a:lnTo>
                <a:lnTo>
                  <a:pt x="2142" y="120000"/>
                </a:lnTo>
                <a:lnTo>
                  <a:pt x="714" y="119365"/>
                </a:lnTo>
                <a:lnTo>
                  <a:pt x="0" y="118095"/>
                </a:lnTo>
                <a:lnTo>
                  <a:pt x="0" y="116825"/>
                </a:lnTo>
                <a:lnTo>
                  <a:pt x="0" y="116825"/>
                </a:lnTo>
                <a:lnTo>
                  <a:pt x="0" y="115555"/>
                </a:lnTo>
                <a:lnTo>
                  <a:pt x="714" y="114920"/>
                </a:lnTo>
                <a:lnTo>
                  <a:pt x="2142" y="114285"/>
                </a:lnTo>
                <a:lnTo>
                  <a:pt x="3571" y="113650"/>
                </a:lnTo>
                <a:lnTo>
                  <a:pt x="3571" y="113650"/>
                </a:lnTo>
                <a:lnTo>
                  <a:pt x="19285" y="113650"/>
                </a:lnTo>
                <a:lnTo>
                  <a:pt x="32857" y="112380"/>
                </a:lnTo>
                <a:lnTo>
                  <a:pt x="45000" y="111111"/>
                </a:lnTo>
                <a:lnTo>
                  <a:pt x="55714" y="109206"/>
                </a:lnTo>
                <a:lnTo>
                  <a:pt x="63571" y="107301"/>
                </a:lnTo>
                <a:lnTo>
                  <a:pt x="69285" y="104761"/>
                </a:lnTo>
                <a:lnTo>
                  <a:pt x="73571" y="102222"/>
                </a:lnTo>
                <a:lnTo>
                  <a:pt x="74285" y="100952"/>
                </a:lnTo>
                <a:lnTo>
                  <a:pt x="74285" y="99682"/>
                </a:lnTo>
                <a:lnTo>
                  <a:pt x="74285" y="99682"/>
                </a:lnTo>
                <a:lnTo>
                  <a:pt x="74285" y="98412"/>
                </a:lnTo>
                <a:lnTo>
                  <a:pt x="72857" y="96507"/>
                </a:lnTo>
                <a:lnTo>
                  <a:pt x="68571" y="93333"/>
                </a:lnTo>
                <a:lnTo>
                  <a:pt x="68571" y="93333"/>
                </a:lnTo>
                <a:lnTo>
                  <a:pt x="65714" y="91428"/>
                </a:lnTo>
                <a:lnTo>
                  <a:pt x="62857" y="89523"/>
                </a:lnTo>
                <a:lnTo>
                  <a:pt x="60714" y="86349"/>
                </a:lnTo>
                <a:lnTo>
                  <a:pt x="60000" y="84444"/>
                </a:lnTo>
                <a:lnTo>
                  <a:pt x="60000" y="82539"/>
                </a:lnTo>
                <a:lnTo>
                  <a:pt x="60000" y="82539"/>
                </a:lnTo>
                <a:lnTo>
                  <a:pt x="60000" y="79365"/>
                </a:lnTo>
                <a:lnTo>
                  <a:pt x="61428" y="76825"/>
                </a:lnTo>
                <a:lnTo>
                  <a:pt x="63571" y="74285"/>
                </a:lnTo>
                <a:lnTo>
                  <a:pt x="66428" y="72380"/>
                </a:lnTo>
                <a:lnTo>
                  <a:pt x="69285" y="71111"/>
                </a:lnTo>
                <a:lnTo>
                  <a:pt x="72857" y="69206"/>
                </a:lnTo>
                <a:lnTo>
                  <a:pt x="81428" y="67301"/>
                </a:lnTo>
                <a:lnTo>
                  <a:pt x="90714" y="65396"/>
                </a:lnTo>
                <a:lnTo>
                  <a:pt x="100000" y="64761"/>
                </a:lnTo>
                <a:lnTo>
                  <a:pt x="116428" y="64126"/>
                </a:lnTo>
                <a:lnTo>
                  <a:pt x="116428" y="64126"/>
                </a:lnTo>
                <a:lnTo>
                  <a:pt x="117857" y="64126"/>
                </a:lnTo>
                <a:lnTo>
                  <a:pt x="118571" y="64761"/>
                </a:lnTo>
                <a:lnTo>
                  <a:pt x="119285" y="66031"/>
                </a:lnTo>
                <a:lnTo>
                  <a:pt x="120000" y="67301"/>
                </a:lnTo>
                <a:lnTo>
                  <a:pt x="120000" y="67301"/>
                </a:lnTo>
                <a:close/>
                <a:moveTo>
                  <a:pt x="24285" y="96507"/>
                </a:moveTo>
                <a:lnTo>
                  <a:pt x="3571" y="107301"/>
                </a:lnTo>
                <a:lnTo>
                  <a:pt x="3571" y="85714"/>
                </a:lnTo>
                <a:lnTo>
                  <a:pt x="3571" y="85714"/>
                </a:lnTo>
                <a:lnTo>
                  <a:pt x="5714" y="85079"/>
                </a:lnTo>
                <a:lnTo>
                  <a:pt x="7857" y="85714"/>
                </a:lnTo>
                <a:lnTo>
                  <a:pt x="10714" y="85714"/>
                </a:lnTo>
                <a:lnTo>
                  <a:pt x="14285" y="86984"/>
                </a:lnTo>
                <a:lnTo>
                  <a:pt x="8571" y="95873"/>
                </a:lnTo>
                <a:lnTo>
                  <a:pt x="8571" y="95873"/>
                </a:lnTo>
                <a:lnTo>
                  <a:pt x="7857" y="97777"/>
                </a:lnTo>
                <a:lnTo>
                  <a:pt x="9285" y="98412"/>
                </a:lnTo>
                <a:lnTo>
                  <a:pt x="9285" y="98412"/>
                </a:lnTo>
                <a:lnTo>
                  <a:pt x="10000" y="99047"/>
                </a:lnTo>
                <a:lnTo>
                  <a:pt x="10000" y="99047"/>
                </a:lnTo>
                <a:lnTo>
                  <a:pt x="11428" y="98412"/>
                </a:lnTo>
                <a:lnTo>
                  <a:pt x="12142" y="97777"/>
                </a:lnTo>
                <a:lnTo>
                  <a:pt x="17857" y="88888"/>
                </a:lnTo>
                <a:lnTo>
                  <a:pt x="17857" y="88888"/>
                </a:lnTo>
                <a:lnTo>
                  <a:pt x="20714" y="90793"/>
                </a:lnTo>
                <a:lnTo>
                  <a:pt x="22857" y="92698"/>
                </a:lnTo>
                <a:lnTo>
                  <a:pt x="23571" y="94603"/>
                </a:lnTo>
                <a:lnTo>
                  <a:pt x="24285" y="96507"/>
                </a:lnTo>
                <a:lnTo>
                  <a:pt x="24285" y="96507"/>
                </a:lnTo>
                <a:close/>
              </a:path>
            </a:pathLst>
          </a:custGeom>
          <a:solidFill>
            <a:srgbClr val="968C6D"/>
          </a:solidFill>
          <a:ln>
            <a:noFill/>
          </a:ln>
        </p:spPr>
        <p:txBody>
          <a:bodyPr lIns="104275" tIns="52125" rIns="104275" bIns="52125" anchor="t" anchorCtr="0">
            <a:noAutofit/>
          </a:bodyPr>
          <a:lstStyle/>
          <a:p>
            <a:pPr marL="0" marR="0" lvl="0" indent="0" algn="l" rtl="0">
              <a:lnSpc>
                <a:spcPct val="100000"/>
              </a:lnSpc>
              <a:spcBef>
                <a:spcPts val="0"/>
              </a:spcBef>
              <a:spcAft>
                <a:spcPts val="0"/>
              </a:spcAft>
              <a:buClr>
                <a:srgbClr val="000000"/>
              </a:buClr>
              <a:buFont typeface="Arial"/>
              <a:buNone/>
            </a:pPr>
            <a:endParaRPr sz="2100" b="0" i="0" u="none" strike="noStrike" cap="none">
              <a:solidFill>
                <a:srgbClr val="000000"/>
              </a:solidFill>
              <a:ea typeface="Georgia"/>
              <a:cs typeface="Georgia"/>
              <a:sym typeface="Georgia"/>
            </a:endParaRPr>
          </a:p>
        </p:txBody>
      </p:sp>
      <p:sp>
        <p:nvSpPr>
          <p:cNvPr id="15" name="Shape 290"/>
          <p:cNvSpPr/>
          <p:nvPr/>
        </p:nvSpPr>
        <p:spPr>
          <a:xfrm>
            <a:off x="7044234" y="4591072"/>
            <a:ext cx="1566367" cy="1392324"/>
          </a:xfrm>
          <a:custGeom>
            <a:avLst/>
            <a:gdLst/>
            <a:ahLst/>
            <a:cxnLst/>
            <a:rect l="0" t="0" r="0" b="0"/>
            <a:pathLst>
              <a:path w="120000" h="120000" extrusionOk="0">
                <a:moveTo>
                  <a:pt x="120000" y="120000"/>
                </a:moveTo>
                <a:lnTo>
                  <a:pt x="0" y="120000"/>
                </a:lnTo>
                <a:lnTo>
                  <a:pt x="0" y="0"/>
                </a:lnTo>
                <a:lnTo>
                  <a:pt x="62743" y="35438"/>
                </a:lnTo>
                <a:lnTo>
                  <a:pt x="120000" y="0"/>
                </a:lnTo>
                <a:lnTo>
                  <a:pt x="120000" y="120000"/>
                </a:lnTo>
                <a:close/>
              </a:path>
            </a:pathLst>
          </a:custGeom>
          <a:solidFill>
            <a:srgbClr val="C0BAA7"/>
          </a:solidFill>
          <a:ln>
            <a:noFill/>
          </a:ln>
        </p:spPr>
        <p:txBody>
          <a:bodyPr lIns="104275" tIns="52125" rIns="104275" bIns="52125" anchor="t" anchorCtr="0">
            <a:noAutofit/>
          </a:bodyPr>
          <a:lstStyle/>
          <a:p>
            <a:pPr marL="0" marR="0" lvl="0" indent="0" algn="l" rtl="0">
              <a:lnSpc>
                <a:spcPct val="100000"/>
              </a:lnSpc>
              <a:spcBef>
                <a:spcPts val="0"/>
              </a:spcBef>
              <a:spcAft>
                <a:spcPts val="0"/>
              </a:spcAft>
              <a:buClr>
                <a:srgbClr val="000000"/>
              </a:buClr>
              <a:buFont typeface="Arial"/>
              <a:buNone/>
            </a:pPr>
            <a:endParaRPr sz="2100" b="0" i="0" u="none" strike="noStrike" cap="none">
              <a:solidFill>
                <a:srgbClr val="000000"/>
              </a:solidFill>
              <a:ea typeface="Georgia"/>
              <a:cs typeface="Georgia"/>
              <a:sym typeface="Georgia"/>
            </a:endParaRPr>
          </a:p>
        </p:txBody>
      </p:sp>
      <p:sp>
        <p:nvSpPr>
          <p:cNvPr id="16" name="Shape 291"/>
          <p:cNvSpPr/>
          <p:nvPr/>
        </p:nvSpPr>
        <p:spPr>
          <a:xfrm>
            <a:off x="7131255" y="5052844"/>
            <a:ext cx="1392324" cy="828235"/>
          </a:xfrm>
          <a:prstGeom prst="rect">
            <a:avLst/>
          </a:prstGeom>
          <a:noFill/>
          <a:ln>
            <a:noFill/>
          </a:ln>
        </p:spPr>
        <p:txBody>
          <a:bodyPr lIns="0" tIns="0" rIns="0" bIns="0" anchor="t" anchorCtr="0">
            <a:noAutofit/>
          </a:bodyPr>
          <a:lstStyle/>
          <a:p>
            <a:pPr marL="0" marR="0" lvl="0" indent="0" algn="l" rtl="0">
              <a:lnSpc>
                <a:spcPct val="100000"/>
              </a:lnSpc>
              <a:spcBef>
                <a:spcPts val="0"/>
              </a:spcBef>
              <a:spcAft>
                <a:spcPts val="0"/>
              </a:spcAft>
              <a:buClr>
                <a:srgbClr val="FFFFFF"/>
              </a:buClr>
              <a:buSzPct val="25000"/>
              <a:buFont typeface="Georgia"/>
              <a:buNone/>
            </a:pPr>
            <a:r>
              <a:rPr lang="en" sz="1000" b="0" i="0" u="none" strike="noStrike" cap="none" dirty="0">
                <a:ea typeface="Georgia"/>
                <a:cs typeface="Georgia"/>
                <a:sym typeface="Georgia"/>
              </a:rPr>
              <a:t>Tailor the analytics solutions to support client needs (e.g. journal entry testing)</a:t>
            </a:r>
          </a:p>
        </p:txBody>
      </p:sp>
      <p:sp>
        <p:nvSpPr>
          <p:cNvPr id="17" name="Shape 292"/>
          <p:cNvSpPr/>
          <p:nvPr/>
        </p:nvSpPr>
        <p:spPr>
          <a:xfrm>
            <a:off x="5475432" y="4219789"/>
            <a:ext cx="1458903" cy="1532848"/>
          </a:xfrm>
          <a:custGeom>
            <a:avLst/>
            <a:gdLst/>
            <a:ahLst/>
            <a:cxnLst/>
            <a:rect l="0" t="0" r="0" b="0"/>
            <a:pathLst>
              <a:path w="120000" h="120000" extrusionOk="0">
                <a:moveTo>
                  <a:pt x="120000" y="120000"/>
                </a:moveTo>
                <a:lnTo>
                  <a:pt x="0" y="120000"/>
                </a:lnTo>
                <a:lnTo>
                  <a:pt x="0" y="0"/>
                </a:lnTo>
                <a:lnTo>
                  <a:pt x="62743" y="35438"/>
                </a:lnTo>
                <a:lnTo>
                  <a:pt x="120000" y="0"/>
                </a:lnTo>
                <a:lnTo>
                  <a:pt x="120000" y="120000"/>
                </a:lnTo>
              </a:path>
            </a:pathLst>
          </a:custGeom>
          <a:noFill/>
          <a:ln>
            <a:noFill/>
          </a:ln>
        </p:spPr>
        <p:txBody>
          <a:bodyPr lIns="104275" tIns="52125" rIns="104275" bIns="52125" anchor="t" anchorCtr="0">
            <a:noAutofit/>
          </a:bodyPr>
          <a:lstStyle/>
          <a:p>
            <a:pPr marL="0" marR="0" lvl="0" indent="0" algn="l" rtl="0">
              <a:lnSpc>
                <a:spcPct val="100000"/>
              </a:lnSpc>
              <a:spcBef>
                <a:spcPts val="0"/>
              </a:spcBef>
              <a:spcAft>
                <a:spcPts val="0"/>
              </a:spcAft>
              <a:buClr>
                <a:srgbClr val="000000"/>
              </a:buClr>
              <a:buFont typeface="Arial"/>
              <a:buNone/>
            </a:pPr>
            <a:endParaRPr sz="2100" b="0" i="0" u="none" strike="noStrike" cap="none">
              <a:solidFill>
                <a:srgbClr val="000000"/>
              </a:solidFill>
              <a:ea typeface="Georgia"/>
              <a:cs typeface="Georgia"/>
              <a:sym typeface="Georgia"/>
            </a:endParaRPr>
          </a:p>
        </p:txBody>
      </p:sp>
      <p:sp>
        <p:nvSpPr>
          <p:cNvPr id="18" name="Shape 293"/>
          <p:cNvSpPr/>
          <p:nvPr/>
        </p:nvSpPr>
        <p:spPr>
          <a:xfrm>
            <a:off x="5465154" y="1762792"/>
            <a:ext cx="1479459" cy="3221294"/>
          </a:xfrm>
          <a:custGeom>
            <a:avLst/>
            <a:gdLst/>
            <a:ahLst/>
            <a:cxnLst/>
            <a:rect l="0" t="0" r="0" b="0"/>
            <a:pathLst>
              <a:path w="120000" h="120000" extrusionOk="0">
                <a:moveTo>
                  <a:pt x="120000" y="103982"/>
                </a:moveTo>
                <a:lnTo>
                  <a:pt x="60763" y="120000"/>
                </a:lnTo>
                <a:lnTo>
                  <a:pt x="0" y="103982"/>
                </a:lnTo>
                <a:lnTo>
                  <a:pt x="0" y="16798"/>
                </a:lnTo>
                <a:lnTo>
                  <a:pt x="60763" y="0"/>
                </a:lnTo>
                <a:lnTo>
                  <a:pt x="120000" y="16082"/>
                </a:lnTo>
                <a:lnTo>
                  <a:pt x="120000" y="103982"/>
                </a:lnTo>
              </a:path>
            </a:pathLst>
          </a:custGeom>
          <a:noFill/>
          <a:ln>
            <a:noFill/>
          </a:ln>
        </p:spPr>
        <p:txBody>
          <a:bodyPr lIns="104275" tIns="52125" rIns="104275" bIns="52125" anchor="t" anchorCtr="0">
            <a:noAutofit/>
          </a:bodyPr>
          <a:lstStyle/>
          <a:p>
            <a:pPr marL="0" marR="0" lvl="0" indent="0" algn="l" rtl="0">
              <a:lnSpc>
                <a:spcPct val="100000"/>
              </a:lnSpc>
              <a:spcBef>
                <a:spcPts val="0"/>
              </a:spcBef>
              <a:spcAft>
                <a:spcPts val="0"/>
              </a:spcAft>
              <a:buClr>
                <a:srgbClr val="000000"/>
              </a:buClr>
              <a:buFont typeface="Arial"/>
              <a:buNone/>
            </a:pPr>
            <a:endParaRPr sz="2100" b="0" i="0" u="none" strike="noStrike" cap="none">
              <a:solidFill>
                <a:srgbClr val="000000"/>
              </a:solidFill>
              <a:ea typeface="Georgia"/>
              <a:cs typeface="Georgia"/>
              <a:sym typeface="Georgia"/>
            </a:endParaRPr>
          </a:p>
        </p:txBody>
      </p:sp>
      <p:sp>
        <p:nvSpPr>
          <p:cNvPr id="19" name="Shape 294"/>
          <p:cNvSpPr/>
          <p:nvPr/>
        </p:nvSpPr>
        <p:spPr>
          <a:xfrm>
            <a:off x="5475434" y="1762792"/>
            <a:ext cx="1458903" cy="2763353"/>
          </a:xfrm>
          <a:custGeom>
            <a:avLst/>
            <a:gdLst/>
            <a:ahLst/>
            <a:cxnLst/>
            <a:rect l="0" t="0" r="0" b="0"/>
            <a:pathLst>
              <a:path w="120000" h="120000" extrusionOk="0">
                <a:moveTo>
                  <a:pt x="59929" y="0"/>
                </a:moveTo>
                <a:lnTo>
                  <a:pt x="0" y="18747"/>
                </a:lnTo>
                <a:lnTo>
                  <a:pt x="0" y="18975"/>
                </a:lnTo>
                <a:lnTo>
                  <a:pt x="59929" y="0"/>
                </a:lnTo>
                <a:lnTo>
                  <a:pt x="120000" y="18747"/>
                </a:lnTo>
                <a:lnTo>
                  <a:pt x="120000" y="120000"/>
                </a:lnTo>
                <a:lnTo>
                  <a:pt x="120000" y="18747"/>
                </a:lnTo>
                <a:lnTo>
                  <a:pt x="59929" y="0"/>
                </a:lnTo>
                <a:close/>
              </a:path>
            </a:pathLst>
          </a:custGeom>
          <a:solidFill>
            <a:srgbClr val="E5E1DE"/>
          </a:solidFill>
          <a:ln>
            <a:noFill/>
          </a:ln>
        </p:spPr>
        <p:txBody>
          <a:bodyPr lIns="104275" tIns="52125" rIns="104275" bIns="52125" anchor="t" anchorCtr="0">
            <a:noAutofit/>
          </a:bodyPr>
          <a:lstStyle/>
          <a:p>
            <a:pPr marL="0" marR="0" lvl="0" indent="0" algn="l" rtl="0">
              <a:lnSpc>
                <a:spcPct val="100000"/>
              </a:lnSpc>
              <a:spcBef>
                <a:spcPts val="0"/>
              </a:spcBef>
              <a:spcAft>
                <a:spcPts val="0"/>
              </a:spcAft>
              <a:buClr>
                <a:srgbClr val="000000"/>
              </a:buClr>
              <a:buFont typeface="Arial"/>
              <a:buNone/>
            </a:pPr>
            <a:endParaRPr sz="2100" b="0" i="0" u="none" strike="noStrike" cap="none">
              <a:solidFill>
                <a:srgbClr val="000000"/>
              </a:solidFill>
              <a:ea typeface="Georgia"/>
              <a:cs typeface="Georgia"/>
              <a:sym typeface="Georgia"/>
            </a:endParaRPr>
          </a:p>
        </p:txBody>
      </p:sp>
      <p:sp>
        <p:nvSpPr>
          <p:cNvPr id="20" name="Shape 295"/>
          <p:cNvSpPr/>
          <p:nvPr/>
        </p:nvSpPr>
        <p:spPr>
          <a:xfrm>
            <a:off x="5475434" y="1762792"/>
            <a:ext cx="1458903" cy="2763353"/>
          </a:xfrm>
          <a:custGeom>
            <a:avLst/>
            <a:gdLst/>
            <a:ahLst/>
            <a:cxnLst/>
            <a:rect l="0" t="0" r="0" b="0"/>
            <a:pathLst>
              <a:path w="120000" h="120000" extrusionOk="0">
                <a:moveTo>
                  <a:pt x="59929" y="0"/>
                </a:moveTo>
                <a:lnTo>
                  <a:pt x="0" y="18747"/>
                </a:lnTo>
                <a:lnTo>
                  <a:pt x="0" y="18975"/>
                </a:lnTo>
                <a:lnTo>
                  <a:pt x="59929" y="0"/>
                </a:lnTo>
                <a:lnTo>
                  <a:pt x="120000" y="18747"/>
                </a:lnTo>
                <a:lnTo>
                  <a:pt x="120000" y="120000"/>
                </a:lnTo>
                <a:lnTo>
                  <a:pt x="120000" y="18747"/>
                </a:lnTo>
                <a:lnTo>
                  <a:pt x="59929" y="0"/>
                </a:lnTo>
              </a:path>
            </a:pathLst>
          </a:custGeom>
          <a:noFill/>
          <a:ln>
            <a:noFill/>
          </a:ln>
        </p:spPr>
        <p:txBody>
          <a:bodyPr lIns="104275" tIns="52125" rIns="104275" bIns="52125" anchor="t" anchorCtr="0">
            <a:noAutofit/>
          </a:bodyPr>
          <a:lstStyle/>
          <a:p>
            <a:pPr marL="0" marR="0" lvl="0" indent="0" algn="l" rtl="0">
              <a:lnSpc>
                <a:spcPct val="100000"/>
              </a:lnSpc>
              <a:spcBef>
                <a:spcPts val="0"/>
              </a:spcBef>
              <a:spcAft>
                <a:spcPts val="0"/>
              </a:spcAft>
              <a:buClr>
                <a:srgbClr val="000000"/>
              </a:buClr>
              <a:buFont typeface="Arial"/>
              <a:buNone/>
            </a:pPr>
            <a:endParaRPr sz="2100" b="0" i="0" u="none" strike="noStrike" cap="none">
              <a:solidFill>
                <a:srgbClr val="000000"/>
              </a:solidFill>
              <a:ea typeface="Georgia"/>
              <a:cs typeface="Georgia"/>
              <a:sym typeface="Georgia"/>
            </a:endParaRPr>
          </a:p>
        </p:txBody>
      </p:sp>
      <p:sp>
        <p:nvSpPr>
          <p:cNvPr id="21" name="Shape 296"/>
          <p:cNvSpPr/>
          <p:nvPr/>
        </p:nvSpPr>
        <p:spPr>
          <a:xfrm>
            <a:off x="5475432" y="1762800"/>
            <a:ext cx="1458903" cy="3037146"/>
          </a:xfrm>
          <a:custGeom>
            <a:avLst/>
            <a:gdLst/>
            <a:ahLst/>
            <a:cxnLst/>
            <a:rect l="0" t="0" r="0" b="0"/>
            <a:pathLst>
              <a:path w="120000" h="120000" extrusionOk="0">
                <a:moveTo>
                  <a:pt x="59929" y="0"/>
                </a:moveTo>
                <a:lnTo>
                  <a:pt x="0" y="16411"/>
                </a:lnTo>
                <a:lnTo>
                  <a:pt x="0" y="103785"/>
                </a:lnTo>
                <a:lnTo>
                  <a:pt x="59929" y="120000"/>
                </a:lnTo>
                <a:lnTo>
                  <a:pt x="120000" y="103785"/>
                </a:lnTo>
                <a:lnTo>
                  <a:pt x="120000" y="16214"/>
                </a:lnTo>
                <a:lnTo>
                  <a:pt x="59929" y="0"/>
                </a:lnTo>
              </a:path>
            </a:pathLst>
          </a:custGeom>
          <a:noFill/>
          <a:ln>
            <a:noFill/>
          </a:ln>
        </p:spPr>
        <p:txBody>
          <a:bodyPr lIns="104275" tIns="52125" rIns="104275" bIns="52125" anchor="t" anchorCtr="0">
            <a:noAutofit/>
          </a:bodyPr>
          <a:lstStyle/>
          <a:p>
            <a:pPr marL="0" marR="0" lvl="0" indent="0" algn="l" rtl="0">
              <a:lnSpc>
                <a:spcPct val="100000"/>
              </a:lnSpc>
              <a:spcBef>
                <a:spcPts val="0"/>
              </a:spcBef>
              <a:spcAft>
                <a:spcPts val="0"/>
              </a:spcAft>
              <a:buClr>
                <a:srgbClr val="000000"/>
              </a:buClr>
              <a:buFont typeface="Arial"/>
              <a:buNone/>
            </a:pPr>
            <a:endParaRPr sz="2100" b="0" i="0" u="none" strike="noStrike" cap="none">
              <a:solidFill>
                <a:srgbClr val="000000"/>
              </a:solidFill>
              <a:ea typeface="Georgia"/>
              <a:cs typeface="Georgia"/>
              <a:sym typeface="Georgia"/>
            </a:endParaRPr>
          </a:p>
        </p:txBody>
      </p:sp>
      <p:sp>
        <p:nvSpPr>
          <p:cNvPr id="22" name="Shape 297"/>
          <p:cNvSpPr/>
          <p:nvPr/>
        </p:nvSpPr>
        <p:spPr>
          <a:xfrm>
            <a:off x="5465154" y="1762792"/>
            <a:ext cx="1479459" cy="3221294"/>
          </a:xfrm>
          <a:custGeom>
            <a:avLst/>
            <a:gdLst/>
            <a:ahLst/>
            <a:cxnLst/>
            <a:rect l="0" t="0" r="0" b="0"/>
            <a:pathLst>
              <a:path w="120000" h="120000" extrusionOk="0">
                <a:moveTo>
                  <a:pt x="120000" y="103982"/>
                </a:moveTo>
                <a:lnTo>
                  <a:pt x="60901" y="120000"/>
                </a:lnTo>
                <a:lnTo>
                  <a:pt x="0" y="103982"/>
                </a:lnTo>
                <a:lnTo>
                  <a:pt x="0" y="16798"/>
                </a:lnTo>
                <a:lnTo>
                  <a:pt x="60901" y="0"/>
                </a:lnTo>
                <a:lnTo>
                  <a:pt x="120000" y="16082"/>
                </a:lnTo>
                <a:lnTo>
                  <a:pt x="120000" y="103982"/>
                </a:lnTo>
                <a:close/>
              </a:path>
            </a:pathLst>
          </a:custGeom>
          <a:solidFill>
            <a:srgbClr val="FFFFFF"/>
          </a:solidFill>
          <a:ln>
            <a:noFill/>
          </a:ln>
        </p:spPr>
        <p:txBody>
          <a:bodyPr lIns="104275" tIns="52125" rIns="104275" bIns="52125" anchor="t" anchorCtr="0">
            <a:noAutofit/>
          </a:bodyPr>
          <a:lstStyle/>
          <a:p>
            <a:pPr marL="0" marR="0" lvl="0" indent="0" algn="l" rtl="0">
              <a:lnSpc>
                <a:spcPct val="100000"/>
              </a:lnSpc>
              <a:spcBef>
                <a:spcPts val="0"/>
              </a:spcBef>
              <a:spcAft>
                <a:spcPts val="0"/>
              </a:spcAft>
              <a:buClr>
                <a:srgbClr val="000000"/>
              </a:buClr>
              <a:buFont typeface="Arial"/>
              <a:buNone/>
            </a:pPr>
            <a:endParaRPr sz="2100" b="0" i="0" u="none" strike="noStrike" cap="none">
              <a:solidFill>
                <a:srgbClr val="000000"/>
              </a:solidFill>
              <a:ea typeface="Georgia"/>
              <a:cs typeface="Georgia"/>
              <a:sym typeface="Georgia"/>
            </a:endParaRPr>
          </a:p>
        </p:txBody>
      </p:sp>
      <p:sp>
        <p:nvSpPr>
          <p:cNvPr id="23" name="Shape 298"/>
          <p:cNvSpPr/>
          <p:nvPr/>
        </p:nvSpPr>
        <p:spPr>
          <a:xfrm>
            <a:off x="5465154" y="1762792"/>
            <a:ext cx="1479459" cy="3221294"/>
          </a:xfrm>
          <a:custGeom>
            <a:avLst/>
            <a:gdLst/>
            <a:ahLst/>
            <a:cxnLst/>
            <a:rect l="0" t="0" r="0" b="0"/>
            <a:pathLst>
              <a:path w="120000" h="120000" extrusionOk="0">
                <a:moveTo>
                  <a:pt x="120000" y="103982"/>
                </a:moveTo>
                <a:lnTo>
                  <a:pt x="60901" y="120000"/>
                </a:lnTo>
                <a:lnTo>
                  <a:pt x="0" y="103982"/>
                </a:lnTo>
                <a:lnTo>
                  <a:pt x="0" y="16798"/>
                </a:lnTo>
                <a:lnTo>
                  <a:pt x="60901" y="0"/>
                </a:lnTo>
                <a:lnTo>
                  <a:pt x="120000" y="16082"/>
                </a:lnTo>
                <a:lnTo>
                  <a:pt x="120000" y="103982"/>
                </a:lnTo>
              </a:path>
            </a:pathLst>
          </a:custGeom>
          <a:noFill/>
          <a:ln>
            <a:noFill/>
          </a:ln>
        </p:spPr>
        <p:txBody>
          <a:bodyPr lIns="104275" tIns="52125" rIns="104275" bIns="52125" anchor="t" anchorCtr="0">
            <a:noAutofit/>
          </a:bodyPr>
          <a:lstStyle/>
          <a:p>
            <a:pPr marL="0" marR="0" lvl="0" indent="0" algn="l" rtl="0">
              <a:lnSpc>
                <a:spcPct val="100000"/>
              </a:lnSpc>
              <a:spcBef>
                <a:spcPts val="0"/>
              </a:spcBef>
              <a:spcAft>
                <a:spcPts val="0"/>
              </a:spcAft>
              <a:buClr>
                <a:srgbClr val="000000"/>
              </a:buClr>
              <a:buFont typeface="Arial"/>
              <a:buNone/>
            </a:pPr>
            <a:endParaRPr sz="2100" b="0" i="0" u="none" strike="noStrike" cap="none">
              <a:solidFill>
                <a:srgbClr val="000000"/>
              </a:solidFill>
              <a:ea typeface="Georgia"/>
              <a:cs typeface="Georgia"/>
              <a:sym typeface="Georgia"/>
            </a:endParaRPr>
          </a:p>
        </p:txBody>
      </p:sp>
      <p:sp>
        <p:nvSpPr>
          <p:cNvPr id="24" name="Shape 299"/>
          <p:cNvSpPr/>
          <p:nvPr/>
        </p:nvSpPr>
        <p:spPr>
          <a:xfrm>
            <a:off x="5475432" y="1762791"/>
            <a:ext cx="1458903" cy="2763353"/>
          </a:xfrm>
          <a:custGeom>
            <a:avLst/>
            <a:gdLst/>
            <a:ahLst/>
            <a:cxnLst/>
            <a:rect l="0" t="0" r="0" b="0"/>
            <a:pathLst>
              <a:path w="120000" h="120000" extrusionOk="0">
                <a:moveTo>
                  <a:pt x="60070" y="0"/>
                </a:moveTo>
                <a:lnTo>
                  <a:pt x="0" y="18747"/>
                </a:lnTo>
                <a:lnTo>
                  <a:pt x="0" y="18975"/>
                </a:lnTo>
                <a:lnTo>
                  <a:pt x="60070" y="0"/>
                </a:lnTo>
                <a:lnTo>
                  <a:pt x="120000" y="18747"/>
                </a:lnTo>
                <a:lnTo>
                  <a:pt x="120000" y="120000"/>
                </a:lnTo>
                <a:lnTo>
                  <a:pt x="120000" y="18747"/>
                </a:lnTo>
                <a:lnTo>
                  <a:pt x="60070" y="0"/>
                </a:lnTo>
                <a:close/>
              </a:path>
            </a:pathLst>
          </a:custGeom>
          <a:solidFill>
            <a:srgbClr val="E5E1DE"/>
          </a:solidFill>
          <a:ln>
            <a:noFill/>
          </a:ln>
        </p:spPr>
        <p:txBody>
          <a:bodyPr lIns="104275" tIns="52125" rIns="104275" bIns="52125" anchor="t" anchorCtr="0">
            <a:noAutofit/>
          </a:bodyPr>
          <a:lstStyle/>
          <a:p>
            <a:pPr marL="0" marR="0" lvl="0" indent="0" algn="l" rtl="0">
              <a:lnSpc>
                <a:spcPct val="100000"/>
              </a:lnSpc>
              <a:spcBef>
                <a:spcPts val="0"/>
              </a:spcBef>
              <a:spcAft>
                <a:spcPts val="0"/>
              </a:spcAft>
              <a:buClr>
                <a:srgbClr val="000000"/>
              </a:buClr>
              <a:buFont typeface="Arial"/>
              <a:buNone/>
            </a:pPr>
            <a:endParaRPr sz="2100" b="0" i="0" u="none" strike="noStrike" cap="none">
              <a:solidFill>
                <a:srgbClr val="000000"/>
              </a:solidFill>
              <a:ea typeface="Georgia"/>
              <a:cs typeface="Georgia"/>
              <a:sym typeface="Georgia"/>
            </a:endParaRPr>
          </a:p>
        </p:txBody>
      </p:sp>
      <p:sp>
        <p:nvSpPr>
          <p:cNvPr id="25" name="Shape 300"/>
          <p:cNvSpPr/>
          <p:nvPr/>
        </p:nvSpPr>
        <p:spPr>
          <a:xfrm>
            <a:off x="5475432" y="1762791"/>
            <a:ext cx="1458903" cy="2763353"/>
          </a:xfrm>
          <a:custGeom>
            <a:avLst/>
            <a:gdLst/>
            <a:ahLst/>
            <a:cxnLst/>
            <a:rect l="0" t="0" r="0" b="0"/>
            <a:pathLst>
              <a:path w="120000" h="120000" extrusionOk="0">
                <a:moveTo>
                  <a:pt x="60070" y="0"/>
                </a:moveTo>
                <a:lnTo>
                  <a:pt x="0" y="18747"/>
                </a:lnTo>
                <a:lnTo>
                  <a:pt x="0" y="18975"/>
                </a:lnTo>
                <a:lnTo>
                  <a:pt x="60070" y="0"/>
                </a:lnTo>
                <a:lnTo>
                  <a:pt x="120000" y="18747"/>
                </a:lnTo>
                <a:lnTo>
                  <a:pt x="120000" y="120000"/>
                </a:lnTo>
                <a:lnTo>
                  <a:pt x="120000" y="18747"/>
                </a:lnTo>
                <a:lnTo>
                  <a:pt x="60070" y="0"/>
                </a:lnTo>
              </a:path>
            </a:pathLst>
          </a:custGeom>
          <a:noFill/>
          <a:ln>
            <a:noFill/>
          </a:ln>
        </p:spPr>
        <p:txBody>
          <a:bodyPr lIns="104275" tIns="52125" rIns="104275" bIns="52125" anchor="t" anchorCtr="0">
            <a:noAutofit/>
          </a:bodyPr>
          <a:lstStyle/>
          <a:p>
            <a:pPr marL="0" marR="0" lvl="0" indent="0" algn="l" rtl="0">
              <a:lnSpc>
                <a:spcPct val="100000"/>
              </a:lnSpc>
              <a:spcBef>
                <a:spcPts val="0"/>
              </a:spcBef>
              <a:spcAft>
                <a:spcPts val="0"/>
              </a:spcAft>
              <a:buClr>
                <a:srgbClr val="000000"/>
              </a:buClr>
              <a:buFont typeface="Arial"/>
              <a:buNone/>
            </a:pPr>
            <a:endParaRPr sz="2100" b="0" i="0" u="none" strike="noStrike" cap="none">
              <a:solidFill>
                <a:srgbClr val="000000"/>
              </a:solidFill>
              <a:ea typeface="Georgia"/>
              <a:cs typeface="Georgia"/>
              <a:sym typeface="Georgia"/>
            </a:endParaRPr>
          </a:p>
        </p:txBody>
      </p:sp>
      <p:sp>
        <p:nvSpPr>
          <p:cNvPr id="26" name="Shape 301"/>
          <p:cNvSpPr/>
          <p:nvPr/>
        </p:nvSpPr>
        <p:spPr>
          <a:xfrm>
            <a:off x="5421701" y="1852810"/>
            <a:ext cx="1566367" cy="3096245"/>
          </a:xfrm>
          <a:custGeom>
            <a:avLst/>
            <a:gdLst/>
            <a:ahLst/>
            <a:cxnLst/>
            <a:rect l="0" t="0" r="0" b="0"/>
            <a:pathLst>
              <a:path w="120000" h="120000" extrusionOk="0">
                <a:moveTo>
                  <a:pt x="60070" y="0"/>
                </a:moveTo>
                <a:lnTo>
                  <a:pt x="0" y="16411"/>
                </a:lnTo>
                <a:lnTo>
                  <a:pt x="0" y="103785"/>
                </a:lnTo>
                <a:lnTo>
                  <a:pt x="60070" y="120000"/>
                </a:lnTo>
                <a:lnTo>
                  <a:pt x="120000" y="103785"/>
                </a:lnTo>
                <a:lnTo>
                  <a:pt x="120000" y="16214"/>
                </a:lnTo>
                <a:lnTo>
                  <a:pt x="60070" y="0"/>
                </a:lnTo>
                <a:close/>
              </a:path>
            </a:pathLst>
          </a:custGeom>
          <a:solidFill>
            <a:srgbClr val="EAE8E2"/>
          </a:solidFill>
          <a:ln>
            <a:noFill/>
          </a:ln>
        </p:spPr>
        <p:txBody>
          <a:bodyPr lIns="104275" tIns="52125" rIns="104275" bIns="52125" anchor="t" anchorCtr="0">
            <a:noAutofit/>
          </a:bodyPr>
          <a:lstStyle/>
          <a:p>
            <a:pPr marL="0" marR="0" lvl="0" indent="0" algn="l" rtl="0">
              <a:lnSpc>
                <a:spcPct val="100000"/>
              </a:lnSpc>
              <a:spcBef>
                <a:spcPts val="0"/>
              </a:spcBef>
              <a:spcAft>
                <a:spcPts val="0"/>
              </a:spcAft>
              <a:buClr>
                <a:srgbClr val="000000"/>
              </a:buClr>
              <a:buFont typeface="Arial"/>
              <a:buNone/>
            </a:pPr>
            <a:endParaRPr sz="2100" b="0" i="0" u="none" strike="noStrike" cap="none">
              <a:solidFill>
                <a:srgbClr val="000000"/>
              </a:solidFill>
              <a:ea typeface="Georgia"/>
              <a:cs typeface="Georgia"/>
              <a:sym typeface="Georgia"/>
            </a:endParaRPr>
          </a:p>
        </p:txBody>
      </p:sp>
      <p:sp>
        <p:nvSpPr>
          <p:cNvPr id="27" name="Shape 302"/>
          <p:cNvSpPr/>
          <p:nvPr/>
        </p:nvSpPr>
        <p:spPr>
          <a:xfrm>
            <a:off x="5508721" y="1861361"/>
            <a:ext cx="1392324" cy="1164267"/>
          </a:xfrm>
          <a:custGeom>
            <a:avLst/>
            <a:gdLst/>
            <a:ahLst/>
            <a:cxnLst/>
            <a:rect l="0" t="0" r="0" b="0"/>
            <a:pathLst>
              <a:path w="120000" h="120000" extrusionOk="0">
                <a:moveTo>
                  <a:pt x="120000" y="80744"/>
                </a:moveTo>
                <a:lnTo>
                  <a:pt x="59675" y="120000"/>
                </a:lnTo>
                <a:lnTo>
                  <a:pt x="0" y="80744"/>
                </a:lnTo>
                <a:lnTo>
                  <a:pt x="0" y="39255"/>
                </a:lnTo>
                <a:lnTo>
                  <a:pt x="59675" y="0"/>
                </a:lnTo>
                <a:lnTo>
                  <a:pt x="120000" y="39255"/>
                </a:lnTo>
                <a:lnTo>
                  <a:pt x="120000" y="80744"/>
                </a:lnTo>
                <a:close/>
              </a:path>
            </a:pathLst>
          </a:custGeom>
          <a:solidFill>
            <a:schemeClr val="accent4"/>
          </a:solidFill>
          <a:ln>
            <a:noFill/>
          </a:ln>
        </p:spPr>
        <p:txBody>
          <a:bodyPr lIns="104275" tIns="52125" rIns="104275" bIns="52125" anchor="t" anchorCtr="0">
            <a:noAutofit/>
          </a:bodyPr>
          <a:lstStyle/>
          <a:p>
            <a:pPr marL="0" marR="0" lvl="0" indent="0" algn="l" rtl="0">
              <a:lnSpc>
                <a:spcPct val="100000"/>
              </a:lnSpc>
              <a:spcBef>
                <a:spcPts val="0"/>
              </a:spcBef>
              <a:spcAft>
                <a:spcPts val="0"/>
              </a:spcAft>
              <a:buClr>
                <a:srgbClr val="000000"/>
              </a:buClr>
              <a:buFont typeface="Arial"/>
              <a:buNone/>
            </a:pPr>
            <a:endParaRPr sz="2100" b="0" i="0" u="none" strike="noStrike" cap="none">
              <a:solidFill>
                <a:srgbClr val="000000"/>
              </a:solidFill>
              <a:ea typeface="Georgia"/>
              <a:cs typeface="Georgia"/>
              <a:sym typeface="Georgia"/>
            </a:endParaRPr>
          </a:p>
        </p:txBody>
      </p:sp>
      <p:sp>
        <p:nvSpPr>
          <p:cNvPr id="28" name="Shape 303"/>
          <p:cNvSpPr/>
          <p:nvPr/>
        </p:nvSpPr>
        <p:spPr>
          <a:xfrm>
            <a:off x="5982194" y="1841895"/>
            <a:ext cx="445380" cy="922165"/>
          </a:xfrm>
          <a:prstGeom prst="rect">
            <a:avLst/>
          </a:prstGeom>
          <a:noFill/>
          <a:ln>
            <a:noFill/>
          </a:ln>
        </p:spPr>
        <p:txBody>
          <a:bodyPr lIns="0" tIns="0" rIns="0" bIns="0" anchor="t" anchorCtr="0">
            <a:noAutofit/>
          </a:bodyPr>
          <a:lstStyle/>
          <a:p>
            <a:pPr marL="0" marR="0" lvl="0" indent="0" algn="l" rtl="0">
              <a:lnSpc>
                <a:spcPct val="100000"/>
              </a:lnSpc>
              <a:spcBef>
                <a:spcPts val="0"/>
              </a:spcBef>
              <a:spcAft>
                <a:spcPts val="0"/>
              </a:spcAft>
              <a:buClr>
                <a:srgbClr val="FFFFFF"/>
              </a:buClr>
              <a:buFont typeface="Georgia"/>
              <a:buNone/>
            </a:pPr>
            <a:endParaRPr sz="1400" b="0" i="0" u="none" strike="noStrike" cap="none">
              <a:solidFill>
                <a:srgbClr val="000000"/>
              </a:solidFill>
              <a:ea typeface="Arial"/>
              <a:cs typeface="Arial"/>
              <a:sym typeface="Arial"/>
            </a:endParaRPr>
          </a:p>
        </p:txBody>
      </p:sp>
      <p:sp>
        <p:nvSpPr>
          <p:cNvPr id="29" name="Shape 304"/>
          <p:cNvSpPr/>
          <p:nvPr/>
        </p:nvSpPr>
        <p:spPr>
          <a:xfrm>
            <a:off x="5508721" y="2351230"/>
            <a:ext cx="1392324" cy="214981"/>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rgbClr val="DB536A"/>
              </a:buClr>
              <a:buSzPct val="25000"/>
              <a:buFont typeface="Georgia"/>
              <a:buNone/>
            </a:pPr>
            <a:r>
              <a:rPr lang="en" sz="1400" b="1" i="1" u="none" strike="noStrike" cap="none" dirty="0">
                <a:solidFill>
                  <a:schemeClr val="lt1"/>
                </a:solidFill>
                <a:ea typeface="Georgia"/>
                <a:cs typeface="Georgia"/>
                <a:sym typeface="Georgia"/>
              </a:rPr>
              <a:t>Predictability</a:t>
            </a:r>
          </a:p>
        </p:txBody>
      </p:sp>
      <p:sp>
        <p:nvSpPr>
          <p:cNvPr id="30" name="Shape 305"/>
          <p:cNvSpPr/>
          <p:nvPr/>
        </p:nvSpPr>
        <p:spPr>
          <a:xfrm>
            <a:off x="5421701" y="4591072"/>
            <a:ext cx="1566367" cy="1392324"/>
          </a:xfrm>
          <a:custGeom>
            <a:avLst/>
            <a:gdLst/>
            <a:ahLst/>
            <a:cxnLst/>
            <a:rect l="0" t="0" r="0" b="0"/>
            <a:pathLst>
              <a:path w="120000" h="120000" extrusionOk="0">
                <a:moveTo>
                  <a:pt x="120000" y="120000"/>
                </a:moveTo>
                <a:lnTo>
                  <a:pt x="0" y="120000"/>
                </a:lnTo>
                <a:lnTo>
                  <a:pt x="0" y="0"/>
                </a:lnTo>
                <a:lnTo>
                  <a:pt x="62743" y="35438"/>
                </a:lnTo>
                <a:lnTo>
                  <a:pt x="120000" y="0"/>
                </a:lnTo>
                <a:lnTo>
                  <a:pt x="120000" y="120000"/>
                </a:lnTo>
                <a:close/>
              </a:path>
            </a:pathLst>
          </a:custGeom>
          <a:solidFill>
            <a:srgbClr val="C0BAA7"/>
          </a:solidFill>
          <a:ln>
            <a:noFill/>
          </a:ln>
        </p:spPr>
        <p:txBody>
          <a:bodyPr lIns="104275" tIns="52125" rIns="104275" bIns="52125" anchor="t" anchorCtr="0">
            <a:noAutofit/>
          </a:bodyPr>
          <a:lstStyle/>
          <a:p>
            <a:pPr marL="0" marR="0" lvl="0" indent="0" algn="l" rtl="0">
              <a:lnSpc>
                <a:spcPct val="100000"/>
              </a:lnSpc>
              <a:spcBef>
                <a:spcPts val="0"/>
              </a:spcBef>
              <a:spcAft>
                <a:spcPts val="0"/>
              </a:spcAft>
              <a:buClr>
                <a:srgbClr val="000000"/>
              </a:buClr>
              <a:buFont typeface="Arial"/>
              <a:buNone/>
            </a:pPr>
            <a:endParaRPr sz="2100" b="0" i="0" u="none" strike="noStrike" cap="none">
              <a:solidFill>
                <a:srgbClr val="000000"/>
              </a:solidFill>
              <a:ea typeface="Georgia"/>
              <a:cs typeface="Georgia"/>
              <a:sym typeface="Georgia"/>
            </a:endParaRPr>
          </a:p>
        </p:txBody>
      </p:sp>
      <p:sp>
        <p:nvSpPr>
          <p:cNvPr id="31" name="Shape 306"/>
          <p:cNvSpPr/>
          <p:nvPr/>
        </p:nvSpPr>
        <p:spPr>
          <a:xfrm>
            <a:off x="5508722" y="5052844"/>
            <a:ext cx="1392324" cy="828235"/>
          </a:xfrm>
          <a:prstGeom prst="rect">
            <a:avLst/>
          </a:prstGeom>
          <a:noFill/>
          <a:ln>
            <a:noFill/>
          </a:ln>
        </p:spPr>
        <p:txBody>
          <a:bodyPr lIns="0" tIns="0" rIns="0" bIns="0" anchor="t" anchorCtr="0">
            <a:noAutofit/>
          </a:bodyPr>
          <a:lstStyle/>
          <a:p>
            <a:pPr marL="0" marR="0" lvl="0" indent="0" algn="l" rtl="0">
              <a:lnSpc>
                <a:spcPct val="100000"/>
              </a:lnSpc>
              <a:spcBef>
                <a:spcPts val="0"/>
              </a:spcBef>
              <a:spcAft>
                <a:spcPts val="0"/>
              </a:spcAft>
              <a:buClr>
                <a:srgbClr val="FFFFFF"/>
              </a:buClr>
              <a:buSzPct val="25000"/>
              <a:buFont typeface="Georgia"/>
              <a:buNone/>
            </a:pPr>
            <a:r>
              <a:rPr lang="en" sz="1000" b="0" i="0" u="none" strike="noStrike" cap="none" dirty="0">
                <a:ea typeface="Georgia"/>
                <a:cs typeface="Georgia"/>
                <a:sym typeface="Georgia"/>
              </a:rPr>
              <a:t>Ability to replicate processes across type of work and client engagements</a:t>
            </a:r>
          </a:p>
        </p:txBody>
      </p:sp>
      <p:sp>
        <p:nvSpPr>
          <p:cNvPr id="32" name="Shape 307"/>
          <p:cNvSpPr/>
          <p:nvPr/>
        </p:nvSpPr>
        <p:spPr>
          <a:xfrm>
            <a:off x="5898257" y="3418235"/>
            <a:ext cx="613254" cy="399128"/>
          </a:xfrm>
          <a:custGeom>
            <a:avLst/>
            <a:gdLst/>
            <a:ahLst/>
            <a:cxnLst/>
            <a:rect l="0" t="0" r="0" b="0"/>
            <a:pathLst>
              <a:path w="120000" h="120000" extrusionOk="0">
                <a:moveTo>
                  <a:pt x="81649" y="100408"/>
                </a:moveTo>
                <a:lnTo>
                  <a:pt x="44536" y="100408"/>
                </a:lnTo>
                <a:lnTo>
                  <a:pt x="44536" y="100408"/>
                </a:lnTo>
                <a:lnTo>
                  <a:pt x="43298" y="97959"/>
                </a:lnTo>
                <a:lnTo>
                  <a:pt x="42061" y="96326"/>
                </a:lnTo>
                <a:lnTo>
                  <a:pt x="39587" y="94693"/>
                </a:lnTo>
                <a:lnTo>
                  <a:pt x="37113" y="93877"/>
                </a:lnTo>
                <a:lnTo>
                  <a:pt x="37113" y="93877"/>
                </a:lnTo>
                <a:lnTo>
                  <a:pt x="34020" y="94693"/>
                </a:lnTo>
                <a:lnTo>
                  <a:pt x="31546" y="97142"/>
                </a:lnTo>
                <a:lnTo>
                  <a:pt x="29690" y="100408"/>
                </a:lnTo>
                <a:lnTo>
                  <a:pt x="29072" y="104489"/>
                </a:lnTo>
                <a:lnTo>
                  <a:pt x="29072" y="104489"/>
                </a:lnTo>
                <a:lnTo>
                  <a:pt x="29690" y="108571"/>
                </a:lnTo>
                <a:lnTo>
                  <a:pt x="31546" y="112653"/>
                </a:lnTo>
                <a:lnTo>
                  <a:pt x="34020" y="114285"/>
                </a:lnTo>
                <a:lnTo>
                  <a:pt x="37113" y="115102"/>
                </a:lnTo>
                <a:lnTo>
                  <a:pt x="37113" y="115102"/>
                </a:lnTo>
                <a:lnTo>
                  <a:pt x="39587" y="115102"/>
                </a:lnTo>
                <a:lnTo>
                  <a:pt x="42061" y="113469"/>
                </a:lnTo>
                <a:lnTo>
                  <a:pt x="43298" y="111836"/>
                </a:lnTo>
                <a:lnTo>
                  <a:pt x="44536" y="108571"/>
                </a:lnTo>
                <a:lnTo>
                  <a:pt x="81649" y="108571"/>
                </a:lnTo>
                <a:lnTo>
                  <a:pt x="81649" y="120000"/>
                </a:lnTo>
                <a:lnTo>
                  <a:pt x="94020" y="104489"/>
                </a:lnTo>
                <a:lnTo>
                  <a:pt x="81649" y="89795"/>
                </a:lnTo>
                <a:lnTo>
                  <a:pt x="81649" y="100408"/>
                </a:lnTo>
                <a:close/>
                <a:moveTo>
                  <a:pt x="37113" y="108571"/>
                </a:moveTo>
                <a:lnTo>
                  <a:pt x="37113" y="108571"/>
                </a:lnTo>
                <a:lnTo>
                  <a:pt x="35876" y="108571"/>
                </a:lnTo>
                <a:lnTo>
                  <a:pt x="35257" y="107755"/>
                </a:lnTo>
                <a:lnTo>
                  <a:pt x="34639" y="106122"/>
                </a:lnTo>
                <a:lnTo>
                  <a:pt x="34020" y="104489"/>
                </a:lnTo>
                <a:lnTo>
                  <a:pt x="34020" y="104489"/>
                </a:lnTo>
                <a:lnTo>
                  <a:pt x="34639" y="102857"/>
                </a:lnTo>
                <a:lnTo>
                  <a:pt x="35257" y="102040"/>
                </a:lnTo>
                <a:lnTo>
                  <a:pt x="35876" y="101224"/>
                </a:lnTo>
                <a:lnTo>
                  <a:pt x="37113" y="100408"/>
                </a:lnTo>
                <a:lnTo>
                  <a:pt x="37113" y="100408"/>
                </a:lnTo>
                <a:lnTo>
                  <a:pt x="38350" y="101224"/>
                </a:lnTo>
                <a:lnTo>
                  <a:pt x="39587" y="102040"/>
                </a:lnTo>
                <a:lnTo>
                  <a:pt x="40206" y="102857"/>
                </a:lnTo>
                <a:lnTo>
                  <a:pt x="40206" y="104489"/>
                </a:lnTo>
                <a:lnTo>
                  <a:pt x="40206" y="104489"/>
                </a:lnTo>
                <a:lnTo>
                  <a:pt x="40206" y="106122"/>
                </a:lnTo>
                <a:lnTo>
                  <a:pt x="39587" y="107755"/>
                </a:lnTo>
                <a:lnTo>
                  <a:pt x="38350" y="108571"/>
                </a:lnTo>
                <a:lnTo>
                  <a:pt x="37113" y="108571"/>
                </a:lnTo>
                <a:lnTo>
                  <a:pt x="37113" y="108571"/>
                </a:lnTo>
                <a:close/>
                <a:moveTo>
                  <a:pt x="66804" y="85714"/>
                </a:moveTo>
                <a:lnTo>
                  <a:pt x="66804" y="85714"/>
                </a:lnTo>
                <a:lnTo>
                  <a:pt x="69896" y="84897"/>
                </a:lnTo>
                <a:lnTo>
                  <a:pt x="72371" y="83265"/>
                </a:lnTo>
                <a:lnTo>
                  <a:pt x="74226" y="79183"/>
                </a:lnTo>
                <a:lnTo>
                  <a:pt x="74845" y="75102"/>
                </a:lnTo>
                <a:lnTo>
                  <a:pt x="74845" y="75102"/>
                </a:lnTo>
                <a:lnTo>
                  <a:pt x="74226" y="71020"/>
                </a:lnTo>
                <a:lnTo>
                  <a:pt x="72371" y="67755"/>
                </a:lnTo>
                <a:lnTo>
                  <a:pt x="69896" y="65306"/>
                </a:lnTo>
                <a:lnTo>
                  <a:pt x="66804" y="64489"/>
                </a:lnTo>
                <a:lnTo>
                  <a:pt x="66804" y="64489"/>
                </a:lnTo>
                <a:lnTo>
                  <a:pt x="64329" y="65306"/>
                </a:lnTo>
                <a:lnTo>
                  <a:pt x="61855" y="66938"/>
                </a:lnTo>
                <a:lnTo>
                  <a:pt x="60618" y="68571"/>
                </a:lnTo>
                <a:lnTo>
                  <a:pt x="59381" y="71020"/>
                </a:lnTo>
                <a:lnTo>
                  <a:pt x="15463" y="71020"/>
                </a:lnTo>
                <a:lnTo>
                  <a:pt x="15463" y="71020"/>
                </a:lnTo>
                <a:lnTo>
                  <a:pt x="14226" y="68571"/>
                </a:lnTo>
                <a:lnTo>
                  <a:pt x="12989" y="66938"/>
                </a:lnTo>
                <a:lnTo>
                  <a:pt x="10515" y="65306"/>
                </a:lnTo>
                <a:lnTo>
                  <a:pt x="8041" y="64489"/>
                </a:lnTo>
                <a:lnTo>
                  <a:pt x="8041" y="64489"/>
                </a:lnTo>
                <a:lnTo>
                  <a:pt x="4948" y="65306"/>
                </a:lnTo>
                <a:lnTo>
                  <a:pt x="2474" y="67755"/>
                </a:lnTo>
                <a:lnTo>
                  <a:pt x="618" y="71020"/>
                </a:lnTo>
                <a:lnTo>
                  <a:pt x="0" y="75102"/>
                </a:lnTo>
                <a:lnTo>
                  <a:pt x="0" y="75102"/>
                </a:lnTo>
                <a:lnTo>
                  <a:pt x="618" y="79183"/>
                </a:lnTo>
                <a:lnTo>
                  <a:pt x="2474" y="83265"/>
                </a:lnTo>
                <a:lnTo>
                  <a:pt x="4948" y="84897"/>
                </a:lnTo>
                <a:lnTo>
                  <a:pt x="8041" y="85714"/>
                </a:lnTo>
                <a:lnTo>
                  <a:pt x="8041" y="85714"/>
                </a:lnTo>
                <a:lnTo>
                  <a:pt x="10515" y="85714"/>
                </a:lnTo>
                <a:lnTo>
                  <a:pt x="12989" y="84081"/>
                </a:lnTo>
                <a:lnTo>
                  <a:pt x="14226" y="82448"/>
                </a:lnTo>
                <a:lnTo>
                  <a:pt x="15463" y="79183"/>
                </a:lnTo>
                <a:lnTo>
                  <a:pt x="59381" y="79183"/>
                </a:lnTo>
                <a:lnTo>
                  <a:pt x="59381" y="79183"/>
                </a:lnTo>
                <a:lnTo>
                  <a:pt x="60618" y="82448"/>
                </a:lnTo>
                <a:lnTo>
                  <a:pt x="61855" y="84081"/>
                </a:lnTo>
                <a:lnTo>
                  <a:pt x="64329" y="85714"/>
                </a:lnTo>
                <a:lnTo>
                  <a:pt x="66804" y="85714"/>
                </a:lnTo>
                <a:lnTo>
                  <a:pt x="66804" y="85714"/>
                </a:lnTo>
                <a:close/>
                <a:moveTo>
                  <a:pt x="8041" y="79183"/>
                </a:moveTo>
                <a:lnTo>
                  <a:pt x="8041" y="79183"/>
                </a:lnTo>
                <a:lnTo>
                  <a:pt x="6804" y="79183"/>
                </a:lnTo>
                <a:lnTo>
                  <a:pt x="6185" y="78367"/>
                </a:lnTo>
                <a:lnTo>
                  <a:pt x="5567" y="76734"/>
                </a:lnTo>
                <a:lnTo>
                  <a:pt x="4948" y="75102"/>
                </a:lnTo>
                <a:lnTo>
                  <a:pt x="4948" y="75102"/>
                </a:lnTo>
                <a:lnTo>
                  <a:pt x="5567" y="73469"/>
                </a:lnTo>
                <a:lnTo>
                  <a:pt x="6185" y="72653"/>
                </a:lnTo>
                <a:lnTo>
                  <a:pt x="6804" y="71836"/>
                </a:lnTo>
                <a:lnTo>
                  <a:pt x="8041" y="71020"/>
                </a:lnTo>
                <a:lnTo>
                  <a:pt x="8041" y="71020"/>
                </a:lnTo>
                <a:lnTo>
                  <a:pt x="9278" y="71836"/>
                </a:lnTo>
                <a:lnTo>
                  <a:pt x="10515" y="72653"/>
                </a:lnTo>
                <a:lnTo>
                  <a:pt x="11134" y="73469"/>
                </a:lnTo>
                <a:lnTo>
                  <a:pt x="11134" y="75102"/>
                </a:lnTo>
                <a:lnTo>
                  <a:pt x="11134" y="75102"/>
                </a:lnTo>
                <a:lnTo>
                  <a:pt x="11134" y="76734"/>
                </a:lnTo>
                <a:lnTo>
                  <a:pt x="10515" y="78367"/>
                </a:lnTo>
                <a:lnTo>
                  <a:pt x="9278" y="79183"/>
                </a:lnTo>
                <a:lnTo>
                  <a:pt x="8041" y="79183"/>
                </a:lnTo>
                <a:lnTo>
                  <a:pt x="8041" y="79183"/>
                </a:lnTo>
                <a:close/>
                <a:moveTo>
                  <a:pt x="8041" y="25306"/>
                </a:moveTo>
                <a:lnTo>
                  <a:pt x="8041" y="25306"/>
                </a:lnTo>
                <a:lnTo>
                  <a:pt x="10515" y="24489"/>
                </a:lnTo>
                <a:lnTo>
                  <a:pt x="12989" y="23673"/>
                </a:lnTo>
                <a:lnTo>
                  <a:pt x="14226" y="21224"/>
                </a:lnTo>
                <a:lnTo>
                  <a:pt x="15463" y="18775"/>
                </a:lnTo>
                <a:lnTo>
                  <a:pt x="47010" y="18775"/>
                </a:lnTo>
                <a:lnTo>
                  <a:pt x="47010" y="29387"/>
                </a:lnTo>
                <a:lnTo>
                  <a:pt x="60000" y="14693"/>
                </a:lnTo>
                <a:lnTo>
                  <a:pt x="47010" y="0"/>
                </a:lnTo>
                <a:lnTo>
                  <a:pt x="47010" y="10612"/>
                </a:lnTo>
                <a:lnTo>
                  <a:pt x="15463" y="10612"/>
                </a:lnTo>
                <a:lnTo>
                  <a:pt x="15463" y="10612"/>
                </a:lnTo>
                <a:lnTo>
                  <a:pt x="14226" y="8163"/>
                </a:lnTo>
                <a:lnTo>
                  <a:pt x="12989" y="5714"/>
                </a:lnTo>
                <a:lnTo>
                  <a:pt x="10515" y="4897"/>
                </a:lnTo>
                <a:lnTo>
                  <a:pt x="8041" y="4081"/>
                </a:lnTo>
                <a:lnTo>
                  <a:pt x="8041" y="4081"/>
                </a:lnTo>
                <a:lnTo>
                  <a:pt x="4948" y="4897"/>
                </a:lnTo>
                <a:lnTo>
                  <a:pt x="2474" y="7346"/>
                </a:lnTo>
                <a:lnTo>
                  <a:pt x="618" y="10612"/>
                </a:lnTo>
                <a:lnTo>
                  <a:pt x="0" y="14693"/>
                </a:lnTo>
                <a:lnTo>
                  <a:pt x="0" y="14693"/>
                </a:lnTo>
                <a:lnTo>
                  <a:pt x="618" y="18775"/>
                </a:lnTo>
                <a:lnTo>
                  <a:pt x="2474" y="22040"/>
                </a:lnTo>
                <a:lnTo>
                  <a:pt x="4948" y="24489"/>
                </a:lnTo>
                <a:lnTo>
                  <a:pt x="8041" y="25306"/>
                </a:lnTo>
                <a:lnTo>
                  <a:pt x="8041" y="25306"/>
                </a:lnTo>
                <a:close/>
                <a:moveTo>
                  <a:pt x="8041" y="10612"/>
                </a:moveTo>
                <a:lnTo>
                  <a:pt x="8041" y="10612"/>
                </a:lnTo>
                <a:lnTo>
                  <a:pt x="9278" y="10612"/>
                </a:lnTo>
                <a:lnTo>
                  <a:pt x="10515" y="12244"/>
                </a:lnTo>
                <a:lnTo>
                  <a:pt x="11134" y="13061"/>
                </a:lnTo>
                <a:lnTo>
                  <a:pt x="11134" y="14693"/>
                </a:lnTo>
                <a:lnTo>
                  <a:pt x="11134" y="14693"/>
                </a:lnTo>
                <a:lnTo>
                  <a:pt x="11134" y="16326"/>
                </a:lnTo>
                <a:lnTo>
                  <a:pt x="10515" y="17959"/>
                </a:lnTo>
                <a:lnTo>
                  <a:pt x="9278" y="18775"/>
                </a:lnTo>
                <a:lnTo>
                  <a:pt x="8041" y="18775"/>
                </a:lnTo>
                <a:lnTo>
                  <a:pt x="8041" y="18775"/>
                </a:lnTo>
                <a:lnTo>
                  <a:pt x="6804" y="18775"/>
                </a:lnTo>
                <a:lnTo>
                  <a:pt x="6185" y="17959"/>
                </a:lnTo>
                <a:lnTo>
                  <a:pt x="5567" y="16326"/>
                </a:lnTo>
                <a:lnTo>
                  <a:pt x="4948" y="14693"/>
                </a:lnTo>
                <a:lnTo>
                  <a:pt x="4948" y="14693"/>
                </a:lnTo>
                <a:lnTo>
                  <a:pt x="5567" y="13061"/>
                </a:lnTo>
                <a:lnTo>
                  <a:pt x="6185" y="12244"/>
                </a:lnTo>
                <a:lnTo>
                  <a:pt x="6804" y="10612"/>
                </a:lnTo>
                <a:lnTo>
                  <a:pt x="8041" y="10612"/>
                </a:lnTo>
                <a:lnTo>
                  <a:pt x="8041" y="10612"/>
                </a:lnTo>
                <a:close/>
                <a:moveTo>
                  <a:pt x="95257" y="30204"/>
                </a:moveTo>
                <a:lnTo>
                  <a:pt x="107628" y="44897"/>
                </a:lnTo>
                <a:lnTo>
                  <a:pt x="95257" y="59591"/>
                </a:lnTo>
                <a:lnTo>
                  <a:pt x="95257" y="48979"/>
                </a:lnTo>
                <a:lnTo>
                  <a:pt x="31546" y="48979"/>
                </a:lnTo>
                <a:lnTo>
                  <a:pt x="31546" y="48979"/>
                </a:lnTo>
                <a:lnTo>
                  <a:pt x="30309" y="51428"/>
                </a:lnTo>
                <a:lnTo>
                  <a:pt x="29072" y="53877"/>
                </a:lnTo>
                <a:lnTo>
                  <a:pt x="26597" y="54693"/>
                </a:lnTo>
                <a:lnTo>
                  <a:pt x="24123" y="55510"/>
                </a:lnTo>
                <a:lnTo>
                  <a:pt x="24123" y="55510"/>
                </a:lnTo>
                <a:lnTo>
                  <a:pt x="21030" y="54693"/>
                </a:lnTo>
                <a:lnTo>
                  <a:pt x="18556" y="52244"/>
                </a:lnTo>
                <a:lnTo>
                  <a:pt x="16701" y="48979"/>
                </a:lnTo>
                <a:lnTo>
                  <a:pt x="16082" y="44897"/>
                </a:lnTo>
                <a:lnTo>
                  <a:pt x="16082" y="44897"/>
                </a:lnTo>
                <a:lnTo>
                  <a:pt x="16701" y="40816"/>
                </a:lnTo>
                <a:lnTo>
                  <a:pt x="18556" y="37551"/>
                </a:lnTo>
                <a:lnTo>
                  <a:pt x="21030" y="35102"/>
                </a:lnTo>
                <a:lnTo>
                  <a:pt x="24123" y="34285"/>
                </a:lnTo>
                <a:lnTo>
                  <a:pt x="24123" y="34285"/>
                </a:lnTo>
                <a:lnTo>
                  <a:pt x="26597" y="35102"/>
                </a:lnTo>
                <a:lnTo>
                  <a:pt x="29072" y="35918"/>
                </a:lnTo>
                <a:lnTo>
                  <a:pt x="30309" y="38367"/>
                </a:lnTo>
                <a:lnTo>
                  <a:pt x="31546" y="40816"/>
                </a:lnTo>
                <a:lnTo>
                  <a:pt x="95257" y="40816"/>
                </a:lnTo>
                <a:lnTo>
                  <a:pt x="95257" y="30204"/>
                </a:lnTo>
                <a:close/>
                <a:moveTo>
                  <a:pt x="111958" y="4081"/>
                </a:moveTo>
                <a:lnTo>
                  <a:pt x="111958" y="4081"/>
                </a:lnTo>
                <a:lnTo>
                  <a:pt x="109484" y="4897"/>
                </a:lnTo>
                <a:lnTo>
                  <a:pt x="107628" y="5714"/>
                </a:lnTo>
                <a:lnTo>
                  <a:pt x="105773" y="8163"/>
                </a:lnTo>
                <a:lnTo>
                  <a:pt x="104536" y="10612"/>
                </a:lnTo>
                <a:lnTo>
                  <a:pt x="85360" y="10612"/>
                </a:lnTo>
                <a:lnTo>
                  <a:pt x="85360" y="10612"/>
                </a:lnTo>
                <a:lnTo>
                  <a:pt x="84123" y="8163"/>
                </a:lnTo>
                <a:lnTo>
                  <a:pt x="82268" y="5714"/>
                </a:lnTo>
                <a:lnTo>
                  <a:pt x="80412" y="4897"/>
                </a:lnTo>
                <a:lnTo>
                  <a:pt x="77938" y="4081"/>
                </a:lnTo>
                <a:lnTo>
                  <a:pt x="77938" y="4081"/>
                </a:lnTo>
                <a:lnTo>
                  <a:pt x="74845" y="4897"/>
                </a:lnTo>
                <a:lnTo>
                  <a:pt x="72371" y="7346"/>
                </a:lnTo>
                <a:lnTo>
                  <a:pt x="70515" y="10612"/>
                </a:lnTo>
                <a:lnTo>
                  <a:pt x="69896" y="14693"/>
                </a:lnTo>
                <a:lnTo>
                  <a:pt x="69896" y="14693"/>
                </a:lnTo>
                <a:lnTo>
                  <a:pt x="70515" y="18775"/>
                </a:lnTo>
                <a:lnTo>
                  <a:pt x="72371" y="22040"/>
                </a:lnTo>
                <a:lnTo>
                  <a:pt x="74845" y="24489"/>
                </a:lnTo>
                <a:lnTo>
                  <a:pt x="77938" y="25306"/>
                </a:lnTo>
                <a:lnTo>
                  <a:pt x="77938" y="25306"/>
                </a:lnTo>
                <a:lnTo>
                  <a:pt x="80412" y="24489"/>
                </a:lnTo>
                <a:lnTo>
                  <a:pt x="82268" y="23673"/>
                </a:lnTo>
                <a:lnTo>
                  <a:pt x="84123" y="21224"/>
                </a:lnTo>
                <a:lnTo>
                  <a:pt x="85360" y="18775"/>
                </a:lnTo>
                <a:lnTo>
                  <a:pt x="104536" y="18775"/>
                </a:lnTo>
                <a:lnTo>
                  <a:pt x="104536" y="18775"/>
                </a:lnTo>
                <a:lnTo>
                  <a:pt x="105773" y="21224"/>
                </a:lnTo>
                <a:lnTo>
                  <a:pt x="107628" y="23673"/>
                </a:lnTo>
                <a:lnTo>
                  <a:pt x="109484" y="24489"/>
                </a:lnTo>
                <a:lnTo>
                  <a:pt x="111958" y="25306"/>
                </a:lnTo>
                <a:lnTo>
                  <a:pt x="111958" y="25306"/>
                </a:lnTo>
                <a:lnTo>
                  <a:pt x="115051" y="24489"/>
                </a:lnTo>
                <a:lnTo>
                  <a:pt x="117525" y="22040"/>
                </a:lnTo>
                <a:lnTo>
                  <a:pt x="119381" y="18775"/>
                </a:lnTo>
                <a:lnTo>
                  <a:pt x="120000" y="14693"/>
                </a:lnTo>
                <a:lnTo>
                  <a:pt x="120000" y="14693"/>
                </a:lnTo>
                <a:lnTo>
                  <a:pt x="119381" y="10612"/>
                </a:lnTo>
                <a:lnTo>
                  <a:pt x="117525" y="7346"/>
                </a:lnTo>
                <a:lnTo>
                  <a:pt x="115051" y="4897"/>
                </a:lnTo>
                <a:lnTo>
                  <a:pt x="111958" y="4081"/>
                </a:lnTo>
                <a:lnTo>
                  <a:pt x="111958" y="4081"/>
                </a:lnTo>
                <a:close/>
                <a:moveTo>
                  <a:pt x="111958" y="18775"/>
                </a:moveTo>
                <a:lnTo>
                  <a:pt x="111958" y="18775"/>
                </a:lnTo>
                <a:lnTo>
                  <a:pt x="110721" y="18775"/>
                </a:lnTo>
                <a:lnTo>
                  <a:pt x="110103" y="17959"/>
                </a:lnTo>
                <a:lnTo>
                  <a:pt x="108865" y="16326"/>
                </a:lnTo>
                <a:lnTo>
                  <a:pt x="108865" y="14693"/>
                </a:lnTo>
                <a:lnTo>
                  <a:pt x="108865" y="14693"/>
                </a:lnTo>
                <a:lnTo>
                  <a:pt x="108865" y="13061"/>
                </a:lnTo>
                <a:lnTo>
                  <a:pt x="110103" y="12244"/>
                </a:lnTo>
                <a:lnTo>
                  <a:pt x="110721" y="10612"/>
                </a:lnTo>
                <a:lnTo>
                  <a:pt x="111958" y="10612"/>
                </a:lnTo>
                <a:lnTo>
                  <a:pt x="111958" y="10612"/>
                </a:lnTo>
                <a:lnTo>
                  <a:pt x="113195" y="10612"/>
                </a:lnTo>
                <a:lnTo>
                  <a:pt x="114432" y="12244"/>
                </a:lnTo>
                <a:lnTo>
                  <a:pt x="115051" y="13061"/>
                </a:lnTo>
                <a:lnTo>
                  <a:pt x="115051" y="14693"/>
                </a:lnTo>
                <a:lnTo>
                  <a:pt x="115051" y="14693"/>
                </a:lnTo>
                <a:lnTo>
                  <a:pt x="115051" y="16326"/>
                </a:lnTo>
                <a:lnTo>
                  <a:pt x="114432" y="17959"/>
                </a:lnTo>
                <a:lnTo>
                  <a:pt x="113195" y="18775"/>
                </a:lnTo>
                <a:lnTo>
                  <a:pt x="111958" y="18775"/>
                </a:lnTo>
                <a:lnTo>
                  <a:pt x="111958" y="18775"/>
                </a:lnTo>
                <a:close/>
              </a:path>
            </a:pathLst>
          </a:custGeom>
          <a:solidFill>
            <a:srgbClr val="968C6D"/>
          </a:solidFill>
          <a:ln>
            <a:noFill/>
          </a:ln>
        </p:spPr>
        <p:txBody>
          <a:bodyPr lIns="104275" tIns="52125" rIns="104275" bIns="52125" anchor="t" anchorCtr="0">
            <a:noAutofit/>
          </a:bodyPr>
          <a:lstStyle/>
          <a:p>
            <a:pPr marL="0" marR="0" lvl="0" indent="0" algn="l" rtl="0">
              <a:lnSpc>
                <a:spcPct val="100000"/>
              </a:lnSpc>
              <a:spcBef>
                <a:spcPts val="0"/>
              </a:spcBef>
              <a:spcAft>
                <a:spcPts val="0"/>
              </a:spcAft>
              <a:buClr>
                <a:srgbClr val="000000"/>
              </a:buClr>
              <a:buFont typeface="Arial"/>
              <a:buNone/>
            </a:pPr>
            <a:endParaRPr sz="2100" b="0" i="0" u="none" strike="noStrike" cap="none">
              <a:solidFill>
                <a:srgbClr val="000000"/>
              </a:solidFill>
              <a:ea typeface="Georgia"/>
              <a:cs typeface="Georgia"/>
              <a:sym typeface="Georgia"/>
            </a:endParaRPr>
          </a:p>
        </p:txBody>
      </p:sp>
      <p:sp>
        <p:nvSpPr>
          <p:cNvPr id="33" name="Shape 308"/>
          <p:cNvSpPr/>
          <p:nvPr/>
        </p:nvSpPr>
        <p:spPr>
          <a:xfrm>
            <a:off x="3854295" y="1762792"/>
            <a:ext cx="1479459" cy="3221294"/>
          </a:xfrm>
          <a:custGeom>
            <a:avLst/>
            <a:gdLst/>
            <a:ahLst/>
            <a:cxnLst/>
            <a:rect l="0" t="0" r="0" b="0"/>
            <a:pathLst>
              <a:path w="120000" h="120000" extrusionOk="0">
                <a:moveTo>
                  <a:pt x="120000" y="103982"/>
                </a:moveTo>
                <a:lnTo>
                  <a:pt x="60901" y="120000"/>
                </a:lnTo>
                <a:lnTo>
                  <a:pt x="0" y="103982"/>
                </a:lnTo>
                <a:lnTo>
                  <a:pt x="0" y="16798"/>
                </a:lnTo>
                <a:lnTo>
                  <a:pt x="60901" y="0"/>
                </a:lnTo>
                <a:lnTo>
                  <a:pt x="120000" y="16082"/>
                </a:lnTo>
                <a:lnTo>
                  <a:pt x="120000" y="103982"/>
                </a:lnTo>
                <a:close/>
              </a:path>
            </a:pathLst>
          </a:custGeom>
          <a:solidFill>
            <a:srgbClr val="FFFFFF"/>
          </a:solidFill>
          <a:ln>
            <a:noFill/>
          </a:ln>
        </p:spPr>
        <p:txBody>
          <a:bodyPr lIns="104275" tIns="52125" rIns="104275" bIns="52125" anchor="t" anchorCtr="0">
            <a:noAutofit/>
          </a:bodyPr>
          <a:lstStyle/>
          <a:p>
            <a:pPr marL="0" marR="0" lvl="0" indent="0" algn="l" rtl="0">
              <a:lnSpc>
                <a:spcPct val="100000"/>
              </a:lnSpc>
              <a:spcBef>
                <a:spcPts val="0"/>
              </a:spcBef>
              <a:spcAft>
                <a:spcPts val="0"/>
              </a:spcAft>
              <a:buClr>
                <a:srgbClr val="000000"/>
              </a:buClr>
              <a:buFont typeface="Arial"/>
              <a:buNone/>
            </a:pPr>
            <a:endParaRPr sz="2100" b="0" i="0" u="none" strike="noStrike" cap="none">
              <a:solidFill>
                <a:srgbClr val="000000"/>
              </a:solidFill>
              <a:ea typeface="Georgia"/>
              <a:cs typeface="Georgia"/>
              <a:sym typeface="Georgia"/>
            </a:endParaRPr>
          </a:p>
        </p:txBody>
      </p:sp>
      <p:sp>
        <p:nvSpPr>
          <p:cNvPr id="34" name="Shape 309"/>
          <p:cNvSpPr/>
          <p:nvPr/>
        </p:nvSpPr>
        <p:spPr>
          <a:xfrm>
            <a:off x="3854295" y="1762792"/>
            <a:ext cx="1479459" cy="3221294"/>
          </a:xfrm>
          <a:custGeom>
            <a:avLst/>
            <a:gdLst/>
            <a:ahLst/>
            <a:cxnLst/>
            <a:rect l="0" t="0" r="0" b="0"/>
            <a:pathLst>
              <a:path w="120000" h="120000" extrusionOk="0">
                <a:moveTo>
                  <a:pt x="120000" y="103982"/>
                </a:moveTo>
                <a:lnTo>
                  <a:pt x="60901" y="120000"/>
                </a:lnTo>
                <a:lnTo>
                  <a:pt x="0" y="103982"/>
                </a:lnTo>
                <a:lnTo>
                  <a:pt x="0" y="16798"/>
                </a:lnTo>
                <a:lnTo>
                  <a:pt x="60901" y="0"/>
                </a:lnTo>
                <a:lnTo>
                  <a:pt x="120000" y="16082"/>
                </a:lnTo>
                <a:lnTo>
                  <a:pt x="120000" y="103982"/>
                </a:lnTo>
              </a:path>
            </a:pathLst>
          </a:custGeom>
          <a:noFill/>
          <a:ln>
            <a:noFill/>
          </a:ln>
        </p:spPr>
        <p:txBody>
          <a:bodyPr lIns="104275" tIns="52125" rIns="104275" bIns="52125" anchor="t" anchorCtr="0">
            <a:noAutofit/>
          </a:bodyPr>
          <a:lstStyle/>
          <a:p>
            <a:pPr marL="0" marR="0" lvl="0" indent="0" algn="l" rtl="0">
              <a:lnSpc>
                <a:spcPct val="100000"/>
              </a:lnSpc>
              <a:spcBef>
                <a:spcPts val="0"/>
              </a:spcBef>
              <a:spcAft>
                <a:spcPts val="0"/>
              </a:spcAft>
              <a:buClr>
                <a:srgbClr val="000000"/>
              </a:buClr>
              <a:buFont typeface="Arial"/>
              <a:buNone/>
            </a:pPr>
            <a:endParaRPr sz="2100" b="0" i="0" u="none" strike="noStrike" cap="none">
              <a:solidFill>
                <a:srgbClr val="000000"/>
              </a:solidFill>
              <a:ea typeface="Georgia"/>
              <a:cs typeface="Georgia"/>
              <a:sym typeface="Georgia"/>
            </a:endParaRPr>
          </a:p>
        </p:txBody>
      </p:sp>
      <p:sp>
        <p:nvSpPr>
          <p:cNvPr id="35" name="Shape 310"/>
          <p:cNvSpPr/>
          <p:nvPr/>
        </p:nvSpPr>
        <p:spPr>
          <a:xfrm>
            <a:off x="3864573" y="1762791"/>
            <a:ext cx="1458903" cy="2763353"/>
          </a:xfrm>
          <a:custGeom>
            <a:avLst/>
            <a:gdLst/>
            <a:ahLst/>
            <a:cxnLst/>
            <a:rect l="0" t="0" r="0" b="0"/>
            <a:pathLst>
              <a:path w="120000" h="120000" extrusionOk="0">
                <a:moveTo>
                  <a:pt x="60070" y="0"/>
                </a:moveTo>
                <a:lnTo>
                  <a:pt x="0" y="18747"/>
                </a:lnTo>
                <a:lnTo>
                  <a:pt x="0" y="18975"/>
                </a:lnTo>
                <a:lnTo>
                  <a:pt x="60070" y="0"/>
                </a:lnTo>
                <a:lnTo>
                  <a:pt x="120000" y="18747"/>
                </a:lnTo>
                <a:lnTo>
                  <a:pt x="120000" y="120000"/>
                </a:lnTo>
                <a:lnTo>
                  <a:pt x="120000" y="18747"/>
                </a:lnTo>
                <a:lnTo>
                  <a:pt x="60070" y="0"/>
                </a:lnTo>
                <a:close/>
              </a:path>
            </a:pathLst>
          </a:custGeom>
          <a:solidFill>
            <a:srgbClr val="E5E1DE"/>
          </a:solidFill>
          <a:ln>
            <a:noFill/>
          </a:ln>
        </p:spPr>
        <p:txBody>
          <a:bodyPr lIns="104275" tIns="52125" rIns="104275" bIns="52125" anchor="t" anchorCtr="0">
            <a:noAutofit/>
          </a:bodyPr>
          <a:lstStyle/>
          <a:p>
            <a:pPr marL="0" marR="0" lvl="0" indent="0" algn="l" rtl="0">
              <a:lnSpc>
                <a:spcPct val="100000"/>
              </a:lnSpc>
              <a:spcBef>
                <a:spcPts val="0"/>
              </a:spcBef>
              <a:spcAft>
                <a:spcPts val="0"/>
              </a:spcAft>
              <a:buClr>
                <a:srgbClr val="000000"/>
              </a:buClr>
              <a:buFont typeface="Arial"/>
              <a:buNone/>
            </a:pPr>
            <a:endParaRPr sz="2100" b="0" i="0" u="none" strike="noStrike" cap="none">
              <a:solidFill>
                <a:srgbClr val="000000"/>
              </a:solidFill>
              <a:ea typeface="Georgia"/>
              <a:cs typeface="Georgia"/>
              <a:sym typeface="Georgia"/>
            </a:endParaRPr>
          </a:p>
        </p:txBody>
      </p:sp>
      <p:sp>
        <p:nvSpPr>
          <p:cNvPr id="36" name="Shape 311"/>
          <p:cNvSpPr/>
          <p:nvPr/>
        </p:nvSpPr>
        <p:spPr>
          <a:xfrm>
            <a:off x="3864573" y="1762791"/>
            <a:ext cx="1458903" cy="2763353"/>
          </a:xfrm>
          <a:custGeom>
            <a:avLst/>
            <a:gdLst/>
            <a:ahLst/>
            <a:cxnLst/>
            <a:rect l="0" t="0" r="0" b="0"/>
            <a:pathLst>
              <a:path w="120000" h="120000" extrusionOk="0">
                <a:moveTo>
                  <a:pt x="60070" y="0"/>
                </a:moveTo>
                <a:lnTo>
                  <a:pt x="0" y="18747"/>
                </a:lnTo>
                <a:lnTo>
                  <a:pt x="0" y="18975"/>
                </a:lnTo>
                <a:lnTo>
                  <a:pt x="60070" y="0"/>
                </a:lnTo>
                <a:lnTo>
                  <a:pt x="120000" y="18747"/>
                </a:lnTo>
                <a:lnTo>
                  <a:pt x="120000" y="120000"/>
                </a:lnTo>
                <a:lnTo>
                  <a:pt x="120000" y="18747"/>
                </a:lnTo>
                <a:lnTo>
                  <a:pt x="60070" y="0"/>
                </a:lnTo>
              </a:path>
            </a:pathLst>
          </a:custGeom>
          <a:noFill/>
          <a:ln>
            <a:noFill/>
          </a:ln>
        </p:spPr>
        <p:txBody>
          <a:bodyPr lIns="104275" tIns="52125" rIns="104275" bIns="52125" anchor="t" anchorCtr="0">
            <a:noAutofit/>
          </a:bodyPr>
          <a:lstStyle/>
          <a:p>
            <a:pPr marL="0" marR="0" lvl="0" indent="0" algn="l" rtl="0">
              <a:lnSpc>
                <a:spcPct val="100000"/>
              </a:lnSpc>
              <a:spcBef>
                <a:spcPts val="0"/>
              </a:spcBef>
              <a:spcAft>
                <a:spcPts val="0"/>
              </a:spcAft>
              <a:buClr>
                <a:srgbClr val="000000"/>
              </a:buClr>
              <a:buFont typeface="Arial"/>
              <a:buNone/>
            </a:pPr>
            <a:endParaRPr sz="2100" b="0" i="0" u="none" strike="noStrike" cap="none">
              <a:solidFill>
                <a:srgbClr val="000000"/>
              </a:solidFill>
              <a:ea typeface="Georgia"/>
              <a:cs typeface="Georgia"/>
              <a:sym typeface="Georgia"/>
            </a:endParaRPr>
          </a:p>
        </p:txBody>
      </p:sp>
      <p:sp>
        <p:nvSpPr>
          <p:cNvPr id="37" name="Shape 312"/>
          <p:cNvSpPr/>
          <p:nvPr/>
        </p:nvSpPr>
        <p:spPr>
          <a:xfrm>
            <a:off x="3810843" y="1762792"/>
            <a:ext cx="1566367" cy="3096245"/>
          </a:xfrm>
          <a:custGeom>
            <a:avLst/>
            <a:gdLst/>
            <a:ahLst/>
            <a:cxnLst/>
            <a:rect l="0" t="0" r="0" b="0"/>
            <a:pathLst>
              <a:path w="120000" h="120000" extrusionOk="0">
                <a:moveTo>
                  <a:pt x="60070" y="0"/>
                </a:moveTo>
                <a:lnTo>
                  <a:pt x="0" y="16411"/>
                </a:lnTo>
                <a:lnTo>
                  <a:pt x="0" y="103785"/>
                </a:lnTo>
                <a:lnTo>
                  <a:pt x="60070" y="120000"/>
                </a:lnTo>
                <a:lnTo>
                  <a:pt x="120000" y="103785"/>
                </a:lnTo>
                <a:lnTo>
                  <a:pt x="120000" y="16214"/>
                </a:lnTo>
                <a:lnTo>
                  <a:pt x="60070" y="0"/>
                </a:lnTo>
                <a:close/>
              </a:path>
            </a:pathLst>
          </a:custGeom>
          <a:solidFill>
            <a:srgbClr val="EAE8E2"/>
          </a:solidFill>
          <a:ln>
            <a:noFill/>
          </a:ln>
        </p:spPr>
        <p:txBody>
          <a:bodyPr lIns="104275" tIns="52125" rIns="104275" bIns="52125" anchor="t" anchorCtr="0">
            <a:noAutofit/>
          </a:bodyPr>
          <a:lstStyle/>
          <a:p>
            <a:pPr marL="0" marR="0" lvl="0" indent="0" algn="l" rtl="0">
              <a:lnSpc>
                <a:spcPct val="100000"/>
              </a:lnSpc>
              <a:spcBef>
                <a:spcPts val="0"/>
              </a:spcBef>
              <a:spcAft>
                <a:spcPts val="0"/>
              </a:spcAft>
              <a:buClr>
                <a:srgbClr val="000000"/>
              </a:buClr>
              <a:buFont typeface="Arial"/>
              <a:buNone/>
            </a:pPr>
            <a:endParaRPr sz="2100" b="0" i="0" u="none" strike="noStrike" cap="none">
              <a:solidFill>
                <a:srgbClr val="000000"/>
              </a:solidFill>
              <a:ea typeface="Georgia"/>
              <a:cs typeface="Georgia"/>
              <a:sym typeface="Georgia"/>
            </a:endParaRPr>
          </a:p>
        </p:txBody>
      </p:sp>
      <p:sp>
        <p:nvSpPr>
          <p:cNvPr id="38" name="Shape 313"/>
          <p:cNvSpPr/>
          <p:nvPr/>
        </p:nvSpPr>
        <p:spPr>
          <a:xfrm>
            <a:off x="3897863" y="1861361"/>
            <a:ext cx="1392324" cy="1164267"/>
          </a:xfrm>
          <a:custGeom>
            <a:avLst/>
            <a:gdLst/>
            <a:ahLst/>
            <a:cxnLst/>
            <a:rect l="0" t="0" r="0" b="0"/>
            <a:pathLst>
              <a:path w="120000" h="120000" extrusionOk="0">
                <a:moveTo>
                  <a:pt x="120000" y="80744"/>
                </a:moveTo>
                <a:lnTo>
                  <a:pt x="59675" y="120000"/>
                </a:lnTo>
                <a:lnTo>
                  <a:pt x="0" y="80744"/>
                </a:lnTo>
                <a:lnTo>
                  <a:pt x="0" y="39255"/>
                </a:lnTo>
                <a:lnTo>
                  <a:pt x="59675" y="0"/>
                </a:lnTo>
                <a:lnTo>
                  <a:pt x="120000" y="39255"/>
                </a:lnTo>
                <a:lnTo>
                  <a:pt x="120000" y="80744"/>
                </a:lnTo>
                <a:close/>
              </a:path>
            </a:pathLst>
          </a:custGeom>
          <a:solidFill>
            <a:schemeClr val="accent3"/>
          </a:solidFill>
          <a:ln>
            <a:noFill/>
          </a:ln>
        </p:spPr>
        <p:txBody>
          <a:bodyPr lIns="98325" tIns="49150" rIns="98325" bIns="49150" anchor="t" anchorCtr="0">
            <a:noAutofit/>
          </a:bodyPr>
          <a:lstStyle/>
          <a:p>
            <a:pPr marL="0" marR="0" lvl="0" indent="0" algn="l" rtl="0">
              <a:lnSpc>
                <a:spcPct val="100000"/>
              </a:lnSpc>
              <a:spcBef>
                <a:spcPts val="0"/>
              </a:spcBef>
              <a:spcAft>
                <a:spcPts val="0"/>
              </a:spcAft>
              <a:buClr>
                <a:srgbClr val="000000"/>
              </a:buClr>
              <a:buFont typeface="Arial"/>
              <a:buNone/>
            </a:pPr>
            <a:endParaRPr sz="1979" b="0" i="0" u="none" strike="noStrike" cap="none">
              <a:solidFill>
                <a:srgbClr val="000000"/>
              </a:solidFill>
              <a:ea typeface="Georgia"/>
              <a:cs typeface="Georgia"/>
              <a:sym typeface="Georgia"/>
            </a:endParaRPr>
          </a:p>
        </p:txBody>
      </p:sp>
      <p:sp>
        <p:nvSpPr>
          <p:cNvPr id="39" name="Shape 314"/>
          <p:cNvSpPr/>
          <p:nvPr/>
        </p:nvSpPr>
        <p:spPr>
          <a:xfrm>
            <a:off x="4371335" y="1841895"/>
            <a:ext cx="445380" cy="922165"/>
          </a:xfrm>
          <a:prstGeom prst="rect">
            <a:avLst/>
          </a:prstGeom>
          <a:noFill/>
          <a:ln>
            <a:noFill/>
          </a:ln>
        </p:spPr>
        <p:txBody>
          <a:bodyPr lIns="0" tIns="0" rIns="0" bIns="0" anchor="t" anchorCtr="0">
            <a:noAutofit/>
          </a:bodyPr>
          <a:lstStyle/>
          <a:p>
            <a:pPr marL="0" marR="0" lvl="0" indent="0" algn="l" rtl="0">
              <a:lnSpc>
                <a:spcPct val="100000"/>
              </a:lnSpc>
              <a:spcBef>
                <a:spcPts val="0"/>
              </a:spcBef>
              <a:spcAft>
                <a:spcPts val="0"/>
              </a:spcAft>
              <a:buClr>
                <a:srgbClr val="FFFFFF"/>
              </a:buClr>
              <a:buFont typeface="Georgia"/>
              <a:buNone/>
            </a:pPr>
            <a:endParaRPr sz="1400" b="0" i="0" u="none" strike="noStrike" cap="none">
              <a:solidFill>
                <a:srgbClr val="000000"/>
              </a:solidFill>
              <a:ea typeface="Arial"/>
              <a:cs typeface="Arial"/>
              <a:sym typeface="Arial"/>
            </a:endParaRPr>
          </a:p>
        </p:txBody>
      </p:sp>
      <p:sp>
        <p:nvSpPr>
          <p:cNvPr id="40" name="Shape 315"/>
          <p:cNvSpPr/>
          <p:nvPr/>
        </p:nvSpPr>
        <p:spPr>
          <a:xfrm>
            <a:off x="3897863" y="2351230"/>
            <a:ext cx="1392324" cy="214981"/>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rgbClr val="DB536A"/>
              </a:buClr>
              <a:buSzPct val="25000"/>
              <a:buFont typeface="Georgia"/>
              <a:buNone/>
            </a:pPr>
            <a:r>
              <a:rPr lang="en" sz="1400" b="1" i="1" u="none" strike="noStrike" cap="none" dirty="0">
                <a:solidFill>
                  <a:schemeClr val="lt1"/>
                </a:solidFill>
                <a:ea typeface="Georgia"/>
                <a:cs typeface="Georgia"/>
                <a:sym typeface="Georgia"/>
              </a:rPr>
              <a:t>Test Size</a:t>
            </a:r>
          </a:p>
        </p:txBody>
      </p:sp>
      <p:sp>
        <p:nvSpPr>
          <p:cNvPr id="41" name="Shape 316"/>
          <p:cNvSpPr/>
          <p:nvPr/>
        </p:nvSpPr>
        <p:spPr>
          <a:xfrm>
            <a:off x="3810843" y="4591072"/>
            <a:ext cx="1566367" cy="1392324"/>
          </a:xfrm>
          <a:custGeom>
            <a:avLst/>
            <a:gdLst/>
            <a:ahLst/>
            <a:cxnLst/>
            <a:rect l="0" t="0" r="0" b="0"/>
            <a:pathLst>
              <a:path w="120000" h="120000" extrusionOk="0">
                <a:moveTo>
                  <a:pt x="120000" y="120000"/>
                </a:moveTo>
                <a:lnTo>
                  <a:pt x="0" y="120000"/>
                </a:lnTo>
                <a:lnTo>
                  <a:pt x="0" y="0"/>
                </a:lnTo>
                <a:lnTo>
                  <a:pt x="62743" y="35438"/>
                </a:lnTo>
                <a:lnTo>
                  <a:pt x="120000" y="0"/>
                </a:lnTo>
                <a:lnTo>
                  <a:pt x="120000" y="120000"/>
                </a:lnTo>
                <a:close/>
              </a:path>
            </a:pathLst>
          </a:custGeom>
          <a:solidFill>
            <a:srgbClr val="C0BAA7"/>
          </a:solidFill>
          <a:ln>
            <a:noFill/>
          </a:ln>
        </p:spPr>
        <p:txBody>
          <a:bodyPr lIns="104275" tIns="52125" rIns="104275" bIns="52125" anchor="t" anchorCtr="0">
            <a:noAutofit/>
          </a:bodyPr>
          <a:lstStyle/>
          <a:p>
            <a:pPr marL="0" marR="0" lvl="0" indent="0" algn="l" rtl="0">
              <a:lnSpc>
                <a:spcPct val="100000"/>
              </a:lnSpc>
              <a:spcBef>
                <a:spcPts val="0"/>
              </a:spcBef>
              <a:spcAft>
                <a:spcPts val="0"/>
              </a:spcAft>
              <a:buClr>
                <a:srgbClr val="000000"/>
              </a:buClr>
              <a:buFont typeface="Arial"/>
              <a:buNone/>
            </a:pPr>
            <a:endParaRPr sz="2100" b="0" i="0" u="none" strike="noStrike" cap="none">
              <a:solidFill>
                <a:srgbClr val="000000"/>
              </a:solidFill>
              <a:ea typeface="Georgia"/>
              <a:cs typeface="Georgia"/>
              <a:sym typeface="Georgia"/>
            </a:endParaRPr>
          </a:p>
        </p:txBody>
      </p:sp>
      <p:sp>
        <p:nvSpPr>
          <p:cNvPr id="42" name="Shape 317"/>
          <p:cNvSpPr/>
          <p:nvPr/>
        </p:nvSpPr>
        <p:spPr>
          <a:xfrm>
            <a:off x="3897864" y="5052844"/>
            <a:ext cx="1392324" cy="828235"/>
          </a:xfrm>
          <a:prstGeom prst="rect">
            <a:avLst/>
          </a:prstGeom>
          <a:noFill/>
          <a:ln>
            <a:noFill/>
          </a:ln>
        </p:spPr>
        <p:txBody>
          <a:bodyPr lIns="0" tIns="0" rIns="0" bIns="0" anchor="t" anchorCtr="0">
            <a:noAutofit/>
          </a:bodyPr>
          <a:lstStyle/>
          <a:p>
            <a:pPr marL="0" marR="0" lvl="0" indent="0" algn="l" rtl="0">
              <a:lnSpc>
                <a:spcPct val="100000"/>
              </a:lnSpc>
              <a:spcBef>
                <a:spcPts val="0"/>
              </a:spcBef>
              <a:spcAft>
                <a:spcPts val="0"/>
              </a:spcAft>
              <a:buClr>
                <a:schemeClr val="lt2"/>
              </a:buClr>
              <a:buSzPct val="25000"/>
              <a:buFont typeface="Georgia"/>
              <a:buNone/>
            </a:pPr>
            <a:r>
              <a:rPr lang="en" sz="1000" b="0" i="0" u="none" strike="noStrike" cap="none" dirty="0">
                <a:ea typeface="Georgia"/>
                <a:cs typeface="Georgia"/>
                <a:sym typeface="Georgia"/>
              </a:rPr>
              <a:t>Provides ability to test entire population instead of a sample</a:t>
            </a:r>
          </a:p>
        </p:txBody>
      </p:sp>
      <p:sp>
        <p:nvSpPr>
          <p:cNvPr id="43" name="Shape 318"/>
          <p:cNvSpPr/>
          <p:nvPr/>
        </p:nvSpPr>
        <p:spPr>
          <a:xfrm>
            <a:off x="4319945" y="3394908"/>
            <a:ext cx="548160" cy="399128"/>
          </a:xfrm>
          <a:custGeom>
            <a:avLst/>
            <a:gdLst/>
            <a:ahLst/>
            <a:cxnLst/>
            <a:rect l="0" t="0" r="0" b="0"/>
            <a:pathLst>
              <a:path w="120000" h="120000" extrusionOk="0">
                <a:moveTo>
                  <a:pt x="114559" y="0"/>
                </a:moveTo>
                <a:cubicBezTo>
                  <a:pt x="5440" y="0"/>
                  <a:pt x="5440" y="0"/>
                  <a:pt x="5440" y="0"/>
                </a:cubicBezTo>
                <a:cubicBezTo>
                  <a:pt x="2487" y="0"/>
                  <a:pt x="0" y="3568"/>
                  <a:pt x="0" y="7806"/>
                </a:cubicBezTo>
                <a:cubicBezTo>
                  <a:pt x="0" y="112193"/>
                  <a:pt x="0" y="112193"/>
                  <a:pt x="0" y="112193"/>
                </a:cubicBezTo>
                <a:cubicBezTo>
                  <a:pt x="0" y="116431"/>
                  <a:pt x="2487" y="120000"/>
                  <a:pt x="5440" y="120000"/>
                </a:cubicBezTo>
                <a:cubicBezTo>
                  <a:pt x="114559" y="120000"/>
                  <a:pt x="114559" y="120000"/>
                  <a:pt x="114559" y="120000"/>
                </a:cubicBezTo>
                <a:cubicBezTo>
                  <a:pt x="117512" y="120000"/>
                  <a:pt x="120000" y="116431"/>
                  <a:pt x="120000" y="112193"/>
                </a:cubicBezTo>
                <a:cubicBezTo>
                  <a:pt x="120000" y="7806"/>
                  <a:pt x="120000" y="7806"/>
                  <a:pt x="120000" y="7806"/>
                </a:cubicBezTo>
                <a:cubicBezTo>
                  <a:pt x="120000" y="3568"/>
                  <a:pt x="117512" y="0"/>
                  <a:pt x="114559" y="0"/>
                </a:cubicBezTo>
                <a:close/>
                <a:moveTo>
                  <a:pt x="72590" y="7806"/>
                </a:moveTo>
                <a:cubicBezTo>
                  <a:pt x="78031" y="7806"/>
                  <a:pt x="78031" y="7806"/>
                  <a:pt x="78031" y="7806"/>
                </a:cubicBezTo>
                <a:cubicBezTo>
                  <a:pt x="78031" y="19628"/>
                  <a:pt x="78031" y="19628"/>
                  <a:pt x="78031" y="19628"/>
                </a:cubicBezTo>
                <a:cubicBezTo>
                  <a:pt x="72590" y="19628"/>
                  <a:pt x="72590" y="19628"/>
                  <a:pt x="72590" y="19628"/>
                </a:cubicBezTo>
                <a:lnTo>
                  <a:pt x="72590" y="7806"/>
                </a:lnTo>
                <a:close/>
                <a:moveTo>
                  <a:pt x="51450" y="7806"/>
                </a:moveTo>
                <a:cubicBezTo>
                  <a:pt x="56735" y="7806"/>
                  <a:pt x="56735" y="7806"/>
                  <a:pt x="56735" y="7806"/>
                </a:cubicBezTo>
                <a:cubicBezTo>
                  <a:pt x="56735" y="51301"/>
                  <a:pt x="56735" y="51301"/>
                  <a:pt x="56735" y="51301"/>
                </a:cubicBezTo>
                <a:cubicBezTo>
                  <a:pt x="51450" y="51301"/>
                  <a:pt x="51450" y="51301"/>
                  <a:pt x="51450" y="51301"/>
                </a:cubicBezTo>
                <a:lnTo>
                  <a:pt x="51450" y="7806"/>
                </a:lnTo>
                <a:close/>
                <a:moveTo>
                  <a:pt x="30155" y="7806"/>
                </a:moveTo>
                <a:cubicBezTo>
                  <a:pt x="35595" y="7806"/>
                  <a:pt x="35595" y="7806"/>
                  <a:pt x="35595" y="7806"/>
                </a:cubicBezTo>
                <a:cubicBezTo>
                  <a:pt x="35595" y="34349"/>
                  <a:pt x="35595" y="34349"/>
                  <a:pt x="35595" y="34349"/>
                </a:cubicBezTo>
                <a:cubicBezTo>
                  <a:pt x="30155" y="34349"/>
                  <a:pt x="30155" y="34349"/>
                  <a:pt x="30155" y="34349"/>
                </a:cubicBezTo>
                <a:lnTo>
                  <a:pt x="30155" y="7806"/>
                </a:lnTo>
                <a:close/>
                <a:moveTo>
                  <a:pt x="9015" y="7806"/>
                </a:moveTo>
                <a:cubicBezTo>
                  <a:pt x="14300" y="7806"/>
                  <a:pt x="14300" y="7806"/>
                  <a:pt x="14300" y="7806"/>
                </a:cubicBezTo>
                <a:cubicBezTo>
                  <a:pt x="14300" y="73159"/>
                  <a:pt x="14300" y="73159"/>
                  <a:pt x="14300" y="73159"/>
                </a:cubicBezTo>
                <a:cubicBezTo>
                  <a:pt x="9015" y="73159"/>
                  <a:pt x="9015" y="73159"/>
                  <a:pt x="9015" y="73159"/>
                </a:cubicBezTo>
                <a:lnTo>
                  <a:pt x="9015" y="7806"/>
                </a:lnTo>
                <a:close/>
                <a:moveTo>
                  <a:pt x="14300" y="112193"/>
                </a:moveTo>
                <a:cubicBezTo>
                  <a:pt x="9015" y="112193"/>
                  <a:pt x="9015" y="112193"/>
                  <a:pt x="9015" y="112193"/>
                </a:cubicBezTo>
                <a:cubicBezTo>
                  <a:pt x="9015" y="90557"/>
                  <a:pt x="9015" y="90557"/>
                  <a:pt x="9015" y="90557"/>
                </a:cubicBezTo>
                <a:cubicBezTo>
                  <a:pt x="14300" y="90557"/>
                  <a:pt x="14300" y="90557"/>
                  <a:pt x="14300" y="90557"/>
                </a:cubicBezTo>
                <a:lnTo>
                  <a:pt x="14300" y="112193"/>
                </a:lnTo>
                <a:close/>
                <a:moveTo>
                  <a:pt x="16787" y="86542"/>
                </a:moveTo>
                <a:cubicBezTo>
                  <a:pt x="6528" y="86542"/>
                  <a:pt x="6528" y="86542"/>
                  <a:pt x="6528" y="86542"/>
                </a:cubicBezTo>
                <a:cubicBezTo>
                  <a:pt x="4663" y="86542"/>
                  <a:pt x="3108" y="84535"/>
                  <a:pt x="3108" y="81858"/>
                </a:cubicBezTo>
                <a:cubicBezTo>
                  <a:pt x="3108" y="79182"/>
                  <a:pt x="4663" y="76951"/>
                  <a:pt x="6528" y="76951"/>
                </a:cubicBezTo>
                <a:cubicBezTo>
                  <a:pt x="16787" y="76951"/>
                  <a:pt x="16787" y="76951"/>
                  <a:pt x="16787" y="76951"/>
                </a:cubicBezTo>
                <a:cubicBezTo>
                  <a:pt x="18652" y="76951"/>
                  <a:pt x="20207" y="79182"/>
                  <a:pt x="20207" y="81858"/>
                </a:cubicBezTo>
                <a:cubicBezTo>
                  <a:pt x="20207" y="84535"/>
                  <a:pt x="18652" y="86542"/>
                  <a:pt x="16787" y="86542"/>
                </a:cubicBezTo>
                <a:close/>
                <a:moveTo>
                  <a:pt x="35595" y="112193"/>
                </a:moveTo>
                <a:cubicBezTo>
                  <a:pt x="30155" y="112193"/>
                  <a:pt x="30155" y="112193"/>
                  <a:pt x="30155" y="112193"/>
                </a:cubicBezTo>
                <a:cubicBezTo>
                  <a:pt x="30155" y="51747"/>
                  <a:pt x="30155" y="51747"/>
                  <a:pt x="30155" y="51747"/>
                </a:cubicBezTo>
                <a:cubicBezTo>
                  <a:pt x="35595" y="51747"/>
                  <a:pt x="35595" y="51747"/>
                  <a:pt x="35595" y="51747"/>
                </a:cubicBezTo>
                <a:lnTo>
                  <a:pt x="35595" y="112193"/>
                </a:lnTo>
                <a:close/>
                <a:moveTo>
                  <a:pt x="38082" y="47955"/>
                </a:moveTo>
                <a:cubicBezTo>
                  <a:pt x="27668" y="47955"/>
                  <a:pt x="27668" y="47955"/>
                  <a:pt x="27668" y="47955"/>
                </a:cubicBezTo>
                <a:cubicBezTo>
                  <a:pt x="25803" y="47955"/>
                  <a:pt x="24404" y="45724"/>
                  <a:pt x="24404" y="43048"/>
                </a:cubicBezTo>
                <a:cubicBezTo>
                  <a:pt x="24404" y="40371"/>
                  <a:pt x="25803" y="38141"/>
                  <a:pt x="27668" y="38141"/>
                </a:cubicBezTo>
                <a:cubicBezTo>
                  <a:pt x="38082" y="38141"/>
                  <a:pt x="38082" y="38141"/>
                  <a:pt x="38082" y="38141"/>
                </a:cubicBezTo>
                <a:cubicBezTo>
                  <a:pt x="39948" y="38141"/>
                  <a:pt x="41347" y="40371"/>
                  <a:pt x="41347" y="43048"/>
                </a:cubicBezTo>
                <a:cubicBezTo>
                  <a:pt x="41347" y="45724"/>
                  <a:pt x="39948" y="47955"/>
                  <a:pt x="38082" y="47955"/>
                </a:cubicBezTo>
                <a:close/>
                <a:moveTo>
                  <a:pt x="56735" y="112193"/>
                </a:moveTo>
                <a:cubicBezTo>
                  <a:pt x="51450" y="112193"/>
                  <a:pt x="51450" y="112193"/>
                  <a:pt x="51450" y="112193"/>
                </a:cubicBezTo>
                <a:cubicBezTo>
                  <a:pt x="51450" y="68698"/>
                  <a:pt x="51450" y="68698"/>
                  <a:pt x="51450" y="68698"/>
                </a:cubicBezTo>
                <a:cubicBezTo>
                  <a:pt x="56735" y="68698"/>
                  <a:pt x="56735" y="68698"/>
                  <a:pt x="56735" y="68698"/>
                </a:cubicBezTo>
                <a:lnTo>
                  <a:pt x="56735" y="112193"/>
                </a:lnTo>
                <a:close/>
                <a:moveTo>
                  <a:pt x="59222" y="64907"/>
                </a:moveTo>
                <a:cubicBezTo>
                  <a:pt x="48963" y="64907"/>
                  <a:pt x="48963" y="64907"/>
                  <a:pt x="48963" y="64907"/>
                </a:cubicBezTo>
                <a:cubicBezTo>
                  <a:pt x="47098" y="64907"/>
                  <a:pt x="45544" y="62676"/>
                  <a:pt x="45544" y="60000"/>
                </a:cubicBezTo>
                <a:cubicBezTo>
                  <a:pt x="45544" y="57323"/>
                  <a:pt x="47098" y="55092"/>
                  <a:pt x="48963" y="55092"/>
                </a:cubicBezTo>
                <a:cubicBezTo>
                  <a:pt x="59222" y="55092"/>
                  <a:pt x="59222" y="55092"/>
                  <a:pt x="59222" y="55092"/>
                </a:cubicBezTo>
                <a:cubicBezTo>
                  <a:pt x="61088" y="55092"/>
                  <a:pt x="62642" y="57323"/>
                  <a:pt x="62642" y="60000"/>
                </a:cubicBezTo>
                <a:cubicBezTo>
                  <a:pt x="62642" y="62676"/>
                  <a:pt x="61088" y="64907"/>
                  <a:pt x="59222" y="64907"/>
                </a:cubicBezTo>
                <a:close/>
                <a:moveTo>
                  <a:pt x="78031" y="112193"/>
                </a:moveTo>
                <a:cubicBezTo>
                  <a:pt x="72590" y="112193"/>
                  <a:pt x="72590" y="112193"/>
                  <a:pt x="72590" y="112193"/>
                </a:cubicBezTo>
                <a:cubicBezTo>
                  <a:pt x="72590" y="37026"/>
                  <a:pt x="72590" y="37026"/>
                  <a:pt x="72590" y="37026"/>
                </a:cubicBezTo>
                <a:cubicBezTo>
                  <a:pt x="78031" y="37026"/>
                  <a:pt x="78031" y="37026"/>
                  <a:pt x="78031" y="37026"/>
                </a:cubicBezTo>
                <a:lnTo>
                  <a:pt x="78031" y="112193"/>
                </a:lnTo>
                <a:close/>
                <a:moveTo>
                  <a:pt x="80518" y="33234"/>
                </a:moveTo>
                <a:cubicBezTo>
                  <a:pt x="70103" y="33234"/>
                  <a:pt x="70103" y="33234"/>
                  <a:pt x="70103" y="33234"/>
                </a:cubicBezTo>
                <a:cubicBezTo>
                  <a:pt x="68238" y="33234"/>
                  <a:pt x="66839" y="31003"/>
                  <a:pt x="66839" y="28327"/>
                </a:cubicBezTo>
                <a:cubicBezTo>
                  <a:pt x="66839" y="25650"/>
                  <a:pt x="68238" y="23643"/>
                  <a:pt x="70103" y="23643"/>
                </a:cubicBezTo>
                <a:cubicBezTo>
                  <a:pt x="80518" y="23643"/>
                  <a:pt x="80518" y="23643"/>
                  <a:pt x="80518" y="23643"/>
                </a:cubicBezTo>
                <a:cubicBezTo>
                  <a:pt x="82383" y="23643"/>
                  <a:pt x="83782" y="25650"/>
                  <a:pt x="83782" y="28327"/>
                </a:cubicBezTo>
                <a:cubicBezTo>
                  <a:pt x="83782" y="31003"/>
                  <a:pt x="82383" y="33234"/>
                  <a:pt x="80518" y="33234"/>
                </a:cubicBezTo>
                <a:close/>
                <a:moveTo>
                  <a:pt x="93575" y="76505"/>
                </a:moveTo>
                <a:cubicBezTo>
                  <a:pt x="93575" y="43494"/>
                  <a:pt x="93575" y="43494"/>
                  <a:pt x="93575" y="43494"/>
                </a:cubicBezTo>
                <a:cubicBezTo>
                  <a:pt x="110673" y="60000"/>
                  <a:pt x="110673" y="60000"/>
                  <a:pt x="110673" y="60000"/>
                </a:cubicBezTo>
                <a:lnTo>
                  <a:pt x="93575" y="76505"/>
                </a:lnTo>
                <a:close/>
              </a:path>
            </a:pathLst>
          </a:custGeom>
          <a:solidFill>
            <a:srgbClr val="968C6D"/>
          </a:solidFill>
          <a:ln>
            <a:noFill/>
          </a:ln>
        </p:spPr>
        <p:txBody>
          <a:bodyPr lIns="104275" tIns="52125" rIns="104275" bIns="52125" anchor="t" anchorCtr="0">
            <a:noAutofit/>
          </a:bodyPr>
          <a:lstStyle/>
          <a:p>
            <a:pPr marL="0" marR="0" lvl="0" indent="0" algn="l" rtl="0">
              <a:lnSpc>
                <a:spcPct val="100000"/>
              </a:lnSpc>
              <a:spcBef>
                <a:spcPts val="0"/>
              </a:spcBef>
              <a:spcAft>
                <a:spcPts val="0"/>
              </a:spcAft>
              <a:buClr>
                <a:srgbClr val="000000"/>
              </a:buClr>
              <a:buFont typeface="Arial"/>
              <a:buNone/>
            </a:pPr>
            <a:endParaRPr sz="2100" b="0" i="0" u="none" strike="noStrike" cap="none">
              <a:solidFill>
                <a:srgbClr val="000000"/>
              </a:solidFill>
              <a:ea typeface="Georgia"/>
              <a:cs typeface="Georgia"/>
              <a:sym typeface="Georgia"/>
            </a:endParaRPr>
          </a:p>
        </p:txBody>
      </p:sp>
      <p:sp>
        <p:nvSpPr>
          <p:cNvPr id="44" name="Shape 319"/>
          <p:cNvSpPr/>
          <p:nvPr/>
        </p:nvSpPr>
        <p:spPr>
          <a:xfrm>
            <a:off x="2196245" y="1762792"/>
            <a:ext cx="1479459" cy="3221294"/>
          </a:xfrm>
          <a:custGeom>
            <a:avLst/>
            <a:gdLst/>
            <a:ahLst/>
            <a:cxnLst/>
            <a:rect l="0" t="0" r="0" b="0"/>
            <a:pathLst>
              <a:path w="120000" h="120000" extrusionOk="0">
                <a:moveTo>
                  <a:pt x="120000" y="103982"/>
                </a:moveTo>
                <a:lnTo>
                  <a:pt x="60901" y="120000"/>
                </a:lnTo>
                <a:lnTo>
                  <a:pt x="0" y="103982"/>
                </a:lnTo>
                <a:lnTo>
                  <a:pt x="0" y="16798"/>
                </a:lnTo>
                <a:lnTo>
                  <a:pt x="60901" y="0"/>
                </a:lnTo>
                <a:lnTo>
                  <a:pt x="120000" y="16082"/>
                </a:lnTo>
                <a:lnTo>
                  <a:pt x="120000" y="103982"/>
                </a:lnTo>
                <a:close/>
              </a:path>
            </a:pathLst>
          </a:custGeom>
          <a:solidFill>
            <a:srgbClr val="FFFFFF"/>
          </a:solidFill>
          <a:ln>
            <a:noFill/>
          </a:ln>
        </p:spPr>
        <p:txBody>
          <a:bodyPr lIns="104275" tIns="52125" rIns="104275" bIns="52125" anchor="t" anchorCtr="0">
            <a:noAutofit/>
          </a:bodyPr>
          <a:lstStyle/>
          <a:p>
            <a:pPr marL="0" marR="0" lvl="0" indent="0" algn="l" rtl="0">
              <a:lnSpc>
                <a:spcPct val="100000"/>
              </a:lnSpc>
              <a:spcBef>
                <a:spcPts val="0"/>
              </a:spcBef>
              <a:spcAft>
                <a:spcPts val="0"/>
              </a:spcAft>
              <a:buClr>
                <a:srgbClr val="000000"/>
              </a:buClr>
              <a:buFont typeface="Arial"/>
              <a:buNone/>
            </a:pPr>
            <a:endParaRPr sz="2100" b="0" i="0" u="none" strike="noStrike" cap="none">
              <a:solidFill>
                <a:srgbClr val="000000"/>
              </a:solidFill>
              <a:ea typeface="Georgia"/>
              <a:cs typeface="Georgia"/>
              <a:sym typeface="Georgia"/>
            </a:endParaRPr>
          </a:p>
        </p:txBody>
      </p:sp>
      <p:sp>
        <p:nvSpPr>
          <p:cNvPr id="45" name="Shape 320"/>
          <p:cNvSpPr/>
          <p:nvPr/>
        </p:nvSpPr>
        <p:spPr>
          <a:xfrm>
            <a:off x="2196245" y="1762792"/>
            <a:ext cx="1479459" cy="3221294"/>
          </a:xfrm>
          <a:custGeom>
            <a:avLst/>
            <a:gdLst/>
            <a:ahLst/>
            <a:cxnLst/>
            <a:rect l="0" t="0" r="0" b="0"/>
            <a:pathLst>
              <a:path w="120000" h="120000" extrusionOk="0">
                <a:moveTo>
                  <a:pt x="120000" y="103982"/>
                </a:moveTo>
                <a:lnTo>
                  <a:pt x="60901" y="120000"/>
                </a:lnTo>
                <a:lnTo>
                  <a:pt x="0" y="103982"/>
                </a:lnTo>
                <a:lnTo>
                  <a:pt x="0" y="16798"/>
                </a:lnTo>
                <a:lnTo>
                  <a:pt x="60901" y="0"/>
                </a:lnTo>
                <a:lnTo>
                  <a:pt x="120000" y="16082"/>
                </a:lnTo>
                <a:lnTo>
                  <a:pt x="120000" y="103982"/>
                </a:lnTo>
              </a:path>
            </a:pathLst>
          </a:custGeom>
          <a:noFill/>
          <a:ln>
            <a:noFill/>
          </a:ln>
        </p:spPr>
        <p:txBody>
          <a:bodyPr lIns="104275" tIns="52125" rIns="104275" bIns="52125" anchor="t" anchorCtr="0">
            <a:noAutofit/>
          </a:bodyPr>
          <a:lstStyle/>
          <a:p>
            <a:pPr marL="0" marR="0" lvl="0" indent="0" algn="l" rtl="0">
              <a:lnSpc>
                <a:spcPct val="100000"/>
              </a:lnSpc>
              <a:spcBef>
                <a:spcPts val="0"/>
              </a:spcBef>
              <a:spcAft>
                <a:spcPts val="0"/>
              </a:spcAft>
              <a:buClr>
                <a:srgbClr val="000000"/>
              </a:buClr>
              <a:buFont typeface="Arial"/>
              <a:buNone/>
            </a:pPr>
            <a:endParaRPr sz="2100" b="0" i="0" u="none" strike="noStrike" cap="none">
              <a:solidFill>
                <a:srgbClr val="000000"/>
              </a:solidFill>
              <a:ea typeface="Georgia"/>
              <a:cs typeface="Georgia"/>
              <a:sym typeface="Georgia"/>
            </a:endParaRPr>
          </a:p>
        </p:txBody>
      </p:sp>
      <p:sp>
        <p:nvSpPr>
          <p:cNvPr id="46" name="Shape 321"/>
          <p:cNvSpPr/>
          <p:nvPr/>
        </p:nvSpPr>
        <p:spPr>
          <a:xfrm>
            <a:off x="2206523" y="1762791"/>
            <a:ext cx="1458903" cy="2763353"/>
          </a:xfrm>
          <a:custGeom>
            <a:avLst/>
            <a:gdLst/>
            <a:ahLst/>
            <a:cxnLst/>
            <a:rect l="0" t="0" r="0" b="0"/>
            <a:pathLst>
              <a:path w="120000" h="120000" extrusionOk="0">
                <a:moveTo>
                  <a:pt x="60070" y="0"/>
                </a:moveTo>
                <a:lnTo>
                  <a:pt x="0" y="18747"/>
                </a:lnTo>
                <a:lnTo>
                  <a:pt x="0" y="18975"/>
                </a:lnTo>
                <a:lnTo>
                  <a:pt x="60070" y="0"/>
                </a:lnTo>
                <a:lnTo>
                  <a:pt x="120000" y="18747"/>
                </a:lnTo>
                <a:lnTo>
                  <a:pt x="120000" y="120000"/>
                </a:lnTo>
                <a:lnTo>
                  <a:pt x="120000" y="18747"/>
                </a:lnTo>
                <a:lnTo>
                  <a:pt x="60070" y="0"/>
                </a:lnTo>
                <a:close/>
              </a:path>
            </a:pathLst>
          </a:custGeom>
          <a:solidFill>
            <a:srgbClr val="E5E1DE"/>
          </a:solidFill>
          <a:ln>
            <a:noFill/>
          </a:ln>
        </p:spPr>
        <p:txBody>
          <a:bodyPr lIns="104275" tIns="52125" rIns="104275" bIns="52125" anchor="t" anchorCtr="0">
            <a:noAutofit/>
          </a:bodyPr>
          <a:lstStyle/>
          <a:p>
            <a:pPr marL="0" marR="0" lvl="0" indent="0" algn="l" rtl="0">
              <a:lnSpc>
                <a:spcPct val="100000"/>
              </a:lnSpc>
              <a:spcBef>
                <a:spcPts val="0"/>
              </a:spcBef>
              <a:spcAft>
                <a:spcPts val="0"/>
              </a:spcAft>
              <a:buClr>
                <a:srgbClr val="000000"/>
              </a:buClr>
              <a:buFont typeface="Arial"/>
              <a:buNone/>
            </a:pPr>
            <a:endParaRPr sz="2100" b="0" i="0" u="none" strike="noStrike" cap="none">
              <a:solidFill>
                <a:srgbClr val="000000"/>
              </a:solidFill>
              <a:ea typeface="Georgia"/>
              <a:cs typeface="Georgia"/>
              <a:sym typeface="Georgia"/>
            </a:endParaRPr>
          </a:p>
        </p:txBody>
      </p:sp>
      <p:sp>
        <p:nvSpPr>
          <p:cNvPr id="47" name="Shape 322"/>
          <p:cNvSpPr/>
          <p:nvPr/>
        </p:nvSpPr>
        <p:spPr>
          <a:xfrm>
            <a:off x="2206523" y="1762791"/>
            <a:ext cx="1458903" cy="2763353"/>
          </a:xfrm>
          <a:custGeom>
            <a:avLst/>
            <a:gdLst/>
            <a:ahLst/>
            <a:cxnLst/>
            <a:rect l="0" t="0" r="0" b="0"/>
            <a:pathLst>
              <a:path w="120000" h="120000" extrusionOk="0">
                <a:moveTo>
                  <a:pt x="60070" y="0"/>
                </a:moveTo>
                <a:lnTo>
                  <a:pt x="0" y="18747"/>
                </a:lnTo>
                <a:lnTo>
                  <a:pt x="0" y="18975"/>
                </a:lnTo>
                <a:lnTo>
                  <a:pt x="60070" y="0"/>
                </a:lnTo>
                <a:lnTo>
                  <a:pt x="120000" y="18747"/>
                </a:lnTo>
                <a:lnTo>
                  <a:pt x="120000" y="120000"/>
                </a:lnTo>
                <a:lnTo>
                  <a:pt x="120000" y="18747"/>
                </a:lnTo>
                <a:lnTo>
                  <a:pt x="60070" y="0"/>
                </a:lnTo>
              </a:path>
            </a:pathLst>
          </a:custGeom>
          <a:noFill/>
          <a:ln>
            <a:noFill/>
          </a:ln>
        </p:spPr>
        <p:txBody>
          <a:bodyPr lIns="104275" tIns="52125" rIns="104275" bIns="52125" anchor="t" anchorCtr="0">
            <a:noAutofit/>
          </a:bodyPr>
          <a:lstStyle/>
          <a:p>
            <a:pPr marL="0" marR="0" lvl="0" indent="0" algn="l" rtl="0">
              <a:lnSpc>
                <a:spcPct val="100000"/>
              </a:lnSpc>
              <a:spcBef>
                <a:spcPts val="0"/>
              </a:spcBef>
              <a:spcAft>
                <a:spcPts val="0"/>
              </a:spcAft>
              <a:buClr>
                <a:srgbClr val="000000"/>
              </a:buClr>
              <a:buFont typeface="Arial"/>
              <a:buNone/>
            </a:pPr>
            <a:endParaRPr sz="2100" b="0" i="0" u="none" strike="noStrike" cap="none">
              <a:solidFill>
                <a:srgbClr val="000000"/>
              </a:solidFill>
              <a:ea typeface="Georgia"/>
              <a:cs typeface="Georgia"/>
              <a:sym typeface="Georgia"/>
            </a:endParaRPr>
          </a:p>
        </p:txBody>
      </p:sp>
      <p:sp>
        <p:nvSpPr>
          <p:cNvPr id="48" name="Shape 323"/>
          <p:cNvSpPr/>
          <p:nvPr/>
        </p:nvSpPr>
        <p:spPr>
          <a:xfrm>
            <a:off x="2152793" y="1762792"/>
            <a:ext cx="1566367" cy="3096245"/>
          </a:xfrm>
          <a:custGeom>
            <a:avLst/>
            <a:gdLst/>
            <a:ahLst/>
            <a:cxnLst/>
            <a:rect l="0" t="0" r="0" b="0"/>
            <a:pathLst>
              <a:path w="120000" h="120000" extrusionOk="0">
                <a:moveTo>
                  <a:pt x="60070" y="0"/>
                </a:moveTo>
                <a:lnTo>
                  <a:pt x="0" y="16411"/>
                </a:lnTo>
                <a:lnTo>
                  <a:pt x="0" y="103785"/>
                </a:lnTo>
                <a:lnTo>
                  <a:pt x="60070" y="120000"/>
                </a:lnTo>
                <a:lnTo>
                  <a:pt x="120000" y="103785"/>
                </a:lnTo>
                <a:lnTo>
                  <a:pt x="120000" y="16214"/>
                </a:lnTo>
                <a:lnTo>
                  <a:pt x="60070" y="0"/>
                </a:lnTo>
                <a:close/>
              </a:path>
            </a:pathLst>
          </a:custGeom>
          <a:solidFill>
            <a:srgbClr val="EAE8E2"/>
          </a:solidFill>
          <a:ln>
            <a:noFill/>
          </a:ln>
        </p:spPr>
        <p:txBody>
          <a:bodyPr lIns="104275" tIns="52125" rIns="104275" bIns="52125" anchor="t" anchorCtr="0">
            <a:noAutofit/>
          </a:bodyPr>
          <a:lstStyle/>
          <a:p>
            <a:pPr marL="0" marR="0" lvl="0" indent="0" algn="l" rtl="0">
              <a:lnSpc>
                <a:spcPct val="100000"/>
              </a:lnSpc>
              <a:spcBef>
                <a:spcPts val="0"/>
              </a:spcBef>
              <a:spcAft>
                <a:spcPts val="0"/>
              </a:spcAft>
              <a:buClr>
                <a:srgbClr val="000000"/>
              </a:buClr>
              <a:buFont typeface="Arial"/>
              <a:buNone/>
            </a:pPr>
            <a:endParaRPr sz="2100" b="0" i="0" u="none" strike="noStrike" cap="none">
              <a:solidFill>
                <a:srgbClr val="000000"/>
              </a:solidFill>
              <a:ea typeface="Georgia"/>
              <a:cs typeface="Georgia"/>
              <a:sym typeface="Georgia"/>
            </a:endParaRPr>
          </a:p>
        </p:txBody>
      </p:sp>
      <p:sp>
        <p:nvSpPr>
          <p:cNvPr id="49" name="Shape 324"/>
          <p:cNvSpPr/>
          <p:nvPr/>
        </p:nvSpPr>
        <p:spPr>
          <a:xfrm>
            <a:off x="2239814" y="1861361"/>
            <a:ext cx="1392324" cy="1164267"/>
          </a:xfrm>
          <a:custGeom>
            <a:avLst/>
            <a:gdLst/>
            <a:ahLst/>
            <a:cxnLst/>
            <a:rect l="0" t="0" r="0" b="0"/>
            <a:pathLst>
              <a:path w="120000" h="120000" extrusionOk="0">
                <a:moveTo>
                  <a:pt x="120000" y="80744"/>
                </a:moveTo>
                <a:lnTo>
                  <a:pt x="59675" y="120000"/>
                </a:lnTo>
                <a:lnTo>
                  <a:pt x="0" y="80744"/>
                </a:lnTo>
                <a:lnTo>
                  <a:pt x="0" y="39255"/>
                </a:lnTo>
                <a:lnTo>
                  <a:pt x="59675" y="0"/>
                </a:lnTo>
                <a:lnTo>
                  <a:pt x="120000" y="39255"/>
                </a:lnTo>
                <a:lnTo>
                  <a:pt x="120000" y="80744"/>
                </a:lnTo>
                <a:close/>
              </a:path>
            </a:pathLst>
          </a:custGeom>
          <a:solidFill>
            <a:schemeClr val="accent2"/>
          </a:solidFill>
          <a:ln>
            <a:noFill/>
          </a:ln>
        </p:spPr>
        <p:txBody>
          <a:bodyPr lIns="98325" tIns="49150" rIns="98325" bIns="49150" anchor="t" anchorCtr="0">
            <a:noAutofit/>
          </a:bodyPr>
          <a:lstStyle/>
          <a:p>
            <a:pPr marL="0" marR="0" lvl="0" indent="0" algn="l" rtl="0">
              <a:lnSpc>
                <a:spcPct val="100000"/>
              </a:lnSpc>
              <a:spcBef>
                <a:spcPts val="0"/>
              </a:spcBef>
              <a:spcAft>
                <a:spcPts val="0"/>
              </a:spcAft>
              <a:buClr>
                <a:srgbClr val="000000"/>
              </a:buClr>
              <a:buFont typeface="Arial"/>
              <a:buNone/>
            </a:pPr>
            <a:endParaRPr sz="1979" b="0" i="0" u="none" strike="noStrike" cap="none">
              <a:solidFill>
                <a:srgbClr val="000000"/>
              </a:solidFill>
              <a:ea typeface="Georgia"/>
              <a:cs typeface="Georgia"/>
              <a:sym typeface="Georgia"/>
            </a:endParaRPr>
          </a:p>
        </p:txBody>
      </p:sp>
      <p:sp>
        <p:nvSpPr>
          <p:cNvPr id="50" name="Shape 325"/>
          <p:cNvSpPr/>
          <p:nvPr/>
        </p:nvSpPr>
        <p:spPr>
          <a:xfrm>
            <a:off x="2713285" y="1841895"/>
            <a:ext cx="445380" cy="922165"/>
          </a:xfrm>
          <a:prstGeom prst="rect">
            <a:avLst/>
          </a:prstGeom>
          <a:noFill/>
          <a:ln>
            <a:noFill/>
          </a:ln>
        </p:spPr>
        <p:txBody>
          <a:bodyPr lIns="0" tIns="0" rIns="0" bIns="0" anchor="t" anchorCtr="0">
            <a:noAutofit/>
          </a:bodyPr>
          <a:lstStyle/>
          <a:p>
            <a:pPr marL="0" marR="0" lvl="0" indent="0" algn="l" rtl="0">
              <a:lnSpc>
                <a:spcPct val="100000"/>
              </a:lnSpc>
              <a:spcBef>
                <a:spcPts val="0"/>
              </a:spcBef>
              <a:spcAft>
                <a:spcPts val="0"/>
              </a:spcAft>
              <a:buClr>
                <a:srgbClr val="FFFFFF"/>
              </a:buClr>
              <a:buFont typeface="Georgia"/>
              <a:buNone/>
            </a:pPr>
            <a:endParaRPr sz="1400" b="0" i="0" u="none" strike="noStrike" cap="none">
              <a:solidFill>
                <a:srgbClr val="000000"/>
              </a:solidFill>
              <a:ea typeface="Arial"/>
              <a:cs typeface="Arial"/>
              <a:sym typeface="Arial"/>
            </a:endParaRPr>
          </a:p>
        </p:txBody>
      </p:sp>
      <p:sp>
        <p:nvSpPr>
          <p:cNvPr id="51" name="Shape 326"/>
          <p:cNvSpPr/>
          <p:nvPr/>
        </p:nvSpPr>
        <p:spPr>
          <a:xfrm>
            <a:off x="2239814" y="2351230"/>
            <a:ext cx="1392324" cy="214981"/>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rgbClr val="DB536A"/>
              </a:buClr>
              <a:buSzPct val="25000"/>
              <a:buFont typeface="Georgia"/>
              <a:buNone/>
            </a:pPr>
            <a:r>
              <a:rPr lang="en" sz="1400" b="1" i="1" u="none" strike="noStrike" cap="none" dirty="0">
                <a:solidFill>
                  <a:schemeClr val="lt1"/>
                </a:solidFill>
                <a:ea typeface="Georgia"/>
                <a:cs typeface="Georgia"/>
                <a:sym typeface="Georgia"/>
              </a:rPr>
              <a:t>Data Insight</a:t>
            </a:r>
          </a:p>
        </p:txBody>
      </p:sp>
      <p:sp>
        <p:nvSpPr>
          <p:cNvPr id="52" name="Shape 327"/>
          <p:cNvSpPr/>
          <p:nvPr/>
        </p:nvSpPr>
        <p:spPr>
          <a:xfrm>
            <a:off x="2167088" y="4591072"/>
            <a:ext cx="1566367" cy="1392324"/>
          </a:xfrm>
          <a:custGeom>
            <a:avLst/>
            <a:gdLst/>
            <a:ahLst/>
            <a:cxnLst/>
            <a:rect l="0" t="0" r="0" b="0"/>
            <a:pathLst>
              <a:path w="120000" h="120000" extrusionOk="0">
                <a:moveTo>
                  <a:pt x="120000" y="120000"/>
                </a:moveTo>
                <a:lnTo>
                  <a:pt x="0" y="120000"/>
                </a:lnTo>
                <a:lnTo>
                  <a:pt x="0" y="0"/>
                </a:lnTo>
                <a:lnTo>
                  <a:pt x="62743" y="35438"/>
                </a:lnTo>
                <a:lnTo>
                  <a:pt x="120000" y="0"/>
                </a:lnTo>
                <a:lnTo>
                  <a:pt x="120000" y="120000"/>
                </a:lnTo>
                <a:close/>
              </a:path>
            </a:pathLst>
          </a:custGeom>
          <a:solidFill>
            <a:srgbClr val="C0BAA7"/>
          </a:solidFill>
          <a:ln>
            <a:noFill/>
          </a:ln>
        </p:spPr>
        <p:txBody>
          <a:bodyPr lIns="104275" tIns="52125" rIns="104275" bIns="52125" anchor="t" anchorCtr="0">
            <a:noAutofit/>
          </a:bodyPr>
          <a:lstStyle/>
          <a:p>
            <a:pPr marL="0" marR="0" lvl="0" indent="0" algn="l" rtl="0">
              <a:lnSpc>
                <a:spcPct val="100000"/>
              </a:lnSpc>
              <a:spcBef>
                <a:spcPts val="0"/>
              </a:spcBef>
              <a:spcAft>
                <a:spcPts val="0"/>
              </a:spcAft>
              <a:buClr>
                <a:srgbClr val="000000"/>
              </a:buClr>
              <a:buFont typeface="Arial"/>
              <a:buNone/>
            </a:pPr>
            <a:endParaRPr sz="2100" b="0" i="0" u="none" strike="noStrike" cap="none">
              <a:solidFill>
                <a:srgbClr val="000000"/>
              </a:solidFill>
              <a:ea typeface="Georgia"/>
              <a:cs typeface="Georgia"/>
              <a:sym typeface="Georgia"/>
            </a:endParaRPr>
          </a:p>
        </p:txBody>
      </p:sp>
      <p:sp>
        <p:nvSpPr>
          <p:cNvPr id="53" name="Shape 328"/>
          <p:cNvSpPr/>
          <p:nvPr/>
        </p:nvSpPr>
        <p:spPr>
          <a:xfrm>
            <a:off x="2254109" y="5052844"/>
            <a:ext cx="1392324" cy="828235"/>
          </a:xfrm>
          <a:prstGeom prst="rect">
            <a:avLst/>
          </a:prstGeom>
          <a:noFill/>
          <a:ln>
            <a:noFill/>
          </a:ln>
        </p:spPr>
        <p:txBody>
          <a:bodyPr lIns="0" tIns="0" rIns="0" bIns="0" anchor="t" anchorCtr="0">
            <a:noAutofit/>
          </a:bodyPr>
          <a:lstStyle/>
          <a:p>
            <a:pPr marL="0" marR="0" lvl="0" indent="0" algn="l" rtl="0">
              <a:lnSpc>
                <a:spcPct val="100000"/>
              </a:lnSpc>
              <a:spcBef>
                <a:spcPts val="0"/>
              </a:spcBef>
              <a:spcAft>
                <a:spcPts val="0"/>
              </a:spcAft>
              <a:buClr>
                <a:schemeClr val="lt2"/>
              </a:buClr>
              <a:buSzPct val="25000"/>
              <a:buFont typeface="Georgia"/>
              <a:buNone/>
            </a:pPr>
            <a:r>
              <a:rPr lang="en" sz="1000" b="0" i="0" u="none" strike="noStrike" cap="none" dirty="0">
                <a:ea typeface="Georgia"/>
                <a:cs typeface="Georgia"/>
                <a:sym typeface="Georgia"/>
              </a:rPr>
              <a:t>Visualization and analytics tools allow for a better view of the data and pinpoints areas of interest for auditors</a:t>
            </a:r>
          </a:p>
        </p:txBody>
      </p:sp>
      <p:sp>
        <p:nvSpPr>
          <p:cNvPr id="54" name="Shape 329"/>
          <p:cNvSpPr/>
          <p:nvPr/>
        </p:nvSpPr>
        <p:spPr>
          <a:xfrm>
            <a:off x="2629348" y="3375693"/>
            <a:ext cx="613254" cy="484207"/>
          </a:xfrm>
          <a:custGeom>
            <a:avLst/>
            <a:gdLst/>
            <a:ahLst/>
            <a:cxnLst/>
            <a:rect l="0" t="0" r="0" b="0"/>
            <a:pathLst>
              <a:path w="120000" h="120000" extrusionOk="0">
                <a:moveTo>
                  <a:pt x="0" y="97099"/>
                </a:moveTo>
                <a:lnTo>
                  <a:pt x="0" y="62290"/>
                </a:lnTo>
                <a:lnTo>
                  <a:pt x="0" y="62290"/>
                </a:lnTo>
                <a:lnTo>
                  <a:pt x="0" y="60458"/>
                </a:lnTo>
                <a:lnTo>
                  <a:pt x="740" y="58625"/>
                </a:lnTo>
                <a:lnTo>
                  <a:pt x="2222" y="57709"/>
                </a:lnTo>
                <a:lnTo>
                  <a:pt x="3703" y="57709"/>
                </a:lnTo>
                <a:lnTo>
                  <a:pt x="17037" y="57709"/>
                </a:lnTo>
                <a:lnTo>
                  <a:pt x="17037" y="57709"/>
                </a:lnTo>
                <a:lnTo>
                  <a:pt x="18518" y="57709"/>
                </a:lnTo>
                <a:lnTo>
                  <a:pt x="20000" y="58625"/>
                </a:lnTo>
                <a:lnTo>
                  <a:pt x="20740" y="60458"/>
                </a:lnTo>
                <a:lnTo>
                  <a:pt x="20740" y="62290"/>
                </a:lnTo>
                <a:lnTo>
                  <a:pt x="20740" y="97099"/>
                </a:lnTo>
                <a:lnTo>
                  <a:pt x="20740" y="97099"/>
                </a:lnTo>
                <a:lnTo>
                  <a:pt x="20740" y="98931"/>
                </a:lnTo>
                <a:lnTo>
                  <a:pt x="20000" y="99847"/>
                </a:lnTo>
                <a:lnTo>
                  <a:pt x="18518" y="100763"/>
                </a:lnTo>
                <a:lnTo>
                  <a:pt x="17037" y="101679"/>
                </a:lnTo>
                <a:lnTo>
                  <a:pt x="3703" y="101679"/>
                </a:lnTo>
                <a:lnTo>
                  <a:pt x="3703" y="101679"/>
                </a:lnTo>
                <a:lnTo>
                  <a:pt x="2222" y="100763"/>
                </a:lnTo>
                <a:lnTo>
                  <a:pt x="740" y="99847"/>
                </a:lnTo>
                <a:lnTo>
                  <a:pt x="0" y="98931"/>
                </a:lnTo>
                <a:lnTo>
                  <a:pt x="0" y="97099"/>
                </a:lnTo>
                <a:lnTo>
                  <a:pt x="0" y="97099"/>
                </a:lnTo>
                <a:close/>
                <a:moveTo>
                  <a:pt x="37037" y="101679"/>
                </a:moveTo>
                <a:lnTo>
                  <a:pt x="50370" y="101679"/>
                </a:lnTo>
                <a:lnTo>
                  <a:pt x="50370" y="101679"/>
                </a:lnTo>
                <a:lnTo>
                  <a:pt x="51851" y="100763"/>
                </a:lnTo>
                <a:lnTo>
                  <a:pt x="52592" y="99847"/>
                </a:lnTo>
                <a:lnTo>
                  <a:pt x="53333" y="98931"/>
                </a:lnTo>
                <a:lnTo>
                  <a:pt x="54074" y="97099"/>
                </a:lnTo>
                <a:lnTo>
                  <a:pt x="54074" y="26564"/>
                </a:lnTo>
                <a:lnTo>
                  <a:pt x="54074" y="26564"/>
                </a:lnTo>
                <a:lnTo>
                  <a:pt x="53333" y="24732"/>
                </a:lnTo>
                <a:lnTo>
                  <a:pt x="52592" y="23816"/>
                </a:lnTo>
                <a:lnTo>
                  <a:pt x="51851" y="22900"/>
                </a:lnTo>
                <a:lnTo>
                  <a:pt x="50370" y="21984"/>
                </a:lnTo>
                <a:lnTo>
                  <a:pt x="37037" y="21984"/>
                </a:lnTo>
                <a:lnTo>
                  <a:pt x="37037" y="21984"/>
                </a:lnTo>
                <a:lnTo>
                  <a:pt x="35555" y="22900"/>
                </a:lnTo>
                <a:lnTo>
                  <a:pt x="34074" y="23816"/>
                </a:lnTo>
                <a:lnTo>
                  <a:pt x="33333" y="24732"/>
                </a:lnTo>
                <a:lnTo>
                  <a:pt x="33333" y="26564"/>
                </a:lnTo>
                <a:lnTo>
                  <a:pt x="33333" y="97099"/>
                </a:lnTo>
                <a:lnTo>
                  <a:pt x="33333" y="97099"/>
                </a:lnTo>
                <a:lnTo>
                  <a:pt x="33333" y="98931"/>
                </a:lnTo>
                <a:lnTo>
                  <a:pt x="34074" y="99847"/>
                </a:lnTo>
                <a:lnTo>
                  <a:pt x="35555" y="100763"/>
                </a:lnTo>
                <a:lnTo>
                  <a:pt x="37037" y="101679"/>
                </a:lnTo>
                <a:lnTo>
                  <a:pt x="37037" y="101679"/>
                </a:lnTo>
                <a:close/>
                <a:moveTo>
                  <a:pt x="69629" y="101679"/>
                </a:moveTo>
                <a:lnTo>
                  <a:pt x="82962" y="101679"/>
                </a:lnTo>
                <a:lnTo>
                  <a:pt x="82962" y="101679"/>
                </a:lnTo>
                <a:lnTo>
                  <a:pt x="84444" y="100763"/>
                </a:lnTo>
                <a:lnTo>
                  <a:pt x="85925" y="99847"/>
                </a:lnTo>
                <a:lnTo>
                  <a:pt x="86666" y="98931"/>
                </a:lnTo>
                <a:lnTo>
                  <a:pt x="86666" y="97099"/>
                </a:lnTo>
                <a:lnTo>
                  <a:pt x="86666" y="39389"/>
                </a:lnTo>
                <a:lnTo>
                  <a:pt x="86666" y="39389"/>
                </a:lnTo>
                <a:lnTo>
                  <a:pt x="86666" y="37557"/>
                </a:lnTo>
                <a:lnTo>
                  <a:pt x="85925" y="35725"/>
                </a:lnTo>
                <a:lnTo>
                  <a:pt x="84444" y="34809"/>
                </a:lnTo>
                <a:lnTo>
                  <a:pt x="82962" y="34809"/>
                </a:lnTo>
                <a:lnTo>
                  <a:pt x="69629" y="34809"/>
                </a:lnTo>
                <a:lnTo>
                  <a:pt x="69629" y="34809"/>
                </a:lnTo>
                <a:lnTo>
                  <a:pt x="68148" y="34809"/>
                </a:lnTo>
                <a:lnTo>
                  <a:pt x="67407" y="35725"/>
                </a:lnTo>
                <a:lnTo>
                  <a:pt x="66666" y="37557"/>
                </a:lnTo>
                <a:lnTo>
                  <a:pt x="65925" y="39389"/>
                </a:lnTo>
                <a:lnTo>
                  <a:pt x="65925" y="97099"/>
                </a:lnTo>
                <a:lnTo>
                  <a:pt x="65925" y="97099"/>
                </a:lnTo>
                <a:lnTo>
                  <a:pt x="66666" y="98931"/>
                </a:lnTo>
                <a:lnTo>
                  <a:pt x="67407" y="99847"/>
                </a:lnTo>
                <a:lnTo>
                  <a:pt x="68148" y="100763"/>
                </a:lnTo>
                <a:lnTo>
                  <a:pt x="69629" y="101679"/>
                </a:lnTo>
                <a:lnTo>
                  <a:pt x="69629" y="101679"/>
                </a:lnTo>
                <a:close/>
                <a:moveTo>
                  <a:pt x="116296" y="0"/>
                </a:moveTo>
                <a:lnTo>
                  <a:pt x="102962" y="0"/>
                </a:lnTo>
                <a:lnTo>
                  <a:pt x="102962" y="0"/>
                </a:lnTo>
                <a:lnTo>
                  <a:pt x="101481" y="0"/>
                </a:lnTo>
                <a:lnTo>
                  <a:pt x="100000" y="916"/>
                </a:lnTo>
                <a:lnTo>
                  <a:pt x="99259" y="2748"/>
                </a:lnTo>
                <a:lnTo>
                  <a:pt x="99259" y="4580"/>
                </a:lnTo>
                <a:lnTo>
                  <a:pt x="99259" y="97099"/>
                </a:lnTo>
                <a:lnTo>
                  <a:pt x="99259" y="97099"/>
                </a:lnTo>
                <a:lnTo>
                  <a:pt x="99259" y="98931"/>
                </a:lnTo>
                <a:lnTo>
                  <a:pt x="100000" y="99847"/>
                </a:lnTo>
                <a:lnTo>
                  <a:pt x="101481" y="100763"/>
                </a:lnTo>
                <a:lnTo>
                  <a:pt x="102962" y="101679"/>
                </a:lnTo>
                <a:lnTo>
                  <a:pt x="116296" y="101679"/>
                </a:lnTo>
                <a:lnTo>
                  <a:pt x="116296" y="101679"/>
                </a:lnTo>
                <a:lnTo>
                  <a:pt x="117777" y="100763"/>
                </a:lnTo>
                <a:lnTo>
                  <a:pt x="119259" y="99847"/>
                </a:lnTo>
                <a:lnTo>
                  <a:pt x="120000" y="98931"/>
                </a:lnTo>
                <a:lnTo>
                  <a:pt x="120000" y="97099"/>
                </a:lnTo>
                <a:lnTo>
                  <a:pt x="120000" y="4580"/>
                </a:lnTo>
                <a:lnTo>
                  <a:pt x="120000" y="4580"/>
                </a:lnTo>
                <a:lnTo>
                  <a:pt x="120000" y="2748"/>
                </a:lnTo>
                <a:lnTo>
                  <a:pt x="119259" y="916"/>
                </a:lnTo>
                <a:lnTo>
                  <a:pt x="117777" y="0"/>
                </a:lnTo>
                <a:lnTo>
                  <a:pt x="116296" y="0"/>
                </a:lnTo>
                <a:lnTo>
                  <a:pt x="116296" y="0"/>
                </a:lnTo>
                <a:close/>
                <a:moveTo>
                  <a:pt x="120000" y="110839"/>
                </a:moveTo>
                <a:lnTo>
                  <a:pt x="0" y="110839"/>
                </a:lnTo>
                <a:lnTo>
                  <a:pt x="0" y="120000"/>
                </a:lnTo>
                <a:lnTo>
                  <a:pt x="120000" y="120000"/>
                </a:lnTo>
                <a:lnTo>
                  <a:pt x="120000" y="110839"/>
                </a:lnTo>
                <a:close/>
              </a:path>
            </a:pathLst>
          </a:custGeom>
          <a:solidFill>
            <a:srgbClr val="968C6D"/>
          </a:solidFill>
          <a:ln>
            <a:noFill/>
          </a:ln>
        </p:spPr>
        <p:txBody>
          <a:bodyPr lIns="104275" tIns="52125" rIns="104275" bIns="52125" anchor="t" anchorCtr="0">
            <a:noAutofit/>
          </a:bodyPr>
          <a:lstStyle/>
          <a:p>
            <a:pPr marL="0" marR="0" lvl="0" indent="0" algn="l" rtl="0">
              <a:lnSpc>
                <a:spcPct val="100000"/>
              </a:lnSpc>
              <a:spcBef>
                <a:spcPts val="0"/>
              </a:spcBef>
              <a:spcAft>
                <a:spcPts val="0"/>
              </a:spcAft>
              <a:buClr>
                <a:srgbClr val="000000"/>
              </a:buClr>
              <a:buFont typeface="Arial"/>
              <a:buNone/>
            </a:pPr>
            <a:endParaRPr sz="2100" b="0" i="0" u="none" strike="noStrike" cap="none">
              <a:solidFill>
                <a:srgbClr val="000000"/>
              </a:solidFill>
              <a:ea typeface="Georgia"/>
              <a:cs typeface="Georgia"/>
              <a:sym typeface="Georgia"/>
            </a:endParaRPr>
          </a:p>
        </p:txBody>
      </p:sp>
      <p:sp>
        <p:nvSpPr>
          <p:cNvPr id="55" name="Shape 330"/>
          <p:cNvSpPr/>
          <p:nvPr/>
        </p:nvSpPr>
        <p:spPr>
          <a:xfrm>
            <a:off x="576856" y="1762792"/>
            <a:ext cx="1479459" cy="3221294"/>
          </a:xfrm>
          <a:custGeom>
            <a:avLst/>
            <a:gdLst/>
            <a:ahLst/>
            <a:cxnLst/>
            <a:rect l="0" t="0" r="0" b="0"/>
            <a:pathLst>
              <a:path w="120000" h="120000" extrusionOk="0">
                <a:moveTo>
                  <a:pt x="120000" y="103982"/>
                </a:moveTo>
                <a:lnTo>
                  <a:pt x="60901" y="120000"/>
                </a:lnTo>
                <a:lnTo>
                  <a:pt x="0" y="103982"/>
                </a:lnTo>
                <a:lnTo>
                  <a:pt x="0" y="16798"/>
                </a:lnTo>
                <a:lnTo>
                  <a:pt x="60901" y="0"/>
                </a:lnTo>
                <a:lnTo>
                  <a:pt x="120000" y="16082"/>
                </a:lnTo>
                <a:lnTo>
                  <a:pt x="120000" y="103982"/>
                </a:lnTo>
                <a:close/>
              </a:path>
            </a:pathLst>
          </a:custGeom>
          <a:solidFill>
            <a:srgbClr val="FFFFFF"/>
          </a:solidFill>
          <a:ln>
            <a:noFill/>
          </a:ln>
        </p:spPr>
        <p:txBody>
          <a:bodyPr lIns="104275" tIns="52125" rIns="104275" bIns="52125" anchor="t" anchorCtr="0">
            <a:noAutofit/>
          </a:bodyPr>
          <a:lstStyle/>
          <a:p>
            <a:pPr marL="0" marR="0" lvl="0" indent="0" algn="l" rtl="0">
              <a:lnSpc>
                <a:spcPct val="100000"/>
              </a:lnSpc>
              <a:spcBef>
                <a:spcPts val="0"/>
              </a:spcBef>
              <a:spcAft>
                <a:spcPts val="0"/>
              </a:spcAft>
              <a:buClr>
                <a:srgbClr val="000000"/>
              </a:buClr>
              <a:buFont typeface="Arial"/>
              <a:buNone/>
            </a:pPr>
            <a:endParaRPr sz="2100" b="0" i="0" u="none" strike="noStrike" cap="none">
              <a:solidFill>
                <a:srgbClr val="000000"/>
              </a:solidFill>
              <a:ea typeface="Georgia"/>
              <a:cs typeface="Georgia"/>
              <a:sym typeface="Georgia"/>
            </a:endParaRPr>
          </a:p>
        </p:txBody>
      </p:sp>
      <p:sp>
        <p:nvSpPr>
          <p:cNvPr id="56" name="Shape 331"/>
          <p:cNvSpPr/>
          <p:nvPr/>
        </p:nvSpPr>
        <p:spPr>
          <a:xfrm>
            <a:off x="576856" y="1762792"/>
            <a:ext cx="1479459" cy="3221294"/>
          </a:xfrm>
          <a:custGeom>
            <a:avLst/>
            <a:gdLst/>
            <a:ahLst/>
            <a:cxnLst/>
            <a:rect l="0" t="0" r="0" b="0"/>
            <a:pathLst>
              <a:path w="120000" h="120000" extrusionOk="0">
                <a:moveTo>
                  <a:pt x="120000" y="103982"/>
                </a:moveTo>
                <a:lnTo>
                  <a:pt x="60901" y="120000"/>
                </a:lnTo>
                <a:lnTo>
                  <a:pt x="0" y="103982"/>
                </a:lnTo>
                <a:lnTo>
                  <a:pt x="0" y="16798"/>
                </a:lnTo>
                <a:lnTo>
                  <a:pt x="60901" y="0"/>
                </a:lnTo>
                <a:lnTo>
                  <a:pt x="120000" y="16082"/>
                </a:lnTo>
                <a:lnTo>
                  <a:pt x="120000" y="103982"/>
                </a:lnTo>
              </a:path>
            </a:pathLst>
          </a:custGeom>
          <a:noFill/>
          <a:ln>
            <a:noFill/>
          </a:ln>
        </p:spPr>
        <p:txBody>
          <a:bodyPr lIns="104275" tIns="52125" rIns="104275" bIns="52125" anchor="t" anchorCtr="0">
            <a:noAutofit/>
          </a:bodyPr>
          <a:lstStyle/>
          <a:p>
            <a:pPr marL="0" marR="0" lvl="0" indent="0" algn="l" rtl="0">
              <a:lnSpc>
                <a:spcPct val="100000"/>
              </a:lnSpc>
              <a:spcBef>
                <a:spcPts val="0"/>
              </a:spcBef>
              <a:spcAft>
                <a:spcPts val="0"/>
              </a:spcAft>
              <a:buClr>
                <a:srgbClr val="000000"/>
              </a:buClr>
              <a:buFont typeface="Arial"/>
              <a:buNone/>
            </a:pPr>
            <a:endParaRPr sz="2100" b="0" i="0" u="none" strike="noStrike" cap="none">
              <a:solidFill>
                <a:srgbClr val="000000"/>
              </a:solidFill>
              <a:ea typeface="Georgia"/>
              <a:cs typeface="Georgia"/>
              <a:sym typeface="Georgia"/>
            </a:endParaRPr>
          </a:p>
        </p:txBody>
      </p:sp>
      <p:sp>
        <p:nvSpPr>
          <p:cNvPr id="57" name="Shape 332"/>
          <p:cNvSpPr/>
          <p:nvPr/>
        </p:nvSpPr>
        <p:spPr>
          <a:xfrm>
            <a:off x="587134" y="1762791"/>
            <a:ext cx="1458903" cy="2763353"/>
          </a:xfrm>
          <a:custGeom>
            <a:avLst/>
            <a:gdLst/>
            <a:ahLst/>
            <a:cxnLst/>
            <a:rect l="0" t="0" r="0" b="0"/>
            <a:pathLst>
              <a:path w="120000" h="120000" extrusionOk="0">
                <a:moveTo>
                  <a:pt x="60070" y="0"/>
                </a:moveTo>
                <a:lnTo>
                  <a:pt x="0" y="18747"/>
                </a:lnTo>
                <a:lnTo>
                  <a:pt x="0" y="18975"/>
                </a:lnTo>
                <a:lnTo>
                  <a:pt x="60070" y="0"/>
                </a:lnTo>
                <a:lnTo>
                  <a:pt x="120000" y="18747"/>
                </a:lnTo>
                <a:lnTo>
                  <a:pt x="120000" y="120000"/>
                </a:lnTo>
                <a:lnTo>
                  <a:pt x="120000" y="18747"/>
                </a:lnTo>
                <a:lnTo>
                  <a:pt x="60070" y="0"/>
                </a:lnTo>
                <a:close/>
              </a:path>
            </a:pathLst>
          </a:custGeom>
          <a:solidFill>
            <a:srgbClr val="E5E1DE"/>
          </a:solidFill>
          <a:ln>
            <a:noFill/>
          </a:ln>
        </p:spPr>
        <p:txBody>
          <a:bodyPr lIns="104275" tIns="52125" rIns="104275" bIns="52125" anchor="t" anchorCtr="0">
            <a:noAutofit/>
          </a:bodyPr>
          <a:lstStyle/>
          <a:p>
            <a:pPr marL="0" marR="0" lvl="0" indent="0" algn="l" rtl="0">
              <a:lnSpc>
                <a:spcPct val="100000"/>
              </a:lnSpc>
              <a:spcBef>
                <a:spcPts val="0"/>
              </a:spcBef>
              <a:spcAft>
                <a:spcPts val="0"/>
              </a:spcAft>
              <a:buClr>
                <a:srgbClr val="000000"/>
              </a:buClr>
              <a:buFont typeface="Arial"/>
              <a:buNone/>
            </a:pPr>
            <a:endParaRPr sz="2100" b="0" i="0" u="none" strike="noStrike" cap="none">
              <a:solidFill>
                <a:srgbClr val="000000"/>
              </a:solidFill>
              <a:ea typeface="Georgia"/>
              <a:cs typeface="Georgia"/>
              <a:sym typeface="Georgia"/>
            </a:endParaRPr>
          </a:p>
        </p:txBody>
      </p:sp>
      <p:sp>
        <p:nvSpPr>
          <p:cNvPr id="58" name="Shape 333"/>
          <p:cNvSpPr/>
          <p:nvPr/>
        </p:nvSpPr>
        <p:spPr>
          <a:xfrm>
            <a:off x="587134" y="1762791"/>
            <a:ext cx="1458903" cy="2763353"/>
          </a:xfrm>
          <a:custGeom>
            <a:avLst/>
            <a:gdLst/>
            <a:ahLst/>
            <a:cxnLst/>
            <a:rect l="0" t="0" r="0" b="0"/>
            <a:pathLst>
              <a:path w="120000" h="120000" extrusionOk="0">
                <a:moveTo>
                  <a:pt x="60070" y="0"/>
                </a:moveTo>
                <a:lnTo>
                  <a:pt x="0" y="18747"/>
                </a:lnTo>
                <a:lnTo>
                  <a:pt x="0" y="18975"/>
                </a:lnTo>
                <a:lnTo>
                  <a:pt x="60070" y="0"/>
                </a:lnTo>
                <a:lnTo>
                  <a:pt x="120000" y="18747"/>
                </a:lnTo>
                <a:lnTo>
                  <a:pt x="120000" y="120000"/>
                </a:lnTo>
                <a:lnTo>
                  <a:pt x="120000" y="18747"/>
                </a:lnTo>
                <a:lnTo>
                  <a:pt x="60070" y="0"/>
                </a:lnTo>
              </a:path>
            </a:pathLst>
          </a:custGeom>
          <a:noFill/>
          <a:ln>
            <a:noFill/>
          </a:ln>
        </p:spPr>
        <p:txBody>
          <a:bodyPr lIns="104275" tIns="52125" rIns="104275" bIns="52125" anchor="t" anchorCtr="0">
            <a:noAutofit/>
          </a:bodyPr>
          <a:lstStyle/>
          <a:p>
            <a:pPr marL="0" marR="0" lvl="0" indent="0" algn="l" rtl="0">
              <a:lnSpc>
                <a:spcPct val="100000"/>
              </a:lnSpc>
              <a:spcBef>
                <a:spcPts val="0"/>
              </a:spcBef>
              <a:spcAft>
                <a:spcPts val="0"/>
              </a:spcAft>
              <a:buClr>
                <a:srgbClr val="000000"/>
              </a:buClr>
              <a:buFont typeface="Arial"/>
              <a:buNone/>
            </a:pPr>
            <a:endParaRPr sz="2100" b="0" i="0" u="none" strike="noStrike" cap="none">
              <a:solidFill>
                <a:srgbClr val="000000"/>
              </a:solidFill>
              <a:ea typeface="Georgia"/>
              <a:cs typeface="Georgia"/>
              <a:sym typeface="Georgia"/>
            </a:endParaRPr>
          </a:p>
        </p:txBody>
      </p:sp>
      <p:sp>
        <p:nvSpPr>
          <p:cNvPr id="59" name="Shape 334"/>
          <p:cNvSpPr/>
          <p:nvPr/>
        </p:nvSpPr>
        <p:spPr>
          <a:xfrm>
            <a:off x="533401" y="1762792"/>
            <a:ext cx="1566367" cy="3096245"/>
          </a:xfrm>
          <a:custGeom>
            <a:avLst/>
            <a:gdLst/>
            <a:ahLst/>
            <a:cxnLst/>
            <a:rect l="0" t="0" r="0" b="0"/>
            <a:pathLst>
              <a:path w="120000" h="120000" extrusionOk="0">
                <a:moveTo>
                  <a:pt x="60070" y="0"/>
                </a:moveTo>
                <a:lnTo>
                  <a:pt x="0" y="16411"/>
                </a:lnTo>
                <a:lnTo>
                  <a:pt x="0" y="103785"/>
                </a:lnTo>
                <a:lnTo>
                  <a:pt x="60070" y="120000"/>
                </a:lnTo>
                <a:lnTo>
                  <a:pt x="120000" y="103785"/>
                </a:lnTo>
                <a:lnTo>
                  <a:pt x="120000" y="16214"/>
                </a:lnTo>
                <a:lnTo>
                  <a:pt x="60070" y="0"/>
                </a:lnTo>
                <a:close/>
              </a:path>
            </a:pathLst>
          </a:custGeom>
          <a:solidFill>
            <a:srgbClr val="EAE8E2"/>
          </a:solidFill>
          <a:ln>
            <a:noFill/>
          </a:ln>
        </p:spPr>
        <p:txBody>
          <a:bodyPr lIns="104275" tIns="52125" rIns="104275" bIns="52125" anchor="t" anchorCtr="0">
            <a:noAutofit/>
          </a:bodyPr>
          <a:lstStyle/>
          <a:p>
            <a:pPr marL="0" marR="0" lvl="0" indent="0" algn="l" rtl="0">
              <a:lnSpc>
                <a:spcPct val="100000"/>
              </a:lnSpc>
              <a:spcBef>
                <a:spcPts val="0"/>
              </a:spcBef>
              <a:spcAft>
                <a:spcPts val="0"/>
              </a:spcAft>
              <a:buClr>
                <a:srgbClr val="000000"/>
              </a:buClr>
              <a:buFont typeface="Arial"/>
              <a:buNone/>
            </a:pPr>
            <a:endParaRPr sz="2100" b="0" i="0" u="none" strike="noStrike" cap="none">
              <a:solidFill>
                <a:srgbClr val="000000"/>
              </a:solidFill>
              <a:ea typeface="Georgia"/>
              <a:cs typeface="Georgia"/>
              <a:sym typeface="Georgia"/>
            </a:endParaRPr>
          </a:p>
        </p:txBody>
      </p:sp>
      <p:sp>
        <p:nvSpPr>
          <p:cNvPr id="60" name="Shape 335"/>
          <p:cNvSpPr/>
          <p:nvPr/>
        </p:nvSpPr>
        <p:spPr>
          <a:xfrm>
            <a:off x="620422" y="1861361"/>
            <a:ext cx="1392324" cy="1164267"/>
          </a:xfrm>
          <a:custGeom>
            <a:avLst/>
            <a:gdLst/>
            <a:ahLst/>
            <a:cxnLst/>
            <a:rect l="0" t="0" r="0" b="0"/>
            <a:pathLst>
              <a:path w="120000" h="120000" extrusionOk="0">
                <a:moveTo>
                  <a:pt x="120000" y="80744"/>
                </a:moveTo>
                <a:lnTo>
                  <a:pt x="59675" y="120000"/>
                </a:lnTo>
                <a:lnTo>
                  <a:pt x="0" y="80744"/>
                </a:lnTo>
                <a:lnTo>
                  <a:pt x="0" y="39255"/>
                </a:lnTo>
                <a:lnTo>
                  <a:pt x="59675" y="0"/>
                </a:lnTo>
                <a:lnTo>
                  <a:pt x="120000" y="39255"/>
                </a:lnTo>
                <a:lnTo>
                  <a:pt x="120000" y="80744"/>
                </a:lnTo>
                <a:close/>
              </a:path>
            </a:pathLst>
          </a:custGeom>
          <a:solidFill>
            <a:schemeClr val="accent1"/>
          </a:solidFill>
          <a:ln>
            <a:noFill/>
          </a:ln>
        </p:spPr>
        <p:txBody>
          <a:bodyPr lIns="98325" tIns="49150" rIns="98325" bIns="49150" anchor="t" anchorCtr="0">
            <a:noAutofit/>
          </a:bodyPr>
          <a:lstStyle/>
          <a:p>
            <a:pPr marL="0" marR="0" lvl="0" indent="0" algn="l" rtl="0">
              <a:lnSpc>
                <a:spcPct val="100000"/>
              </a:lnSpc>
              <a:spcBef>
                <a:spcPts val="0"/>
              </a:spcBef>
              <a:spcAft>
                <a:spcPts val="0"/>
              </a:spcAft>
              <a:buClr>
                <a:srgbClr val="000000"/>
              </a:buClr>
              <a:buFont typeface="Arial"/>
              <a:buNone/>
            </a:pPr>
            <a:endParaRPr sz="1979" b="0" i="0" u="none" strike="noStrike" cap="none">
              <a:solidFill>
                <a:srgbClr val="000000"/>
              </a:solidFill>
              <a:ea typeface="Georgia"/>
              <a:cs typeface="Georgia"/>
              <a:sym typeface="Georgia"/>
            </a:endParaRPr>
          </a:p>
        </p:txBody>
      </p:sp>
      <p:sp>
        <p:nvSpPr>
          <p:cNvPr id="61" name="Shape 336"/>
          <p:cNvSpPr/>
          <p:nvPr/>
        </p:nvSpPr>
        <p:spPr>
          <a:xfrm>
            <a:off x="1093894" y="1841895"/>
            <a:ext cx="445380" cy="922165"/>
          </a:xfrm>
          <a:prstGeom prst="rect">
            <a:avLst/>
          </a:prstGeom>
          <a:noFill/>
          <a:ln>
            <a:noFill/>
          </a:ln>
        </p:spPr>
        <p:txBody>
          <a:bodyPr lIns="0" tIns="0" rIns="0" bIns="0" anchor="t" anchorCtr="0">
            <a:noAutofit/>
          </a:bodyPr>
          <a:lstStyle/>
          <a:p>
            <a:pPr marL="0" marR="0" lvl="0" indent="0" algn="l" rtl="0">
              <a:lnSpc>
                <a:spcPct val="100000"/>
              </a:lnSpc>
              <a:spcBef>
                <a:spcPts val="0"/>
              </a:spcBef>
              <a:spcAft>
                <a:spcPts val="0"/>
              </a:spcAft>
              <a:buClr>
                <a:srgbClr val="FFFFFF"/>
              </a:buClr>
              <a:buFont typeface="Georgia"/>
              <a:buNone/>
            </a:pPr>
            <a:endParaRPr sz="1400" b="0" i="0" u="none" strike="noStrike" cap="none">
              <a:solidFill>
                <a:srgbClr val="000000"/>
              </a:solidFill>
              <a:ea typeface="Arial"/>
              <a:cs typeface="Arial"/>
              <a:sym typeface="Arial"/>
            </a:endParaRPr>
          </a:p>
        </p:txBody>
      </p:sp>
      <p:sp>
        <p:nvSpPr>
          <p:cNvPr id="62" name="Shape 337"/>
          <p:cNvSpPr/>
          <p:nvPr/>
        </p:nvSpPr>
        <p:spPr>
          <a:xfrm>
            <a:off x="620422" y="2351230"/>
            <a:ext cx="1392324" cy="214981"/>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rgbClr val="DB536A"/>
              </a:buClr>
              <a:buSzPct val="25000"/>
              <a:buFont typeface="Georgia"/>
              <a:buNone/>
            </a:pPr>
            <a:r>
              <a:rPr lang="en" sz="1400" b="1" i="1" u="none" strike="noStrike" cap="none" dirty="0">
                <a:solidFill>
                  <a:schemeClr val="lt1"/>
                </a:solidFill>
                <a:ea typeface="Georgia"/>
                <a:cs typeface="Georgia"/>
                <a:sym typeface="Georgia"/>
              </a:rPr>
              <a:t>Efficiency</a:t>
            </a:r>
          </a:p>
        </p:txBody>
      </p:sp>
      <p:sp>
        <p:nvSpPr>
          <p:cNvPr id="63" name="Shape 338"/>
          <p:cNvSpPr/>
          <p:nvPr/>
        </p:nvSpPr>
        <p:spPr>
          <a:xfrm>
            <a:off x="533401" y="4591072"/>
            <a:ext cx="1566367" cy="1392324"/>
          </a:xfrm>
          <a:custGeom>
            <a:avLst/>
            <a:gdLst/>
            <a:ahLst/>
            <a:cxnLst/>
            <a:rect l="0" t="0" r="0" b="0"/>
            <a:pathLst>
              <a:path w="120000" h="120000" extrusionOk="0">
                <a:moveTo>
                  <a:pt x="120000" y="120000"/>
                </a:moveTo>
                <a:lnTo>
                  <a:pt x="0" y="120000"/>
                </a:lnTo>
                <a:lnTo>
                  <a:pt x="0" y="0"/>
                </a:lnTo>
                <a:lnTo>
                  <a:pt x="62743" y="35438"/>
                </a:lnTo>
                <a:lnTo>
                  <a:pt x="120000" y="0"/>
                </a:lnTo>
                <a:lnTo>
                  <a:pt x="120000" y="120000"/>
                </a:lnTo>
                <a:close/>
              </a:path>
            </a:pathLst>
          </a:custGeom>
          <a:solidFill>
            <a:srgbClr val="C0BAA7"/>
          </a:solidFill>
          <a:ln>
            <a:noFill/>
          </a:ln>
        </p:spPr>
        <p:txBody>
          <a:bodyPr lIns="104275" tIns="52125" rIns="104275" bIns="52125" anchor="t" anchorCtr="0">
            <a:noAutofit/>
          </a:bodyPr>
          <a:lstStyle/>
          <a:p>
            <a:pPr marL="0" marR="0" lvl="0" indent="0" algn="l" rtl="0">
              <a:lnSpc>
                <a:spcPct val="100000"/>
              </a:lnSpc>
              <a:spcBef>
                <a:spcPts val="0"/>
              </a:spcBef>
              <a:spcAft>
                <a:spcPts val="0"/>
              </a:spcAft>
              <a:buClr>
                <a:srgbClr val="000000"/>
              </a:buClr>
              <a:buFont typeface="Arial"/>
              <a:buNone/>
            </a:pPr>
            <a:endParaRPr sz="2100" b="0" i="0" u="none" strike="noStrike" cap="none">
              <a:solidFill>
                <a:srgbClr val="000000"/>
              </a:solidFill>
              <a:ea typeface="Georgia"/>
              <a:cs typeface="Georgia"/>
              <a:sym typeface="Georgia"/>
            </a:endParaRPr>
          </a:p>
        </p:txBody>
      </p:sp>
      <p:sp>
        <p:nvSpPr>
          <p:cNvPr id="64" name="Shape 339"/>
          <p:cNvSpPr/>
          <p:nvPr/>
        </p:nvSpPr>
        <p:spPr>
          <a:xfrm>
            <a:off x="620422" y="5052844"/>
            <a:ext cx="1392324" cy="828235"/>
          </a:xfrm>
          <a:prstGeom prst="rect">
            <a:avLst/>
          </a:prstGeom>
          <a:noFill/>
          <a:ln>
            <a:noFill/>
          </a:ln>
        </p:spPr>
        <p:txBody>
          <a:bodyPr lIns="0" tIns="0" rIns="0" bIns="0" anchor="t" anchorCtr="0">
            <a:noAutofit/>
          </a:bodyPr>
          <a:lstStyle/>
          <a:p>
            <a:pPr marL="0" marR="0" lvl="0" indent="0" algn="l" rtl="0">
              <a:lnSpc>
                <a:spcPct val="100000"/>
              </a:lnSpc>
              <a:spcBef>
                <a:spcPts val="0"/>
              </a:spcBef>
              <a:spcAft>
                <a:spcPts val="0"/>
              </a:spcAft>
              <a:buClr>
                <a:schemeClr val="lt2"/>
              </a:buClr>
              <a:buSzPct val="25000"/>
              <a:buFont typeface="Georgia"/>
              <a:buNone/>
            </a:pPr>
            <a:r>
              <a:rPr lang="en" sz="1000" b="0" i="0" u="none" strike="noStrike" cap="none" dirty="0">
                <a:ea typeface="Georgia"/>
                <a:cs typeface="Georgia"/>
                <a:sym typeface="Georgia"/>
              </a:rPr>
              <a:t>Performance of data analytics maximizes time spent structuring data into information</a:t>
            </a:r>
          </a:p>
        </p:txBody>
      </p:sp>
      <p:sp>
        <p:nvSpPr>
          <p:cNvPr id="65" name="Shape 340"/>
          <p:cNvSpPr/>
          <p:nvPr/>
        </p:nvSpPr>
        <p:spPr>
          <a:xfrm>
            <a:off x="880057" y="3266489"/>
            <a:ext cx="873057" cy="702613"/>
          </a:xfrm>
          <a:custGeom>
            <a:avLst/>
            <a:gdLst/>
            <a:ahLst/>
            <a:cxnLst/>
            <a:rect l="0" t="0" r="0" b="0"/>
            <a:pathLst>
              <a:path w="120000" h="120000" extrusionOk="0">
                <a:moveTo>
                  <a:pt x="79793" y="55500"/>
                </a:moveTo>
                <a:lnTo>
                  <a:pt x="79793" y="40500"/>
                </a:lnTo>
                <a:lnTo>
                  <a:pt x="72371" y="40500"/>
                </a:lnTo>
                <a:lnTo>
                  <a:pt x="72371" y="40500"/>
                </a:lnTo>
                <a:lnTo>
                  <a:pt x="69896" y="33000"/>
                </a:lnTo>
                <a:lnTo>
                  <a:pt x="66804" y="26250"/>
                </a:lnTo>
                <a:lnTo>
                  <a:pt x="72989" y="19500"/>
                </a:lnTo>
                <a:lnTo>
                  <a:pt x="63711" y="8250"/>
                </a:lnTo>
                <a:lnTo>
                  <a:pt x="58144" y="15000"/>
                </a:lnTo>
                <a:lnTo>
                  <a:pt x="58144" y="15000"/>
                </a:lnTo>
                <a:lnTo>
                  <a:pt x="52577" y="11250"/>
                </a:lnTo>
                <a:lnTo>
                  <a:pt x="46391" y="9000"/>
                </a:lnTo>
                <a:lnTo>
                  <a:pt x="46391" y="0"/>
                </a:lnTo>
                <a:lnTo>
                  <a:pt x="34020" y="0"/>
                </a:lnTo>
                <a:lnTo>
                  <a:pt x="34020" y="9000"/>
                </a:lnTo>
                <a:lnTo>
                  <a:pt x="34020" y="9000"/>
                </a:lnTo>
                <a:lnTo>
                  <a:pt x="27835" y="11250"/>
                </a:lnTo>
                <a:lnTo>
                  <a:pt x="21649" y="15000"/>
                </a:lnTo>
                <a:lnTo>
                  <a:pt x="16082" y="8250"/>
                </a:lnTo>
                <a:lnTo>
                  <a:pt x="7422" y="19500"/>
                </a:lnTo>
                <a:lnTo>
                  <a:pt x="12989" y="26250"/>
                </a:lnTo>
                <a:lnTo>
                  <a:pt x="12989" y="26250"/>
                </a:lnTo>
                <a:lnTo>
                  <a:pt x="9896" y="33000"/>
                </a:lnTo>
                <a:lnTo>
                  <a:pt x="8041" y="40500"/>
                </a:lnTo>
                <a:lnTo>
                  <a:pt x="0" y="40500"/>
                </a:lnTo>
                <a:lnTo>
                  <a:pt x="0" y="55500"/>
                </a:lnTo>
                <a:lnTo>
                  <a:pt x="8041" y="55500"/>
                </a:lnTo>
                <a:lnTo>
                  <a:pt x="8041" y="55500"/>
                </a:lnTo>
                <a:lnTo>
                  <a:pt x="9896" y="63000"/>
                </a:lnTo>
                <a:lnTo>
                  <a:pt x="12989" y="70500"/>
                </a:lnTo>
                <a:lnTo>
                  <a:pt x="7422" y="77250"/>
                </a:lnTo>
                <a:lnTo>
                  <a:pt x="16082" y="87750"/>
                </a:lnTo>
                <a:lnTo>
                  <a:pt x="21649" y="81000"/>
                </a:lnTo>
                <a:lnTo>
                  <a:pt x="21649" y="81000"/>
                </a:lnTo>
                <a:lnTo>
                  <a:pt x="27835" y="84750"/>
                </a:lnTo>
                <a:lnTo>
                  <a:pt x="34020" y="87000"/>
                </a:lnTo>
                <a:lnTo>
                  <a:pt x="34020" y="96750"/>
                </a:lnTo>
                <a:lnTo>
                  <a:pt x="46391" y="96750"/>
                </a:lnTo>
                <a:lnTo>
                  <a:pt x="46391" y="87000"/>
                </a:lnTo>
                <a:lnTo>
                  <a:pt x="46391" y="87000"/>
                </a:lnTo>
                <a:lnTo>
                  <a:pt x="52577" y="84750"/>
                </a:lnTo>
                <a:lnTo>
                  <a:pt x="58144" y="81000"/>
                </a:lnTo>
                <a:lnTo>
                  <a:pt x="63711" y="87750"/>
                </a:lnTo>
                <a:lnTo>
                  <a:pt x="72989" y="77250"/>
                </a:lnTo>
                <a:lnTo>
                  <a:pt x="66804" y="70500"/>
                </a:lnTo>
                <a:lnTo>
                  <a:pt x="66804" y="70500"/>
                </a:lnTo>
                <a:lnTo>
                  <a:pt x="69896" y="63000"/>
                </a:lnTo>
                <a:lnTo>
                  <a:pt x="72371" y="55500"/>
                </a:lnTo>
                <a:lnTo>
                  <a:pt x="79793" y="55500"/>
                </a:lnTo>
                <a:close/>
                <a:moveTo>
                  <a:pt x="40206" y="78750"/>
                </a:moveTo>
                <a:lnTo>
                  <a:pt x="40206" y="78750"/>
                </a:lnTo>
                <a:lnTo>
                  <a:pt x="35257" y="78000"/>
                </a:lnTo>
                <a:lnTo>
                  <a:pt x="30309" y="76500"/>
                </a:lnTo>
                <a:lnTo>
                  <a:pt x="25979" y="73500"/>
                </a:lnTo>
                <a:lnTo>
                  <a:pt x="22268" y="69750"/>
                </a:lnTo>
                <a:lnTo>
                  <a:pt x="19175" y="65250"/>
                </a:lnTo>
                <a:lnTo>
                  <a:pt x="16701" y="60000"/>
                </a:lnTo>
                <a:lnTo>
                  <a:pt x="15463" y="54000"/>
                </a:lnTo>
                <a:lnTo>
                  <a:pt x="14845" y="48000"/>
                </a:lnTo>
                <a:lnTo>
                  <a:pt x="14845" y="48000"/>
                </a:lnTo>
                <a:lnTo>
                  <a:pt x="15463" y="42000"/>
                </a:lnTo>
                <a:lnTo>
                  <a:pt x="16701" y="36000"/>
                </a:lnTo>
                <a:lnTo>
                  <a:pt x="19175" y="30750"/>
                </a:lnTo>
                <a:lnTo>
                  <a:pt x="22268" y="26250"/>
                </a:lnTo>
                <a:lnTo>
                  <a:pt x="25979" y="22500"/>
                </a:lnTo>
                <a:lnTo>
                  <a:pt x="30309" y="19500"/>
                </a:lnTo>
                <a:lnTo>
                  <a:pt x="35257" y="18000"/>
                </a:lnTo>
                <a:lnTo>
                  <a:pt x="40206" y="17250"/>
                </a:lnTo>
                <a:lnTo>
                  <a:pt x="40206" y="17250"/>
                </a:lnTo>
                <a:lnTo>
                  <a:pt x="45154" y="18000"/>
                </a:lnTo>
                <a:lnTo>
                  <a:pt x="50103" y="19500"/>
                </a:lnTo>
                <a:lnTo>
                  <a:pt x="54432" y="22500"/>
                </a:lnTo>
                <a:lnTo>
                  <a:pt x="58144" y="26250"/>
                </a:lnTo>
                <a:lnTo>
                  <a:pt x="61237" y="30750"/>
                </a:lnTo>
                <a:lnTo>
                  <a:pt x="63711" y="36000"/>
                </a:lnTo>
                <a:lnTo>
                  <a:pt x="64948" y="42000"/>
                </a:lnTo>
                <a:lnTo>
                  <a:pt x="65567" y="48000"/>
                </a:lnTo>
                <a:lnTo>
                  <a:pt x="65567" y="48000"/>
                </a:lnTo>
                <a:lnTo>
                  <a:pt x="64948" y="54000"/>
                </a:lnTo>
                <a:lnTo>
                  <a:pt x="63711" y="60000"/>
                </a:lnTo>
                <a:lnTo>
                  <a:pt x="61237" y="65250"/>
                </a:lnTo>
                <a:lnTo>
                  <a:pt x="58144" y="69750"/>
                </a:lnTo>
                <a:lnTo>
                  <a:pt x="54432" y="73500"/>
                </a:lnTo>
                <a:lnTo>
                  <a:pt x="50103" y="76500"/>
                </a:lnTo>
                <a:lnTo>
                  <a:pt x="45154" y="78000"/>
                </a:lnTo>
                <a:lnTo>
                  <a:pt x="40206" y="78750"/>
                </a:lnTo>
                <a:lnTo>
                  <a:pt x="40206" y="78750"/>
                </a:lnTo>
                <a:close/>
                <a:moveTo>
                  <a:pt x="40206" y="24750"/>
                </a:moveTo>
                <a:lnTo>
                  <a:pt x="40206" y="24750"/>
                </a:lnTo>
                <a:lnTo>
                  <a:pt x="36494" y="25500"/>
                </a:lnTo>
                <a:lnTo>
                  <a:pt x="32783" y="26250"/>
                </a:lnTo>
                <a:lnTo>
                  <a:pt x="29072" y="28500"/>
                </a:lnTo>
                <a:lnTo>
                  <a:pt x="26597" y="31500"/>
                </a:lnTo>
                <a:lnTo>
                  <a:pt x="24123" y="35250"/>
                </a:lnTo>
                <a:lnTo>
                  <a:pt x="22268" y="39000"/>
                </a:lnTo>
                <a:lnTo>
                  <a:pt x="21030" y="43500"/>
                </a:lnTo>
                <a:lnTo>
                  <a:pt x="21030" y="48000"/>
                </a:lnTo>
                <a:lnTo>
                  <a:pt x="21030" y="48000"/>
                </a:lnTo>
                <a:lnTo>
                  <a:pt x="21030" y="52500"/>
                </a:lnTo>
                <a:lnTo>
                  <a:pt x="22268" y="57000"/>
                </a:lnTo>
                <a:lnTo>
                  <a:pt x="24123" y="60750"/>
                </a:lnTo>
                <a:lnTo>
                  <a:pt x="26597" y="64500"/>
                </a:lnTo>
                <a:lnTo>
                  <a:pt x="29072" y="67500"/>
                </a:lnTo>
                <a:lnTo>
                  <a:pt x="32783" y="69750"/>
                </a:lnTo>
                <a:lnTo>
                  <a:pt x="36494" y="71250"/>
                </a:lnTo>
                <a:lnTo>
                  <a:pt x="40206" y="71250"/>
                </a:lnTo>
                <a:lnTo>
                  <a:pt x="40206" y="71250"/>
                </a:lnTo>
                <a:lnTo>
                  <a:pt x="43917" y="71250"/>
                </a:lnTo>
                <a:lnTo>
                  <a:pt x="47628" y="69750"/>
                </a:lnTo>
                <a:lnTo>
                  <a:pt x="50721" y="67500"/>
                </a:lnTo>
                <a:lnTo>
                  <a:pt x="53814" y="64500"/>
                </a:lnTo>
                <a:lnTo>
                  <a:pt x="56288" y="60750"/>
                </a:lnTo>
                <a:lnTo>
                  <a:pt x="58144" y="57000"/>
                </a:lnTo>
                <a:lnTo>
                  <a:pt x="58762" y="52500"/>
                </a:lnTo>
                <a:lnTo>
                  <a:pt x="59381" y="48000"/>
                </a:lnTo>
                <a:lnTo>
                  <a:pt x="59381" y="48000"/>
                </a:lnTo>
                <a:lnTo>
                  <a:pt x="58762" y="43500"/>
                </a:lnTo>
                <a:lnTo>
                  <a:pt x="58144" y="39000"/>
                </a:lnTo>
                <a:lnTo>
                  <a:pt x="56288" y="35250"/>
                </a:lnTo>
                <a:lnTo>
                  <a:pt x="53814" y="31500"/>
                </a:lnTo>
                <a:lnTo>
                  <a:pt x="50721" y="28500"/>
                </a:lnTo>
                <a:lnTo>
                  <a:pt x="47628" y="26250"/>
                </a:lnTo>
                <a:lnTo>
                  <a:pt x="43917" y="25500"/>
                </a:lnTo>
                <a:lnTo>
                  <a:pt x="40206" y="24750"/>
                </a:lnTo>
                <a:lnTo>
                  <a:pt x="40206" y="24750"/>
                </a:lnTo>
                <a:close/>
                <a:moveTo>
                  <a:pt x="40206" y="58500"/>
                </a:moveTo>
                <a:lnTo>
                  <a:pt x="40206" y="58500"/>
                </a:lnTo>
                <a:lnTo>
                  <a:pt x="37113" y="57000"/>
                </a:lnTo>
                <a:lnTo>
                  <a:pt x="34020" y="55500"/>
                </a:lnTo>
                <a:lnTo>
                  <a:pt x="32164" y="51750"/>
                </a:lnTo>
                <a:lnTo>
                  <a:pt x="31546" y="48000"/>
                </a:lnTo>
                <a:lnTo>
                  <a:pt x="31546" y="48000"/>
                </a:lnTo>
                <a:lnTo>
                  <a:pt x="32164" y="44250"/>
                </a:lnTo>
                <a:lnTo>
                  <a:pt x="34020" y="41250"/>
                </a:lnTo>
                <a:lnTo>
                  <a:pt x="37113" y="39000"/>
                </a:lnTo>
                <a:lnTo>
                  <a:pt x="40206" y="38250"/>
                </a:lnTo>
                <a:lnTo>
                  <a:pt x="40206" y="38250"/>
                </a:lnTo>
                <a:lnTo>
                  <a:pt x="43298" y="39000"/>
                </a:lnTo>
                <a:lnTo>
                  <a:pt x="45773" y="41250"/>
                </a:lnTo>
                <a:lnTo>
                  <a:pt x="47628" y="44250"/>
                </a:lnTo>
                <a:lnTo>
                  <a:pt x="48247" y="48000"/>
                </a:lnTo>
                <a:lnTo>
                  <a:pt x="48247" y="48000"/>
                </a:lnTo>
                <a:lnTo>
                  <a:pt x="47628" y="51750"/>
                </a:lnTo>
                <a:lnTo>
                  <a:pt x="45773" y="55500"/>
                </a:lnTo>
                <a:lnTo>
                  <a:pt x="43298" y="57000"/>
                </a:lnTo>
                <a:lnTo>
                  <a:pt x="40206" y="58500"/>
                </a:lnTo>
                <a:lnTo>
                  <a:pt x="40206" y="58500"/>
                </a:lnTo>
                <a:close/>
                <a:moveTo>
                  <a:pt x="114432" y="93000"/>
                </a:moveTo>
                <a:lnTo>
                  <a:pt x="120000" y="91500"/>
                </a:lnTo>
                <a:lnTo>
                  <a:pt x="118144" y="79500"/>
                </a:lnTo>
                <a:lnTo>
                  <a:pt x="112577" y="80250"/>
                </a:lnTo>
                <a:lnTo>
                  <a:pt x="112577" y="80250"/>
                </a:lnTo>
                <a:lnTo>
                  <a:pt x="110103" y="75750"/>
                </a:lnTo>
                <a:lnTo>
                  <a:pt x="107010" y="72000"/>
                </a:lnTo>
                <a:lnTo>
                  <a:pt x="108865" y="65250"/>
                </a:lnTo>
                <a:lnTo>
                  <a:pt x="98969" y="60750"/>
                </a:lnTo>
                <a:lnTo>
                  <a:pt x="97113" y="67500"/>
                </a:lnTo>
                <a:lnTo>
                  <a:pt x="97113" y="67500"/>
                </a:lnTo>
                <a:lnTo>
                  <a:pt x="92783" y="68250"/>
                </a:lnTo>
                <a:lnTo>
                  <a:pt x="88453" y="69750"/>
                </a:lnTo>
                <a:lnTo>
                  <a:pt x="84123" y="64500"/>
                </a:lnTo>
                <a:lnTo>
                  <a:pt x="76082" y="72750"/>
                </a:lnTo>
                <a:lnTo>
                  <a:pt x="80412" y="78000"/>
                </a:lnTo>
                <a:lnTo>
                  <a:pt x="80412" y="78000"/>
                </a:lnTo>
                <a:lnTo>
                  <a:pt x="77938" y="82500"/>
                </a:lnTo>
                <a:lnTo>
                  <a:pt x="77319" y="87750"/>
                </a:lnTo>
                <a:lnTo>
                  <a:pt x="71134" y="89250"/>
                </a:lnTo>
                <a:lnTo>
                  <a:pt x="72989" y="102000"/>
                </a:lnTo>
                <a:lnTo>
                  <a:pt x="79175" y="100500"/>
                </a:lnTo>
                <a:lnTo>
                  <a:pt x="79175" y="100500"/>
                </a:lnTo>
                <a:lnTo>
                  <a:pt x="81649" y="105000"/>
                </a:lnTo>
                <a:lnTo>
                  <a:pt x="84742" y="108750"/>
                </a:lnTo>
                <a:lnTo>
                  <a:pt x="82886" y="115500"/>
                </a:lnTo>
                <a:lnTo>
                  <a:pt x="92783" y="120000"/>
                </a:lnTo>
                <a:lnTo>
                  <a:pt x="94639" y="113250"/>
                </a:lnTo>
                <a:lnTo>
                  <a:pt x="94639" y="113250"/>
                </a:lnTo>
                <a:lnTo>
                  <a:pt x="98969" y="113250"/>
                </a:lnTo>
                <a:lnTo>
                  <a:pt x="103298" y="111750"/>
                </a:lnTo>
                <a:lnTo>
                  <a:pt x="107010" y="117000"/>
                </a:lnTo>
                <a:lnTo>
                  <a:pt x="115051" y="108750"/>
                </a:lnTo>
                <a:lnTo>
                  <a:pt x="111340" y="103500"/>
                </a:lnTo>
                <a:lnTo>
                  <a:pt x="111340" y="103500"/>
                </a:lnTo>
                <a:lnTo>
                  <a:pt x="113195" y="98250"/>
                </a:lnTo>
                <a:lnTo>
                  <a:pt x="114432" y="93000"/>
                </a:lnTo>
                <a:lnTo>
                  <a:pt x="114432" y="93000"/>
                </a:lnTo>
                <a:close/>
                <a:moveTo>
                  <a:pt x="98969" y="99000"/>
                </a:moveTo>
                <a:lnTo>
                  <a:pt x="98969" y="99000"/>
                </a:lnTo>
                <a:lnTo>
                  <a:pt x="95876" y="99750"/>
                </a:lnTo>
                <a:lnTo>
                  <a:pt x="93402" y="99000"/>
                </a:lnTo>
                <a:lnTo>
                  <a:pt x="90927" y="97500"/>
                </a:lnTo>
                <a:lnTo>
                  <a:pt x="89072" y="94500"/>
                </a:lnTo>
                <a:lnTo>
                  <a:pt x="89072" y="94500"/>
                </a:lnTo>
                <a:lnTo>
                  <a:pt x="88453" y="90750"/>
                </a:lnTo>
                <a:lnTo>
                  <a:pt x="89072" y="87750"/>
                </a:lnTo>
                <a:lnTo>
                  <a:pt x="90309" y="84750"/>
                </a:lnTo>
                <a:lnTo>
                  <a:pt x="92783" y="82500"/>
                </a:lnTo>
                <a:lnTo>
                  <a:pt x="92783" y="82500"/>
                </a:lnTo>
                <a:lnTo>
                  <a:pt x="95257" y="81750"/>
                </a:lnTo>
                <a:lnTo>
                  <a:pt x="98350" y="82500"/>
                </a:lnTo>
                <a:lnTo>
                  <a:pt x="100824" y="84000"/>
                </a:lnTo>
                <a:lnTo>
                  <a:pt x="102680" y="87000"/>
                </a:lnTo>
                <a:lnTo>
                  <a:pt x="102680" y="87000"/>
                </a:lnTo>
                <a:lnTo>
                  <a:pt x="103298" y="90000"/>
                </a:lnTo>
                <a:lnTo>
                  <a:pt x="102680" y="93750"/>
                </a:lnTo>
                <a:lnTo>
                  <a:pt x="101443" y="96750"/>
                </a:lnTo>
                <a:lnTo>
                  <a:pt x="98969" y="99000"/>
                </a:lnTo>
                <a:lnTo>
                  <a:pt x="98969" y="99000"/>
                </a:lnTo>
                <a:close/>
              </a:path>
            </a:pathLst>
          </a:custGeom>
          <a:solidFill>
            <a:srgbClr val="968C6D"/>
          </a:solidFill>
          <a:ln>
            <a:noFill/>
          </a:ln>
        </p:spPr>
        <p:txBody>
          <a:bodyPr lIns="104275" tIns="52125" rIns="104275" bIns="52125" anchor="t" anchorCtr="0">
            <a:noAutofit/>
          </a:bodyPr>
          <a:lstStyle/>
          <a:p>
            <a:pPr marL="0" marR="0" lvl="0" indent="0" algn="l" rtl="0">
              <a:lnSpc>
                <a:spcPct val="100000"/>
              </a:lnSpc>
              <a:spcBef>
                <a:spcPts val="0"/>
              </a:spcBef>
              <a:spcAft>
                <a:spcPts val="0"/>
              </a:spcAft>
              <a:buClr>
                <a:srgbClr val="000000"/>
              </a:buClr>
              <a:buFont typeface="Arial"/>
              <a:buNone/>
            </a:pPr>
            <a:endParaRPr sz="2100" b="0" i="0" u="none" strike="noStrike" cap="none">
              <a:solidFill>
                <a:srgbClr val="000000"/>
              </a:solidFill>
              <a:ea typeface="Georgia"/>
              <a:cs typeface="Georgia"/>
              <a:sym typeface="Georgia"/>
            </a:endParaRPr>
          </a:p>
        </p:txBody>
      </p:sp>
    </p:spTree>
    <p:extLst>
      <p:ext uri="{BB962C8B-B14F-4D97-AF65-F5344CB8AC3E}">
        <p14:creationId xmlns:p14="http://schemas.microsoft.com/office/powerpoint/2010/main" val="3654334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29" name="Shape 658"/>
          <p:cNvCxnSpPr/>
          <p:nvPr/>
        </p:nvCxnSpPr>
        <p:spPr>
          <a:xfrm>
            <a:off x="1037554" y="3690950"/>
            <a:ext cx="0" cy="256529"/>
          </a:xfrm>
          <a:prstGeom prst="straightConnector1">
            <a:avLst/>
          </a:prstGeom>
          <a:noFill/>
          <a:ln w="12700" cap="flat" cmpd="sng">
            <a:solidFill>
              <a:srgbClr val="968C6D"/>
            </a:solidFill>
            <a:prstDash val="solid"/>
            <a:round/>
            <a:headEnd type="none" w="med" len="med"/>
            <a:tailEnd type="triangle" w="lg" len="lg"/>
          </a:ln>
        </p:spPr>
      </p:cxnSp>
      <p:sp>
        <p:nvSpPr>
          <p:cNvPr id="2" name="Title 1"/>
          <p:cNvSpPr>
            <a:spLocks noGrp="1"/>
          </p:cNvSpPr>
          <p:nvPr>
            <p:ph type="title"/>
          </p:nvPr>
        </p:nvSpPr>
        <p:spPr>
          <a:xfrm>
            <a:off x="533400" y="690562"/>
            <a:ext cx="8077200" cy="738664"/>
          </a:xfrm>
        </p:spPr>
        <p:txBody>
          <a:bodyPr/>
          <a:lstStyle/>
          <a:p>
            <a:r>
              <a:rPr lang="en-US" dirty="0"/>
              <a:t>Framework for selecting </a:t>
            </a:r>
            <a:r>
              <a:rPr lang="en-US" dirty="0" smtClean="0"/>
              <a:t>analytics–enabled audit(s</a:t>
            </a:r>
            <a:r>
              <a:rPr lang="en-US" dirty="0"/>
              <a:t>)</a:t>
            </a:r>
          </a:p>
        </p:txBody>
      </p:sp>
      <p:sp>
        <p:nvSpPr>
          <p:cNvPr id="4" name="Slide Number Placeholder 3"/>
          <p:cNvSpPr>
            <a:spLocks noGrp="1"/>
          </p:cNvSpPr>
          <p:nvPr>
            <p:ph type="sldNum" sz="quarter" idx="18"/>
          </p:nvPr>
        </p:nvSpPr>
        <p:spPr/>
        <p:txBody>
          <a:bodyPr/>
          <a:lstStyle/>
          <a:p>
            <a:fld id="{0EB59224-DFAF-451D-8CBC-9A737B9002FD}" type="slidenum">
              <a:rPr lang="en-US" smtClean="0"/>
              <a:pPr/>
              <a:t>7</a:t>
            </a:fld>
            <a:endParaRPr lang="en-US" dirty="0"/>
          </a:p>
        </p:txBody>
      </p:sp>
      <p:sp>
        <p:nvSpPr>
          <p:cNvPr id="91" name="Shape 649"/>
          <p:cNvSpPr/>
          <p:nvPr/>
        </p:nvSpPr>
        <p:spPr>
          <a:xfrm>
            <a:off x="1751689" y="2559016"/>
            <a:ext cx="87232" cy="83625"/>
          </a:xfrm>
          <a:prstGeom prst="ellipse">
            <a:avLst/>
          </a:prstGeom>
          <a:solidFill>
            <a:schemeClr val="lt1"/>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a:solidFill>
                <a:schemeClr val="lt1"/>
              </a:solidFill>
              <a:ea typeface="Georgia"/>
              <a:cs typeface="Georgia"/>
              <a:sym typeface="Georgia"/>
            </a:endParaRPr>
          </a:p>
        </p:txBody>
      </p:sp>
      <p:sp>
        <p:nvSpPr>
          <p:cNvPr id="90" name="Shape 648"/>
          <p:cNvSpPr/>
          <p:nvPr/>
        </p:nvSpPr>
        <p:spPr>
          <a:xfrm rot="5400000">
            <a:off x="1155103" y="1763250"/>
            <a:ext cx="935647" cy="945146"/>
          </a:xfrm>
          <a:prstGeom prst="teardrop">
            <a:avLst>
              <a:gd name="adj" fmla="val 100000"/>
            </a:avLst>
          </a:prstGeom>
          <a:solidFill>
            <a:schemeClr val="accent2"/>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dirty="0">
              <a:solidFill>
                <a:schemeClr val="lt1"/>
              </a:solidFill>
              <a:ea typeface="Georgia"/>
              <a:cs typeface="Georgia"/>
              <a:sym typeface="Georgia"/>
            </a:endParaRPr>
          </a:p>
        </p:txBody>
      </p:sp>
      <p:sp>
        <p:nvSpPr>
          <p:cNvPr id="92" name="Shape 650"/>
          <p:cNvSpPr txBox="1"/>
          <p:nvPr/>
        </p:nvSpPr>
        <p:spPr>
          <a:xfrm>
            <a:off x="1220910" y="2016133"/>
            <a:ext cx="797835" cy="460426"/>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lt1"/>
              </a:buClr>
              <a:buSzPct val="25000"/>
              <a:buFont typeface="Georgia"/>
              <a:buNone/>
            </a:pPr>
            <a:r>
              <a:rPr lang="en" sz="1000" b="1" i="1" u="none" strike="noStrike" cap="none" dirty="0" smtClean="0">
                <a:solidFill>
                  <a:schemeClr val="lt1"/>
                </a:solidFill>
                <a:ea typeface="Georgia"/>
                <a:cs typeface="Georgia"/>
                <a:sym typeface="Georgia"/>
              </a:rPr>
              <a:t>Data availability &amp; complexity</a:t>
            </a:r>
            <a:endParaRPr lang="en" sz="1000" b="1" i="1" u="none" strike="noStrike" cap="none" dirty="0">
              <a:solidFill>
                <a:schemeClr val="lt1"/>
              </a:solidFill>
              <a:ea typeface="Georgia"/>
              <a:cs typeface="Georgia"/>
              <a:sym typeface="Georgia"/>
            </a:endParaRPr>
          </a:p>
        </p:txBody>
      </p:sp>
      <p:sp>
        <p:nvSpPr>
          <p:cNvPr id="93" name="Shape 651"/>
          <p:cNvSpPr txBox="1"/>
          <p:nvPr/>
        </p:nvSpPr>
        <p:spPr>
          <a:xfrm>
            <a:off x="911959" y="2754734"/>
            <a:ext cx="1645107" cy="951273"/>
          </a:xfrm>
          <a:prstGeom prst="rect">
            <a:avLst/>
          </a:prstGeom>
          <a:solidFill>
            <a:srgbClr val="EAE8E2"/>
          </a:solidFill>
          <a:ln>
            <a:noFill/>
          </a:ln>
        </p:spPr>
        <p:txBody>
          <a:bodyPr lIns="91440" tIns="45720" rIns="91440" bIns="45720" anchor="t" anchorCtr="0">
            <a:noAutofit/>
          </a:bodyPr>
          <a:lstStyle/>
          <a:p>
            <a:pPr marL="0" marR="0" lvl="0" indent="0" algn="l" rtl="0">
              <a:lnSpc>
                <a:spcPct val="100000"/>
              </a:lnSpc>
              <a:spcBef>
                <a:spcPts val="0"/>
              </a:spcBef>
              <a:spcAft>
                <a:spcPts val="0"/>
              </a:spcAft>
              <a:buClr>
                <a:schemeClr val="dk1"/>
              </a:buClr>
              <a:buSzPct val="25000"/>
              <a:buFont typeface="Georgia"/>
              <a:buNone/>
            </a:pPr>
            <a:r>
              <a:rPr lang="en" sz="1000" b="1" i="1" u="none" strike="noStrike" cap="none" dirty="0">
                <a:ea typeface="Georgia"/>
                <a:cs typeface="Georgia"/>
                <a:sym typeface="Georgia"/>
              </a:rPr>
              <a:t>Availability</a:t>
            </a:r>
            <a:r>
              <a:rPr lang="en" sz="1000" b="0" i="0" u="none" strike="noStrike" cap="none" dirty="0">
                <a:ea typeface="Georgia"/>
                <a:cs typeface="Georgia"/>
                <a:sym typeface="Georgia"/>
              </a:rPr>
              <a:t>: </a:t>
            </a:r>
            <a:br>
              <a:rPr lang="en" sz="1000" b="0" i="0" u="none" strike="noStrike" cap="none" dirty="0">
                <a:ea typeface="Georgia"/>
                <a:cs typeface="Georgia"/>
                <a:sym typeface="Georgia"/>
              </a:rPr>
            </a:br>
            <a:r>
              <a:rPr lang="en" sz="1000" b="0" i="0" u="none" strike="noStrike" cap="none" dirty="0">
                <a:ea typeface="Georgia"/>
                <a:cs typeface="Georgia"/>
                <a:sym typeface="Georgia"/>
              </a:rPr>
              <a:t>Is data available for the process in an easy to access and use format?</a:t>
            </a:r>
          </a:p>
        </p:txBody>
      </p:sp>
      <p:sp>
        <p:nvSpPr>
          <p:cNvPr id="134" name="Shape 704"/>
          <p:cNvSpPr/>
          <p:nvPr/>
        </p:nvSpPr>
        <p:spPr>
          <a:xfrm>
            <a:off x="533401" y="1762792"/>
            <a:ext cx="605475" cy="222923"/>
          </a:xfrm>
          <a:prstGeom prst="rect">
            <a:avLst/>
          </a:prstGeom>
          <a:solidFill>
            <a:schemeClr val="accent1"/>
          </a:solidFill>
          <a:ln w="9525" cap="flat" cmpd="sng">
            <a:solidFill>
              <a:schemeClr val="accent1"/>
            </a:solidFill>
            <a:prstDash val="dash"/>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Georgia"/>
              <a:buNone/>
            </a:pPr>
            <a:r>
              <a:rPr lang="en" sz="1000" b="1" i="1" u="none" strike="noStrike" cap="none">
                <a:solidFill>
                  <a:schemeClr val="lt1"/>
                </a:solidFill>
                <a:ea typeface="Georgia"/>
                <a:cs typeface="Georgia"/>
                <a:sym typeface="Georgia"/>
              </a:rPr>
              <a:t>Start</a:t>
            </a:r>
          </a:p>
        </p:txBody>
      </p:sp>
      <p:sp>
        <p:nvSpPr>
          <p:cNvPr id="135" name="Shape 705"/>
          <p:cNvSpPr txBox="1"/>
          <p:nvPr/>
        </p:nvSpPr>
        <p:spPr>
          <a:xfrm>
            <a:off x="953775" y="6028788"/>
            <a:ext cx="1745405" cy="140748"/>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dk1"/>
                </a:solidFill>
                <a:ea typeface="Georgia"/>
                <a:cs typeface="Georgia"/>
                <a:sym typeface="Georgia"/>
              </a:rPr>
              <a:t>Not a likely analytics candidate</a:t>
            </a:r>
          </a:p>
        </p:txBody>
      </p:sp>
      <p:sp>
        <p:nvSpPr>
          <p:cNvPr id="136" name="Shape 706"/>
          <p:cNvSpPr txBox="1"/>
          <p:nvPr/>
        </p:nvSpPr>
        <p:spPr>
          <a:xfrm>
            <a:off x="4288749" y="6031452"/>
            <a:ext cx="1620080" cy="140748"/>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dk1"/>
                </a:solidFill>
                <a:ea typeface="Georgia"/>
                <a:cs typeface="Georgia"/>
                <a:sym typeface="Georgia"/>
              </a:rPr>
              <a:t>Potential analytics candidate</a:t>
            </a:r>
          </a:p>
        </p:txBody>
      </p:sp>
      <p:sp>
        <p:nvSpPr>
          <p:cNvPr id="137" name="Shape 707"/>
          <p:cNvSpPr txBox="1"/>
          <p:nvPr/>
        </p:nvSpPr>
        <p:spPr>
          <a:xfrm>
            <a:off x="7118311" y="6024205"/>
            <a:ext cx="1492291" cy="140748"/>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dk1"/>
                </a:solidFill>
                <a:ea typeface="Georgia"/>
                <a:cs typeface="Georgia"/>
                <a:sym typeface="Georgia"/>
              </a:rPr>
              <a:t>Strong analytics candidate</a:t>
            </a:r>
          </a:p>
        </p:txBody>
      </p:sp>
      <p:sp>
        <p:nvSpPr>
          <p:cNvPr id="139" name="Shape 709"/>
          <p:cNvSpPr/>
          <p:nvPr/>
        </p:nvSpPr>
        <p:spPr>
          <a:xfrm>
            <a:off x="4332629" y="5800370"/>
            <a:ext cx="1495252" cy="144039"/>
          </a:xfrm>
          <a:prstGeom prst="rect">
            <a:avLst/>
          </a:prstGeom>
          <a:solidFill>
            <a:srgbClr val="FF99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a:solidFill>
                <a:schemeClr val="lt1"/>
              </a:solidFill>
              <a:ea typeface="Georgia"/>
              <a:cs typeface="Georgia"/>
              <a:sym typeface="Georgia"/>
            </a:endParaRPr>
          </a:p>
        </p:txBody>
      </p:sp>
      <p:sp>
        <p:nvSpPr>
          <p:cNvPr id="140" name="Shape 710"/>
          <p:cNvSpPr/>
          <p:nvPr/>
        </p:nvSpPr>
        <p:spPr>
          <a:xfrm>
            <a:off x="5827774" y="5729699"/>
            <a:ext cx="2780808" cy="284513"/>
          </a:xfrm>
          <a:prstGeom prst="rightArrow">
            <a:avLst>
              <a:gd name="adj1" fmla="val 50000"/>
              <a:gd name="adj2" fmla="val 50000"/>
            </a:avLst>
          </a:prstGeom>
          <a:solidFill>
            <a:srgbClr val="006A51"/>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a:solidFill>
                <a:schemeClr val="lt1"/>
              </a:solidFill>
              <a:ea typeface="Georgia"/>
              <a:cs typeface="Georgia"/>
              <a:sym typeface="Georgia"/>
            </a:endParaRPr>
          </a:p>
        </p:txBody>
      </p:sp>
      <p:sp>
        <p:nvSpPr>
          <p:cNvPr id="141" name="Shape 711"/>
          <p:cNvSpPr/>
          <p:nvPr/>
        </p:nvSpPr>
        <p:spPr>
          <a:xfrm>
            <a:off x="580689" y="5729699"/>
            <a:ext cx="3751819" cy="284513"/>
          </a:xfrm>
          <a:prstGeom prst="leftArrow">
            <a:avLst>
              <a:gd name="adj1" fmla="val 50000"/>
              <a:gd name="adj2" fmla="val 50000"/>
            </a:avLst>
          </a:prstGeom>
          <a:solidFill>
            <a:srgbClr val="C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a:solidFill>
                <a:schemeClr val="lt1"/>
              </a:solidFill>
              <a:ea typeface="Georgia"/>
              <a:cs typeface="Georgia"/>
              <a:sym typeface="Georgia"/>
            </a:endParaRPr>
          </a:p>
        </p:txBody>
      </p:sp>
      <p:sp>
        <p:nvSpPr>
          <p:cNvPr id="173" name="Shape 352"/>
          <p:cNvSpPr/>
          <p:nvPr/>
        </p:nvSpPr>
        <p:spPr>
          <a:xfrm>
            <a:off x="859869" y="3947680"/>
            <a:ext cx="374890" cy="373205"/>
          </a:xfrm>
          <a:prstGeom prst="diamond">
            <a:avLst/>
          </a:prstGeom>
          <a:solidFill>
            <a:schemeClr val="tx2"/>
          </a:solidFill>
          <a:ln>
            <a:noFill/>
          </a:ln>
        </p:spPr>
        <p:txBody>
          <a:bodyPr lIns="0" tIns="0" rIns="0" bIns="0" anchor="ctr" anchorCtr="0">
            <a:noAutofit/>
          </a:bodyPr>
          <a:lstStyle/>
          <a:p>
            <a:pPr marL="0" marR="0" lvl="0" indent="0" algn="ctr" rtl="0">
              <a:lnSpc>
                <a:spcPct val="100000"/>
              </a:lnSpc>
              <a:spcBef>
                <a:spcPts val="0"/>
              </a:spcBef>
              <a:spcAft>
                <a:spcPts val="0"/>
              </a:spcAft>
              <a:buClr>
                <a:srgbClr val="000000"/>
              </a:buClr>
              <a:buFont typeface="Arial"/>
              <a:buNone/>
            </a:pPr>
            <a:endParaRPr sz="1000" b="1" i="0" u="none" strike="noStrike" cap="none">
              <a:solidFill>
                <a:schemeClr val="dk1"/>
              </a:solidFill>
              <a:ea typeface="Georgia"/>
              <a:cs typeface="Georgia"/>
              <a:sym typeface="Georgia"/>
            </a:endParaRPr>
          </a:p>
        </p:txBody>
      </p:sp>
      <p:sp>
        <p:nvSpPr>
          <p:cNvPr id="174" name="Shape 354"/>
          <p:cNvSpPr txBox="1"/>
          <p:nvPr/>
        </p:nvSpPr>
        <p:spPr>
          <a:xfrm>
            <a:off x="931167" y="4063997"/>
            <a:ext cx="232292" cy="120843"/>
          </a:xfrm>
          <a:prstGeom prst="rect">
            <a:avLst/>
          </a:prstGeom>
          <a:solidFill>
            <a:schemeClr val="tx2"/>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bg2"/>
                </a:solidFill>
                <a:ea typeface="Georgia"/>
                <a:cs typeface="Georgia"/>
                <a:sym typeface="Georgia"/>
              </a:rPr>
              <a:t>?</a:t>
            </a:r>
          </a:p>
        </p:txBody>
      </p:sp>
    </p:spTree>
    <p:extLst>
      <p:ext uri="{BB962C8B-B14F-4D97-AF65-F5344CB8AC3E}">
        <p14:creationId xmlns:p14="http://schemas.microsoft.com/office/powerpoint/2010/main" val="39317722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28" name="Shape 657"/>
          <p:cNvCxnSpPr/>
          <p:nvPr/>
        </p:nvCxnSpPr>
        <p:spPr>
          <a:xfrm>
            <a:off x="1243939" y="4134229"/>
            <a:ext cx="599481" cy="173670"/>
          </a:xfrm>
          <a:prstGeom prst="bentConnector2">
            <a:avLst/>
          </a:prstGeom>
          <a:noFill/>
          <a:ln w="12700" cap="flat" cmpd="sng">
            <a:solidFill>
              <a:srgbClr val="968C6D"/>
            </a:solidFill>
            <a:prstDash val="solid"/>
            <a:round/>
            <a:headEnd type="none" w="med" len="med"/>
            <a:tailEnd type="triangle" w="lg" len="lg"/>
          </a:ln>
        </p:spPr>
      </p:cxnSp>
      <p:cxnSp>
        <p:nvCxnSpPr>
          <p:cNvPr id="229" name="Shape 658"/>
          <p:cNvCxnSpPr/>
          <p:nvPr/>
        </p:nvCxnSpPr>
        <p:spPr>
          <a:xfrm>
            <a:off x="1037554" y="3690950"/>
            <a:ext cx="0" cy="256529"/>
          </a:xfrm>
          <a:prstGeom prst="straightConnector1">
            <a:avLst/>
          </a:prstGeom>
          <a:noFill/>
          <a:ln w="12700" cap="flat" cmpd="sng">
            <a:solidFill>
              <a:srgbClr val="968C6D"/>
            </a:solidFill>
            <a:prstDash val="solid"/>
            <a:round/>
            <a:headEnd type="none" w="med" len="med"/>
            <a:tailEnd type="triangle" w="lg" len="lg"/>
          </a:ln>
        </p:spPr>
      </p:cxnSp>
      <p:cxnSp>
        <p:nvCxnSpPr>
          <p:cNvPr id="230" name="Shape 660"/>
          <p:cNvCxnSpPr/>
          <p:nvPr/>
        </p:nvCxnSpPr>
        <p:spPr>
          <a:xfrm>
            <a:off x="1037554" y="4320886"/>
            <a:ext cx="0" cy="1449734"/>
          </a:xfrm>
          <a:prstGeom prst="straightConnector1">
            <a:avLst/>
          </a:prstGeom>
          <a:noFill/>
          <a:ln w="12700" cap="flat" cmpd="sng">
            <a:solidFill>
              <a:srgbClr val="968C6D"/>
            </a:solidFill>
            <a:prstDash val="solid"/>
            <a:round/>
            <a:headEnd type="none" w="med" len="med"/>
            <a:tailEnd type="triangle" w="lg" len="lg"/>
          </a:ln>
        </p:spPr>
      </p:cxnSp>
      <p:cxnSp>
        <p:nvCxnSpPr>
          <p:cNvPr id="231" name="Shape 661"/>
          <p:cNvCxnSpPr/>
          <p:nvPr/>
        </p:nvCxnSpPr>
        <p:spPr>
          <a:xfrm>
            <a:off x="2538537" y="4807467"/>
            <a:ext cx="162576" cy="0"/>
          </a:xfrm>
          <a:prstGeom prst="straightConnector1">
            <a:avLst/>
          </a:prstGeom>
          <a:noFill/>
          <a:ln w="12700" cap="flat" cmpd="sng">
            <a:solidFill>
              <a:srgbClr val="968C6D"/>
            </a:solidFill>
            <a:prstDash val="solid"/>
            <a:round/>
            <a:headEnd type="none" w="med" len="med"/>
            <a:tailEnd type="triangle" w="lg" len="lg"/>
          </a:ln>
        </p:spPr>
      </p:cxnSp>
      <p:sp>
        <p:nvSpPr>
          <p:cNvPr id="2" name="Title 1"/>
          <p:cNvSpPr>
            <a:spLocks noGrp="1"/>
          </p:cNvSpPr>
          <p:nvPr>
            <p:ph type="title"/>
          </p:nvPr>
        </p:nvSpPr>
        <p:spPr>
          <a:xfrm>
            <a:off x="533400" y="690562"/>
            <a:ext cx="8077200" cy="738664"/>
          </a:xfrm>
        </p:spPr>
        <p:txBody>
          <a:bodyPr/>
          <a:lstStyle/>
          <a:p>
            <a:r>
              <a:rPr lang="en-US" dirty="0"/>
              <a:t>Framework for selecting </a:t>
            </a:r>
            <a:r>
              <a:rPr lang="en-US" dirty="0" smtClean="0"/>
              <a:t>analytics–enabled audit(s) </a:t>
            </a:r>
            <a:r>
              <a:rPr lang="en-US" b="0" dirty="0"/>
              <a:t>(continued)</a:t>
            </a:r>
            <a:endParaRPr lang="en-US" dirty="0"/>
          </a:p>
        </p:txBody>
      </p:sp>
      <p:sp>
        <p:nvSpPr>
          <p:cNvPr id="4" name="Slide Number Placeholder 3"/>
          <p:cNvSpPr>
            <a:spLocks noGrp="1"/>
          </p:cNvSpPr>
          <p:nvPr>
            <p:ph type="sldNum" sz="quarter" idx="18"/>
          </p:nvPr>
        </p:nvSpPr>
        <p:spPr/>
        <p:txBody>
          <a:bodyPr/>
          <a:lstStyle/>
          <a:p>
            <a:fld id="{0EB59224-DFAF-451D-8CBC-9A737B9002FD}" type="slidenum">
              <a:rPr lang="en-US" smtClean="0"/>
              <a:pPr/>
              <a:t>8</a:t>
            </a:fld>
            <a:endParaRPr lang="en-US" dirty="0"/>
          </a:p>
        </p:txBody>
      </p:sp>
      <p:sp>
        <p:nvSpPr>
          <p:cNvPr id="82" name="Shape 640"/>
          <p:cNvSpPr/>
          <p:nvPr/>
        </p:nvSpPr>
        <p:spPr>
          <a:xfrm>
            <a:off x="7750320" y="2552130"/>
            <a:ext cx="87232" cy="83625"/>
          </a:xfrm>
          <a:prstGeom prst="ellipse">
            <a:avLst/>
          </a:prstGeom>
          <a:solidFill>
            <a:schemeClr val="lt1"/>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a:solidFill>
                <a:schemeClr val="lt1"/>
              </a:solidFill>
              <a:ea typeface="Georgia"/>
              <a:cs typeface="Georgia"/>
              <a:sym typeface="Georgia"/>
            </a:endParaRPr>
          </a:p>
        </p:txBody>
      </p:sp>
      <p:sp>
        <p:nvSpPr>
          <p:cNvPr id="85" name="Shape 643"/>
          <p:cNvSpPr/>
          <p:nvPr/>
        </p:nvSpPr>
        <p:spPr>
          <a:xfrm>
            <a:off x="3625335" y="2546805"/>
            <a:ext cx="87232" cy="83625"/>
          </a:xfrm>
          <a:prstGeom prst="ellipse">
            <a:avLst/>
          </a:prstGeom>
          <a:solidFill>
            <a:schemeClr val="lt2"/>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a:solidFill>
                <a:schemeClr val="lt1"/>
              </a:solidFill>
              <a:ea typeface="Georgia"/>
              <a:cs typeface="Georgia"/>
              <a:sym typeface="Georgia"/>
            </a:endParaRPr>
          </a:p>
        </p:txBody>
      </p:sp>
      <p:sp>
        <p:nvSpPr>
          <p:cNvPr id="88" name="Shape 646"/>
          <p:cNvSpPr/>
          <p:nvPr/>
        </p:nvSpPr>
        <p:spPr>
          <a:xfrm>
            <a:off x="5808310" y="2566675"/>
            <a:ext cx="87232" cy="83625"/>
          </a:xfrm>
          <a:prstGeom prst="ellipse">
            <a:avLst/>
          </a:prstGeom>
          <a:solidFill>
            <a:schemeClr val="lt1"/>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a:solidFill>
                <a:schemeClr val="lt1"/>
              </a:solidFill>
              <a:ea typeface="Georgia"/>
              <a:cs typeface="Georgia"/>
              <a:sym typeface="Georgia"/>
            </a:endParaRPr>
          </a:p>
        </p:txBody>
      </p:sp>
      <p:sp>
        <p:nvSpPr>
          <p:cNvPr id="91" name="Shape 649"/>
          <p:cNvSpPr/>
          <p:nvPr/>
        </p:nvSpPr>
        <p:spPr>
          <a:xfrm>
            <a:off x="1751689" y="2559016"/>
            <a:ext cx="87232" cy="83625"/>
          </a:xfrm>
          <a:prstGeom prst="ellipse">
            <a:avLst/>
          </a:prstGeom>
          <a:solidFill>
            <a:schemeClr val="lt1"/>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a:solidFill>
                <a:schemeClr val="lt1"/>
              </a:solidFill>
              <a:ea typeface="Georgia"/>
              <a:cs typeface="Georgia"/>
              <a:sym typeface="Georgia"/>
            </a:endParaRPr>
          </a:p>
        </p:txBody>
      </p:sp>
      <p:grpSp>
        <p:nvGrpSpPr>
          <p:cNvPr id="158" name="Group 157"/>
          <p:cNvGrpSpPr/>
          <p:nvPr/>
        </p:nvGrpSpPr>
        <p:grpSpPr>
          <a:xfrm>
            <a:off x="1150354" y="1767999"/>
            <a:ext cx="945146" cy="935647"/>
            <a:chOff x="1025918" y="1834674"/>
            <a:chExt cx="855556" cy="846957"/>
          </a:xfrm>
          <a:solidFill>
            <a:schemeClr val="accent2"/>
          </a:solidFill>
        </p:grpSpPr>
        <p:sp>
          <p:nvSpPr>
            <p:cNvPr id="90" name="Shape 648"/>
            <p:cNvSpPr/>
            <p:nvPr/>
          </p:nvSpPr>
          <p:spPr>
            <a:xfrm rot="5400000">
              <a:off x="1030217" y="1830375"/>
              <a:ext cx="846957" cy="855556"/>
            </a:xfrm>
            <a:prstGeom prst="teardrop">
              <a:avLst>
                <a:gd name="adj" fmla="val 100000"/>
              </a:avLst>
            </a:prstGeom>
            <a:grp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dirty="0">
                <a:solidFill>
                  <a:schemeClr val="lt1"/>
                </a:solidFill>
                <a:ea typeface="Georgia"/>
                <a:cs typeface="Georgia"/>
                <a:sym typeface="Georgia"/>
              </a:endParaRPr>
            </a:p>
          </p:txBody>
        </p:sp>
        <p:sp>
          <p:nvSpPr>
            <p:cNvPr id="92" name="Shape 650"/>
            <p:cNvSpPr txBox="1"/>
            <p:nvPr/>
          </p:nvSpPr>
          <p:spPr>
            <a:xfrm>
              <a:off x="1089786" y="2059287"/>
              <a:ext cx="722209" cy="416782"/>
            </a:xfrm>
            <a:prstGeom prst="rect">
              <a:avLst/>
            </a:prstGeom>
            <a:grpFill/>
            <a:ln>
              <a:noFill/>
            </a:ln>
          </p:spPr>
          <p:txBody>
            <a:bodyPr lIns="0" tIns="0" rIns="0" bIns="0" anchor="t" anchorCtr="0">
              <a:noAutofit/>
            </a:bodyPr>
            <a:lstStyle/>
            <a:p>
              <a:pPr marL="0" marR="0" lvl="0" indent="0" algn="ctr" rtl="0">
                <a:lnSpc>
                  <a:spcPct val="100000"/>
                </a:lnSpc>
                <a:spcBef>
                  <a:spcPts val="0"/>
                </a:spcBef>
                <a:spcAft>
                  <a:spcPts val="0"/>
                </a:spcAft>
                <a:buClr>
                  <a:schemeClr val="lt1"/>
                </a:buClr>
                <a:buSzPct val="25000"/>
                <a:buFont typeface="Georgia"/>
                <a:buNone/>
              </a:pPr>
              <a:r>
                <a:rPr lang="en" sz="1000" b="1" i="1" u="none" strike="noStrike" cap="none" dirty="0" smtClean="0">
                  <a:solidFill>
                    <a:schemeClr val="lt1"/>
                  </a:solidFill>
                  <a:ea typeface="Georgia"/>
                  <a:cs typeface="Georgia"/>
                  <a:sym typeface="Georgia"/>
                </a:rPr>
                <a:t>Data availability &amp; complexity</a:t>
              </a:r>
              <a:endParaRPr lang="en" sz="1000" b="1" i="1" u="none" strike="noStrike" cap="none" dirty="0">
                <a:solidFill>
                  <a:schemeClr val="lt1"/>
                </a:solidFill>
                <a:ea typeface="Georgia"/>
                <a:cs typeface="Georgia"/>
                <a:sym typeface="Georgia"/>
              </a:endParaRPr>
            </a:p>
          </p:txBody>
        </p:sp>
      </p:grpSp>
      <p:sp>
        <p:nvSpPr>
          <p:cNvPr id="93" name="Shape 651"/>
          <p:cNvSpPr txBox="1"/>
          <p:nvPr/>
        </p:nvSpPr>
        <p:spPr>
          <a:xfrm>
            <a:off x="911959" y="2754734"/>
            <a:ext cx="1645107" cy="951273"/>
          </a:xfrm>
          <a:prstGeom prst="rect">
            <a:avLst/>
          </a:prstGeom>
          <a:solidFill>
            <a:srgbClr val="EAE8E2"/>
          </a:solidFill>
          <a:ln>
            <a:noFill/>
          </a:ln>
        </p:spPr>
        <p:txBody>
          <a:bodyPr lIns="91440" tIns="45720" rIns="91440" bIns="45720" anchor="t" anchorCtr="0">
            <a:noAutofit/>
          </a:bodyPr>
          <a:lstStyle/>
          <a:p>
            <a:pPr marL="0" marR="0" lvl="0" indent="0" algn="l" rtl="0">
              <a:lnSpc>
                <a:spcPct val="100000"/>
              </a:lnSpc>
              <a:spcBef>
                <a:spcPts val="0"/>
              </a:spcBef>
              <a:spcAft>
                <a:spcPts val="0"/>
              </a:spcAft>
              <a:buClr>
                <a:schemeClr val="dk1"/>
              </a:buClr>
              <a:buSzPct val="25000"/>
              <a:buFont typeface="Georgia"/>
              <a:buNone/>
            </a:pPr>
            <a:r>
              <a:rPr lang="en" sz="1000" b="1" i="1" u="none" strike="noStrike" cap="none" dirty="0">
                <a:ea typeface="Georgia"/>
                <a:cs typeface="Georgia"/>
                <a:sym typeface="Georgia"/>
              </a:rPr>
              <a:t>Availability</a:t>
            </a:r>
            <a:r>
              <a:rPr lang="en" sz="1000" b="0" i="0" u="none" strike="noStrike" cap="none" dirty="0">
                <a:ea typeface="Georgia"/>
                <a:cs typeface="Georgia"/>
                <a:sym typeface="Georgia"/>
              </a:rPr>
              <a:t>: </a:t>
            </a:r>
            <a:br>
              <a:rPr lang="en" sz="1000" b="0" i="0" u="none" strike="noStrike" cap="none" dirty="0">
                <a:ea typeface="Georgia"/>
                <a:cs typeface="Georgia"/>
                <a:sym typeface="Georgia"/>
              </a:rPr>
            </a:br>
            <a:r>
              <a:rPr lang="en" sz="1000" b="0" i="0" u="none" strike="noStrike" cap="none" dirty="0">
                <a:ea typeface="Georgia"/>
                <a:cs typeface="Georgia"/>
                <a:sym typeface="Georgia"/>
              </a:rPr>
              <a:t>Is data available for the process in an easy to access and use format?</a:t>
            </a:r>
          </a:p>
        </p:txBody>
      </p:sp>
      <p:sp>
        <p:nvSpPr>
          <p:cNvPr id="97" name="Shape 655"/>
          <p:cNvSpPr txBox="1"/>
          <p:nvPr/>
        </p:nvSpPr>
        <p:spPr>
          <a:xfrm>
            <a:off x="1205122" y="4307853"/>
            <a:ext cx="1333415" cy="999229"/>
          </a:xfrm>
          <a:prstGeom prst="rect">
            <a:avLst/>
          </a:prstGeom>
          <a:solidFill>
            <a:srgbClr val="EAE8E2"/>
          </a:solidFill>
          <a:ln>
            <a:noFill/>
          </a:ln>
        </p:spPr>
        <p:txBody>
          <a:bodyPr lIns="91440" tIns="45720" rIns="91440" bIns="45720" anchor="t" anchorCtr="0">
            <a:noAutofit/>
          </a:bodyPr>
          <a:lstStyle/>
          <a:p>
            <a:pPr marL="0" marR="0" lvl="0" indent="0" algn="l" rtl="0">
              <a:lnSpc>
                <a:spcPct val="100000"/>
              </a:lnSpc>
              <a:spcBef>
                <a:spcPts val="0"/>
              </a:spcBef>
              <a:spcAft>
                <a:spcPts val="0"/>
              </a:spcAft>
              <a:buClr>
                <a:schemeClr val="dk1"/>
              </a:buClr>
              <a:buSzPct val="25000"/>
              <a:buFont typeface="Georgia"/>
              <a:buNone/>
            </a:pPr>
            <a:r>
              <a:rPr lang="en" sz="1000" b="1" i="1" u="none" strike="noStrike" cap="none" dirty="0">
                <a:solidFill>
                  <a:schemeClr val="dk1"/>
                </a:solidFill>
                <a:ea typeface="Georgia"/>
                <a:cs typeface="Georgia"/>
                <a:sym typeface="Georgia"/>
              </a:rPr>
              <a:t>Complexity</a:t>
            </a:r>
            <a:r>
              <a:rPr lang="en" sz="1000" b="0" i="1" u="none" strike="noStrike" cap="none" dirty="0">
                <a:solidFill>
                  <a:schemeClr val="dk1"/>
                </a:solidFill>
                <a:ea typeface="Georgia"/>
                <a:cs typeface="Georgia"/>
                <a:sym typeface="Georgia"/>
              </a:rPr>
              <a:t>:</a:t>
            </a:r>
            <a:br>
              <a:rPr lang="en" sz="1000" b="0" i="1" u="none" strike="noStrike" cap="none" dirty="0">
                <a:solidFill>
                  <a:schemeClr val="dk1"/>
                </a:solidFill>
                <a:ea typeface="Georgia"/>
                <a:cs typeface="Georgia"/>
                <a:sym typeface="Georgia"/>
              </a:rPr>
            </a:br>
            <a:r>
              <a:rPr lang="en" sz="1000" b="0" i="0" u="none" strike="noStrike" cap="none" dirty="0">
                <a:solidFill>
                  <a:schemeClr val="dk1"/>
                </a:solidFill>
                <a:ea typeface="Georgia"/>
                <a:cs typeface="Georgia"/>
                <a:sym typeface="Georgia"/>
              </a:rPr>
              <a:t>Are there multiple sources? Is the data able to be validated for consistency </a:t>
            </a:r>
            <a:r>
              <a:rPr lang="en" sz="1000" b="0" i="0" u="none" strike="noStrike" cap="none" dirty="0" smtClean="0">
                <a:solidFill>
                  <a:schemeClr val="dk1"/>
                </a:solidFill>
                <a:ea typeface="Georgia"/>
                <a:cs typeface="Georgia"/>
                <a:sym typeface="Georgia"/>
              </a:rPr>
              <a:t>and completeness</a:t>
            </a:r>
            <a:r>
              <a:rPr lang="en" sz="1000" b="0" i="0" u="none" strike="noStrike" cap="none" dirty="0">
                <a:solidFill>
                  <a:schemeClr val="dk1"/>
                </a:solidFill>
                <a:ea typeface="Georgia"/>
                <a:cs typeface="Georgia"/>
                <a:sym typeface="Georgia"/>
              </a:rPr>
              <a:t>?</a:t>
            </a:r>
          </a:p>
        </p:txBody>
      </p:sp>
      <p:sp>
        <p:nvSpPr>
          <p:cNvPr id="116" name="Shape 677"/>
          <p:cNvSpPr txBox="1"/>
          <p:nvPr/>
        </p:nvSpPr>
        <p:spPr>
          <a:xfrm>
            <a:off x="873155" y="4866844"/>
            <a:ext cx="282224" cy="195071"/>
          </a:xfrm>
          <a:prstGeom prst="rect">
            <a:avLst/>
          </a:prstGeom>
          <a:solidFill>
            <a:schemeClr val="lt1"/>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a:solidFill>
                  <a:schemeClr val="dk1"/>
                </a:solidFill>
                <a:ea typeface="Georgia"/>
                <a:cs typeface="Georgia"/>
                <a:sym typeface="Georgia"/>
              </a:rPr>
              <a:t>No</a:t>
            </a:r>
          </a:p>
        </p:txBody>
      </p:sp>
      <p:sp>
        <p:nvSpPr>
          <p:cNvPr id="119" name="Shape 680"/>
          <p:cNvSpPr txBox="1"/>
          <p:nvPr/>
        </p:nvSpPr>
        <p:spPr>
          <a:xfrm>
            <a:off x="1400459" y="4036647"/>
            <a:ext cx="282224" cy="195071"/>
          </a:xfrm>
          <a:prstGeom prst="rect">
            <a:avLst/>
          </a:prstGeom>
          <a:solidFill>
            <a:schemeClr val="lt1"/>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a:solidFill>
                  <a:schemeClr val="dk1"/>
                </a:solidFill>
                <a:ea typeface="Georgia"/>
                <a:cs typeface="Georgia"/>
                <a:sym typeface="Georgia"/>
              </a:rPr>
              <a:t>Yes</a:t>
            </a:r>
          </a:p>
        </p:txBody>
      </p:sp>
      <p:sp>
        <p:nvSpPr>
          <p:cNvPr id="134" name="Shape 704"/>
          <p:cNvSpPr/>
          <p:nvPr/>
        </p:nvSpPr>
        <p:spPr>
          <a:xfrm>
            <a:off x="533401" y="1762792"/>
            <a:ext cx="605475" cy="222923"/>
          </a:xfrm>
          <a:prstGeom prst="rect">
            <a:avLst/>
          </a:prstGeom>
          <a:solidFill>
            <a:schemeClr val="tx2"/>
          </a:solidFill>
          <a:ln w="9525" cap="flat" cmpd="sng">
            <a:solidFill>
              <a:schemeClr val="accent1"/>
            </a:solidFill>
            <a:prstDash val="dash"/>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Georgia"/>
              <a:buNone/>
            </a:pPr>
            <a:r>
              <a:rPr lang="en" sz="1000" b="1" i="1" u="none" strike="noStrike" cap="none">
                <a:solidFill>
                  <a:schemeClr val="lt1"/>
                </a:solidFill>
                <a:ea typeface="Georgia"/>
                <a:cs typeface="Georgia"/>
                <a:sym typeface="Georgia"/>
              </a:rPr>
              <a:t>Start</a:t>
            </a:r>
          </a:p>
        </p:txBody>
      </p:sp>
      <p:sp>
        <p:nvSpPr>
          <p:cNvPr id="135" name="Shape 705"/>
          <p:cNvSpPr txBox="1"/>
          <p:nvPr/>
        </p:nvSpPr>
        <p:spPr>
          <a:xfrm>
            <a:off x="953775" y="6028788"/>
            <a:ext cx="1745405" cy="140748"/>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dk1"/>
                </a:solidFill>
                <a:ea typeface="Georgia"/>
                <a:cs typeface="Georgia"/>
                <a:sym typeface="Georgia"/>
              </a:rPr>
              <a:t>Not a likely analytics candidate</a:t>
            </a:r>
          </a:p>
        </p:txBody>
      </p:sp>
      <p:sp>
        <p:nvSpPr>
          <p:cNvPr id="136" name="Shape 706"/>
          <p:cNvSpPr txBox="1"/>
          <p:nvPr/>
        </p:nvSpPr>
        <p:spPr>
          <a:xfrm>
            <a:off x="4288749" y="6031452"/>
            <a:ext cx="1620080" cy="140748"/>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dk1"/>
                </a:solidFill>
                <a:ea typeface="Georgia"/>
                <a:cs typeface="Georgia"/>
                <a:sym typeface="Georgia"/>
              </a:rPr>
              <a:t>Potential analytics candidate</a:t>
            </a:r>
          </a:p>
        </p:txBody>
      </p:sp>
      <p:sp>
        <p:nvSpPr>
          <p:cNvPr id="137" name="Shape 707"/>
          <p:cNvSpPr txBox="1"/>
          <p:nvPr/>
        </p:nvSpPr>
        <p:spPr>
          <a:xfrm>
            <a:off x="7118311" y="6024205"/>
            <a:ext cx="1492291" cy="140748"/>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dk1"/>
                </a:solidFill>
                <a:ea typeface="Georgia"/>
                <a:cs typeface="Georgia"/>
                <a:sym typeface="Georgia"/>
              </a:rPr>
              <a:t>Strong analytics candidate</a:t>
            </a:r>
          </a:p>
        </p:txBody>
      </p:sp>
      <p:grpSp>
        <p:nvGrpSpPr>
          <p:cNvPr id="138" name="Shape 708"/>
          <p:cNvGrpSpPr/>
          <p:nvPr/>
        </p:nvGrpSpPr>
        <p:grpSpPr>
          <a:xfrm>
            <a:off x="580689" y="5729699"/>
            <a:ext cx="8027893" cy="284513"/>
            <a:chOff x="560387" y="5475517"/>
            <a:chExt cx="9762316" cy="311099"/>
          </a:xfrm>
        </p:grpSpPr>
        <p:sp>
          <p:nvSpPr>
            <p:cNvPr id="139" name="Shape 709"/>
            <p:cNvSpPr/>
            <p:nvPr/>
          </p:nvSpPr>
          <p:spPr>
            <a:xfrm>
              <a:off x="5122932" y="5552792"/>
              <a:ext cx="1818300" cy="157499"/>
            </a:xfrm>
            <a:prstGeom prst="rect">
              <a:avLst/>
            </a:prstGeom>
            <a:solidFill>
              <a:srgbClr val="FF99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a:solidFill>
                  <a:schemeClr val="lt1"/>
                </a:solidFill>
                <a:ea typeface="Georgia"/>
                <a:cs typeface="Georgia"/>
                <a:sym typeface="Georgia"/>
              </a:endParaRPr>
            </a:p>
          </p:txBody>
        </p:sp>
        <p:sp>
          <p:nvSpPr>
            <p:cNvPr id="140" name="Shape 710"/>
            <p:cNvSpPr/>
            <p:nvPr/>
          </p:nvSpPr>
          <p:spPr>
            <a:xfrm>
              <a:off x="6941103" y="5475517"/>
              <a:ext cx="3381600" cy="311099"/>
            </a:xfrm>
            <a:prstGeom prst="rightArrow">
              <a:avLst>
                <a:gd name="adj1" fmla="val 50000"/>
                <a:gd name="adj2" fmla="val 50000"/>
              </a:avLst>
            </a:prstGeom>
            <a:solidFill>
              <a:srgbClr val="006A51"/>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a:solidFill>
                  <a:schemeClr val="lt1"/>
                </a:solidFill>
                <a:ea typeface="Georgia"/>
                <a:cs typeface="Georgia"/>
                <a:sym typeface="Georgia"/>
              </a:endParaRPr>
            </a:p>
          </p:txBody>
        </p:sp>
        <p:sp>
          <p:nvSpPr>
            <p:cNvPr id="141" name="Shape 711"/>
            <p:cNvSpPr/>
            <p:nvPr/>
          </p:nvSpPr>
          <p:spPr>
            <a:xfrm>
              <a:off x="560387" y="5475517"/>
              <a:ext cx="4562398" cy="311099"/>
            </a:xfrm>
            <a:prstGeom prst="leftArrow">
              <a:avLst>
                <a:gd name="adj1" fmla="val 50000"/>
                <a:gd name="adj2" fmla="val 50000"/>
              </a:avLst>
            </a:prstGeom>
            <a:solidFill>
              <a:srgbClr val="C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a:solidFill>
                  <a:schemeClr val="lt1"/>
                </a:solidFill>
                <a:ea typeface="Georgia"/>
                <a:cs typeface="Georgia"/>
                <a:sym typeface="Georgia"/>
              </a:endParaRPr>
            </a:p>
          </p:txBody>
        </p:sp>
      </p:grpSp>
      <p:grpSp>
        <p:nvGrpSpPr>
          <p:cNvPr id="172" name="Shape 353"/>
          <p:cNvGrpSpPr/>
          <p:nvPr/>
        </p:nvGrpSpPr>
        <p:grpSpPr>
          <a:xfrm>
            <a:off x="859869" y="3947680"/>
            <a:ext cx="374890" cy="373205"/>
            <a:chOff x="878058" y="3526762"/>
            <a:chExt cx="475800" cy="408298"/>
          </a:xfrm>
          <a:solidFill>
            <a:schemeClr val="tx2"/>
          </a:solidFill>
        </p:grpSpPr>
        <p:sp>
          <p:nvSpPr>
            <p:cNvPr id="173" name="Shape 352"/>
            <p:cNvSpPr/>
            <p:nvPr/>
          </p:nvSpPr>
          <p:spPr>
            <a:xfrm>
              <a:off x="878058" y="3526762"/>
              <a:ext cx="475800" cy="408298"/>
            </a:xfrm>
            <a:prstGeom prst="diamond">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rgbClr val="000000"/>
                </a:buClr>
                <a:buFont typeface="Arial"/>
                <a:buNone/>
              </a:pPr>
              <a:endParaRPr sz="1000" b="1" i="0" u="none" strike="noStrike" cap="none">
                <a:solidFill>
                  <a:schemeClr val="dk1"/>
                </a:solidFill>
                <a:ea typeface="Georgia"/>
                <a:cs typeface="Georgia"/>
                <a:sym typeface="Georgia"/>
              </a:endParaRPr>
            </a:p>
          </p:txBody>
        </p:sp>
        <p:sp>
          <p:nvSpPr>
            <p:cNvPr id="174" name="Shape 354"/>
            <p:cNvSpPr txBox="1"/>
            <p:nvPr/>
          </p:nvSpPr>
          <p:spPr>
            <a:xfrm>
              <a:off x="968548" y="3654016"/>
              <a:ext cx="294819" cy="132206"/>
            </a:xfrm>
            <a:prstGeom prst="rect">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bg2"/>
                  </a:solidFill>
                  <a:ea typeface="Georgia"/>
                  <a:cs typeface="Georgia"/>
                  <a:sym typeface="Georgia"/>
                </a:rPr>
                <a:t>?</a:t>
              </a:r>
            </a:p>
          </p:txBody>
        </p:sp>
      </p:grpSp>
      <p:grpSp>
        <p:nvGrpSpPr>
          <p:cNvPr id="175" name="Shape 353"/>
          <p:cNvGrpSpPr/>
          <p:nvPr/>
        </p:nvGrpSpPr>
        <p:grpSpPr>
          <a:xfrm>
            <a:off x="2726874" y="4624880"/>
            <a:ext cx="374890" cy="373205"/>
            <a:chOff x="878058" y="3526762"/>
            <a:chExt cx="475800" cy="408298"/>
          </a:xfrm>
          <a:solidFill>
            <a:schemeClr val="tx2"/>
          </a:solidFill>
        </p:grpSpPr>
        <p:sp>
          <p:nvSpPr>
            <p:cNvPr id="176" name="Shape 352"/>
            <p:cNvSpPr/>
            <p:nvPr/>
          </p:nvSpPr>
          <p:spPr>
            <a:xfrm>
              <a:off x="878058" y="3526762"/>
              <a:ext cx="475800" cy="408298"/>
            </a:xfrm>
            <a:prstGeom prst="diamond">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rgbClr val="000000"/>
                </a:buClr>
                <a:buFont typeface="Arial"/>
                <a:buNone/>
              </a:pPr>
              <a:endParaRPr sz="1000" b="1" i="0" u="none" strike="noStrike" cap="none">
                <a:solidFill>
                  <a:schemeClr val="dk1"/>
                </a:solidFill>
                <a:ea typeface="Georgia"/>
                <a:cs typeface="Georgia"/>
                <a:sym typeface="Georgia"/>
              </a:endParaRPr>
            </a:p>
          </p:txBody>
        </p:sp>
        <p:sp>
          <p:nvSpPr>
            <p:cNvPr id="177" name="Shape 354"/>
            <p:cNvSpPr txBox="1"/>
            <p:nvPr/>
          </p:nvSpPr>
          <p:spPr>
            <a:xfrm>
              <a:off x="968548" y="3654016"/>
              <a:ext cx="294819" cy="132206"/>
            </a:xfrm>
            <a:prstGeom prst="rect">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bg2"/>
                  </a:solidFill>
                  <a:ea typeface="Georgia"/>
                  <a:cs typeface="Georgia"/>
                  <a:sym typeface="Georgia"/>
                </a:rPr>
                <a:t>?</a:t>
              </a:r>
            </a:p>
          </p:txBody>
        </p:sp>
      </p:grpSp>
    </p:spTree>
    <p:extLst>
      <p:ext uri="{BB962C8B-B14F-4D97-AF65-F5344CB8AC3E}">
        <p14:creationId xmlns:p14="http://schemas.microsoft.com/office/powerpoint/2010/main" val="25131161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28" name="Shape 657"/>
          <p:cNvCxnSpPr/>
          <p:nvPr/>
        </p:nvCxnSpPr>
        <p:spPr>
          <a:xfrm>
            <a:off x="1243939" y="4134229"/>
            <a:ext cx="599481" cy="173670"/>
          </a:xfrm>
          <a:prstGeom prst="bentConnector2">
            <a:avLst/>
          </a:prstGeom>
          <a:noFill/>
          <a:ln w="12700" cap="flat" cmpd="sng">
            <a:solidFill>
              <a:srgbClr val="968C6D"/>
            </a:solidFill>
            <a:prstDash val="solid"/>
            <a:round/>
            <a:headEnd type="none" w="med" len="med"/>
            <a:tailEnd type="triangle" w="lg" len="lg"/>
          </a:ln>
        </p:spPr>
      </p:cxnSp>
      <p:cxnSp>
        <p:nvCxnSpPr>
          <p:cNvPr id="229" name="Shape 658"/>
          <p:cNvCxnSpPr/>
          <p:nvPr/>
        </p:nvCxnSpPr>
        <p:spPr>
          <a:xfrm>
            <a:off x="1037554" y="3690950"/>
            <a:ext cx="0" cy="256529"/>
          </a:xfrm>
          <a:prstGeom prst="straightConnector1">
            <a:avLst/>
          </a:prstGeom>
          <a:noFill/>
          <a:ln w="12700" cap="flat" cmpd="sng">
            <a:solidFill>
              <a:srgbClr val="968C6D"/>
            </a:solidFill>
            <a:prstDash val="solid"/>
            <a:round/>
            <a:headEnd type="none" w="med" len="med"/>
            <a:tailEnd type="triangle" w="lg" len="lg"/>
          </a:ln>
        </p:spPr>
      </p:cxnSp>
      <p:cxnSp>
        <p:nvCxnSpPr>
          <p:cNvPr id="230" name="Shape 660"/>
          <p:cNvCxnSpPr/>
          <p:nvPr/>
        </p:nvCxnSpPr>
        <p:spPr>
          <a:xfrm>
            <a:off x="1037554" y="4320886"/>
            <a:ext cx="0" cy="1449734"/>
          </a:xfrm>
          <a:prstGeom prst="straightConnector1">
            <a:avLst/>
          </a:prstGeom>
          <a:noFill/>
          <a:ln w="12700" cap="flat" cmpd="sng">
            <a:solidFill>
              <a:srgbClr val="968C6D"/>
            </a:solidFill>
            <a:prstDash val="solid"/>
            <a:round/>
            <a:headEnd type="none" w="med" len="med"/>
            <a:tailEnd type="triangle" w="lg" len="lg"/>
          </a:ln>
        </p:spPr>
      </p:cxnSp>
      <p:cxnSp>
        <p:nvCxnSpPr>
          <p:cNvPr id="231" name="Shape 661"/>
          <p:cNvCxnSpPr/>
          <p:nvPr/>
        </p:nvCxnSpPr>
        <p:spPr>
          <a:xfrm>
            <a:off x="2538537" y="4807467"/>
            <a:ext cx="162576" cy="0"/>
          </a:xfrm>
          <a:prstGeom prst="straightConnector1">
            <a:avLst/>
          </a:prstGeom>
          <a:noFill/>
          <a:ln w="12700" cap="flat" cmpd="sng">
            <a:solidFill>
              <a:srgbClr val="968C6D"/>
            </a:solidFill>
            <a:prstDash val="solid"/>
            <a:round/>
            <a:headEnd type="none" w="med" len="med"/>
            <a:tailEnd type="triangle" w="lg" len="lg"/>
          </a:ln>
        </p:spPr>
      </p:cxnSp>
      <p:cxnSp>
        <p:nvCxnSpPr>
          <p:cNvPr id="232" name="Shape 662"/>
          <p:cNvCxnSpPr/>
          <p:nvPr/>
        </p:nvCxnSpPr>
        <p:spPr>
          <a:xfrm rot="10800000">
            <a:off x="2911496" y="3691172"/>
            <a:ext cx="0" cy="929542"/>
          </a:xfrm>
          <a:prstGeom prst="straightConnector1">
            <a:avLst/>
          </a:prstGeom>
          <a:noFill/>
          <a:ln w="12700" cap="flat" cmpd="sng">
            <a:solidFill>
              <a:srgbClr val="968C6D"/>
            </a:solidFill>
            <a:prstDash val="solid"/>
            <a:round/>
            <a:headEnd type="none" w="med" len="med"/>
            <a:tailEnd type="triangle" w="lg" len="lg"/>
          </a:ln>
        </p:spPr>
      </p:cxnSp>
      <p:cxnSp>
        <p:nvCxnSpPr>
          <p:cNvPr id="233" name="Shape 664"/>
          <p:cNvCxnSpPr/>
          <p:nvPr/>
        </p:nvCxnSpPr>
        <p:spPr>
          <a:xfrm>
            <a:off x="3107026" y="4807417"/>
            <a:ext cx="189713" cy="963288"/>
          </a:xfrm>
          <a:prstGeom prst="bentConnector2">
            <a:avLst/>
          </a:prstGeom>
          <a:noFill/>
          <a:ln w="12700" cap="flat" cmpd="sng">
            <a:solidFill>
              <a:srgbClr val="968C6D"/>
            </a:solidFill>
            <a:prstDash val="solid"/>
            <a:round/>
            <a:headEnd type="none" w="med" len="med"/>
            <a:tailEnd type="triangle" w="lg" len="lg"/>
          </a:ln>
        </p:spPr>
      </p:cxnSp>
      <p:cxnSp>
        <p:nvCxnSpPr>
          <p:cNvPr id="242" name="Shape 683"/>
          <p:cNvCxnSpPr/>
          <p:nvPr/>
        </p:nvCxnSpPr>
        <p:spPr>
          <a:xfrm>
            <a:off x="3806719" y="3691052"/>
            <a:ext cx="0" cy="256529"/>
          </a:xfrm>
          <a:prstGeom prst="straightConnector1">
            <a:avLst/>
          </a:prstGeom>
          <a:noFill/>
          <a:ln w="12700" cap="flat" cmpd="sng">
            <a:solidFill>
              <a:srgbClr val="968C6D"/>
            </a:solidFill>
            <a:prstDash val="solid"/>
            <a:round/>
            <a:headEnd type="none" w="med" len="med"/>
            <a:tailEnd type="triangle" w="lg" len="lg"/>
          </a:ln>
        </p:spPr>
      </p:cxnSp>
      <p:sp>
        <p:nvSpPr>
          <p:cNvPr id="2" name="Title 1"/>
          <p:cNvSpPr>
            <a:spLocks noGrp="1"/>
          </p:cNvSpPr>
          <p:nvPr>
            <p:ph type="title"/>
          </p:nvPr>
        </p:nvSpPr>
        <p:spPr>
          <a:xfrm>
            <a:off x="533400" y="690562"/>
            <a:ext cx="8077200" cy="738664"/>
          </a:xfrm>
        </p:spPr>
        <p:txBody>
          <a:bodyPr/>
          <a:lstStyle/>
          <a:p>
            <a:r>
              <a:rPr lang="en-US" dirty="0"/>
              <a:t>Framework for selecting </a:t>
            </a:r>
            <a:r>
              <a:rPr lang="en-US" dirty="0" smtClean="0"/>
              <a:t>analytics–enabled audit(s) </a:t>
            </a:r>
            <a:r>
              <a:rPr lang="en-US" b="0" dirty="0"/>
              <a:t>(continued)</a:t>
            </a:r>
            <a:endParaRPr lang="en-US" dirty="0"/>
          </a:p>
        </p:txBody>
      </p:sp>
      <p:sp>
        <p:nvSpPr>
          <p:cNvPr id="4" name="Slide Number Placeholder 3"/>
          <p:cNvSpPr>
            <a:spLocks noGrp="1"/>
          </p:cNvSpPr>
          <p:nvPr>
            <p:ph type="sldNum" sz="quarter" idx="18"/>
          </p:nvPr>
        </p:nvSpPr>
        <p:spPr/>
        <p:txBody>
          <a:bodyPr/>
          <a:lstStyle/>
          <a:p>
            <a:fld id="{0EB59224-DFAF-451D-8CBC-9A737B9002FD}" type="slidenum">
              <a:rPr lang="en-US" smtClean="0"/>
              <a:pPr/>
              <a:t>9</a:t>
            </a:fld>
            <a:endParaRPr lang="en-US" dirty="0"/>
          </a:p>
        </p:txBody>
      </p:sp>
      <p:sp>
        <p:nvSpPr>
          <p:cNvPr id="85" name="Shape 643"/>
          <p:cNvSpPr/>
          <p:nvPr/>
        </p:nvSpPr>
        <p:spPr>
          <a:xfrm>
            <a:off x="3625335" y="2546805"/>
            <a:ext cx="87232" cy="83625"/>
          </a:xfrm>
          <a:prstGeom prst="ellipse">
            <a:avLst/>
          </a:prstGeom>
          <a:solidFill>
            <a:schemeClr val="lt2"/>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a:solidFill>
                <a:schemeClr val="lt1"/>
              </a:solidFill>
              <a:ea typeface="Georgia"/>
              <a:cs typeface="Georgia"/>
              <a:sym typeface="Georgia"/>
            </a:endParaRPr>
          </a:p>
        </p:txBody>
      </p:sp>
      <p:sp>
        <p:nvSpPr>
          <p:cNvPr id="91" name="Shape 649"/>
          <p:cNvSpPr/>
          <p:nvPr/>
        </p:nvSpPr>
        <p:spPr>
          <a:xfrm>
            <a:off x="1751689" y="2559016"/>
            <a:ext cx="87232" cy="83625"/>
          </a:xfrm>
          <a:prstGeom prst="ellipse">
            <a:avLst/>
          </a:prstGeom>
          <a:solidFill>
            <a:schemeClr val="lt1"/>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a:solidFill>
                <a:schemeClr val="lt1"/>
              </a:solidFill>
              <a:ea typeface="Georgia"/>
              <a:cs typeface="Georgia"/>
              <a:sym typeface="Georgia"/>
            </a:endParaRPr>
          </a:p>
        </p:txBody>
      </p:sp>
      <p:grpSp>
        <p:nvGrpSpPr>
          <p:cNvPr id="158" name="Group 157"/>
          <p:cNvGrpSpPr/>
          <p:nvPr/>
        </p:nvGrpSpPr>
        <p:grpSpPr>
          <a:xfrm>
            <a:off x="1150354" y="1767999"/>
            <a:ext cx="945146" cy="935647"/>
            <a:chOff x="1025918" y="1834674"/>
            <a:chExt cx="855556" cy="846957"/>
          </a:xfrm>
          <a:solidFill>
            <a:schemeClr val="accent2"/>
          </a:solidFill>
        </p:grpSpPr>
        <p:sp>
          <p:nvSpPr>
            <p:cNvPr id="90" name="Shape 648"/>
            <p:cNvSpPr/>
            <p:nvPr/>
          </p:nvSpPr>
          <p:spPr>
            <a:xfrm rot="5400000">
              <a:off x="1030217" y="1830375"/>
              <a:ext cx="846957" cy="855556"/>
            </a:xfrm>
            <a:prstGeom prst="teardrop">
              <a:avLst>
                <a:gd name="adj" fmla="val 100000"/>
              </a:avLst>
            </a:prstGeom>
            <a:grp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dirty="0">
                <a:solidFill>
                  <a:schemeClr val="lt1"/>
                </a:solidFill>
                <a:ea typeface="Georgia"/>
                <a:cs typeface="Georgia"/>
                <a:sym typeface="Georgia"/>
              </a:endParaRPr>
            </a:p>
          </p:txBody>
        </p:sp>
        <p:sp>
          <p:nvSpPr>
            <p:cNvPr id="92" name="Shape 650"/>
            <p:cNvSpPr txBox="1"/>
            <p:nvPr/>
          </p:nvSpPr>
          <p:spPr>
            <a:xfrm>
              <a:off x="1089786" y="2059287"/>
              <a:ext cx="722209" cy="416782"/>
            </a:xfrm>
            <a:prstGeom prst="rect">
              <a:avLst/>
            </a:prstGeom>
            <a:grpFill/>
            <a:ln>
              <a:noFill/>
            </a:ln>
          </p:spPr>
          <p:txBody>
            <a:bodyPr lIns="0" tIns="0" rIns="0" bIns="0" anchor="t" anchorCtr="0">
              <a:noAutofit/>
            </a:bodyPr>
            <a:lstStyle/>
            <a:p>
              <a:pPr marL="0" marR="0" lvl="0" indent="0" algn="ctr" rtl="0">
                <a:lnSpc>
                  <a:spcPct val="100000"/>
                </a:lnSpc>
                <a:spcBef>
                  <a:spcPts val="0"/>
                </a:spcBef>
                <a:spcAft>
                  <a:spcPts val="0"/>
                </a:spcAft>
                <a:buClr>
                  <a:schemeClr val="lt1"/>
                </a:buClr>
                <a:buSzPct val="25000"/>
                <a:buFont typeface="Georgia"/>
                <a:buNone/>
              </a:pPr>
              <a:r>
                <a:rPr lang="en" sz="1000" b="1" i="1" u="none" strike="noStrike" cap="none" dirty="0" smtClean="0">
                  <a:solidFill>
                    <a:schemeClr val="lt1"/>
                  </a:solidFill>
                  <a:ea typeface="Georgia"/>
                  <a:cs typeface="Georgia"/>
                  <a:sym typeface="Georgia"/>
                </a:rPr>
                <a:t>Data availability &amp; complexity</a:t>
              </a:r>
              <a:endParaRPr lang="en" sz="1000" b="1" i="1" u="none" strike="noStrike" cap="none" dirty="0">
                <a:solidFill>
                  <a:schemeClr val="lt1"/>
                </a:solidFill>
                <a:ea typeface="Georgia"/>
                <a:cs typeface="Georgia"/>
                <a:sym typeface="Georgia"/>
              </a:endParaRPr>
            </a:p>
          </p:txBody>
        </p:sp>
      </p:grpSp>
      <p:sp>
        <p:nvSpPr>
          <p:cNvPr id="93" name="Shape 651"/>
          <p:cNvSpPr txBox="1"/>
          <p:nvPr/>
        </p:nvSpPr>
        <p:spPr>
          <a:xfrm>
            <a:off x="911959" y="2754734"/>
            <a:ext cx="1645107" cy="951273"/>
          </a:xfrm>
          <a:prstGeom prst="rect">
            <a:avLst/>
          </a:prstGeom>
          <a:solidFill>
            <a:srgbClr val="EAE8E2"/>
          </a:solidFill>
          <a:ln>
            <a:noFill/>
          </a:ln>
        </p:spPr>
        <p:txBody>
          <a:bodyPr lIns="91440" tIns="45720" rIns="91440" bIns="45720" anchor="t" anchorCtr="0">
            <a:noAutofit/>
          </a:bodyPr>
          <a:lstStyle/>
          <a:p>
            <a:pPr marL="0" marR="0" lvl="0" indent="0" algn="l" rtl="0">
              <a:lnSpc>
                <a:spcPct val="100000"/>
              </a:lnSpc>
              <a:spcBef>
                <a:spcPts val="0"/>
              </a:spcBef>
              <a:spcAft>
                <a:spcPts val="0"/>
              </a:spcAft>
              <a:buClr>
                <a:schemeClr val="dk1"/>
              </a:buClr>
              <a:buSzPct val="25000"/>
              <a:buFont typeface="Georgia"/>
              <a:buNone/>
            </a:pPr>
            <a:r>
              <a:rPr lang="en" sz="1000" b="1" i="1" u="none" strike="noStrike" cap="none" dirty="0">
                <a:ea typeface="Georgia"/>
                <a:cs typeface="Georgia"/>
                <a:sym typeface="Georgia"/>
              </a:rPr>
              <a:t>Availability</a:t>
            </a:r>
            <a:r>
              <a:rPr lang="en" sz="1000" b="0" i="0" u="none" strike="noStrike" cap="none" dirty="0">
                <a:ea typeface="Georgia"/>
                <a:cs typeface="Georgia"/>
                <a:sym typeface="Georgia"/>
              </a:rPr>
              <a:t>: </a:t>
            </a:r>
            <a:br>
              <a:rPr lang="en" sz="1000" b="0" i="0" u="none" strike="noStrike" cap="none" dirty="0">
                <a:ea typeface="Georgia"/>
                <a:cs typeface="Georgia"/>
                <a:sym typeface="Georgia"/>
              </a:rPr>
            </a:br>
            <a:r>
              <a:rPr lang="en" sz="1000" b="0" i="0" u="none" strike="noStrike" cap="none" dirty="0">
                <a:ea typeface="Georgia"/>
                <a:cs typeface="Georgia"/>
                <a:sym typeface="Georgia"/>
              </a:rPr>
              <a:t>Is data available for the process in an easy to access and use format?</a:t>
            </a:r>
          </a:p>
        </p:txBody>
      </p:sp>
      <p:sp>
        <p:nvSpPr>
          <p:cNvPr id="96" name="Shape 654"/>
          <p:cNvSpPr txBox="1"/>
          <p:nvPr/>
        </p:nvSpPr>
        <p:spPr>
          <a:xfrm>
            <a:off x="2699180" y="2754734"/>
            <a:ext cx="1645107" cy="951273"/>
          </a:xfrm>
          <a:prstGeom prst="rect">
            <a:avLst/>
          </a:prstGeom>
          <a:solidFill>
            <a:srgbClr val="EAE8E2"/>
          </a:solidFill>
          <a:ln>
            <a:noFill/>
          </a:ln>
        </p:spPr>
        <p:txBody>
          <a:bodyPr lIns="91440" tIns="45720" rIns="91440" bIns="45720" anchor="t" anchorCtr="0">
            <a:noAutofit/>
          </a:bodyPr>
          <a:lstStyle/>
          <a:p>
            <a:pPr marL="0" marR="0" lvl="0" indent="0" algn="l" rtl="0">
              <a:lnSpc>
                <a:spcPct val="100000"/>
              </a:lnSpc>
              <a:spcBef>
                <a:spcPts val="0"/>
              </a:spcBef>
              <a:spcAft>
                <a:spcPts val="0"/>
              </a:spcAft>
              <a:buClr>
                <a:schemeClr val="dk1"/>
              </a:buClr>
              <a:buSzPct val="25000"/>
              <a:buFont typeface="Georgia"/>
              <a:buNone/>
            </a:pPr>
            <a:r>
              <a:rPr lang="en" sz="1000" b="1" i="1" u="none" strike="noStrike" cap="none" dirty="0">
                <a:solidFill>
                  <a:schemeClr val="dk1"/>
                </a:solidFill>
                <a:ea typeface="Georgia"/>
                <a:cs typeface="Georgia"/>
                <a:sym typeface="Georgia"/>
              </a:rPr>
              <a:t>Familiarity</a:t>
            </a:r>
            <a:r>
              <a:rPr lang="en" sz="1000" b="0" i="0" u="none" strike="noStrike" cap="none" dirty="0">
                <a:solidFill>
                  <a:schemeClr val="dk1"/>
                </a:solidFill>
                <a:ea typeface="Georgia"/>
                <a:cs typeface="Georgia"/>
                <a:sym typeface="Georgia"/>
              </a:rPr>
              <a:t>: </a:t>
            </a:r>
            <a:br>
              <a:rPr lang="en" sz="1000" b="0" i="0" u="none" strike="noStrike" cap="none" dirty="0">
                <a:solidFill>
                  <a:schemeClr val="dk1"/>
                </a:solidFill>
                <a:ea typeface="Georgia"/>
                <a:cs typeface="Georgia"/>
                <a:sym typeface="Georgia"/>
              </a:rPr>
            </a:br>
            <a:r>
              <a:rPr lang="en" sz="1000" b="0" i="0" u="none" strike="noStrike" cap="none" dirty="0">
                <a:solidFill>
                  <a:schemeClr val="dk1"/>
                </a:solidFill>
                <a:ea typeface="Georgia"/>
                <a:cs typeface="Georgia"/>
                <a:sym typeface="Georgia"/>
              </a:rPr>
              <a:t>Does the team have knowledge of the business process to understand the risks </a:t>
            </a:r>
            <a:r>
              <a:rPr lang="en" sz="1000" b="0" i="0" u="none" strike="noStrike" cap="none" dirty="0" smtClean="0">
                <a:solidFill>
                  <a:schemeClr val="dk1"/>
                </a:solidFill>
                <a:ea typeface="Georgia"/>
                <a:cs typeface="Georgia"/>
                <a:sym typeface="Georgia"/>
              </a:rPr>
              <a:t>and data</a:t>
            </a:r>
            <a:r>
              <a:rPr lang="en" sz="1000" b="0" i="0" u="none" strike="noStrike" cap="none" dirty="0">
                <a:solidFill>
                  <a:schemeClr val="dk1"/>
                </a:solidFill>
                <a:ea typeface="Georgia"/>
                <a:cs typeface="Georgia"/>
                <a:sym typeface="Georgia"/>
              </a:rPr>
              <a:t>?</a:t>
            </a:r>
          </a:p>
        </p:txBody>
      </p:sp>
      <p:sp>
        <p:nvSpPr>
          <p:cNvPr id="97" name="Shape 655"/>
          <p:cNvSpPr txBox="1"/>
          <p:nvPr/>
        </p:nvSpPr>
        <p:spPr>
          <a:xfrm>
            <a:off x="1205122" y="4307853"/>
            <a:ext cx="1333415" cy="999229"/>
          </a:xfrm>
          <a:prstGeom prst="rect">
            <a:avLst/>
          </a:prstGeom>
          <a:solidFill>
            <a:srgbClr val="EAE8E2"/>
          </a:solidFill>
          <a:ln>
            <a:noFill/>
          </a:ln>
        </p:spPr>
        <p:txBody>
          <a:bodyPr lIns="91440" tIns="45720" rIns="91440" bIns="45720" anchor="t" anchorCtr="0">
            <a:noAutofit/>
          </a:bodyPr>
          <a:lstStyle/>
          <a:p>
            <a:pPr marL="0" marR="0" lvl="0" indent="0" algn="l" rtl="0">
              <a:lnSpc>
                <a:spcPct val="100000"/>
              </a:lnSpc>
              <a:spcBef>
                <a:spcPts val="0"/>
              </a:spcBef>
              <a:spcAft>
                <a:spcPts val="0"/>
              </a:spcAft>
              <a:buClr>
                <a:schemeClr val="dk1"/>
              </a:buClr>
              <a:buSzPct val="25000"/>
              <a:buFont typeface="Georgia"/>
              <a:buNone/>
            </a:pPr>
            <a:r>
              <a:rPr lang="en" sz="1000" b="1" i="1" u="none" strike="noStrike" cap="none" dirty="0">
                <a:solidFill>
                  <a:schemeClr val="dk1"/>
                </a:solidFill>
                <a:ea typeface="Georgia"/>
                <a:cs typeface="Georgia"/>
                <a:sym typeface="Georgia"/>
              </a:rPr>
              <a:t>Complexity</a:t>
            </a:r>
            <a:r>
              <a:rPr lang="en" sz="1000" b="0" i="1" u="none" strike="noStrike" cap="none" dirty="0">
                <a:solidFill>
                  <a:schemeClr val="dk1"/>
                </a:solidFill>
                <a:ea typeface="Georgia"/>
                <a:cs typeface="Georgia"/>
                <a:sym typeface="Georgia"/>
              </a:rPr>
              <a:t>:</a:t>
            </a:r>
            <a:br>
              <a:rPr lang="en" sz="1000" b="0" i="1" u="none" strike="noStrike" cap="none" dirty="0">
                <a:solidFill>
                  <a:schemeClr val="dk1"/>
                </a:solidFill>
                <a:ea typeface="Georgia"/>
                <a:cs typeface="Georgia"/>
                <a:sym typeface="Georgia"/>
              </a:rPr>
            </a:br>
            <a:r>
              <a:rPr lang="en" sz="1000" b="0" i="0" u="none" strike="noStrike" cap="none" dirty="0">
                <a:solidFill>
                  <a:schemeClr val="dk1"/>
                </a:solidFill>
                <a:ea typeface="Georgia"/>
                <a:cs typeface="Georgia"/>
                <a:sym typeface="Georgia"/>
              </a:rPr>
              <a:t>Are there multiple sources? Is the data able to be validated for consistency </a:t>
            </a:r>
            <a:r>
              <a:rPr lang="en" sz="1000" b="0" i="0" u="none" strike="noStrike" cap="none" dirty="0" smtClean="0">
                <a:solidFill>
                  <a:schemeClr val="dk1"/>
                </a:solidFill>
                <a:ea typeface="Georgia"/>
                <a:cs typeface="Georgia"/>
                <a:sym typeface="Georgia"/>
              </a:rPr>
              <a:t>and completeness</a:t>
            </a:r>
            <a:r>
              <a:rPr lang="en" sz="1000" b="0" i="0" u="none" strike="noStrike" cap="none" dirty="0">
                <a:solidFill>
                  <a:schemeClr val="dk1"/>
                </a:solidFill>
                <a:ea typeface="Georgia"/>
                <a:cs typeface="Georgia"/>
                <a:sym typeface="Georgia"/>
              </a:rPr>
              <a:t>?</a:t>
            </a:r>
          </a:p>
        </p:txBody>
      </p:sp>
      <p:sp>
        <p:nvSpPr>
          <p:cNvPr id="116" name="Shape 677"/>
          <p:cNvSpPr txBox="1"/>
          <p:nvPr/>
        </p:nvSpPr>
        <p:spPr>
          <a:xfrm>
            <a:off x="873155" y="4866844"/>
            <a:ext cx="282224" cy="195071"/>
          </a:xfrm>
          <a:prstGeom prst="rect">
            <a:avLst/>
          </a:prstGeom>
          <a:solidFill>
            <a:schemeClr val="lt1"/>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a:solidFill>
                  <a:schemeClr val="dk1"/>
                </a:solidFill>
                <a:ea typeface="Georgia"/>
                <a:cs typeface="Georgia"/>
                <a:sym typeface="Georgia"/>
              </a:rPr>
              <a:t>No</a:t>
            </a:r>
          </a:p>
        </p:txBody>
      </p:sp>
      <p:sp>
        <p:nvSpPr>
          <p:cNvPr id="117" name="Shape 678"/>
          <p:cNvSpPr txBox="1"/>
          <p:nvPr/>
        </p:nvSpPr>
        <p:spPr>
          <a:xfrm>
            <a:off x="3164666" y="5146985"/>
            <a:ext cx="282224" cy="195071"/>
          </a:xfrm>
          <a:prstGeom prst="rect">
            <a:avLst/>
          </a:prstGeom>
          <a:solidFill>
            <a:schemeClr val="lt1"/>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a:solidFill>
                  <a:schemeClr val="dk1"/>
                </a:solidFill>
                <a:ea typeface="Georgia"/>
                <a:cs typeface="Georgia"/>
                <a:sym typeface="Georgia"/>
              </a:rPr>
              <a:t>No</a:t>
            </a:r>
          </a:p>
        </p:txBody>
      </p:sp>
      <p:sp>
        <p:nvSpPr>
          <p:cNvPr id="119" name="Shape 680"/>
          <p:cNvSpPr txBox="1"/>
          <p:nvPr/>
        </p:nvSpPr>
        <p:spPr>
          <a:xfrm>
            <a:off x="1400459" y="4036647"/>
            <a:ext cx="282224" cy="195071"/>
          </a:xfrm>
          <a:prstGeom prst="rect">
            <a:avLst/>
          </a:prstGeom>
          <a:solidFill>
            <a:schemeClr val="lt1"/>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a:solidFill>
                  <a:schemeClr val="dk1"/>
                </a:solidFill>
                <a:ea typeface="Georgia"/>
                <a:cs typeface="Georgia"/>
                <a:sym typeface="Georgia"/>
              </a:rPr>
              <a:t>Yes</a:t>
            </a:r>
          </a:p>
        </p:txBody>
      </p:sp>
      <p:sp>
        <p:nvSpPr>
          <p:cNvPr id="120" name="Shape 681"/>
          <p:cNvSpPr txBox="1"/>
          <p:nvPr/>
        </p:nvSpPr>
        <p:spPr>
          <a:xfrm>
            <a:off x="2771385" y="4135987"/>
            <a:ext cx="282224" cy="195071"/>
          </a:xfrm>
          <a:prstGeom prst="rect">
            <a:avLst/>
          </a:prstGeom>
          <a:solidFill>
            <a:schemeClr val="lt1"/>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a:solidFill>
                  <a:schemeClr val="dk1"/>
                </a:solidFill>
                <a:ea typeface="Georgia"/>
                <a:cs typeface="Georgia"/>
                <a:sym typeface="Georgia"/>
              </a:rPr>
              <a:t>Yes</a:t>
            </a:r>
          </a:p>
        </p:txBody>
      </p:sp>
      <p:sp>
        <p:nvSpPr>
          <p:cNvPr id="134" name="Shape 704"/>
          <p:cNvSpPr/>
          <p:nvPr/>
        </p:nvSpPr>
        <p:spPr>
          <a:xfrm>
            <a:off x="533401" y="1762792"/>
            <a:ext cx="605475" cy="222923"/>
          </a:xfrm>
          <a:prstGeom prst="rect">
            <a:avLst/>
          </a:prstGeom>
          <a:solidFill>
            <a:schemeClr val="tx2"/>
          </a:solidFill>
          <a:ln w="9525" cap="flat" cmpd="sng">
            <a:solidFill>
              <a:schemeClr val="accent1"/>
            </a:solidFill>
            <a:prstDash val="dash"/>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Georgia"/>
              <a:buNone/>
            </a:pPr>
            <a:r>
              <a:rPr lang="en" sz="1000" b="1" i="1" u="none" strike="noStrike" cap="none">
                <a:solidFill>
                  <a:schemeClr val="lt1"/>
                </a:solidFill>
                <a:ea typeface="Georgia"/>
                <a:cs typeface="Georgia"/>
                <a:sym typeface="Georgia"/>
              </a:rPr>
              <a:t>Start</a:t>
            </a:r>
          </a:p>
        </p:txBody>
      </p:sp>
      <p:sp>
        <p:nvSpPr>
          <p:cNvPr id="135" name="Shape 705"/>
          <p:cNvSpPr txBox="1"/>
          <p:nvPr/>
        </p:nvSpPr>
        <p:spPr>
          <a:xfrm>
            <a:off x="953775" y="6028788"/>
            <a:ext cx="1745405" cy="140748"/>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dk1"/>
                </a:solidFill>
                <a:ea typeface="Georgia"/>
                <a:cs typeface="Georgia"/>
                <a:sym typeface="Georgia"/>
              </a:rPr>
              <a:t>Not a likely analytics candidate</a:t>
            </a:r>
          </a:p>
        </p:txBody>
      </p:sp>
      <p:sp>
        <p:nvSpPr>
          <p:cNvPr id="136" name="Shape 706"/>
          <p:cNvSpPr txBox="1"/>
          <p:nvPr/>
        </p:nvSpPr>
        <p:spPr>
          <a:xfrm>
            <a:off x="4288749" y="6031452"/>
            <a:ext cx="1620080" cy="140748"/>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dk1"/>
                </a:solidFill>
                <a:ea typeface="Georgia"/>
                <a:cs typeface="Georgia"/>
                <a:sym typeface="Georgia"/>
              </a:rPr>
              <a:t>Potential analytics candidate</a:t>
            </a:r>
          </a:p>
        </p:txBody>
      </p:sp>
      <p:sp>
        <p:nvSpPr>
          <p:cNvPr id="137" name="Shape 707"/>
          <p:cNvSpPr txBox="1"/>
          <p:nvPr/>
        </p:nvSpPr>
        <p:spPr>
          <a:xfrm>
            <a:off x="7118311" y="6024205"/>
            <a:ext cx="1492291" cy="140748"/>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dk1"/>
                </a:solidFill>
                <a:ea typeface="Georgia"/>
                <a:cs typeface="Georgia"/>
                <a:sym typeface="Georgia"/>
              </a:rPr>
              <a:t>Strong analytics candidate</a:t>
            </a:r>
          </a:p>
        </p:txBody>
      </p:sp>
      <p:grpSp>
        <p:nvGrpSpPr>
          <p:cNvPr id="138" name="Shape 708"/>
          <p:cNvGrpSpPr/>
          <p:nvPr/>
        </p:nvGrpSpPr>
        <p:grpSpPr>
          <a:xfrm>
            <a:off x="580689" y="5729699"/>
            <a:ext cx="8027893" cy="284513"/>
            <a:chOff x="560387" y="5475517"/>
            <a:chExt cx="9762316" cy="311099"/>
          </a:xfrm>
        </p:grpSpPr>
        <p:sp>
          <p:nvSpPr>
            <p:cNvPr id="139" name="Shape 709"/>
            <p:cNvSpPr/>
            <p:nvPr/>
          </p:nvSpPr>
          <p:spPr>
            <a:xfrm>
              <a:off x="5122932" y="5552792"/>
              <a:ext cx="1818300" cy="157499"/>
            </a:xfrm>
            <a:prstGeom prst="rect">
              <a:avLst/>
            </a:prstGeom>
            <a:solidFill>
              <a:srgbClr val="FF99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a:solidFill>
                  <a:schemeClr val="lt1"/>
                </a:solidFill>
                <a:ea typeface="Georgia"/>
                <a:cs typeface="Georgia"/>
                <a:sym typeface="Georgia"/>
              </a:endParaRPr>
            </a:p>
          </p:txBody>
        </p:sp>
        <p:sp>
          <p:nvSpPr>
            <p:cNvPr id="140" name="Shape 710"/>
            <p:cNvSpPr/>
            <p:nvPr/>
          </p:nvSpPr>
          <p:spPr>
            <a:xfrm>
              <a:off x="6941103" y="5475517"/>
              <a:ext cx="3381600" cy="311099"/>
            </a:xfrm>
            <a:prstGeom prst="rightArrow">
              <a:avLst>
                <a:gd name="adj1" fmla="val 50000"/>
                <a:gd name="adj2" fmla="val 50000"/>
              </a:avLst>
            </a:prstGeom>
            <a:solidFill>
              <a:srgbClr val="006A51"/>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a:solidFill>
                  <a:schemeClr val="lt1"/>
                </a:solidFill>
                <a:ea typeface="Georgia"/>
                <a:cs typeface="Georgia"/>
                <a:sym typeface="Georgia"/>
              </a:endParaRPr>
            </a:p>
          </p:txBody>
        </p:sp>
        <p:sp>
          <p:nvSpPr>
            <p:cNvPr id="141" name="Shape 711"/>
            <p:cNvSpPr/>
            <p:nvPr/>
          </p:nvSpPr>
          <p:spPr>
            <a:xfrm>
              <a:off x="560387" y="5475517"/>
              <a:ext cx="4562398" cy="311099"/>
            </a:xfrm>
            <a:prstGeom prst="leftArrow">
              <a:avLst>
                <a:gd name="adj1" fmla="val 50000"/>
                <a:gd name="adj2" fmla="val 50000"/>
              </a:avLst>
            </a:prstGeom>
            <a:solidFill>
              <a:srgbClr val="C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a:solidFill>
                  <a:schemeClr val="lt1"/>
                </a:solidFill>
                <a:ea typeface="Georgia"/>
                <a:cs typeface="Georgia"/>
                <a:sym typeface="Georgia"/>
              </a:endParaRPr>
            </a:p>
          </p:txBody>
        </p:sp>
      </p:grpSp>
      <p:grpSp>
        <p:nvGrpSpPr>
          <p:cNvPr id="163" name="Group 162"/>
          <p:cNvGrpSpPr/>
          <p:nvPr/>
        </p:nvGrpSpPr>
        <p:grpSpPr>
          <a:xfrm>
            <a:off x="3049160" y="1767999"/>
            <a:ext cx="945146" cy="935647"/>
            <a:chOff x="1025918" y="1834674"/>
            <a:chExt cx="855556" cy="846957"/>
          </a:xfrm>
          <a:solidFill>
            <a:schemeClr val="accent3"/>
          </a:solidFill>
        </p:grpSpPr>
        <p:sp>
          <p:nvSpPr>
            <p:cNvPr id="164" name="Shape 648"/>
            <p:cNvSpPr/>
            <p:nvPr/>
          </p:nvSpPr>
          <p:spPr>
            <a:xfrm rot="5400000">
              <a:off x="1030217" y="1830375"/>
              <a:ext cx="846957" cy="855556"/>
            </a:xfrm>
            <a:prstGeom prst="teardrop">
              <a:avLst>
                <a:gd name="adj" fmla="val 100000"/>
              </a:avLst>
            </a:prstGeom>
            <a:grp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000" b="0" i="0" u="none" strike="noStrike" cap="none" dirty="0">
                <a:solidFill>
                  <a:schemeClr val="lt1"/>
                </a:solidFill>
                <a:ea typeface="Georgia"/>
                <a:cs typeface="Georgia"/>
                <a:sym typeface="Georgia"/>
              </a:endParaRPr>
            </a:p>
          </p:txBody>
        </p:sp>
        <p:sp>
          <p:nvSpPr>
            <p:cNvPr id="165" name="Shape 650"/>
            <p:cNvSpPr txBox="1"/>
            <p:nvPr/>
          </p:nvSpPr>
          <p:spPr>
            <a:xfrm>
              <a:off x="1089786" y="2059287"/>
              <a:ext cx="722209" cy="416782"/>
            </a:xfrm>
            <a:prstGeom prst="rect">
              <a:avLst/>
            </a:prstGeom>
            <a:grpFill/>
            <a:ln>
              <a:noFill/>
            </a:ln>
          </p:spPr>
          <p:txBody>
            <a:bodyPr lIns="0" tIns="0" rIns="0" bIns="0" anchor="t" anchorCtr="0">
              <a:noAutofit/>
            </a:bodyPr>
            <a:lstStyle/>
            <a:p>
              <a:pPr lvl="0" algn="ctr">
                <a:buClr>
                  <a:schemeClr val="lt1"/>
                </a:buClr>
                <a:buSzPct val="25000"/>
              </a:pPr>
              <a:r>
                <a:rPr lang="en-US" sz="1000" b="1" i="1" dirty="0">
                  <a:solidFill>
                    <a:schemeClr val="lt1"/>
                  </a:solidFill>
                  <a:ea typeface="Georgia"/>
                  <a:cs typeface="Georgia"/>
                  <a:sym typeface="Georgia"/>
                </a:rPr>
                <a:t>Process and data knowledge</a:t>
              </a:r>
            </a:p>
          </p:txBody>
        </p:sp>
      </p:grpSp>
      <p:grpSp>
        <p:nvGrpSpPr>
          <p:cNvPr id="172" name="Shape 353"/>
          <p:cNvGrpSpPr/>
          <p:nvPr/>
        </p:nvGrpSpPr>
        <p:grpSpPr>
          <a:xfrm>
            <a:off x="859869" y="3947680"/>
            <a:ext cx="374890" cy="373205"/>
            <a:chOff x="878058" y="3526762"/>
            <a:chExt cx="475800" cy="408298"/>
          </a:xfrm>
          <a:solidFill>
            <a:schemeClr val="tx2"/>
          </a:solidFill>
        </p:grpSpPr>
        <p:sp>
          <p:nvSpPr>
            <p:cNvPr id="173" name="Shape 352"/>
            <p:cNvSpPr/>
            <p:nvPr/>
          </p:nvSpPr>
          <p:spPr>
            <a:xfrm>
              <a:off x="878058" y="3526762"/>
              <a:ext cx="475800" cy="408298"/>
            </a:xfrm>
            <a:prstGeom prst="diamond">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rgbClr val="000000"/>
                </a:buClr>
                <a:buFont typeface="Arial"/>
                <a:buNone/>
              </a:pPr>
              <a:endParaRPr sz="1000" b="1" i="0" u="none" strike="noStrike" cap="none">
                <a:solidFill>
                  <a:schemeClr val="dk1"/>
                </a:solidFill>
                <a:ea typeface="Georgia"/>
                <a:cs typeface="Georgia"/>
                <a:sym typeface="Georgia"/>
              </a:endParaRPr>
            </a:p>
          </p:txBody>
        </p:sp>
        <p:sp>
          <p:nvSpPr>
            <p:cNvPr id="174" name="Shape 354"/>
            <p:cNvSpPr txBox="1"/>
            <p:nvPr/>
          </p:nvSpPr>
          <p:spPr>
            <a:xfrm>
              <a:off x="968548" y="3654016"/>
              <a:ext cx="294819" cy="132206"/>
            </a:xfrm>
            <a:prstGeom prst="rect">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bg2"/>
                  </a:solidFill>
                  <a:ea typeface="Georgia"/>
                  <a:cs typeface="Georgia"/>
                  <a:sym typeface="Georgia"/>
                </a:rPr>
                <a:t>?</a:t>
              </a:r>
            </a:p>
          </p:txBody>
        </p:sp>
      </p:grpSp>
      <p:grpSp>
        <p:nvGrpSpPr>
          <p:cNvPr id="175" name="Shape 353"/>
          <p:cNvGrpSpPr/>
          <p:nvPr/>
        </p:nvGrpSpPr>
        <p:grpSpPr>
          <a:xfrm>
            <a:off x="2726874" y="4624880"/>
            <a:ext cx="374890" cy="373205"/>
            <a:chOff x="878058" y="3526762"/>
            <a:chExt cx="475800" cy="408298"/>
          </a:xfrm>
          <a:solidFill>
            <a:schemeClr val="tx2"/>
          </a:solidFill>
        </p:grpSpPr>
        <p:sp>
          <p:nvSpPr>
            <p:cNvPr id="176" name="Shape 352"/>
            <p:cNvSpPr/>
            <p:nvPr/>
          </p:nvSpPr>
          <p:spPr>
            <a:xfrm>
              <a:off x="878058" y="3526762"/>
              <a:ext cx="475800" cy="408298"/>
            </a:xfrm>
            <a:prstGeom prst="diamond">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rgbClr val="000000"/>
                </a:buClr>
                <a:buFont typeface="Arial"/>
                <a:buNone/>
              </a:pPr>
              <a:endParaRPr sz="1000" b="1" i="0" u="none" strike="noStrike" cap="none">
                <a:solidFill>
                  <a:schemeClr val="dk1"/>
                </a:solidFill>
                <a:ea typeface="Georgia"/>
                <a:cs typeface="Georgia"/>
                <a:sym typeface="Georgia"/>
              </a:endParaRPr>
            </a:p>
          </p:txBody>
        </p:sp>
        <p:sp>
          <p:nvSpPr>
            <p:cNvPr id="177" name="Shape 354"/>
            <p:cNvSpPr txBox="1"/>
            <p:nvPr/>
          </p:nvSpPr>
          <p:spPr>
            <a:xfrm>
              <a:off x="968548" y="3654016"/>
              <a:ext cx="294819" cy="132206"/>
            </a:xfrm>
            <a:prstGeom prst="rect">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bg2"/>
                  </a:solidFill>
                  <a:ea typeface="Georgia"/>
                  <a:cs typeface="Georgia"/>
                  <a:sym typeface="Georgia"/>
                </a:rPr>
                <a:t>?</a:t>
              </a:r>
            </a:p>
          </p:txBody>
        </p:sp>
      </p:grpSp>
      <p:grpSp>
        <p:nvGrpSpPr>
          <p:cNvPr id="178" name="Shape 353"/>
          <p:cNvGrpSpPr/>
          <p:nvPr/>
        </p:nvGrpSpPr>
        <p:grpSpPr>
          <a:xfrm>
            <a:off x="3631527" y="3937303"/>
            <a:ext cx="374890" cy="373205"/>
            <a:chOff x="878058" y="3526762"/>
            <a:chExt cx="475800" cy="408298"/>
          </a:xfrm>
          <a:solidFill>
            <a:schemeClr val="tx2"/>
          </a:solidFill>
        </p:grpSpPr>
        <p:sp>
          <p:nvSpPr>
            <p:cNvPr id="179" name="Shape 352"/>
            <p:cNvSpPr/>
            <p:nvPr/>
          </p:nvSpPr>
          <p:spPr>
            <a:xfrm>
              <a:off x="878058" y="3526762"/>
              <a:ext cx="475800" cy="408298"/>
            </a:xfrm>
            <a:prstGeom prst="diamond">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rgbClr val="000000"/>
                </a:buClr>
                <a:buFont typeface="Arial"/>
                <a:buNone/>
              </a:pPr>
              <a:endParaRPr sz="1000" b="1" i="0" u="none" strike="noStrike" cap="none">
                <a:solidFill>
                  <a:schemeClr val="dk1"/>
                </a:solidFill>
                <a:ea typeface="Georgia"/>
                <a:cs typeface="Georgia"/>
                <a:sym typeface="Georgia"/>
              </a:endParaRPr>
            </a:p>
          </p:txBody>
        </p:sp>
        <p:sp>
          <p:nvSpPr>
            <p:cNvPr id="180" name="Shape 354"/>
            <p:cNvSpPr txBox="1"/>
            <p:nvPr/>
          </p:nvSpPr>
          <p:spPr>
            <a:xfrm>
              <a:off x="968548" y="3654016"/>
              <a:ext cx="294819" cy="132206"/>
            </a:xfrm>
            <a:prstGeom prst="rect">
              <a:avLst/>
            </a:prstGeom>
            <a:grp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Georgia"/>
                <a:buNone/>
              </a:pPr>
              <a:r>
                <a:rPr lang="en" sz="1000" b="1" i="1" u="none" strike="noStrike" cap="none" dirty="0">
                  <a:solidFill>
                    <a:schemeClr val="bg2"/>
                  </a:solidFill>
                  <a:ea typeface="Georgia"/>
                  <a:cs typeface="Georgia"/>
                  <a:sym typeface="Georgia"/>
                </a:rPr>
                <a:t>?</a:t>
              </a:r>
            </a:p>
          </p:txBody>
        </p:sp>
      </p:grpSp>
    </p:spTree>
    <p:extLst>
      <p:ext uri="{BB962C8B-B14F-4D97-AF65-F5344CB8AC3E}">
        <p14:creationId xmlns:p14="http://schemas.microsoft.com/office/powerpoint/2010/main" val="401389285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Presentation_Orange">
  <a:themeElements>
    <a:clrScheme name="PwC Burgundy">
      <a:dk1>
        <a:srgbClr val="000000"/>
      </a:dk1>
      <a:lt1>
        <a:srgbClr val="FFFFFF"/>
      </a:lt1>
      <a:dk2>
        <a:srgbClr val="A32020"/>
      </a:dk2>
      <a:lt2>
        <a:srgbClr val="FFFFFF"/>
      </a:lt2>
      <a:accent1>
        <a:srgbClr val="A32020"/>
      </a:accent1>
      <a:accent2>
        <a:srgbClr val="E0301E"/>
      </a:accent2>
      <a:accent3>
        <a:srgbClr val="602320"/>
      </a:accent3>
      <a:accent4>
        <a:srgbClr val="DB536A"/>
      </a:accent4>
      <a:accent5>
        <a:srgbClr val="DC6900"/>
      </a:accent5>
      <a:accent6>
        <a:srgbClr val="FFB600"/>
      </a:accent6>
      <a:hlink>
        <a:srgbClr val="A32020"/>
      </a:hlink>
      <a:folHlink>
        <a:srgbClr val="A32020"/>
      </a:folHlink>
    </a:clrScheme>
    <a:fontScheme name="PwC">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ltGray">
        <a:solidFill>
          <a:schemeClr val="tx2"/>
        </a:solidFill>
        <a:ln w="3175"/>
      </a:spPr>
      <a:bodyPr rtlCol="0" anchor="ctr"/>
      <a:lstStyle>
        <a:defPPr algn="ctr">
          <a:defRPr dirty="0" err="1" smtClean="0">
            <a:solidFill>
              <a:schemeClr val="bg1"/>
            </a:solidFill>
            <a:latin typeface="Georgia" pitchFamily="18"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vert="horz" wrap="square" lIns="0" tIns="0" rIns="0" bIns="0" rtlCol="0">
        <a:noAutofit/>
      </a:bodyPr>
      <a:lstStyle>
        <a:defPPr indent="-274320">
          <a:spcAft>
            <a:spcPts val="900"/>
          </a:spcAft>
          <a:defRPr sz="2000" dirty="0" err="1" smtClean="0">
            <a:latin typeface="Georgia" pitchFamily="18" charset="0"/>
          </a:defRPr>
        </a:defPPr>
      </a:lstStyle>
    </a:txDef>
  </a:objectDefaults>
  <a:extraClrSchemeLst/>
  <a:extLst>
    <a:ext uri="{05A4C25C-085E-4340-85A3-A5531E510DB2}">
      <thm15:themeFamily xmlns:thm15="http://schemas.microsoft.com/office/thememl/2012/main" name="Onscreen Template.potx" id="{C29217BA-BFFE-4C86-8885-14B412C46130}" vid="{C90BCF96-089F-43E2-BBC9-272A5636A9FE}"/>
    </a:ext>
  </a:extLst>
</a:theme>
</file>

<file path=ppt/theme/theme2.xml><?xml version="1.0" encoding="utf-8"?>
<a:theme xmlns:a="http://schemas.openxmlformats.org/drawingml/2006/main" name="1_Presentation_Orange">
  <a:themeElements>
    <a:clrScheme name="PwC Burgundy">
      <a:dk1>
        <a:srgbClr val="000000"/>
      </a:dk1>
      <a:lt1>
        <a:srgbClr val="FFFFFF"/>
      </a:lt1>
      <a:dk2>
        <a:srgbClr val="A32020"/>
      </a:dk2>
      <a:lt2>
        <a:srgbClr val="FFFFFF"/>
      </a:lt2>
      <a:accent1>
        <a:srgbClr val="A32020"/>
      </a:accent1>
      <a:accent2>
        <a:srgbClr val="E0301E"/>
      </a:accent2>
      <a:accent3>
        <a:srgbClr val="602320"/>
      </a:accent3>
      <a:accent4>
        <a:srgbClr val="DB536A"/>
      </a:accent4>
      <a:accent5>
        <a:srgbClr val="DC6900"/>
      </a:accent5>
      <a:accent6>
        <a:srgbClr val="FFB600"/>
      </a:accent6>
      <a:hlink>
        <a:srgbClr val="A32020"/>
      </a:hlink>
      <a:folHlink>
        <a:srgbClr val="A32020"/>
      </a:folHlink>
    </a:clrScheme>
    <a:fontScheme name="PwC">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ltGray">
        <a:solidFill>
          <a:schemeClr val="tx2"/>
        </a:solidFill>
        <a:ln w="3175"/>
      </a:spPr>
      <a:bodyPr rtlCol="0" anchor="ctr"/>
      <a:lstStyle>
        <a:defPPr algn="ctr">
          <a:defRPr dirty="0" err="1" smtClean="0">
            <a:solidFill>
              <a:schemeClr val="bg1"/>
            </a:solidFill>
            <a:latin typeface="Georgia" pitchFamily="18"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vert="horz" wrap="square" lIns="0" tIns="0" rIns="0" bIns="0" rtlCol="0">
        <a:noAutofit/>
      </a:bodyPr>
      <a:lstStyle>
        <a:defPPr indent="-274320">
          <a:spcAft>
            <a:spcPts val="900"/>
          </a:spcAft>
          <a:defRPr sz="2000" dirty="0" err="1" smtClean="0">
            <a:latin typeface="Georgia" pitchFamily="18" charset="0"/>
          </a:defRPr>
        </a:defPPr>
      </a:lstStyle>
    </a:txDef>
  </a:objectDefaults>
  <a:extraClrSchemeLst/>
  <a:extLst>
    <a:ext uri="{05A4C25C-085E-4340-85A3-A5531E510DB2}">
      <thm15:themeFamily xmlns:thm15="http://schemas.microsoft.com/office/thememl/2012/main" name="Onscreen Template.potx" id="{C29217BA-BFFE-4C86-8885-14B412C46130}" vid="{C90BCF96-089F-43E2-BBC9-272A5636A9F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8A3F1CDB254484188707CACD773529E" ma:contentTypeVersion="0" ma:contentTypeDescription="Create a new document." ma:contentTypeScope="" ma:versionID="4f7167d69843a23d658bc1724b2a0f24">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26DA267-E854-4B52-B2E3-BCF2C04F04C1}">
  <ds:schemaRefs>
    <ds:schemaRef ds:uri="http://schemas.microsoft.com/sharepoint/v3/contenttype/forms"/>
  </ds:schemaRefs>
</ds:datastoreItem>
</file>

<file path=customXml/itemProps2.xml><?xml version="1.0" encoding="utf-8"?>
<ds:datastoreItem xmlns:ds="http://schemas.openxmlformats.org/officeDocument/2006/customXml" ds:itemID="{EE98A409-4A0F-4B96-8228-F9D1FAE2DAEA}">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0AD0E1C4-C90D-4188-976E-4FECB439F2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Onscreen Template (1)</Template>
  <TotalTime>530</TotalTime>
  <Words>8415</Words>
  <Application>Microsoft Office PowerPoint</Application>
  <PresentationFormat>On-screen Show (4:3)</PresentationFormat>
  <Paragraphs>1388</Paragraphs>
  <Slides>57</Slides>
  <Notes>56</Notes>
  <HiddenSlides>0</HiddenSlides>
  <MMClips>0</MMClips>
  <ScaleCrop>false</ScaleCrop>
  <HeadingPairs>
    <vt:vector size="8" baseType="variant">
      <vt:variant>
        <vt:lpstr>Fonts Used</vt:lpstr>
      </vt:variant>
      <vt:variant>
        <vt:i4>4</vt:i4>
      </vt:variant>
      <vt:variant>
        <vt:lpstr>Theme</vt:lpstr>
      </vt:variant>
      <vt:variant>
        <vt:i4>2</vt:i4>
      </vt:variant>
      <vt:variant>
        <vt:lpstr>Embedded OLE Servers</vt:lpstr>
      </vt:variant>
      <vt:variant>
        <vt:i4>1</vt:i4>
      </vt:variant>
      <vt:variant>
        <vt:lpstr>Slide Titles</vt:lpstr>
      </vt:variant>
      <vt:variant>
        <vt:i4>57</vt:i4>
      </vt:variant>
    </vt:vector>
  </HeadingPairs>
  <TitlesOfParts>
    <vt:vector size="64" baseType="lpstr">
      <vt:lpstr>Arial</vt:lpstr>
      <vt:lpstr>Calibri</vt:lpstr>
      <vt:lpstr>Courier New</vt:lpstr>
      <vt:lpstr>Georgia</vt:lpstr>
      <vt:lpstr>Presentation_Orange</vt:lpstr>
      <vt:lpstr>1_Presentation_Orange</vt:lpstr>
      <vt:lpstr>think-cell Slide</vt:lpstr>
      <vt:lpstr> Applications of data analytics in auditing</vt:lpstr>
      <vt:lpstr>Course contents</vt:lpstr>
      <vt:lpstr>Overview</vt:lpstr>
      <vt:lpstr>Learning objectives</vt:lpstr>
      <vt:lpstr>Advantages of data analytics in audit</vt:lpstr>
      <vt:lpstr>Advantages of data analytics in audit</vt:lpstr>
      <vt:lpstr>Framework for selecting analytics–enabled audit(s)</vt:lpstr>
      <vt:lpstr>Framework for selecting analytics–enabled audit(s) (continued)</vt:lpstr>
      <vt:lpstr>Framework for selecting analytics–enabled audit(s) (continued)</vt:lpstr>
      <vt:lpstr>Framework for selecting analytics–enabled audit(s) (continued)</vt:lpstr>
      <vt:lpstr>Framework for selecting analytics–enabled audit(s) (continued)</vt:lpstr>
      <vt:lpstr>Framework for selecting analytics–enabled audit(s) (continued)</vt:lpstr>
      <vt:lpstr>Framework for selecting analytics–enabled audit(s) (continued)</vt:lpstr>
      <vt:lpstr>Barriers to success</vt:lpstr>
      <vt:lpstr>Recap–Key considerations</vt:lpstr>
      <vt:lpstr>Check on learning – Scenario #1</vt:lpstr>
      <vt:lpstr>Key areas of application</vt:lpstr>
      <vt:lpstr>Learning objectives</vt:lpstr>
      <vt:lpstr>Data quality checks in external audit</vt:lpstr>
      <vt:lpstr>Internal controls</vt:lpstr>
      <vt:lpstr>Internal controls (continued)</vt:lpstr>
      <vt:lpstr>Internal controls (continued)</vt:lpstr>
      <vt:lpstr>Application of analytics for internal controls</vt:lpstr>
      <vt:lpstr>Examples of analytics in ITGC</vt:lpstr>
      <vt:lpstr>Examples of analytics in key calculations/reports</vt:lpstr>
      <vt:lpstr>Check on learning – Scenario #2</vt:lpstr>
      <vt:lpstr>Interactive exercise #1 – Segregation of duties </vt:lpstr>
      <vt:lpstr>Substantive testing</vt:lpstr>
      <vt:lpstr>Substantive testing (continued)</vt:lpstr>
      <vt:lpstr>Substantive testing (continued)</vt:lpstr>
      <vt:lpstr>Application of analytics for substantive testing</vt:lpstr>
      <vt:lpstr>Examples of analytics in substantive testing</vt:lpstr>
      <vt:lpstr>Example 1 – Journal entry visual analytics</vt:lpstr>
      <vt:lpstr>Example 2 – Journal entry – Duplicate journals</vt:lpstr>
      <vt:lpstr>Example 3 – OCR in lease accounting</vt:lpstr>
      <vt:lpstr>Check on learning – Multiple choice #1</vt:lpstr>
      <vt:lpstr>Check on learning – Multiple choice #1 (Answer)</vt:lpstr>
      <vt:lpstr>Check on learning – Multiple choice #2</vt:lpstr>
      <vt:lpstr>Check on learning – Multiple choice #2 (Answer)</vt:lpstr>
      <vt:lpstr>Risk assessment</vt:lpstr>
      <vt:lpstr>Risk assessment</vt:lpstr>
      <vt:lpstr>Risk assessment</vt:lpstr>
      <vt:lpstr>Application of analytics for substantive testing</vt:lpstr>
      <vt:lpstr>Application of analytics for risk assessment</vt:lpstr>
      <vt:lpstr>Example 1 – Accounts payable risk profiling</vt:lpstr>
      <vt:lpstr>Example 1 – Accounts payable risk profiling</vt:lpstr>
      <vt:lpstr>Example 2 – Carve-out – Financial reporting</vt:lpstr>
      <vt:lpstr>Check on learning – Multiple choice #3</vt:lpstr>
      <vt:lpstr>Check on learning – Multiple choice #3 (Answer)</vt:lpstr>
      <vt:lpstr>Check on learning – Scenario #3</vt:lpstr>
      <vt:lpstr>Check on learning – Multiple choice #4</vt:lpstr>
      <vt:lpstr>Check on learning – Multiple choice #4 (Answer)</vt:lpstr>
      <vt:lpstr>Case study</vt:lpstr>
      <vt:lpstr>Learning objectives</vt:lpstr>
      <vt:lpstr>Questions?</vt:lpstr>
      <vt:lpstr>Key points</vt:lpstr>
      <vt:lpstr>PowerPoint Presentation</vt:lpstr>
    </vt:vector>
  </TitlesOfParts>
  <Company>PricewaterhouseCoopers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Rodney Caro</dc:creator>
  <cp:lastModifiedBy>Julie A. Peters</cp:lastModifiedBy>
  <cp:revision>77</cp:revision>
  <dcterms:created xsi:type="dcterms:W3CDTF">2016-04-18T16:23:45Z</dcterms:created>
  <dcterms:modified xsi:type="dcterms:W3CDTF">2018-10-25T23:34:37Z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B template version">
    <vt:lpwstr>6</vt:lpwstr>
  </property>
  <property fmtid="{D5CDD505-2E9C-101B-9397-08002B2CF9AE}" pid="3" name="TB template type">
    <vt:lpwstr>Onscreen</vt:lpwstr>
  </property>
  <property fmtid="{D5CDD505-2E9C-101B-9397-08002B2CF9AE}" pid="4" name="Template created by">
    <vt:lpwstr>PwC</vt:lpwstr>
  </property>
  <property fmtid="{D5CDD505-2E9C-101B-9397-08002B2CF9AE}" pid="5" name="Template version">
    <vt:lpwstr>5</vt:lpwstr>
  </property>
  <property fmtid="{D5CDD505-2E9C-101B-9397-08002B2CF9AE}" pid="6" name="ContentTypeId">
    <vt:lpwstr>0x01010068A3F1CDB254484188707CACD773529E</vt:lpwstr>
  </property>
</Properties>
</file>