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88"/>
  </p:notesMasterIdLst>
  <p:handoutMasterIdLst>
    <p:handoutMasterId r:id="rId89"/>
  </p:handoutMasterIdLst>
  <p:sldIdLst>
    <p:sldId id="428" r:id="rId5"/>
    <p:sldId id="429" r:id="rId6"/>
    <p:sldId id="430" r:id="rId7"/>
    <p:sldId id="431" r:id="rId8"/>
    <p:sldId id="432" r:id="rId9"/>
    <p:sldId id="433" r:id="rId10"/>
    <p:sldId id="434" r:id="rId11"/>
    <p:sldId id="435" r:id="rId12"/>
    <p:sldId id="436" r:id="rId13"/>
    <p:sldId id="437" r:id="rId14"/>
    <p:sldId id="438" r:id="rId15"/>
    <p:sldId id="439" r:id="rId16"/>
    <p:sldId id="440" r:id="rId17"/>
    <p:sldId id="441" r:id="rId18"/>
    <p:sldId id="442" r:id="rId19"/>
    <p:sldId id="443" r:id="rId20"/>
    <p:sldId id="444" r:id="rId21"/>
    <p:sldId id="445" r:id="rId22"/>
    <p:sldId id="446" r:id="rId23"/>
    <p:sldId id="447" r:id="rId24"/>
    <p:sldId id="448" r:id="rId25"/>
    <p:sldId id="449" r:id="rId26"/>
    <p:sldId id="450" r:id="rId27"/>
    <p:sldId id="451" r:id="rId28"/>
    <p:sldId id="452" r:id="rId29"/>
    <p:sldId id="453" r:id="rId30"/>
    <p:sldId id="454" r:id="rId31"/>
    <p:sldId id="455" r:id="rId32"/>
    <p:sldId id="456" r:id="rId33"/>
    <p:sldId id="457" r:id="rId34"/>
    <p:sldId id="375" r:id="rId35"/>
    <p:sldId id="376" r:id="rId36"/>
    <p:sldId id="377" r:id="rId37"/>
    <p:sldId id="378" r:id="rId38"/>
    <p:sldId id="379" r:id="rId39"/>
    <p:sldId id="380" r:id="rId40"/>
    <p:sldId id="381" r:id="rId41"/>
    <p:sldId id="382" r:id="rId42"/>
    <p:sldId id="383" r:id="rId43"/>
    <p:sldId id="384" r:id="rId44"/>
    <p:sldId id="385" r:id="rId45"/>
    <p:sldId id="386" r:id="rId46"/>
    <p:sldId id="387" r:id="rId47"/>
    <p:sldId id="388" r:id="rId48"/>
    <p:sldId id="389" r:id="rId49"/>
    <p:sldId id="390" r:id="rId50"/>
    <p:sldId id="391" r:id="rId51"/>
    <p:sldId id="392" r:id="rId52"/>
    <p:sldId id="393" r:id="rId53"/>
    <p:sldId id="394" r:id="rId54"/>
    <p:sldId id="395" r:id="rId55"/>
    <p:sldId id="396" r:id="rId56"/>
    <p:sldId id="397" r:id="rId57"/>
    <p:sldId id="398" r:id="rId58"/>
    <p:sldId id="399" r:id="rId59"/>
    <p:sldId id="400" r:id="rId60"/>
    <p:sldId id="401" r:id="rId61"/>
    <p:sldId id="402" r:id="rId62"/>
    <p:sldId id="403" r:id="rId63"/>
    <p:sldId id="405" r:id="rId64"/>
    <p:sldId id="404" r:id="rId65"/>
    <p:sldId id="406" r:id="rId66"/>
    <p:sldId id="407" r:id="rId67"/>
    <p:sldId id="408" r:id="rId68"/>
    <p:sldId id="409" r:id="rId69"/>
    <p:sldId id="410" r:id="rId70"/>
    <p:sldId id="411" r:id="rId71"/>
    <p:sldId id="412" r:id="rId72"/>
    <p:sldId id="413" r:id="rId73"/>
    <p:sldId id="414" r:id="rId74"/>
    <p:sldId id="415" r:id="rId75"/>
    <p:sldId id="417" r:id="rId76"/>
    <p:sldId id="416" r:id="rId77"/>
    <p:sldId id="418" r:id="rId78"/>
    <p:sldId id="420" r:id="rId79"/>
    <p:sldId id="421" r:id="rId80"/>
    <p:sldId id="422" r:id="rId81"/>
    <p:sldId id="423" r:id="rId82"/>
    <p:sldId id="424" r:id="rId83"/>
    <p:sldId id="425" r:id="rId84"/>
    <p:sldId id="426" r:id="rId85"/>
    <p:sldId id="427" r:id="rId86"/>
    <p:sldId id="374"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p15:clr>
            <a:srgbClr val="A4A3A4"/>
          </p15:clr>
        </p15:guide>
        <p15:guide id="2" orient="horz" pos="477">
          <p15:clr>
            <a:srgbClr val="A4A3A4"/>
          </p15:clr>
        </p15:guide>
        <p15:guide id="3" orient="horz" pos="4179">
          <p15:clr>
            <a:srgbClr val="A4A3A4"/>
          </p15:clr>
        </p15:guide>
        <p15:guide id="4" orient="horz" pos="3888">
          <p15:clr>
            <a:srgbClr val="A4A3A4"/>
          </p15:clr>
        </p15:guide>
        <p15:guide id="5" orient="horz" pos="3984">
          <p15:clr>
            <a:srgbClr val="A4A3A4"/>
          </p15:clr>
        </p15:guide>
        <p15:guide id="6" orient="horz" pos="2424" userDrawn="1">
          <p15:clr>
            <a:srgbClr val="A4A3A4"/>
          </p15:clr>
        </p15:guide>
        <p15:guide id="7" orient="horz" pos="2544">
          <p15:clr>
            <a:srgbClr val="A4A3A4"/>
          </p15:clr>
        </p15:guide>
        <p15:guide id="8" orient="horz" pos="1140">
          <p15:clr>
            <a:srgbClr val="A4A3A4"/>
          </p15:clr>
        </p15:guide>
        <p15:guide id="9" orient="horz" pos="1009">
          <p15:clr>
            <a:srgbClr val="A4A3A4"/>
          </p15:clr>
        </p15:guide>
        <p15:guide id="10" pos="2832">
          <p15:clr>
            <a:srgbClr val="A4A3A4"/>
          </p15:clr>
        </p15:guide>
        <p15:guide id="11" pos="336">
          <p15:clr>
            <a:srgbClr val="A4A3A4"/>
          </p15:clr>
        </p15:guide>
        <p15:guide id="12" pos="5424">
          <p15:clr>
            <a:srgbClr val="A4A3A4"/>
          </p15:clr>
        </p15:guide>
        <p15:guide id="13" pos="2928">
          <p15:clr>
            <a:srgbClr val="A4A3A4"/>
          </p15:clr>
        </p15:guide>
        <p15:guide id="14" pos="1200">
          <p15:clr>
            <a:srgbClr val="A4A3A4"/>
          </p15:clr>
        </p15:guide>
        <p15:guide id="15" pos="2088" userDrawn="1">
          <p15:clr>
            <a:srgbClr val="A4A3A4"/>
          </p15:clr>
        </p15:guide>
        <p15:guide id="16" pos="3792">
          <p15:clr>
            <a:srgbClr val="A4A3A4"/>
          </p15:clr>
        </p15:guide>
        <p15:guide id="17" pos="1104">
          <p15:clr>
            <a:srgbClr val="A4A3A4"/>
          </p15:clr>
        </p15:guide>
        <p15:guide id="18" pos="1992" userDrawn="1">
          <p15:clr>
            <a:srgbClr val="A4A3A4"/>
          </p15:clr>
        </p15:guide>
        <p15:guide id="19" pos="3696">
          <p15:clr>
            <a:srgbClr val="A4A3A4"/>
          </p15:clr>
        </p15:guide>
        <p15:guide id="20" pos="4632" userDrawn="1">
          <p15:clr>
            <a:srgbClr val="A4A3A4"/>
          </p15:clr>
        </p15:guide>
        <p15:guide id="21" pos="4560">
          <p15:clr>
            <a:srgbClr val="A4A3A4"/>
          </p15:clr>
        </p15:guide>
        <p15:guide id="22" orient="horz" pos="11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8C6D"/>
    <a:srgbClr val="D5D1C5"/>
    <a:srgbClr val="EAE8E2"/>
    <a:srgbClr val="AD16C6"/>
    <a:srgbClr val="DC6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85" autoAdjust="0"/>
    <p:restoredTop sz="75000" autoAdjust="0"/>
  </p:normalViewPr>
  <p:slideViewPr>
    <p:cSldViewPr snapToGrid="0">
      <p:cViewPr varScale="1">
        <p:scale>
          <a:sx n="65" d="100"/>
          <a:sy n="65" d="100"/>
        </p:scale>
        <p:origin x="1684" y="52"/>
      </p:cViewPr>
      <p:guideLst>
        <p:guide orient="horz" pos="144"/>
        <p:guide orient="horz" pos="477"/>
        <p:guide orient="horz" pos="4179"/>
        <p:guide orient="horz" pos="3888"/>
        <p:guide orient="horz" pos="3984"/>
        <p:guide orient="horz" pos="2424"/>
        <p:guide orient="horz" pos="2544"/>
        <p:guide orient="horz" pos="1140"/>
        <p:guide orient="horz" pos="1009"/>
        <p:guide pos="2832"/>
        <p:guide pos="336"/>
        <p:guide pos="5424"/>
        <p:guide pos="2928"/>
        <p:guide pos="1200"/>
        <p:guide pos="2088"/>
        <p:guide pos="3792"/>
        <p:guide pos="1104"/>
        <p:guide pos="1992"/>
        <p:guide pos="3696"/>
        <p:guide pos="4632"/>
        <p:guide pos="4560"/>
        <p:guide orient="horz" pos="1104"/>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54" d="100"/>
          <a:sy n="54" d="100"/>
        </p:scale>
        <p:origin x="-25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3129AE-1F4C-4B3D-BBC4-D771FBCE1814}" type="datetimeFigureOut">
              <a:rPr lang="en-US" smtClean="0"/>
              <a:pPr/>
              <a:t>10/21/2018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2B67FE-116A-4B2E-A5F3-E2EA8A7912EF}" type="slidenum">
              <a:rPr lang="en-US" smtClean="0"/>
              <a:pPr/>
              <a:t>‹#›</a:t>
            </a:fld>
            <a:endParaRPr lang="en-US" dirty="0"/>
          </a:p>
        </p:txBody>
      </p:sp>
    </p:spTree>
    <p:extLst>
      <p:ext uri="{BB962C8B-B14F-4D97-AF65-F5344CB8AC3E}">
        <p14:creationId xmlns:p14="http://schemas.microsoft.com/office/powerpoint/2010/main" val="2149601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FB8DA3-BCA9-4B7D-B50D-14F47506B614}" type="datetimeFigureOut">
              <a:rPr lang="en-US" smtClean="0"/>
              <a:pPr/>
              <a:t>10/21/2018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7B8F03-BC93-4120-96CA-A36DF640BE24}" type="slidenum">
              <a:rPr lang="en-US" smtClean="0"/>
              <a:pPr/>
              <a:t>‹#›</a:t>
            </a:fld>
            <a:endParaRPr lang="en-US" dirty="0"/>
          </a:p>
        </p:txBody>
      </p:sp>
    </p:spTree>
    <p:extLst>
      <p:ext uri="{BB962C8B-B14F-4D97-AF65-F5344CB8AC3E}">
        <p14:creationId xmlns:p14="http://schemas.microsoft.com/office/powerpoint/2010/main" val="77513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https://en.wikipedia.org/wiki/SQL</a:t>
            </a:r>
          </a:p>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24</a:t>
            </a:fld>
            <a:endParaRPr lang="en-US" dirty="0"/>
          </a:p>
        </p:txBody>
      </p:sp>
    </p:spTree>
    <p:extLst>
      <p:ext uri="{BB962C8B-B14F-4D97-AF65-F5344CB8AC3E}">
        <p14:creationId xmlns:p14="http://schemas.microsoft.com/office/powerpoint/2010/main" val="1720730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80</a:t>
            </a:fld>
            <a:endParaRPr lang="en-US" dirty="0"/>
          </a:p>
        </p:txBody>
      </p:sp>
    </p:spTree>
    <p:extLst>
      <p:ext uri="{BB962C8B-B14F-4D97-AF65-F5344CB8AC3E}">
        <p14:creationId xmlns:p14="http://schemas.microsoft.com/office/powerpoint/2010/main" val="4085416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81</a:t>
            </a:fld>
            <a:endParaRPr lang="en-US" dirty="0"/>
          </a:p>
        </p:txBody>
      </p:sp>
    </p:spTree>
    <p:extLst>
      <p:ext uri="{BB962C8B-B14F-4D97-AF65-F5344CB8AC3E}">
        <p14:creationId xmlns:p14="http://schemas.microsoft.com/office/powerpoint/2010/main" val="1798593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82</a:t>
            </a:fld>
            <a:endParaRPr lang="en-US" dirty="0"/>
          </a:p>
        </p:txBody>
      </p:sp>
    </p:spTree>
    <p:extLst>
      <p:ext uri="{BB962C8B-B14F-4D97-AF65-F5344CB8AC3E}">
        <p14:creationId xmlns:p14="http://schemas.microsoft.com/office/powerpoint/2010/main" val="218288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https://github.com/sqlitebrowser/sqlitebrowser/releases/download/v3.9.1/DB.Browser.for.SQLite-3.9.1-win64.exe</a:t>
            </a:r>
          </a:p>
          <a:p>
            <a:endParaRPr lang="en-US" dirty="0" smtClean="0"/>
          </a:p>
          <a:p>
            <a:r>
              <a:rPr lang="en-US" dirty="0" smtClean="0"/>
              <a:t>https://www.sqlite.org/2017/sqlite-dll-win64-x64-3180000.zip</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25</a:t>
            </a:fld>
            <a:endParaRPr lang="en-US" dirty="0"/>
          </a:p>
        </p:txBody>
      </p:sp>
    </p:spTree>
    <p:extLst>
      <p:ext uri="{BB962C8B-B14F-4D97-AF65-F5344CB8AC3E}">
        <p14:creationId xmlns:p14="http://schemas.microsoft.com/office/powerpoint/2010/main" val="2535800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https://sqlite.org/lang_corefunc.html</a:t>
            </a:r>
          </a:p>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26</a:t>
            </a:fld>
            <a:endParaRPr lang="en-US" dirty="0"/>
          </a:p>
        </p:txBody>
      </p:sp>
    </p:spTree>
    <p:extLst>
      <p:ext uri="{BB962C8B-B14F-4D97-AF65-F5344CB8AC3E}">
        <p14:creationId xmlns:p14="http://schemas.microsoft.com/office/powerpoint/2010/main" val="62083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33</a:t>
            </a:fld>
            <a:endParaRPr lang="en-US" dirty="0"/>
          </a:p>
        </p:txBody>
      </p:sp>
    </p:spTree>
    <p:extLst>
      <p:ext uri="{BB962C8B-B14F-4D97-AF65-F5344CB8AC3E}">
        <p14:creationId xmlns:p14="http://schemas.microsoft.com/office/powerpoint/2010/main" val="4229803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wrangling, munging, preparation…</a:t>
            </a:r>
          </a:p>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74</a:t>
            </a:fld>
            <a:endParaRPr lang="en-US" dirty="0"/>
          </a:p>
        </p:txBody>
      </p:sp>
    </p:spTree>
    <p:extLst>
      <p:ext uri="{BB962C8B-B14F-4D97-AF65-F5344CB8AC3E}">
        <p14:creationId xmlns:p14="http://schemas.microsoft.com/office/powerpoint/2010/main" val="494549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wrangling, munging, preparation…</a:t>
            </a:r>
          </a:p>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75</a:t>
            </a:fld>
            <a:endParaRPr lang="en-US" dirty="0"/>
          </a:p>
        </p:txBody>
      </p:sp>
    </p:spTree>
    <p:extLst>
      <p:ext uri="{BB962C8B-B14F-4D97-AF65-F5344CB8AC3E}">
        <p14:creationId xmlns:p14="http://schemas.microsoft.com/office/powerpoint/2010/main" val="1217633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76</a:t>
            </a:fld>
            <a:endParaRPr lang="en-US" dirty="0"/>
          </a:p>
        </p:txBody>
      </p:sp>
    </p:spTree>
    <p:extLst>
      <p:ext uri="{BB962C8B-B14F-4D97-AF65-F5344CB8AC3E}">
        <p14:creationId xmlns:p14="http://schemas.microsoft.com/office/powerpoint/2010/main" val="4294439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77</a:t>
            </a:fld>
            <a:endParaRPr lang="en-US" dirty="0"/>
          </a:p>
        </p:txBody>
      </p:sp>
    </p:spTree>
    <p:extLst>
      <p:ext uri="{BB962C8B-B14F-4D97-AF65-F5344CB8AC3E}">
        <p14:creationId xmlns:p14="http://schemas.microsoft.com/office/powerpoint/2010/main" val="3096254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79</a:t>
            </a:fld>
            <a:endParaRPr lang="en-US" dirty="0"/>
          </a:p>
        </p:txBody>
      </p:sp>
    </p:spTree>
    <p:extLst>
      <p:ext uri="{BB962C8B-B14F-4D97-AF65-F5344CB8AC3E}">
        <p14:creationId xmlns:p14="http://schemas.microsoft.com/office/powerpoint/2010/main" val="1213471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90562"/>
            <a:ext cx="8077200" cy="369332"/>
          </a:xfrm>
        </p:spPr>
        <p:txBody>
          <a:bodyPr>
            <a:spAutoFit/>
          </a:bodyPr>
          <a:lstStyle>
            <a:lvl1pPr>
              <a:defRPr sz="2400"/>
            </a:lvl1pPr>
          </a:lstStyle>
          <a:p>
            <a:r>
              <a:rPr lang="en-US" noProof="0" smtClean="0"/>
              <a:t>Click to edit Master title style</a:t>
            </a:r>
            <a:endParaRPr lang="en-US" noProof="0" dirty="0"/>
          </a:p>
        </p:txBody>
      </p:sp>
      <p:sp>
        <p:nvSpPr>
          <p:cNvPr id="31" name="Content Placeholder 26"/>
          <p:cNvSpPr>
            <a:spLocks noGrp="1"/>
          </p:cNvSpPr>
          <p:nvPr>
            <p:ph sz="quarter" idx="15"/>
          </p:nvPr>
        </p:nvSpPr>
        <p:spPr>
          <a:xfrm>
            <a:off x="533400" y="1762791"/>
            <a:ext cx="8077200" cy="1692771"/>
          </a:xfrm>
        </p:spPr>
        <p:txBody>
          <a:bodyPr wrap="square">
            <a:spAutoFit/>
          </a:bodyPr>
          <a:lstStyle>
            <a:lvl1pPr marL="0" indent="0">
              <a:spcAft>
                <a:spcPts val="900"/>
              </a:spcAft>
              <a:defRPr sz="1600" baseline="0"/>
            </a:lvl1pPr>
            <a:lvl2pPr marL="228600" indent="-228600">
              <a:spcAft>
                <a:spcPts val="900"/>
              </a:spcAft>
              <a:defRPr sz="1600"/>
            </a:lvl2pPr>
            <a:lvl3pPr marL="457200" indent="-228600">
              <a:spcAft>
                <a:spcPts val="900"/>
              </a:spcAft>
              <a:defRPr sz="1600"/>
            </a:lvl3pPr>
            <a:lvl4pPr marL="685800" indent="-228600">
              <a:spcAft>
                <a:spcPts val="900"/>
              </a:spcAft>
              <a:defRPr sz="1600"/>
            </a:lvl4pPr>
            <a:lvl5pPr marL="914400" indent="-228600">
              <a:spcAft>
                <a:spcPts val="900"/>
              </a:spcAft>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cxnSp>
        <p:nvCxnSpPr>
          <p:cNvPr id="9" name="Shape 8"/>
          <p:cNvCxnSpPr/>
          <p:nvPr userDrawn="1"/>
        </p:nvCxnSpPr>
        <p:spPr>
          <a:xfrm rot="5400000" flipH="1" flipV="1">
            <a:off x="4422648" y="-3432047"/>
            <a:ext cx="146304"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8"/>
          </p:nvPr>
        </p:nvSpPr>
        <p:spPr>
          <a:xfrm>
            <a:off x="7086600" y="6477000"/>
            <a:ext cx="1527048" cy="152400"/>
          </a:xfrm>
          <a:prstGeom prst="rect">
            <a:avLst/>
          </a:prstGeom>
        </p:spPr>
        <p:txBody>
          <a:bodyPr/>
          <a:lstStyle/>
          <a:p>
            <a:fld id="{0EB59224-DFAF-451D-8CBC-9A737B9002FD}" type="slidenum">
              <a:rPr lang="en-US" smtClean="0"/>
              <a:pPr/>
              <a:t>‹#›</a:t>
            </a:fld>
            <a:endParaRPr lang="en-US" dirty="0"/>
          </a:p>
        </p:txBody>
      </p:sp>
      <p:sp>
        <p:nvSpPr>
          <p:cNvPr id="16" name="PwCFirm"/>
          <p:cNvSpPr txBox="1"/>
          <p:nvPr userDrawn="1"/>
        </p:nvSpPr>
        <p:spPr>
          <a:xfrm>
            <a:off x="523208" y="6477001"/>
            <a:ext cx="6563391" cy="152400"/>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US" sz="1000" b="1" i="0" u="none" baseline="0" dirty="0" smtClean="0">
                <a:effectLst/>
                <a:latin typeface="Arial"/>
              </a:rPr>
              <a:t>PwC</a:t>
            </a:r>
            <a:r>
              <a:rPr kumimoji="0" lang="en-US" sz="1000" b="1" i="0" u="none" baseline="0" dirty="0" smtClean="0">
                <a:solidFill>
                  <a:schemeClr val="tx2"/>
                </a:solidFill>
                <a:effectLst/>
                <a:latin typeface="Arial"/>
              </a:rPr>
              <a:t> | </a:t>
            </a:r>
            <a:r>
              <a:rPr kumimoji="0" lang="en-US" sz="1000" b="0" i="0" u="none" baseline="0" dirty="0" smtClean="0">
                <a:effectLst/>
                <a:latin typeface="+mn-lt"/>
              </a:rPr>
              <a:t>Relational </a:t>
            </a:r>
            <a:r>
              <a:rPr kumimoji="0" lang="en-US" sz="1000" b="0" i="0" u="none" baseline="0" dirty="0" smtClean="0">
                <a:effectLst/>
                <a:latin typeface="+mn-lt"/>
              </a:rPr>
              <a:t>Databases and SQL</a:t>
            </a:r>
            <a:endParaRPr kumimoji="0" lang="en-US" sz="1000" b="0" i="0" u="none" baseline="0" dirty="0" smtClean="0">
              <a:effectLst/>
              <a:latin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7086600" y="6477000"/>
            <a:ext cx="1527048" cy="152400"/>
          </a:xfrm>
          <a:prstGeom prst="rect">
            <a:avLst/>
          </a:prstGeom>
        </p:spPr>
        <p:txBody>
          <a:bodyPr/>
          <a:lstStyle/>
          <a:p>
            <a:fld id="{5E4F9B72-40E1-4FDF-AB26-15A40DFD1CB0}" type="slidenum">
              <a:rPr lang="en-US" smtClean="0"/>
              <a:pPr/>
              <a:t>‹#›</a:t>
            </a:fld>
            <a:endParaRPr lang="en-US" dirty="0"/>
          </a:p>
        </p:txBody>
      </p:sp>
      <p:sp>
        <p:nvSpPr>
          <p:cNvPr id="12" name="PwCFirm"/>
          <p:cNvSpPr txBox="1"/>
          <p:nvPr userDrawn="1"/>
        </p:nvSpPr>
        <p:spPr>
          <a:xfrm>
            <a:off x="523208" y="6477000"/>
            <a:ext cx="6563391"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US" sz="1000" b="1" i="0" u="none" baseline="0" dirty="0" smtClean="0">
                <a:effectLst/>
                <a:latin typeface="+mn-lt"/>
              </a:rPr>
              <a:t>PwC</a:t>
            </a:r>
            <a:r>
              <a:rPr kumimoji="0" lang="en-US" sz="1000" b="1" i="0" u="none" baseline="0" dirty="0" smtClean="0">
                <a:solidFill>
                  <a:schemeClr val="tx2"/>
                </a:solidFill>
                <a:effectLst/>
                <a:latin typeface="+mn-lt"/>
              </a:rPr>
              <a:t> | </a:t>
            </a:r>
            <a:r>
              <a:rPr kumimoji="0" lang="en-US" sz="1000" b="0" i="0" u="none" baseline="0" dirty="0" smtClean="0">
                <a:effectLst/>
                <a:latin typeface="+mn-lt"/>
              </a:rPr>
              <a:t>Title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90562"/>
            <a:ext cx="8077200" cy="369332"/>
          </a:xfrm>
        </p:spPr>
        <p:txBody>
          <a:bodyPr>
            <a:spAutoFit/>
          </a:bodyPr>
          <a:lstStyle>
            <a:lvl1pPr>
              <a:lnSpc>
                <a:spcPct val="100000"/>
              </a:lnSpc>
              <a:defRPr sz="2400" baseline="0">
                <a:solidFill>
                  <a:schemeClr val="tx1"/>
                </a:solidFill>
              </a:defRPr>
            </a:lvl1pPr>
          </a:lstStyle>
          <a:p>
            <a:r>
              <a:rPr lang="en-US" noProof="0" smtClean="0"/>
              <a:t>Click to edit Master title style</a:t>
            </a:r>
            <a:endParaRPr lang="en-US" noProof="0" dirty="0"/>
          </a:p>
        </p:txBody>
      </p:sp>
      <p:cxnSp>
        <p:nvCxnSpPr>
          <p:cNvPr id="11" name="Shape 10"/>
          <p:cNvCxnSpPr/>
          <p:nvPr/>
        </p:nvCxnSpPr>
        <p:spPr>
          <a:xfrm rot="5400000" flipH="1" flipV="1">
            <a:off x="4422648" y="-3432047"/>
            <a:ext cx="146304"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22112"/>
            <a:ext cx="8077200" cy="2769989"/>
          </a:xfrm>
        </p:spPr>
        <p:txBody>
          <a:bodyPr>
            <a:spAutoFit/>
          </a:bodyPr>
          <a:lstStyle>
            <a:lvl1pPr>
              <a:spcAft>
                <a:spcPts val="900"/>
              </a:spcAft>
              <a:defRPr sz="3000" baseline="0">
                <a:solidFill>
                  <a:schemeClr val="tx2"/>
                </a:solidFill>
              </a:defRPr>
            </a:lvl1pPr>
            <a:lvl2pPr marL="457200" indent="-457200">
              <a:spcAft>
                <a:spcPts val="900"/>
              </a:spcAft>
              <a:buClr>
                <a:schemeClr val="tx2"/>
              </a:buClr>
              <a:defRPr sz="3000">
                <a:solidFill>
                  <a:schemeClr val="tx2"/>
                </a:solidFill>
              </a:defRPr>
            </a:lvl2pPr>
            <a:lvl3pPr marL="914400" indent="-457200">
              <a:spcAft>
                <a:spcPts val="900"/>
              </a:spcAft>
              <a:buClr>
                <a:schemeClr val="tx2"/>
              </a:buClr>
              <a:tabLst/>
              <a:defRPr sz="3000">
                <a:solidFill>
                  <a:schemeClr val="tx2"/>
                </a:solidFill>
              </a:defRPr>
            </a:lvl3pPr>
            <a:lvl4pPr marL="1371600" indent="-457200">
              <a:spcAft>
                <a:spcPts val="900"/>
              </a:spcAft>
              <a:buClr>
                <a:schemeClr val="tx2"/>
              </a:buClr>
              <a:defRPr sz="3000">
                <a:solidFill>
                  <a:schemeClr val="tx2"/>
                </a:solidFill>
              </a:defRPr>
            </a:lvl4pPr>
            <a:lvl5pPr marL="1828800" indent="-457200">
              <a:spcAft>
                <a:spcPts val="900"/>
              </a:spcAft>
              <a:buClr>
                <a:schemeClr val="tx2"/>
              </a:buClr>
              <a:defRPr sz="30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6" name="Slide Number Placeholder 15"/>
          <p:cNvSpPr>
            <a:spLocks noGrp="1"/>
          </p:cNvSpPr>
          <p:nvPr>
            <p:ph type="sldNum" sz="quarter" idx="18"/>
          </p:nvPr>
        </p:nvSpPr>
        <p:spPr>
          <a:xfrm>
            <a:off x="7086600" y="6477000"/>
            <a:ext cx="1527048" cy="152400"/>
          </a:xfrm>
          <a:prstGeom prst="rect">
            <a:avLst/>
          </a:prstGeom>
        </p:spPr>
        <p:txBody>
          <a:bodyPr/>
          <a:lstStyle/>
          <a:p>
            <a:fld id="{7E1A92B4-0EF4-447B-BC6E-9F68DFD3B6FA}" type="slidenum">
              <a:rPr lang="en-US" smtClean="0"/>
              <a:pPr/>
              <a:t>‹#›</a:t>
            </a:fld>
            <a:endParaRPr lang="en-US" dirty="0"/>
          </a:p>
        </p:txBody>
      </p:sp>
      <p:sp>
        <p:nvSpPr>
          <p:cNvPr id="17" name="PwCFirm"/>
          <p:cNvSpPr txBox="1"/>
          <p:nvPr userDrawn="1"/>
        </p:nvSpPr>
        <p:spPr>
          <a:xfrm>
            <a:off x="523208" y="6477000"/>
            <a:ext cx="6563391"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US" sz="1000" b="1" i="0" u="none" baseline="0" dirty="0" smtClean="0">
                <a:effectLst/>
                <a:latin typeface="+mn-lt"/>
              </a:rPr>
              <a:t>PwC</a:t>
            </a:r>
            <a:r>
              <a:rPr kumimoji="0" lang="en-US" sz="1000" b="1" i="0" u="none" baseline="0" dirty="0" smtClean="0">
                <a:solidFill>
                  <a:schemeClr val="tx2"/>
                </a:solidFill>
                <a:effectLst/>
                <a:latin typeface="+mn-lt"/>
              </a:rPr>
              <a:t> | </a:t>
            </a:r>
            <a:r>
              <a:rPr kumimoji="0" lang="en-US" sz="1000" b="0" i="0" u="none" baseline="0" dirty="0" smtClean="0">
                <a:effectLst/>
                <a:latin typeface="+mn-lt"/>
              </a:rPr>
              <a:t>Title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90562"/>
            <a:ext cx="8077200" cy="369332"/>
          </a:xfrm>
        </p:spPr>
        <p:txBody>
          <a:bodyPr>
            <a:spAutoFit/>
          </a:bodyPr>
          <a:lstStyle>
            <a:lvl1pPr>
              <a:lnSpc>
                <a:spcPct val="100000"/>
              </a:lnSpc>
              <a:defRPr sz="2400" baseline="0">
                <a:solidFill>
                  <a:schemeClr val="bg1"/>
                </a:solidFill>
              </a:defRPr>
            </a:lvl1pPr>
          </a:lstStyle>
          <a:p>
            <a:r>
              <a:rPr lang="en-US" noProof="0" smtClean="0"/>
              <a:t>Click to edit Master title style</a:t>
            </a:r>
            <a:endParaRPr lang="en-US" noProof="0" dirty="0"/>
          </a:p>
        </p:txBody>
      </p:sp>
      <p:sp>
        <p:nvSpPr>
          <p:cNvPr id="3" name="Content Placeholder 2"/>
          <p:cNvSpPr>
            <a:spLocks noGrp="1"/>
          </p:cNvSpPr>
          <p:nvPr>
            <p:ph idx="1"/>
          </p:nvPr>
        </p:nvSpPr>
        <p:spPr>
          <a:xfrm>
            <a:off x="533400" y="1722112"/>
            <a:ext cx="8077200" cy="2769989"/>
          </a:xfrm>
        </p:spPr>
        <p:txBody>
          <a:bodyPr>
            <a:spAutoFit/>
          </a:bodyPr>
          <a:lstStyle>
            <a:lvl1pPr marL="0" indent="0">
              <a:lnSpc>
                <a:spcPct val="100000"/>
              </a:lnSpc>
              <a:spcBef>
                <a:spcPts val="0"/>
              </a:spcBef>
              <a:spcAft>
                <a:spcPts val="900"/>
              </a:spcAft>
              <a:defRPr sz="3000" baseline="0">
                <a:solidFill>
                  <a:schemeClr val="bg1"/>
                </a:solidFill>
              </a:defRPr>
            </a:lvl1pPr>
            <a:lvl2pPr marL="457200" indent="-457200">
              <a:lnSpc>
                <a:spcPct val="100000"/>
              </a:lnSpc>
              <a:spcBef>
                <a:spcPts val="0"/>
              </a:spcBef>
              <a:spcAft>
                <a:spcPts val="900"/>
              </a:spcAft>
              <a:buClr>
                <a:schemeClr val="bg1"/>
              </a:buClr>
              <a:defRPr sz="3000">
                <a:solidFill>
                  <a:schemeClr val="bg1"/>
                </a:solidFill>
              </a:defRPr>
            </a:lvl2pPr>
            <a:lvl3pPr marL="914400" indent="-457200">
              <a:lnSpc>
                <a:spcPct val="100000"/>
              </a:lnSpc>
              <a:spcBef>
                <a:spcPts val="0"/>
              </a:spcBef>
              <a:spcAft>
                <a:spcPts val="900"/>
              </a:spcAft>
              <a:buClr>
                <a:schemeClr val="bg1"/>
              </a:buClr>
              <a:defRPr sz="3000">
                <a:solidFill>
                  <a:schemeClr val="bg1"/>
                </a:solidFill>
              </a:defRPr>
            </a:lvl3pPr>
            <a:lvl4pPr marL="1371600" indent="-457200">
              <a:lnSpc>
                <a:spcPct val="100000"/>
              </a:lnSpc>
              <a:spcBef>
                <a:spcPts val="0"/>
              </a:spcBef>
              <a:spcAft>
                <a:spcPts val="900"/>
              </a:spcAft>
              <a:buClr>
                <a:schemeClr val="bg1"/>
              </a:buClr>
              <a:defRPr sz="3000">
                <a:solidFill>
                  <a:schemeClr val="bg1"/>
                </a:solidFill>
              </a:defRPr>
            </a:lvl4pPr>
            <a:lvl5pPr marL="1828800" indent="-457200">
              <a:lnSpc>
                <a:spcPct val="100000"/>
              </a:lnSpc>
              <a:spcBef>
                <a:spcPts val="0"/>
              </a:spcBef>
              <a:spcAft>
                <a:spcPts val="900"/>
              </a:spcAft>
              <a:buClr>
                <a:schemeClr val="bg1"/>
              </a:buClr>
              <a:defRPr sz="30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cxnSp>
        <p:nvCxnSpPr>
          <p:cNvPr id="11" name="Shape 10"/>
          <p:cNvCxnSpPr/>
          <p:nvPr/>
        </p:nvCxnSpPr>
        <p:spPr>
          <a:xfrm rot="5400000" flipH="1" flipV="1">
            <a:off x="4422648" y="-3432047"/>
            <a:ext cx="146304"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a:xfrm>
            <a:off x="7086600" y="6477000"/>
            <a:ext cx="1527048" cy="152400"/>
          </a:xfrm>
          <a:prstGeom prst="rect">
            <a:avLst/>
          </a:prstGeom>
        </p:spPr>
        <p:txBody>
          <a:bodyPr/>
          <a:lstStyle>
            <a:lvl1pPr>
              <a:defRPr>
                <a:solidFill>
                  <a:schemeClr val="lt1"/>
                </a:solidFill>
              </a:defRPr>
            </a:lvl1pPr>
          </a:lstStyle>
          <a:p>
            <a:fld id="{48BB2485-5B3C-4868-B3C3-E71BBCFE8F5A}" type="slidenum">
              <a:rPr lang="en-US" smtClean="0"/>
              <a:pPr/>
              <a:t>‹#›</a:t>
            </a:fld>
            <a:endParaRPr lang="en-US" dirty="0"/>
          </a:p>
        </p:txBody>
      </p:sp>
      <p:sp>
        <p:nvSpPr>
          <p:cNvPr id="16" name="PwCFirm"/>
          <p:cNvSpPr txBox="1"/>
          <p:nvPr userDrawn="1"/>
        </p:nvSpPr>
        <p:spPr>
          <a:xfrm>
            <a:off x="523208" y="6477000"/>
            <a:ext cx="6563391"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US" sz="1000" b="1" i="0" u="none" baseline="0" dirty="0" smtClean="0">
                <a:solidFill>
                  <a:schemeClr val="bg1"/>
                </a:solidFill>
                <a:effectLst/>
                <a:latin typeface="+mn-lt"/>
              </a:rPr>
              <a:t>PwC | </a:t>
            </a:r>
            <a:r>
              <a:rPr kumimoji="0" lang="en-US" sz="1000" b="0" i="0" u="none" baseline="0" dirty="0" smtClean="0">
                <a:solidFill>
                  <a:schemeClr val="bg1"/>
                </a:solidFill>
                <a:effectLst/>
                <a:latin typeface="+mn-lt"/>
              </a:rPr>
              <a:t>ACCT-GB.6416 –Relational Databases and SQL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69134"/>
            <a:ext cx="8077200" cy="492443"/>
          </a:xfrm>
        </p:spPr>
        <p:txBody>
          <a:bodyPr anchor="t" anchorCtr="0">
            <a:spAutoFit/>
          </a:bodyPr>
          <a:lstStyle>
            <a:lvl1pPr>
              <a:lnSpc>
                <a:spcPct val="100000"/>
              </a:lnSpc>
              <a:spcBef>
                <a:spcPts val="0"/>
              </a:spcBef>
              <a:defRPr sz="3200">
                <a:solidFill>
                  <a:schemeClr val="tx1"/>
                </a:solidFill>
              </a:defRPr>
            </a:lvl1pPr>
          </a:lstStyle>
          <a:p>
            <a:r>
              <a:rPr lang="en-US" noProof="0" smtClean="0"/>
              <a:t>Click to edit Master title style</a:t>
            </a:r>
            <a:endParaRPr lang="en-US" noProof="0" dirty="0" smtClean="0"/>
          </a:p>
        </p:txBody>
      </p:sp>
      <p:sp>
        <p:nvSpPr>
          <p:cNvPr id="58" name="Subtitle 2"/>
          <p:cNvSpPr>
            <a:spLocks noGrp="1"/>
          </p:cNvSpPr>
          <p:nvPr>
            <p:ph type="subTitle" idx="1"/>
          </p:nvPr>
        </p:nvSpPr>
        <p:spPr bwMode="black">
          <a:xfrm>
            <a:off x="533400" y="1722112"/>
            <a:ext cx="8077200" cy="492443"/>
          </a:xfrm>
        </p:spPr>
        <p:txBody>
          <a:bodyPr>
            <a:spAutoFit/>
          </a:bodyPr>
          <a:lstStyle>
            <a:lvl1pPr marL="0" indent="0" algn="l">
              <a:lnSpc>
                <a:spcPct val="100000"/>
              </a:lnSpc>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cxnSp>
        <p:nvCxnSpPr>
          <p:cNvPr id="12" name="Shape 11"/>
          <p:cNvCxnSpPr/>
          <p:nvPr/>
        </p:nvCxnSpPr>
        <p:spPr>
          <a:xfrm rot="5400000" flipH="1" flipV="1">
            <a:off x="4422648" y="-3432047"/>
            <a:ext cx="146304"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a:xfrm>
            <a:off x="7086600" y="6477000"/>
            <a:ext cx="1527048" cy="152400"/>
          </a:xfrm>
          <a:prstGeom prst="rect">
            <a:avLst/>
          </a:prstGeom>
        </p:spPr>
        <p:txBody>
          <a:bodyPr/>
          <a:lstStyle/>
          <a:p>
            <a:fld id="{0DD84FD9-88C3-4587-BE9E-27B14BB2E80E}" type="slidenum">
              <a:rPr lang="en-US" smtClean="0"/>
              <a:pPr/>
              <a:t>‹#›</a:t>
            </a:fld>
            <a:endParaRPr lang="en-US" dirty="0"/>
          </a:p>
        </p:txBody>
      </p:sp>
      <p:sp>
        <p:nvSpPr>
          <p:cNvPr id="16" name="PwCFirm"/>
          <p:cNvSpPr txBox="1"/>
          <p:nvPr userDrawn="1"/>
        </p:nvSpPr>
        <p:spPr>
          <a:xfrm>
            <a:off x="523209" y="6477000"/>
            <a:ext cx="6563391"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US" sz="1000" b="1" i="0" u="none" baseline="0" dirty="0" smtClean="0">
                <a:effectLst/>
                <a:latin typeface="+mn-lt"/>
              </a:rPr>
              <a:t>PwC</a:t>
            </a:r>
            <a:r>
              <a:rPr kumimoji="0" lang="en-US" sz="1000" b="1" i="0" u="none" baseline="0" dirty="0" smtClean="0">
                <a:solidFill>
                  <a:schemeClr val="tx2"/>
                </a:solidFill>
                <a:effectLst/>
                <a:latin typeface="+mn-lt"/>
              </a:rPr>
              <a:t> | </a:t>
            </a:r>
            <a:r>
              <a:rPr kumimoji="0" lang="en-US" sz="1000" b="0" i="0" u="none" baseline="0" dirty="0" smtClean="0">
                <a:effectLst/>
                <a:latin typeface="+mn-lt"/>
              </a:rPr>
              <a:t>Title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69133"/>
            <a:ext cx="8077200" cy="492443"/>
          </a:xfrm>
        </p:spPr>
        <p:txBody>
          <a:bodyPr anchor="t" anchorCtr="0">
            <a:spAutoFit/>
          </a:bodyPr>
          <a:lstStyle>
            <a:lvl1pPr>
              <a:lnSpc>
                <a:spcPct val="100000"/>
              </a:lnSpc>
              <a:spcBef>
                <a:spcPts val="0"/>
              </a:spcBef>
              <a:defRPr sz="3200" baseline="0">
                <a:solidFill>
                  <a:schemeClr val="bg1"/>
                </a:solidFill>
              </a:defRPr>
            </a:lvl1pPr>
          </a:lstStyle>
          <a:p>
            <a:r>
              <a:rPr lang="en-US" noProof="0" smtClean="0"/>
              <a:t>Click to edit Master title style</a:t>
            </a:r>
            <a:endParaRPr lang="en-US" noProof="0" dirty="0"/>
          </a:p>
        </p:txBody>
      </p:sp>
      <p:sp>
        <p:nvSpPr>
          <p:cNvPr id="22" name="Subtitle 2"/>
          <p:cNvSpPr>
            <a:spLocks noGrp="1"/>
          </p:cNvSpPr>
          <p:nvPr>
            <p:ph type="subTitle" idx="1"/>
          </p:nvPr>
        </p:nvSpPr>
        <p:spPr bwMode="black">
          <a:xfrm>
            <a:off x="533400" y="1722112"/>
            <a:ext cx="8077200" cy="430887"/>
          </a:xfrm>
        </p:spPr>
        <p:txBody>
          <a:bodyPr>
            <a:spAutoFit/>
          </a:bodyPr>
          <a:lstStyle>
            <a:lvl1pPr marL="0" indent="0" algn="l">
              <a:lnSpc>
                <a:spcPct val="100000"/>
              </a:lnSpc>
              <a:spcBef>
                <a:spcPts val="0"/>
              </a:spcBef>
              <a:buNone/>
              <a:defRPr sz="28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US" noProof="0" dirty="0" smtClean="0"/>
          </a:p>
        </p:txBody>
      </p:sp>
      <p:cxnSp>
        <p:nvCxnSpPr>
          <p:cNvPr id="11" name="Shape 10"/>
          <p:cNvCxnSpPr/>
          <p:nvPr/>
        </p:nvCxnSpPr>
        <p:spPr>
          <a:xfrm rot="5400000" flipH="1" flipV="1">
            <a:off x="4422648" y="-3432047"/>
            <a:ext cx="146304"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a:xfrm>
            <a:off x="7086600" y="6477000"/>
            <a:ext cx="1527048" cy="152400"/>
          </a:xfrm>
          <a:prstGeom prst="rect">
            <a:avLst/>
          </a:prstGeom>
        </p:spPr>
        <p:txBody>
          <a:bodyPr/>
          <a:lstStyle>
            <a:lvl1pPr>
              <a:defRPr>
                <a:solidFill>
                  <a:schemeClr val="lt1"/>
                </a:solidFill>
              </a:defRPr>
            </a:lvl1pPr>
          </a:lstStyle>
          <a:p>
            <a:fld id="{D28E348B-3B6A-455A-AE2A-FA4C930589F0}" type="slidenum">
              <a:rPr lang="en-US" smtClean="0"/>
              <a:pPr/>
              <a:t>‹#›</a:t>
            </a:fld>
            <a:endParaRPr lang="en-US" dirty="0"/>
          </a:p>
        </p:txBody>
      </p:sp>
      <p:sp>
        <p:nvSpPr>
          <p:cNvPr id="16" name="PwCFirm"/>
          <p:cNvSpPr txBox="1"/>
          <p:nvPr userDrawn="1"/>
        </p:nvSpPr>
        <p:spPr>
          <a:xfrm>
            <a:off x="523208" y="6477000"/>
            <a:ext cx="6563391"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US" sz="1000" b="1" i="0" u="none" baseline="0" dirty="0" smtClean="0">
                <a:solidFill>
                  <a:schemeClr val="bg1"/>
                </a:solidFill>
                <a:effectLst/>
                <a:latin typeface="+mn-lt"/>
              </a:rPr>
              <a:t>PwC | </a:t>
            </a:r>
            <a:r>
              <a:rPr kumimoji="0" lang="en-US" sz="1000" b="1" i="0" u="none" baseline="0" dirty="0" smtClean="0">
                <a:solidFill>
                  <a:schemeClr val="bg1"/>
                </a:solidFill>
                <a:effectLst/>
                <a:latin typeface="+mn-lt"/>
              </a:rPr>
              <a:t> </a:t>
            </a:r>
            <a:r>
              <a:rPr kumimoji="0" lang="en-US" sz="1000" b="0" i="0" u="none" baseline="0" dirty="0" smtClean="0">
                <a:solidFill>
                  <a:schemeClr val="bg1"/>
                </a:solidFill>
                <a:effectLst/>
                <a:latin typeface="+mn-lt"/>
              </a:rPr>
              <a:t>Relational </a:t>
            </a:r>
            <a:r>
              <a:rPr kumimoji="0" lang="en-US" sz="1000" b="0" i="0" u="none" baseline="0" dirty="0" smtClean="0">
                <a:solidFill>
                  <a:schemeClr val="bg1"/>
                </a:solidFill>
                <a:effectLst/>
                <a:latin typeface="+mn-lt"/>
              </a:rPr>
              <a:t>Databases and SQL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69133"/>
            <a:ext cx="8077200" cy="492443"/>
          </a:xfrm>
        </p:spPr>
        <p:txBody>
          <a:bodyPr anchor="t" anchorCtr="0">
            <a:spAutoFit/>
          </a:bodyPr>
          <a:lstStyle>
            <a:lvl1pPr>
              <a:lnSpc>
                <a:spcPct val="100000"/>
              </a:lnSpc>
              <a:defRPr sz="3200">
                <a:solidFill>
                  <a:schemeClr val="bg1"/>
                </a:solidFill>
              </a:defRPr>
            </a:lvl1pPr>
          </a:lstStyle>
          <a:p>
            <a:r>
              <a:rPr lang="en-US" noProof="0" smtClean="0"/>
              <a:t>Click to edit Master title style</a:t>
            </a:r>
            <a:endParaRPr lang="en-US" noProof="0" dirty="0" smtClean="0"/>
          </a:p>
        </p:txBody>
      </p:sp>
      <p:sp>
        <p:nvSpPr>
          <p:cNvPr id="33" name="Subtitle 2"/>
          <p:cNvSpPr>
            <a:spLocks noGrp="1"/>
          </p:cNvSpPr>
          <p:nvPr>
            <p:ph type="subTitle" idx="1"/>
          </p:nvPr>
        </p:nvSpPr>
        <p:spPr bwMode="black">
          <a:xfrm>
            <a:off x="533400" y="1722112"/>
            <a:ext cx="8077200" cy="430887"/>
          </a:xfrm>
        </p:spPr>
        <p:txBody>
          <a:bodyPr>
            <a:spAutoFit/>
          </a:bodyPr>
          <a:lstStyle>
            <a:lvl1pPr marL="0" indent="0" algn="l">
              <a:lnSpc>
                <a:spcPct val="100000"/>
              </a:lnSpc>
              <a:buNone/>
              <a:defRPr sz="28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US" noProof="0" dirty="0" smtClean="0"/>
          </a:p>
        </p:txBody>
      </p:sp>
      <p:cxnSp>
        <p:nvCxnSpPr>
          <p:cNvPr id="12" name="Shape 11"/>
          <p:cNvCxnSpPr/>
          <p:nvPr/>
        </p:nvCxnSpPr>
        <p:spPr>
          <a:xfrm rot="5400000" flipH="1" flipV="1">
            <a:off x="4423800" y="-3433199"/>
            <a:ext cx="144000"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6"/>
          </p:nvPr>
        </p:nvSpPr>
        <p:spPr>
          <a:xfrm>
            <a:off x="7086600" y="6477000"/>
            <a:ext cx="1527048" cy="152400"/>
          </a:xfrm>
          <a:prstGeom prst="rect">
            <a:avLst/>
          </a:prstGeom>
        </p:spPr>
        <p:txBody>
          <a:bodyPr/>
          <a:lstStyle>
            <a:lvl1pPr>
              <a:defRPr>
                <a:solidFill>
                  <a:schemeClr val="lt1"/>
                </a:solidFill>
              </a:defRPr>
            </a:lvl1pPr>
          </a:lstStyle>
          <a:p>
            <a:fld id="{13026BEE-7C2E-43AF-AF58-972A7F3995B7}" type="slidenum">
              <a:rPr lang="en-US" smtClean="0"/>
              <a:pPr/>
              <a:t>‹#›</a:t>
            </a:fld>
            <a:endParaRPr lang="en-US" dirty="0"/>
          </a:p>
        </p:txBody>
      </p:sp>
      <p:sp>
        <p:nvSpPr>
          <p:cNvPr id="17" name="PwCFirm"/>
          <p:cNvSpPr txBox="1"/>
          <p:nvPr userDrawn="1"/>
        </p:nvSpPr>
        <p:spPr>
          <a:xfrm>
            <a:off x="523208" y="6477000"/>
            <a:ext cx="6563391"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US" sz="1000" b="1" i="0" u="none" baseline="0" dirty="0" smtClean="0">
                <a:solidFill>
                  <a:schemeClr val="bg1"/>
                </a:solidFill>
                <a:effectLst/>
                <a:latin typeface="+mn-lt"/>
              </a:rPr>
              <a:t>PwC | </a:t>
            </a:r>
            <a:r>
              <a:rPr kumimoji="0" lang="en-US" sz="1000" b="0" i="0" u="none" baseline="0" dirty="0" smtClean="0">
                <a:solidFill>
                  <a:schemeClr val="bg1"/>
                </a:solidFill>
                <a:effectLst/>
                <a:latin typeface="+mn-lt"/>
              </a:rPr>
              <a:t>Title</a:t>
            </a:r>
          </a:p>
        </p:txBody>
      </p:sp>
      <p:sp>
        <p:nvSpPr>
          <p:cNvPr id="10" name="Content Placeholder 26"/>
          <p:cNvSpPr>
            <a:spLocks noGrp="1"/>
          </p:cNvSpPr>
          <p:nvPr>
            <p:ph sz="quarter" idx="19"/>
          </p:nvPr>
        </p:nvSpPr>
        <p:spPr>
          <a:xfrm>
            <a:off x="533400" y="2819400"/>
            <a:ext cx="3962400" cy="2000548"/>
          </a:xfrm>
        </p:spPr>
        <p:txBody>
          <a:bodyPr wrap="square">
            <a:spAutoFit/>
          </a:bodyPr>
          <a:lstStyle>
            <a:lvl1pPr marL="0" indent="0">
              <a:spcAft>
                <a:spcPts val="900"/>
              </a:spcAft>
              <a:defRPr sz="2000" baseline="0">
                <a:solidFill>
                  <a:schemeClr val="bg2"/>
                </a:solidFill>
              </a:defRPr>
            </a:lvl1pPr>
            <a:lvl2pPr marL="225425" indent="-225425">
              <a:spcAft>
                <a:spcPts val="900"/>
              </a:spcAft>
              <a:buClr>
                <a:schemeClr val="bg2"/>
              </a:buClr>
              <a:defRPr sz="2000">
                <a:solidFill>
                  <a:schemeClr val="bg2"/>
                </a:solidFill>
              </a:defRPr>
            </a:lvl2pPr>
            <a:lvl3pPr marL="457200" indent="-228600">
              <a:spcAft>
                <a:spcPts val="900"/>
              </a:spcAft>
              <a:buClr>
                <a:schemeClr val="bg2"/>
              </a:buClr>
              <a:defRPr sz="2000">
                <a:solidFill>
                  <a:schemeClr val="bg2"/>
                </a:solidFill>
              </a:defRPr>
            </a:lvl3pPr>
            <a:lvl4pPr marL="688975" indent="-227013">
              <a:spcAft>
                <a:spcPts val="900"/>
              </a:spcAft>
              <a:buClr>
                <a:schemeClr val="bg2"/>
              </a:buClr>
              <a:defRPr sz="2000">
                <a:solidFill>
                  <a:schemeClr val="bg2"/>
                </a:solidFill>
              </a:defRPr>
            </a:lvl4pPr>
            <a:lvl5pPr marL="914400" indent="-228600">
              <a:spcAft>
                <a:spcPts val="900"/>
              </a:spcAft>
              <a:buClr>
                <a:schemeClr val="bg2"/>
              </a:buClr>
              <a:defRPr sz="2000">
                <a:solidFill>
                  <a:schemeClr val="bg2"/>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100456" y="-2738255"/>
            <a:ext cx="144000"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82775" y="716769"/>
            <a:ext cx="5356225" cy="914400"/>
          </a:xfrm>
        </p:spPr>
        <p:txBody>
          <a:bodyPr anchor="t" anchorCtr="0">
            <a:noAutofit/>
          </a:bodyPr>
          <a:lstStyle>
            <a:lvl1pPr>
              <a:lnSpc>
                <a:spcPct val="90000"/>
              </a:lnSpc>
              <a:spcBef>
                <a:spcPts val="0"/>
              </a:spcBef>
              <a:defRPr sz="3200" b="1" i="1" baseline="0">
                <a:solidFill>
                  <a:schemeClr val="tx1"/>
                </a:solidFill>
              </a:defRPr>
            </a:lvl1pPr>
          </a:lstStyle>
          <a:p>
            <a:r>
              <a:rPr lang="en-US" noProof="0" dirty="0" smtClean="0"/>
              <a:t>Click to add the presentation’s main title</a:t>
            </a:r>
            <a:endParaRPr lang="en-US" noProof="0" dirty="0"/>
          </a:p>
        </p:txBody>
      </p:sp>
      <p:sp>
        <p:nvSpPr>
          <p:cNvPr id="143" name="Subtitle 2"/>
          <p:cNvSpPr>
            <a:spLocks noGrp="1"/>
          </p:cNvSpPr>
          <p:nvPr>
            <p:ph type="subTitle" idx="1" hasCustomPrompt="1"/>
          </p:nvPr>
        </p:nvSpPr>
        <p:spPr bwMode="black">
          <a:xfrm>
            <a:off x="1882775" y="1707368"/>
            <a:ext cx="5356225" cy="914401"/>
          </a:xfrm>
        </p:spPr>
        <p:txBody>
          <a:bodyPr>
            <a:noAutofit/>
          </a:bodyPr>
          <a:lstStyle>
            <a:lvl1pPr marL="0" indent="0" algn="l">
              <a:lnSpc>
                <a:spcPct val="90000"/>
              </a:lnSpc>
              <a:spcBef>
                <a:spcPts val="0"/>
              </a:spcBef>
              <a:spcAft>
                <a:spcPts val="0"/>
              </a:spcAft>
              <a:buNone/>
              <a:defRPr sz="24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smtClean="0"/>
              <a:t>www.pwc.com</a:t>
            </a:r>
            <a:endParaRPr lang="en-US" noProof="0" dirty="0"/>
          </a:p>
        </p:txBody>
      </p:sp>
      <p:grpSp>
        <p:nvGrpSpPr>
          <p:cNvPr id="102" name="Group 101"/>
          <p:cNvGrpSpPr>
            <a:grpSpLocks noChangeAspect="1"/>
          </p:cNvGrpSpPr>
          <p:nvPr userDrawn="1"/>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51" name="Group 50"/>
          <p:cNvGrpSpPr/>
          <p:nvPr userDrawn="1"/>
        </p:nvGrpSpPr>
        <p:grpSpPr>
          <a:xfrm>
            <a:off x="1752601" y="-4761"/>
            <a:ext cx="7391400" cy="6176009"/>
            <a:chOff x="1752601" y="1"/>
            <a:chExt cx="7391400" cy="6176009"/>
          </a:xfrm>
        </p:grpSpPr>
        <p:sp>
          <p:nvSpPr>
            <p:cNvPr id="52" name="Rectangle 17"/>
            <p:cNvSpPr>
              <a:spLocks noChangeArrowheads="1"/>
            </p:cNvSpPr>
            <p:nvPr/>
          </p:nvSpPr>
          <p:spPr bwMode="gray">
            <a:xfrm>
              <a:off x="1752601" y="4195630"/>
              <a:ext cx="2286000" cy="1980380"/>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53" name="Rectangle 7"/>
            <p:cNvSpPr>
              <a:spLocks noChangeArrowheads="1"/>
            </p:cNvSpPr>
            <p:nvPr/>
          </p:nvSpPr>
          <p:spPr bwMode="gray">
            <a:xfrm>
              <a:off x="8229600" y="4038312"/>
              <a:ext cx="914401" cy="2137697"/>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54" name="Rectangle 8"/>
            <p:cNvSpPr>
              <a:spLocks noChangeArrowheads="1"/>
            </p:cNvSpPr>
            <p:nvPr/>
          </p:nvSpPr>
          <p:spPr bwMode="gray">
            <a:xfrm>
              <a:off x="7620001" y="2899976"/>
              <a:ext cx="729522" cy="1295653"/>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55" name="Rectangle 9"/>
            <p:cNvSpPr>
              <a:spLocks noChangeArrowheads="1"/>
            </p:cNvSpPr>
            <p:nvPr/>
          </p:nvSpPr>
          <p:spPr bwMode="gray">
            <a:xfrm>
              <a:off x="7620001" y="4038312"/>
              <a:ext cx="729521" cy="2137697"/>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56" name="Rectangle 11"/>
            <p:cNvSpPr>
              <a:spLocks noChangeArrowheads="1"/>
            </p:cNvSpPr>
            <p:nvPr/>
          </p:nvSpPr>
          <p:spPr bwMode="gray">
            <a:xfrm>
              <a:off x="7239000" y="696094"/>
              <a:ext cx="473687" cy="2274966"/>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Rectangle 12"/>
            <p:cNvSpPr>
              <a:spLocks noChangeArrowheads="1"/>
            </p:cNvSpPr>
            <p:nvPr/>
          </p:nvSpPr>
          <p:spPr bwMode="gray">
            <a:xfrm>
              <a:off x="7239000" y="2899977"/>
              <a:ext cx="473687" cy="1295653"/>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58" name="Rectangle 13"/>
            <p:cNvSpPr>
              <a:spLocks noChangeArrowheads="1"/>
            </p:cNvSpPr>
            <p:nvPr/>
          </p:nvSpPr>
          <p:spPr bwMode="gray">
            <a:xfrm>
              <a:off x="7239000" y="4038312"/>
              <a:ext cx="473687" cy="2137697"/>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Rectangle 14"/>
            <p:cNvSpPr>
              <a:spLocks noChangeArrowheads="1"/>
            </p:cNvSpPr>
            <p:nvPr/>
          </p:nvSpPr>
          <p:spPr bwMode="gray">
            <a:xfrm>
              <a:off x="1752601" y="659475"/>
              <a:ext cx="5622752" cy="2311585"/>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60" name="Rectangle 15"/>
            <p:cNvSpPr>
              <a:spLocks noChangeArrowheads="1"/>
            </p:cNvSpPr>
            <p:nvPr/>
          </p:nvSpPr>
          <p:spPr bwMode="gray">
            <a:xfrm>
              <a:off x="1752601" y="2899977"/>
              <a:ext cx="5622752" cy="1295653"/>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61" name="Freeform 16"/>
            <p:cNvSpPr>
              <a:spLocks/>
            </p:cNvSpPr>
            <p:nvPr/>
          </p:nvSpPr>
          <p:spPr bwMode="gray">
            <a:xfrm>
              <a:off x="1752601" y="4038312"/>
              <a:ext cx="5622752" cy="2137697"/>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2" name="Rectangle 10"/>
            <p:cNvSpPr>
              <a:spLocks noChangeArrowheads="1"/>
            </p:cNvSpPr>
            <p:nvPr/>
          </p:nvSpPr>
          <p:spPr bwMode="gray">
            <a:xfrm>
              <a:off x="1752601" y="1"/>
              <a:ext cx="5622752" cy="696094"/>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63" name="Group 62"/>
          <p:cNvGrpSpPr/>
          <p:nvPr userDrawn="1"/>
        </p:nvGrpSpPr>
        <p:grpSpPr>
          <a:xfrm>
            <a:off x="968592" y="6170991"/>
            <a:ext cx="914400" cy="533479"/>
            <a:chOff x="968592" y="6170991"/>
            <a:chExt cx="914400" cy="533479"/>
          </a:xfrm>
        </p:grpSpPr>
        <p:sp>
          <p:nvSpPr>
            <p:cNvPr id="64" name="Rectangle 37"/>
            <p:cNvSpPr>
              <a:spLocks noChangeArrowheads="1"/>
            </p:cNvSpPr>
            <p:nvPr userDrawn="1"/>
          </p:nvSpPr>
          <p:spPr bwMode="black">
            <a:xfrm>
              <a:off x="1524116" y="6170991"/>
              <a:ext cx="228600" cy="52646"/>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65" name="Freeform 7"/>
            <p:cNvSpPr>
              <a:spLocks noEditPoints="1"/>
            </p:cNvSpPr>
            <p:nvPr userDrawn="1"/>
          </p:nvSpPr>
          <p:spPr bwMode="black">
            <a:xfrm>
              <a:off x="968592" y="6359814"/>
              <a:ext cx="914400" cy="344656"/>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
        <p:nvSpPr>
          <p:cNvPr id="6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smtClean="0"/>
              <a:t>www.pwc.com</a:t>
            </a:r>
            <a:endParaRPr lang="en-US" noProof="0" dirty="0"/>
          </a:p>
        </p:txBody>
      </p:sp>
      <p:sp>
        <p:nvSpPr>
          <p:cNvPr id="67"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smtClean="0"/>
              <a:t>Click to add the presentation’s main title</a:t>
            </a:r>
            <a:endParaRPr lang="en-US" noProof="0" dirty="0"/>
          </a:p>
        </p:txBody>
      </p:sp>
      <p:sp>
        <p:nvSpPr>
          <p:cNvPr id="6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24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20" name="Picture Placeholder 76"/>
          <p:cNvSpPr>
            <a:spLocks noGrp="1"/>
          </p:cNvSpPr>
          <p:nvPr>
            <p:ph type="pic" sz="quarter" idx="13"/>
          </p:nvPr>
        </p:nvSpPr>
        <p:spPr>
          <a:xfrm>
            <a:off x="609601" y="3048000"/>
            <a:ext cx="914400" cy="762000"/>
          </a:xfrm>
        </p:spPr>
        <p:txBody>
          <a:bodyPr/>
          <a:lstStyle>
            <a:lvl1pPr>
              <a:defRPr sz="1400"/>
            </a:lvl1pPr>
          </a:lstStyle>
          <a:p>
            <a:r>
              <a:rPr lang="en-US" noProof="0" smtClean="0"/>
              <a:t>Click icon to add picture</a:t>
            </a:r>
            <a:endParaRPr lang="en-US" noProof="0" dirty="0"/>
          </a:p>
        </p:txBody>
      </p:sp>
      <p:grpSp>
        <p:nvGrpSpPr>
          <p:cNvPr id="21" name="Group 20"/>
          <p:cNvGrpSpPr/>
          <p:nvPr userDrawn="1"/>
        </p:nvGrpSpPr>
        <p:grpSpPr>
          <a:xfrm>
            <a:off x="489086" y="2901697"/>
            <a:ext cx="1209752" cy="144000"/>
            <a:chOff x="489086" y="2901697"/>
            <a:chExt cx="1209752" cy="144000"/>
          </a:xfrm>
        </p:grpSpPr>
        <p:cxnSp>
          <p:nvCxnSpPr>
            <p:cNvPr id="22" name="Straight Connector 21"/>
            <p:cNvCxnSpPr/>
            <p:nvPr userDrawn="1"/>
          </p:nvCxnSpPr>
          <p:spPr>
            <a:xfrm rot="10800000">
              <a:off x="489086" y="2901698"/>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417087" y="2973697"/>
              <a:ext cx="14400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Slide: Client Logo">
    <p:spTree>
      <p:nvGrpSpPr>
        <p:cNvPr id="1" name=""/>
        <p:cNvGrpSpPr/>
        <p:nvPr/>
      </p:nvGrpSpPr>
      <p:grpSpPr>
        <a:xfrm>
          <a:off x="0" y="0"/>
          <a:ext cx="0" cy="0"/>
          <a:chOff x="0" y="0"/>
          <a:chExt cx="0" cy="0"/>
        </a:xfrm>
      </p:grpSpPr>
      <p:grpSp>
        <p:nvGrpSpPr>
          <p:cNvPr id="24" name="Group 23"/>
          <p:cNvGrpSpPr/>
          <p:nvPr userDrawn="1"/>
        </p:nvGrpSpPr>
        <p:grpSpPr>
          <a:xfrm>
            <a:off x="1752601" y="-4761"/>
            <a:ext cx="7391400" cy="6176009"/>
            <a:chOff x="1752601" y="1"/>
            <a:chExt cx="7391400" cy="6176009"/>
          </a:xfrm>
        </p:grpSpPr>
        <p:sp>
          <p:nvSpPr>
            <p:cNvPr id="25" name="Rectangle 17"/>
            <p:cNvSpPr>
              <a:spLocks noChangeArrowheads="1"/>
            </p:cNvSpPr>
            <p:nvPr/>
          </p:nvSpPr>
          <p:spPr bwMode="gray">
            <a:xfrm>
              <a:off x="1752601" y="4195630"/>
              <a:ext cx="2286000" cy="1980380"/>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Rectangle 7"/>
            <p:cNvSpPr>
              <a:spLocks noChangeArrowheads="1"/>
            </p:cNvSpPr>
            <p:nvPr/>
          </p:nvSpPr>
          <p:spPr bwMode="gray">
            <a:xfrm>
              <a:off x="8229600" y="4038312"/>
              <a:ext cx="914401" cy="2137697"/>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Rectangle 8"/>
            <p:cNvSpPr>
              <a:spLocks noChangeArrowheads="1"/>
            </p:cNvSpPr>
            <p:nvPr/>
          </p:nvSpPr>
          <p:spPr bwMode="gray">
            <a:xfrm>
              <a:off x="7620001" y="2899976"/>
              <a:ext cx="729522" cy="1295653"/>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Rectangle 9"/>
            <p:cNvSpPr>
              <a:spLocks noChangeArrowheads="1"/>
            </p:cNvSpPr>
            <p:nvPr/>
          </p:nvSpPr>
          <p:spPr bwMode="gray">
            <a:xfrm>
              <a:off x="7620001" y="4038312"/>
              <a:ext cx="729521" cy="2137697"/>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Rectangle 11"/>
            <p:cNvSpPr>
              <a:spLocks noChangeArrowheads="1"/>
            </p:cNvSpPr>
            <p:nvPr/>
          </p:nvSpPr>
          <p:spPr bwMode="gray">
            <a:xfrm>
              <a:off x="7239000" y="696094"/>
              <a:ext cx="473687" cy="2274966"/>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Rectangle 12"/>
            <p:cNvSpPr>
              <a:spLocks noChangeArrowheads="1"/>
            </p:cNvSpPr>
            <p:nvPr/>
          </p:nvSpPr>
          <p:spPr bwMode="gray">
            <a:xfrm>
              <a:off x="7239000" y="2899977"/>
              <a:ext cx="473687" cy="1295653"/>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Rectangle 13"/>
            <p:cNvSpPr>
              <a:spLocks noChangeArrowheads="1"/>
            </p:cNvSpPr>
            <p:nvPr/>
          </p:nvSpPr>
          <p:spPr bwMode="gray">
            <a:xfrm>
              <a:off x="7239000" y="4038312"/>
              <a:ext cx="473687" cy="2137697"/>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Rectangle 14"/>
            <p:cNvSpPr>
              <a:spLocks noChangeArrowheads="1"/>
            </p:cNvSpPr>
            <p:nvPr/>
          </p:nvSpPr>
          <p:spPr bwMode="gray">
            <a:xfrm>
              <a:off x="1752601" y="659475"/>
              <a:ext cx="5622752" cy="2311585"/>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Rectangle 15"/>
            <p:cNvSpPr>
              <a:spLocks noChangeArrowheads="1"/>
            </p:cNvSpPr>
            <p:nvPr/>
          </p:nvSpPr>
          <p:spPr bwMode="gray">
            <a:xfrm>
              <a:off x="1752601" y="2899977"/>
              <a:ext cx="5622752" cy="1295653"/>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Freeform 16"/>
            <p:cNvSpPr>
              <a:spLocks/>
            </p:cNvSpPr>
            <p:nvPr/>
          </p:nvSpPr>
          <p:spPr bwMode="gray">
            <a:xfrm>
              <a:off x="1752601" y="4038312"/>
              <a:ext cx="5622752" cy="2137697"/>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3" name="Rectangle 10"/>
            <p:cNvSpPr>
              <a:spLocks noChangeArrowheads="1"/>
            </p:cNvSpPr>
            <p:nvPr/>
          </p:nvSpPr>
          <p:spPr bwMode="gray">
            <a:xfrm>
              <a:off x="1752601" y="1"/>
              <a:ext cx="5622752" cy="696094"/>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58"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smtClean="0"/>
              <a:t>www.pwc.com</a:t>
            </a:r>
            <a:endParaRPr lang="en-US" noProof="0" dirty="0"/>
          </a:p>
        </p:txBody>
      </p:sp>
      <p:grpSp>
        <p:nvGrpSpPr>
          <p:cNvPr id="59" name="Group 58"/>
          <p:cNvGrpSpPr/>
          <p:nvPr userDrawn="1"/>
        </p:nvGrpSpPr>
        <p:grpSpPr>
          <a:xfrm>
            <a:off x="968592" y="6170991"/>
            <a:ext cx="914400" cy="533479"/>
            <a:chOff x="968592" y="6170991"/>
            <a:chExt cx="914400" cy="533479"/>
          </a:xfrm>
        </p:grpSpPr>
        <p:sp>
          <p:nvSpPr>
            <p:cNvPr id="60" name="Rectangle 37"/>
            <p:cNvSpPr>
              <a:spLocks noChangeArrowheads="1"/>
            </p:cNvSpPr>
            <p:nvPr userDrawn="1"/>
          </p:nvSpPr>
          <p:spPr bwMode="black">
            <a:xfrm>
              <a:off x="1524116" y="6170991"/>
              <a:ext cx="228600" cy="52646"/>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61" name="Freeform 7"/>
            <p:cNvSpPr>
              <a:spLocks noEditPoints="1"/>
            </p:cNvSpPr>
            <p:nvPr userDrawn="1"/>
          </p:nvSpPr>
          <p:spPr bwMode="black">
            <a:xfrm>
              <a:off x="968592" y="6359814"/>
              <a:ext cx="914400" cy="344656"/>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
        <p:nvSpPr>
          <p:cNvPr id="62"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smtClean="0"/>
              <a:t>Click to add the presentation’s main title</a:t>
            </a:r>
            <a:endParaRPr lang="en-US" noProof="0" dirty="0"/>
          </a:p>
        </p:txBody>
      </p:sp>
      <p:sp>
        <p:nvSpPr>
          <p:cNvPr id="63"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24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90562"/>
            <a:ext cx="8077200" cy="369332"/>
          </a:xfrm>
        </p:spPr>
        <p:txBody>
          <a:bodyPr>
            <a:spAutoFit/>
          </a:bodyPr>
          <a:lstStyle>
            <a:lvl1pPr>
              <a:defRPr sz="2400"/>
            </a:lvl1pPr>
          </a:lstStyle>
          <a:p>
            <a:r>
              <a:rPr lang="en-US" noProof="0" smtClean="0"/>
              <a:t>Click to edit Master title style</a:t>
            </a:r>
            <a:endParaRPr lang="en-US" noProof="0" dirty="0"/>
          </a:p>
        </p:txBody>
      </p:sp>
      <p:sp>
        <p:nvSpPr>
          <p:cNvPr id="31" name="Content Placeholder 26"/>
          <p:cNvSpPr>
            <a:spLocks noGrp="1"/>
          </p:cNvSpPr>
          <p:nvPr>
            <p:ph sz="quarter" idx="15"/>
          </p:nvPr>
        </p:nvSpPr>
        <p:spPr>
          <a:xfrm>
            <a:off x="533400" y="1762791"/>
            <a:ext cx="8077200" cy="2000548"/>
          </a:xfrm>
        </p:spPr>
        <p:txBody>
          <a:bodyPr wrap="square">
            <a:spAutoFit/>
          </a:bodyPr>
          <a:lstStyle>
            <a:lvl1pPr marL="0" indent="0">
              <a:spcAft>
                <a:spcPts val="900"/>
              </a:spcAft>
              <a:defRPr sz="2000" baseline="0"/>
            </a:lvl1pPr>
            <a:lvl2pPr marL="225425" indent="-225425">
              <a:spcAft>
                <a:spcPts val="900"/>
              </a:spcAft>
              <a:defRPr sz="2000"/>
            </a:lvl2pPr>
            <a:lvl3pPr marL="457200" indent="-228600">
              <a:spcAft>
                <a:spcPts val="900"/>
              </a:spcAft>
              <a:defRPr sz="2000"/>
            </a:lvl3pPr>
            <a:lvl4pPr marL="688975" indent="-227013">
              <a:spcAft>
                <a:spcPts val="900"/>
              </a:spcAft>
              <a:defRPr sz="2000"/>
            </a:lvl4pPr>
            <a:lvl5pPr marL="914400" indent="-228600">
              <a:spcAft>
                <a:spcPts val="900"/>
              </a:spcAft>
              <a:defRPr sz="2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cxnSp>
        <p:nvCxnSpPr>
          <p:cNvPr id="9" name="Shape 8"/>
          <p:cNvCxnSpPr/>
          <p:nvPr userDrawn="1"/>
        </p:nvCxnSpPr>
        <p:spPr>
          <a:xfrm rot="5400000" flipH="1" flipV="1">
            <a:off x="4422648" y="-3432047"/>
            <a:ext cx="146304"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8"/>
          </p:nvPr>
        </p:nvSpPr>
        <p:spPr>
          <a:xfrm>
            <a:off x="7086600" y="6477000"/>
            <a:ext cx="1527048" cy="152400"/>
          </a:xfrm>
          <a:prstGeom prst="rect">
            <a:avLst/>
          </a:prstGeom>
        </p:spPr>
        <p:txBody>
          <a:bodyPr/>
          <a:lstStyle/>
          <a:p>
            <a:fld id="{0EB59224-DFAF-451D-8CBC-9A737B9002FD}" type="slidenum">
              <a:rPr lang="en-US" smtClean="0"/>
              <a:pPr/>
              <a:t>‹#›</a:t>
            </a:fld>
            <a:endParaRPr lang="en-US" dirty="0"/>
          </a:p>
        </p:txBody>
      </p:sp>
      <p:sp>
        <p:nvSpPr>
          <p:cNvPr id="16" name="PwCFirm"/>
          <p:cNvSpPr txBox="1"/>
          <p:nvPr userDrawn="1"/>
        </p:nvSpPr>
        <p:spPr>
          <a:xfrm>
            <a:off x="523208" y="6477000"/>
            <a:ext cx="6563391"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US" sz="1000" b="1" i="0" u="none" baseline="0" dirty="0" smtClean="0">
                <a:effectLst/>
                <a:latin typeface="+mn-lt"/>
              </a:rPr>
              <a:t>PwC</a:t>
            </a:r>
            <a:r>
              <a:rPr kumimoji="0" lang="en-US" sz="1000" b="1" i="0" u="none" baseline="0" dirty="0" smtClean="0">
                <a:solidFill>
                  <a:schemeClr val="tx2"/>
                </a:solidFill>
                <a:effectLst/>
                <a:latin typeface="+mn-lt"/>
              </a:rPr>
              <a:t> | </a:t>
            </a:r>
            <a:r>
              <a:rPr kumimoji="0" lang="en-US" sz="1000" b="0" i="0" u="none" baseline="0" dirty="0" smtClean="0">
                <a:effectLst/>
                <a:latin typeface="+mn-lt"/>
              </a:rPr>
              <a:t>Title</a:t>
            </a:r>
          </a:p>
        </p:txBody>
      </p:sp>
    </p:spTree>
    <p:extLst>
      <p:ext uri="{BB962C8B-B14F-4D97-AF65-F5344CB8AC3E}">
        <p14:creationId xmlns:p14="http://schemas.microsoft.com/office/powerpoint/2010/main" val="527978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Slide: Picture">
    <p:spTree>
      <p:nvGrpSpPr>
        <p:cNvPr id="1" name=""/>
        <p:cNvGrpSpPr/>
        <p:nvPr/>
      </p:nvGrpSpPr>
      <p:grpSpPr>
        <a:xfrm>
          <a:off x="0" y="0"/>
          <a:ext cx="0" cy="0"/>
          <a:chOff x="0" y="0"/>
          <a:chExt cx="0" cy="0"/>
        </a:xfrm>
      </p:grpSpPr>
      <p:grpSp>
        <p:nvGrpSpPr>
          <p:cNvPr id="22" name="Group 21"/>
          <p:cNvGrpSpPr/>
          <p:nvPr userDrawn="1"/>
        </p:nvGrpSpPr>
        <p:grpSpPr>
          <a:xfrm>
            <a:off x="1752601" y="-4761"/>
            <a:ext cx="7391400" cy="6176009"/>
            <a:chOff x="1752601" y="1"/>
            <a:chExt cx="7391400" cy="6176009"/>
          </a:xfrm>
        </p:grpSpPr>
        <p:sp>
          <p:nvSpPr>
            <p:cNvPr id="23" name="Rectangle 17"/>
            <p:cNvSpPr>
              <a:spLocks noChangeArrowheads="1"/>
            </p:cNvSpPr>
            <p:nvPr/>
          </p:nvSpPr>
          <p:spPr bwMode="gray">
            <a:xfrm>
              <a:off x="1752601" y="4195630"/>
              <a:ext cx="2286000" cy="1980380"/>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Rectangle 7"/>
            <p:cNvSpPr>
              <a:spLocks noChangeArrowheads="1"/>
            </p:cNvSpPr>
            <p:nvPr/>
          </p:nvSpPr>
          <p:spPr bwMode="gray">
            <a:xfrm>
              <a:off x="8229600" y="4038312"/>
              <a:ext cx="914401" cy="2137697"/>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Rectangle 8"/>
            <p:cNvSpPr>
              <a:spLocks noChangeArrowheads="1"/>
            </p:cNvSpPr>
            <p:nvPr/>
          </p:nvSpPr>
          <p:spPr bwMode="gray">
            <a:xfrm>
              <a:off x="7620001" y="2899976"/>
              <a:ext cx="729522" cy="1295653"/>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Rectangle 9"/>
            <p:cNvSpPr>
              <a:spLocks noChangeArrowheads="1"/>
            </p:cNvSpPr>
            <p:nvPr/>
          </p:nvSpPr>
          <p:spPr bwMode="gray">
            <a:xfrm>
              <a:off x="7620001" y="4038312"/>
              <a:ext cx="729521" cy="2137697"/>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Rectangle 11"/>
            <p:cNvSpPr>
              <a:spLocks noChangeArrowheads="1"/>
            </p:cNvSpPr>
            <p:nvPr/>
          </p:nvSpPr>
          <p:spPr bwMode="gray">
            <a:xfrm>
              <a:off x="7239000" y="696094"/>
              <a:ext cx="473687" cy="2274966"/>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Rectangle 12"/>
            <p:cNvSpPr>
              <a:spLocks noChangeArrowheads="1"/>
            </p:cNvSpPr>
            <p:nvPr/>
          </p:nvSpPr>
          <p:spPr bwMode="gray">
            <a:xfrm>
              <a:off x="7239000" y="2899977"/>
              <a:ext cx="473687" cy="1295653"/>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Rectangle 13"/>
            <p:cNvSpPr>
              <a:spLocks noChangeArrowheads="1"/>
            </p:cNvSpPr>
            <p:nvPr/>
          </p:nvSpPr>
          <p:spPr bwMode="gray">
            <a:xfrm>
              <a:off x="7239000" y="4038312"/>
              <a:ext cx="473687" cy="2137697"/>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Rectangle 14"/>
            <p:cNvSpPr>
              <a:spLocks noChangeArrowheads="1"/>
            </p:cNvSpPr>
            <p:nvPr/>
          </p:nvSpPr>
          <p:spPr bwMode="gray">
            <a:xfrm>
              <a:off x="1752601" y="659475"/>
              <a:ext cx="5622752" cy="2311585"/>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Rectangle 15"/>
            <p:cNvSpPr>
              <a:spLocks noChangeArrowheads="1"/>
            </p:cNvSpPr>
            <p:nvPr/>
          </p:nvSpPr>
          <p:spPr bwMode="gray">
            <a:xfrm>
              <a:off x="1752601" y="2899977"/>
              <a:ext cx="5622752" cy="1295653"/>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16"/>
            <p:cNvSpPr>
              <a:spLocks/>
            </p:cNvSpPr>
            <p:nvPr/>
          </p:nvSpPr>
          <p:spPr bwMode="gray">
            <a:xfrm>
              <a:off x="1752601" y="4038312"/>
              <a:ext cx="5622752" cy="2137697"/>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Rectangle 10"/>
            <p:cNvSpPr>
              <a:spLocks noChangeArrowheads="1"/>
            </p:cNvSpPr>
            <p:nvPr/>
          </p:nvSpPr>
          <p:spPr bwMode="gray">
            <a:xfrm>
              <a:off x="1752601" y="1"/>
              <a:ext cx="5622752" cy="696094"/>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smtClean="0"/>
              <a:t>www.pwc.com</a:t>
            </a:r>
            <a:endParaRPr lang="en-US" noProof="0" dirty="0"/>
          </a:p>
        </p:txBody>
      </p:sp>
      <p:sp>
        <p:nvSpPr>
          <p:cNvPr id="47" name="Picture Placeholder 76"/>
          <p:cNvSpPr>
            <a:spLocks noGrp="1"/>
          </p:cNvSpPr>
          <p:nvPr>
            <p:ph type="pic" sz="quarter" idx="13"/>
          </p:nvPr>
        </p:nvSpPr>
        <p:spPr>
          <a:xfrm>
            <a:off x="1752600" y="2892834"/>
            <a:ext cx="6324600" cy="3279366"/>
          </a:xfrm>
        </p:spPr>
        <p:txBody>
          <a:bodyPr wrap="none">
            <a:noAutofit/>
          </a:bodyPr>
          <a:lstStyle>
            <a:lvl1pPr>
              <a:defRPr sz="1400"/>
            </a:lvl1pPr>
          </a:lstStyle>
          <a:p>
            <a:r>
              <a:rPr lang="en-US" noProof="0" smtClean="0"/>
              <a:t>Click icon to add picture</a:t>
            </a:r>
            <a:endParaRPr lang="en-US" noProof="0" dirty="0"/>
          </a:p>
        </p:txBody>
      </p:sp>
      <p:grpSp>
        <p:nvGrpSpPr>
          <p:cNvPr id="48" name="Group 47"/>
          <p:cNvGrpSpPr/>
          <p:nvPr userDrawn="1"/>
        </p:nvGrpSpPr>
        <p:grpSpPr>
          <a:xfrm>
            <a:off x="968592" y="6170991"/>
            <a:ext cx="914400" cy="533479"/>
            <a:chOff x="968592" y="6170991"/>
            <a:chExt cx="914400" cy="533479"/>
          </a:xfrm>
        </p:grpSpPr>
        <p:sp>
          <p:nvSpPr>
            <p:cNvPr id="49" name="Rectangle 37"/>
            <p:cNvSpPr>
              <a:spLocks noChangeArrowheads="1"/>
            </p:cNvSpPr>
            <p:nvPr userDrawn="1"/>
          </p:nvSpPr>
          <p:spPr bwMode="black">
            <a:xfrm>
              <a:off x="1524116" y="6170991"/>
              <a:ext cx="228600" cy="52646"/>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50" name="Freeform 7"/>
            <p:cNvSpPr>
              <a:spLocks noEditPoints="1"/>
            </p:cNvSpPr>
            <p:nvPr userDrawn="1"/>
          </p:nvSpPr>
          <p:spPr bwMode="black">
            <a:xfrm>
              <a:off x="968592" y="6359814"/>
              <a:ext cx="914400" cy="344656"/>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
        <p:nvSpPr>
          <p:cNvPr id="51"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smtClean="0"/>
              <a:t>Click to add the presentation’s main title</a:t>
            </a:r>
            <a:endParaRPr lang="en-US" noProof="0" dirty="0"/>
          </a:p>
        </p:txBody>
      </p:sp>
      <p:sp>
        <p:nvSpPr>
          <p:cNvPr id="52"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24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Slide: Colour">
    <p:spTree>
      <p:nvGrpSpPr>
        <p:cNvPr id="1" name=""/>
        <p:cNvGrpSpPr/>
        <p:nvPr/>
      </p:nvGrpSpPr>
      <p:grpSpPr>
        <a:xfrm>
          <a:off x="0" y="0"/>
          <a:ext cx="0" cy="0"/>
          <a:chOff x="0" y="0"/>
          <a:chExt cx="0" cy="0"/>
        </a:xfrm>
      </p:grpSpPr>
      <p:sp>
        <p:nvSpPr>
          <p:cNvPr id="14" name="Rectangle 649"/>
          <p:cNvSpPr>
            <a:spLocks noChangeArrowheads="1"/>
          </p:cNvSpPr>
          <p:nvPr userDrawn="1"/>
        </p:nvSpPr>
        <p:spPr bwMode="gray">
          <a:xfrm>
            <a:off x="7367588" y="693739"/>
            <a:ext cx="1776412" cy="5478462"/>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5" name="Rectangle 648"/>
          <p:cNvSpPr>
            <a:spLocks noChangeArrowheads="1"/>
          </p:cNvSpPr>
          <p:nvPr userDrawn="1"/>
        </p:nvSpPr>
        <p:spPr bwMode="gray">
          <a:xfrm>
            <a:off x="1752601" y="-1"/>
            <a:ext cx="5614988" cy="703263"/>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6" name="Rectangle 650"/>
          <p:cNvSpPr>
            <a:spLocks noChangeArrowheads="1"/>
          </p:cNvSpPr>
          <p:nvPr userDrawn="1"/>
        </p:nvSpPr>
        <p:spPr bwMode="gray">
          <a:xfrm>
            <a:off x="1752601" y="693739"/>
            <a:ext cx="5614988" cy="5478462"/>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smtClean="0"/>
              <a:t>www.pwc.com</a:t>
            </a:r>
            <a:endParaRPr lang="en-US" noProof="0" dirty="0"/>
          </a:p>
        </p:txBody>
      </p:sp>
      <p:grpSp>
        <p:nvGrpSpPr>
          <p:cNvPr id="18" name="Group 17"/>
          <p:cNvGrpSpPr/>
          <p:nvPr userDrawn="1"/>
        </p:nvGrpSpPr>
        <p:grpSpPr>
          <a:xfrm>
            <a:off x="968592" y="6170991"/>
            <a:ext cx="914400" cy="533479"/>
            <a:chOff x="968592" y="6170991"/>
            <a:chExt cx="914400" cy="533479"/>
          </a:xfrm>
        </p:grpSpPr>
        <p:sp>
          <p:nvSpPr>
            <p:cNvPr id="19" name="Rectangle 37"/>
            <p:cNvSpPr>
              <a:spLocks noChangeArrowheads="1"/>
            </p:cNvSpPr>
            <p:nvPr userDrawn="1"/>
          </p:nvSpPr>
          <p:spPr bwMode="black">
            <a:xfrm>
              <a:off x="1524116" y="6170991"/>
              <a:ext cx="228600" cy="52646"/>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 name="Freeform 7"/>
            <p:cNvSpPr>
              <a:spLocks noEditPoints="1"/>
            </p:cNvSpPr>
            <p:nvPr userDrawn="1"/>
          </p:nvSpPr>
          <p:spPr bwMode="black">
            <a:xfrm>
              <a:off x="968592" y="6359814"/>
              <a:ext cx="914400" cy="344656"/>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
        <p:nvSpPr>
          <p:cNvPr id="21"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smtClean="0"/>
              <a:t>Click to add the presentation’s main title</a:t>
            </a:r>
            <a:endParaRPr lang="en-US" noProof="0" dirty="0"/>
          </a:p>
        </p:txBody>
      </p:sp>
      <p:sp>
        <p:nvSpPr>
          <p:cNvPr id="22"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24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66752"/>
            <a:ext cx="8077200" cy="492443"/>
          </a:xfrm>
        </p:spPr>
        <p:txBody>
          <a:bodyPr>
            <a:spAutoFit/>
          </a:bodyPr>
          <a:lstStyle>
            <a:lvl1pPr>
              <a:defRPr sz="3200">
                <a:solidFill>
                  <a:schemeClr val="tx1"/>
                </a:solidFill>
              </a:defRPr>
            </a:lvl1pPr>
          </a:lstStyle>
          <a:p>
            <a:r>
              <a:rPr lang="en-US" noProof="0" smtClean="0"/>
              <a:t>Click to edit Master title style</a:t>
            </a:r>
            <a:endParaRPr lang="en-US" noProof="0" dirty="0"/>
          </a:p>
        </p:txBody>
      </p:sp>
      <p:sp>
        <p:nvSpPr>
          <p:cNvPr id="11" name="Text Placeholder 10"/>
          <p:cNvSpPr>
            <a:spLocks noGrp="1"/>
          </p:cNvSpPr>
          <p:nvPr>
            <p:ph type="body" sz="quarter" idx="10" hasCustomPrompt="1"/>
          </p:nvPr>
        </p:nvSpPr>
        <p:spPr>
          <a:xfrm>
            <a:off x="533400" y="6490901"/>
            <a:ext cx="4800600" cy="138499"/>
          </a:xfrm>
        </p:spPr>
        <p:txBody>
          <a:bodyPr anchor="b"/>
          <a:lstStyle>
            <a:lvl1pPr>
              <a:defRPr sz="900">
                <a:latin typeface="Arial" pitchFamily="34" charset="0"/>
                <a:cs typeface="Arial" pitchFamily="34" charset="0"/>
              </a:defRPr>
            </a:lvl1pPr>
          </a:lstStyle>
          <a:p>
            <a:pPr lvl="0"/>
            <a:r>
              <a:rPr lang="en-US" noProof="0" dirty="0" smtClean="0"/>
              <a:t>Add legal and copyright disclaimers here.</a:t>
            </a:r>
            <a:endParaRPr lang="en-U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90562"/>
            <a:ext cx="8077200" cy="369332"/>
          </a:xfrm>
        </p:spPr>
        <p:txBody>
          <a:bodyPr>
            <a:spAutoFit/>
          </a:bodyPr>
          <a:lstStyle>
            <a:lvl1pPr>
              <a:defRPr sz="2400"/>
            </a:lvl1pPr>
          </a:lstStyle>
          <a:p>
            <a:r>
              <a:rPr lang="en-US" noProof="0" smtClean="0"/>
              <a:t>Click to edit Master title style</a:t>
            </a:r>
            <a:endParaRPr lang="en-US" noProof="0" dirty="0"/>
          </a:p>
        </p:txBody>
      </p:sp>
      <p:cxnSp>
        <p:nvCxnSpPr>
          <p:cNvPr id="62" name="Shape 61"/>
          <p:cNvCxnSpPr/>
          <p:nvPr/>
        </p:nvCxnSpPr>
        <p:spPr>
          <a:xfrm rot="5400000" flipH="1" flipV="1">
            <a:off x="4423800" y="-3433199"/>
            <a:ext cx="1440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8"/>
          </p:nvPr>
        </p:nvSpPr>
        <p:spPr>
          <a:xfrm>
            <a:off x="7086600" y="6477000"/>
            <a:ext cx="1527048" cy="152400"/>
          </a:xfrm>
          <a:prstGeom prst="rect">
            <a:avLst/>
          </a:prstGeom>
        </p:spPr>
        <p:txBody>
          <a:bodyPr/>
          <a:lstStyle/>
          <a:p>
            <a:fld id="{069F9423-6DB4-4995-A238-EE5645B5A8BA}" type="slidenum">
              <a:rPr lang="en-US" smtClean="0"/>
              <a:pPr/>
              <a:t>‹#›</a:t>
            </a:fld>
            <a:endParaRPr lang="en-US" dirty="0"/>
          </a:p>
        </p:txBody>
      </p:sp>
      <p:sp>
        <p:nvSpPr>
          <p:cNvPr id="16" name="PwCFirm"/>
          <p:cNvSpPr txBox="1"/>
          <p:nvPr userDrawn="1"/>
        </p:nvSpPr>
        <p:spPr>
          <a:xfrm>
            <a:off x="523208" y="6477000"/>
            <a:ext cx="6563391"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US" sz="1000" b="1" i="0" u="none" baseline="0" dirty="0" smtClean="0">
                <a:effectLst/>
                <a:latin typeface="+mn-lt"/>
              </a:rPr>
              <a:t>PwC</a:t>
            </a:r>
            <a:r>
              <a:rPr kumimoji="0" lang="en-US" sz="1000" b="1" i="0" u="none" baseline="0" dirty="0" smtClean="0">
                <a:solidFill>
                  <a:schemeClr val="tx2"/>
                </a:solidFill>
                <a:effectLst/>
                <a:latin typeface="+mn-lt"/>
              </a:rPr>
              <a:t> | </a:t>
            </a:r>
            <a:r>
              <a:rPr kumimoji="0" lang="en-US" sz="1000" b="0" i="0" u="none" baseline="0" dirty="0" smtClean="0">
                <a:effectLst/>
                <a:latin typeface="+mn-lt"/>
              </a:rPr>
              <a:t>Title</a:t>
            </a:r>
          </a:p>
        </p:txBody>
      </p:sp>
      <p:sp>
        <p:nvSpPr>
          <p:cNvPr id="8" name="Content Placeholder 26"/>
          <p:cNvSpPr>
            <a:spLocks noGrp="1"/>
          </p:cNvSpPr>
          <p:nvPr>
            <p:ph sz="quarter" idx="19"/>
          </p:nvPr>
        </p:nvSpPr>
        <p:spPr>
          <a:xfrm>
            <a:off x="533400" y="1762791"/>
            <a:ext cx="3962400" cy="2000548"/>
          </a:xfrm>
        </p:spPr>
        <p:txBody>
          <a:bodyPr wrap="square">
            <a:spAutoFit/>
          </a:bodyPr>
          <a:lstStyle>
            <a:lvl1pPr marL="0" indent="0">
              <a:spcAft>
                <a:spcPts val="900"/>
              </a:spcAft>
              <a:defRPr sz="2000" baseline="0"/>
            </a:lvl1pPr>
            <a:lvl2pPr marL="225425" indent="-225425">
              <a:spcAft>
                <a:spcPts val="900"/>
              </a:spcAft>
              <a:defRPr sz="2000"/>
            </a:lvl2pPr>
            <a:lvl3pPr marL="457200" indent="-228600">
              <a:spcAft>
                <a:spcPts val="900"/>
              </a:spcAft>
              <a:defRPr sz="2000"/>
            </a:lvl3pPr>
            <a:lvl4pPr marL="688975" indent="-227013">
              <a:spcAft>
                <a:spcPts val="900"/>
              </a:spcAft>
              <a:defRPr sz="2000"/>
            </a:lvl4pPr>
            <a:lvl5pPr marL="914400" indent="-228600">
              <a:spcAft>
                <a:spcPts val="900"/>
              </a:spcAft>
              <a:defRPr sz="2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9" name="Content Placeholder 26"/>
          <p:cNvSpPr>
            <a:spLocks noGrp="1"/>
          </p:cNvSpPr>
          <p:nvPr>
            <p:ph sz="quarter" idx="20"/>
          </p:nvPr>
        </p:nvSpPr>
        <p:spPr>
          <a:xfrm>
            <a:off x="4648200" y="1762791"/>
            <a:ext cx="3962400" cy="2000548"/>
          </a:xfrm>
        </p:spPr>
        <p:txBody>
          <a:bodyPr wrap="square">
            <a:spAutoFit/>
          </a:bodyPr>
          <a:lstStyle>
            <a:lvl1pPr marL="0" indent="0">
              <a:spcAft>
                <a:spcPts val="900"/>
              </a:spcAft>
              <a:defRPr sz="2000" baseline="0"/>
            </a:lvl1pPr>
            <a:lvl2pPr marL="225425" indent="-225425">
              <a:spcAft>
                <a:spcPts val="900"/>
              </a:spcAft>
              <a:defRPr sz="2000"/>
            </a:lvl2pPr>
            <a:lvl3pPr marL="457200" indent="-228600">
              <a:spcAft>
                <a:spcPts val="900"/>
              </a:spcAft>
              <a:defRPr sz="2000"/>
            </a:lvl3pPr>
            <a:lvl4pPr marL="688975" indent="-227013">
              <a:spcAft>
                <a:spcPts val="900"/>
              </a:spcAft>
              <a:defRPr sz="2000"/>
            </a:lvl4pPr>
            <a:lvl5pPr marL="914400" indent="-228600">
              <a:spcAft>
                <a:spcPts val="900"/>
              </a:spcAft>
              <a:defRPr sz="2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90562"/>
            <a:ext cx="8077200" cy="369332"/>
          </a:xfrm>
        </p:spPr>
        <p:txBody>
          <a:bodyPr>
            <a:spAutoFit/>
          </a:bodyPr>
          <a:lstStyle>
            <a:lvl1pPr>
              <a:defRPr sz="2400"/>
            </a:lvl1pPr>
          </a:lstStyle>
          <a:p>
            <a:r>
              <a:rPr lang="en-US" noProof="0" smtClean="0"/>
              <a:t>Click to edit Master title style</a:t>
            </a:r>
            <a:endParaRPr lang="en-US" noProof="0" dirty="0"/>
          </a:p>
        </p:txBody>
      </p:sp>
      <p:cxnSp>
        <p:nvCxnSpPr>
          <p:cNvPr id="19" name="Shape 18"/>
          <p:cNvCxnSpPr/>
          <p:nvPr/>
        </p:nvCxnSpPr>
        <p:spPr>
          <a:xfrm rot="5400000" flipH="1" flipV="1">
            <a:off x="4422648" y="-3432047"/>
            <a:ext cx="146304"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8"/>
          </p:nvPr>
        </p:nvSpPr>
        <p:spPr>
          <a:xfrm>
            <a:off x="7086600" y="6477000"/>
            <a:ext cx="1527048" cy="152400"/>
          </a:xfrm>
          <a:prstGeom prst="rect">
            <a:avLst/>
          </a:prstGeom>
        </p:spPr>
        <p:txBody>
          <a:bodyPr/>
          <a:lstStyle/>
          <a:p>
            <a:fld id="{E465B776-1C7C-4667-A0FF-D70E1C83FF5F}" type="slidenum">
              <a:rPr lang="en-US" smtClean="0"/>
              <a:pPr/>
              <a:t>‹#›</a:t>
            </a:fld>
            <a:endParaRPr lang="en-US" dirty="0"/>
          </a:p>
        </p:txBody>
      </p:sp>
      <p:sp>
        <p:nvSpPr>
          <p:cNvPr id="17" name="PwCFirm"/>
          <p:cNvSpPr txBox="1"/>
          <p:nvPr userDrawn="1"/>
        </p:nvSpPr>
        <p:spPr>
          <a:xfrm>
            <a:off x="523208" y="6477000"/>
            <a:ext cx="6563391"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US" sz="1000" b="1" i="0" u="none" baseline="0" dirty="0" smtClean="0">
                <a:effectLst/>
                <a:latin typeface="+mn-lt"/>
              </a:rPr>
              <a:t>PwC</a:t>
            </a:r>
            <a:r>
              <a:rPr kumimoji="0" lang="en-US" sz="1000" b="1" i="0" u="none" baseline="0" dirty="0" smtClean="0">
                <a:solidFill>
                  <a:schemeClr val="tx2"/>
                </a:solidFill>
                <a:effectLst/>
                <a:latin typeface="+mn-lt"/>
              </a:rPr>
              <a:t> | </a:t>
            </a:r>
            <a:r>
              <a:rPr kumimoji="0" lang="en-US" sz="1000" b="0" i="0" u="none" baseline="0" dirty="0" smtClean="0">
                <a:effectLst/>
                <a:latin typeface="+mn-lt"/>
              </a:rPr>
              <a:t>Title</a:t>
            </a:r>
          </a:p>
        </p:txBody>
      </p:sp>
      <p:sp>
        <p:nvSpPr>
          <p:cNvPr id="9" name="Content Placeholder 26"/>
          <p:cNvSpPr>
            <a:spLocks noGrp="1"/>
          </p:cNvSpPr>
          <p:nvPr>
            <p:ph sz="quarter" idx="19"/>
          </p:nvPr>
        </p:nvSpPr>
        <p:spPr>
          <a:xfrm>
            <a:off x="533400" y="1762790"/>
            <a:ext cx="2590800" cy="2308324"/>
          </a:xfrm>
        </p:spPr>
        <p:txBody>
          <a:bodyPr wrap="square">
            <a:spAutoFit/>
          </a:bodyPr>
          <a:lstStyle>
            <a:lvl1pPr marL="0" indent="0">
              <a:spcAft>
                <a:spcPts val="900"/>
              </a:spcAft>
              <a:defRPr sz="2000" baseline="0"/>
            </a:lvl1pPr>
            <a:lvl2pPr marL="225425" indent="-225425">
              <a:spcAft>
                <a:spcPts val="900"/>
              </a:spcAft>
              <a:defRPr sz="2000"/>
            </a:lvl2pPr>
            <a:lvl3pPr marL="457200" indent="-228600">
              <a:spcAft>
                <a:spcPts val="900"/>
              </a:spcAft>
              <a:defRPr sz="2000"/>
            </a:lvl3pPr>
            <a:lvl4pPr marL="688975" indent="-227013">
              <a:spcAft>
                <a:spcPts val="900"/>
              </a:spcAft>
              <a:defRPr sz="2000"/>
            </a:lvl4pPr>
            <a:lvl5pPr marL="914400" indent="-228600">
              <a:spcAft>
                <a:spcPts val="900"/>
              </a:spcAft>
              <a:defRPr sz="2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0" name="Content Placeholder 26"/>
          <p:cNvSpPr>
            <a:spLocks noGrp="1"/>
          </p:cNvSpPr>
          <p:nvPr>
            <p:ph sz="quarter" idx="20"/>
          </p:nvPr>
        </p:nvSpPr>
        <p:spPr>
          <a:xfrm>
            <a:off x="3278778" y="1762790"/>
            <a:ext cx="2590800" cy="2308324"/>
          </a:xfrm>
        </p:spPr>
        <p:txBody>
          <a:bodyPr wrap="square">
            <a:spAutoFit/>
          </a:bodyPr>
          <a:lstStyle>
            <a:lvl1pPr marL="0" indent="0">
              <a:spcAft>
                <a:spcPts val="900"/>
              </a:spcAft>
              <a:defRPr sz="2000" baseline="0"/>
            </a:lvl1pPr>
            <a:lvl2pPr marL="225425" indent="-225425">
              <a:spcAft>
                <a:spcPts val="900"/>
              </a:spcAft>
              <a:defRPr sz="2000"/>
            </a:lvl2pPr>
            <a:lvl3pPr marL="457200" indent="-228600">
              <a:spcAft>
                <a:spcPts val="900"/>
              </a:spcAft>
              <a:defRPr sz="2000"/>
            </a:lvl3pPr>
            <a:lvl4pPr marL="688975" indent="-227013">
              <a:spcAft>
                <a:spcPts val="900"/>
              </a:spcAft>
              <a:defRPr sz="2000"/>
            </a:lvl4pPr>
            <a:lvl5pPr marL="914400" indent="-228600">
              <a:spcAft>
                <a:spcPts val="900"/>
              </a:spcAft>
              <a:defRPr sz="2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2" name="Content Placeholder 26"/>
          <p:cNvSpPr>
            <a:spLocks noGrp="1"/>
          </p:cNvSpPr>
          <p:nvPr>
            <p:ph sz="quarter" idx="21"/>
          </p:nvPr>
        </p:nvSpPr>
        <p:spPr>
          <a:xfrm>
            <a:off x="6019800" y="1762790"/>
            <a:ext cx="2590800" cy="2308324"/>
          </a:xfrm>
        </p:spPr>
        <p:txBody>
          <a:bodyPr wrap="square">
            <a:spAutoFit/>
          </a:bodyPr>
          <a:lstStyle>
            <a:lvl1pPr marL="0" indent="0">
              <a:spcAft>
                <a:spcPts val="900"/>
              </a:spcAft>
              <a:defRPr sz="2000" baseline="0"/>
            </a:lvl1pPr>
            <a:lvl2pPr marL="225425" indent="-225425">
              <a:spcAft>
                <a:spcPts val="900"/>
              </a:spcAft>
              <a:defRPr sz="2000"/>
            </a:lvl2pPr>
            <a:lvl3pPr marL="457200" indent="-228600">
              <a:spcAft>
                <a:spcPts val="900"/>
              </a:spcAft>
              <a:defRPr sz="2000"/>
            </a:lvl3pPr>
            <a:lvl4pPr marL="688975" indent="-227013">
              <a:spcAft>
                <a:spcPts val="900"/>
              </a:spcAft>
              <a:defRPr sz="2000"/>
            </a:lvl4pPr>
            <a:lvl5pPr marL="914400" indent="-228600">
              <a:spcAft>
                <a:spcPts val="900"/>
              </a:spcAft>
              <a:defRPr sz="2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90562"/>
            <a:ext cx="8077200" cy="369332"/>
          </a:xfrm>
        </p:spPr>
        <p:txBody>
          <a:bodyPr>
            <a:spAutoFit/>
          </a:bodyPr>
          <a:lstStyle>
            <a:lvl1pPr indent="0">
              <a:spcBef>
                <a:spcPts val="0"/>
              </a:spcBef>
              <a:spcAft>
                <a:spcPts val="0"/>
              </a:spcAft>
              <a:defRPr sz="2400"/>
            </a:lvl1pPr>
          </a:lstStyle>
          <a:p>
            <a:r>
              <a:rPr lang="en-US" noProof="0" smtClean="0"/>
              <a:t>Click to edit Master title style</a:t>
            </a:r>
            <a:endParaRPr lang="en-US" noProof="0" dirty="0"/>
          </a:p>
        </p:txBody>
      </p:sp>
      <p:sp>
        <p:nvSpPr>
          <p:cNvPr id="13" name="Text Placeholder 12"/>
          <p:cNvSpPr>
            <a:spLocks noGrp="1"/>
          </p:cNvSpPr>
          <p:nvPr>
            <p:ph type="body" sz="quarter" idx="16"/>
          </p:nvPr>
        </p:nvSpPr>
        <p:spPr>
          <a:xfrm>
            <a:off x="533400" y="1762791"/>
            <a:ext cx="8077200" cy="307777"/>
          </a:xfrm>
        </p:spPr>
        <p:txBody>
          <a:bodyPr>
            <a:spAutoFit/>
          </a:bodyPr>
          <a:lstStyle>
            <a:lvl1pPr indent="0">
              <a:spcBef>
                <a:spcPts val="0"/>
              </a:spcBef>
              <a:spcAft>
                <a:spcPts val="900"/>
              </a:spcAft>
              <a:defRPr sz="2000"/>
            </a:lvl1pPr>
          </a:lstStyle>
          <a:p>
            <a:pPr lvl="0"/>
            <a:r>
              <a:rPr lang="en-US" noProof="0" smtClean="0"/>
              <a:t>Click to edit Master text styles</a:t>
            </a:r>
          </a:p>
        </p:txBody>
      </p:sp>
      <p:cxnSp>
        <p:nvCxnSpPr>
          <p:cNvPr id="14" name="Shape 13"/>
          <p:cNvCxnSpPr/>
          <p:nvPr/>
        </p:nvCxnSpPr>
        <p:spPr>
          <a:xfrm rot="5400000" flipH="1" flipV="1">
            <a:off x="4422648" y="-3432047"/>
            <a:ext cx="146304"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9"/>
          </p:nvPr>
        </p:nvSpPr>
        <p:spPr>
          <a:xfrm>
            <a:off x="7086600" y="6477000"/>
            <a:ext cx="1527048" cy="152400"/>
          </a:xfrm>
          <a:prstGeom prst="rect">
            <a:avLst/>
          </a:prstGeom>
        </p:spPr>
        <p:txBody>
          <a:bodyPr/>
          <a:lstStyle/>
          <a:p>
            <a:fld id="{8E128734-4B17-4637-8727-62E713AB0BD2}" type="slidenum">
              <a:rPr lang="en-US" smtClean="0"/>
              <a:pPr/>
              <a:t>‹#›</a:t>
            </a:fld>
            <a:endParaRPr lang="en-US" dirty="0"/>
          </a:p>
        </p:txBody>
      </p:sp>
      <p:sp>
        <p:nvSpPr>
          <p:cNvPr id="19" name="PwCFirm"/>
          <p:cNvSpPr txBox="1"/>
          <p:nvPr userDrawn="1"/>
        </p:nvSpPr>
        <p:spPr>
          <a:xfrm>
            <a:off x="523208" y="6477000"/>
            <a:ext cx="6563391"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US" sz="1000" b="1" i="0" u="none" baseline="0" dirty="0" smtClean="0">
                <a:effectLst/>
                <a:latin typeface="+mn-lt"/>
              </a:rPr>
              <a:t>PwC</a:t>
            </a:r>
            <a:r>
              <a:rPr kumimoji="0" lang="en-US" sz="1000" b="1" i="0" u="none" baseline="0" dirty="0" smtClean="0">
                <a:solidFill>
                  <a:schemeClr val="tx2"/>
                </a:solidFill>
                <a:effectLst/>
                <a:latin typeface="+mn-lt"/>
              </a:rPr>
              <a:t> | </a:t>
            </a:r>
            <a:r>
              <a:rPr kumimoji="0" lang="en-US" sz="1000" b="0" i="0" u="none" baseline="0" dirty="0" smtClean="0">
                <a:effectLst/>
                <a:latin typeface="+mn-lt"/>
              </a:rPr>
              <a:t>Title</a:t>
            </a:r>
          </a:p>
        </p:txBody>
      </p:sp>
      <p:sp>
        <p:nvSpPr>
          <p:cNvPr id="9" name="Content Placeholder 26"/>
          <p:cNvSpPr>
            <a:spLocks noGrp="1"/>
          </p:cNvSpPr>
          <p:nvPr>
            <p:ph sz="quarter" idx="20"/>
          </p:nvPr>
        </p:nvSpPr>
        <p:spPr>
          <a:xfrm>
            <a:off x="533400" y="3352800"/>
            <a:ext cx="3962400" cy="2000548"/>
          </a:xfrm>
        </p:spPr>
        <p:txBody>
          <a:bodyPr wrap="square">
            <a:spAutoFit/>
          </a:bodyPr>
          <a:lstStyle>
            <a:lvl1pPr marL="0" indent="0">
              <a:spcAft>
                <a:spcPts val="900"/>
              </a:spcAft>
              <a:defRPr sz="2000" baseline="0"/>
            </a:lvl1pPr>
            <a:lvl2pPr marL="225425" indent="-225425">
              <a:spcAft>
                <a:spcPts val="900"/>
              </a:spcAft>
              <a:defRPr sz="2000"/>
            </a:lvl2pPr>
            <a:lvl3pPr marL="457200" indent="-228600">
              <a:spcAft>
                <a:spcPts val="900"/>
              </a:spcAft>
              <a:defRPr sz="2000"/>
            </a:lvl3pPr>
            <a:lvl4pPr marL="688975" indent="-227013">
              <a:spcAft>
                <a:spcPts val="900"/>
              </a:spcAft>
              <a:defRPr sz="2000"/>
            </a:lvl4pPr>
            <a:lvl5pPr marL="914400" indent="-228600">
              <a:spcAft>
                <a:spcPts val="900"/>
              </a:spcAft>
              <a:defRPr sz="2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0" name="Content Placeholder 26"/>
          <p:cNvSpPr>
            <a:spLocks noGrp="1"/>
          </p:cNvSpPr>
          <p:nvPr>
            <p:ph sz="quarter" idx="21"/>
          </p:nvPr>
        </p:nvSpPr>
        <p:spPr>
          <a:xfrm>
            <a:off x="4648200" y="3352800"/>
            <a:ext cx="3962400" cy="2000548"/>
          </a:xfrm>
        </p:spPr>
        <p:txBody>
          <a:bodyPr wrap="square">
            <a:spAutoFit/>
          </a:bodyPr>
          <a:lstStyle>
            <a:lvl1pPr marL="0" indent="0">
              <a:spcAft>
                <a:spcPts val="900"/>
              </a:spcAft>
              <a:defRPr sz="2000" baseline="0"/>
            </a:lvl1pPr>
            <a:lvl2pPr marL="225425" indent="-225425">
              <a:spcAft>
                <a:spcPts val="900"/>
              </a:spcAft>
              <a:defRPr sz="2000"/>
            </a:lvl2pPr>
            <a:lvl3pPr marL="457200" indent="-228600">
              <a:spcAft>
                <a:spcPts val="900"/>
              </a:spcAft>
              <a:defRPr sz="2000"/>
            </a:lvl3pPr>
            <a:lvl4pPr marL="688975" indent="-227013">
              <a:spcAft>
                <a:spcPts val="900"/>
              </a:spcAft>
              <a:defRPr sz="2000"/>
            </a:lvl4pPr>
            <a:lvl5pPr marL="914400" indent="-228600">
              <a:spcAft>
                <a:spcPts val="900"/>
              </a:spcAft>
              <a:defRPr sz="2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90562"/>
            <a:ext cx="8077200" cy="369332"/>
          </a:xfrm>
        </p:spPr>
        <p:txBody>
          <a:bodyPr>
            <a:spAutoFit/>
          </a:bodyPr>
          <a:lstStyle>
            <a:lvl1pPr indent="0">
              <a:spcBef>
                <a:spcPts val="0"/>
              </a:spcBef>
              <a:spcAft>
                <a:spcPts val="0"/>
              </a:spcAft>
              <a:defRPr sz="2400"/>
            </a:lvl1pPr>
          </a:lstStyle>
          <a:p>
            <a:r>
              <a:rPr lang="en-US" noProof="0" smtClean="0"/>
              <a:t>Click to edit Master title style</a:t>
            </a:r>
            <a:endParaRPr lang="en-US" noProof="0" dirty="0"/>
          </a:p>
        </p:txBody>
      </p:sp>
      <p:sp>
        <p:nvSpPr>
          <p:cNvPr id="28" name="Content Placeholder 26"/>
          <p:cNvSpPr>
            <a:spLocks noGrp="1"/>
          </p:cNvSpPr>
          <p:nvPr>
            <p:ph sz="quarter" idx="14"/>
          </p:nvPr>
        </p:nvSpPr>
        <p:spPr>
          <a:xfrm>
            <a:off x="6019800" y="1762791"/>
            <a:ext cx="2590800" cy="615553"/>
          </a:xfrm>
        </p:spPr>
        <p:txBody>
          <a:bodyPr>
            <a:spAutoFit/>
          </a:bodyPr>
          <a:lstStyle>
            <a:lvl1pPr indent="0">
              <a:spcBef>
                <a:spcPts val="0"/>
              </a:spcBef>
              <a:spcAft>
                <a:spcPts val="900"/>
              </a:spcAft>
              <a:defRPr sz="2000"/>
            </a:lvl1p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615553"/>
          </a:xfrm>
        </p:spPr>
        <p:txBody>
          <a:bodyPr>
            <a:spAutoFit/>
          </a:bodyPr>
          <a:lstStyle>
            <a:lvl1pPr indent="0">
              <a:spcBef>
                <a:spcPts val="0"/>
              </a:spcBef>
              <a:spcAft>
                <a:spcPts val="900"/>
              </a:spcAft>
              <a:defRPr sz="2000"/>
            </a:lvl1pPr>
          </a:lstStyle>
          <a:p>
            <a:pPr lvl="0"/>
            <a:r>
              <a:rPr lang="en-US" noProof="0" smtClean="0"/>
              <a:t>Click to edit Master text styles</a:t>
            </a:r>
          </a:p>
        </p:txBody>
      </p:sp>
      <p:sp>
        <p:nvSpPr>
          <p:cNvPr id="13" name="Text Placeholder 12"/>
          <p:cNvSpPr>
            <a:spLocks noGrp="1"/>
          </p:cNvSpPr>
          <p:nvPr>
            <p:ph type="body" sz="quarter" idx="16"/>
          </p:nvPr>
        </p:nvSpPr>
        <p:spPr>
          <a:xfrm>
            <a:off x="533400" y="1762791"/>
            <a:ext cx="5334000" cy="307777"/>
          </a:xfrm>
        </p:spPr>
        <p:txBody>
          <a:bodyPr>
            <a:spAutoFit/>
          </a:bodyPr>
          <a:lstStyle>
            <a:lvl1pPr indent="0">
              <a:spcBef>
                <a:spcPts val="0"/>
              </a:spcBef>
              <a:spcAft>
                <a:spcPts val="900"/>
              </a:spcAft>
              <a:defRPr sz="2000"/>
            </a:lvl1pPr>
          </a:lstStyle>
          <a:p>
            <a:pPr lvl="0"/>
            <a:r>
              <a:rPr lang="en-US" noProof="0" smtClean="0"/>
              <a:t>Click to edit Master text styles</a:t>
            </a:r>
          </a:p>
        </p:txBody>
      </p:sp>
      <p:cxnSp>
        <p:nvCxnSpPr>
          <p:cNvPr id="14" name="Shape 13"/>
          <p:cNvCxnSpPr/>
          <p:nvPr/>
        </p:nvCxnSpPr>
        <p:spPr>
          <a:xfrm rot="5400000" flipH="1" flipV="1">
            <a:off x="4422648" y="-3432047"/>
            <a:ext cx="146304"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9"/>
          </p:nvPr>
        </p:nvSpPr>
        <p:spPr>
          <a:xfrm>
            <a:off x="7086600" y="6477000"/>
            <a:ext cx="1527048" cy="152400"/>
          </a:xfrm>
          <a:prstGeom prst="rect">
            <a:avLst/>
          </a:prstGeom>
        </p:spPr>
        <p:txBody>
          <a:bodyPr/>
          <a:lstStyle/>
          <a:p>
            <a:fld id="{C36D5406-9C10-4C6D-A43E-9271D2A90095}" type="slidenum">
              <a:rPr lang="en-US" smtClean="0"/>
              <a:pPr/>
              <a:t>‹#›</a:t>
            </a:fld>
            <a:endParaRPr lang="en-US" dirty="0"/>
          </a:p>
        </p:txBody>
      </p:sp>
      <p:sp>
        <p:nvSpPr>
          <p:cNvPr id="19" name="PwCFirm"/>
          <p:cNvSpPr txBox="1"/>
          <p:nvPr userDrawn="1"/>
        </p:nvSpPr>
        <p:spPr>
          <a:xfrm>
            <a:off x="523208" y="6477000"/>
            <a:ext cx="6671675"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US" sz="1000" b="1" i="0" u="none" baseline="0" dirty="0" smtClean="0">
                <a:effectLst/>
                <a:latin typeface="+mn-lt"/>
              </a:rPr>
              <a:t>PwC</a:t>
            </a:r>
            <a:r>
              <a:rPr kumimoji="0" lang="en-US" sz="1000" b="1" i="0" u="none" baseline="0" dirty="0" smtClean="0">
                <a:solidFill>
                  <a:schemeClr val="tx2"/>
                </a:solidFill>
                <a:effectLst/>
                <a:latin typeface="+mn-lt"/>
              </a:rPr>
              <a:t> | </a:t>
            </a:r>
            <a:r>
              <a:rPr kumimoji="0" lang="en-US" sz="1000" b="0" i="0" u="none" baseline="0" dirty="0" smtClean="0">
                <a:effectLst/>
                <a:latin typeface="+mn-lt"/>
              </a:rPr>
              <a:t>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62791"/>
            <a:ext cx="2590800" cy="615553"/>
          </a:xfrm>
        </p:spPr>
        <p:txBody>
          <a:bodyPr>
            <a:spAutoFit/>
          </a:bodyPr>
          <a:lstStyle>
            <a:lvl1pPr indent="0">
              <a:spcBef>
                <a:spcPts val="0"/>
              </a:spcBef>
              <a:spcAft>
                <a:spcPts val="900"/>
              </a:spcAft>
              <a:defRPr sz="2000"/>
            </a:lvl1pPr>
          </a:lstStyle>
          <a:p>
            <a:pPr lvl="0"/>
            <a:r>
              <a:rPr lang="en-US" noProof="0" smtClean="0"/>
              <a:t>Click to edit Master text styles</a:t>
            </a:r>
          </a:p>
        </p:txBody>
      </p:sp>
      <p:sp>
        <p:nvSpPr>
          <p:cNvPr id="2" name="Title 1"/>
          <p:cNvSpPr>
            <a:spLocks noGrp="1"/>
          </p:cNvSpPr>
          <p:nvPr>
            <p:ph type="title"/>
          </p:nvPr>
        </p:nvSpPr>
        <p:spPr>
          <a:xfrm>
            <a:off x="533400" y="690562"/>
            <a:ext cx="8077200" cy="369332"/>
          </a:xfrm>
        </p:spPr>
        <p:txBody>
          <a:bodyPr>
            <a:spAutoFit/>
          </a:bodyPr>
          <a:lstStyle>
            <a:lvl1pPr indent="0">
              <a:spcBef>
                <a:spcPts val="0"/>
              </a:spcBef>
              <a:spcAft>
                <a:spcPts val="0"/>
              </a:spcAft>
              <a:defRPr sz="2400"/>
            </a:lvl1pPr>
          </a:lstStyle>
          <a:p>
            <a:r>
              <a:rPr lang="en-US" noProof="0" smtClean="0"/>
              <a:t>Click to edit Master title style</a:t>
            </a:r>
            <a:endParaRPr lang="en-US" noProof="0" dirty="0"/>
          </a:p>
        </p:txBody>
      </p:sp>
      <p:sp>
        <p:nvSpPr>
          <p:cNvPr id="31" name="Content Placeholder 26"/>
          <p:cNvSpPr>
            <a:spLocks noGrp="1"/>
          </p:cNvSpPr>
          <p:nvPr>
            <p:ph sz="quarter" idx="15"/>
          </p:nvPr>
        </p:nvSpPr>
        <p:spPr>
          <a:xfrm>
            <a:off x="533400" y="4038600"/>
            <a:ext cx="2590800" cy="615553"/>
          </a:xfrm>
        </p:spPr>
        <p:txBody>
          <a:bodyPr>
            <a:spAutoFit/>
          </a:bodyPr>
          <a:lstStyle>
            <a:lvl1pPr indent="0">
              <a:spcBef>
                <a:spcPts val="0"/>
              </a:spcBef>
              <a:spcAft>
                <a:spcPts val="900"/>
              </a:spcAft>
              <a:defRPr sz="2000"/>
            </a:lvl1pPr>
          </a:lstStyle>
          <a:p>
            <a:pPr lvl="0"/>
            <a:r>
              <a:rPr lang="en-US" noProof="0" smtClean="0"/>
              <a:t>Click to edit Master text styles</a:t>
            </a:r>
          </a:p>
        </p:txBody>
      </p:sp>
      <p:sp>
        <p:nvSpPr>
          <p:cNvPr id="13" name="Text Placeholder 12"/>
          <p:cNvSpPr>
            <a:spLocks noGrp="1"/>
          </p:cNvSpPr>
          <p:nvPr>
            <p:ph type="body" sz="quarter" idx="16"/>
          </p:nvPr>
        </p:nvSpPr>
        <p:spPr>
          <a:xfrm>
            <a:off x="3276600" y="1762791"/>
            <a:ext cx="5334000" cy="307777"/>
          </a:xfrm>
        </p:spPr>
        <p:txBody>
          <a:bodyPr>
            <a:spAutoFit/>
          </a:bodyPr>
          <a:lstStyle>
            <a:lvl1pPr indent="0">
              <a:spcBef>
                <a:spcPts val="0"/>
              </a:spcBef>
              <a:spcAft>
                <a:spcPts val="900"/>
              </a:spcAft>
              <a:defRPr sz="2000"/>
            </a:lvl1pPr>
          </a:lstStyle>
          <a:p>
            <a:pPr lvl="0"/>
            <a:r>
              <a:rPr lang="en-US" noProof="0" smtClean="0"/>
              <a:t>Click to edit Master text styles</a:t>
            </a:r>
          </a:p>
        </p:txBody>
      </p:sp>
      <p:cxnSp>
        <p:nvCxnSpPr>
          <p:cNvPr id="14" name="Shape 13"/>
          <p:cNvCxnSpPr/>
          <p:nvPr/>
        </p:nvCxnSpPr>
        <p:spPr>
          <a:xfrm rot="5400000" flipH="1" flipV="1">
            <a:off x="4422648" y="-3432047"/>
            <a:ext cx="146304"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9"/>
          </p:nvPr>
        </p:nvSpPr>
        <p:spPr>
          <a:xfrm>
            <a:off x="7086600" y="6477000"/>
            <a:ext cx="1527048" cy="152400"/>
          </a:xfrm>
          <a:prstGeom prst="rect">
            <a:avLst/>
          </a:prstGeom>
        </p:spPr>
        <p:txBody>
          <a:bodyPr/>
          <a:lstStyle/>
          <a:p>
            <a:fld id="{2377E250-C228-4C84-9F8D-24AC6678393B}" type="slidenum">
              <a:rPr lang="en-US" smtClean="0"/>
              <a:pPr/>
              <a:t>‹#›</a:t>
            </a:fld>
            <a:endParaRPr lang="en-US" dirty="0"/>
          </a:p>
        </p:txBody>
      </p:sp>
      <p:sp>
        <p:nvSpPr>
          <p:cNvPr id="19" name="PwCFirm"/>
          <p:cNvSpPr txBox="1"/>
          <p:nvPr userDrawn="1"/>
        </p:nvSpPr>
        <p:spPr>
          <a:xfrm>
            <a:off x="523208" y="6477000"/>
            <a:ext cx="6563391"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US" sz="1000" b="1" i="0" u="none" baseline="0" dirty="0" smtClean="0">
                <a:effectLst/>
                <a:latin typeface="+mn-lt"/>
              </a:rPr>
              <a:t>PwC</a:t>
            </a:r>
            <a:r>
              <a:rPr kumimoji="0" lang="en-US" sz="1000" b="1" i="0" u="none" baseline="0" dirty="0" smtClean="0">
                <a:solidFill>
                  <a:schemeClr val="tx2"/>
                </a:solidFill>
                <a:effectLst/>
                <a:latin typeface="+mn-lt"/>
              </a:rPr>
              <a:t> | </a:t>
            </a:r>
            <a:r>
              <a:rPr kumimoji="0" lang="en-US" sz="1000" b="0" i="0" u="none" baseline="0" dirty="0" smtClean="0">
                <a:effectLst/>
                <a:latin typeface="+mn-lt"/>
              </a:rPr>
              <a:t>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91356"/>
            <a:ext cx="5334000" cy="369332"/>
          </a:xfrm>
        </p:spPr>
        <p:txBody>
          <a:bodyPr>
            <a:spAutoFit/>
          </a:bodyPr>
          <a:lstStyle>
            <a:lvl1pPr>
              <a:defRPr sz="2400"/>
            </a:lvl1pPr>
          </a:lstStyle>
          <a:p>
            <a:r>
              <a:rPr lang="en-US" noProof="1" smtClean="0"/>
              <a:t>Click to edit Master title style</a:t>
            </a:r>
            <a:endParaRPr lang="en-US" noProof="1"/>
          </a:p>
        </p:txBody>
      </p:sp>
      <p:sp>
        <p:nvSpPr>
          <p:cNvPr id="12" name="Text Placeholder 11"/>
          <p:cNvSpPr>
            <a:spLocks noGrp="1"/>
          </p:cNvSpPr>
          <p:nvPr>
            <p:ph type="body" sz="quarter" idx="16"/>
          </p:nvPr>
        </p:nvSpPr>
        <p:spPr>
          <a:xfrm>
            <a:off x="533400" y="1762791"/>
            <a:ext cx="2590800" cy="677108"/>
          </a:xfrm>
        </p:spPr>
        <p:txBody>
          <a:bodyPr>
            <a:spAutoFit/>
          </a:bodyPr>
          <a:lstStyle>
            <a:lvl1pPr indent="0">
              <a:defRPr sz="2200" b="1" i="1" baseline="0">
                <a:solidFill>
                  <a:schemeClr val="tx2"/>
                </a:solidFill>
              </a:defRPr>
            </a:lvl1pPr>
          </a:lstStyle>
          <a:p>
            <a:pPr lvl="0"/>
            <a:r>
              <a:rPr lang="en-US" noProof="1" smtClean="0"/>
              <a:t>Click to edit Master text styles</a:t>
            </a:r>
          </a:p>
        </p:txBody>
      </p:sp>
      <p:cxnSp>
        <p:nvCxnSpPr>
          <p:cNvPr id="13" name="Shape 12"/>
          <p:cNvCxnSpPr/>
          <p:nvPr userDrawn="1"/>
        </p:nvCxnSpPr>
        <p:spPr>
          <a:xfrm rot="5400000" flipH="1" flipV="1">
            <a:off x="5794248" y="-2060447"/>
            <a:ext cx="146304"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9"/>
          </p:nvPr>
        </p:nvSpPr>
        <p:spPr>
          <a:xfrm>
            <a:off x="7086600" y="6477000"/>
            <a:ext cx="1527048" cy="152400"/>
          </a:xfrm>
          <a:prstGeom prst="rect">
            <a:avLst/>
          </a:prstGeom>
        </p:spPr>
        <p:txBody>
          <a:bodyPr/>
          <a:lstStyle/>
          <a:p>
            <a:fld id="{EA9D55CA-63F3-47D3-AC4C-F64D0814D69E}" type="slidenum">
              <a:rPr lang="en-US" smtClean="0"/>
              <a:pPr/>
              <a:t>‹#›</a:t>
            </a:fld>
            <a:endParaRPr lang="en-US" dirty="0"/>
          </a:p>
        </p:txBody>
      </p:sp>
      <p:sp>
        <p:nvSpPr>
          <p:cNvPr id="18" name="PwCFirm"/>
          <p:cNvSpPr txBox="1"/>
          <p:nvPr userDrawn="1"/>
        </p:nvSpPr>
        <p:spPr>
          <a:xfrm>
            <a:off x="523208" y="6477000"/>
            <a:ext cx="6563391"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US" sz="1000" b="1" i="0" u="none" baseline="0" dirty="0" smtClean="0">
                <a:effectLst/>
                <a:latin typeface="+mn-lt"/>
              </a:rPr>
              <a:t>PwC</a:t>
            </a:r>
            <a:r>
              <a:rPr kumimoji="0" lang="en-US" sz="1000" b="1" i="0" u="none" baseline="0" dirty="0" smtClean="0">
                <a:solidFill>
                  <a:schemeClr val="tx2"/>
                </a:solidFill>
                <a:effectLst/>
                <a:latin typeface="+mn-lt"/>
              </a:rPr>
              <a:t> | </a:t>
            </a:r>
            <a:r>
              <a:rPr kumimoji="0" lang="en-US" sz="1000" b="0" i="0" u="none" baseline="0" dirty="0" smtClean="0">
                <a:effectLst/>
                <a:latin typeface="+mn-lt"/>
              </a:rPr>
              <a:t>Title</a:t>
            </a:r>
          </a:p>
        </p:txBody>
      </p:sp>
      <p:sp>
        <p:nvSpPr>
          <p:cNvPr id="9" name="Content Placeholder 26"/>
          <p:cNvSpPr>
            <a:spLocks noGrp="1"/>
          </p:cNvSpPr>
          <p:nvPr>
            <p:ph sz="quarter" idx="21"/>
          </p:nvPr>
        </p:nvSpPr>
        <p:spPr>
          <a:xfrm>
            <a:off x="3276600" y="1762791"/>
            <a:ext cx="5334000" cy="2000548"/>
          </a:xfrm>
        </p:spPr>
        <p:txBody>
          <a:bodyPr wrap="square">
            <a:spAutoFit/>
          </a:bodyPr>
          <a:lstStyle>
            <a:lvl1pPr marL="0" indent="0">
              <a:spcAft>
                <a:spcPts val="900"/>
              </a:spcAft>
              <a:defRPr sz="2000" baseline="0"/>
            </a:lvl1pPr>
            <a:lvl2pPr marL="225425" indent="-225425">
              <a:spcAft>
                <a:spcPts val="900"/>
              </a:spcAft>
              <a:defRPr sz="2000"/>
            </a:lvl2pPr>
            <a:lvl3pPr marL="457200" indent="-228600">
              <a:spcAft>
                <a:spcPts val="900"/>
              </a:spcAft>
              <a:defRPr sz="2000"/>
            </a:lvl3pPr>
            <a:lvl4pPr marL="688975" indent="-227013">
              <a:spcAft>
                <a:spcPts val="900"/>
              </a:spcAft>
              <a:defRPr sz="2000"/>
            </a:lvl4pPr>
            <a:lvl5pPr marL="914400" indent="-228600">
              <a:spcAft>
                <a:spcPts val="900"/>
              </a:spcAft>
              <a:defRPr sz="2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90562"/>
            <a:ext cx="8077200" cy="369332"/>
          </a:xfrm>
        </p:spPr>
        <p:txBody>
          <a:bodyPr>
            <a:spAutoFit/>
          </a:bodyPr>
          <a:lstStyle>
            <a:lvl1pPr>
              <a:defRPr sz="2400"/>
            </a:lvl1pPr>
          </a:lstStyle>
          <a:p>
            <a:r>
              <a:rPr lang="en-US" noProof="0" smtClean="0"/>
              <a:t>Click to edit Master title style</a:t>
            </a:r>
            <a:endParaRPr lang="en-US" noProof="0" dirty="0"/>
          </a:p>
        </p:txBody>
      </p:sp>
      <p:cxnSp>
        <p:nvCxnSpPr>
          <p:cNvPr id="10" name="Shape 9"/>
          <p:cNvCxnSpPr/>
          <p:nvPr/>
        </p:nvCxnSpPr>
        <p:spPr>
          <a:xfrm rot="5400000" flipH="1" flipV="1">
            <a:off x="4422648" y="-3432047"/>
            <a:ext cx="146304"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a:xfrm>
            <a:off x="7086600" y="6477000"/>
            <a:ext cx="1527048" cy="152400"/>
          </a:xfrm>
          <a:prstGeom prst="rect">
            <a:avLst/>
          </a:prstGeom>
        </p:spPr>
        <p:txBody>
          <a:bodyPr/>
          <a:lstStyle/>
          <a:p>
            <a:fld id="{A96507C1-7AAC-4258-B4A6-0AD71D34F312}" type="slidenum">
              <a:rPr lang="en-US" smtClean="0"/>
              <a:pPr/>
              <a:t>‹#›</a:t>
            </a:fld>
            <a:endParaRPr lang="en-US" dirty="0"/>
          </a:p>
        </p:txBody>
      </p:sp>
      <p:sp>
        <p:nvSpPr>
          <p:cNvPr id="15" name="PwCFirm"/>
          <p:cNvSpPr txBox="1"/>
          <p:nvPr userDrawn="1"/>
        </p:nvSpPr>
        <p:spPr>
          <a:xfrm>
            <a:off x="523208" y="6477000"/>
            <a:ext cx="6563391"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US" sz="1000" b="1" i="0" u="none" baseline="0" dirty="0" smtClean="0">
                <a:effectLst/>
                <a:latin typeface="+mn-lt"/>
              </a:rPr>
              <a:t>PwC</a:t>
            </a:r>
            <a:r>
              <a:rPr kumimoji="0" lang="en-US" sz="1000" b="1" i="0" u="none" baseline="0" dirty="0" smtClean="0">
                <a:solidFill>
                  <a:schemeClr val="tx2"/>
                </a:solidFill>
                <a:effectLst/>
                <a:latin typeface="+mn-lt"/>
              </a:rPr>
              <a:t> | </a:t>
            </a:r>
            <a:r>
              <a:rPr kumimoji="0" lang="en-US" sz="1000" b="0" i="0" u="none" baseline="0" dirty="0" smtClean="0">
                <a:effectLst/>
                <a:latin typeface="+mn-lt"/>
              </a:rPr>
              <a:t>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369332"/>
          </a:xfrm>
          <a:prstGeom prst="rect">
            <a:avLst/>
          </a:prstGeom>
        </p:spPr>
        <p:txBody>
          <a:bodyPr vert="horz" lIns="0" tIns="0" rIns="0" bIns="0" rtlCol="0" anchor="t" anchorCtr="0">
            <a:spAutoFit/>
          </a:body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533401" y="1762130"/>
            <a:ext cx="8077199" cy="2000548"/>
          </a:xfrm>
          <a:prstGeom prst="rect">
            <a:avLst/>
          </a:prstGeom>
        </p:spPr>
        <p:txBody>
          <a:bodyPr vert="horz" wrap="square" lIns="0" tIns="0" rIns="0" bIns="0" rtlCol="0">
            <a:sp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GB" dirty="0"/>
          </a:p>
        </p:txBody>
      </p:sp>
      <p:sp>
        <p:nvSpPr>
          <p:cNvPr id="7"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F4144712-BE7D-42D0-82FB-893C73CFD19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52" r:id="rId1"/>
    <p:sldLayoutId id="214748367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51" r:id="rId18"/>
    <p:sldLayoutId id="2147483668" r:id="rId19"/>
    <p:sldLayoutId id="2147483669" r:id="rId20"/>
    <p:sldLayoutId id="2147483670" r:id="rId21"/>
    <p:sldLayoutId id="2147483671" r:id="rId22"/>
  </p:sldLayoutIdLst>
  <p:hf hdr="0" ftr="0" dt="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28600" indent="-22860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457200" indent="-22860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685800" indent="-22860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914400" indent="-22860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95475" y="374904"/>
            <a:ext cx="4105656" cy="169277"/>
          </a:xfrm>
        </p:spPr>
        <p:txBody>
          <a:bodyPr/>
          <a:lstStyle/>
          <a:p>
            <a:r>
              <a:rPr lang="en-US" dirty="0"/>
              <a:t>www.pwc.com</a:t>
            </a:r>
          </a:p>
        </p:txBody>
      </p:sp>
      <p:sp>
        <p:nvSpPr>
          <p:cNvPr id="5" name="Title 4"/>
          <p:cNvSpPr>
            <a:spLocks noGrp="1"/>
          </p:cNvSpPr>
          <p:nvPr>
            <p:ph type="ctrTitle"/>
          </p:nvPr>
        </p:nvSpPr>
        <p:spPr>
          <a:xfrm>
            <a:off x="1895475" y="838200"/>
            <a:ext cx="5343525" cy="886397"/>
          </a:xfrm>
        </p:spPr>
        <p:txBody>
          <a:bodyPr>
            <a:spAutoFit/>
          </a:bodyPr>
          <a:lstStyle/>
          <a:p>
            <a:r>
              <a:rPr lang="en-US" dirty="0" smtClean="0">
                <a:solidFill>
                  <a:srgbClr val="FFFFFF"/>
                </a:solidFill>
                <a:latin typeface="Georgia" panose="02040502050405020303" pitchFamily="18" charset="0"/>
              </a:rPr>
              <a:t>Relational </a:t>
            </a:r>
            <a:r>
              <a:rPr lang="en-US" dirty="0" smtClean="0">
                <a:solidFill>
                  <a:srgbClr val="FFFFFF"/>
                </a:solidFill>
                <a:latin typeface="Georgia" panose="02040502050405020303" pitchFamily="18" charset="0"/>
              </a:rPr>
              <a:t>Databases and </a:t>
            </a:r>
            <a:r>
              <a:rPr lang="en-US" dirty="0">
                <a:solidFill>
                  <a:srgbClr val="FFFFFF"/>
                </a:solidFill>
                <a:latin typeface="Georgia" panose="02040502050405020303" pitchFamily="18" charset="0"/>
              </a:rPr>
              <a:t>SQL</a:t>
            </a:r>
            <a:endParaRPr lang="en-US" dirty="0"/>
          </a:p>
        </p:txBody>
      </p:sp>
    </p:spTree>
    <p:extLst>
      <p:ext uri="{BB962C8B-B14F-4D97-AF65-F5344CB8AC3E}">
        <p14:creationId xmlns:p14="http://schemas.microsoft.com/office/powerpoint/2010/main" val="3688026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latin typeface="Georgia" panose="02040502050405020303" pitchFamily="18" charset="0"/>
              </a:rPr>
              <a:t>Primary key</a:t>
            </a:r>
            <a:endParaRPr lang="en-US" dirty="0"/>
          </a:p>
        </p:txBody>
      </p:sp>
      <p:sp>
        <p:nvSpPr>
          <p:cNvPr id="3" name="Content Placeholder 2"/>
          <p:cNvSpPr>
            <a:spLocks noGrp="1"/>
          </p:cNvSpPr>
          <p:nvPr>
            <p:ph sz="quarter" idx="15"/>
          </p:nvPr>
        </p:nvSpPr>
        <p:spPr>
          <a:xfrm>
            <a:off x="533400" y="1762791"/>
            <a:ext cx="8077200" cy="969496"/>
          </a:xfrm>
        </p:spPr>
        <p:txBody>
          <a:bodyPr/>
          <a:lstStyle/>
          <a:p>
            <a:pPr marL="228600" indent="-228600">
              <a:spcAft>
                <a:spcPts val="900"/>
              </a:spcAft>
              <a:buClrTx/>
              <a:buSzPts val="1600"/>
              <a:buFont typeface="Arial" panose="020B0604020202020204" pitchFamily="34" charset="0"/>
              <a:buChar char="•"/>
            </a:pPr>
            <a:r>
              <a:rPr lang="en-US" dirty="0">
                <a:solidFill>
                  <a:srgbClr val="000000"/>
                </a:solidFill>
              </a:rPr>
              <a:t>Primary key is a unique identifier of records in a table</a:t>
            </a:r>
          </a:p>
          <a:p>
            <a:pPr marL="228600" indent="-228600">
              <a:spcAft>
                <a:spcPts val="900"/>
              </a:spcAft>
              <a:buClrTx/>
              <a:buSzPts val="1600"/>
              <a:buFont typeface="Arial" panose="020B0604020202020204" pitchFamily="34" charset="0"/>
              <a:buChar char="•"/>
            </a:pPr>
            <a:r>
              <a:rPr lang="en-US" dirty="0">
                <a:solidFill>
                  <a:srgbClr val="000000"/>
                </a:solidFill>
              </a:rPr>
              <a:t>Primary key values may be generated manually or automatically</a:t>
            </a:r>
          </a:p>
          <a:p>
            <a:pPr marL="228600" indent="-228600">
              <a:spcAft>
                <a:spcPts val="900"/>
              </a:spcAft>
              <a:buClrTx/>
              <a:buSzPts val="1600"/>
              <a:buFont typeface="Arial" panose="020B0604020202020204" pitchFamily="34" charset="0"/>
              <a:buChar char="•"/>
            </a:pPr>
            <a:r>
              <a:rPr lang="en-US" dirty="0">
                <a:solidFill>
                  <a:srgbClr val="000000"/>
                </a:solidFill>
              </a:rPr>
              <a:t>A primary key can consist of more than one </a:t>
            </a:r>
            <a:r>
              <a:rPr lang="en-US" dirty="0" smtClean="0">
                <a:solidFill>
                  <a:srgbClr val="000000"/>
                </a:solidFill>
              </a:rPr>
              <a:t>field</a:t>
            </a:r>
            <a:endParaRPr lang="en-US" dirty="0">
              <a:solidFill>
                <a:srgbClr val="000000"/>
              </a:solidFill>
            </a:endParaRPr>
          </a:p>
        </p:txBody>
      </p:sp>
      <p:sp>
        <p:nvSpPr>
          <p:cNvPr id="4" name="Slide Number Placeholder 3"/>
          <p:cNvSpPr>
            <a:spLocks noGrp="1"/>
          </p:cNvSpPr>
          <p:nvPr>
            <p:ph type="sldNum" sz="quarter" idx="18"/>
          </p:nvPr>
        </p:nvSpPr>
        <p:spPr/>
        <p:txBody>
          <a:bodyPr/>
          <a:lstStyle/>
          <a:p>
            <a:fld id="{0EB59224-DFAF-451D-8CBC-9A737B9002FD}" type="slidenum">
              <a:rPr lang="en-US" smtClean="0"/>
              <a:pPr/>
              <a:t>10</a:t>
            </a:fld>
            <a:endParaRPr lang="en-US" dirty="0"/>
          </a:p>
        </p:txBody>
      </p:sp>
      <p:pic>
        <p:nvPicPr>
          <p:cNvPr id="6" name="Picture 5"/>
          <p:cNvPicPr>
            <a:picLocks noChangeAspect="1"/>
          </p:cNvPicPr>
          <p:nvPr/>
        </p:nvPicPr>
        <p:blipFill>
          <a:blip r:embed="rId2"/>
          <a:stretch>
            <a:fillRect/>
          </a:stretch>
        </p:blipFill>
        <p:spPr>
          <a:xfrm>
            <a:off x="537064" y="3101944"/>
            <a:ext cx="8111436" cy="1610084"/>
          </a:xfrm>
          <a:prstGeom prst="rect">
            <a:avLst/>
          </a:prstGeom>
          <a:ln w="6350">
            <a:solidFill>
              <a:srgbClr val="968C6D"/>
            </a:solidFill>
          </a:ln>
        </p:spPr>
      </p:pic>
    </p:spTree>
    <p:extLst>
      <p:ext uri="{BB962C8B-B14F-4D97-AF65-F5344CB8AC3E}">
        <p14:creationId xmlns:p14="http://schemas.microsoft.com/office/powerpoint/2010/main" val="130992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314035" y="2602159"/>
            <a:ext cx="5943304" cy="3207993"/>
          </a:xfrm>
          <a:prstGeom prst="rect">
            <a:avLst/>
          </a:prstGeom>
          <a:ln w="6350">
            <a:solidFill>
              <a:srgbClr val="968C6D"/>
            </a:solidFill>
          </a:ln>
        </p:spPr>
      </p:pic>
      <p:sp>
        <p:nvSpPr>
          <p:cNvPr id="2" name="Title 1"/>
          <p:cNvSpPr>
            <a:spLocks noGrp="1"/>
          </p:cNvSpPr>
          <p:nvPr>
            <p:ph type="title"/>
          </p:nvPr>
        </p:nvSpPr>
        <p:spPr/>
        <p:txBody>
          <a:bodyPr/>
          <a:lstStyle/>
          <a:p>
            <a:r>
              <a:rPr lang="en-US" dirty="0">
                <a:solidFill>
                  <a:srgbClr val="000000"/>
                </a:solidFill>
                <a:latin typeface="Georgia" panose="02040502050405020303" pitchFamily="18" charset="0"/>
              </a:rPr>
              <a:t>Foreign </a:t>
            </a:r>
            <a:r>
              <a:rPr lang="en-US" dirty="0" smtClean="0">
                <a:solidFill>
                  <a:srgbClr val="000000"/>
                </a:solidFill>
                <a:latin typeface="Georgia" panose="02040502050405020303" pitchFamily="18" charset="0"/>
              </a:rPr>
              <a:t>key</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11</a:t>
            </a:fld>
            <a:endParaRPr lang="en-US" dirty="0"/>
          </a:p>
        </p:txBody>
      </p:sp>
      <p:sp>
        <p:nvSpPr>
          <p:cNvPr id="6" name="TextBox 5"/>
          <p:cNvSpPr txBox="1"/>
          <p:nvPr/>
        </p:nvSpPr>
        <p:spPr>
          <a:xfrm>
            <a:off x="539156" y="2034778"/>
            <a:ext cx="1467693" cy="360040"/>
          </a:xfrm>
          <a:prstGeom prst="rect">
            <a:avLst/>
          </a:prstGeom>
          <a:noFill/>
        </p:spPr>
        <p:txBody>
          <a:bodyPr vert="horz" wrap="square" lIns="0" tIns="0" rIns="0" bIns="0" rtlCol="0">
            <a:noAutofit/>
          </a:bodyPr>
          <a:lstStyle/>
          <a:p>
            <a:pPr indent="-269703" algn="ctr">
              <a:spcAft>
                <a:spcPts val="885"/>
              </a:spcAft>
            </a:pPr>
            <a:r>
              <a:rPr lang="en-GB" sz="1412" dirty="0">
                <a:solidFill>
                  <a:schemeClr val="accent1"/>
                </a:solidFill>
                <a:latin typeface="Georgia" pitchFamily="18" charset="0"/>
              </a:rPr>
              <a:t>Primary </a:t>
            </a:r>
            <a:r>
              <a:rPr lang="en-GB" sz="1412" dirty="0" smtClean="0">
                <a:solidFill>
                  <a:schemeClr val="accent1"/>
                </a:solidFill>
                <a:latin typeface="Georgia" pitchFamily="18" charset="0"/>
              </a:rPr>
              <a:t>key field</a:t>
            </a:r>
            <a:endParaRPr lang="en-GB" sz="1412" dirty="0">
              <a:solidFill>
                <a:schemeClr val="accent1"/>
              </a:solidFill>
              <a:latin typeface="Georgia" pitchFamily="18" charset="0"/>
            </a:endParaRPr>
          </a:p>
        </p:txBody>
      </p:sp>
      <p:sp>
        <p:nvSpPr>
          <p:cNvPr id="7" name="TextBox 6"/>
          <p:cNvSpPr txBox="1"/>
          <p:nvPr/>
        </p:nvSpPr>
        <p:spPr>
          <a:xfrm>
            <a:off x="5110494" y="6131529"/>
            <a:ext cx="1035424" cy="288032"/>
          </a:xfrm>
          <a:prstGeom prst="rect">
            <a:avLst/>
          </a:prstGeom>
          <a:noFill/>
        </p:spPr>
        <p:txBody>
          <a:bodyPr vert="horz" wrap="square" lIns="0" tIns="0" rIns="0" bIns="0" rtlCol="0">
            <a:noAutofit/>
          </a:bodyPr>
          <a:lstStyle/>
          <a:p>
            <a:pPr indent="-269703">
              <a:spcAft>
                <a:spcPts val="885"/>
              </a:spcAft>
            </a:pPr>
            <a:r>
              <a:rPr lang="en-GB" sz="1412" dirty="0">
                <a:solidFill>
                  <a:schemeClr val="accent1"/>
                </a:solidFill>
                <a:latin typeface="Georgia" pitchFamily="18" charset="0"/>
              </a:rPr>
              <a:t>Foreign </a:t>
            </a:r>
            <a:r>
              <a:rPr lang="en-GB" sz="1412" dirty="0" smtClean="0">
                <a:solidFill>
                  <a:schemeClr val="accent1"/>
                </a:solidFill>
                <a:latin typeface="Georgia" pitchFamily="18" charset="0"/>
              </a:rPr>
              <a:t>key</a:t>
            </a:r>
            <a:endParaRPr lang="en-GB" sz="1412" dirty="0">
              <a:solidFill>
                <a:schemeClr val="accent1"/>
              </a:solidFill>
              <a:latin typeface="Georgia" pitchFamily="18" charset="0"/>
            </a:endParaRPr>
          </a:p>
        </p:txBody>
      </p:sp>
      <p:sp>
        <p:nvSpPr>
          <p:cNvPr id="8" name="TextBox 7"/>
          <p:cNvSpPr txBox="1"/>
          <p:nvPr/>
        </p:nvSpPr>
        <p:spPr>
          <a:xfrm>
            <a:off x="5152058" y="1777190"/>
            <a:ext cx="1299431" cy="216024"/>
          </a:xfrm>
          <a:prstGeom prst="rect">
            <a:avLst/>
          </a:prstGeom>
          <a:noFill/>
        </p:spPr>
        <p:txBody>
          <a:bodyPr vert="horz" wrap="square" lIns="0" tIns="0" rIns="0" bIns="0" rtlCol="0">
            <a:noAutofit/>
          </a:bodyPr>
          <a:lstStyle/>
          <a:p>
            <a:pPr indent="-269703">
              <a:spcAft>
                <a:spcPts val="885"/>
              </a:spcAft>
            </a:pPr>
            <a:r>
              <a:rPr lang="en-GB" sz="1412" dirty="0">
                <a:solidFill>
                  <a:schemeClr val="accent1"/>
                </a:solidFill>
                <a:latin typeface="Georgia" pitchFamily="18" charset="0"/>
              </a:rPr>
              <a:t>Parent </a:t>
            </a:r>
            <a:r>
              <a:rPr lang="en-GB" sz="1412" dirty="0" smtClean="0">
                <a:solidFill>
                  <a:schemeClr val="accent1"/>
                </a:solidFill>
                <a:latin typeface="Georgia" pitchFamily="18" charset="0"/>
              </a:rPr>
              <a:t>table</a:t>
            </a:r>
            <a:endParaRPr lang="en-GB" sz="1412" dirty="0">
              <a:solidFill>
                <a:schemeClr val="accent1"/>
              </a:solidFill>
              <a:latin typeface="Georgia" pitchFamily="18" charset="0"/>
            </a:endParaRPr>
          </a:p>
        </p:txBody>
      </p:sp>
      <p:sp>
        <p:nvSpPr>
          <p:cNvPr id="9" name="TextBox 8"/>
          <p:cNvSpPr txBox="1"/>
          <p:nvPr/>
        </p:nvSpPr>
        <p:spPr>
          <a:xfrm>
            <a:off x="7388387" y="3614763"/>
            <a:ext cx="1641925" cy="216024"/>
          </a:xfrm>
          <a:prstGeom prst="rect">
            <a:avLst/>
          </a:prstGeom>
          <a:noFill/>
        </p:spPr>
        <p:txBody>
          <a:bodyPr vert="horz" wrap="square" lIns="0" tIns="0" rIns="0" bIns="0" rtlCol="0">
            <a:noAutofit/>
          </a:bodyPr>
          <a:lstStyle/>
          <a:p>
            <a:pPr indent="-269703">
              <a:spcAft>
                <a:spcPts val="885"/>
              </a:spcAft>
            </a:pPr>
            <a:r>
              <a:rPr lang="en-GB" sz="1412" dirty="0">
                <a:solidFill>
                  <a:schemeClr val="accent1"/>
                </a:solidFill>
                <a:latin typeface="Georgia" pitchFamily="18" charset="0"/>
              </a:rPr>
              <a:t>Child </a:t>
            </a:r>
            <a:r>
              <a:rPr lang="en-GB" sz="1412" dirty="0" smtClean="0">
                <a:solidFill>
                  <a:schemeClr val="accent1"/>
                </a:solidFill>
                <a:latin typeface="Georgia" pitchFamily="18" charset="0"/>
              </a:rPr>
              <a:t>table</a:t>
            </a:r>
            <a:endParaRPr lang="en-GB" sz="1412" dirty="0">
              <a:solidFill>
                <a:schemeClr val="accent1"/>
              </a:solidFill>
              <a:latin typeface="Georgia" pitchFamily="18" charset="0"/>
            </a:endParaRPr>
          </a:p>
        </p:txBody>
      </p:sp>
      <p:sp>
        <p:nvSpPr>
          <p:cNvPr id="10" name="TextBox 9"/>
          <p:cNvSpPr txBox="1"/>
          <p:nvPr/>
        </p:nvSpPr>
        <p:spPr>
          <a:xfrm>
            <a:off x="2080806" y="4080347"/>
            <a:ext cx="1106758" cy="360040"/>
          </a:xfrm>
          <a:prstGeom prst="rect">
            <a:avLst/>
          </a:prstGeom>
          <a:noFill/>
        </p:spPr>
        <p:txBody>
          <a:bodyPr vert="horz" wrap="square" lIns="0" tIns="0" rIns="0" bIns="0" rtlCol="0">
            <a:noAutofit/>
          </a:bodyPr>
          <a:lstStyle/>
          <a:p>
            <a:pPr indent="-269703">
              <a:spcAft>
                <a:spcPts val="885"/>
              </a:spcAft>
            </a:pPr>
            <a:r>
              <a:rPr lang="en-GB" sz="1412" dirty="0">
                <a:latin typeface="Georgia" pitchFamily="18" charset="0"/>
              </a:rPr>
              <a:t>Relationship</a:t>
            </a:r>
          </a:p>
        </p:txBody>
      </p:sp>
      <p:sp>
        <p:nvSpPr>
          <p:cNvPr id="11" name="Freeform 16"/>
          <p:cNvSpPr>
            <a:spLocks/>
          </p:cNvSpPr>
          <p:nvPr/>
        </p:nvSpPr>
        <p:spPr bwMode="auto">
          <a:xfrm rot="2827093">
            <a:off x="1444805" y="2383553"/>
            <a:ext cx="638498" cy="393192"/>
          </a:xfrm>
          <a:prstGeom prst="rightArrow">
            <a:avLst/>
          </a:prstGeom>
          <a:solidFill>
            <a:srgbClr val="968C6D"/>
          </a:solidFill>
          <a:ln w="9525" cap="flat" cmpd="sng">
            <a:noFill/>
            <a:prstDash val="solid"/>
            <a:round/>
            <a:headEnd/>
            <a:tailEnd/>
          </a:ln>
        </p:spPr>
        <p:txBody>
          <a:bodyPr lIns="62428" tIns="0" rIns="0" bIns="0"/>
          <a:lstStyle/>
          <a:p>
            <a:pPr>
              <a:defRPr/>
            </a:pPr>
            <a:endParaRPr lang="en-GB" sz="1588" kern="0" dirty="0">
              <a:solidFill>
                <a:sysClr val="windowText" lastClr="000000"/>
              </a:solidFill>
            </a:endParaRPr>
          </a:p>
        </p:txBody>
      </p:sp>
      <p:sp>
        <p:nvSpPr>
          <p:cNvPr id="12" name="Freeform 16"/>
          <p:cNvSpPr>
            <a:spLocks/>
          </p:cNvSpPr>
          <p:nvPr/>
        </p:nvSpPr>
        <p:spPr bwMode="auto">
          <a:xfrm rot="6804330">
            <a:off x="7001869" y="3922002"/>
            <a:ext cx="640080" cy="393192"/>
          </a:xfrm>
          <a:prstGeom prst="rightArrow">
            <a:avLst/>
          </a:prstGeom>
          <a:solidFill>
            <a:srgbClr val="968C6D"/>
          </a:solidFill>
          <a:ln w="9525" cap="flat" cmpd="sng">
            <a:noFill/>
            <a:prstDash val="solid"/>
            <a:round/>
            <a:headEnd/>
            <a:tailEnd/>
          </a:ln>
        </p:spPr>
        <p:txBody>
          <a:bodyPr lIns="62428" tIns="0" rIns="0" bIns="0"/>
          <a:lstStyle/>
          <a:p>
            <a:pPr>
              <a:defRPr/>
            </a:pPr>
            <a:endParaRPr lang="en-GB" sz="1588" kern="0" dirty="0">
              <a:solidFill>
                <a:sysClr val="windowText" lastClr="000000"/>
              </a:solidFill>
            </a:endParaRPr>
          </a:p>
        </p:txBody>
      </p:sp>
      <p:sp>
        <p:nvSpPr>
          <p:cNvPr id="13" name="Freeform 16"/>
          <p:cNvSpPr>
            <a:spLocks/>
          </p:cNvSpPr>
          <p:nvPr/>
        </p:nvSpPr>
        <p:spPr bwMode="auto">
          <a:xfrm rot="2176163">
            <a:off x="4488647" y="5676039"/>
            <a:ext cx="640080" cy="393192"/>
          </a:xfrm>
          <a:prstGeom prst="rightArrow">
            <a:avLst/>
          </a:prstGeom>
          <a:solidFill>
            <a:srgbClr val="968C6D"/>
          </a:solidFill>
          <a:ln w="9525" cap="flat" cmpd="sng">
            <a:noFill/>
            <a:prstDash val="solid"/>
            <a:round/>
            <a:headEnd/>
            <a:tailEnd/>
          </a:ln>
        </p:spPr>
        <p:txBody>
          <a:bodyPr lIns="62428" tIns="0" rIns="0" bIns="0"/>
          <a:lstStyle/>
          <a:p>
            <a:pPr>
              <a:defRPr/>
            </a:pPr>
            <a:endParaRPr lang="en-GB" sz="1588" kern="0" dirty="0">
              <a:solidFill>
                <a:sysClr val="windowText" lastClr="000000"/>
              </a:solidFill>
            </a:endParaRPr>
          </a:p>
        </p:txBody>
      </p:sp>
      <p:sp>
        <p:nvSpPr>
          <p:cNvPr id="14" name="Freeform 16"/>
          <p:cNvSpPr>
            <a:spLocks/>
          </p:cNvSpPr>
          <p:nvPr/>
        </p:nvSpPr>
        <p:spPr bwMode="auto">
          <a:xfrm rot="5400000">
            <a:off x="4925131" y="2135675"/>
            <a:ext cx="640080" cy="393192"/>
          </a:xfrm>
          <a:prstGeom prst="rightArrow">
            <a:avLst/>
          </a:prstGeom>
          <a:solidFill>
            <a:srgbClr val="968C6D"/>
          </a:solidFill>
          <a:ln w="9525" cap="flat" cmpd="sng">
            <a:noFill/>
            <a:prstDash val="solid"/>
            <a:round/>
            <a:headEnd/>
            <a:tailEnd/>
          </a:ln>
        </p:spPr>
        <p:txBody>
          <a:bodyPr lIns="62428" tIns="0" rIns="0" bIns="0"/>
          <a:lstStyle/>
          <a:p>
            <a:pPr>
              <a:defRPr/>
            </a:pPr>
            <a:endParaRPr lang="en-GB" sz="1588" kern="0" dirty="0">
              <a:solidFill>
                <a:sysClr val="windowText" lastClr="000000"/>
              </a:solidFill>
            </a:endParaRPr>
          </a:p>
        </p:txBody>
      </p:sp>
      <p:sp>
        <p:nvSpPr>
          <p:cNvPr id="15" name="Left-Right Arrow 14"/>
          <p:cNvSpPr/>
          <p:nvPr/>
        </p:nvSpPr>
        <p:spPr bwMode="ltGray">
          <a:xfrm rot="1269797">
            <a:off x="2284057" y="4086239"/>
            <a:ext cx="1807014" cy="192473"/>
          </a:xfrm>
          <a:prstGeom prst="leftRightArrow">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89896" tIns="44948" rIns="89896" bIns="44948" rtlCol="0" anchor="ctr"/>
          <a:lstStyle/>
          <a:p>
            <a:pPr algn="ctr"/>
            <a:endParaRPr lang="en-GB" sz="1588" dirty="0" err="1">
              <a:solidFill>
                <a:schemeClr val="bg1"/>
              </a:solidFill>
              <a:latin typeface="Georgia" pitchFamily="18" charset="0"/>
            </a:endParaRPr>
          </a:p>
        </p:txBody>
      </p:sp>
    </p:spTree>
    <p:extLst>
      <p:ext uri="{BB962C8B-B14F-4D97-AF65-F5344CB8AC3E}">
        <p14:creationId xmlns:p14="http://schemas.microsoft.com/office/powerpoint/2010/main" val="358883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types</a:t>
            </a:r>
          </a:p>
        </p:txBody>
      </p:sp>
      <p:sp>
        <p:nvSpPr>
          <p:cNvPr id="3" name="Content Placeholder 2"/>
          <p:cNvSpPr>
            <a:spLocks noGrp="1"/>
          </p:cNvSpPr>
          <p:nvPr>
            <p:ph sz="quarter" idx="15"/>
          </p:nvPr>
        </p:nvSpPr>
        <p:spPr>
          <a:xfrm>
            <a:off x="533400" y="1762791"/>
            <a:ext cx="8077200" cy="4239622"/>
          </a:xfrm>
        </p:spPr>
        <p:txBody>
          <a:bodyPr/>
          <a:lstStyle/>
          <a:p>
            <a:pPr marL="228600" indent="-228600">
              <a:spcAft>
                <a:spcPts val="900"/>
              </a:spcAft>
              <a:buClrTx/>
              <a:buSzPts val="1600"/>
              <a:buFont typeface="Arial" panose="020B0604020202020204" pitchFamily="34" charset="0"/>
              <a:buChar char="•"/>
            </a:pPr>
            <a:r>
              <a:rPr lang="en-US" b="1" dirty="0">
                <a:solidFill>
                  <a:srgbClr val="000000"/>
                </a:solidFill>
              </a:rPr>
              <a:t>One-to-One</a:t>
            </a:r>
          </a:p>
          <a:p>
            <a:pPr marL="457200" indent="-228600">
              <a:spcAft>
                <a:spcPts val="900"/>
              </a:spcAft>
              <a:buFont typeface="Georgia" panose="02040502050405020303" pitchFamily="18" charset="0"/>
              <a:buChar char="-"/>
            </a:pPr>
            <a:r>
              <a:rPr lang="en-US" dirty="0">
                <a:solidFill>
                  <a:srgbClr val="000000"/>
                </a:solidFill>
              </a:rPr>
              <a:t>Each instance of one entity relates to only one instance of the second </a:t>
            </a:r>
          </a:p>
          <a:p>
            <a:pPr marL="457200" indent="-228600">
              <a:spcAft>
                <a:spcPts val="900"/>
              </a:spcAft>
              <a:buFont typeface="Georgia" panose="02040502050405020303" pitchFamily="18" charset="0"/>
              <a:buChar char="-"/>
            </a:pPr>
            <a:r>
              <a:rPr lang="en-US" dirty="0">
                <a:solidFill>
                  <a:srgbClr val="000000"/>
                </a:solidFill>
              </a:rPr>
              <a:t>Not frequently used in database systems</a:t>
            </a:r>
          </a:p>
          <a:p>
            <a:pPr marL="457200" indent="-228600">
              <a:spcAft>
                <a:spcPts val="900"/>
              </a:spcAft>
              <a:buFont typeface="Georgia" panose="02040502050405020303" pitchFamily="18" charset="0"/>
              <a:buChar char="-"/>
            </a:pPr>
            <a:r>
              <a:rPr lang="en-US" dirty="0">
                <a:solidFill>
                  <a:srgbClr val="000000"/>
                </a:solidFill>
              </a:rPr>
              <a:t>Might use to divide a table with many fields in order to isolate part of a table </a:t>
            </a:r>
          </a:p>
          <a:p>
            <a:pPr marL="228600" indent="-228600">
              <a:spcAft>
                <a:spcPts val="900"/>
              </a:spcAft>
              <a:buClrTx/>
              <a:buSzPts val="1600"/>
              <a:buFont typeface="Arial" panose="020B0604020202020204" pitchFamily="34" charset="0"/>
              <a:buChar char="•"/>
            </a:pPr>
            <a:r>
              <a:rPr lang="en-US" b="1" dirty="0">
                <a:solidFill>
                  <a:srgbClr val="000000"/>
                </a:solidFill>
              </a:rPr>
              <a:t>One-to-Many</a:t>
            </a:r>
          </a:p>
          <a:p>
            <a:pPr marL="457200" indent="-228600">
              <a:spcAft>
                <a:spcPts val="900"/>
              </a:spcAft>
              <a:buFont typeface="Georgia" panose="02040502050405020303" pitchFamily="18" charset="0"/>
              <a:buChar char="-"/>
            </a:pPr>
            <a:r>
              <a:rPr lang="en-US" dirty="0">
                <a:solidFill>
                  <a:srgbClr val="000000"/>
                </a:solidFill>
              </a:rPr>
              <a:t>Each instance of one entity relates to one or more instances of the second entity</a:t>
            </a:r>
          </a:p>
          <a:p>
            <a:pPr marL="457200" indent="-228600">
              <a:spcAft>
                <a:spcPts val="900"/>
              </a:spcAft>
              <a:buFont typeface="Georgia" panose="02040502050405020303" pitchFamily="18" charset="0"/>
              <a:buChar char="-"/>
            </a:pPr>
            <a:r>
              <a:rPr lang="en-US" dirty="0">
                <a:solidFill>
                  <a:srgbClr val="000000"/>
                </a:solidFill>
              </a:rPr>
              <a:t>Most common type of relationship and it is used to relate one record from the ‘primary’ table with many records in the ‘related’ table. </a:t>
            </a:r>
          </a:p>
          <a:p>
            <a:pPr marL="457200" indent="-228600">
              <a:spcAft>
                <a:spcPts val="900"/>
              </a:spcAft>
              <a:buFont typeface="Georgia" panose="02040502050405020303" pitchFamily="18" charset="0"/>
              <a:buChar char="-"/>
            </a:pPr>
            <a:r>
              <a:rPr lang="en-US" dirty="0">
                <a:solidFill>
                  <a:srgbClr val="000000"/>
                </a:solidFill>
              </a:rPr>
              <a:t>In a one-to-many relationship, a record (‘parent’) in Table A can have many matching records (‘children’) in Table B, but a record (‘child’) in Table B has only one matching record (‘parent’) in Table A.</a:t>
            </a:r>
          </a:p>
          <a:p>
            <a:pPr marL="228600" indent="-228600">
              <a:spcAft>
                <a:spcPts val="900"/>
              </a:spcAft>
              <a:buClrTx/>
              <a:buSzPts val="1600"/>
              <a:buFont typeface="Arial" panose="020B0604020202020204" pitchFamily="34" charset="0"/>
              <a:buChar char="•"/>
            </a:pPr>
            <a:r>
              <a:rPr lang="en-US" b="1" dirty="0">
                <a:solidFill>
                  <a:srgbClr val="000000"/>
                </a:solidFill>
              </a:rPr>
              <a:t>Many-to-Many</a:t>
            </a:r>
          </a:p>
          <a:p>
            <a:pPr marL="457200" indent="-228600">
              <a:spcAft>
                <a:spcPts val="900"/>
              </a:spcAft>
              <a:buFont typeface="Georgia" panose="02040502050405020303" pitchFamily="18" charset="0"/>
              <a:buChar char="-"/>
            </a:pPr>
            <a:r>
              <a:rPr lang="en-US" dirty="0">
                <a:solidFill>
                  <a:srgbClr val="000000"/>
                </a:solidFill>
              </a:rPr>
              <a:t>Multiple instances of one entity relate to multiple instances of the second entity</a:t>
            </a:r>
          </a:p>
        </p:txBody>
      </p:sp>
      <p:sp>
        <p:nvSpPr>
          <p:cNvPr id="4" name="Slide Number Placeholder 3"/>
          <p:cNvSpPr>
            <a:spLocks noGrp="1"/>
          </p:cNvSpPr>
          <p:nvPr>
            <p:ph type="sldNum" sz="quarter" idx="18"/>
          </p:nvPr>
        </p:nvSpPr>
        <p:spPr/>
        <p:txBody>
          <a:bodyPr/>
          <a:lstStyle/>
          <a:p>
            <a:fld id="{0EB59224-DFAF-451D-8CBC-9A737B9002FD}" type="slidenum">
              <a:rPr lang="en-US" smtClean="0"/>
              <a:pPr/>
              <a:t>12</a:t>
            </a:fld>
            <a:endParaRPr lang="en-US" dirty="0"/>
          </a:p>
        </p:txBody>
      </p:sp>
    </p:spTree>
    <p:extLst>
      <p:ext uri="{BB962C8B-B14F-4D97-AF65-F5344CB8AC3E}">
        <p14:creationId xmlns:p14="http://schemas.microsoft.com/office/powerpoint/2010/main" val="1979726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latin typeface="Georgia" panose="02040502050405020303" pitchFamily="18" charset="0"/>
              </a:rPr>
              <a:t>Entity relationship diagram</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13</a:t>
            </a:fld>
            <a:endParaRPr lang="en-US" dirty="0"/>
          </a:p>
        </p:txBody>
      </p:sp>
      <p:pic>
        <p:nvPicPr>
          <p:cNvPr id="5" name="Picture 4"/>
          <p:cNvPicPr>
            <a:picLocks noChangeAspect="1"/>
          </p:cNvPicPr>
          <p:nvPr/>
        </p:nvPicPr>
        <p:blipFill>
          <a:blip r:embed="rId2"/>
          <a:stretch>
            <a:fillRect/>
          </a:stretch>
        </p:blipFill>
        <p:spPr>
          <a:xfrm>
            <a:off x="540603" y="1813640"/>
            <a:ext cx="6251584" cy="4176197"/>
          </a:xfrm>
          <a:prstGeom prst="rect">
            <a:avLst/>
          </a:prstGeom>
          <a:ln w="6350">
            <a:solidFill>
              <a:srgbClr val="968C6D"/>
            </a:solidFill>
          </a:ln>
        </p:spPr>
      </p:pic>
    </p:spTree>
    <p:extLst>
      <p:ext uri="{BB962C8B-B14F-4D97-AF65-F5344CB8AC3E}">
        <p14:creationId xmlns:p14="http://schemas.microsoft.com/office/powerpoint/2010/main" val="2508235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0562"/>
            <a:ext cx="8077200" cy="738664"/>
          </a:xfrm>
        </p:spPr>
        <p:txBody>
          <a:bodyPr/>
          <a:lstStyle/>
          <a:p>
            <a:r>
              <a:rPr lang="en-US" dirty="0"/>
              <a:t>Data </a:t>
            </a:r>
            <a:r>
              <a:rPr lang="en-US" dirty="0" smtClean="0"/>
              <a:t>lineage</a:t>
            </a:r>
            <a:r>
              <a:rPr lang="en-US" dirty="0"/>
              <a:t/>
            </a:r>
            <a:br>
              <a:rPr lang="en-US" dirty="0"/>
            </a:br>
            <a:endParaRPr lang="en-US" dirty="0"/>
          </a:p>
        </p:txBody>
      </p:sp>
      <p:sp>
        <p:nvSpPr>
          <p:cNvPr id="3" name="Content Placeholder 2"/>
          <p:cNvSpPr>
            <a:spLocks noGrp="1"/>
          </p:cNvSpPr>
          <p:nvPr>
            <p:ph sz="quarter" idx="15"/>
          </p:nvPr>
        </p:nvSpPr>
        <p:spPr>
          <a:xfrm>
            <a:off x="533400" y="1762791"/>
            <a:ext cx="8077200" cy="492443"/>
          </a:xfrm>
        </p:spPr>
        <p:txBody>
          <a:bodyPr/>
          <a:lstStyle/>
          <a:p>
            <a:pPr marL="228600" indent="-228600">
              <a:spcAft>
                <a:spcPts val="900"/>
              </a:spcAft>
              <a:buClrTx/>
              <a:buSzPts val="1600"/>
              <a:buFont typeface="Arial" panose="020B0604020202020204" pitchFamily="34" charset="0"/>
              <a:buChar char="•"/>
            </a:pPr>
            <a:r>
              <a:rPr lang="en-US" dirty="0">
                <a:solidFill>
                  <a:srgbClr val="000000"/>
                </a:solidFill>
              </a:rPr>
              <a:t>Data lineage refers to how the information flows from source systems to destination systems, such as analytical environments</a:t>
            </a:r>
          </a:p>
        </p:txBody>
      </p:sp>
      <p:sp>
        <p:nvSpPr>
          <p:cNvPr id="4" name="Slide Number Placeholder 3"/>
          <p:cNvSpPr>
            <a:spLocks noGrp="1"/>
          </p:cNvSpPr>
          <p:nvPr>
            <p:ph type="sldNum" sz="quarter" idx="18"/>
          </p:nvPr>
        </p:nvSpPr>
        <p:spPr/>
        <p:txBody>
          <a:bodyPr/>
          <a:lstStyle/>
          <a:p>
            <a:fld id="{0EB59224-DFAF-451D-8CBC-9A737B9002FD}" type="slidenum">
              <a:rPr lang="en-US" smtClean="0"/>
              <a:pPr/>
              <a:t>14</a:t>
            </a:fld>
            <a:endParaRPr lang="en-US" dirty="0"/>
          </a:p>
        </p:txBody>
      </p:sp>
      <p:sp>
        <p:nvSpPr>
          <p:cNvPr id="15" name="TextBox 14"/>
          <p:cNvSpPr txBox="1"/>
          <p:nvPr/>
        </p:nvSpPr>
        <p:spPr>
          <a:xfrm>
            <a:off x="537471" y="4468415"/>
            <a:ext cx="7917264" cy="1747948"/>
          </a:xfrm>
          <a:prstGeom prst="rect">
            <a:avLst/>
          </a:prstGeom>
          <a:noFill/>
        </p:spPr>
        <p:txBody>
          <a:bodyPr wrap="square" lIns="0" tIns="0" rIns="0" bIns="0" rtlCol="0">
            <a:noAutofit/>
          </a:bodyPr>
          <a:lstStyle/>
          <a:p>
            <a:pPr indent="-205730">
              <a:spcAft>
                <a:spcPts val="675"/>
              </a:spcAft>
            </a:pPr>
            <a:r>
              <a:rPr lang="en-GB" sz="1600" b="1" dirty="0" smtClean="0">
                <a:latin typeface="Georgia" pitchFamily="18" charset="0"/>
              </a:rPr>
              <a:t>Key questions:</a:t>
            </a:r>
            <a:endParaRPr lang="en-GB" sz="1600" b="1" dirty="0">
              <a:latin typeface="Georgia" pitchFamily="18" charset="0"/>
            </a:endParaRPr>
          </a:p>
          <a:p>
            <a:pPr marL="228600" indent="-228600">
              <a:spcAft>
                <a:spcPts val="900"/>
              </a:spcAft>
              <a:buSzPts val="1600"/>
              <a:buFont typeface="Arial" panose="020B0604020202020204" pitchFamily="34" charset="0"/>
              <a:buChar char="•"/>
            </a:pPr>
            <a:r>
              <a:rPr lang="en-GB" sz="1600" dirty="0">
                <a:solidFill>
                  <a:srgbClr val="000000"/>
                </a:solidFill>
                <a:latin typeface="Georgia" pitchFamily="18" charset="0"/>
              </a:rPr>
              <a:t>Are all needed records from the source system transferred to the destination system?</a:t>
            </a:r>
          </a:p>
          <a:p>
            <a:pPr marL="228600" indent="-228600">
              <a:spcAft>
                <a:spcPts val="900"/>
              </a:spcAft>
              <a:buSzPts val="1600"/>
              <a:buFont typeface="Arial" panose="020B0604020202020204" pitchFamily="34" charset="0"/>
              <a:buChar char="•"/>
            </a:pPr>
            <a:r>
              <a:rPr lang="en-GB" sz="1600" dirty="0">
                <a:solidFill>
                  <a:srgbClr val="000000"/>
                </a:solidFill>
                <a:latin typeface="Georgia" pitchFamily="18" charset="0"/>
              </a:rPr>
              <a:t>Are Critical Data Elements required in the destination system transferred?</a:t>
            </a:r>
          </a:p>
          <a:p>
            <a:pPr marL="228600" indent="-228600">
              <a:spcAft>
                <a:spcPts val="900"/>
              </a:spcAft>
              <a:buSzPts val="1600"/>
              <a:buFont typeface="Arial" panose="020B0604020202020204" pitchFamily="34" charset="0"/>
              <a:buChar char="•"/>
            </a:pPr>
            <a:r>
              <a:rPr lang="en-GB" sz="1600" dirty="0">
                <a:solidFill>
                  <a:srgbClr val="000000"/>
                </a:solidFill>
                <a:latin typeface="Georgia" pitchFamily="18" charset="0"/>
              </a:rPr>
              <a:t>Is data transferred from source to destination at the right frequency?</a:t>
            </a:r>
          </a:p>
          <a:p>
            <a:pPr marL="228600" indent="-228600">
              <a:spcAft>
                <a:spcPts val="900"/>
              </a:spcAft>
              <a:buSzPts val="1600"/>
              <a:buFont typeface="Arial" panose="020B0604020202020204" pitchFamily="34" charset="0"/>
              <a:buChar char="•"/>
            </a:pPr>
            <a:r>
              <a:rPr lang="en-GB" sz="1600" dirty="0">
                <a:solidFill>
                  <a:srgbClr val="000000"/>
                </a:solidFill>
                <a:latin typeface="Georgia" pitchFamily="18" charset="0"/>
              </a:rPr>
              <a:t>While transforming the data, are required business rules applied to the attributes?</a:t>
            </a:r>
          </a:p>
          <a:p>
            <a:pPr marL="51433" indent="-257162">
              <a:spcAft>
                <a:spcPts val="675"/>
              </a:spcAft>
              <a:buFont typeface="Wingdings" panose="05000000000000000000" pitchFamily="2" charset="2"/>
              <a:buChar char="Ø"/>
            </a:pPr>
            <a:endParaRPr lang="en-GB" sz="1600" dirty="0">
              <a:latin typeface="Georgia" pitchFamily="18" charset="0"/>
            </a:endParaRPr>
          </a:p>
          <a:p>
            <a:pPr marL="51433" indent="-257162">
              <a:spcAft>
                <a:spcPts val="675"/>
              </a:spcAft>
              <a:buFont typeface="Wingdings" panose="05000000000000000000" pitchFamily="2" charset="2"/>
              <a:buChar char="Ø"/>
            </a:pPr>
            <a:endParaRPr lang="en-GB" sz="1600" dirty="0">
              <a:latin typeface="Georgia" pitchFamily="18" charset="0"/>
            </a:endParaRPr>
          </a:p>
        </p:txBody>
      </p:sp>
      <p:sp>
        <p:nvSpPr>
          <p:cNvPr id="6" name="Can 5"/>
          <p:cNvSpPr/>
          <p:nvPr/>
        </p:nvSpPr>
        <p:spPr>
          <a:xfrm>
            <a:off x="533400" y="2496268"/>
            <a:ext cx="1079558" cy="515255"/>
          </a:xfrm>
          <a:prstGeom prst="ca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000" dirty="0">
                <a:latin typeface="Arial" panose="020B0604020202020204" pitchFamily="34" charset="0"/>
              </a:rPr>
              <a:t>Source System 1</a:t>
            </a:r>
          </a:p>
        </p:txBody>
      </p:sp>
      <p:sp>
        <p:nvSpPr>
          <p:cNvPr id="7" name="Can 6"/>
          <p:cNvSpPr/>
          <p:nvPr/>
        </p:nvSpPr>
        <p:spPr>
          <a:xfrm>
            <a:off x="533400" y="3148870"/>
            <a:ext cx="1090351" cy="477462"/>
          </a:xfrm>
          <a:prstGeom prst="ca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000" dirty="0">
                <a:latin typeface="Arial" panose="020B0604020202020204" pitchFamily="34" charset="0"/>
              </a:rPr>
              <a:t>Source System 2</a:t>
            </a:r>
          </a:p>
        </p:txBody>
      </p:sp>
      <p:sp>
        <p:nvSpPr>
          <p:cNvPr id="8" name="Can 7"/>
          <p:cNvSpPr/>
          <p:nvPr/>
        </p:nvSpPr>
        <p:spPr>
          <a:xfrm>
            <a:off x="533400" y="3763679"/>
            <a:ext cx="1090351" cy="505042"/>
          </a:xfrm>
          <a:prstGeom prst="ca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000" dirty="0">
                <a:latin typeface="Arial" panose="020B0604020202020204" pitchFamily="34" charset="0"/>
              </a:rPr>
              <a:t>Source System 3</a:t>
            </a:r>
          </a:p>
        </p:txBody>
      </p:sp>
      <p:sp>
        <p:nvSpPr>
          <p:cNvPr id="9" name="Right Arrow 8"/>
          <p:cNvSpPr/>
          <p:nvPr/>
        </p:nvSpPr>
        <p:spPr bwMode="ltGray">
          <a:xfrm rot="1565721">
            <a:off x="1648610" y="2834678"/>
            <a:ext cx="1424770" cy="119766"/>
          </a:xfrm>
          <a:prstGeom prst="rightArrow">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err="1">
              <a:solidFill>
                <a:schemeClr val="bg1"/>
              </a:solidFill>
              <a:latin typeface="Georgia" pitchFamily="18" charset="0"/>
            </a:endParaRPr>
          </a:p>
        </p:txBody>
      </p:sp>
      <p:sp>
        <p:nvSpPr>
          <p:cNvPr id="10" name="Right Arrow 9"/>
          <p:cNvSpPr/>
          <p:nvPr/>
        </p:nvSpPr>
        <p:spPr bwMode="ltGray">
          <a:xfrm>
            <a:off x="1671524" y="3293678"/>
            <a:ext cx="1290647" cy="146056"/>
          </a:xfrm>
          <a:prstGeom prst="rightArrow">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err="1">
              <a:solidFill>
                <a:schemeClr val="bg1"/>
              </a:solidFill>
              <a:latin typeface="Georgia" pitchFamily="18" charset="0"/>
            </a:endParaRPr>
          </a:p>
        </p:txBody>
      </p:sp>
      <p:sp>
        <p:nvSpPr>
          <p:cNvPr id="11" name="Right Arrow 10"/>
          <p:cNvSpPr/>
          <p:nvPr/>
        </p:nvSpPr>
        <p:spPr bwMode="ltGray">
          <a:xfrm rot="19708645">
            <a:off x="1638691" y="3750925"/>
            <a:ext cx="1442663" cy="110126"/>
          </a:xfrm>
          <a:prstGeom prst="rightArrow">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err="1">
              <a:solidFill>
                <a:schemeClr val="bg1"/>
              </a:solidFill>
              <a:latin typeface="Georgia" pitchFamily="18" charset="0"/>
            </a:endParaRPr>
          </a:p>
        </p:txBody>
      </p:sp>
      <p:sp>
        <p:nvSpPr>
          <p:cNvPr id="12" name="Can 11"/>
          <p:cNvSpPr/>
          <p:nvPr/>
        </p:nvSpPr>
        <p:spPr bwMode="ltGray">
          <a:xfrm>
            <a:off x="3067065" y="2508729"/>
            <a:ext cx="1772725" cy="1715954"/>
          </a:xfrm>
          <a:prstGeom prst="can">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rPr>
              <a:t>Data </a:t>
            </a:r>
            <a:r>
              <a:rPr lang="en-GB" sz="1000" b="1" dirty="0" smtClean="0">
                <a:solidFill>
                  <a:schemeClr val="bg1"/>
                </a:solidFill>
                <a:latin typeface="Arial" panose="020B0604020202020204" pitchFamily="34" charset="0"/>
              </a:rPr>
              <a:t>Warehouse</a:t>
            </a:r>
            <a:endParaRPr lang="en-GB" sz="1000" b="1" dirty="0">
              <a:solidFill>
                <a:schemeClr val="bg1"/>
              </a:solidFill>
              <a:latin typeface="Arial" panose="020B0604020202020204" pitchFamily="34" charset="0"/>
            </a:endParaRPr>
          </a:p>
        </p:txBody>
      </p:sp>
      <p:sp>
        <p:nvSpPr>
          <p:cNvPr id="13" name="Rectangle 12"/>
          <p:cNvSpPr/>
          <p:nvPr/>
        </p:nvSpPr>
        <p:spPr bwMode="ltGray">
          <a:xfrm>
            <a:off x="6084869" y="2891887"/>
            <a:ext cx="2525731" cy="949638"/>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rPr>
              <a:t>Destination System</a:t>
            </a:r>
          </a:p>
          <a:p>
            <a:pPr algn="ctr"/>
            <a:r>
              <a:rPr lang="en-GB" sz="1000" dirty="0">
                <a:solidFill>
                  <a:schemeClr val="bg1"/>
                </a:solidFill>
                <a:latin typeface="Arial" panose="020B0604020202020204" pitchFamily="34" charset="0"/>
              </a:rPr>
              <a:t>e.g. Transactions Monitoring system</a:t>
            </a:r>
          </a:p>
        </p:txBody>
      </p:sp>
      <p:sp>
        <p:nvSpPr>
          <p:cNvPr id="14" name="Right Arrow 13"/>
          <p:cNvSpPr/>
          <p:nvPr/>
        </p:nvSpPr>
        <p:spPr bwMode="ltGray">
          <a:xfrm>
            <a:off x="4912271" y="3258415"/>
            <a:ext cx="1050644" cy="216582"/>
          </a:xfrm>
          <a:prstGeom prst="rightArrow">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err="1">
              <a:solidFill>
                <a:schemeClr val="bg1"/>
              </a:solidFill>
              <a:latin typeface="Georgia" pitchFamily="18" charset="0"/>
            </a:endParaRPr>
          </a:p>
        </p:txBody>
      </p:sp>
      <p:sp>
        <p:nvSpPr>
          <p:cNvPr id="16" name="TextBox 15"/>
          <p:cNvSpPr txBox="1"/>
          <p:nvPr/>
        </p:nvSpPr>
        <p:spPr>
          <a:xfrm rot="1713841">
            <a:off x="1865737" y="2693732"/>
            <a:ext cx="1210592" cy="201076"/>
          </a:xfrm>
          <a:prstGeom prst="rect">
            <a:avLst/>
          </a:prstGeom>
          <a:noFill/>
        </p:spPr>
        <p:txBody>
          <a:bodyPr wrap="none" lIns="0" tIns="0" rIns="0" bIns="0" rtlCol="0">
            <a:noAutofit/>
          </a:bodyPr>
          <a:lstStyle/>
          <a:p>
            <a:pPr indent="-274320">
              <a:spcAft>
                <a:spcPts val="900"/>
              </a:spcAft>
            </a:pPr>
            <a:r>
              <a:rPr lang="en-US" sz="1200" dirty="0" smtClean="0">
                <a:latin typeface="Arial" panose="020B0604020202020204" pitchFamily="34" charset="0"/>
              </a:rPr>
              <a:t>Transform</a:t>
            </a:r>
          </a:p>
        </p:txBody>
      </p:sp>
      <p:sp>
        <p:nvSpPr>
          <p:cNvPr id="17" name="TextBox 16"/>
          <p:cNvSpPr txBox="1"/>
          <p:nvPr/>
        </p:nvSpPr>
        <p:spPr>
          <a:xfrm>
            <a:off x="4912271" y="3083654"/>
            <a:ext cx="1210592" cy="201076"/>
          </a:xfrm>
          <a:prstGeom prst="rect">
            <a:avLst/>
          </a:prstGeom>
          <a:noFill/>
        </p:spPr>
        <p:txBody>
          <a:bodyPr wrap="none" lIns="0" tIns="0" rIns="0" bIns="0" rtlCol="0">
            <a:noAutofit/>
          </a:bodyPr>
          <a:lstStyle/>
          <a:p>
            <a:pPr indent="-274320">
              <a:spcAft>
                <a:spcPts val="900"/>
              </a:spcAft>
            </a:pPr>
            <a:r>
              <a:rPr lang="en-US" sz="1200" dirty="0" smtClean="0">
                <a:latin typeface="Arial" panose="020B0604020202020204" pitchFamily="34" charset="0"/>
              </a:rPr>
              <a:t>Transform</a:t>
            </a:r>
          </a:p>
        </p:txBody>
      </p:sp>
      <p:sp>
        <p:nvSpPr>
          <p:cNvPr id="18" name="TextBox 17"/>
          <p:cNvSpPr txBox="1"/>
          <p:nvPr/>
        </p:nvSpPr>
        <p:spPr>
          <a:xfrm>
            <a:off x="1693757" y="3091228"/>
            <a:ext cx="1210592" cy="201076"/>
          </a:xfrm>
          <a:prstGeom prst="rect">
            <a:avLst/>
          </a:prstGeom>
          <a:noFill/>
        </p:spPr>
        <p:txBody>
          <a:bodyPr wrap="none" lIns="0" tIns="0" rIns="0" bIns="0" rtlCol="0">
            <a:noAutofit/>
          </a:bodyPr>
          <a:lstStyle/>
          <a:p>
            <a:pPr indent="-274320">
              <a:spcAft>
                <a:spcPts val="900"/>
              </a:spcAft>
            </a:pPr>
            <a:r>
              <a:rPr lang="en-US" sz="1200" dirty="0" smtClean="0">
                <a:latin typeface="Arial" panose="020B0604020202020204" pitchFamily="34" charset="0"/>
              </a:rPr>
              <a:t>Transform</a:t>
            </a:r>
          </a:p>
        </p:txBody>
      </p:sp>
      <p:sp>
        <p:nvSpPr>
          <p:cNvPr id="19" name="TextBox 18"/>
          <p:cNvSpPr txBox="1"/>
          <p:nvPr/>
        </p:nvSpPr>
        <p:spPr>
          <a:xfrm rot="19750924">
            <a:off x="1705454" y="3571589"/>
            <a:ext cx="1210592" cy="201076"/>
          </a:xfrm>
          <a:prstGeom prst="rect">
            <a:avLst/>
          </a:prstGeom>
          <a:noFill/>
        </p:spPr>
        <p:txBody>
          <a:bodyPr wrap="none" lIns="0" tIns="0" rIns="0" bIns="0" rtlCol="0">
            <a:noAutofit/>
          </a:bodyPr>
          <a:lstStyle/>
          <a:p>
            <a:pPr indent="-274320">
              <a:spcAft>
                <a:spcPts val="900"/>
              </a:spcAft>
            </a:pPr>
            <a:r>
              <a:rPr lang="en-US" sz="1200" dirty="0" smtClean="0">
                <a:latin typeface="Arial" panose="020B0604020202020204" pitchFamily="34" charset="0"/>
              </a:rPr>
              <a:t>Transform</a:t>
            </a:r>
          </a:p>
        </p:txBody>
      </p:sp>
    </p:spTree>
    <p:extLst>
      <p:ext uri="{BB962C8B-B14F-4D97-AF65-F5344CB8AC3E}">
        <p14:creationId xmlns:p14="http://schemas.microsoft.com/office/powerpoint/2010/main" val="3765497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Enterprise Resource Planning</a:t>
            </a:r>
            <a:endParaRPr lang="en-US" dirty="0"/>
          </a:p>
        </p:txBody>
      </p:sp>
      <p:sp>
        <p:nvSpPr>
          <p:cNvPr id="4" name="Slide Number Placeholder 3"/>
          <p:cNvSpPr>
            <a:spLocks noGrp="1"/>
          </p:cNvSpPr>
          <p:nvPr>
            <p:ph type="sldNum" sz="quarter" idx="12"/>
          </p:nvPr>
        </p:nvSpPr>
        <p:spPr/>
        <p:txBody>
          <a:bodyPr/>
          <a:lstStyle/>
          <a:p>
            <a:fld id="{0EB59224-DFAF-451D-8CBC-9A737B9002FD}" type="slidenum">
              <a:rPr lang="en-US" smtClean="0"/>
              <a:pPr/>
              <a:t>15</a:t>
            </a:fld>
            <a:endParaRPr lang="en-US" dirty="0"/>
          </a:p>
        </p:txBody>
      </p:sp>
    </p:spTree>
    <p:extLst>
      <p:ext uri="{BB962C8B-B14F-4D97-AF65-F5344CB8AC3E}">
        <p14:creationId xmlns:p14="http://schemas.microsoft.com/office/powerpoint/2010/main" val="3879118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ERP system?</a:t>
            </a:r>
          </a:p>
        </p:txBody>
      </p:sp>
      <p:sp>
        <p:nvSpPr>
          <p:cNvPr id="3" name="Content Placeholder 2"/>
          <p:cNvSpPr>
            <a:spLocks noGrp="1"/>
          </p:cNvSpPr>
          <p:nvPr>
            <p:ph sz="quarter" idx="15"/>
          </p:nvPr>
        </p:nvSpPr>
        <p:spPr>
          <a:xfrm>
            <a:off x="533400" y="1762791"/>
            <a:ext cx="8077200" cy="2662267"/>
          </a:xfrm>
        </p:spPr>
        <p:txBody>
          <a:bodyPr/>
          <a:lstStyle/>
          <a:p>
            <a:pPr marL="228600" indent="-228600">
              <a:spcAft>
                <a:spcPts val="900"/>
              </a:spcAft>
              <a:buClrTx/>
              <a:buSzPts val="1600"/>
              <a:buFont typeface="Arial" panose="020B0604020202020204" pitchFamily="34" charset="0"/>
              <a:buChar char="•"/>
            </a:pPr>
            <a:r>
              <a:rPr lang="en-US" dirty="0">
                <a:solidFill>
                  <a:srgbClr val="000000"/>
                </a:solidFill>
              </a:rPr>
              <a:t>An Enterprise Resource Planning or ERP system provides a platform to integrate the internal and external management of information across an organization</a:t>
            </a:r>
          </a:p>
          <a:p>
            <a:pPr marL="228600" indent="-228600">
              <a:spcAft>
                <a:spcPts val="900"/>
              </a:spcAft>
              <a:buClrTx/>
              <a:buSzPts val="1600"/>
              <a:buFont typeface="Arial" panose="020B0604020202020204" pitchFamily="34" charset="0"/>
              <a:buChar char="•"/>
            </a:pPr>
            <a:r>
              <a:rPr lang="en-US" dirty="0">
                <a:solidFill>
                  <a:srgbClr val="000000"/>
                </a:solidFill>
              </a:rPr>
              <a:t>Information in the ERP system can include:</a:t>
            </a:r>
          </a:p>
          <a:p>
            <a:pPr marL="457200" indent="-228600">
              <a:spcAft>
                <a:spcPts val="900"/>
              </a:spcAft>
              <a:buFont typeface="Georgia" panose="02040502050405020303" pitchFamily="18" charset="0"/>
              <a:buChar char="-"/>
            </a:pPr>
            <a:r>
              <a:rPr lang="en-US" dirty="0">
                <a:solidFill>
                  <a:srgbClr val="000000"/>
                </a:solidFill>
              </a:rPr>
              <a:t>Finance and accounting</a:t>
            </a:r>
          </a:p>
          <a:p>
            <a:pPr marL="457200" indent="-228600">
              <a:spcAft>
                <a:spcPts val="900"/>
              </a:spcAft>
              <a:buFont typeface="Georgia" panose="02040502050405020303" pitchFamily="18" charset="0"/>
              <a:buChar char="-"/>
            </a:pPr>
            <a:r>
              <a:rPr lang="en-US" dirty="0">
                <a:solidFill>
                  <a:srgbClr val="000000"/>
                </a:solidFill>
              </a:rPr>
              <a:t>Supply chain</a:t>
            </a:r>
          </a:p>
          <a:p>
            <a:pPr marL="457200" indent="-228600">
              <a:spcAft>
                <a:spcPts val="900"/>
              </a:spcAft>
              <a:buFont typeface="Georgia" panose="02040502050405020303" pitchFamily="18" charset="0"/>
              <a:buChar char="-"/>
            </a:pPr>
            <a:r>
              <a:rPr lang="en-US" dirty="0">
                <a:solidFill>
                  <a:srgbClr val="000000"/>
                </a:solidFill>
              </a:rPr>
              <a:t>Manufacturing</a:t>
            </a:r>
          </a:p>
          <a:p>
            <a:pPr marL="457200" indent="-228600">
              <a:spcAft>
                <a:spcPts val="900"/>
              </a:spcAft>
              <a:buFont typeface="Georgia" panose="02040502050405020303" pitchFamily="18" charset="0"/>
              <a:buChar char="-"/>
            </a:pPr>
            <a:r>
              <a:rPr lang="en-US" dirty="0">
                <a:solidFill>
                  <a:srgbClr val="000000"/>
                </a:solidFill>
              </a:rPr>
              <a:t>Sales</a:t>
            </a:r>
          </a:p>
          <a:p>
            <a:pPr marL="457200" indent="-228600">
              <a:spcAft>
                <a:spcPts val="900"/>
              </a:spcAft>
              <a:buFont typeface="Georgia" panose="02040502050405020303" pitchFamily="18" charset="0"/>
              <a:buChar char="-"/>
            </a:pPr>
            <a:r>
              <a:rPr lang="en-US" dirty="0">
                <a:solidFill>
                  <a:srgbClr val="000000"/>
                </a:solidFill>
              </a:rPr>
              <a:t>Human resources</a:t>
            </a:r>
          </a:p>
        </p:txBody>
      </p:sp>
      <p:sp>
        <p:nvSpPr>
          <p:cNvPr id="4" name="Slide Number Placeholder 3"/>
          <p:cNvSpPr>
            <a:spLocks noGrp="1"/>
          </p:cNvSpPr>
          <p:nvPr>
            <p:ph type="sldNum" sz="quarter" idx="18"/>
          </p:nvPr>
        </p:nvSpPr>
        <p:spPr/>
        <p:txBody>
          <a:bodyPr/>
          <a:lstStyle/>
          <a:p>
            <a:fld id="{0EB59224-DFAF-451D-8CBC-9A737B9002FD}" type="slidenum">
              <a:rPr lang="en-US" smtClean="0"/>
              <a:pPr/>
              <a:t>16</a:t>
            </a:fld>
            <a:endParaRPr lang="en-US" dirty="0"/>
          </a:p>
        </p:txBody>
      </p:sp>
    </p:spTree>
    <p:extLst>
      <p:ext uri="{BB962C8B-B14F-4D97-AF65-F5344CB8AC3E}">
        <p14:creationId xmlns:p14="http://schemas.microsoft.com/office/powerpoint/2010/main" val="3790361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ledger and sub-ledgers</a:t>
            </a:r>
          </a:p>
        </p:txBody>
      </p:sp>
      <p:sp>
        <p:nvSpPr>
          <p:cNvPr id="3" name="Content Placeholder 2"/>
          <p:cNvSpPr>
            <a:spLocks noGrp="1"/>
          </p:cNvSpPr>
          <p:nvPr>
            <p:ph sz="quarter" idx="15"/>
          </p:nvPr>
        </p:nvSpPr>
        <p:spPr>
          <a:xfrm>
            <a:off x="533400" y="1762791"/>
            <a:ext cx="8077200" cy="1215717"/>
          </a:xfrm>
        </p:spPr>
        <p:txBody>
          <a:bodyPr/>
          <a:lstStyle/>
          <a:p>
            <a:pPr marL="228600" indent="-228600">
              <a:spcAft>
                <a:spcPts val="900"/>
              </a:spcAft>
              <a:buClrTx/>
              <a:buSzPts val="1600"/>
              <a:buFont typeface="Arial" panose="020B0604020202020204" pitchFamily="34" charset="0"/>
              <a:buChar char="•"/>
            </a:pPr>
            <a:r>
              <a:rPr lang="en-US" dirty="0">
                <a:solidFill>
                  <a:srgbClr val="000000"/>
                </a:solidFill>
              </a:rPr>
              <a:t>ERP modules (or </a:t>
            </a:r>
            <a:r>
              <a:rPr lang="en-US" dirty="0" err="1">
                <a:solidFill>
                  <a:srgbClr val="000000"/>
                </a:solidFill>
              </a:rPr>
              <a:t>subledgers</a:t>
            </a:r>
            <a:r>
              <a:rPr lang="en-US" dirty="0">
                <a:solidFill>
                  <a:srgbClr val="000000"/>
                </a:solidFill>
              </a:rPr>
              <a:t>) store information unique to various business processes</a:t>
            </a:r>
          </a:p>
          <a:p>
            <a:pPr marL="228600" indent="-228600">
              <a:spcAft>
                <a:spcPts val="900"/>
              </a:spcAft>
              <a:buClrTx/>
              <a:buSzPts val="1600"/>
              <a:buFont typeface="Arial" panose="020B0604020202020204" pitchFamily="34" charset="0"/>
              <a:buChar char="•"/>
            </a:pPr>
            <a:r>
              <a:rPr lang="en-US" dirty="0">
                <a:solidFill>
                  <a:srgbClr val="000000"/>
                </a:solidFill>
              </a:rPr>
              <a:t>All the modules roll up to the General Ledger</a:t>
            </a:r>
          </a:p>
          <a:p>
            <a:pPr marL="228600" indent="-228600">
              <a:spcAft>
                <a:spcPts val="900"/>
              </a:spcAft>
              <a:buClrTx/>
              <a:buSzPts val="1600"/>
              <a:buFont typeface="Arial" panose="020B0604020202020204" pitchFamily="34" charset="0"/>
              <a:buChar char="•"/>
            </a:pPr>
            <a:r>
              <a:rPr lang="en-US" dirty="0">
                <a:solidFill>
                  <a:srgbClr val="000000"/>
                </a:solidFill>
              </a:rPr>
              <a:t>For example, the Property, Plant and Equipment (PP&amp;E) module stores information about an asset’s useful life, salvage value, date placed in service, depreciation, etc</a:t>
            </a:r>
            <a:r>
              <a:rPr lang="en-US" dirty="0" smtClean="0">
                <a:solidFill>
                  <a:srgbClr val="000000"/>
                </a:solidFill>
              </a:rPr>
              <a:t>.</a:t>
            </a:r>
            <a:endParaRPr lang="en-US" dirty="0">
              <a:solidFill>
                <a:srgbClr val="000000"/>
              </a:solidFill>
            </a:endParaRPr>
          </a:p>
        </p:txBody>
      </p:sp>
      <p:sp>
        <p:nvSpPr>
          <p:cNvPr id="4" name="Slide Number Placeholder 3"/>
          <p:cNvSpPr>
            <a:spLocks noGrp="1"/>
          </p:cNvSpPr>
          <p:nvPr>
            <p:ph type="sldNum" sz="quarter" idx="18"/>
          </p:nvPr>
        </p:nvSpPr>
        <p:spPr/>
        <p:txBody>
          <a:bodyPr/>
          <a:lstStyle/>
          <a:p>
            <a:fld id="{0EB59224-DFAF-451D-8CBC-9A737B9002FD}" type="slidenum">
              <a:rPr lang="en-US" smtClean="0"/>
              <a:pPr/>
              <a:t>17</a:t>
            </a:fld>
            <a:endParaRPr lang="en-US" dirty="0"/>
          </a:p>
        </p:txBody>
      </p:sp>
      <p:cxnSp>
        <p:nvCxnSpPr>
          <p:cNvPr id="5" name="Shape 822"/>
          <p:cNvCxnSpPr/>
          <p:nvPr/>
        </p:nvCxnSpPr>
        <p:spPr>
          <a:xfrm>
            <a:off x="4358699" y="4062794"/>
            <a:ext cx="0" cy="301589"/>
          </a:xfrm>
          <a:prstGeom prst="straightConnector1">
            <a:avLst/>
          </a:prstGeom>
          <a:noFill/>
          <a:ln w="12700" cap="flat" cmpd="sng">
            <a:solidFill>
              <a:srgbClr val="968C6D"/>
            </a:solidFill>
            <a:prstDash val="solid"/>
            <a:round/>
            <a:headEnd type="none" w="med" len="med"/>
            <a:tailEnd type="none" w="med" len="med"/>
          </a:ln>
        </p:spPr>
      </p:cxnSp>
      <p:sp>
        <p:nvSpPr>
          <p:cNvPr id="6" name="Shape 823"/>
          <p:cNvSpPr txBox="1"/>
          <p:nvPr/>
        </p:nvSpPr>
        <p:spPr>
          <a:xfrm>
            <a:off x="536143" y="4669718"/>
            <a:ext cx="1544848" cy="484748"/>
          </a:xfrm>
          <a:prstGeom prst="rect">
            <a:avLst/>
          </a:prstGeom>
          <a:solidFill>
            <a:schemeClr val="accent2"/>
          </a:solidFill>
          <a:ln w="25400" cap="flat" cmpd="sng">
            <a:noFill/>
            <a:prstDash val="solid"/>
            <a:round/>
            <a:headEnd type="none" w="med" len="med"/>
            <a:tailEnd type="none" w="med" len="med"/>
          </a:ln>
        </p:spPr>
        <p:txBody>
          <a:bodyPr lIns="91440" tIns="45720" rIns="91440" bIns="45720" anchor="t" anchorCtr="0">
            <a:noAutofit/>
          </a:bodyPr>
          <a:lstStyle/>
          <a:p>
            <a:pPr algn="ctr">
              <a:buClr>
                <a:schemeClr val="dk1"/>
              </a:buClr>
              <a:buSzPct val="25000"/>
            </a:pPr>
            <a:r>
              <a:rPr lang="en-US" sz="1200">
                <a:solidFill>
                  <a:srgbClr val="FFFFFF"/>
                </a:solidFill>
                <a:latin typeface="Arial" panose="020B0604020202020204" pitchFamily="34" charset="0"/>
                <a:ea typeface="Georgia"/>
                <a:cs typeface="Georgia"/>
                <a:sym typeface="Georgia"/>
              </a:rPr>
              <a:t>Customer Billing and Receivables</a:t>
            </a:r>
          </a:p>
        </p:txBody>
      </p:sp>
      <p:sp>
        <p:nvSpPr>
          <p:cNvPr id="7" name="Shape 824"/>
          <p:cNvSpPr txBox="1"/>
          <p:nvPr/>
        </p:nvSpPr>
        <p:spPr>
          <a:xfrm>
            <a:off x="2592645" y="4669718"/>
            <a:ext cx="1544848" cy="484748"/>
          </a:xfrm>
          <a:prstGeom prst="rect">
            <a:avLst/>
          </a:prstGeom>
          <a:solidFill>
            <a:schemeClr val="accent2"/>
          </a:solidFill>
          <a:ln w="25400" cap="flat" cmpd="sng">
            <a:noFill/>
            <a:prstDash val="solid"/>
            <a:round/>
            <a:headEnd type="none" w="med" len="med"/>
            <a:tailEnd type="none" w="med" len="med"/>
          </a:ln>
        </p:spPr>
        <p:txBody>
          <a:bodyPr lIns="91440" tIns="45720" rIns="91440" bIns="45720" anchor="t" anchorCtr="0">
            <a:noAutofit/>
          </a:bodyPr>
          <a:lstStyle/>
          <a:p>
            <a:pPr algn="ctr">
              <a:buClr>
                <a:schemeClr val="dk1"/>
              </a:buClr>
              <a:buSzPct val="25000"/>
            </a:pPr>
            <a:r>
              <a:rPr lang="en-US" sz="1200">
                <a:solidFill>
                  <a:srgbClr val="FFFFFF"/>
                </a:solidFill>
                <a:latin typeface="Arial" panose="020B0604020202020204" pitchFamily="34" charset="0"/>
                <a:ea typeface="Georgia"/>
                <a:cs typeface="Georgia"/>
                <a:sym typeface="Georgia"/>
              </a:rPr>
              <a:t>Procurement and Accounts Payable</a:t>
            </a:r>
          </a:p>
        </p:txBody>
      </p:sp>
      <p:sp>
        <p:nvSpPr>
          <p:cNvPr id="8" name="Shape 825"/>
          <p:cNvSpPr txBox="1"/>
          <p:nvPr/>
        </p:nvSpPr>
        <p:spPr>
          <a:xfrm>
            <a:off x="4705194" y="4669718"/>
            <a:ext cx="1544848" cy="484748"/>
          </a:xfrm>
          <a:prstGeom prst="rect">
            <a:avLst/>
          </a:prstGeom>
          <a:solidFill>
            <a:schemeClr val="accent2"/>
          </a:solidFill>
          <a:ln w="25400" cap="flat" cmpd="sng">
            <a:noFill/>
            <a:prstDash val="solid"/>
            <a:round/>
            <a:headEnd type="none" w="med" len="med"/>
            <a:tailEnd type="none" w="med" len="med"/>
          </a:ln>
        </p:spPr>
        <p:txBody>
          <a:bodyPr lIns="91440" tIns="45720" rIns="91440" bIns="45720" anchor="t" anchorCtr="0">
            <a:noAutofit/>
          </a:bodyPr>
          <a:lstStyle/>
          <a:p>
            <a:pPr algn="ctr">
              <a:buClr>
                <a:schemeClr val="dk1"/>
              </a:buClr>
              <a:buSzPct val="25000"/>
            </a:pPr>
            <a:r>
              <a:rPr lang="en-US" sz="1200" dirty="0">
                <a:solidFill>
                  <a:srgbClr val="FFFFFF"/>
                </a:solidFill>
                <a:latin typeface="Arial" panose="020B0604020202020204" pitchFamily="34" charset="0"/>
                <a:ea typeface="Georgia"/>
                <a:cs typeface="Georgia"/>
                <a:sym typeface="Georgia"/>
              </a:rPr>
              <a:t>Property, Plant </a:t>
            </a:r>
            <a:r>
              <a:rPr lang="en-US" sz="1200" dirty="0" smtClean="0">
                <a:solidFill>
                  <a:srgbClr val="FFFFFF"/>
                </a:solidFill>
                <a:latin typeface="Arial" panose="020B0604020202020204" pitchFamily="34" charset="0"/>
                <a:ea typeface="Georgia"/>
                <a:cs typeface="Georgia"/>
                <a:sym typeface="Georgia"/>
              </a:rPr>
              <a:t>and Equipment</a:t>
            </a:r>
            <a:endParaRPr lang="en-US" sz="1200" dirty="0">
              <a:solidFill>
                <a:srgbClr val="FFFFFF"/>
              </a:solidFill>
              <a:latin typeface="Arial" panose="020B0604020202020204" pitchFamily="34" charset="0"/>
              <a:ea typeface="Georgia"/>
              <a:cs typeface="Georgia"/>
              <a:sym typeface="Georgia"/>
            </a:endParaRPr>
          </a:p>
        </p:txBody>
      </p:sp>
      <p:sp>
        <p:nvSpPr>
          <p:cNvPr id="9" name="Shape 826"/>
          <p:cNvSpPr txBox="1"/>
          <p:nvPr/>
        </p:nvSpPr>
        <p:spPr>
          <a:xfrm>
            <a:off x="6709841" y="4669718"/>
            <a:ext cx="1544848" cy="484748"/>
          </a:xfrm>
          <a:prstGeom prst="rect">
            <a:avLst/>
          </a:prstGeom>
          <a:solidFill>
            <a:schemeClr val="accent2"/>
          </a:solidFill>
          <a:ln w="25400" cap="flat" cmpd="sng">
            <a:noFill/>
            <a:prstDash val="solid"/>
            <a:round/>
            <a:headEnd type="none" w="med" len="med"/>
            <a:tailEnd type="none" w="med" len="med"/>
          </a:ln>
        </p:spPr>
        <p:txBody>
          <a:bodyPr lIns="91440" tIns="45720" rIns="91440" bIns="45720" anchor="t" anchorCtr="0">
            <a:noAutofit/>
          </a:bodyPr>
          <a:lstStyle/>
          <a:p>
            <a:pPr algn="ctr">
              <a:buClr>
                <a:schemeClr val="dk1"/>
              </a:buClr>
              <a:buSzPct val="25000"/>
            </a:pPr>
            <a:r>
              <a:rPr lang="en-US" sz="1200">
                <a:solidFill>
                  <a:srgbClr val="FFFFFF"/>
                </a:solidFill>
                <a:latin typeface="Arial" panose="020B0604020202020204" pitchFamily="34" charset="0"/>
                <a:ea typeface="Georgia"/>
                <a:cs typeface="Georgia"/>
                <a:sym typeface="Georgia"/>
              </a:rPr>
              <a:t>Production and Inventory</a:t>
            </a:r>
          </a:p>
        </p:txBody>
      </p:sp>
      <p:cxnSp>
        <p:nvCxnSpPr>
          <p:cNvPr id="10" name="Shape 827"/>
          <p:cNvCxnSpPr/>
          <p:nvPr/>
        </p:nvCxnSpPr>
        <p:spPr>
          <a:xfrm>
            <a:off x="1245721" y="4364385"/>
            <a:ext cx="3112976" cy="0"/>
          </a:xfrm>
          <a:prstGeom prst="straightConnector1">
            <a:avLst/>
          </a:prstGeom>
          <a:noFill/>
          <a:ln w="12700" cap="flat" cmpd="sng">
            <a:solidFill>
              <a:srgbClr val="968C6D"/>
            </a:solidFill>
            <a:prstDash val="solid"/>
            <a:round/>
            <a:headEnd type="none" w="med" len="med"/>
            <a:tailEnd type="none" w="med" len="med"/>
          </a:ln>
        </p:spPr>
      </p:cxnSp>
      <p:cxnSp>
        <p:nvCxnSpPr>
          <p:cNvPr id="11" name="Shape 828"/>
          <p:cNvCxnSpPr/>
          <p:nvPr/>
        </p:nvCxnSpPr>
        <p:spPr>
          <a:xfrm>
            <a:off x="4359998" y="4364385"/>
            <a:ext cx="3112976" cy="0"/>
          </a:xfrm>
          <a:prstGeom prst="straightConnector1">
            <a:avLst/>
          </a:prstGeom>
          <a:noFill/>
          <a:ln w="12700" cap="flat" cmpd="sng">
            <a:solidFill>
              <a:srgbClr val="968C6D"/>
            </a:solidFill>
            <a:prstDash val="solid"/>
            <a:round/>
            <a:headEnd type="none" w="med" len="med"/>
            <a:tailEnd type="none" w="med" len="med"/>
          </a:ln>
        </p:spPr>
      </p:cxnSp>
      <p:cxnSp>
        <p:nvCxnSpPr>
          <p:cNvPr id="12" name="Shape 829"/>
          <p:cNvCxnSpPr/>
          <p:nvPr/>
        </p:nvCxnSpPr>
        <p:spPr>
          <a:xfrm>
            <a:off x="1245721" y="4364384"/>
            <a:ext cx="0" cy="305333"/>
          </a:xfrm>
          <a:prstGeom prst="straightConnector1">
            <a:avLst/>
          </a:prstGeom>
          <a:noFill/>
          <a:ln w="12700" cap="flat" cmpd="sng">
            <a:solidFill>
              <a:srgbClr val="968C6D"/>
            </a:solidFill>
            <a:prstDash val="solid"/>
            <a:round/>
            <a:headEnd type="none" w="med" len="med"/>
            <a:tailEnd type="none" w="med" len="med"/>
          </a:ln>
        </p:spPr>
      </p:cxnSp>
      <p:cxnSp>
        <p:nvCxnSpPr>
          <p:cNvPr id="13" name="Shape 830"/>
          <p:cNvCxnSpPr/>
          <p:nvPr/>
        </p:nvCxnSpPr>
        <p:spPr>
          <a:xfrm>
            <a:off x="3365068" y="4364384"/>
            <a:ext cx="0" cy="305333"/>
          </a:xfrm>
          <a:prstGeom prst="straightConnector1">
            <a:avLst/>
          </a:prstGeom>
          <a:noFill/>
          <a:ln w="12700" cap="flat" cmpd="sng">
            <a:solidFill>
              <a:srgbClr val="968C6D"/>
            </a:solidFill>
            <a:prstDash val="solid"/>
            <a:round/>
            <a:headEnd type="none" w="med" len="med"/>
            <a:tailEnd type="none" w="med" len="med"/>
          </a:ln>
        </p:spPr>
      </p:cxnSp>
      <p:cxnSp>
        <p:nvCxnSpPr>
          <p:cNvPr id="14" name="Shape 831"/>
          <p:cNvCxnSpPr/>
          <p:nvPr/>
        </p:nvCxnSpPr>
        <p:spPr>
          <a:xfrm>
            <a:off x="5513187" y="4364384"/>
            <a:ext cx="0" cy="305333"/>
          </a:xfrm>
          <a:prstGeom prst="straightConnector1">
            <a:avLst/>
          </a:prstGeom>
          <a:noFill/>
          <a:ln w="12700" cap="flat" cmpd="sng">
            <a:solidFill>
              <a:srgbClr val="968C6D"/>
            </a:solidFill>
            <a:prstDash val="solid"/>
            <a:round/>
            <a:headEnd type="none" w="med" len="med"/>
            <a:tailEnd type="none" w="med" len="med"/>
          </a:ln>
        </p:spPr>
      </p:cxnSp>
      <p:cxnSp>
        <p:nvCxnSpPr>
          <p:cNvPr id="15" name="Shape 832"/>
          <p:cNvCxnSpPr/>
          <p:nvPr/>
        </p:nvCxnSpPr>
        <p:spPr>
          <a:xfrm>
            <a:off x="7482264" y="4364384"/>
            <a:ext cx="0" cy="305333"/>
          </a:xfrm>
          <a:prstGeom prst="straightConnector1">
            <a:avLst/>
          </a:prstGeom>
          <a:noFill/>
          <a:ln w="12700" cap="flat" cmpd="sng">
            <a:solidFill>
              <a:srgbClr val="968C6D"/>
            </a:solidFill>
            <a:prstDash val="solid"/>
            <a:round/>
            <a:headEnd type="none" w="med" len="med"/>
            <a:tailEnd type="none" w="med" len="med"/>
          </a:ln>
        </p:spPr>
      </p:cxnSp>
      <p:sp>
        <p:nvSpPr>
          <p:cNvPr id="16" name="Shape 833"/>
          <p:cNvSpPr/>
          <p:nvPr/>
        </p:nvSpPr>
        <p:spPr>
          <a:xfrm>
            <a:off x="3365068" y="3284359"/>
            <a:ext cx="1987261" cy="761747"/>
          </a:xfrm>
          <a:prstGeom prst="flowChartPredefinedProcess">
            <a:avLst/>
          </a:prstGeom>
          <a:solidFill>
            <a:schemeClr val="tx2"/>
          </a:solidFill>
          <a:ln w="25400" cap="flat" cmpd="sng">
            <a:solidFill>
              <a:schemeClr val="tx2"/>
            </a:solidFill>
            <a:prstDash val="solid"/>
            <a:round/>
            <a:headEnd type="none" w="med" len="med"/>
            <a:tailEnd type="none" w="med" len="med"/>
          </a:ln>
        </p:spPr>
        <p:txBody>
          <a:bodyPr lIns="91440" tIns="45720" rIns="91440" bIns="45720" anchor="ctr" anchorCtr="0">
            <a:noAutofit/>
          </a:bodyPr>
          <a:lstStyle/>
          <a:p>
            <a:pPr algn="ctr">
              <a:buClr>
                <a:schemeClr val="lt1"/>
              </a:buClr>
              <a:buSzPct val="25000"/>
            </a:pPr>
            <a:r>
              <a:rPr lang="en-US" sz="1200" b="1" dirty="0">
                <a:solidFill>
                  <a:srgbClr val="FFFFFF"/>
                </a:solidFill>
                <a:latin typeface="Arial" panose="020B0604020202020204" pitchFamily="34" charset="0"/>
                <a:ea typeface="Georgia"/>
                <a:cs typeface="Georgia"/>
                <a:sym typeface="Georgia"/>
              </a:rPr>
              <a:t>General</a:t>
            </a:r>
          </a:p>
          <a:p>
            <a:pPr algn="ctr">
              <a:buClr>
                <a:schemeClr val="lt1"/>
              </a:buClr>
              <a:buSzPct val="25000"/>
            </a:pPr>
            <a:r>
              <a:rPr lang="en-US" sz="1200" b="1" dirty="0">
                <a:solidFill>
                  <a:srgbClr val="FFFFFF"/>
                </a:solidFill>
                <a:latin typeface="Arial" panose="020B0604020202020204" pitchFamily="34" charset="0"/>
                <a:ea typeface="Georgia"/>
                <a:cs typeface="Georgia"/>
                <a:sym typeface="Georgia"/>
              </a:rPr>
              <a:t>Ledger</a:t>
            </a:r>
          </a:p>
        </p:txBody>
      </p:sp>
    </p:spTree>
    <p:extLst>
      <p:ext uri="{BB962C8B-B14F-4D97-AF65-F5344CB8AC3E}">
        <p14:creationId xmlns:p14="http://schemas.microsoft.com/office/powerpoint/2010/main" val="902742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Automated journal entries</a:t>
            </a:r>
          </a:p>
        </p:txBody>
      </p:sp>
      <p:sp>
        <p:nvSpPr>
          <p:cNvPr id="3" name="Content Placeholder 2"/>
          <p:cNvSpPr>
            <a:spLocks noGrp="1"/>
          </p:cNvSpPr>
          <p:nvPr>
            <p:ph sz="quarter" idx="15"/>
          </p:nvPr>
        </p:nvSpPr>
        <p:spPr>
          <a:xfrm>
            <a:off x="533400" y="1762791"/>
            <a:ext cx="8077200" cy="1215717"/>
          </a:xfrm>
        </p:spPr>
        <p:txBody>
          <a:bodyPr/>
          <a:lstStyle/>
          <a:p>
            <a:pPr marL="228600" indent="-228600">
              <a:spcAft>
                <a:spcPts val="900"/>
              </a:spcAft>
              <a:buClrTx/>
              <a:buSzPts val="1600"/>
              <a:buFont typeface="Arial" panose="020B0604020202020204" pitchFamily="34" charset="0"/>
              <a:buChar char="•"/>
            </a:pPr>
            <a:r>
              <a:rPr lang="en-US" dirty="0">
                <a:solidFill>
                  <a:srgbClr val="000000"/>
                </a:solidFill>
              </a:rPr>
              <a:t>Sub-ledger transactions account for a substantial amount of the journal entries posted to the general ledger</a:t>
            </a:r>
          </a:p>
          <a:p>
            <a:pPr marL="228600" indent="-228600">
              <a:spcAft>
                <a:spcPts val="900"/>
              </a:spcAft>
              <a:buClrTx/>
              <a:buSzPts val="1600"/>
              <a:buFont typeface="Arial" panose="020B0604020202020204" pitchFamily="34" charset="0"/>
              <a:buChar char="•"/>
            </a:pPr>
            <a:r>
              <a:rPr lang="en-US" dirty="0">
                <a:solidFill>
                  <a:srgbClr val="000000"/>
                </a:solidFill>
              </a:rPr>
              <a:t>Transactions in the </a:t>
            </a:r>
            <a:r>
              <a:rPr lang="en-US" dirty="0" err="1">
                <a:solidFill>
                  <a:srgbClr val="000000"/>
                </a:solidFill>
              </a:rPr>
              <a:t>subledger</a:t>
            </a:r>
            <a:r>
              <a:rPr lang="en-US" dirty="0">
                <a:solidFill>
                  <a:srgbClr val="000000"/>
                </a:solidFill>
              </a:rPr>
              <a:t> can be a result of automated entries or user activity</a:t>
            </a:r>
          </a:p>
          <a:p>
            <a:pPr marL="228600" indent="-228600">
              <a:spcAft>
                <a:spcPts val="900"/>
              </a:spcAft>
              <a:buClrTx/>
              <a:buSzPts val="1600"/>
              <a:buFont typeface="Arial" panose="020B0604020202020204" pitchFamily="34" charset="0"/>
              <a:buChar char="•"/>
            </a:pPr>
            <a:r>
              <a:rPr lang="en-US" dirty="0" err="1">
                <a:solidFill>
                  <a:srgbClr val="000000"/>
                </a:solidFill>
              </a:rPr>
              <a:t>Subledger</a:t>
            </a:r>
            <a:r>
              <a:rPr lang="en-US" dirty="0">
                <a:solidFill>
                  <a:srgbClr val="000000"/>
                </a:solidFill>
              </a:rPr>
              <a:t> activity then flows into the General Ledger</a:t>
            </a:r>
          </a:p>
        </p:txBody>
      </p:sp>
      <p:sp>
        <p:nvSpPr>
          <p:cNvPr id="4" name="Slide Number Placeholder 3"/>
          <p:cNvSpPr>
            <a:spLocks noGrp="1"/>
          </p:cNvSpPr>
          <p:nvPr>
            <p:ph type="sldNum" sz="quarter" idx="18"/>
          </p:nvPr>
        </p:nvSpPr>
        <p:spPr/>
        <p:txBody>
          <a:bodyPr/>
          <a:lstStyle/>
          <a:p>
            <a:fld id="{0EB59224-DFAF-451D-8CBC-9A737B9002FD}" type="slidenum">
              <a:rPr lang="en-US" smtClean="0"/>
              <a:pPr/>
              <a:t>18</a:t>
            </a:fld>
            <a:endParaRPr lang="en-US" dirty="0"/>
          </a:p>
        </p:txBody>
      </p:sp>
      <p:cxnSp>
        <p:nvCxnSpPr>
          <p:cNvPr id="5" name="Shape 822"/>
          <p:cNvCxnSpPr/>
          <p:nvPr/>
        </p:nvCxnSpPr>
        <p:spPr>
          <a:xfrm>
            <a:off x="4358699" y="4062794"/>
            <a:ext cx="0" cy="301589"/>
          </a:xfrm>
          <a:prstGeom prst="straightConnector1">
            <a:avLst/>
          </a:prstGeom>
          <a:noFill/>
          <a:ln w="12700" cap="flat" cmpd="sng">
            <a:solidFill>
              <a:srgbClr val="968C6D"/>
            </a:solidFill>
            <a:prstDash val="solid"/>
            <a:round/>
            <a:headEnd type="none" w="med" len="med"/>
            <a:tailEnd type="none" w="med" len="med"/>
          </a:ln>
        </p:spPr>
      </p:cxnSp>
      <p:sp>
        <p:nvSpPr>
          <p:cNvPr id="6" name="Shape 823"/>
          <p:cNvSpPr txBox="1"/>
          <p:nvPr/>
        </p:nvSpPr>
        <p:spPr>
          <a:xfrm>
            <a:off x="536143" y="4669718"/>
            <a:ext cx="1544848" cy="484748"/>
          </a:xfrm>
          <a:prstGeom prst="rect">
            <a:avLst/>
          </a:prstGeom>
          <a:solidFill>
            <a:schemeClr val="accent2"/>
          </a:solidFill>
          <a:ln w="25400" cap="flat" cmpd="sng">
            <a:noFill/>
            <a:prstDash val="solid"/>
            <a:round/>
            <a:headEnd type="none" w="med" len="med"/>
            <a:tailEnd type="none" w="med" len="med"/>
          </a:ln>
        </p:spPr>
        <p:txBody>
          <a:bodyPr lIns="91440" tIns="45720" rIns="91440" bIns="45720" anchor="t" anchorCtr="0">
            <a:noAutofit/>
          </a:bodyPr>
          <a:lstStyle/>
          <a:p>
            <a:pPr algn="ctr">
              <a:buClr>
                <a:schemeClr val="dk1"/>
              </a:buClr>
              <a:buSzPct val="25000"/>
            </a:pPr>
            <a:r>
              <a:rPr lang="en-US" sz="1200" dirty="0">
                <a:solidFill>
                  <a:srgbClr val="FFFFFF"/>
                </a:solidFill>
                <a:latin typeface="Arial" panose="020B0604020202020204" pitchFamily="34" charset="0"/>
                <a:ea typeface="Georgia"/>
                <a:cs typeface="Georgia"/>
                <a:sym typeface="Georgia"/>
              </a:rPr>
              <a:t>Customer Billing and Receivables</a:t>
            </a:r>
          </a:p>
        </p:txBody>
      </p:sp>
      <p:sp>
        <p:nvSpPr>
          <p:cNvPr id="7" name="Shape 824"/>
          <p:cNvSpPr txBox="1"/>
          <p:nvPr/>
        </p:nvSpPr>
        <p:spPr>
          <a:xfrm>
            <a:off x="2592645" y="4669718"/>
            <a:ext cx="1544848" cy="484748"/>
          </a:xfrm>
          <a:prstGeom prst="rect">
            <a:avLst/>
          </a:prstGeom>
          <a:solidFill>
            <a:schemeClr val="accent2"/>
          </a:solidFill>
          <a:ln w="25400" cap="flat" cmpd="sng">
            <a:noFill/>
            <a:prstDash val="solid"/>
            <a:round/>
            <a:headEnd type="none" w="med" len="med"/>
            <a:tailEnd type="none" w="med" len="med"/>
          </a:ln>
        </p:spPr>
        <p:txBody>
          <a:bodyPr lIns="91440" tIns="45720" rIns="91440" bIns="45720" anchor="t" anchorCtr="0">
            <a:noAutofit/>
          </a:bodyPr>
          <a:lstStyle/>
          <a:p>
            <a:pPr algn="ctr">
              <a:buClr>
                <a:schemeClr val="dk1"/>
              </a:buClr>
              <a:buSzPct val="25000"/>
            </a:pPr>
            <a:r>
              <a:rPr lang="en-US" sz="1200">
                <a:solidFill>
                  <a:srgbClr val="FFFFFF"/>
                </a:solidFill>
                <a:latin typeface="Arial" panose="020B0604020202020204" pitchFamily="34" charset="0"/>
                <a:ea typeface="Georgia"/>
                <a:cs typeface="Georgia"/>
                <a:sym typeface="Georgia"/>
              </a:rPr>
              <a:t>Procurement and Accounts Payable</a:t>
            </a:r>
          </a:p>
        </p:txBody>
      </p:sp>
      <p:sp>
        <p:nvSpPr>
          <p:cNvPr id="8" name="Shape 825"/>
          <p:cNvSpPr txBox="1"/>
          <p:nvPr/>
        </p:nvSpPr>
        <p:spPr>
          <a:xfrm>
            <a:off x="4705194" y="4669718"/>
            <a:ext cx="1544848" cy="484748"/>
          </a:xfrm>
          <a:prstGeom prst="rect">
            <a:avLst/>
          </a:prstGeom>
          <a:solidFill>
            <a:schemeClr val="accent2"/>
          </a:solidFill>
          <a:ln w="25400" cap="flat" cmpd="sng">
            <a:noFill/>
            <a:prstDash val="solid"/>
            <a:round/>
            <a:headEnd type="none" w="med" len="med"/>
            <a:tailEnd type="none" w="med" len="med"/>
          </a:ln>
        </p:spPr>
        <p:txBody>
          <a:bodyPr lIns="91440" tIns="45720" rIns="91440" bIns="45720" anchor="t" anchorCtr="0">
            <a:noAutofit/>
          </a:bodyPr>
          <a:lstStyle/>
          <a:p>
            <a:pPr algn="ctr">
              <a:buClr>
                <a:schemeClr val="dk1"/>
              </a:buClr>
              <a:buSzPct val="25000"/>
            </a:pPr>
            <a:r>
              <a:rPr lang="en-US" sz="1200" dirty="0">
                <a:solidFill>
                  <a:srgbClr val="FFFFFF"/>
                </a:solidFill>
                <a:latin typeface="Arial" panose="020B0604020202020204" pitchFamily="34" charset="0"/>
                <a:ea typeface="Georgia"/>
                <a:cs typeface="Georgia"/>
                <a:sym typeface="Georgia"/>
              </a:rPr>
              <a:t>Property, Plant </a:t>
            </a:r>
            <a:r>
              <a:rPr lang="en-US" sz="1200" dirty="0" smtClean="0">
                <a:solidFill>
                  <a:srgbClr val="FFFFFF"/>
                </a:solidFill>
                <a:latin typeface="Arial" panose="020B0604020202020204" pitchFamily="34" charset="0"/>
                <a:ea typeface="Georgia"/>
                <a:cs typeface="Georgia"/>
                <a:sym typeface="Georgia"/>
              </a:rPr>
              <a:t>and Equipment</a:t>
            </a:r>
            <a:endParaRPr lang="en-US" sz="1200" dirty="0">
              <a:solidFill>
                <a:srgbClr val="FFFFFF"/>
              </a:solidFill>
              <a:latin typeface="Arial" panose="020B0604020202020204" pitchFamily="34" charset="0"/>
              <a:ea typeface="Georgia"/>
              <a:cs typeface="Georgia"/>
              <a:sym typeface="Georgia"/>
            </a:endParaRPr>
          </a:p>
        </p:txBody>
      </p:sp>
      <p:sp>
        <p:nvSpPr>
          <p:cNvPr id="9" name="Shape 826"/>
          <p:cNvSpPr txBox="1"/>
          <p:nvPr/>
        </p:nvSpPr>
        <p:spPr>
          <a:xfrm>
            <a:off x="6709841" y="4669718"/>
            <a:ext cx="1544848" cy="484748"/>
          </a:xfrm>
          <a:prstGeom prst="rect">
            <a:avLst/>
          </a:prstGeom>
          <a:solidFill>
            <a:schemeClr val="accent2"/>
          </a:solidFill>
          <a:ln w="25400" cap="flat" cmpd="sng">
            <a:noFill/>
            <a:prstDash val="solid"/>
            <a:round/>
            <a:headEnd type="none" w="med" len="med"/>
            <a:tailEnd type="none" w="med" len="med"/>
          </a:ln>
        </p:spPr>
        <p:txBody>
          <a:bodyPr lIns="91440" tIns="45720" rIns="91440" bIns="45720" anchor="t" anchorCtr="0">
            <a:noAutofit/>
          </a:bodyPr>
          <a:lstStyle/>
          <a:p>
            <a:pPr algn="ctr">
              <a:buClr>
                <a:schemeClr val="dk1"/>
              </a:buClr>
              <a:buSzPct val="25000"/>
            </a:pPr>
            <a:r>
              <a:rPr lang="en-US" sz="1200">
                <a:solidFill>
                  <a:srgbClr val="FFFFFF"/>
                </a:solidFill>
                <a:latin typeface="Arial" panose="020B0604020202020204" pitchFamily="34" charset="0"/>
                <a:ea typeface="Georgia"/>
                <a:cs typeface="Georgia"/>
                <a:sym typeface="Georgia"/>
              </a:rPr>
              <a:t>Production and Inventory</a:t>
            </a:r>
          </a:p>
        </p:txBody>
      </p:sp>
      <p:cxnSp>
        <p:nvCxnSpPr>
          <p:cNvPr id="10" name="Shape 827"/>
          <p:cNvCxnSpPr/>
          <p:nvPr/>
        </p:nvCxnSpPr>
        <p:spPr>
          <a:xfrm>
            <a:off x="1245721" y="4364385"/>
            <a:ext cx="3112976" cy="0"/>
          </a:xfrm>
          <a:prstGeom prst="straightConnector1">
            <a:avLst/>
          </a:prstGeom>
          <a:noFill/>
          <a:ln w="12700" cap="flat" cmpd="sng">
            <a:solidFill>
              <a:srgbClr val="968C6D"/>
            </a:solidFill>
            <a:prstDash val="solid"/>
            <a:round/>
            <a:headEnd type="none" w="med" len="med"/>
            <a:tailEnd type="none" w="med" len="med"/>
          </a:ln>
        </p:spPr>
      </p:cxnSp>
      <p:cxnSp>
        <p:nvCxnSpPr>
          <p:cNvPr id="11" name="Shape 828"/>
          <p:cNvCxnSpPr/>
          <p:nvPr/>
        </p:nvCxnSpPr>
        <p:spPr>
          <a:xfrm>
            <a:off x="4359998" y="4364385"/>
            <a:ext cx="3112976" cy="0"/>
          </a:xfrm>
          <a:prstGeom prst="straightConnector1">
            <a:avLst/>
          </a:prstGeom>
          <a:noFill/>
          <a:ln w="12700" cap="flat" cmpd="sng">
            <a:solidFill>
              <a:srgbClr val="968C6D"/>
            </a:solidFill>
            <a:prstDash val="solid"/>
            <a:round/>
            <a:headEnd type="none" w="med" len="med"/>
            <a:tailEnd type="none" w="med" len="med"/>
          </a:ln>
        </p:spPr>
      </p:cxnSp>
      <p:cxnSp>
        <p:nvCxnSpPr>
          <p:cNvPr id="12" name="Shape 829"/>
          <p:cNvCxnSpPr/>
          <p:nvPr/>
        </p:nvCxnSpPr>
        <p:spPr>
          <a:xfrm>
            <a:off x="1245721" y="4364384"/>
            <a:ext cx="0" cy="305333"/>
          </a:xfrm>
          <a:prstGeom prst="straightConnector1">
            <a:avLst/>
          </a:prstGeom>
          <a:noFill/>
          <a:ln w="12700" cap="flat" cmpd="sng">
            <a:solidFill>
              <a:srgbClr val="968C6D"/>
            </a:solidFill>
            <a:prstDash val="solid"/>
            <a:round/>
            <a:headEnd type="none" w="med" len="med"/>
            <a:tailEnd type="none" w="med" len="med"/>
          </a:ln>
        </p:spPr>
      </p:cxnSp>
      <p:cxnSp>
        <p:nvCxnSpPr>
          <p:cNvPr id="13" name="Shape 830"/>
          <p:cNvCxnSpPr/>
          <p:nvPr/>
        </p:nvCxnSpPr>
        <p:spPr>
          <a:xfrm>
            <a:off x="3365068" y="4364384"/>
            <a:ext cx="0" cy="305333"/>
          </a:xfrm>
          <a:prstGeom prst="straightConnector1">
            <a:avLst/>
          </a:prstGeom>
          <a:noFill/>
          <a:ln w="12700" cap="flat" cmpd="sng">
            <a:solidFill>
              <a:srgbClr val="968C6D"/>
            </a:solidFill>
            <a:prstDash val="solid"/>
            <a:round/>
            <a:headEnd type="none" w="med" len="med"/>
            <a:tailEnd type="none" w="med" len="med"/>
          </a:ln>
        </p:spPr>
      </p:cxnSp>
      <p:cxnSp>
        <p:nvCxnSpPr>
          <p:cNvPr id="14" name="Shape 831"/>
          <p:cNvCxnSpPr/>
          <p:nvPr/>
        </p:nvCxnSpPr>
        <p:spPr>
          <a:xfrm>
            <a:off x="5513187" y="4364384"/>
            <a:ext cx="0" cy="305333"/>
          </a:xfrm>
          <a:prstGeom prst="straightConnector1">
            <a:avLst/>
          </a:prstGeom>
          <a:noFill/>
          <a:ln w="12700" cap="flat" cmpd="sng">
            <a:solidFill>
              <a:srgbClr val="968C6D"/>
            </a:solidFill>
            <a:prstDash val="solid"/>
            <a:round/>
            <a:headEnd type="none" w="med" len="med"/>
            <a:tailEnd type="none" w="med" len="med"/>
          </a:ln>
        </p:spPr>
      </p:cxnSp>
      <p:cxnSp>
        <p:nvCxnSpPr>
          <p:cNvPr id="15" name="Shape 832"/>
          <p:cNvCxnSpPr/>
          <p:nvPr/>
        </p:nvCxnSpPr>
        <p:spPr>
          <a:xfrm>
            <a:off x="7482264" y="4364384"/>
            <a:ext cx="0" cy="305333"/>
          </a:xfrm>
          <a:prstGeom prst="straightConnector1">
            <a:avLst/>
          </a:prstGeom>
          <a:noFill/>
          <a:ln w="12700" cap="flat" cmpd="sng">
            <a:solidFill>
              <a:srgbClr val="968C6D"/>
            </a:solidFill>
            <a:prstDash val="solid"/>
            <a:round/>
            <a:headEnd type="none" w="med" len="med"/>
            <a:tailEnd type="none" w="med" len="med"/>
          </a:ln>
        </p:spPr>
      </p:cxnSp>
      <p:sp>
        <p:nvSpPr>
          <p:cNvPr id="16" name="Shape 833"/>
          <p:cNvSpPr/>
          <p:nvPr/>
        </p:nvSpPr>
        <p:spPr>
          <a:xfrm>
            <a:off x="3365068" y="3284359"/>
            <a:ext cx="1987261" cy="761747"/>
          </a:xfrm>
          <a:prstGeom prst="flowChartPredefinedProcess">
            <a:avLst/>
          </a:prstGeom>
          <a:solidFill>
            <a:schemeClr val="tx2"/>
          </a:solidFill>
          <a:ln w="25400" cap="flat" cmpd="sng">
            <a:solidFill>
              <a:schemeClr val="tx2"/>
            </a:solidFill>
            <a:prstDash val="solid"/>
            <a:round/>
            <a:headEnd type="none" w="med" len="med"/>
            <a:tailEnd type="none" w="med" len="med"/>
          </a:ln>
        </p:spPr>
        <p:txBody>
          <a:bodyPr lIns="91440" tIns="45720" rIns="91440" bIns="45720" anchor="ctr" anchorCtr="0">
            <a:noAutofit/>
          </a:bodyPr>
          <a:lstStyle/>
          <a:p>
            <a:pPr algn="ctr">
              <a:buClr>
                <a:schemeClr val="lt1"/>
              </a:buClr>
              <a:buSzPct val="25000"/>
            </a:pPr>
            <a:r>
              <a:rPr lang="en-US" sz="1200" b="1" dirty="0">
                <a:solidFill>
                  <a:srgbClr val="FFFFFF"/>
                </a:solidFill>
                <a:latin typeface="Arial" panose="020B0604020202020204" pitchFamily="34" charset="0"/>
                <a:ea typeface="Georgia"/>
                <a:cs typeface="Georgia"/>
                <a:sym typeface="Georgia"/>
              </a:rPr>
              <a:t>General</a:t>
            </a:r>
          </a:p>
          <a:p>
            <a:pPr algn="ctr">
              <a:buClr>
                <a:schemeClr val="lt1"/>
              </a:buClr>
              <a:buSzPct val="25000"/>
            </a:pPr>
            <a:r>
              <a:rPr lang="en-US" sz="1200" b="1" dirty="0">
                <a:solidFill>
                  <a:srgbClr val="FFFFFF"/>
                </a:solidFill>
                <a:latin typeface="Arial" panose="020B0604020202020204" pitchFamily="34" charset="0"/>
                <a:ea typeface="Georgia"/>
                <a:cs typeface="Georgia"/>
                <a:sym typeface="Georgia"/>
              </a:rPr>
              <a:t>Ledger</a:t>
            </a:r>
          </a:p>
        </p:txBody>
      </p:sp>
      <p:sp>
        <p:nvSpPr>
          <p:cNvPr id="17" name="Shape 853"/>
          <p:cNvSpPr/>
          <p:nvPr/>
        </p:nvSpPr>
        <p:spPr>
          <a:xfrm>
            <a:off x="541245" y="5511889"/>
            <a:ext cx="1353122" cy="631065"/>
          </a:xfrm>
          <a:prstGeom prst="flowChartMultidocument">
            <a:avLst/>
          </a:prstGeom>
          <a:solidFill>
            <a:schemeClr val="accent3"/>
          </a:solidFill>
          <a:ln w="6350" cap="flat" cmpd="sng">
            <a:solidFill>
              <a:schemeClr val="bg2"/>
            </a:solidFill>
            <a:prstDash val="solid"/>
            <a:round/>
            <a:headEnd type="none" w="med" len="med"/>
            <a:tailEnd type="none" w="med" len="med"/>
          </a:ln>
        </p:spPr>
        <p:txBody>
          <a:bodyPr lIns="91440" tIns="45720" rIns="91440" bIns="45720" anchor="t" anchorCtr="0">
            <a:noAutofit/>
          </a:bodyPr>
          <a:lstStyle/>
          <a:p>
            <a:pPr algn="ctr">
              <a:buClr>
                <a:schemeClr val="dk1"/>
              </a:buClr>
              <a:buSzPct val="25000"/>
            </a:pPr>
            <a:r>
              <a:rPr lang="en-US" sz="1200" dirty="0">
                <a:solidFill>
                  <a:srgbClr val="FFFFFF"/>
                </a:solidFill>
                <a:ea typeface="Georgia"/>
                <a:cs typeface="Georgia"/>
                <a:sym typeface="Georgia"/>
              </a:rPr>
              <a:t>Sub-ledger entries</a:t>
            </a:r>
          </a:p>
        </p:txBody>
      </p:sp>
      <p:sp>
        <p:nvSpPr>
          <p:cNvPr id="18" name="Shape 854"/>
          <p:cNvSpPr/>
          <p:nvPr/>
        </p:nvSpPr>
        <p:spPr>
          <a:xfrm rot="5400000">
            <a:off x="1050135" y="5254361"/>
            <a:ext cx="401372" cy="223331"/>
          </a:xfrm>
          <a:prstGeom prst="leftArrow">
            <a:avLst>
              <a:gd name="adj1" fmla="val 50000"/>
              <a:gd name="adj2" fmla="val 50000"/>
            </a:avLst>
          </a:prstGeom>
          <a:solidFill>
            <a:srgbClr val="968C6D"/>
          </a:solidFill>
          <a:ln w="9525" cap="flat" cmpd="sng">
            <a:noFill/>
            <a:prstDash val="solid"/>
            <a:round/>
            <a:headEnd type="none" w="med" len="med"/>
            <a:tailEnd type="none" w="med" len="med"/>
          </a:ln>
        </p:spPr>
        <p:txBody>
          <a:bodyPr lIns="68569" tIns="34275" rIns="68569" bIns="34275" anchor="ctr" anchorCtr="0">
            <a:noAutofit/>
          </a:bodyPr>
          <a:lstStyle/>
          <a:p>
            <a:pPr algn="ctr">
              <a:buClr>
                <a:srgbClr val="000000"/>
              </a:buClr>
            </a:pPr>
            <a:endParaRPr sz="1200">
              <a:solidFill>
                <a:schemeClr val="lt1"/>
              </a:solidFill>
              <a:latin typeface="Georgia"/>
              <a:ea typeface="Georgia"/>
              <a:cs typeface="Georgia"/>
              <a:sym typeface="Georgia"/>
            </a:endParaRPr>
          </a:p>
        </p:txBody>
      </p:sp>
      <p:sp>
        <p:nvSpPr>
          <p:cNvPr id="19" name="Shape 855"/>
          <p:cNvSpPr/>
          <p:nvPr/>
        </p:nvSpPr>
        <p:spPr>
          <a:xfrm>
            <a:off x="2653794" y="5511889"/>
            <a:ext cx="1353122" cy="631065"/>
          </a:xfrm>
          <a:prstGeom prst="flowChartMultidocument">
            <a:avLst/>
          </a:prstGeom>
          <a:solidFill>
            <a:schemeClr val="accent3"/>
          </a:solidFill>
          <a:ln w="6350" cap="flat" cmpd="sng">
            <a:solidFill>
              <a:schemeClr val="bg2"/>
            </a:solidFill>
            <a:prstDash val="solid"/>
            <a:round/>
            <a:headEnd type="none" w="med" len="med"/>
            <a:tailEnd type="none" w="med" len="med"/>
          </a:ln>
        </p:spPr>
        <p:txBody>
          <a:bodyPr lIns="91440" tIns="45720" rIns="91440" bIns="45720" anchor="t" anchorCtr="0">
            <a:noAutofit/>
          </a:bodyPr>
          <a:lstStyle/>
          <a:p>
            <a:pPr algn="ctr">
              <a:buClr>
                <a:schemeClr val="dk1"/>
              </a:buClr>
              <a:buSzPct val="25000"/>
            </a:pPr>
            <a:r>
              <a:rPr lang="en-US" sz="1200" dirty="0">
                <a:solidFill>
                  <a:srgbClr val="FFFFFF"/>
                </a:solidFill>
                <a:ea typeface="Georgia"/>
                <a:cs typeface="Georgia"/>
                <a:sym typeface="Georgia"/>
              </a:rPr>
              <a:t>Sub-ledger entries</a:t>
            </a:r>
          </a:p>
        </p:txBody>
      </p:sp>
      <p:sp>
        <p:nvSpPr>
          <p:cNvPr id="20" name="Shape 856"/>
          <p:cNvSpPr/>
          <p:nvPr/>
        </p:nvSpPr>
        <p:spPr>
          <a:xfrm rot="5400000">
            <a:off x="3162683" y="5254361"/>
            <a:ext cx="401372" cy="223331"/>
          </a:xfrm>
          <a:prstGeom prst="leftArrow">
            <a:avLst>
              <a:gd name="adj1" fmla="val 50000"/>
              <a:gd name="adj2" fmla="val 50000"/>
            </a:avLst>
          </a:prstGeom>
          <a:solidFill>
            <a:srgbClr val="968C6D"/>
          </a:solidFill>
          <a:ln w="9525" cap="flat" cmpd="sng">
            <a:noFill/>
            <a:prstDash val="solid"/>
            <a:round/>
            <a:headEnd type="none" w="med" len="med"/>
            <a:tailEnd type="none" w="med" len="med"/>
          </a:ln>
        </p:spPr>
        <p:txBody>
          <a:bodyPr lIns="68569" tIns="34275" rIns="68569" bIns="34275" anchor="ctr" anchorCtr="0">
            <a:noAutofit/>
          </a:bodyPr>
          <a:lstStyle/>
          <a:p>
            <a:pPr algn="ctr">
              <a:buClr>
                <a:srgbClr val="000000"/>
              </a:buClr>
            </a:pPr>
            <a:endParaRPr sz="1200">
              <a:solidFill>
                <a:schemeClr val="lt1"/>
              </a:solidFill>
              <a:latin typeface="Georgia"/>
              <a:ea typeface="Georgia"/>
              <a:cs typeface="Georgia"/>
              <a:sym typeface="Georgia"/>
            </a:endParaRPr>
          </a:p>
        </p:txBody>
      </p:sp>
      <p:sp>
        <p:nvSpPr>
          <p:cNvPr id="21" name="Shape 857"/>
          <p:cNvSpPr/>
          <p:nvPr/>
        </p:nvSpPr>
        <p:spPr>
          <a:xfrm>
            <a:off x="4766343" y="5511889"/>
            <a:ext cx="1353122" cy="631065"/>
          </a:xfrm>
          <a:prstGeom prst="flowChartMultidocument">
            <a:avLst/>
          </a:prstGeom>
          <a:solidFill>
            <a:schemeClr val="accent3"/>
          </a:solidFill>
          <a:ln w="6350" cap="flat" cmpd="sng">
            <a:solidFill>
              <a:schemeClr val="bg2"/>
            </a:solidFill>
            <a:prstDash val="solid"/>
            <a:round/>
            <a:headEnd type="none" w="med" len="med"/>
            <a:tailEnd type="none" w="med" len="med"/>
          </a:ln>
        </p:spPr>
        <p:txBody>
          <a:bodyPr lIns="91440" tIns="45720" rIns="91440" bIns="45720" anchor="t" anchorCtr="0">
            <a:noAutofit/>
          </a:bodyPr>
          <a:lstStyle/>
          <a:p>
            <a:pPr algn="ctr">
              <a:buClr>
                <a:schemeClr val="dk1"/>
              </a:buClr>
              <a:buSzPct val="25000"/>
            </a:pPr>
            <a:r>
              <a:rPr lang="en-US" sz="1200">
                <a:solidFill>
                  <a:srgbClr val="FFFFFF"/>
                </a:solidFill>
                <a:ea typeface="Georgia"/>
                <a:cs typeface="Georgia"/>
                <a:sym typeface="Georgia"/>
              </a:rPr>
              <a:t>Sub-ledger entries</a:t>
            </a:r>
          </a:p>
        </p:txBody>
      </p:sp>
      <p:sp>
        <p:nvSpPr>
          <p:cNvPr id="22" name="Shape 858"/>
          <p:cNvSpPr/>
          <p:nvPr/>
        </p:nvSpPr>
        <p:spPr>
          <a:xfrm rot="5400000">
            <a:off x="5275232" y="5254361"/>
            <a:ext cx="401372" cy="223331"/>
          </a:xfrm>
          <a:prstGeom prst="leftArrow">
            <a:avLst>
              <a:gd name="adj1" fmla="val 50000"/>
              <a:gd name="adj2" fmla="val 50000"/>
            </a:avLst>
          </a:prstGeom>
          <a:solidFill>
            <a:srgbClr val="968C6D"/>
          </a:solidFill>
          <a:ln w="9525" cap="flat" cmpd="sng">
            <a:noFill/>
            <a:prstDash val="solid"/>
            <a:round/>
            <a:headEnd type="none" w="med" len="med"/>
            <a:tailEnd type="none" w="med" len="med"/>
          </a:ln>
        </p:spPr>
        <p:txBody>
          <a:bodyPr lIns="68569" tIns="34275" rIns="68569" bIns="34275" anchor="ctr" anchorCtr="0">
            <a:noAutofit/>
          </a:bodyPr>
          <a:lstStyle/>
          <a:p>
            <a:pPr algn="ctr">
              <a:buClr>
                <a:srgbClr val="000000"/>
              </a:buClr>
            </a:pPr>
            <a:endParaRPr sz="1200">
              <a:solidFill>
                <a:schemeClr val="lt1"/>
              </a:solidFill>
              <a:latin typeface="Georgia"/>
              <a:ea typeface="Georgia"/>
              <a:cs typeface="Georgia"/>
              <a:sym typeface="Georgia"/>
            </a:endParaRPr>
          </a:p>
        </p:txBody>
      </p:sp>
      <p:sp>
        <p:nvSpPr>
          <p:cNvPr id="23" name="Shape 859"/>
          <p:cNvSpPr/>
          <p:nvPr/>
        </p:nvSpPr>
        <p:spPr>
          <a:xfrm>
            <a:off x="6773426" y="5511889"/>
            <a:ext cx="1353122" cy="631065"/>
          </a:xfrm>
          <a:prstGeom prst="flowChartMultidocument">
            <a:avLst/>
          </a:prstGeom>
          <a:solidFill>
            <a:schemeClr val="accent3"/>
          </a:solidFill>
          <a:ln w="6350" cap="flat" cmpd="sng">
            <a:solidFill>
              <a:schemeClr val="bg2"/>
            </a:solidFill>
            <a:prstDash val="solid"/>
            <a:round/>
            <a:headEnd type="none" w="med" len="med"/>
            <a:tailEnd type="none" w="med" len="med"/>
          </a:ln>
        </p:spPr>
        <p:txBody>
          <a:bodyPr lIns="91440" tIns="45720" rIns="91440" bIns="45720" anchor="t" anchorCtr="0">
            <a:noAutofit/>
          </a:bodyPr>
          <a:lstStyle/>
          <a:p>
            <a:pPr algn="ctr">
              <a:buClr>
                <a:schemeClr val="dk1"/>
              </a:buClr>
              <a:buSzPct val="25000"/>
            </a:pPr>
            <a:r>
              <a:rPr lang="en-US" sz="1200">
                <a:solidFill>
                  <a:srgbClr val="FFFFFF"/>
                </a:solidFill>
                <a:ea typeface="Georgia"/>
                <a:cs typeface="Georgia"/>
                <a:sym typeface="Georgia"/>
              </a:rPr>
              <a:t>Sub-ledger entries</a:t>
            </a:r>
          </a:p>
        </p:txBody>
      </p:sp>
      <p:sp>
        <p:nvSpPr>
          <p:cNvPr id="24" name="Shape 860"/>
          <p:cNvSpPr/>
          <p:nvPr/>
        </p:nvSpPr>
        <p:spPr>
          <a:xfrm rot="5400000">
            <a:off x="7282316" y="5254361"/>
            <a:ext cx="401372" cy="223331"/>
          </a:xfrm>
          <a:prstGeom prst="leftArrow">
            <a:avLst>
              <a:gd name="adj1" fmla="val 50000"/>
              <a:gd name="adj2" fmla="val 50000"/>
            </a:avLst>
          </a:prstGeom>
          <a:solidFill>
            <a:srgbClr val="968C6D"/>
          </a:solidFill>
          <a:ln w="9525" cap="flat" cmpd="sng">
            <a:noFill/>
            <a:prstDash val="solid"/>
            <a:round/>
            <a:headEnd type="none" w="med" len="med"/>
            <a:tailEnd type="none" w="med" len="med"/>
          </a:ln>
        </p:spPr>
        <p:txBody>
          <a:bodyPr lIns="68569" tIns="34275" rIns="68569" bIns="34275" anchor="ctr" anchorCtr="0">
            <a:noAutofit/>
          </a:bodyPr>
          <a:lstStyle/>
          <a:p>
            <a:pPr algn="ctr">
              <a:buClr>
                <a:srgbClr val="000000"/>
              </a:buClr>
            </a:pPr>
            <a:endParaRPr sz="1200">
              <a:solidFill>
                <a:schemeClr val="lt1"/>
              </a:solidFill>
              <a:latin typeface="Georgia"/>
              <a:ea typeface="Georgia"/>
              <a:cs typeface="Georgia"/>
              <a:sym typeface="Georgia"/>
            </a:endParaRPr>
          </a:p>
        </p:txBody>
      </p:sp>
    </p:spTree>
    <p:extLst>
      <p:ext uri="{BB962C8B-B14F-4D97-AF65-F5344CB8AC3E}">
        <p14:creationId xmlns:p14="http://schemas.microsoft.com/office/powerpoint/2010/main" val="637829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Manual journal entries</a:t>
            </a:r>
          </a:p>
        </p:txBody>
      </p:sp>
      <p:sp>
        <p:nvSpPr>
          <p:cNvPr id="3" name="Content Placeholder 2"/>
          <p:cNvSpPr>
            <a:spLocks noGrp="1"/>
          </p:cNvSpPr>
          <p:nvPr>
            <p:ph sz="quarter" idx="15"/>
          </p:nvPr>
        </p:nvSpPr>
        <p:spPr>
          <a:xfrm>
            <a:off x="533400" y="1762791"/>
            <a:ext cx="8077200" cy="854080"/>
          </a:xfrm>
        </p:spPr>
        <p:txBody>
          <a:bodyPr/>
          <a:lstStyle/>
          <a:p>
            <a:pPr marL="228600" indent="-228600">
              <a:spcAft>
                <a:spcPts val="900"/>
              </a:spcAft>
              <a:buClrTx/>
              <a:buSzPts val="1600"/>
              <a:buFont typeface="Arial" panose="020B0604020202020204" pitchFamily="34" charset="0"/>
              <a:buChar char="•"/>
            </a:pPr>
            <a:r>
              <a:rPr lang="en-US" dirty="0">
                <a:solidFill>
                  <a:srgbClr val="000000"/>
                </a:solidFill>
              </a:rPr>
              <a:t>Users can also book manual journal entries directly to the general ledger</a:t>
            </a:r>
          </a:p>
          <a:p>
            <a:pPr marL="228600" indent="-228600">
              <a:spcAft>
                <a:spcPts val="900"/>
              </a:spcAft>
              <a:buClrTx/>
              <a:buSzPts val="1600"/>
              <a:buFont typeface="Arial" panose="020B0604020202020204" pitchFamily="34" charset="0"/>
              <a:buChar char="•"/>
            </a:pPr>
            <a:r>
              <a:rPr lang="en-US" dirty="0">
                <a:solidFill>
                  <a:srgbClr val="000000"/>
                </a:solidFill>
              </a:rPr>
              <a:t>Because these entries are not entered through the normal sub-ledger business processes, these types of entries typically present higher risk</a:t>
            </a:r>
          </a:p>
        </p:txBody>
      </p:sp>
      <p:sp>
        <p:nvSpPr>
          <p:cNvPr id="4" name="Slide Number Placeholder 3"/>
          <p:cNvSpPr>
            <a:spLocks noGrp="1"/>
          </p:cNvSpPr>
          <p:nvPr>
            <p:ph type="sldNum" sz="quarter" idx="18"/>
          </p:nvPr>
        </p:nvSpPr>
        <p:spPr/>
        <p:txBody>
          <a:bodyPr/>
          <a:lstStyle/>
          <a:p>
            <a:fld id="{0EB59224-DFAF-451D-8CBC-9A737B9002FD}" type="slidenum">
              <a:rPr lang="en-US" smtClean="0"/>
              <a:pPr/>
              <a:t>19</a:t>
            </a:fld>
            <a:endParaRPr lang="en-US" dirty="0"/>
          </a:p>
        </p:txBody>
      </p:sp>
      <p:cxnSp>
        <p:nvCxnSpPr>
          <p:cNvPr id="5" name="Shape 822"/>
          <p:cNvCxnSpPr/>
          <p:nvPr/>
        </p:nvCxnSpPr>
        <p:spPr>
          <a:xfrm>
            <a:off x="4358699" y="4062794"/>
            <a:ext cx="0" cy="301589"/>
          </a:xfrm>
          <a:prstGeom prst="straightConnector1">
            <a:avLst/>
          </a:prstGeom>
          <a:noFill/>
          <a:ln w="12700" cap="flat" cmpd="sng">
            <a:solidFill>
              <a:srgbClr val="968C6D"/>
            </a:solidFill>
            <a:prstDash val="solid"/>
            <a:round/>
            <a:headEnd type="none" w="med" len="med"/>
            <a:tailEnd type="none" w="med" len="med"/>
          </a:ln>
        </p:spPr>
      </p:cxnSp>
      <p:sp>
        <p:nvSpPr>
          <p:cNvPr id="6" name="Shape 823"/>
          <p:cNvSpPr txBox="1"/>
          <p:nvPr/>
        </p:nvSpPr>
        <p:spPr>
          <a:xfrm>
            <a:off x="536143" y="4669718"/>
            <a:ext cx="1544848" cy="484748"/>
          </a:xfrm>
          <a:prstGeom prst="rect">
            <a:avLst/>
          </a:prstGeom>
          <a:solidFill>
            <a:schemeClr val="accent2"/>
          </a:solidFill>
          <a:ln w="25400" cap="flat" cmpd="sng">
            <a:noFill/>
            <a:prstDash val="solid"/>
            <a:round/>
            <a:headEnd type="none" w="med" len="med"/>
            <a:tailEnd type="none" w="med" len="med"/>
          </a:ln>
        </p:spPr>
        <p:txBody>
          <a:bodyPr lIns="91440" tIns="45720" rIns="91440" bIns="45720" anchor="t" anchorCtr="0">
            <a:noAutofit/>
          </a:bodyPr>
          <a:lstStyle/>
          <a:p>
            <a:pPr algn="ctr">
              <a:buClr>
                <a:schemeClr val="dk1"/>
              </a:buClr>
              <a:buSzPct val="25000"/>
            </a:pPr>
            <a:r>
              <a:rPr lang="en-US" sz="1200">
                <a:solidFill>
                  <a:srgbClr val="FFFFFF"/>
                </a:solidFill>
                <a:latin typeface="Arial" panose="020B0604020202020204" pitchFamily="34" charset="0"/>
                <a:ea typeface="Georgia"/>
                <a:cs typeface="Georgia"/>
                <a:sym typeface="Georgia"/>
              </a:rPr>
              <a:t>Customer Billing and Receivables</a:t>
            </a:r>
          </a:p>
        </p:txBody>
      </p:sp>
      <p:sp>
        <p:nvSpPr>
          <p:cNvPr id="7" name="Shape 824"/>
          <p:cNvSpPr txBox="1"/>
          <p:nvPr/>
        </p:nvSpPr>
        <p:spPr>
          <a:xfrm>
            <a:off x="2592645" y="4669718"/>
            <a:ext cx="1544848" cy="484748"/>
          </a:xfrm>
          <a:prstGeom prst="rect">
            <a:avLst/>
          </a:prstGeom>
          <a:solidFill>
            <a:schemeClr val="accent2"/>
          </a:solidFill>
          <a:ln w="25400" cap="flat" cmpd="sng">
            <a:noFill/>
            <a:prstDash val="solid"/>
            <a:round/>
            <a:headEnd type="none" w="med" len="med"/>
            <a:tailEnd type="none" w="med" len="med"/>
          </a:ln>
        </p:spPr>
        <p:txBody>
          <a:bodyPr lIns="91440" tIns="45720" rIns="91440" bIns="45720" anchor="t" anchorCtr="0">
            <a:noAutofit/>
          </a:bodyPr>
          <a:lstStyle/>
          <a:p>
            <a:pPr algn="ctr">
              <a:buClr>
                <a:schemeClr val="dk1"/>
              </a:buClr>
              <a:buSzPct val="25000"/>
            </a:pPr>
            <a:r>
              <a:rPr lang="en-US" sz="1200">
                <a:solidFill>
                  <a:srgbClr val="FFFFFF"/>
                </a:solidFill>
                <a:latin typeface="Arial" panose="020B0604020202020204" pitchFamily="34" charset="0"/>
                <a:ea typeface="Georgia"/>
                <a:cs typeface="Georgia"/>
                <a:sym typeface="Georgia"/>
              </a:rPr>
              <a:t>Procurement and Accounts Payable</a:t>
            </a:r>
          </a:p>
        </p:txBody>
      </p:sp>
      <p:sp>
        <p:nvSpPr>
          <p:cNvPr id="8" name="Shape 825"/>
          <p:cNvSpPr txBox="1"/>
          <p:nvPr/>
        </p:nvSpPr>
        <p:spPr>
          <a:xfrm>
            <a:off x="4705194" y="4669718"/>
            <a:ext cx="1544848" cy="484748"/>
          </a:xfrm>
          <a:prstGeom prst="rect">
            <a:avLst/>
          </a:prstGeom>
          <a:solidFill>
            <a:schemeClr val="accent2"/>
          </a:solidFill>
          <a:ln w="25400" cap="flat" cmpd="sng">
            <a:noFill/>
            <a:prstDash val="solid"/>
            <a:round/>
            <a:headEnd type="none" w="med" len="med"/>
            <a:tailEnd type="none" w="med" len="med"/>
          </a:ln>
        </p:spPr>
        <p:txBody>
          <a:bodyPr lIns="91440" tIns="45720" rIns="91440" bIns="45720" anchor="t" anchorCtr="0">
            <a:noAutofit/>
          </a:bodyPr>
          <a:lstStyle/>
          <a:p>
            <a:pPr algn="ctr">
              <a:buClr>
                <a:schemeClr val="dk1"/>
              </a:buClr>
              <a:buSzPct val="25000"/>
            </a:pPr>
            <a:r>
              <a:rPr lang="en-US" sz="1200" dirty="0">
                <a:solidFill>
                  <a:srgbClr val="FFFFFF"/>
                </a:solidFill>
                <a:latin typeface="Arial" panose="020B0604020202020204" pitchFamily="34" charset="0"/>
                <a:ea typeface="Georgia"/>
                <a:cs typeface="Georgia"/>
                <a:sym typeface="Georgia"/>
              </a:rPr>
              <a:t>Property, Plant </a:t>
            </a:r>
            <a:r>
              <a:rPr lang="en-US" sz="1200" dirty="0" smtClean="0">
                <a:solidFill>
                  <a:srgbClr val="FFFFFF"/>
                </a:solidFill>
                <a:latin typeface="Arial" panose="020B0604020202020204" pitchFamily="34" charset="0"/>
                <a:ea typeface="Georgia"/>
                <a:cs typeface="Georgia"/>
                <a:sym typeface="Georgia"/>
              </a:rPr>
              <a:t>and Equipment</a:t>
            </a:r>
            <a:endParaRPr lang="en-US" sz="1200" dirty="0">
              <a:solidFill>
                <a:srgbClr val="FFFFFF"/>
              </a:solidFill>
              <a:latin typeface="Arial" panose="020B0604020202020204" pitchFamily="34" charset="0"/>
              <a:ea typeface="Georgia"/>
              <a:cs typeface="Georgia"/>
              <a:sym typeface="Georgia"/>
            </a:endParaRPr>
          </a:p>
        </p:txBody>
      </p:sp>
      <p:sp>
        <p:nvSpPr>
          <p:cNvPr id="9" name="Shape 826"/>
          <p:cNvSpPr txBox="1"/>
          <p:nvPr/>
        </p:nvSpPr>
        <p:spPr>
          <a:xfrm>
            <a:off x="6709841" y="4669718"/>
            <a:ext cx="1544848" cy="484748"/>
          </a:xfrm>
          <a:prstGeom prst="rect">
            <a:avLst/>
          </a:prstGeom>
          <a:solidFill>
            <a:schemeClr val="accent2"/>
          </a:solidFill>
          <a:ln w="25400" cap="flat" cmpd="sng">
            <a:noFill/>
            <a:prstDash val="solid"/>
            <a:round/>
            <a:headEnd type="none" w="med" len="med"/>
            <a:tailEnd type="none" w="med" len="med"/>
          </a:ln>
        </p:spPr>
        <p:txBody>
          <a:bodyPr lIns="91440" tIns="45720" rIns="91440" bIns="45720" anchor="t" anchorCtr="0">
            <a:noAutofit/>
          </a:bodyPr>
          <a:lstStyle/>
          <a:p>
            <a:pPr algn="ctr">
              <a:buClr>
                <a:schemeClr val="dk1"/>
              </a:buClr>
              <a:buSzPct val="25000"/>
            </a:pPr>
            <a:r>
              <a:rPr lang="en-US" sz="1200">
                <a:solidFill>
                  <a:srgbClr val="FFFFFF"/>
                </a:solidFill>
                <a:latin typeface="Arial" panose="020B0604020202020204" pitchFamily="34" charset="0"/>
                <a:ea typeface="Georgia"/>
                <a:cs typeface="Georgia"/>
                <a:sym typeface="Georgia"/>
              </a:rPr>
              <a:t>Production and Inventory</a:t>
            </a:r>
          </a:p>
        </p:txBody>
      </p:sp>
      <p:cxnSp>
        <p:nvCxnSpPr>
          <p:cNvPr id="10" name="Shape 827"/>
          <p:cNvCxnSpPr/>
          <p:nvPr/>
        </p:nvCxnSpPr>
        <p:spPr>
          <a:xfrm>
            <a:off x="1245721" y="4364385"/>
            <a:ext cx="3112976" cy="0"/>
          </a:xfrm>
          <a:prstGeom prst="straightConnector1">
            <a:avLst/>
          </a:prstGeom>
          <a:noFill/>
          <a:ln w="12700" cap="flat" cmpd="sng">
            <a:solidFill>
              <a:srgbClr val="968C6D"/>
            </a:solidFill>
            <a:prstDash val="solid"/>
            <a:round/>
            <a:headEnd type="none" w="med" len="med"/>
            <a:tailEnd type="none" w="med" len="med"/>
          </a:ln>
        </p:spPr>
      </p:cxnSp>
      <p:cxnSp>
        <p:nvCxnSpPr>
          <p:cNvPr id="11" name="Shape 828"/>
          <p:cNvCxnSpPr/>
          <p:nvPr/>
        </p:nvCxnSpPr>
        <p:spPr>
          <a:xfrm>
            <a:off x="4359998" y="4364385"/>
            <a:ext cx="3112976" cy="0"/>
          </a:xfrm>
          <a:prstGeom prst="straightConnector1">
            <a:avLst/>
          </a:prstGeom>
          <a:noFill/>
          <a:ln w="12700" cap="flat" cmpd="sng">
            <a:solidFill>
              <a:srgbClr val="968C6D"/>
            </a:solidFill>
            <a:prstDash val="solid"/>
            <a:round/>
            <a:headEnd type="none" w="med" len="med"/>
            <a:tailEnd type="none" w="med" len="med"/>
          </a:ln>
        </p:spPr>
      </p:cxnSp>
      <p:cxnSp>
        <p:nvCxnSpPr>
          <p:cNvPr id="12" name="Shape 829"/>
          <p:cNvCxnSpPr/>
          <p:nvPr/>
        </p:nvCxnSpPr>
        <p:spPr>
          <a:xfrm>
            <a:off x="1245721" y="4364384"/>
            <a:ext cx="0" cy="305333"/>
          </a:xfrm>
          <a:prstGeom prst="straightConnector1">
            <a:avLst/>
          </a:prstGeom>
          <a:noFill/>
          <a:ln w="12700" cap="flat" cmpd="sng">
            <a:solidFill>
              <a:srgbClr val="968C6D"/>
            </a:solidFill>
            <a:prstDash val="solid"/>
            <a:round/>
            <a:headEnd type="none" w="med" len="med"/>
            <a:tailEnd type="none" w="med" len="med"/>
          </a:ln>
        </p:spPr>
      </p:cxnSp>
      <p:cxnSp>
        <p:nvCxnSpPr>
          <p:cNvPr id="13" name="Shape 830"/>
          <p:cNvCxnSpPr/>
          <p:nvPr/>
        </p:nvCxnSpPr>
        <p:spPr>
          <a:xfrm>
            <a:off x="3365068" y="4364384"/>
            <a:ext cx="0" cy="305333"/>
          </a:xfrm>
          <a:prstGeom prst="straightConnector1">
            <a:avLst/>
          </a:prstGeom>
          <a:noFill/>
          <a:ln w="12700" cap="flat" cmpd="sng">
            <a:solidFill>
              <a:srgbClr val="968C6D"/>
            </a:solidFill>
            <a:prstDash val="solid"/>
            <a:round/>
            <a:headEnd type="none" w="med" len="med"/>
            <a:tailEnd type="none" w="med" len="med"/>
          </a:ln>
        </p:spPr>
      </p:cxnSp>
      <p:cxnSp>
        <p:nvCxnSpPr>
          <p:cNvPr id="14" name="Shape 831"/>
          <p:cNvCxnSpPr/>
          <p:nvPr/>
        </p:nvCxnSpPr>
        <p:spPr>
          <a:xfrm>
            <a:off x="5513187" y="4364384"/>
            <a:ext cx="0" cy="305333"/>
          </a:xfrm>
          <a:prstGeom prst="straightConnector1">
            <a:avLst/>
          </a:prstGeom>
          <a:noFill/>
          <a:ln w="12700" cap="flat" cmpd="sng">
            <a:solidFill>
              <a:srgbClr val="968C6D"/>
            </a:solidFill>
            <a:prstDash val="solid"/>
            <a:round/>
            <a:headEnd type="none" w="med" len="med"/>
            <a:tailEnd type="none" w="med" len="med"/>
          </a:ln>
        </p:spPr>
      </p:cxnSp>
      <p:cxnSp>
        <p:nvCxnSpPr>
          <p:cNvPr id="15" name="Shape 832"/>
          <p:cNvCxnSpPr/>
          <p:nvPr/>
        </p:nvCxnSpPr>
        <p:spPr>
          <a:xfrm>
            <a:off x="7482264" y="4364384"/>
            <a:ext cx="0" cy="305333"/>
          </a:xfrm>
          <a:prstGeom prst="straightConnector1">
            <a:avLst/>
          </a:prstGeom>
          <a:noFill/>
          <a:ln w="12700" cap="flat" cmpd="sng">
            <a:solidFill>
              <a:srgbClr val="968C6D"/>
            </a:solidFill>
            <a:prstDash val="solid"/>
            <a:round/>
            <a:headEnd type="none" w="med" len="med"/>
            <a:tailEnd type="none" w="med" len="med"/>
          </a:ln>
        </p:spPr>
      </p:cxnSp>
      <p:sp>
        <p:nvSpPr>
          <p:cNvPr id="16" name="Shape 833"/>
          <p:cNvSpPr/>
          <p:nvPr/>
        </p:nvSpPr>
        <p:spPr>
          <a:xfrm>
            <a:off x="3365068" y="3284359"/>
            <a:ext cx="1987261" cy="761747"/>
          </a:xfrm>
          <a:prstGeom prst="flowChartPredefinedProcess">
            <a:avLst/>
          </a:prstGeom>
          <a:solidFill>
            <a:schemeClr val="tx2"/>
          </a:solidFill>
          <a:ln w="25400" cap="flat" cmpd="sng">
            <a:solidFill>
              <a:schemeClr val="tx2"/>
            </a:solidFill>
            <a:prstDash val="solid"/>
            <a:round/>
            <a:headEnd type="none" w="med" len="med"/>
            <a:tailEnd type="none" w="med" len="med"/>
          </a:ln>
        </p:spPr>
        <p:txBody>
          <a:bodyPr lIns="91440" tIns="45720" rIns="91440" bIns="45720" anchor="ctr" anchorCtr="0">
            <a:noAutofit/>
          </a:bodyPr>
          <a:lstStyle/>
          <a:p>
            <a:pPr algn="ctr">
              <a:buClr>
                <a:schemeClr val="lt1"/>
              </a:buClr>
              <a:buSzPct val="25000"/>
            </a:pPr>
            <a:r>
              <a:rPr lang="en-US" sz="1200" b="1" dirty="0">
                <a:solidFill>
                  <a:srgbClr val="FFFFFF"/>
                </a:solidFill>
                <a:latin typeface="Arial" panose="020B0604020202020204" pitchFamily="34" charset="0"/>
                <a:ea typeface="Georgia"/>
                <a:cs typeface="Georgia"/>
                <a:sym typeface="Georgia"/>
              </a:rPr>
              <a:t>General</a:t>
            </a:r>
          </a:p>
          <a:p>
            <a:pPr algn="ctr">
              <a:buClr>
                <a:schemeClr val="lt1"/>
              </a:buClr>
              <a:buSzPct val="25000"/>
            </a:pPr>
            <a:r>
              <a:rPr lang="en-US" sz="1200" b="1" dirty="0">
                <a:solidFill>
                  <a:srgbClr val="FFFFFF"/>
                </a:solidFill>
                <a:latin typeface="Arial" panose="020B0604020202020204" pitchFamily="34" charset="0"/>
                <a:ea typeface="Georgia"/>
                <a:cs typeface="Georgia"/>
                <a:sym typeface="Georgia"/>
              </a:rPr>
              <a:t>Ledger</a:t>
            </a:r>
          </a:p>
        </p:txBody>
      </p:sp>
      <p:sp>
        <p:nvSpPr>
          <p:cNvPr id="17" name="Shape 853"/>
          <p:cNvSpPr/>
          <p:nvPr/>
        </p:nvSpPr>
        <p:spPr>
          <a:xfrm>
            <a:off x="6458529" y="3284359"/>
            <a:ext cx="1353122" cy="631065"/>
          </a:xfrm>
          <a:prstGeom prst="flowChartMultidocument">
            <a:avLst/>
          </a:prstGeom>
          <a:solidFill>
            <a:schemeClr val="accent3"/>
          </a:solidFill>
          <a:ln w="6350" cap="flat" cmpd="sng">
            <a:solidFill>
              <a:schemeClr val="bg2"/>
            </a:solidFill>
            <a:prstDash val="solid"/>
            <a:round/>
            <a:headEnd type="none" w="med" len="med"/>
            <a:tailEnd type="none" w="med" len="med"/>
          </a:ln>
        </p:spPr>
        <p:txBody>
          <a:bodyPr lIns="91440" tIns="45720" rIns="91440" bIns="45720" anchor="t" anchorCtr="0">
            <a:noAutofit/>
          </a:bodyPr>
          <a:lstStyle/>
          <a:p>
            <a:pPr algn="ctr">
              <a:buClr>
                <a:schemeClr val="dk1"/>
              </a:buClr>
              <a:buSzPct val="25000"/>
            </a:pPr>
            <a:r>
              <a:rPr lang="en-US" sz="1200" dirty="0">
                <a:solidFill>
                  <a:srgbClr val="FFFFFF"/>
                </a:solidFill>
                <a:ea typeface="Georgia"/>
                <a:cs typeface="Georgia"/>
                <a:sym typeface="Georgia"/>
              </a:rPr>
              <a:t>Manual JEs</a:t>
            </a:r>
          </a:p>
        </p:txBody>
      </p:sp>
      <p:sp>
        <p:nvSpPr>
          <p:cNvPr id="18" name="Left Arrow 17"/>
          <p:cNvSpPr/>
          <p:nvPr/>
        </p:nvSpPr>
        <p:spPr bwMode="ltGray">
          <a:xfrm>
            <a:off x="5373708" y="3494479"/>
            <a:ext cx="1068655" cy="308594"/>
          </a:xfrm>
          <a:prstGeom prst="leftArrow">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bg1"/>
              </a:solidFill>
              <a:latin typeface="Georgia" pitchFamily="18" charset="0"/>
            </a:endParaRPr>
          </a:p>
        </p:txBody>
      </p:sp>
    </p:spTree>
    <p:extLst>
      <p:ext uri="{BB962C8B-B14F-4D97-AF65-F5344CB8AC3E}">
        <p14:creationId xmlns:p14="http://schemas.microsoft.com/office/powerpoint/2010/main" val="2238998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objectives</a:t>
            </a:r>
          </a:p>
        </p:txBody>
      </p:sp>
      <p:sp>
        <p:nvSpPr>
          <p:cNvPr id="3" name="Content Placeholder 2"/>
          <p:cNvSpPr>
            <a:spLocks noGrp="1"/>
          </p:cNvSpPr>
          <p:nvPr>
            <p:ph sz="quarter" idx="15"/>
          </p:nvPr>
        </p:nvSpPr>
        <p:spPr>
          <a:xfrm>
            <a:off x="533400" y="1762791"/>
            <a:ext cx="8077200" cy="969496"/>
          </a:xfrm>
        </p:spPr>
        <p:txBody>
          <a:bodyPr/>
          <a:lstStyle/>
          <a:p>
            <a:pPr marL="228600" indent="-228600">
              <a:spcAft>
                <a:spcPts val="900"/>
              </a:spcAft>
              <a:buClrTx/>
              <a:buSzPts val="2000"/>
              <a:buFont typeface="Arial" panose="020B0604020202020204" pitchFamily="34" charset="0"/>
              <a:buChar char="•"/>
            </a:pPr>
            <a:r>
              <a:rPr lang="en-US" dirty="0">
                <a:solidFill>
                  <a:srgbClr val="000000"/>
                </a:solidFill>
              </a:rPr>
              <a:t>Demonstrate knowledge of relational databases, data lineage, and ERP systems</a:t>
            </a:r>
            <a:endParaRPr lang="en-US" dirty="0"/>
          </a:p>
          <a:p>
            <a:pPr marL="228600" indent="-228600">
              <a:spcAft>
                <a:spcPts val="900"/>
              </a:spcAft>
              <a:buFont typeface="Arial" panose="020B0604020202020204" pitchFamily="34" charset="0"/>
              <a:buChar char="•"/>
            </a:pPr>
            <a:r>
              <a:rPr lang="en-US" dirty="0">
                <a:solidFill>
                  <a:srgbClr val="000000"/>
                </a:solidFill>
              </a:rPr>
              <a:t>Demonstrate how to interpret an entity relationship diagram</a:t>
            </a:r>
            <a:endParaRPr lang="en-US" dirty="0"/>
          </a:p>
          <a:p>
            <a:pPr marL="228600" indent="-228600">
              <a:spcAft>
                <a:spcPts val="900"/>
              </a:spcAft>
              <a:buFont typeface="Arial" panose="020B0604020202020204" pitchFamily="34" charset="0"/>
              <a:buChar char="•"/>
            </a:pPr>
            <a:r>
              <a:rPr lang="en-US" dirty="0">
                <a:solidFill>
                  <a:srgbClr val="000000"/>
                </a:solidFill>
              </a:rPr>
              <a:t>Demonstrate how to use SQL to transform and analyze </a:t>
            </a:r>
            <a:r>
              <a:rPr lang="en-US" dirty="0" smtClean="0">
                <a:solidFill>
                  <a:srgbClr val="000000"/>
                </a:solidFill>
              </a:rPr>
              <a:t>data</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2</a:t>
            </a:fld>
            <a:endParaRPr lang="en-US" dirty="0"/>
          </a:p>
        </p:txBody>
      </p:sp>
    </p:spTree>
    <p:extLst>
      <p:ext uri="{BB962C8B-B14F-4D97-AF65-F5344CB8AC3E}">
        <p14:creationId xmlns:p14="http://schemas.microsoft.com/office/powerpoint/2010/main" val="2938689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Transactions and master data</a:t>
            </a:r>
          </a:p>
        </p:txBody>
      </p:sp>
      <p:sp>
        <p:nvSpPr>
          <p:cNvPr id="3" name="Content Placeholder 2"/>
          <p:cNvSpPr>
            <a:spLocks noGrp="1"/>
          </p:cNvSpPr>
          <p:nvPr>
            <p:ph sz="quarter" idx="15"/>
          </p:nvPr>
        </p:nvSpPr>
        <p:spPr>
          <a:xfrm>
            <a:off x="533400" y="1762791"/>
            <a:ext cx="5372100" cy="2285241"/>
          </a:xfrm>
        </p:spPr>
        <p:txBody>
          <a:bodyPr wrap="square" lIns="0" tIns="0" rIns="0" bIns="0" anchor="t">
            <a:spAutoFit/>
          </a:bodyPr>
          <a:lstStyle/>
          <a:p>
            <a:pPr marL="228600" indent="-228600">
              <a:spcAft>
                <a:spcPts val="900"/>
              </a:spcAft>
              <a:buClrTx/>
              <a:buSzPts val="1600"/>
              <a:buFont typeface="Arial" panose="020B0604020202020204" pitchFamily="34" charset="0"/>
              <a:buChar char="•"/>
            </a:pPr>
            <a:r>
              <a:rPr lang="en-US" sz="1400" dirty="0">
                <a:solidFill>
                  <a:srgbClr val="000000"/>
                </a:solidFill>
              </a:rPr>
              <a:t>ERP modules include multiple tables with different types of information about a transaction</a:t>
            </a:r>
          </a:p>
          <a:p>
            <a:pPr marL="228600" indent="-228600">
              <a:spcAft>
                <a:spcPts val="900"/>
              </a:spcAft>
              <a:buClrTx/>
              <a:buSzPts val="1600"/>
              <a:buFont typeface="Arial" panose="020B0604020202020204" pitchFamily="34" charset="0"/>
              <a:buChar char="•"/>
            </a:pPr>
            <a:r>
              <a:rPr lang="en-US" sz="1400" dirty="0">
                <a:solidFill>
                  <a:srgbClr val="000000"/>
                </a:solidFill>
              </a:rPr>
              <a:t>Key data fields sit in multiple data tables creating relationships across the data</a:t>
            </a:r>
          </a:p>
          <a:p>
            <a:pPr marL="228600" indent="-228600">
              <a:spcAft>
                <a:spcPts val="900"/>
              </a:spcAft>
              <a:buClrTx/>
              <a:buSzPts val="1600"/>
              <a:buFont typeface="Arial" panose="020B0604020202020204" pitchFamily="34" charset="0"/>
              <a:buChar char="•"/>
            </a:pPr>
            <a:r>
              <a:rPr lang="en-US" sz="1400" dirty="0">
                <a:solidFill>
                  <a:srgbClr val="000000"/>
                </a:solidFill>
              </a:rPr>
              <a:t>Multiple data tables are read, updated, etc. even for </a:t>
            </a:r>
            <a:r>
              <a:rPr lang="en-US" sz="1400" dirty="0" smtClean="0">
                <a:solidFill>
                  <a:srgbClr val="000000"/>
                </a:solidFill>
              </a:rPr>
              <a:t>simple transactions</a:t>
            </a:r>
            <a:endParaRPr lang="en-US" sz="1400" dirty="0">
              <a:solidFill>
                <a:srgbClr val="000000"/>
              </a:solidFill>
            </a:endParaRPr>
          </a:p>
          <a:p>
            <a:pPr marL="228600" indent="-228600">
              <a:spcAft>
                <a:spcPts val="900"/>
              </a:spcAft>
              <a:buClrTx/>
              <a:buSzPts val="1600"/>
              <a:buFont typeface="Arial" panose="020B0604020202020204" pitchFamily="34" charset="0"/>
              <a:buChar char="•"/>
            </a:pPr>
            <a:r>
              <a:rPr lang="en-US" sz="1400" dirty="0" smtClean="0">
                <a:solidFill>
                  <a:srgbClr val="000000"/>
                </a:solidFill>
              </a:rPr>
              <a:t>Within the ERP, each accounting process has configuration settings that ensure transactions are processed correctly and consistently</a:t>
            </a:r>
            <a:endParaRPr lang="en-US" sz="1400" dirty="0">
              <a:solidFill>
                <a:srgbClr val="000000"/>
              </a:solidFill>
            </a:endParaRPr>
          </a:p>
        </p:txBody>
      </p:sp>
      <p:sp>
        <p:nvSpPr>
          <p:cNvPr id="4" name="Slide Number Placeholder 3"/>
          <p:cNvSpPr>
            <a:spLocks noGrp="1"/>
          </p:cNvSpPr>
          <p:nvPr>
            <p:ph type="sldNum" sz="quarter" idx="18"/>
          </p:nvPr>
        </p:nvSpPr>
        <p:spPr/>
        <p:txBody>
          <a:bodyPr/>
          <a:lstStyle/>
          <a:p>
            <a:fld id="{0EB59224-DFAF-451D-8CBC-9A737B9002FD}" type="slidenum">
              <a:rPr lang="en-US" smtClean="0"/>
              <a:pPr/>
              <a:t>20</a:t>
            </a:fld>
            <a:endParaRPr lang="en-US" dirty="0"/>
          </a:p>
        </p:txBody>
      </p:sp>
      <p:sp>
        <p:nvSpPr>
          <p:cNvPr id="25" name="Rectangle 24"/>
          <p:cNvSpPr/>
          <p:nvPr/>
        </p:nvSpPr>
        <p:spPr>
          <a:xfrm>
            <a:off x="6030191" y="1814946"/>
            <a:ext cx="2580409" cy="1638910"/>
          </a:xfrm>
          <a:prstGeom prst="rect">
            <a:avLst/>
          </a:prstGeom>
          <a:ln w="6350">
            <a:solidFill>
              <a:schemeClr val="tx2"/>
            </a:solidFill>
          </a:ln>
        </p:spPr>
        <p:txBody>
          <a:bodyPr wrap="square" lIns="91440" tIns="45720" rIns="91440" bIns="45720" anchor="t">
            <a:spAutoFit/>
          </a:bodyPr>
          <a:lstStyle/>
          <a:p>
            <a:pPr>
              <a:buClr>
                <a:schemeClr val="dk1"/>
              </a:buClr>
              <a:buSzPct val="25000"/>
            </a:pPr>
            <a:r>
              <a:rPr lang="en-US" sz="1400" b="1" dirty="0">
                <a:latin typeface="Arial" panose="020B0604020202020204" pitchFamily="34" charset="0"/>
                <a:ea typeface="Georgia"/>
                <a:cs typeface="Georgia"/>
                <a:sym typeface="Georgia"/>
              </a:rPr>
              <a:t>Transactional data</a:t>
            </a:r>
            <a:r>
              <a:rPr lang="en-US" sz="1400" dirty="0">
                <a:latin typeface="Arial" panose="020B0604020202020204" pitchFamily="34" charset="0"/>
                <a:ea typeface="Georgia"/>
                <a:cs typeface="Georgia"/>
                <a:sym typeface="Georgia"/>
              </a:rPr>
              <a:t> Generated as a result of a specific </a:t>
            </a:r>
            <a:r>
              <a:rPr lang="en-US" sz="1400" dirty="0" smtClean="0">
                <a:latin typeface="Arial" panose="020B0604020202020204" pitchFamily="34" charset="0"/>
                <a:ea typeface="Georgia"/>
                <a:cs typeface="Georgia"/>
                <a:sym typeface="Georgia"/>
              </a:rPr>
              <a:t>transaction</a:t>
            </a:r>
            <a:endParaRPr lang="en-US" sz="1400" dirty="0">
              <a:latin typeface="Arial" panose="020B0604020202020204" pitchFamily="34" charset="0"/>
              <a:ea typeface="Arial"/>
              <a:cs typeface="Arial"/>
              <a:sym typeface="Arial"/>
            </a:endParaRPr>
          </a:p>
          <a:p>
            <a:pPr>
              <a:spcBef>
                <a:spcPts val="300"/>
              </a:spcBef>
              <a:buClr>
                <a:schemeClr val="dk1"/>
              </a:buClr>
              <a:buSzPct val="25000"/>
            </a:pPr>
            <a:r>
              <a:rPr lang="en-US" sz="1400" b="1" dirty="0">
                <a:latin typeface="Arial" panose="020B0604020202020204" pitchFamily="34" charset="0"/>
                <a:ea typeface="Georgia"/>
                <a:cs typeface="Georgia"/>
                <a:sym typeface="Georgia"/>
              </a:rPr>
              <a:t>Master data</a:t>
            </a:r>
            <a:br>
              <a:rPr lang="en-US" sz="1400" b="1" dirty="0">
                <a:latin typeface="Arial" panose="020B0604020202020204" pitchFamily="34" charset="0"/>
                <a:ea typeface="Georgia"/>
                <a:cs typeface="Georgia"/>
                <a:sym typeface="Georgia"/>
              </a:rPr>
            </a:br>
            <a:r>
              <a:rPr lang="en-US" sz="1400" dirty="0">
                <a:latin typeface="Arial" panose="020B0604020202020204" pitchFamily="34" charset="0"/>
                <a:ea typeface="Georgia"/>
                <a:cs typeface="Georgia"/>
                <a:sym typeface="Georgia"/>
              </a:rPr>
              <a:t>Not related to specific events but required for transactions of a given type</a:t>
            </a:r>
          </a:p>
        </p:txBody>
      </p:sp>
      <p:cxnSp>
        <p:nvCxnSpPr>
          <p:cNvPr id="26" name="Shape 892"/>
          <p:cNvCxnSpPr/>
          <p:nvPr/>
        </p:nvCxnSpPr>
        <p:spPr>
          <a:xfrm rot="10800000" flipH="1">
            <a:off x="1671596" y="4728914"/>
            <a:ext cx="2546760" cy="837584"/>
          </a:xfrm>
          <a:prstGeom prst="straightConnector1">
            <a:avLst/>
          </a:prstGeom>
          <a:noFill/>
          <a:ln w="6350" cap="flat" cmpd="sng">
            <a:solidFill>
              <a:srgbClr val="968C6D"/>
            </a:solidFill>
            <a:prstDash val="solid"/>
            <a:round/>
            <a:headEnd type="none" w="med" len="med"/>
            <a:tailEnd type="none" w="med" len="med"/>
          </a:ln>
        </p:spPr>
      </p:cxnSp>
      <p:cxnSp>
        <p:nvCxnSpPr>
          <p:cNvPr id="27" name="Shape 893"/>
          <p:cNvCxnSpPr/>
          <p:nvPr/>
        </p:nvCxnSpPr>
        <p:spPr>
          <a:xfrm rot="10800000" flipH="1">
            <a:off x="3199061" y="4728914"/>
            <a:ext cx="1301461" cy="837584"/>
          </a:xfrm>
          <a:prstGeom prst="straightConnector1">
            <a:avLst/>
          </a:prstGeom>
          <a:noFill/>
          <a:ln w="6350" cap="flat" cmpd="sng">
            <a:solidFill>
              <a:srgbClr val="968C6D"/>
            </a:solidFill>
            <a:prstDash val="solid"/>
            <a:round/>
            <a:headEnd type="none" w="med" len="med"/>
            <a:tailEnd type="none" w="med" len="med"/>
          </a:ln>
        </p:spPr>
      </p:cxnSp>
      <p:cxnSp>
        <p:nvCxnSpPr>
          <p:cNvPr id="28" name="Shape 894"/>
          <p:cNvCxnSpPr/>
          <p:nvPr/>
        </p:nvCxnSpPr>
        <p:spPr>
          <a:xfrm flipH="1" flipV="1">
            <a:off x="4445970" y="4728913"/>
            <a:ext cx="1" cy="837586"/>
          </a:xfrm>
          <a:prstGeom prst="straightConnector1">
            <a:avLst/>
          </a:prstGeom>
          <a:noFill/>
          <a:ln w="6350" cap="flat" cmpd="sng">
            <a:solidFill>
              <a:srgbClr val="968C6D"/>
            </a:solidFill>
            <a:prstDash val="solid"/>
            <a:round/>
            <a:headEnd type="none" w="med" len="med"/>
            <a:tailEnd type="none" w="med" len="med"/>
          </a:ln>
        </p:spPr>
      </p:cxnSp>
      <p:cxnSp>
        <p:nvCxnSpPr>
          <p:cNvPr id="29" name="Shape 895"/>
          <p:cNvCxnSpPr/>
          <p:nvPr/>
        </p:nvCxnSpPr>
        <p:spPr>
          <a:xfrm flipH="1" flipV="1">
            <a:off x="4500522" y="4775678"/>
            <a:ext cx="1067667" cy="790819"/>
          </a:xfrm>
          <a:prstGeom prst="straightConnector1">
            <a:avLst/>
          </a:prstGeom>
          <a:noFill/>
          <a:ln w="6350" cap="flat" cmpd="sng">
            <a:solidFill>
              <a:srgbClr val="968C6D"/>
            </a:solidFill>
            <a:prstDash val="solid"/>
            <a:round/>
            <a:headEnd type="none" w="med" len="med"/>
            <a:tailEnd type="none" w="med" len="med"/>
          </a:ln>
        </p:spPr>
      </p:cxnSp>
      <p:cxnSp>
        <p:nvCxnSpPr>
          <p:cNvPr id="30" name="Shape 896"/>
          <p:cNvCxnSpPr/>
          <p:nvPr/>
        </p:nvCxnSpPr>
        <p:spPr>
          <a:xfrm>
            <a:off x="4445970" y="4728913"/>
            <a:ext cx="2436735" cy="743956"/>
          </a:xfrm>
          <a:prstGeom prst="straightConnector1">
            <a:avLst/>
          </a:prstGeom>
          <a:noFill/>
          <a:ln w="6350" cap="flat" cmpd="sng">
            <a:solidFill>
              <a:srgbClr val="968C6D"/>
            </a:solidFill>
            <a:prstDash val="solid"/>
            <a:round/>
            <a:headEnd type="none" w="med" len="med"/>
            <a:tailEnd type="none" w="med" len="med"/>
          </a:ln>
        </p:spPr>
      </p:cxnSp>
      <p:sp>
        <p:nvSpPr>
          <p:cNvPr id="31" name="Rectangle 30"/>
          <p:cNvSpPr/>
          <p:nvPr/>
        </p:nvSpPr>
        <p:spPr bwMode="ltGray">
          <a:xfrm>
            <a:off x="1125329" y="5367451"/>
            <a:ext cx="1164897" cy="849373"/>
          </a:xfrm>
          <a:prstGeom prst="rect">
            <a:avLst/>
          </a:prstGeom>
          <a:solidFill>
            <a:schemeClr val="accent2"/>
          </a:solidFill>
          <a:ln w="3175">
            <a:noFill/>
          </a:ln>
          <a:effectLst>
            <a:outerShdw rotWithShape="0">
              <a:scrgbClr r="0" g="0" b="0"/>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buClr>
                <a:schemeClr val="dk1"/>
              </a:buClr>
              <a:buSzPct val="25000"/>
            </a:pPr>
            <a:r>
              <a:rPr lang="en-US" sz="1200" kern="0" dirty="0">
                <a:solidFill>
                  <a:srgbClr val="FFFFFF"/>
                </a:solidFill>
                <a:latin typeface="Arial" panose="020B0604020202020204" pitchFamily="34" charset="0"/>
                <a:ea typeface="Georgia"/>
                <a:cs typeface="Georgia"/>
                <a:sym typeface="Georgia"/>
              </a:rPr>
              <a:t>Customer Master</a:t>
            </a:r>
          </a:p>
        </p:txBody>
      </p:sp>
      <p:sp>
        <p:nvSpPr>
          <p:cNvPr id="32" name="Rectangle 31"/>
          <p:cNvSpPr/>
          <p:nvPr/>
        </p:nvSpPr>
        <p:spPr bwMode="ltGray">
          <a:xfrm>
            <a:off x="2429287" y="5367451"/>
            <a:ext cx="1164897" cy="849373"/>
          </a:xfrm>
          <a:prstGeom prst="rect">
            <a:avLst/>
          </a:prstGeom>
          <a:solidFill>
            <a:schemeClr val="accent2"/>
          </a:solidFill>
          <a:ln w="3175">
            <a:noFill/>
          </a:ln>
          <a:effectLst>
            <a:outerShdw rotWithShape="0">
              <a:scrgbClr r="0" g="0" b="0"/>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buClr>
                <a:schemeClr val="dk1"/>
              </a:buClr>
              <a:buSzPct val="25000"/>
            </a:pPr>
            <a:r>
              <a:rPr lang="en-US" sz="1200" kern="0" dirty="0" smtClean="0">
                <a:solidFill>
                  <a:srgbClr val="FFFFFF"/>
                </a:solidFill>
                <a:latin typeface="Arial" panose="020B0604020202020204" pitchFamily="34" charset="0"/>
                <a:ea typeface="Georgia"/>
                <a:cs typeface="Georgia"/>
                <a:sym typeface="Georgia"/>
              </a:rPr>
              <a:t>Invoices</a:t>
            </a:r>
            <a:endParaRPr lang="en-US" sz="1200" kern="0" dirty="0">
              <a:solidFill>
                <a:srgbClr val="FFFFFF"/>
              </a:solidFill>
              <a:latin typeface="Arial" panose="020B0604020202020204" pitchFamily="34" charset="0"/>
              <a:ea typeface="Georgia"/>
              <a:cs typeface="Georgia"/>
              <a:sym typeface="Georgia"/>
            </a:endParaRPr>
          </a:p>
        </p:txBody>
      </p:sp>
      <p:sp>
        <p:nvSpPr>
          <p:cNvPr id="33" name="Rectangle 32"/>
          <p:cNvSpPr/>
          <p:nvPr/>
        </p:nvSpPr>
        <p:spPr bwMode="ltGray">
          <a:xfrm>
            <a:off x="3813515" y="5367451"/>
            <a:ext cx="1164897" cy="849373"/>
          </a:xfrm>
          <a:prstGeom prst="rect">
            <a:avLst/>
          </a:prstGeom>
          <a:solidFill>
            <a:schemeClr val="accent2"/>
          </a:solidFill>
          <a:ln w="3175">
            <a:noFill/>
          </a:ln>
          <a:effectLst>
            <a:outerShdw rotWithShape="0">
              <a:scrgbClr r="0" g="0" b="0"/>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buClr>
                <a:schemeClr val="dk1"/>
              </a:buClr>
              <a:buSzPct val="25000"/>
            </a:pPr>
            <a:r>
              <a:rPr lang="en-US" sz="1200" kern="0" dirty="0">
                <a:solidFill>
                  <a:srgbClr val="FFFFFF"/>
                </a:solidFill>
                <a:latin typeface="Arial" panose="020B0604020202020204" pitchFamily="34" charset="0"/>
                <a:ea typeface="Georgia"/>
                <a:cs typeface="Georgia"/>
                <a:sym typeface="Georgia"/>
              </a:rPr>
              <a:t>Sales Orders</a:t>
            </a:r>
          </a:p>
        </p:txBody>
      </p:sp>
      <p:sp>
        <p:nvSpPr>
          <p:cNvPr id="34" name="Rectangle 33"/>
          <p:cNvSpPr/>
          <p:nvPr/>
        </p:nvSpPr>
        <p:spPr bwMode="ltGray">
          <a:xfrm>
            <a:off x="5162476" y="5367451"/>
            <a:ext cx="1164897" cy="849373"/>
          </a:xfrm>
          <a:prstGeom prst="rect">
            <a:avLst/>
          </a:prstGeom>
          <a:solidFill>
            <a:schemeClr val="accent2"/>
          </a:solidFill>
          <a:ln w="3175">
            <a:noFill/>
          </a:ln>
          <a:effectLst>
            <a:outerShdw rotWithShape="0">
              <a:scrgbClr r="0" g="0" b="0"/>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buClr>
                <a:schemeClr val="dk1"/>
              </a:buClr>
              <a:buSzPct val="25000"/>
            </a:pPr>
            <a:r>
              <a:rPr lang="en-US" sz="1200" kern="0" dirty="0">
                <a:solidFill>
                  <a:srgbClr val="FFFFFF"/>
                </a:solidFill>
                <a:latin typeface="Arial" panose="020B0604020202020204" pitchFamily="34" charset="0"/>
                <a:ea typeface="Georgia"/>
                <a:cs typeface="Georgia"/>
                <a:sym typeface="Georgia"/>
              </a:rPr>
              <a:t>Cash Receipts</a:t>
            </a:r>
          </a:p>
        </p:txBody>
      </p:sp>
      <p:sp>
        <p:nvSpPr>
          <p:cNvPr id="35" name="Rectangle 34"/>
          <p:cNvSpPr/>
          <p:nvPr/>
        </p:nvSpPr>
        <p:spPr bwMode="ltGray">
          <a:xfrm>
            <a:off x="6520065" y="5367451"/>
            <a:ext cx="1164897" cy="849373"/>
          </a:xfrm>
          <a:prstGeom prst="rect">
            <a:avLst/>
          </a:prstGeom>
          <a:solidFill>
            <a:schemeClr val="accent2"/>
          </a:solidFill>
          <a:ln w="3175">
            <a:noFill/>
          </a:ln>
          <a:effectLst>
            <a:outerShdw rotWithShape="0">
              <a:scrgbClr r="0" g="0" b="0"/>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buClr>
                <a:schemeClr val="dk1"/>
              </a:buClr>
              <a:buSzPct val="25000"/>
            </a:pPr>
            <a:r>
              <a:rPr lang="en-US" sz="1200" kern="0" dirty="0">
                <a:solidFill>
                  <a:srgbClr val="FFFFFF"/>
                </a:solidFill>
                <a:latin typeface="Arial" panose="020B0604020202020204" pitchFamily="34" charset="0"/>
                <a:ea typeface="Georgia"/>
                <a:cs typeface="Georgia"/>
                <a:sym typeface="Georgia"/>
              </a:rPr>
              <a:t>Goods Shipments</a:t>
            </a:r>
          </a:p>
        </p:txBody>
      </p:sp>
      <p:sp>
        <p:nvSpPr>
          <p:cNvPr id="36" name="Shape 886"/>
          <p:cNvSpPr txBox="1"/>
          <p:nvPr/>
        </p:nvSpPr>
        <p:spPr>
          <a:xfrm>
            <a:off x="3547891" y="4298309"/>
            <a:ext cx="1829981" cy="531086"/>
          </a:xfrm>
          <a:prstGeom prst="rect">
            <a:avLst/>
          </a:prstGeom>
          <a:solidFill>
            <a:schemeClr val="tx2"/>
          </a:solidFill>
          <a:ln>
            <a:noFill/>
          </a:ln>
        </p:spPr>
        <p:txBody>
          <a:bodyPr lIns="68569" tIns="34275" rIns="68569" bIns="34275" anchor="ctr" anchorCtr="0">
            <a:noAutofit/>
          </a:bodyPr>
          <a:lstStyle/>
          <a:p>
            <a:pPr algn="ctr">
              <a:buClr>
                <a:schemeClr val="lt1"/>
              </a:buClr>
              <a:buSzPct val="25000"/>
            </a:pPr>
            <a:r>
              <a:rPr lang="en-US" sz="1200" b="1" dirty="0">
                <a:solidFill>
                  <a:schemeClr val="lt1"/>
                </a:solidFill>
                <a:latin typeface="Arial" panose="020B0604020202020204" pitchFamily="34" charset="0"/>
                <a:ea typeface="Georgia"/>
                <a:cs typeface="Georgia"/>
                <a:sym typeface="Georgia"/>
              </a:rPr>
              <a:t>Customer Billing </a:t>
            </a:r>
            <a:r>
              <a:rPr lang="en-US" sz="1200" b="1" dirty="0" smtClean="0">
                <a:solidFill>
                  <a:schemeClr val="lt1"/>
                </a:solidFill>
                <a:latin typeface="Arial" panose="020B0604020202020204" pitchFamily="34" charset="0"/>
                <a:ea typeface="Georgia"/>
                <a:cs typeface="Georgia"/>
                <a:sym typeface="Georgia"/>
              </a:rPr>
              <a:t>and Receivables</a:t>
            </a:r>
            <a:endParaRPr lang="en-US" sz="1200" b="1" dirty="0">
              <a:solidFill>
                <a:schemeClr val="lt1"/>
              </a:solidFill>
              <a:latin typeface="Arial" panose="020B0604020202020204" pitchFamily="34" charset="0"/>
              <a:ea typeface="Georgia"/>
              <a:cs typeface="Georgia"/>
              <a:sym typeface="Georgia"/>
            </a:endParaRPr>
          </a:p>
        </p:txBody>
      </p:sp>
    </p:spTree>
    <p:extLst>
      <p:ext uri="{BB962C8B-B14F-4D97-AF65-F5344CB8AC3E}">
        <p14:creationId xmlns:p14="http://schemas.microsoft.com/office/powerpoint/2010/main" val="2680822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ERP systems</a:t>
            </a:r>
          </a:p>
        </p:txBody>
      </p:sp>
      <p:sp>
        <p:nvSpPr>
          <p:cNvPr id="3" name="Content Placeholder 2"/>
          <p:cNvSpPr>
            <a:spLocks noGrp="1"/>
          </p:cNvSpPr>
          <p:nvPr>
            <p:ph sz="quarter" idx="15"/>
          </p:nvPr>
        </p:nvSpPr>
        <p:spPr>
          <a:xfrm>
            <a:off x="533400" y="1762791"/>
            <a:ext cx="2781300" cy="2985433"/>
          </a:xfrm>
        </p:spPr>
        <p:txBody>
          <a:bodyPr wrap="square" lIns="0" tIns="0" rIns="0" bIns="0" anchor="t">
            <a:spAutoFit/>
          </a:bodyPr>
          <a:lstStyle/>
          <a:p>
            <a:pPr marL="228600" indent="-228600">
              <a:spcAft>
                <a:spcPts val="900"/>
              </a:spcAft>
              <a:buClrTx/>
              <a:buSzPts val="1600"/>
              <a:buFont typeface="Arial" panose="020B0604020202020204" pitchFamily="34" charset="0"/>
              <a:buChar char="•"/>
            </a:pPr>
            <a:r>
              <a:rPr lang="en-US" sz="1400" dirty="0">
                <a:solidFill>
                  <a:srgbClr val="000000"/>
                </a:solidFill>
              </a:rPr>
              <a:t>SAP</a:t>
            </a:r>
          </a:p>
          <a:p>
            <a:pPr marL="228600" indent="-228600">
              <a:spcAft>
                <a:spcPts val="900"/>
              </a:spcAft>
              <a:buClrTx/>
              <a:buSzPts val="1600"/>
              <a:buFont typeface="Arial" panose="020B0604020202020204" pitchFamily="34" charset="0"/>
              <a:buChar char="•"/>
            </a:pPr>
            <a:r>
              <a:rPr lang="en-US" sz="1400" dirty="0">
                <a:solidFill>
                  <a:srgbClr val="000000"/>
                </a:solidFill>
              </a:rPr>
              <a:t>Oracle EBS</a:t>
            </a:r>
          </a:p>
          <a:p>
            <a:pPr marL="228600" indent="-228600">
              <a:spcAft>
                <a:spcPts val="900"/>
              </a:spcAft>
              <a:buClrTx/>
              <a:buSzPts val="1600"/>
              <a:buFont typeface="Arial" panose="020B0604020202020204" pitchFamily="34" charset="0"/>
              <a:buChar char="•"/>
            </a:pPr>
            <a:r>
              <a:rPr lang="en-US" sz="1400" dirty="0">
                <a:solidFill>
                  <a:srgbClr val="000000"/>
                </a:solidFill>
              </a:rPr>
              <a:t>Oracle JD Edwards</a:t>
            </a:r>
          </a:p>
          <a:p>
            <a:pPr marL="228600" indent="-228600">
              <a:spcAft>
                <a:spcPts val="900"/>
              </a:spcAft>
              <a:buClrTx/>
              <a:buSzPts val="1600"/>
              <a:buFont typeface="Arial" panose="020B0604020202020204" pitchFamily="34" charset="0"/>
              <a:buChar char="•"/>
            </a:pPr>
            <a:r>
              <a:rPr lang="en-US" sz="1400" dirty="0">
                <a:solidFill>
                  <a:srgbClr val="000000"/>
                </a:solidFill>
              </a:rPr>
              <a:t>Oracle </a:t>
            </a:r>
            <a:r>
              <a:rPr lang="en-US" sz="1400" dirty="0" err="1">
                <a:solidFill>
                  <a:srgbClr val="000000"/>
                </a:solidFill>
              </a:rPr>
              <a:t>Peoplesoft</a:t>
            </a:r>
            <a:endParaRPr lang="en-US" sz="1400" dirty="0">
              <a:solidFill>
                <a:srgbClr val="000000"/>
              </a:solidFill>
            </a:endParaRPr>
          </a:p>
          <a:p>
            <a:pPr marL="228600" indent="-228600">
              <a:spcAft>
                <a:spcPts val="900"/>
              </a:spcAft>
              <a:buClrTx/>
              <a:buSzPts val="1600"/>
              <a:buFont typeface="Arial" panose="020B0604020202020204" pitchFamily="34" charset="0"/>
              <a:buChar char="•"/>
            </a:pPr>
            <a:r>
              <a:rPr lang="en-US" sz="1400" dirty="0">
                <a:solidFill>
                  <a:srgbClr val="000000"/>
                </a:solidFill>
              </a:rPr>
              <a:t>Others ERP include</a:t>
            </a:r>
            <a:r>
              <a:rPr lang="en-US" sz="1400" dirty="0" smtClean="0">
                <a:solidFill>
                  <a:srgbClr val="000000"/>
                </a:solidFill>
              </a:rPr>
              <a:t>:</a:t>
            </a:r>
          </a:p>
          <a:p>
            <a:pPr marL="457200" indent="-228600">
              <a:spcAft>
                <a:spcPts val="900"/>
              </a:spcAft>
              <a:buFont typeface="Georgia" panose="02040502050405020303" pitchFamily="18" charset="0"/>
              <a:buChar char="-"/>
            </a:pPr>
            <a:r>
              <a:rPr lang="en-US" dirty="0" err="1">
                <a:solidFill>
                  <a:srgbClr val="000000"/>
                </a:solidFill>
              </a:rPr>
              <a:t>Quickbooks</a:t>
            </a:r>
            <a:endParaRPr lang="en-US" dirty="0">
              <a:solidFill>
                <a:srgbClr val="000000"/>
              </a:solidFill>
            </a:endParaRPr>
          </a:p>
          <a:p>
            <a:pPr marL="457200" indent="-228600">
              <a:spcAft>
                <a:spcPts val="900"/>
              </a:spcAft>
              <a:buFont typeface="Georgia" panose="02040502050405020303" pitchFamily="18" charset="0"/>
              <a:buChar char="-"/>
            </a:pPr>
            <a:r>
              <a:rPr lang="en-US" dirty="0">
                <a:solidFill>
                  <a:srgbClr val="000000"/>
                </a:solidFill>
              </a:rPr>
              <a:t>Microsoft Dynamics</a:t>
            </a:r>
          </a:p>
          <a:p>
            <a:pPr marL="457200" indent="-228600">
              <a:spcAft>
                <a:spcPts val="900"/>
              </a:spcAft>
              <a:buFont typeface="Georgia" panose="02040502050405020303" pitchFamily="18" charset="0"/>
              <a:buChar char="-"/>
            </a:pPr>
            <a:r>
              <a:rPr lang="en-US" dirty="0">
                <a:solidFill>
                  <a:srgbClr val="000000"/>
                </a:solidFill>
              </a:rPr>
              <a:t>NetSuite</a:t>
            </a:r>
          </a:p>
          <a:p>
            <a:pPr marL="457200" indent="-228600">
              <a:spcAft>
                <a:spcPts val="900"/>
              </a:spcAft>
              <a:buFont typeface="Georgia" panose="02040502050405020303" pitchFamily="18" charset="0"/>
              <a:buChar char="-"/>
            </a:pPr>
            <a:r>
              <a:rPr lang="en-US" dirty="0">
                <a:solidFill>
                  <a:srgbClr val="000000"/>
                </a:solidFill>
              </a:rPr>
              <a:t>Workday</a:t>
            </a:r>
          </a:p>
        </p:txBody>
      </p:sp>
      <p:sp>
        <p:nvSpPr>
          <p:cNvPr id="4" name="Slide Number Placeholder 3"/>
          <p:cNvSpPr>
            <a:spLocks noGrp="1"/>
          </p:cNvSpPr>
          <p:nvPr>
            <p:ph type="sldNum" sz="quarter" idx="18"/>
          </p:nvPr>
        </p:nvSpPr>
        <p:spPr/>
        <p:txBody>
          <a:bodyPr/>
          <a:lstStyle/>
          <a:p>
            <a:fld id="{0EB59224-DFAF-451D-8CBC-9A737B9002FD}" type="slidenum">
              <a:rPr lang="en-US" smtClean="0"/>
              <a:pPr/>
              <a:t>21</a:t>
            </a:fld>
            <a:endParaRPr lang="en-US" dirty="0"/>
          </a:p>
        </p:txBody>
      </p:sp>
      <p:pic>
        <p:nvPicPr>
          <p:cNvPr id="6" name="Picture 5"/>
          <p:cNvPicPr>
            <a:picLocks noChangeAspect="1"/>
          </p:cNvPicPr>
          <p:nvPr/>
        </p:nvPicPr>
        <p:blipFill>
          <a:blip r:embed="rId2"/>
          <a:stretch>
            <a:fillRect/>
          </a:stretch>
        </p:blipFill>
        <p:spPr>
          <a:xfrm>
            <a:off x="3460964" y="1762791"/>
            <a:ext cx="1905883" cy="970920"/>
          </a:xfrm>
          <a:prstGeom prst="rect">
            <a:avLst/>
          </a:prstGeom>
        </p:spPr>
      </p:pic>
      <p:pic>
        <p:nvPicPr>
          <p:cNvPr id="7" name="Picture 6"/>
          <p:cNvPicPr>
            <a:picLocks noChangeAspect="1"/>
          </p:cNvPicPr>
          <p:nvPr/>
        </p:nvPicPr>
        <p:blipFill>
          <a:blip r:embed="rId3"/>
          <a:stretch>
            <a:fillRect/>
          </a:stretch>
        </p:blipFill>
        <p:spPr>
          <a:xfrm>
            <a:off x="5708070" y="1814946"/>
            <a:ext cx="2910283" cy="1211875"/>
          </a:xfrm>
          <a:prstGeom prst="rect">
            <a:avLst/>
          </a:prstGeom>
        </p:spPr>
      </p:pic>
      <p:pic>
        <p:nvPicPr>
          <p:cNvPr id="8" name="Picture 7"/>
          <p:cNvPicPr>
            <a:picLocks noChangeAspect="1"/>
          </p:cNvPicPr>
          <p:nvPr/>
        </p:nvPicPr>
        <p:blipFill>
          <a:blip r:embed="rId4"/>
          <a:stretch>
            <a:fillRect/>
          </a:stretch>
        </p:blipFill>
        <p:spPr>
          <a:xfrm>
            <a:off x="3284317" y="3409579"/>
            <a:ext cx="2303831" cy="1024184"/>
          </a:xfrm>
          <a:prstGeom prst="rect">
            <a:avLst/>
          </a:prstGeom>
        </p:spPr>
      </p:pic>
      <p:pic>
        <p:nvPicPr>
          <p:cNvPr id="9" name="Picture 8"/>
          <p:cNvPicPr>
            <a:picLocks noChangeAspect="1"/>
          </p:cNvPicPr>
          <p:nvPr/>
        </p:nvPicPr>
        <p:blipFill>
          <a:blip r:embed="rId5"/>
          <a:stretch>
            <a:fillRect/>
          </a:stretch>
        </p:blipFill>
        <p:spPr>
          <a:xfrm>
            <a:off x="6235566" y="3409579"/>
            <a:ext cx="2381591" cy="1068317"/>
          </a:xfrm>
          <a:prstGeom prst="rect">
            <a:avLst/>
          </a:prstGeom>
        </p:spPr>
      </p:pic>
      <p:pic>
        <p:nvPicPr>
          <p:cNvPr id="10" name="Picture 9"/>
          <p:cNvPicPr>
            <a:picLocks noChangeAspect="1"/>
          </p:cNvPicPr>
          <p:nvPr/>
        </p:nvPicPr>
        <p:blipFill>
          <a:blip r:embed="rId6"/>
          <a:stretch>
            <a:fillRect/>
          </a:stretch>
        </p:blipFill>
        <p:spPr>
          <a:xfrm>
            <a:off x="6374234" y="5436132"/>
            <a:ext cx="2235219" cy="774606"/>
          </a:xfrm>
          <a:prstGeom prst="rect">
            <a:avLst/>
          </a:prstGeom>
        </p:spPr>
      </p:pic>
      <p:pic>
        <p:nvPicPr>
          <p:cNvPr id="11" name="Picture 10"/>
          <p:cNvPicPr>
            <a:picLocks noChangeAspect="1"/>
          </p:cNvPicPr>
          <p:nvPr/>
        </p:nvPicPr>
        <p:blipFill>
          <a:blip r:embed="rId7"/>
          <a:stretch>
            <a:fillRect/>
          </a:stretch>
        </p:blipFill>
        <p:spPr>
          <a:xfrm>
            <a:off x="3444329" y="4565652"/>
            <a:ext cx="1648207" cy="1645086"/>
          </a:xfrm>
          <a:prstGeom prst="rect">
            <a:avLst/>
          </a:prstGeom>
        </p:spPr>
      </p:pic>
    </p:spTree>
    <p:extLst>
      <p:ext uri="{BB962C8B-B14F-4D97-AF65-F5344CB8AC3E}">
        <p14:creationId xmlns:p14="http://schemas.microsoft.com/office/powerpoint/2010/main" val="2921860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Structured Query Language</a:t>
            </a:r>
            <a:endParaRPr lang="en-US" dirty="0"/>
          </a:p>
        </p:txBody>
      </p:sp>
      <p:sp>
        <p:nvSpPr>
          <p:cNvPr id="4" name="Slide Number Placeholder 3"/>
          <p:cNvSpPr>
            <a:spLocks noGrp="1"/>
          </p:cNvSpPr>
          <p:nvPr>
            <p:ph type="sldNum" sz="quarter" idx="12"/>
          </p:nvPr>
        </p:nvSpPr>
        <p:spPr/>
        <p:txBody>
          <a:bodyPr/>
          <a:lstStyle/>
          <a:p>
            <a:fld id="{0EB59224-DFAF-451D-8CBC-9A737B9002FD}" type="slidenum">
              <a:rPr lang="en-US" smtClean="0"/>
              <a:pPr/>
              <a:t>22</a:t>
            </a:fld>
            <a:endParaRPr lang="en-US" dirty="0"/>
          </a:p>
        </p:txBody>
      </p:sp>
    </p:spTree>
    <p:extLst>
      <p:ext uri="{BB962C8B-B14F-4D97-AF65-F5344CB8AC3E}">
        <p14:creationId xmlns:p14="http://schemas.microsoft.com/office/powerpoint/2010/main" val="730147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SQL?</a:t>
            </a:r>
          </a:p>
        </p:txBody>
      </p:sp>
      <p:sp>
        <p:nvSpPr>
          <p:cNvPr id="3" name="Content Placeholder 2"/>
          <p:cNvSpPr>
            <a:spLocks noGrp="1"/>
          </p:cNvSpPr>
          <p:nvPr>
            <p:ph sz="quarter" idx="15"/>
          </p:nvPr>
        </p:nvSpPr>
        <p:spPr>
          <a:xfrm>
            <a:off x="533400" y="1762791"/>
            <a:ext cx="8077200" cy="2923877"/>
          </a:xfrm>
        </p:spPr>
        <p:txBody>
          <a:bodyPr/>
          <a:lstStyle/>
          <a:p>
            <a:pPr marL="228600" indent="-228600">
              <a:spcAft>
                <a:spcPts val="900"/>
              </a:spcAft>
              <a:buClrTx/>
              <a:buSzPts val="1600"/>
              <a:buFont typeface="Arial" panose="020B0604020202020204" pitchFamily="34" charset="0"/>
              <a:buChar char="•"/>
            </a:pPr>
            <a:r>
              <a:rPr lang="en-US" dirty="0">
                <a:solidFill>
                  <a:srgbClr val="000000"/>
                </a:solidFill>
              </a:rPr>
              <a:t>Structured Query Language (SQL) is the programming language used when interacting with data in a relational database</a:t>
            </a:r>
          </a:p>
          <a:p>
            <a:pPr marL="228600" indent="-228600">
              <a:spcAft>
                <a:spcPts val="900"/>
              </a:spcAft>
              <a:buClrTx/>
              <a:buSzPts val="1600"/>
              <a:buFont typeface="Arial" panose="020B0604020202020204" pitchFamily="34" charset="0"/>
              <a:buChar char="•"/>
            </a:pPr>
            <a:r>
              <a:rPr lang="en-US" dirty="0">
                <a:solidFill>
                  <a:srgbClr val="000000"/>
                </a:solidFill>
              </a:rPr>
              <a:t>SQL implementations for different databases may have minor differences in functions and syntax</a:t>
            </a:r>
          </a:p>
          <a:p>
            <a:pPr marL="228600" indent="-228600">
              <a:spcAft>
                <a:spcPts val="900"/>
              </a:spcAft>
              <a:buClrTx/>
              <a:buSzPts val="1600"/>
              <a:buFont typeface="Arial" panose="020B0604020202020204" pitchFamily="34" charset="0"/>
              <a:buChar char="•"/>
            </a:pPr>
            <a:r>
              <a:rPr lang="en-US" dirty="0">
                <a:solidFill>
                  <a:srgbClr val="000000"/>
                </a:solidFill>
              </a:rPr>
              <a:t>SQL statements can be categorized into two groups: Data Definition Language (DDL) and Data Manipulation Language (DML</a:t>
            </a:r>
            <a:r>
              <a:rPr lang="en-US" dirty="0" smtClean="0">
                <a:solidFill>
                  <a:srgbClr val="000000"/>
                </a:solidFill>
              </a:rPr>
              <a:t>)</a:t>
            </a:r>
          </a:p>
          <a:p>
            <a:pPr marL="457200" indent="-228600">
              <a:spcAft>
                <a:spcPts val="900"/>
              </a:spcAft>
              <a:buFont typeface="Georgia" panose="02040502050405020303" pitchFamily="18" charset="0"/>
              <a:buChar char="-"/>
            </a:pPr>
            <a:r>
              <a:rPr lang="en-US" dirty="0">
                <a:solidFill>
                  <a:srgbClr val="000000"/>
                </a:solidFill>
              </a:rPr>
              <a:t>DDL statements are used to create </a:t>
            </a:r>
            <a:r>
              <a:rPr lang="en-US" dirty="0" smtClean="0">
                <a:solidFill>
                  <a:srgbClr val="000000"/>
                </a:solidFill>
              </a:rPr>
              <a:t>and/or </a:t>
            </a:r>
            <a:r>
              <a:rPr lang="en-US" dirty="0">
                <a:solidFill>
                  <a:srgbClr val="000000"/>
                </a:solidFill>
              </a:rPr>
              <a:t>alter table structures in a SQL Server database</a:t>
            </a:r>
          </a:p>
          <a:p>
            <a:pPr marL="457200" indent="-228600">
              <a:spcAft>
                <a:spcPts val="900"/>
              </a:spcAft>
              <a:buFont typeface="Georgia" panose="02040502050405020303" pitchFamily="18" charset="0"/>
              <a:buChar char="-"/>
            </a:pPr>
            <a:r>
              <a:rPr lang="en-US" dirty="0">
                <a:solidFill>
                  <a:srgbClr val="000000"/>
                </a:solidFill>
              </a:rPr>
              <a:t>DML statements are used to add, modify, query, or remove data from a SQL </a:t>
            </a:r>
            <a:r>
              <a:rPr lang="en-US" dirty="0" smtClean="0">
                <a:solidFill>
                  <a:srgbClr val="000000"/>
                </a:solidFill>
              </a:rPr>
              <a:t>Server database</a:t>
            </a:r>
            <a:endParaRPr lang="en-US" dirty="0">
              <a:solidFill>
                <a:srgbClr val="000000"/>
              </a:solidFill>
            </a:endParaRPr>
          </a:p>
        </p:txBody>
      </p:sp>
      <p:sp>
        <p:nvSpPr>
          <p:cNvPr id="4" name="Slide Number Placeholder 3"/>
          <p:cNvSpPr>
            <a:spLocks noGrp="1"/>
          </p:cNvSpPr>
          <p:nvPr>
            <p:ph type="sldNum" sz="quarter" idx="18"/>
          </p:nvPr>
        </p:nvSpPr>
        <p:spPr/>
        <p:txBody>
          <a:bodyPr/>
          <a:lstStyle/>
          <a:p>
            <a:fld id="{0EB59224-DFAF-451D-8CBC-9A737B9002FD}" type="slidenum">
              <a:rPr lang="en-US" smtClean="0"/>
              <a:pPr/>
              <a:t>23</a:t>
            </a:fld>
            <a:endParaRPr lang="en-US" dirty="0"/>
          </a:p>
        </p:txBody>
      </p:sp>
    </p:spTree>
    <p:extLst>
      <p:ext uri="{BB962C8B-B14F-4D97-AF65-F5344CB8AC3E}">
        <p14:creationId xmlns:p14="http://schemas.microsoft.com/office/powerpoint/2010/main" val="5756950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SQL basics</a:t>
            </a:r>
          </a:p>
        </p:txBody>
      </p:sp>
      <p:sp>
        <p:nvSpPr>
          <p:cNvPr id="6" name="Content Placeholder 5"/>
          <p:cNvSpPr>
            <a:spLocks noGrp="1"/>
          </p:cNvSpPr>
          <p:nvPr>
            <p:ph sz="quarter" idx="15"/>
          </p:nvPr>
        </p:nvSpPr>
        <p:spPr>
          <a:xfrm>
            <a:off x="533400" y="1762791"/>
            <a:ext cx="8077200" cy="2908489"/>
          </a:xfrm>
        </p:spPr>
        <p:txBody>
          <a:bodyPr/>
          <a:lstStyle/>
          <a:p>
            <a:pPr marL="228600" indent="-228600">
              <a:spcAft>
                <a:spcPts val="900"/>
              </a:spcAft>
              <a:buClrTx/>
              <a:buSzPts val="1600"/>
              <a:buFont typeface="Arial" panose="020B0604020202020204" pitchFamily="34" charset="0"/>
              <a:buChar char="•"/>
            </a:pPr>
            <a:r>
              <a:rPr lang="en-US" dirty="0">
                <a:solidFill>
                  <a:srgbClr val="000000"/>
                </a:solidFill>
              </a:rPr>
              <a:t>A </a:t>
            </a:r>
            <a:r>
              <a:rPr lang="en-US" b="1" i="1" dirty="0">
                <a:solidFill>
                  <a:srgbClr val="000000"/>
                </a:solidFill>
              </a:rPr>
              <a:t>statement</a:t>
            </a:r>
            <a:r>
              <a:rPr lang="en-US" dirty="0">
                <a:solidFill>
                  <a:srgbClr val="000000"/>
                </a:solidFill>
              </a:rPr>
              <a:t> is a complete sequence of functions, keywords, operators, and values that can be evaluated by the database engine</a:t>
            </a:r>
          </a:p>
          <a:p>
            <a:pPr marL="228600" indent="-228600">
              <a:spcAft>
                <a:spcPts val="900"/>
              </a:spcAft>
              <a:buClrTx/>
              <a:buSzPts val="1600"/>
              <a:buFont typeface="Arial" panose="020B0604020202020204" pitchFamily="34" charset="0"/>
              <a:buChar char="•"/>
            </a:pPr>
            <a:r>
              <a:rPr lang="en-US" dirty="0">
                <a:solidFill>
                  <a:srgbClr val="000000"/>
                </a:solidFill>
              </a:rPr>
              <a:t>A</a:t>
            </a:r>
            <a:r>
              <a:rPr lang="en-US" i="1" dirty="0">
                <a:solidFill>
                  <a:srgbClr val="000000"/>
                </a:solidFill>
              </a:rPr>
              <a:t> </a:t>
            </a:r>
            <a:r>
              <a:rPr lang="en-US" b="1" i="1" dirty="0">
                <a:solidFill>
                  <a:srgbClr val="000000"/>
                </a:solidFill>
              </a:rPr>
              <a:t>query</a:t>
            </a:r>
            <a:r>
              <a:rPr lang="en-US" i="1" dirty="0">
                <a:solidFill>
                  <a:srgbClr val="000000"/>
                </a:solidFill>
              </a:rPr>
              <a:t> </a:t>
            </a:r>
            <a:r>
              <a:rPr lang="en-US" dirty="0">
                <a:solidFill>
                  <a:srgbClr val="000000"/>
                </a:solidFill>
              </a:rPr>
              <a:t>returns records from one or more tables in the database</a:t>
            </a:r>
          </a:p>
          <a:p>
            <a:pPr marL="228600" indent="-228600">
              <a:spcAft>
                <a:spcPts val="900"/>
              </a:spcAft>
              <a:buClrTx/>
              <a:buSzPts val="1600"/>
              <a:buFont typeface="Arial" panose="020B0604020202020204" pitchFamily="34" charset="0"/>
              <a:buChar char="•"/>
            </a:pPr>
            <a:r>
              <a:rPr lang="en-US" dirty="0">
                <a:solidFill>
                  <a:srgbClr val="000000"/>
                </a:solidFill>
              </a:rPr>
              <a:t>A </a:t>
            </a:r>
            <a:r>
              <a:rPr lang="en-US" b="1" i="1" dirty="0">
                <a:solidFill>
                  <a:srgbClr val="000000"/>
                </a:solidFill>
              </a:rPr>
              <a:t>clause</a:t>
            </a:r>
            <a:r>
              <a:rPr lang="en-US" dirty="0">
                <a:solidFill>
                  <a:srgbClr val="000000"/>
                </a:solidFill>
              </a:rPr>
              <a:t> is a component of a statement or query</a:t>
            </a:r>
          </a:p>
          <a:p>
            <a:pPr marL="228600" indent="-228600">
              <a:spcAft>
                <a:spcPts val="900"/>
              </a:spcAft>
              <a:buClrTx/>
              <a:buSzPts val="1600"/>
              <a:buFont typeface="Arial" panose="020B0604020202020204" pitchFamily="34" charset="0"/>
              <a:buChar char="•"/>
            </a:pPr>
            <a:r>
              <a:rPr lang="en-US" dirty="0">
                <a:solidFill>
                  <a:srgbClr val="000000"/>
                </a:solidFill>
              </a:rPr>
              <a:t>An </a:t>
            </a:r>
            <a:r>
              <a:rPr lang="en-US" b="1" i="1" dirty="0">
                <a:solidFill>
                  <a:srgbClr val="000000"/>
                </a:solidFill>
              </a:rPr>
              <a:t>expression</a:t>
            </a:r>
            <a:r>
              <a:rPr lang="en-US" dirty="0">
                <a:solidFill>
                  <a:srgbClr val="000000"/>
                </a:solidFill>
              </a:rPr>
              <a:t> is a combination of one or more values, operators, and functions that evaluates to a value</a:t>
            </a:r>
          </a:p>
          <a:p>
            <a:pPr marL="228600" indent="-228600">
              <a:spcAft>
                <a:spcPts val="900"/>
              </a:spcAft>
              <a:buClrTx/>
              <a:buSzPts val="1600"/>
              <a:buFont typeface="Arial" panose="020B0604020202020204" pitchFamily="34" charset="0"/>
              <a:buChar char="•"/>
            </a:pPr>
            <a:r>
              <a:rPr lang="en-US" dirty="0">
                <a:solidFill>
                  <a:srgbClr val="000000"/>
                </a:solidFill>
              </a:rPr>
              <a:t>Extra white space (spaces, new lines, etc.) is not evaluated</a:t>
            </a:r>
          </a:p>
          <a:p>
            <a:pPr marL="228600" indent="-228600">
              <a:spcAft>
                <a:spcPts val="900"/>
              </a:spcAft>
              <a:buClrTx/>
              <a:buSzPts val="1600"/>
              <a:buFont typeface="Arial" panose="020B0604020202020204" pitchFamily="34" charset="0"/>
              <a:buChar char="•"/>
            </a:pPr>
            <a:r>
              <a:rPr lang="en-US" dirty="0">
                <a:solidFill>
                  <a:srgbClr val="000000"/>
                </a:solidFill>
              </a:rPr>
              <a:t>SQL is typically case-insensitive, but functions are capitalized by convention</a:t>
            </a:r>
          </a:p>
          <a:p>
            <a:pPr marL="228600" indent="-228600">
              <a:spcAft>
                <a:spcPts val="900"/>
              </a:spcAft>
              <a:buClrTx/>
              <a:buSzPts val="1600"/>
              <a:buFont typeface="Arial" panose="020B0604020202020204" pitchFamily="34" charset="0"/>
              <a:buChar char="•"/>
            </a:pPr>
            <a:r>
              <a:rPr lang="en-US" dirty="0">
                <a:solidFill>
                  <a:srgbClr val="000000"/>
                </a:solidFill>
              </a:rPr>
              <a:t>SQL statements are often required to end with a semi-colon (;)</a:t>
            </a:r>
          </a:p>
        </p:txBody>
      </p:sp>
      <p:sp>
        <p:nvSpPr>
          <p:cNvPr id="4" name="Slide Number Placeholder 3"/>
          <p:cNvSpPr>
            <a:spLocks noGrp="1"/>
          </p:cNvSpPr>
          <p:nvPr>
            <p:ph type="sldNum" sz="quarter" idx="18"/>
          </p:nvPr>
        </p:nvSpPr>
        <p:spPr/>
        <p:txBody>
          <a:bodyPr/>
          <a:lstStyle/>
          <a:p>
            <a:fld id="{D28E348B-3B6A-455A-AE2A-FA4C930589F0}" type="slidenum">
              <a:rPr lang="en-US" smtClean="0"/>
              <a:pPr/>
              <a:t>24</a:t>
            </a:fld>
            <a:endParaRPr lang="en-US" dirty="0"/>
          </a:p>
        </p:txBody>
      </p:sp>
    </p:spTree>
    <p:extLst>
      <p:ext uri="{BB962C8B-B14F-4D97-AF65-F5344CB8AC3E}">
        <p14:creationId xmlns:p14="http://schemas.microsoft.com/office/powerpoint/2010/main" val="2999874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690562"/>
            <a:ext cx="8077200" cy="369332"/>
          </a:xfrm>
        </p:spPr>
        <p:txBody>
          <a:bodyPr/>
          <a:lstStyle/>
          <a:p>
            <a:r>
              <a:rPr lang="en-US" dirty="0"/>
              <a:t>SQLite and DB Browser for SQLite</a:t>
            </a:r>
          </a:p>
        </p:txBody>
      </p:sp>
      <p:sp>
        <p:nvSpPr>
          <p:cNvPr id="6" name="Content Placeholder 5"/>
          <p:cNvSpPr>
            <a:spLocks noGrp="1"/>
          </p:cNvSpPr>
          <p:nvPr>
            <p:ph sz="quarter" idx="15"/>
          </p:nvPr>
        </p:nvSpPr>
        <p:spPr>
          <a:xfrm>
            <a:off x="533400" y="1762791"/>
            <a:ext cx="5486400" cy="4162678"/>
          </a:xfrm>
        </p:spPr>
        <p:txBody>
          <a:bodyPr>
            <a:spAutoFit/>
          </a:bodyPr>
          <a:lstStyle/>
          <a:p>
            <a:r>
              <a:rPr lang="en-US" dirty="0"/>
              <a:t>www.sqlite.org:</a:t>
            </a:r>
          </a:p>
          <a:p>
            <a:pPr marL="228600" indent="-228600">
              <a:spcAft>
                <a:spcPts val="900"/>
              </a:spcAft>
              <a:buClrTx/>
              <a:buSzPts val="1600"/>
              <a:buFont typeface="Arial" panose="020B0604020202020204" pitchFamily="34" charset="0"/>
              <a:buChar char="•"/>
            </a:pPr>
            <a:r>
              <a:rPr lang="en-US" dirty="0">
                <a:solidFill>
                  <a:srgbClr val="000000"/>
                </a:solidFill>
              </a:rPr>
              <a:t>“SQLite is a self-contained, high-reliability, embedded, full-featured, public-domain, SQL database engine”</a:t>
            </a:r>
          </a:p>
          <a:p>
            <a:pPr marL="228600" indent="-228600">
              <a:spcAft>
                <a:spcPts val="900"/>
              </a:spcAft>
              <a:buClrTx/>
              <a:buSzPts val="1600"/>
              <a:buFont typeface="Arial" panose="020B0604020202020204" pitchFamily="34" charset="0"/>
              <a:buChar char="•"/>
            </a:pPr>
            <a:r>
              <a:rPr lang="en-US" dirty="0">
                <a:solidFill>
                  <a:srgbClr val="000000"/>
                </a:solidFill>
              </a:rPr>
              <a:t>“SQLite is the most used database engine in the world”</a:t>
            </a:r>
          </a:p>
          <a:p>
            <a:r>
              <a:rPr lang="en-US" dirty="0"/>
              <a:t>sqlitebrowser.org:</a:t>
            </a:r>
          </a:p>
          <a:p>
            <a:pPr marL="228600" indent="-228600">
              <a:spcAft>
                <a:spcPts val="900"/>
              </a:spcAft>
              <a:buClrTx/>
              <a:buSzPts val="1600"/>
              <a:buFont typeface="Arial" panose="020B0604020202020204" pitchFamily="34" charset="0"/>
              <a:buChar char="•"/>
            </a:pPr>
            <a:r>
              <a:rPr lang="en-US" dirty="0">
                <a:solidFill>
                  <a:srgbClr val="000000"/>
                </a:solidFill>
              </a:rPr>
              <a:t>“DB Browser for SQLite [DB4S] is a high quality, visual, open source tool to create, design, and edit database files compatible with SQLite”</a:t>
            </a:r>
          </a:p>
          <a:p>
            <a:pPr marL="457200" indent="-228600">
              <a:spcAft>
                <a:spcPts val="900"/>
              </a:spcAft>
              <a:buFont typeface="Georgia" panose="02040502050405020303" pitchFamily="18" charset="0"/>
              <a:buChar char="-"/>
            </a:pPr>
            <a:r>
              <a:rPr lang="en-US" dirty="0">
                <a:solidFill>
                  <a:srgbClr val="000000"/>
                </a:solidFill>
              </a:rPr>
              <a:t>Create, define, modify and delete tables</a:t>
            </a:r>
          </a:p>
          <a:p>
            <a:pPr marL="457200" indent="-228600">
              <a:spcAft>
                <a:spcPts val="900"/>
              </a:spcAft>
              <a:buFont typeface="Georgia" panose="02040502050405020303" pitchFamily="18" charset="0"/>
              <a:buChar char="-"/>
            </a:pPr>
            <a:r>
              <a:rPr lang="en-US" dirty="0">
                <a:solidFill>
                  <a:srgbClr val="000000"/>
                </a:solidFill>
              </a:rPr>
              <a:t>Browse, edit, add and delete records</a:t>
            </a:r>
          </a:p>
          <a:p>
            <a:pPr marL="457200" indent="-228600">
              <a:spcAft>
                <a:spcPts val="900"/>
              </a:spcAft>
              <a:buFont typeface="Georgia" panose="02040502050405020303" pitchFamily="18" charset="0"/>
              <a:buChar char="-"/>
            </a:pPr>
            <a:r>
              <a:rPr lang="en-US" dirty="0">
                <a:solidFill>
                  <a:srgbClr val="000000"/>
                </a:solidFill>
              </a:rPr>
              <a:t>Search records</a:t>
            </a:r>
          </a:p>
          <a:p>
            <a:pPr marL="457200" indent="-228600">
              <a:spcAft>
                <a:spcPts val="900"/>
              </a:spcAft>
              <a:buFont typeface="Georgia" panose="02040502050405020303" pitchFamily="18" charset="0"/>
              <a:buChar char="-"/>
            </a:pPr>
            <a:r>
              <a:rPr lang="en-US" dirty="0">
                <a:solidFill>
                  <a:srgbClr val="000000"/>
                </a:solidFill>
              </a:rPr>
              <a:t>Import and export tables from/to CSV files</a:t>
            </a:r>
          </a:p>
          <a:p>
            <a:pPr marL="457200" indent="-228600">
              <a:spcAft>
                <a:spcPts val="900"/>
              </a:spcAft>
              <a:buFont typeface="Georgia" panose="02040502050405020303" pitchFamily="18" charset="0"/>
              <a:buChar char="-"/>
            </a:pPr>
            <a:r>
              <a:rPr lang="en-US" dirty="0">
                <a:solidFill>
                  <a:srgbClr val="000000"/>
                </a:solidFill>
              </a:rPr>
              <a:t>Issue SQL queries and inspect the results</a:t>
            </a:r>
          </a:p>
        </p:txBody>
      </p:sp>
      <p:sp>
        <p:nvSpPr>
          <p:cNvPr id="4" name="Slide Number Placeholder 3"/>
          <p:cNvSpPr>
            <a:spLocks noGrp="1"/>
          </p:cNvSpPr>
          <p:nvPr>
            <p:ph type="sldNum" sz="quarter" idx="18"/>
          </p:nvPr>
        </p:nvSpPr>
        <p:spPr/>
        <p:txBody>
          <a:bodyPr/>
          <a:lstStyle/>
          <a:p>
            <a:fld id="{D28E348B-3B6A-455A-AE2A-FA4C930589F0}" type="slidenum">
              <a:rPr lang="en-US" smtClean="0"/>
              <a:pPr/>
              <a:t>25</a:t>
            </a:fld>
            <a:endParaRPr lang="en-US" dirty="0"/>
          </a:p>
        </p:txBody>
      </p:sp>
      <p:pic>
        <p:nvPicPr>
          <p:cNvPr id="2" name="Picture 1"/>
          <p:cNvPicPr>
            <a:picLocks noChangeAspect="1"/>
          </p:cNvPicPr>
          <p:nvPr/>
        </p:nvPicPr>
        <p:blipFill>
          <a:blip r:embed="rId3"/>
          <a:stretch>
            <a:fillRect/>
          </a:stretch>
        </p:blipFill>
        <p:spPr>
          <a:xfrm>
            <a:off x="6514129" y="1762791"/>
            <a:ext cx="2096471" cy="960267"/>
          </a:xfrm>
          <a:prstGeom prst="rect">
            <a:avLst/>
          </a:prstGeom>
        </p:spPr>
      </p:pic>
    </p:spTree>
    <p:extLst>
      <p:ext uri="{BB962C8B-B14F-4D97-AF65-F5344CB8AC3E}">
        <p14:creationId xmlns:p14="http://schemas.microsoft.com/office/powerpoint/2010/main" val="1640832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SQLite/DB4S basics</a:t>
            </a:r>
          </a:p>
        </p:txBody>
      </p:sp>
      <p:sp>
        <p:nvSpPr>
          <p:cNvPr id="4" name="Slide Number Placeholder 3"/>
          <p:cNvSpPr>
            <a:spLocks noGrp="1"/>
          </p:cNvSpPr>
          <p:nvPr>
            <p:ph type="sldNum" sz="quarter" idx="18"/>
          </p:nvPr>
        </p:nvSpPr>
        <p:spPr/>
        <p:txBody>
          <a:bodyPr/>
          <a:lstStyle/>
          <a:p>
            <a:fld id="{D28E348B-3B6A-455A-AE2A-FA4C930589F0}" type="slidenum">
              <a:rPr lang="en-US" smtClean="0"/>
              <a:pPr/>
              <a:t>26</a:t>
            </a:fld>
            <a:endParaRPr lang="en-US" dirty="0"/>
          </a:p>
        </p:txBody>
      </p:sp>
      <p:pic>
        <p:nvPicPr>
          <p:cNvPr id="7" name="Picture 6"/>
          <p:cNvPicPr>
            <a:picLocks noChangeAspect="1"/>
          </p:cNvPicPr>
          <p:nvPr/>
        </p:nvPicPr>
        <p:blipFill>
          <a:blip r:embed="rId3"/>
          <a:stretch>
            <a:fillRect/>
          </a:stretch>
        </p:blipFill>
        <p:spPr>
          <a:xfrm>
            <a:off x="2053479" y="2314497"/>
            <a:ext cx="5185521" cy="3883139"/>
          </a:xfrm>
          <a:prstGeom prst="rect">
            <a:avLst/>
          </a:prstGeom>
          <a:ln w="6350">
            <a:solidFill>
              <a:srgbClr val="968C6D"/>
            </a:solidFill>
          </a:ln>
        </p:spPr>
      </p:pic>
      <p:cxnSp>
        <p:nvCxnSpPr>
          <p:cNvPr id="8" name="Straight Connector 7"/>
          <p:cNvCxnSpPr/>
          <p:nvPr/>
        </p:nvCxnSpPr>
        <p:spPr>
          <a:xfrm flipH="1">
            <a:off x="3412144" y="2036620"/>
            <a:ext cx="681485" cy="483664"/>
          </a:xfrm>
          <a:prstGeom prst="line">
            <a:avLst/>
          </a:prstGeom>
          <a:ln w="6350">
            <a:solidFill>
              <a:srgbClr val="968C6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31010" y="1803382"/>
            <a:ext cx="1438517" cy="184666"/>
          </a:xfrm>
          <a:prstGeom prst="rect">
            <a:avLst/>
          </a:prstGeom>
          <a:noFill/>
        </p:spPr>
        <p:txBody>
          <a:bodyPr wrap="square" lIns="0" tIns="0" rIns="0" bIns="0" rtlCol="0" anchor="t">
            <a:spAutoFit/>
          </a:bodyPr>
          <a:lstStyle/>
          <a:p>
            <a:pPr indent="-274320">
              <a:spcAft>
                <a:spcPts val="900"/>
              </a:spcAft>
            </a:pPr>
            <a:r>
              <a:rPr lang="en-US" sz="1200" dirty="0" smtClean="0">
                <a:solidFill>
                  <a:schemeClr val="tx2"/>
                </a:solidFill>
                <a:latin typeface="Georgia" pitchFamily="18" charset="0"/>
              </a:rPr>
              <a:t>Open database file</a:t>
            </a:r>
          </a:p>
        </p:txBody>
      </p:sp>
      <p:cxnSp>
        <p:nvCxnSpPr>
          <p:cNvPr id="10" name="Straight Connector 9"/>
          <p:cNvCxnSpPr/>
          <p:nvPr/>
        </p:nvCxnSpPr>
        <p:spPr>
          <a:xfrm flipH="1">
            <a:off x="4800600" y="2175559"/>
            <a:ext cx="1694914" cy="600566"/>
          </a:xfrm>
          <a:prstGeom prst="line">
            <a:avLst/>
          </a:prstGeom>
          <a:ln w="6350">
            <a:solidFill>
              <a:srgbClr val="968C6D"/>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576312" y="1803382"/>
            <a:ext cx="1590943" cy="369332"/>
          </a:xfrm>
          <a:prstGeom prst="rect">
            <a:avLst/>
          </a:prstGeom>
          <a:noFill/>
        </p:spPr>
        <p:txBody>
          <a:bodyPr wrap="square" lIns="0" tIns="0" rIns="0" bIns="0" rtlCol="0" anchor="t">
            <a:spAutoFit/>
          </a:bodyPr>
          <a:lstStyle/>
          <a:p>
            <a:pPr indent="-274320">
              <a:spcAft>
                <a:spcPts val="900"/>
              </a:spcAft>
            </a:pPr>
            <a:r>
              <a:rPr lang="en-US" sz="1200" dirty="0" smtClean="0">
                <a:solidFill>
                  <a:schemeClr val="tx2"/>
                </a:solidFill>
                <a:latin typeface="Georgia" pitchFamily="18" charset="0"/>
              </a:rPr>
              <a:t>Write and execute SQL statements</a:t>
            </a:r>
          </a:p>
        </p:txBody>
      </p:sp>
      <p:cxnSp>
        <p:nvCxnSpPr>
          <p:cNvPr id="12" name="Straight Connector 11"/>
          <p:cNvCxnSpPr>
            <a:endCxn id="13" idx="0"/>
          </p:cNvCxnSpPr>
          <p:nvPr/>
        </p:nvCxnSpPr>
        <p:spPr>
          <a:xfrm flipH="1">
            <a:off x="1069474" y="2954542"/>
            <a:ext cx="1486324" cy="1072074"/>
          </a:xfrm>
          <a:prstGeom prst="line">
            <a:avLst/>
          </a:prstGeom>
          <a:ln w="6350">
            <a:solidFill>
              <a:srgbClr val="968C6D"/>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8357" y="4026616"/>
            <a:ext cx="1082234" cy="553998"/>
          </a:xfrm>
          <a:prstGeom prst="rect">
            <a:avLst/>
          </a:prstGeom>
          <a:noFill/>
        </p:spPr>
        <p:txBody>
          <a:bodyPr wrap="square" lIns="0" tIns="0" rIns="0" bIns="0" rtlCol="0" anchor="t">
            <a:spAutoFit/>
          </a:bodyPr>
          <a:lstStyle/>
          <a:p>
            <a:pPr indent="-274320">
              <a:spcAft>
                <a:spcPts val="900"/>
              </a:spcAft>
            </a:pPr>
            <a:r>
              <a:rPr lang="en-US" sz="1200" dirty="0" smtClean="0">
                <a:solidFill>
                  <a:schemeClr val="tx2"/>
                </a:solidFill>
                <a:latin typeface="Georgia" pitchFamily="18" charset="0"/>
              </a:rPr>
              <a:t>Browse tables, columns, and records</a:t>
            </a:r>
          </a:p>
        </p:txBody>
      </p:sp>
      <p:cxnSp>
        <p:nvCxnSpPr>
          <p:cNvPr id="14" name="Straight Connector 13"/>
          <p:cNvCxnSpPr>
            <a:endCxn id="13" idx="0"/>
          </p:cNvCxnSpPr>
          <p:nvPr/>
        </p:nvCxnSpPr>
        <p:spPr>
          <a:xfrm flipH="1">
            <a:off x="1069474" y="2866394"/>
            <a:ext cx="2245226" cy="1160222"/>
          </a:xfrm>
          <a:prstGeom prst="line">
            <a:avLst/>
          </a:prstGeom>
          <a:ln w="6350">
            <a:solidFill>
              <a:srgbClr val="968C6D"/>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41570" y="3953652"/>
            <a:ext cx="769030" cy="1107996"/>
          </a:xfrm>
          <a:prstGeom prst="rect">
            <a:avLst/>
          </a:prstGeom>
          <a:noFill/>
        </p:spPr>
        <p:txBody>
          <a:bodyPr wrap="square" lIns="0" tIns="0" rIns="0" bIns="0" rtlCol="0" anchor="t">
            <a:spAutoFit/>
          </a:bodyPr>
          <a:lstStyle/>
          <a:p>
            <a:pPr indent="-274320">
              <a:spcAft>
                <a:spcPts val="900"/>
              </a:spcAft>
            </a:pPr>
            <a:r>
              <a:rPr lang="en-US" sz="1200" dirty="0" smtClean="0">
                <a:solidFill>
                  <a:schemeClr val="tx2"/>
                </a:solidFill>
                <a:latin typeface="Georgia" pitchFamily="18" charset="0"/>
              </a:rPr>
              <a:t>Execute SQL statement </a:t>
            </a:r>
            <a:br>
              <a:rPr lang="en-US" sz="1200" dirty="0" smtClean="0">
                <a:solidFill>
                  <a:schemeClr val="tx2"/>
                </a:solidFill>
                <a:latin typeface="Georgia" pitchFamily="18" charset="0"/>
              </a:rPr>
            </a:br>
            <a:r>
              <a:rPr lang="en-US" sz="1200" dirty="0" smtClean="0">
                <a:solidFill>
                  <a:schemeClr val="tx2"/>
                </a:solidFill>
                <a:latin typeface="Georgia" pitchFamily="18" charset="0"/>
              </a:rPr>
              <a:t>(also F5 or SHIFT + F5)</a:t>
            </a:r>
          </a:p>
        </p:txBody>
      </p:sp>
      <p:cxnSp>
        <p:nvCxnSpPr>
          <p:cNvPr id="16" name="Straight Connector 15"/>
          <p:cNvCxnSpPr/>
          <p:nvPr/>
        </p:nvCxnSpPr>
        <p:spPr>
          <a:xfrm flipH="1" flipV="1">
            <a:off x="3314700" y="3120851"/>
            <a:ext cx="4508764" cy="994609"/>
          </a:xfrm>
          <a:prstGeom prst="line">
            <a:avLst/>
          </a:prstGeom>
          <a:ln w="6350">
            <a:solidFill>
              <a:srgbClr val="968C6D"/>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40233" y="5086580"/>
            <a:ext cx="1424870" cy="184666"/>
          </a:xfrm>
          <a:prstGeom prst="rect">
            <a:avLst/>
          </a:prstGeom>
          <a:noFill/>
        </p:spPr>
        <p:txBody>
          <a:bodyPr wrap="square" lIns="0" tIns="0" rIns="0" bIns="0" rtlCol="0" anchor="t">
            <a:spAutoFit/>
          </a:bodyPr>
          <a:lstStyle/>
          <a:p>
            <a:pPr indent="-274320">
              <a:spcAft>
                <a:spcPts val="900"/>
              </a:spcAft>
            </a:pPr>
            <a:r>
              <a:rPr lang="en-US" sz="1200" dirty="0" smtClean="0">
                <a:solidFill>
                  <a:schemeClr val="tx2"/>
                </a:solidFill>
                <a:latin typeface="Georgia" pitchFamily="18" charset="0"/>
              </a:rPr>
              <a:t>Result set</a:t>
            </a:r>
          </a:p>
        </p:txBody>
      </p:sp>
      <p:cxnSp>
        <p:nvCxnSpPr>
          <p:cNvPr id="18" name="Straight Connector 17"/>
          <p:cNvCxnSpPr/>
          <p:nvPr/>
        </p:nvCxnSpPr>
        <p:spPr>
          <a:xfrm>
            <a:off x="1186527" y="5291710"/>
            <a:ext cx="1591263" cy="336276"/>
          </a:xfrm>
          <a:prstGeom prst="line">
            <a:avLst/>
          </a:prstGeom>
          <a:ln w="6350">
            <a:solidFill>
              <a:srgbClr val="968C6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270626" y="2357595"/>
            <a:ext cx="751680" cy="303669"/>
          </a:xfrm>
          <a:prstGeom prst="line">
            <a:avLst/>
          </a:prstGeom>
          <a:ln w="6350">
            <a:solidFill>
              <a:srgbClr val="968C6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40233" y="2650873"/>
            <a:ext cx="1523131" cy="369332"/>
          </a:xfrm>
          <a:prstGeom prst="rect">
            <a:avLst/>
          </a:prstGeom>
          <a:noFill/>
        </p:spPr>
        <p:txBody>
          <a:bodyPr wrap="square" lIns="0" tIns="0" rIns="0" bIns="0" rtlCol="0" anchor="t">
            <a:spAutoFit/>
          </a:bodyPr>
          <a:lstStyle/>
          <a:p>
            <a:pPr indent="-274320">
              <a:spcAft>
                <a:spcPts val="900"/>
              </a:spcAft>
            </a:pPr>
            <a:r>
              <a:rPr lang="en-US" sz="1200" dirty="0" smtClean="0">
                <a:solidFill>
                  <a:schemeClr val="tx2"/>
                </a:solidFill>
                <a:latin typeface="Georgia" pitchFamily="18" charset="0"/>
              </a:rPr>
              <a:t>File &gt; Import &gt; Table from CSV file…</a:t>
            </a:r>
          </a:p>
        </p:txBody>
      </p:sp>
      <p:cxnSp>
        <p:nvCxnSpPr>
          <p:cNvPr id="21" name="Straight Connector 20"/>
          <p:cNvCxnSpPr/>
          <p:nvPr/>
        </p:nvCxnSpPr>
        <p:spPr>
          <a:xfrm flipH="1" flipV="1">
            <a:off x="3261936" y="3657600"/>
            <a:ext cx="1150870" cy="921207"/>
          </a:xfrm>
          <a:prstGeom prst="line">
            <a:avLst/>
          </a:prstGeom>
          <a:ln w="6350">
            <a:solidFill>
              <a:srgbClr val="968C6D"/>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31972" y="4578806"/>
            <a:ext cx="1283404" cy="184666"/>
          </a:xfrm>
          <a:prstGeom prst="rect">
            <a:avLst/>
          </a:prstGeom>
          <a:noFill/>
        </p:spPr>
        <p:txBody>
          <a:bodyPr wrap="square" lIns="0" tIns="0" rIns="0" bIns="0" rtlCol="0" anchor="t">
            <a:spAutoFit/>
          </a:bodyPr>
          <a:lstStyle/>
          <a:p>
            <a:pPr indent="-274320">
              <a:spcAft>
                <a:spcPts val="900"/>
              </a:spcAft>
            </a:pPr>
            <a:r>
              <a:rPr lang="en-US" sz="1200" dirty="0" smtClean="0">
                <a:solidFill>
                  <a:schemeClr val="tx2"/>
                </a:solidFill>
                <a:latin typeface="Georgia" pitchFamily="18" charset="0"/>
              </a:rPr>
              <a:t>SQL statement</a:t>
            </a:r>
          </a:p>
        </p:txBody>
      </p:sp>
    </p:spTree>
    <p:extLst>
      <p:ext uri="{BB962C8B-B14F-4D97-AF65-F5344CB8AC3E}">
        <p14:creationId xmlns:p14="http://schemas.microsoft.com/office/powerpoint/2010/main" val="2153686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Comments!</a:t>
            </a:r>
          </a:p>
        </p:txBody>
      </p:sp>
      <p:sp>
        <p:nvSpPr>
          <p:cNvPr id="3" name="Content Placeholder 2"/>
          <p:cNvSpPr>
            <a:spLocks noGrp="1"/>
          </p:cNvSpPr>
          <p:nvPr>
            <p:ph sz="quarter" idx="15"/>
          </p:nvPr>
        </p:nvSpPr>
        <p:spPr>
          <a:xfrm>
            <a:off x="533400" y="1762791"/>
            <a:ext cx="8077200" cy="1461939"/>
          </a:xfrm>
        </p:spPr>
        <p:txBody>
          <a:bodyPr/>
          <a:lstStyle/>
          <a:p>
            <a:pPr marL="228600" indent="-228600">
              <a:buClrTx/>
              <a:buSzPts val="1600"/>
              <a:buFont typeface="Arial" panose="020B0604020202020204" pitchFamily="34" charset="0"/>
              <a:buChar char="•"/>
            </a:pPr>
            <a:r>
              <a:rPr lang="en-US" sz="1600" dirty="0">
                <a:solidFill>
                  <a:srgbClr val="000000"/>
                </a:solidFill>
              </a:rPr>
              <a:t>Adding comments is a best practice when writing code, in any programming language</a:t>
            </a:r>
          </a:p>
          <a:p>
            <a:pPr marL="228600" indent="-228600">
              <a:buClrTx/>
              <a:buSzPts val="1600"/>
              <a:buFont typeface="Arial" panose="020B0604020202020204" pitchFamily="34" charset="0"/>
              <a:buChar char="•"/>
            </a:pPr>
            <a:r>
              <a:rPr lang="en-US" sz="1600" dirty="0">
                <a:solidFill>
                  <a:srgbClr val="000000"/>
                </a:solidFill>
              </a:rPr>
              <a:t>These statements are not evaluated by the SQL engine but help the reader understand the intent and the approach behind an individual line of code or the script as a whole</a:t>
            </a:r>
          </a:p>
          <a:p>
            <a:pPr marL="228600" indent="-228600">
              <a:buClrTx/>
              <a:buSzPts val="1600"/>
              <a:buFont typeface="Arial" panose="020B0604020202020204" pitchFamily="34" charset="0"/>
              <a:buChar char="•"/>
            </a:pPr>
            <a:r>
              <a:rPr lang="en-US" sz="1600" dirty="0">
                <a:solidFill>
                  <a:srgbClr val="000000"/>
                </a:solidFill>
              </a:rPr>
              <a:t>In SQL, single-line comments are generally preceded by a double dash (“--”), while block comments across multiple lines are marked by “/* </a:t>
            </a:r>
            <a:r>
              <a:rPr lang="en-US" sz="1600" dirty="0" smtClean="0">
                <a:solidFill>
                  <a:srgbClr val="000000"/>
                </a:solidFill>
              </a:rPr>
              <a:t>… */”</a:t>
            </a:r>
            <a:endParaRPr lang="en-US" sz="1600" dirty="0">
              <a:solidFill>
                <a:srgbClr val="000000"/>
              </a:solidFill>
            </a:endParaRPr>
          </a:p>
        </p:txBody>
      </p:sp>
      <p:sp>
        <p:nvSpPr>
          <p:cNvPr id="4" name="Slide Number Placeholder 3"/>
          <p:cNvSpPr>
            <a:spLocks noGrp="1"/>
          </p:cNvSpPr>
          <p:nvPr>
            <p:ph type="sldNum" sz="quarter" idx="18"/>
          </p:nvPr>
        </p:nvSpPr>
        <p:spPr/>
        <p:txBody>
          <a:bodyPr/>
          <a:lstStyle/>
          <a:p>
            <a:fld id="{D28E348B-3B6A-455A-AE2A-FA4C930589F0}" type="slidenum">
              <a:rPr lang="en-US" smtClean="0"/>
              <a:pPr/>
              <a:t>27</a:t>
            </a:fld>
            <a:endParaRPr lang="en-US" dirty="0"/>
          </a:p>
        </p:txBody>
      </p:sp>
      <p:pic>
        <p:nvPicPr>
          <p:cNvPr id="6" name="Picture 5"/>
          <p:cNvPicPr>
            <a:picLocks noChangeAspect="1"/>
          </p:cNvPicPr>
          <p:nvPr/>
        </p:nvPicPr>
        <p:blipFill>
          <a:blip r:embed="rId2"/>
          <a:stretch>
            <a:fillRect/>
          </a:stretch>
        </p:blipFill>
        <p:spPr>
          <a:xfrm>
            <a:off x="543791" y="3318798"/>
            <a:ext cx="5981700" cy="2992671"/>
          </a:xfrm>
          <a:prstGeom prst="rect">
            <a:avLst/>
          </a:prstGeom>
          <a:ln w="6350">
            <a:solidFill>
              <a:srgbClr val="968C6D"/>
            </a:solidFill>
          </a:ln>
        </p:spPr>
      </p:pic>
    </p:spTree>
    <p:extLst>
      <p:ext uri="{BB962C8B-B14F-4D97-AF65-F5344CB8AC3E}">
        <p14:creationId xmlns:p14="http://schemas.microsoft.com/office/powerpoint/2010/main" val="353753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Chinook sample database</a:t>
            </a:r>
          </a:p>
        </p:txBody>
      </p:sp>
      <p:sp>
        <p:nvSpPr>
          <p:cNvPr id="3" name="Content Placeholder 2"/>
          <p:cNvSpPr>
            <a:spLocks noGrp="1"/>
          </p:cNvSpPr>
          <p:nvPr>
            <p:ph sz="quarter" idx="15"/>
          </p:nvPr>
        </p:nvSpPr>
        <p:spPr>
          <a:xfrm>
            <a:off x="533400" y="1762791"/>
            <a:ext cx="2781300" cy="3431709"/>
          </a:xfrm>
        </p:spPr>
        <p:txBody>
          <a:bodyPr wrap="square">
            <a:spAutoFit/>
          </a:bodyPr>
          <a:lstStyle/>
          <a:p>
            <a:pPr marL="228600" lvl="1" indent="-228600">
              <a:buClrTx/>
              <a:buSzPts val="1600"/>
              <a:buFont typeface="Arial" panose="020B0604020202020204" pitchFamily="34" charset="0"/>
              <a:buChar char="•"/>
            </a:pPr>
            <a:r>
              <a:rPr lang="en-US" dirty="0">
                <a:solidFill>
                  <a:srgbClr val="000000"/>
                </a:solidFill>
              </a:rPr>
              <a:t>Chinook is a digital media store with </a:t>
            </a:r>
            <a:r>
              <a:rPr lang="en-US" dirty="0" smtClean="0">
                <a:solidFill>
                  <a:srgbClr val="000000"/>
                </a:solidFill>
              </a:rPr>
              <a:t>several employees</a:t>
            </a:r>
            <a:endParaRPr lang="en-US" dirty="0">
              <a:solidFill>
                <a:srgbClr val="000000"/>
              </a:solidFill>
            </a:endParaRPr>
          </a:p>
          <a:p>
            <a:pPr marL="228600" lvl="1" indent="-228600">
              <a:buClrTx/>
              <a:buSzPts val="1600"/>
              <a:buFont typeface="Arial" panose="020B0604020202020204" pitchFamily="34" charset="0"/>
              <a:buChar char="•"/>
            </a:pPr>
            <a:r>
              <a:rPr lang="en-US" dirty="0">
                <a:solidFill>
                  <a:srgbClr val="000000"/>
                </a:solidFill>
              </a:rPr>
              <a:t>Customers can buy individual tracks from a variety of musical artists</a:t>
            </a:r>
          </a:p>
          <a:p>
            <a:pPr marL="228600" lvl="1" indent="-228600">
              <a:buClrTx/>
              <a:buSzPts val="1600"/>
              <a:buFont typeface="Arial" panose="020B0604020202020204" pitchFamily="34" charset="0"/>
              <a:buChar char="•"/>
            </a:pPr>
            <a:r>
              <a:rPr lang="en-US" dirty="0">
                <a:solidFill>
                  <a:srgbClr val="000000"/>
                </a:solidFill>
              </a:rPr>
              <a:t>The database contains master and transactional data for the business</a:t>
            </a:r>
          </a:p>
          <a:p>
            <a:pPr marL="228600" lvl="1" indent="-228600">
              <a:buClrTx/>
              <a:buSzPts val="1600"/>
              <a:buFont typeface="Arial" panose="020B0604020202020204" pitchFamily="34" charset="0"/>
              <a:buChar char="•"/>
            </a:pPr>
            <a:r>
              <a:rPr lang="en-US" dirty="0">
                <a:solidFill>
                  <a:srgbClr val="000000"/>
                </a:solidFill>
              </a:rPr>
              <a:t>Download the database and open the </a:t>
            </a:r>
            <a:r>
              <a:rPr lang="en-US" dirty="0" err="1">
                <a:solidFill>
                  <a:srgbClr val="000000"/>
                </a:solidFill>
              </a:rPr>
              <a:t>Chinook_Sqlite.sqlite</a:t>
            </a:r>
            <a:r>
              <a:rPr lang="en-US" dirty="0">
                <a:solidFill>
                  <a:srgbClr val="000000"/>
                </a:solidFill>
              </a:rPr>
              <a:t> file </a:t>
            </a:r>
            <a:r>
              <a:rPr lang="en-US" dirty="0" smtClean="0">
                <a:solidFill>
                  <a:srgbClr val="000000"/>
                </a:solidFill>
              </a:rPr>
              <a:t>in DB4S</a:t>
            </a:r>
            <a:endParaRPr lang="en-US" dirty="0">
              <a:solidFill>
                <a:srgbClr val="000000"/>
              </a:solidFill>
            </a:endParaRPr>
          </a:p>
        </p:txBody>
      </p:sp>
      <p:sp>
        <p:nvSpPr>
          <p:cNvPr id="4" name="Slide Number Placeholder 3"/>
          <p:cNvSpPr>
            <a:spLocks noGrp="1"/>
          </p:cNvSpPr>
          <p:nvPr>
            <p:ph type="sldNum" sz="quarter" idx="18"/>
          </p:nvPr>
        </p:nvSpPr>
        <p:spPr/>
        <p:txBody>
          <a:bodyPr/>
          <a:lstStyle/>
          <a:p>
            <a:fld id="{0EB59224-DFAF-451D-8CBC-9A737B9002FD}" type="slidenum">
              <a:rPr lang="en-US" smtClean="0"/>
              <a:pPr/>
              <a:t>28</a:t>
            </a:fld>
            <a:endParaRPr lang="en-US" dirty="0"/>
          </a:p>
        </p:txBody>
      </p:sp>
      <p:pic>
        <p:nvPicPr>
          <p:cNvPr id="5" name="Picture 4"/>
          <p:cNvPicPr>
            <a:picLocks noChangeAspect="1"/>
          </p:cNvPicPr>
          <p:nvPr/>
        </p:nvPicPr>
        <p:blipFill>
          <a:blip r:embed="rId2"/>
          <a:stretch>
            <a:fillRect/>
          </a:stretch>
        </p:blipFill>
        <p:spPr>
          <a:xfrm>
            <a:off x="3409720" y="1822282"/>
            <a:ext cx="5200880" cy="4190532"/>
          </a:xfrm>
          <a:prstGeom prst="rect">
            <a:avLst/>
          </a:prstGeom>
          <a:ln w="6350">
            <a:solidFill>
              <a:srgbClr val="968C6D"/>
            </a:solidFill>
          </a:ln>
        </p:spPr>
      </p:pic>
    </p:spTree>
    <p:extLst>
      <p:ext uri="{BB962C8B-B14F-4D97-AF65-F5344CB8AC3E}">
        <p14:creationId xmlns:p14="http://schemas.microsoft.com/office/powerpoint/2010/main" val="307493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statement</a:t>
            </a:r>
          </a:p>
        </p:txBody>
      </p:sp>
      <p:sp>
        <p:nvSpPr>
          <p:cNvPr id="3" name="Content Placeholder 2"/>
          <p:cNvSpPr>
            <a:spLocks noGrp="1"/>
          </p:cNvSpPr>
          <p:nvPr>
            <p:ph sz="quarter" idx="15"/>
          </p:nvPr>
        </p:nvSpPr>
        <p:spPr>
          <a:xfrm>
            <a:off x="533400" y="1762791"/>
            <a:ext cx="8077200" cy="2908489"/>
          </a:xfrm>
        </p:spPr>
        <p:txBody>
          <a:bodyPr>
            <a:spAutoFit/>
          </a:bodyPr>
          <a:lstStyle/>
          <a:p>
            <a:pPr marL="228600" lvl="1" indent="-228600">
              <a:buClrTx/>
              <a:buSzPts val="1600"/>
              <a:buFont typeface="Arial" panose="020B0604020202020204" pitchFamily="34" charset="0"/>
              <a:buChar char="•"/>
            </a:pPr>
            <a:r>
              <a:rPr lang="en-US" dirty="0">
                <a:solidFill>
                  <a:srgbClr val="000000"/>
                </a:solidFill>
              </a:rPr>
              <a:t>A SELECT statement is used to fetch records from a database table in the form of a table called a result set</a:t>
            </a:r>
          </a:p>
          <a:p>
            <a:pPr marL="228600" lvl="1" indent="-228600">
              <a:buClrTx/>
              <a:buSzPts val="1600"/>
              <a:buFont typeface="Arial" panose="020B0604020202020204" pitchFamily="34" charset="0"/>
              <a:buChar char="•"/>
            </a:pPr>
            <a:r>
              <a:rPr lang="en-US" dirty="0">
                <a:solidFill>
                  <a:srgbClr val="000000"/>
                </a:solidFill>
              </a:rPr>
              <a:t>One or more columns may be specified, or the asterisk (*) can be used to return all records from the table</a:t>
            </a:r>
          </a:p>
          <a:p>
            <a:pPr marL="228600" lvl="1" indent="-228600">
              <a:buClrTx/>
              <a:buSzPts val="1600"/>
              <a:buFont typeface="Arial" panose="020B0604020202020204" pitchFamily="34" charset="0"/>
              <a:buChar char="•"/>
            </a:pPr>
            <a:r>
              <a:rPr lang="en-US" dirty="0">
                <a:solidFill>
                  <a:srgbClr val="000000"/>
                </a:solidFill>
              </a:rPr>
              <a:t>Use the LIMIT keyword to return only the first n rows from the result set</a:t>
            </a:r>
          </a:p>
          <a:p>
            <a:pPr marL="228600" lvl="1" indent="-228600">
              <a:buClrTx/>
              <a:buSzPts val="1600"/>
              <a:buFont typeface="Arial" panose="020B0604020202020204" pitchFamily="34" charset="0"/>
              <a:buChar char="•"/>
            </a:pPr>
            <a:r>
              <a:rPr lang="en-US" dirty="0">
                <a:solidFill>
                  <a:srgbClr val="000000"/>
                </a:solidFill>
              </a:rPr>
              <a:t>The result set is not stored in the database without the use of additional functions</a:t>
            </a:r>
          </a:p>
          <a:p>
            <a:r>
              <a:rPr lang="en-US" b="1" dirty="0">
                <a:solidFill>
                  <a:schemeClr val="tx2"/>
                </a:solidFill>
              </a:rPr>
              <a:t>SELECT</a:t>
            </a:r>
            <a:r>
              <a:rPr lang="en-US" dirty="0"/>
              <a:t> column1, column2, column3 </a:t>
            </a:r>
            <a:r>
              <a:rPr lang="en-US" b="1" dirty="0">
                <a:solidFill>
                  <a:schemeClr val="tx2"/>
                </a:solidFill>
              </a:rPr>
              <a:t>FROM</a:t>
            </a:r>
            <a:r>
              <a:rPr lang="en-US" dirty="0"/>
              <a:t> </a:t>
            </a:r>
            <a:r>
              <a:rPr lang="en-US" dirty="0" err="1" smtClean="0"/>
              <a:t>table_name</a:t>
            </a:r>
            <a:endParaRPr lang="en-US" dirty="0"/>
          </a:p>
          <a:p>
            <a:r>
              <a:rPr lang="en-US" b="1" dirty="0">
                <a:solidFill>
                  <a:schemeClr val="tx2"/>
                </a:solidFill>
              </a:rPr>
              <a:t>SELECT</a:t>
            </a:r>
            <a:r>
              <a:rPr lang="en-US" dirty="0"/>
              <a:t> * </a:t>
            </a:r>
            <a:r>
              <a:rPr lang="en-US" b="1" dirty="0">
                <a:solidFill>
                  <a:schemeClr val="tx2"/>
                </a:solidFill>
              </a:rPr>
              <a:t>FROM</a:t>
            </a:r>
            <a:r>
              <a:rPr lang="en-US" dirty="0"/>
              <a:t> </a:t>
            </a:r>
            <a:r>
              <a:rPr lang="en-US" dirty="0" err="1" smtClean="0"/>
              <a:t>table_name</a:t>
            </a:r>
            <a:endParaRPr lang="en-US" dirty="0"/>
          </a:p>
          <a:p>
            <a:r>
              <a:rPr lang="en-US" b="1" dirty="0">
                <a:solidFill>
                  <a:schemeClr val="tx2"/>
                </a:solidFill>
              </a:rPr>
              <a:t>SELECT</a:t>
            </a:r>
            <a:r>
              <a:rPr lang="en-US" dirty="0"/>
              <a:t> column1, column2, column3 </a:t>
            </a:r>
            <a:r>
              <a:rPr lang="en-US" b="1" dirty="0">
                <a:solidFill>
                  <a:schemeClr val="tx2"/>
                </a:solidFill>
              </a:rPr>
              <a:t>FROM</a:t>
            </a:r>
            <a:r>
              <a:rPr lang="en-US" dirty="0"/>
              <a:t> </a:t>
            </a:r>
            <a:r>
              <a:rPr lang="en-US" dirty="0" err="1"/>
              <a:t>table_name</a:t>
            </a:r>
            <a:r>
              <a:rPr lang="en-US" dirty="0"/>
              <a:t> </a:t>
            </a:r>
            <a:r>
              <a:rPr lang="en-US" b="1" dirty="0">
                <a:solidFill>
                  <a:schemeClr val="tx2"/>
                </a:solidFill>
              </a:rPr>
              <a:t>LIMIT</a:t>
            </a:r>
            <a:r>
              <a:rPr lang="en-US" b="1" dirty="0"/>
              <a:t> </a:t>
            </a:r>
            <a:r>
              <a:rPr lang="en-US" dirty="0"/>
              <a:t>5 </a:t>
            </a:r>
          </a:p>
        </p:txBody>
      </p:sp>
      <p:sp>
        <p:nvSpPr>
          <p:cNvPr id="4" name="Slide Number Placeholder 3"/>
          <p:cNvSpPr>
            <a:spLocks noGrp="1"/>
          </p:cNvSpPr>
          <p:nvPr>
            <p:ph type="sldNum" sz="quarter" idx="18"/>
          </p:nvPr>
        </p:nvSpPr>
        <p:spPr/>
        <p:txBody>
          <a:bodyPr/>
          <a:lstStyle/>
          <a:p>
            <a:fld id="{0EB59224-DFAF-451D-8CBC-9A737B9002FD}" type="slidenum">
              <a:rPr lang="en-US" smtClean="0"/>
              <a:pPr/>
              <a:t>29</a:t>
            </a:fld>
            <a:endParaRPr lang="en-US" dirty="0"/>
          </a:p>
        </p:txBody>
      </p:sp>
    </p:spTree>
    <p:extLst>
      <p:ext uri="{BB962C8B-B14F-4D97-AF65-F5344CB8AC3E}">
        <p14:creationId xmlns:p14="http://schemas.microsoft.com/office/powerpoint/2010/main" val="1316637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Review</a:t>
            </a:r>
          </a:p>
        </p:txBody>
      </p:sp>
      <p:sp>
        <p:nvSpPr>
          <p:cNvPr id="4" name="Slide Number Placeholder 3"/>
          <p:cNvSpPr>
            <a:spLocks noGrp="1"/>
          </p:cNvSpPr>
          <p:nvPr>
            <p:ph type="sldNum" sz="quarter" idx="12"/>
          </p:nvPr>
        </p:nvSpPr>
        <p:spPr/>
        <p:txBody>
          <a:bodyPr/>
          <a:lstStyle/>
          <a:p>
            <a:fld id="{0EB59224-DFAF-451D-8CBC-9A737B9002FD}" type="slidenum">
              <a:rPr lang="en-US" smtClean="0"/>
              <a:pPr/>
              <a:t>3</a:t>
            </a:fld>
            <a:endParaRPr lang="en-US" dirty="0"/>
          </a:p>
        </p:txBody>
      </p:sp>
    </p:spTree>
    <p:extLst>
      <p:ext uri="{BB962C8B-B14F-4D97-AF65-F5344CB8AC3E}">
        <p14:creationId xmlns:p14="http://schemas.microsoft.com/office/powerpoint/2010/main" val="1104724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TABLE statement</a:t>
            </a:r>
          </a:p>
        </p:txBody>
      </p:sp>
      <p:sp>
        <p:nvSpPr>
          <p:cNvPr id="3" name="Content Placeholder 2"/>
          <p:cNvSpPr>
            <a:spLocks noGrp="1"/>
          </p:cNvSpPr>
          <p:nvPr>
            <p:ph sz="quarter" idx="15"/>
          </p:nvPr>
        </p:nvSpPr>
        <p:spPr>
          <a:xfrm>
            <a:off x="533400" y="1762791"/>
            <a:ext cx="8077200" cy="2185214"/>
          </a:xfrm>
        </p:spPr>
        <p:txBody>
          <a:bodyPr>
            <a:spAutoFit/>
          </a:bodyPr>
          <a:lstStyle/>
          <a:p>
            <a:pPr marL="228600" lvl="1" indent="-228600">
              <a:buClrTx/>
              <a:buSzPts val="1600"/>
              <a:buFont typeface="Arial" panose="020B0604020202020204" pitchFamily="34" charset="0"/>
              <a:buChar char="•"/>
            </a:pPr>
            <a:r>
              <a:rPr lang="en-US" dirty="0">
                <a:solidFill>
                  <a:srgbClr val="000000"/>
                </a:solidFill>
              </a:rPr>
              <a:t>A </a:t>
            </a:r>
            <a:r>
              <a:rPr lang="en-US" b="1" dirty="0">
                <a:solidFill>
                  <a:srgbClr val="000000"/>
                </a:solidFill>
              </a:rPr>
              <a:t>CREATE TABLE</a:t>
            </a:r>
            <a:r>
              <a:rPr lang="en-US" dirty="0">
                <a:solidFill>
                  <a:srgbClr val="000000"/>
                </a:solidFill>
              </a:rPr>
              <a:t> statement is used to add the result set from a query to the database as a new table</a:t>
            </a:r>
          </a:p>
          <a:p>
            <a:pPr marL="228600" lvl="1" indent="-228600">
              <a:buClrTx/>
              <a:buSzPts val="1600"/>
              <a:buFont typeface="Arial" panose="020B0604020202020204" pitchFamily="34" charset="0"/>
              <a:buChar char="•"/>
            </a:pPr>
            <a:r>
              <a:rPr lang="en-US" dirty="0">
                <a:solidFill>
                  <a:srgbClr val="000000"/>
                </a:solidFill>
              </a:rPr>
              <a:t>Complicated queries can be broken down by creating intermediate tables</a:t>
            </a:r>
          </a:p>
          <a:p>
            <a:pPr marL="228600" lvl="1" indent="-228600">
              <a:buClrTx/>
              <a:buSzPts val="1600"/>
              <a:buFont typeface="Arial" panose="020B0604020202020204" pitchFamily="34" charset="0"/>
              <a:buChar char="•"/>
            </a:pPr>
            <a:r>
              <a:rPr lang="en-US" dirty="0">
                <a:solidFill>
                  <a:srgbClr val="000000"/>
                </a:solidFill>
              </a:rPr>
              <a:t>The ability to create a table depends on the level of access granted to a user, so it may not be possible in some situations</a:t>
            </a:r>
          </a:p>
          <a:p>
            <a:r>
              <a:rPr lang="en-US" b="1" dirty="0">
                <a:solidFill>
                  <a:schemeClr val="tx2"/>
                </a:solidFill>
              </a:rPr>
              <a:t>CREATE TABLE</a:t>
            </a:r>
            <a:r>
              <a:rPr lang="en-US" b="1" dirty="0"/>
              <a:t> </a:t>
            </a:r>
            <a:r>
              <a:rPr lang="en-US" dirty="0" err="1"/>
              <a:t>new_table</a:t>
            </a:r>
            <a:r>
              <a:rPr lang="en-US" dirty="0"/>
              <a:t> </a:t>
            </a:r>
            <a:r>
              <a:rPr lang="en-US" b="1" dirty="0">
                <a:solidFill>
                  <a:schemeClr val="tx2"/>
                </a:solidFill>
              </a:rPr>
              <a:t>AS</a:t>
            </a:r>
            <a:r>
              <a:rPr lang="en-US" b="1" dirty="0"/>
              <a:t> </a:t>
            </a:r>
          </a:p>
          <a:p>
            <a:r>
              <a:rPr lang="en-US" b="1" dirty="0">
                <a:solidFill>
                  <a:schemeClr val="tx2"/>
                </a:solidFill>
              </a:rPr>
              <a:t>SELECT</a:t>
            </a:r>
            <a:r>
              <a:rPr lang="en-US" dirty="0"/>
              <a:t> column1, column2, column3 </a:t>
            </a:r>
            <a:r>
              <a:rPr lang="en-US" b="1" dirty="0">
                <a:solidFill>
                  <a:schemeClr val="tx2"/>
                </a:solidFill>
              </a:rPr>
              <a:t>FROM</a:t>
            </a:r>
            <a:r>
              <a:rPr lang="en-US" dirty="0"/>
              <a:t> </a:t>
            </a:r>
            <a:r>
              <a:rPr lang="en-US" dirty="0" err="1" smtClean="0"/>
              <a:t>table_name</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30</a:t>
            </a:fld>
            <a:endParaRPr lang="en-US" dirty="0"/>
          </a:p>
        </p:txBody>
      </p:sp>
    </p:spTree>
    <p:extLst>
      <p:ext uri="{BB962C8B-B14F-4D97-AF65-F5344CB8AC3E}">
        <p14:creationId xmlns:p14="http://schemas.microsoft.com/office/powerpoint/2010/main" val="1554574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BY</a:t>
            </a:r>
            <a:endParaRPr lang="en-US" dirty="0"/>
          </a:p>
        </p:txBody>
      </p:sp>
      <p:sp>
        <p:nvSpPr>
          <p:cNvPr id="3" name="Content Placeholder 2"/>
          <p:cNvSpPr>
            <a:spLocks noGrp="1"/>
          </p:cNvSpPr>
          <p:nvPr>
            <p:ph sz="quarter" idx="15"/>
          </p:nvPr>
        </p:nvSpPr>
        <p:spPr>
          <a:xfrm>
            <a:off x="533400" y="1762791"/>
            <a:ext cx="8077200" cy="1577355"/>
          </a:xfrm>
        </p:spPr>
        <p:txBody>
          <a:bodyPr/>
          <a:lstStyle/>
          <a:p>
            <a:pPr marL="228600" indent="-228600">
              <a:spcAft>
                <a:spcPts val="900"/>
              </a:spcAft>
              <a:buFont typeface="Georgia" panose="02040502050405020303" pitchFamily="18" charset="0"/>
              <a:buChar char="•"/>
            </a:pPr>
            <a:r>
              <a:rPr lang="en-US" dirty="0"/>
              <a:t>The </a:t>
            </a:r>
            <a:r>
              <a:rPr lang="en-US" b="1" dirty="0">
                <a:solidFill>
                  <a:schemeClr val="accent1"/>
                </a:solidFill>
              </a:rPr>
              <a:t>ORDER BY </a:t>
            </a:r>
            <a:r>
              <a:rPr lang="en-US" dirty="0"/>
              <a:t>keyword can be added to a </a:t>
            </a:r>
            <a:r>
              <a:rPr lang="en-US" b="1" dirty="0"/>
              <a:t>SELECT</a:t>
            </a:r>
            <a:r>
              <a:rPr lang="en-US" dirty="0"/>
              <a:t> statement to sort the records</a:t>
            </a:r>
          </a:p>
          <a:p>
            <a:pPr marL="228600" indent="-228600">
              <a:spcAft>
                <a:spcPts val="900"/>
              </a:spcAft>
              <a:buFont typeface="Georgia" panose="02040502050405020303" pitchFamily="18" charset="0"/>
              <a:buChar char="•"/>
            </a:pPr>
            <a:r>
              <a:rPr lang="en-US" dirty="0"/>
              <a:t>The typical default order is ascending </a:t>
            </a:r>
            <a:r>
              <a:rPr lang="en-US" b="1" dirty="0"/>
              <a:t>(ASC)</a:t>
            </a:r>
            <a:r>
              <a:rPr lang="en-US" dirty="0"/>
              <a:t>, but you can also specify </a:t>
            </a:r>
            <a:r>
              <a:rPr lang="en-US" dirty="0" smtClean="0"/>
              <a:t>descending </a:t>
            </a:r>
            <a:r>
              <a:rPr lang="en-US" b="1" dirty="0" smtClean="0"/>
              <a:t>(DESC)</a:t>
            </a:r>
            <a:endParaRPr lang="en-US" b="1" dirty="0"/>
          </a:p>
          <a:p>
            <a:pPr>
              <a:spcAft>
                <a:spcPts val="900"/>
              </a:spcAft>
            </a:pPr>
            <a:r>
              <a:rPr lang="en-US" b="1" dirty="0">
                <a:solidFill>
                  <a:schemeClr val="accent1"/>
                </a:solidFill>
              </a:rPr>
              <a:t>SELECT</a:t>
            </a:r>
            <a:r>
              <a:rPr lang="en-US" dirty="0"/>
              <a:t> column1, column2, column3 </a:t>
            </a:r>
            <a:r>
              <a:rPr lang="en-US" b="1" dirty="0">
                <a:solidFill>
                  <a:schemeClr val="accent1"/>
                </a:solidFill>
              </a:rPr>
              <a:t>FROM</a:t>
            </a:r>
            <a:r>
              <a:rPr lang="en-US" dirty="0"/>
              <a:t> </a:t>
            </a:r>
            <a:r>
              <a:rPr lang="en-US" dirty="0" err="1"/>
              <a:t>table_name</a:t>
            </a:r>
            <a:endParaRPr lang="en-US" dirty="0"/>
          </a:p>
          <a:p>
            <a:pPr>
              <a:spcAft>
                <a:spcPts val="900"/>
              </a:spcAft>
            </a:pPr>
            <a:r>
              <a:rPr lang="en-US" b="1" dirty="0">
                <a:solidFill>
                  <a:schemeClr val="accent1"/>
                </a:solidFill>
              </a:rPr>
              <a:t>ORDER BY </a:t>
            </a:r>
            <a:r>
              <a:rPr lang="en-US" dirty="0"/>
              <a:t>column2, column1, column3 </a:t>
            </a:r>
            <a:r>
              <a:rPr lang="en-US" b="1" dirty="0">
                <a:solidFill>
                  <a:schemeClr val="accent1"/>
                </a:solidFill>
              </a:rPr>
              <a:t>DESC</a:t>
            </a:r>
          </a:p>
        </p:txBody>
      </p:sp>
      <p:sp>
        <p:nvSpPr>
          <p:cNvPr id="4" name="Slide Number Placeholder 3"/>
          <p:cNvSpPr>
            <a:spLocks noGrp="1"/>
          </p:cNvSpPr>
          <p:nvPr>
            <p:ph type="sldNum" sz="quarter" idx="18"/>
          </p:nvPr>
        </p:nvSpPr>
        <p:spPr/>
        <p:txBody>
          <a:bodyPr/>
          <a:lstStyle/>
          <a:p>
            <a:fld id="{0EB59224-DFAF-451D-8CBC-9A737B9002FD}" type="slidenum">
              <a:rPr lang="en-US" smtClean="0"/>
              <a:pPr/>
              <a:t>31</a:t>
            </a:fld>
            <a:endParaRPr lang="en-US" dirty="0"/>
          </a:p>
        </p:txBody>
      </p:sp>
    </p:spTree>
    <p:extLst>
      <p:ext uri="{BB962C8B-B14F-4D97-AF65-F5344CB8AC3E}">
        <p14:creationId xmlns:p14="http://schemas.microsoft.com/office/powerpoint/2010/main" val="2449227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a:t>
            </a:r>
          </a:p>
        </p:txBody>
      </p:sp>
      <p:sp>
        <p:nvSpPr>
          <p:cNvPr id="3" name="Content Placeholder 2"/>
          <p:cNvSpPr>
            <a:spLocks noGrp="1"/>
          </p:cNvSpPr>
          <p:nvPr>
            <p:ph sz="quarter" idx="15"/>
          </p:nvPr>
        </p:nvSpPr>
        <p:spPr>
          <a:xfrm>
            <a:off x="533400" y="1762791"/>
            <a:ext cx="8077200" cy="1331134"/>
          </a:xfrm>
        </p:spPr>
        <p:txBody>
          <a:bodyPr/>
          <a:lstStyle/>
          <a:p>
            <a:pPr marL="228600" indent="-228600">
              <a:spcAft>
                <a:spcPts val="900"/>
              </a:spcAft>
              <a:buFont typeface="Georgia" panose="02040502050405020303" pitchFamily="18" charset="0"/>
              <a:buChar char="•"/>
            </a:pPr>
            <a:r>
              <a:rPr lang="en-US" dirty="0"/>
              <a:t>The </a:t>
            </a:r>
            <a:r>
              <a:rPr lang="en-US" b="1" dirty="0"/>
              <a:t>COUN</a:t>
            </a:r>
            <a:r>
              <a:rPr lang="en-US" dirty="0"/>
              <a:t>T function returns the number of records in the result set</a:t>
            </a:r>
          </a:p>
          <a:p>
            <a:pPr marL="228600" indent="-228600">
              <a:spcAft>
                <a:spcPts val="900"/>
              </a:spcAft>
              <a:buFont typeface="Georgia" panose="02040502050405020303" pitchFamily="18" charset="0"/>
              <a:buChar char="•"/>
            </a:pPr>
            <a:r>
              <a:rPr lang="en-US" dirty="0"/>
              <a:t>The input parameter can be * or </a:t>
            </a:r>
            <a:r>
              <a:rPr lang="en-US" dirty="0" smtClean="0"/>
              <a:t>1</a:t>
            </a:r>
            <a:endParaRPr lang="en-US" dirty="0"/>
          </a:p>
          <a:p>
            <a:pPr>
              <a:spcAft>
                <a:spcPts val="900"/>
              </a:spcAft>
            </a:pPr>
            <a:r>
              <a:rPr lang="en-US" b="1" dirty="0">
                <a:solidFill>
                  <a:schemeClr val="accent1"/>
                </a:solidFill>
              </a:rPr>
              <a:t>SELECT</a:t>
            </a:r>
            <a:r>
              <a:rPr lang="en-US" dirty="0" smtClean="0"/>
              <a:t> </a:t>
            </a:r>
            <a:r>
              <a:rPr lang="en-US" dirty="0"/>
              <a:t>COUNT(*) </a:t>
            </a:r>
            <a:r>
              <a:rPr lang="en-US" b="1" dirty="0">
                <a:solidFill>
                  <a:schemeClr val="accent1"/>
                </a:solidFill>
              </a:rPr>
              <a:t>FROM</a:t>
            </a:r>
            <a:r>
              <a:rPr lang="en-US" dirty="0"/>
              <a:t> </a:t>
            </a:r>
            <a:r>
              <a:rPr lang="en-US" dirty="0" err="1" smtClean="0"/>
              <a:t>table_name</a:t>
            </a:r>
            <a:endParaRPr lang="en-US" dirty="0"/>
          </a:p>
          <a:p>
            <a:pPr>
              <a:spcAft>
                <a:spcPts val="900"/>
              </a:spcAft>
            </a:pPr>
            <a:r>
              <a:rPr lang="en-US" b="1" dirty="0">
                <a:solidFill>
                  <a:schemeClr val="accent1"/>
                </a:solidFill>
              </a:rPr>
              <a:t>SELECT</a:t>
            </a:r>
            <a:r>
              <a:rPr lang="en-US" dirty="0"/>
              <a:t> COUNT(1</a:t>
            </a:r>
            <a:r>
              <a:rPr lang="en-US" b="1" dirty="0">
                <a:solidFill>
                  <a:schemeClr val="accent1"/>
                </a:solidFill>
              </a:rPr>
              <a:t>) FROM </a:t>
            </a:r>
            <a:r>
              <a:rPr lang="en-US" dirty="0" err="1" smtClean="0"/>
              <a:t>table_name</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32</a:t>
            </a:fld>
            <a:endParaRPr lang="en-US" dirty="0"/>
          </a:p>
        </p:txBody>
      </p:sp>
    </p:spTree>
    <p:extLst>
      <p:ext uri="{BB962C8B-B14F-4D97-AF65-F5344CB8AC3E}">
        <p14:creationId xmlns:p14="http://schemas.microsoft.com/office/powerpoint/2010/main" val="763172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#1</a:t>
            </a:r>
          </a:p>
        </p:txBody>
      </p:sp>
      <p:sp>
        <p:nvSpPr>
          <p:cNvPr id="3" name="Content Placeholder 2"/>
          <p:cNvSpPr>
            <a:spLocks noGrp="1"/>
          </p:cNvSpPr>
          <p:nvPr>
            <p:ph sz="quarter" idx="15"/>
          </p:nvPr>
        </p:nvSpPr>
        <p:spPr>
          <a:xfrm>
            <a:off x="533400" y="1762791"/>
            <a:ext cx="8077200" cy="1692771"/>
          </a:xfrm>
        </p:spPr>
        <p:txBody>
          <a:bodyPr/>
          <a:lstStyle/>
          <a:p>
            <a:pPr>
              <a:spcAft>
                <a:spcPts val="900"/>
              </a:spcAft>
            </a:pPr>
            <a:r>
              <a:rPr lang="en-US" dirty="0"/>
              <a:t>Answer the following questions:</a:t>
            </a:r>
          </a:p>
          <a:p>
            <a:pPr marL="228600" indent="-228600">
              <a:spcAft>
                <a:spcPts val="900"/>
              </a:spcAft>
              <a:buFont typeface="+mj-lt"/>
              <a:buAutoNum type="arabicPeriod"/>
            </a:pPr>
            <a:r>
              <a:rPr lang="en-US" dirty="0" smtClean="0"/>
              <a:t>How many columns does the customer table have?</a:t>
            </a:r>
          </a:p>
          <a:p>
            <a:pPr marL="228600" indent="-228600">
              <a:spcAft>
                <a:spcPts val="900"/>
              </a:spcAft>
              <a:buFont typeface="+mj-lt"/>
              <a:buAutoNum type="arabicPeriod"/>
            </a:pPr>
            <a:r>
              <a:rPr lang="en-US" dirty="0" smtClean="0"/>
              <a:t>If you select only the first 5 rows, what is the country in the last row?</a:t>
            </a:r>
          </a:p>
          <a:p>
            <a:pPr marL="228600" indent="-228600">
              <a:spcAft>
                <a:spcPts val="900"/>
              </a:spcAft>
              <a:buFont typeface="+mj-lt"/>
              <a:buAutoNum type="arabicPeriod"/>
            </a:pPr>
            <a:r>
              <a:rPr lang="en-US" dirty="0" smtClean="0"/>
              <a:t>If you sort the table on last name, what is the last name in the third row?</a:t>
            </a:r>
          </a:p>
          <a:p>
            <a:pPr marL="228600" indent="-228600">
              <a:spcAft>
                <a:spcPts val="900"/>
              </a:spcAft>
              <a:buFont typeface="+mj-lt"/>
              <a:buAutoNum type="arabicPeriod"/>
            </a:pPr>
            <a:r>
              <a:rPr lang="en-US" dirty="0" smtClean="0"/>
              <a:t>How many rows are in the invoice table?</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33</a:t>
            </a:fld>
            <a:endParaRPr lang="en-US" dirty="0"/>
          </a:p>
        </p:txBody>
      </p:sp>
    </p:spTree>
    <p:extLst>
      <p:ext uri="{BB962C8B-B14F-4D97-AF65-F5344CB8AC3E}">
        <p14:creationId xmlns:p14="http://schemas.microsoft.com/office/powerpoint/2010/main" val="650655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clause</a:t>
            </a:r>
            <a:endParaRPr lang="en-US" dirty="0"/>
          </a:p>
        </p:txBody>
      </p:sp>
      <p:sp>
        <p:nvSpPr>
          <p:cNvPr id="3" name="Content Placeholder 2"/>
          <p:cNvSpPr>
            <a:spLocks noGrp="1"/>
          </p:cNvSpPr>
          <p:nvPr>
            <p:ph sz="quarter" idx="15"/>
          </p:nvPr>
        </p:nvSpPr>
        <p:spPr>
          <a:xfrm>
            <a:off x="533400" y="1762791"/>
            <a:ext cx="8077200" cy="2662267"/>
          </a:xfrm>
        </p:spPr>
        <p:txBody>
          <a:bodyPr/>
          <a:lstStyle/>
          <a:p>
            <a:pPr marL="228600" indent="-228600">
              <a:spcAft>
                <a:spcPts val="900"/>
              </a:spcAft>
              <a:buFont typeface="Arial" panose="020B0604020202020204" pitchFamily="34" charset="0"/>
              <a:buChar char="•"/>
            </a:pPr>
            <a:r>
              <a:rPr lang="en-US" dirty="0"/>
              <a:t>The </a:t>
            </a:r>
            <a:r>
              <a:rPr lang="en-US" b="1" dirty="0"/>
              <a:t>WHERE</a:t>
            </a:r>
            <a:r>
              <a:rPr lang="en-US" dirty="0"/>
              <a:t> clause can be added to a </a:t>
            </a:r>
            <a:r>
              <a:rPr lang="en-US" b="1" dirty="0"/>
              <a:t>SELECT</a:t>
            </a:r>
            <a:r>
              <a:rPr lang="en-US" dirty="0"/>
              <a:t> statement to filter records that meet certain conditions, i.e. return a subset of the table</a:t>
            </a:r>
          </a:p>
          <a:p>
            <a:pPr marL="228600" indent="-228600">
              <a:spcAft>
                <a:spcPts val="900"/>
              </a:spcAft>
              <a:buFont typeface="Arial" panose="020B0604020202020204" pitchFamily="34" charset="0"/>
              <a:buChar char="•"/>
            </a:pPr>
            <a:r>
              <a:rPr lang="en-US" dirty="0"/>
              <a:t>We use expressions to define these conditions</a:t>
            </a:r>
          </a:p>
          <a:p>
            <a:pPr marL="457200" indent="-228600">
              <a:spcAft>
                <a:spcPts val="900"/>
              </a:spcAft>
              <a:buFont typeface="Georgia" panose="02040502050405020303" pitchFamily="18" charset="0"/>
              <a:buChar char="-"/>
            </a:pPr>
            <a:r>
              <a:rPr lang="en-US" dirty="0"/>
              <a:t>Most conditional operators are self-explanatory (=, &lt;, &gt;, etc.)</a:t>
            </a:r>
          </a:p>
          <a:p>
            <a:pPr marL="457200" indent="-228600">
              <a:spcAft>
                <a:spcPts val="900"/>
              </a:spcAft>
              <a:buFont typeface="Georgia" panose="02040502050405020303" pitchFamily="18" charset="0"/>
              <a:buChar char="-"/>
            </a:pPr>
            <a:r>
              <a:rPr lang="en-US" dirty="0"/>
              <a:t>A common operator for “not equals” is &lt;&gt; or </a:t>
            </a:r>
            <a:r>
              <a:rPr lang="en-US" dirty="0" smtClean="0"/>
              <a:t>!=</a:t>
            </a:r>
            <a:endParaRPr lang="en-US" dirty="0"/>
          </a:p>
          <a:p>
            <a:pPr>
              <a:spcAft>
                <a:spcPts val="900"/>
              </a:spcAft>
            </a:pPr>
            <a:r>
              <a:rPr lang="en-US" b="1" dirty="0">
                <a:solidFill>
                  <a:schemeClr val="accent1"/>
                </a:solidFill>
              </a:rPr>
              <a:t>SELECT</a:t>
            </a:r>
            <a:r>
              <a:rPr lang="en-US" dirty="0"/>
              <a:t> column1, column2, column3 </a:t>
            </a:r>
            <a:r>
              <a:rPr lang="en-US" b="1" dirty="0">
                <a:solidFill>
                  <a:schemeClr val="accent1"/>
                </a:solidFill>
              </a:rPr>
              <a:t>FROM</a:t>
            </a:r>
            <a:r>
              <a:rPr lang="en-US" dirty="0"/>
              <a:t> </a:t>
            </a:r>
            <a:r>
              <a:rPr lang="en-US" dirty="0" err="1"/>
              <a:t>table_name</a:t>
            </a:r>
            <a:r>
              <a:rPr lang="en-US" dirty="0"/>
              <a:t> </a:t>
            </a:r>
            <a:r>
              <a:rPr lang="en-US" b="1" dirty="0">
                <a:solidFill>
                  <a:schemeClr val="accent1"/>
                </a:solidFill>
              </a:rPr>
              <a:t>WHERE</a:t>
            </a:r>
            <a:r>
              <a:rPr lang="en-US" dirty="0"/>
              <a:t> column1 = ‘ABC’</a:t>
            </a:r>
          </a:p>
          <a:p>
            <a:pPr>
              <a:spcAft>
                <a:spcPts val="900"/>
              </a:spcAft>
            </a:pPr>
            <a:r>
              <a:rPr lang="en-US" b="1" dirty="0">
                <a:solidFill>
                  <a:schemeClr val="accent1"/>
                </a:solidFill>
              </a:rPr>
              <a:t>SELECT</a:t>
            </a:r>
            <a:r>
              <a:rPr lang="en-US" dirty="0"/>
              <a:t> column1, column2, column3 </a:t>
            </a:r>
            <a:r>
              <a:rPr lang="en-US" b="1" dirty="0">
                <a:solidFill>
                  <a:schemeClr val="accent1"/>
                </a:solidFill>
              </a:rPr>
              <a:t>FROM</a:t>
            </a:r>
            <a:r>
              <a:rPr lang="en-US" dirty="0"/>
              <a:t> </a:t>
            </a:r>
            <a:r>
              <a:rPr lang="en-US" dirty="0" err="1"/>
              <a:t>table_name</a:t>
            </a:r>
            <a:r>
              <a:rPr lang="en-US" dirty="0"/>
              <a:t> </a:t>
            </a:r>
            <a:r>
              <a:rPr lang="en-US" b="1" dirty="0">
                <a:solidFill>
                  <a:schemeClr val="accent1"/>
                </a:solidFill>
              </a:rPr>
              <a:t>WHERE</a:t>
            </a:r>
            <a:r>
              <a:rPr lang="en-US" dirty="0"/>
              <a:t> column2 &gt; 100</a:t>
            </a:r>
          </a:p>
          <a:p>
            <a:pPr>
              <a:spcAft>
                <a:spcPts val="900"/>
              </a:spcAft>
            </a:pPr>
            <a:r>
              <a:rPr lang="en-US" b="1" dirty="0">
                <a:solidFill>
                  <a:schemeClr val="accent1"/>
                </a:solidFill>
              </a:rPr>
              <a:t>SELECT</a:t>
            </a:r>
            <a:r>
              <a:rPr lang="en-US" dirty="0"/>
              <a:t> column1, column2, column3 </a:t>
            </a:r>
            <a:r>
              <a:rPr lang="en-US" b="1" dirty="0">
                <a:solidFill>
                  <a:schemeClr val="accent1"/>
                </a:solidFill>
              </a:rPr>
              <a:t>FROM</a:t>
            </a:r>
            <a:r>
              <a:rPr lang="en-US" dirty="0"/>
              <a:t> </a:t>
            </a:r>
            <a:r>
              <a:rPr lang="en-US" dirty="0" err="1"/>
              <a:t>table_name</a:t>
            </a:r>
            <a:r>
              <a:rPr lang="en-US" dirty="0"/>
              <a:t> </a:t>
            </a:r>
            <a:r>
              <a:rPr lang="en-US" b="1" dirty="0">
                <a:solidFill>
                  <a:schemeClr val="accent1"/>
                </a:solidFill>
              </a:rPr>
              <a:t>WHERE</a:t>
            </a:r>
            <a:r>
              <a:rPr lang="en-US" dirty="0"/>
              <a:t> column3 &lt;&gt; </a:t>
            </a:r>
            <a:r>
              <a:rPr lang="en-US" dirty="0" smtClean="0"/>
              <a:t>0</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34</a:t>
            </a:fld>
            <a:endParaRPr lang="en-US" dirty="0"/>
          </a:p>
        </p:txBody>
      </p:sp>
    </p:spTree>
    <p:extLst>
      <p:ext uri="{BB962C8B-B14F-4D97-AF65-F5344CB8AC3E}">
        <p14:creationId xmlns:p14="http://schemas.microsoft.com/office/powerpoint/2010/main" val="913994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Comparative operators</a:t>
            </a:r>
          </a:p>
        </p:txBody>
      </p:sp>
      <p:sp>
        <p:nvSpPr>
          <p:cNvPr id="4" name="Slide Number Placeholder 3"/>
          <p:cNvSpPr>
            <a:spLocks noGrp="1"/>
          </p:cNvSpPr>
          <p:nvPr>
            <p:ph type="sldNum" sz="quarter" idx="18"/>
          </p:nvPr>
        </p:nvSpPr>
        <p:spPr/>
        <p:txBody>
          <a:bodyPr/>
          <a:lstStyle/>
          <a:p>
            <a:fld id="{0EB59224-DFAF-451D-8CBC-9A737B9002FD}" type="slidenum">
              <a:rPr lang="en-US" smtClean="0"/>
              <a:pPr/>
              <a:t>35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73429346"/>
              </p:ext>
            </p:extLst>
          </p:nvPr>
        </p:nvGraphicFramePr>
        <p:xfrm>
          <a:off x="533400" y="1755320"/>
          <a:ext cx="8077200" cy="2340864"/>
        </p:xfrm>
        <a:graphic>
          <a:graphicData uri="http://schemas.openxmlformats.org/drawingml/2006/table">
            <a:tbl>
              <a:tblPr firstRow="1" bandRow="1">
                <a:tableStyleId>{2D5ABB26-0587-4C30-8999-92F81FD0307C}</a:tableStyleId>
              </a:tblPr>
              <a:tblGrid>
                <a:gridCol w="948682">
                  <a:extLst>
                    <a:ext uri="{9D8B030D-6E8A-4147-A177-3AD203B41FA5}">
                      <a16:colId xmlns:a16="http://schemas.microsoft.com/office/drawing/2014/main" val="20000"/>
                    </a:ext>
                  </a:extLst>
                </a:gridCol>
                <a:gridCol w="4475780">
                  <a:extLst>
                    <a:ext uri="{9D8B030D-6E8A-4147-A177-3AD203B41FA5}">
                      <a16:colId xmlns:a16="http://schemas.microsoft.com/office/drawing/2014/main" val="20001"/>
                    </a:ext>
                  </a:extLst>
                </a:gridCol>
                <a:gridCol w="2652738">
                  <a:extLst>
                    <a:ext uri="{9D8B030D-6E8A-4147-A177-3AD203B41FA5}">
                      <a16:colId xmlns:a16="http://schemas.microsoft.com/office/drawing/2014/main" val="20002"/>
                    </a:ext>
                  </a:extLst>
                </a:gridCol>
              </a:tblGrid>
              <a:tr h="0">
                <a:tc>
                  <a:txBody>
                    <a:bodyPr/>
                    <a:lstStyle/>
                    <a:p>
                      <a:pPr algn="l" fontAlgn="t"/>
                      <a:r>
                        <a:rPr lang="en-US" sz="1200" b="1" u="none" strike="noStrike" dirty="0">
                          <a:solidFill>
                            <a:schemeClr val="accent1"/>
                          </a:solidFill>
                          <a:effectLst/>
                        </a:rPr>
                        <a:t>Operator</a:t>
                      </a:r>
                      <a:endParaRPr lang="en-US" sz="1200" b="1" i="0" u="none" strike="noStrike" dirty="0">
                        <a:solidFill>
                          <a:schemeClr val="accent1"/>
                        </a:solidFill>
                        <a:effectLst/>
                        <a:latin typeface="Georgia" panose="02040502050405020303" pitchFamily="18" charset="0"/>
                      </a:endParaRPr>
                    </a:p>
                  </a:txBody>
                  <a:tcPr marL="45720" marR="45720" marT="27432" marB="27432">
                    <a:lnB w="9525" cap="flat" cmpd="sng" algn="ctr">
                      <a:solidFill>
                        <a:srgbClr val="968C6D"/>
                      </a:solidFill>
                      <a:prstDash val="solid"/>
                      <a:round/>
                      <a:headEnd type="none" w="med" len="med"/>
                      <a:tailEnd type="none" w="med" len="med"/>
                    </a:lnB>
                  </a:tcPr>
                </a:tc>
                <a:tc>
                  <a:txBody>
                    <a:bodyPr/>
                    <a:lstStyle/>
                    <a:p>
                      <a:pPr algn="l" fontAlgn="t"/>
                      <a:r>
                        <a:rPr lang="en-US" sz="1200" b="1" u="none" strike="noStrike" dirty="0">
                          <a:solidFill>
                            <a:schemeClr val="accent1"/>
                          </a:solidFill>
                          <a:effectLst/>
                        </a:rPr>
                        <a:t>Operator Description</a:t>
                      </a:r>
                      <a:endParaRPr lang="en-US" sz="1200" b="1" i="0" u="none" strike="noStrike" dirty="0">
                        <a:solidFill>
                          <a:schemeClr val="accent1"/>
                        </a:solidFill>
                        <a:effectLst/>
                        <a:latin typeface="Georgia" panose="02040502050405020303" pitchFamily="18" charset="0"/>
                      </a:endParaRPr>
                    </a:p>
                  </a:txBody>
                  <a:tcPr marL="45720" marR="45720" marT="27432" marB="27432">
                    <a:lnB w="9525" cap="flat" cmpd="sng" algn="ctr">
                      <a:solidFill>
                        <a:srgbClr val="968C6D"/>
                      </a:solidFill>
                      <a:prstDash val="solid"/>
                      <a:round/>
                      <a:headEnd type="none" w="med" len="med"/>
                      <a:tailEnd type="none" w="med" len="med"/>
                    </a:lnB>
                  </a:tcPr>
                </a:tc>
                <a:tc>
                  <a:txBody>
                    <a:bodyPr/>
                    <a:lstStyle/>
                    <a:p>
                      <a:pPr algn="l" fontAlgn="t"/>
                      <a:r>
                        <a:rPr lang="en-US" sz="1200" b="1" u="none" strike="noStrike" dirty="0" smtClean="0">
                          <a:solidFill>
                            <a:schemeClr val="accent1"/>
                          </a:solidFill>
                          <a:effectLst/>
                        </a:rPr>
                        <a:t>Example (a = 10, b = 20)</a:t>
                      </a:r>
                      <a:endParaRPr lang="en-US" sz="1200" b="1" i="0" u="none" strike="noStrike" dirty="0">
                        <a:solidFill>
                          <a:schemeClr val="accent1"/>
                        </a:solidFill>
                        <a:effectLst/>
                        <a:latin typeface="Georgia" panose="02040502050405020303" pitchFamily="18" charset="0"/>
                      </a:endParaRPr>
                    </a:p>
                  </a:txBody>
                  <a:tcPr marL="45720" marR="45720" marT="27432" marB="27432">
                    <a:lnB w="9525" cap="flat" cmpd="sng" algn="ctr">
                      <a:solidFill>
                        <a:srgbClr val="968C6D"/>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fontAlgn="t"/>
                      <a:r>
                        <a:rPr lang="en-US" sz="1200" u="none" strike="noStrike">
                          <a:effectLst/>
                        </a:rPr>
                        <a:t>=</a:t>
                      </a:r>
                      <a:endParaRPr lang="en-US" sz="1200" b="0" i="0" u="none" strike="noStrike">
                        <a:solidFill>
                          <a:srgbClr val="313131"/>
                        </a:solidFill>
                        <a:effectLst/>
                        <a:latin typeface="Georgia" panose="02040502050405020303" pitchFamily="18" charset="0"/>
                      </a:endParaRPr>
                    </a:p>
                  </a:txBody>
                  <a:tcPr marL="45720" marR="45720" marT="27432" marB="27432">
                    <a:lnT w="9525" cap="flat" cmpd="sng" algn="ctr">
                      <a:solidFill>
                        <a:srgbClr val="968C6D"/>
                      </a:solidFill>
                      <a:prstDash val="solid"/>
                      <a:round/>
                      <a:headEnd type="none" w="med" len="med"/>
                      <a:tailEnd type="none" w="med" len="med"/>
                    </a:lnT>
                    <a:lnB w="9525" cap="flat" cmpd="sng" algn="ctr">
                      <a:solidFill>
                        <a:srgbClr val="968C6D"/>
                      </a:solidFill>
                      <a:prstDash val="sysDot"/>
                      <a:round/>
                      <a:headEnd type="none" w="med" len="med"/>
                      <a:tailEnd type="none" w="med" len="med"/>
                    </a:lnB>
                  </a:tcPr>
                </a:tc>
                <a:tc>
                  <a:txBody>
                    <a:bodyPr/>
                    <a:lstStyle/>
                    <a:p>
                      <a:pPr algn="l" fontAlgn="t"/>
                      <a:r>
                        <a:rPr lang="en-US" sz="1200" u="none" strike="noStrike" dirty="0">
                          <a:effectLst/>
                        </a:rPr>
                        <a:t>Checks if the values of two operands are equal or not, if yes then condition becomes </a:t>
                      </a:r>
                      <a:r>
                        <a:rPr lang="en-US" sz="1200" u="none" strike="noStrike" dirty="0" smtClean="0">
                          <a:effectLst/>
                        </a:rPr>
                        <a:t>true</a:t>
                      </a:r>
                      <a:endParaRPr lang="en-US" sz="1200" b="0" i="0" u="none" strike="noStrike" dirty="0">
                        <a:solidFill>
                          <a:srgbClr val="313131"/>
                        </a:solidFill>
                        <a:effectLst/>
                        <a:latin typeface="Georgia" panose="02040502050405020303" pitchFamily="18" charset="0"/>
                      </a:endParaRPr>
                    </a:p>
                  </a:txBody>
                  <a:tcPr marL="45720" marR="45720" marT="27432" marB="27432">
                    <a:lnT w="9525" cap="flat" cmpd="sng" algn="ctr">
                      <a:solidFill>
                        <a:srgbClr val="968C6D"/>
                      </a:solidFill>
                      <a:prstDash val="solid"/>
                      <a:round/>
                      <a:headEnd type="none" w="med" len="med"/>
                      <a:tailEnd type="none" w="med" len="med"/>
                    </a:lnT>
                    <a:lnB w="9525" cap="flat" cmpd="sng" algn="ctr">
                      <a:solidFill>
                        <a:srgbClr val="968C6D"/>
                      </a:solidFill>
                      <a:prstDash val="sysDot"/>
                      <a:round/>
                      <a:headEnd type="none" w="med" len="med"/>
                      <a:tailEnd type="none" w="med" len="med"/>
                    </a:lnB>
                  </a:tcPr>
                </a:tc>
                <a:tc>
                  <a:txBody>
                    <a:bodyPr/>
                    <a:lstStyle/>
                    <a:p>
                      <a:pPr algn="l" fontAlgn="t"/>
                      <a:r>
                        <a:rPr lang="en-US" sz="1200" u="none" strike="noStrike" dirty="0">
                          <a:effectLst/>
                        </a:rPr>
                        <a:t>(a = b) is not </a:t>
                      </a:r>
                      <a:r>
                        <a:rPr lang="en-US" sz="1200" u="none" strike="noStrike" dirty="0" smtClean="0">
                          <a:effectLst/>
                        </a:rPr>
                        <a:t>true</a:t>
                      </a:r>
                      <a:endParaRPr lang="en-US" sz="1200" b="0" i="0" u="none" strike="noStrike" dirty="0">
                        <a:solidFill>
                          <a:srgbClr val="313131"/>
                        </a:solidFill>
                        <a:effectLst/>
                        <a:latin typeface="Georgia" panose="02040502050405020303" pitchFamily="18" charset="0"/>
                      </a:endParaRPr>
                    </a:p>
                  </a:txBody>
                  <a:tcPr marL="45720" marR="45720" marT="27432" marB="27432">
                    <a:lnT w="9525" cap="flat" cmpd="sng" algn="ctr">
                      <a:solidFill>
                        <a:srgbClr val="968C6D"/>
                      </a:solidFill>
                      <a:prstDash val="solid"/>
                      <a:round/>
                      <a:headEnd type="none" w="med" len="med"/>
                      <a:tailEnd type="none" w="med" len="med"/>
                    </a:lnT>
                    <a:lnB w="9525" cap="flat" cmpd="sng" algn="ctr">
                      <a:solidFill>
                        <a:srgbClr val="968C6D"/>
                      </a:solidFill>
                      <a:prstDash val="sysDot"/>
                      <a:round/>
                      <a:headEnd type="none" w="med" len="med"/>
                      <a:tailEnd type="none" w="med" len="med"/>
                    </a:lnB>
                  </a:tcPr>
                </a:tc>
                <a:extLst>
                  <a:ext uri="{0D108BD9-81ED-4DB2-BD59-A6C34878D82A}">
                    <a16:rowId xmlns:a16="http://schemas.microsoft.com/office/drawing/2014/main" val="10001"/>
                  </a:ext>
                </a:extLst>
              </a:tr>
              <a:tr h="0">
                <a:tc>
                  <a:txBody>
                    <a:bodyPr/>
                    <a:lstStyle/>
                    <a:p>
                      <a:pPr algn="l" fontAlgn="t"/>
                      <a:r>
                        <a:rPr lang="en-US" sz="1200" u="none" strike="noStrike">
                          <a:effectLst/>
                        </a:rPr>
                        <a:t>!=</a:t>
                      </a:r>
                      <a:endParaRPr lang="en-US" sz="1200" b="0" i="0" u="none" strike="noStrike">
                        <a:solidFill>
                          <a:srgbClr val="313131"/>
                        </a:solidFill>
                        <a:effectLst/>
                        <a:latin typeface="Georgia" panose="02040502050405020303" pitchFamily="18" charset="0"/>
                      </a:endParaRPr>
                    </a:p>
                  </a:txBody>
                  <a:tcPr marL="45720" marR="45720" marT="27432" marB="27432">
                    <a:lnT w="9525" cap="flat" cmpd="sng" algn="ctr">
                      <a:solidFill>
                        <a:srgbClr val="968C6D"/>
                      </a:solidFill>
                      <a:prstDash val="sysDot"/>
                      <a:round/>
                      <a:headEnd type="none" w="med" len="med"/>
                      <a:tailEnd type="none" w="med" len="med"/>
                    </a:lnT>
                    <a:lnB w="9525" cap="flat" cmpd="sng" algn="ctr">
                      <a:solidFill>
                        <a:srgbClr val="968C6D"/>
                      </a:solidFill>
                      <a:prstDash val="sysDot"/>
                      <a:round/>
                      <a:headEnd type="none" w="med" len="med"/>
                      <a:tailEnd type="none" w="med" len="med"/>
                    </a:lnB>
                  </a:tcPr>
                </a:tc>
                <a:tc>
                  <a:txBody>
                    <a:bodyPr/>
                    <a:lstStyle/>
                    <a:p>
                      <a:pPr algn="l" fontAlgn="t"/>
                      <a:r>
                        <a:rPr lang="en-US" sz="1200" u="none" strike="noStrike" dirty="0">
                          <a:effectLst/>
                        </a:rPr>
                        <a:t>Checks if the values of two operands are equal or not, if values are not equal then condition becomes </a:t>
                      </a:r>
                      <a:r>
                        <a:rPr lang="en-US" sz="1200" u="none" strike="noStrike" dirty="0" smtClean="0">
                          <a:effectLst/>
                        </a:rPr>
                        <a:t>true</a:t>
                      </a:r>
                      <a:endParaRPr lang="en-US" sz="1200" b="0" i="0" u="none" strike="noStrike" dirty="0">
                        <a:solidFill>
                          <a:srgbClr val="313131"/>
                        </a:solidFill>
                        <a:effectLst/>
                        <a:latin typeface="Georgia" panose="02040502050405020303" pitchFamily="18" charset="0"/>
                      </a:endParaRPr>
                    </a:p>
                  </a:txBody>
                  <a:tcPr marL="45720" marR="45720" marT="27432" marB="27432">
                    <a:lnT w="9525" cap="flat" cmpd="sng" algn="ctr">
                      <a:solidFill>
                        <a:srgbClr val="968C6D"/>
                      </a:solidFill>
                      <a:prstDash val="sysDot"/>
                      <a:round/>
                      <a:headEnd type="none" w="med" len="med"/>
                      <a:tailEnd type="none" w="med" len="med"/>
                    </a:lnT>
                    <a:lnB w="9525" cap="flat" cmpd="sng" algn="ctr">
                      <a:solidFill>
                        <a:srgbClr val="968C6D"/>
                      </a:solidFill>
                      <a:prstDash val="sysDot"/>
                      <a:round/>
                      <a:headEnd type="none" w="med" len="med"/>
                      <a:tailEnd type="none" w="med" len="med"/>
                    </a:lnB>
                  </a:tcPr>
                </a:tc>
                <a:tc>
                  <a:txBody>
                    <a:bodyPr/>
                    <a:lstStyle/>
                    <a:p>
                      <a:pPr algn="l" fontAlgn="t"/>
                      <a:r>
                        <a:rPr lang="en-US" sz="1200" u="none" strike="noStrike" dirty="0">
                          <a:effectLst/>
                        </a:rPr>
                        <a:t>(a != b) is </a:t>
                      </a:r>
                      <a:r>
                        <a:rPr lang="en-US" sz="1200" u="none" strike="noStrike" dirty="0" smtClean="0">
                          <a:effectLst/>
                        </a:rPr>
                        <a:t>true</a:t>
                      </a:r>
                      <a:endParaRPr lang="en-US" sz="1200" b="0" i="0" u="none" strike="noStrike" dirty="0">
                        <a:solidFill>
                          <a:srgbClr val="313131"/>
                        </a:solidFill>
                        <a:effectLst/>
                        <a:latin typeface="Georgia" panose="02040502050405020303" pitchFamily="18" charset="0"/>
                      </a:endParaRPr>
                    </a:p>
                  </a:txBody>
                  <a:tcPr marL="45720" marR="45720" marT="27432" marB="27432">
                    <a:lnT w="9525" cap="flat" cmpd="sng" algn="ctr">
                      <a:solidFill>
                        <a:srgbClr val="968C6D"/>
                      </a:solidFill>
                      <a:prstDash val="sysDot"/>
                      <a:round/>
                      <a:headEnd type="none" w="med" len="med"/>
                      <a:tailEnd type="none" w="med" len="med"/>
                    </a:lnT>
                    <a:lnB w="9525" cap="flat" cmpd="sng" algn="ctr">
                      <a:solidFill>
                        <a:srgbClr val="968C6D"/>
                      </a:solidFill>
                      <a:prstDash val="sysDot"/>
                      <a:round/>
                      <a:headEnd type="none" w="med" len="med"/>
                      <a:tailEnd type="none" w="med" len="med"/>
                    </a:lnB>
                  </a:tcPr>
                </a:tc>
                <a:extLst>
                  <a:ext uri="{0D108BD9-81ED-4DB2-BD59-A6C34878D82A}">
                    <a16:rowId xmlns:a16="http://schemas.microsoft.com/office/drawing/2014/main" val="10002"/>
                  </a:ext>
                </a:extLst>
              </a:tr>
              <a:tr h="0">
                <a:tc>
                  <a:txBody>
                    <a:bodyPr/>
                    <a:lstStyle/>
                    <a:p>
                      <a:pPr algn="l" fontAlgn="t"/>
                      <a:r>
                        <a:rPr lang="en-US" sz="1200" u="none" strike="noStrike">
                          <a:effectLst/>
                        </a:rPr>
                        <a:t>&lt;&gt;</a:t>
                      </a:r>
                      <a:endParaRPr lang="en-US" sz="1200" b="0" i="0" u="none" strike="noStrike">
                        <a:solidFill>
                          <a:srgbClr val="313131"/>
                        </a:solidFill>
                        <a:effectLst/>
                        <a:latin typeface="Georgia" panose="02040502050405020303" pitchFamily="18" charset="0"/>
                      </a:endParaRPr>
                    </a:p>
                  </a:txBody>
                  <a:tcPr marL="45720" marR="45720" marT="27432" marB="27432">
                    <a:lnT w="9525" cap="flat" cmpd="sng" algn="ctr">
                      <a:solidFill>
                        <a:srgbClr val="968C6D"/>
                      </a:solidFill>
                      <a:prstDash val="sysDot"/>
                      <a:round/>
                      <a:headEnd type="none" w="med" len="med"/>
                      <a:tailEnd type="none" w="med" len="med"/>
                    </a:lnT>
                    <a:lnB w="9525" cap="flat" cmpd="sng" algn="ctr">
                      <a:solidFill>
                        <a:srgbClr val="968C6D"/>
                      </a:solidFill>
                      <a:prstDash val="sysDot"/>
                      <a:round/>
                      <a:headEnd type="none" w="med" len="med"/>
                      <a:tailEnd type="none" w="med" len="med"/>
                    </a:lnB>
                  </a:tcPr>
                </a:tc>
                <a:tc>
                  <a:txBody>
                    <a:bodyPr/>
                    <a:lstStyle/>
                    <a:p>
                      <a:pPr algn="l" fontAlgn="t"/>
                      <a:r>
                        <a:rPr lang="en-US" sz="1200" u="none" strike="noStrike" dirty="0">
                          <a:effectLst/>
                        </a:rPr>
                        <a:t>Checks if the values of two operands are equal or not, if values are not equal then condition becomes </a:t>
                      </a:r>
                      <a:r>
                        <a:rPr lang="en-US" sz="1200" u="none" strike="noStrike" dirty="0" smtClean="0">
                          <a:effectLst/>
                        </a:rPr>
                        <a:t>true</a:t>
                      </a:r>
                      <a:endParaRPr lang="en-US" sz="1200" b="0" i="0" u="none" strike="noStrike" dirty="0">
                        <a:solidFill>
                          <a:srgbClr val="313131"/>
                        </a:solidFill>
                        <a:effectLst/>
                        <a:latin typeface="Georgia" panose="02040502050405020303" pitchFamily="18" charset="0"/>
                      </a:endParaRPr>
                    </a:p>
                  </a:txBody>
                  <a:tcPr marL="45720" marR="45720" marT="27432" marB="27432">
                    <a:lnT w="9525" cap="flat" cmpd="sng" algn="ctr">
                      <a:solidFill>
                        <a:srgbClr val="968C6D"/>
                      </a:solidFill>
                      <a:prstDash val="sysDot"/>
                      <a:round/>
                      <a:headEnd type="none" w="med" len="med"/>
                      <a:tailEnd type="none" w="med" len="med"/>
                    </a:lnT>
                    <a:lnB w="9525" cap="flat" cmpd="sng" algn="ctr">
                      <a:solidFill>
                        <a:srgbClr val="968C6D"/>
                      </a:solidFill>
                      <a:prstDash val="sysDot"/>
                      <a:round/>
                      <a:headEnd type="none" w="med" len="med"/>
                      <a:tailEnd type="none" w="med" len="med"/>
                    </a:lnB>
                  </a:tcPr>
                </a:tc>
                <a:tc>
                  <a:txBody>
                    <a:bodyPr/>
                    <a:lstStyle/>
                    <a:p>
                      <a:pPr algn="l" fontAlgn="t"/>
                      <a:r>
                        <a:rPr lang="en-US" sz="1200" u="none" strike="noStrike" dirty="0">
                          <a:effectLst/>
                        </a:rPr>
                        <a:t>(a &lt;&gt; b) is </a:t>
                      </a:r>
                      <a:r>
                        <a:rPr lang="en-US" sz="1200" u="none" strike="noStrike" dirty="0" smtClean="0">
                          <a:effectLst/>
                        </a:rPr>
                        <a:t>true</a:t>
                      </a:r>
                      <a:endParaRPr lang="en-US" sz="1200" b="0" i="0" u="none" strike="noStrike" dirty="0">
                        <a:solidFill>
                          <a:srgbClr val="313131"/>
                        </a:solidFill>
                        <a:effectLst/>
                        <a:latin typeface="Georgia" panose="02040502050405020303" pitchFamily="18" charset="0"/>
                      </a:endParaRPr>
                    </a:p>
                  </a:txBody>
                  <a:tcPr marL="45720" marR="45720" marT="27432" marB="27432">
                    <a:lnT w="9525" cap="flat" cmpd="sng" algn="ctr">
                      <a:solidFill>
                        <a:srgbClr val="968C6D"/>
                      </a:solidFill>
                      <a:prstDash val="sysDot"/>
                      <a:round/>
                      <a:headEnd type="none" w="med" len="med"/>
                      <a:tailEnd type="none" w="med" len="med"/>
                    </a:lnT>
                    <a:lnB w="9525" cap="flat" cmpd="sng" algn="ctr">
                      <a:solidFill>
                        <a:srgbClr val="968C6D"/>
                      </a:solidFill>
                      <a:prstDash val="sysDot"/>
                      <a:round/>
                      <a:headEnd type="none" w="med" len="med"/>
                      <a:tailEnd type="none" w="med" len="med"/>
                    </a:lnB>
                  </a:tcPr>
                </a:tc>
                <a:extLst>
                  <a:ext uri="{0D108BD9-81ED-4DB2-BD59-A6C34878D82A}">
                    <a16:rowId xmlns:a16="http://schemas.microsoft.com/office/drawing/2014/main" val="10003"/>
                  </a:ext>
                </a:extLst>
              </a:tr>
              <a:tr h="0">
                <a:tc>
                  <a:txBody>
                    <a:bodyPr/>
                    <a:lstStyle/>
                    <a:p>
                      <a:pPr algn="l" fontAlgn="t"/>
                      <a:r>
                        <a:rPr lang="en-US" sz="1200" u="none" strike="noStrike" dirty="0">
                          <a:effectLst/>
                        </a:rPr>
                        <a:t>&gt;</a:t>
                      </a:r>
                      <a:endParaRPr lang="en-US" sz="1200" b="0" i="0" u="none" strike="noStrike" dirty="0">
                        <a:solidFill>
                          <a:srgbClr val="313131"/>
                        </a:solidFill>
                        <a:effectLst/>
                        <a:latin typeface="Georgia" panose="02040502050405020303" pitchFamily="18" charset="0"/>
                      </a:endParaRPr>
                    </a:p>
                  </a:txBody>
                  <a:tcPr marL="45720" marR="45720" marT="27432" marB="27432">
                    <a:lnT w="9525" cap="flat" cmpd="sng" algn="ctr">
                      <a:solidFill>
                        <a:srgbClr val="968C6D"/>
                      </a:solidFill>
                      <a:prstDash val="sysDot"/>
                      <a:round/>
                      <a:headEnd type="none" w="med" len="med"/>
                      <a:tailEnd type="none" w="med" len="med"/>
                    </a:lnT>
                    <a:lnB w="9525" cap="flat" cmpd="sng" algn="ctr">
                      <a:solidFill>
                        <a:srgbClr val="968C6D"/>
                      </a:solidFill>
                      <a:prstDash val="sysDot"/>
                      <a:round/>
                      <a:headEnd type="none" w="med" len="med"/>
                      <a:tailEnd type="none" w="med" len="med"/>
                    </a:lnB>
                  </a:tcPr>
                </a:tc>
                <a:tc>
                  <a:txBody>
                    <a:bodyPr/>
                    <a:lstStyle/>
                    <a:p>
                      <a:pPr algn="l" fontAlgn="t"/>
                      <a:r>
                        <a:rPr lang="en-US" sz="1200" u="none" strike="noStrike" dirty="0">
                          <a:effectLst/>
                        </a:rPr>
                        <a:t>Checks if the value of left operand is greater than the value of right operand, if yes then condition becomes </a:t>
                      </a:r>
                      <a:r>
                        <a:rPr lang="en-US" sz="1200" u="none" strike="noStrike" dirty="0" smtClean="0">
                          <a:effectLst/>
                        </a:rPr>
                        <a:t>true</a:t>
                      </a:r>
                      <a:endParaRPr lang="en-US" sz="1200" b="0" i="0" u="none" strike="noStrike" dirty="0">
                        <a:solidFill>
                          <a:srgbClr val="313131"/>
                        </a:solidFill>
                        <a:effectLst/>
                        <a:latin typeface="Georgia" panose="02040502050405020303" pitchFamily="18" charset="0"/>
                      </a:endParaRPr>
                    </a:p>
                  </a:txBody>
                  <a:tcPr marL="45720" marR="45720" marT="27432" marB="27432">
                    <a:lnT w="9525" cap="flat" cmpd="sng" algn="ctr">
                      <a:solidFill>
                        <a:srgbClr val="968C6D"/>
                      </a:solidFill>
                      <a:prstDash val="sysDot"/>
                      <a:round/>
                      <a:headEnd type="none" w="med" len="med"/>
                      <a:tailEnd type="none" w="med" len="med"/>
                    </a:lnT>
                    <a:lnB w="9525" cap="flat" cmpd="sng" algn="ctr">
                      <a:solidFill>
                        <a:srgbClr val="968C6D"/>
                      </a:solidFill>
                      <a:prstDash val="sysDot"/>
                      <a:round/>
                      <a:headEnd type="none" w="med" len="med"/>
                      <a:tailEnd type="none" w="med" len="med"/>
                    </a:lnB>
                  </a:tcPr>
                </a:tc>
                <a:tc>
                  <a:txBody>
                    <a:bodyPr/>
                    <a:lstStyle/>
                    <a:p>
                      <a:pPr algn="l" fontAlgn="t"/>
                      <a:r>
                        <a:rPr lang="en-US" sz="1200" u="none" strike="noStrike" dirty="0">
                          <a:effectLst/>
                        </a:rPr>
                        <a:t>(a &gt; b) is not </a:t>
                      </a:r>
                      <a:r>
                        <a:rPr lang="en-US" sz="1200" u="none" strike="noStrike" dirty="0" smtClean="0">
                          <a:effectLst/>
                        </a:rPr>
                        <a:t>true</a:t>
                      </a:r>
                      <a:endParaRPr lang="en-US" sz="1200" b="0" i="0" u="none" strike="noStrike" dirty="0">
                        <a:solidFill>
                          <a:srgbClr val="313131"/>
                        </a:solidFill>
                        <a:effectLst/>
                        <a:latin typeface="Georgia" panose="02040502050405020303" pitchFamily="18" charset="0"/>
                      </a:endParaRPr>
                    </a:p>
                  </a:txBody>
                  <a:tcPr marL="45720" marR="45720" marT="27432" marB="27432">
                    <a:lnT w="9525" cap="flat" cmpd="sng" algn="ctr">
                      <a:solidFill>
                        <a:srgbClr val="968C6D"/>
                      </a:solidFill>
                      <a:prstDash val="sysDot"/>
                      <a:round/>
                      <a:headEnd type="none" w="med" len="med"/>
                      <a:tailEnd type="none" w="med" len="med"/>
                    </a:lnT>
                    <a:lnB w="9525" cap="flat" cmpd="sng" algn="ctr">
                      <a:solidFill>
                        <a:srgbClr val="968C6D"/>
                      </a:solidFill>
                      <a:prstDash val="sysDot"/>
                      <a:round/>
                      <a:headEnd type="none" w="med" len="med"/>
                      <a:tailEnd type="none" w="med" len="med"/>
                    </a:lnB>
                  </a:tcPr>
                </a:tc>
                <a:extLst>
                  <a:ext uri="{0D108BD9-81ED-4DB2-BD59-A6C34878D82A}">
                    <a16:rowId xmlns:a16="http://schemas.microsoft.com/office/drawing/2014/main" val="10004"/>
                  </a:ext>
                </a:extLst>
              </a:tr>
              <a:tr h="0">
                <a:tc>
                  <a:txBody>
                    <a:bodyPr/>
                    <a:lstStyle/>
                    <a:p>
                      <a:pPr algn="l" fontAlgn="t"/>
                      <a:r>
                        <a:rPr lang="en-US" sz="1200" u="none" strike="noStrike">
                          <a:effectLst/>
                        </a:rPr>
                        <a:t>&lt;</a:t>
                      </a:r>
                      <a:endParaRPr lang="en-US" sz="1200" b="0" i="0" u="none" strike="noStrike">
                        <a:solidFill>
                          <a:srgbClr val="313131"/>
                        </a:solidFill>
                        <a:effectLst/>
                        <a:latin typeface="Georgia" panose="02040502050405020303" pitchFamily="18" charset="0"/>
                      </a:endParaRPr>
                    </a:p>
                  </a:txBody>
                  <a:tcPr marL="45720" marR="45720" marT="27432" marB="27432">
                    <a:lnT w="9525" cap="flat" cmpd="sng" algn="ctr">
                      <a:solidFill>
                        <a:srgbClr val="968C6D"/>
                      </a:solidFill>
                      <a:prstDash val="sysDot"/>
                      <a:round/>
                      <a:headEnd type="none" w="med" len="med"/>
                      <a:tailEnd type="none" w="med" len="med"/>
                    </a:lnT>
                    <a:lnB w="9525" cap="flat" cmpd="sng" algn="ctr">
                      <a:solidFill>
                        <a:srgbClr val="968C6D"/>
                      </a:solidFill>
                      <a:prstDash val="solid"/>
                      <a:round/>
                      <a:headEnd type="none" w="med" len="med"/>
                      <a:tailEnd type="none" w="med" len="med"/>
                    </a:lnB>
                  </a:tcPr>
                </a:tc>
                <a:tc>
                  <a:txBody>
                    <a:bodyPr/>
                    <a:lstStyle/>
                    <a:p>
                      <a:pPr algn="l" fontAlgn="t"/>
                      <a:r>
                        <a:rPr lang="en-US" sz="1200" u="none" strike="noStrike" dirty="0">
                          <a:effectLst/>
                        </a:rPr>
                        <a:t>Checks if the value of left operand is less than the value of right operand, if yes then condition becomes </a:t>
                      </a:r>
                      <a:r>
                        <a:rPr lang="en-US" sz="1200" u="none" strike="noStrike" dirty="0" smtClean="0">
                          <a:effectLst/>
                        </a:rPr>
                        <a:t>true</a:t>
                      </a:r>
                      <a:endParaRPr lang="en-US" sz="1200" b="0" i="0" u="none" strike="noStrike" dirty="0">
                        <a:solidFill>
                          <a:srgbClr val="313131"/>
                        </a:solidFill>
                        <a:effectLst/>
                        <a:latin typeface="Georgia" panose="02040502050405020303" pitchFamily="18" charset="0"/>
                      </a:endParaRPr>
                    </a:p>
                  </a:txBody>
                  <a:tcPr marL="45720" marR="45720" marT="27432" marB="27432">
                    <a:lnT w="9525" cap="flat" cmpd="sng" algn="ctr">
                      <a:solidFill>
                        <a:srgbClr val="968C6D"/>
                      </a:solidFill>
                      <a:prstDash val="sysDot"/>
                      <a:round/>
                      <a:headEnd type="none" w="med" len="med"/>
                      <a:tailEnd type="none" w="med" len="med"/>
                    </a:lnT>
                    <a:lnB w="9525" cap="flat" cmpd="sng" algn="ctr">
                      <a:solidFill>
                        <a:srgbClr val="968C6D"/>
                      </a:solidFill>
                      <a:prstDash val="solid"/>
                      <a:round/>
                      <a:headEnd type="none" w="med" len="med"/>
                      <a:tailEnd type="none" w="med" len="med"/>
                    </a:lnB>
                  </a:tcPr>
                </a:tc>
                <a:tc>
                  <a:txBody>
                    <a:bodyPr/>
                    <a:lstStyle/>
                    <a:p>
                      <a:pPr algn="l" fontAlgn="t"/>
                      <a:r>
                        <a:rPr lang="en-US" sz="1200" u="none" strike="noStrike" dirty="0">
                          <a:effectLst/>
                        </a:rPr>
                        <a:t>(a &lt; b) is </a:t>
                      </a:r>
                      <a:r>
                        <a:rPr lang="en-US" sz="1200" u="none" strike="noStrike" dirty="0" smtClean="0">
                          <a:effectLst/>
                        </a:rPr>
                        <a:t>true</a:t>
                      </a:r>
                      <a:endParaRPr lang="en-US" sz="1200" b="0" i="0" u="none" strike="noStrike" dirty="0">
                        <a:solidFill>
                          <a:srgbClr val="313131"/>
                        </a:solidFill>
                        <a:effectLst/>
                        <a:latin typeface="Georgia" panose="02040502050405020303" pitchFamily="18" charset="0"/>
                      </a:endParaRPr>
                    </a:p>
                  </a:txBody>
                  <a:tcPr marL="45720" marR="45720" marT="27432" marB="27432">
                    <a:lnT w="9525" cap="flat" cmpd="sng" algn="ctr">
                      <a:solidFill>
                        <a:srgbClr val="968C6D"/>
                      </a:solidFill>
                      <a:prstDash val="sysDot"/>
                      <a:round/>
                      <a:headEnd type="none" w="med" len="med"/>
                      <a:tailEnd type="none" w="med" len="med"/>
                    </a:lnT>
                    <a:lnB w="9525" cap="flat" cmpd="sng" algn="ctr">
                      <a:solidFill>
                        <a:srgbClr val="968C6D"/>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75108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AND/OR</a:t>
            </a:r>
            <a:endParaRPr lang="en-US" dirty="0"/>
          </a:p>
        </p:txBody>
      </p:sp>
      <p:sp>
        <p:nvSpPr>
          <p:cNvPr id="7" name="Content Placeholder 6"/>
          <p:cNvSpPr>
            <a:spLocks noGrp="1"/>
          </p:cNvSpPr>
          <p:nvPr>
            <p:ph sz="quarter" idx="15"/>
          </p:nvPr>
        </p:nvSpPr>
        <p:spPr>
          <a:xfrm>
            <a:off x="533400" y="1762791"/>
            <a:ext cx="8077200" cy="2908489"/>
          </a:xfrm>
        </p:spPr>
        <p:txBody>
          <a:bodyPr/>
          <a:lstStyle/>
          <a:p>
            <a:pPr lvl="1"/>
            <a:r>
              <a:rPr lang="en-US" dirty="0"/>
              <a:t>An </a:t>
            </a:r>
            <a:r>
              <a:rPr lang="en-US" b="1" dirty="0"/>
              <a:t>AND/OR</a:t>
            </a:r>
            <a:r>
              <a:rPr lang="en-US" dirty="0"/>
              <a:t> operator can be added to a </a:t>
            </a:r>
            <a:r>
              <a:rPr lang="en-US" b="1" dirty="0"/>
              <a:t>WHERE</a:t>
            </a:r>
            <a:r>
              <a:rPr lang="en-US" dirty="0"/>
              <a:t> clause to filter records on based on multiple conditions</a:t>
            </a:r>
          </a:p>
          <a:p>
            <a:pPr lvl="1"/>
            <a:r>
              <a:rPr lang="en-US" dirty="0"/>
              <a:t>The </a:t>
            </a:r>
            <a:r>
              <a:rPr lang="en-US" b="1" dirty="0"/>
              <a:t>AND</a:t>
            </a:r>
            <a:r>
              <a:rPr lang="en-US" dirty="0"/>
              <a:t> operator returns all records where both conditions are true</a:t>
            </a:r>
          </a:p>
          <a:p>
            <a:pPr lvl="1"/>
            <a:r>
              <a:rPr lang="en-US" dirty="0"/>
              <a:t>The </a:t>
            </a:r>
            <a:r>
              <a:rPr lang="en-US" b="1" dirty="0"/>
              <a:t>OR</a:t>
            </a:r>
            <a:r>
              <a:rPr lang="en-US" dirty="0"/>
              <a:t> operator returns all records if either the first condition or the second condition are </a:t>
            </a:r>
            <a:r>
              <a:rPr lang="en-US" dirty="0" smtClean="0"/>
              <a:t>true</a:t>
            </a:r>
            <a:endParaRPr lang="en-US" dirty="0"/>
          </a:p>
          <a:p>
            <a:r>
              <a:rPr lang="en-US" b="1" dirty="0">
                <a:solidFill>
                  <a:schemeClr val="accent1"/>
                </a:solidFill>
              </a:rPr>
              <a:t>SELECT</a:t>
            </a:r>
            <a:r>
              <a:rPr lang="en-US" dirty="0"/>
              <a:t> column1, column2, column3 </a:t>
            </a:r>
            <a:r>
              <a:rPr lang="en-US" b="1" dirty="0">
                <a:solidFill>
                  <a:schemeClr val="accent1"/>
                </a:solidFill>
              </a:rPr>
              <a:t>FROM</a:t>
            </a:r>
            <a:r>
              <a:rPr lang="en-US" dirty="0"/>
              <a:t> </a:t>
            </a:r>
            <a:r>
              <a:rPr lang="en-US" dirty="0" err="1"/>
              <a:t>table_name</a:t>
            </a:r>
            <a:endParaRPr lang="en-US" dirty="0"/>
          </a:p>
          <a:p>
            <a:r>
              <a:rPr lang="en-US" b="1" dirty="0" smtClean="0">
                <a:solidFill>
                  <a:schemeClr val="accent1"/>
                </a:solidFill>
              </a:rPr>
              <a:t>WHERE </a:t>
            </a:r>
            <a:r>
              <a:rPr lang="en-US" dirty="0" err="1"/>
              <a:t>a_condition</a:t>
            </a:r>
            <a:r>
              <a:rPr lang="en-US" dirty="0"/>
              <a:t> </a:t>
            </a:r>
            <a:r>
              <a:rPr lang="en-US" b="1" dirty="0">
                <a:solidFill>
                  <a:schemeClr val="accent1"/>
                </a:solidFill>
              </a:rPr>
              <a:t>AND</a:t>
            </a:r>
            <a:r>
              <a:rPr lang="en-US" dirty="0"/>
              <a:t> </a:t>
            </a:r>
            <a:r>
              <a:rPr lang="en-US" dirty="0" err="1" smtClean="0"/>
              <a:t>another_condition</a:t>
            </a:r>
            <a:endParaRPr lang="en-US" dirty="0"/>
          </a:p>
          <a:p>
            <a:r>
              <a:rPr lang="en-US" b="1" dirty="0">
                <a:solidFill>
                  <a:schemeClr val="accent1"/>
                </a:solidFill>
              </a:rPr>
              <a:t>SELECT</a:t>
            </a:r>
            <a:r>
              <a:rPr lang="en-US" dirty="0"/>
              <a:t> column1, column2, column3 </a:t>
            </a:r>
            <a:r>
              <a:rPr lang="en-US" b="1" dirty="0">
                <a:solidFill>
                  <a:schemeClr val="accent1"/>
                </a:solidFill>
              </a:rPr>
              <a:t>FROM</a:t>
            </a:r>
            <a:r>
              <a:rPr lang="en-US" dirty="0"/>
              <a:t> </a:t>
            </a:r>
            <a:r>
              <a:rPr lang="en-US" dirty="0" err="1"/>
              <a:t>table_name</a:t>
            </a:r>
            <a:endParaRPr lang="en-US" dirty="0"/>
          </a:p>
          <a:p>
            <a:r>
              <a:rPr lang="en-US" b="1" dirty="0" smtClean="0">
                <a:solidFill>
                  <a:schemeClr val="accent1"/>
                </a:solidFill>
              </a:rPr>
              <a:t>WHERE </a:t>
            </a:r>
            <a:r>
              <a:rPr lang="en-US" dirty="0" err="1"/>
              <a:t>a_condition</a:t>
            </a:r>
            <a:r>
              <a:rPr lang="en-US" dirty="0"/>
              <a:t> </a:t>
            </a:r>
            <a:r>
              <a:rPr lang="en-US" b="1" dirty="0">
                <a:solidFill>
                  <a:schemeClr val="accent1"/>
                </a:solidFill>
              </a:rPr>
              <a:t>OR</a:t>
            </a:r>
            <a:r>
              <a:rPr lang="en-US" dirty="0"/>
              <a:t> </a:t>
            </a:r>
            <a:r>
              <a:rPr lang="en-US" dirty="0" err="1" smtClean="0"/>
              <a:t>another_condition</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36</a:t>
            </a:fld>
            <a:endParaRPr lang="en-US" dirty="0"/>
          </a:p>
        </p:txBody>
      </p:sp>
    </p:spTree>
    <p:extLst>
      <p:ext uri="{BB962C8B-B14F-4D97-AF65-F5344CB8AC3E}">
        <p14:creationId xmlns:p14="http://schemas.microsoft.com/office/powerpoint/2010/main" val="3195165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t>
            </a:r>
            <a:endParaRPr lang="en-US" dirty="0"/>
          </a:p>
        </p:txBody>
      </p:sp>
      <p:sp>
        <p:nvSpPr>
          <p:cNvPr id="7" name="Content Placeholder 6"/>
          <p:cNvSpPr>
            <a:spLocks noGrp="1"/>
          </p:cNvSpPr>
          <p:nvPr>
            <p:ph sz="quarter" idx="15"/>
          </p:nvPr>
        </p:nvSpPr>
        <p:spPr>
          <a:xfrm>
            <a:off x="533400" y="1762791"/>
            <a:ext cx="8077200" cy="2054409"/>
          </a:xfrm>
        </p:spPr>
        <p:txBody>
          <a:bodyPr/>
          <a:lstStyle/>
          <a:p>
            <a:pPr lvl="1"/>
            <a:r>
              <a:rPr lang="en-US" dirty="0"/>
              <a:t>The </a:t>
            </a:r>
            <a:r>
              <a:rPr lang="en-US" b="1" dirty="0"/>
              <a:t>IN </a:t>
            </a:r>
            <a:r>
              <a:rPr lang="en-US" dirty="0"/>
              <a:t>operator can be used to specify multiple values in a </a:t>
            </a:r>
            <a:r>
              <a:rPr lang="en-US" b="1" dirty="0"/>
              <a:t>WHERE</a:t>
            </a:r>
            <a:r>
              <a:rPr lang="en-US" dirty="0"/>
              <a:t> clause</a:t>
            </a:r>
          </a:p>
          <a:p>
            <a:pPr lvl="1"/>
            <a:r>
              <a:rPr lang="en-US" dirty="0"/>
              <a:t>This is equivalent to a series of </a:t>
            </a:r>
            <a:r>
              <a:rPr lang="en-US" b="1" dirty="0"/>
              <a:t>OR</a:t>
            </a:r>
            <a:r>
              <a:rPr lang="en-US" dirty="0"/>
              <a:t> </a:t>
            </a:r>
            <a:r>
              <a:rPr lang="en-US" dirty="0" smtClean="0"/>
              <a:t>clauses</a:t>
            </a:r>
            <a:endParaRPr lang="en-US" dirty="0"/>
          </a:p>
          <a:p>
            <a:pPr marL="0" lvl="1" indent="0">
              <a:buNone/>
            </a:pPr>
            <a:r>
              <a:rPr lang="en-US" b="1" dirty="0">
                <a:solidFill>
                  <a:schemeClr val="accent1"/>
                </a:solidFill>
              </a:rPr>
              <a:t>SELECT</a:t>
            </a:r>
            <a:r>
              <a:rPr lang="en-US" dirty="0"/>
              <a:t> column1, column2, column3 </a:t>
            </a:r>
            <a:r>
              <a:rPr lang="en-US" b="1" dirty="0">
                <a:solidFill>
                  <a:schemeClr val="accent1"/>
                </a:solidFill>
              </a:rPr>
              <a:t>FROM</a:t>
            </a:r>
            <a:r>
              <a:rPr lang="en-US" dirty="0"/>
              <a:t> </a:t>
            </a:r>
            <a:r>
              <a:rPr lang="en-US" dirty="0" err="1"/>
              <a:t>table_name</a:t>
            </a:r>
            <a:endParaRPr lang="en-US" dirty="0"/>
          </a:p>
          <a:p>
            <a:pPr marL="0" lvl="1" indent="0">
              <a:buNone/>
            </a:pPr>
            <a:r>
              <a:rPr lang="en-US" b="1" dirty="0" smtClean="0">
                <a:solidFill>
                  <a:schemeClr val="accent1"/>
                </a:solidFill>
              </a:rPr>
              <a:t>WHERE </a:t>
            </a:r>
            <a:r>
              <a:rPr lang="en-US" dirty="0"/>
              <a:t>column1 </a:t>
            </a:r>
            <a:r>
              <a:rPr lang="en-US" b="1" dirty="0">
                <a:solidFill>
                  <a:schemeClr val="accent1"/>
                </a:solidFill>
              </a:rPr>
              <a:t>IN</a:t>
            </a:r>
            <a:r>
              <a:rPr lang="en-US" dirty="0"/>
              <a:t> (value1, value2, …</a:t>
            </a:r>
            <a:r>
              <a:rPr lang="en-US" dirty="0" smtClean="0"/>
              <a:t>, </a:t>
            </a:r>
            <a:r>
              <a:rPr lang="en-US" dirty="0" err="1"/>
              <a:t>valueN</a:t>
            </a:r>
            <a:r>
              <a:rPr lang="en-US" dirty="0" smtClean="0"/>
              <a:t>)</a:t>
            </a:r>
            <a:endParaRPr lang="en-US" dirty="0"/>
          </a:p>
          <a:p>
            <a:pPr marL="0" lvl="1" indent="0">
              <a:buNone/>
            </a:pPr>
            <a:r>
              <a:rPr lang="en-US" b="1" dirty="0">
                <a:solidFill>
                  <a:schemeClr val="accent1"/>
                </a:solidFill>
              </a:rPr>
              <a:t>SELECT</a:t>
            </a:r>
            <a:r>
              <a:rPr lang="en-US" dirty="0"/>
              <a:t> column1, column2, column3 </a:t>
            </a:r>
            <a:r>
              <a:rPr lang="en-US" b="1" dirty="0">
                <a:solidFill>
                  <a:schemeClr val="accent1"/>
                </a:solidFill>
              </a:rPr>
              <a:t>FROM </a:t>
            </a:r>
            <a:r>
              <a:rPr lang="en-US" dirty="0" err="1"/>
              <a:t>table_name</a:t>
            </a:r>
            <a:endParaRPr lang="en-US" dirty="0"/>
          </a:p>
          <a:p>
            <a:pPr marL="0" lvl="1" indent="0">
              <a:buNone/>
            </a:pPr>
            <a:r>
              <a:rPr lang="en-US" b="1" dirty="0" smtClean="0">
                <a:solidFill>
                  <a:schemeClr val="accent1"/>
                </a:solidFill>
              </a:rPr>
              <a:t>WHERE </a:t>
            </a:r>
            <a:r>
              <a:rPr lang="en-US" dirty="0"/>
              <a:t>column1 = value1 </a:t>
            </a:r>
            <a:r>
              <a:rPr lang="en-US" b="1" dirty="0">
                <a:solidFill>
                  <a:schemeClr val="accent1"/>
                </a:solidFill>
              </a:rPr>
              <a:t>OR</a:t>
            </a:r>
            <a:r>
              <a:rPr lang="en-US" dirty="0"/>
              <a:t> column1 = value </a:t>
            </a:r>
            <a:r>
              <a:rPr lang="en-US" b="1" dirty="0">
                <a:solidFill>
                  <a:schemeClr val="accent1"/>
                </a:solidFill>
              </a:rPr>
              <a:t>OR</a:t>
            </a:r>
            <a:r>
              <a:rPr lang="en-US" dirty="0"/>
              <a:t> </a:t>
            </a:r>
            <a:r>
              <a:rPr lang="en-US" dirty="0" smtClean="0"/>
              <a:t>… </a:t>
            </a:r>
            <a:r>
              <a:rPr lang="en-US" b="1" dirty="0">
                <a:solidFill>
                  <a:schemeClr val="accent1"/>
                </a:solidFill>
              </a:rPr>
              <a:t>OR</a:t>
            </a:r>
            <a:r>
              <a:rPr lang="en-US" dirty="0"/>
              <a:t> column1 = </a:t>
            </a:r>
            <a:r>
              <a:rPr lang="en-US" dirty="0" err="1"/>
              <a:t>valueN</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37</a:t>
            </a:fld>
            <a:endParaRPr lang="en-US" dirty="0"/>
          </a:p>
        </p:txBody>
      </p:sp>
    </p:spTree>
    <p:extLst>
      <p:ext uri="{BB962C8B-B14F-4D97-AF65-F5344CB8AC3E}">
        <p14:creationId xmlns:p14="http://schemas.microsoft.com/office/powerpoint/2010/main" val="4217000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BETWEEN</a:t>
            </a:r>
            <a:endParaRPr lang="en-US" dirty="0"/>
          </a:p>
        </p:txBody>
      </p:sp>
      <p:sp>
        <p:nvSpPr>
          <p:cNvPr id="7" name="Content Placeholder 6"/>
          <p:cNvSpPr>
            <a:spLocks noGrp="1"/>
          </p:cNvSpPr>
          <p:nvPr>
            <p:ph sz="quarter" idx="15"/>
          </p:nvPr>
        </p:nvSpPr>
        <p:spPr>
          <a:xfrm>
            <a:off x="533400" y="1762791"/>
            <a:ext cx="8077200" cy="1215717"/>
          </a:xfrm>
        </p:spPr>
        <p:txBody>
          <a:bodyPr/>
          <a:lstStyle/>
          <a:p>
            <a:pPr lvl="1"/>
            <a:r>
              <a:rPr lang="en-US" dirty="0"/>
              <a:t>The </a:t>
            </a:r>
            <a:r>
              <a:rPr lang="en-US" b="1" dirty="0"/>
              <a:t>BETWEEN</a:t>
            </a:r>
            <a:r>
              <a:rPr lang="en-US" dirty="0"/>
              <a:t> operator can be used in a </a:t>
            </a:r>
            <a:r>
              <a:rPr lang="en-US" b="1" dirty="0"/>
              <a:t>WHERE</a:t>
            </a:r>
            <a:r>
              <a:rPr lang="en-US" dirty="0"/>
              <a:t> clause to select values within </a:t>
            </a:r>
            <a:r>
              <a:rPr lang="en-US" dirty="0" smtClean="0"/>
              <a:t>a range</a:t>
            </a:r>
            <a:endParaRPr lang="en-US" dirty="0"/>
          </a:p>
          <a:p>
            <a:pPr marL="0" lvl="1" indent="0">
              <a:buNone/>
            </a:pPr>
            <a:r>
              <a:rPr lang="en-US" b="1" dirty="0">
                <a:solidFill>
                  <a:schemeClr val="accent1"/>
                </a:solidFill>
              </a:rPr>
              <a:t>SELECT</a:t>
            </a:r>
            <a:r>
              <a:rPr lang="en-US" dirty="0"/>
              <a:t> column1, column2, column3 </a:t>
            </a:r>
            <a:r>
              <a:rPr lang="en-US" b="1" dirty="0">
                <a:solidFill>
                  <a:schemeClr val="accent1"/>
                </a:solidFill>
              </a:rPr>
              <a:t>FROM</a:t>
            </a:r>
            <a:r>
              <a:rPr lang="en-US" dirty="0"/>
              <a:t> </a:t>
            </a:r>
            <a:r>
              <a:rPr lang="en-US" dirty="0" err="1"/>
              <a:t>table_name</a:t>
            </a:r>
            <a:endParaRPr lang="en-US" dirty="0"/>
          </a:p>
          <a:p>
            <a:pPr marL="0" lvl="1" indent="0">
              <a:buNone/>
            </a:pPr>
            <a:r>
              <a:rPr lang="en-US" b="1" dirty="0" smtClean="0">
                <a:solidFill>
                  <a:schemeClr val="accent1"/>
                </a:solidFill>
              </a:rPr>
              <a:t>WHERE </a:t>
            </a:r>
            <a:r>
              <a:rPr lang="en-US" dirty="0"/>
              <a:t>column2 </a:t>
            </a:r>
            <a:r>
              <a:rPr lang="en-US" b="1" dirty="0">
                <a:solidFill>
                  <a:schemeClr val="accent1"/>
                </a:solidFill>
              </a:rPr>
              <a:t>BETWEEN</a:t>
            </a:r>
            <a:r>
              <a:rPr lang="en-US" dirty="0"/>
              <a:t> value1</a:t>
            </a:r>
            <a:r>
              <a:rPr lang="en-US" b="1" dirty="0">
                <a:solidFill>
                  <a:schemeClr val="accent1"/>
                </a:solidFill>
              </a:rPr>
              <a:t> AND </a:t>
            </a:r>
            <a:r>
              <a:rPr lang="en-US" dirty="0"/>
              <a:t>value2</a:t>
            </a:r>
          </a:p>
        </p:txBody>
      </p:sp>
      <p:sp>
        <p:nvSpPr>
          <p:cNvPr id="4" name="Slide Number Placeholder 3"/>
          <p:cNvSpPr>
            <a:spLocks noGrp="1"/>
          </p:cNvSpPr>
          <p:nvPr>
            <p:ph type="sldNum" sz="quarter" idx="18"/>
          </p:nvPr>
        </p:nvSpPr>
        <p:spPr/>
        <p:txBody>
          <a:bodyPr/>
          <a:lstStyle/>
          <a:p>
            <a:fld id="{0EB59224-DFAF-451D-8CBC-9A737B9002FD}" type="slidenum">
              <a:rPr lang="en-US" smtClean="0"/>
              <a:pPr/>
              <a:t>38</a:t>
            </a:fld>
            <a:endParaRPr lang="en-US" dirty="0"/>
          </a:p>
        </p:txBody>
      </p:sp>
    </p:spTree>
    <p:extLst>
      <p:ext uri="{BB962C8B-B14F-4D97-AF65-F5344CB8AC3E}">
        <p14:creationId xmlns:p14="http://schemas.microsoft.com/office/powerpoint/2010/main" val="787868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a:t>
            </a:r>
            <a:endParaRPr lang="en-US" dirty="0"/>
          </a:p>
        </p:txBody>
      </p:sp>
      <p:sp>
        <p:nvSpPr>
          <p:cNvPr id="7" name="Content Placeholder 6"/>
          <p:cNvSpPr>
            <a:spLocks noGrp="1"/>
          </p:cNvSpPr>
          <p:nvPr>
            <p:ph sz="quarter" idx="15"/>
          </p:nvPr>
        </p:nvSpPr>
        <p:spPr>
          <a:xfrm>
            <a:off x="533400" y="1762791"/>
            <a:ext cx="8077200" cy="1577355"/>
          </a:xfrm>
        </p:spPr>
        <p:txBody>
          <a:bodyPr/>
          <a:lstStyle/>
          <a:p>
            <a:pPr lvl="1"/>
            <a:r>
              <a:rPr lang="en-US" dirty="0"/>
              <a:t>The </a:t>
            </a:r>
            <a:r>
              <a:rPr lang="en-US" b="1" dirty="0"/>
              <a:t>LIKE</a:t>
            </a:r>
            <a:r>
              <a:rPr lang="en-US" dirty="0"/>
              <a:t> operator can be used in a </a:t>
            </a:r>
            <a:r>
              <a:rPr lang="en-US" b="1" dirty="0"/>
              <a:t>WHERE</a:t>
            </a:r>
            <a:r>
              <a:rPr lang="en-US" dirty="0"/>
              <a:t> clause to search for a specified pattern in a column</a:t>
            </a:r>
          </a:p>
          <a:p>
            <a:pPr lvl="1"/>
            <a:r>
              <a:rPr lang="en-US" b="1" dirty="0"/>
              <a:t>LIKE</a:t>
            </a:r>
            <a:r>
              <a:rPr lang="en-US" dirty="0"/>
              <a:t> supports the several </a:t>
            </a:r>
            <a:r>
              <a:rPr lang="en-US" dirty="0" smtClean="0"/>
              <a:t>wildcards</a:t>
            </a:r>
            <a:endParaRPr lang="en-US" dirty="0"/>
          </a:p>
          <a:p>
            <a:pPr marL="0" lvl="1" indent="0">
              <a:buNone/>
            </a:pPr>
            <a:r>
              <a:rPr lang="en-US" b="1" dirty="0" smtClean="0">
                <a:solidFill>
                  <a:schemeClr val="accent1"/>
                </a:solidFill>
              </a:rPr>
              <a:t>SELECT </a:t>
            </a:r>
            <a:r>
              <a:rPr lang="en-US" dirty="0" smtClean="0"/>
              <a:t>column1, column2, column3 </a:t>
            </a:r>
            <a:r>
              <a:rPr lang="en-US" b="1" dirty="0" smtClean="0">
                <a:solidFill>
                  <a:schemeClr val="accent1"/>
                </a:solidFill>
              </a:rPr>
              <a:t>FROM</a:t>
            </a:r>
            <a:r>
              <a:rPr lang="en-US" dirty="0" smtClean="0"/>
              <a:t> </a:t>
            </a:r>
            <a:r>
              <a:rPr lang="en-US" dirty="0" err="1" smtClean="0"/>
              <a:t>table_name</a:t>
            </a:r>
            <a:endParaRPr lang="en-US" dirty="0" smtClean="0"/>
          </a:p>
          <a:p>
            <a:pPr marL="0" lvl="1" indent="0">
              <a:buNone/>
            </a:pPr>
            <a:r>
              <a:rPr lang="en-US" b="1" dirty="0" smtClean="0">
                <a:solidFill>
                  <a:schemeClr val="accent1"/>
                </a:solidFill>
              </a:rPr>
              <a:t>WHERE</a:t>
            </a:r>
            <a:r>
              <a:rPr lang="en-US" dirty="0" smtClean="0"/>
              <a:t> </a:t>
            </a:r>
            <a:r>
              <a:rPr lang="en-US" dirty="0"/>
              <a:t>column2 </a:t>
            </a:r>
            <a:r>
              <a:rPr lang="en-US" b="1" dirty="0">
                <a:solidFill>
                  <a:schemeClr val="accent1"/>
                </a:solidFill>
              </a:rPr>
              <a:t>LIKE</a:t>
            </a:r>
            <a:r>
              <a:rPr lang="en-US" dirty="0"/>
              <a:t> ‘</a:t>
            </a:r>
            <a:r>
              <a:rPr lang="en-US" b="1" dirty="0">
                <a:solidFill>
                  <a:schemeClr val="accent1"/>
                </a:solidFill>
              </a:rPr>
              <a:t>%</a:t>
            </a:r>
            <a:r>
              <a:rPr lang="en-US" dirty="0"/>
              <a:t>value1</a:t>
            </a:r>
            <a:r>
              <a:rPr lang="en-US" b="1" dirty="0">
                <a:solidFill>
                  <a:schemeClr val="accent1"/>
                </a:solidFill>
              </a:rPr>
              <a:t>%</a:t>
            </a:r>
            <a:r>
              <a:rPr lang="en-US" dirty="0" smtClean="0"/>
              <a:t>’</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39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48008170"/>
              </p:ext>
            </p:extLst>
          </p:nvPr>
        </p:nvGraphicFramePr>
        <p:xfrm>
          <a:off x="533401" y="3651068"/>
          <a:ext cx="8077200" cy="1188720"/>
        </p:xfrm>
        <a:graphic>
          <a:graphicData uri="http://schemas.openxmlformats.org/drawingml/2006/table">
            <a:tbl>
              <a:tblPr firstRow="1" bandRow="1">
                <a:tableStyleId>{5C22544A-7EE6-4342-B048-85BDC9FD1C3A}</a:tableStyleId>
              </a:tblPr>
              <a:tblGrid>
                <a:gridCol w="2516052">
                  <a:extLst>
                    <a:ext uri="{9D8B030D-6E8A-4147-A177-3AD203B41FA5}">
                      <a16:colId xmlns:a16="http://schemas.microsoft.com/office/drawing/2014/main" val="20000"/>
                    </a:ext>
                  </a:extLst>
                </a:gridCol>
                <a:gridCol w="5561148">
                  <a:extLst>
                    <a:ext uri="{9D8B030D-6E8A-4147-A177-3AD203B41FA5}">
                      <a16:colId xmlns:a16="http://schemas.microsoft.com/office/drawing/2014/main" val="20001"/>
                    </a:ext>
                  </a:extLst>
                </a:gridCol>
              </a:tblGrid>
              <a:tr h="0">
                <a:tc>
                  <a:txBody>
                    <a:bodyPr/>
                    <a:lstStyle/>
                    <a:p>
                      <a:pPr algn="l">
                        <a:spcBef>
                          <a:spcPts val="0"/>
                        </a:spcBef>
                        <a:spcAft>
                          <a:spcPts val="900"/>
                        </a:spcAft>
                      </a:pPr>
                      <a:r>
                        <a:rPr lang="en-US" sz="1200" b="1" i="0" dirty="0" smtClean="0">
                          <a:solidFill>
                            <a:srgbClr val="A32020"/>
                          </a:solidFill>
                          <a:latin typeface="Arial" panose="020B0604020202020204" pitchFamily="34" charset="0"/>
                        </a:rPr>
                        <a:t>Wildcard</a:t>
                      </a:r>
                      <a:endParaRPr lang="en-US" sz="1200" b="1" i="0" dirty="0">
                        <a:solidFill>
                          <a:srgbClr val="A32020"/>
                        </a:solidFill>
                        <a:latin typeface="Arial" panose="020B0604020202020204" pitchFamily="34" charset="0"/>
                      </a:endParaRPr>
                    </a:p>
                  </a:txBody>
                  <a:tcPr marL="45720" marR="45720" marT="27432" marB="27432">
                    <a:lnL w="0" cmpd="sng">
                      <a:solidFill>
                        <a:srgbClr val="FFFFFF"/>
                      </a:solidFill>
                    </a:lnL>
                    <a:lnR w="0" cmpd="sng">
                      <a:solidFill>
                        <a:srgbClr val="A32020"/>
                      </a:solidFill>
                    </a:lnR>
                    <a:lnT w="0" cmpd="sng">
                      <a:solidFill>
                        <a:srgbClr val="FFFFFF"/>
                      </a:solidFill>
                    </a:lnT>
                    <a:lnB w="9525" cmpd="sng">
                      <a:solidFill>
                        <a:srgbClr val="968C6D"/>
                      </a:solidFill>
                      <a:prstDash val="solid"/>
                    </a:lnB>
                    <a:noFill/>
                  </a:tcPr>
                </a:tc>
                <a:tc>
                  <a:txBody>
                    <a:bodyPr/>
                    <a:lstStyle/>
                    <a:p>
                      <a:pPr algn="l">
                        <a:spcBef>
                          <a:spcPts val="0"/>
                        </a:spcBef>
                        <a:spcAft>
                          <a:spcPts val="900"/>
                        </a:spcAft>
                      </a:pPr>
                      <a:r>
                        <a:rPr lang="en-US" sz="1200" b="1" i="0" dirty="0" smtClean="0">
                          <a:solidFill>
                            <a:srgbClr val="A32020"/>
                          </a:solidFill>
                          <a:latin typeface="Arial" panose="020B0604020202020204" pitchFamily="34" charset="0"/>
                        </a:rPr>
                        <a:t>Description</a:t>
                      </a:r>
                      <a:endParaRPr lang="en-US" sz="1200" b="1" i="0" dirty="0">
                        <a:solidFill>
                          <a:srgbClr val="A32020"/>
                        </a:solidFill>
                        <a:latin typeface="Arial" panose="020B0604020202020204" pitchFamily="34" charset="0"/>
                      </a:endParaRPr>
                    </a:p>
                  </a:txBody>
                  <a:tcPr marL="45720" marR="45720" marT="27432" marB="27432">
                    <a:lnL w="0" cmpd="sng">
                      <a:solidFill>
                        <a:srgbClr val="A32020"/>
                      </a:solidFill>
                    </a:lnL>
                    <a:lnR w="0" cmpd="sng">
                      <a:solidFill>
                        <a:srgbClr val="FFFFFF"/>
                      </a:solidFill>
                    </a:lnR>
                    <a:lnT w="0" cmpd="sng">
                      <a:solidFill>
                        <a:srgbClr val="FFFFFF"/>
                      </a:solidFill>
                    </a:lnT>
                    <a:lnB w="9525" cmpd="sng">
                      <a:solidFill>
                        <a:srgbClr val="968C6D"/>
                      </a:solidFill>
                      <a:prstDash val="solid"/>
                    </a:lnB>
                    <a:noFill/>
                  </a:tcPr>
                </a:tc>
                <a:extLst>
                  <a:ext uri="{0D108BD9-81ED-4DB2-BD59-A6C34878D82A}">
                    <a16:rowId xmlns:a16="http://schemas.microsoft.com/office/drawing/2014/main" val="10000"/>
                  </a:ext>
                </a:extLst>
              </a:tr>
              <a:tr h="0">
                <a:tc>
                  <a:txBody>
                    <a:bodyPr/>
                    <a:lstStyle/>
                    <a:p>
                      <a:pPr marL="0" lvl="2" indent="0" algn="l">
                        <a:spcBef>
                          <a:spcPts val="0"/>
                        </a:spcBef>
                        <a:spcAft>
                          <a:spcPts val="900"/>
                        </a:spcAft>
                        <a:tabLst/>
                      </a:pPr>
                      <a:r>
                        <a:rPr lang="en-US" sz="1200" b="0" smtClean="0">
                          <a:solidFill>
                            <a:srgbClr val="000000"/>
                          </a:solidFill>
                          <a:latin typeface="Arial" panose="020B0604020202020204" pitchFamily="34" charset="0"/>
                        </a:rPr>
                        <a:t>%</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marL="0" marR="0" lvl="2" indent="0" algn="l" defTabSz="914400" rtl="0" eaLnBrk="1" latinLnBrk="0" hangingPunct="1">
                        <a:lnSpc>
                          <a:spcPct val="100000"/>
                        </a:lnSpc>
                        <a:spcBef>
                          <a:spcPts val="0"/>
                        </a:spcBef>
                        <a:spcAft>
                          <a:spcPts val="900"/>
                        </a:spcAft>
                        <a:buClrTx/>
                        <a:buSzTx/>
                        <a:buFontTx/>
                        <a:buNone/>
                        <a:tabLst/>
                        <a:defRPr/>
                      </a:pPr>
                      <a:r>
                        <a:rPr lang="en-US" sz="1200" b="0" dirty="0" smtClean="0">
                          <a:solidFill>
                            <a:srgbClr val="000000"/>
                          </a:solidFill>
                          <a:latin typeface="Arial" panose="020B0604020202020204" pitchFamily="34" charset="0"/>
                        </a:rPr>
                        <a:t>A substitute for zero or more characters</a:t>
                      </a: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noFill/>
                  </a:tcPr>
                </a:tc>
                <a:extLst>
                  <a:ext uri="{0D108BD9-81ED-4DB2-BD59-A6C34878D82A}">
                    <a16:rowId xmlns:a16="http://schemas.microsoft.com/office/drawing/2014/main" val="10001"/>
                  </a:ext>
                </a:extLst>
              </a:tr>
              <a:tr h="0">
                <a:tc>
                  <a:txBody>
                    <a:bodyPr/>
                    <a:lstStyle/>
                    <a:p>
                      <a:pPr marL="0" marR="0" lvl="2" indent="0" algn="l" defTabSz="914400" rtl="0" eaLnBrk="1" latinLnBrk="0" hangingPunct="1">
                        <a:lnSpc>
                          <a:spcPct val="100000"/>
                        </a:lnSpc>
                        <a:spcBef>
                          <a:spcPts val="0"/>
                        </a:spcBef>
                        <a:spcAft>
                          <a:spcPts val="900"/>
                        </a:spcAft>
                        <a:buClrTx/>
                        <a:buSzTx/>
                        <a:buFontTx/>
                        <a:buNone/>
                        <a:tabLst/>
                        <a:defRPr/>
                      </a:pPr>
                      <a:r>
                        <a:rPr lang="en-US" sz="1200" b="0" dirty="0" smtClean="0">
                          <a:solidFill>
                            <a:srgbClr val="000000"/>
                          </a:solidFill>
                          <a:latin typeface="Arial" panose="020B0604020202020204" pitchFamily="34" charset="0"/>
                        </a:rPr>
                        <a:t>_ (underscore)</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marL="0" marR="0" lvl="2" indent="0" algn="l" defTabSz="914400" rtl="0" eaLnBrk="1" latinLnBrk="0" hangingPunct="1">
                        <a:lnSpc>
                          <a:spcPct val="100000"/>
                        </a:lnSpc>
                        <a:spcBef>
                          <a:spcPts val="0"/>
                        </a:spcBef>
                        <a:spcAft>
                          <a:spcPts val="900"/>
                        </a:spcAft>
                        <a:buClrTx/>
                        <a:buSzTx/>
                        <a:buFontTx/>
                        <a:buNone/>
                        <a:tabLst/>
                        <a:defRPr/>
                      </a:pPr>
                      <a:r>
                        <a:rPr lang="en-US" sz="1200" b="0" dirty="0" smtClean="0">
                          <a:solidFill>
                            <a:srgbClr val="000000"/>
                          </a:solidFill>
                          <a:latin typeface="Arial" panose="020B0604020202020204" pitchFamily="34" charset="0"/>
                        </a:rPr>
                        <a:t>A substitute for a single character</a:t>
                      </a: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2"/>
                  </a:ext>
                </a:extLst>
              </a:tr>
              <a:tr h="0">
                <a:tc>
                  <a:txBody>
                    <a:bodyPr/>
                    <a:lstStyle/>
                    <a:p>
                      <a:pPr algn="l">
                        <a:spcBef>
                          <a:spcPts val="0"/>
                        </a:spcBef>
                        <a:spcAft>
                          <a:spcPts val="900"/>
                        </a:spcAft>
                      </a:pPr>
                      <a:r>
                        <a:rPr lang="en-US" sz="1200" b="0" dirty="0" smtClean="0">
                          <a:solidFill>
                            <a:srgbClr val="000000"/>
                          </a:solidFill>
                          <a:latin typeface="Arial" panose="020B0604020202020204" pitchFamily="34" charset="0"/>
                        </a:rPr>
                        <a:t>[</a:t>
                      </a:r>
                      <a:r>
                        <a:rPr lang="en-US" sz="1200" b="0" dirty="0" err="1" smtClean="0">
                          <a:solidFill>
                            <a:srgbClr val="000000"/>
                          </a:solidFill>
                          <a:latin typeface="Arial" panose="020B0604020202020204" pitchFamily="34" charset="0"/>
                        </a:rPr>
                        <a:t>charlist</a:t>
                      </a:r>
                      <a:r>
                        <a:rPr lang="en-US" sz="1200" b="0" dirty="0" smtClean="0">
                          <a:solidFill>
                            <a:srgbClr val="000000"/>
                          </a:solidFill>
                          <a:latin typeface="Arial" panose="020B0604020202020204" pitchFamily="34" charset="0"/>
                        </a:rPr>
                        <a:t>]</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marL="0" marR="0" lvl="2" indent="0" algn="l" defTabSz="914400" rtl="0" eaLnBrk="1" latinLnBrk="0" hangingPunct="1">
                        <a:lnSpc>
                          <a:spcPct val="100000"/>
                        </a:lnSpc>
                        <a:spcBef>
                          <a:spcPts val="0"/>
                        </a:spcBef>
                        <a:spcAft>
                          <a:spcPts val="900"/>
                        </a:spcAft>
                        <a:buClrTx/>
                        <a:buSzTx/>
                        <a:buFontTx/>
                        <a:buNone/>
                        <a:tabLst/>
                        <a:defRPr/>
                      </a:pPr>
                      <a:r>
                        <a:rPr lang="en-US" sz="1200" b="0" dirty="0" smtClean="0">
                          <a:solidFill>
                            <a:srgbClr val="000000"/>
                          </a:solidFill>
                          <a:latin typeface="Arial" panose="020B0604020202020204" pitchFamily="34" charset="0"/>
                        </a:rPr>
                        <a:t>Sets and ranges of characters to match</a:t>
                      </a: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3"/>
                  </a:ext>
                </a:extLst>
              </a:tr>
              <a:tr h="0">
                <a:tc>
                  <a:txBody>
                    <a:bodyPr/>
                    <a:lstStyle/>
                    <a:p>
                      <a:pPr marL="0" marR="0" lvl="2" indent="0" algn="l" defTabSz="914400" rtl="0" eaLnBrk="1" latinLnBrk="0" hangingPunct="1">
                        <a:lnSpc>
                          <a:spcPct val="100000"/>
                        </a:lnSpc>
                        <a:spcBef>
                          <a:spcPts val="0"/>
                        </a:spcBef>
                        <a:spcAft>
                          <a:spcPts val="900"/>
                        </a:spcAft>
                        <a:buClrTx/>
                        <a:buSzTx/>
                        <a:buFontTx/>
                        <a:buNone/>
                        <a:tabLst/>
                        <a:defRPr/>
                      </a:pPr>
                      <a:r>
                        <a:rPr lang="en-US" sz="1200" b="0" smtClean="0">
                          <a:solidFill>
                            <a:srgbClr val="000000"/>
                          </a:solidFill>
                          <a:latin typeface="Arial" panose="020B0604020202020204" pitchFamily="34" charset="0"/>
                        </a:rPr>
                        <a:t>[^charlist]</a:t>
                      </a:r>
                      <a:endParaRPr lang="en-US" sz="1200" b="0" dirty="0" smtClean="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marL="0" marR="0" lvl="2" indent="0" algn="l" defTabSz="914400" rtl="0" eaLnBrk="1" latinLnBrk="0" hangingPunct="1">
                        <a:lnSpc>
                          <a:spcPct val="100000"/>
                        </a:lnSpc>
                        <a:spcBef>
                          <a:spcPts val="0"/>
                        </a:spcBef>
                        <a:spcAft>
                          <a:spcPts val="900"/>
                        </a:spcAft>
                        <a:buClrTx/>
                        <a:buSzTx/>
                        <a:buFontTx/>
                        <a:buNone/>
                        <a:tabLst/>
                        <a:defRPr/>
                      </a:pPr>
                      <a:r>
                        <a:rPr lang="en-US" sz="1200" b="0" dirty="0" smtClean="0">
                          <a:solidFill>
                            <a:srgbClr val="000000"/>
                          </a:solidFill>
                          <a:latin typeface="Arial" panose="020B0604020202020204" pitchFamily="34" charset="0"/>
                        </a:rPr>
                        <a:t>Matches only a character NOT specified within the brackets</a:t>
                      </a: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oli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1186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ircular Arrow 19"/>
          <p:cNvSpPr/>
          <p:nvPr/>
        </p:nvSpPr>
        <p:spPr bwMode="ltGray">
          <a:xfrm rot="16200000">
            <a:off x="741441" y="3585972"/>
            <a:ext cx="1742541" cy="1742541"/>
          </a:xfrm>
          <a:prstGeom prst="circularArrow">
            <a:avLst>
              <a:gd name="adj1" fmla="val 12500"/>
              <a:gd name="adj2" fmla="val 1142319"/>
              <a:gd name="adj3" fmla="val 20457681"/>
              <a:gd name="adj4" fmla="val 706143"/>
              <a:gd name="adj5" fmla="val 12500"/>
            </a:avLst>
          </a:prstGeom>
          <a:solidFill>
            <a:srgbClr val="D5D1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err="1" smtClean="0">
              <a:solidFill>
                <a:srgbClr val="000000"/>
              </a:solidFill>
              <a:latin typeface="Georgia" pitchFamily="18" charset="0"/>
            </a:endParaRPr>
          </a:p>
        </p:txBody>
      </p:sp>
      <p:sp>
        <p:nvSpPr>
          <p:cNvPr id="2" name="Title 1"/>
          <p:cNvSpPr>
            <a:spLocks noGrp="1"/>
          </p:cNvSpPr>
          <p:nvPr>
            <p:ph type="title"/>
          </p:nvPr>
        </p:nvSpPr>
        <p:spPr/>
        <p:txBody>
          <a:bodyPr/>
          <a:lstStyle/>
          <a:p>
            <a:r>
              <a:rPr lang="en-US" dirty="0">
                <a:solidFill>
                  <a:srgbClr val="000000"/>
                </a:solidFill>
                <a:latin typeface="Georgia" panose="02040502050405020303" pitchFamily="18" charset="0"/>
              </a:rPr>
              <a:t>Data analytics process</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4</a:t>
            </a:fld>
            <a:endParaRPr lang="en-US" dirty="0"/>
          </a:p>
        </p:txBody>
      </p:sp>
      <p:sp>
        <p:nvSpPr>
          <p:cNvPr id="5" name="Circular Arrow 4"/>
          <p:cNvSpPr/>
          <p:nvPr/>
        </p:nvSpPr>
        <p:spPr bwMode="ltGray">
          <a:xfrm rot="16200000">
            <a:off x="5871584" y="1764387"/>
            <a:ext cx="1742541" cy="1742541"/>
          </a:xfrm>
          <a:prstGeom prst="circularArrow">
            <a:avLst>
              <a:gd name="adj1" fmla="val 12500"/>
              <a:gd name="adj2" fmla="val 1142319"/>
              <a:gd name="adj3" fmla="val 20457681"/>
              <a:gd name="adj4" fmla="val 706143"/>
              <a:gd name="adj5" fmla="val 12500"/>
            </a:avLst>
          </a:prstGeom>
          <a:solidFill>
            <a:srgbClr val="D5D1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rgbClr val="000000"/>
              </a:solidFill>
              <a:latin typeface="Georgia" pitchFamily="18" charset="0"/>
            </a:endParaRPr>
          </a:p>
        </p:txBody>
      </p:sp>
      <p:sp>
        <p:nvSpPr>
          <p:cNvPr id="6" name="Circular Arrow 5"/>
          <p:cNvSpPr/>
          <p:nvPr/>
        </p:nvSpPr>
        <p:spPr bwMode="ltGray">
          <a:xfrm rot="16200000">
            <a:off x="1039415" y="1764387"/>
            <a:ext cx="1742541" cy="1742541"/>
          </a:xfrm>
          <a:prstGeom prst="circularArrow">
            <a:avLst>
              <a:gd name="adj1" fmla="val 12500"/>
              <a:gd name="adj2" fmla="val 1142319"/>
              <a:gd name="adj3" fmla="val 20457681"/>
              <a:gd name="adj4" fmla="val 706143"/>
              <a:gd name="adj5" fmla="val 12500"/>
            </a:avLst>
          </a:prstGeom>
          <a:solidFill>
            <a:srgbClr val="D5D1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err="1" smtClean="0">
              <a:solidFill>
                <a:srgbClr val="000000"/>
              </a:solidFill>
              <a:latin typeface="Georgia" pitchFamily="18" charset="0"/>
            </a:endParaRPr>
          </a:p>
        </p:txBody>
      </p:sp>
      <p:sp>
        <p:nvSpPr>
          <p:cNvPr id="7" name="Circular Arrow 6"/>
          <p:cNvSpPr/>
          <p:nvPr/>
        </p:nvSpPr>
        <p:spPr bwMode="ltGray">
          <a:xfrm rot="16200000">
            <a:off x="6244673" y="3585973"/>
            <a:ext cx="1742541" cy="1742541"/>
          </a:xfrm>
          <a:prstGeom prst="circularArrow">
            <a:avLst>
              <a:gd name="adj1" fmla="val 12500"/>
              <a:gd name="adj2" fmla="val 1142319"/>
              <a:gd name="adj3" fmla="val 20457681"/>
              <a:gd name="adj4" fmla="val 706143"/>
              <a:gd name="adj5" fmla="val 12500"/>
            </a:avLst>
          </a:prstGeom>
          <a:solidFill>
            <a:srgbClr val="D5D1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rgbClr val="000000"/>
              </a:solidFill>
              <a:latin typeface="Georgia" pitchFamily="18" charset="0"/>
            </a:endParaRPr>
          </a:p>
        </p:txBody>
      </p:sp>
      <p:sp>
        <p:nvSpPr>
          <p:cNvPr id="8" name="Circular Arrow 7"/>
          <p:cNvSpPr/>
          <p:nvPr/>
        </p:nvSpPr>
        <p:spPr bwMode="ltGray">
          <a:xfrm rot="16200000">
            <a:off x="3421678" y="4687775"/>
            <a:ext cx="1742541" cy="1742541"/>
          </a:xfrm>
          <a:prstGeom prst="circularArrow">
            <a:avLst>
              <a:gd name="adj1" fmla="val 12500"/>
              <a:gd name="adj2" fmla="val 1142319"/>
              <a:gd name="adj3" fmla="val 20457681"/>
              <a:gd name="adj4" fmla="val 706143"/>
              <a:gd name="adj5" fmla="val 12500"/>
            </a:avLst>
          </a:prstGeom>
          <a:solidFill>
            <a:srgbClr val="D5D1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err="1" smtClean="0">
              <a:solidFill>
                <a:srgbClr val="000000"/>
              </a:solidFill>
              <a:latin typeface="Georgia" pitchFamily="18" charset="0"/>
            </a:endParaRPr>
          </a:p>
        </p:txBody>
      </p:sp>
      <p:sp>
        <p:nvSpPr>
          <p:cNvPr id="9" name="Circular Arrow 8"/>
          <p:cNvSpPr/>
          <p:nvPr/>
        </p:nvSpPr>
        <p:spPr bwMode="ltGray">
          <a:xfrm rot="16200000">
            <a:off x="2125560" y="1788808"/>
            <a:ext cx="4334776" cy="4334776"/>
          </a:xfrm>
          <a:prstGeom prst="circularArrow">
            <a:avLst>
              <a:gd name="adj1" fmla="val 12500"/>
              <a:gd name="adj2" fmla="val 1142319"/>
              <a:gd name="adj3" fmla="val 20457681"/>
              <a:gd name="adj4" fmla="val 706143"/>
              <a:gd name="adj5" fmla="val 12500"/>
            </a:avLst>
          </a:prstGeom>
          <a:solidFill>
            <a:srgbClr val="C0BAA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rgbClr val="000000"/>
              </a:solidFill>
              <a:latin typeface="Georgia" pitchFamily="18" charset="0"/>
            </a:endParaRPr>
          </a:p>
        </p:txBody>
      </p:sp>
      <p:sp>
        <p:nvSpPr>
          <p:cNvPr id="10" name="Rectangle 9"/>
          <p:cNvSpPr/>
          <p:nvPr/>
        </p:nvSpPr>
        <p:spPr bwMode="ltGray">
          <a:xfrm>
            <a:off x="5619717" y="2342237"/>
            <a:ext cx="2011680" cy="448056"/>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smtClean="0">
                <a:solidFill>
                  <a:srgbClr val="FFFFFF"/>
                </a:solidFill>
                <a:latin typeface="Arial" panose="020B0604020202020204" pitchFamily="34" charset="0"/>
              </a:rPr>
              <a:t>Ask a question</a:t>
            </a:r>
          </a:p>
        </p:txBody>
      </p:sp>
      <p:sp>
        <p:nvSpPr>
          <p:cNvPr id="11" name="Rectangle 10"/>
          <p:cNvSpPr/>
          <p:nvPr/>
        </p:nvSpPr>
        <p:spPr bwMode="ltGray">
          <a:xfrm>
            <a:off x="5913998" y="4178304"/>
            <a:ext cx="2011680" cy="448056"/>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latin typeface="Georgia" pitchFamily="18" charset="0"/>
              </a:rPr>
              <a:t>Acquire data</a:t>
            </a:r>
          </a:p>
        </p:txBody>
      </p:sp>
      <p:sp>
        <p:nvSpPr>
          <p:cNvPr id="12" name="Rectangle 11"/>
          <p:cNvSpPr/>
          <p:nvPr/>
        </p:nvSpPr>
        <p:spPr bwMode="ltGray">
          <a:xfrm>
            <a:off x="3287108" y="5422397"/>
            <a:ext cx="2011680" cy="448056"/>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smtClean="0">
                <a:solidFill>
                  <a:srgbClr val="FFFFFF"/>
                </a:solidFill>
                <a:latin typeface="Arial" panose="020B0604020202020204" pitchFamily="34" charset="0"/>
              </a:rPr>
              <a:t>Transform data</a:t>
            </a:r>
          </a:p>
        </p:txBody>
      </p:sp>
      <p:sp>
        <p:nvSpPr>
          <p:cNvPr id="13" name="Rectangle 12"/>
          <p:cNvSpPr/>
          <p:nvPr/>
        </p:nvSpPr>
        <p:spPr bwMode="ltGray">
          <a:xfrm>
            <a:off x="598683" y="4178304"/>
            <a:ext cx="2011680" cy="448056"/>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smtClean="0">
                <a:solidFill>
                  <a:srgbClr val="FFFFFF"/>
                </a:solidFill>
                <a:latin typeface="Arial" panose="020B0604020202020204" pitchFamily="34" charset="0"/>
              </a:rPr>
              <a:t>Analyze data</a:t>
            </a:r>
          </a:p>
        </p:txBody>
      </p:sp>
      <p:sp>
        <p:nvSpPr>
          <p:cNvPr id="14" name="Rectangle 13"/>
          <p:cNvSpPr/>
          <p:nvPr/>
        </p:nvSpPr>
        <p:spPr bwMode="ltGray">
          <a:xfrm>
            <a:off x="956287" y="2342237"/>
            <a:ext cx="2011680" cy="448056"/>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smtClean="0">
                <a:solidFill>
                  <a:srgbClr val="FFFFFF"/>
                </a:solidFill>
                <a:latin typeface="Arial" panose="020B0604020202020204" pitchFamily="34" charset="0"/>
              </a:rPr>
              <a:t>Present findings</a:t>
            </a:r>
          </a:p>
        </p:txBody>
      </p:sp>
      <p:sp>
        <p:nvSpPr>
          <p:cNvPr id="15" name="Oval 14"/>
          <p:cNvSpPr/>
          <p:nvPr/>
        </p:nvSpPr>
        <p:spPr bwMode="ltGray">
          <a:xfrm>
            <a:off x="5494634" y="2205114"/>
            <a:ext cx="274320" cy="274320"/>
          </a:xfrm>
          <a:prstGeom prst="ellipse">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bg1"/>
                </a:solidFill>
                <a:latin typeface="Georgia" pitchFamily="18" charset="0"/>
              </a:rPr>
              <a:t>1</a:t>
            </a:r>
          </a:p>
        </p:txBody>
      </p:sp>
      <p:sp>
        <p:nvSpPr>
          <p:cNvPr id="16" name="Oval 15"/>
          <p:cNvSpPr/>
          <p:nvPr/>
        </p:nvSpPr>
        <p:spPr bwMode="ltGray">
          <a:xfrm>
            <a:off x="5819629" y="4090152"/>
            <a:ext cx="274320" cy="274320"/>
          </a:xfrm>
          <a:prstGeom prst="ellipse">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bg1"/>
                </a:solidFill>
                <a:latin typeface="Georgia" pitchFamily="18" charset="0"/>
              </a:rPr>
              <a:t>2</a:t>
            </a:r>
          </a:p>
        </p:txBody>
      </p:sp>
      <p:sp>
        <p:nvSpPr>
          <p:cNvPr id="17" name="Oval 16"/>
          <p:cNvSpPr/>
          <p:nvPr/>
        </p:nvSpPr>
        <p:spPr bwMode="ltGray">
          <a:xfrm>
            <a:off x="3201117" y="5308522"/>
            <a:ext cx="274320" cy="274320"/>
          </a:xfrm>
          <a:prstGeom prst="ellipse">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bg1"/>
                </a:solidFill>
                <a:latin typeface="Georgia" pitchFamily="18" charset="0"/>
              </a:rPr>
              <a:t>3</a:t>
            </a:r>
          </a:p>
        </p:txBody>
      </p:sp>
      <p:sp>
        <p:nvSpPr>
          <p:cNvPr id="18" name="Oval 17"/>
          <p:cNvSpPr/>
          <p:nvPr/>
        </p:nvSpPr>
        <p:spPr bwMode="ltGray">
          <a:xfrm>
            <a:off x="535423" y="4090152"/>
            <a:ext cx="274320" cy="274320"/>
          </a:xfrm>
          <a:prstGeom prst="ellipse">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bg1"/>
                </a:solidFill>
                <a:latin typeface="Georgia" pitchFamily="18" charset="0"/>
              </a:rPr>
              <a:t>4</a:t>
            </a:r>
            <a:endParaRPr lang="en-US" dirty="0" smtClean="0">
              <a:solidFill>
                <a:schemeClr val="bg1"/>
              </a:solidFill>
              <a:latin typeface="Georgia" pitchFamily="18" charset="0"/>
            </a:endParaRPr>
          </a:p>
        </p:txBody>
      </p:sp>
      <p:sp>
        <p:nvSpPr>
          <p:cNvPr id="19" name="Oval 18"/>
          <p:cNvSpPr/>
          <p:nvPr/>
        </p:nvSpPr>
        <p:spPr bwMode="ltGray">
          <a:xfrm>
            <a:off x="831204" y="2205114"/>
            <a:ext cx="274320" cy="274320"/>
          </a:xfrm>
          <a:prstGeom prst="ellipse">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bg1"/>
                </a:solidFill>
                <a:latin typeface="Georgia" pitchFamily="18" charset="0"/>
              </a:rPr>
              <a:t>5</a:t>
            </a:r>
          </a:p>
        </p:txBody>
      </p:sp>
    </p:spTree>
    <p:extLst>
      <p:ext uri="{BB962C8B-B14F-4D97-AF65-F5344CB8AC3E}">
        <p14:creationId xmlns:p14="http://schemas.microsoft.com/office/powerpoint/2010/main" val="7029243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NULL and NOT</a:t>
            </a:r>
          </a:p>
        </p:txBody>
      </p:sp>
      <p:sp>
        <p:nvSpPr>
          <p:cNvPr id="7" name="Content Placeholder 6"/>
          <p:cNvSpPr>
            <a:spLocks noGrp="1"/>
          </p:cNvSpPr>
          <p:nvPr>
            <p:ph sz="quarter" idx="15"/>
          </p:nvPr>
        </p:nvSpPr>
        <p:spPr>
          <a:xfrm>
            <a:off x="533400" y="1762791"/>
            <a:ext cx="8077200" cy="3270126"/>
          </a:xfrm>
        </p:spPr>
        <p:txBody>
          <a:bodyPr/>
          <a:lstStyle/>
          <a:p>
            <a:pPr lvl="1"/>
            <a:r>
              <a:rPr lang="en-US" b="1" dirty="0"/>
              <a:t>NULL</a:t>
            </a:r>
            <a:r>
              <a:rPr lang="en-US" dirty="0"/>
              <a:t> means that a value has not been entered for a particular column in a row, i.e. the value is missing</a:t>
            </a:r>
          </a:p>
          <a:p>
            <a:pPr lvl="1"/>
            <a:r>
              <a:rPr lang="en-US" b="1" dirty="0"/>
              <a:t>NULL</a:t>
            </a:r>
            <a:r>
              <a:rPr lang="en-US" dirty="0"/>
              <a:t> is not numeric or any other value so it can’t equal itself or anything else</a:t>
            </a:r>
          </a:p>
          <a:p>
            <a:pPr lvl="1"/>
            <a:r>
              <a:rPr lang="en-US" b="1" dirty="0"/>
              <a:t>NOT </a:t>
            </a:r>
            <a:r>
              <a:rPr lang="en-US" dirty="0"/>
              <a:t>creates the negation of an expression</a:t>
            </a:r>
          </a:p>
          <a:p>
            <a:pPr lvl="1"/>
            <a:r>
              <a:rPr lang="en-US" dirty="0"/>
              <a:t>To test for a </a:t>
            </a:r>
            <a:r>
              <a:rPr lang="en-US" b="1" dirty="0"/>
              <a:t>NULL</a:t>
            </a:r>
            <a:r>
              <a:rPr lang="en-US" dirty="0"/>
              <a:t> value you will want to use the expressions </a:t>
            </a:r>
            <a:r>
              <a:rPr lang="en-US" b="1" dirty="0"/>
              <a:t>IS NULL </a:t>
            </a:r>
            <a:r>
              <a:rPr lang="en-US" dirty="0"/>
              <a:t>or </a:t>
            </a:r>
            <a:r>
              <a:rPr lang="en-US" b="1" dirty="0"/>
              <a:t>IS </a:t>
            </a:r>
            <a:r>
              <a:rPr lang="en-US" b="1" dirty="0" smtClean="0"/>
              <a:t>NOT NULL</a:t>
            </a:r>
          </a:p>
          <a:p>
            <a:pPr marL="0" lvl="1" indent="0">
              <a:buNone/>
            </a:pPr>
            <a:r>
              <a:rPr lang="en-US" b="1" dirty="0">
                <a:solidFill>
                  <a:schemeClr val="accent1"/>
                </a:solidFill>
              </a:rPr>
              <a:t>SELECT</a:t>
            </a:r>
            <a:r>
              <a:rPr lang="en-US" dirty="0"/>
              <a:t> column1, column2 </a:t>
            </a:r>
            <a:r>
              <a:rPr lang="en-US" b="1" dirty="0">
                <a:solidFill>
                  <a:schemeClr val="accent1"/>
                </a:solidFill>
              </a:rPr>
              <a:t>FROM</a:t>
            </a:r>
            <a:r>
              <a:rPr lang="en-US" dirty="0"/>
              <a:t> </a:t>
            </a:r>
            <a:r>
              <a:rPr lang="en-US" dirty="0" err="1"/>
              <a:t>table_name</a:t>
            </a:r>
            <a:endParaRPr lang="en-US" dirty="0"/>
          </a:p>
          <a:p>
            <a:pPr marL="0" lvl="1" indent="0">
              <a:buNone/>
            </a:pPr>
            <a:r>
              <a:rPr lang="en-US" b="1" dirty="0" smtClean="0">
                <a:solidFill>
                  <a:schemeClr val="accent1"/>
                </a:solidFill>
              </a:rPr>
              <a:t>WHERE</a:t>
            </a:r>
            <a:r>
              <a:rPr lang="en-US" dirty="0" smtClean="0"/>
              <a:t> </a:t>
            </a:r>
            <a:r>
              <a:rPr lang="en-US" dirty="0"/>
              <a:t>column2 </a:t>
            </a:r>
            <a:r>
              <a:rPr lang="en-US" b="1" dirty="0">
                <a:solidFill>
                  <a:schemeClr val="accent1"/>
                </a:solidFill>
              </a:rPr>
              <a:t>IS NULL</a:t>
            </a:r>
          </a:p>
          <a:p>
            <a:pPr marL="0" lvl="1" indent="0">
              <a:buNone/>
            </a:pPr>
            <a:r>
              <a:rPr lang="en-US" b="1" dirty="0">
                <a:solidFill>
                  <a:schemeClr val="accent1"/>
                </a:solidFill>
              </a:rPr>
              <a:t>SELECT </a:t>
            </a:r>
            <a:r>
              <a:rPr lang="en-US" dirty="0"/>
              <a:t>column1, column2 </a:t>
            </a:r>
            <a:r>
              <a:rPr lang="en-US" b="1" dirty="0">
                <a:solidFill>
                  <a:schemeClr val="accent1"/>
                </a:solidFill>
              </a:rPr>
              <a:t>FROM</a:t>
            </a:r>
            <a:r>
              <a:rPr lang="en-US" dirty="0"/>
              <a:t> </a:t>
            </a:r>
            <a:r>
              <a:rPr lang="en-US" dirty="0" err="1"/>
              <a:t>table_name</a:t>
            </a:r>
            <a:endParaRPr lang="en-US" dirty="0"/>
          </a:p>
          <a:p>
            <a:pPr marL="0" lvl="1" indent="0">
              <a:buNone/>
            </a:pPr>
            <a:r>
              <a:rPr lang="en-US" b="1" dirty="0" smtClean="0">
                <a:solidFill>
                  <a:schemeClr val="accent1"/>
                </a:solidFill>
              </a:rPr>
              <a:t>WHERE</a:t>
            </a:r>
            <a:r>
              <a:rPr lang="en-US" dirty="0" smtClean="0"/>
              <a:t> </a:t>
            </a:r>
            <a:r>
              <a:rPr lang="en-US" dirty="0"/>
              <a:t>column2 </a:t>
            </a:r>
            <a:r>
              <a:rPr lang="en-US" b="1" dirty="0">
                <a:solidFill>
                  <a:schemeClr val="accent1"/>
                </a:solidFill>
              </a:rPr>
              <a:t>IS NOT NULL</a:t>
            </a:r>
          </a:p>
        </p:txBody>
      </p:sp>
      <p:sp>
        <p:nvSpPr>
          <p:cNvPr id="4" name="Slide Number Placeholder 3"/>
          <p:cNvSpPr>
            <a:spLocks noGrp="1"/>
          </p:cNvSpPr>
          <p:nvPr>
            <p:ph type="sldNum" sz="quarter" idx="18"/>
          </p:nvPr>
        </p:nvSpPr>
        <p:spPr/>
        <p:txBody>
          <a:bodyPr/>
          <a:lstStyle/>
          <a:p>
            <a:fld id="{0EB59224-DFAF-451D-8CBC-9A737B9002FD}" type="slidenum">
              <a:rPr lang="en-US" smtClean="0"/>
              <a:pPr/>
              <a:t>40</a:t>
            </a:fld>
            <a:endParaRPr lang="en-US" dirty="0"/>
          </a:p>
        </p:txBody>
      </p:sp>
    </p:spTree>
    <p:extLst>
      <p:ext uri="{BB962C8B-B14F-4D97-AF65-F5344CB8AC3E}">
        <p14:creationId xmlns:p14="http://schemas.microsoft.com/office/powerpoint/2010/main" val="204431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#2</a:t>
            </a:r>
          </a:p>
        </p:txBody>
      </p:sp>
      <p:sp>
        <p:nvSpPr>
          <p:cNvPr id="7" name="Content Placeholder 6"/>
          <p:cNvSpPr>
            <a:spLocks noGrp="1"/>
          </p:cNvSpPr>
          <p:nvPr>
            <p:ph sz="quarter" idx="15"/>
          </p:nvPr>
        </p:nvSpPr>
        <p:spPr>
          <a:xfrm>
            <a:off x="533400" y="1762791"/>
            <a:ext cx="8077200" cy="2054409"/>
          </a:xfrm>
        </p:spPr>
        <p:txBody>
          <a:bodyPr/>
          <a:lstStyle/>
          <a:p>
            <a:pPr marL="0" lvl="1" indent="0">
              <a:buNone/>
            </a:pPr>
            <a:r>
              <a:rPr lang="en-US" dirty="0"/>
              <a:t>Answer the following questions:</a:t>
            </a:r>
          </a:p>
          <a:p>
            <a:pPr lvl="1">
              <a:buFont typeface="+mj-lt"/>
              <a:buAutoNum type="arabicPeriod"/>
            </a:pPr>
            <a:r>
              <a:rPr lang="en-US" dirty="0"/>
              <a:t>How many invoices have totals greater than $20?</a:t>
            </a:r>
          </a:p>
          <a:p>
            <a:pPr lvl="1">
              <a:buFont typeface="+mj-lt"/>
              <a:buAutoNum type="arabicPeriod"/>
            </a:pPr>
            <a:r>
              <a:rPr lang="en-US" dirty="0"/>
              <a:t>How many invoices have totals greater than $10 and less than $20?</a:t>
            </a:r>
          </a:p>
          <a:p>
            <a:pPr lvl="1">
              <a:buFont typeface="+mj-lt"/>
              <a:buAutoNum type="arabicPeriod"/>
            </a:pPr>
            <a:r>
              <a:rPr lang="en-US" dirty="0"/>
              <a:t>How many invoices are from customers in Brazil, Argentina, or Chile?</a:t>
            </a:r>
          </a:p>
          <a:p>
            <a:pPr lvl="1">
              <a:buFont typeface="+mj-lt"/>
              <a:buAutoNum type="arabicPeriod"/>
            </a:pPr>
            <a:r>
              <a:rPr lang="en-US" dirty="0"/>
              <a:t>How many invoices have a billing country that starts with “C”?</a:t>
            </a:r>
          </a:p>
          <a:p>
            <a:pPr lvl="1">
              <a:buFont typeface="+mj-lt"/>
              <a:buAutoNum type="arabicPeriod"/>
            </a:pPr>
            <a:r>
              <a:rPr lang="en-US" dirty="0"/>
              <a:t>How many customers list their company</a:t>
            </a:r>
            <a:r>
              <a:rPr lang="en-US" dirty="0" smtClean="0"/>
              <a:t>?</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41</a:t>
            </a:fld>
            <a:endParaRPr lang="en-US" dirty="0"/>
          </a:p>
        </p:txBody>
      </p:sp>
    </p:spTree>
    <p:extLst>
      <p:ext uri="{BB962C8B-B14F-4D97-AF65-F5344CB8AC3E}">
        <p14:creationId xmlns:p14="http://schemas.microsoft.com/office/powerpoint/2010/main" val="3834698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Expressions</a:t>
            </a:r>
            <a:endParaRPr lang="en-US" dirty="0"/>
          </a:p>
        </p:txBody>
      </p:sp>
      <p:sp>
        <p:nvSpPr>
          <p:cNvPr id="7" name="Content Placeholder 6"/>
          <p:cNvSpPr>
            <a:spLocks noGrp="1"/>
          </p:cNvSpPr>
          <p:nvPr>
            <p:ph sz="quarter" idx="15"/>
          </p:nvPr>
        </p:nvSpPr>
        <p:spPr>
          <a:xfrm>
            <a:off x="533400" y="1762791"/>
            <a:ext cx="8077200" cy="3631763"/>
          </a:xfrm>
        </p:spPr>
        <p:txBody>
          <a:bodyPr/>
          <a:lstStyle/>
          <a:p>
            <a:pPr lvl="1"/>
            <a:r>
              <a:rPr lang="en-US" dirty="0" smtClean="0"/>
              <a:t>An expression is a combination of one or more values, operators, and SQL functions that evaluates to a value</a:t>
            </a:r>
          </a:p>
          <a:p>
            <a:pPr lvl="1"/>
            <a:r>
              <a:rPr lang="en-US" dirty="0" smtClean="0"/>
              <a:t>Any time the data must be displayed, filtered, or ordered in a way that is different from how it is stored, you can use expressions and functions to manipulate it</a:t>
            </a:r>
          </a:p>
          <a:p>
            <a:pPr lvl="1"/>
            <a:r>
              <a:rPr lang="en-US" dirty="0" smtClean="0"/>
              <a:t>We can use expressions to create calculated or derived fields, as in the example below:</a:t>
            </a:r>
          </a:p>
          <a:p>
            <a:pPr marL="457200" lvl="1">
              <a:buFont typeface="Georgia" panose="02040502050405020303" pitchFamily="18" charset="0"/>
              <a:buChar char="-"/>
            </a:pPr>
            <a:r>
              <a:rPr lang="en-US" b="1" dirty="0" err="1" smtClean="0">
                <a:solidFill>
                  <a:schemeClr val="accent1"/>
                </a:solidFill>
              </a:rPr>
              <a:t>end_bal</a:t>
            </a:r>
            <a:r>
              <a:rPr lang="en-US" b="1" dirty="0" smtClean="0">
                <a:solidFill>
                  <a:schemeClr val="accent1"/>
                </a:solidFill>
              </a:rPr>
              <a:t> </a:t>
            </a:r>
            <a:r>
              <a:rPr lang="en-US" dirty="0" smtClean="0"/>
              <a:t>– </a:t>
            </a:r>
            <a:r>
              <a:rPr lang="en-US" b="1" dirty="0" err="1">
                <a:solidFill>
                  <a:schemeClr val="accent1"/>
                </a:solidFill>
              </a:rPr>
              <a:t>beg_bal</a:t>
            </a:r>
            <a:r>
              <a:rPr lang="en-US" dirty="0" smtClean="0"/>
              <a:t> is the expression</a:t>
            </a:r>
          </a:p>
          <a:p>
            <a:pPr marL="457200" lvl="1">
              <a:buFont typeface="Georgia" panose="02040502050405020303" pitchFamily="18" charset="0"/>
              <a:buChar char="-"/>
            </a:pPr>
            <a:r>
              <a:rPr lang="en-US" dirty="0" smtClean="0"/>
              <a:t>Minus (</a:t>
            </a:r>
            <a:r>
              <a:rPr lang="en-US" b="1" dirty="0">
                <a:solidFill>
                  <a:schemeClr val="accent1"/>
                </a:solidFill>
              </a:rPr>
              <a:t>-</a:t>
            </a:r>
            <a:r>
              <a:rPr lang="en-US" dirty="0" smtClean="0"/>
              <a:t>) is an operator</a:t>
            </a:r>
          </a:p>
          <a:p>
            <a:pPr marL="457200" lvl="1">
              <a:buFont typeface="Georgia" panose="02040502050405020303" pitchFamily="18" charset="0"/>
              <a:buChar char="-"/>
            </a:pPr>
            <a:r>
              <a:rPr lang="en-US" b="1" dirty="0" err="1">
                <a:solidFill>
                  <a:schemeClr val="accent1"/>
                </a:solidFill>
              </a:rPr>
              <a:t>end_bal</a:t>
            </a:r>
            <a:r>
              <a:rPr lang="en-US" dirty="0" smtClean="0"/>
              <a:t> and </a:t>
            </a:r>
            <a:r>
              <a:rPr lang="en-US" b="1" dirty="0" err="1">
                <a:solidFill>
                  <a:schemeClr val="accent1"/>
                </a:solidFill>
              </a:rPr>
              <a:t>beg_bal</a:t>
            </a:r>
            <a:r>
              <a:rPr lang="en-US" b="1" dirty="0">
                <a:solidFill>
                  <a:schemeClr val="accent1"/>
                </a:solidFill>
              </a:rPr>
              <a:t> </a:t>
            </a:r>
            <a:r>
              <a:rPr lang="en-US" dirty="0" smtClean="0"/>
              <a:t>are columns in the existing table</a:t>
            </a:r>
          </a:p>
          <a:p>
            <a:pPr marL="457200" lvl="1">
              <a:buFont typeface="Georgia" panose="02040502050405020303" pitchFamily="18" charset="0"/>
              <a:buChar char="-"/>
            </a:pPr>
            <a:r>
              <a:rPr lang="en-US" b="1" dirty="0">
                <a:solidFill>
                  <a:schemeClr val="accent1"/>
                </a:solidFill>
              </a:rPr>
              <a:t>AS “difference”</a:t>
            </a:r>
            <a:r>
              <a:rPr lang="en-US" dirty="0" smtClean="0"/>
              <a:t> provides a name for a new column in the result set</a:t>
            </a:r>
          </a:p>
          <a:p>
            <a:pPr marL="0" lvl="1" indent="0">
              <a:buNone/>
            </a:pPr>
            <a:r>
              <a:rPr lang="en-US" dirty="0" smtClean="0"/>
              <a:t>SELECT column1, </a:t>
            </a:r>
            <a:r>
              <a:rPr lang="en-US" dirty="0" err="1" smtClean="0"/>
              <a:t>end_bal</a:t>
            </a:r>
            <a:r>
              <a:rPr lang="en-US" dirty="0" smtClean="0"/>
              <a:t>, </a:t>
            </a:r>
            <a:r>
              <a:rPr lang="en-US" dirty="0" err="1" smtClean="0"/>
              <a:t>end_bal</a:t>
            </a:r>
            <a:r>
              <a:rPr lang="en-US" dirty="0" smtClean="0"/>
              <a:t> </a:t>
            </a:r>
            <a:r>
              <a:rPr lang="en-US" b="1" dirty="0">
                <a:solidFill>
                  <a:schemeClr val="accent1"/>
                </a:solidFill>
              </a:rPr>
              <a:t>– </a:t>
            </a:r>
            <a:r>
              <a:rPr lang="en-US" dirty="0" err="1" smtClean="0"/>
              <a:t>beg_bal</a:t>
            </a:r>
            <a:r>
              <a:rPr lang="en-US" dirty="0" smtClean="0"/>
              <a:t> </a:t>
            </a:r>
            <a:r>
              <a:rPr lang="en-US" b="1" dirty="0">
                <a:solidFill>
                  <a:schemeClr val="accent1"/>
                </a:solidFill>
              </a:rPr>
              <a:t>AS</a:t>
            </a:r>
            <a:r>
              <a:rPr lang="en-US" dirty="0" smtClean="0"/>
              <a:t> “difference”</a:t>
            </a:r>
          </a:p>
          <a:p>
            <a:pPr marL="0" lvl="1" indent="0">
              <a:buNone/>
            </a:pPr>
            <a:r>
              <a:rPr lang="en-US" dirty="0" smtClean="0"/>
              <a:t> FROM </a:t>
            </a:r>
            <a:r>
              <a:rPr lang="en-US" dirty="0" err="1" smtClean="0"/>
              <a:t>table_name</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42</a:t>
            </a:fld>
            <a:endParaRPr lang="en-US" dirty="0"/>
          </a:p>
        </p:txBody>
      </p:sp>
    </p:spTree>
    <p:extLst>
      <p:ext uri="{BB962C8B-B14F-4D97-AF65-F5344CB8AC3E}">
        <p14:creationId xmlns:p14="http://schemas.microsoft.com/office/powerpoint/2010/main" val="740962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operators</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43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47193243"/>
              </p:ext>
            </p:extLst>
          </p:nvPr>
        </p:nvGraphicFramePr>
        <p:xfrm>
          <a:off x="533401" y="1762130"/>
          <a:ext cx="8077200" cy="1426464"/>
        </p:xfrm>
        <a:graphic>
          <a:graphicData uri="http://schemas.openxmlformats.org/drawingml/2006/table">
            <a:tbl>
              <a:tblPr firstRow="1" bandRow="1">
                <a:tableStyleId>{5C22544A-7EE6-4342-B048-85BDC9FD1C3A}</a:tableStyleId>
              </a:tblPr>
              <a:tblGrid>
                <a:gridCol w="1335970">
                  <a:extLst>
                    <a:ext uri="{9D8B030D-6E8A-4147-A177-3AD203B41FA5}">
                      <a16:colId xmlns:a16="http://schemas.microsoft.com/office/drawing/2014/main" val="20000"/>
                    </a:ext>
                  </a:extLst>
                </a:gridCol>
                <a:gridCol w="6741230">
                  <a:extLst>
                    <a:ext uri="{9D8B030D-6E8A-4147-A177-3AD203B41FA5}">
                      <a16:colId xmlns:a16="http://schemas.microsoft.com/office/drawing/2014/main" val="20001"/>
                    </a:ext>
                  </a:extLst>
                </a:gridCol>
              </a:tblGrid>
              <a:tr h="0">
                <a:tc>
                  <a:txBody>
                    <a:bodyPr/>
                    <a:lstStyle/>
                    <a:p>
                      <a:pPr algn="l" fontAlgn="t">
                        <a:spcBef>
                          <a:spcPts val="0"/>
                        </a:spcBef>
                        <a:spcAft>
                          <a:spcPts val="900"/>
                        </a:spcAft>
                      </a:pPr>
                      <a:r>
                        <a:rPr lang="en-US" sz="1200" b="1" i="0" u="none" strike="noStrike" dirty="0" smtClean="0">
                          <a:solidFill>
                            <a:srgbClr val="A32020"/>
                          </a:solidFill>
                          <a:effectLst/>
                          <a:latin typeface="Arial" panose="020B0604020202020204" pitchFamily="34" charset="0"/>
                        </a:rPr>
                        <a:t>Operator</a:t>
                      </a:r>
                      <a:endParaRPr lang="en-US" sz="1200" b="1" i="0" u="none" strike="noStrike" dirty="0">
                        <a:solidFill>
                          <a:srgbClr val="A32020"/>
                        </a:solidFill>
                        <a:effectLst/>
                        <a:latin typeface="Arial" panose="020B0604020202020204" pitchFamily="34" charset="0"/>
                      </a:endParaRPr>
                    </a:p>
                  </a:txBody>
                  <a:tcPr marL="45720" marR="45720" marT="27432" marB="27432">
                    <a:lnL w="0" cmpd="sng">
                      <a:solidFill>
                        <a:srgbClr val="FFFFFF"/>
                      </a:solidFill>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t">
                        <a:spcBef>
                          <a:spcPts val="0"/>
                        </a:spcBef>
                        <a:spcAft>
                          <a:spcPts val="900"/>
                        </a:spcAft>
                      </a:pPr>
                      <a:r>
                        <a:rPr lang="en-US" sz="1200" b="1" i="0" u="none" strike="noStrike" dirty="0" smtClean="0">
                          <a:solidFill>
                            <a:srgbClr val="A32020"/>
                          </a:solidFill>
                          <a:effectLst/>
                          <a:latin typeface="Arial" panose="020B0604020202020204" pitchFamily="34" charset="0"/>
                        </a:rPr>
                        <a:t>Description</a:t>
                      </a:r>
                      <a:endParaRPr lang="en-US" sz="1200" b="1" i="0" u="none" strike="noStrike" dirty="0">
                        <a:solidFill>
                          <a:srgbClr val="A32020"/>
                        </a:solidFill>
                        <a:effectLst/>
                        <a:latin typeface="Arial" panose="020B0604020202020204" pitchFamily="34" charset="0"/>
                      </a:endParaRPr>
                    </a:p>
                  </a:txBody>
                  <a:tcPr marL="45720" marR="45720" marT="27432" marB="27432">
                    <a:lnL w="12700" cap="flat" cmpd="sng" algn="ctr">
                      <a:noFill/>
                      <a:prstDash val="solid"/>
                      <a:round/>
                      <a:headEnd type="none" w="med" len="med"/>
                      <a:tailEnd type="none" w="med" len="med"/>
                    </a:lnL>
                    <a:lnR w="0" cmpd="sng">
                      <a:solidFill>
                        <a:srgbClr val="FFFFFF"/>
                      </a:solidFill>
                    </a:lnR>
                    <a:lnT w="0" cmpd="sng">
                      <a:solidFill>
                        <a:srgbClr val="FFFFFF"/>
                      </a:solidFill>
                    </a:lnT>
                    <a:lnB w="9525" cmpd="sng">
                      <a:solidFill>
                        <a:srgbClr val="968C6D"/>
                      </a:solidFill>
                      <a:prstDash val="solid"/>
                    </a:lnB>
                    <a:noFill/>
                  </a:tcPr>
                </a:tc>
                <a:extLst>
                  <a:ext uri="{0D108BD9-81ED-4DB2-BD59-A6C34878D82A}">
                    <a16:rowId xmlns:a16="http://schemas.microsoft.com/office/drawing/2014/main" val="10000"/>
                  </a:ext>
                </a:extLst>
              </a:tr>
              <a:tr h="0">
                <a:tc>
                  <a:txBody>
                    <a:bodyPr/>
                    <a:lstStyle/>
                    <a:p>
                      <a:pPr algn="l" fontAlgn="t">
                        <a:spcBef>
                          <a:spcPts val="0"/>
                        </a:spcBef>
                        <a:spcAft>
                          <a:spcPts val="900"/>
                        </a:spcAft>
                      </a:pPr>
                      <a:r>
                        <a:rPr lang="en-US" sz="1200" b="0" i="0" u="none" strike="noStrike" smtClean="0">
                          <a:solidFill>
                            <a:srgbClr val="000000"/>
                          </a:solidFill>
                          <a:effectLst/>
                          <a:latin typeface="Arial" panose="020B0604020202020204" pitchFamily="34" charset="0"/>
                        </a:rPr>
                        <a:t>+</a:t>
                      </a:r>
                      <a:endParaRPr lang="en-US" sz="1200" b="0" i="0" u="none" strike="noStrike" dirty="0">
                        <a:solidFill>
                          <a:srgbClr val="000000"/>
                        </a:solidFill>
                        <a:effectLst/>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t">
                        <a:spcBef>
                          <a:spcPts val="0"/>
                        </a:spcBef>
                        <a:spcAft>
                          <a:spcPts val="900"/>
                        </a:spcAft>
                      </a:pPr>
                      <a:r>
                        <a:rPr lang="en-US" sz="1200" b="0" i="0" u="none" strike="noStrike" smtClean="0">
                          <a:solidFill>
                            <a:srgbClr val="000000"/>
                          </a:solidFill>
                          <a:effectLst/>
                          <a:latin typeface="Arial" panose="020B0604020202020204" pitchFamily="34" charset="0"/>
                        </a:rPr>
                        <a:t>Adds values on either side of the operator</a:t>
                      </a:r>
                      <a:endParaRPr lang="en-US" sz="1200" b="0" i="0" u="none" strike="noStrike" dirty="0">
                        <a:solidFill>
                          <a:srgbClr val="000000"/>
                        </a:solidFill>
                        <a:effectLst/>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noFill/>
                  </a:tcPr>
                </a:tc>
                <a:extLst>
                  <a:ext uri="{0D108BD9-81ED-4DB2-BD59-A6C34878D82A}">
                    <a16:rowId xmlns:a16="http://schemas.microsoft.com/office/drawing/2014/main" val="10001"/>
                  </a:ext>
                </a:extLst>
              </a:tr>
              <a:tr h="0">
                <a:tc>
                  <a:txBody>
                    <a:bodyPr/>
                    <a:lstStyle/>
                    <a:p>
                      <a:pPr algn="l" fontAlgn="t">
                        <a:spcBef>
                          <a:spcPts val="0"/>
                        </a:spcBef>
                        <a:spcAft>
                          <a:spcPts val="900"/>
                        </a:spcAft>
                      </a:pPr>
                      <a:r>
                        <a:rPr lang="en-US" sz="1200" b="0" i="0" u="none" strike="noStrike" smtClean="0">
                          <a:solidFill>
                            <a:srgbClr val="000000"/>
                          </a:solidFill>
                          <a:effectLst/>
                          <a:latin typeface="Arial" panose="020B0604020202020204" pitchFamily="34" charset="0"/>
                        </a:rPr>
                        <a:t>-</a:t>
                      </a:r>
                      <a:endParaRPr lang="en-US" sz="1200" b="0" i="0" u="none" strike="noStrike">
                        <a:solidFill>
                          <a:srgbClr val="000000"/>
                        </a:solidFill>
                        <a:effectLst/>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t">
                        <a:spcBef>
                          <a:spcPts val="0"/>
                        </a:spcBef>
                        <a:spcAft>
                          <a:spcPts val="900"/>
                        </a:spcAft>
                      </a:pPr>
                      <a:r>
                        <a:rPr lang="en-US" sz="1200" b="0" i="0" u="none" strike="noStrike" smtClean="0">
                          <a:solidFill>
                            <a:srgbClr val="000000"/>
                          </a:solidFill>
                          <a:effectLst/>
                          <a:latin typeface="Arial" panose="020B0604020202020204" pitchFamily="34" charset="0"/>
                        </a:rPr>
                        <a:t>Subtracts right hand operand from left hand operand</a:t>
                      </a:r>
                      <a:endParaRPr lang="en-US" sz="1200" b="0" i="0" u="none" strike="noStrike" dirty="0">
                        <a:solidFill>
                          <a:srgbClr val="000000"/>
                        </a:solidFill>
                        <a:effectLst/>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2"/>
                  </a:ext>
                </a:extLst>
              </a:tr>
              <a:tr h="0">
                <a:tc>
                  <a:txBody>
                    <a:bodyPr/>
                    <a:lstStyle/>
                    <a:p>
                      <a:pPr algn="l" fontAlgn="t">
                        <a:spcBef>
                          <a:spcPts val="0"/>
                        </a:spcBef>
                        <a:spcAft>
                          <a:spcPts val="900"/>
                        </a:spcAft>
                      </a:pPr>
                      <a:r>
                        <a:rPr lang="en-US" sz="1200" b="0" i="0" u="none" strike="noStrike" dirty="0" smtClean="0">
                          <a:solidFill>
                            <a:srgbClr val="000000"/>
                          </a:solidFill>
                          <a:effectLst/>
                          <a:latin typeface="Arial" panose="020B0604020202020204" pitchFamily="34" charset="0"/>
                        </a:rPr>
                        <a:t>*</a:t>
                      </a:r>
                      <a:endParaRPr lang="en-US" sz="1200" b="0" i="0" u="none" strike="noStrike" dirty="0">
                        <a:solidFill>
                          <a:srgbClr val="000000"/>
                        </a:solidFill>
                        <a:effectLst/>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t">
                        <a:spcBef>
                          <a:spcPts val="0"/>
                        </a:spcBef>
                        <a:spcAft>
                          <a:spcPts val="900"/>
                        </a:spcAft>
                      </a:pPr>
                      <a:r>
                        <a:rPr lang="en-US" sz="1200" b="0" i="0" u="none" strike="noStrike" smtClean="0">
                          <a:solidFill>
                            <a:srgbClr val="000000"/>
                          </a:solidFill>
                          <a:effectLst/>
                          <a:latin typeface="Arial" panose="020B0604020202020204" pitchFamily="34" charset="0"/>
                        </a:rPr>
                        <a:t>Multiplies values on either side of the operator</a:t>
                      </a:r>
                      <a:endParaRPr lang="en-US" sz="1200" b="0" i="0" u="none" strike="noStrike" dirty="0">
                        <a:solidFill>
                          <a:srgbClr val="000000"/>
                        </a:solidFill>
                        <a:effectLst/>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3"/>
                  </a:ext>
                </a:extLst>
              </a:tr>
              <a:tr h="0">
                <a:tc>
                  <a:txBody>
                    <a:bodyPr/>
                    <a:lstStyle/>
                    <a:p>
                      <a:pPr algn="l" fontAlgn="t">
                        <a:spcBef>
                          <a:spcPts val="0"/>
                        </a:spcBef>
                        <a:spcAft>
                          <a:spcPts val="900"/>
                        </a:spcAft>
                      </a:pPr>
                      <a:r>
                        <a:rPr lang="en-US" sz="1200" b="0" i="0" u="none" strike="noStrike" smtClean="0">
                          <a:solidFill>
                            <a:srgbClr val="000000"/>
                          </a:solidFill>
                          <a:effectLst/>
                          <a:latin typeface="Arial" panose="020B0604020202020204" pitchFamily="34" charset="0"/>
                        </a:rPr>
                        <a:t>/</a:t>
                      </a:r>
                      <a:endParaRPr lang="en-US" sz="1200" b="0" i="0" u="none" strike="noStrike">
                        <a:solidFill>
                          <a:srgbClr val="000000"/>
                        </a:solidFill>
                        <a:effectLst/>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t">
                        <a:spcBef>
                          <a:spcPts val="0"/>
                        </a:spcBef>
                        <a:spcAft>
                          <a:spcPts val="900"/>
                        </a:spcAft>
                      </a:pPr>
                      <a:r>
                        <a:rPr lang="en-US" sz="1200" b="0" i="0" u="none" strike="noStrike" smtClean="0">
                          <a:solidFill>
                            <a:srgbClr val="000000"/>
                          </a:solidFill>
                          <a:effectLst/>
                          <a:latin typeface="Arial" panose="020B0604020202020204" pitchFamily="34" charset="0"/>
                        </a:rPr>
                        <a:t>Divides left hand operand by right hand operand</a:t>
                      </a:r>
                      <a:endParaRPr lang="en-US" sz="1200" b="0" i="0" u="none" strike="noStrike" dirty="0">
                        <a:solidFill>
                          <a:srgbClr val="000000"/>
                        </a:solidFill>
                        <a:effectLst/>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4"/>
                  </a:ext>
                </a:extLst>
              </a:tr>
              <a:tr h="0">
                <a:tc>
                  <a:txBody>
                    <a:bodyPr/>
                    <a:lstStyle/>
                    <a:p>
                      <a:pPr algn="l" fontAlgn="t">
                        <a:spcBef>
                          <a:spcPts val="0"/>
                        </a:spcBef>
                        <a:spcAft>
                          <a:spcPts val="900"/>
                        </a:spcAft>
                      </a:pPr>
                      <a:r>
                        <a:rPr lang="en-US" sz="1200" b="0" i="0" u="none" strike="noStrike" smtClean="0">
                          <a:solidFill>
                            <a:srgbClr val="000000"/>
                          </a:solidFill>
                          <a:effectLst/>
                          <a:latin typeface="Arial" panose="020B0604020202020204" pitchFamily="34" charset="0"/>
                        </a:rPr>
                        <a:t>%</a:t>
                      </a:r>
                      <a:endParaRPr lang="en-US" sz="1200" b="0" i="0" u="none" strike="noStrike" dirty="0">
                        <a:solidFill>
                          <a:srgbClr val="000000"/>
                        </a:solidFill>
                        <a:effectLst/>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t">
                        <a:spcBef>
                          <a:spcPts val="0"/>
                        </a:spcBef>
                        <a:spcAft>
                          <a:spcPts val="900"/>
                        </a:spcAft>
                      </a:pPr>
                      <a:r>
                        <a:rPr lang="en-US" sz="1200" b="0" i="0" u="none" strike="noStrike" dirty="0" smtClean="0">
                          <a:solidFill>
                            <a:srgbClr val="000000"/>
                          </a:solidFill>
                          <a:effectLst/>
                          <a:latin typeface="Arial" panose="020B0604020202020204" pitchFamily="34" charset="0"/>
                        </a:rPr>
                        <a:t>Divides left hand operand by right hand operand and returns remainder (“modulus”)</a:t>
                      </a:r>
                      <a:endParaRPr lang="en-US" sz="1200" b="0" i="0" u="none" strike="noStrike" dirty="0">
                        <a:solidFill>
                          <a:srgbClr val="000000"/>
                        </a:solidFill>
                        <a:effectLst/>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oli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96345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String functions</a:t>
            </a:r>
            <a:endParaRPr lang="en-US" dirty="0"/>
          </a:p>
        </p:txBody>
      </p:sp>
      <p:sp>
        <p:nvSpPr>
          <p:cNvPr id="7" name="Content Placeholder 6"/>
          <p:cNvSpPr>
            <a:spLocks noGrp="1"/>
          </p:cNvSpPr>
          <p:nvPr>
            <p:ph sz="quarter" idx="15"/>
          </p:nvPr>
        </p:nvSpPr>
        <p:spPr>
          <a:xfrm>
            <a:off x="533400" y="1762791"/>
            <a:ext cx="8077200" cy="3154710"/>
          </a:xfrm>
        </p:spPr>
        <p:txBody>
          <a:bodyPr/>
          <a:lstStyle/>
          <a:p>
            <a:pPr lvl="1"/>
            <a:r>
              <a:rPr lang="en-US" dirty="0"/>
              <a:t>The </a:t>
            </a:r>
            <a:r>
              <a:rPr lang="en-US" b="1" dirty="0"/>
              <a:t>RTRIM</a:t>
            </a:r>
            <a:r>
              <a:rPr lang="en-US" dirty="0"/>
              <a:t> and </a:t>
            </a:r>
            <a:r>
              <a:rPr lang="en-US" b="1" dirty="0"/>
              <a:t>LTRIM</a:t>
            </a:r>
            <a:r>
              <a:rPr lang="en-US" dirty="0"/>
              <a:t> functions remove spaces from the right side or left side of </a:t>
            </a:r>
            <a:r>
              <a:rPr lang="en-US" dirty="0" smtClean="0"/>
              <a:t>a string</a:t>
            </a:r>
            <a:endParaRPr lang="en-US" dirty="0"/>
          </a:p>
          <a:p>
            <a:r>
              <a:rPr lang="en-US" b="1" dirty="0">
                <a:solidFill>
                  <a:schemeClr val="accent1"/>
                </a:solidFill>
              </a:rPr>
              <a:t>RTRIM(&lt;string&gt;)</a:t>
            </a:r>
          </a:p>
          <a:p>
            <a:r>
              <a:rPr lang="en-US" b="1" dirty="0">
                <a:solidFill>
                  <a:schemeClr val="accent1"/>
                </a:solidFill>
              </a:rPr>
              <a:t>LTRIM(&lt;string&gt;) </a:t>
            </a:r>
          </a:p>
          <a:p>
            <a:pPr lvl="1"/>
            <a:r>
              <a:rPr lang="en-US" dirty="0"/>
              <a:t>Use </a:t>
            </a:r>
            <a:r>
              <a:rPr lang="en-US" b="1" dirty="0"/>
              <a:t>SUBSTR</a:t>
            </a:r>
            <a:r>
              <a:rPr lang="en-US" dirty="0"/>
              <a:t> to return a portion of a string starting at a given position and for a specified number of </a:t>
            </a:r>
            <a:r>
              <a:rPr lang="en-US" dirty="0" smtClean="0"/>
              <a:t>characters</a:t>
            </a:r>
            <a:endParaRPr lang="en-US" dirty="0"/>
          </a:p>
          <a:p>
            <a:r>
              <a:rPr lang="en-US" b="1" dirty="0">
                <a:solidFill>
                  <a:schemeClr val="accent1"/>
                </a:solidFill>
              </a:rPr>
              <a:t>SUBSTR(&lt;string&gt;,&lt;start location&gt;,&lt;length&gt;) </a:t>
            </a:r>
          </a:p>
          <a:p>
            <a:pPr lvl="1"/>
            <a:r>
              <a:rPr lang="en-US" dirty="0"/>
              <a:t>Use </a:t>
            </a:r>
            <a:r>
              <a:rPr lang="en-US" b="1" dirty="0"/>
              <a:t>LENGTH</a:t>
            </a:r>
            <a:r>
              <a:rPr lang="en-US" dirty="0"/>
              <a:t> to return the number of characters in a string (other SQL implementations may use </a:t>
            </a:r>
            <a:r>
              <a:rPr lang="en-US" b="1" dirty="0"/>
              <a:t>LEN</a:t>
            </a:r>
            <a:r>
              <a:rPr lang="en-US" dirty="0" smtClean="0"/>
              <a:t>)</a:t>
            </a:r>
            <a:endParaRPr lang="en-US" dirty="0"/>
          </a:p>
          <a:p>
            <a:r>
              <a:rPr lang="en-US" b="1" dirty="0">
                <a:solidFill>
                  <a:schemeClr val="accent1"/>
                </a:solidFill>
              </a:rPr>
              <a:t>LENGTH(&lt;string&gt;) </a:t>
            </a:r>
          </a:p>
        </p:txBody>
      </p:sp>
      <p:sp>
        <p:nvSpPr>
          <p:cNvPr id="4" name="Slide Number Placeholder 3"/>
          <p:cNvSpPr>
            <a:spLocks noGrp="1"/>
          </p:cNvSpPr>
          <p:nvPr>
            <p:ph type="sldNum" sz="quarter" idx="18"/>
          </p:nvPr>
        </p:nvSpPr>
        <p:spPr/>
        <p:txBody>
          <a:bodyPr/>
          <a:lstStyle/>
          <a:p>
            <a:fld id="{0EB59224-DFAF-451D-8CBC-9A737B9002FD}" type="slidenum">
              <a:rPr lang="en-US" smtClean="0"/>
              <a:pPr/>
              <a:t>44</a:t>
            </a:fld>
            <a:endParaRPr lang="en-US" dirty="0"/>
          </a:p>
        </p:txBody>
      </p:sp>
    </p:spTree>
    <p:extLst>
      <p:ext uri="{BB962C8B-B14F-4D97-AF65-F5344CB8AC3E}">
        <p14:creationId xmlns:p14="http://schemas.microsoft.com/office/powerpoint/2010/main" val="1245863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 functions </a:t>
            </a:r>
            <a:r>
              <a:rPr lang="en-US" sz="2200" b="0" dirty="0" smtClean="0"/>
              <a:t>(continued)</a:t>
            </a:r>
            <a:endParaRPr lang="en-US" sz="2200" b="0" dirty="0"/>
          </a:p>
        </p:txBody>
      </p:sp>
      <p:sp>
        <p:nvSpPr>
          <p:cNvPr id="7" name="Content Placeholder 6"/>
          <p:cNvSpPr>
            <a:spLocks noGrp="1"/>
          </p:cNvSpPr>
          <p:nvPr>
            <p:ph sz="quarter" idx="15"/>
          </p:nvPr>
        </p:nvSpPr>
        <p:spPr>
          <a:xfrm>
            <a:off x="533400" y="1762791"/>
            <a:ext cx="8077200" cy="3385542"/>
          </a:xfrm>
        </p:spPr>
        <p:txBody>
          <a:bodyPr/>
          <a:lstStyle/>
          <a:p>
            <a:pPr lvl="1"/>
            <a:r>
              <a:rPr lang="en-US" dirty="0"/>
              <a:t>Use </a:t>
            </a:r>
            <a:r>
              <a:rPr lang="en-US" b="1" dirty="0"/>
              <a:t>UPPER</a:t>
            </a:r>
            <a:r>
              <a:rPr lang="en-US" dirty="0"/>
              <a:t> and </a:t>
            </a:r>
            <a:r>
              <a:rPr lang="en-US" b="1" dirty="0"/>
              <a:t>LOWER</a:t>
            </a:r>
            <a:r>
              <a:rPr lang="en-US" dirty="0"/>
              <a:t> to change a string to either uppercase or lowercase</a:t>
            </a:r>
          </a:p>
          <a:p>
            <a:pPr lvl="1"/>
            <a:r>
              <a:rPr lang="en-US" dirty="0"/>
              <a:t>You may need to display all uppercase data in a report, for </a:t>
            </a:r>
            <a:r>
              <a:rPr lang="en-US" dirty="0" smtClean="0"/>
              <a:t>example</a:t>
            </a:r>
            <a:endParaRPr lang="en-US" dirty="0"/>
          </a:p>
          <a:p>
            <a:pPr marL="0" lvl="1" indent="0">
              <a:buNone/>
            </a:pPr>
            <a:r>
              <a:rPr lang="en-US" b="1" dirty="0">
                <a:solidFill>
                  <a:schemeClr val="accent1"/>
                </a:solidFill>
              </a:rPr>
              <a:t>UPPER(&lt;string&gt;)</a:t>
            </a:r>
          </a:p>
          <a:p>
            <a:pPr marL="0" lvl="1" indent="0">
              <a:buNone/>
            </a:pPr>
            <a:r>
              <a:rPr lang="en-US" b="1" dirty="0">
                <a:solidFill>
                  <a:schemeClr val="accent1"/>
                </a:solidFill>
              </a:rPr>
              <a:t>LOWER(&lt;string&gt;) </a:t>
            </a:r>
          </a:p>
          <a:p>
            <a:pPr lvl="1"/>
            <a:r>
              <a:rPr lang="en-US" dirty="0"/>
              <a:t>Use </a:t>
            </a:r>
            <a:r>
              <a:rPr lang="en-US" b="1" dirty="0"/>
              <a:t>REPLACE</a:t>
            </a:r>
            <a:r>
              <a:rPr lang="en-US" dirty="0"/>
              <a:t> to substitute one string value for another</a:t>
            </a:r>
          </a:p>
          <a:p>
            <a:pPr lvl="1"/>
            <a:r>
              <a:rPr lang="en-US" dirty="0"/>
              <a:t>Use </a:t>
            </a:r>
            <a:r>
              <a:rPr lang="en-US" b="1" dirty="0"/>
              <a:t>REPLACE</a:t>
            </a:r>
            <a:r>
              <a:rPr lang="en-US" dirty="0"/>
              <a:t> to clean up data; for example, you may need to replace slashes (/) in a phone number column with hyphens (-) for a </a:t>
            </a:r>
            <a:r>
              <a:rPr lang="en-US" dirty="0" smtClean="0"/>
              <a:t>report</a:t>
            </a:r>
            <a:endParaRPr lang="en-US" dirty="0"/>
          </a:p>
          <a:p>
            <a:pPr marL="0" lvl="1" indent="0">
              <a:buNone/>
            </a:pPr>
            <a:r>
              <a:rPr lang="en-US" b="1" dirty="0">
                <a:solidFill>
                  <a:schemeClr val="accent1"/>
                </a:solidFill>
              </a:rPr>
              <a:t>REPLACE(&lt;string value&gt;,&lt;string to replace&gt;,&lt;replacement&gt;) </a:t>
            </a:r>
          </a:p>
          <a:p>
            <a:pPr lvl="1"/>
            <a:r>
              <a:rPr lang="en-US" b="1" dirty="0">
                <a:solidFill>
                  <a:schemeClr val="accent1"/>
                </a:solidFill>
              </a:rPr>
              <a:t>SELECT</a:t>
            </a:r>
            <a:r>
              <a:rPr lang="en-US" dirty="0"/>
              <a:t> column1, </a:t>
            </a:r>
            <a:r>
              <a:rPr lang="en-US" b="1" dirty="0" smtClean="0">
                <a:solidFill>
                  <a:schemeClr val="accent1"/>
                </a:solidFill>
              </a:rPr>
              <a:t>REPLACE </a:t>
            </a:r>
            <a:r>
              <a:rPr lang="en-US" dirty="0" smtClean="0"/>
              <a:t>(</a:t>
            </a:r>
            <a:r>
              <a:rPr lang="en-US" dirty="0"/>
              <a:t>column1, ‘/’, ‘-’) </a:t>
            </a:r>
            <a:r>
              <a:rPr lang="en-US" b="1" dirty="0">
                <a:solidFill>
                  <a:schemeClr val="accent1"/>
                </a:solidFill>
              </a:rPr>
              <a:t>AS</a:t>
            </a:r>
            <a:r>
              <a:rPr lang="en-US" dirty="0"/>
              <a:t> </a:t>
            </a:r>
            <a:r>
              <a:rPr lang="en-US" dirty="0" err="1"/>
              <a:t>new_col</a:t>
            </a:r>
            <a:endParaRPr lang="en-US" dirty="0"/>
          </a:p>
          <a:p>
            <a:pPr lvl="1"/>
            <a:r>
              <a:rPr lang="en-US" b="1" dirty="0">
                <a:solidFill>
                  <a:schemeClr val="accent1"/>
                </a:solidFill>
              </a:rPr>
              <a:t>FROM</a:t>
            </a:r>
            <a:r>
              <a:rPr lang="en-US" dirty="0"/>
              <a:t> </a:t>
            </a:r>
            <a:r>
              <a:rPr lang="en-US" dirty="0" err="1"/>
              <a:t>table_name</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45</a:t>
            </a:fld>
            <a:endParaRPr lang="en-US" dirty="0"/>
          </a:p>
        </p:txBody>
      </p:sp>
    </p:spTree>
    <p:extLst>
      <p:ext uri="{BB962C8B-B14F-4D97-AF65-F5344CB8AC3E}">
        <p14:creationId xmlns:p14="http://schemas.microsoft.com/office/powerpoint/2010/main" val="2355729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 functions</a:t>
            </a:r>
            <a:endParaRPr lang="en-US" sz="2200" b="0" dirty="0"/>
          </a:p>
        </p:txBody>
      </p:sp>
      <p:sp>
        <p:nvSpPr>
          <p:cNvPr id="7" name="Content Placeholder 6"/>
          <p:cNvSpPr>
            <a:spLocks noGrp="1"/>
          </p:cNvSpPr>
          <p:nvPr>
            <p:ph sz="quarter" idx="15"/>
          </p:nvPr>
        </p:nvSpPr>
        <p:spPr>
          <a:xfrm>
            <a:off x="533400" y="1762791"/>
            <a:ext cx="8077200" cy="2300630"/>
          </a:xfrm>
        </p:spPr>
        <p:txBody>
          <a:bodyPr/>
          <a:lstStyle/>
          <a:p>
            <a:pPr lvl="1"/>
            <a:r>
              <a:rPr lang="en-US" dirty="0"/>
              <a:t>Use </a:t>
            </a:r>
            <a:r>
              <a:rPr lang="en-US" b="1" dirty="0"/>
              <a:t>ROUND</a:t>
            </a:r>
            <a:r>
              <a:rPr lang="en-US" dirty="0"/>
              <a:t> to specify a number of significant digits</a:t>
            </a:r>
            <a:r>
              <a:rPr lang="en-US" dirty="0" smtClean="0"/>
              <a:t>:</a:t>
            </a:r>
            <a:endParaRPr lang="en-US" dirty="0"/>
          </a:p>
          <a:p>
            <a:pPr marL="0" lvl="1" indent="0">
              <a:buNone/>
            </a:pPr>
            <a:r>
              <a:rPr lang="en-US" b="1" dirty="0">
                <a:solidFill>
                  <a:schemeClr val="accent1"/>
                </a:solidFill>
              </a:rPr>
              <a:t>SELECT</a:t>
            </a:r>
            <a:r>
              <a:rPr lang="en-US" dirty="0"/>
              <a:t> column1, </a:t>
            </a:r>
            <a:r>
              <a:rPr lang="en-US" b="1" dirty="0">
                <a:solidFill>
                  <a:schemeClr val="accent1"/>
                </a:solidFill>
              </a:rPr>
              <a:t>ROUND</a:t>
            </a:r>
            <a:r>
              <a:rPr lang="en-US" dirty="0" smtClean="0"/>
              <a:t> (</a:t>
            </a:r>
            <a:r>
              <a:rPr lang="en-US" dirty="0"/>
              <a:t>column1, 2)</a:t>
            </a:r>
            <a:r>
              <a:rPr lang="en-US" b="1" dirty="0">
                <a:solidFill>
                  <a:schemeClr val="accent1"/>
                </a:solidFill>
              </a:rPr>
              <a:t> AS </a:t>
            </a:r>
            <a:r>
              <a:rPr lang="en-US" dirty="0" err="1"/>
              <a:t>new_col</a:t>
            </a:r>
            <a:r>
              <a:rPr lang="en-US" dirty="0"/>
              <a:t> </a:t>
            </a:r>
          </a:p>
          <a:p>
            <a:pPr marL="0" lvl="1" indent="0">
              <a:buNone/>
            </a:pPr>
            <a:r>
              <a:rPr lang="en-US" b="1" dirty="0">
                <a:solidFill>
                  <a:schemeClr val="accent1"/>
                </a:solidFill>
              </a:rPr>
              <a:t>FROM</a:t>
            </a:r>
            <a:r>
              <a:rPr lang="en-US" dirty="0"/>
              <a:t> </a:t>
            </a:r>
            <a:r>
              <a:rPr lang="en-US" dirty="0" err="1" smtClean="0"/>
              <a:t>table_name</a:t>
            </a:r>
            <a:endParaRPr lang="en-US" dirty="0"/>
          </a:p>
          <a:p>
            <a:pPr lvl="1"/>
            <a:r>
              <a:rPr lang="en-US" dirty="0"/>
              <a:t>Use </a:t>
            </a:r>
            <a:r>
              <a:rPr lang="en-US" b="1" dirty="0"/>
              <a:t>RANDOM</a:t>
            </a:r>
            <a:r>
              <a:rPr lang="en-US" dirty="0"/>
              <a:t> in combination with the absolute value function </a:t>
            </a:r>
            <a:r>
              <a:rPr lang="en-US" b="1" dirty="0"/>
              <a:t>ABS</a:t>
            </a:r>
            <a:r>
              <a:rPr lang="en-US" dirty="0"/>
              <a:t> and modulus operator % to generate a random number on a specific range</a:t>
            </a:r>
            <a:r>
              <a:rPr lang="en-US" dirty="0" smtClean="0"/>
              <a:t>:</a:t>
            </a:r>
            <a:endParaRPr lang="en-US" dirty="0"/>
          </a:p>
          <a:p>
            <a:pPr marL="0" lvl="1" indent="0">
              <a:buNone/>
            </a:pPr>
            <a:r>
              <a:rPr lang="en-US" b="1" dirty="0">
                <a:solidFill>
                  <a:schemeClr val="accent1"/>
                </a:solidFill>
              </a:rPr>
              <a:t>SELECT</a:t>
            </a:r>
            <a:r>
              <a:rPr lang="en-US" dirty="0" smtClean="0"/>
              <a:t> </a:t>
            </a:r>
            <a:r>
              <a:rPr lang="en-US" dirty="0"/>
              <a:t>*, </a:t>
            </a:r>
            <a:r>
              <a:rPr lang="en-US" b="1" dirty="0">
                <a:solidFill>
                  <a:schemeClr val="accent1"/>
                </a:solidFill>
              </a:rPr>
              <a:t>ABS</a:t>
            </a:r>
            <a:r>
              <a:rPr lang="en-US" dirty="0"/>
              <a:t>(</a:t>
            </a:r>
            <a:r>
              <a:rPr lang="en-US" b="1" dirty="0">
                <a:solidFill>
                  <a:schemeClr val="accent1"/>
                </a:solidFill>
              </a:rPr>
              <a:t>RANDOM</a:t>
            </a:r>
            <a:r>
              <a:rPr lang="en-US" dirty="0"/>
              <a:t>() % 100) </a:t>
            </a:r>
            <a:r>
              <a:rPr lang="en-US" b="1" dirty="0">
                <a:solidFill>
                  <a:schemeClr val="accent1"/>
                </a:solidFill>
              </a:rPr>
              <a:t>AS</a:t>
            </a:r>
            <a:r>
              <a:rPr lang="en-US" dirty="0"/>
              <a:t> </a:t>
            </a:r>
            <a:r>
              <a:rPr lang="en-US" dirty="0" err="1"/>
              <a:t>new_col</a:t>
            </a:r>
            <a:r>
              <a:rPr lang="en-US" dirty="0"/>
              <a:t> </a:t>
            </a:r>
          </a:p>
          <a:p>
            <a:pPr marL="0" lvl="1" indent="0">
              <a:buNone/>
            </a:pPr>
            <a:r>
              <a:rPr lang="en-US" b="1" dirty="0">
                <a:solidFill>
                  <a:schemeClr val="accent1"/>
                </a:solidFill>
              </a:rPr>
              <a:t>FROM</a:t>
            </a:r>
            <a:r>
              <a:rPr lang="en-US" dirty="0"/>
              <a:t> </a:t>
            </a:r>
            <a:r>
              <a:rPr lang="en-US" dirty="0" err="1"/>
              <a:t>table_name</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46</a:t>
            </a:fld>
            <a:endParaRPr lang="en-US" dirty="0"/>
          </a:p>
        </p:txBody>
      </p:sp>
    </p:spTree>
    <p:extLst>
      <p:ext uri="{BB962C8B-B14F-4D97-AF65-F5344CB8AC3E}">
        <p14:creationId xmlns:p14="http://schemas.microsoft.com/office/powerpoint/2010/main" val="3005030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Date functions</a:t>
            </a:r>
            <a:endParaRPr lang="en-US" sz="2200" b="0" dirty="0"/>
          </a:p>
        </p:txBody>
      </p:sp>
      <p:sp>
        <p:nvSpPr>
          <p:cNvPr id="7" name="Content Placeholder 6"/>
          <p:cNvSpPr>
            <a:spLocks noGrp="1"/>
          </p:cNvSpPr>
          <p:nvPr>
            <p:ph sz="quarter" idx="15"/>
          </p:nvPr>
        </p:nvSpPr>
        <p:spPr>
          <a:xfrm>
            <a:off x="533400" y="1762791"/>
            <a:ext cx="3962400" cy="3908762"/>
          </a:xfrm>
        </p:spPr>
        <p:txBody>
          <a:bodyPr>
            <a:spAutoFit/>
          </a:bodyPr>
          <a:lstStyle/>
          <a:p>
            <a:pPr lvl="1"/>
            <a:r>
              <a:rPr lang="en-US" dirty="0"/>
              <a:t>Different SQL implementations have varying functions and operators for dates </a:t>
            </a:r>
            <a:r>
              <a:rPr lang="en-US" dirty="0" smtClean="0"/>
              <a:t>and times</a:t>
            </a:r>
            <a:endParaRPr lang="en-US" dirty="0"/>
          </a:p>
          <a:p>
            <a:pPr lvl="1"/>
            <a:r>
              <a:rPr lang="en-US" dirty="0"/>
              <a:t>In SQLite, date objects are created by DATE and related functions, and arithmetic operators are used to do calculations involving dates</a:t>
            </a:r>
          </a:p>
          <a:p>
            <a:pPr lvl="1"/>
            <a:r>
              <a:rPr lang="en-US" b="1" dirty="0"/>
              <a:t>DATE(‘now’) </a:t>
            </a:r>
            <a:r>
              <a:rPr lang="en-US" dirty="0"/>
              <a:t>returns the current date and time of the server</a:t>
            </a:r>
          </a:p>
          <a:p>
            <a:pPr lvl="1"/>
            <a:r>
              <a:rPr lang="en-US" b="1" dirty="0"/>
              <a:t>JULIANDAY</a:t>
            </a:r>
            <a:r>
              <a:rPr lang="en-US" dirty="0"/>
              <a:t> interprets dates in the standard YYYY-MM-DD format</a:t>
            </a:r>
          </a:p>
          <a:p>
            <a:pPr lvl="1"/>
            <a:r>
              <a:rPr lang="en-US" b="1" dirty="0"/>
              <a:t>STRFTIME</a:t>
            </a:r>
            <a:r>
              <a:rPr lang="en-US" dirty="0"/>
              <a:t> provides flexible options for managing dates and times using substitutions shown at </a:t>
            </a:r>
            <a:r>
              <a:rPr lang="en-US" dirty="0" smtClean="0"/>
              <a:t>right</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47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1265812"/>
              </p:ext>
            </p:extLst>
          </p:nvPr>
        </p:nvGraphicFramePr>
        <p:xfrm>
          <a:off x="4648201" y="1762130"/>
          <a:ext cx="3962400" cy="3090672"/>
        </p:xfrm>
        <a:graphic>
          <a:graphicData uri="http://schemas.openxmlformats.org/drawingml/2006/table">
            <a:tbl>
              <a:tblPr firstRow="1" bandRow="1">
                <a:tableStyleId>{5C22544A-7EE6-4342-B048-85BDC9FD1C3A}</a:tableStyleId>
              </a:tblPr>
              <a:tblGrid>
                <a:gridCol w="872547">
                  <a:extLst>
                    <a:ext uri="{9D8B030D-6E8A-4147-A177-3AD203B41FA5}">
                      <a16:colId xmlns:a16="http://schemas.microsoft.com/office/drawing/2014/main" val="20000"/>
                    </a:ext>
                  </a:extLst>
                </a:gridCol>
                <a:gridCol w="3089853">
                  <a:extLst>
                    <a:ext uri="{9D8B030D-6E8A-4147-A177-3AD203B41FA5}">
                      <a16:colId xmlns:a16="http://schemas.microsoft.com/office/drawing/2014/main" val="20001"/>
                    </a:ext>
                  </a:extLst>
                </a:gridCol>
              </a:tblGrid>
              <a:tr h="0">
                <a:tc>
                  <a:txBody>
                    <a:bodyPr/>
                    <a:lstStyle/>
                    <a:p>
                      <a:pPr algn="l" fontAlgn="t">
                        <a:spcBef>
                          <a:spcPts val="0"/>
                        </a:spcBef>
                        <a:spcAft>
                          <a:spcPts val="900"/>
                        </a:spcAft>
                      </a:pPr>
                      <a:r>
                        <a:rPr lang="en-US" sz="1200" b="1" i="0" u="none" strike="noStrike" dirty="0" smtClean="0">
                          <a:solidFill>
                            <a:srgbClr val="A32020"/>
                          </a:solidFill>
                          <a:effectLst/>
                          <a:latin typeface="Arial" panose="020B0604020202020204" pitchFamily="34" charset="0"/>
                        </a:rPr>
                        <a:t>Sub</a:t>
                      </a:r>
                      <a:endParaRPr lang="en-US" sz="1200" b="1" i="0" u="none" strike="noStrike" dirty="0">
                        <a:solidFill>
                          <a:srgbClr val="A32020"/>
                        </a:solidFill>
                        <a:effectLst/>
                        <a:latin typeface="Arial" panose="020B0604020202020204" pitchFamily="34" charset="0"/>
                      </a:endParaRPr>
                    </a:p>
                  </a:txBody>
                  <a:tcPr marL="45720" marR="45720" marT="27432" marB="27432">
                    <a:lnL w="0" cmpd="sng">
                      <a:solidFill>
                        <a:srgbClr val="FFFFFF"/>
                      </a:solidFill>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t">
                        <a:spcBef>
                          <a:spcPts val="0"/>
                        </a:spcBef>
                        <a:spcAft>
                          <a:spcPts val="900"/>
                        </a:spcAft>
                      </a:pPr>
                      <a:r>
                        <a:rPr lang="en-US" sz="1200" b="1" i="0" u="none" strike="noStrike" dirty="0" smtClean="0">
                          <a:solidFill>
                            <a:srgbClr val="A32020"/>
                          </a:solidFill>
                          <a:effectLst/>
                          <a:latin typeface="Arial" panose="020B0604020202020204" pitchFamily="34" charset="0"/>
                        </a:rPr>
                        <a:t>Description</a:t>
                      </a:r>
                      <a:endParaRPr lang="en-US" sz="1200" b="1" i="0" u="none" strike="noStrike" dirty="0">
                        <a:solidFill>
                          <a:srgbClr val="A32020"/>
                        </a:solidFill>
                        <a:effectLst/>
                        <a:latin typeface="Arial" panose="020B0604020202020204" pitchFamily="34" charset="0"/>
                      </a:endParaRPr>
                    </a:p>
                  </a:txBody>
                  <a:tcPr marL="45720" marR="45720" marT="27432" marB="27432">
                    <a:lnL w="12700" cap="flat" cmpd="sng" algn="ctr">
                      <a:noFill/>
                      <a:prstDash val="solid"/>
                      <a:round/>
                      <a:headEnd type="none" w="med" len="med"/>
                      <a:tailEnd type="none" w="med" len="med"/>
                    </a:lnL>
                    <a:lnR w="0" cmpd="sng">
                      <a:solidFill>
                        <a:srgbClr val="FFFFFF"/>
                      </a:solidFill>
                    </a:lnR>
                    <a:lnT w="0" cmpd="sng">
                      <a:solidFill>
                        <a:srgbClr val="FFFFFF"/>
                      </a:solidFill>
                    </a:lnT>
                    <a:lnB w="9525" cmpd="sng">
                      <a:solidFill>
                        <a:srgbClr val="968C6D"/>
                      </a:solidFill>
                      <a:prstDash val="solid"/>
                    </a:lnB>
                    <a:noFill/>
                  </a:tcPr>
                </a:tc>
                <a:extLst>
                  <a:ext uri="{0D108BD9-81ED-4DB2-BD59-A6C34878D82A}">
                    <a16:rowId xmlns:a16="http://schemas.microsoft.com/office/drawing/2014/main" val="10000"/>
                  </a:ext>
                </a:extLst>
              </a:tr>
              <a:tr h="0">
                <a:tc>
                  <a:txBody>
                    <a:bodyPr/>
                    <a:lstStyle/>
                    <a:p>
                      <a:pPr marL="0" algn="l" defTabSz="914400" rtl="0" eaLnBrk="1" fontAlgn="t" latinLnBrk="0" hangingPunct="1">
                        <a:spcBef>
                          <a:spcPts val="0"/>
                        </a:spcBef>
                        <a:spcAft>
                          <a:spcPts val="900"/>
                        </a:spcAft>
                      </a:pPr>
                      <a:r>
                        <a:rPr lang="en-US" sz="1200" b="0" i="0" u="none" strike="noStrike" kern="1200" smtClean="0">
                          <a:solidFill>
                            <a:srgbClr val="000000"/>
                          </a:solidFill>
                          <a:effectLst/>
                          <a:latin typeface="Arial" panose="020B0604020202020204" pitchFamily="34" charset="0"/>
                          <a:ea typeface="+mn-ea"/>
                          <a:cs typeface="+mn-cs"/>
                        </a:rPr>
                        <a:t>%d</a:t>
                      </a:r>
                      <a:endParaRPr lang="en-US" sz="1200" b="0" i="0" u="none" strike="noStrike" kern="1200" dirty="0">
                        <a:solidFill>
                          <a:srgbClr val="000000"/>
                        </a:solidFill>
                        <a:effectLst/>
                        <a:latin typeface="Arial" panose="020B0604020202020204" pitchFamily="34" charset="0"/>
                        <a:ea typeface="+mn-ea"/>
                        <a:cs typeface="+mn-cs"/>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marL="0" algn="l" defTabSz="914400" rtl="0" eaLnBrk="1" fontAlgn="t" latinLnBrk="0" hangingPunct="1">
                        <a:spcBef>
                          <a:spcPts val="0"/>
                        </a:spcBef>
                        <a:spcAft>
                          <a:spcPts val="900"/>
                        </a:spcAft>
                      </a:pPr>
                      <a:r>
                        <a:rPr lang="en-US" sz="1200" b="0" i="0" u="none" strike="noStrike" kern="1200" smtClean="0">
                          <a:solidFill>
                            <a:srgbClr val="000000"/>
                          </a:solidFill>
                          <a:effectLst/>
                          <a:latin typeface="Arial" panose="020B0604020202020204" pitchFamily="34" charset="0"/>
                          <a:ea typeface="+mn-ea"/>
                          <a:cs typeface="+mn-cs"/>
                        </a:rPr>
                        <a:t>day of month: 00</a:t>
                      </a:r>
                      <a:endParaRPr lang="en-US" sz="1200" b="0" i="0" u="none" strike="noStrike" kern="1200" dirty="0">
                        <a:solidFill>
                          <a:srgbClr val="000000"/>
                        </a:solidFill>
                        <a:effectLst/>
                        <a:latin typeface="Arial" panose="020B0604020202020204" pitchFamily="34" charset="0"/>
                        <a:ea typeface="+mn-ea"/>
                        <a:cs typeface="+mn-cs"/>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noFill/>
                  </a:tcPr>
                </a:tc>
                <a:extLst>
                  <a:ext uri="{0D108BD9-81ED-4DB2-BD59-A6C34878D82A}">
                    <a16:rowId xmlns:a16="http://schemas.microsoft.com/office/drawing/2014/main" val="10001"/>
                  </a:ext>
                </a:extLst>
              </a:tr>
              <a:tr h="0">
                <a:tc>
                  <a:txBody>
                    <a:bodyPr/>
                    <a:lstStyle/>
                    <a:p>
                      <a:pPr marL="0" algn="l" defTabSz="914400" rtl="0" eaLnBrk="1" fontAlgn="t" latinLnBrk="0" hangingPunct="1">
                        <a:spcBef>
                          <a:spcPts val="0"/>
                        </a:spcBef>
                        <a:spcAft>
                          <a:spcPts val="900"/>
                        </a:spcAft>
                      </a:pPr>
                      <a:r>
                        <a:rPr lang="en-US" sz="1200" b="0" i="0" u="none" strike="noStrike" kern="1200" smtClean="0">
                          <a:solidFill>
                            <a:srgbClr val="000000"/>
                          </a:solidFill>
                          <a:effectLst/>
                          <a:latin typeface="Arial" panose="020B0604020202020204" pitchFamily="34" charset="0"/>
                          <a:ea typeface="+mn-ea"/>
                          <a:cs typeface="+mn-cs"/>
                        </a:rPr>
                        <a:t>%f</a:t>
                      </a:r>
                      <a:endParaRPr lang="en-US" sz="1200" b="0" i="0" u="none" strike="noStrike" kern="1200" dirty="0">
                        <a:solidFill>
                          <a:srgbClr val="000000"/>
                        </a:solidFill>
                        <a:effectLst/>
                        <a:latin typeface="Arial" panose="020B0604020202020204" pitchFamily="34" charset="0"/>
                        <a:ea typeface="+mn-ea"/>
                        <a:cs typeface="+mn-cs"/>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marL="0" algn="l" defTabSz="914400" rtl="0" eaLnBrk="1" fontAlgn="t" latinLnBrk="0" hangingPunct="1">
                        <a:spcBef>
                          <a:spcPts val="0"/>
                        </a:spcBef>
                        <a:spcAft>
                          <a:spcPts val="900"/>
                        </a:spcAft>
                      </a:pPr>
                      <a:r>
                        <a:rPr lang="en-US" sz="1200" b="0" i="0" u="none" strike="noStrike" kern="1200" smtClean="0">
                          <a:solidFill>
                            <a:srgbClr val="000000"/>
                          </a:solidFill>
                          <a:effectLst/>
                          <a:latin typeface="Arial" panose="020B0604020202020204" pitchFamily="34" charset="0"/>
                          <a:ea typeface="+mn-ea"/>
                          <a:cs typeface="+mn-cs"/>
                        </a:rPr>
                        <a:t>fractional seconds: SS.SSS</a:t>
                      </a:r>
                      <a:endParaRPr lang="en-US" sz="1200" b="0" i="0" u="none" strike="noStrike" kern="1200" dirty="0">
                        <a:solidFill>
                          <a:srgbClr val="000000"/>
                        </a:solidFill>
                        <a:effectLst/>
                        <a:latin typeface="Arial" panose="020B0604020202020204" pitchFamily="34" charset="0"/>
                        <a:ea typeface="+mn-ea"/>
                        <a:cs typeface="+mn-cs"/>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2"/>
                  </a:ext>
                </a:extLst>
              </a:tr>
              <a:tr h="0">
                <a:tc>
                  <a:txBody>
                    <a:bodyPr/>
                    <a:lstStyle/>
                    <a:p>
                      <a:pPr marL="0" algn="l" defTabSz="914400" rtl="0" eaLnBrk="1" fontAlgn="t" latinLnBrk="0" hangingPunct="1">
                        <a:spcBef>
                          <a:spcPts val="0"/>
                        </a:spcBef>
                        <a:spcAft>
                          <a:spcPts val="900"/>
                        </a:spcAft>
                      </a:pPr>
                      <a:r>
                        <a:rPr lang="en-US" sz="1200" b="0" i="0" u="none" strike="noStrike" kern="1200" smtClean="0">
                          <a:solidFill>
                            <a:srgbClr val="000000"/>
                          </a:solidFill>
                          <a:effectLst/>
                          <a:latin typeface="Arial" panose="020B0604020202020204" pitchFamily="34" charset="0"/>
                          <a:ea typeface="+mn-ea"/>
                          <a:cs typeface="+mn-cs"/>
                        </a:rPr>
                        <a:t>%H</a:t>
                      </a:r>
                      <a:endParaRPr lang="en-US" sz="1200" b="0" i="0" u="none" strike="noStrike" kern="1200" dirty="0">
                        <a:solidFill>
                          <a:srgbClr val="000000"/>
                        </a:solidFill>
                        <a:effectLst/>
                        <a:latin typeface="Arial" panose="020B0604020202020204" pitchFamily="34" charset="0"/>
                        <a:ea typeface="+mn-ea"/>
                        <a:cs typeface="+mn-cs"/>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marL="0" algn="l" defTabSz="914400" rtl="0" eaLnBrk="1" fontAlgn="t" latinLnBrk="0" hangingPunct="1">
                        <a:spcBef>
                          <a:spcPts val="0"/>
                        </a:spcBef>
                        <a:spcAft>
                          <a:spcPts val="900"/>
                        </a:spcAft>
                      </a:pPr>
                      <a:r>
                        <a:rPr lang="en-US" sz="1200" b="0" i="0" u="none" strike="noStrike" kern="1200" smtClean="0">
                          <a:solidFill>
                            <a:srgbClr val="000000"/>
                          </a:solidFill>
                          <a:effectLst/>
                          <a:latin typeface="Arial" panose="020B0604020202020204" pitchFamily="34" charset="0"/>
                          <a:ea typeface="+mn-ea"/>
                          <a:cs typeface="+mn-cs"/>
                        </a:rPr>
                        <a:t>hour: 00-24</a:t>
                      </a:r>
                      <a:endParaRPr lang="en-US" sz="1200" b="0" i="0" u="none" strike="noStrike" kern="1200" dirty="0">
                        <a:solidFill>
                          <a:srgbClr val="000000"/>
                        </a:solidFill>
                        <a:effectLst/>
                        <a:latin typeface="Arial" panose="020B0604020202020204" pitchFamily="34" charset="0"/>
                        <a:ea typeface="+mn-ea"/>
                        <a:cs typeface="+mn-cs"/>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3"/>
                  </a:ext>
                </a:extLst>
              </a:tr>
              <a:tr h="0">
                <a:tc>
                  <a:txBody>
                    <a:bodyPr/>
                    <a:lstStyle/>
                    <a:p>
                      <a:pPr marL="0" algn="l" defTabSz="914400" rtl="0" eaLnBrk="1" fontAlgn="t" latinLnBrk="0" hangingPunct="1">
                        <a:spcBef>
                          <a:spcPts val="0"/>
                        </a:spcBef>
                        <a:spcAft>
                          <a:spcPts val="900"/>
                        </a:spcAft>
                      </a:pPr>
                      <a:r>
                        <a:rPr lang="en-US" sz="1200" b="0" i="0" u="none" strike="noStrike" kern="1200" smtClean="0">
                          <a:solidFill>
                            <a:srgbClr val="000000"/>
                          </a:solidFill>
                          <a:effectLst/>
                          <a:latin typeface="Arial" panose="020B0604020202020204" pitchFamily="34" charset="0"/>
                          <a:ea typeface="+mn-ea"/>
                          <a:cs typeface="+mn-cs"/>
                        </a:rPr>
                        <a:t>%j</a:t>
                      </a:r>
                      <a:endParaRPr lang="en-US" sz="1200" b="0" i="0" u="none" strike="noStrike" kern="1200" dirty="0">
                        <a:solidFill>
                          <a:srgbClr val="000000"/>
                        </a:solidFill>
                        <a:effectLst/>
                        <a:latin typeface="Arial" panose="020B0604020202020204" pitchFamily="34" charset="0"/>
                        <a:ea typeface="+mn-ea"/>
                        <a:cs typeface="+mn-cs"/>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marL="0" algn="l" defTabSz="914400" rtl="0" eaLnBrk="1" fontAlgn="t" latinLnBrk="0" hangingPunct="1">
                        <a:spcBef>
                          <a:spcPts val="0"/>
                        </a:spcBef>
                        <a:spcAft>
                          <a:spcPts val="900"/>
                        </a:spcAft>
                      </a:pPr>
                      <a:r>
                        <a:rPr lang="en-US" sz="1200" b="0" i="0" u="none" strike="noStrike" kern="1200" smtClean="0">
                          <a:solidFill>
                            <a:srgbClr val="000000"/>
                          </a:solidFill>
                          <a:effectLst/>
                          <a:latin typeface="Arial" panose="020B0604020202020204" pitchFamily="34" charset="0"/>
                          <a:ea typeface="+mn-ea"/>
                          <a:cs typeface="+mn-cs"/>
                        </a:rPr>
                        <a:t>day of year: 001-366</a:t>
                      </a:r>
                      <a:endParaRPr lang="en-US" sz="1200" b="0" i="0" u="none" strike="noStrike" kern="1200" dirty="0">
                        <a:solidFill>
                          <a:srgbClr val="000000"/>
                        </a:solidFill>
                        <a:effectLst/>
                        <a:latin typeface="Arial" panose="020B0604020202020204" pitchFamily="34" charset="0"/>
                        <a:ea typeface="+mn-ea"/>
                        <a:cs typeface="+mn-cs"/>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4"/>
                  </a:ext>
                </a:extLst>
              </a:tr>
              <a:tr h="0">
                <a:tc>
                  <a:txBody>
                    <a:bodyPr/>
                    <a:lstStyle/>
                    <a:p>
                      <a:pPr marL="0" algn="l" defTabSz="914400" rtl="0" eaLnBrk="1" fontAlgn="t" latinLnBrk="0" hangingPunct="1">
                        <a:spcBef>
                          <a:spcPts val="0"/>
                        </a:spcBef>
                        <a:spcAft>
                          <a:spcPts val="900"/>
                        </a:spcAft>
                      </a:pPr>
                      <a:r>
                        <a:rPr lang="en-US" sz="1200" b="0" i="0" u="none" strike="noStrike" kern="1200" smtClean="0">
                          <a:solidFill>
                            <a:srgbClr val="000000"/>
                          </a:solidFill>
                          <a:effectLst/>
                          <a:latin typeface="Arial" panose="020B0604020202020204" pitchFamily="34" charset="0"/>
                          <a:ea typeface="+mn-ea"/>
                          <a:cs typeface="+mn-cs"/>
                        </a:rPr>
                        <a:t>%J</a:t>
                      </a:r>
                      <a:endParaRPr lang="en-US" sz="1200" b="0" i="0" u="none" strike="noStrike" kern="1200" dirty="0">
                        <a:solidFill>
                          <a:srgbClr val="000000"/>
                        </a:solidFill>
                        <a:effectLst/>
                        <a:latin typeface="Arial" panose="020B0604020202020204" pitchFamily="34" charset="0"/>
                        <a:ea typeface="+mn-ea"/>
                        <a:cs typeface="+mn-cs"/>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marL="0" algn="l" defTabSz="914400" rtl="0" eaLnBrk="1" fontAlgn="t" latinLnBrk="0" hangingPunct="1">
                        <a:spcBef>
                          <a:spcPts val="0"/>
                        </a:spcBef>
                        <a:spcAft>
                          <a:spcPts val="900"/>
                        </a:spcAft>
                      </a:pPr>
                      <a:r>
                        <a:rPr lang="en-US" sz="1200" b="0" i="0" u="none" strike="noStrike" kern="1200" smtClean="0">
                          <a:solidFill>
                            <a:srgbClr val="000000"/>
                          </a:solidFill>
                          <a:effectLst/>
                          <a:latin typeface="Arial" panose="020B0604020202020204" pitchFamily="34" charset="0"/>
                          <a:ea typeface="+mn-ea"/>
                          <a:cs typeface="+mn-cs"/>
                        </a:rPr>
                        <a:t>Julian day number</a:t>
                      </a:r>
                      <a:endParaRPr lang="en-US" sz="1200" b="0" i="0" u="none" strike="noStrike" kern="1200" dirty="0">
                        <a:solidFill>
                          <a:srgbClr val="000000"/>
                        </a:solidFill>
                        <a:effectLst/>
                        <a:latin typeface="Arial" panose="020B0604020202020204" pitchFamily="34" charset="0"/>
                        <a:ea typeface="+mn-ea"/>
                        <a:cs typeface="+mn-cs"/>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5"/>
                  </a:ext>
                </a:extLst>
              </a:tr>
              <a:tr h="0">
                <a:tc>
                  <a:txBody>
                    <a:bodyPr/>
                    <a:lstStyle/>
                    <a:p>
                      <a:pPr marL="0" algn="l" defTabSz="914400" rtl="0" eaLnBrk="1" fontAlgn="t" latinLnBrk="0" hangingPunct="1">
                        <a:spcBef>
                          <a:spcPts val="0"/>
                        </a:spcBef>
                        <a:spcAft>
                          <a:spcPts val="900"/>
                        </a:spcAft>
                      </a:pPr>
                      <a:r>
                        <a:rPr lang="en-US" sz="1200" b="0" i="0" u="none" strike="noStrike" kern="1200" smtClean="0">
                          <a:solidFill>
                            <a:srgbClr val="000000"/>
                          </a:solidFill>
                          <a:effectLst/>
                          <a:latin typeface="Arial" panose="020B0604020202020204" pitchFamily="34" charset="0"/>
                          <a:ea typeface="+mn-ea"/>
                          <a:cs typeface="+mn-cs"/>
                        </a:rPr>
                        <a:t>%m</a:t>
                      </a:r>
                      <a:endParaRPr lang="en-US" sz="1200" b="0" i="0" u="none" strike="noStrike" kern="1200" dirty="0">
                        <a:solidFill>
                          <a:srgbClr val="000000"/>
                        </a:solidFill>
                        <a:effectLst/>
                        <a:latin typeface="Arial" panose="020B0604020202020204" pitchFamily="34" charset="0"/>
                        <a:ea typeface="+mn-ea"/>
                        <a:cs typeface="+mn-cs"/>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marL="0" algn="l" defTabSz="914400" rtl="0" eaLnBrk="1" fontAlgn="t" latinLnBrk="0" hangingPunct="1">
                        <a:spcBef>
                          <a:spcPts val="0"/>
                        </a:spcBef>
                        <a:spcAft>
                          <a:spcPts val="900"/>
                        </a:spcAft>
                      </a:pPr>
                      <a:r>
                        <a:rPr lang="en-US" sz="1200" b="0" i="0" u="none" strike="noStrike" kern="1200" smtClean="0">
                          <a:solidFill>
                            <a:srgbClr val="000000"/>
                          </a:solidFill>
                          <a:effectLst/>
                          <a:latin typeface="Arial" panose="020B0604020202020204" pitchFamily="34" charset="0"/>
                          <a:ea typeface="+mn-ea"/>
                          <a:cs typeface="+mn-cs"/>
                        </a:rPr>
                        <a:t>month: 01-12</a:t>
                      </a:r>
                      <a:endParaRPr lang="en-US" sz="1200" b="0" i="0" u="none" strike="noStrike" kern="1200" dirty="0">
                        <a:solidFill>
                          <a:srgbClr val="000000"/>
                        </a:solidFill>
                        <a:effectLst/>
                        <a:latin typeface="Arial" panose="020B0604020202020204" pitchFamily="34" charset="0"/>
                        <a:ea typeface="+mn-ea"/>
                        <a:cs typeface="+mn-cs"/>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6"/>
                  </a:ext>
                </a:extLst>
              </a:tr>
              <a:tr h="0">
                <a:tc>
                  <a:txBody>
                    <a:bodyPr/>
                    <a:lstStyle/>
                    <a:p>
                      <a:pPr marL="0" algn="l" defTabSz="914400" rtl="0" eaLnBrk="1" fontAlgn="t" latinLnBrk="0" hangingPunct="1">
                        <a:spcBef>
                          <a:spcPts val="0"/>
                        </a:spcBef>
                        <a:spcAft>
                          <a:spcPts val="900"/>
                        </a:spcAft>
                      </a:pPr>
                      <a:r>
                        <a:rPr lang="en-US" sz="1200" b="0" i="0" u="none" strike="noStrike" kern="1200" smtClean="0">
                          <a:solidFill>
                            <a:srgbClr val="000000"/>
                          </a:solidFill>
                          <a:effectLst/>
                          <a:latin typeface="Arial" panose="020B0604020202020204" pitchFamily="34" charset="0"/>
                          <a:ea typeface="+mn-ea"/>
                          <a:cs typeface="+mn-cs"/>
                        </a:rPr>
                        <a:t>%M</a:t>
                      </a:r>
                      <a:endParaRPr lang="en-US" sz="1200" b="0" i="0" u="none" strike="noStrike" kern="1200" dirty="0">
                        <a:solidFill>
                          <a:srgbClr val="000000"/>
                        </a:solidFill>
                        <a:effectLst/>
                        <a:latin typeface="Arial" panose="020B0604020202020204" pitchFamily="34" charset="0"/>
                        <a:ea typeface="+mn-ea"/>
                        <a:cs typeface="+mn-cs"/>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marL="0" algn="l" defTabSz="914400" rtl="0" eaLnBrk="1" fontAlgn="t" latinLnBrk="0" hangingPunct="1">
                        <a:spcBef>
                          <a:spcPts val="0"/>
                        </a:spcBef>
                        <a:spcAft>
                          <a:spcPts val="900"/>
                        </a:spcAft>
                      </a:pPr>
                      <a:r>
                        <a:rPr lang="en-US" sz="1200" b="0" i="0" u="none" strike="noStrike" kern="1200" dirty="0" smtClean="0">
                          <a:solidFill>
                            <a:srgbClr val="000000"/>
                          </a:solidFill>
                          <a:effectLst/>
                          <a:latin typeface="Arial" panose="020B0604020202020204" pitchFamily="34" charset="0"/>
                          <a:ea typeface="+mn-ea"/>
                          <a:cs typeface="+mn-cs"/>
                        </a:rPr>
                        <a:t>minute: 00-59</a:t>
                      </a:r>
                      <a:endParaRPr lang="en-US" sz="1200" b="0" i="0" u="none" strike="noStrike" kern="1200" dirty="0">
                        <a:solidFill>
                          <a:srgbClr val="000000"/>
                        </a:solidFill>
                        <a:effectLst/>
                        <a:latin typeface="Arial" panose="020B0604020202020204" pitchFamily="34" charset="0"/>
                        <a:ea typeface="+mn-ea"/>
                        <a:cs typeface="+mn-cs"/>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7"/>
                  </a:ext>
                </a:extLst>
              </a:tr>
              <a:tr h="0">
                <a:tc>
                  <a:txBody>
                    <a:bodyPr/>
                    <a:lstStyle/>
                    <a:p>
                      <a:pPr marL="0" algn="l" defTabSz="914400" rtl="0" eaLnBrk="1" fontAlgn="t" latinLnBrk="0" hangingPunct="1">
                        <a:spcBef>
                          <a:spcPts val="0"/>
                        </a:spcBef>
                        <a:spcAft>
                          <a:spcPts val="900"/>
                        </a:spcAft>
                      </a:pPr>
                      <a:r>
                        <a:rPr lang="en-US" sz="1200" b="0" i="0" u="none" strike="noStrike" kern="1200" smtClean="0">
                          <a:solidFill>
                            <a:srgbClr val="000000"/>
                          </a:solidFill>
                          <a:effectLst/>
                          <a:latin typeface="Arial" panose="020B0604020202020204" pitchFamily="34" charset="0"/>
                          <a:ea typeface="+mn-ea"/>
                          <a:cs typeface="+mn-cs"/>
                        </a:rPr>
                        <a:t>%s</a:t>
                      </a:r>
                      <a:endParaRPr lang="en-US" sz="1200" b="0" i="0" u="none" strike="noStrike" kern="1200" dirty="0">
                        <a:solidFill>
                          <a:srgbClr val="000000"/>
                        </a:solidFill>
                        <a:effectLst/>
                        <a:latin typeface="Arial" panose="020B0604020202020204" pitchFamily="34" charset="0"/>
                        <a:ea typeface="+mn-ea"/>
                        <a:cs typeface="+mn-cs"/>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marL="0" algn="l" defTabSz="914400" rtl="0" eaLnBrk="1" fontAlgn="t" latinLnBrk="0" hangingPunct="1">
                        <a:spcBef>
                          <a:spcPts val="0"/>
                        </a:spcBef>
                        <a:spcAft>
                          <a:spcPts val="900"/>
                        </a:spcAft>
                      </a:pPr>
                      <a:r>
                        <a:rPr lang="en-US" sz="1200" b="0" i="0" u="none" strike="noStrike" kern="1200" smtClean="0">
                          <a:solidFill>
                            <a:srgbClr val="000000"/>
                          </a:solidFill>
                          <a:effectLst/>
                          <a:latin typeface="Arial" panose="020B0604020202020204" pitchFamily="34" charset="0"/>
                          <a:ea typeface="+mn-ea"/>
                          <a:cs typeface="+mn-cs"/>
                        </a:rPr>
                        <a:t>seconds since 1970-01-01</a:t>
                      </a:r>
                      <a:endParaRPr lang="en-US" sz="1200" b="0" i="0" u="none" strike="noStrike" kern="1200" dirty="0">
                        <a:solidFill>
                          <a:srgbClr val="000000"/>
                        </a:solidFill>
                        <a:effectLst/>
                        <a:latin typeface="Arial" panose="020B0604020202020204" pitchFamily="34" charset="0"/>
                        <a:ea typeface="+mn-ea"/>
                        <a:cs typeface="+mn-cs"/>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8"/>
                  </a:ext>
                </a:extLst>
              </a:tr>
              <a:tr h="0">
                <a:tc>
                  <a:txBody>
                    <a:bodyPr/>
                    <a:lstStyle/>
                    <a:p>
                      <a:pPr marL="0" algn="l" defTabSz="914400" rtl="0" eaLnBrk="1" fontAlgn="t" latinLnBrk="0" hangingPunct="1">
                        <a:spcBef>
                          <a:spcPts val="0"/>
                        </a:spcBef>
                        <a:spcAft>
                          <a:spcPts val="900"/>
                        </a:spcAft>
                      </a:pPr>
                      <a:r>
                        <a:rPr lang="en-US" sz="1200" b="0" i="0" u="none" strike="noStrike" kern="1200" dirty="0" smtClean="0">
                          <a:solidFill>
                            <a:srgbClr val="000000"/>
                          </a:solidFill>
                          <a:effectLst/>
                          <a:latin typeface="Arial" panose="020B0604020202020204" pitchFamily="34" charset="0"/>
                          <a:ea typeface="+mn-ea"/>
                          <a:cs typeface="+mn-cs"/>
                        </a:rPr>
                        <a:t>%S</a:t>
                      </a:r>
                      <a:endParaRPr lang="en-US" sz="1200" b="0" i="0" u="none" strike="noStrike" kern="1200" dirty="0">
                        <a:solidFill>
                          <a:srgbClr val="000000"/>
                        </a:solidFill>
                        <a:effectLst/>
                        <a:latin typeface="Arial" panose="020B0604020202020204" pitchFamily="34" charset="0"/>
                        <a:ea typeface="+mn-ea"/>
                        <a:cs typeface="+mn-cs"/>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marL="0" algn="l" defTabSz="914400" rtl="0" eaLnBrk="1" fontAlgn="t" latinLnBrk="0" hangingPunct="1">
                        <a:spcBef>
                          <a:spcPts val="0"/>
                        </a:spcBef>
                        <a:spcAft>
                          <a:spcPts val="900"/>
                        </a:spcAft>
                      </a:pPr>
                      <a:r>
                        <a:rPr lang="en-US" sz="1200" b="0" i="0" u="none" strike="noStrike" kern="1200" dirty="0" smtClean="0">
                          <a:solidFill>
                            <a:srgbClr val="000000"/>
                          </a:solidFill>
                          <a:effectLst/>
                          <a:latin typeface="Arial" panose="020B0604020202020204" pitchFamily="34" charset="0"/>
                          <a:ea typeface="+mn-ea"/>
                          <a:cs typeface="+mn-cs"/>
                        </a:rPr>
                        <a:t>seconds: 00-59</a:t>
                      </a:r>
                      <a:endParaRPr lang="en-US" sz="1200" b="0" i="0" u="none" strike="noStrike" kern="1200" dirty="0">
                        <a:solidFill>
                          <a:srgbClr val="000000"/>
                        </a:solidFill>
                        <a:effectLst/>
                        <a:latin typeface="Arial" panose="020B0604020202020204" pitchFamily="34" charset="0"/>
                        <a:ea typeface="+mn-ea"/>
                        <a:cs typeface="+mn-cs"/>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9"/>
                  </a:ext>
                </a:extLst>
              </a:tr>
              <a:tr h="0">
                <a:tc>
                  <a:txBody>
                    <a:bodyPr/>
                    <a:lstStyle/>
                    <a:p>
                      <a:pPr marL="0" algn="l" defTabSz="914400" rtl="0" eaLnBrk="1" fontAlgn="t" latinLnBrk="0" hangingPunct="1">
                        <a:spcBef>
                          <a:spcPts val="0"/>
                        </a:spcBef>
                        <a:spcAft>
                          <a:spcPts val="900"/>
                        </a:spcAft>
                      </a:pPr>
                      <a:r>
                        <a:rPr lang="en-US" sz="1200" b="0" i="0" u="none" strike="noStrike" kern="1200" dirty="0" smtClean="0">
                          <a:solidFill>
                            <a:srgbClr val="000000"/>
                          </a:solidFill>
                          <a:effectLst/>
                          <a:latin typeface="Arial" panose="020B0604020202020204" pitchFamily="34" charset="0"/>
                          <a:ea typeface="+mn-ea"/>
                          <a:cs typeface="+mn-cs"/>
                        </a:rPr>
                        <a:t>%w</a:t>
                      </a:r>
                      <a:endParaRPr lang="en-US" sz="1200" b="0" i="0" u="none" strike="noStrike" kern="1200" dirty="0">
                        <a:solidFill>
                          <a:srgbClr val="000000"/>
                        </a:solidFill>
                        <a:effectLst/>
                        <a:latin typeface="Arial" panose="020B0604020202020204" pitchFamily="34" charset="0"/>
                        <a:ea typeface="+mn-ea"/>
                        <a:cs typeface="+mn-cs"/>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marL="0" algn="l" defTabSz="914400" rtl="0" eaLnBrk="1" fontAlgn="t" latinLnBrk="0" hangingPunct="1">
                        <a:spcBef>
                          <a:spcPts val="0"/>
                        </a:spcBef>
                        <a:spcAft>
                          <a:spcPts val="900"/>
                        </a:spcAft>
                      </a:pPr>
                      <a:r>
                        <a:rPr lang="en-US" sz="1200" b="0" i="0" u="none" strike="noStrike" kern="1200" dirty="0" smtClean="0">
                          <a:solidFill>
                            <a:srgbClr val="000000"/>
                          </a:solidFill>
                          <a:effectLst/>
                          <a:latin typeface="Arial" panose="020B0604020202020204" pitchFamily="34" charset="0"/>
                          <a:ea typeface="+mn-ea"/>
                          <a:cs typeface="+mn-cs"/>
                        </a:rPr>
                        <a:t>day of week 0-6 with Sunday = 0</a:t>
                      </a:r>
                      <a:endParaRPr lang="en-US" sz="1200" b="0" i="0" u="none" strike="noStrike" kern="1200" dirty="0">
                        <a:solidFill>
                          <a:srgbClr val="000000"/>
                        </a:solidFill>
                        <a:effectLst/>
                        <a:latin typeface="Arial" panose="020B0604020202020204" pitchFamily="34" charset="0"/>
                        <a:ea typeface="+mn-ea"/>
                        <a:cs typeface="+mn-cs"/>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10"/>
                  </a:ext>
                </a:extLst>
              </a:tr>
              <a:tr h="0">
                <a:tc>
                  <a:txBody>
                    <a:bodyPr/>
                    <a:lstStyle/>
                    <a:p>
                      <a:pPr marL="0" algn="l" defTabSz="914400" rtl="0" eaLnBrk="1" fontAlgn="t" latinLnBrk="0" hangingPunct="1">
                        <a:spcBef>
                          <a:spcPts val="0"/>
                        </a:spcBef>
                        <a:spcAft>
                          <a:spcPts val="900"/>
                        </a:spcAft>
                      </a:pPr>
                      <a:r>
                        <a:rPr lang="en-US" sz="1200" b="0" i="0" u="none" strike="noStrike" kern="1200" smtClean="0">
                          <a:solidFill>
                            <a:srgbClr val="000000"/>
                          </a:solidFill>
                          <a:effectLst/>
                          <a:latin typeface="Arial" panose="020B0604020202020204" pitchFamily="34" charset="0"/>
                          <a:ea typeface="+mn-ea"/>
                          <a:cs typeface="+mn-cs"/>
                        </a:rPr>
                        <a:t>%W</a:t>
                      </a:r>
                      <a:endParaRPr lang="en-US" sz="1200" b="0" i="0" u="none" strike="noStrike" kern="1200" dirty="0">
                        <a:solidFill>
                          <a:srgbClr val="000000"/>
                        </a:solidFill>
                        <a:effectLst/>
                        <a:latin typeface="Arial" panose="020B0604020202020204" pitchFamily="34" charset="0"/>
                        <a:ea typeface="+mn-ea"/>
                        <a:cs typeface="+mn-cs"/>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marL="0" algn="l" defTabSz="914400" rtl="0" eaLnBrk="1" fontAlgn="t" latinLnBrk="0" hangingPunct="1">
                        <a:spcBef>
                          <a:spcPts val="0"/>
                        </a:spcBef>
                        <a:spcAft>
                          <a:spcPts val="900"/>
                        </a:spcAft>
                      </a:pPr>
                      <a:r>
                        <a:rPr lang="en-US" sz="1200" b="0" i="0" u="none" strike="noStrike" kern="1200" smtClean="0">
                          <a:solidFill>
                            <a:srgbClr val="000000"/>
                          </a:solidFill>
                          <a:effectLst/>
                          <a:latin typeface="Arial" panose="020B0604020202020204" pitchFamily="34" charset="0"/>
                          <a:ea typeface="+mn-ea"/>
                          <a:cs typeface="+mn-cs"/>
                        </a:rPr>
                        <a:t>week of year: 00-53</a:t>
                      </a:r>
                      <a:endParaRPr lang="en-US" sz="1200" b="0" i="0" u="none" strike="noStrike" kern="1200" dirty="0">
                        <a:solidFill>
                          <a:srgbClr val="000000"/>
                        </a:solidFill>
                        <a:effectLst/>
                        <a:latin typeface="Arial" panose="020B0604020202020204" pitchFamily="34" charset="0"/>
                        <a:ea typeface="+mn-ea"/>
                        <a:cs typeface="+mn-cs"/>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11"/>
                  </a:ext>
                </a:extLst>
              </a:tr>
              <a:tr h="0">
                <a:tc>
                  <a:txBody>
                    <a:bodyPr/>
                    <a:lstStyle/>
                    <a:p>
                      <a:pPr marL="0" algn="l" defTabSz="914400" rtl="0" eaLnBrk="1" fontAlgn="t" latinLnBrk="0" hangingPunct="1">
                        <a:spcBef>
                          <a:spcPts val="0"/>
                        </a:spcBef>
                        <a:spcAft>
                          <a:spcPts val="900"/>
                        </a:spcAft>
                      </a:pPr>
                      <a:r>
                        <a:rPr lang="en-US" sz="1200" b="0" i="0" u="none" strike="noStrike" kern="1200" smtClean="0">
                          <a:solidFill>
                            <a:srgbClr val="000000"/>
                          </a:solidFill>
                          <a:effectLst/>
                          <a:latin typeface="Arial" panose="020B0604020202020204" pitchFamily="34" charset="0"/>
                          <a:ea typeface="+mn-ea"/>
                          <a:cs typeface="+mn-cs"/>
                        </a:rPr>
                        <a:t>%Y</a:t>
                      </a:r>
                      <a:endParaRPr lang="en-US" sz="1200" b="0" i="0" u="none" strike="noStrike" kern="1200" dirty="0">
                        <a:solidFill>
                          <a:srgbClr val="000000"/>
                        </a:solidFill>
                        <a:effectLst/>
                        <a:latin typeface="Arial" panose="020B0604020202020204" pitchFamily="34" charset="0"/>
                        <a:ea typeface="+mn-ea"/>
                        <a:cs typeface="+mn-cs"/>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marL="0" algn="l" defTabSz="914400" rtl="0" eaLnBrk="1" fontAlgn="t" latinLnBrk="0" hangingPunct="1">
                        <a:spcBef>
                          <a:spcPts val="0"/>
                        </a:spcBef>
                        <a:spcAft>
                          <a:spcPts val="900"/>
                        </a:spcAft>
                      </a:pPr>
                      <a:r>
                        <a:rPr lang="en-US" sz="1200" b="0" i="0" u="none" strike="noStrike" kern="1200" dirty="0" smtClean="0">
                          <a:solidFill>
                            <a:srgbClr val="000000"/>
                          </a:solidFill>
                          <a:effectLst/>
                          <a:latin typeface="Arial" panose="020B0604020202020204" pitchFamily="34" charset="0"/>
                          <a:ea typeface="+mn-ea"/>
                          <a:cs typeface="+mn-cs"/>
                        </a:rPr>
                        <a:t>year: 0000-9999</a:t>
                      </a:r>
                      <a:endParaRPr lang="en-US" sz="1200" b="0" i="0" u="none" strike="noStrike" kern="1200" dirty="0">
                        <a:solidFill>
                          <a:srgbClr val="000000"/>
                        </a:solidFill>
                        <a:effectLst/>
                        <a:latin typeface="Arial" panose="020B0604020202020204" pitchFamily="34" charset="0"/>
                        <a:ea typeface="+mn-ea"/>
                        <a:cs typeface="+mn-cs"/>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olid"/>
                    </a:lnB>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779105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 Date functions</a:t>
            </a:r>
            <a:endParaRPr lang="en-US" dirty="0"/>
          </a:p>
        </p:txBody>
      </p:sp>
      <p:sp>
        <p:nvSpPr>
          <p:cNvPr id="7" name="Content Placeholder 6"/>
          <p:cNvSpPr>
            <a:spLocks noGrp="1"/>
          </p:cNvSpPr>
          <p:nvPr>
            <p:ph sz="quarter" idx="15"/>
          </p:nvPr>
        </p:nvSpPr>
        <p:spPr>
          <a:xfrm>
            <a:off x="533400" y="1762791"/>
            <a:ext cx="8077200" cy="2416046"/>
          </a:xfrm>
        </p:spPr>
        <p:txBody>
          <a:bodyPr/>
          <a:lstStyle/>
          <a:p>
            <a:pPr marL="0" lvl="1" indent="0">
              <a:buNone/>
            </a:pPr>
            <a:r>
              <a:rPr lang="en-US" b="1" dirty="0">
                <a:solidFill>
                  <a:schemeClr val="accent1"/>
                </a:solidFill>
              </a:rPr>
              <a:t>SELECT JULIANDAY</a:t>
            </a:r>
            <a:r>
              <a:rPr lang="en-US" dirty="0"/>
              <a:t>('now') - </a:t>
            </a:r>
            <a:r>
              <a:rPr lang="en-US" b="1" dirty="0">
                <a:solidFill>
                  <a:schemeClr val="accent1"/>
                </a:solidFill>
              </a:rPr>
              <a:t>JULIANDAY</a:t>
            </a:r>
            <a:r>
              <a:rPr lang="en-US" dirty="0"/>
              <a:t>('1776-07-04</a:t>
            </a:r>
            <a:r>
              <a:rPr lang="en-US" dirty="0" smtClean="0"/>
              <a:t>');</a:t>
            </a:r>
            <a:endParaRPr lang="en-US" dirty="0"/>
          </a:p>
          <a:p>
            <a:pPr marL="0" lvl="1" indent="0">
              <a:buNone/>
            </a:pPr>
            <a:r>
              <a:rPr lang="en-US" b="1" dirty="0">
                <a:solidFill>
                  <a:schemeClr val="accent1"/>
                </a:solidFill>
              </a:rPr>
              <a:t>SELECT</a:t>
            </a:r>
            <a:r>
              <a:rPr lang="en-US" dirty="0"/>
              <a:t> column1, </a:t>
            </a:r>
            <a:r>
              <a:rPr lang="en-US" b="1" dirty="0">
                <a:solidFill>
                  <a:schemeClr val="accent1"/>
                </a:solidFill>
              </a:rPr>
              <a:t>STRFTIME</a:t>
            </a:r>
            <a:r>
              <a:rPr lang="en-US" dirty="0"/>
              <a:t>(‘%Y-%m-%d’, column1) </a:t>
            </a:r>
            <a:r>
              <a:rPr lang="en-US" b="1" dirty="0">
                <a:solidFill>
                  <a:schemeClr val="accent1"/>
                </a:solidFill>
              </a:rPr>
              <a:t>AS</a:t>
            </a:r>
            <a:r>
              <a:rPr lang="en-US" dirty="0"/>
              <a:t> </a:t>
            </a:r>
            <a:r>
              <a:rPr lang="en-US" dirty="0" err="1"/>
              <a:t>new_col</a:t>
            </a:r>
            <a:endParaRPr lang="en-US" dirty="0"/>
          </a:p>
          <a:p>
            <a:pPr marL="0" lvl="1" indent="0">
              <a:buNone/>
            </a:pPr>
            <a:r>
              <a:rPr lang="en-US" b="1" dirty="0">
                <a:solidFill>
                  <a:schemeClr val="accent1"/>
                </a:solidFill>
              </a:rPr>
              <a:t>FROM</a:t>
            </a:r>
            <a:r>
              <a:rPr lang="en-US" dirty="0"/>
              <a:t> </a:t>
            </a:r>
            <a:r>
              <a:rPr lang="en-US" dirty="0" err="1" smtClean="0"/>
              <a:t>table_name</a:t>
            </a:r>
            <a:endParaRPr lang="en-US" dirty="0"/>
          </a:p>
          <a:p>
            <a:pPr marL="0" lvl="1" indent="0">
              <a:buNone/>
            </a:pPr>
            <a:r>
              <a:rPr lang="en-US" b="1" dirty="0">
                <a:solidFill>
                  <a:schemeClr val="accent1"/>
                </a:solidFill>
              </a:rPr>
              <a:t>SELECT</a:t>
            </a:r>
            <a:r>
              <a:rPr lang="en-US" dirty="0"/>
              <a:t> column1, </a:t>
            </a:r>
            <a:r>
              <a:rPr lang="en-US" b="1" dirty="0">
                <a:solidFill>
                  <a:schemeClr val="accent1"/>
                </a:solidFill>
              </a:rPr>
              <a:t>STRFTIME</a:t>
            </a:r>
            <a:r>
              <a:rPr lang="en-US" dirty="0"/>
              <a:t>(‘%w’, column1)</a:t>
            </a:r>
            <a:r>
              <a:rPr lang="en-US" b="1" dirty="0">
                <a:solidFill>
                  <a:schemeClr val="accent1"/>
                </a:solidFill>
              </a:rPr>
              <a:t> AS </a:t>
            </a:r>
            <a:r>
              <a:rPr lang="en-US" dirty="0" err="1"/>
              <a:t>new_col</a:t>
            </a:r>
            <a:endParaRPr lang="en-US" dirty="0"/>
          </a:p>
          <a:p>
            <a:pPr marL="0" lvl="1" indent="0">
              <a:buNone/>
            </a:pPr>
            <a:r>
              <a:rPr lang="en-US" b="1" dirty="0">
                <a:solidFill>
                  <a:schemeClr val="accent1"/>
                </a:solidFill>
              </a:rPr>
              <a:t>FROM</a:t>
            </a:r>
            <a:r>
              <a:rPr lang="en-US" dirty="0"/>
              <a:t> </a:t>
            </a:r>
            <a:r>
              <a:rPr lang="en-US" dirty="0" err="1" smtClean="0"/>
              <a:t>table_name</a:t>
            </a:r>
            <a:endParaRPr lang="en-US" dirty="0"/>
          </a:p>
          <a:p>
            <a:pPr marL="0" lvl="1" indent="0">
              <a:buNone/>
            </a:pPr>
            <a:r>
              <a:rPr lang="en-US" b="1" dirty="0">
                <a:solidFill>
                  <a:schemeClr val="accent1"/>
                </a:solidFill>
              </a:rPr>
              <a:t>SELECT </a:t>
            </a:r>
            <a:r>
              <a:rPr lang="en-US" dirty="0"/>
              <a:t>column1, </a:t>
            </a:r>
            <a:r>
              <a:rPr lang="en-US" b="1" dirty="0">
                <a:solidFill>
                  <a:schemeClr val="accent1"/>
                </a:solidFill>
              </a:rPr>
              <a:t>STRFTIME</a:t>
            </a:r>
            <a:r>
              <a:rPr lang="en-US" dirty="0"/>
              <a:t>(‘%W’, column1) </a:t>
            </a:r>
            <a:r>
              <a:rPr lang="en-US" b="1" dirty="0">
                <a:solidFill>
                  <a:schemeClr val="accent1"/>
                </a:solidFill>
              </a:rPr>
              <a:t>AS</a:t>
            </a:r>
            <a:r>
              <a:rPr lang="en-US" dirty="0"/>
              <a:t> </a:t>
            </a:r>
            <a:r>
              <a:rPr lang="en-US" dirty="0" err="1"/>
              <a:t>new_col</a:t>
            </a:r>
            <a:endParaRPr lang="en-US" dirty="0"/>
          </a:p>
          <a:p>
            <a:pPr marL="0" lvl="1" indent="0">
              <a:buNone/>
            </a:pPr>
            <a:r>
              <a:rPr lang="en-US" b="1" dirty="0">
                <a:solidFill>
                  <a:schemeClr val="accent1"/>
                </a:solidFill>
              </a:rPr>
              <a:t>FROM</a:t>
            </a:r>
            <a:r>
              <a:rPr lang="en-US" dirty="0"/>
              <a:t> </a:t>
            </a:r>
            <a:r>
              <a:rPr lang="en-US" dirty="0" err="1"/>
              <a:t>table_name</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48</a:t>
            </a:fld>
            <a:endParaRPr lang="en-US" dirty="0"/>
          </a:p>
        </p:txBody>
      </p:sp>
    </p:spTree>
    <p:extLst>
      <p:ext uri="{BB962C8B-B14F-4D97-AF65-F5344CB8AC3E}">
        <p14:creationId xmlns:p14="http://schemas.microsoft.com/office/powerpoint/2010/main" val="1985484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CAST</a:t>
            </a:r>
            <a:endParaRPr lang="en-US" dirty="0"/>
          </a:p>
        </p:txBody>
      </p:sp>
      <p:sp>
        <p:nvSpPr>
          <p:cNvPr id="7" name="Content Placeholder 6"/>
          <p:cNvSpPr>
            <a:spLocks noGrp="1"/>
          </p:cNvSpPr>
          <p:nvPr>
            <p:ph sz="quarter" idx="15"/>
          </p:nvPr>
        </p:nvSpPr>
        <p:spPr>
          <a:xfrm>
            <a:off x="533400" y="1762791"/>
            <a:ext cx="8077200" cy="3385542"/>
          </a:xfrm>
        </p:spPr>
        <p:txBody>
          <a:bodyPr/>
          <a:lstStyle/>
          <a:p>
            <a:pPr lvl="1"/>
            <a:r>
              <a:rPr lang="en-US" dirty="0"/>
              <a:t>The </a:t>
            </a:r>
            <a:r>
              <a:rPr lang="en-US" b="1" dirty="0"/>
              <a:t>CAST</a:t>
            </a:r>
            <a:r>
              <a:rPr lang="en-US" dirty="0"/>
              <a:t> function is used for explicitly changing the data type of a column, often from text to numeric and vice versa</a:t>
            </a:r>
          </a:p>
          <a:p>
            <a:pPr lvl="1"/>
            <a:r>
              <a:rPr lang="en-US" dirty="0"/>
              <a:t>Available data types include:</a:t>
            </a:r>
          </a:p>
          <a:p>
            <a:pPr lvl="2"/>
            <a:r>
              <a:rPr lang="en-US" b="1" dirty="0"/>
              <a:t>INT</a:t>
            </a:r>
            <a:r>
              <a:rPr lang="en-US" dirty="0"/>
              <a:t> - Integer</a:t>
            </a:r>
          </a:p>
          <a:p>
            <a:pPr lvl="2"/>
            <a:r>
              <a:rPr lang="en-US" b="1" dirty="0"/>
              <a:t>CHAR</a:t>
            </a:r>
            <a:r>
              <a:rPr lang="en-US" dirty="0"/>
              <a:t> - Text</a:t>
            </a:r>
          </a:p>
          <a:p>
            <a:pPr lvl="2"/>
            <a:r>
              <a:rPr lang="en-US" b="1" dirty="0"/>
              <a:t>TEXT</a:t>
            </a:r>
            <a:r>
              <a:rPr lang="en-US" dirty="0"/>
              <a:t> - Text</a:t>
            </a:r>
          </a:p>
          <a:p>
            <a:pPr lvl="2"/>
            <a:r>
              <a:rPr lang="en-US" b="1" dirty="0"/>
              <a:t>REAL</a:t>
            </a:r>
            <a:r>
              <a:rPr lang="en-US" dirty="0"/>
              <a:t> - Numeric</a:t>
            </a:r>
          </a:p>
          <a:p>
            <a:pPr lvl="2"/>
            <a:r>
              <a:rPr lang="en-US" b="1" dirty="0"/>
              <a:t>FLOAT</a:t>
            </a:r>
            <a:r>
              <a:rPr lang="en-US" dirty="0"/>
              <a:t> - </a:t>
            </a:r>
            <a:r>
              <a:rPr lang="en-US" dirty="0" smtClean="0"/>
              <a:t>Numeric</a:t>
            </a:r>
            <a:endParaRPr lang="en-US" dirty="0"/>
          </a:p>
          <a:p>
            <a:pPr marL="0" lvl="1" indent="0">
              <a:buNone/>
            </a:pPr>
            <a:r>
              <a:rPr lang="en-US" b="1" dirty="0">
                <a:solidFill>
                  <a:schemeClr val="accent1"/>
                </a:solidFill>
              </a:rPr>
              <a:t>SELECT</a:t>
            </a:r>
            <a:r>
              <a:rPr lang="en-US" dirty="0"/>
              <a:t> column1, </a:t>
            </a:r>
            <a:r>
              <a:rPr lang="en-US" b="1" dirty="0">
                <a:solidFill>
                  <a:schemeClr val="accent1"/>
                </a:solidFill>
              </a:rPr>
              <a:t>CAST</a:t>
            </a:r>
            <a:r>
              <a:rPr lang="en-US" dirty="0"/>
              <a:t>(column1 </a:t>
            </a:r>
            <a:r>
              <a:rPr lang="en-US" b="1" dirty="0">
                <a:solidFill>
                  <a:schemeClr val="accent1"/>
                </a:solidFill>
              </a:rPr>
              <a:t>AS INT</a:t>
            </a:r>
            <a:r>
              <a:rPr lang="en-US" dirty="0"/>
              <a:t>) </a:t>
            </a:r>
            <a:r>
              <a:rPr lang="en-US" b="1" dirty="0">
                <a:solidFill>
                  <a:schemeClr val="accent1"/>
                </a:solidFill>
              </a:rPr>
              <a:t>AS</a:t>
            </a:r>
            <a:r>
              <a:rPr lang="en-US" dirty="0"/>
              <a:t> </a:t>
            </a:r>
            <a:r>
              <a:rPr lang="en-US" dirty="0" err="1"/>
              <a:t>int_col</a:t>
            </a:r>
            <a:r>
              <a:rPr lang="en-US" dirty="0"/>
              <a:t> </a:t>
            </a:r>
            <a:r>
              <a:rPr lang="en-US" b="1" dirty="0">
                <a:solidFill>
                  <a:schemeClr val="accent1"/>
                </a:solidFill>
              </a:rPr>
              <a:t>FROM</a:t>
            </a:r>
            <a:r>
              <a:rPr lang="en-US" dirty="0"/>
              <a:t> </a:t>
            </a:r>
            <a:r>
              <a:rPr lang="en-US" dirty="0" err="1"/>
              <a:t>table_name</a:t>
            </a:r>
            <a:endParaRPr lang="en-US" dirty="0"/>
          </a:p>
          <a:p>
            <a:pPr marL="0" lvl="1" indent="0">
              <a:buNone/>
            </a:pPr>
            <a:r>
              <a:rPr lang="en-US" b="1" dirty="0">
                <a:solidFill>
                  <a:schemeClr val="accent1"/>
                </a:solidFill>
              </a:rPr>
              <a:t>SELECT</a:t>
            </a:r>
            <a:r>
              <a:rPr lang="en-US" dirty="0"/>
              <a:t> column2, </a:t>
            </a:r>
            <a:r>
              <a:rPr lang="en-US" b="1" dirty="0">
                <a:solidFill>
                  <a:schemeClr val="accent1"/>
                </a:solidFill>
              </a:rPr>
              <a:t>CAST</a:t>
            </a:r>
            <a:r>
              <a:rPr lang="en-US" dirty="0"/>
              <a:t>(column2 </a:t>
            </a:r>
            <a:r>
              <a:rPr lang="en-US" b="1" dirty="0">
                <a:solidFill>
                  <a:schemeClr val="accent1"/>
                </a:solidFill>
              </a:rPr>
              <a:t>AS CHAR</a:t>
            </a:r>
            <a:r>
              <a:rPr lang="en-US" dirty="0"/>
              <a:t>) </a:t>
            </a:r>
            <a:r>
              <a:rPr lang="en-US" b="1" dirty="0">
                <a:solidFill>
                  <a:schemeClr val="accent1"/>
                </a:solidFill>
              </a:rPr>
              <a:t>AS</a:t>
            </a:r>
            <a:r>
              <a:rPr lang="en-US" dirty="0"/>
              <a:t> </a:t>
            </a:r>
            <a:r>
              <a:rPr lang="en-US" dirty="0" err="1"/>
              <a:t>char_col</a:t>
            </a:r>
            <a:r>
              <a:rPr lang="en-US" dirty="0"/>
              <a:t> </a:t>
            </a:r>
            <a:r>
              <a:rPr lang="en-US" b="1" dirty="0">
                <a:solidFill>
                  <a:schemeClr val="accent1"/>
                </a:solidFill>
              </a:rPr>
              <a:t>FROM</a:t>
            </a:r>
            <a:r>
              <a:rPr lang="en-US" dirty="0"/>
              <a:t> </a:t>
            </a:r>
            <a:r>
              <a:rPr lang="en-US" dirty="0" err="1" smtClean="0"/>
              <a:t>table_name</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49</a:t>
            </a:fld>
            <a:endParaRPr lang="en-US" dirty="0"/>
          </a:p>
        </p:txBody>
      </p:sp>
    </p:spTree>
    <p:extLst>
      <p:ext uri="{BB962C8B-B14F-4D97-AF65-F5344CB8AC3E}">
        <p14:creationId xmlns:p14="http://schemas.microsoft.com/office/powerpoint/2010/main" val="2865182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solidFill>
                  <a:srgbClr val="FFFFFF"/>
                </a:solidFill>
                <a:latin typeface="Georgia" panose="02040502050405020303" pitchFamily="18" charset="0"/>
              </a:rPr>
              <a:t>Relational </a:t>
            </a:r>
            <a:r>
              <a:rPr lang="en-US" dirty="0" smtClean="0">
                <a:solidFill>
                  <a:srgbClr val="FFFFFF"/>
                </a:solidFill>
                <a:latin typeface="Georgia" panose="02040502050405020303" pitchFamily="18" charset="0"/>
              </a:rPr>
              <a:t>databases</a:t>
            </a:r>
            <a:endParaRPr lang="en-US" dirty="0"/>
          </a:p>
        </p:txBody>
      </p:sp>
      <p:sp>
        <p:nvSpPr>
          <p:cNvPr id="4" name="Slide Number Placeholder 3"/>
          <p:cNvSpPr>
            <a:spLocks noGrp="1"/>
          </p:cNvSpPr>
          <p:nvPr>
            <p:ph type="sldNum" sz="quarter" idx="12"/>
          </p:nvPr>
        </p:nvSpPr>
        <p:spPr/>
        <p:txBody>
          <a:bodyPr/>
          <a:lstStyle/>
          <a:p>
            <a:fld id="{0EB59224-DFAF-451D-8CBC-9A737B9002FD}" type="slidenum">
              <a:rPr lang="en-US" smtClean="0"/>
              <a:pPr/>
              <a:t>5</a:t>
            </a:fld>
            <a:endParaRPr lang="en-US" dirty="0"/>
          </a:p>
        </p:txBody>
      </p:sp>
    </p:spTree>
    <p:extLst>
      <p:ext uri="{BB962C8B-B14F-4D97-AF65-F5344CB8AC3E}">
        <p14:creationId xmlns:p14="http://schemas.microsoft.com/office/powerpoint/2010/main" val="14671081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#3</a:t>
            </a:r>
          </a:p>
        </p:txBody>
      </p:sp>
      <p:sp>
        <p:nvSpPr>
          <p:cNvPr id="7" name="Content Placeholder 6"/>
          <p:cNvSpPr>
            <a:spLocks noGrp="1"/>
          </p:cNvSpPr>
          <p:nvPr>
            <p:ph sz="quarter" idx="15"/>
          </p:nvPr>
        </p:nvSpPr>
        <p:spPr>
          <a:xfrm>
            <a:off x="533400" y="1762791"/>
            <a:ext cx="8077200" cy="2054409"/>
          </a:xfrm>
        </p:spPr>
        <p:txBody>
          <a:bodyPr/>
          <a:lstStyle/>
          <a:p>
            <a:pPr marL="0" lvl="1" indent="0">
              <a:buNone/>
            </a:pPr>
            <a:r>
              <a:rPr lang="en-US" dirty="0"/>
              <a:t>Answer the following questions:</a:t>
            </a:r>
          </a:p>
          <a:p>
            <a:pPr lvl="1">
              <a:buFont typeface="+mj-lt"/>
              <a:buAutoNum type="arabicPeriod"/>
            </a:pPr>
            <a:r>
              <a:rPr lang="en-US" dirty="0"/>
              <a:t>How many employees does Chinook have?</a:t>
            </a:r>
          </a:p>
          <a:p>
            <a:pPr lvl="1">
              <a:buFont typeface="+mj-lt"/>
              <a:buAutoNum type="arabicPeriod"/>
            </a:pPr>
            <a:r>
              <a:rPr lang="en-US" dirty="0"/>
              <a:t>Create a new column that shows their phone numbers without the area code.</a:t>
            </a:r>
          </a:p>
          <a:p>
            <a:pPr lvl="1">
              <a:buFont typeface="+mj-lt"/>
              <a:buAutoNum type="arabicPeriod"/>
            </a:pPr>
            <a:r>
              <a:rPr lang="en-US" dirty="0"/>
              <a:t>How long is the longest last name?</a:t>
            </a:r>
          </a:p>
          <a:p>
            <a:pPr lvl="1">
              <a:buFont typeface="+mj-lt"/>
              <a:buAutoNum type="arabicPeriod"/>
            </a:pPr>
            <a:r>
              <a:rPr lang="en-US" dirty="0"/>
              <a:t>How many employees were born on a Sunday?</a:t>
            </a:r>
          </a:p>
          <a:p>
            <a:pPr lvl="1">
              <a:buFont typeface="+mj-lt"/>
              <a:buAutoNum type="arabicPeriod"/>
            </a:pPr>
            <a:r>
              <a:rPr lang="en-US" dirty="0"/>
              <a:t>How old was the oldest employee when they were hired</a:t>
            </a:r>
            <a:r>
              <a:rPr lang="en-US" dirty="0" smtClean="0"/>
              <a:t>?</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50</a:t>
            </a:fld>
            <a:endParaRPr lang="en-US" dirty="0"/>
          </a:p>
        </p:txBody>
      </p:sp>
    </p:spTree>
    <p:extLst>
      <p:ext uri="{BB962C8B-B14F-4D97-AF65-F5344CB8AC3E}">
        <p14:creationId xmlns:p14="http://schemas.microsoft.com/office/powerpoint/2010/main" val="33324916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DISTINCT</a:t>
            </a:r>
            <a:endParaRPr lang="en-US" dirty="0"/>
          </a:p>
        </p:txBody>
      </p:sp>
      <p:sp>
        <p:nvSpPr>
          <p:cNvPr id="7" name="Content Placeholder 6"/>
          <p:cNvSpPr>
            <a:spLocks noGrp="1"/>
          </p:cNvSpPr>
          <p:nvPr>
            <p:ph sz="quarter" idx="15"/>
          </p:nvPr>
        </p:nvSpPr>
        <p:spPr>
          <a:xfrm>
            <a:off x="533400" y="1762791"/>
            <a:ext cx="8077200" cy="1577355"/>
          </a:xfrm>
        </p:spPr>
        <p:txBody>
          <a:bodyPr/>
          <a:lstStyle/>
          <a:p>
            <a:pPr lvl="1"/>
            <a:r>
              <a:rPr lang="en-US" dirty="0" smtClean="0"/>
              <a:t>The </a:t>
            </a:r>
            <a:r>
              <a:rPr lang="en-US" b="1" dirty="0" smtClean="0"/>
              <a:t>DISTINCT</a:t>
            </a:r>
            <a:r>
              <a:rPr lang="en-US" dirty="0" smtClean="0"/>
              <a:t> function returns the unique values in a column or unique records across multiple columns</a:t>
            </a:r>
          </a:p>
          <a:p>
            <a:pPr lvl="1"/>
            <a:r>
              <a:rPr lang="en-US" dirty="0" smtClean="0"/>
              <a:t>The combination of </a:t>
            </a:r>
            <a:r>
              <a:rPr lang="en-US" b="1" dirty="0" smtClean="0"/>
              <a:t>COUNT</a:t>
            </a:r>
            <a:r>
              <a:rPr lang="en-US" dirty="0" smtClean="0"/>
              <a:t> and </a:t>
            </a:r>
            <a:r>
              <a:rPr lang="en-US" b="1" dirty="0" smtClean="0"/>
              <a:t>DISTINCT</a:t>
            </a:r>
            <a:r>
              <a:rPr lang="en-US" dirty="0" smtClean="0"/>
              <a:t> returns the number of unique values</a:t>
            </a:r>
          </a:p>
          <a:p>
            <a:pPr marL="0" lvl="1" indent="0">
              <a:buNone/>
            </a:pPr>
            <a:r>
              <a:rPr lang="en-US" b="1" dirty="0">
                <a:solidFill>
                  <a:schemeClr val="accent1"/>
                </a:solidFill>
              </a:rPr>
              <a:t>SELECT DISTINCT </a:t>
            </a:r>
            <a:r>
              <a:rPr lang="en-US" dirty="0" smtClean="0"/>
              <a:t>column1 </a:t>
            </a:r>
            <a:r>
              <a:rPr lang="en-US" b="1" dirty="0">
                <a:solidFill>
                  <a:schemeClr val="accent1"/>
                </a:solidFill>
              </a:rPr>
              <a:t>FROM</a:t>
            </a:r>
            <a:r>
              <a:rPr lang="en-US" dirty="0" smtClean="0"/>
              <a:t> </a:t>
            </a:r>
            <a:r>
              <a:rPr lang="en-US" dirty="0" err="1" smtClean="0"/>
              <a:t>table_name</a:t>
            </a:r>
            <a:endParaRPr lang="en-US" dirty="0" smtClean="0"/>
          </a:p>
          <a:p>
            <a:pPr marL="0" lvl="1" indent="0">
              <a:buNone/>
            </a:pPr>
            <a:r>
              <a:rPr lang="en-US" b="1" dirty="0">
                <a:solidFill>
                  <a:schemeClr val="accent1"/>
                </a:solidFill>
              </a:rPr>
              <a:t>SELECT</a:t>
            </a:r>
            <a:r>
              <a:rPr lang="en-US" dirty="0" smtClean="0"/>
              <a:t> </a:t>
            </a:r>
            <a:r>
              <a:rPr lang="en-US" b="1" dirty="0">
                <a:solidFill>
                  <a:schemeClr val="accent1"/>
                </a:solidFill>
              </a:rPr>
              <a:t>COUNT</a:t>
            </a:r>
            <a:r>
              <a:rPr lang="en-US" dirty="0" smtClean="0"/>
              <a:t>(</a:t>
            </a:r>
            <a:r>
              <a:rPr lang="en-US" b="1" dirty="0">
                <a:solidFill>
                  <a:schemeClr val="accent1"/>
                </a:solidFill>
              </a:rPr>
              <a:t>DISTINCT</a:t>
            </a:r>
            <a:r>
              <a:rPr lang="en-US" dirty="0" smtClean="0"/>
              <a:t> column1) </a:t>
            </a:r>
            <a:r>
              <a:rPr lang="en-US" b="1" dirty="0">
                <a:solidFill>
                  <a:schemeClr val="accent1"/>
                </a:solidFill>
              </a:rPr>
              <a:t>FROM</a:t>
            </a:r>
            <a:r>
              <a:rPr lang="en-US" dirty="0" smtClean="0"/>
              <a:t> </a:t>
            </a:r>
            <a:r>
              <a:rPr lang="en-US" dirty="0" err="1" smtClean="0"/>
              <a:t>table_name</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51</a:t>
            </a:fld>
            <a:endParaRPr lang="en-US" dirty="0"/>
          </a:p>
        </p:txBody>
      </p:sp>
    </p:spTree>
    <p:extLst>
      <p:ext uri="{BB962C8B-B14F-4D97-AF65-F5344CB8AC3E}">
        <p14:creationId xmlns:p14="http://schemas.microsoft.com/office/powerpoint/2010/main" val="16675138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 functions</a:t>
            </a:r>
          </a:p>
        </p:txBody>
      </p:sp>
      <p:sp>
        <p:nvSpPr>
          <p:cNvPr id="7" name="Content Placeholder 6"/>
          <p:cNvSpPr>
            <a:spLocks noGrp="1"/>
          </p:cNvSpPr>
          <p:nvPr>
            <p:ph sz="quarter" idx="15"/>
          </p:nvPr>
        </p:nvSpPr>
        <p:spPr>
          <a:xfrm>
            <a:off x="533400" y="1762791"/>
            <a:ext cx="8077200" cy="1215717"/>
          </a:xfrm>
        </p:spPr>
        <p:txBody>
          <a:bodyPr/>
          <a:lstStyle/>
          <a:p>
            <a:pPr lvl="1"/>
            <a:r>
              <a:rPr lang="en-US" dirty="0"/>
              <a:t>The following functions, including </a:t>
            </a:r>
            <a:r>
              <a:rPr lang="en-US" b="1" dirty="0"/>
              <a:t>COUNT</a:t>
            </a:r>
            <a:r>
              <a:rPr lang="en-US" dirty="0"/>
              <a:t>, calculate totals or statistics by column</a:t>
            </a:r>
          </a:p>
          <a:p>
            <a:pPr lvl="1"/>
            <a:r>
              <a:rPr lang="en-US" dirty="0"/>
              <a:t>These statistics can apply to all rows or groupings of rows using </a:t>
            </a:r>
            <a:r>
              <a:rPr lang="en-US" b="1" dirty="0"/>
              <a:t>GROUP BY</a:t>
            </a:r>
          </a:p>
          <a:p>
            <a:pPr lvl="1"/>
            <a:r>
              <a:rPr lang="en-US" dirty="0" smtClean="0"/>
              <a:t>Other SQL implementations may include additional statistics (standard deviation, variance, median, etc.)</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52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66723685"/>
              </p:ext>
            </p:extLst>
          </p:nvPr>
        </p:nvGraphicFramePr>
        <p:xfrm>
          <a:off x="533401" y="3325368"/>
          <a:ext cx="8077200" cy="1426464"/>
        </p:xfrm>
        <a:graphic>
          <a:graphicData uri="http://schemas.openxmlformats.org/drawingml/2006/table">
            <a:tbl>
              <a:tblPr firstRow="1" bandRow="1">
                <a:tableStyleId>{5C22544A-7EE6-4342-B048-85BDC9FD1C3A}</a:tableStyleId>
              </a:tblPr>
              <a:tblGrid>
                <a:gridCol w="1830552">
                  <a:extLst>
                    <a:ext uri="{9D8B030D-6E8A-4147-A177-3AD203B41FA5}">
                      <a16:colId xmlns:a16="http://schemas.microsoft.com/office/drawing/2014/main" val="20000"/>
                    </a:ext>
                  </a:extLst>
                </a:gridCol>
                <a:gridCol w="6246648">
                  <a:extLst>
                    <a:ext uri="{9D8B030D-6E8A-4147-A177-3AD203B41FA5}">
                      <a16:colId xmlns:a16="http://schemas.microsoft.com/office/drawing/2014/main" val="20001"/>
                    </a:ext>
                  </a:extLst>
                </a:gridCol>
              </a:tblGrid>
              <a:tr h="0">
                <a:tc>
                  <a:txBody>
                    <a:bodyPr/>
                    <a:lstStyle/>
                    <a:p>
                      <a:pPr algn="l" fontAlgn="t">
                        <a:spcBef>
                          <a:spcPts val="0"/>
                        </a:spcBef>
                        <a:spcAft>
                          <a:spcPts val="900"/>
                        </a:spcAft>
                      </a:pPr>
                      <a:r>
                        <a:rPr lang="en-US" sz="1200" b="1" i="0" u="none" strike="noStrike" dirty="0" smtClean="0">
                          <a:solidFill>
                            <a:srgbClr val="A32020"/>
                          </a:solidFill>
                          <a:effectLst/>
                          <a:latin typeface="Arial" panose="020B0604020202020204" pitchFamily="34" charset="0"/>
                        </a:rPr>
                        <a:t>Function</a:t>
                      </a:r>
                      <a:endParaRPr lang="en-US" sz="1200" b="1" i="0" u="none" strike="noStrike" dirty="0">
                        <a:solidFill>
                          <a:srgbClr val="A32020"/>
                        </a:solidFill>
                        <a:effectLst/>
                        <a:latin typeface="Arial" panose="020B0604020202020204" pitchFamily="34" charset="0"/>
                      </a:endParaRPr>
                    </a:p>
                  </a:txBody>
                  <a:tcPr marL="45720" marR="45720" marT="27432" marB="27432">
                    <a:lnL w="0" cmpd="sng">
                      <a:solidFill>
                        <a:srgbClr val="FFFFFF"/>
                      </a:solidFill>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t">
                        <a:spcBef>
                          <a:spcPts val="0"/>
                        </a:spcBef>
                        <a:spcAft>
                          <a:spcPts val="900"/>
                        </a:spcAft>
                      </a:pPr>
                      <a:r>
                        <a:rPr lang="en-US" sz="1200" b="1" i="0" u="none" strike="noStrike" dirty="0" smtClean="0">
                          <a:solidFill>
                            <a:srgbClr val="A32020"/>
                          </a:solidFill>
                          <a:effectLst/>
                          <a:latin typeface="Arial" panose="020B0604020202020204" pitchFamily="34" charset="0"/>
                        </a:rPr>
                        <a:t>Description</a:t>
                      </a:r>
                      <a:endParaRPr lang="en-US" sz="1200" b="1" i="0" u="none" strike="noStrike" dirty="0">
                        <a:solidFill>
                          <a:srgbClr val="A32020"/>
                        </a:solidFill>
                        <a:effectLst/>
                        <a:latin typeface="Arial" panose="020B0604020202020204" pitchFamily="34" charset="0"/>
                      </a:endParaRPr>
                    </a:p>
                  </a:txBody>
                  <a:tcPr marL="45720" marR="45720" marT="27432" marB="27432">
                    <a:lnL w="12700" cap="flat" cmpd="sng" algn="ctr">
                      <a:noFill/>
                      <a:prstDash val="solid"/>
                      <a:round/>
                      <a:headEnd type="none" w="med" len="med"/>
                      <a:tailEnd type="none" w="med" len="med"/>
                    </a:lnL>
                    <a:lnR w="0" cmpd="sng">
                      <a:solidFill>
                        <a:srgbClr val="FFFFFF"/>
                      </a:solidFill>
                    </a:lnR>
                    <a:lnT w="0" cmpd="sng">
                      <a:solidFill>
                        <a:srgbClr val="FFFFFF"/>
                      </a:solidFill>
                    </a:lnT>
                    <a:lnB w="9525" cmpd="sng">
                      <a:solidFill>
                        <a:srgbClr val="968C6D"/>
                      </a:solidFill>
                      <a:prstDash val="solid"/>
                    </a:lnB>
                    <a:noFill/>
                  </a:tcPr>
                </a:tc>
                <a:extLst>
                  <a:ext uri="{0D108BD9-81ED-4DB2-BD59-A6C34878D82A}">
                    <a16:rowId xmlns:a16="http://schemas.microsoft.com/office/drawing/2014/main" val="10000"/>
                  </a:ext>
                </a:extLst>
              </a:tr>
              <a:tr h="0">
                <a:tc>
                  <a:txBody>
                    <a:bodyPr/>
                    <a:lstStyle/>
                    <a:p>
                      <a:pPr algn="l" rtl="0" fontAlgn="t">
                        <a:spcBef>
                          <a:spcPts val="0"/>
                        </a:spcBef>
                        <a:spcAft>
                          <a:spcPts val="900"/>
                        </a:spcAft>
                      </a:pPr>
                      <a:r>
                        <a:rPr lang="en-US" sz="1200" b="0" i="0" u="none" strike="noStrike" smtClean="0">
                          <a:solidFill>
                            <a:srgbClr val="000000"/>
                          </a:solidFill>
                          <a:effectLst/>
                          <a:latin typeface="Arial" panose="020B0604020202020204" pitchFamily="34" charset="0"/>
                          <a:cs typeface="Courier New" panose="02070309020205020404" pitchFamily="49" charset="0"/>
                        </a:rPr>
                        <a:t>COUNT()</a:t>
                      </a:r>
                      <a:endParaRPr lang="en-US" sz="1200" b="0"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rtl="0" fontAlgn="t">
                        <a:spcBef>
                          <a:spcPts val="0"/>
                        </a:spcBef>
                        <a:spcAft>
                          <a:spcPts val="900"/>
                        </a:spcAft>
                      </a:pPr>
                      <a:r>
                        <a:rPr lang="en-US" sz="1200" b="0" i="0" u="none" strike="noStrike" dirty="0" smtClean="0">
                          <a:solidFill>
                            <a:srgbClr val="000000"/>
                          </a:solidFill>
                          <a:effectLst/>
                          <a:latin typeface="Arial" panose="020B0604020202020204" pitchFamily="34" charset="0"/>
                          <a:cs typeface="Courier New" panose="02070309020205020404" pitchFamily="49" charset="0"/>
                        </a:rPr>
                        <a:t>Counts the total number of records</a:t>
                      </a:r>
                      <a:endParaRPr lang="en-US" sz="1200" b="0"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noFill/>
                  </a:tcPr>
                </a:tc>
                <a:extLst>
                  <a:ext uri="{0D108BD9-81ED-4DB2-BD59-A6C34878D82A}">
                    <a16:rowId xmlns:a16="http://schemas.microsoft.com/office/drawing/2014/main" val="10001"/>
                  </a:ext>
                </a:extLst>
              </a:tr>
              <a:tr h="0">
                <a:tc>
                  <a:txBody>
                    <a:bodyPr/>
                    <a:lstStyle/>
                    <a:p>
                      <a:pPr algn="l" rtl="0" fontAlgn="t">
                        <a:spcBef>
                          <a:spcPts val="0"/>
                        </a:spcBef>
                        <a:spcAft>
                          <a:spcPts val="900"/>
                        </a:spcAft>
                      </a:pPr>
                      <a:r>
                        <a:rPr lang="en-US" sz="1200" b="0" i="0" u="none" strike="noStrike" smtClean="0">
                          <a:solidFill>
                            <a:srgbClr val="000000"/>
                          </a:solidFill>
                          <a:effectLst/>
                          <a:latin typeface="Arial" panose="020B0604020202020204" pitchFamily="34" charset="0"/>
                          <a:cs typeface="Courier New" panose="02070309020205020404" pitchFamily="49" charset="0"/>
                        </a:rPr>
                        <a:t>SUM()</a:t>
                      </a:r>
                      <a:endParaRPr lang="en-US" sz="1200" b="0"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rtl="0" fontAlgn="t">
                        <a:spcBef>
                          <a:spcPts val="0"/>
                        </a:spcBef>
                        <a:spcAft>
                          <a:spcPts val="900"/>
                        </a:spcAft>
                      </a:pPr>
                      <a:r>
                        <a:rPr lang="en-US" sz="1200" b="0" i="0" u="none" strike="noStrike" smtClean="0">
                          <a:solidFill>
                            <a:srgbClr val="000000"/>
                          </a:solidFill>
                          <a:effectLst/>
                          <a:latin typeface="Arial" panose="020B0604020202020204" pitchFamily="34" charset="0"/>
                          <a:cs typeface="Courier New" panose="02070309020205020404" pitchFamily="49" charset="0"/>
                        </a:rPr>
                        <a:t>Sum of numeric values</a:t>
                      </a:r>
                      <a:endParaRPr lang="en-US" sz="1200" b="0"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2"/>
                  </a:ext>
                </a:extLst>
              </a:tr>
              <a:tr h="0">
                <a:tc>
                  <a:txBody>
                    <a:bodyPr/>
                    <a:lstStyle/>
                    <a:p>
                      <a:pPr algn="l" rtl="0" fontAlgn="t">
                        <a:spcBef>
                          <a:spcPts val="0"/>
                        </a:spcBef>
                        <a:spcAft>
                          <a:spcPts val="900"/>
                        </a:spcAft>
                      </a:pPr>
                      <a:r>
                        <a:rPr lang="en-US" sz="1200" b="0" i="0" u="none" strike="noStrike" smtClean="0">
                          <a:solidFill>
                            <a:srgbClr val="000000"/>
                          </a:solidFill>
                          <a:effectLst/>
                          <a:latin typeface="Arial" panose="020B0604020202020204" pitchFamily="34" charset="0"/>
                          <a:cs typeface="Courier New" panose="02070309020205020404" pitchFamily="49" charset="0"/>
                        </a:rPr>
                        <a:t>AVG()</a:t>
                      </a:r>
                      <a:endParaRPr lang="en-US" sz="1200" b="0"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rtl="0" fontAlgn="t">
                        <a:spcBef>
                          <a:spcPts val="0"/>
                        </a:spcBef>
                        <a:spcAft>
                          <a:spcPts val="900"/>
                        </a:spcAft>
                      </a:pPr>
                      <a:r>
                        <a:rPr lang="en-US" sz="1200" b="0" i="0" u="none" strike="noStrike" dirty="0" smtClean="0">
                          <a:solidFill>
                            <a:srgbClr val="000000"/>
                          </a:solidFill>
                          <a:effectLst/>
                          <a:latin typeface="Arial" panose="020B0604020202020204" pitchFamily="34" charset="0"/>
                          <a:cs typeface="Courier New" panose="02070309020205020404" pitchFamily="49" charset="0"/>
                        </a:rPr>
                        <a:t>Finds the average</a:t>
                      </a:r>
                      <a:endParaRPr lang="en-US" sz="1200" b="0"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3"/>
                  </a:ext>
                </a:extLst>
              </a:tr>
              <a:tr h="0">
                <a:tc>
                  <a:txBody>
                    <a:bodyPr/>
                    <a:lstStyle/>
                    <a:p>
                      <a:pPr algn="l" rtl="0" fontAlgn="t">
                        <a:spcBef>
                          <a:spcPts val="0"/>
                        </a:spcBef>
                        <a:spcAft>
                          <a:spcPts val="900"/>
                        </a:spcAft>
                      </a:pPr>
                      <a:r>
                        <a:rPr lang="en-US" sz="1200" b="0" i="0" u="none" strike="noStrike" smtClean="0">
                          <a:solidFill>
                            <a:srgbClr val="000000"/>
                          </a:solidFill>
                          <a:effectLst/>
                          <a:latin typeface="Arial" panose="020B0604020202020204" pitchFamily="34" charset="0"/>
                          <a:cs typeface="Courier New" panose="02070309020205020404" pitchFamily="49" charset="0"/>
                        </a:rPr>
                        <a:t>MIN()</a:t>
                      </a:r>
                      <a:endParaRPr lang="en-US" sz="1200" b="0"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rtl="0" fontAlgn="t">
                        <a:spcBef>
                          <a:spcPts val="0"/>
                        </a:spcBef>
                        <a:spcAft>
                          <a:spcPts val="900"/>
                        </a:spcAft>
                      </a:pPr>
                      <a:r>
                        <a:rPr lang="en-US" sz="1200" b="0" i="0" u="none" strike="noStrike" smtClean="0">
                          <a:solidFill>
                            <a:srgbClr val="000000"/>
                          </a:solidFill>
                          <a:effectLst/>
                          <a:latin typeface="Arial" panose="020B0604020202020204" pitchFamily="34" charset="0"/>
                          <a:cs typeface="Courier New" panose="02070309020205020404" pitchFamily="49" charset="0"/>
                        </a:rPr>
                        <a:t>Returns the smallest number</a:t>
                      </a:r>
                      <a:endParaRPr lang="en-US" sz="1200" b="0"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4"/>
                  </a:ext>
                </a:extLst>
              </a:tr>
              <a:tr h="0">
                <a:tc>
                  <a:txBody>
                    <a:bodyPr/>
                    <a:lstStyle/>
                    <a:p>
                      <a:pPr algn="l" rtl="0" fontAlgn="t">
                        <a:spcBef>
                          <a:spcPts val="0"/>
                        </a:spcBef>
                        <a:spcAft>
                          <a:spcPts val="900"/>
                        </a:spcAft>
                      </a:pPr>
                      <a:r>
                        <a:rPr lang="en-US" sz="1200" b="0" i="0" u="none" strike="noStrike" smtClean="0">
                          <a:solidFill>
                            <a:srgbClr val="000000"/>
                          </a:solidFill>
                          <a:effectLst/>
                          <a:latin typeface="Arial" panose="020B0604020202020204" pitchFamily="34" charset="0"/>
                          <a:cs typeface="Courier New" panose="02070309020205020404" pitchFamily="49" charset="0"/>
                        </a:rPr>
                        <a:t>MAX()</a:t>
                      </a:r>
                      <a:endParaRPr lang="en-US" sz="1200" b="0"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rtl="0" fontAlgn="t">
                        <a:spcBef>
                          <a:spcPts val="0"/>
                        </a:spcBef>
                        <a:spcAft>
                          <a:spcPts val="900"/>
                        </a:spcAft>
                      </a:pPr>
                      <a:r>
                        <a:rPr lang="en-US" sz="1200" b="0" i="0" u="none" strike="noStrike" dirty="0" smtClean="0">
                          <a:solidFill>
                            <a:srgbClr val="000000"/>
                          </a:solidFill>
                          <a:effectLst/>
                          <a:latin typeface="Arial" panose="020B0604020202020204" pitchFamily="34" charset="0"/>
                          <a:cs typeface="Courier New" panose="02070309020205020404" pitchFamily="49" charset="0"/>
                        </a:rPr>
                        <a:t>Returns the largest number</a:t>
                      </a:r>
                      <a:endParaRPr lang="en-US" sz="1200" b="0"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oli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100925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BY clause</a:t>
            </a:r>
            <a:endParaRPr lang="en-US" dirty="0"/>
          </a:p>
        </p:txBody>
      </p:sp>
      <p:sp>
        <p:nvSpPr>
          <p:cNvPr id="7" name="Content Placeholder 6"/>
          <p:cNvSpPr>
            <a:spLocks noGrp="1"/>
          </p:cNvSpPr>
          <p:nvPr>
            <p:ph sz="quarter" idx="15"/>
          </p:nvPr>
        </p:nvSpPr>
        <p:spPr>
          <a:xfrm>
            <a:off x="533400" y="1762791"/>
            <a:ext cx="8077200" cy="3516347"/>
          </a:xfrm>
        </p:spPr>
        <p:txBody>
          <a:bodyPr/>
          <a:lstStyle/>
          <a:p>
            <a:pPr marL="0" lvl="1" indent="0">
              <a:buNone/>
            </a:pPr>
            <a:r>
              <a:rPr lang="en-US" dirty="0"/>
              <a:t>The SQL </a:t>
            </a:r>
            <a:r>
              <a:rPr lang="en-US" b="1" dirty="0"/>
              <a:t>GROUP BY</a:t>
            </a:r>
            <a:r>
              <a:rPr lang="en-US" dirty="0"/>
              <a:t> clause is used in collaboration with the SELECT statement to aggregate by groups (similar to Excel’s pivot table).</a:t>
            </a:r>
          </a:p>
          <a:p>
            <a:pPr marL="0" lvl="1" indent="0">
              <a:buNone/>
            </a:pPr>
            <a:r>
              <a:rPr lang="en-US" dirty="0"/>
              <a:t>The </a:t>
            </a:r>
            <a:r>
              <a:rPr lang="en-US" b="1" dirty="0"/>
              <a:t>GROUP BY </a:t>
            </a:r>
            <a:r>
              <a:rPr lang="en-US" dirty="0"/>
              <a:t>clause follows the </a:t>
            </a:r>
            <a:r>
              <a:rPr lang="en-US" b="1" dirty="0"/>
              <a:t>WHERE</a:t>
            </a:r>
            <a:r>
              <a:rPr lang="en-US" dirty="0"/>
              <a:t> clause and precedes the </a:t>
            </a:r>
            <a:r>
              <a:rPr lang="en-US" b="1" dirty="0"/>
              <a:t>ORDER BY </a:t>
            </a:r>
            <a:r>
              <a:rPr lang="en-US" dirty="0"/>
              <a:t>clause (if present)</a:t>
            </a:r>
          </a:p>
          <a:p>
            <a:pPr marL="0" lvl="1" indent="0">
              <a:buNone/>
            </a:pPr>
            <a:r>
              <a:rPr lang="en-US" dirty="0"/>
              <a:t>This clause regularly makes use of SQL’s aggregate functions; when used with </a:t>
            </a:r>
            <a:r>
              <a:rPr lang="en-US" b="1" dirty="0"/>
              <a:t>GROUP BY</a:t>
            </a:r>
            <a:r>
              <a:rPr lang="en-US" dirty="0"/>
              <a:t>, each aggregate function produces a single value for each </a:t>
            </a:r>
            <a:r>
              <a:rPr lang="en-US" dirty="0" smtClean="0"/>
              <a:t>group</a:t>
            </a:r>
            <a:endParaRPr lang="en-US" dirty="0"/>
          </a:p>
          <a:p>
            <a:pPr marL="0" lvl="1" indent="0">
              <a:buNone/>
            </a:pPr>
            <a:r>
              <a:rPr lang="en-US" b="1" dirty="0">
                <a:solidFill>
                  <a:schemeClr val="accent1"/>
                </a:solidFill>
              </a:rPr>
              <a:t>SELECT</a:t>
            </a:r>
            <a:r>
              <a:rPr lang="en-US" dirty="0"/>
              <a:t> column1, column2, count(1) as </a:t>
            </a:r>
            <a:r>
              <a:rPr lang="en-US" dirty="0" err="1"/>
              <a:t>ct</a:t>
            </a:r>
            <a:r>
              <a:rPr lang="en-US" dirty="0"/>
              <a:t>, sum(column1) as sum1</a:t>
            </a:r>
          </a:p>
          <a:p>
            <a:pPr marL="0" lvl="1" indent="0">
              <a:buNone/>
            </a:pPr>
            <a:r>
              <a:rPr lang="en-US" b="1" dirty="0" smtClean="0">
                <a:solidFill>
                  <a:schemeClr val="accent1"/>
                </a:solidFill>
              </a:rPr>
              <a:t>FROM </a:t>
            </a:r>
            <a:r>
              <a:rPr lang="en-US" dirty="0" err="1"/>
              <a:t>table_name</a:t>
            </a:r>
            <a:endParaRPr lang="en-US" dirty="0"/>
          </a:p>
          <a:p>
            <a:pPr marL="0" lvl="1" indent="0">
              <a:buNone/>
            </a:pPr>
            <a:r>
              <a:rPr lang="en-US" b="1" dirty="0" smtClean="0">
                <a:solidFill>
                  <a:schemeClr val="accent1"/>
                </a:solidFill>
              </a:rPr>
              <a:t>WHERE</a:t>
            </a:r>
            <a:r>
              <a:rPr lang="en-US" dirty="0" smtClean="0"/>
              <a:t> </a:t>
            </a:r>
            <a:r>
              <a:rPr lang="en-US" dirty="0" err="1" smtClean="0"/>
              <a:t>a_condition</a:t>
            </a:r>
            <a:endParaRPr lang="en-US" dirty="0"/>
          </a:p>
          <a:p>
            <a:pPr marL="0" lvl="1" indent="0">
              <a:buNone/>
            </a:pPr>
            <a:r>
              <a:rPr lang="en-US" b="1" dirty="0">
                <a:solidFill>
                  <a:schemeClr val="accent1"/>
                </a:solidFill>
              </a:rPr>
              <a:t>GROUP BY </a:t>
            </a:r>
            <a:r>
              <a:rPr lang="en-US" dirty="0"/>
              <a:t>column1, column2</a:t>
            </a:r>
          </a:p>
          <a:p>
            <a:pPr marL="0" lvl="1" indent="0">
              <a:buNone/>
            </a:pPr>
            <a:r>
              <a:rPr lang="en-US" b="1" dirty="0">
                <a:solidFill>
                  <a:schemeClr val="accent1"/>
                </a:solidFill>
              </a:rPr>
              <a:t>ORDER BY </a:t>
            </a:r>
            <a:r>
              <a:rPr lang="en-US" dirty="0"/>
              <a:t>column2, </a:t>
            </a:r>
            <a:r>
              <a:rPr lang="en-US" dirty="0" smtClean="0"/>
              <a:t>column1</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53</a:t>
            </a:fld>
            <a:endParaRPr lang="en-US" dirty="0"/>
          </a:p>
        </p:txBody>
      </p:sp>
    </p:spTree>
    <p:extLst>
      <p:ext uri="{BB962C8B-B14F-4D97-AF65-F5344CB8AC3E}">
        <p14:creationId xmlns:p14="http://schemas.microsoft.com/office/powerpoint/2010/main" val="21850722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GROUP BY with </a:t>
            </a:r>
            <a:r>
              <a:rPr lang="en-US" dirty="0"/>
              <a:t>aggregate function</a:t>
            </a:r>
          </a:p>
        </p:txBody>
      </p:sp>
      <p:sp>
        <p:nvSpPr>
          <p:cNvPr id="4" name="Slide Number Placeholder 3"/>
          <p:cNvSpPr>
            <a:spLocks noGrp="1"/>
          </p:cNvSpPr>
          <p:nvPr>
            <p:ph type="sldNum" sz="quarter" idx="18"/>
          </p:nvPr>
        </p:nvSpPr>
        <p:spPr/>
        <p:txBody>
          <a:bodyPr/>
          <a:lstStyle/>
          <a:p>
            <a:fld id="{0EB59224-DFAF-451D-8CBC-9A737B9002FD}" type="slidenum">
              <a:rPr lang="en-US" smtClean="0"/>
              <a:pPr/>
              <a:t>54</a:t>
            </a:fld>
            <a:endParaRPr lang="en-US" dirty="0"/>
          </a:p>
        </p:txBody>
      </p:sp>
      <p:sp>
        <p:nvSpPr>
          <p:cNvPr id="6" name="Line Callout 1 (Accent Bar) 5"/>
          <p:cNvSpPr/>
          <p:nvPr/>
        </p:nvSpPr>
        <p:spPr>
          <a:xfrm>
            <a:off x="6975518" y="2995845"/>
            <a:ext cx="1643701" cy="1727078"/>
          </a:xfrm>
          <a:prstGeom prst="accentCallout1">
            <a:avLst>
              <a:gd name="adj1" fmla="val 18750"/>
              <a:gd name="adj2" fmla="val -8333"/>
              <a:gd name="adj3" fmla="val -17633"/>
              <a:gd name="adj4" fmla="val -112242"/>
            </a:avLst>
          </a:prstGeom>
          <a:ln w="127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n-US" sz="1200" b="1" dirty="0" smtClean="0">
                <a:latin typeface="Georgia" panose="02040502050405020303" pitchFamily="18" charset="0"/>
              </a:rPr>
              <a:t>Result set:</a:t>
            </a:r>
            <a:endParaRPr lang="en-US" sz="1200" b="1" dirty="0">
              <a:latin typeface="Georgia" panose="02040502050405020303"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072175595"/>
              </p:ext>
            </p:extLst>
          </p:nvPr>
        </p:nvGraphicFramePr>
        <p:xfrm>
          <a:off x="533401" y="1762130"/>
          <a:ext cx="3962399" cy="3108960"/>
        </p:xfrm>
        <a:graphic>
          <a:graphicData uri="http://schemas.openxmlformats.org/drawingml/2006/table">
            <a:tbl>
              <a:tblPr firstRow="1" bandRow="1">
                <a:tableStyleId>{5C22544A-7EE6-4342-B048-85BDC9FD1C3A}</a:tableStyleId>
              </a:tblPr>
              <a:tblGrid>
                <a:gridCol w="766916">
                  <a:extLst>
                    <a:ext uri="{9D8B030D-6E8A-4147-A177-3AD203B41FA5}">
                      <a16:colId xmlns:a16="http://schemas.microsoft.com/office/drawing/2014/main" val="20000"/>
                    </a:ext>
                  </a:extLst>
                </a:gridCol>
                <a:gridCol w="766916">
                  <a:extLst>
                    <a:ext uri="{9D8B030D-6E8A-4147-A177-3AD203B41FA5}">
                      <a16:colId xmlns:a16="http://schemas.microsoft.com/office/drawing/2014/main" val="20001"/>
                    </a:ext>
                  </a:extLst>
                </a:gridCol>
                <a:gridCol w="1150374">
                  <a:extLst>
                    <a:ext uri="{9D8B030D-6E8A-4147-A177-3AD203B41FA5}">
                      <a16:colId xmlns:a16="http://schemas.microsoft.com/office/drawing/2014/main" val="20002"/>
                    </a:ext>
                  </a:extLst>
                </a:gridCol>
                <a:gridCol w="1278193">
                  <a:extLst>
                    <a:ext uri="{9D8B030D-6E8A-4147-A177-3AD203B41FA5}">
                      <a16:colId xmlns:a16="http://schemas.microsoft.com/office/drawing/2014/main" val="20003"/>
                    </a:ext>
                  </a:extLst>
                </a:gridCol>
              </a:tblGrid>
              <a:tr h="0">
                <a:tc>
                  <a:txBody>
                    <a:bodyPr/>
                    <a:lstStyle/>
                    <a:p>
                      <a:pPr algn="l" fontAlgn="b">
                        <a:spcBef>
                          <a:spcPts val="0"/>
                        </a:spcBef>
                        <a:spcAft>
                          <a:spcPts val="900"/>
                        </a:spcAft>
                      </a:pPr>
                      <a:r>
                        <a:rPr lang="en-US" sz="1000" b="1" i="0" u="none" strike="noStrike" dirty="0" err="1" smtClean="0">
                          <a:solidFill>
                            <a:srgbClr val="A32020"/>
                          </a:solidFill>
                          <a:effectLst/>
                          <a:latin typeface="Arial" panose="020B0604020202020204" pitchFamily="34" charset="0"/>
                          <a:cs typeface="Courier New" panose="02070309020205020404" pitchFamily="49" charset="0"/>
                        </a:rPr>
                        <a:t>OrderID</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CustID</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Date</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1000" b="1" i="0" u="none" strike="noStrike" dirty="0" smtClean="0">
                          <a:solidFill>
                            <a:srgbClr val="A32020"/>
                          </a:solidFill>
                          <a:effectLst/>
                          <a:latin typeface="Arial" panose="020B0604020202020204" pitchFamily="34" charset="0"/>
                          <a:cs typeface="Courier New" panose="02070309020205020404" pitchFamily="49" charset="0"/>
                        </a:rPr>
                        <a:t>Amount</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0" cmpd="sng">
                      <a:solidFill>
                        <a:srgbClr val="FFFFFF"/>
                      </a:solidFill>
                    </a:lnR>
                    <a:lnT w="0" cmpd="sng">
                      <a:solidFill>
                        <a:srgbClr val="FFFFFF"/>
                      </a:solidFill>
                    </a:lnT>
                    <a:lnB w="9525" cmpd="sng">
                      <a:solidFill>
                        <a:srgbClr val="968C6D"/>
                      </a:solidFill>
                      <a:prstDash val="solid"/>
                    </a:lnB>
                    <a:noFill/>
                  </a:tcPr>
                </a:tc>
                <a:extLst>
                  <a:ext uri="{0D108BD9-81ED-4DB2-BD59-A6C34878D82A}">
                    <a16:rowId xmlns:a16="http://schemas.microsoft.com/office/drawing/2014/main" val="10000"/>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2/15/2015</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100.22</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noFill/>
                  </a:tcPr>
                </a:tc>
                <a:extLst>
                  <a:ext uri="{0D108BD9-81ED-4DB2-BD59-A6C34878D82A}">
                    <a16:rowId xmlns:a16="http://schemas.microsoft.com/office/drawing/2014/main" val="10001"/>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3/18/2015</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99.95</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2"/>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5/11/2015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122.95</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3"/>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4</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7/28/2015</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100</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4"/>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4</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8/18/2015</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555.55</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5"/>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6</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7/4/2015</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1000</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6"/>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7/15/2015</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458</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7"/>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8</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10/18/2015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323</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8"/>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9</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2</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5/11/2015</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355</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9"/>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10</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3/28/2015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77</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10"/>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11</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8/18/2015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113</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11"/>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12</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4/4/2015</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130</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12"/>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13</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4</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8/18/2015</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448</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13"/>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14</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1/4/2015</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449</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olid"/>
                    </a:lnB>
                    <a:noFill/>
                  </a:tcPr>
                </a:tc>
                <a:extLst>
                  <a:ext uri="{0D108BD9-81ED-4DB2-BD59-A6C34878D82A}">
                    <a16:rowId xmlns:a16="http://schemas.microsoft.com/office/drawing/2014/main" val="10014"/>
                  </a:ext>
                </a:extLst>
              </a:tr>
            </a:tbl>
          </a:graphicData>
        </a:graphic>
      </p:graphicFrame>
      <p:sp>
        <p:nvSpPr>
          <p:cNvPr id="9" name="TextBox 8"/>
          <p:cNvSpPr txBox="1"/>
          <p:nvPr/>
        </p:nvSpPr>
        <p:spPr>
          <a:xfrm>
            <a:off x="4658327" y="1762860"/>
            <a:ext cx="3952274" cy="923330"/>
          </a:xfrm>
          <a:prstGeom prst="rect">
            <a:avLst/>
          </a:prstGeom>
          <a:noFill/>
          <a:ln>
            <a:noFill/>
          </a:ln>
        </p:spPr>
        <p:style>
          <a:lnRef idx="2">
            <a:schemeClr val="dk1"/>
          </a:lnRef>
          <a:fillRef idx="1001">
            <a:schemeClr val="lt1"/>
          </a:fillRef>
          <a:effectRef idx="0">
            <a:schemeClr val="dk1"/>
          </a:effectRef>
          <a:fontRef idx="minor">
            <a:schemeClr val="dk1"/>
          </a:fontRef>
        </p:style>
        <p:txBody>
          <a:bodyPr wrap="square" lIns="0" tIns="0" rIns="0" bIns="0" numCol="1" rtlCol="0" anchor="t">
            <a:spAutoFit/>
          </a:bodyPr>
          <a:lstStyle/>
          <a:p>
            <a:r>
              <a:rPr lang="en-US" sz="1200" dirty="0">
                <a:latin typeface="+mj-lt"/>
                <a:cs typeface="Courier New" panose="02070309020205020404" pitchFamily="49" charset="0"/>
              </a:rPr>
              <a:t>SELECT </a:t>
            </a:r>
            <a:endParaRPr lang="en-US" sz="1200" dirty="0" smtClean="0">
              <a:latin typeface="+mj-lt"/>
              <a:cs typeface="Courier New" panose="02070309020205020404" pitchFamily="49" charset="0"/>
            </a:endParaRPr>
          </a:p>
          <a:p>
            <a:r>
              <a:rPr lang="en-US" sz="1200" dirty="0" err="1" smtClean="0">
                <a:latin typeface="+mj-lt"/>
                <a:cs typeface="Courier New" panose="02070309020205020404" pitchFamily="49" charset="0"/>
              </a:rPr>
              <a:t>CustID</a:t>
            </a:r>
            <a:r>
              <a:rPr lang="en-US" sz="1200" dirty="0" smtClean="0">
                <a:latin typeface="+mj-lt"/>
                <a:cs typeface="Courier New" panose="02070309020205020404" pitchFamily="49" charset="0"/>
              </a:rPr>
              <a:t>, SUM(Amount</a:t>
            </a:r>
            <a:r>
              <a:rPr lang="en-US" sz="1200" dirty="0">
                <a:latin typeface="+mj-lt"/>
                <a:cs typeface="Courier New" panose="02070309020205020404" pitchFamily="49" charset="0"/>
              </a:rPr>
              <a:t>) AS </a:t>
            </a:r>
            <a:r>
              <a:rPr lang="en-US" sz="1200" dirty="0" err="1" smtClean="0">
                <a:latin typeface="+mj-lt"/>
                <a:cs typeface="Courier New" panose="02070309020205020404" pitchFamily="49" charset="0"/>
              </a:rPr>
              <a:t>TotalAmount</a:t>
            </a:r>
            <a:endParaRPr lang="en-US" sz="1200" dirty="0">
              <a:latin typeface="+mj-lt"/>
              <a:cs typeface="Courier New" panose="02070309020205020404" pitchFamily="49" charset="0"/>
            </a:endParaRPr>
          </a:p>
          <a:p>
            <a:r>
              <a:rPr lang="en-US" sz="1200" dirty="0">
                <a:latin typeface="+mj-lt"/>
                <a:cs typeface="Courier New" panose="02070309020205020404" pitchFamily="49" charset="0"/>
              </a:rPr>
              <a:t>FROM Orders</a:t>
            </a:r>
          </a:p>
          <a:p>
            <a:r>
              <a:rPr lang="en-US" sz="1200" dirty="0">
                <a:latin typeface="+mj-lt"/>
                <a:cs typeface="Courier New" panose="02070309020205020404" pitchFamily="49" charset="0"/>
              </a:rPr>
              <a:t>GROUP BY </a:t>
            </a:r>
            <a:r>
              <a:rPr lang="en-US" sz="1200" dirty="0" err="1">
                <a:latin typeface="+mj-lt"/>
                <a:cs typeface="Courier New" panose="02070309020205020404" pitchFamily="49" charset="0"/>
              </a:rPr>
              <a:t>CustID</a:t>
            </a:r>
            <a:endParaRPr lang="en-US" sz="1200" dirty="0">
              <a:latin typeface="+mj-lt"/>
              <a:cs typeface="Courier New" panose="02070309020205020404" pitchFamily="49" charset="0"/>
            </a:endParaRPr>
          </a:p>
          <a:p>
            <a:r>
              <a:rPr lang="en-US" sz="1200" dirty="0">
                <a:latin typeface="+mj-lt"/>
                <a:cs typeface="Courier New" panose="02070309020205020404" pitchFamily="49" charset="0"/>
              </a:rPr>
              <a:t>ORDER BY </a:t>
            </a:r>
            <a:r>
              <a:rPr lang="en-US" sz="1200" dirty="0" err="1">
                <a:latin typeface="+mj-lt"/>
                <a:cs typeface="Courier New" panose="02070309020205020404" pitchFamily="49" charset="0"/>
              </a:rPr>
              <a:t>TotalAmount</a:t>
            </a:r>
            <a:r>
              <a:rPr lang="en-US" sz="1200" dirty="0">
                <a:latin typeface="+mj-lt"/>
                <a:cs typeface="Courier New" panose="02070309020205020404" pitchFamily="49" charset="0"/>
              </a:rPr>
              <a:t> DESC</a:t>
            </a:r>
          </a:p>
        </p:txBody>
      </p:sp>
      <p:graphicFrame>
        <p:nvGraphicFramePr>
          <p:cNvPr id="10" name="Table 9"/>
          <p:cNvGraphicFramePr>
            <a:graphicFrameLocks noGrp="1"/>
          </p:cNvGraphicFramePr>
          <p:nvPr>
            <p:extLst>
              <p:ext uri="{D42A27DB-BD31-4B8C-83A1-F6EECF244321}">
                <p14:modId xmlns:p14="http://schemas.microsoft.com/office/powerpoint/2010/main" val="3323013595"/>
              </p:ext>
            </p:extLst>
          </p:nvPr>
        </p:nvGraphicFramePr>
        <p:xfrm>
          <a:off x="7013597" y="3392254"/>
          <a:ext cx="1567542" cy="1243584"/>
        </p:xfrm>
        <a:graphic>
          <a:graphicData uri="http://schemas.openxmlformats.org/drawingml/2006/table">
            <a:tbl>
              <a:tblPr firstRow="1" bandRow="1">
                <a:tableStyleId>{5C22544A-7EE6-4342-B048-85BDC9FD1C3A}</a:tableStyleId>
              </a:tblPr>
              <a:tblGrid>
                <a:gridCol w="587829">
                  <a:extLst>
                    <a:ext uri="{9D8B030D-6E8A-4147-A177-3AD203B41FA5}">
                      <a16:colId xmlns:a16="http://schemas.microsoft.com/office/drawing/2014/main" val="20000"/>
                    </a:ext>
                  </a:extLst>
                </a:gridCol>
                <a:gridCol w="979713">
                  <a:extLst>
                    <a:ext uri="{9D8B030D-6E8A-4147-A177-3AD203B41FA5}">
                      <a16:colId xmlns:a16="http://schemas.microsoft.com/office/drawing/2014/main" val="20001"/>
                    </a:ext>
                  </a:extLst>
                </a:gridCol>
              </a:tblGrid>
              <a:tr h="0">
                <a:tc>
                  <a:txBody>
                    <a:bodyPr/>
                    <a:lstStyle/>
                    <a:p>
                      <a:pPr algn="l" fontAlgn="b">
                        <a:spcBef>
                          <a:spcPts val="0"/>
                        </a:spcBef>
                        <a:spcAft>
                          <a:spcPts val="900"/>
                        </a:spcAft>
                      </a:pPr>
                      <a:r>
                        <a:rPr lang="en-US" sz="1000" b="1" i="0" u="none" strike="noStrike" dirty="0" err="1" smtClean="0">
                          <a:solidFill>
                            <a:srgbClr val="A32020"/>
                          </a:solidFill>
                          <a:effectLst/>
                          <a:latin typeface="Arial" panose="020B0604020202020204" pitchFamily="34" charset="0"/>
                          <a:cs typeface="Courier New" panose="02070309020205020404" pitchFamily="49" charset="0"/>
                        </a:rPr>
                        <a:t>CustID</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1" i="0" u="none" strike="noStrike" dirty="0" err="1" smtClean="0">
                          <a:solidFill>
                            <a:srgbClr val="A32020"/>
                          </a:solidFill>
                          <a:effectLst/>
                          <a:latin typeface="Arial" panose="020B0604020202020204" pitchFamily="34" charset="0"/>
                          <a:cs typeface="Courier New" panose="02070309020205020404" pitchFamily="49" charset="0"/>
                        </a:rPr>
                        <a:t>TotalAmount</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0" cmpd="sng">
                      <a:solidFill>
                        <a:srgbClr val="FFFFFF"/>
                      </a:solidFill>
                    </a:lnR>
                    <a:lnT w="0" cmpd="sng">
                      <a:solidFill>
                        <a:srgbClr val="FFFFFF"/>
                      </a:solidFill>
                    </a:lnT>
                    <a:lnB w="9525" cmpd="sng">
                      <a:solidFill>
                        <a:srgbClr val="968C6D"/>
                      </a:solidFill>
                      <a:prstDash val="solid"/>
                    </a:lnB>
                    <a:solidFill>
                      <a:srgbClr val="FFFFFF"/>
                    </a:solidFill>
                  </a:tcPr>
                </a:tc>
                <a:extLst>
                  <a:ext uri="{0D108BD9-81ED-4DB2-BD59-A6C34878D82A}">
                    <a16:rowId xmlns:a16="http://schemas.microsoft.com/office/drawing/2014/main" val="10000"/>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1206.95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solidFill>
                      <a:srgbClr val="FFFFFF"/>
                    </a:solidFill>
                  </a:tcPr>
                </a:tc>
                <a:extLst>
                  <a:ext uri="{0D108BD9-81ED-4DB2-BD59-A6C34878D82A}">
                    <a16:rowId xmlns:a16="http://schemas.microsoft.com/office/drawing/2014/main" val="10001"/>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1113</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solidFill>
                      <a:srgbClr val="FFFFFF"/>
                    </a:solidFill>
                  </a:tcPr>
                </a:tc>
                <a:extLst>
                  <a:ext uri="{0D108BD9-81ED-4DB2-BD59-A6C34878D82A}">
                    <a16:rowId xmlns:a16="http://schemas.microsoft.com/office/drawing/2014/main" val="10002"/>
                  </a:ext>
                </a:extLst>
              </a:tr>
              <a:tr h="0">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4</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1003.55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solidFill>
                      <a:srgbClr val="FFFFFF"/>
                    </a:solidFill>
                  </a:tcPr>
                </a:tc>
                <a:extLst>
                  <a:ext uri="{0D108BD9-81ED-4DB2-BD59-A6C34878D82A}">
                    <a16:rowId xmlns:a16="http://schemas.microsoft.com/office/drawing/2014/main" val="10003"/>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585.22</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solidFill>
                      <a:srgbClr val="FFFFFF"/>
                    </a:solidFill>
                  </a:tcPr>
                </a:tc>
                <a:extLst>
                  <a:ext uri="{0D108BD9-81ED-4DB2-BD59-A6C34878D82A}">
                    <a16:rowId xmlns:a16="http://schemas.microsoft.com/office/drawing/2014/main" val="10004"/>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422.95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oli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334895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HAVING clause</a:t>
            </a:r>
            <a:endParaRPr lang="en-US" dirty="0"/>
          </a:p>
        </p:txBody>
      </p:sp>
      <p:sp>
        <p:nvSpPr>
          <p:cNvPr id="7" name="Content Placeholder 6"/>
          <p:cNvSpPr>
            <a:spLocks noGrp="1"/>
          </p:cNvSpPr>
          <p:nvPr>
            <p:ph sz="quarter" idx="15"/>
          </p:nvPr>
        </p:nvSpPr>
        <p:spPr>
          <a:xfrm>
            <a:off x="533400" y="1762791"/>
            <a:ext cx="8077200" cy="2662267"/>
          </a:xfrm>
        </p:spPr>
        <p:txBody>
          <a:bodyPr/>
          <a:lstStyle/>
          <a:p>
            <a:pPr lvl="1"/>
            <a:r>
              <a:rPr lang="en-US" dirty="0"/>
              <a:t>The </a:t>
            </a:r>
            <a:r>
              <a:rPr lang="en-US" b="1" dirty="0"/>
              <a:t>HAVING</a:t>
            </a:r>
            <a:r>
              <a:rPr lang="en-US" dirty="0"/>
              <a:t> clause can be added to </a:t>
            </a:r>
            <a:r>
              <a:rPr lang="en-US" b="1" dirty="0"/>
              <a:t>GROUP BY </a:t>
            </a:r>
            <a:r>
              <a:rPr lang="en-US" dirty="0"/>
              <a:t>to filter records that meet certain conditions, i.e. return a subset of the groupings</a:t>
            </a:r>
          </a:p>
          <a:p>
            <a:pPr lvl="1"/>
            <a:r>
              <a:rPr lang="en-US" dirty="0"/>
              <a:t>Operators are the same as the </a:t>
            </a:r>
            <a:r>
              <a:rPr lang="en-US" b="1" dirty="0"/>
              <a:t>WHERE</a:t>
            </a:r>
            <a:r>
              <a:rPr lang="en-US" dirty="0"/>
              <a:t> </a:t>
            </a:r>
            <a:r>
              <a:rPr lang="en-US" dirty="0" smtClean="0"/>
              <a:t>clause</a:t>
            </a:r>
            <a:endParaRPr lang="en-US" dirty="0"/>
          </a:p>
          <a:p>
            <a:r>
              <a:rPr lang="en-US" b="1" dirty="0">
                <a:solidFill>
                  <a:schemeClr val="accent1"/>
                </a:solidFill>
              </a:rPr>
              <a:t>SELECT </a:t>
            </a:r>
            <a:r>
              <a:rPr lang="en-US" dirty="0"/>
              <a:t>column1, column2, count(1) as counts </a:t>
            </a:r>
            <a:r>
              <a:rPr lang="en-US" b="1" dirty="0">
                <a:solidFill>
                  <a:schemeClr val="accent1"/>
                </a:solidFill>
              </a:rPr>
              <a:t>FROM</a:t>
            </a:r>
            <a:r>
              <a:rPr lang="en-US" dirty="0"/>
              <a:t> </a:t>
            </a:r>
            <a:r>
              <a:rPr lang="en-US" dirty="0" err="1"/>
              <a:t>table_name</a:t>
            </a:r>
            <a:r>
              <a:rPr lang="en-US" dirty="0"/>
              <a:t> </a:t>
            </a:r>
          </a:p>
          <a:p>
            <a:r>
              <a:rPr lang="en-US" b="1" dirty="0">
                <a:solidFill>
                  <a:schemeClr val="accent1"/>
                </a:solidFill>
              </a:rPr>
              <a:t>GROUP BY </a:t>
            </a:r>
            <a:r>
              <a:rPr lang="en-US" dirty="0"/>
              <a:t>column1, column2 </a:t>
            </a:r>
            <a:r>
              <a:rPr lang="en-US" b="1" dirty="0">
                <a:solidFill>
                  <a:schemeClr val="accent1"/>
                </a:solidFill>
              </a:rPr>
              <a:t>HAVING </a:t>
            </a:r>
            <a:r>
              <a:rPr lang="en-US" dirty="0"/>
              <a:t>counts &gt; </a:t>
            </a:r>
            <a:r>
              <a:rPr lang="en-US" dirty="0" smtClean="0"/>
              <a:t>5</a:t>
            </a:r>
            <a:endParaRPr lang="en-US" dirty="0"/>
          </a:p>
          <a:p>
            <a:r>
              <a:rPr lang="en-US" b="1" dirty="0">
                <a:solidFill>
                  <a:schemeClr val="accent1"/>
                </a:solidFill>
              </a:rPr>
              <a:t>SELECT</a:t>
            </a:r>
            <a:r>
              <a:rPr lang="en-US" dirty="0"/>
              <a:t> column1, count(1) as counts, sum(column2) as sum2 </a:t>
            </a:r>
          </a:p>
          <a:p>
            <a:r>
              <a:rPr lang="en-US" b="1" dirty="0">
                <a:solidFill>
                  <a:schemeClr val="accent1"/>
                </a:solidFill>
              </a:rPr>
              <a:t>FROM</a:t>
            </a:r>
            <a:r>
              <a:rPr lang="en-US" dirty="0"/>
              <a:t> </a:t>
            </a:r>
            <a:r>
              <a:rPr lang="en-US" dirty="0" err="1"/>
              <a:t>table_name</a:t>
            </a:r>
            <a:r>
              <a:rPr lang="en-US" dirty="0"/>
              <a:t> </a:t>
            </a:r>
            <a:r>
              <a:rPr lang="en-US" b="1" dirty="0">
                <a:solidFill>
                  <a:schemeClr val="accent1"/>
                </a:solidFill>
              </a:rPr>
              <a:t>GROUP BY </a:t>
            </a:r>
            <a:r>
              <a:rPr lang="en-US" dirty="0"/>
              <a:t>column1 </a:t>
            </a:r>
          </a:p>
          <a:p>
            <a:r>
              <a:rPr lang="en-US" b="1" dirty="0">
                <a:solidFill>
                  <a:schemeClr val="accent1"/>
                </a:solidFill>
              </a:rPr>
              <a:t>HAVING</a:t>
            </a:r>
            <a:r>
              <a:rPr lang="en-US" dirty="0"/>
              <a:t> counts &gt; 1 and sum2 &gt; </a:t>
            </a:r>
            <a:r>
              <a:rPr lang="en-US" dirty="0" smtClean="0"/>
              <a:t>10000</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55</a:t>
            </a:fld>
            <a:endParaRPr lang="en-US" dirty="0"/>
          </a:p>
        </p:txBody>
      </p:sp>
    </p:spTree>
    <p:extLst>
      <p:ext uri="{BB962C8B-B14F-4D97-AF65-F5344CB8AC3E}">
        <p14:creationId xmlns:p14="http://schemas.microsoft.com/office/powerpoint/2010/main" val="11237923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a:t>
            </a:r>
          </a:p>
        </p:txBody>
      </p:sp>
      <p:sp>
        <p:nvSpPr>
          <p:cNvPr id="7" name="Content Placeholder 6"/>
          <p:cNvSpPr>
            <a:spLocks noGrp="1"/>
          </p:cNvSpPr>
          <p:nvPr>
            <p:ph sz="quarter" idx="15"/>
          </p:nvPr>
        </p:nvSpPr>
        <p:spPr>
          <a:xfrm>
            <a:off x="533400" y="1762791"/>
            <a:ext cx="8077200" cy="4606389"/>
          </a:xfrm>
        </p:spPr>
        <p:txBody>
          <a:bodyPr/>
          <a:lstStyle/>
          <a:p>
            <a:pPr lvl="1">
              <a:spcAft>
                <a:spcPts val="400"/>
              </a:spcAft>
            </a:pPr>
            <a:r>
              <a:rPr lang="en-US" dirty="0"/>
              <a:t>Use the </a:t>
            </a:r>
            <a:r>
              <a:rPr lang="en-US" b="1" dirty="0"/>
              <a:t>CASE</a:t>
            </a:r>
            <a:r>
              <a:rPr lang="en-US" dirty="0"/>
              <a:t> function to evaluate a list of expressions and return the first one that evaluates to true</a:t>
            </a:r>
          </a:p>
          <a:p>
            <a:pPr lvl="1">
              <a:spcAft>
                <a:spcPts val="400"/>
              </a:spcAft>
            </a:pPr>
            <a:r>
              <a:rPr lang="en-US" b="1" dirty="0"/>
              <a:t>CASE</a:t>
            </a:r>
            <a:r>
              <a:rPr lang="en-US" dirty="0"/>
              <a:t> can be used inside aggregations to generate a statistic (e.g. sum) only </a:t>
            </a:r>
            <a:r>
              <a:rPr lang="en-US" dirty="0" smtClean="0"/>
              <a:t>for</a:t>
            </a:r>
            <a:br>
              <a:rPr lang="en-US" dirty="0" smtClean="0"/>
            </a:br>
            <a:r>
              <a:rPr lang="en-US" dirty="0" smtClean="0"/>
              <a:t>certain records</a:t>
            </a:r>
            <a:endParaRPr lang="en-US" dirty="0"/>
          </a:p>
          <a:p>
            <a:pPr marL="0" lvl="1" indent="0">
              <a:spcAft>
                <a:spcPts val="400"/>
              </a:spcAft>
              <a:buNone/>
            </a:pPr>
            <a:r>
              <a:rPr lang="en-US" b="1" dirty="0">
                <a:solidFill>
                  <a:schemeClr val="accent1"/>
                </a:solidFill>
              </a:rPr>
              <a:t>SELECT</a:t>
            </a:r>
            <a:r>
              <a:rPr lang="en-US" dirty="0"/>
              <a:t> column1, column2,</a:t>
            </a:r>
          </a:p>
          <a:p>
            <a:pPr marL="0" lvl="1" indent="0">
              <a:spcAft>
                <a:spcPts val="400"/>
              </a:spcAft>
              <a:buNone/>
            </a:pPr>
            <a:r>
              <a:rPr lang="en-US" b="1" dirty="0" smtClean="0">
                <a:solidFill>
                  <a:schemeClr val="accent1"/>
                </a:solidFill>
              </a:rPr>
              <a:t>CASE </a:t>
            </a:r>
            <a:r>
              <a:rPr lang="en-US" dirty="0"/>
              <a:t>&lt;test expression&gt;</a:t>
            </a:r>
          </a:p>
          <a:p>
            <a:pPr marL="0" lvl="1" indent="0">
              <a:spcAft>
                <a:spcPts val="400"/>
              </a:spcAft>
              <a:buNone/>
            </a:pPr>
            <a:r>
              <a:rPr lang="en-US" b="1" dirty="0" smtClean="0">
                <a:solidFill>
                  <a:schemeClr val="accent1"/>
                </a:solidFill>
              </a:rPr>
              <a:t>WHEN </a:t>
            </a:r>
            <a:r>
              <a:rPr lang="en-US" dirty="0"/>
              <a:t>&lt;comparison expression1&gt; </a:t>
            </a:r>
            <a:r>
              <a:rPr lang="en-US" b="1" dirty="0">
                <a:solidFill>
                  <a:schemeClr val="accent1"/>
                </a:solidFill>
              </a:rPr>
              <a:t>THEN</a:t>
            </a:r>
            <a:r>
              <a:rPr lang="en-US" dirty="0"/>
              <a:t> &lt;return value1&gt;</a:t>
            </a:r>
          </a:p>
          <a:p>
            <a:pPr marL="0" lvl="1" indent="0">
              <a:spcAft>
                <a:spcPts val="400"/>
              </a:spcAft>
              <a:buNone/>
            </a:pPr>
            <a:r>
              <a:rPr lang="en-US" b="1" dirty="0" smtClean="0">
                <a:solidFill>
                  <a:schemeClr val="accent1"/>
                </a:solidFill>
              </a:rPr>
              <a:t>WHEN </a:t>
            </a:r>
            <a:r>
              <a:rPr lang="en-US" dirty="0"/>
              <a:t>&lt;comparison expression1&gt; </a:t>
            </a:r>
            <a:r>
              <a:rPr lang="en-US" b="1" dirty="0">
                <a:solidFill>
                  <a:schemeClr val="accent1"/>
                </a:solidFill>
              </a:rPr>
              <a:t>THEN </a:t>
            </a:r>
            <a:r>
              <a:rPr lang="en-US" dirty="0"/>
              <a:t>&lt;return value1&gt;</a:t>
            </a:r>
          </a:p>
          <a:p>
            <a:pPr marL="0" lvl="1" indent="0">
              <a:spcAft>
                <a:spcPts val="400"/>
              </a:spcAft>
              <a:buNone/>
            </a:pPr>
            <a:r>
              <a:rPr lang="en-US" b="1" dirty="0" smtClean="0">
                <a:solidFill>
                  <a:schemeClr val="accent1"/>
                </a:solidFill>
              </a:rPr>
              <a:t>ELSE</a:t>
            </a:r>
            <a:r>
              <a:rPr lang="en-US" dirty="0" smtClean="0"/>
              <a:t> </a:t>
            </a:r>
            <a:r>
              <a:rPr lang="en-US" dirty="0"/>
              <a:t>&lt;default value&gt;</a:t>
            </a:r>
          </a:p>
          <a:p>
            <a:pPr marL="0" lvl="1" indent="0">
              <a:spcAft>
                <a:spcPts val="400"/>
              </a:spcAft>
              <a:buNone/>
            </a:pPr>
            <a:r>
              <a:rPr lang="en-US" b="1" dirty="0" smtClean="0">
                <a:solidFill>
                  <a:schemeClr val="accent1"/>
                </a:solidFill>
              </a:rPr>
              <a:t>END </a:t>
            </a:r>
            <a:r>
              <a:rPr lang="en-US" b="1" dirty="0">
                <a:solidFill>
                  <a:schemeClr val="accent1"/>
                </a:solidFill>
              </a:rPr>
              <a:t>AS </a:t>
            </a:r>
            <a:r>
              <a:rPr lang="en-US" b="1" dirty="0" err="1">
                <a:solidFill>
                  <a:schemeClr val="accent1"/>
                </a:solidFill>
              </a:rPr>
              <a:t>new_field_name</a:t>
            </a:r>
            <a:endParaRPr lang="en-US" b="1" dirty="0">
              <a:solidFill>
                <a:schemeClr val="accent1"/>
              </a:solidFill>
            </a:endParaRPr>
          </a:p>
          <a:p>
            <a:pPr marL="0" lvl="1" indent="0">
              <a:spcAft>
                <a:spcPts val="400"/>
              </a:spcAft>
              <a:buNone/>
            </a:pPr>
            <a:r>
              <a:rPr lang="en-US" b="1" dirty="0" smtClean="0">
                <a:solidFill>
                  <a:schemeClr val="accent1"/>
                </a:solidFill>
              </a:rPr>
              <a:t>FROM </a:t>
            </a:r>
            <a:r>
              <a:rPr lang="en-US" dirty="0" err="1" smtClean="0"/>
              <a:t>table_name</a:t>
            </a:r>
            <a:endParaRPr lang="en-US" dirty="0"/>
          </a:p>
          <a:p>
            <a:pPr marL="0" lvl="1" indent="0">
              <a:spcAft>
                <a:spcPts val="400"/>
              </a:spcAft>
              <a:buNone/>
            </a:pPr>
            <a:r>
              <a:rPr lang="en-US" b="1" dirty="0">
                <a:solidFill>
                  <a:schemeClr val="accent1"/>
                </a:solidFill>
              </a:rPr>
              <a:t>SELECT</a:t>
            </a:r>
            <a:r>
              <a:rPr lang="en-US" dirty="0"/>
              <a:t> column1, </a:t>
            </a:r>
            <a:r>
              <a:rPr lang="en-US" b="1" dirty="0">
                <a:solidFill>
                  <a:schemeClr val="accent1"/>
                </a:solidFill>
              </a:rPr>
              <a:t>SUM</a:t>
            </a:r>
            <a:r>
              <a:rPr lang="en-US" dirty="0"/>
              <a:t>(</a:t>
            </a:r>
          </a:p>
          <a:p>
            <a:pPr marL="0" lvl="1" indent="0">
              <a:spcAft>
                <a:spcPts val="400"/>
              </a:spcAft>
              <a:buNone/>
            </a:pPr>
            <a:r>
              <a:rPr lang="en-US" b="1" dirty="0" smtClean="0">
                <a:solidFill>
                  <a:schemeClr val="accent1"/>
                </a:solidFill>
              </a:rPr>
              <a:t>CASE</a:t>
            </a:r>
            <a:r>
              <a:rPr lang="en-US" dirty="0" smtClean="0"/>
              <a:t> </a:t>
            </a:r>
            <a:r>
              <a:rPr lang="en-US" dirty="0"/>
              <a:t>&lt;test expression&gt;</a:t>
            </a:r>
          </a:p>
          <a:p>
            <a:pPr marL="0" lvl="1" indent="0">
              <a:spcAft>
                <a:spcPts val="400"/>
              </a:spcAft>
              <a:buNone/>
            </a:pPr>
            <a:r>
              <a:rPr lang="en-US" b="1" dirty="0" smtClean="0">
                <a:solidFill>
                  <a:schemeClr val="accent1"/>
                </a:solidFill>
              </a:rPr>
              <a:t>WHEN </a:t>
            </a:r>
            <a:r>
              <a:rPr lang="en-US" dirty="0"/>
              <a:t>&lt;comparison expression1&gt; </a:t>
            </a:r>
            <a:r>
              <a:rPr lang="en-US" b="1" dirty="0">
                <a:solidFill>
                  <a:schemeClr val="accent1"/>
                </a:solidFill>
              </a:rPr>
              <a:t>THEN 1 ELSE 0</a:t>
            </a:r>
          </a:p>
          <a:p>
            <a:pPr marL="0" lvl="1" indent="0">
              <a:spcAft>
                <a:spcPts val="400"/>
              </a:spcAft>
              <a:buNone/>
            </a:pPr>
            <a:r>
              <a:rPr lang="en-US" b="1" dirty="0" smtClean="0">
                <a:solidFill>
                  <a:schemeClr val="accent1"/>
                </a:solidFill>
              </a:rPr>
              <a:t>END </a:t>
            </a:r>
            <a:r>
              <a:rPr lang="en-US" b="1" dirty="0">
                <a:solidFill>
                  <a:schemeClr val="accent1"/>
                </a:solidFill>
              </a:rPr>
              <a:t>AS </a:t>
            </a:r>
            <a:r>
              <a:rPr lang="en-US" dirty="0" err="1"/>
              <a:t>new_field_name</a:t>
            </a:r>
            <a:endParaRPr lang="en-US" dirty="0"/>
          </a:p>
          <a:p>
            <a:pPr marL="0" lvl="1" indent="0">
              <a:spcAft>
                <a:spcPts val="400"/>
              </a:spcAft>
              <a:buNone/>
            </a:pPr>
            <a:r>
              <a:rPr lang="en-US" dirty="0"/>
              <a:t> ) </a:t>
            </a:r>
            <a:r>
              <a:rPr lang="en-US" b="1" dirty="0">
                <a:solidFill>
                  <a:schemeClr val="accent1"/>
                </a:solidFill>
              </a:rPr>
              <a:t>FROM</a:t>
            </a:r>
            <a:r>
              <a:rPr lang="en-US" dirty="0"/>
              <a:t> </a:t>
            </a:r>
            <a:r>
              <a:rPr lang="en-US" dirty="0" err="1"/>
              <a:t>table_name</a:t>
            </a:r>
            <a:r>
              <a:rPr lang="en-US" dirty="0"/>
              <a:t> </a:t>
            </a:r>
            <a:r>
              <a:rPr lang="en-US" b="1" dirty="0">
                <a:solidFill>
                  <a:schemeClr val="accent1"/>
                </a:solidFill>
              </a:rPr>
              <a:t>GROUP BY </a:t>
            </a:r>
            <a:r>
              <a:rPr lang="en-US" dirty="0" smtClean="0"/>
              <a:t>column1</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56</a:t>
            </a:fld>
            <a:endParaRPr lang="en-US" dirty="0"/>
          </a:p>
        </p:txBody>
      </p:sp>
    </p:spTree>
    <p:extLst>
      <p:ext uri="{BB962C8B-B14F-4D97-AF65-F5344CB8AC3E}">
        <p14:creationId xmlns:p14="http://schemas.microsoft.com/office/powerpoint/2010/main" val="13999427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#4</a:t>
            </a:r>
            <a:endParaRPr lang="en-US" dirty="0"/>
          </a:p>
        </p:txBody>
      </p:sp>
      <p:sp>
        <p:nvSpPr>
          <p:cNvPr id="6" name="Content Placeholder 5"/>
          <p:cNvSpPr>
            <a:spLocks noGrp="1"/>
          </p:cNvSpPr>
          <p:nvPr>
            <p:ph sz="quarter" idx="15"/>
          </p:nvPr>
        </p:nvSpPr>
        <p:spPr>
          <a:xfrm>
            <a:off x="533400" y="1762791"/>
            <a:ext cx="8077200" cy="2416046"/>
          </a:xfrm>
        </p:spPr>
        <p:txBody>
          <a:bodyPr/>
          <a:lstStyle/>
          <a:p>
            <a:r>
              <a:rPr lang="en-US" dirty="0"/>
              <a:t>Answer the following questions:</a:t>
            </a:r>
          </a:p>
          <a:p>
            <a:pPr marL="228600" indent="-228600">
              <a:buFont typeface="+mj-lt"/>
              <a:buAutoNum type="arabicPeriod"/>
            </a:pPr>
            <a:r>
              <a:rPr lang="en-US" dirty="0"/>
              <a:t>Return a list of countries by the total value of invoices in descending order.</a:t>
            </a:r>
          </a:p>
          <a:p>
            <a:pPr marL="228600" indent="-228600">
              <a:buFont typeface="+mj-lt"/>
              <a:buAutoNum type="arabicPeriod"/>
            </a:pPr>
            <a:r>
              <a:rPr lang="en-US" dirty="0"/>
              <a:t>How many invoice line items are there?</a:t>
            </a:r>
          </a:p>
          <a:p>
            <a:pPr marL="228600" indent="-228600">
              <a:buFont typeface="+mj-lt"/>
              <a:buAutoNum type="arabicPeriod"/>
            </a:pPr>
            <a:r>
              <a:rPr lang="en-US" dirty="0"/>
              <a:t>How many distinct prices are there?</a:t>
            </a:r>
          </a:p>
          <a:p>
            <a:pPr marL="228600" indent="-228600">
              <a:buFont typeface="+mj-lt"/>
              <a:buAutoNum type="arabicPeriod"/>
            </a:pPr>
            <a:r>
              <a:rPr lang="en-US" dirty="0"/>
              <a:t>How many downloads of each price have happened?</a:t>
            </a:r>
          </a:p>
          <a:p>
            <a:pPr marL="228600" indent="-228600">
              <a:buFont typeface="+mj-lt"/>
              <a:buAutoNum type="arabicPeriod"/>
            </a:pPr>
            <a:r>
              <a:rPr lang="en-US" dirty="0"/>
              <a:t>Which tracks have been downloaded the most times?</a:t>
            </a:r>
          </a:p>
          <a:p>
            <a:pPr marL="228600" indent="-228600">
              <a:buFont typeface="+mj-lt"/>
              <a:buAutoNum type="arabicPeriod"/>
            </a:pPr>
            <a:r>
              <a:rPr lang="en-US" dirty="0"/>
              <a:t>What is the range of invoice dates covered by the database</a:t>
            </a:r>
            <a:r>
              <a:rPr lang="en-US" dirty="0" smtClean="0"/>
              <a:t>?</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57</a:t>
            </a:fld>
            <a:endParaRPr lang="en-US" dirty="0"/>
          </a:p>
        </p:txBody>
      </p:sp>
    </p:spTree>
    <p:extLst>
      <p:ext uri="{BB962C8B-B14F-4D97-AF65-F5344CB8AC3E}">
        <p14:creationId xmlns:p14="http://schemas.microsoft.com/office/powerpoint/2010/main" val="23836388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 clause</a:t>
            </a:r>
          </a:p>
        </p:txBody>
      </p:sp>
      <p:sp>
        <p:nvSpPr>
          <p:cNvPr id="6" name="Content Placeholder 5"/>
          <p:cNvSpPr>
            <a:spLocks noGrp="1"/>
          </p:cNvSpPr>
          <p:nvPr>
            <p:ph sz="quarter" idx="15"/>
          </p:nvPr>
        </p:nvSpPr>
        <p:spPr>
          <a:xfrm>
            <a:off x="533400" y="1762791"/>
            <a:ext cx="8077200" cy="969496"/>
          </a:xfrm>
        </p:spPr>
        <p:txBody>
          <a:bodyPr/>
          <a:lstStyle/>
          <a:p>
            <a:r>
              <a:rPr lang="en-US" dirty="0"/>
              <a:t>A </a:t>
            </a:r>
            <a:r>
              <a:rPr lang="en-US" b="1" dirty="0"/>
              <a:t>JOIN</a:t>
            </a:r>
            <a:r>
              <a:rPr lang="en-US" dirty="0"/>
              <a:t> combines fields from two tables using a key column shared by the </a:t>
            </a:r>
            <a:r>
              <a:rPr lang="en-US" dirty="0" smtClean="0"/>
              <a:t>tables</a:t>
            </a:r>
            <a:endParaRPr lang="en-US" dirty="0"/>
          </a:p>
          <a:p>
            <a:r>
              <a:rPr lang="en-US" dirty="0"/>
              <a:t>SELECT table_a.column1, table_a.column2, table_b.column3</a:t>
            </a:r>
          </a:p>
          <a:p>
            <a:r>
              <a:rPr lang="en-US" dirty="0"/>
              <a:t>FROM </a:t>
            </a:r>
            <a:r>
              <a:rPr lang="en-US" dirty="0" err="1"/>
              <a:t>table_a</a:t>
            </a:r>
            <a:r>
              <a:rPr lang="en-US" dirty="0"/>
              <a:t> </a:t>
            </a:r>
            <a:r>
              <a:rPr lang="en-US" b="1" dirty="0">
                <a:solidFill>
                  <a:schemeClr val="accent1"/>
                </a:solidFill>
              </a:rPr>
              <a:t>JOIN</a:t>
            </a:r>
            <a:r>
              <a:rPr lang="en-US" dirty="0"/>
              <a:t> </a:t>
            </a:r>
            <a:r>
              <a:rPr lang="en-US" dirty="0" err="1"/>
              <a:t>table_b</a:t>
            </a:r>
            <a:r>
              <a:rPr lang="en-US" dirty="0"/>
              <a:t> ON table_a.column1 = table_b.column1</a:t>
            </a:r>
          </a:p>
        </p:txBody>
      </p:sp>
      <p:sp>
        <p:nvSpPr>
          <p:cNvPr id="4" name="Slide Number Placeholder 3"/>
          <p:cNvSpPr>
            <a:spLocks noGrp="1"/>
          </p:cNvSpPr>
          <p:nvPr>
            <p:ph type="sldNum" sz="quarter" idx="18"/>
          </p:nvPr>
        </p:nvSpPr>
        <p:spPr/>
        <p:txBody>
          <a:bodyPr/>
          <a:lstStyle/>
          <a:p>
            <a:fld id="{0EB59224-DFAF-451D-8CBC-9A737B9002FD}" type="slidenum">
              <a:rPr lang="en-US" smtClean="0"/>
              <a:pPr/>
              <a:t>58</a:t>
            </a:fld>
            <a:endParaRPr lang="en-US" dirty="0"/>
          </a:p>
        </p:txBody>
      </p:sp>
      <p:cxnSp>
        <p:nvCxnSpPr>
          <p:cNvPr id="5" name="Straight Connector 4"/>
          <p:cNvCxnSpPr/>
          <p:nvPr/>
        </p:nvCxnSpPr>
        <p:spPr>
          <a:xfrm>
            <a:off x="4564400" y="2737859"/>
            <a:ext cx="1052423" cy="1133296"/>
          </a:xfrm>
          <a:prstGeom prst="line">
            <a:avLst/>
          </a:prstGeom>
          <a:ln w="12700">
            <a:solidFill>
              <a:srgbClr val="968C6D"/>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651329" y="2755112"/>
            <a:ext cx="905773" cy="1116043"/>
          </a:xfrm>
          <a:prstGeom prst="line">
            <a:avLst/>
          </a:prstGeom>
          <a:ln w="12700">
            <a:solidFill>
              <a:srgbClr val="968C6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124500" y="3849384"/>
            <a:ext cx="1078302" cy="307777"/>
          </a:xfrm>
          <a:prstGeom prst="rect">
            <a:avLst/>
          </a:prstGeom>
          <a:noFill/>
        </p:spPr>
        <p:txBody>
          <a:bodyPr wrap="square" lIns="0" tIns="0" rIns="0" bIns="0" rtlCol="0" anchor="t">
            <a:spAutoFit/>
          </a:bodyPr>
          <a:lstStyle/>
          <a:p>
            <a:pPr indent="-274320" algn="ctr">
              <a:spcAft>
                <a:spcPts val="900"/>
              </a:spcAft>
            </a:pPr>
            <a:r>
              <a:rPr lang="en-US" sz="2000" dirty="0">
                <a:solidFill>
                  <a:schemeClr val="tx2"/>
                </a:solidFill>
                <a:latin typeface="Georgia" pitchFamily="18" charset="0"/>
              </a:rPr>
              <a:t>k</a:t>
            </a:r>
            <a:r>
              <a:rPr lang="en-US" sz="2000" dirty="0" smtClean="0">
                <a:solidFill>
                  <a:schemeClr val="tx2"/>
                </a:solidFill>
                <a:latin typeface="Georgia" pitchFamily="18" charset="0"/>
              </a:rPr>
              <a:t>ey</a:t>
            </a:r>
          </a:p>
        </p:txBody>
      </p:sp>
    </p:spTree>
    <p:extLst>
      <p:ext uri="{BB962C8B-B14F-4D97-AF65-F5344CB8AC3E}">
        <p14:creationId xmlns:p14="http://schemas.microsoft.com/office/powerpoint/2010/main" val="15800187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Aliases</a:t>
            </a:r>
          </a:p>
        </p:txBody>
      </p:sp>
      <p:sp>
        <p:nvSpPr>
          <p:cNvPr id="6" name="Content Placeholder 5"/>
          <p:cNvSpPr>
            <a:spLocks noGrp="1"/>
          </p:cNvSpPr>
          <p:nvPr>
            <p:ph sz="quarter" idx="15"/>
          </p:nvPr>
        </p:nvSpPr>
        <p:spPr>
          <a:xfrm>
            <a:off x="533400" y="1762791"/>
            <a:ext cx="8077200" cy="607859"/>
          </a:xfrm>
        </p:spPr>
        <p:txBody>
          <a:bodyPr/>
          <a:lstStyle/>
          <a:p>
            <a:pPr marL="228600" indent="-228600">
              <a:buFont typeface="Arial" panose="020B0604020202020204" pitchFamily="34" charset="0"/>
              <a:buChar char="•"/>
            </a:pPr>
            <a:r>
              <a:rPr lang="en-US" dirty="0"/>
              <a:t>SQL </a:t>
            </a:r>
            <a:r>
              <a:rPr lang="en-US" b="1" dirty="0"/>
              <a:t>aliases</a:t>
            </a:r>
            <a:r>
              <a:rPr lang="en-US" dirty="0"/>
              <a:t> are used to temporarily refer to a table or a column by a different name</a:t>
            </a:r>
          </a:p>
          <a:p>
            <a:pPr marL="228600" indent="-228600">
              <a:buFont typeface="Arial" panose="020B0604020202020204" pitchFamily="34" charset="0"/>
              <a:buChar char="•"/>
            </a:pPr>
            <a:r>
              <a:rPr lang="en-US" dirty="0"/>
              <a:t>Aliases are commonly used in join clauses to save space and keystrokes</a:t>
            </a:r>
          </a:p>
        </p:txBody>
      </p:sp>
      <p:sp>
        <p:nvSpPr>
          <p:cNvPr id="4" name="Slide Number Placeholder 3"/>
          <p:cNvSpPr>
            <a:spLocks noGrp="1"/>
          </p:cNvSpPr>
          <p:nvPr>
            <p:ph type="sldNum" sz="quarter" idx="18"/>
          </p:nvPr>
        </p:nvSpPr>
        <p:spPr/>
        <p:txBody>
          <a:bodyPr/>
          <a:lstStyle/>
          <a:p>
            <a:fld id="{0EB59224-DFAF-451D-8CBC-9A737B9002FD}" type="slidenum">
              <a:rPr lang="en-US" smtClean="0"/>
              <a:pPr/>
              <a:t>59</a:t>
            </a:fld>
            <a:endParaRPr lang="en-US" dirty="0"/>
          </a:p>
        </p:txBody>
      </p:sp>
      <p:sp>
        <p:nvSpPr>
          <p:cNvPr id="9" name="Rectangle 8"/>
          <p:cNvSpPr/>
          <p:nvPr/>
        </p:nvSpPr>
        <p:spPr>
          <a:xfrm>
            <a:off x="522132" y="2587098"/>
            <a:ext cx="3996672" cy="2554545"/>
          </a:xfrm>
          <a:prstGeom prst="rect">
            <a:avLst/>
          </a:prstGeom>
        </p:spPr>
        <p:txBody>
          <a:bodyPr wrap="square" lIns="0" tIns="0" rIns="0" bIns="0" numCol="1" anchor="t">
            <a:spAutoFit/>
          </a:bodyPr>
          <a:lstStyle/>
          <a:p>
            <a:r>
              <a:rPr lang="en-US" sz="1600" dirty="0">
                <a:latin typeface="+mj-lt"/>
                <a:cs typeface="Courier New" panose="02070309020205020404" pitchFamily="49" charset="0"/>
              </a:rPr>
              <a:t>SELECT</a:t>
            </a:r>
          </a:p>
          <a:p>
            <a:r>
              <a:rPr lang="en-US" sz="1600" dirty="0" err="1" smtClean="0">
                <a:latin typeface="+mj-lt"/>
                <a:cs typeface="Courier New" panose="02070309020205020404" pitchFamily="49" charset="0"/>
              </a:rPr>
              <a:t>Employee.BusinessEntityID</a:t>
            </a:r>
            <a:r>
              <a:rPr lang="en-US" sz="1600" dirty="0">
                <a:latin typeface="+mj-lt"/>
                <a:cs typeface="Courier New" panose="02070309020205020404" pitchFamily="49" charset="0"/>
              </a:rPr>
              <a:t>,</a:t>
            </a:r>
          </a:p>
          <a:p>
            <a:r>
              <a:rPr lang="en-US" sz="1600" dirty="0" err="1" smtClean="0">
                <a:latin typeface="+mj-lt"/>
                <a:cs typeface="Courier New" panose="02070309020205020404" pitchFamily="49" charset="0"/>
              </a:rPr>
              <a:t>FirstName</a:t>
            </a:r>
            <a:r>
              <a:rPr lang="en-US" sz="1600" dirty="0">
                <a:latin typeface="+mj-lt"/>
                <a:cs typeface="Courier New" panose="02070309020205020404" pitchFamily="49" charset="0"/>
              </a:rPr>
              <a:t>,</a:t>
            </a:r>
          </a:p>
          <a:p>
            <a:r>
              <a:rPr lang="en-US" sz="1600" dirty="0" err="1" smtClean="0">
                <a:latin typeface="+mj-lt"/>
                <a:cs typeface="Courier New" panose="02070309020205020404" pitchFamily="49" charset="0"/>
              </a:rPr>
              <a:t>LastName</a:t>
            </a:r>
            <a:r>
              <a:rPr lang="en-US" sz="1600" dirty="0">
                <a:latin typeface="+mj-lt"/>
                <a:cs typeface="Courier New" panose="02070309020205020404" pitchFamily="49" charset="0"/>
              </a:rPr>
              <a:t>,</a:t>
            </a:r>
          </a:p>
          <a:p>
            <a:r>
              <a:rPr lang="en-US" sz="1600" dirty="0" err="1" smtClean="0">
                <a:latin typeface="+mj-lt"/>
                <a:cs typeface="Courier New" panose="02070309020205020404" pitchFamily="49" charset="0"/>
              </a:rPr>
              <a:t>JobTitle</a:t>
            </a:r>
            <a:r>
              <a:rPr lang="en-US" sz="1600" dirty="0">
                <a:latin typeface="+mj-lt"/>
                <a:cs typeface="Courier New" panose="02070309020205020404" pitchFamily="49" charset="0"/>
              </a:rPr>
              <a:t>,</a:t>
            </a:r>
          </a:p>
          <a:p>
            <a:r>
              <a:rPr lang="en-US" sz="1600" dirty="0" err="1" smtClean="0">
                <a:latin typeface="+mj-lt"/>
                <a:cs typeface="Courier New" panose="02070309020205020404" pitchFamily="49" charset="0"/>
              </a:rPr>
              <a:t>BirthDate</a:t>
            </a:r>
            <a:endParaRPr lang="en-US" sz="1600" dirty="0">
              <a:latin typeface="+mj-lt"/>
              <a:cs typeface="Courier New" panose="02070309020205020404" pitchFamily="49" charset="0"/>
            </a:endParaRPr>
          </a:p>
          <a:p>
            <a:r>
              <a:rPr lang="en-US" sz="1600" dirty="0" smtClean="0">
                <a:latin typeface="+mj-lt"/>
                <a:cs typeface="Courier New" panose="02070309020205020404" pitchFamily="49" charset="0"/>
              </a:rPr>
              <a:t>FROM </a:t>
            </a:r>
            <a:r>
              <a:rPr lang="en-US" sz="1600" dirty="0" err="1">
                <a:latin typeface="+mj-lt"/>
                <a:cs typeface="Courier New" panose="02070309020205020404" pitchFamily="49" charset="0"/>
              </a:rPr>
              <a:t>HumanResources.Employee</a:t>
            </a:r>
            <a:endParaRPr lang="en-US" sz="1600" dirty="0">
              <a:latin typeface="+mj-lt"/>
              <a:cs typeface="Courier New" panose="02070309020205020404" pitchFamily="49" charset="0"/>
            </a:endParaRPr>
          </a:p>
          <a:p>
            <a:r>
              <a:rPr lang="en-US" sz="1600" dirty="0" smtClean="0">
                <a:latin typeface="+mj-lt"/>
                <a:cs typeface="Courier New" panose="02070309020205020404" pitchFamily="49" charset="0"/>
              </a:rPr>
              <a:t>INNER </a:t>
            </a:r>
            <a:r>
              <a:rPr lang="en-US" sz="1600" dirty="0">
                <a:latin typeface="+mj-lt"/>
                <a:cs typeface="Courier New" panose="02070309020205020404" pitchFamily="49" charset="0"/>
              </a:rPr>
              <a:t>JOIN </a:t>
            </a:r>
            <a:r>
              <a:rPr lang="en-US" sz="1600" dirty="0" err="1">
                <a:latin typeface="+mj-lt"/>
                <a:cs typeface="Courier New" panose="02070309020205020404" pitchFamily="49" charset="0"/>
              </a:rPr>
              <a:t>Person.Person</a:t>
            </a:r>
            <a:r>
              <a:rPr lang="en-US" sz="1600" dirty="0">
                <a:latin typeface="+mj-lt"/>
                <a:cs typeface="Courier New" panose="02070309020205020404" pitchFamily="49" charset="0"/>
              </a:rPr>
              <a:t> </a:t>
            </a:r>
            <a:r>
              <a:rPr lang="en-US" sz="1600" dirty="0" smtClean="0">
                <a:latin typeface="+mj-lt"/>
                <a:cs typeface="Courier New" panose="02070309020205020404" pitchFamily="49" charset="0"/>
              </a:rPr>
              <a:t>ON </a:t>
            </a:r>
            <a:endParaRPr lang="en-US" sz="1600" dirty="0">
              <a:latin typeface="+mj-lt"/>
              <a:cs typeface="Courier New" panose="02070309020205020404" pitchFamily="49" charset="0"/>
            </a:endParaRPr>
          </a:p>
          <a:p>
            <a:r>
              <a:rPr lang="en-US" sz="1600" dirty="0" err="1" smtClean="0">
                <a:latin typeface="+mj-lt"/>
                <a:cs typeface="Courier New" panose="02070309020205020404" pitchFamily="49" charset="0"/>
              </a:rPr>
              <a:t>Employee.BusinessEntityID</a:t>
            </a:r>
            <a:r>
              <a:rPr lang="en-US" sz="1600" dirty="0" smtClean="0">
                <a:latin typeface="+mj-lt"/>
                <a:cs typeface="Courier New" panose="02070309020205020404" pitchFamily="49" charset="0"/>
              </a:rPr>
              <a:t> </a:t>
            </a:r>
            <a:r>
              <a:rPr lang="en-US" sz="1600" dirty="0">
                <a:latin typeface="+mj-lt"/>
                <a:cs typeface="Courier New" panose="02070309020205020404" pitchFamily="49" charset="0"/>
              </a:rPr>
              <a:t>= </a:t>
            </a:r>
            <a:r>
              <a:rPr lang="en-US" sz="1600" dirty="0" err="1">
                <a:latin typeface="+mj-lt"/>
                <a:cs typeface="Courier New" panose="02070309020205020404" pitchFamily="49" charset="0"/>
              </a:rPr>
              <a:t>Person.BusinessEntityID</a:t>
            </a:r>
            <a:endParaRPr lang="en-US" sz="1600" dirty="0">
              <a:latin typeface="+mj-lt"/>
              <a:cs typeface="Courier New" panose="02070309020205020404" pitchFamily="49" charset="0"/>
            </a:endParaRPr>
          </a:p>
        </p:txBody>
      </p:sp>
      <p:sp>
        <p:nvSpPr>
          <p:cNvPr id="10" name="Rectangle 9"/>
          <p:cNvSpPr/>
          <p:nvPr/>
        </p:nvSpPr>
        <p:spPr>
          <a:xfrm>
            <a:off x="4638412" y="2587098"/>
            <a:ext cx="3972188" cy="2462213"/>
          </a:xfrm>
          <a:prstGeom prst="rect">
            <a:avLst/>
          </a:prstGeom>
          <a:noFill/>
        </p:spPr>
        <p:txBody>
          <a:bodyPr wrap="square" lIns="0" tIns="0" rIns="0" bIns="0" numCol="1" anchor="t">
            <a:spAutoFit/>
          </a:bodyPr>
          <a:lstStyle/>
          <a:p>
            <a:r>
              <a:rPr lang="en-US" sz="1600" dirty="0">
                <a:latin typeface="+mj-lt"/>
                <a:cs typeface="Courier New" panose="02070309020205020404" pitchFamily="49" charset="0"/>
              </a:rPr>
              <a:t>SELECT</a:t>
            </a:r>
          </a:p>
          <a:p>
            <a:r>
              <a:rPr lang="en-US" sz="1600" b="1" dirty="0" err="1" smtClean="0">
                <a:solidFill>
                  <a:schemeClr val="accent1"/>
                </a:solidFill>
                <a:latin typeface="+mj-lt"/>
                <a:cs typeface="Courier New" panose="02070309020205020404" pitchFamily="49" charset="0"/>
              </a:rPr>
              <a:t>e</a:t>
            </a:r>
            <a:r>
              <a:rPr lang="en-US" sz="1600" dirty="0" err="1" smtClean="0">
                <a:latin typeface="+mj-lt"/>
                <a:cs typeface="Courier New" panose="02070309020205020404" pitchFamily="49" charset="0"/>
              </a:rPr>
              <a:t>.BusinessEntityID</a:t>
            </a:r>
            <a:r>
              <a:rPr lang="en-US" sz="1600" dirty="0">
                <a:latin typeface="+mj-lt"/>
                <a:cs typeface="Courier New" panose="02070309020205020404" pitchFamily="49" charset="0"/>
              </a:rPr>
              <a:t>,</a:t>
            </a:r>
          </a:p>
          <a:p>
            <a:r>
              <a:rPr lang="en-US" sz="1600" dirty="0" err="1" smtClean="0">
                <a:latin typeface="+mj-lt"/>
                <a:cs typeface="Courier New" panose="02070309020205020404" pitchFamily="49" charset="0"/>
              </a:rPr>
              <a:t>FirstName</a:t>
            </a:r>
            <a:r>
              <a:rPr lang="en-US" sz="1600" dirty="0">
                <a:latin typeface="+mj-lt"/>
                <a:cs typeface="Courier New" panose="02070309020205020404" pitchFamily="49" charset="0"/>
              </a:rPr>
              <a:t>,</a:t>
            </a:r>
          </a:p>
          <a:p>
            <a:r>
              <a:rPr lang="en-US" sz="1600" dirty="0" err="1" smtClean="0">
                <a:latin typeface="+mj-lt"/>
                <a:cs typeface="Courier New" panose="02070309020205020404" pitchFamily="49" charset="0"/>
              </a:rPr>
              <a:t>LastName</a:t>
            </a:r>
            <a:r>
              <a:rPr lang="en-US" sz="1600" dirty="0">
                <a:latin typeface="+mj-lt"/>
                <a:cs typeface="Courier New" panose="02070309020205020404" pitchFamily="49" charset="0"/>
              </a:rPr>
              <a:t>,</a:t>
            </a:r>
          </a:p>
          <a:p>
            <a:r>
              <a:rPr lang="en-US" sz="1600" dirty="0" err="1" smtClean="0">
                <a:latin typeface="+mj-lt"/>
                <a:cs typeface="Courier New" panose="02070309020205020404" pitchFamily="49" charset="0"/>
              </a:rPr>
              <a:t>JobTitle</a:t>
            </a:r>
            <a:r>
              <a:rPr lang="en-US" sz="1600" dirty="0">
                <a:latin typeface="+mj-lt"/>
                <a:cs typeface="Courier New" panose="02070309020205020404" pitchFamily="49" charset="0"/>
              </a:rPr>
              <a:t>,</a:t>
            </a:r>
          </a:p>
          <a:p>
            <a:r>
              <a:rPr lang="en-US" sz="1600" dirty="0" err="1" smtClean="0">
                <a:latin typeface="+mj-lt"/>
                <a:cs typeface="Courier New" panose="02070309020205020404" pitchFamily="49" charset="0"/>
              </a:rPr>
              <a:t>BirthDate</a:t>
            </a:r>
            <a:endParaRPr lang="en-US" sz="1600" dirty="0">
              <a:latin typeface="+mj-lt"/>
              <a:cs typeface="Courier New" panose="02070309020205020404" pitchFamily="49" charset="0"/>
            </a:endParaRPr>
          </a:p>
          <a:p>
            <a:r>
              <a:rPr lang="en-US" sz="1600" dirty="0" smtClean="0">
                <a:latin typeface="+mj-lt"/>
                <a:cs typeface="Courier New" panose="02070309020205020404" pitchFamily="49" charset="0"/>
              </a:rPr>
              <a:t>FROM </a:t>
            </a:r>
            <a:r>
              <a:rPr lang="en-US" sz="1600" dirty="0" err="1">
                <a:latin typeface="+mj-lt"/>
                <a:cs typeface="Courier New" panose="02070309020205020404" pitchFamily="49" charset="0"/>
              </a:rPr>
              <a:t>HumanResources.Employee</a:t>
            </a:r>
            <a:r>
              <a:rPr lang="en-US" sz="1600" dirty="0">
                <a:latin typeface="+mj-lt"/>
                <a:cs typeface="Courier New" panose="02070309020205020404" pitchFamily="49" charset="0"/>
              </a:rPr>
              <a:t> </a:t>
            </a:r>
            <a:r>
              <a:rPr lang="en-US" sz="1600" b="1" dirty="0">
                <a:solidFill>
                  <a:schemeClr val="accent1"/>
                </a:solidFill>
                <a:latin typeface="+mj-lt"/>
                <a:cs typeface="Courier New" panose="02070309020205020404" pitchFamily="49" charset="0"/>
              </a:rPr>
              <a:t>AS e</a:t>
            </a:r>
          </a:p>
          <a:p>
            <a:r>
              <a:rPr lang="en-US" sz="1600" dirty="0" smtClean="0">
                <a:latin typeface="+mj-lt"/>
                <a:cs typeface="Courier New" panose="02070309020205020404" pitchFamily="49" charset="0"/>
              </a:rPr>
              <a:t>INNER </a:t>
            </a:r>
            <a:r>
              <a:rPr lang="en-US" sz="1600" dirty="0">
                <a:latin typeface="+mj-lt"/>
                <a:cs typeface="Courier New" panose="02070309020205020404" pitchFamily="49" charset="0"/>
              </a:rPr>
              <a:t>JOIN </a:t>
            </a:r>
            <a:r>
              <a:rPr lang="en-US" sz="1600" dirty="0" err="1">
                <a:latin typeface="+mj-lt"/>
                <a:cs typeface="Courier New" panose="02070309020205020404" pitchFamily="49" charset="0"/>
              </a:rPr>
              <a:t>Person.Person</a:t>
            </a:r>
            <a:r>
              <a:rPr lang="en-US" sz="1600" dirty="0">
                <a:latin typeface="+mj-lt"/>
                <a:cs typeface="Courier New" panose="02070309020205020404" pitchFamily="49" charset="0"/>
              </a:rPr>
              <a:t> </a:t>
            </a:r>
            <a:r>
              <a:rPr lang="en-US" sz="1600" b="1" dirty="0">
                <a:solidFill>
                  <a:schemeClr val="accent1"/>
                </a:solidFill>
                <a:latin typeface="+mj-lt"/>
                <a:cs typeface="Courier New" panose="02070309020205020404" pitchFamily="49" charset="0"/>
              </a:rPr>
              <a:t>AS p</a:t>
            </a:r>
            <a:r>
              <a:rPr lang="en-US" sz="1600" b="1" dirty="0">
                <a:solidFill>
                  <a:srgbClr val="0000FF"/>
                </a:solidFill>
                <a:latin typeface="+mj-lt"/>
                <a:cs typeface="Courier New" panose="02070309020205020404" pitchFamily="49" charset="0"/>
              </a:rPr>
              <a:t> </a:t>
            </a:r>
            <a:r>
              <a:rPr lang="en-US" sz="1600" dirty="0" smtClean="0">
                <a:latin typeface="+mj-lt"/>
                <a:cs typeface="Courier New" panose="02070309020205020404" pitchFamily="49" charset="0"/>
              </a:rPr>
              <a:t>ON </a:t>
            </a:r>
            <a:endParaRPr lang="en-US" sz="1600" dirty="0">
              <a:latin typeface="+mj-lt"/>
              <a:cs typeface="Courier New" panose="02070309020205020404" pitchFamily="49" charset="0"/>
            </a:endParaRPr>
          </a:p>
          <a:p>
            <a:r>
              <a:rPr lang="en-US" sz="1600" b="1" dirty="0" err="1" smtClean="0">
                <a:solidFill>
                  <a:schemeClr val="accent1"/>
                </a:solidFill>
                <a:latin typeface="+mj-lt"/>
                <a:cs typeface="Courier New" panose="02070309020205020404" pitchFamily="49" charset="0"/>
              </a:rPr>
              <a:t>e</a:t>
            </a:r>
            <a:r>
              <a:rPr lang="en-US" sz="1600" dirty="0" err="1" smtClean="0">
                <a:latin typeface="+mj-lt"/>
                <a:cs typeface="Courier New" panose="02070309020205020404" pitchFamily="49" charset="0"/>
              </a:rPr>
              <a:t>.BusinessEntityID</a:t>
            </a:r>
            <a:r>
              <a:rPr lang="en-US" sz="1600" dirty="0" smtClean="0">
                <a:latin typeface="+mj-lt"/>
                <a:cs typeface="Courier New" panose="02070309020205020404" pitchFamily="49" charset="0"/>
              </a:rPr>
              <a:t> </a:t>
            </a:r>
            <a:r>
              <a:rPr lang="en-US" sz="1600" dirty="0">
                <a:latin typeface="+mj-lt"/>
                <a:cs typeface="Courier New" panose="02070309020205020404" pitchFamily="49" charset="0"/>
              </a:rPr>
              <a:t>= </a:t>
            </a:r>
            <a:r>
              <a:rPr lang="en-US" sz="1600" dirty="0" smtClean="0">
                <a:latin typeface="+mj-lt"/>
                <a:cs typeface="Courier New" panose="02070309020205020404" pitchFamily="49" charset="0"/>
              </a:rPr>
              <a:t/>
            </a:r>
            <a:br>
              <a:rPr lang="en-US" sz="1600" dirty="0" smtClean="0">
                <a:latin typeface="+mj-lt"/>
                <a:cs typeface="Courier New" panose="02070309020205020404" pitchFamily="49" charset="0"/>
              </a:rPr>
            </a:br>
            <a:r>
              <a:rPr lang="en-US" sz="1600" b="1" dirty="0" err="1" smtClean="0">
                <a:solidFill>
                  <a:schemeClr val="accent1"/>
                </a:solidFill>
                <a:latin typeface="+mj-lt"/>
                <a:cs typeface="Courier New" panose="02070309020205020404" pitchFamily="49" charset="0"/>
              </a:rPr>
              <a:t>p</a:t>
            </a:r>
            <a:r>
              <a:rPr lang="en-US" sz="1600" dirty="0" err="1" smtClean="0">
                <a:latin typeface="+mj-lt"/>
                <a:cs typeface="Courier New" panose="02070309020205020404" pitchFamily="49" charset="0"/>
              </a:rPr>
              <a:t>.BusinessEntityID</a:t>
            </a:r>
            <a:endParaRPr lang="en-US" sz="1600" dirty="0">
              <a:latin typeface="+mj-lt"/>
              <a:cs typeface="Courier New" panose="02070309020205020404" pitchFamily="49" charset="0"/>
            </a:endParaRPr>
          </a:p>
        </p:txBody>
      </p:sp>
      <p:cxnSp>
        <p:nvCxnSpPr>
          <p:cNvPr id="11" name="Straight Connector 10"/>
          <p:cNvCxnSpPr>
            <a:endCxn id="13" idx="0"/>
          </p:cNvCxnSpPr>
          <p:nvPr/>
        </p:nvCxnSpPr>
        <p:spPr>
          <a:xfrm>
            <a:off x="7712087" y="4612823"/>
            <a:ext cx="60108" cy="637133"/>
          </a:xfrm>
          <a:prstGeom prst="line">
            <a:avLst/>
          </a:prstGeom>
          <a:ln w="12700">
            <a:solidFill>
              <a:srgbClr val="968C6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3" idx="0"/>
          </p:cNvCxnSpPr>
          <p:nvPr/>
        </p:nvCxnSpPr>
        <p:spPr>
          <a:xfrm flipV="1">
            <a:off x="7772195" y="4278086"/>
            <a:ext cx="539151" cy="971870"/>
          </a:xfrm>
          <a:prstGeom prst="line">
            <a:avLst/>
          </a:prstGeom>
          <a:ln w="12700">
            <a:solidFill>
              <a:srgbClr val="968C6D"/>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233044" y="5249956"/>
            <a:ext cx="1078302" cy="246221"/>
          </a:xfrm>
          <a:prstGeom prst="rect">
            <a:avLst/>
          </a:prstGeom>
          <a:noFill/>
        </p:spPr>
        <p:txBody>
          <a:bodyPr wrap="square" lIns="0" tIns="0" rIns="0" bIns="0" rtlCol="0" anchor="t">
            <a:spAutoFit/>
          </a:bodyPr>
          <a:lstStyle/>
          <a:p>
            <a:pPr indent="-274320" algn="ctr">
              <a:spcAft>
                <a:spcPts val="900"/>
              </a:spcAft>
            </a:pPr>
            <a:r>
              <a:rPr lang="en-US" sz="1600" dirty="0" smtClean="0">
                <a:solidFill>
                  <a:schemeClr val="tx2"/>
                </a:solidFill>
                <a:latin typeface="+mj-lt"/>
              </a:rPr>
              <a:t>aliases</a:t>
            </a:r>
          </a:p>
        </p:txBody>
      </p:sp>
    </p:spTree>
    <p:extLst>
      <p:ext uri="{BB962C8B-B14F-4D97-AF65-F5344CB8AC3E}">
        <p14:creationId xmlns:p14="http://schemas.microsoft.com/office/powerpoint/2010/main" val="2503075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0000"/>
                </a:solidFill>
                <a:latin typeface="Georgia" panose="02040502050405020303" pitchFamily="18" charset="0"/>
              </a:rPr>
              <a:t>What is a relational database?</a:t>
            </a:r>
            <a:endParaRPr lang="en-US" dirty="0"/>
          </a:p>
        </p:txBody>
      </p:sp>
      <p:sp>
        <p:nvSpPr>
          <p:cNvPr id="3" name="Content Placeholder 2"/>
          <p:cNvSpPr>
            <a:spLocks noGrp="1"/>
          </p:cNvSpPr>
          <p:nvPr>
            <p:ph sz="quarter" idx="15"/>
          </p:nvPr>
        </p:nvSpPr>
        <p:spPr>
          <a:xfrm>
            <a:off x="533400" y="1762791"/>
            <a:ext cx="8077200" cy="4616648"/>
          </a:xfrm>
        </p:spPr>
        <p:txBody>
          <a:bodyPr/>
          <a:lstStyle/>
          <a:p>
            <a:pPr marL="228600" indent="-228600">
              <a:spcAft>
                <a:spcPts val="900"/>
              </a:spcAft>
              <a:buClrTx/>
              <a:buSzPts val="1600"/>
              <a:buFont typeface="Arial" panose="020B0604020202020204" pitchFamily="34" charset="0"/>
              <a:buChar char="•"/>
            </a:pPr>
            <a:r>
              <a:rPr lang="en-US" sz="1400" dirty="0">
                <a:solidFill>
                  <a:srgbClr val="000000"/>
                </a:solidFill>
              </a:rPr>
              <a:t>A </a:t>
            </a:r>
            <a:r>
              <a:rPr lang="en-US" sz="1400" b="1" dirty="0">
                <a:solidFill>
                  <a:srgbClr val="000000"/>
                </a:solidFill>
              </a:rPr>
              <a:t>relational database </a:t>
            </a:r>
            <a:r>
              <a:rPr lang="en-US" sz="1400" dirty="0">
                <a:solidFill>
                  <a:srgbClr val="000000"/>
                </a:solidFill>
              </a:rPr>
              <a:t>is a collection of data that organizes data in tables and maintains relationships between the tables for information retrieval</a:t>
            </a:r>
            <a:endParaRPr lang="en-US" sz="1400" dirty="0"/>
          </a:p>
          <a:p>
            <a:pPr marL="228600" indent="-228600">
              <a:spcAft>
                <a:spcPts val="900"/>
              </a:spcAft>
              <a:buClrTx/>
              <a:buSzPts val="1600"/>
              <a:buFont typeface="Arial" panose="020B0604020202020204" pitchFamily="34" charset="0"/>
              <a:buChar char="•"/>
            </a:pPr>
            <a:r>
              <a:rPr lang="en-US" sz="1400" dirty="0">
                <a:solidFill>
                  <a:srgbClr val="000000"/>
                </a:solidFill>
              </a:rPr>
              <a:t>A </a:t>
            </a:r>
            <a:r>
              <a:rPr lang="en-US" sz="1400" b="1" dirty="0">
                <a:solidFill>
                  <a:srgbClr val="000000"/>
                </a:solidFill>
              </a:rPr>
              <a:t>relational database management system</a:t>
            </a:r>
            <a:r>
              <a:rPr lang="en-US" sz="1400" dirty="0">
                <a:solidFill>
                  <a:srgbClr val="000000"/>
                </a:solidFill>
              </a:rPr>
              <a:t> (RDBMS) is computer software that enables users to create, modify, and analyze data in a relational database</a:t>
            </a:r>
          </a:p>
          <a:p>
            <a:pPr marL="228600" indent="-228600">
              <a:spcAft>
                <a:spcPts val="900"/>
              </a:spcAft>
              <a:buClrTx/>
              <a:buSzPts val="1600"/>
              <a:buFont typeface="Arial" panose="020B0604020202020204" pitchFamily="34" charset="0"/>
              <a:buChar char="•"/>
            </a:pPr>
            <a:r>
              <a:rPr lang="en-US" sz="1400" dirty="0">
                <a:solidFill>
                  <a:srgbClr val="000000"/>
                </a:solidFill>
              </a:rPr>
              <a:t>Enterprise RDBMS include:</a:t>
            </a:r>
          </a:p>
          <a:p>
            <a:pPr marL="457200" indent="-228600">
              <a:spcAft>
                <a:spcPts val="900"/>
              </a:spcAft>
              <a:buFont typeface="Georgia" panose="02040502050405020303" pitchFamily="18" charset="0"/>
              <a:buChar char="-"/>
            </a:pPr>
            <a:r>
              <a:rPr lang="en-US" sz="1400" dirty="0">
                <a:solidFill>
                  <a:srgbClr val="000000"/>
                </a:solidFill>
              </a:rPr>
              <a:t>Microsoft SQL Server</a:t>
            </a:r>
            <a:endParaRPr lang="en-US" sz="1400" dirty="0"/>
          </a:p>
          <a:p>
            <a:pPr marL="457200" indent="-228600">
              <a:spcAft>
                <a:spcPts val="900"/>
              </a:spcAft>
              <a:buFont typeface="Georgia" panose="02040502050405020303" pitchFamily="18" charset="0"/>
              <a:buChar char="-"/>
            </a:pPr>
            <a:r>
              <a:rPr lang="en-US" sz="1400" dirty="0">
                <a:solidFill>
                  <a:srgbClr val="000000"/>
                </a:solidFill>
              </a:rPr>
              <a:t>Oracle Database</a:t>
            </a:r>
            <a:endParaRPr lang="en-US" sz="1400" dirty="0"/>
          </a:p>
          <a:p>
            <a:pPr marL="457200" indent="-228600">
              <a:spcAft>
                <a:spcPts val="900"/>
              </a:spcAft>
              <a:buFont typeface="Georgia" panose="02040502050405020303" pitchFamily="18" charset="0"/>
              <a:buChar char="-"/>
            </a:pPr>
            <a:r>
              <a:rPr lang="en-US" sz="1400" dirty="0">
                <a:solidFill>
                  <a:srgbClr val="000000"/>
                </a:solidFill>
              </a:rPr>
              <a:t>Oracle MySQL</a:t>
            </a:r>
            <a:endParaRPr lang="en-US" sz="1400" dirty="0"/>
          </a:p>
          <a:p>
            <a:pPr marL="457200" indent="-228600">
              <a:spcAft>
                <a:spcPts val="900"/>
              </a:spcAft>
              <a:buFont typeface="Georgia" panose="02040502050405020303" pitchFamily="18" charset="0"/>
              <a:buChar char="-"/>
            </a:pPr>
            <a:r>
              <a:rPr lang="en-US" sz="1400" dirty="0">
                <a:solidFill>
                  <a:srgbClr val="000000"/>
                </a:solidFill>
              </a:rPr>
              <a:t>IBM DB2</a:t>
            </a:r>
            <a:endParaRPr lang="en-US" sz="1400" dirty="0"/>
          </a:p>
          <a:p>
            <a:pPr marL="457200" indent="-228600">
              <a:spcAft>
                <a:spcPts val="900"/>
              </a:spcAft>
              <a:buFont typeface="Georgia" panose="02040502050405020303" pitchFamily="18" charset="0"/>
              <a:buChar char="-"/>
            </a:pPr>
            <a:r>
              <a:rPr lang="en-US" sz="1400" dirty="0">
                <a:solidFill>
                  <a:srgbClr val="000000"/>
                </a:solidFill>
              </a:rPr>
              <a:t>SAP Sybase</a:t>
            </a:r>
            <a:endParaRPr lang="en-US" sz="1400" dirty="0"/>
          </a:p>
          <a:p>
            <a:pPr marL="457200" indent="-228600">
              <a:spcAft>
                <a:spcPts val="900"/>
              </a:spcAft>
              <a:buFont typeface="Georgia" panose="02040502050405020303" pitchFamily="18" charset="0"/>
              <a:buChar char="-"/>
            </a:pPr>
            <a:r>
              <a:rPr lang="en-US" sz="1400" dirty="0">
                <a:solidFill>
                  <a:srgbClr val="000000"/>
                </a:solidFill>
              </a:rPr>
              <a:t>Teradata</a:t>
            </a:r>
            <a:endParaRPr lang="en-US" sz="1400" dirty="0"/>
          </a:p>
          <a:p>
            <a:pPr marL="457200" indent="-228600">
              <a:spcAft>
                <a:spcPts val="900"/>
              </a:spcAft>
              <a:buFont typeface="Georgia" panose="02040502050405020303" pitchFamily="18" charset="0"/>
              <a:buChar char="-"/>
            </a:pPr>
            <a:r>
              <a:rPr lang="en-US" sz="1400" dirty="0">
                <a:solidFill>
                  <a:srgbClr val="000000"/>
                </a:solidFill>
              </a:rPr>
              <a:t>PostgreSQL</a:t>
            </a:r>
            <a:endParaRPr lang="en-US" sz="1400" dirty="0"/>
          </a:p>
          <a:p>
            <a:pPr marL="228600" indent="-228600">
              <a:spcAft>
                <a:spcPts val="900"/>
              </a:spcAft>
              <a:buClrTx/>
              <a:buSzPts val="1600"/>
              <a:buFont typeface="Arial" panose="020B0604020202020204" pitchFamily="34" charset="0"/>
              <a:buChar char="•"/>
            </a:pPr>
            <a:r>
              <a:rPr lang="en-US" sz="1400" dirty="0">
                <a:solidFill>
                  <a:srgbClr val="000000"/>
                </a:solidFill>
              </a:rPr>
              <a:t>Lightweight RDBMS include:</a:t>
            </a:r>
          </a:p>
          <a:p>
            <a:pPr marL="457200" indent="-228600">
              <a:spcAft>
                <a:spcPts val="900"/>
              </a:spcAft>
              <a:buFont typeface="Georgia" panose="02040502050405020303" pitchFamily="18" charset="0"/>
              <a:buChar char="-"/>
            </a:pPr>
            <a:r>
              <a:rPr lang="en-US" sz="1400" dirty="0">
                <a:solidFill>
                  <a:srgbClr val="000000"/>
                </a:solidFill>
              </a:rPr>
              <a:t>Microsoft Access</a:t>
            </a:r>
          </a:p>
          <a:p>
            <a:pPr marL="457200" indent="-228600">
              <a:spcAft>
                <a:spcPts val="900"/>
              </a:spcAft>
              <a:buFont typeface="Georgia" panose="02040502050405020303" pitchFamily="18" charset="0"/>
              <a:buChar char="-"/>
            </a:pPr>
            <a:r>
              <a:rPr lang="en-US" sz="1400" dirty="0">
                <a:solidFill>
                  <a:srgbClr val="000000"/>
                </a:solidFill>
              </a:rPr>
              <a:t>SQLite</a:t>
            </a:r>
          </a:p>
        </p:txBody>
      </p:sp>
      <p:sp>
        <p:nvSpPr>
          <p:cNvPr id="4" name="Slide Number Placeholder 3"/>
          <p:cNvSpPr>
            <a:spLocks noGrp="1"/>
          </p:cNvSpPr>
          <p:nvPr>
            <p:ph type="sldNum" sz="quarter" idx="18"/>
          </p:nvPr>
        </p:nvSpPr>
        <p:spPr/>
        <p:txBody>
          <a:bodyPr/>
          <a:lstStyle/>
          <a:p>
            <a:fld id="{0EB59224-DFAF-451D-8CBC-9A737B9002FD}" type="slidenum">
              <a:rPr lang="en-US" smtClean="0"/>
              <a:pPr/>
              <a:t>6</a:t>
            </a:fld>
            <a:endParaRPr lang="en-US" dirty="0"/>
          </a:p>
        </p:txBody>
      </p:sp>
    </p:spTree>
    <p:extLst>
      <p:ext uri="{BB962C8B-B14F-4D97-AF65-F5344CB8AC3E}">
        <p14:creationId xmlns:p14="http://schemas.microsoft.com/office/powerpoint/2010/main" val="30301366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 types</a:t>
            </a:r>
          </a:p>
        </p:txBody>
      </p:sp>
      <p:sp>
        <p:nvSpPr>
          <p:cNvPr id="4" name="Slide Number Placeholder 3"/>
          <p:cNvSpPr>
            <a:spLocks noGrp="1"/>
          </p:cNvSpPr>
          <p:nvPr>
            <p:ph type="sldNum" sz="quarter" idx="18"/>
          </p:nvPr>
        </p:nvSpPr>
        <p:spPr/>
        <p:txBody>
          <a:bodyPr/>
          <a:lstStyle/>
          <a:p>
            <a:fld id="{0EB59224-DFAF-451D-8CBC-9A737B9002FD}" type="slidenum">
              <a:rPr lang="en-US" smtClean="0"/>
              <a:pPr/>
              <a:t>60</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629869938"/>
              </p:ext>
            </p:extLst>
          </p:nvPr>
        </p:nvGraphicFramePr>
        <p:xfrm>
          <a:off x="538923" y="1818262"/>
          <a:ext cx="7846568" cy="4023360"/>
        </p:xfrm>
        <a:graphic>
          <a:graphicData uri="http://schemas.openxmlformats.org/drawingml/2006/table">
            <a:tbl>
              <a:tblPr firstRow="1" bandRow="1">
                <a:tableStyleId>{5C22544A-7EE6-4342-B048-85BDC9FD1C3A}</a:tableStyleId>
              </a:tblPr>
              <a:tblGrid>
                <a:gridCol w="1656598">
                  <a:extLst>
                    <a:ext uri="{9D8B030D-6E8A-4147-A177-3AD203B41FA5}">
                      <a16:colId xmlns:a16="http://schemas.microsoft.com/office/drawing/2014/main" val="20000"/>
                    </a:ext>
                  </a:extLst>
                </a:gridCol>
                <a:gridCol w="6189970">
                  <a:extLst>
                    <a:ext uri="{9D8B030D-6E8A-4147-A177-3AD203B41FA5}">
                      <a16:colId xmlns:a16="http://schemas.microsoft.com/office/drawing/2014/main" val="20001"/>
                    </a:ext>
                  </a:extLst>
                </a:gridCol>
              </a:tblGrid>
              <a:tr h="700878">
                <a:tc>
                  <a:txBody>
                    <a:bodyPr/>
                    <a:lstStyle/>
                    <a:p>
                      <a:endParaRPr lang="en-US" sz="1600" dirty="0" smtClean="0">
                        <a:latin typeface="+mn-lt"/>
                      </a:endParaRPr>
                    </a:p>
                    <a:p>
                      <a:endParaRPr lang="en-US" sz="1600" dirty="0" smtClean="0">
                        <a:latin typeface="+mn-lt"/>
                      </a:endParaRPr>
                    </a:p>
                    <a:p>
                      <a:endParaRPr lang="en-US" sz="1600" dirty="0">
                        <a:latin typeface="+mn-lt"/>
                      </a:endParaRPr>
                    </a:p>
                  </a:txBody>
                  <a:tcPr>
                    <a:lnL w="12700" cap="flat" cmpd="sng" algn="ctr">
                      <a:noFill/>
                      <a:prstDash val="solid"/>
                      <a:round/>
                      <a:headEnd type="none" w="med" len="med"/>
                      <a:tailEnd type="none" w="med" len="med"/>
                    </a:lnL>
                    <a:lnR w="9525" cap="flat" cmpd="sng" algn="ctr">
                      <a:solidFill>
                        <a:srgbClr val="968C6D"/>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968C6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tx1"/>
                          </a:solidFill>
                          <a:latin typeface="+mn-lt"/>
                        </a:rPr>
                        <a:t>INNER</a:t>
                      </a:r>
                      <a:r>
                        <a:rPr lang="en-US" sz="1600" baseline="0" dirty="0" smtClean="0">
                          <a:solidFill>
                            <a:schemeClr val="tx1"/>
                          </a:solidFill>
                          <a:latin typeface="+mn-lt"/>
                        </a:rPr>
                        <a:t> JOIN</a:t>
                      </a:r>
                    </a:p>
                    <a:p>
                      <a:r>
                        <a:rPr lang="en-US" sz="1600" b="0" dirty="0" smtClean="0">
                          <a:solidFill>
                            <a:schemeClr val="tx1"/>
                          </a:solidFill>
                          <a:latin typeface="+mn-lt"/>
                        </a:rPr>
                        <a:t>Selects rows from both tables as long as there is a match between the key columns in both tables</a:t>
                      </a:r>
                      <a:endParaRPr lang="en-US" sz="1600" b="0" dirty="0">
                        <a:solidFill>
                          <a:schemeClr val="tx1"/>
                        </a:solidFill>
                        <a:latin typeface="+mn-lt"/>
                      </a:endParaRPr>
                    </a:p>
                  </a:txBody>
                  <a:tcPr>
                    <a:lnL w="9525" cap="flat" cmpd="sng" algn="ctr">
                      <a:solidFill>
                        <a:srgbClr val="968C6D"/>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968C6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sz="1600" dirty="0" smtClean="0">
                        <a:latin typeface="+mn-lt"/>
                      </a:endParaRPr>
                    </a:p>
                    <a:p>
                      <a:endParaRPr lang="en-US" sz="1600" dirty="0" smtClean="0">
                        <a:latin typeface="+mn-lt"/>
                      </a:endParaRPr>
                    </a:p>
                    <a:p>
                      <a:endParaRPr lang="en-US" sz="1600" dirty="0">
                        <a:latin typeface="+mn-lt"/>
                      </a:endParaRPr>
                    </a:p>
                  </a:txBody>
                  <a:tcPr>
                    <a:lnL w="12700" cap="flat" cmpd="sng" algn="ctr">
                      <a:noFill/>
                      <a:prstDash val="solid"/>
                      <a:round/>
                      <a:headEnd type="none" w="med" len="med"/>
                      <a:tailEnd type="none" w="med" len="med"/>
                    </a:lnL>
                    <a:lnR w="9525" cap="flat" cmpd="sng" algn="ctr">
                      <a:solidFill>
                        <a:srgbClr val="968C6D"/>
                      </a:solidFill>
                      <a:prstDash val="solid"/>
                      <a:round/>
                      <a:headEnd type="none" w="med" len="med"/>
                      <a:tailEnd type="none" w="med" len="med"/>
                    </a:lnR>
                    <a:lnT w="9525" cap="flat" cmpd="sng" algn="ctr">
                      <a:solidFill>
                        <a:srgbClr val="968C6D"/>
                      </a:solidFill>
                      <a:prstDash val="solid"/>
                      <a:round/>
                      <a:headEnd type="none" w="med" len="med"/>
                      <a:tailEnd type="none" w="med" len="med"/>
                    </a:lnT>
                    <a:lnB w="9525" cap="flat" cmpd="sng" algn="ctr">
                      <a:solidFill>
                        <a:srgbClr val="968C6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smtClean="0">
                          <a:solidFill>
                            <a:schemeClr val="tx1"/>
                          </a:solidFill>
                          <a:latin typeface="+mn-lt"/>
                        </a:rPr>
                        <a:t>LEFT JOIN</a:t>
                      </a:r>
                    </a:p>
                    <a:p>
                      <a:r>
                        <a:rPr lang="en-US" sz="1600" b="0" dirty="0" smtClean="0">
                          <a:solidFill>
                            <a:schemeClr val="tx1"/>
                          </a:solidFill>
                          <a:latin typeface="+mn-lt"/>
                        </a:rPr>
                        <a:t>Returns all rows from the left table (1), with the matching rows in the right table (2);</a:t>
                      </a:r>
                      <a:r>
                        <a:rPr lang="en-US" sz="1600" b="0" baseline="0" dirty="0" smtClean="0">
                          <a:solidFill>
                            <a:schemeClr val="tx1"/>
                          </a:solidFill>
                          <a:latin typeface="+mn-lt"/>
                        </a:rPr>
                        <a:t> t</a:t>
                      </a:r>
                      <a:r>
                        <a:rPr lang="en-US" sz="1600" b="0" dirty="0" smtClean="0">
                          <a:solidFill>
                            <a:schemeClr val="tx1"/>
                          </a:solidFill>
                          <a:latin typeface="+mn-lt"/>
                        </a:rPr>
                        <a:t>he result is NULL in the right side when there is no match</a:t>
                      </a:r>
                      <a:endParaRPr lang="en-US" sz="1600" b="0" dirty="0">
                        <a:solidFill>
                          <a:schemeClr val="tx1"/>
                        </a:solidFill>
                        <a:latin typeface="+mn-lt"/>
                      </a:endParaRPr>
                    </a:p>
                  </a:txBody>
                  <a:tcPr>
                    <a:lnL w="9525" cap="flat" cmpd="sng" algn="ctr">
                      <a:solidFill>
                        <a:srgbClr val="968C6D"/>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8C6D"/>
                      </a:solidFill>
                      <a:prstDash val="solid"/>
                      <a:round/>
                      <a:headEnd type="none" w="med" len="med"/>
                      <a:tailEnd type="none" w="med" len="med"/>
                    </a:lnT>
                    <a:lnB w="9525" cap="flat" cmpd="sng" algn="ctr">
                      <a:solidFill>
                        <a:srgbClr val="968C6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endParaRPr lang="en-US" sz="1600" dirty="0" smtClean="0">
                        <a:latin typeface="+mn-lt"/>
                      </a:endParaRPr>
                    </a:p>
                    <a:p>
                      <a:endParaRPr lang="en-US" sz="1600" dirty="0" smtClean="0">
                        <a:latin typeface="+mn-lt"/>
                      </a:endParaRPr>
                    </a:p>
                    <a:p>
                      <a:endParaRPr lang="en-US" sz="1600" dirty="0">
                        <a:latin typeface="+mn-lt"/>
                      </a:endParaRPr>
                    </a:p>
                  </a:txBody>
                  <a:tcPr>
                    <a:lnL w="12700" cap="flat" cmpd="sng" algn="ctr">
                      <a:noFill/>
                      <a:prstDash val="solid"/>
                      <a:round/>
                      <a:headEnd type="none" w="med" len="med"/>
                      <a:tailEnd type="none" w="med" len="med"/>
                    </a:lnL>
                    <a:lnR w="9525" cap="flat" cmpd="sng" algn="ctr">
                      <a:solidFill>
                        <a:srgbClr val="968C6D"/>
                      </a:solidFill>
                      <a:prstDash val="solid"/>
                      <a:round/>
                      <a:headEnd type="none" w="med" len="med"/>
                      <a:tailEnd type="none" w="med" len="med"/>
                    </a:lnR>
                    <a:lnT w="9525" cap="flat" cmpd="sng" algn="ctr">
                      <a:solidFill>
                        <a:srgbClr val="968C6D"/>
                      </a:solidFill>
                      <a:prstDash val="solid"/>
                      <a:round/>
                      <a:headEnd type="none" w="med" len="med"/>
                      <a:tailEnd type="none" w="med" len="med"/>
                    </a:lnT>
                    <a:lnB w="9525" cap="flat" cmpd="sng" algn="ctr">
                      <a:solidFill>
                        <a:srgbClr val="968C6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smtClean="0">
                          <a:solidFill>
                            <a:schemeClr val="tx1"/>
                          </a:solidFill>
                          <a:latin typeface="+mn-lt"/>
                        </a:rPr>
                        <a:t>RIGHT JOIN</a:t>
                      </a:r>
                    </a:p>
                    <a:p>
                      <a:r>
                        <a:rPr lang="en-US" sz="1600" b="0" dirty="0" smtClean="0">
                          <a:solidFill>
                            <a:schemeClr val="tx1"/>
                          </a:solidFill>
                          <a:latin typeface="+mn-lt"/>
                        </a:rPr>
                        <a:t>Returns all rows from the right table (2), with the matching rows in the left table (1);</a:t>
                      </a:r>
                      <a:r>
                        <a:rPr lang="en-US" sz="1600" b="0" baseline="0" dirty="0" smtClean="0">
                          <a:solidFill>
                            <a:schemeClr val="tx1"/>
                          </a:solidFill>
                          <a:latin typeface="+mn-lt"/>
                        </a:rPr>
                        <a:t> the </a:t>
                      </a:r>
                      <a:r>
                        <a:rPr lang="en-US" sz="1600" b="0" dirty="0" smtClean="0">
                          <a:solidFill>
                            <a:schemeClr val="tx1"/>
                          </a:solidFill>
                          <a:latin typeface="+mn-lt"/>
                        </a:rPr>
                        <a:t>result is NULL in the left side when there is no match</a:t>
                      </a:r>
                      <a:endParaRPr lang="en-US" sz="1600" b="0" dirty="0">
                        <a:solidFill>
                          <a:schemeClr val="tx1"/>
                        </a:solidFill>
                        <a:latin typeface="+mn-lt"/>
                      </a:endParaRPr>
                    </a:p>
                  </a:txBody>
                  <a:tcPr>
                    <a:lnL w="9525" cap="flat" cmpd="sng" algn="ctr">
                      <a:solidFill>
                        <a:srgbClr val="968C6D"/>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8C6D"/>
                      </a:solidFill>
                      <a:prstDash val="solid"/>
                      <a:round/>
                      <a:headEnd type="none" w="med" len="med"/>
                      <a:tailEnd type="none" w="med" len="med"/>
                    </a:lnT>
                    <a:lnB w="9525" cap="flat" cmpd="sng" algn="ctr">
                      <a:solidFill>
                        <a:srgbClr val="968C6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endParaRPr lang="en-US" sz="1600" dirty="0" smtClean="0">
                        <a:latin typeface="+mn-lt"/>
                      </a:endParaRPr>
                    </a:p>
                  </a:txBody>
                  <a:tcPr>
                    <a:lnL w="12700" cap="flat" cmpd="sng" algn="ctr">
                      <a:noFill/>
                      <a:prstDash val="solid"/>
                      <a:round/>
                      <a:headEnd type="none" w="med" len="med"/>
                      <a:tailEnd type="none" w="med" len="med"/>
                    </a:lnL>
                    <a:lnR w="9525" cap="flat" cmpd="sng" algn="ctr">
                      <a:solidFill>
                        <a:srgbClr val="968C6D"/>
                      </a:solidFill>
                      <a:prstDash val="solid"/>
                      <a:round/>
                      <a:headEnd type="none" w="med" len="med"/>
                      <a:tailEnd type="none" w="med" len="med"/>
                    </a:lnR>
                    <a:lnT w="9525" cap="flat" cmpd="sng" algn="ctr">
                      <a:solidFill>
                        <a:srgbClr val="968C6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smtClean="0">
                          <a:solidFill>
                            <a:schemeClr val="tx1"/>
                          </a:solidFill>
                          <a:latin typeface="+mn-lt"/>
                        </a:rPr>
                        <a:t>FULL OUTER JOIN</a:t>
                      </a:r>
                    </a:p>
                    <a:p>
                      <a:r>
                        <a:rPr lang="en-US" sz="1600" b="0" dirty="0" smtClean="0">
                          <a:solidFill>
                            <a:schemeClr val="tx1"/>
                          </a:solidFill>
                          <a:latin typeface="+mn-lt"/>
                        </a:rPr>
                        <a:t>Returns all rows from the left table (1) and from the right table (2);</a:t>
                      </a:r>
                      <a:r>
                        <a:rPr lang="en-US" sz="1600" b="0" baseline="0" dirty="0" smtClean="0">
                          <a:solidFill>
                            <a:schemeClr val="tx1"/>
                          </a:solidFill>
                          <a:latin typeface="+mn-lt"/>
                        </a:rPr>
                        <a:t> the </a:t>
                      </a:r>
                      <a:r>
                        <a:rPr lang="en-US" sz="1600" b="0" dirty="0" smtClean="0">
                          <a:solidFill>
                            <a:schemeClr val="tx1"/>
                          </a:solidFill>
                          <a:latin typeface="+mn-lt"/>
                        </a:rPr>
                        <a:t>result is NULL in the left or right side when there is no match</a:t>
                      </a:r>
                    </a:p>
                    <a:p>
                      <a:endParaRPr lang="en-US" sz="1600" b="0" dirty="0" smtClean="0">
                        <a:solidFill>
                          <a:schemeClr val="tx1"/>
                        </a:solidFill>
                        <a:latin typeface="+mn-lt"/>
                      </a:endParaRPr>
                    </a:p>
                  </a:txBody>
                  <a:tcPr>
                    <a:lnL w="9525" cap="flat" cmpd="sng" algn="ctr">
                      <a:solidFill>
                        <a:srgbClr val="968C6D"/>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8C6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15" name="Shape 229"/>
          <p:cNvGrpSpPr/>
          <p:nvPr/>
        </p:nvGrpSpPr>
        <p:grpSpPr>
          <a:xfrm>
            <a:off x="744138" y="1858294"/>
            <a:ext cx="969818" cy="599514"/>
            <a:chOff x="2167267" y="2546499"/>
            <a:chExt cx="1066799" cy="678711"/>
          </a:xfrm>
        </p:grpSpPr>
        <p:sp>
          <p:nvSpPr>
            <p:cNvPr id="16" name="Shape 230"/>
            <p:cNvSpPr/>
            <p:nvPr/>
          </p:nvSpPr>
          <p:spPr>
            <a:xfrm>
              <a:off x="2167267" y="2546499"/>
              <a:ext cx="679449" cy="678711"/>
            </a:xfrm>
            <a:prstGeom prst="ellipse">
              <a:avLst/>
            </a:prstGeom>
            <a:noFill/>
            <a:ln w="12700" cap="flat" cmpd="sng">
              <a:solidFill>
                <a:schemeClr val="dk2"/>
              </a:solidFill>
              <a:prstDash val="solid"/>
              <a:round/>
              <a:headEnd type="none" w="med" len="med"/>
              <a:tailEnd type="none" w="med" len="med"/>
            </a:ln>
          </p:spPr>
          <p:txBody>
            <a:bodyPr lIns="45700" tIns="27425" rIns="45700" bIns="27425" numCol="1" anchor="ctr" anchorCtr="0">
              <a:noAutofit/>
            </a:bodyPr>
            <a:lstStyle/>
            <a:p>
              <a:pPr>
                <a:buSzPct val="25000"/>
              </a:pPr>
              <a:r>
                <a:rPr lang="en-US" sz="1100">
                  <a:solidFill>
                    <a:schemeClr val="dk1"/>
                  </a:solidFill>
                  <a:latin typeface="Arial"/>
                  <a:ea typeface="Arial"/>
                  <a:cs typeface="Arial"/>
                  <a:sym typeface="Arial"/>
                </a:rPr>
                <a:t>1</a:t>
              </a:r>
            </a:p>
          </p:txBody>
        </p:sp>
        <p:sp>
          <p:nvSpPr>
            <p:cNvPr id="17" name="Shape 231"/>
            <p:cNvSpPr/>
            <p:nvPr/>
          </p:nvSpPr>
          <p:spPr>
            <a:xfrm>
              <a:off x="2554617" y="2546499"/>
              <a:ext cx="679449" cy="678711"/>
            </a:xfrm>
            <a:prstGeom prst="ellipse">
              <a:avLst/>
            </a:prstGeom>
            <a:noFill/>
            <a:ln w="12700" cap="flat" cmpd="sng">
              <a:solidFill>
                <a:schemeClr val="dk2"/>
              </a:solidFill>
              <a:prstDash val="solid"/>
              <a:round/>
              <a:headEnd type="none" w="med" len="med"/>
              <a:tailEnd type="none" w="med" len="med"/>
            </a:ln>
          </p:spPr>
          <p:txBody>
            <a:bodyPr lIns="45700" tIns="27425" rIns="45700" bIns="27425" numCol="1" anchor="ctr" anchorCtr="0">
              <a:noAutofit/>
            </a:bodyPr>
            <a:lstStyle/>
            <a:p>
              <a:pPr algn="r">
                <a:buSzPct val="25000"/>
              </a:pPr>
              <a:r>
                <a:rPr lang="en-US" sz="1100">
                  <a:solidFill>
                    <a:schemeClr val="dk1"/>
                  </a:solidFill>
                  <a:latin typeface="Arial"/>
                  <a:ea typeface="Arial"/>
                  <a:cs typeface="Arial"/>
                  <a:sym typeface="Arial"/>
                </a:rPr>
                <a:t>2</a:t>
              </a:r>
            </a:p>
          </p:txBody>
        </p:sp>
        <p:sp>
          <p:nvSpPr>
            <p:cNvPr id="18" name="Shape 232"/>
            <p:cNvSpPr/>
            <p:nvPr/>
          </p:nvSpPr>
          <p:spPr>
            <a:xfrm>
              <a:off x="2553030" y="2611516"/>
              <a:ext cx="306387" cy="556607"/>
            </a:xfrm>
            <a:custGeom>
              <a:avLst/>
              <a:gdLst/>
              <a:ahLst/>
              <a:cxnLst/>
              <a:rect l="0" t="0" r="0" b="0"/>
              <a:pathLst>
                <a:path w="120000" h="120000" extrusionOk="0">
                  <a:moveTo>
                    <a:pt x="56891" y="0"/>
                  </a:moveTo>
                  <a:cubicBezTo>
                    <a:pt x="61554" y="2393"/>
                    <a:pt x="102590" y="8888"/>
                    <a:pt x="115647" y="59487"/>
                  </a:cubicBezTo>
                  <a:cubicBezTo>
                    <a:pt x="107542" y="74017"/>
                    <a:pt x="120000" y="90085"/>
                    <a:pt x="57823" y="120000"/>
                  </a:cubicBezTo>
                  <a:cubicBezTo>
                    <a:pt x="6527" y="97094"/>
                    <a:pt x="5328" y="80342"/>
                    <a:pt x="0" y="55897"/>
                  </a:cubicBezTo>
                  <a:cubicBezTo>
                    <a:pt x="310" y="49572"/>
                    <a:pt x="8148" y="19145"/>
                    <a:pt x="56891" y="0"/>
                  </a:cubicBezTo>
                  <a:close/>
                </a:path>
              </a:pathLst>
            </a:custGeom>
            <a:solidFill>
              <a:schemeClr val="dk2"/>
            </a:solidFill>
            <a:ln w="12700" cap="flat" cmpd="sng">
              <a:solidFill>
                <a:schemeClr val="dk2"/>
              </a:solidFill>
              <a:prstDash val="solid"/>
              <a:round/>
              <a:headEnd type="none" w="med" len="med"/>
              <a:tailEnd type="none" w="med" len="med"/>
            </a:ln>
          </p:spPr>
          <p:txBody>
            <a:bodyPr lIns="91425" tIns="45700" rIns="91425" bIns="45700" numCol="1" anchor="ctr" anchorCtr="0">
              <a:noAutofit/>
            </a:bodyPr>
            <a:lstStyle/>
            <a:p>
              <a:pPr algn="ctr"/>
              <a:endParaRPr b="1">
                <a:solidFill>
                  <a:schemeClr val="lt1"/>
                </a:solidFill>
                <a:latin typeface="Arial"/>
                <a:ea typeface="Arial"/>
                <a:cs typeface="Arial"/>
                <a:sym typeface="Arial"/>
              </a:endParaRPr>
            </a:p>
          </p:txBody>
        </p:sp>
      </p:grpSp>
      <p:grpSp>
        <p:nvGrpSpPr>
          <p:cNvPr id="19" name="Shape 233"/>
          <p:cNvGrpSpPr/>
          <p:nvPr/>
        </p:nvGrpSpPr>
        <p:grpSpPr>
          <a:xfrm>
            <a:off x="732561" y="2864850"/>
            <a:ext cx="969818" cy="599514"/>
            <a:chOff x="2167267" y="3352800"/>
            <a:chExt cx="1066799" cy="678711"/>
          </a:xfrm>
        </p:grpSpPr>
        <p:sp>
          <p:nvSpPr>
            <p:cNvPr id="20" name="Shape 234"/>
            <p:cNvSpPr/>
            <p:nvPr/>
          </p:nvSpPr>
          <p:spPr>
            <a:xfrm>
              <a:off x="2167267" y="3352800"/>
              <a:ext cx="679449" cy="678711"/>
            </a:xfrm>
            <a:prstGeom prst="ellipse">
              <a:avLst/>
            </a:prstGeom>
            <a:solidFill>
              <a:schemeClr val="dk2"/>
            </a:solidFill>
            <a:ln w="12700" cap="flat" cmpd="sng">
              <a:solidFill>
                <a:schemeClr val="lt2"/>
              </a:solidFill>
              <a:prstDash val="solid"/>
              <a:round/>
              <a:headEnd type="none" w="med" len="med"/>
              <a:tailEnd type="none" w="med" len="med"/>
            </a:ln>
          </p:spPr>
          <p:txBody>
            <a:bodyPr lIns="45700" tIns="27425" rIns="45700" bIns="27425" numCol="1" anchor="ctr" anchorCtr="0">
              <a:noAutofit/>
            </a:bodyPr>
            <a:lstStyle/>
            <a:p>
              <a:pPr>
                <a:buSzPct val="25000"/>
              </a:pPr>
              <a:r>
                <a:rPr lang="en-US" sz="1100">
                  <a:solidFill>
                    <a:schemeClr val="lt2"/>
                  </a:solidFill>
                  <a:latin typeface="Arial"/>
                  <a:ea typeface="Arial"/>
                  <a:cs typeface="Arial"/>
                  <a:sym typeface="Arial"/>
                </a:rPr>
                <a:t>1</a:t>
              </a:r>
            </a:p>
          </p:txBody>
        </p:sp>
        <p:sp>
          <p:nvSpPr>
            <p:cNvPr id="21" name="Shape 235"/>
            <p:cNvSpPr/>
            <p:nvPr/>
          </p:nvSpPr>
          <p:spPr>
            <a:xfrm>
              <a:off x="2554617" y="3352800"/>
              <a:ext cx="679449" cy="678711"/>
            </a:xfrm>
            <a:prstGeom prst="ellipse">
              <a:avLst/>
            </a:prstGeom>
            <a:noFill/>
            <a:ln w="12700" cap="flat" cmpd="sng">
              <a:solidFill>
                <a:schemeClr val="dk2"/>
              </a:solidFill>
              <a:prstDash val="solid"/>
              <a:round/>
              <a:headEnd type="none" w="med" len="med"/>
              <a:tailEnd type="none" w="med" len="med"/>
            </a:ln>
          </p:spPr>
          <p:txBody>
            <a:bodyPr lIns="45700" tIns="27425" rIns="45700" bIns="27425" numCol="1" anchor="ctr" anchorCtr="0">
              <a:noAutofit/>
            </a:bodyPr>
            <a:lstStyle/>
            <a:p>
              <a:pPr algn="r">
                <a:buSzPct val="25000"/>
              </a:pPr>
              <a:r>
                <a:rPr lang="en-US" sz="1100">
                  <a:solidFill>
                    <a:schemeClr val="dk1"/>
                  </a:solidFill>
                  <a:latin typeface="Arial"/>
                  <a:ea typeface="Arial"/>
                  <a:cs typeface="Arial"/>
                  <a:sym typeface="Arial"/>
                </a:rPr>
                <a:t>2</a:t>
              </a:r>
            </a:p>
          </p:txBody>
        </p:sp>
        <p:sp>
          <p:nvSpPr>
            <p:cNvPr id="22" name="Shape 236"/>
            <p:cNvSpPr/>
            <p:nvPr/>
          </p:nvSpPr>
          <p:spPr>
            <a:xfrm>
              <a:off x="2553030" y="3417817"/>
              <a:ext cx="306387" cy="556607"/>
            </a:xfrm>
            <a:custGeom>
              <a:avLst/>
              <a:gdLst/>
              <a:ahLst/>
              <a:cxnLst/>
              <a:rect l="0" t="0" r="0" b="0"/>
              <a:pathLst>
                <a:path w="120000" h="120000" extrusionOk="0">
                  <a:moveTo>
                    <a:pt x="56891" y="0"/>
                  </a:moveTo>
                  <a:cubicBezTo>
                    <a:pt x="61554" y="2393"/>
                    <a:pt x="102590" y="8888"/>
                    <a:pt x="115647" y="59487"/>
                  </a:cubicBezTo>
                  <a:cubicBezTo>
                    <a:pt x="107542" y="74017"/>
                    <a:pt x="120000" y="90085"/>
                    <a:pt x="57823" y="120000"/>
                  </a:cubicBezTo>
                  <a:cubicBezTo>
                    <a:pt x="6527" y="97094"/>
                    <a:pt x="5328" y="80342"/>
                    <a:pt x="0" y="55897"/>
                  </a:cubicBezTo>
                  <a:cubicBezTo>
                    <a:pt x="310" y="49572"/>
                    <a:pt x="8148" y="19145"/>
                    <a:pt x="56891" y="0"/>
                  </a:cubicBezTo>
                  <a:close/>
                </a:path>
              </a:pathLst>
            </a:custGeom>
            <a:solidFill>
              <a:srgbClr val="F4C9C9"/>
            </a:solidFill>
            <a:ln>
              <a:noFill/>
            </a:ln>
          </p:spPr>
          <p:txBody>
            <a:bodyPr lIns="91425" tIns="45700" rIns="91425" bIns="45700" numCol="1" anchor="ctr" anchorCtr="0">
              <a:noAutofit/>
            </a:bodyPr>
            <a:lstStyle/>
            <a:p>
              <a:pPr algn="ctr"/>
              <a:endParaRPr b="1">
                <a:solidFill>
                  <a:schemeClr val="lt1"/>
                </a:solidFill>
                <a:latin typeface="Arial"/>
                <a:ea typeface="Arial"/>
                <a:cs typeface="Arial"/>
                <a:sym typeface="Arial"/>
              </a:endParaRPr>
            </a:p>
          </p:txBody>
        </p:sp>
      </p:grpSp>
      <p:grpSp>
        <p:nvGrpSpPr>
          <p:cNvPr id="23" name="Shape 237"/>
          <p:cNvGrpSpPr/>
          <p:nvPr/>
        </p:nvGrpSpPr>
        <p:grpSpPr>
          <a:xfrm>
            <a:off x="737613" y="3922242"/>
            <a:ext cx="969818" cy="599514"/>
            <a:chOff x="2167267" y="4191000"/>
            <a:chExt cx="1066799" cy="678711"/>
          </a:xfrm>
        </p:grpSpPr>
        <p:sp>
          <p:nvSpPr>
            <p:cNvPr id="24" name="Shape 238"/>
            <p:cNvSpPr/>
            <p:nvPr/>
          </p:nvSpPr>
          <p:spPr>
            <a:xfrm>
              <a:off x="2167267" y="4191000"/>
              <a:ext cx="679449" cy="678711"/>
            </a:xfrm>
            <a:prstGeom prst="ellipse">
              <a:avLst/>
            </a:prstGeom>
            <a:noFill/>
            <a:ln w="12700" cap="flat" cmpd="sng">
              <a:solidFill>
                <a:schemeClr val="dk2"/>
              </a:solidFill>
              <a:prstDash val="solid"/>
              <a:round/>
              <a:headEnd type="none" w="med" len="med"/>
              <a:tailEnd type="none" w="med" len="med"/>
            </a:ln>
          </p:spPr>
          <p:txBody>
            <a:bodyPr lIns="45700" tIns="27425" rIns="45700" bIns="27425" numCol="1" anchor="ctr" anchorCtr="0">
              <a:noAutofit/>
            </a:bodyPr>
            <a:lstStyle/>
            <a:p>
              <a:pPr>
                <a:buSzPct val="25000"/>
              </a:pPr>
              <a:r>
                <a:rPr lang="en-US" sz="1100">
                  <a:solidFill>
                    <a:schemeClr val="dk1"/>
                  </a:solidFill>
                  <a:latin typeface="Arial"/>
                  <a:ea typeface="Arial"/>
                  <a:cs typeface="Arial"/>
                  <a:sym typeface="Arial"/>
                </a:rPr>
                <a:t>1</a:t>
              </a:r>
            </a:p>
          </p:txBody>
        </p:sp>
        <p:sp>
          <p:nvSpPr>
            <p:cNvPr id="25" name="Shape 239"/>
            <p:cNvSpPr/>
            <p:nvPr/>
          </p:nvSpPr>
          <p:spPr>
            <a:xfrm>
              <a:off x="2554617" y="4191000"/>
              <a:ext cx="679449" cy="678711"/>
            </a:xfrm>
            <a:prstGeom prst="ellipse">
              <a:avLst/>
            </a:prstGeom>
            <a:solidFill>
              <a:schemeClr val="dk2"/>
            </a:solidFill>
            <a:ln>
              <a:noFill/>
            </a:ln>
          </p:spPr>
          <p:txBody>
            <a:bodyPr lIns="45700" tIns="27425" rIns="45700" bIns="27425" numCol="1" anchor="ctr" anchorCtr="0">
              <a:noAutofit/>
            </a:bodyPr>
            <a:lstStyle/>
            <a:p>
              <a:pPr algn="r">
                <a:buSzPct val="25000"/>
              </a:pPr>
              <a:r>
                <a:rPr lang="en-US" sz="1100">
                  <a:solidFill>
                    <a:schemeClr val="lt2"/>
                  </a:solidFill>
                  <a:latin typeface="Arial"/>
                  <a:ea typeface="Arial"/>
                  <a:cs typeface="Arial"/>
                  <a:sym typeface="Arial"/>
                </a:rPr>
                <a:t>2</a:t>
              </a:r>
            </a:p>
          </p:txBody>
        </p:sp>
        <p:sp>
          <p:nvSpPr>
            <p:cNvPr id="26" name="Shape 240"/>
            <p:cNvSpPr/>
            <p:nvPr/>
          </p:nvSpPr>
          <p:spPr>
            <a:xfrm>
              <a:off x="2553030" y="4256017"/>
              <a:ext cx="306387" cy="556607"/>
            </a:xfrm>
            <a:custGeom>
              <a:avLst/>
              <a:gdLst/>
              <a:ahLst/>
              <a:cxnLst/>
              <a:rect l="0" t="0" r="0" b="0"/>
              <a:pathLst>
                <a:path w="120000" h="120000" extrusionOk="0">
                  <a:moveTo>
                    <a:pt x="56891" y="0"/>
                  </a:moveTo>
                  <a:cubicBezTo>
                    <a:pt x="61554" y="2393"/>
                    <a:pt x="102590" y="8888"/>
                    <a:pt x="115647" y="59487"/>
                  </a:cubicBezTo>
                  <a:cubicBezTo>
                    <a:pt x="107542" y="74017"/>
                    <a:pt x="120000" y="90085"/>
                    <a:pt x="57823" y="120000"/>
                  </a:cubicBezTo>
                  <a:cubicBezTo>
                    <a:pt x="6527" y="97094"/>
                    <a:pt x="5328" y="80342"/>
                    <a:pt x="0" y="55897"/>
                  </a:cubicBezTo>
                  <a:cubicBezTo>
                    <a:pt x="310" y="49572"/>
                    <a:pt x="8148" y="19145"/>
                    <a:pt x="56891" y="0"/>
                  </a:cubicBezTo>
                  <a:close/>
                </a:path>
              </a:pathLst>
            </a:custGeom>
            <a:solidFill>
              <a:srgbClr val="F4C9C9"/>
            </a:solidFill>
            <a:ln w="12700" cap="flat" cmpd="sng">
              <a:solidFill>
                <a:schemeClr val="lt2"/>
              </a:solidFill>
              <a:prstDash val="solid"/>
              <a:round/>
              <a:headEnd type="none" w="med" len="med"/>
              <a:tailEnd type="none" w="med" len="med"/>
            </a:ln>
          </p:spPr>
          <p:txBody>
            <a:bodyPr lIns="91425" tIns="45700" rIns="91425" bIns="45700" numCol="1" anchor="ctr" anchorCtr="0">
              <a:noAutofit/>
            </a:bodyPr>
            <a:lstStyle/>
            <a:p>
              <a:pPr algn="ctr"/>
              <a:endParaRPr b="1">
                <a:solidFill>
                  <a:schemeClr val="lt1"/>
                </a:solidFill>
                <a:latin typeface="Arial"/>
                <a:ea typeface="Arial"/>
                <a:cs typeface="Arial"/>
                <a:sym typeface="Arial"/>
              </a:endParaRPr>
            </a:p>
          </p:txBody>
        </p:sp>
      </p:grpSp>
      <p:grpSp>
        <p:nvGrpSpPr>
          <p:cNvPr id="27" name="Shape 241"/>
          <p:cNvGrpSpPr/>
          <p:nvPr/>
        </p:nvGrpSpPr>
        <p:grpSpPr>
          <a:xfrm>
            <a:off x="749190" y="5006435"/>
            <a:ext cx="969818" cy="598113"/>
            <a:chOff x="2167267" y="4869712"/>
            <a:chExt cx="1066799" cy="678711"/>
          </a:xfrm>
        </p:grpSpPr>
        <p:sp>
          <p:nvSpPr>
            <p:cNvPr id="28" name="Shape 242"/>
            <p:cNvSpPr/>
            <p:nvPr/>
          </p:nvSpPr>
          <p:spPr>
            <a:xfrm>
              <a:off x="2167267" y="4869712"/>
              <a:ext cx="679449" cy="678711"/>
            </a:xfrm>
            <a:prstGeom prst="ellipse">
              <a:avLst/>
            </a:prstGeom>
            <a:solidFill>
              <a:schemeClr val="dk2"/>
            </a:solidFill>
            <a:ln w="12700" cap="flat" cmpd="sng">
              <a:solidFill>
                <a:schemeClr val="dk2"/>
              </a:solidFill>
              <a:prstDash val="solid"/>
              <a:round/>
              <a:headEnd type="none" w="med" len="med"/>
              <a:tailEnd type="none" w="med" len="med"/>
            </a:ln>
          </p:spPr>
          <p:txBody>
            <a:bodyPr lIns="45700" tIns="27425" rIns="45700" bIns="27425" numCol="1" anchor="ctr" anchorCtr="0">
              <a:noAutofit/>
            </a:bodyPr>
            <a:lstStyle/>
            <a:p>
              <a:pPr>
                <a:buSzPct val="25000"/>
              </a:pPr>
              <a:r>
                <a:rPr lang="en-US" sz="1100">
                  <a:solidFill>
                    <a:schemeClr val="lt2"/>
                  </a:solidFill>
                  <a:latin typeface="Arial"/>
                  <a:ea typeface="Arial"/>
                  <a:cs typeface="Arial"/>
                  <a:sym typeface="Arial"/>
                </a:rPr>
                <a:t>1</a:t>
              </a:r>
            </a:p>
          </p:txBody>
        </p:sp>
        <p:sp>
          <p:nvSpPr>
            <p:cNvPr id="29" name="Shape 243"/>
            <p:cNvSpPr/>
            <p:nvPr/>
          </p:nvSpPr>
          <p:spPr>
            <a:xfrm>
              <a:off x="2554617" y="4869712"/>
              <a:ext cx="679449" cy="678711"/>
            </a:xfrm>
            <a:prstGeom prst="ellipse">
              <a:avLst/>
            </a:prstGeom>
            <a:solidFill>
              <a:schemeClr val="dk2"/>
            </a:solidFill>
            <a:ln w="12700" cap="flat" cmpd="sng">
              <a:solidFill>
                <a:schemeClr val="dk2"/>
              </a:solidFill>
              <a:prstDash val="solid"/>
              <a:round/>
              <a:headEnd type="none" w="med" len="med"/>
              <a:tailEnd type="none" w="med" len="med"/>
            </a:ln>
          </p:spPr>
          <p:txBody>
            <a:bodyPr lIns="45700" tIns="27425" rIns="45700" bIns="27425" numCol="1" anchor="ctr" anchorCtr="0">
              <a:noAutofit/>
            </a:bodyPr>
            <a:lstStyle/>
            <a:p>
              <a:pPr algn="r">
                <a:buSzPct val="25000"/>
              </a:pPr>
              <a:r>
                <a:rPr lang="en-US" sz="1100" dirty="0">
                  <a:solidFill>
                    <a:schemeClr val="lt2"/>
                  </a:solidFill>
                  <a:latin typeface="Arial"/>
                  <a:ea typeface="Arial"/>
                  <a:cs typeface="Arial"/>
                  <a:sym typeface="Arial"/>
                </a:rPr>
                <a:t>2</a:t>
              </a:r>
            </a:p>
          </p:txBody>
        </p:sp>
        <p:sp>
          <p:nvSpPr>
            <p:cNvPr id="30" name="Shape 244"/>
            <p:cNvSpPr/>
            <p:nvPr/>
          </p:nvSpPr>
          <p:spPr>
            <a:xfrm>
              <a:off x="2553030" y="4933292"/>
              <a:ext cx="306387" cy="557911"/>
            </a:xfrm>
            <a:custGeom>
              <a:avLst/>
              <a:gdLst/>
              <a:ahLst/>
              <a:cxnLst/>
              <a:rect l="0" t="0" r="0" b="0"/>
              <a:pathLst>
                <a:path w="120000" h="120000" extrusionOk="0">
                  <a:moveTo>
                    <a:pt x="56891" y="0"/>
                  </a:moveTo>
                  <a:cubicBezTo>
                    <a:pt x="61554" y="2393"/>
                    <a:pt x="102590" y="8888"/>
                    <a:pt x="115647" y="59487"/>
                  </a:cubicBezTo>
                  <a:cubicBezTo>
                    <a:pt x="107542" y="74017"/>
                    <a:pt x="120000" y="90085"/>
                    <a:pt x="57823" y="120000"/>
                  </a:cubicBezTo>
                  <a:cubicBezTo>
                    <a:pt x="6527" y="97094"/>
                    <a:pt x="5328" y="80342"/>
                    <a:pt x="0" y="55897"/>
                  </a:cubicBezTo>
                  <a:cubicBezTo>
                    <a:pt x="310" y="49572"/>
                    <a:pt x="8148" y="19145"/>
                    <a:pt x="56891" y="0"/>
                  </a:cubicBezTo>
                  <a:close/>
                </a:path>
              </a:pathLst>
            </a:custGeom>
            <a:solidFill>
              <a:srgbClr val="F4C9C9"/>
            </a:solidFill>
            <a:ln>
              <a:noFill/>
            </a:ln>
          </p:spPr>
          <p:txBody>
            <a:bodyPr lIns="91425" tIns="45700" rIns="91425" bIns="45700" numCol="1" anchor="ctr" anchorCtr="0">
              <a:noAutofit/>
            </a:bodyPr>
            <a:lstStyle/>
            <a:p>
              <a:endParaRPr b="1">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41129944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INNER join</a:t>
            </a:r>
          </a:p>
        </p:txBody>
      </p:sp>
      <p:sp>
        <p:nvSpPr>
          <p:cNvPr id="4" name="Slide Number Placeholder 3"/>
          <p:cNvSpPr>
            <a:spLocks noGrp="1"/>
          </p:cNvSpPr>
          <p:nvPr>
            <p:ph type="sldNum" sz="quarter" idx="18"/>
          </p:nvPr>
        </p:nvSpPr>
        <p:spPr/>
        <p:txBody>
          <a:bodyPr/>
          <a:lstStyle/>
          <a:p>
            <a:fld id="{0EB59224-DFAF-451D-8CBC-9A737B9002FD}" type="slidenum">
              <a:rPr lang="en-US" smtClean="0"/>
              <a:pPr/>
              <a:t>61</a:t>
            </a:fld>
            <a:endParaRPr lang="en-US" dirty="0"/>
          </a:p>
        </p:txBody>
      </p:sp>
      <p:graphicFrame>
        <p:nvGraphicFramePr>
          <p:cNvPr id="32" name="Table 31"/>
          <p:cNvGraphicFramePr>
            <a:graphicFrameLocks noGrp="1"/>
          </p:cNvGraphicFramePr>
          <p:nvPr>
            <p:extLst>
              <p:ext uri="{D42A27DB-BD31-4B8C-83A1-F6EECF244321}">
                <p14:modId xmlns:p14="http://schemas.microsoft.com/office/powerpoint/2010/main" val="1207111312"/>
              </p:ext>
            </p:extLst>
          </p:nvPr>
        </p:nvGraphicFramePr>
        <p:xfrm>
          <a:off x="522516" y="2001615"/>
          <a:ext cx="4310740" cy="1243584"/>
        </p:xfrm>
        <a:graphic>
          <a:graphicData uri="http://schemas.openxmlformats.org/drawingml/2006/table">
            <a:tbl>
              <a:tblPr firstRow="1" bandRow="1">
                <a:tableStyleId>{5C22544A-7EE6-4342-B048-85BDC9FD1C3A}</a:tableStyleId>
              </a:tblPr>
              <a:tblGrid>
                <a:gridCol w="642256">
                  <a:extLst>
                    <a:ext uri="{9D8B030D-6E8A-4147-A177-3AD203B41FA5}">
                      <a16:colId xmlns:a16="http://schemas.microsoft.com/office/drawing/2014/main" val="20000"/>
                    </a:ext>
                  </a:extLst>
                </a:gridCol>
                <a:gridCol w="890451">
                  <a:extLst>
                    <a:ext uri="{9D8B030D-6E8A-4147-A177-3AD203B41FA5}">
                      <a16:colId xmlns:a16="http://schemas.microsoft.com/office/drawing/2014/main" val="20001"/>
                    </a:ext>
                  </a:extLst>
                </a:gridCol>
                <a:gridCol w="862148">
                  <a:extLst>
                    <a:ext uri="{9D8B030D-6E8A-4147-A177-3AD203B41FA5}">
                      <a16:colId xmlns:a16="http://schemas.microsoft.com/office/drawing/2014/main" val="20002"/>
                    </a:ext>
                  </a:extLst>
                </a:gridCol>
                <a:gridCol w="1915885">
                  <a:extLst>
                    <a:ext uri="{9D8B030D-6E8A-4147-A177-3AD203B41FA5}">
                      <a16:colId xmlns:a16="http://schemas.microsoft.com/office/drawing/2014/main" val="20003"/>
                    </a:ext>
                  </a:extLst>
                </a:gridCol>
              </a:tblGrid>
              <a:tr h="0">
                <a:tc>
                  <a:txBody>
                    <a:bodyPr/>
                    <a:lstStyle/>
                    <a:p>
                      <a:pPr algn="l" fontAlgn="b">
                        <a:spcBef>
                          <a:spcPts val="0"/>
                        </a:spcBef>
                        <a:spcAft>
                          <a:spcPts val="900"/>
                        </a:spcAft>
                      </a:pPr>
                      <a:r>
                        <a:rPr lang="en-US" sz="1000" b="1" i="0" u="none" strike="noStrike" dirty="0" err="1" smtClean="0">
                          <a:solidFill>
                            <a:srgbClr val="A32020"/>
                          </a:solidFill>
                          <a:effectLst/>
                          <a:latin typeface="Arial" panose="020B0604020202020204" pitchFamily="34" charset="0"/>
                          <a:cs typeface="Courier New" panose="02070309020205020404" pitchFamily="49" charset="0"/>
                        </a:rPr>
                        <a:t>CustID</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FirstName</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LastName</a:t>
                      </a:r>
                      <a:endParaRPr lang="en-US" sz="1000" b="1" i="0" u="none" strike="noStrike">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1000" b="1" i="0" u="none" strike="noStrike" dirty="0" smtClean="0">
                          <a:solidFill>
                            <a:srgbClr val="A32020"/>
                          </a:solidFill>
                          <a:effectLst/>
                          <a:latin typeface="Arial" panose="020B0604020202020204" pitchFamily="34" charset="0"/>
                          <a:cs typeface="Courier New" panose="02070309020205020404" pitchFamily="49" charset="0"/>
                        </a:rPr>
                        <a:t>Email</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0" cmpd="sng">
                      <a:solidFill>
                        <a:srgbClr val="FFFFFF"/>
                      </a:solidFill>
                    </a:lnR>
                    <a:lnT w="0" cmpd="sng">
                      <a:solidFill>
                        <a:srgbClr val="FFFFFF"/>
                      </a:solidFill>
                    </a:lnT>
                    <a:lnB w="9525" cmpd="sng">
                      <a:solidFill>
                        <a:srgbClr val="968C6D"/>
                      </a:solidFill>
                      <a:prstDash val="solid"/>
                    </a:lnB>
                    <a:noFill/>
                  </a:tcPr>
                </a:tc>
                <a:extLst>
                  <a:ext uri="{0D108BD9-81ED-4DB2-BD59-A6C34878D82A}">
                    <a16:rowId xmlns:a16="http://schemas.microsoft.com/office/drawing/2014/main" val="10000"/>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John</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Smith</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John.Smith@yahoo.com</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noFill/>
                  </a:tcPr>
                </a:tc>
                <a:extLst>
                  <a:ext uri="{0D108BD9-81ED-4DB2-BD59-A6C34878D82A}">
                    <a16:rowId xmlns:a16="http://schemas.microsoft.com/office/drawing/2014/main" val="10001"/>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Steven</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Goldfish</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goldfish@fishhere.net</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2"/>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Paula</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Brown</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pb@herowndomain.org</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3"/>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4</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James</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Smith</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jim@supergig.co.uk</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4"/>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Mary</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Stevens</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mstevens@gmail.com</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olid"/>
                    </a:lnB>
                    <a:noFill/>
                  </a:tcPr>
                </a:tc>
                <a:extLst>
                  <a:ext uri="{0D108BD9-81ED-4DB2-BD59-A6C34878D82A}">
                    <a16:rowId xmlns:a16="http://schemas.microsoft.com/office/drawing/2014/main" val="10005"/>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2136494249"/>
              </p:ext>
            </p:extLst>
          </p:nvPr>
        </p:nvGraphicFramePr>
        <p:xfrm>
          <a:off x="5076939" y="2001615"/>
          <a:ext cx="3533661" cy="1450848"/>
        </p:xfrm>
        <a:graphic>
          <a:graphicData uri="http://schemas.openxmlformats.org/drawingml/2006/table">
            <a:tbl>
              <a:tblPr firstRow="1" bandRow="1">
                <a:tableStyleId>{5C22544A-7EE6-4342-B048-85BDC9FD1C3A}</a:tableStyleId>
              </a:tblPr>
              <a:tblGrid>
                <a:gridCol w="683933">
                  <a:extLst>
                    <a:ext uri="{9D8B030D-6E8A-4147-A177-3AD203B41FA5}">
                      <a16:colId xmlns:a16="http://schemas.microsoft.com/office/drawing/2014/main" val="20000"/>
                    </a:ext>
                  </a:extLst>
                </a:gridCol>
                <a:gridCol w="683933">
                  <a:extLst>
                    <a:ext uri="{9D8B030D-6E8A-4147-A177-3AD203B41FA5}">
                      <a16:colId xmlns:a16="http://schemas.microsoft.com/office/drawing/2014/main" val="20001"/>
                    </a:ext>
                  </a:extLst>
                </a:gridCol>
                <a:gridCol w="1025903">
                  <a:extLst>
                    <a:ext uri="{9D8B030D-6E8A-4147-A177-3AD203B41FA5}">
                      <a16:colId xmlns:a16="http://schemas.microsoft.com/office/drawing/2014/main" val="20002"/>
                    </a:ext>
                  </a:extLst>
                </a:gridCol>
                <a:gridCol w="1139892">
                  <a:extLst>
                    <a:ext uri="{9D8B030D-6E8A-4147-A177-3AD203B41FA5}">
                      <a16:colId xmlns:a16="http://schemas.microsoft.com/office/drawing/2014/main" val="20003"/>
                    </a:ext>
                  </a:extLst>
                </a:gridCol>
              </a:tblGrid>
              <a:tr h="0">
                <a:tc>
                  <a:txBody>
                    <a:bodyPr/>
                    <a:lstStyle/>
                    <a:p>
                      <a:pPr algn="l" fontAlgn="b">
                        <a:spcBef>
                          <a:spcPts val="0"/>
                        </a:spcBef>
                        <a:spcAft>
                          <a:spcPts val="900"/>
                        </a:spcAft>
                      </a:pPr>
                      <a:r>
                        <a:rPr lang="en-US" sz="1000" b="1" i="0" u="none" strike="noStrike" dirty="0" err="1" smtClean="0">
                          <a:solidFill>
                            <a:srgbClr val="A32020"/>
                          </a:solidFill>
                          <a:effectLst/>
                          <a:latin typeface="Arial" panose="020B0604020202020204" pitchFamily="34" charset="0"/>
                          <a:cs typeface="Courier New" panose="02070309020205020404" pitchFamily="49" charset="0"/>
                        </a:rPr>
                        <a:t>OrderID</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CustID</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Date</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1000" b="1" i="0" u="none" strike="noStrike" dirty="0" smtClean="0">
                          <a:solidFill>
                            <a:srgbClr val="A32020"/>
                          </a:solidFill>
                          <a:effectLst/>
                          <a:latin typeface="Arial" panose="020B0604020202020204" pitchFamily="34" charset="0"/>
                          <a:cs typeface="Courier New" panose="02070309020205020404" pitchFamily="49" charset="0"/>
                        </a:rPr>
                        <a:t>Amount</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0" cmpd="sng">
                      <a:solidFill>
                        <a:srgbClr val="FFFFFF"/>
                      </a:solidFill>
                    </a:lnR>
                    <a:lnT w="0" cmpd="sng">
                      <a:solidFill>
                        <a:srgbClr val="FFFFFF"/>
                      </a:solidFill>
                    </a:lnT>
                    <a:lnB w="9525" cmpd="sng">
                      <a:solidFill>
                        <a:srgbClr val="968C6D"/>
                      </a:solidFill>
                      <a:prstDash val="solid"/>
                    </a:lnB>
                    <a:noFill/>
                  </a:tcPr>
                </a:tc>
                <a:extLst>
                  <a:ext uri="{0D108BD9-81ED-4DB2-BD59-A6C34878D82A}">
                    <a16:rowId xmlns:a16="http://schemas.microsoft.com/office/drawing/2014/main" val="10000"/>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2/15/2015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100.22</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noFill/>
                  </a:tcPr>
                </a:tc>
                <a:extLst>
                  <a:ext uri="{0D108BD9-81ED-4DB2-BD59-A6C34878D82A}">
                    <a16:rowId xmlns:a16="http://schemas.microsoft.com/office/drawing/2014/main" val="10001"/>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1</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3/18/2015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99.95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2"/>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5/11/2015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122.95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3"/>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4</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7/28/2015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100.00</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4"/>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4</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8/18/2015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555.55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5"/>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6</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7/4/2015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1000.00</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olid"/>
                    </a:lnB>
                    <a:noFill/>
                  </a:tcPr>
                </a:tc>
                <a:extLst>
                  <a:ext uri="{0D108BD9-81ED-4DB2-BD59-A6C34878D82A}">
                    <a16:rowId xmlns:a16="http://schemas.microsoft.com/office/drawing/2014/main" val="10006"/>
                  </a:ext>
                </a:extLst>
              </a:tr>
            </a:tbl>
          </a:graphicData>
        </a:graphic>
      </p:graphicFrame>
      <p:sp>
        <p:nvSpPr>
          <p:cNvPr id="34" name="TextBox 33"/>
          <p:cNvSpPr txBox="1"/>
          <p:nvPr/>
        </p:nvSpPr>
        <p:spPr>
          <a:xfrm>
            <a:off x="556768" y="1800801"/>
            <a:ext cx="1375954" cy="153888"/>
          </a:xfrm>
          <a:prstGeom prst="rect">
            <a:avLst/>
          </a:prstGeom>
          <a:noFill/>
        </p:spPr>
        <p:txBody>
          <a:bodyPr wrap="square" lIns="0" tIns="0" rIns="0" bIns="0" numCol="1" rtlCol="0" anchor="t">
            <a:spAutoFit/>
          </a:bodyPr>
          <a:lstStyle/>
          <a:p>
            <a:r>
              <a:rPr lang="en-US" sz="1000" b="1" dirty="0">
                <a:latin typeface="+mj-lt"/>
              </a:rPr>
              <a:t>customers</a:t>
            </a:r>
          </a:p>
        </p:txBody>
      </p:sp>
      <p:sp>
        <p:nvSpPr>
          <p:cNvPr id="35" name="TextBox 34"/>
          <p:cNvSpPr txBox="1"/>
          <p:nvPr/>
        </p:nvSpPr>
        <p:spPr>
          <a:xfrm>
            <a:off x="5076939" y="1800801"/>
            <a:ext cx="1375954" cy="153888"/>
          </a:xfrm>
          <a:prstGeom prst="rect">
            <a:avLst/>
          </a:prstGeom>
          <a:noFill/>
        </p:spPr>
        <p:txBody>
          <a:bodyPr wrap="square" lIns="0" tIns="0" rIns="0" bIns="0" numCol="1" rtlCol="0" anchor="t">
            <a:spAutoFit/>
          </a:bodyPr>
          <a:lstStyle/>
          <a:p>
            <a:r>
              <a:rPr lang="en-US" sz="1000" b="1" dirty="0">
                <a:latin typeface="+mj-lt"/>
              </a:rPr>
              <a:t>orders</a:t>
            </a:r>
          </a:p>
        </p:txBody>
      </p:sp>
      <p:sp>
        <p:nvSpPr>
          <p:cNvPr id="36" name="TextBox 35"/>
          <p:cNvSpPr txBox="1"/>
          <p:nvPr/>
        </p:nvSpPr>
        <p:spPr>
          <a:xfrm>
            <a:off x="550817" y="3834661"/>
            <a:ext cx="4114800" cy="1231106"/>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0" rIns="0" bIns="0" numCol="1" rtlCol="0" anchor="t">
            <a:spAutoFit/>
          </a:bodyPr>
          <a:lstStyle/>
          <a:p>
            <a:r>
              <a:rPr lang="en-US" sz="1000" dirty="0">
                <a:latin typeface="+mj-lt"/>
                <a:cs typeface="Courier New" panose="02070309020205020404" pitchFamily="49" charset="0"/>
              </a:rPr>
              <a:t>SELECT </a:t>
            </a:r>
          </a:p>
          <a:p>
            <a:r>
              <a:rPr lang="en-US" sz="1000" dirty="0" err="1" smtClean="0">
                <a:latin typeface="+mj-lt"/>
                <a:cs typeface="Courier New" panose="02070309020205020404" pitchFamily="49" charset="0"/>
              </a:rPr>
              <a:t>customers.CustID</a:t>
            </a:r>
            <a:r>
              <a:rPr lang="en-US" sz="1000" dirty="0">
                <a:latin typeface="+mj-lt"/>
                <a:cs typeface="Courier New" panose="02070309020205020404" pitchFamily="49" charset="0"/>
              </a:rPr>
              <a:t>, </a:t>
            </a:r>
          </a:p>
          <a:p>
            <a:r>
              <a:rPr lang="en-US" sz="1000" dirty="0" err="1" smtClean="0">
                <a:latin typeface="+mj-lt"/>
                <a:cs typeface="Courier New" panose="02070309020205020404" pitchFamily="49" charset="0"/>
              </a:rPr>
              <a:t>customers.LastName</a:t>
            </a:r>
            <a:r>
              <a:rPr lang="en-US" sz="1000" dirty="0">
                <a:latin typeface="+mj-lt"/>
                <a:cs typeface="Courier New" panose="02070309020205020404" pitchFamily="49" charset="0"/>
              </a:rPr>
              <a:t>,</a:t>
            </a:r>
          </a:p>
          <a:p>
            <a:r>
              <a:rPr lang="en-US" sz="1000" dirty="0" err="1" smtClean="0">
                <a:latin typeface="+mj-lt"/>
                <a:cs typeface="Courier New" panose="02070309020205020404" pitchFamily="49" charset="0"/>
              </a:rPr>
              <a:t>customers.FirstName</a:t>
            </a:r>
            <a:r>
              <a:rPr lang="en-US" sz="1000" dirty="0">
                <a:latin typeface="+mj-lt"/>
                <a:cs typeface="Courier New" panose="02070309020205020404" pitchFamily="49" charset="0"/>
              </a:rPr>
              <a:t>, </a:t>
            </a:r>
          </a:p>
          <a:p>
            <a:r>
              <a:rPr lang="en-US" sz="1000" dirty="0" err="1" smtClean="0">
                <a:latin typeface="+mj-lt"/>
                <a:cs typeface="Courier New" panose="02070309020205020404" pitchFamily="49" charset="0"/>
              </a:rPr>
              <a:t>orders.Date</a:t>
            </a:r>
            <a:r>
              <a:rPr lang="en-US" sz="1000" dirty="0">
                <a:latin typeface="+mj-lt"/>
                <a:cs typeface="Courier New" panose="02070309020205020404" pitchFamily="49" charset="0"/>
              </a:rPr>
              <a:t>, </a:t>
            </a:r>
          </a:p>
          <a:p>
            <a:r>
              <a:rPr lang="en-US" sz="1000" dirty="0" err="1" smtClean="0">
                <a:latin typeface="+mj-lt"/>
                <a:cs typeface="Courier New" panose="02070309020205020404" pitchFamily="49" charset="0"/>
              </a:rPr>
              <a:t>orders.Amount</a:t>
            </a:r>
            <a:endParaRPr lang="en-US" sz="1000" dirty="0">
              <a:latin typeface="+mj-lt"/>
              <a:cs typeface="Courier New" panose="02070309020205020404" pitchFamily="49" charset="0"/>
            </a:endParaRPr>
          </a:p>
          <a:p>
            <a:r>
              <a:rPr lang="en-US" sz="1000" dirty="0">
                <a:latin typeface="+mj-lt"/>
                <a:cs typeface="Courier New" panose="02070309020205020404" pitchFamily="49" charset="0"/>
              </a:rPr>
              <a:t>FROM Customers</a:t>
            </a:r>
          </a:p>
          <a:p>
            <a:r>
              <a:rPr lang="en-US" sz="1000" dirty="0">
                <a:latin typeface="+mj-lt"/>
                <a:cs typeface="Courier New" panose="02070309020205020404" pitchFamily="49" charset="0"/>
              </a:rPr>
              <a:t>INNER JOIN Orders ON </a:t>
            </a:r>
            <a:r>
              <a:rPr lang="en-US" sz="1000" dirty="0" err="1">
                <a:latin typeface="+mj-lt"/>
                <a:cs typeface="Courier New" panose="02070309020205020404" pitchFamily="49" charset="0"/>
              </a:rPr>
              <a:t>customers.CustID</a:t>
            </a:r>
            <a:r>
              <a:rPr lang="en-US" sz="1000" dirty="0">
                <a:latin typeface="+mj-lt"/>
                <a:cs typeface="Courier New" panose="02070309020205020404" pitchFamily="49" charset="0"/>
              </a:rPr>
              <a:t> = </a:t>
            </a:r>
            <a:r>
              <a:rPr lang="en-US" sz="1000" dirty="0" err="1">
                <a:latin typeface="+mj-lt"/>
                <a:cs typeface="Courier New" panose="02070309020205020404" pitchFamily="49" charset="0"/>
              </a:rPr>
              <a:t>orders.CustID</a:t>
            </a:r>
            <a:r>
              <a:rPr lang="en-US" sz="1000" dirty="0">
                <a:latin typeface="+mj-lt"/>
                <a:cs typeface="Courier New" panose="02070309020205020404" pitchFamily="49" charset="0"/>
              </a:rPr>
              <a:t> </a:t>
            </a:r>
          </a:p>
        </p:txBody>
      </p:sp>
      <p:sp>
        <p:nvSpPr>
          <p:cNvPr id="40" name="Line Callout 1 (Accent Bar) 39"/>
          <p:cNvSpPr/>
          <p:nvPr/>
        </p:nvSpPr>
        <p:spPr>
          <a:xfrm>
            <a:off x="4746171" y="3848100"/>
            <a:ext cx="3676059" cy="1789374"/>
          </a:xfrm>
          <a:prstGeom prst="accentCallout1">
            <a:avLst>
              <a:gd name="adj1" fmla="val 18750"/>
              <a:gd name="adj2" fmla="val -8333"/>
              <a:gd name="adj3" fmla="val 31317"/>
              <a:gd name="adj4" fmla="val -17775"/>
            </a:avLst>
          </a:prstGeom>
          <a:ln w="127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n-US" sz="1000" b="1" dirty="0"/>
              <a:t>Query Result:</a:t>
            </a:r>
          </a:p>
        </p:txBody>
      </p:sp>
      <p:graphicFrame>
        <p:nvGraphicFramePr>
          <p:cNvPr id="41" name="Table 40"/>
          <p:cNvGraphicFramePr>
            <a:graphicFrameLocks noGrp="1"/>
          </p:cNvGraphicFramePr>
          <p:nvPr>
            <p:extLst>
              <p:ext uri="{D42A27DB-BD31-4B8C-83A1-F6EECF244321}">
                <p14:modId xmlns:p14="http://schemas.microsoft.com/office/powerpoint/2010/main" val="1602354780"/>
              </p:ext>
            </p:extLst>
          </p:nvPr>
        </p:nvGraphicFramePr>
        <p:xfrm>
          <a:off x="4844141" y="4139175"/>
          <a:ext cx="3472545" cy="1243584"/>
        </p:xfrm>
        <a:graphic>
          <a:graphicData uri="http://schemas.openxmlformats.org/drawingml/2006/table">
            <a:tbl>
              <a:tblPr firstRow="1" bandRow="1">
                <a:tableStyleId>{5C22544A-7EE6-4342-B048-85BDC9FD1C3A}</a:tableStyleId>
              </a:tblPr>
              <a:tblGrid>
                <a:gridCol w="509763">
                  <a:extLst>
                    <a:ext uri="{9D8B030D-6E8A-4147-A177-3AD203B41FA5}">
                      <a16:colId xmlns:a16="http://schemas.microsoft.com/office/drawing/2014/main" val="20000"/>
                    </a:ext>
                  </a:extLst>
                </a:gridCol>
                <a:gridCol w="767723">
                  <a:extLst>
                    <a:ext uri="{9D8B030D-6E8A-4147-A177-3AD203B41FA5}">
                      <a16:colId xmlns:a16="http://schemas.microsoft.com/office/drawing/2014/main" val="20001"/>
                    </a:ext>
                  </a:extLst>
                </a:gridCol>
                <a:gridCol w="767723">
                  <a:extLst>
                    <a:ext uri="{9D8B030D-6E8A-4147-A177-3AD203B41FA5}">
                      <a16:colId xmlns:a16="http://schemas.microsoft.com/office/drawing/2014/main" val="20002"/>
                    </a:ext>
                  </a:extLst>
                </a:gridCol>
                <a:gridCol w="713668">
                  <a:extLst>
                    <a:ext uri="{9D8B030D-6E8A-4147-A177-3AD203B41FA5}">
                      <a16:colId xmlns:a16="http://schemas.microsoft.com/office/drawing/2014/main" val="20003"/>
                    </a:ext>
                  </a:extLst>
                </a:gridCol>
                <a:gridCol w="713668">
                  <a:extLst>
                    <a:ext uri="{9D8B030D-6E8A-4147-A177-3AD203B41FA5}">
                      <a16:colId xmlns:a16="http://schemas.microsoft.com/office/drawing/2014/main" val="20004"/>
                    </a:ext>
                  </a:extLst>
                </a:gridCol>
              </a:tblGrid>
              <a:tr h="0">
                <a:tc>
                  <a:txBody>
                    <a:bodyPr/>
                    <a:lstStyle/>
                    <a:p>
                      <a:pPr algn="l" fontAlgn="b">
                        <a:spcBef>
                          <a:spcPts val="0"/>
                        </a:spcBef>
                        <a:spcAft>
                          <a:spcPts val="900"/>
                        </a:spcAft>
                      </a:pPr>
                      <a:r>
                        <a:rPr lang="en-US" sz="1000" b="1" i="0" u="none" strike="noStrike" dirty="0" err="1" smtClean="0">
                          <a:solidFill>
                            <a:srgbClr val="A32020"/>
                          </a:solidFill>
                          <a:effectLst/>
                          <a:latin typeface="Arial" panose="020B0604020202020204" pitchFamily="34" charset="0"/>
                          <a:cs typeface="Courier New" panose="02070309020205020404" pitchFamily="49" charset="0"/>
                        </a:rPr>
                        <a:t>CustID</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FirstName</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LastName</a:t>
                      </a:r>
                      <a:endParaRPr lang="en-US" sz="1000" b="1" i="0" u="none" strike="noStrike">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Date</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1" i="0" u="none" strike="noStrike" dirty="0" smtClean="0">
                          <a:solidFill>
                            <a:srgbClr val="A32020"/>
                          </a:solidFill>
                          <a:effectLst/>
                          <a:latin typeface="Arial" panose="020B0604020202020204" pitchFamily="34" charset="0"/>
                          <a:cs typeface="Courier New" panose="02070309020205020404" pitchFamily="49" charset="0"/>
                        </a:rPr>
                        <a:t>Amount</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0" cmpd="sng">
                      <a:solidFill>
                        <a:srgbClr val="FFFFFF"/>
                      </a:solidFill>
                    </a:lnR>
                    <a:lnT w="0" cmpd="sng">
                      <a:solidFill>
                        <a:srgbClr val="FFFFFF"/>
                      </a:solidFill>
                    </a:lnT>
                    <a:lnB w="9525" cmpd="sng">
                      <a:solidFill>
                        <a:srgbClr val="968C6D"/>
                      </a:solidFill>
                      <a:prstDash val="solid"/>
                    </a:lnB>
                    <a:solidFill>
                      <a:srgbClr val="FFFFFF"/>
                    </a:solidFill>
                  </a:tcPr>
                </a:tc>
                <a:extLst>
                  <a:ext uri="{0D108BD9-81ED-4DB2-BD59-A6C34878D82A}">
                    <a16:rowId xmlns:a16="http://schemas.microsoft.com/office/drawing/2014/main" val="10000"/>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John</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Smith</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3/18/2015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99.95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solidFill>
                      <a:srgbClr val="FFFFFF"/>
                    </a:solidFill>
                  </a:tcPr>
                </a:tc>
                <a:extLst>
                  <a:ext uri="{0D108BD9-81ED-4DB2-BD59-A6C34878D82A}">
                    <a16:rowId xmlns:a16="http://schemas.microsoft.com/office/drawing/2014/main" val="10001"/>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Steven</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Goldfish</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3/18/2015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99.95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solidFill>
                      <a:srgbClr val="FFFFFF"/>
                    </a:solidFill>
                  </a:tcPr>
                </a:tc>
                <a:extLst>
                  <a:ext uri="{0D108BD9-81ED-4DB2-BD59-A6C34878D82A}">
                    <a16:rowId xmlns:a16="http://schemas.microsoft.com/office/drawing/2014/main" val="10002"/>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Paula</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Brown</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5/11/2015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122.95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solidFill>
                      <a:srgbClr val="FFFFFF"/>
                    </a:solidFill>
                  </a:tcPr>
                </a:tc>
                <a:extLst>
                  <a:ext uri="{0D108BD9-81ED-4DB2-BD59-A6C34878D82A}">
                    <a16:rowId xmlns:a16="http://schemas.microsoft.com/office/drawing/2014/main" val="10003"/>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Paula</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Brown</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7/28/2015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100</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solidFill>
                      <a:srgbClr val="FFFFFF"/>
                    </a:solidFill>
                  </a:tcPr>
                </a:tc>
                <a:extLst>
                  <a:ext uri="{0D108BD9-81ED-4DB2-BD59-A6C34878D82A}">
                    <a16:rowId xmlns:a16="http://schemas.microsoft.com/office/drawing/2014/main" val="10004"/>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4</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James</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Smith</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8/18/2015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555.55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oli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978826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LEFT join</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62</a:t>
            </a:fld>
            <a:endParaRPr lang="en-US" dirty="0"/>
          </a:p>
        </p:txBody>
      </p:sp>
      <p:graphicFrame>
        <p:nvGraphicFramePr>
          <p:cNvPr id="32" name="Table 31"/>
          <p:cNvGraphicFramePr>
            <a:graphicFrameLocks noGrp="1"/>
          </p:cNvGraphicFramePr>
          <p:nvPr>
            <p:extLst>
              <p:ext uri="{D42A27DB-BD31-4B8C-83A1-F6EECF244321}">
                <p14:modId xmlns:p14="http://schemas.microsoft.com/office/powerpoint/2010/main" val="530309414"/>
              </p:ext>
            </p:extLst>
          </p:nvPr>
        </p:nvGraphicFramePr>
        <p:xfrm>
          <a:off x="522516" y="2001615"/>
          <a:ext cx="4310740" cy="1243584"/>
        </p:xfrm>
        <a:graphic>
          <a:graphicData uri="http://schemas.openxmlformats.org/drawingml/2006/table">
            <a:tbl>
              <a:tblPr firstRow="1" bandRow="1">
                <a:tableStyleId>{5C22544A-7EE6-4342-B048-85BDC9FD1C3A}</a:tableStyleId>
              </a:tblPr>
              <a:tblGrid>
                <a:gridCol w="642256">
                  <a:extLst>
                    <a:ext uri="{9D8B030D-6E8A-4147-A177-3AD203B41FA5}">
                      <a16:colId xmlns:a16="http://schemas.microsoft.com/office/drawing/2014/main" val="20000"/>
                    </a:ext>
                  </a:extLst>
                </a:gridCol>
                <a:gridCol w="890451">
                  <a:extLst>
                    <a:ext uri="{9D8B030D-6E8A-4147-A177-3AD203B41FA5}">
                      <a16:colId xmlns:a16="http://schemas.microsoft.com/office/drawing/2014/main" val="20001"/>
                    </a:ext>
                  </a:extLst>
                </a:gridCol>
                <a:gridCol w="862148">
                  <a:extLst>
                    <a:ext uri="{9D8B030D-6E8A-4147-A177-3AD203B41FA5}">
                      <a16:colId xmlns:a16="http://schemas.microsoft.com/office/drawing/2014/main" val="20002"/>
                    </a:ext>
                  </a:extLst>
                </a:gridCol>
                <a:gridCol w="1915885">
                  <a:extLst>
                    <a:ext uri="{9D8B030D-6E8A-4147-A177-3AD203B41FA5}">
                      <a16:colId xmlns:a16="http://schemas.microsoft.com/office/drawing/2014/main" val="20003"/>
                    </a:ext>
                  </a:extLst>
                </a:gridCol>
              </a:tblGrid>
              <a:tr h="0">
                <a:tc>
                  <a:txBody>
                    <a:bodyPr/>
                    <a:lstStyle/>
                    <a:p>
                      <a:pPr algn="l" fontAlgn="b">
                        <a:spcBef>
                          <a:spcPts val="0"/>
                        </a:spcBef>
                        <a:spcAft>
                          <a:spcPts val="900"/>
                        </a:spcAft>
                      </a:pPr>
                      <a:r>
                        <a:rPr lang="en-US" sz="1000" b="1" i="0" u="none" strike="noStrike" dirty="0" err="1" smtClean="0">
                          <a:solidFill>
                            <a:srgbClr val="A32020"/>
                          </a:solidFill>
                          <a:effectLst/>
                          <a:latin typeface="Arial" panose="020B0604020202020204" pitchFamily="34" charset="0"/>
                          <a:cs typeface="Courier New" panose="02070309020205020404" pitchFamily="49" charset="0"/>
                        </a:rPr>
                        <a:t>CustID</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FirstName</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LastName</a:t>
                      </a:r>
                      <a:endParaRPr lang="en-US" sz="1000" b="1" i="0" u="none" strike="noStrike">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1000" b="1" i="0" u="none" strike="noStrike" dirty="0" smtClean="0">
                          <a:solidFill>
                            <a:srgbClr val="A32020"/>
                          </a:solidFill>
                          <a:effectLst/>
                          <a:latin typeface="Arial" panose="020B0604020202020204" pitchFamily="34" charset="0"/>
                          <a:cs typeface="Courier New" panose="02070309020205020404" pitchFamily="49" charset="0"/>
                        </a:rPr>
                        <a:t>Email</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0" cmpd="sng">
                      <a:solidFill>
                        <a:srgbClr val="FFFFFF"/>
                      </a:solidFill>
                    </a:lnR>
                    <a:lnT w="0" cmpd="sng">
                      <a:solidFill>
                        <a:srgbClr val="FFFFFF"/>
                      </a:solidFill>
                    </a:lnT>
                    <a:lnB w="9525" cmpd="sng">
                      <a:solidFill>
                        <a:srgbClr val="968C6D"/>
                      </a:solidFill>
                      <a:prstDash val="solid"/>
                    </a:lnB>
                    <a:noFill/>
                  </a:tcPr>
                </a:tc>
                <a:extLst>
                  <a:ext uri="{0D108BD9-81ED-4DB2-BD59-A6C34878D82A}">
                    <a16:rowId xmlns:a16="http://schemas.microsoft.com/office/drawing/2014/main" val="10000"/>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John</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Smith</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John.Smith@yahoo.com</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noFill/>
                  </a:tcPr>
                </a:tc>
                <a:extLst>
                  <a:ext uri="{0D108BD9-81ED-4DB2-BD59-A6C34878D82A}">
                    <a16:rowId xmlns:a16="http://schemas.microsoft.com/office/drawing/2014/main" val="10001"/>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Steven</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Goldfish</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goldfish@fishhere.net</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2"/>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Paula</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Brown</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pb@herowndomain.org</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3"/>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4</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James</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Smith</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jim@supergig.co.uk</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4"/>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Mary</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Stevens</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mstevens@gmail.com</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olid"/>
                    </a:lnB>
                    <a:noFill/>
                  </a:tcPr>
                </a:tc>
                <a:extLst>
                  <a:ext uri="{0D108BD9-81ED-4DB2-BD59-A6C34878D82A}">
                    <a16:rowId xmlns:a16="http://schemas.microsoft.com/office/drawing/2014/main" val="10005"/>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836497545"/>
              </p:ext>
            </p:extLst>
          </p:nvPr>
        </p:nvGraphicFramePr>
        <p:xfrm>
          <a:off x="5076939" y="2001615"/>
          <a:ext cx="3533661" cy="1450848"/>
        </p:xfrm>
        <a:graphic>
          <a:graphicData uri="http://schemas.openxmlformats.org/drawingml/2006/table">
            <a:tbl>
              <a:tblPr firstRow="1" bandRow="1">
                <a:tableStyleId>{5C22544A-7EE6-4342-B048-85BDC9FD1C3A}</a:tableStyleId>
              </a:tblPr>
              <a:tblGrid>
                <a:gridCol w="683933">
                  <a:extLst>
                    <a:ext uri="{9D8B030D-6E8A-4147-A177-3AD203B41FA5}">
                      <a16:colId xmlns:a16="http://schemas.microsoft.com/office/drawing/2014/main" val="20000"/>
                    </a:ext>
                  </a:extLst>
                </a:gridCol>
                <a:gridCol w="683933">
                  <a:extLst>
                    <a:ext uri="{9D8B030D-6E8A-4147-A177-3AD203B41FA5}">
                      <a16:colId xmlns:a16="http://schemas.microsoft.com/office/drawing/2014/main" val="20001"/>
                    </a:ext>
                  </a:extLst>
                </a:gridCol>
                <a:gridCol w="1025903">
                  <a:extLst>
                    <a:ext uri="{9D8B030D-6E8A-4147-A177-3AD203B41FA5}">
                      <a16:colId xmlns:a16="http://schemas.microsoft.com/office/drawing/2014/main" val="20002"/>
                    </a:ext>
                  </a:extLst>
                </a:gridCol>
                <a:gridCol w="1139892">
                  <a:extLst>
                    <a:ext uri="{9D8B030D-6E8A-4147-A177-3AD203B41FA5}">
                      <a16:colId xmlns:a16="http://schemas.microsoft.com/office/drawing/2014/main" val="20003"/>
                    </a:ext>
                  </a:extLst>
                </a:gridCol>
              </a:tblGrid>
              <a:tr h="0">
                <a:tc>
                  <a:txBody>
                    <a:bodyPr/>
                    <a:lstStyle/>
                    <a:p>
                      <a:pPr algn="l" fontAlgn="b">
                        <a:spcBef>
                          <a:spcPts val="0"/>
                        </a:spcBef>
                        <a:spcAft>
                          <a:spcPts val="900"/>
                        </a:spcAft>
                      </a:pPr>
                      <a:r>
                        <a:rPr lang="en-US" sz="1000" b="1" i="0" u="none" strike="noStrike" dirty="0" err="1" smtClean="0">
                          <a:solidFill>
                            <a:srgbClr val="A32020"/>
                          </a:solidFill>
                          <a:effectLst/>
                          <a:latin typeface="Arial" panose="020B0604020202020204" pitchFamily="34" charset="0"/>
                          <a:cs typeface="Courier New" panose="02070309020205020404" pitchFamily="49" charset="0"/>
                        </a:rPr>
                        <a:t>OrderID</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CustID</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Date</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1000" b="1" i="0" u="none" strike="noStrike" dirty="0" smtClean="0">
                          <a:solidFill>
                            <a:srgbClr val="A32020"/>
                          </a:solidFill>
                          <a:effectLst/>
                          <a:latin typeface="Arial" panose="020B0604020202020204" pitchFamily="34" charset="0"/>
                          <a:cs typeface="Courier New" panose="02070309020205020404" pitchFamily="49" charset="0"/>
                        </a:rPr>
                        <a:t>Amount</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0" cmpd="sng">
                      <a:solidFill>
                        <a:srgbClr val="FFFFFF"/>
                      </a:solidFill>
                    </a:lnR>
                    <a:lnT w="0" cmpd="sng">
                      <a:solidFill>
                        <a:srgbClr val="FFFFFF"/>
                      </a:solidFill>
                    </a:lnT>
                    <a:lnB w="9525" cmpd="sng">
                      <a:solidFill>
                        <a:srgbClr val="968C6D"/>
                      </a:solidFill>
                      <a:prstDash val="solid"/>
                    </a:lnB>
                    <a:noFill/>
                  </a:tcPr>
                </a:tc>
                <a:extLst>
                  <a:ext uri="{0D108BD9-81ED-4DB2-BD59-A6C34878D82A}">
                    <a16:rowId xmlns:a16="http://schemas.microsoft.com/office/drawing/2014/main" val="10000"/>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2/15/2015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100.22</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noFill/>
                  </a:tcPr>
                </a:tc>
                <a:extLst>
                  <a:ext uri="{0D108BD9-81ED-4DB2-BD59-A6C34878D82A}">
                    <a16:rowId xmlns:a16="http://schemas.microsoft.com/office/drawing/2014/main" val="10001"/>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1</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3/18/2015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99.95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2"/>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5/11/2015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122.95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3"/>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4</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7/28/2015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100.00</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4"/>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4</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8/18/2015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555.55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5"/>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6</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7/4/2015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1000.00</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olid"/>
                    </a:lnB>
                    <a:noFill/>
                  </a:tcPr>
                </a:tc>
                <a:extLst>
                  <a:ext uri="{0D108BD9-81ED-4DB2-BD59-A6C34878D82A}">
                    <a16:rowId xmlns:a16="http://schemas.microsoft.com/office/drawing/2014/main" val="10006"/>
                  </a:ext>
                </a:extLst>
              </a:tr>
            </a:tbl>
          </a:graphicData>
        </a:graphic>
      </p:graphicFrame>
      <p:sp>
        <p:nvSpPr>
          <p:cNvPr id="34" name="TextBox 33"/>
          <p:cNvSpPr txBox="1"/>
          <p:nvPr/>
        </p:nvSpPr>
        <p:spPr>
          <a:xfrm>
            <a:off x="556768" y="1800801"/>
            <a:ext cx="1375954" cy="153888"/>
          </a:xfrm>
          <a:prstGeom prst="rect">
            <a:avLst/>
          </a:prstGeom>
          <a:noFill/>
        </p:spPr>
        <p:txBody>
          <a:bodyPr wrap="square" lIns="0" tIns="0" rIns="0" bIns="0" numCol="1" rtlCol="0" anchor="t">
            <a:spAutoFit/>
          </a:bodyPr>
          <a:lstStyle/>
          <a:p>
            <a:r>
              <a:rPr lang="en-US" sz="1000" b="1" dirty="0">
                <a:latin typeface="+mj-lt"/>
              </a:rPr>
              <a:t>customers</a:t>
            </a:r>
          </a:p>
        </p:txBody>
      </p:sp>
      <p:sp>
        <p:nvSpPr>
          <p:cNvPr id="35" name="TextBox 34"/>
          <p:cNvSpPr txBox="1"/>
          <p:nvPr/>
        </p:nvSpPr>
        <p:spPr>
          <a:xfrm>
            <a:off x="5076939" y="1800801"/>
            <a:ext cx="1375954" cy="153888"/>
          </a:xfrm>
          <a:prstGeom prst="rect">
            <a:avLst/>
          </a:prstGeom>
          <a:noFill/>
        </p:spPr>
        <p:txBody>
          <a:bodyPr wrap="square" lIns="0" tIns="0" rIns="0" bIns="0" numCol="1" rtlCol="0" anchor="t">
            <a:spAutoFit/>
          </a:bodyPr>
          <a:lstStyle/>
          <a:p>
            <a:r>
              <a:rPr lang="en-US" sz="1000" b="1" dirty="0">
                <a:latin typeface="+mj-lt"/>
              </a:rPr>
              <a:t>orders</a:t>
            </a:r>
          </a:p>
        </p:txBody>
      </p:sp>
      <p:sp>
        <p:nvSpPr>
          <p:cNvPr id="36" name="TextBox 35"/>
          <p:cNvSpPr txBox="1"/>
          <p:nvPr/>
        </p:nvSpPr>
        <p:spPr>
          <a:xfrm>
            <a:off x="550817" y="3834661"/>
            <a:ext cx="4114800" cy="1231106"/>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0" rIns="0" bIns="0" numCol="1" rtlCol="0" anchor="t">
            <a:spAutoFit/>
          </a:bodyPr>
          <a:lstStyle/>
          <a:p>
            <a:r>
              <a:rPr lang="en-US" sz="1000" dirty="0" smtClean="0">
                <a:latin typeface="+mj-lt"/>
                <a:cs typeface="Courier New" panose="02070309020205020404" pitchFamily="49" charset="0"/>
              </a:rPr>
              <a:t>SELECT </a:t>
            </a:r>
          </a:p>
          <a:p>
            <a:r>
              <a:rPr lang="en-US" sz="1000" dirty="0" err="1" smtClean="0">
                <a:latin typeface="+mj-lt"/>
                <a:cs typeface="Courier New" panose="02070309020205020404" pitchFamily="49" charset="0"/>
              </a:rPr>
              <a:t>customers.CustID</a:t>
            </a:r>
            <a:r>
              <a:rPr lang="en-US" sz="1000" dirty="0" smtClean="0">
                <a:latin typeface="+mj-lt"/>
                <a:cs typeface="Courier New" panose="02070309020205020404" pitchFamily="49" charset="0"/>
              </a:rPr>
              <a:t>, </a:t>
            </a:r>
          </a:p>
          <a:p>
            <a:r>
              <a:rPr lang="en-US" sz="1000" dirty="0" err="1" smtClean="0">
                <a:latin typeface="+mj-lt"/>
                <a:cs typeface="Courier New" panose="02070309020205020404" pitchFamily="49" charset="0"/>
              </a:rPr>
              <a:t>customers.LastName</a:t>
            </a:r>
            <a:r>
              <a:rPr lang="en-US" sz="1000" dirty="0" smtClean="0">
                <a:latin typeface="+mj-lt"/>
                <a:cs typeface="Courier New" panose="02070309020205020404" pitchFamily="49" charset="0"/>
              </a:rPr>
              <a:t>,</a:t>
            </a:r>
          </a:p>
          <a:p>
            <a:r>
              <a:rPr lang="en-US" sz="1000" dirty="0" err="1" smtClean="0">
                <a:latin typeface="+mj-lt"/>
                <a:cs typeface="Courier New" panose="02070309020205020404" pitchFamily="49" charset="0"/>
              </a:rPr>
              <a:t>customers.FirstName</a:t>
            </a:r>
            <a:r>
              <a:rPr lang="en-US" sz="1000" dirty="0" smtClean="0">
                <a:latin typeface="+mj-lt"/>
                <a:cs typeface="Courier New" panose="02070309020205020404" pitchFamily="49" charset="0"/>
              </a:rPr>
              <a:t>, </a:t>
            </a:r>
          </a:p>
          <a:p>
            <a:r>
              <a:rPr lang="en-US" sz="1000" dirty="0" err="1" smtClean="0">
                <a:latin typeface="+mj-lt"/>
                <a:cs typeface="Courier New" panose="02070309020205020404" pitchFamily="49" charset="0"/>
              </a:rPr>
              <a:t>orders.Date</a:t>
            </a:r>
            <a:r>
              <a:rPr lang="en-US" sz="1000" dirty="0" smtClean="0">
                <a:latin typeface="+mj-lt"/>
                <a:cs typeface="Courier New" panose="02070309020205020404" pitchFamily="49" charset="0"/>
              </a:rPr>
              <a:t>, </a:t>
            </a:r>
          </a:p>
          <a:p>
            <a:r>
              <a:rPr lang="en-US" sz="1000" dirty="0" err="1" smtClean="0">
                <a:latin typeface="+mj-lt"/>
                <a:cs typeface="Courier New" panose="02070309020205020404" pitchFamily="49" charset="0"/>
              </a:rPr>
              <a:t>orders.Amount</a:t>
            </a:r>
            <a:endParaRPr lang="en-US" sz="1000" dirty="0" smtClean="0">
              <a:latin typeface="+mj-lt"/>
              <a:cs typeface="Courier New" panose="02070309020205020404" pitchFamily="49" charset="0"/>
            </a:endParaRPr>
          </a:p>
          <a:p>
            <a:r>
              <a:rPr lang="en-US" sz="1000" dirty="0" smtClean="0">
                <a:latin typeface="+mj-lt"/>
                <a:cs typeface="Courier New" panose="02070309020205020404" pitchFamily="49" charset="0"/>
              </a:rPr>
              <a:t>FROM Customers</a:t>
            </a:r>
          </a:p>
          <a:p>
            <a:r>
              <a:rPr lang="en-US" sz="1000" dirty="0" smtClean="0">
                <a:latin typeface="+mj-lt"/>
                <a:cs typeface="Courier New" panose="02070309020205020404" pitchFamily="49" charset="0"/>
              </a:rPr>
              <a:t>LEFT JOIN Orders ON </a:t>
            </a:r>
            <a:r>
              <a:rPr lang="en-US" sz="1000" dirty="0" err="1" smtClean="0">
                <a:latin typeface="+mj-lt"/>
                <a:cs typeface="Courier New" panose="02070309020205020404" pitchFamily="49" charset="0"/>
              </a:rPr>
              <a:t>customers.CustID</a:t>
            </a:r>
            <a:r>
              <a:rPr lang="en-US" sz="1000" dirty="0" smtClean="0">
                <a:latin typeface="+mj-lt"/>
                <a:cs typeface="Courier New" panose="02070309020205020404" pitchFamily="49" charset="0"/>
              </a:rPr>
              <a:t> = </a:t>
            </a:r>
            <a:r>
              <a:rPr lang="en-US" sz="1000" dirty="0" err="1" smtClean="0">
                <a:latin typeface="+mj-lt"/>
                <a:cs typeface="Courier New" panose="02070309020205020404" pitchFamily="49" charset="0"/>
              </a:rPr>
              <a:t>orders.CustID</a:t>
            </a:r>
            <a:r>
              <a:rPr lang="en-US" sz="1000" dirty="0" smtClean="0">
                <a:latin typeface="+mj-lt"/>
                <a:cs typeface="Courier New" panose="02070309020205020404" pitchFamily="49" charset="0"/>
              </a:rPr>
              <a:t> </a:t>
            </a:r>
            <a:endParaRPr lang="en-US" sz="1000" dirty="0">
              <a:latin typeface="+mj-lt"/>
              <a:cs typeface="Courier New" panose="02070309020205020404" pitchFamily="49" charset="0"/>
            </a:endParaRPr>
          </a:p>
        </p:txBody>
      </p:sp>
      <p:sp>
        <p:nvSpPr>
          <p:cNvPr id="11" name="Line Callout 1 (Accent Bar) 10"/>
          <p:cNvSpPr/>
          <p:nvPr/>
        </p:nvSpPr>
        <p:spPr>
          <a:xfrm>
            <a:off x="4746171" y="3858985"/>
            <a:ext cx="3676059" cy="1986643"/>
          </a:xfrm>
          <a:prstGeom prst="accentCallout1">
            <a:avLst>
              <a:gd name="adj1" fmla="val 18750"/>
              <a:gd name="adj2" fmla="val -8333"/>
              <a:gd name="adj3" fmla="val 31317"/>
              <a:gd name="adj4" fmla="val -17775"/>
            </a:avLst>
          </a:prstGeom>
          <a:ln w="127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n-US" sz="1000" b="1" dirty="0"/>
              <a:t>Query Result:</a:t>
            </a:r>
          </a:p>
        </p:txBody>
      </p:sp>
      <p:graphicFrame>
        <p:nvGraphicFramePr>
          <p:cNvPr id="12" name="Table 11"/>
          <p:cNvGraphicFramePr>
            <a:graphicFrameLocks noGrp="1"/>
          </p:cNvGraphicFramePr>
          <p:nvPr>
            <p:extLst>
              <p:ext uri="{D42A27DB-BD31-4B8C-83A1-F6EECF244321}">
                <p14:modId xmlns:p14="http://schemas.microsoft.com/office/powerpoint/2010/main" val="3345804820"/>
              </p:ext>
            </p:extLst>
          </p:nvPr>
        </p:nvGraphicFramePr>
        <p:xfrm>
          <a:off x="4844141" y="4139175"/>
          <a:ext cx="3472545" cy="1487424"/>
        </p:xfrm>
        <a:graphic>
          <a:graphicData uri="http://schemas.openxmlformats.org/drawingml/2006/table">
            <a:tbl>
              <a:tblPr firstRow="1" bandRow="1">
                <a:tableStyleId>{5C22544A-7EE6-4342-B048-85BDC9FD1C3A}</a:tableStyleId>
              </a:tblPr>
              <a:tblGrid>
                <a:gridCol w="509763">
                  <a:extLst>
                    <a:ext uri="{9D8B030D-6E8A-4147-A177-3AD203B41FA5}">
                      <a16:colId xmlns:a16="http://schemas.microsoft.com/office/drawing/2014/main" val="20000"/>
                    </a:ext>
                  </a:extLst>
                </a:gridCol>
                <a:gridCol w="767723">
                  <a:extLst>
                    <a:ext uri="{9D8B030D-6E8A-4147-A177-3AD203B41FA5}">
                      <a16:colId xmlns:a16="http://schemas.microsoft.com/office/drawing/2014/main" val="20001"/>
                    </a:ext>
                  </a:extLst>
                </a:gridCol>
                <a:gridCol w="767723">
                  <a:extLst>
                    <a:ext uri="{9D8B030D-6E8A-4147-A177-3AD203B41FA5}">
                      <a16:colId xmlns:a16="http://schemas.microsoft.com/office/drawing/2014/main" val="20002"/>
                    </a:ext>
                  </a:extLst>
                </a:gridCol>
                <a:gridCol w="713668">
                  <a:extLst>
                    <a:ext uri="{9D8B030D-6E8A-4147-A177-3AD203B41FA5}">
                      <a16:colId xmlns:a16="http://schemas.microsoft.com/office/drawing/2014/main" val="20003"/>
                    </a:ext>
                  </a:extLst>
                </a:gridCol>
                <a:gridCol w="713668">
                  <a:extLst>
                    <a:ext uri="{9D8B030D-6E8A-4147-A177-3AD203B41FA5}">
                      <a16:colId xmlns:a16="http://schemas.microsoft.com/office/drawing/2014/main" val="20004"/>
                    </a:ext>
                  </a:extLst>
                </a:gridCol>
              </a:tblGrid>
              <a:tr h="0">
                <a:tc>
                  <a:txBody>
                    <a:bodyPr/>
                    <a:lstStyle/>
                    <a:p>
                      <a:pPr algn="l" fontAlgn="b">
                        <a:spcBef>
                          <a:spcPts val="0"/>
                        </a:spcBef>
                        <a:spcAft>
                          <a:spcPts val="900"/>
                        </a:spcAft>
                      </a:pPr>
                      <a:r>
                        <a:rPr lang="en-US" sz="1000" b="1" i="0" u="none" strike="noStrike" dirty="0" err="1" smtClean="0">
                          <a:solidFill>
                            <a:srgbClr val="A32020"/>
                          </a:solidFill>
                          <a:effectLst/>
                          <a:latin typeface="Arial" panose="020B0604020202020204" pitchFamily="34" charset="0"/>
                          <a:cs typeface="Courier New" panose="02070309020205020404" pitchFamily="49" charset="0"/>
                        </a:rPr>
                        <a:t>CustID</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FirstName</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LastName</a:t>
                      </a:r>
                      <a:endParaRPr lang="en-US" sz="1000" b="1" i="0" u="none" strike="noStrike">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Date</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1" i="0" u="none" strike="noStrike" dirty="0" smtClean="0">
                          <a:solidFill>
                            <a:srgbClr val="A32020"/>
                          </a:solidFill>
                          <a:effectLst/>
                          <a:latin typeface="Arial" panose="020B0604020202020204" pitchFamily="34" charset="0"/>
                          <a:cs typeface="Courier New" panose="02070309020205020404" pitchFamily="49" charset="0"/>
                        </a:rPr>
                        <a:t>Amount</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0" cmpd="sng">
                      <a:solidFill>
                        <a:srgbClr val="FFFFFF"/>
                      </a:solidFill>
                    </a:lnR>
                    <a:lnT w="0" cmpd="sng">
                      <a:solidFill>
                        <a:srgbClr val="FFFFFF"/>
                      </a:solidFill>
                    </a:lnT>
                    <a:lnB w="9525" cmpd="sng">
                      <a:solidFill>
                        <a:srgbClr val="968C6D"/>
                      </a:solidFill>
                      <a:prstDash val="solid"/>
                    </a:lnB>
                    <a:solidFill>
                      <a:srgbClr val="FFFFFF"/>
                    </a:solidFill>
                  </a:tcPr>
                </a:tc>
                <a:extLst>
                  <a:ext uri="{0D108BD9-81ED-4DB2-BD59-A6C34878D82A}">
                    <a16:rowId xmlns:a16="http://schemas.microsoft.com/office/drawing/2014/main" val="10000"/>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John</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Smith</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3/18/2015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99.95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solidFill>
                      <a:srgbClr val="FFFFFF"/>
                    </a:solidFill>
                  </a:tcPr>
                </a:tc>
                <a:extLst>
                  <a:ext uri="{0D108BD9-81ED-4DB2-BD59-A6C34878D82A}">
                    <a16:rowId xmlns:a16="http://schemas.microsoft.com/office/drawing/2014/main" val="10001"/>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Steven</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Goldfish</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3/18/2015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99.95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solidFill>
                      <a:srgbClr val="FFFFFF"/>
                    </a:solidFill>
                  </a:tcPr>
                </a:tc>
                <a:extLst>
                  <a:ext uri="{0D108BD9-81ED-4DB2-BD59-A6C34878D82A}">
                    <a16:rowId xmlns:a16="http://schemas.microsoft.com/office/drawing/2014/main" val="10002"/>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Paula</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Brown</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5/11/2015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122.95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solidFill>
                      <a:srgbClr val="FFFFFF"/>
                    </a:solidFill>
                  </a:tcPr>
                </a:tc>
                <a:extLst>
                  <a:ext uri="{0D108BD9-81ED-4DB2-BD59-A6C34878D82A}">
                    <a16:rowId xmlns:a16="http://schemas.microsoft.com/office/drawing/2014/main" val="10003"/>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Paula</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Brown</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7/28/2015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100</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solidFill>
                      <a:srgbClr val="FFFFFF"/>
                    </a:solidFill>
                  </a:tcPr>
                </a:tc>
                <a:extLst>
                  <a:ext uri="{0D108BD9-81ED-4DB2-BD59-A6C34878D82A}">
                    <a16:rowId xmlns:a16="http://schemas.microsoft.com/office/drawing/2014/main" val="10004"/>
                  </a:ext>
                </a:extLst>
              </a:tr>
              <a:tr h="0">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4</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ap="flat" cmpd="sng" algn="ctr">
                      <a:solidFill>
                        <a:srgbClr val="968C6D"/>
                      </a:solidFill>
                      <a:prstDash val="sysDot"/>
                      <a:round/>
                      <a:headEnd type="none" w="med" len="med"/>
                      <a:tailEnd type="none" w="med" len="med"/>
                    </a:lnB>
                    <a:solidFill>
                      <a:srgbClr val="FFFFFF"/>
                    </a:solid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James</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ap="flat" cmpd="sng" algn="ctr">
                      <a:solidFill>
                        <a:srgbClr val="968C6D"/>
                      </a:solidFill>
                      <a:prstDash val="sysDot"/>
                      <a:round/>
                      <a:headEnd type="none" w="med" len="med"/>
                      <a:tailEnd type="none" w="med" len="med"/>
                    </a:lnB>
                    <a:solidFill>
                      <a:srgbClr val="FFFFFF"/>
                    </a:solid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Smith</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ap="flat" cmpd="sng" algn="ctr">
                      <a:solidFill>
                        <a:srgbClr val="968C6D"/>
                      </a:solidFill>
                      <a:prstDash val="sysDot"/>
                      <a:round/>
                      <a:headEnd type="none" w="med" len="med"/>
                      <a:tailEnd type="none" w="med" len="med"/>
                    </a:lnB>
                    <a:solidFill>
                      <a:srgbClr val="FFFFFF"/>
                    </a:solid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8/18/2015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ap="flat" cmpd="sng" algn="ctr">
                      <a:solidFill>
                        <a:srgbClr val="968C6D"/>
                      </a:solidFill>
                      <a:prstDash val="sysDot"/>
                      <a:round/>
                      <a:headEnd type="none" w="med" len="med"/>
                      <a:tailEnd type="none" w="med" len="med"/>
                    </a:lnB>
                    <a:solidFill>
                      <a:srgbClr val="FFFFFF"/>
                    </a:solid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555.55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ap="flat" cmpd="sng" algn="ctr">
                      <a:solidFill>
                        <a:srgbClr val="968C6D"/>
                      </a:solidFill>
                      <a:prstDash val="sysDot"/>
                      <a:round/>
                      <a:headEnd type="none" w="med" len="med"/>
                      <a:tailEnd type="none" w="med" len="med"/>
                    </a:lnB>
                    <a:solidFill>
                      <a:srgbClr val="FFFFFF"/>
                    </a:solidFill>
                  </a:tcPr>
                </a:tc>
                <a:extLst>
                  <a:ext uri="{0D108BD9-81ED-4DB2-BD59-A6C34878D82A}">
                    <a16:rowId xmlns:a16="http://schemas.microsoft.com/office/drawing/2014/main" val="10005"/>
                  </a:ext>
                </a:extLst>
              </a:tr>
              <a:tr h="0">
                <a:tc>
                  <a:txBody>
                    <a:bodyPr/>
                    <a:lstStyle/>
                    <a:p>
                      <a:pPr marL="0" algn="l" defTabSz="914400" rtl="0" eaLnBrk="1" fontAlgn="b" latinLnBrk="0" hangingPunct="1">
                        <a:spcBef>
                          <a:spcPts val="0"/>
                        </a:spcBef>
                        <a:spcAft>
                          <a:spcPts val="900"/>
                        </a:spcAft>
                      </a:pPr>
                      <a:r>
                        <a:rPr lang="en-US" sz="1000" b="0" i="0" u="none" strike="noStrike" kern="1200" dirty="0" smtClean="0">
                          <a:solidFill>
                            <a:srgbClr val="000000"/>
                          </a:solidFill>
                          <a:effectLst/>
                          <a:latin typeface="Arial" panose="020B0604020202020204" pitchFamily="34" charset="0"/>
                          <a:ea typeface="+mn-ea"/>
                          <a:cs typeface="Courier New" panose="02070309020205020404" pitchFamily="49" charset="0"/>
                        </a:rPr>
                        <a:t>5</a:t>
                      </a:r>
                      <a:endParaRPr lang="en-US" sz="1000" b="0" i="0" u="none" strike="noStrike" kern="1200" dirty="0">
                        <a:solidFill>
                          <a:srgbClr val="000000"/>
                        </a:solidFill>
                        <a:effectLst/>
                        <a:latin typeface="Arial" panose="020B0604020202020204" pitchFamily="34" charset="0"/>
                        <a:ea typeface="+mn-ea"/>
                        <a:cs typeface="Courier New" panose="02070309020205020404" pitchFamily="49" charset="0"/>
                      </a:endParaRPr>
                    </a:p>
                  </a:txBody>
                  <a:tcPr marL="45720" marR="45720">
                    <a:lnL w="0" cmpd="sng">
                      <a:solidFill>
                        <a:srgbClr val="FFFFFF"/>
                      </a:solidFill>
                    </a:lnL>
                    <a:lnR w="0" cap="flat" cmpd="sng" algn="ctr">
                      <a:solidFill>
                        <a:srgbClr val="FFFFFF"/>
                      </a:solidFill>
                      <a:prstDash val="solid"/>
                      <a:round/>
                      <a:headEnd type="none" w="med" len="med"/>
                      <a:tailEnd type="none" w="med" len="med"/>
                    </a:lnR>
                    <a:lnT w="9525" cmpd="sng">
                      <a:solidFill>
                        <a:srgbClr val="968C6D"/>
                      </a:solidFill>
                      <a:prstDash val="sysDot"/>
                    </a:lnT>
                    <a:lnB w="9525" cmpd="sng">
                      <a:solidFill>
                        <a:srgbClr val="968C6D"/>
                      </a:solidFill>
                      <a:prstDash val="solid"/>
                    </a:lnB>
                    <a:solidFill>
                      <a:srgbClr val="FFFFFF"/>
                    </a:solidFill>
                  </a:tcPr>
                </a:tc>
                <a:tc>
                  <a:txBody>
                    <a:bodyPr/>
                    <a:lstStyle/>
                    <a:p>
                      <a:pPr marL="0" algn="l" defTabSz="914400" rtl="0" eaLnBrk="1" fontAlgn="b" latinLnBrk="0" hangingPunct="1">
                        <a:spcBef>
                          <a:spcPts val="0"/>
                        </a:spcBef>
                        <a:spcAft>
                          <a:spcPts val="900"/>
                        </a:spcAft>
                      </a:pPr>
                      <a:r>
                        <a:rPr lang="en-US" sz="1000" b="0" i="0" u="none" strike="noStrike" kern="1200" dirty="0" smtClean="0">
                          <a:solidFill>
                            <a:srgbClr val="000000"/>
                          </a:solidFill>
                          <a:effectLst/>
                          <a:latin typeface="Arial" panose="020B0604020202020204" pitchFamily="34" charset="0"/>
                          <a:ea typeface="+mn-ea"/>
                          <a:cs typeface="Courier New" panose="02070309020205020404" pitchFamily="49" charset="0"/>
                        </a:rPr>
                        <a:t>Mary</a:t>
                      </a:r>
                      <a:endParaRPr lang="en-US" sz="1000" b="0" i="0" u="none" strike="noStrike" kern="1200" dirty="0">
                        <a:solidFill>
                          <a:srgbClr val="000000"/>
                        </a:solidFill>
                        <a:effectLst/>
                        <a:latin typeface="Arial" panose="020B0604020202020204" pitchFamily="34" charset="0"/>
                        <a:ea typeface="+mn-ea"/>
                        <a:cs typeface="Courier New" panose="02070309020205020404" pitchFamily="49" charset="0"/>
                      </a:endParaRPr>
                    </a:p>
                  </a:txBody>
                  <a:tcPr marL="45720" marR="4572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9525" cmpd="sng">
                      <a:solidFill>
                        <a:srgbClr val="968C6D"/>
                      </a:solidFill>
                      <a:prstDash val="sysDot"/>
                    </a:lnT>
                    <a:lnB w="9525" cmpd="sng">
                      <a:solidFill>
                        <a:srgbClr val="968C6D"/>
                      </a:solidFill>
                      <a:prstDash val="solid"/>
                    </a:lnB>
                    <a:solidFill>
                      <a:srgbClr val="FFFFFF"/>
                    </a:solidFill>
                  </a:tcPr>
                </a:tc>
                <a:tc>
                  <a:txBody>
                    <a:bodyPr/>
                    <a:lstStyle/>
                    <a:p>
                      <a:pPr marL="0" algn="l" defTabSz="914400" rtl="0" eaLnBrk="1" fontAlgn="b" latinLnBrk="0" hangingPunct="1">
                        <a:spcBef>
                          <a:spcPts val="0"/>
                        </a:spcBef>
                        <a:spcAft>
                          <a:spcPts val="900"/>
                        </a:spcAft>
                      </a:pPr>
                      <a:r>
                        <a:rPr lang="en-US" sz="1000" b="0" i="0" u="none" strike="noStrike" kern="1200" dirty="0" smtClean="0">
                          <a:solidFill>
                            <a:srgbClr val="000000"/>
                          </a:solidFill>
                          <a:effectLst/>
                          <a:latin typeface="Arial" panose="020B0604020202020204" pitchFamily="34" charset="0"/>
                          <a:ea typeface="+mn-ea"/>
                          <a:cs typeface="Courier New" panose="02070309020205020404" pitchFamily="49" charset="0"/>
                        </a:rPr>
                        <a:t>Stevens</a:t>
                      </a:r>
                      <a:endParaRPr lang="en-US" sz="1000" b="0" i="0" u="none" strike="noStrike" kern="1200" dirty="0">
                        <a:solidFill>
                          <a:srgbClr val="000000"/>
                        </a:solidFill>
                        <a:effectLst/>
                        <a:latin typeface="Arial" panose="020B0604020202020204" pitchFamily="34" charset="0"/>
                        <a:ea typeface="+mn-ea"/>
                        <a:cs typeface="Courier New" panose="02070309020205020404" pitchFamily="49" charset="0"/>
                      </a:endParaRPr>
                    </a:p>
                  </a:txBody>
                  <a:tcPr marL="45720" marR="4572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9525" cmpd="sng">
                      <a:solidFill>
                        <a:srgbClr val="968C6D"/>
                      </a:solidFill>
                      <a:prstDash val="sysDot"/>
                    </a:lnT>
                    <a:lnB w="9525" cmpd="sng">
                      <a:solidFill>
                        <a:srgbClr val="968C6D"/>
                      </a:solidFill>
                      <a:prstDash val="solid"/>
                    </a:lnB>
                    <a:solidFill>
                      <a:srgbClr val="FFFFFF"/>
                    </a:solidFill>
                  </a:tcPr>
                </a:tc>
                <a:tc>
                  <a:txBody>
                    <a:bodyPr/>
                    <a:lstStyle/>
                    <a:p>
                      <a:pPr marL="0" algn="l" defTabSz="914400" rtl="0" eaLnBrk="1" fontAlgn="b" latinLnBrk="0" hangingPunct="1">
                        <a:spcBef>
                          <a:spcPts val="0"/>
                        </a:spcBef>
                        <a:spcAft>
                          <a:spcPts val="900"/>
                        </a:spcAft>
                      </a:pPr>
                      <a:r>
                        <a:rPr lang="en-US" sz="1000" b="0" i="0" u="none" strike="noStrike" kern="1200" dirty="0" smtClean="0">
                          <a:solidFill>
                            <a:srgbClr val="000000"/>
                          </a:solidFill>
                          <a:effectLst/>
                          <a:latin typeface="Arial" panose="020B0604020202020204" pitchFamily="34" charset="0"/>
                          <a:ea typeface="+mn-ea"/>
                          <a:cs typeface="Courier New" panose="02070309020205020404" pitchFamily="49" charset="0"/>
                        </a:rPr>
                        <a:t>NULL</a:t>
                      </a:r>
                      <a:endParaRPr lang="en-US" sz="1000" b="0" i="0" u="none" strike="noStrike" kern="1200" dirty="0">
                        <a:solidFill>
                          <a:srgbClr val="000000"/>
                        </a:solidFill>
                        <a:effectLst/>
                        <a:latin typeface="Arial" panose="020B0604020202020204" pitchFamily="34" charset="0"/>
                        <a:ea typeface="+mn-ea"/>
                        <a:cs typeface="Courier New" panose="02070309020205020404" pitchFamily="49" charset="0"/>
                      </a:endParaRPr>
                    </a:p>
                  </a:txBody>
                  <a:tcPr marL="45720" marR="45720" anchor="b">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9525" cmpd="sng">
                      <a:solidFill>
                        <a:srgbClr val="968C6D"/>
                      </a:solidFill>
                      <a:prstDash val="sysDot"/>
                    </a:lnT>
                    <a:lnB w="9525" cmpd="sng">
                      <a:solidFill>
                        <a:srgbClr val="968C6D"/>
                      </a:solidFill>
                      <a:prstDash val="solid"/>
                    </a:lnB>
                    <a:solidFill>
                      <a:srgbClr val="FFFFFF"/>
                    </a:solidFill>
                  </a:tcPr>
                </a:tc>
                <a:tc>
                  <a:txBody>
                    <a:bodyPr/>
                    <a:lstStyle/>
                    <a:p>
                      <a:pPr marL="0" algn="l" defTabSz="914400" rtl="0" eaLnBrk="1" fontAlgn="b" latinLnBrk="0" hangingPunct="1">
                        <a:spcBef>
                          <a:spcPts val="0"/>
                        </a:spcBef>
                        <a:spcAft>
                          <a:spcPts val="900"/>
                        </a:spcAft>
                      </a:pPr>
                      <a:r>
                        <a:rPr lang="en-US" sz="1000" b="0" i="0" u="none" strike="noStrike" kern="1200" dirty="0" smtClean="0">
                          <a:solidFill>
                            <a:srgbClr val="000000"/>
                          </a:solidFill>
                          <a:effectLst/>
                          <a:latin typeface="Arial" panose="020B0604020202020204" pitchFamily="34" charset="0"/>
                          <a:ea typeface="+mn-ea"/>
                          <a:cs typeface="Courier New" panose="02070309020205020404" pitchFamily="49" charset="0"/>
                        </a:rPr>
                        <a:t>NULL</a:t>
                      </a:r>
                      <a:endParaRPr lang="en-US" sz="1000" b="0" i="0" u="none" strike="noStrike" kern="1200" dirty="0">
                        <a:solidFill>
                          <a:srgbClr val="000000"/>
                        </a:solidFill>
                        <a:effectLst/>
                        <a:latin typeface="Arial" panose="020B0604020202020204" pitchFamily="34" charset="0"/>
                        <a:ea typeface="+mn-ea"/>
                        <a:cs typeface="Courier New" panose="02070309020205020404" pitchFamily="49" charset="0"/>
                      </a:endParaRPr>
                    </a:p>
                  </a:txBody>
                  <a:tcPr marL="45720" marR="45720" anchor="b">
                    <a:lnL w="0" cap="flat" cmpd="sng" algn="ctr">
                      <a:solidFill>
                        <a:srgbClr val="FFFFFF"/>
                      </a:solidFill>
                      <a:prstDash val="solid"/>
                      <a:round/>
                      <a:headEnd type="none" w="med" len="med"/>
                      <a:tailEnd type="none" w="med" len="med"/>
                    </a:lnL>
                    <a:lnR w="0" cmpd="sng">
                      <a:solidFill>
                        <a:srgbClr val="FFFFFF"/>
                      </a:solidFill>
                    </a:lnR>
                    <a:lnT w="9525" cmpd="sng">
                      <a:solidFill>
                        <a:srgbClr val="968C6D"/>
                      </a:solidFill>
                      <a:prstDash val="sysDot"/>
                    </a:lnT>
                    <a:lnB w="9525" cmpd="sng">
                      <a:solidFill>
                        <a:srgbClr val="968C6D"/>
                      </a:solidFill>
                      <a:prstDash val="solid"/>
                    </a:lnB>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214611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join</a:t>
            </a:r>
          </a:p>
        </p:txBody>
      </p:sp>
      <p:sp>
        <p:nvSpPr>
          <p:cNvPr id="4" name="Slide Number Placeholder 3"/>
          <p:cNvSpPr>
            <a:spLocks noGrp="1"/>
          </p:cNvSpPr>
          <p:nvPr>
            <p:ph type="sldNum" sz="quarter" idx="18"/>
          </p:nvPr>
        </p:nvSpPr>
        <p:spPr/>
        <p:txBody>
          <a:bodyPr/>
          <a:lstStyle/>
          <a:p>
            <a:fld id="{0EB59224-DFAF-451D-8CBC-9A737B9002FD}" type="slidenum">
              <a:rPr lang="en-US" smtClean="0"/>
              <a:pPr/>
              <a:t>63</a:t>
            </a:fld>
            <a:endParaRPr lang="en-US" dirty="0"/>
          </a:p>
        </p:txBody>
      </p:sp>
      <p:graphicFrame>
        <p:nvGraphicFramePr>
          <p:cNvPr id="32" name="Table 31"/>
          <p:cNvGraphicFramePr>
            <a:graphicFrameLocks noGrp="1"/>
          </p:cNvGraphicFramePr>
          <p:nvPr>
            <p:extLst>
              <p:ext uri="{D42A27DB-BD31-4B8C-83A1-F6EECF244321}">
                <p14:modId xmlns:p14="http://schemas.microsoft.com/office/powerpoint/2010/main" val="2798080826"/>
              </p:ext>
            </p:extLst>
          </p:nvPr>
        </p:nvGraphicFramePr>
        <p:xfrm>
          <a:off x="522516" y="2001615"/>
          <a:ext cx="4310740" cy="1243584"/>
        </p:xfrm>
        <a:graphic>
          <a:graphicData uri="http://schemas.openxmlformats.org/drawingml/2006/table">
            <a:tbl>
              <a:tblPr firstRow="1" bandRow="1">
                <a:tableStyleId>{5C22544A-7EE6-4342-B048-85BDC9FD1C3A}</a:tableStyleId>
              </a:tblPr>
              <a:tblGrid>
                <a:gridCol w="642256">
                  <a:extLst>
                    <a:ext uri="{9D8B030D-6E8A-4147-A177-3AD203B41FA5}">
                      <a16:colId xmlns:a16="http://schemas.microsoft.com/office/drawing/2014/main" val="20000"/>
                    </a:ext>
                  </a:extLst>
                </a:gridCol>
                <a:gridCol w="890451">
                  <a:extLst>
                    <a:ext uri="{9D8B030D-6E8A-4147-A177-3AD203B41FA5}">
                      <a16:colId xmlns:a16="http://schemas.microsoft.com/office/drawing/2014/main" val="20001"/>
                    </a:ext>
                  </a:extLst>
                </a:gridCol>
                <a:gridCol w="862148">
                  <a:extLst>
                    <a:ext uri="{9D8B030D-6E8A-4147-A177-3AD203B41FA5}">
                      <a16:colId xmlns:a16="http://schemas.microsoft.com/office/drawing/2014/main" val="20002"/>
                    </a:ext>
                  </a:extLst>
                </a:gridCol>
                <a:gridCol w="1915885">
                  <a:extLst>
                    <a:ext uri="{9D8B030D-6E8A-4147-A177-3AD203B41FA5}">
                      <a16:colId xmlns:a16="http://schemas.microsoft.com/office/drawing/2014/main" val="20003"/>
                    </a:ext>
                  </a:extLst>
                </a:gridCol>
              </a:tblGrid>
              <a:tr h="0">
                <a:tc>
                  <a:txBody>
                    <a:bodyPr/>
                    <a:lstStyle/>
                    <a:p>
                      <a:pPr algn="l" fontAlgn="b">
                        <a:spcBef>
                          <a:spcPts val="0"/>
                        </a:spcBef>
                        <a:spcAft>
                          <a:spcPts val="900"/>
                        </a:spcAft>
                      </a:pPr>
                      <a:r>
                        <a:rPr lang="en-US" sz="1000" b="1" i="0" u="none" strike="noStrike" dirty="0" err="1" smtClean="0">
                          <a:solidFill>
                            <a:srgbClr val="A32020"/>
                          </a:solidFill>
                          <a:effectLst/>
                          <a:latin typeface="Arial" panose="020B0604020202020204" pitchFamily="34" charset="0"/>
                          <a:cs typeface="Courier New" panose="02070309020205020404" pitchFamily="49" charset="0"/>
                        </a:rPr>
                        <a:t>CustID</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FirstName</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LastName</a:t>
                      </a:r>
                      <a:endParaRPr lang="en-US" sz="1000" b="1" i="0" u="none" strike="noStrike">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1000" b="1" i="0" u="none" strike="noStrike" dirty="0" smtClean="0">
                          <a:solidFill>
                            <a:srgbClr val="A32020"/>
                          </a:solidFill>
                          <a:effectLst/>
                          <a:latin typeface="Arial" panose="020B0604020202020204" pitchFamily="34" charset="0"/>
                          <a:cs typeface="Courier New" panose="02070309020205020404" pitchFamily="49" charset="0"/>
                        </a:rPr>
                        <a:t>Email</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0" cmpd="sng">
                      <a:solidFill>
                        <a:srgbClr val="FFFFFF"/>
                      </a:solidFill>
                    </a:lnR>
                    <a:lnT w="0" cmpd="sng">
                      <a:solidFill>
                        <a:srgbClr val="FFFFFF"/>
                      </a:solidFill>
                    </a:lnT>
                    <a:lnB w="9525" cmpd="sng">
                      <a:solidFill>
                        <a:srgbClr val="968C6D"/>
                      </a:solidFill>
                      <a:prstDash val="solid"/>
                    </a:lnB>
                    <a:noFill/>
                  </a:tcPr>
                </a:tc>
                <a:extLst>
                  <a:ext uri="{0D108BD9-81ED-4DB2-BD59-A6C34878D82A}">
                    <a16:rowId xmlns:a16="http://schemas.microsoft.com/office/drawing/2014/main" val="10000"/>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John</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Smith</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John.Smith@yahoo.com</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noFill/>
                  </a:tcPr>
                </a:tc>
                <a:extLst>
                  <a:ext uri="{0D108BD9-81ED-4DB2-BD59-A6C34878D82A}">
                    <a16:rowId xmlns:a16="http://schemas.microsoft.com/office/drawing/2014/main" val="10001"/>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Steven</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Goldfish</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goldfish@fishhere.net</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2"/>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Paula</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Brown</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pb@herowndomain.org</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3"/>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4</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James</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Smith</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jim@supergig.co.uk</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4"/>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Mary</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Stevens</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mstevens@gmail.com</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olid"/>
                    </a:lnB>
                    <a:noFill/>
                  </a:tcPr>
                </a:tc>
                <a:extLst>
                  <a:ext uri="{0D108BD9-81ED-4DB2-BD59-A6C34878D82A}">
                    <a16:rowId xmlns:a16="http://schemas.microsoft.com/office/drawing/2014/main" val="10005"/>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73984663"/>
              </p:ext>
            </p:extLst>
          </p:nvPr>
        </p:nvGraphicFramePr>
        <p:xfrm>
          <a:off x="5076939" y="2001615"/>
          <a:ext cx="3533661" cy="1450848"/>
        </p:xfrm>
        <a:graphic>
          <a:graphicData uri="http://schemas.openxmlformats.org/drawingml/2006/table">
            <a:tbl>
              <a:tblPr firstRow="1" bandRow="1">
                <a:tableStyleId>{5C22544A-7EE6-4342-B048-85BDC9FD1C3A}</a:tableStyleId>
              </a:tblPr>
              <a:tblGrid>
                <a:gridCol w="683933">
                  <a:extLst>
                    <a:ext uri="{9D8B030D-6E8A-4147-A177-3AD203B41FA5}">
                      <a16:colId xmlns:a16="http://schemas.microsoft.com/office/drawing/2014/main" val="20000"/>
                    </a:ext>
                  </a:extLst>
                </a:gridCol>
                <a:gridCol w="683933">
                  <a:extLst>
                    <a:ext uri="{9D8B030D-6E8A-4147-A177-3AD203B41FA5}">
                      <a16:colId xmlns:a16="http://schemas.microsoft.com/office/drawing/2014/main" val="20001"/>
                    </a:ext>
                  </a:extLst>
                </a:gridCol>
                <a:gridCol w="1025903">
                  <a:extLst>
                    <a:ext uri="{9D8B030D-6E8A-4147-A177-3AD203B41FA5}">
                      <a16:colId xmlns:a16="http://schemas.microsoft.com/office/drawing/2014/main" val="20002"/>
                    </a:ext>
                  </a:extLst>
                </a:gridCol>
                <a:gridCol w="1139892">
                  <a:extLst>
                    <a:ext uri="{9D8B030D-6E8A-4147-A177-3AD203B41FA5}">
                      <a16:colId xmlns:a16="http://schemas.microsoft.com/office/drawing/2014/main" val="20003"/>
                    </a:ext>
                  </a:extLst>
                </a:gridCol>
              </a:tblGrid>
              <a:tr h="0">
                <a:tc>
                  <a:txBody>
                    <a:bodyPr/>
                    <a:lstStyle/>
                    <a:p>
                      <a:pPr algn="l" fontAlgn="b">
                        <a:spcBef>
                          <a:spcPts val="0"/>
                        </a:spcBef>
                        <a:spcAft>
                          <a:spcPts val="900"/>
                        </a:spcAft>
                      </a:pPr>
                      <a:r>
                        <a:rPr lang="en-US" sz="1000" b="1" i="0" u="none" strike="noStrike" dirty="0" err="1" smtClean="0">
                          <a:solidFill>
                            <a:srgbClr val="A32020"/>
                          </a:solidFill>
                          <a:effectLst/>
                          <a:latin typeface="Arial" panose="020B0604020202020204" pitchFamily="34" charset="0"/>
                          <a:cs typeface="Courier New" panose="02070309020205020404" pitchFamily="49" charset="0"/>
                        </a:rPr>
                        <a:t>OrderID</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CustID</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Date</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1000" b="1" i="0" u="none" strike="noStrike" dirty="0" smtClean="0">
                          <a:solidFill>
                            <a:srgbClr val="A32020"/>
                          </a:solidFill>
                          <a:effectLst/>
                          <a:latin typeface="Arial" panose="020B0604020202020204" pitchFamily="34" charset="0"/>
                          <a:cs typeface="Courier New" panose="02070309020205020404" pitchFamily="49" charset="0"/>
                        </a:rPr>
                        <a:t>Amount</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0" cmpd="sng">
                      <a:solidFill>
                        <a:srgbClr val="FFFFFF"/>
                      </a:solidFill>
                    </a:lnR>
                    <a:lnT w="0" cmpd="sng">
                      <a:solidFill>
                        <a:srgbClr val="FFFFFF"/>
                      </a:solidFill>
                    </a:lnT>
                    <a:lnB w="9525" cmpd="sng">
                      <a:solidFill>
                        <a:srgbClr val="968C6D"/>
                      </a:solidFill>
                      <a:prstDash val="solid"/>
                    </a:lnB>
                    <a:noFill/>
                  </a:tcPr>
                </a:tc>
                <a:extLst>
                  <a:ext uri="{0D108BD9-81ED-4DB2-BD59-A6C34878D82A}">
                    <a16:rowId xmlns:a16="http://schemas.microsoft.com/office/drawing/2014/main" val="10000"/>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2/15/2015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100.22</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noFill/>
                  </a:tcPr>
                </a:tc>
                <a:extLst>
                  <a:ext uri="{0D108BD9-81ED-4DB2-BD59-A6C34878D82A}">
                    <a16:rowId xmlns:a16="http://schemas.microsoft.com/office/drawing/2014/main" val="10001"/>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1</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3/18/2015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99.95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2"/>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5/11/2015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122.95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3"/>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4</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7/28/2015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100.00</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4"/>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4</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8/18/2015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555.55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5"/>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6</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7/4/2015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1000.00</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olid"/>
                    </a:lnB>
                    <a:noFill/>
                  </a:tcPr>
                </a:tc>
                <a:extLst>
                  <a:ext uri="{0D108BD9-81ED-4DB2-BD59-A6C34878D82A}">
                    <a16:rowId xmlns:a16="http://schemas.microsoft.com/office/drawing/2014/main" val="10006"/>
                  </a:ext>
                </a:extLst>
              </a:tr>
            </a:tbl>
          </a:graphicData>
        </a:graphic>
      </p:graphicFrame>
      <p:sp>
        <p:nvSpPr>
          <p:cNvPr id="34" name="TextBox 33"/>
          <p:cNvSpPr txBox="1"/>
          <p:nvPr/>
        </p:nvSpPr>
        <p:spPr>
          <a:xfrm>
            <a:off x="556768" y="1800801"/>
            <a:ext cx="1375954" cy="153888"/>
          </a:xfrm>
          <a:prstGeom prst="rect">
            <a:avLst/>
          </a:prstGeom>
          <a:noFill/>
        </p:spPr>
        <p:txBody>
          <a:bodyPr wrap="square" lIns="0" tIns="0" rIns="0" bIns="0" numCol="1" rtlCol="0" anchor="t">
            <a:spAutoFit/>
          </a:bodyPr>
          <a:lstStyle/>
          <a:p>
            <a:r>
              <a:rPr lang="en-US" sz="1000" b="1" dirty="0">
                <a:latin typeface="+mj-lt"/>
              </a:rPr>
              <a:t>customers</a:t>
            </a:r>
          </a:p>
        </p:txBody>
      </p:sp>
      <p:sp>
        <p:nvSpPr>
          <p:cNvPr id="35" name="TextBox 34"/>
          <p:cNvSpPr txBox="1"/>
          <p:nvPr/>
        </p:nvSpPr>
        <p:spPr>
          <a:xfrm>
            <a:off x="5076939" y="1800801"/>
            <a:ext cx="1375954" cy="153888"/>
          </a:xfrm>
          <a:prstGeom prst="rect">
            <a:avLst/>
          </a:prstGeom>
          <a:noFill/>
        </p:spPr>
        <p:txBody>
          <a:bodyPr wrap="square" lIns="0" tIns="0" rIns="0" bIns="0" numCol="1" rtlCol="0" anchor="t">
            <a:spAutoFit/>
          </a:bodyPr>
          <a:lstStyle/>
          <a:p>
            <a:r>
              <a:rPr lang="en-US" sz="1000" b="1" dirty="0">
                <a:latin typeface="+mj-lt"/>
              </a:rPr>
              <a:t>orders</a:t>
            </a:r>
          </a:p>
        </p:txBody>
      </p:sp>
      <p:sp>
        <p:nvSpPr>
          <p:cNvPr id="36" name="TextBox 35"/>
          <p:cNvSpPr txBox="1"/>
          <p:nvPr/>
        </p:nvSpPr>
        <p:spPr>
          <a:xfrm>
            <a:off x="550817" y="3834661"/>
            <a:ext cx="4114800" cy="1231106"/>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0" rIns="0" bIns="0" numCol="1" rtlCol="0" anchor="t">
            <a:spAutoFit/>
          </a:bodyPr>
          <a:lstStyle/>
          <a:p>
            <a:r>
              <a:rPr lang="en-US" sz="1000" dirty="0">
                <a:latin typeface="+mj-lt"/>
                <a:cs typeface="Courier New" panose="02070309020205020404" pitchFamily="49" charset="0"/>
              </a:rPr>
              <a:t>SELECT </a:t>
            </a:r>
          </a:p>
          <a:p>
            <a:r>
              <a:rPr lang="en-US" sz="1000" dirty="0" err="1" smtClean="0">
                <a:latin typeface="+mj-lt"/>
                <a:cs typeface="Courier New" panose="02070309020205020404" pitchFamily="49" charset="0"/>
              </a:rPr>
              <a:t>orders.OrderID</a:t>
            </a:r>
            <a:r>
              <a:rPr lang="en-US" sz="1000" dirty="0">
                <a:latin typeface="+mj-lt"/>
                <a:cs typeface="Courier New" panose="02070309020205020404" pitchFamily="49" charset="0"/>
              </a:rPr>
              <a:t>, </a:t>
            </a:r>
          </a:p>
          <a:p>
            <a:r>
              <a:rPr lang="en-US" sz="1000" dirty="0" err="1" smtClean="0">
                <a:latin typeface="+mj-lt"/>
                <a:cs typeface="Courier New" panose="02070309020205020404" pitchFamily="49" charset="0"/>
              </a:rPr>
              <a:t>customers.LastName</a:t>
            </a:r>
            <a:r>
              <a:rPr lang="en-US" sz="1000" dirty="0">
                <a:latin typeface="+mj-lt"/>
                <a:cs typeface="Courier New" panose="02070309020205020404" pitchFamily="49" charset="0"/>
              </a:rPr>
              <a:t>,</a:t>
            </a:r>
          </a:p>
          <a:p>
            <a:r>
              <a:rPr lang="en-US" sz="1000" dirty="0" err="1" smtClean="0">
                <a:latin typeface="+mj-lt"/>
                <a:cs typeface="Courier New" panose="02070309020205020404" pitchFamily="49" charset="0"/>
              </a:rPr>
              <a:t>customers.FirstName</a:t>
            </a:r>
            <a:r>
              <a:rPr lang="en-US" sz="1000" dirty="0">
                <a:latin typeface="+mj-lt"/>
                <a:cs typeface="Courier New" panose="02070309020205020404" pitchFamily="49" charset="0"/>
              </a:rPr>
              <a:t>, </a:t>
            </a:r>
          </a:p>
          <a:p>
            <a:r>
              <a:rPr lang="en-US" sz="1000" dirty="0" err="1" smtClean="0">
                <a:latin typeface="+mj-lt"/>
                <a:cs typeface="Courier New" panose="02070309020205020404" pitchFamily="49" charset="0"/>
              </a:rPr>
              <a:t>orders.Date</a:t>
            </a:r>
            <a:r>
              <a:rPr lang="en-US" sz="1000" dirty="0">
                <a:latin typeface="+mj-lt"/>
                <a:cs typeface="Courier New" panose="02070309020205020404" pitchFamily="49" charset="0"/>
              </a:rPr>
              <a:t>, </a:t>
            </a:r>
          </a:p>
          <a:p>
            <a:r>
              <a:rPr lang="en-US" sz="1000" dirty="0" err="1" smtClean="0">
                <a:latin typeface="+mj-lt"/>
                <a:cs typeface="Courier New" panose="02070309020205020404" pitchFamily="49" charset="0"/>
              </a:rPr>
              <a:t>orders.Amount</a:t>
            </a:r>
            <a:endParaRPr lang="en-US" sz="1000" dirty="0">
              <a:latin typeface="+mj-lt"/>
              <a:cs typeface="Courier New" panose="02070309020205020404" pitchFamily="49" charset="0"/>
            </a:endParaRPr>
          </a:p>
          <a:p>
            <a:r>
              <a:rPr lang="en-US" sz="1000" dirty="0">
                <a:latin typeface="+mj-lt"/>
                <a:cs typeface="Courier New" panose="02070309020205020404" pitchFamily="49" charset="0"/>
              </a:rPr>
              <a:t>FROM Customers</a:t>
            </a:r>
          </a:p>
          <a:p>
            <a:r>
              <a:rPr lang="en-US" sz="1000" dirty="0" smtClean="0">
                <a:latin typeface="+mj-lt"/>
                <a:cs typeface="Courier New" panose="02070309020205020404" pitchFamily="49" charset="0"/>
              </a:rPr>
              <a:t>RIGHT JOIN Orders ON </a:t>
            </a:r>
            <a:r>
              <a:rPr lang="en-US" sz="1000" dirty="0" err="1" smtClean="0">
                <a:latin typeface="+mj-lt"/>
                <a:cs typeface="Courier New" panose="02070309020205020404" pitchFamily="49" charset="0"/>
              </a:rPr>
              <a:t>customers.CustID</a:t>
            </a:r>
            <a:r>
              <a:rPr lang="en-US" sz="1000" dirty="0" smtClean="0">
                <a:latin typeface="+mj-lt"/>
                <a:cs typeface="Courier New" panose="02070309020205020404" pitchFamily="49" charset="0"/>
              </a:rPr>
              <a:t> = </a:t>
            </a:r>
            <a:r>
              <a:rPr lang="en-US" sz="1000" dirty="0" err="1" smtClean="0">
                <a:latin typeface="+mj-lt"/>
                <a:cs typeface="Courier New" panose="02070309020205020404" pitchFamily="49" charset="0"/>
              </a:rPr>
              <a:t>orders.CustID</a:t>
            </a:r>
            <a:r>
              <a:rPr lang="en-US" sz="1000" dirty="0" smtClean="0">
                <a:latin typeface="+mj-lt"/>
                <a:cs typeface="Courier New" panose="02070309020205020404" pitchFamily="49" charset="0"/>
              </a:rPr>
              <a:t> </a:t>
            </a:r>
            <a:endParaRPr lang="en-US" sz="1000" dirty="0">
              <a:latin typeface="+mj-lt"/>
              <a:cs typeface="Courier New" panose="02070309020205020404" pitchFamily="49" charset="0"/>
            </a:endParaRPr>
          </a:p>
        </p:txBody>
      </p:sp>
      <p:sp>
        <p:nvSpPr>
          <p:cNvPr id="16" name="Line Callout 1 (Accent Bar) 15"/>
          <p:cNvSpPr/>
          <p:nvPr/>
        </p:nvSpPr>
        <p:spPr>
          <a:xfrm>
            <a:off x="4746171" y="3858985"/>
            <a:ext cx="3676059" cy="1986643"/>
          </a:xfrm>
          <a:prstGeom prst="accentCallout1">
            <a:avLst>
              <a:gd name="adj1" fmla="val 18750"/>
              <a:gd name="adj2" fmla="val -8333"/>
              <a:gd name="adj3" fmla="val 31317"/>
              <a:gd name="adj4" fmla="val -17775"/>
            </a:avLst>
          </a:prstGeom>
          <a:ln w="127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n-US" sz="1000" b="1" dirty="0"/>
              <a:t>Query Result:</a:t>
            </a:r>
          </a:p>
        </p:txBody>
      </p:sp>
      <p:graphicFrame>
        <p:nvGraphicFramePr>
          <p:cNvPr id="17" name="Table 16"/>
          <p:cNvGraphicFramePr>
            <a:graphicFrameLocks noGrp="1"/>
          </p:cNvGraphicFramePr>
          <p:nvPr>
            <p:extLst>
              <p:ext uri="{D42A27DB-BD31-4B8C-83A1-F6EECF244321}">
                <p14:modId xmlns:p14="http://schemas.microsoft.com/office/powerpoint/2010/main" val="480713522"/>
              </p:ext>
            </p:extLst>
          </p:nvPr>
        </p:nvGraphicFramePr>
        <p:xfrm>
          <a:off x="4844141" y="4139175"/>
          <a:ext cx="3472544" cy="1497900"/>
        </p:xfrm>
        <a:graphic>
          <a:graphicData uri="http://schemas.openxmlformats.org/drawingml/2006/table">
            <a:tbl>
              <a:tblPr firstRow="1" bandRow="1">
                <a:tableStyleId>{5C22544A-7EE6-4342-B048-85BDC9FD1C3A}</a:tableStyleId>
              </a:tblPr>
              <a:tblGrid>
                <a:gridCol w="594268">
                  <a:extLst>
                    <a:ext uri="{9D8B030D-6E8A-4147-A177-3AD203B41FA5}">
                      <a16:colId xmlns:a16="http://schemas.microsoft.com/office/drawing/2014/main" val="20000"/>
                    </a:ext>
                  </a:extLst>
                </a:gridCol>
                <a:gridCol w="745826">
                  <a:extLst>
                    <a:ext uri="{9D8B030D-6E8A-4147-A177-3AD203B41FA5}">
                      <a16:colId xmlns:a16="http://schemas.microsoft.com/office/drawing/2014/main" val="20001"/>
                    </a:ext>
                  </a:extLst>
                </a:gridCol>
                <a:gridCol w="745826">
                  <a:extLst>
                    <a:ext uri="{9D8B030D-6E8A-4147-A177-3AD203B41FA5}">
                      <a16:colId xmlns:a16="http://schemas.microsoft.com/office/drawing/2014/main" val="20002"/>
                    </a:ext>
                  </a:extLst>
                </a:gridCol>
                <a:gridCol w="693312">
                  <a:extLst>
                    <a:ext uri="{9D8B030D-6E8A-4147-A177-3AD203B41FA5}">
                      <a16:colId xmlns:a16="http://schemas.microsoft.com/office/drawing/2014/main" val="20003"/>
                    </a:ext>
                  </a:extLst>
                </a:gridCol>
                <a:gridCol w="693312">
                  <a:extLst>
                    <a:ext uri="{9D8B030D-6E8A-4147-A177-3AD203B41FA5}">
                      <a16:colId xmlns:a16="http://schemas.microsoft.com/office/drawing/2014/main" val="20004"/>
                    </a:ext>
                  </a:extLst>
                </a:gridCol>
              </a:tblGrid>
              <a:tr h="215106">
                <a:tc>
                  <a:txBody>
                    <a:bodyPr/>
                    <a:lstStyle/>
                    <a:p>
                      <a:pPr algn="l" fontAlgn="b">
                        <a:spcBef>
                          <a:spcPts val="0"/>
                        </a:spcBef>
                        <a:spcAft>
                          <a:spcPts val="900"/>
                        </a:spcAft>
                      </a:pPr>
                      <a:r>
                        <a:rPr lang="en-US" sz="1000" b="1" i="0" u="none" strike="noStrike" dirty="0" err="1" smtClean="0">
                          <a:solidFill>
                            <a:srgbClr val="A32020"/>
                          </a:solidFill>
                          <a:effectLst/>
                          <a:latin typeface="Arial" panose="020B0604020202020204" pitchFamily="34" charset="0"/>
                          <a:cs typeface="Courier New" panose="02070309020205020404" pitchFamily="49" charset="0"/>
                        </a:rPr>
                        <a:t>OrderID</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FirstName</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LastName</a:t>
                      </a:r>
                      <a:endParaRPr lang="en-US" sz="1000" b="1" i="0" u="none" strike="noStrike">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Date</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1" i="0" u="none" strike="noStrike" dirty="0" smtClean="0">
                          <a:solidFill>
                            <a:srgbClr val="A32020"/>
                          </a:solidFill>
                          <a:effectLst/>
                          <a:latin typeface="Arial" panose="020B0604020202020204" pitchFamily="34" charset="0"/>
                          <a:cs typeface="Courier New" panose="02070309020205020404" pitchFamily="49" charset="0"/>
                        </a:rPr>
                        <a:t>Amount</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0" cmpd="sng">
                      <a:solidFill>
                        <a:srgbClr val="FFFFFF"/>
                      </a:solidFill>
                    </a:lnR>
                    <a:lnT w="0" cmpd="sng">
                      <a:solidFill>
                        <a:srgbClr val="FFFFFF"/>
                      </a:solidFill>
                    </a:lnT>
                    <a:lnB w="9525" cmpd="sng">
                      <a:solidFill>
                        <a:srgbClr val="968C6D"/>
                      </a:solidFill>
                      <a:prstDash val="solid"/>
                    </a:lnB>
                    <a:solidFill>
                      <a:srgbClr val="FFFFFF"/>
                    </a:solidFill>
                  </a:tcPr>
                </a:tc>
                <a:extLst>
                  <a:ext uri="{0D108BD9-81ED-4DB2-BD59-A6C34878D82A}">
                    <a16:rowId xmlns:a16="http://schemas.microsoft.com/office/drawing/2014/main" val="10000"/>
                  </a:ext>
                </a:extLst>
              </a:tr>
              <a:tr h="215106">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Steven</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Goldfish</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2/15/2015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100.22</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solidFill>
                      <a:srgbClr val="FFFFFF"/>
                    </a:solidFill>
                  </a:tcPr>
                </a:tc>
                <a:extLst>
                  <a:ext uri="{0D108BD9-81ED-4DB2-BD59-A6C34878D82A}">
                    <a16:rowId xmlns:a16="http://schemas.microsoft.com/office/drawing/2014/main" val="10001"/>
                  </a:ext>
                </a:extLst>
              </a:tr>
              <a:tr h="215106">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2</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John</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Smith</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3/18/2015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99.95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solidFill>
                      <a:srgbClr val="FFFFFF"/>
                    </a:solidFill>
                  </a:tcPr>
                </a:tc>
                <a:extLst>
                  <a:ext uri="{0D108BD9-81ED-4DB2-BD59-A6C34878D82A}">
                    <a16:rowId xmlns:a16="http://schemas.microsoft.com/office/drawing/2014/main" val="10002"/>
                  </a:ext>
                </a:extLst>
              </a:tr>
              <a:tr h="215106">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Paula</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Brown</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5/11/2015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122.95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solidFill>
                      <a:srgbClr val="FFFFFF"/>
                    </a:solidFill>
                  </a:tcPr>
                </a:tc>
                <a:extLst>
                  <a:ext uri="{0D108BD9-81ED-4DB2-BD59-A6C34878D82A}">
                    <a16:rowId xmlns:a16="http://schemas.microsoft.com/office/drawing/2014/main" val="10003"/>
                  </a:ext>
                </a:extLst>
              </a:tr>
              <a:tr h="215106">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4</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Paula</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Brown</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7/28/2015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100</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solidFill>
                      <a:srgbClr val="FFFFFF"/>
                    </a:solidFill>
                  </a:tcPr>
                </a:tc>
                <a:extLst>
                  <a:ext uri="{0D108BD9-81ED-4DB2-BD59-A6C34878D82A}">
                    <a16:rowId xmlns:a16="http://schemas.microsoft.com/office/drawing/2014/main" val="10004"/>
                  </a:ext>
                </a:extLst>
              </a:tr>
              <a:tr h="215106">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James</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Smith</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8/18/2015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555.55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solidFill>
                      <a:srgbClr val="FFFFFF"/>
                    </a:solidFill>
                  </a:tcPr>
                </a:tc>
                <a:extLst>
                  <a:ext uri="{0D108BD9-81ED-4DB2-BD59-A6C34878D82A}">
                    <a16:rowId xmlns:a16="http://schemas.microsoft.com/office/drawing/2014/main" val="10005"/>
                  </a:ext>
                </a:extLst>
              </a:tr>
              <a:tr h="196785">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6</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0" i="1" u="none" strike="noStrike" dirty="0" smtClean="0">
                          <a:solidFill>
                            <a:srgbClr val="000000"/>
                          </a:solidFill>
                          <a:effectLst/>
                          <a:latin typeface="Arial" panose="020B0604020202020204" pitchFamily="34" charset="0"/>
                          <a:cs typeface="Courier New" panose="02070309020205020404" pitchFamily="49" charset="0"/>
                        </a:rPr>
                        <a:t>NULL</a:t>
                      </a:r>
                      <a:endParaRPr lang="en-US" sz="1000" b="0" i="1"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0" i="1" u="none" strike="noStrike" smtClean="0">
                          <a:solidFill>
                            <a:srgbClr val="000000"/>
                          </a:solidFill>
                          <a:effectLst/>
                          <a:latin typeface="Arial" panose="020B0604020202020204" pitchFamily="34" charset="0"/>
                          <a:cs typeface="Courier New" panose="02070309020205020404" pitchFamily="49" charset="0"/>
                        </a:rPr>
                        <a:t>NULL</a:t>
                      </a:r>
                      <a:endParaRPr lang="en-US" sz="1000" b="0" i="1"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7/4/2015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1000.00</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olid"/>
                    </a:lnB>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193518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OUTER join</a:t>
            </a:r>
          </a:p>
        </p:txBody>
      </p:sp>
      <p:sp>
        <p:nvSpPr>
          <p:cNvPr id="4" name="Slide Number Placeholder 3"/>
          <p:cNvSpPr>
            <a:spLocks noGrp="1"/>
          </p:cNvSpPr>
          <p:nvPr>
            <p:ph type="sldNum" sz="quarter" idx="18"/>
          </p:nvPr>
        </p:nvSpPr>
        <p:spPr/>
        <p:txBody>
          <a:bodyPr/>
          <a:lstStyle/>
          <a:p>
            <a:fld id="{0EB59224-DFAF-451D-8CBC-9A737B9002FD}" type="slidenum">
              <a:rPr lang="en-US" smtClean="0"/>
              <a:pPr/>
              <a:t>64</a:t>
            </a:fld>
            <a:endParaRPr lang="en-US" dirty="0"/>
          </a:p>
        </p:txBody>
      </p:sp>
      <p:graphicFrame>
        <p:nvGraphicFramePr>
          <p:cNvPr id="32" name="Table 31"/>
          <p:cNvGraphicFramePr>
            <a:graphicFrameLocks noGrp="1"/>
          </p:cNvGraphicFramePr>
          <p:nvPr>
            <p:extLst>
              <p:ext uri="{D42A27DB-BD31-4B8C-83A1-F6EECF244321}">
                <p14:modId xmlns:p14="http://schemas.microsoft.com/office/powerpoint/2010/main" val="3527514791"/>
              </p:ext>
            </p:extLst>
          </p:nvPr>
        </p:nvGraphicFramePr>
        <p:xfrm>
          <a:off x="522516" y="2001615"/>
          <a:ext cx="4310740" cy="1243584"/>
        </p:xfrm>
        <a:graphic>
          <a:graphicData uri="http://schemas.openxmlformats.org/drawingml/2006/table">
            <a:tbl>
              <a:tblPr firstRow="1" bandRow="1">
                <a:tableStyleId>{5C22544A-7EE6-4342-B048-85BDC9FD1C3A}</a:tableStyleId>
              </a:tblPr>
              <a:tblGrid>
                <a:gridCol w="642256">
                  <a:extLst>
                    <a:ext uri="{9D8B030D-6E8A-4147-A177-3AD203B41FA5}">
                      <a16:colId xmlns:a16="http://schemas.microsoft.com/office/drawing/2014/main" val="20000"/>
                    </a:ext>
                  </a:extLst>
                </a:gridCol>
                <a:gridCol w="890451">
                  <a:extLst>
                    <a:ext uri="{9D8B030D-6E8A-4147-A177-3AD203B41FA5}">
                      <a16:colId xmlns:a16="http://schemas.microsoft.com/office/drawing/2014/main" val="20001"/>
                    </a:ext>
                  </a:extLst>
                </a:gridCol>
                <a:gridCol w="862148">
                  <a:extLst>
                    <a:ext uri="{9D8B030D-6E8A-4147-A177-3AD203B41FA5}">
                      <a16:colId xmlns:a16="http://schemas.microsoft.com/office/drawing/2014/main" val="20002"/>
                    </a:ext>
                  </a:extLst>
                </a:gridCol>
                <a:gridCol w="1915885">
                  <a:extLst>
                    <a:ext uri="{9D8B030D-6E8A-4147-A177-3AD203B41FA5}">
                      <a16:colId xmlns:a16="http://schemas.microsoft.com/office/drawing/2014/main" val="20003"/>
                    </a:ext>
                  </a:extLst>
                </a:gridCol>
              </a:tblGrid>
              <a:tr h="0">
                <a:tc>
                  <a:txBody>
                    <a:bodyPr/>
                    <a:lstStyle/>
                    <a:p>
                      <a:pPr algn="l" fontAlgn="b">
                        <a:spcBef>
                          <a:spcPts val="0"/>
                        </a:spcBef>
                        <a:spcAft>
                          <a:spcPts val="900"/>
                        </a:spcAft>
                      </a:pPr>
                      <a:r>
                        <a:rPr lang="en-US" sz="1000" b="1" i="0" u="none" strike="noStrike" dirty="0" err="1" smtClean="0">
                          <a:solidFill>
                            <a:srgbClr val="A32020"/>
                          </a:solidFill>
                          <a:effectLst/>
                          <a:latin typeface="Arial" panose="020B0604020202020204" pitchFamily="34" charset="0"/>
                          <a:cs typeface="Courier New" panose="02070309020205020404" pitchFamily="49" charset="0"/>
                        </a:rPr>
                        <a:t>CustID</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FirstName</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LastName</a:t>
                      </a:r>
                      <a:endParaRPr lang="en-US" sz="1000" b="1" i="0" u="none" strike="noStrike">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1000" b="1" i="0" u="none" strike="noStrike" dirty="0" smtClean="0">
                          <a:solidFill>
                            <a:srgbClr val="A32020"/>
                          </a:solidFill>
                          <a:effectLst/>
                          <a:latin typeface="Arial" panose="020B0604020202020204" pitchFamily="34" charset="0"/>
                          <a:cs typeface="Courier New" panose="02070309020205020404" pitchFamily="49" charset="0"/>
                        </a:rPr>
                        <a:t>Email</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0" cmpd="sng">
                      <a:solidFill>
                        <a:srgbClr val="FFFFFF"/>
                      </a:solidFill>
                    </a:lnR>
                    <a:lnT w="0" cmpd="sng">
                      <a:solidFill>
                        <a:srgbClr val="FFFFFF"/>
                      </a:solidFill>
                    </a:lnT>
                    <a:lnB w="9525" cmpd="sng">
                      <a:solidFill>
                        <a:srgbClr val="968C6D"/>
                      </a:solidFill>
                      <a:prstDash val="solid"/>
                    </a:lnB>
                    <a:noFill/>
                  </a:tcPr>
                </a:tc>
                <a:extLst>
                  <a:ext uri="{0D108BD9-81ED-4DB2-BD59-A6C34878D82A}">
                    <a16:rowId xmlns:a16="http://schemas.microsoft.com/office/drawing/2014/main" val="10000"/>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John</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Smith</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John.Smith@yahoo.com</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noFill/>
                  </a:tcPr>
                </a:tc>
                <a:extLst>
                  <a:ext uri="{0D108BD9-81ED-4DB2-BD59-A6C34878D82A}">
                    <a16:rowId xmlns:a16="http://schemas.microsoft.com/office/drawing/2014/main" val="10001"/>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Steven</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Goldfish</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goldfish@fishhere.net</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2"/>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Paula</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Brown</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pb@herowndomain.org</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3"/>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4</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James</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Smith</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jim@supergig.co.uk</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4"/>
                  </a:ext>
                </a:extLst>
              </a:tr>
              <a:tr h="0">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Mary</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Stevens</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mstevens@gmail.com</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olid"/>
                    </a:lnB>
                    <a:noFill/>
                  </a:tcPr>
                </a:tc>
                <a:extLst>
                  <a:ext uri="{0D108BD9-81ED-4DB2-BD59-A6C34878D82A}">
                    <a16:rowId xmlns:a16="http://schemas.microsoft.com/office/drawing/2014/main" val="10005"/>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3148586658"/>
              </p:ext>
            </p:extLst>
          </p:nvPr>
        </p:nvGraphicFramePr>
        <p:xfrm>
          <a:off x="5076939" y="2001615"/>
          <a:ext cx="3533661" cy="1450848"/>
        </p:xfrm>
        <a:graphic>
          <a:graphicData uri="http://schemas.openxmlformats.org/drawingml/2006/table">
            <a:tbl>
              <a:tblPr firstRow="1" bandRow="1">
                <a:tableStyleId>{5C22544A-7EE6-4342-B048-85BDC9FD1C3A}</a:tableStyleId>
              </a:tblPr>
              <a:tblGrid>
                <a:gridCol w="683933">
                  <a:extLst>
                    <a:ext uri="{9D8B030D-6E8A-4147-A177-3AD203B41FA5}">
                      <a16:colId xmlns:a16="http://schemas.microsoft.com/office/drawing/2014/main" val="20000"/>
                    </a:ext>
                  </a:extLst>
                </a:gridCol>
                <a:gridCol w="683933">
                  <a:extLst>
                    <a:ext uri="{9D8B030D-6E8A-4147-A177-3AD203B41FA5}">
                      <a16:colId xmlns:a16="http://schemas.microsoft.com/office/drawing/2014/main" val="20001"/>
                    </a:ext>
                  </a:extLst>
                </a:gridCol>
                <a:gridCol w="1025903">
                  <a:extLst>
                    <a:ext uri="{9D8B030D-6E8A-4147-A177-3AD203B41FA5}">
                      <a16:colId xmlns:a16="http://schemas.microsoft.com/office/drawing/2014/main" val="20002"/>
                    </a:ext>
                  </a:extLst>
                </a:gridCol>
                <a:gridCol w="1139892">
                  <a:extLst>
                    <a:ext uri="{9D8B030D-6E8A-4147-A177-3AD203B41FA5}">
                      <a16:colId xmlns:a16="http://schemas.microsoft.com/office/drawing/2014/main" val="20003"/>
                    </a:ext>
                  </a:extLst>
                </a:gridCol>
              </a:tblGrid>
              <a:tr h="0">
                <a:tc>
                  <a:txBody>
                    <a:bodyPr/>
                    <a:lstStyle/>
                    <a:p>
                      <a:pPr algn="l" fontAlgn="b">
                        <a:spcBef>
                          <a:spcPts val="0"/>
                        </a:spcBef>
                        <a:spcAft>
                          <a:spcPts val="900"/>
                        </a:spcAft>
                      </a:pPr>
                      <a:r>
                        <a:rPr lang="en-US" sz="1000" b="1" i="0" u="none" strike="noStrike" dirty="0" err="1" smtClean="0">
                          <a:solidFill>
                            <a:srgbClr val="A32020"/>
                          </a:solidFill>
                          <a:effectLst/>
                          <a:latin typeface="Arial" panose="020B0604020202020204" pitchFamily="34" charset="0"/>
                          <a:cs typeface="Courier New" panose="02070309020205020404" pitchFamily="49" charset="0"/>
                        </a:rPr>
                        <a:t>OrderID</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CustID</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Date</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1000" b="1" i="0" u="none" strike="noStrike" dirty="0" smtClean="0">
                          <a:solidFill>
                            <a:srgbClr val="A32020"/>
                          </a:solidFill>
                          <a:effectLst/>
                          <a:latin typeface="Arial" panose="020B0604020202020204" pitchFamily="34" charset="0"/>
                          <a:cs typeface="Courier New" panose="02070309020205020404" pitchFamily="49" charset="0"/>
                        </a:rPr>
                        <a:t>Amount</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0" cmpd="sng">
                      <a:solidFill>
                        <a:srgbClr val="FFFFFF"/>
                      </a:solidFill>
                    </a:lnR>
                    <a:lnT w="0" cmpd="sng">
                      <a:solidFill>
                        <a:srgbClr val="FFFFFF"/>
                      </a:solidFill>
                    </a:lnT>
                    <a:lnB w="9525" cmpd="sng">
                      <a:solidFill>
                        <a:srgbClr val="968C6D"/>
                      </a:solidFill>
                      <a:prstDash val="solid"/>
                    </a:lnB>
                    <a:noFill/>
                  </a:tcPr>
                </a:tc>
                <a:extLst>
                  <a:ext uri="{0D108BD9-81ED-4DB2-BD59-A6C34878D82A}">
                    <a16:rowId xmlns:a16="http://schemas.microsoft.com/office/drawing/2014/main" val="10000"/>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2/15/2015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100.22</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noFill/>
                  </a:tcPr>
                </a:tc>
                <a:extLst>
                  <a:ext uri="{0D108BD9-81ED-4DB2-BD59-A6C34878D82A}">
                    <a16:rowId xmlns:a16="http://schemas.microsoft.com/office/drawing/2014/main" val="10001"/>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1</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3/18/2015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99.95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2"/>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5/11/2015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122.95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3"/>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4</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7/28/2015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100.00</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4"/>
                  </a:ext>
                </a:extLst>
              </a:tr>
              <a:tr h="0">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4</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8/18/2015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555.55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5"/>
                  </a:ext>
                </a:extLst>
              </a:tr>
              <a:tr h="0">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6</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7/4/2015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1000.00</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olid"/>
                    </a:lnB>
                    <a:noFill/>
                  </a:tcPr>
                </a:tc>
                <a:extLst>
                  <a:ext uri="{0D108BD9-81ED-4DB2-BD59-A6C34878D82A}">
                    <a16:rowId xmlns:a16="http://schemas.microsoft.com/office/drawing/2014/main" val="10006"/>
                  </a:ext>
                </a:extLst>
              </a:tr>
            </a:tbl>
          </a:graphicData>
        </a:graphic>
      </p:graphicFrame>
      <p:sp>
        <p:nvSpPr>
          <p:cNvPr id="34" name="TextBox 33"/>
          <p:cNvSpPr txBox="1"/>
          <p:nvPr/>
        </p:nvSpPr>
        <p:spPr>
          <a:xfrm>
            <a:off x="556768" y="1800801"/>
            <a:ext cx="1375954" cy="153888"/>
          </a:xfrm>
          <a:prstGeom prst="rect">
            <a:avLst/>
          </a:prstGeom>
          <a:noFill/>
        </p:spPr>
        <p:txBody>
          <a:bodyPr wrap="square" lIns="0" tIns="0" rIns="0" bIns="0" numCol="1" rtlCol="0" anchor="t">
            <a:spAutoFit/>
          </a:bodyPr>
          <a:lstStyle/>
          <a:p>
            <a:r>
              <a:rPr lang="en-US" sz="1000" b="1" dirty="0">
                <a:latin typeface="+mj-lt"/>
              </a:rPr>
              <a:t>customers</a:t>
            </a:r>
          </a:p>
        </p:txBody>
      </p:sp>
      <p:sp>
        <p:nvSpPr>
          <p:cNvPr id="35" name="TextBox 34"/>
          <p:cNvSpPr txBox="1"/>
          <p:nvPr/>
        </p:nvSpPr>
        <p:spPr>
          <a:xfrm>
            <a:off x="5076939" y="1800801"/>
            <a:ext cx="1375954" cy="153888"/>
          </a:xfrm>
          <a:prstGeom prst="rect">
            <a:avLst/>
          </a:prstGeom>
          <a:noFill/>
        </p:spPr>
        <p:txBody>
          <a:bodyPr wrap="square" lIns="0" tIns="0" rIns="0" bIns="0" numCol="1" rtlCol="0" anchor="t">
            <a:spAutoFit/>
          </a:bodyPr>
          <a:lstStyle/>
          <a:p>
            <a:r>
              <a:rPr lang="en-US" sz="1000" b="1" dirty="0">
                <a:latin typeface="+mj-lt"/>
              </a:rPr>
              <a:t>orders</a:t>
            </a:r>
          </a:p>
        </p:txBody>
      </p:sp>
      <p:sp>
        <p:nvSpPr>
          <p:cNvPr id="36" name="TextBox 35"/>
          <p:cNvSpPr txBox="1"/>
          <p:nvPr/>
        </p:nvSpPr>
        <p:spPr>
          <a:xfrm>
            <a:off x="550817" y="3834661"/>
            <a:ext cx="3411583" cy="1538883"/>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0" rIns="0" bIns="0" numCol="1" rtlCol="0" anchor="t">
            <a:spAutoFit/>
          </a:bodyPr>
          <a:lstStyle/>
          <a:p>
            <a:r>
              <a:rPr lang="en-US" sz="1000" dirty="0">
                <a:latin typeface="+mj-lt"/>
                <a:cs typeface="Courier New" panose="02070309020205020404" pitchFamily="49" charset="0"/>
              </a:rPr>
              <a:t>SELECT </a:t>
            </a:r>
          </a:p>
          <a:p>
            <a:r>
              <a:rPr lang="en-US" sz="1000" dirty="0" err="1" smtClean="0">
                <a:latin typeface="+mj-lt"/>
                <a:cs typeface="Courier New" panose="02070309020205020404" pitchFamily="49" charset="0"/>
              </a:rPr>
              <a:t>customers.CustID</a:t>
            </a:r>
            <a:r>
              <a:rPr lang="en-US" sz="1000" dirty="0">
                <a:latin typeface="+mj-lt"/>
                <a:cs typeface="Courier New" panose="02070309020205020404" pitchFamily="49" charset="0"/>
              </a:rPr>
              <a:t>,</a:t>
            </a:r>
          </a:p>
          <a:p>
            <a:r>
              <a:rPr lang="en-US" sz="1000" dirty="0" err="1" smtClean="0">
                <a:latin typeface="+mj-lt"/>
                <a:cs typeface="Courier New" panose="02070309020205020404" pitchFamily="49" charset="0"/>
              </a:rPr>
              <a:t>orders.OrderID</a:t>
            </a:r>
            <a:r>
              <a:rPr lang="en-US" sz="1000" dirty="0">
                <a:latin typeface="+mj-lt"/>
                <a:cs typeface="Courier New" panose="02070309020205020404" pitchFamily="49" charset="0"/>
              </a:rPr>
              <a:t>, </a:t>
            </a:r>
          </a:p>
          <a:p>
            <a:r>
              <a:rPr lang="en-US" sz="1000" dirty="0" err="1" smtClean="0">
                <a:latin typeface="+mj-lt"/>
                <a:cs typeface="Courier New" panose="02070309020205020404" pitchFamily="49" charset="0"/>
              </a:rPr>
              <a:t>customers.LastName</a:t>
            </a:r>
            <a:r>
              <a:rPr lang="en-US" sz="1000" dirty="0">
                <a:latin typeface="+mj-lt"/>
                <a:cs typeface="Courier New" panose="02070309020205020404" pitchFamily="49" charset="0"/>
              </a:rPr>
              <a:t>,</a:t>
            </a:r>
          </a:p>
          <a:p>
            <a:r>
              <a:rPr lang="en-US" sz="1000" dirty="0" err="1" smtClean="0">
                <a:latin typeface="+mj-lt"/>
                <a:cs typeface="Courier New" panose="02070309020205020404" pitchFamily="49" charset="0"/>
              </a:rPr>
              <a:t>customers.FirstName</a:t>
            </a:r>
            <a:r>
              <a:rPr lang="en-US" sz="1000" dirty="0">
                <a:latin typeface="+mj-lt"/>
                <a:cs typeface="Courier New" panose="02070309020205020404" pitchFamily="49" charset="0"/>
              </a:rPr>
              <a:t>, </a:t>
            </a:r>
          </a:p>
          <a:p>
            <a:r>
              <a:rPr lang="en-US" sz="1000" dirty="0" err="1" smtClean="0">
                <a:latin typeface="+mj-lt"/>
                <a:cs typeface="Courier New" panose="02070309020205020404" pitchFamily="49" charset="0"/>
              </a:rPr>
              <a:t>orders.Date</a:t>
            </a:r>
            <a:r>
              <a:rPr lang="en-US" sz="1000" dirty="0">
                <a:latin typeface="+mj-lt"/>
                <a:cs typeface="Courier New" panose="02070309020205020404" pitchFamily="49" charset="0"/>
              </a:rPr>
              <a:t>, </a:t>
            </a:r>
          </a:p>
          <a:p>
            <a:r>
              <a:rPr lang="en-US" sz="1000" dirty="0" err="1" smtClean="0">
                <a:latin typeface="+mj-lt"/>
                <a:cs typeface="Courier New" panose="02070309020205020404" pitchFamily="49" charset="0"/>
              </a:rPr>
              <a:t>orders.Amount</a:t>
            </a:r>
            <a:endParaRPr lang="en-US" sz="1000" dirty="0">
              <a:latin typeface="+mj-lt"/>
              <a:cs typeface="Courier New" panose="02070309020205020404" pitchFamily="49" charset="0"/>
            </a:endParaRPr>
          </a:p>
          <a:p>
            <a:r>
              <a:rPr lang="en-US" sz="1000" dirty="0">
                <a:latin typeface="+mj-lt"/>
                <a:cs typeface="Courier New" panose="02070309020205020404" pitchFamily="49" charset="0"/>
              </a:rPr>
              <a:t>FROM Customers</a:t>
            </a:r>
          </a:p>
          <a:p>
            <a:r>
              <a:rPr lang="en-US" sz="1000" dirty="0" smtClean="0">
                <a:latin typeface="+mj-lt"/>
                <a:cs typeface="Courier New" panose="02070309020205020404" pitchFamily="49" charset="0"/>
              </a:rPr>
              <a:t>FULL OUTER JOIN Orders ON </a:t>
            </a:r>
            <a:r>
              <a:rPr lang="en-US" sz="1000" dirty="0" err="1" smtClean="0">
                <a:latin typeface="+mj-lt"/>
                <a:cs typeface="Courier New" panose="02070309020205020404" pitchFamily="49" charset="0"/>
              </a:rPr>
              <a:t>customers.CustID</a:t>
            </a:r>
            <a:r>
              <a:rPr lang="en-US" sz="1000" dirty="0" smtClean="0">
                <a:latin typeface="+mj-lt"/>
                <a:cs typeface="Courier New" panose="02070309020205020404" pitchFamily="49" charset="0"/>
              </a:rPr>
              <a:t> = </a:t>
            </a:r>
            <a:r>
              <a:rPr lang="en-US" sz="1000" dirty="0" err="1" smtClean="0">
                <a:latin typeface="+mj-lt"/>
                <a:cs typeface="Courier New" panose="02070309020205020404" pitchFamily="49" charset="0"/>
              </a:rPr>
              <a:t>orders.CustID</a:t>
            </a:r>
            <a:r>
              <a:rPr lang="en-US" sz="1000" dirty="0" smtClean="0">
                <a:latin typeface="+mj-lt"/>
                <a:cs typeface="Courier New" panose="02070309020205020404" pitchFamily="49" charset="0"/>
              </a:rPr>
              <a:t> </a:t>
            </a:r>
            <a:endParaRPr lang="en-US" sz="1000" dirty="0">
              <a:latin typeface="+mj-lt"/>
              <a:cs typeface="Courier New" panose="02070309020205020404" pitchFamily="49" charset="0"/>
            </a:endParaRPr>
          </a:p>
        </p:txBody>
      </p:sp>
      <p:sp>
        <p:nvSpPr>
          <p:cNvPr id="16" name="Line Callout 1 (Accent Bar) 15"/>
          <p:cNvSpPr/>
          <p:nvPr/>
        </p:nvSpPr>
        <p:spPr>
          <a:xfrm>
            <a:off x="4288971" y="3858985"/>
            <a:ext cx="4321629" cy="2073729"/>
          </a:xfrm>
          <a:prstGeom prst="accentCallout1">
            <a:avLst>
              <a:gd name="adj1" fmla="val 18750"/>
              <a:gd name="adj2" fmla="val -8333"/>
              <a:gd name="adj3" fmla="val 31317"/>
              <a:gd name="adj4" fmla="val -17775"/>
            </a:avLst>
          </a:prstGeom>
          <a:ln w="127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n-US" sz="1000" b="1" dirty="0"/>
              <a:t>Query Result:</a:t>
            </a:r>
          </a:p>
        </p:txBody>
      </p:sp>
      <p:graphicFrame>
        <p:nvGraphicFramePr>
          <p:cNvPr id="12" name="Table 11"/>
          <p:cNvGraphicFramePr>
            <a:graphicFrameLocks noGrp="1"/>
          </p:cNvGraphicFramePr>
          <p:nvPr>
            <p:extLst>
              <p:ext uri="{D42A27DB-BD31-4B8C-83A1-F6EECF244321}">
                <p14:modId xmlns:p14="http://schemas.microsoft.com/office/powerpoint/2010/main" val="3613879370"/>
              </p:ext>
            </p:extLst>
          </p:nvPr>
        </p:nvGraphicFramePr>
        <p:xfrm>
          <a:off x="4386943" y="4139175"/>
          <a:ext cx="4147456" cy="1671060"/>
        </p:xfrm>
        <a:graphic>
          <a:graphicData uri="http://schemas.openxmlformats.org/drawingml/2006/table">
            <a:tbl>
              <a:tblPr firstRow="1" bandRow="1">
                <a:tableStyleId>{5C22544A-7EE6-4342-B048-85BDC9FD1C3A}</a:tableStyleId>
              </a:tblPr>
              <a:tblGrid>
                <a:gridCol w="609330">
                  <a:extLst>
                    <a:ext uri="{9D8B030D-6E8A-4147-A177-3AD203B41FA5}">
                      <a16:colId xmlns:a16="http://schemas.microsoft.com/office/drawing/2014/main" val="20000"/>
                    </a:ext>
                  </a:extLst>
                </a:gridCol>
                <a:gridCol w="609330">
                  <a:extLst>
                    <a:ext uri="{9D8B030D-6E8A-4147-A177-3AD203B41FA5}">
                      <a16:colId xmlns:a16="http://schemas.microsoft.com/office/drawing/2014/main" val="20001"/>
                    </a:ext>
                  </a:extLst>
                </a:gridCol>
                <a:gridCol w="758917">
                  <a:extLst>
                    <a:ext uri="{9D8B030D-6E8A-4147-A177-3AD203B41FA5}">
                      <a16:colId xmlns:a16="http://schemas.microsoft.com/office/drawing/2014/main" val="20002"/>
                    </a:ext>
                  </a:extLst>
                </a:gridCol>
                <a:gridCol w="758917">
                  <a:extLst>
                    <a:ext uri="{9D8B030D-6E8A-4147-A177-3AD203B41FA5}">
                      <a16:colId xmlns:a16="http://schemas.microsoft.com/office/drawing/2014/main" val="20003"/>
                    </a:ext>
                  </a:extLst>
                </a:gridCol>
                <a:gridCol w="705481">
                  <a:extLst>
                    <a:ext uri="{9D8B030D-6E8A-4147-A177-3AD203B41FA5}">
                      <a16:colId xmlns:a16="http://schemas.microsoft.com/office/drawing/2014/main" val="20004"/>
                    </a:ext>
                  </a:extLst>
                </a:gridCol>
                <a:gridCol w="705481">
                  <a:extLst>
                    <a:ext uri="{9D8B030D-6E8A-4147-A177-3AD203B41FA5}">
                      <a16:colId xmlns:a16="http://schemas.microsoft.com/office/drawing/2014/main" val="20005"/>
                    </a:ext>
                  </a:extLst>
                </a:gridCol>
              </a:tblGrid>
              <a:tr h="209422">
                <a:tc>
                  <a:txBody>
                    <a:bodyPr/>
                    <a:lstStyle/>
                    <a:p>
                      <a:pPr algn="l" fontAlgn="b">
                        <a:spcBef>
                          <a:spcPts val="0"/>
                        </a:spcBef>
                        <a:spcAft>
                          <a:spcPts val="900"/>
                        </a:spcAft>
                      </a:pPr>
                      <a:r>
                        <a:rPr lang="en-US" sz="1000" b="1" i="0" u="none" strike="noStrike" dirty="0" err="1" smtClean="0">
                          <a:solidFill>
                            <a:srgbClr val="A32020"/>
                          </a:solidFill>
                          <a:effectLst/>
                          <a:latin typeface="Arial" panose="020B0604020202020204" pitchFamily="34" charset="0"/>
                          <a:cs typeface="Courier New" panose="02070309020205020404" pitchFamily="49" charset="0"/>
                        </a:rPr>
                        <a:t>CustID</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solidFill>
                      <a:srgbClr val="FFFFFF"/>
                    </a:solidFill>
                  </a:tcPr>
                </a:tc>
                <a:tc>
                  <a:txBody>
                    <a:bodyPr/>
                    <a:lstStyle/>
                    <a:p>
                      <a:pPr marL="0" marR="0" indent="0" algn="l" defTabSz="914400" rtl="0" eaLnBrk="1" fontAlgn="b" latinLnBrk="0" hangingPunct="1">
                        <a:lnSpc>
                          <a:spcPct val="100000"/>
                        </a:lnSpc>
                        <a:spcBef>
                          <a:spcPts val="0"/>
                        </a:spcBef>
                        <a:spcAft>
                          <a:spcPts val="900"/>
                        </a:spcAft>
                        <a:buClrTx/>
                        <a:buSzTx/>
                        <a:buFontTx/>
                        <a:buNone/>
                        <a:tabLst/>
                        <a:defRPr/>
                      </a:pPr>
                      <a:r>
                        <a:rPr lang="en-US" sz="1000" b="1" i="0" u="none" strike="noStrike" smtClean="0">
                          <a:solidFill>
                            <a:srgbClr val="A32020"/>
                          </a:solidFill>
                          <a:effectLst/>
                          <a:latin typeface="Arial" panose="020B0604020202020204" pitchFamily="34" charset="0"/>
                          <a:cs typeface="Courier New" panose="02070309020205020404" pitchFamily="49" charset="0"/>
                        </a:rPr>
                        <a:t>OrderID</a:t>
                      </a:r>
                      <a:endParaRPr lang="en-US" sz="1000" b="1" i="0" u="none" strike="noStrike" dirty="0" smtClean="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FirstName</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LastName</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1" i="0" u="none" strike="noStrike" dirty="0" smtClean="0">
                          <a:solidFill>
                            <a:srgbClr val="A32020"/>
                          </a:solidFill>
                          <a:effectLst/>
                          <a:latin typeface="Arial" panose="020B0604020202020204" pitchFamily="34" charset="0"/>
                          <a:cs typeface="Courier New" panose="02070309020205020404" pitchFamily="49" charset="0"/>
                        </a:rPr>
                        <a:t>Date</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1" i="0" u="none" strike="noStrike" dirty="0" smtClean="0">
                          <a:solidFill>
                            <a:srgbClr val="A32020"/>
                          </a:solidFill>
                          <a:effectLst/>
                          <a:latin typeface="Arial" panose="020B0604020202020204" pitchFamily="34" charset="0"/>
                          <a:cs typeface="Courier New" panose="02070309020205020404" pitchFamily="49" charset="0"/>
                        </a:rPr>
                        <a:t>Amount</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0" cmpd="sng">
                      <a:solidFill>
                        <a:srgbClr val="FFFFFF"/>
                      </a:solidFill>
                    </a:lnR>
                    <a:lnT w="0" cmpd="sng">
                      <a:solidFill>
                        <a:srgbClr val="FFFFFF"/>
                      </a:solidFill>
                    </a:lnT>
                    <a:lnB w="9525" cmpd="sng">
                      <a:solidFill>
                        <a:srgbClr val="968C6D"/>
                      </a:solidFill>
                      <a:prstDash val="solid"/>
                    </a:lnB>
                    <a:solidFill>
                      <a:srgbClr val="FFFFFF"/>
                    </a:solidFill>
                  </a:tcPr>
                </a:tc>
                <a:extLst>
                  <a:ext uri="{0D108BD9-81ED-4DB2-BD59-A6C34878D82A}">
                    <a16:rowId xmlns:a16="http://schemas.microsoft.com/office/drawing/2014/main" val="10000"/>
                  </a:ext>
                </a:extLst>
              </a:tr>
              <a:tr h="209422">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John</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Smith</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3/18/2015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99.95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solidFill>
                      <a:srgbClr val="FFFFFF"/>
                    </a:solidFill>
                  </a:tcPr>
                </a:tc>
                <a:extLst>
                  <a:ext uri="{0D108BD9-81ED-4DB2-BD59-A6C34878D82A}">
                    <a16:rowId xmlns:a16="http://schemas.microsoft.com/office/drawing/2014/main" val="10001"/>
                  </a:ext>
                </a:extLst>
              </a:tr>
              <a:tr h="209422">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Steven</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Goldfish</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2/15/2015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100.22</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solidFill>
                      <a:srgbClr val="FFFFFF"/>
                    </a:solidFill>
                  </a:tcPr>
                </a:tc>
                <a:extLst>
                  <a:ext uri="{0D108BD9-81ED-4DB2-BD59-A6C34878D82A}">
                    <a16:rowId xmlns:a16="http://schemas.microsoft.com/office/drawing/2014/main" val="10002"/>
                  </a:ext>
                </a:extLst>
              </a:tr>
              <a:tr h="209422">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3</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Paula</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Brown</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5/11/2015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122.95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solidFill>
                      <a:srgbClr val="FFFFFF"/>
                    </a:solidFill>
                  </a:tcPr>
                </a:tc>
                <a:extLst>
                  <a:ext uri="{0D108BD9-81ED-4DB2-BD59-A6C34878D82A}">
                    <a16:rowId xmlns:a16="http://schemas.microsoft.com/office/drawing/2014/main" val="10003"/>
                  </a:ext>
                </a:extLst>
              </a:tr>
              <a:tr h="209422">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4</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Paula</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Brown</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7/28/2015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100.00</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solidFill>
                      <a:srgbClr val="FFFFFF"/>
                    </a:solidFill>
                  </a:tcPr>
                </a:tc>
                <a:extLst>
                  <a:ext uri="{0D108BD9-81ED-4DB2-BD59-A6C34878D82A}">
                    <a16:rowId xmlns:a16="http://schemas.microsoft.com/office/drawing/2014/main" val="10004"/>
                  </a:ext>
                </a:extLst>
              </a:tr>
              <a:tr h="209422">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4</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James</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Smith</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8/18/2015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555.55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solidFill>
                      <a:srgbClr val="FFFFFF"/>
                    </a:solidFill>
                  </a:tcPr>
                </a:tc>
                <a:extLst>
                  <a:ext uri="{0D108BD9-81ED-4DB2-BD59-A6C34878D82A}">
                    <a16:rowId xmlns:a16="http://schemas.microsoft.com/office/drawing/2014/main" val="10005"/>
                  </a:ext>
                </a:extLst>
              </a:tr>
              <a:tr h="120684">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1" u="none" strike="noStrike" smtClean="0">
                          <a:solidFill>
                            <a:srgbClr val="000000"/>
                          </a:solidFill>
                          <a:effectLst/>
                          <a:latin typeface="Arial" panose="020B0604020202020204" pitchFamily="34" charset="0"/>
                          <a:cs typeface="Courier New" panose="02070309020205020404" pitchFamily="49" charset="0"/>
                        </a:rPr>
                        <a:t>NULL</a:t>
                      </a:r>
                      <a:endParaRPr lang="en-US" sz="1000" b="0" i="1"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Mary</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Stevens</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marL="0" marR="0" indent="0" algn="l" defTabSz="914400" rtl="0" eaLnBrk="1" fontAlgn="b" latinLnBrk="0" hangingPunct="1">
                        <a:lnSpc>
                          <a:spcPct val="100000"/>
                        </a:lnSpc>
                        <a:spcBef>
                          <a:spcPts val="0"/>
                        </a:spcBef>
                        <a:spcAft>
                          <a:spcPts val="900"/>
                        </a:spcAft>
                        <a:buClrTx/>
                        <a:buSzTx/>
                        <a:buFontTx/>
                        <a:buNone/>
                        <a:tabLst/>
                        <a:defRPr/>
                      </a:pPr>
                      <a:r>
                        <a:rPr lang="en-US" sz="1000" b="0" i="1" u="none" strike="noStrike" smtClean="0">
                          <a:solidFill>
                            <a:srgbClr val="000000"/>
                          </a:solidFill>
                          <a:effectLst/>
                          <a:latin typeface="Arial" panose="020B0604020202020204" pitchFamily="34" charset="0"/>
                          <a:cs typeface="Courier New" panose="02070309020205020404" pitchFamily="49" charset="0"/>
                        </a:rPr>
                        <a:t>NULL</a:t>
                      </a:r>
                      <a:endParaRPr lang="en-US" sz="1000" b="0" i="1" u="none" strike="noStrike" dirty="0" smtClean="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marL="0" marR="0" indent="0" algn="l" defTabSz="914400" rtl="0" eaLnBrk="1" fontAlgn="b" latinLnBrk="0" hangingPunct="1">
                        <a:lnSpc>
                          <a:spcPct val="100000"/>
                        </a:lnSpc>
                        <a:spcBef>
                          <a:spcPts val="0"/>
                        </a:spcBef>
                        <a:spcAft>
                          <a:spcPts val="900"/>
                        </a:spcAft>
                        <a:buClrTx/>
                        <a:buSzTx/>
                        <a:buFontTx/>
                        <a:buNone/>
                        <a:tabLst/>
                        <a:defRPr/>
                      </a:pPr>
                      <a:r>
                        <a:rPr lang="en-US" sz="1000" b="0" i="1" u="none" strike="noStrike" smtClean="0">
                          <a:solidFill>
                            <a:srgbClr val="000000"/>
                          </a:solidFill>
                          <a:effectLst/>
                          <a:latin typeface="Arial" panose="020B0604020202020204" pitchFamily="34" charset="0"/>
                          <a:cs typeface="Courier New" panose="02070309020205020404" pitchFamily="49" charset="0"/>
                        </a:rPr>
                        <a:t>NULL</a:t>
                      </a:r>
                      <a:endParaRPr lang="en-US" sz="1000" b="0" i="1" u="none" strike="noStrike" dirty="0" smtClean="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solidFill>
                      <a:srgbClr val="FFFFFF"/>
                    </a:solidFill>
                  </a:tcPr>
                </a:tc>
                <a:extLst>
                  <a:ext uri="{0D108BD9-81ED-4DB2-BD59-A6C34878D82A}">
                    <a16:rowId xmlns:a16="http://schemas.microsoft.com/office/drawing/2014/main" val="10006"/>
                  </a:ext>
                </a:extLst>
              </a:tr>
              <a:tr h="120684">
                <a:tc>
                  <a:txBody>
                    <a:bodyPr/>
                    <a:lstStyle/>
                    <a:p>
                      <a:pPr algn="l" fontAlgn="b">
                        <a:spcBef>
                          <a:spcPts val="0"/>
                        </a:spcBef>
                        <a:spcAft>
                          <a:spcPts val="900"/>
                        </a:spcAft>
                      </a:pPr>
                      <a:r>
                        <a:rPr lang="en-US" sz="1000" b="0" i="1" u="none" strike="noStrike" smtClean="0">
                          <a:solidFill>
                            <a:srgbClr val="000000"/>
                          </a:solidFill>
                          <a:effectLst/>
                          <a:latin typeface="Arial" panose="020B0604020202020204" pitchFamily="34" charset="0"/>
                          <a:cs typeface="Courier New" panose="02070309020205020404" pitchFamily="49" charset="0"/>
                        </a:rPr>
                        <a:t>NULL</a:t>
                      </a:r>
                      <a:endParaRPr lang="en-US" sz="1000" b="0" i="1"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0" i="1" u="none" strike="noStrike" smtClean="0">
                          <a:solidFill>
                            <a:srgbClr val="000000"/>
                          </a:solidFill>
                          <a:effectLst/>
                          <a:latin typeface="Arial" panose="020B0604020202020204" pitchFamily="34" charset="0"/>
                          <a:cs typeface="Courier New" panose="02070309020205020404" pitchFamily="49" charset="0"/>
                        </a:rPr>
                        <a:t>6</a:t>
                      </a:r>
                      <a:endParaRPr lang="en-US" sz="1000" b="0" i="1"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solidFill>
                      <a:srgbClr val="FFFFFF"/>
                    </a:solidFill>
                  </a:tcPr>
                </a:tc>
                <a:tc>
                  <a:txBody>
                    <a:bodyPr/>
                    <a:lstStyle/>
                    <a:p>
                      <a:pPr marL="0" marR="0" indent="0" algn="l" defTabSz="914400" rtl="0" eaLnBrk="1" fontAlgn="b" latinLnBrk="0" hangingPunct="1">
                        <a:lnSpc>
                          <a:spcPct val="100000"/>
                        </a:lnSpc>
                        <a:spcBef>
                          <a:spcPts val="0"/>
                        </a:spcBef>
                        <a:spcAft>
                          <a:spcPts val="900"/>
                        </a:spcAft>
                        <a:buClrTx/>
                        <a:buSzTx/>
                        <a:buFontTx/>
                        <a:buNone/>
                        <a:tabLst/>
                        <a:defRPr/>
                      </a:pPr>
                      <a:r>
                        <a:rPr lang="en-US" sz="1000" b="0" i="1" u="none" strike="noStrike" smtClean="0">
                          <a:solidFill>
                            <a:srgbClr val="000000"/>
                          </a:solidFill>
                          <a:effectLst/>
                          <a:latin typeface="Arial" panose="020B0604020202020204" pitchFamily="34" charset="0"/>
                          <a:cs typeface="Courier New" panose="02070309020205020404" pitchFamily="49" charset="0"/>
                        </a:rPr>
                        <a:t>NULL</a:t>
                      </a:r>
                      <a:endParaRPr lang="en-US" sz="1000" b="0" i="1" u="none" strike="noStrike" dirty="0" smtClean="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solidFill>
                      <a:srgbClr val="FFFFFF"/>
                    </a:solidFill>
                  </a:tcPr>
                </a:tc>
                <a:tc>
                  <a:txBody>
                    <a:bodyPr/>
                    <a:lstStyle/>
                    <a:p>
                      <a:pPr marL="0" marR="0" indent="0" algn="l" defTabSz="914400" rtl="0" eaLnBrk="1" fontAlgn="b" latinLnBrk="0" hangingPunct="1">
                        <a:lnSpc>
                          <a:spcPct val="100000"/>
                        </a:lnSpc>
                        <a:spcBef>
                          <a:spcPts val="0"/>
                        </a:spcBef>
                        <a:spcAft>
                          <a:spcPts val="900"/>
                        </a:spcAft>
                        <a:buClrTx/>
                        <a:buSzTx/>
                        <a:buFontTx/>
                        <a:buNone/>
                        <a:tabLst/>
                        <a:defRPr/>
                      </a:pPr>
                      <a:r>
                        <a:rPr lang="en-US" sz="1000" b="0" i="1" u="none" strike="noStrike" smtClean="0">
                          <a:solidFill>
                            <a:srgbClr val="000000"/>
                          </a:solidFill>
                          <a:effectLst/>
                          <a:latin typeface="Arial" panose="020B0604020202020204" pitchFamily="34" charset="0"/>
                          <a:cs typeface="Courier New" panose="02070309020205020404" pitchFamily="49" charset="0"/>
                        </a:rPr>
                        <a:t>NULL</a:t>
                      </a:r>
                      <a:endParaRPr lang="en-US" sz="1000" b="0" i="1" u="none" strike="noStrike" dirty="0" smtClean="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7/4/2015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solidFill>
                      <a:srgbClr val="FFFFFF"/>
                    </a:solidFill>
                  </a:tcPr>
                </a:tc>
                <a:tc>
                  <a:txBody>
                    <a:bodyPr/>
                    <a:lstStyle/>
                    <a:p>
                      <a:pPr algn="l" fontAlgn="b">
                        <a:spcBef>
                          <a:spcPts val="0"/>
                        </a:spcBef>
                        <a:spcAft>
                          <a:spcPts val="90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1000.00</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olid"/>
                    </a:lnB>
                    <a:solidFill>
                      <a:srgbClr val="FFFF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811326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Join </a:t>
            </a:r>
            <a:r>
              <a:rPr lang="en-US" dirty="0"/>
              <a:t>with GROUP BY</a:t>
            </a:r>
          </a:p>
        </p:txBody>
      </p:sp>
      <p:sp>
        <p:nvSpPr>
          <p:cNvPr id="4" name="Slide Number Placeholder 3"/>
          <p:cNvSpPr>
            <a:spLocks noGrp="1"/>
          </p:cNvSpPr>
          <p:nvPr>
            <p:ph type="sldNum" sz="quarter" idx="18"/>
          </p:nvPr>
        </p:nvSpPr>
        <p:spPr/>
        <p:txBody>
          <a:bodyPr/>
          <a:lstStyle/>
          <a:p>
            <a:fld id="{0EB59224-DFAF-451D-8CBC-9A737B9002FD}" type="slidenum">
              <a:rPr lang="en-US" smtClean="0"/>
              <a:pPr/>
              <a:t>65</a:t>
            </a:fld>
            <a:endParaRPr lang="en-US" dirty="0"/>
          </a:p>
        </p:txBody>
      </p:sp>
      <p:sp>
        <p:nvSpPr>
          <p:cNvPr id="34" name="TextBox 33"/>
          <p:cNvSpPr txBox="1"/>
          <p:nvPr/>
        </p:nvSpPr>
        <p:spPr>
          <a:xfrm>
            <a:off x="556768" y="1800801"/>
            <a:ext cx="1375954" cy="153888"/>
          </a:xfrm>
          <a:prstGeom prst="rect">
            <a:avLst/>
          </a:prstGeom>
          <a:noFill/>
        </p:spPr>
        <p:txBody>
          <a:bodyPr wrap="square" lIns="0" tIns="0" rIns="0" bIns="0" numCol="1" rtlCol="0" anchor="t">
            <a:spAutoFit/>
          </a:bodyPr>
          <a:lstStyle/>
          <a:p>
            <a:r>
              <a:rPr lang="en-US" sz="1000" b="1" dirty="0">
                <a:solidFill>
                  <a:srgbClr val="000000"/>
                </a:solidFill>
                <a:latin typeface="Georgia" panose="02040502050405020303" pitchFamily="18" charset="0"/>
              </a:rPr>
              <a:t>orders</a:t>
            </a:r>
            <a:endParaRPr lang="en-US" sz="1000" dirty="0">
              <a:effectLst/>
            </a:endParaRPr>
          </a:p>
        </p:txBody>
      </p:sp>
      <p:sp>
        <p:nvSpPr>
          <p:cNvPr id="35" name="TextBox 34"/>
          <p:cNvSpPr txBox="1"/>
          <p:nvPr/>
        </p:nvSpPr>
        <p:spPr>
          <a:xfrm>
            <a:off x="537596" y="4853640"/>
            <a:ext cx="1375954" cy="153888"/>
          </a:xfrm>
          <a:prstGeom prst="rect">
            <a:avLst/>
          </a:prstGeom>
          <a:noFill/>
        </p:spPr>
        <p:txBody>
          <a:bodyPr wrap="square" lIns="0" tIns="0" rIns="0" bIns="0" numCol="1" rtlCol="0" anchor="t">
            <a:spAutoFit/>
          </a:bodyPr>
          <a:lstStyle/>
          <a:p>
            <a:r>
              <a:rPr lang="en-US" sz="1000" b="1">
                <a:latin typeface="+mj-lt"/>
              </a:rPr>
              <a:t>customers</a:t>
            </a:r>
            <a:endParaRPr lang="en-US" sz="1000" b="1" dirty="0">
              <a:latin typeface="+mj-lt"/>
            </a:endParaRPr>
          </a:p>
        </p:txBody>
      </p:sp>
      <p:sp>
        <p:nvSpPr>
          <p:cNvPr id="36" name="TextBox 35"/>
          <p:cNvSpPr txBox="1"/>
          <p:nvPr/>
        </p:nvSpPr>
        <p:spPr>
          <a:xfrm>
            <a:off x="4648200" y="1800801"/>
            <a:ext cx="3411583" cy="138499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numCol="1" rtlCol="0" anchor="t">
            <a:spAutoFit/>
          </a:bodyPr>
          <a:lstStyle/>
          <a:p>
            <a:r>
              <a:rPr lang="en-US" sz="1000" dirty="0">
                <a:latin typeface="+mj-lt"/>
                <a:cs typeface="Courier New" panose="02070309020205020404" pitchFamily="49" charset="0"/>
              </a:rPr>
              <a:t>SELECT </a:t>
            </a:r>
          </a:p>
          <a:p>
            <a:r>
              <a:rPr lang="en-US" sz="1000" dirty="0" err="1" smtClean="0">
                <a:latin typeface="+mj-lt"/>
                <a:cs typeface="Courier New" panose="02070309020205020404" pitchFamily="49" charset="0"/>
              </a:rPr>
              <a:t>o.CustID</a:t>
            </a:r>
            <a:r>
              <a:rPr lang="en-US" sz="1000" dirty="0">
                <a:latin typeface="+mj-lt"/>
                <a:cs typeface="Courier New" panose="02070309020205020404" pitchFamily="49" charset="0"/>
              </a:rPr>
              <a:t>,</a:t>
            </a:r>
          </a:p>
          <a:p>
            <a:r>
              <a:rPr lang="en-US" sz="1000" dirty="0" err="1" smtClean="0">
                <a:latin typeface="+mj-lt"/>
                <a:cs typeface="Courier New" panose="02070309020205020404" pitchFamily="49" charset="0"/>
              </a:rPr>
              <a:t>c.FirstName</a:t>
            </a:r>
            <a:r>
              <a:rPr lang="en-US" sz="1000" dirty="0">
                <a:latin typeface="+mj-lt"/>
                <a:cs typeface="Courier New" panose="02070309020205020404" pitchFamily="49" charset="0"/>
              </a:rPr>
              <a:t>,</a:t>
            </a:r>
          </a:p>
          <a:p>
            <a:r>
              <a:rPr lang="en-US" sz="1000" dirty="0" err="1" smtClean="0">
                <a:latin typeface="+mj-lt"/>
                <a:cs typeface="Courier New" panose="02070309020205020404" pitchFamily="49" charset="0"/>
              </a:rPr>
              <a:t>c.LastName</a:t>
            </a:r>
            <a:r>
              <a:rPr lang="en-US" sz="1000" dirty="0">
                <a:latin typeface="+mj-lt"/>
                <a:cs typeface="Courier New" panose="02070309020205020404" pitchFamily="49" charset="0"/>
              </a:rPr>
              <a:t>,</a:t>
            </a:r>
          </a:p>
          <a:p>
            <a:r>
              <a:rPr lang="en-US" sz="1000" dirty="0" smtClean="0">
                <a:latin typeface="+mj-lt"/>
                <a:cs typeface="Courier New" panose="02070309020205020404" pitchFamily="49" charset="0"/>
              </a:rPr>
              <a:t>SUM(</a:t>
            </a:r>
            <a:r>
              <a:rPr lang="en-US" sz="1000" dirty="0" err="1" smtClean="0">
                <a:latin typeface="+mj-lt"/>
                <a:cs typeface="Courier New" panose="02070309020205020404" pitchFamily="49" charset="0"/>
              </a:rPr>
              <a:t>o.Amount</a:t>
            </a:r>
            <a:r>
              <a:rPr lang="en-US" sz="1000" dirty="0">
                <a:latin typeface="+mj-lt"/>
                <a:cs typeface="Courier New" panose="02070309020205020404" pitchFamily="49" charset="0"/>
              </a:rPr>
              <a:t>) AS “</a:t>
            </a:r>
            <a:r>
              <a:rPr lang="en-US" sz="1000" dirty="0" err="1">
                <a:latin typeface="+mj-lt"/>
                <a:cs typeface="Courier New" panose="02070309020205020404" pitchFamily="49" charset="0"/>
              </a:rPr>
              <a:t>TotalAmount</a:t>
            </a:r>
            <a:r>
              <a:rPr lang="en-US" sz="1000" dirty="0">
                <a:latin typeface="+mj-lt"/>
                <a:cs typeface="Courier New" panose="02070309020205020404" pitchFamily="49" charset="0"/>
              </a:rPr>
              <a:t>”</a:t>
            </a:r>
          </a:p>
          <a:p>
            <a:r>
              <a:rPr lang="en-US" sz="1000" dirty="0">
                <a:latin typeface="+mj-lt"/>
                <a:cs typeface="Courier New" panose="02070309020205020404" pitchFamily="49" charset="0"/>
              </a:rPr>
              <a:t>FROM orders AS o</a:t>
            </a:r>
          </a:p>
          <a:p>
            <a:r>
              <a:rPr lang="en-US" sz="1000" dirty="0">
                <a:latin typeface="+mj-lt"/>
                <a:cs typeface="Courier New" panose="02070309020205020404" pitchFamily="49" charset="0"/>
              </a:rPr>
              <a:t>INNER JOIN customers AS c ON </a:t>
            </a:r>
            <a:r>
              <a:rPr lang="en-US" sz="1000" dirty="0" err="1">
                <a:latin typeface="+mj-lt"/>
                <a:cs typeface="Courier New" panose="02070309020205020404" pitchFamily="49" charset="0"/>
              </a:rPr>
              <a:t>o.clientID</a:t>
            </a:r>
            <a:r>
              <a:rPr lang="en-US" sz="1000" dirty="0">
                <a:latin typeface="+mj-lt"/>
                <a:cs typeface="Courier New" panose="02070309020205020404" pitchFamily="49" charset="0"/>
              </a:rPr>
              <a:t> = </a:t>
            </a:r>
            <a:r>
              <a:rPr lang="en-US" sz="1000" dirty="0" err="1">
                <a:latin typeface="+mj-lt"/>
                <a:cs typeface="Courier New" panose="02070309020205020404" pitchFamily="49" charset="0"/>
              </a:rPr>
              <a:t>c.clientID</a:t>
            </a:r>
            <a:endParaRPr lang="en-US" sz="1000" dirty="0">
              <a:latin typeface="+mj-lt"/>
              <a:cs typeface="Courier New" panose="02070309020205020404" pitchFamily="49" charset="0"/>
            </a:endParaRPr>
          </a:p>
          <a:p>
            <a:r>
              <a:rPr lang="en-US" sz="1000" dirty="0">
                <a:latin typeface="+mj-lt"/>
                <a:cs typeface="Courier New" panose="02070309020205020404" pitchFamily="49" charset="0"/>
              </a:rPr>
              <a:t>GROUP BY </a:t>
            </a:r>
            <a:r>
              <a:rPr lang="en-US" sz="1000" dirty="0" err="1">
                <a:latin typeface="+mj-lt"/>
                <a:cs typeface="Courier New" panose="02070309020205020404" pitchFamily="49" charset="0"/>
              </a:rPr>
              <a:t>o.CustID</a:t>
            </a:r>
            <a:r>
              <a:rPr lang="en-US" sz="1000" dirty="0">
                <a:latin typeface="+mj-lt"/>
                <a:cs typeface="Courier New" panose="02070309020205020404" pitchFamily="49" charset="0"/>
              </a:rPr>
              <a:t>, </a:t>
            </a:r>
            <a:r>
              <a:rPr lang="en-US" sz="1000" dirty="0" err="1">
                <a:latin typeface="+mj-lt"/>
                <a:cs typeface="Courier New" panose="02070309020205020404" pitchFamily="49" charset="0"/>
              </a:rPr>
              <a:t>c.FirstName</a:t>
            </a:r>
            <a:r>
              <a:rPr lang="en-US" sz="1000" dirty="0">
                <a:latin typeface="+mj-lt"/>
                <a:cs typeface="Courier New" panose="02070309020205020404" pitchFamily="49" charset="0"/>
              </a:rPr>
              <a:t>, </a:t>
            </a:r>
            <a:r>
              <a:rPr lang="en-US" sz="1000" dirty="0" err="1">
                <a:latin typeface="+mj-lt"/>
                <a:cs typeface="Courier New" panose="02070309020205020404" pitchFamily="49" charset="0"/>
              </a:rPr>
              <a:t>c.LastName</a:t>
            </a:r>
            <a:endParaRPr lang="en-US" sz="1000" dirty="0">
              <a:latin typeface="+mj-lt"/>
              <a:cs typeface="Courier New" panose="02070309020205020404" pitchFamily="49" charset="0"/>
            </a:endParaRPr>
          </a:p>
          <a:p>
            <a:r>
              <a:rPr lang="en-US" sz="1000" dirty="0">
                <a:latin typeface="+mj-lt"/>
                <a:cs typeface="Courier New" panose="02070309020205020404" pitchFamily="49" charset="0"/>
              </a:rPr>
              <a:t>ORDER BY </a:t>
            </a:r>
            <a:r>
              <a:rPr lang="en-US" sz="1000" dirty="0" err="1">
                <a:latin typeface="+mj-lt"/>
                <a:cs typeface="Courier New" panose="02070309020205020404" pitchFamily="49" charset="0"/>
              </a:rPr>
              <a:t>TotalAmount</a:t>
            </a:r>
            <a:r>
              <a:rPr lang="en-US" sz="1000" dirty="0">
                <a:latin typeface="+mj-lt"/>
                <a:cs typeface="Courier New" panose="02070309020205020404" pitchFamily="49" charset="0"/>
              </a:rPr>
              <a:t> DESC</a:t>
            </a:r>
          </a:p>
        </p:txBody>
      </p:sp>
      <p:sp>
        <p:nvSpPr>
          <p:cNvPr id="16" name="Line Callout 1 (Accent Bar) 15"/>
          <p:cNvSpPr/>
          <p:nvPr/>
        </p:nvSpPr>
        <p:spPr>
          <a:xfrm>
            <a:off x="4963887" y="4539343"/>
            <a:ext cx="3646714" cy="1632857"/>
          </a:xfrm>
          <a:prstGeom prst="accentCallout1">
            <a:avLst>
              <a:gd name="adj1" fmla="val 18750"/>
              <a:gd name="adj2" fmla="val -8333"/>
              <a:gd name="adj3" fmla="val -79350"/>
              <a:gd name="adj4" fmla="val 11532"/>
            </a:avLst>
          </a:prstGeom>
          <a:ln w="127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n-US" sz="1000" b="1" dirty="0"/>
              <a:t>Query Result:</a:t>
            </a:r>
          </a:p>
        </p:txBody>
      </p:sp>
      <p:graphicFrame>
        <p:nvGraphicFramePr>
          <p:cNvPr id="11" name="Table 10"/>
          <p:cNvGraphicFramePr>
            <a:graphicFrameLocks noGrp="1"/>
          </p:cNvGraphicFramePr>
          <p:nvPr>
            <p:extLst>
              <p:ext uri="{D42A27DB-BD31-4B8C-83A1-F6EECF244321}">
                <p14:modId xmlns:p14="http://schemas.microsoft.com/office/powerpoint/2010/main" val="594735853"/>
              </p:ext>
            </p:extLst>
          </p:nvPr>
        </p:nvGraphicFramePr>
        <p:xfrm>
          <a:off x="5071132" y="4864559"/>
          <a:ext cx="3358885" cy="1060704"/>
        </p:xfrm>
        <a:graphic>
          <a:graphicData uri="http://schemas.openxmlformats.org/drawingml/2006/table">
            <a:tbl>
              <a:tblPr firstRow="1" bandRow="1">
                <a:tableStyleId>{5C22544A-7EE6-4342-B048-85BDC9FD1C3A}</a:tableStyleId>
              </a:tblPr>
              <a:tblGrid>
                <a:gridCol w="599800">
                  <a:extLst>
                    <a:ext uri="{9D8B030D-6E8A-4147-A177-3AD203B41FA5}">
                      <a16:colId xmlns:a16="http://schemas.microsoft.com/office/drawing/2014/main" val="20000"/>
                    </a:ext>
                  </a:extLst>
                </a:gridCol>
                <a:gridCol w="839722">
                  <a:extLst>
                    <a:ext uri="{9D8B030D-6E8A-4147-A177-3AD203B41FA5}">
                      <a16:colId xmlns:a16="http://schemas.microsoft.com/office/drawing/2014/main" val="20001"/>
                    </a:ext>
                  </a:extLst>
                </a:gridCol>
                <a:gridCol w="839722">
                  <a:extLst>
                    <a:ext uri="{9D8B030D-6E8A-4147-A177-3AD203B41FA5}">
                      <a16:colId xmlns:a16="http://schemas.microsoft.com/office/drawing/2014/main" val="20002"/>
                    </a:ext>
                  </a:extLst>
                </a:gridCol>
                <a:gridCol w="1079641">
                  <a:extLst>
                    <a:ext uri="{9D8B030D-6E8A-4147-A177-3AD203B41FA5}">
                      <a16:colId xmlns:a16="http://schemas.microsoft.com/office/drawing/2014/main" val="20003"/>
                    </a:ext>
                  </a:extLst>
                </a:gridCol>
              </a:tblGrid>
              <a:tr h="0">
                <a:tc>
                  <a:txBody>
                    <a:bodyPr/>
                    <a:lstStyle/>
                    <a:p>
                      <a:pPr algn="l" fontAlgn="b">
                        <a:spcBef>
                          <a:spcPts val="0"/>
                        </a:spcBef>
                        <a:spcAft>
                          <a:spcPts val="900"/>
                        </a:spcAft>
                      </a:pPr>
                      <a:r>
                        <a:rPr lang="en-US" sz="800" b="1" i="0" u="none" strike="noStrike" smtClean="0">
                          <a:solidFill>
                            <a:srgbClr val="A32020"/>
                          </a:solidFill>
                          <a:effectLst/>
                          <a:latin typeface="Arial" panose="020B0604020202020204" pitchFamily="34" charset="0"/>
                          <a:cs typeface="Courier New" panose="02070309020205020404" pitchFamily="49" charset="0"/>
                        </a:rPr>
                        <a:t>CustID</a:t>
                      </a:r>
                      <a:endParaRPr lang="en-US" sz="8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solidFill>
                      <a:srgbClr val="FFFFFF"/>
                    </a:solidFill>
                  </a:tcPr>
                </a:tc>
                <a:tc>
                  <a:txBody>
                    <a:bodyPr/>
                    <a:lstStyle/>
                    <a:p>
                      <a:pPr algn="l" fontAlgn="b">
                        <a:spcBef>
                          <a:spcPts val="0"/>
                        </a:spcBef>
                        <a:spcAft>
                          <a:spcPts val="900"/>
                        </a:spcAft>
                      </a:pPr>
                      <a:r>
                        <a:rPr lang="en-US" sz="800" b="1" i="0" u="none" strike="noStrike" dirty="0" err="1" smtClean="0">
                          <a:solidFill>
                            <a:srgbClr val="A32020"/>
                          </a:solidFill>
                          <a:effectLst/>
                          <a:latin typeface="Arial" panose="020B0604020202020204" pitchFamily="34" charset="0"/>
                          <a:cs typeface="Courier New" panose="02070309020205020404" pitchFamily="49" charset="0"/>
                        </a:rPr>
                        <a:t>FirstName</a:t>
                      </a:r>
                      <a:endParaRPr lang="en-US" sz="8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solidFill>
                      <a:srgbClr val="FFFFFF"/>
                    </a:solidFill>
                  </a:tcPr>
                </a:tc>
                <a:tc>
                  <a:txBody>
                    <a:bodyPr/>
                    <a:lstStyle/>
                    <a:p>
                      <a:pPr algn="l" fontAlgn="b">
                        <a:spcBef>
                          <a:spcPts val="0"/>
                        </a:spcBef>
                        <a:spcAft>
                          <a:spcPts val="900"/>
                        </a:spcAft>
                      </a:pPr>
                      <a:r>
                        <a:rPr lang="en-US" sz="800" b="1" i="0" u="none" strike="noStrike" dirty="0" err="1" smtClean="0">
                          <a:solidFill>
                            <a:srgbClr val="A32020"/>
                          </a:solidFill>
                          <a:effectLst/>
                          <a:latin typeface="Arial" panose="020B0604020202020204" pitchFamily="34" charset="0"/>
                          <a:cs typeface="Courier New" panose="02070309020205020404" pitchFamily="49" charset="0"/>
                        </a:rPr>
                        <a:t>LastName</a:t>
                      </a:r>
                      <a:endParaRPr lang="en-US" sz="8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solidFill>
                      <a:srgbClr val="FFFFFF"/>
                    </a:solidFill>
                  </a:tcPr>
                </a:tc>
                <a:tc>
                  <a:txBody>
                    <a:bodyPr/>
                    <a:lstStyle/>
                    <a:p>
                      <a:pPr algn="l" fontAlgn="b">
                        <a:spcBef>
                          <a:spcPts val="0"/>
                        </a:spcBef>
                        <a:spcAft>
                          <a:spcPts val="900"/>
                        </a:spcAft>
                      </a:pPr>
                      <a:r>
                        <a:rPr lang="en-US" sz="800" b="1" i="0" u="none" strike="noStrike" dirty="0" err="1" smtClean="0">
                          <a:solidFill>
                            <a:srgbClr val="A32020"/>
                          </a:solidFill>
                          <a:effectLst/>
                          <a:latin typeface="Arial" panose="020B0604020202020204" pitchFamily="34" charset="0"/>
                          <a:cs typeface="Courier New" panose="02070309020205020404" pitchFamily="49" charset="0"/>
                        </a:rPr>
                        <a:t>TotalAmount</a:t>
                      </a:r>
                      <a:endParaRPr lang="en-US" sz="8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0" cmpd="sng">
                      <a:solidFill>
                        <a:srgbClr val="FFFFFF"/>
                      </a:solidFill>
                    </a:lnR>
                    <a:lnT w="0" cmpd="sng">
                      <a:solidFill>
                        <a:srgbClr val="FFFFFF"/>
                      </a:solidFill>
                    </a:lnT>
                    <a:lnB w="9525" cmpd="sng">
                      <a:solidFill>
                        <a:srgbClr val="968C6D"/>
                      </a:solidFill>
                      <a:prstDash val="solid"/>
                    </a:lnB>
                    <a:solidFill>
                      <a:srgbClr val="FFFFFF"/>
                    </a:solidFill>
                  </a:tcPr>
                </a:tc>
                <a:extLst>
                  <a:ext uri="{0D108BD9-81ED-4DB2-BD59-A6C34878D82A}">
                    <a16:rowId xmlns:a16="http://schemas.microsoft.com/office/drawing/2014/main" val="10000"/>
                  </a:ext>
                </a:extLst>
              </a:tr>
              <a:tr h="0">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3</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Paula</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Brown</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1206.95</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solidFill>
                      <a:srgbClr val="FFFFFF"/>
                    </a:solidFill>
                  </a:tcPr>
                </a:tc>
                <a:extLst>
                  <a:ext uri="{0D108BD9-81ED-4DB2-BD59-A6C34878D82A}">
                    <a16:rowId xmlns:a16="http://schemas.microsoft.com/office/drawing/2014/main" val="10001"/>
                  </a:ext>
                </a:extLst>
              </a:tr>
              <a:tr h="0">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7</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800" b="0" i="1" u="none" strike="noStrike" smtClean="0">
                          <a:solidFill>
                            <a:srgbClr val="000000"/>
                          </a:solidFill>
                          <a:effectLst/>
                          <a:latin typeface="Arial" panose="020B0604020202020204" pitchFamily="34" charset="0"/>
                          <a:cs typeface="Courier New" panose="02070309020205020404" pitchFamily="49" charset="0"/>
                        </a:rPr>
                        <a:t>NULL</a:t>
                      </a:r>
                      <a:endParaRPr lang="en-US" sz="800" b="0" i="1"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800" b="0" i="1" u="none" strike="noStrike" smtClean="0">
                          <a:solidFill>
                            <a:srgbClr val="000000"/>
                          </a:solidFill>
                          <a:effectLst/>
                          <a:latin typeface="Arial" panose="020B0604020202020204" pitchFamily="34" charset="0"/>
                          <a:cs typeface="Courier New" panose="02070309020205020404" pitchFamily="49" charset="0"/>
                        </a:rPr>
                        <a:t>NULL</a:t>
                      </a:r>
                      <a:endParaRPr lang="en-US" sz="800" b="0" i="1"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1113</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solidFill>
                      <a:srgbClr val="FFFFFF"/>
                    </a:solidFill>
                  </a:tcPr>
                </a:tc>
                <a:extLst>
                  <a:ext uri="{0D108BD9-81ED-4DB2-BD59-A6C34878D82A}">
                    <a16:rowId xmlns:a16="http://schemas.microsoft.com/office/drawing/2014/main" val="10002"/>
                  </a:ext>
                </a:extLst>
              </a:tr>
              <a:tr h="0">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4</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James</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Smith</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1003.55</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solidFill>
                      <a:srgbClr val="FFFFFF"/>
                    </a:solidFill>
                  </a:tcPr>
                </a:tc>
                <a:extLst>
                  <a:ext uri="{0D108BD9-81ED-4DB2-BD59-A6C34878D82A}">
                    <a16:rowId xmlns:a16="http://schemas.microsoft.com/office/drawing/2014/main" val="10003"/>
                  </a:ext>
                </a:extLst>
              </a:tr>
              <a:tr h="0">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2</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Steven</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Goldfish</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585.22</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solidFill>
                      <a:srgbClr val="FFFFFF"/>
                    </a:solidFill>
                  </a:tcPr>
                </a:tc>
                <a:extLst>
                  <a:ext uri="{0D108BD9-81ED-4DB2-BD59-A6C34878D82A}">
                    <a16:rowId xmlns:a16="http://schemas.microsoft.com/office/drawing/2014/main" val="10004"/>
                  </a:ext>
                </a:extLst>
              </a:tr>
              <a:tr h="0">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1</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olid"/>
                    </a:lnB>
                    <a:solidFill>
                      <a:srgbClr val="FFFFFF"/>
                    </a:solid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John</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solidFill>
                      <a:srgbClr val="FFFFFF"/>
                    </a:solid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Smith</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solidFill>
                      <a:srgbClr val="FFFFFF"/>
                    </a:solidFill>
                  </a:tcPr>
                </a:tc>
                <a:tc>
                  <a:txBody>
                    <a:bodyPr/>
                    <a:lstStyle/>
                    <a:p>
                      <a:pPr algn="l" fontAlgn="b">
                        <a:spcBef>
                          <a:spcPts val="0"/>
                        </a:spcBef>
                        <a:spcAft>
                          <a:spcPts val="900"/>
                        </a:spcAft>
                      </a:pPr>
                      <a:r>
                        <a:rPr lang="en-US" sz="800" b="0" i="0" u="none" strike="noStrike" dirty="0" smtClean="0">
                          <a:solidFill>
                            <a:srgbClr val="000000"/>
                          </a:solidFill>
                          <a:effectLst/>
                          <a:latin typeface="Arial" panose="020B0604020202020204" pitchFamily="34" charset="0"/>
                          <a:cs typeface="Courier New" panose="02070309020205020404" pitchFamily="49" charset="0"/>
                        </a:rPr>
                        <a:t>422.95</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olid"/>
                    </a:lnB>
                    <a:solidFill>
                      <a:srgbClr val="FFFFFF"/>
                    </a:solidFill>
                  </a:tcPr>
                </a:tc>
                <a:extLst>
                  <a:ext uri="{0D108BD9-81ED-4DB2-BD59-A6C34878D82A}">
                    <a16:rowId xmlns:a16="http://schemas.microsoft.com/office/drawing/2014/main" val="10005"/>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506418871"/>
              </p:ext>
            </p:extLst>
          </p:nvPr>
        </p:nvGraphicFramePr>
        <p:xfrm>
          <a:off x="533402" y="2033129"/>
          <a:ext cx="3962398" cy="2651760"/>
        </p:xfrm>
        <a:graphic>
          <a:graphicData uri="http://schemas.openxmlformats.org/drawingml/2006/table">
            <a:tbl>
              <a:tblPr firstRow="1" bandRow="1">
                <a:tableStyleId>{5C22544A-7EE6-4342-B048-85BDC9FD1C3A}</a:tableStyleId>
              </a:tblPr>
              <a:tblGrid>
                <a:gridCol w="766916">
                  <a:extLst>
                    <a:ext uri="{9D8B030D-6E8A-4147-A177-3AD203B41FA5}">
                      <a16:colId xmlns:a16="http://schemas.microsoft.com/office/drawing/2014/main" val="20000"/>
                    </a:ext>
                  </a:extLst>
                </a:gridCol>
                <a:gridCol w="766916">
                  <a:extLst>
                    <a:ext uri="{9D8B030D-6E8A-4147-A177-3AD203B41FA5}">
                      <a16:colId xmlns:a16="http://schemas.microsoft.com/office/drawing/2014/main" val="20001"/>
                    </a:ext>
                  </a:extLst>
                </a:gridCol>
                <a:gridCol w="1150373">
                  <a:extLst>
                    <a:ext uri="{9D8B030D-6E8A-4147-A177-3AD203B41FA5}">
                      <a16:colId xmlns:a16="http://schemas.microsoft.com/office/drawing/2014/main" val="20002"/>
                    </a:ext>
                  </a:extLst>
                </a:gridCol>
                <a:gridCol w="1278193">
                  <a:extLst>
                    <a:ext uri="{9D8B030D-6E8A-4147-A177-3AD203B41FA5}">
                      <a16:colId xmlns:a16="http://schemas.microsoft.com/office/drawing/2014/main" val="20003"/>
                    </a:ext>
                  </a:extLst>
                </a:gridCol>
              </a:tblGrid>
              <a:tr h="0">
                <a:tc>
                  <a:txBody>
                    <a:bodyPr/>
                    <a:lstStyle/>
                    <a:p>
                      <a:pPr algn="l" fontAlgn="b">
                        <a:spcBef>
                          <a:spcPts val="0"/>
                        </a:spcBef>
                        <a:spcAft>
                          <a:spcPts val="900"/>
                        </a:spcAft>
                      </a:pPr>
                      <a:r>
                        <a:rPr lang="en-US" sz="800" b="1" i="0" u="none" strike="noStrike" dirty="0" err="1" smtClean="0">
                          <a:solidFill>
                            <a:srgbClr val="A32020"/>
                          </a:solidFill>
                          <a:effectLst/>
                          <a:latin typeface="Arial" panose="020B0604020202020204" pitchFamily="34" charset="0"/>
                          <a:cs typeface="Courier New" panose="02070309020205020404" pitchFamily="49" charset="0"/>
                        </a:rPr>
                        <a:t>OrderID</a:t>
                      </a:r>
                      <a:endParaRPr lang="en-US" sz="8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800" b="1" i="0" u="none" strike="noStrike" smtClean="0">
                          <a:solidFill>
                            <a:srgbClr val="A32020"/>
                          </a:solidFill>
                          <a:effectLst/>
                          <a:latin typeface="Arial" panose="020B0604020202020204" pitchFamily="34" charset="0"/>
                          <a:cs typeface="Courier New" panose="02070309020205020404" pitchFamily="49" charset="0"/>
                        </a:rPr>
                        <a:t>CustID</a:t>
                      </a:r>
                      <a:endParaRPr lang="en-US" sz="8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800" b="1" i="0" u="none" strike="noStrike" smtClean="0">
                          <a:solidFill>
                            <a:srgbClr val="A32020"/>
                          </a:solidFill>
                          <a:effectLst/>
                          <a:latin typeface="Arial" panose="020B0604020202020204" pitchFamily="34" charset="0"/>
                          <a:cs typeface="Courier New" panose="02070309020205020404" pitchFamily="49" charset="0"/>
                        </a:rPr>
                        <a:t>Date</a:t>
                      </a:r>
                      <a:endParaRPr lang="en-US" sz="8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800" b="1" i="0" u="none" strike="noStrike" dirty="0" smtClean="0">
                          <a:solidFill>
                            <a:srgbClr val="A32020"/>
                          </a:solidFill>
                          <a:effectLst/>
                          <a:latin typeface="Arial" panose="020B0604020202020204" pitchFamily="34" charset="0"/>
                          <a:cs typeface="Courier New" panose="02070309020205020404" pitchFamily="49" charset="0"/>
                        </a:rPr>
                        <a:t>Amount</a:t>
                      </a:r>
                      <a:endParaRPr lang="en-US" sz="8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0" cmpd="sng">
                      <a:solidFill>
                        <a:srgbClr val="FFFFFF"/>
                      </a:solidFill>
                    </a:lnR>
                    <a:lnT w="0" cmpd="sng">
                      <a:solidFill>
                        <a:srgbClr val="FFFFFF"/>
                      </a:solidFill>
                    </a:lnT>
                    <a:lnB w="9525" cmpd="sng">
                      <a:solidFill>
                        <a:srgbClr val="968C6D"/>
                      </a:solidFill>
                      <a:prstDash val="solid"/>
                    </a:lnB>
                    <a:noFill/>
                  </a:tcPr>
                </a:tc>
                <a:extLst>
                  <a:ext uri="{0D108BD9-81ED-4DB2-BD59-A6C34878D82A}">
                    <a16:rowId xmlns:a16="http://schemas.microsoft.com/office/drawing/2014/main" val="10000"/>
                  </a:ext>
                </a:extLst>
              </a:tr>
              <a:tr h="0">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1</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2</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2/15/2015</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100.22</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noFill/>
                  </a:tcPr>
                </a:tc>
                <a:extLst>
                  <a:ext uri="{0D108BD9-81ED-4DB2-BD59-A6C34878D82A}">
                    <a16:rowId xmlns:a16="http://schemas.microsoft.com/office/drawing/2014/main" val="10001"/>
                  </a:ext>
                </a:extLst>
              </a:tr>
              <a:tr h="0">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2</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1</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3/18/2015</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99.95</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2"/>
                  </a:ext>
                </a:extLst>
              </a:tr>
              <a:tr h="0">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3</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dirty="0" smtClean="0">
                          <a:solidFill>
                            <a:srgbClr val="000000"/>
                          </a:solidFill>
                          <a:effectLst/>
                          <a:latin typeface="Arial" panose="020B0604020202020204" pitchFamily="34" charset="0"/>
                          <a:cs typeface="Courier New" panose="02070309020205020404" pitchFamily="49" charset="0"/>
                        </a:rPr>
                        <a:t>3</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5/11/2015</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122.95</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3"/>
                  </a:ext>
                </a:extLst>
              </a:tr>
              <a:tr h="0">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4</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3</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7/28/2015</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100</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4"/>
                  </a:ext>
                </a:extLst>
              </a:tr>
              <a:tr h="0">
                <a:tc>
                  <a:txBody>
                    <a:bodyPr/>
                    <a:lstStyle/>
                    <a:p>
                      <a:pPr algn="l" fontAlgn="b">
                        <a:spcBef>
                          <a:spcPts val="0"/>
                        </a:spcBef>
                        <a:spcAft>
                          <a:spcPts val="900"/>
                        </a:spcAft>
                      </a:pPr>
                      <a:r>
                        <a:rPr lang="en-US" sz="800" b="0" i="0" u="none" strike="noStrike" dirty="0" smtClean="0">
                          <a:solidFill>
                            <a:srgbClr val="000000"/>
                          </a:solidFill>
                          <a:effectLst/>
                          <a:latin typeface="Arial" panose="020B0604020202020204" pitchFamily="34" charset="0"/>
                          <a:cs typeface="Courier New" panose="02070309020205020404" pitchFamily="49" charset="0"/>
                        </a:rPr>
                        <a:t>5</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4</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8/18/2015</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555.55</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5"/>
                  </a:ext>
                </a:extLst>
              </a:tr>
              <a:tr h="0">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6</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7</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7/4/2015</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1000</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6"/>
                  </a:ext>
                </a:extLst>
              </a:tr>
              <a:tr h="0">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7</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3</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7/15/2015</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458</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7"/>
                  </a:ext>
                </a:extLst>
              </a:tr>
              <a:tr h="0">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8</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1</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dirty="0" smtClean="0">
                          <a:solidFill>
                            <a:srgbClr val="000000"/>
                          </a:solidFill>
                          <a:effectLst/>
                          <a:latin typeface="Arial" panose="020B0604020202020204" pitchFamily="34" charset="0"/>
                          <a:cs typeface="Courier New" panose="02070309020205020404" pitchFamily="49" charset="0"/>
                        </a:rPr>
                        <a:t>10/18/2015</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323</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8"/>
                  </a:ext>
                </a:extLst>
              </a:tr>
              <a:tr h="0">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9</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2</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5/11/2015</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355</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9"/>
                  </a:ext>
                </a:extLst>
              </a:tr>
              <a:tr h="0">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10</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3</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3/28/2015</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77</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10"/>
                  </a:ext>
                </a:extLst>
              </a:tr>
              <a:tr h="0">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11</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7</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8/18/2015</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dirty="0" smtClean="0">
                          <a:solidFill>
                            <a:srgbClr val="000000"/>
                          </a:solidFill>
                          <a:effectLst/>
                          <a:latin typeface="Arial" panose="020B0604020202020204" pitchFamily="34" charset="0"/>
                          <a:cs typeface="Courier New" panose="02070309020205020404" pitchFamily="49" charset="0"/>
                        </a:rPr>
                        <a:t>113</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11"/>
                  </a:ext>
                </a:extLst>
              </a:tr>
              <a:tr h="0">
                <a:tc>
                  <a:txBody>
                    <a:bodyPr/>
                    <a:lstStyle/>
                    <a:p>
                      <a:pPr algn="l" fontAlgn="b">
                        <a:spcBef>
                          <a:spcPts val="0"/>
                        </a:spcBef>
                        <a:spcAft>
                          <a:spcPts val="900"/>
                        </a:spcAft>
                      </a:pPr>
                      <a:r>
                        <a:rPr lang="en-US" sz="800" b="0" i="0" u="none" strike="noStrike" dirty="0" smtClean="0">
                          <a:solidFill>
                            <a:srgbClr val="000000"/>
                          </a:solidFill>
                          <a:effectLst/>
                          <a:latin typeface="Arial" panose="020B0604020202020204" pitchFamily="34" charset="0"/>
                          <a:cs typeface="Courier New" panose="02070309020205020404" pitchFamily="49" charset="0"/>
                        </a:rPr>
                        <a:t>12</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2</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4/4/2015</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130</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12"/>
                  </a:ext>
                </a:extLst>
              </a:tr>
              <a:tr h="0">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13</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4</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8/18/2015</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448</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13"/>
                  </a:ext>
                </a:extLst>
              </a:tr>
              <a:tr h="0">
                <a:tc>
                  <a:txBody>
                    <a:bodyPr/>
                    <a:lstStyle/>
                    <a:p>
                      <a:pPr algn="l" fontAlgn="b">
                        <a:spcBef>
                          <a:spcPts val="0"/>
                        </a:spcBef>
                        <a:spcAft>
                          <a:spcPts val="900"/>
                        </a:spcAft>
                      </a:pPr>
                      <a:r>
                        <a:rPr lang="en-US" sz="800" b="0" i="0" u="none" strike="noStrike" dirty="0" smtClean="0">
                          <a:solidFill>
                            <a:srgbClr val="000000"/>
                          </a:solidFill>
                          <a:effectLst/>
                          <a:latin typeface="Arial" panose="020B0604020202020204" pitchFamily="34" charset="0"/>
                          <a:cs typeface="Courier New" panose="02070309020205020404" pitchFamily="49" charset="0"/>
                        </a:rPr>
                        <a:t>14</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3</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1/4/2015</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800" b="0" i="0" u="none" strike="noStrike" dirty="0" smtClean="0">
                          <a:solidFill>
                            <a:srgbClr val="000000"/>
                          </a:solidFill>
                          <a:effectLst/>
                          <a:latin typeface="Arial" panose="020B0604020202020204" pitchFamily="34" charset="0"/>
                          <a:cs typeface="Courier New" panose="02070309020205020404" pitchFamily="49" charset="0"/>
                        </a:rPr>
                        <a:t>449</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olid"/>
                    </a:lnB>
                    <a:noFill/>
                  </a:tcPr>
                </a:tc>
                <a:extLst>
                  <a:ext uri="{0D108BD9-81ED-4DB2-BD59-A6C34878D82A}">
                    <a16:rowId xmlns:a16="http://schemas.microsoft.com/office/drawing/2014/main" val="1001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340539344"/>
              </p:ext>
            </p:extLst>
          </p:nvPr>
        </p:nvGraphicFramePr>
        <p:xfrm>
          <a:off x="533403" y="5111496"/>
          <a:ext cx="3831770" cy="1060704"/>
        </p:xfrm>
        <a:graphic>
          <a:graphicData uri="http://schemas.openxmlformats.org/drawingml/2006/table">
            <a:tbl>
              <a:tblPr firstRow="1" bandRow="1">
                <a:tableStyleId>{5C22544A-7EE6-4342-B048-85BDC9FD1C3A}</a:tableStyleId>
              </a:tblPr>
              <a:tblGrid>
                <a:gridCol w="596053">
                  <a:extLst>
                    <a:ext uri="{9D8B030D-6E8A-4147-A177-3AD203B41FA5}">
                      <a16:colId xmlns:a16="http://schemas.microsoft.com/office/drawing/2014/main" val="20000"/>
                    </a:ext>
                  </a:extLst>
                </a:gridCol>
                <a:gridCol w="766354">
                  <a:extLst>
                    <a:ext uri="{9D8B030D-6E8A-4147-A177-3AD203B41FA5}">
                      <a16:colId xmlns:a16="http://schemas.microsoft.com/office/drawing/2014/main" val="20001"/>
                    </a:ext>
                  </a:extLst>
                </a:gridCol>
                <a:gridCol w="766354">
                  <a:extLst>
                    <a:ext uri="{9D8B030D-6E8A-4147-A177-3AD203B41FA5}">
                      <a16:colId xmlns:a16="http://schemas.microsoft.com/office/drawing/2014/main" val="20002"/>
                    </a:ext>
                  </a:extLst>
                </a:gridCol>
                <a:gridCol w="1703009">
                  <a:extLst>
                    <a:ext uri="{9D8B030D-6E8A-4147-A177-3AD203B41FA5}">
                      <a16:colId xmlns:a16="http://schemas.microsoft.com/office/drawing/2014/main" val="20003"/>
                    </a:ext>
                  </a:extLst>
                </a:gridCol>
              </a:tblGrid>
              <a:tr h="0">
                <a:tc>
                  <a:txBody>
                    <a:bodyPr/>
                    <a:lstStyle/>
                    <a:p>
                      <a:pPr algn="l" fontAlgn="b">
                        <a:spcBef>
                          <a:spcPts val="0"/>
                        </a:spcBef>
                        <a:spcAft>
                          <a:spcPts val="900"/>
                        </a:spcAft>
                      </a:pPr>
                      <a:r>
                        <a:rPr lang="en-US" sz="800" b="1" i="0" u="none" strike="noStrike" dirty="0" err="1" smtClean="0">
                          <a:solidFill>
                            <a:srgbClr val="A32020"/>
                          </a:solidFill>
                          <a:effectLst/>
                          <a:latin typeface="Arial" panose="020B0604020202020204" pitchFamily="34" charset="0"/>
                          <a:cs typeface="Courier New" panose="02070309020205020404" pitchFamily="49" charset="0"/>
                        </a:rPr>
                        <a:t>CustID</a:t>
                      </a:r>
                      <a:endParaRPr lang="en-US" sz="8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800" b="1" i="0" u="none" strike="noStrike" smtClean="0">
                          <a:solidFill>
                            <a:srgbClr val="A32020"/>
                          </a:solidFill>
                          <a:effectLst/>
                          <a:latin typeface="Arial" panose="020B0604020202020204" pitchFamily="34" charset="0"/>
                          <a:cs typeface="Courier New" panose="02070309020205020404" pitchFamily="49" charset="0"/>
                        </a:rPr>
                        <a:t>FirstName</a:t>
                      </a:r>
                      <a:endParaRPr lang="en-US" sz="8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800" b="1" i="0" u="none" strike="noStrike" smtClean="0">
                          <a:solidFill>
                            <a:srgbClr val="A32020"/>
                          </a:solidFill>
                          <a:effectLst/>
                          <a:latin typeface="Arial" panose="020B0604020202020204" pitchFamily="34" charset="0"/>
                          <a:cs typeface="Courier New" panose="02070309020205020404" pitchFamily="49" charset="0"/>
                        </a:rPr>
                        <a:t>LastName</a:t>
                      </a:r>
                      <a:endParaRPr lang="en-US" sz="800" b="1" i="0" u="none" strike="noStrike">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900"/>
                        </a:spcAft>
                      </a:pPr>
                      <a:r>
                        <a:rPr lang="en-US" sz="800" b="1" i="0" u="none" strike="noStrike" dirty="0" smtClean="0">
                          <a:solidFill>
                            <a:srgbClr val="A32020"/>
                          </a:solidFill>
                          <a:effectLst/>
                          <a:latin typeface="Arial" panose="020B0604020202020204" pitchFamily="34" charset="0"/>
                          <a:cs typeface="Courier New" panose="02070309020205020404" pitchFamily="49" charset="0"/>
                        </a:rPr>
                        <a:t>Email</a:t>
                      </a:r>
                      <a:endParaRPr lang="en-US" sz="8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0" cmpd="sng">
                      <a:solidFill>
                        <a:srgbClr val="FFFFFF"/>
                      </a:solidFill>
                    </a:lnR>
                    <a:lnT w="0" cmpd="sng">
                      <a:solidFill>
                        <a:srgbClr val="FFFFFF"/>
                      </a:solidFill>
                    </a:lnT>
                    <a:lnB w="9525" cmpd="sng">
                      <a:solidFill>
                        <a:srgbClr val="968C6D"/>
                      </a:solidFill>
                      <a:prstDash val="solid"/>
                    </a:lnB>
                    <a:noFill/>
                  </a:tcPr>
                </a:tc>
                <a:extLst>
                  <a:ext uri="{0D108BD9-81ED-4DB2-BD59-A6C34878D82A}">
                    <a16:rowId xmlns:a16="http://schemas.microsoft.com/office/drawing/2014/main" val="10000"/>
                  </a:ext>
                </a:extLst>
              </a:tr>
              <a:tr h="0">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1</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John</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Smith</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John.Smith@yahoo.com</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noFill/>
                  </a:tcPr>
                </a:tc>
                <a:extLst>
                  <a:ext uri="{0D108BD9-81ED-4DB2-BD59-A6C34878D82A}">
                    <a16:rowId xmlns:a16="http://schemas.microsoft.com/office/drawing/2014/main" val="10001"/>
                  </a:ext>
                </a:extLst>
              </a:tr>
              <a:tr h="0">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2</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Steven</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Goldfish</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goldfish@fishhere.net</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2"/>
                  </a:ext>
                </a:extLst>
              </a:tr>
              <a:tr h="0">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3</a:t>
                      </a:r>
                      <a:endParaRPr lang="en-US" sz="8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Paula</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Brown</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dirty="0" smtClean="0">
                          <a:solidFill>
                            <a:srgbClr val="000000"/>
                          </a:solidFill>
                          <a:effectLst/>
                          <a:latin typeface="Arial" panose="020B0604020202020204" pitchFamily="34" charset="0"/>
                          <a:cs typeface="Courier New" panose="02070309020205020404" pitchFamily="49" charset="0"/>
                        </a:rPr>
                        <a:t>pb@herowndomain.org</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3"/>
                  </a:ext>
                </a:extLst>
              </a:tr>
              <a:tr h="0">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4</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James</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Smith</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jim@supergig.co.uk</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4"/>
                  </a:ext>
                </a:extLst>
              </a:tr>
              <a:tr h="0">
                <a:tc>
                  <a:txBody>
                    <a:bodyPr/>
                    <a:lstStyle/>
                    <a:p>
                      <a:pPr algn="l" fontAlgn="b">
                        <a:spcBef>
                          <a:spcPts val="0"/>
                        </a:spcBef>
                        <a:spcAft>
                          <a:spcPts val="900"/>
                        </a:spcAft>
                      </a:pPr>
                      <a:r>
                        <a:rPr lang="en-US" sz="800" b="0" i="0" u="none" strike="noStrike" dirty="0" smtClean="0">
                          <a:solidFill>
                            <a:srgbClr val="000000"/>
                          </a:solidFill>
                          <a:effectLst/>
                          <a:latin typeface="Arial" panose="020B0604020202020204" pitchFamily="34" charset="0"/>
                          <a:cs typeface="Courier New" panose="02070309020205020404" pitchFamily="49" charset="0"/>
                        </a:rPr>
                        <a:t>5</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Mary</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800" b="0" i="0" u="none" strike="noStrike" smtClean="0">
                          <a:solidFill>
                            <a:srgbClr val="000000"/>
                          </a:solidFill>
                          <a:effectLst/>
                          <a:latin typeface="Arial" panose="020B0604020202020204" pitchFamily="34" charset="0"/>
                          <a:cs typeface="Courier New" panose="02070309020205020404" pitchFamily="49" charset="0"/>
                        </a:rPr>
                        <a:t>Stevens</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900"/>
                        </a:spcAft>
                      </a:pPr>
                      <a:r>
                        <a:rPr lang="en-US" sz="800" b="0" i="0" u="none" strike="noStrike" dirty="0" smtClean="0">
                          <a:solidFill>
                            <a:srgbClr val="000000"/>
                          </a:solidFill>
                          <a:effectLst/>
                          <a:latin typeface="Arial" panose="020B0604020202020204" pitchFamily="34" charset="0"/>
                          <a:cs typeface="Courier New" panose="02070309020205020404" pitchFamily="49" charset="0"/>
                        </a:rPr>
                        <a:t>mstevens@gmail.com</a:t>
                      </a:r>
                      <a:endParaRPr lang="en-US" sz="8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oli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101512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Combining queries</a:t>
            </a:r>
            <a:endParaRPr lang="en-US" dirty="0"/>
          </a:p>
        </p:txBody>
      </p:sp>
      <p:sp>
        <p:nvSpPr>
          <p:cNvPr id="6" name="Content Placeholder 5"/>
          <p:cNvSpPr>
            <a:spLocks noGrp="1"/>
          </p:cNvSpPr>
          <p:nvPr>
            <p:ph sz="quarter" idx="15"/>
          </p:nvPr>
        </p:nvSpPr>
        <p:spPr>
          <a:xfrm>
            <a:off x="533400" y="1762791"/>
            <a:ext cx="8077200" cy="2908489"/>
          </a:xfrm>
        </p:spPr>
        <p:txBody>
          <a:bodyPr/>
          <a:lstStyle/>
          <a:p>
            <a:pPr lvl="1"/>
            <a:r>
              <a:rPr lang="en-US" b="1" dirty="0"/>
              <a:t>SELECT</a:t>
            </a:r>
            <a:r>
              <a:rPr lang="en-US" dirty="0"/>
              <a:t> statements can be combined to avoid hard-coding values or creating intermediate tables</a:t>
            </a:r>
          </a:p>
          <a:p>
            <a:pPr lvl="1"/>
            <a:r>
              <a:rPr lang="en-US" dirty="0"/>
              <a:t>In a simple case, an additional </a:t>
            </a:r>
            <a:r>
              <a:rPr lang="en-US" b="1" dirty="0"/>
              <a:t>SELECT</a:t>
            </a:r>
            <a:r>
              <a:rPr lang="en-US" dirty="0"/>
              <a:t> statement returns a value for use in </a:t>
            </a:r>
            <a:r>
              <a:rPr lang="en-US" dirty="0" smtClean="0"/>
              <a:t>a condition:</a:t>
            </a:r>
            <a:endParaRPr lang="en-US" dirty="0"/>
          </a:p>
          <a:p>
            <a:r>
              <a:rPr lang="en-US" b="1" dirty="0">
                <a:solidFill>
                  <a:schemeClr val="accent1"/>
                </a:solidFill>
              </a:rPr>
              <a:t>SELECT</a:t>
            </a:r>
            <a:r>
              <a:rPr lang="en-US" dirty="0"/>
              <a:t> * </a:t>
            </a:r>
            <a:r>
              <a:rPr lang="en-US" b="1" dirty="0">
                <a:solidFill>
                  <a:schemeClr val="accent1"/>
                </a:solidFill>
              </a:rPr>
              <a:t>FROM </a:t>
            </a:r>
            <a:r>
              <a:rPr lang="en-US" dirty="0" err="1"/>
              <a:t>table_name</a:t>
            </a:r>
            <a:r>
              <a:rPr lang="en-US" dirty="0"/>
              <a:t> </a:t>
            </a:r>
            <a:r>
              <a:rPr lang="en-US" b="1" dirty="0">
                <a:solidFill>
                  <a:schemeClr val="accent1"/>
                </a:solidFill>
              </a:rPr>
              <a:t>WHERE</a:t>
            </a:r>
            <a:r>
              <a:rPr lang="en-US" dirty="0"/>
              <a:t> column1 &gt; </a:t>
            </a:r>
          </a:p>
          <a:p>
            <a:r>
              <a:rPr lang="en-US" dirty="0"/>
              <a:t>(</a:t>
            </a:r>
            <a:r>
              <a:rPr lang="en-US" b="1" dirty="0">
                <a:solidFill>
                  <a:schemeClr val="accent1"/>
                </a:solidFill>
              </a:rPr>
              <a:t>SELECT AVG</a:t>
            </a:r>
            <a:r>
              <a:rPr lang="en-US" dirty="0"/>
              <a:t>(column1) </a:t>
            </a:r>
            <a:r>
              <a:rPr lang="en-US" b="1" dirty="0">
                <a:solidFill>
                  <a:schemeClr val="accent1"/>
                </a:solidFill>
              </a:rPr>
              <a:t>FROM</a:t>
            </a:r>
            <a:r>
              <a:rPr lang="en-US" dirty="0"/>
              <a:t> </a:t>
            </a:r>
            <a:r>
              <a:rPr lang="en-US" dirty="0" err="1"/>
              <a:t>table_name</a:t>
            </a:r>
            <a:r>
              <a:rPr lang="en-US" dirty="0" smtClean="0"/>
              <a:t>);</a:t>
            </a:r>
            <a:endParaRPr lang="en-US" dirty="0"/>
          </a:p>
          <a:p>
            <a:r>
              <a:rPr lang="en-US" dirty="0"/>
              <a:t>More complex queries with multiple layers of nesting may require the use of </a:t>
            </a:r>
            <a:r>
              <a:rPr lang="en-US" dirty="0" smtClean="0"/>
              <a:t>aliases</a:t>
            </a:r>
            <a:endParaRPr lang="en-US" dirty="0"/>
          </a:p>
          <a:p>
            <a:r>
              <a:rPr lang="en-US" b="1" dirty="0">
                <a:solidFill>
                  <a:schemeClr val="accent1"/>
                </a:solidFill>
              </a:rPr>
              <a:t>SELECT COUNT</a:t>
            </a:r>
            <a:r>
              <a:rPr lang="en-US" dirty="0"/>
              <a:t>(*) </a:t>
            </a:r>
            <a:r>
              <a:rPr lang="en-US" b="1" dirty="0">
                <a:solidFill>
                  <a:schemeClr val="accent1"/>
                </a:solidFill>
              </a:rPr>
              <a:t>FROM</a:t>
            </a:r>
            <a:r>
              <a:rPr lang="en-US" dirty="0"/>
              <a:t> (</a:t>
            </a:r>
            <a:r>
              <a:rPr lang="en-US" b="1" dirty="0">
                <a:solidFill>
                  <a:schemeClr val="accent1"/>
                </a:solidFill>
              </a:rPr>
              <a:t>SELECT</a:t>
            </a:r>
            <a:r>
              <a:rPr lang="en-US" dirty="0"/>
              <a:t> * </a:t>
            </a:r>
            <a:r>
              <a:rPr lang="en-US" b="1" dirty="0">
                <a:solidFill>
                  <a:schemeClr val="accent1"/>
                </a:solidFill>
              </a:rPr>
              <a:t>FROM</a:t>
            </a:r>
            <a:r>
              <a:rPr lang="en-US" dirty="0"/>
              <a:t> </a:t>
            </a:r>
            <a:r>
              <a:rPr lang="en-US" dirty="0" err="1"/>
              <a:t>table_name</a:t>
            </a:r>
            <a:r>
              <a:rPr lang="en-US" dirty="0"/>
              <a:t> </a:t>
            </a:r>
            <a:r>
              <a:rPr lang="en-US" b="1" dirty="0">
                <a:solidFill>
                  <a:schemeClr val="accent1"/>
                </a:solidFill>
              </a:rPr>
              <a:t>WHERE</a:t>
            </a:r>
            <a:r>
              <a:rPr lang="en-US" dirty="0"/>
              <a:t> column1 &gt; </a:t>
            </a:r>
          </a:p>
          <a:p>
            <a:r>
              <a:rPr lang="en-US" dirty="0"/>
              <a:t>(</a:t>
            </a:r>
            <a:r>
              <a:rPr lang="en-US" b="1" dirty="0">
                <a:solidFill>
                  <a:schemeClr val="accent1"/>
                </a:solidFill>
              </a:rPr>
              <a:t>SELECT AVG</a:t>
            </a:r>
            <a:r>
              <a:rPr lang="en-US" dirty="0"/>
              <a:t>(column1) </a:t>
            </a:r>
            <a:r>
              <a:rPr lang="en-US" b="1" dirty="0">
                <a:solidFill>
                  <a:schemeClr val="accent1"/>
                </a:solidFill>
              </a:rPr>
              <a:t>FROM</a:t>
            </a:r>
            <a:r>
              <a:rPr lang="en-US" dirty="0"/>
              <a:t> </a:t>
            </a:r>
            <a:r>
              <a:rPr lang="en-US" dirty="0" err="1"/>
              <a:t>table_name</a:t>
            </a:r>
            <a:r>
              <a:rPr lang="en-US" dirty="0"/>
              <a:t>)) </a:t>
            </a:r>
            <a:r>
              <a:rPr lang="en-US" b="1" dirty="0">
                <a:solidFill>
                  <a:schemeClr val="accent1"/>
                </a:solidFill>
              </a:rPr>
              <a:t>temp</a:t>
            </a:r>
            <a:r>
              <a:rPr lang="en-US" dirty="0" smtClean="0"/>
              <a:t>;</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66</a:t>
            </a:fld>
            <a:endParaRPr lang="en-US" dirty="0"/>
          </a:p>
        </p:txBody>
      </p:sp>
    </p:spTree>
    <p:extLst>
      <p:ext uri="{BB962C8B-B14F-4D97-AF65-F5344CB8AC3E}">
        <p14:creationId xmlns:p14="http://schemas.microsoft.com/office/powerpoint/2010/main" val="21080587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#5</a:t>
            </a:r>
          </a:p>
        </p:txBody>
      </p:sp>
      <p:sp>
        <p:nvSpPr>
          <p:cNvPr id="6" name="Content Placeholder 5"/>
          <p:cNvSpPr>
            <a:spLocks noGrp="1"/>
          </p:cNvSpPr>
          <p:nvPr>
            <p:ph sz="quarter" idx="15"/>
          </p:nvPr>
        </p:nvSpPr>
        <p:spPr>
          <a:xfrm>
            <a:off x="533400" y="1762791"/>
            <a:ext cx="8077200" cy="1577355"/>
          </a:xfrm>
        </p:spPr>
        <p:txBody>
          <a:bodyPr/>
          <a:lstStyle/>
          <a:p>
            <a:pPr marL="0" lvl="1" indent="0">
              <a:buNone/>
            </a:pPr>
            <a:r>
              <a:rPr lang="en-US" dirty="0"/>
              <a:t>Answer the following questions:</a:t>
            </a:r>
          </a:p>
          <a:p>
            <a:pPr lvl="1">
              <a:buFont typeface="+mj-lt"/>
              <a:buAutoNum type="arabicPeriod"/>
            </a:pPr>
            <a:r>
              <a:rPr lang="en-US" dirty="0"/>
              <a:t>Return the top five most downloaded tracks with the full name of the track and number of downloads.</a:t>
            </a:r>
          </a:p>
          <a:p>
            <a:pPr lvl="1">
              <a:buFont typeface="+mj-lt"/>
              <a:buAutoNum type="arabicPeriod"/>
            </a:pPr>
            <a:r>
              <a:rPr lang="en-US" dirty="0"/>
              <a:t>How many distinct albums have actually been downloaded?</a:t>
            </a:r>
          </a:p>
          <a:p>
            <a:pPr lvl="1">
              <a:buFont typeface="+mj-lt"/>
              <a:buAutoNum type="arabicPeriod"/>
            </a:pPr>
            <a:r>
              <a:rPr lang="en-US" dirty="0"/>
              <a:t>What is the most popular genre</a:t>
            </a:r>
            <a:r>
              <a:rPr lang="en-US" dirty="0" smtClean="0"/>
              <a:t>?</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67</a:t>
            </a:fld>
            <a:endParaRPr lang="en-US" dirty="0"/>
          </a:p>
        </p:txBody>
      </p:sp>
    </p:spTree>
    <p:extLst>
      <p:ext uri="{BB962C8B-B14F-4D97-AF65-F5344CB8AC3E}">
        <p14:creationId xmlns:p14="http://schemas.microsoft.com/office/powerpoint/2010/main" val="28389455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Assignment</a:t>
            </a:r>
          </a:p>
        </p:txBody>
      </p:sp>
      <p:sp>
        <p:nvSpPr>
          <p:cNvPr id="4" name="Slide Number Placeholder 3"/>
          <p:cNvSpPr>
            <a:spLocks noGrp="1"/>
          </p:cNvSpPr>
          <p:nvPr>
            <p:ph type="sldNum" sz="quarter" idx="12"/>
          </p:nvPr>
        </p:nvSpPr>
        <p:spPr/>
        <p:txBody>
          <a:bodyPr/>
          <a:lstStyle/>
          <a:p>
            <a:fld id="{0EB59224-DFAF-451D-8CBC-9A737B9002FD}" type="slidenum">
              <a:rPr lang="en-US" smtClean="0"/>
              <a:pPr/>
              <a:t>68</a:t>
            </a:fld>
            <a:endParaRPr lang="en-US" dirty="0"/>
          </a:p>
        </p:txBody>
      </p:sp>
    </p:spTree>
    <p:extLst>
      <p:ext uri="{BB962C8B-B14F-4D97-AF65-F5344CB8AC3E}">
        <p14:creationId xmlns:p14="http://schemas.microsoft.com/office/powerpoint/2010/main" val="27274164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a:t>
            </a:r>
            <a:r>
              <a:rPr lang="en-US" dirty="0" smtClean="0"/>
              <a:t>1 – </a:t>
            </a:r>
            <a:r>
              <a:rPr lang="en-US" dirty="0"/>
              <a:t>Excel and SQL</a:t>
            </a:r>
          </a:p>
        </p:txBody>
      </p:sp>
      <p:sp>
        <p:nvSpPr>
          <p:cNvPr id="6" name="Content Placeholder 5"/>
          <p:cNvSpPr>
            <a:spLocks noGrp="1"/>
          </p:cNvSpPr>
          <p:nvPr>
            <p:ph sz="quarter" idx="15"/>
          </p:nvPr>
        </p:nvSpPr>
        <p:spPr>
          <a:xfrm>
            <a:off x="533400" y="1762791"/>
            <a:ext cx="8077200" cy="4516621"/>
          </a:xfrm>
        </p:spPr>
        <p:txBody>
          <a:bodyPr/>
          <a:lstStyle/>
          <a:p>
            <a:pPr marL="0" lvl="1" indent="0">
              <a:buNone/>
            </a:pPr>
            <a:r>
              <a:rPr lang="en-US" dirty="0"/>
              <a:t>You have been hired by the Office of the Mayor in New York City to review data from city operations for opportunities to improve services. In particular, the Mayor has heard complaints from some citizens that film shoots in the city are causing too much disruption. The city has provided historical data on film permits and noise complaints. </a:t>
            </a:r>
          </a:p>
          <a:p>
            <a:pPr marL="0" lvl="1" indent="0">
              <a:buNone/>
            </a:pPr>
            <a:r>
              <a:rPr lang="en-US" dirty="0"/>
              <a:t>Your assignment is to perform initial profiling and descriptive analysis of the data to understand more about the situation. Submissions are due </a:t>
            </a:r>
            <a:r>
              <a:rPr lang="en-US" dirty="0" smtClean="0"/>
              <a:t>by</a:t>
            </a:r>
            <a:r>
              <a:rPr lang="en-US" dirty="0" smtClean="0">
                <a:solidFill>
                  <a:srgbClr val="FF0000"/>
                </a:solidFill>
              </a:rPr>
              <a:t> XXXXXXXXXX</a:t>
            </a:r>
            <a:r>
              <a:rPr lang="en-US" dirty="0" smtClean="0"/>
              <a:t>.</a:t>
            </a:r>
            <a:endParaRPr lang="en-US" dirty="0"/>
          </a:p>
          <a:p>
            <a:pPr lvl="1">
              <a:buFont typeface="+mj-lt"/>
              <a:buAutoNum type="arabicPeriod"/>
            </a:pPr>
            <a:r>
              <a:rPr lang="en-US" dirty="0"/>
              <a:t>Import ‘NYC_Film_Permits.csv’ into Excel. Import the same file and ‘</a:t>
            </a:r>
            <a:r>
              <a:rPr lang="en-US" dirty="0" err="1"/>
              <a:t>NYC_Noise_Complaints.tsv</a:t>
            </a:r>
            <a:r>
              <a:rPr lang="en-US" dirty="0"/>
              <a:t>’ into SQLite.</a:t>
            </a:r>
          </a:p>
          <a:p>
            <a:pPr lvl="1">
              <a:buFont typeface="+mj-lt"/>
              <a:buAutoNum type="arabicPeriod"/>
            </a:pPr>
            <a:r>
              <a:rPr lang="en-US" dirty="0"/>
              <a:t>Answer questions 1-30 in </a:t>
            </a:r>
            <a:r>
              <a:rPr lang="en-US" dirty="0" smtClean="0"/>
              <a:t>‘Assignment_1_Answers.xlsx</a:t>
            </a:r>
            <a:r>
              <a:rPr lang="en-US" dirty="0"/>
              <a:t>’ and add a brief description of how you determined the answer. This file should only include your answers, not the data. Add your </a:t>
            </a:r>
            <a:r>
              <a:rPr lang="en-US" dirty="0" smtClean="0"/>
              <a:t>student ID # </a:t>
            </a:r>
            <a:r>
              <a:rPr lang="en-US" dirty="0"/>
              <a:t>to the end of the file name.</a:t>
            </a:r>
          </a:p>
          <a:p>
            <a:pPr lvl="1">
              <a:buFont typeface="+mj-lt"/>
              <a:buAutoNum type="arabicPeriod"/>
            </a:pPr>
            <a:r>
              <a:rPr lang="en-US" dirty="0"/>
              <a:t>Upload the Excel workbook, including the data, that you used to answer questions </a:t>
            </a:r>
            <a:br>
              <a:rPr lang="en-US" dirty="0"/>
            </a:br>
            <a:r>
              <a:rPr lang="en-US" dirty="0"/>
              <a:t>1-20. This file should be called </a:t>
            </a:r>
            <a:r>
              <a:rPr lang="en-US" dirty="0" smtClean="0"/>
              <a:t>‘Assignment_1_Excel_&lt;STUDENTID</a:t>
            </a:r>
            <a:r>
              <a:rPr lang="en-US" dirty="0"/>
              <a:t>&gt;.</a:t>
            </a:r>
            <a:r>
              <a:rPr lang="en-US" dirty="0" err="1"/>
              <a:t>xlsx</a:t>
            </a:r>
            <a:r>
              <a:rPr lang="en-US" dirty="0"/>
              <a:t>’.</a:t>
            </a:r>
          </a:p>
          <a:p>
            <a:pPr lvl="1">
              <a:buFont typeface="+mj-lt"/>
              <a:buAutoNum type="arabicPeriod"/>
            </a:pPr>
            <a:r>
              <a:rPr lang="en-US" dirty="0"/>
              <a:t>Upload the SQL script that you used to answer questions 21-30. Your script should follow the template </a:t>
            </a:r>
            <a:r>
              <a:rPr lang="en-US" dirty="0" smtClean="0"/>
              <a:t>‘Assignment_1_SQL.sql</a:t>
            </a:r>
            <a:r>
              <a:rPr lang="en-US" dirty="0"/>
              <a:t>’. Add your </a:t>
            </a:r>
            <a:r>
              <a:rPr lang="en-US" dirty="0" smtClean="0"/>
              <a:t>STUDENTID </a:t>
            </a:r>
            <a:r>
              <a:rPr lang="en-US" dirty="0"/>
              <a:t>to the end of the file name.</a:t>
            </a:r>
          </a:p>
        </p:txBody>
      </p:sp>
      <p:sp>
        <p:nvSpPr>
          <p:cNvPr id="4" name="Slide Number Placeholder 3"/>
          <p:cNvSpPr>
            <a:spLocks noGrp="1"/>
          </p:cNvSpPr>
          <p:nvPr>
            <p:ph type="sldNum" sz="quarter" idx="18"/>
          </p:nvPr>
        </p:nvSpPr>
        <p:spPr/>
        <p:txBody>
          <a:bodyPr/>
          <a:lstStyle/>
          <a:p>
            <a:fld id="{0EB59224-DFAF-451D-8CBC-9A737B9002FD}" type="slidenum">
              <a:rPr lang="en-US" smtClean="0"/>
              <a:pPr/>
              <a:t>69</a:t>
            </a:fld>
            <a:endParaRPr lang="en-US" dirty="0"/>
          </a:p>
        </p:txBody>
      </p:sp>
    </p:spTree>
    <p:extLst>
      <p:ext uri="{BB962C8B-B14F-4D97-AF65-F5344CB8AC3E}">
        <p14:creationId xmlns:p14="http://schemas.microsoft.com/office/powerpoint/2010/main" val="1604621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latin typeface="Georgia" panose="02040502050405020303" pitchFamily="18" charset="0"/>
              </a:rPr>
              <a:t>Key terms</a:t>
            </a:r>
            <a:endParaRPr lang="en-US" dirty="0"/>
          </a:p>
        </p:txBody>
      </p:sp>
      <p:sp>
        <p:nvSpPr>
          <p:cNvPr id="3" name="Content Placeholder 2"/>
          <p:cNvSpPr>
            <a:spLocks noGrp="1"/>
          </p:cNvSpPr>
          <p:nvPr>
            <p:ph sz="quarter" idx="15"/>
          </p:nvPr>
        </p:nvSpPr>
        <p:spPr>
          <a:xfrm>
            <a:off x="533400" y="1762791"/>
            <a:ext cx="8077200" cy="4024179"/>
          </a:xfrm>
        </p:spPr>
        <p:txBody>
          <a:bodyPr/>
          <a:lstStyle/>
          <a:p>
            <a:pPr marL="228600" indent="-228600">
              <a:spcAft>
                <a:spcPts val="900"/>
              </a:spcAft>
              <a:buClrTx/>
              <a:buSzPts val="1600"/>
              <a:buFont typeface="Arial" panose="020B0604020202020204" pitchFamily="34" charset="0"/>
              <a:buChar char="•"/>
            </a:pPr>
            <a:r>
              <a:rPr lang="en-US" dirty="0">
                <a:solidFill>
                  <a:srgbClr val="000000"/>
                </a:solidFill>
              </a:rPr>
              <a:t>A </a:t>
            </a:r>
            <a:r>
              <a:rPr lang="en-US" b="1" dirty="0">
                <a:solidFill>
                  <a:srgbClr val="000000"/>
                </a:solidFill>
              </a:rPr>
              <a:t>table</a:t>
            </a:r>
            <a:r>
              <a:rPr lang="en-US" dirty="0">
                <a:solidFill>
                  <a:srgbClr val="000000"/>
                </a:solidFill>
              </a:rPr>
              <a:t> is the basic unit of data storage in a database. Data is stored in rows and columns. You can specify rules for each column of a table like establishing its data type, forcing a column to contain a value in every row, or ensuring unique records</a:t>
            </a:r>
          </a:p>
          <a:p>
            <a:pPr marL="228600" indent="-228600">
              <a:spcAft>
                <a:spcPts val="900"/>
              </a:spcAft>
              <a:buClrTx/>
              <a:buSzPts val="1600"/>
              <a:buFont typeface="Arial" panose="020B0604020202020204" pitchFamily="34" charset="0"/>
              <a:buChar char="•"/>
            </a:pPr>
            <a:r>
              <a:rPr lang="en-US" dirty="0">
                <a:solidFill>
                  <a:srgbClr val="000000"/>
                </a:solidFill>
              </a:rPr>
              <a:t>A </a:t>
            </a:r>
            <a:r>
              <a:rPr lang="en-US" b="1" dirty="0">
                <a:solidFill>
                  <a:srgbClr val="000000"/>
                </a:solidFill>
              </a:rPr>
              <a:t>view</a:t>
            </a:r>
            <a:r>
              <a:rPr lang="en-US" dirty="0">
                <a:solidFill>
                  <a:srgbClr val="000000"/>
                </a:solidFill>
              </a:rPr>
              <a:t> is a tailored presentation of data selected from one or more tables, possibly including other views. A view contains no actual data but rather derives what it shows from the tables and views on which it is based</a:t>
            </a:r>
            <a:r>
              <a:rPr lang="en-US" dirty="0" smtClean="0">
                <a:solidFill>
                  <a:srgbClr val="000000"/>
                </a:solidFill>
              </a:rPr>
              <a:t>. Therefore</a:t>
            </a:r>
            <a:r>
              <a:rPr lang="en-US" dirty="0">
                <a:solidFill>
                  <a:srgbClr val="000000"/>
                </a:solidFill>
              </a:rPr>
              <a:t>, a view can be thought of as a virtual table</a:t>
            </a:r>
          </a:p>
          <a:p>
            <a:pPr marL="228600" indent="-228600">
              <a:spcAft>
                <a:spcPts val="900"/>
              </a:spcAft>
              <a:buClrTx/>
              <a:buSzPts val="1600"/>
              <a:buFont typeface="Arial" panose="020B0604020202020204" pitchFamily="34" charset="0"/>
              <a:buChar char="•"/>
            </a:pPr>
            <a:r>
              <a:rPr lang="en-US" dirty="0">
                <a:solidFill>
                  <a:srgbClr val="000000"/>
                </a:solidFill>
              </a:rPr>
              <a:t>A </a:t>
            </a:r>
            <a:r>
              <a:rPr lang="en-US" b="1" dirty="0">
                <a:solidFill>
                  <a:srgbClr val="000000"/>
                </a:solidFill>
              </a:rPr>
              <a:t>schema</a:t>
            </a:r>
            <a:r>
              <a:rPr lang="en-US" dirty="0">
                <a:solidFill>
                  <a:srgbClr val="000000"/>
                </a:solidFill>
              </a:rPr>
              <a:t> is a “container” within a database similar to a directory on a file system that groups </a:t>
            </a:r>
            <a:r>
              <a:rPr lang="en-US" dirty="0" smtClean="0">
                <a:solidFill>
                  <a:srgbClr val="000000"/>
                </a:solidFill>
              </a:rPr>
              <a:t>tables together</a:t>
            </a:r>
            <a:endParaRPr lang="en-US" dirty="0">
              <a:solidFill>
                <a:srgbClr val="000000"/>
              </a:solidFill>
            </a:endParaRPr>
          </a:p>
          <a:p>
            <a:pPr marL="228600" indent="-228600">
              <a:spcAft>
                <a:spcPts val="900"/>
              </a:spcAft>
              <a:buClrTx/>
              <a:buSzPts val="1600"/>
              <a:buFont typeface="Arial" panose="020B0604020202020204" pitchFamily="34" charset="0"/>
              <a:buChar char="•"/>
            </a:pPr>
            <a:r>
              <a:rPr lang="en-US" dirty="0">
                <a:solidFill>
                  <a:srgbClr val="000000"/>
                </a:solidFill>
              </a:rPr>
              <a:t>The connection between tables is made by a </a:t>
            </a:r>
            <a:r>
              <a:rPr lang="en-US" b="1" dirty="0">
                <a:solidFill>
                  <a:srgbClr val="000000"/>
                </a:solidFill>
              </a:rPr>
              <a:t>Primary Key – Foreign Key </a:t>
            </a:r>
            <a:r>
              <a:rPr lang="en-US" dirty="0">
                <a:solidFill>
                  <a:srgbClr val="000000"/>
                </a:solidFill>
              </a:rPr>
              <a:t>pair, where the Foreign Key in a table is the Primary Key of another table</a:t>
            </a:r>
          </a:p>
          <a:p>
            <a:pPr marL="228600" indent="-228600">
              <a:spcAft>
                <a:spcPts val="900"/>
              </a:spcAft>
              <a:buClrTx/>
              <a:buSzPts val="1600"/>
              <a:buFont typeface="Arial" panose="020B0604020202020204" pitchFamily="34" charset="0"/>
              <a:buChar char="•"/>
            </a:pPr>
            <a:r>
              <a:rPr lang="en-US" dirty="0">
                <a:solidFill>
                  <a:srgbClr val="000000"/>
                </a:solidFill>
              </a:rPr>
              <a:t>A </a:t>
            </a:r>
            <a:r>
              <a:rPr lang="en-US" b="1" dirty="0">
                <a:solidFill>
                  <a:srgbClr val="000000"/>
                </a:solidFill>
              </a:rPr>
              <a:t>query </a:t>
            </a:r>
            <a:r>
              <a:rPr lang="en-US" dirty="0">
                <a:solidFill>
                  <a:srgbClr val="000000"/>
                </a:solidFill>
              </a:rPr>
              <a:t>is used to create, manipulate, or view database objects</a:t>
            </a:r>
          </a:p>
          <a:p>
            <a:pPr marL="228600" indent="-228600">
              <a:spcAft>
                <a:spcPts val="900"/>
              </a:spcAft>
              <a:buClrTx/>
              <a:buSzPts val="1600"/>
              <a:buFont typeface="Arial" panose="020B0604020202020204" pitchFamily="34" charset="0"/>
              <a:buChar char="•"/>
            </a:pPr>
            <a:r>
              <a:rPr lang="en-US" dirty="0">
                <a:solidFill>
                  <a:srgbClr val="000000"/>
                </a:solidFill>
              </a:rPr>
              <a:t>A </a:t>
            </a:r>
            <a:r>
              <a:rPr lang="en-US" b="1" dirty="0">
                <a:solidFill>
                  <a:srgbClr val="000000"/>
                </a:solidFill>
              </a:rPr>
              <a:t>report </a:t>
            </a:r>
            <a:r>
              <a:rPr lang="en-US" dirty="0">
                <a:solidFill>
                  <a:srgbClr val="000000"/>
                </a:solidFill>
              </a:rPr>
              <a:t>is formatted view of data from the database within user-defined parameters, often generated in an external file format such </a:t>
            </a:r>
            <a:r>
              <a:rPr lang="en-US" dirty="0" smtClean="0">
                <a:solidFill>
                  <a:srgbClr val="000000"/>
                </a:solidFill>
              </a:rPr>
              <a:t>as.txt</a:t>
            </a:r>
            <a:endParaRPr lang="en-US" dirty="0">
              <a:solidFill>
                <a:srgbClr val="000000"/>
              </a:solidFill>
            </a:endParaRPr>
          </a:p>
        </p:txBody>
      </p:sp>
      <p:sp>
        <p:nvSpPr>
          <p:cNvPr id="4" name="Slide Number Placeholder 3"/>
          <p:cNvSpPr>
            <a:spLocks noGrp="1"/>
          </p:cNvSpPr>
          <p:nvPr>
            <p:ph type="sldNum" sz="quarter" idx="18"/>
          </p:nvPr>
        </p:nvSpPr>
        <p:spPr/>
        <p:txBody>
          <a:bodyPr/>
          <a:lstStyle/>
          <a:p>
            <a:fld id="{0EB59224-DFAF-451D-8CBC-9A737B9002FD}" type="slidenum">
              <a:rPr lang="en-US" smtClean="0"/>
              <a:pPr/>
              <a:t>7</a:t>
            </a:fld>
            <a:endParaRPr lang="en-US" dirty="0"/>
          </a:p>
        </p:txBody>
      </p:sp>
    </p:spTree>
    <p:extLst>
      <p:ext uri="{BB962C8B-B14F-4D97-AF65-F5344CB8AC3E}">
        <p14:creationId xmlns:p14="http://schemas.microsoft.com/office/powerpoint/2010/main" val="2676512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a:t>
            </a:r>
            <a:r>
              <a:rPr lang="en-US" dirty="0" smtClean="0"/>
              <a:t>1 – Inputs </a:t>
            </a:r>
            <a:r>
              <a:rPr lang="en-US" dirty="0"/>
              <a:t>and Outputs</a:t>
            </a:r>
          </a:p>
        </p:txBody>
      </p:sp>
      <p:sp>
        <p:nvSpPr>
          <p:cNvPr id="4" name="Slide Number Placeholder 3"/>
          <p:cNvSpPr>
            <a:spLocks noGrp="1"/>
          </p:cNvSpPr>
          <p:nvPr>
            <p:ph type="sldNum" sz="quarter" idx="18"/>
          </p:nvPr>
        </p:nvSpPr>
        <p:spPr/>
        <p:txBody>
          <a:bodyPr/>
          <a:lstStyle/>
          <a:p>
            <a:fld id="{0EB59224-DFAF-451D-8CBC-9A737B9002FD}" type="slidenum">
              <a:rPr lang="en-US" smtClean="0"/>
              <a:pPr/>
              <a:t>70</a:t>
            </a:fld>
            <a:endParaRPr lang="en-US" dirty="0"/>
          </a:p>
        </p:txBody>
      </p:sp>
      <p:sp>
        <p:nvSpPr>
          <p:cNvPr id="9" name="Bent-Up Arrow 8"/>
          <p:cNvSpPr/>
          <p:nvPr/>
        </p:nvSpPr>
        <p:spPr bwMode="ltGray">
          <a:xfrm rot="5400000">
            <a:off x="2289346" y="3479789"/>
            <a:ext cx="1370570" cy="1563645"/>
          </a:xfrm>
          <a:prstGeom prst="bentUpArrow">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bg1"/>
              </a:solidFill>
              <a:latin typeface="Georgia" pitchFamily="18" charset="0"/>
            </a:endParaRPr>
          </a:p>
        </p:txBody>
      </p:sp>
      <p:sp>
        <p:nvSpPr>
          <p:cNvPr id="3" name="TextBox 2"/>
          <p:cNvSpPr txBox="1"/>
          <p:nvPr/>
        </p:nvSpPr>
        <p:spPr>
          <a:xfrm>
            <a:off x="501431" y="1750142"/>
            <a:ext cx="3048001" cy="1826184"/>
          </a:xfrm>
          <a:prstGeom prst="rect">
            <a:avLst/>
          </a:prstGeom>
          <a:noFill/>
          <a:ln>
            <a:solidFill>
              <a:schemeClr val="tx2"/>
            </a:solidFill>
          </a:ln>
        </p:spPr>
        <p:txBody>
          <a:bodyPr vert="horz" wrap="none" lIns="0" tIns="0" rIns="0" bIns="0" rtlCol="0">
            <a:noAutofit/>
          </a:bodyPr>
          <a:lstStyle/>
          <a:p>
            <a:pPr indent="-274320">
              <a:spcAft>
                <a:spcPts val="900"/>
              </a:spcAft>
            </a:pPr>
            <a:r>
              <a:rPr lang="en-US" sz="1600" b="1" dirty="0" smtClean="0">
                <a:latin typeface="Georgia" pitchFamily="18" charset="0"/>
              </a:rPr>
              <a:t>File Name</a:t>
            </a:r>
          </a:p>
          <a:p>
            <a:pPr indent="-274320">
              <a:spcAft>
                <a:spcPts val="900"/>
              </a:spcAft>
            </a:pPr>
            <a:r>
              <a:rPr lang="en-US" sz="1600" dirty="0" smtClean="0">
                <a:latin typeface="Georgia" pitchFamily="18" charset="0"/>
              </a:rPr>
              <a:t> Assignment_1_Answers.slsx</a:t>
            </a:r>
          </a:p>
          <a:p>
            <a:pPr indent="-274320">
              <a:spcAft>
                <a:spcPts val="900"/>
              </a:spcAft>
            </a:pPr>
            <a:r>
              <a:rPr lang="en-US" sz="1600" dirty="0" smtClean="0">
                <a:latin typeface="Georgia" pitchFamily="18" charset="0"/>
              </a:rPr>
              <a:t> Assignment_1_SQL.sql</a:t>
            </a:r>
          </a:p>
          <a:p>
            <a:pPr indent="-274320">
              <a:spcAft>
                <a:spcPts val="900"/>
              </a:spcAft>
            </a:pPr>
            <a:r>
              <a:rPr lang="en-US" sz="1600" dirty="0" smtClean="0">
                <a:latin typeface="Georgia" pitchFamily="18" charset="0"/>
              </a:rPr>
              <a:t> </a:t>
            </a:r>
            <a:r>
              <a:rPr lang="en-US" sz="1600" dirty="0" err="1" smtClean="0">
                <a:latin typeface="Georgia" pitchFamily="18" charset="0"/>
              </a:rPr>
              <a:t>NYC_Film_Permits.dsv</a:t>
            </a:r>
            <a:endParaRPr lang="en-US" sz="1600" dirty="0" smtClean="0">
              <a:latin typeface="Georgia" pitchFamily="18" charset="0"/>
            </a:endParaRPr>
          </a:p>
          <a:p>
            <a:pPr indent="-274320">
              <a:spcAft>
                <a:spcPts val="900"/>
              </a:spcAft>
            </a:pPr>
            <a:r>
              <a:rPr lang="en-US" sz="1600" dirty="0" smtClean="0">
                <a:latin typeface="Georgia" pitchFamily="18" charset="0"/>
              </a:rPr>
              <a:t> </a:t>
            </a:r>
            <a:r>
              <a:rPr lang="en-US" sz="1600" dirty="0" err="1" smtClean="0">
                <a:latin typeface="Georgia" pitchFamily="18" charset="0"/>
              </a:rPr>
              <a:t>NYC_Noise_Complaints.tsv</a:t>
            </a:r>
            <a:endParaRPr lang="en-US" sz="1600" dirty="0" smtClean="0">
              <a:latin typeface="Georgia" pitchFamily="18" charset="0"/>
            </a:endParaRPr>
          </a:p>
        </p:txBody>
      </p:sp>
      <p:sp>
        <p:nvSpPr>
          <p:cNvPr id="5" name="TextBox 4"/>
          <p:cNvSpPr txBox="1"/>
          <p:nvPr/>
        </p:nvSpPr>
        <p:spPr>
          <a:xfrm>
            <a:off x="4070556" y="3972236"/>
            <a:ext cx="3775586" cy="1474839"/>
          </a:xfrm>
          <a:prstGeom prst="rect">
            <a:avLst/>
          </a:prstGeom>
          <a:noFill/>
          <a:ln>
            <a:solidFill>
              <a:schemeClr val="tx2"/>
            </a:solidFill>
          </a:ln>
        </p:spPr>
        <p:txBody>
          <a:bodyPr vert="horz" wrap="none" lIns="0" tIns="0" rIns="0" bIns="0" rtlCol="0">
            <a:noAutofit/>
          </a:bodyPr>
          <a:lstStyle/>
          <a:p>
            <a:pPr indent="-274320">
              <a:spcAft>
                <a:spcPts val="900"/>
              </a:spcAft>
            </a:pPr>
            <a:r>
              <a:rPr lang="en-US" sz="1600" b="1" dirty="0" smtClean="0">
                <a:latin typeface="Georgia" pitchFamily="18" charset="0"/>
              </a:rPr>
              <a:t>File Name</a:t>
            </a:r>
          </a:p>
          <a:p>
            <a:pPr indent="-274320">
              <a:spcAft>
                <a:spcPts val="900"/>
              </a:spcAft>
            </a:pPr>
            <a:r>
              <a:rPr lang="en-US" sz="1600" dirty="0" smtClean="0">
                <a:latin typeface="Georgia" pitchFamily="18" charset="0"/>
              </a:rPr>
              <a:t> Assignment_1_Answers_ss12345.xlsx</a:t>
            </a:r>
          </a:p>
          <a:p>
            <a:pPr indent="-274320">
              <a:spcAft>
                <a:spcPts val="900"/>
              </a:spcAft>
            </a:pPr>
            <a:r>
              <a:rPr lang="en-US" sz="1600" dirty="0">
                <a:latin typeface="Georgia" pitchFamily="18" charset="0"/>
              </a:rPr>
              <a:t> </a:t>
            </a:r>
            <a:r>
              <a:rPr lang="en-US" sz="1600" dirty="0" smtClean="0">
                <a:latin typeface="Georgia" pitchFamily="18" charset="0"/>
              </a:rPr>
              <a:t>Assignment_1_Excel_ss12345.xlsx</a:t>
            </a:r>
          </a:p>
          <a:p>
            <a:pPr indent="-274320">
              <a:spcAft>
                <a:spcPts val="900"/>
              </a:spcAft>
            </a:pPr>
            <a:r>
              <a:rPr lang="en-US" sz="1600" dirty="0">
                <a:latin typeface="Georgia" pitchFamily="18" charset="0"/>
              </a:rPr>
              <a:t> </a:t>
            </a:r>
            <a:r>
              <a:rPr lang="en-US" sz="1600" dirty="0" smtClean="0">
                <a:latin typeface="Georgia" pitchFamily="18" charset="0"/>
              </a:rPr>
              <a:t>Assignment_1_SQL_ss12345.sql</a:t>
            </a:r>
            <a:endParaRPr lang="en-US" sz="1600" dirty="0" smtClean="0">
              <a:latin typeface="Georgia" pitchFamily="18" charset="0"/>
            </a:endParaRPr>
          </a:p>
        </p:txBody>
      </p:sp>
    </p:spTree>
    <p:extLst>
      <p:ext uri="{BB962C8B-B14F-4D97-AF65-F5344CB8AC3E}">
        <p14:creationId xmlns:p14="http://schemas.microsoft.com/office/powerpoint/2010/main" val="13052978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a:t>
            </a:r>
            <a:r>
              <a:rPr lang="en-US" dirty="0" smtClean="0"/>
              <a:t>1 – </a:t>
            </a:r>
            <a:r>
              <a:rPr lang="en-US" dirty="0"/>
              <a:t>Importing data to SQLite</a:t>
            </a:r>
          </a:p>
        </p:txBody>
      </p:sp>
      <p:sp>
        <p:nvSpPr>
          <p:cNvPr id="6" name="Content Placeholder 5"/>
          <p:cNvSpPr>
            <a:spLocks noGrp="1"/>
          </p:cNvSpPr>
          <p:nvPr>
            <p:ph sz="quarter" idx="15"/>
          </p:nvPr>
        </p:nvSpPr>
        <p:spPr>
          <a:xfrm>
            <a:off x="533400" y="1762791"/>
            <a:ext cx="8077200" cy="4470455"/>
          </a:xfrm>
        </p:spPr>
        <p:txBody>
          <a:bodyPr/>
          <a:lstStyle/>
          <a:p>
            <a:r>
              <a:rPr lang="en-US" dirty="0"/>
              <a:t>Follow these steps to import the delimited text files into SQLite:</a:t>
            </a:r>
          </a:p>
          <a:p>
            <a:pPr marL="365760" indent="-365760">
              <a:buFont typeface="+mj-lt"/>
              <a:buAutoNum type="arabicPeriod"/>
            </a:pPr>
            <a:r>
              <a:rPr lang="en-US" dirty="0"/>
              <a:t>Download and unzip the files.</a:t>
            </a:r>
          </a:p>
          <a:p>
            <a:pPr marL="365760" indent="-365760">
              <a:buFont typeface="+mj-lt"/>
              <a:buAutoNum type="arabicPeriod"/>
            </a:pPr>
            <a:r>
              <a:rPr lang="en-US" dirty="0"/>
              <a:t>Click ‘New Database’</a:t>
            </a:r>
          </a:p>
          <a:p>
            <a:pPr marL="365760" indent="-365760">
              <a:buFont typeface="+mj-lt"/>
              <a:buAutoNum type="arabicPeriod"/>
            </a:pPr>
            <a:r>
              <a:rPr lang="en-US" dirty="0"/>
              <a:t>Specify a name and location for </a:t>
            </a:r>
            <a:r>
              <a:rPr lang="en-US" dirty="0" err="1" smtClean="0"/>
              <a:t>the.db</a:t>
            </a:r>
            <a:r>
              <a:rPr lang="en-US" dirty="0" smtClean="0"/>
              <a:t> </a:t>
            </a:r>
            <a:r>
              <a:rPr lang="en-US" dirty="0"/>
              <a:t>file and click ‘Save’</a:t>
            </a:r>
          </a:p>
          <a:p>
            <a:pPr marL="365760" indent="-365760">
              <a:buFont typeface="+mj-lt"/>
              <a:buAutoNum type="arabicPeriod"/>
            </a:pPr>
            <a:r>
              <a:rPr lang="en-US" dirty="0"/>
              <a:t>Click ‘Cancel’ on the dialog box that appears</a:t>
            </a:r>
          </a:p>
          <a:p>
            <a:pPr marL="365760" indent="-365760">
              <a:buFont typeface="+mj-lt"/>
              <a:buAutoNum type="arabicPeriod"/>
            </a:pPr>
            <a:r>
              <a:rPr lang="en-US" dirty="0"/>
              <a:t>File &gt; Import &gt; Table from CSV…</a:t>
            </a:r>
          </a:p>
          <a:p>
            <a:pPr marL="365760" indent="-365760">
              <a:buFont typeface="+mj-lt"/>
              <a:buAutoNum type="arabicPeriod"/>
            </a:pPr>
            <a:r>
              <a:rPr lang="en-US" dirty="0"/>
              <a:t>For </a:t>
            </a:r>
            <a:r>
              <a:rPr lang="en-US" dirty="0" err="1" smtClean="0"/>
              <a:t>the.tsv</a:t>
            </a:r>
            <a:r>
              <a:rPr lang="en-US" dirty="0" smtClean="0"/>
              <a:t> </a:t>
            </a:r>
            <a:r>
              <a:rPr lang="en-US" dirty="0"/>
              <a:t>file, select ‘All Files (*)’ from the drop-down (Windows) or Options (Mac)</a:t>
            </a:r>
          </a:p>
          <a:p>
            <a:pPr marL="365760" indent="-365760">
              <a:buFont typeface="+mj-lt"/>
              <a:buAutoNum type="arabicPeriod"/>
            </a:pPr>
            <a:r>
              <a:rPr lang="en-US" dirty="0"/>
              <a:t>Select the file and click ‘Open’</a:t>
            </a:r>
          </a:p>
          <a:p>
            <a:pPr marL="365760" indent="-365760">
              <a:buFont typeface="+mj-lt"/>
              <a:buAutoNum type="arabicPeriod"/>
            </a:pPr>
            <a:r>
              <a:rPr lang="en-US" dirty="0"/>
              <a:t>Update ‘Field Separator’ to comma (.csv) or tab (.</a:t>
            </a:r>
            <a:r>
              <a:rPr lang="en-US" dirty="0" err="1"/>
              <a:t>tsv</a:t>
            </a:r>
            <a:r>
              <a:rPr lang="en-US" dirty="0"/>
              <a:t>)</a:t>
            </a:r>
          </a:p>
          <a:p>
            <a:pPr marL="365760" indent="-365760">
              <a:buFont typeface="+mj-lt"/>
              <a:buAutoNum type="arabicPeriod"/>
            </a:pPr>
            <a:r>
              <a:rPr lang="en-US" dirty="0"/>
              <a:t>Check box for ‘Column names in first line’</a:t>
            </a:r>
          </a:p>
          <a:p>
            <a:pPr marL="365760" indent="-365760">
              <a:buFont typeface="+mj-lt"/>
              <a:buAutoNum type="arabicPeriod"/>
            </a:pPr>
            <a:r>
              <a:rPr lang="en-US" dirty="0"/>
              <a:t>Wait for the data to be inserted into a database table</a:t>
            </a:r>
          </a:p>
          <a:p>
            <a:pPr marL="365760" indent="-365760">
              <a:buFont typeface="+mj-lt"/>
              <a:buAutoNum type="arabicPeriod"/>
            </a:pPr>
            <a:r>
              <a:rPr lang="en-US" dirty="0"/>
              <a:t>Check the results on the ‘Database Structure’ tab and run a simple query against </a:t>
            </a:r>
            <a:r>
              <a:rPr lang="en-US" dirty="0" smtClean="0"/>
              <a:t>the table</a:t>
            </a:r>
            <a:r>
              <a:rPr lang="en-US" dirty="0"/>
              <a:t>. </a:t>
            </a:r>
          </a:p>
        </p:txBody>
      </p:sp>
      <p:sp>
        <p:nvSpPr>
          <p:cNvPr id="4" name="Slide Number Placeholder 3"/>
          <p:cNvSpPr>
            <a:spLocks noGrp="1"/>
          </p:cNvSpPr>
          <p:nvPr>
            <p:ph type="sldNum" sz="quarter" idx="18"/>
          </p:nvPr>
        </p:nvSpPr>
        <p:spPr/>
        <p:txBody>
          <a:bodyPr/>
          <a:lstStyle/>
          <a:p>
            <a:fld id="{0EB59224-DFAF-451D-8CBC-9A737B9002FD}" type="slidenum">
              <a:rPr lang="en-US" smtClean="0"/>
              <a:pPr/>
              <a:t>71</a:t>
            </a:fld>
            <a:endParaRPr lang="en-US" dirty="0"/>
          </a:p>
        </p:txBody>
      </p:sp>
    </p:spTree>
    <p:extLst>
      <p:ext uri="{BB962C8B-B14F-4D97-AF65-F5344CB8AC3E}">
        <p14:creationId xmlns:p14="http://schemas.microsoft.com/office/powerpoint/2010/main" val="9680616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Summary</a:t>
            </a:r>
          </a:p>
        </p:txBody>
      </p:sp>
      <p:sp>
        <p:nvSpPr>
          <p:cNvPr id="4" name="Slide Number Placeholder 3"/>
          <p:cNvSpPr>
            <a:spLocks noGrp="1"/>
          </p:cNvSpPr>
          <p:nvPr>
            <p:ph type="sldNum" sz="quarter" idx="12"/>
          </p:nvPr>
        </p:nvSpPr>
        <p:spPr/>
        <p:txBody>
          <a:bodyPr/>
          <a:lstStyle/>
          <a:p>
            <a:fld id="{0EB59224-DFAF-451D-8CBC-9A737B9002FD}" type="slidenum">
              <a:rPr lang="en-US" smtClean="0"/>
              <a:pPr/>
              <a:t>72</a:t>
            </a:fld>
            <a:endParaRPr lang="en-US" dirty="0"/>
          </a:p>
        </p:txBody>
      </p:sp>
    </p:spTree>
    <p:extLst>
      <p:ext uri="{BB962C8B-B14F-4D97-AF65-F5344CB8AC3E}">
        <p14:creationId xmlns:p14="http://schemas.microsoft.com/office/powerpoint/2010/main" val="39757630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Acquire data</a:t>
            </a:r>
          </a:p>
        </p:txBody>
      </p:sp>
      <p:sp>
        <p:nvSpPr>
          <p:cNvPr id="4" name="Slide Number Placeholder 3"/>
          <p:cNvSpPr>
            <a:spLocks noGrp="1"/>
          </p:cNvSpPr>
          <p:nvPr>
            <p:ph type="sldNum" sz="quarter" idx="18"/>
          </p:nvPr>
        </p:nvSpPr>
        <p:spPr/>
        <p:txBody>
          <a:bodyPr/>
          <a:lstStyle/>
          <a:p>
            <a:fld id="{0EB59224-DFAF-451D-8CBC-9A737B9002FD}" type="slidenum">
              <a:rPr lang="en-US" smtClean="0"/>
              <a:pPr/>
              <a:t>73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814157741"/>
              </p:ext>
            </p:extLst>
          </p:nvPr>
        </p:nvGraphicFramePr>
        <p:xfrm>
          <a:off x="533401" y="1762130"/>
          <a:ext cx="8077200" cy="3049524"/>
        </p:xfrm>
        <a:graphic>
          <a:graphicData uri="http://schemas.openxmlformats.org/drawingml/2006/table">
            <a:tbl>
              <a:tblPr firstRow="1" bandRow="1">
                <a:tableStyleId>{5C22544A-7EE6-4342-B048-85BDC9FD1C3A}</a:tableStyleId>
              </a:tblPr>
              <a:tblGrid>
                <a:gridCol w="1736104">
                  <a:extLst>
                    <a:ext uri="{9D8B030D-6E8A-4147-A177-3AD203B41FA5}">
                      <a16:colId xmlns:a16="http://schemas.microsoft.com/office/drawing/2014/main" val="2127846154"/>
                    </a:ext>
                  </a:extLst>
                </a:gridCol>
                <a:gridCol w="2136736">
                  <a:extLst>
                    <a:ext uri="{9D8B030D-6E8A-4147-A177-3AD203B41FA5}">
                      <a16:colId xmlns:a16="http://schemas.microsoft.com/office/drawing/2014/main" val="397013172"/>
                    </a:ext>
                  </a:extLst>
                </a:gridCol>
                <a:gridCol w="4204360">
                  <a:extLst>
                    <a:ext uri="{9D8B030D-6E8A-4147-A177-3AD203B41FA5}">
                      <a16:colId xmlns:a16="http://schemas.microsoft.com/office/drawing/2014/main" val="736834912"/>
                    </a:ext>
                  </a:extLst>
                </a:gridCol>
              </a:tblGrid>
              <a:tr h="0">
                <a:tc>
                  <a:txBody>
                    <a:bodyPr/>
                    <a:lstStyle/>
                    <a:p>
                      <a:pPr algn="l">
                        <a:spcBef>
                          <a:spcPts val="0"/>
                        </a:spcBef>
                        <a:spcAft>
                          <a:spcPts val="900"/>
                        </a:spcAft>
                      </a:pPr>
                      <a:r>
                        <a:rPr lang="en-US" sz="1200" b="1" dirty="0" smtClean="0">
                          <a:solidFill>
                            <a:srgbClr val="A32020"/>
                          </a:solidFill>
                          <a:latin typeface="Arial" panose="020B0604020202020204" pitchFamily="34" charset="0"/>
                        </a:rPr>
                        <a:t>Task</a:t>
                      </a:r>
                      <a:endParaRPr lang="en-US" sz="1200" b="1" dirty="0">
                        <a:solidFill>
                          <a:srgbClr val="A32020"/>
                        </a:solidFill>
                        <a:latin typeface="Arial" panose="020B0604020202020204" pitchFamily="34" charset="0"/>
                      </a:endParaRPr>
                    </a:p>
                  </a:txBody>
                  <a:tcPr marL="45720" marR="45720" marT="27432" marB="27432">
                    <a:lnL w="0" cmpd="sng">
                      <a:solidFill>
                        <a:srgbClr val="FFFFFF"/>
                      </a:solidFill>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a:spcBef>
                          <a:spcPts val="0"/>
                        </a:spcBef>
                        <a:spcAft>
                          <a:spcPts val="900"/>
                        </a:spcAft>
                      </a:pPr>
                      <a:r>
                        <a:rPr lang="en-US" sz="1200" b="1" smtClean="0">
                          <a:solidFill>
                            <a:srgbClr val="A32020"/>
                          </a:solidFill>
                          <a:latin typeface="Arial" panose="020B0604020202020204" pitchFamily="34" charset="0"/>
                        </a:rPr>
                        <a:t>Description</a:t>
                      </a:r>
                      <a:endParaRPr lang="en-US" sz="1200" b="1" dirty="0">
                        <a:solidFill>
                          <a:srgbClr val="A32020"/>
                        </a:solidFill>
                        <a:latin typeface="Arial" panose="020B0604020202020204" pitchFamily="34"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a:spcBef>
                          <a:spcPts val="0"/>
                        </a:spcBef>
                        <a:spcAft>
                          <a:spcPts val="900"/>
                        </a:spcAft>
                      </a:pPr>
                      <a:r>
                        <a:rPr lang="en-US" sz="1200" b="1" dirty="0" smtClean="0">
                          <a:solidFill>
                            <a:srgbClr val="A32020"/>
                          </a:solidFill>
                          <a:latin typeface="Arial" panose="020B0604020202020204" pitchFamily="34" charset="0"/>
                        </a:rPr>
                        <a:t>SQL</a:t>
                      </a:r>
                      <a:endParaRPr lang="en-US" sz="1200" b="1" dirty="0">
                        <a:solidFill>
                          <a:srgbClr val="A32020"/>
                        </a:solidFill>
                        <a:latin typeface="Arial" panose="020B0604020202020204" pitchFamily="34" charset="0"/>
                      </a:endParaRPr>
                    </a:p>
                  </a:txBody>
                  <a:tcPr marL="45720" marR="45720" marT="27432" marB="27432">
                    <a:lnL w="12700" cap="flat" cmpd="sng" algn="ctr">
                      <a:noFill/>
                      <a:prstDash val="solid"/>
                      <a:round/>
                      <a:headEnd type="none" w="med" len="med"/>
                      <a:tailEnd type="none" w="med" len="med"/>
                    </a:lnL>
                    <a:lnR w="0" cmpd="sng">
                      <a:solidFill>
                        <a:srgbClr val="FFFFFF"/>
                      </a:solidFill>
                    </a:lnR>
                    <a:lnT w="0" cmpd="sng">
                      <a:solidFill>
                        <a:srgbClr val="FFFFFF"/>
                      </a:solidFill>
                    </a:lnT>
                    <a:lnB w="9525" cmpd="sng">
                      <a:solidFill>
                        <a:srgbClr val="968C6D"/>
                      </a:solidFill>
                      <a:prstDash val="solid"/>
                    </a:lnB>
                    <a:noFill/>
                  </a:tcPr>
                </a:tc>
                <a:extLst>
                  <a:ext uri="{0D108BD9-81ED-4DB2-BD59-A6C34878D82A}">
                    <a16:rowId xmlns:a16="http://schemas.microsoft.com/office/drawing/2014/main" val="3458407062"/>
                  </a:ext>
                </a:extLst>
              </a:tr>
              <a:tr h="0">
                <a:tc>
                  <a:txBody>
                    <a:bodyPr/>
                    <a:lstStyle/>
                    <a:p>
                      <a:pPr algn="l">
                        <a:spcBef>
                          <a:spcPts val="0"/>
                        </a:spcBef>
                        <a:spcAft>
                          <a:spcPts val="900"/>
                        </a:spcAft>
                      </a:pPr>
                      <a:r>
                        <a:rPr lang="en-US" sz="1200" b="1" dirty="0" smtClean="0">
                          <a:solidFill>
                            <a:srgbClr val="000000"/>
                          </a:solidFill>
                          <a:latin typeface="Arial" panose="020B0604020202020204" pitchFamily="34" charset="0"/>
                        </a:rPr>
                        <a:t>Data access</a:t>
                      </a:r>
                      <a:endParaRPr lang="en-US" sz="1200" b="1" dirty="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a:spcBef>
                          <a:spcPts val="0"/>
                        </a:spcBef>
                        <a:spcAft>
                          <a:spcPts val="900"/>
                        </a:spcAft>
                      </a:pPr>
                      <a:r>
                        <a:rPr lang="en-US" sz="1200" b="0" smtClean="0">
                          <a:solidFill>
                            <a:srgbClr val="000000"/>
                          </a:solidFill>
                          <a:latin typeface="Arial" panose="020B0604020202020204" pitchFamily="34" charset="0"/>
                        </a:rPr>
                        <a:t>Connect to a data source</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marL="0" indent="0" algn="l">
                        <a:buFont typeface="Arial" panose="020B0604020202020204" pitchFamily="34" charset="0"/>
                        <a:buNone/>
                      </a:pPr>
                      <a:endParaRPr lang="en-US" sz="1200" b="0" dirty="0" smtClean="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noFill/>
                  </a:tcPr>
                </a:tc>
                <a:extLst>
                  <a:ext uri="{0D108BD9-81ED-4DB2-BD59-A6C34878D82A}">
                    <a16:rowId xmlns:a16="http://schemas.microsoft.com/office/drawing/2014/main" val="2731898726"/>
                  </a:ext>
                </a:extLst>
              </a:tr>
              <a:tr h="0">
                <a:tc>
                  <a:txBody>
                    <a:bodyPr/>
                    <a:lstStyle/>
                    <a:p>
                      <a:pPr algn="l">
                        <a:spcBef>
                          <a:spcPts val="0"/>
                        </a:spcBef>
                        <a:spcAft>
                          <a:spcPts val="900"/>
                        </a:spcAft>
                      </a:pPr>
                      <a:r>
                        <a:rPr lang="en-US" sz="1200" b="1" smtClean="0">
                          <a:solidFill>
                            <a:srgbClr val="000000"/>
                          </a:solidFill>
                          <a:latin typeface="Arial" panose="020B0604020202020204" pitchFamily="34" charset="0"/>
                        </a:rPr>
                        <a:t>Importing data</a:t>
                      </a:r>
                      <a:endParaRPr lang="en-US" sz="1200" b="1" dirty="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a:spcBef>
                          <a:spcPts val="0"/>
                        </a:spcBef>
                        <a:spcAft>
                          <a:spcPts val="900"/>
                        </a:spcAft>
                      </a:pPr>
                      <a:r>
                        <a:rPr lang="en-US" sz="1200" b="0" smtClean="0">
                          <a:solidFill>
                            <a:srgbClr val="000000"/>
                          </a:solidFill>
                          <a:latin typeface="Arial" panose="020B0604020202020204" pitchFamily="34" charset="0"/>
                        </a:rPr>
                        <a:t>Read the data into an analytical environment</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marL="0" indent="0" algn="l">
                        <a:spcBef>
                          <a:spcPts val="0"/>
                        </a:spcBef>
                        <a:spcAft>
                          <a:spcPts val="900"/>
                        </a:spcAft>
                        <a:buFont typeface="Arial" panose="020B0604020202020204" pitchFamily="34" charset="0"/>
                        <a:buNone/>
                      </a:pPr>
                      <a:r>
                        <a:rPr lang="en-US" sz="1200" b="0" smtClean="0">
                          <a:solidFill>
                            <a:srgbClr val="000000"/>
                          </a:solidFill>
                          <a:latin typeface="Arial" panose="020B0604020202020204" pitchFamily="34" charset="0"/>
                        </a:rPr>
                        <a:t>New Database &gt; File &gt; Import &gt; Table from CSV File</a:t>
                      </a:r>
                      <a:endParaRPr lang="en-US" sz="1200" b="0" dirty="0" smtClean="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3633816955"/>
                  </a:ext>
                </a:extLst>
              </a:tr>
              <a:tr h="0">
                <a:tc>
                  <a:txBody>
                    <a:bodyPr/>
                    <a:lstStyle/>
                    <a:p>
                      <a:pPr algn="l">
                        <a:spcBef>
                          <a:spcPts val="0"/>
                        </a:spcBef>
                        <a:spcAft>
                          <a:spcPts val="900"/>
                        </a:spcAft>
                      </a:pPr>
                      <a:r>
                        <a:rPr lang="en-US" sz="1200" b="1" smtClean="0">
                          <a:solidFill>
                            <a:srgbClr val="000000"/>
                          </a:solidFill>
                          <a:latin typeface="Arial" panose="020B0604020202020204" pitchFamily="34" charset="0"/>
                        </a:rPr>
                        <a:t>Data profiling</a:t>
                      </a:r>
                      <a:endParaRPr lang="en-US" sz="1200" b="1" dirty="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a:spcBef>
                          <a:spcPts val="0"/>
                        </a:spcBef>
                        <a:spcAft>
                          <a:spcPts val="900"/>
                        </a:spcAft>
                      </a:pPr>
                      <a:r>
                        <a:rPr lang="en-US" sz="1200" b="0" smtClean="0">
                          <a:solidFill>
                            <a:srgbClr val="000000"/>
                          </a:solidFill>
                          <a:latin typeface="Arial" panose="020B0604020202020204" pitchFamily="34" charset="0"/>
                        </a:rPr>
                        <a:t>Review data dimensions and summary statistics</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marL="0" indent="0" algn="l">
                        <a:spcBef>
                          <a:spcPts val="0"/>
                        </a:spcBef>
                        <a:spcAft>
                          <a:spcPts val="900"/>
                        </a:spcAft>
                        <a:buFont typeface="Arial" panose="020B0604020202020204" pitchFamily="34" charset="0"/>
                        <a:buNone/>
                      </a:pPr>
                      <a:r>
                        <a:rPr lang="en-US" sz="1200" b="0" dirty="0" smtClean="0">
                          <a:solidFill>
                            <a:srgbClr val="000000"/>
                          </a:solidFill>
                          <a:latin typeface="Arial" panose="020B0604020202020204" pitchFamily="34" charset="0"/>
                        </a:rPr>
                        <a:t>COUNT</a:t>
                      </a:r>
                    </a:p>
                    <a:p>
                      <a:pPr marL="0" indent="0" algn="l">
                        <a:spcBef>
                          <a:spcPts val="0"/>
                        </a:spcBef>
                        <a:spcAft>
                          <a:spcPts val="900"/>
                        </a:spcAft>
                        <a:buFont typeface="Arial" panose="020B0604020202020204" pitchFamily="34" charset="0"/>
                        <a:buNone/>
                      </a:pPr>
                      <a:r>
                        <a:rPr lang="en-US" sz="1200" b="0" dirty="0" smtClean="0">
                          <a:solidFill>
                            <a:srgbClr val="000000"/>
                          </a:solidFill>
                          <a:latin typeface="Arial" panose="020B0604020202020204" pitchFamily="34" charset="0"/>
                        </a:rPr>
                        <a:t>DISTINCT</a:t>
                      </a:r>
                    </a:p>
                    <a:p>
                      <a:pPr marL="0" indent="0" algn="l">
                        <a:spcBef>
                          <a:spcPts val="0"/>
                        </a:spcBef>
                        <a:spcAft>
                          <a:spcPts val="900"/>
                        </a:spcAft>
                        <a:buFont typeface="Arial" panose="020B0604020202020204" pitchFamily="34" charset="0"/>
                        <a:buNone/>
                      </a:pPr>
                      <a:r>
                        <a:rPr lang="en-US" sz="1200" b="0" dirty="0" smtClean="0">
                          <a:solidFill>
                            <a:srgbClr val="000000"/>
                          </a:solidFill>
                          <a:latin typeface="Arial" panose="020B0604020202020204" pitchFamily="34" charset="0"/>
                        </a:rPr>
                        <a:t>MIN, MAX, SUM, AVG, etc.</a:t>
                      </a:r>
                    </a:p>
                    <a:p>
                      <a:pPr marL="0" indent="0" algn="l">
                        <a:spcBef>
                          <a:spcPts val="0"/>
                        </a:spcBef>
                        <a:spcAft>
                          <a:spcPts val="900"/>
                        </a:spcAft>
                        <a:buFont typeface="Arial" panose="020B0604020202020204" pitchFamily="34" charset="0"/>
                        <a:buNone/>
                      </a:pPr>
                      <a:r>
                        <a:rPr lang="en-US" sz="1200" b="0" dirty="0" smtClean="0">
                          <a:solidFill>
                            <a:srgbClr val="000000"/>
                          </a:solidFill>
                          <a:latin typeface="Arial" panose="020B0604020202020204" pitchFamily="34" charset="0"/>
                        </a:rPr>
                        <a:t>ORDER BY</a:t>
                      </a: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3832814180"/>
                  </a:ext>
                </a:extLst>
              </a:tr>
              <a:tr h="0">
                <a:tc>
                  <a:txBody>
                    <a:bodyPr/>
                    <a:lstStyle/>
                    <a:p>
                      <a:pPr algn="l">
                        <a:spcBef>
                          <a:spcPts val="0"/>
                        </a:spcBef>
                        <a:spcAft>
                          <a:spcPts val="900"/>
                        </a:spcAft>
                      </a:pPr>
                      <a:r>
                        <a:rPr lang="en-US" sz="1200" b="1" smtClean="0">
                          <a:solidFill>
                            <a:srgbClr val="000000"/>
                          </a:solidFill>
                          <a:latin typeface="Arial" panose="020B0604020202020204" pitchFamily="34" charset="0"/>
                        </a:rPr>
                        <a:t>Data quality assessment</a:t>
                      </a:r>
                      <a:endParaRPr lang="en-US" sz="1200" b="1" dirty="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a:spcBef>
                          <a:spcPts val="0"/>
                        </a:spcBef>
                        <a:spcAft>
                          <a:spcPts val="900"/>
                        </a:spcAft>
                      </a:pPr>
                      <a:r>
                        <a:rPr lang="en-US" sz="1200" b="0" dirty="0" smtClean="0">
                          <a:solidFill>
                            <a:srgbClr val="000000"/>
                          </a:solidFill>
                          <a:latin typeface="Arial" panose="020B0604020202020204" pitchFamily="34" charset="0"/>
                        </a:rPr>
                        <a:t>Identify aspects of the data that pose challenges for subsequent analysis</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marL="0" indent="0" algn="l">
                        <a:spcBef>
                          <a:spcPts val="0"/>
                        </a:spcBef>
                        <a:spcAft>
                          <a:spcPts val="900"/>
                        </a:spcAft>
                        <a:buFont typeface="Arial" panose="020B0604020202020204" pitchFamily="34" charset="0"/>
                        <a:buNone/>
                      </a:pPr>
                      <a:r>
                        <a:rPr lang="en-US" sz="1200" b="0" dirty="0" smtClean="0">
                          <a:solidFill>
                            <a:srgbClr val="000000"/>
                          </a:solidFill>
                          <a:latin typeface="Arial" panose="020B0604020202020204" pitchFamily="34" charset="0"/>
                        </a:rPr>
                        <a:t>IS NULL</a:t>
                      </a:r>
                    </a:p>
                    <a:p>
                      <a:pPr marL="0" indent="0" algn="l">
                        <a:spcBef>
                          <a:spcPts val="0"/>
                        </a:spcBef>
                        <a:spcAft>
                          <a:spcPts val="900"/>
                        </a:spcAft>
                        <a:buFont typeface="Arial" panose="020B0604020202020204" pitchFamily="34" charset="0"/>
                        <a:buNone/>
                      </a:pPr>
                      <a:r>
                        <a:rPr lang="en-US" sz="1200" b="0" dirty="0" smtClean="0">
                          <a:solidFill>
                            <a:srgbClr val="000000"/>
                          </a:solidFill>
                          <a:latin typeface="Arial" panose="020B0604020202020204" pitchFamily="34" charset="0"/>
                        </a:rPr>
                        <a:t>IS NOT NULL</a:t>
                      </a: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4247272076"/>
                  </a:ext>
                </a:extLst>
              </a:tr>
              <a:tr h="0">
                <a:tc>
                  <a:txBody>
                    <a:bodyPr/>
                    <a:lstStyle/>
                    <a:p>
                      <a:pPr algn="l">
                        <a:spcBef>
                          <a:spcPts val="0"/>
                        </a:spcBef>
                        <a:spcAft>
                          <a:spcPts val="900"/>
                        </a:spcAft>
                      </a:pPr>
                      <a:r>
                        <a:rPr lang="en-US" sz="1200" b="1" dirty="0" smtClean="0">
                          <a:solidFill>
                            <a:srgbClr val="000000"/>
                          </a:solidFill>
                          <a:latin typeface="Arial" panose="020B0604020202020204" pitchFamily="34" charset="0"/>
                        </a:rPr>
                        <a:t>Data simulation</a:t>
                      </a:r>
                      <a:endParaRPr lang="en-US" sz="1200" b="1" dirty="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a:spcBef>
                          <a:spcPts val="0"/>
                        </a:spcBef>
                        <a:spcAft>
                          <a:spcPts val="900"/>
                        </a:spcAft>
                      </a:pPr>
                      <a:r>
                        <a:rPr lang="en-US" sz="1200" b="0" dirty="0" smtClean="0">
                          <a:solidFill>
                            <a:srgbClr val="000000"/>
                          </a:solidFill>
                          <a:latin typeface="Arial" panose="020B0604020202020204" pitchFamily="34" charset="0"/>
                        </a:rPr>
                        <a:t>Generate data based on analytical requirements</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marL="0" indent="0" algn="l">
                        <a:spcBef>
                          <a:spcPts val="0"/>
                        </a:spcBef>
                        <a:spcAft>
                          <a:spcPts val="900"/>
                        </a:spcAft>
                        <a:buFont typeface="Arial" panose="020B0604020202020204" pitchFamily="34" charset="0"/>
                        <a:buNone/>
                      </a:pPr>
                      <a:r>
                        <a:rPr lang="en-US" sz="1200" b="0" dirty="0" smtClean="0">
                          <a:solidFill>
                            <a:srgbClr val="000000"/>
                          </a:solidFill>
                          <a:latin typeface="Arial" panose="020B0604020202020204" pitchFamily="34" charset="0"/>
                        </a:rPr>
                        <a:t>RANDOM</a:t>
                      </a: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olid"/>
                    </a:lnB>
                    <a:noFill/>
                  </a:tcPr>
                </a:tc>
                <a:extLst>
                  <a:ext uri="{0D108BD9-81ED-4DB2-BD59-A6C34878D82A}">
                    <a16:rowId xmlns:a16="http://schemas.microsoft.com/office/drawing/2014/main" val="1118333935"/>
                  </a:ext>
                </a:extLst>
              </a:tr>
            </a:tbl>
          </a:graphicData>
        </a:graphic>
      </p:graphicFrame>
    </p:spTree>
    <p:extLst>
      <p:ext uri="{BB962C8B-B14F-4D97-AF65-F5344CB8AC3E}">
        <p14:creationId xmlns:p14="http://schemas.microsoft.com/office/powerpoint/2010/main" val="6373052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 data</a:t>
            </a:r>
          </a:p>
        </p:txBody>
      </p:sp>
      <p:sp>
        <p:nvSpPr>
          <p:cNvPr id="4" name="Slide Number Placeholder 3"/>
          <p:cNvSpPr>
            <a:spLocks noGrp="1"/>
          </p:cNvSpPr>
          <p:nvPr>
            <p:ph type="sldNum" sz="quarter" idx="18"/>
          </p:nvPr>
        </p:nvSpPr>
        <p:spPr/>
        <p:txBody>
          <a:bodyPr/>
          <a:lstStyle/>
          <a:p>
            <a:fld id="{0EB59224-DFAF-451D-8CBC-9A737B9002FD}" type="slidenum">
              <a:rPr lang="en-US" smtClean="0"/>
              <a:pPr/>
              <a:t>74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2423104"/>
              </p:ext>
            </p:extLst>
          </p:nvPr>
        </p:nvGraphicFramePr>
        <p:xfrm>
          <a:off x="533401" y="1762130"/>
          <a:ext cx="8083296" cy="4123944"/>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2127846154"/>
                    </a:ext>
                  </a:extLst>
                </a:gridCol>
                <a:gridCol w="2139696">
                  <a:extLst>
                    <a:ext uri="{9D8B030D-6E8A-4147-A177-3AD203B41FA5}">
                      <a16:colId xmlns:a16="http://schemas.microsoft.com/office/drawing/2014/main" val="397013172"/>
                    </a:ext>
                  </a:extLst>
                </a:gridCol>
                <a:gridCol w="4206240">
                  <a:extLst>
                    <a:ext uri="{9D8B030D-6E8A-4147-A177-3AD203B41FA5}">
                      <a16:colId xmlns:a16="http://schemas.microsoft.com/office/drawing/2014/main" val="736834912"/>
                    </a:ext>
                  </a:extLst>
                </a:gridCol>
              </a:tblGrid>
              <a:tr h="0">
                <a:tc>
                  <a:txBody>
                    <a:bodyPr/>
                    <a:lstStyle/>
                    <a:p>
                      <a:pPr algn="l">
                        <a:spcBef>
                          <a:spcPts val="0"/>
                        </a:spcBef>
                        <a:spcAft>
                          <a:spcPts val="900"/>
                        </a:spcAft>
                      </a:pPr>
                      <a:r>
                        <a:rPr lang="en-US" sz="1200" b="1" dirty="0" smtClean="0">
                          <a:solidFill>
                            <a:srgbClr val="A32020"/>
                          </a:solidFill>
                          <a:latin typeface="Arial" panose="020B0604020202020204" pitchFamily="34" charset="0"/>
                        </a:rPr>
                        <a:t>Task</a:t>
                      </a:r>
                      <a:endParaRPr lang="en-US" sz="1200" b="1" dirty="0">
                        <a:solidFill>
                          <a:srgbClr val="A32020"/>
                        </a:solidFill>
                        <a:latin typeface="Arial" panose="020B0604020202020204" pitchFamily="34" charset="0"/>
                      </a:endParaRPr>
                    </a:p>
                  </a:txBody>
                  <a:tcPr marL="45720" marR="45720" marT="27432" marB="27432">
                    <a:lnL w="0" cmpd="sng">
                      <a:solidFill>
                        <a:srgbClr val="FFFFFF"/>
                      </a:solidFill>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a:spcBef>
                          <a:spcPts val="0"/>
                        </a:spcBef>
                        <a:spcAft>
                          <a:spcPts val="900"/>
                        </a:spcAft>
                      </a:pPr>
                      <a:r>
                        <a:rPr lang="en-US" sz="1200" b="1" smtClean="0">
                          <a:solidFill>
                            <a:srgbClr val="A32020"/>
                          </a:solidFill>
                          <a:latin typeface="Arial" panose="020B0604020202020204" pitchFamily="34" charset="0"/>
                        </a:rPr>
                        <a:t>Description</a:t>
                      </a:r>
                      <a:endParaRPr lang="en-US" sz="1200" b="1" dirty="0">
                        <a:solidFill>
                          <a:srgbClr val="A32020"/>
                        </a:solidFill>
                        <a:latin typeface="Arial" panose="020B0604020202020204" pitchFamily="34"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a:spcBef>
                          <a:spcPts val="0"/>
                        </a:spcBef>
                        <a:spcAft>
                          <a:spcPts val="900"/>
                        </a:spcAft>
                      </a:pPr>
                      <a:r>
                        <a:rPr lang="en-US" sz="1200" b="1" dirty="0" smtClean="0">
                          <a:solidFill>
                            <a:srgbClr val="A32020"/>
                          </a:solidFill>
                          <a:latin typeface="Arial" panose="020B0604020202020204" pitchFamily="34" charset="0"/>
                        </a:rPr>
                        <a:t>SQL</a:t>
                      </a:r>
                      <a:endParaRPr lang="en-US" sz="1200" b="1" dirty="0">
                        <a:solidFill>
                          <a:srgbClr val="A32020"/>
                        </a:solidFill>
                        <a:latin typeface="Arial" panose="020B0604020202020204" pitchFamily="34" charset="0"/>
                      </a:endParaRPr>
                    </a:p>
                  </a:txBody>
                  <a:tcPr marL="45720" marR="45720" marT="27432" marB="27432">
                    <a:lnL w="12700" cap="flat" cmpd="sng" algn="ctr">
                      <a:noFill/>
                      <a:prstDash val="solid"/>
                      <a:round/>
                      <a:headEnd type="none" w="med" len="med"/>
                      <a:tailEnd type="none" w="med" len="med"/>
                    </a:lnL>
                    <a:lnR w="0" cmpd="sng">
                      <a:solidFill>
                        <a:srgbClr val="FFFFFF"/>
                      </a:solidFill>
                    </a:lnR>
                    <a:lnT w="0" cmpd="sng">
                      <a:solidFill>
                        <a:srgbClr val="FFFFFF"/>
                      </a:solidFill>
                    </a:lnT>
                    <a:lnB w="9525" cmpd="sng">
                      <a:solidFill>
                        <a:srgbClr val="968C6D"/>
                      </a:solidFill>
                      <a:prstDash val="solid"/>
                    </a:lnB>
                    <a:noFill/>
                  </a:tcPr>
                </a:tc>
                <a:extLst>
                  <a:ext uri="{0D108BD9-81ED-4DB2-BD59-A6C34878D82A}">
                    <a16:rowId xmlns:a16="http://schemas.microsoft.com/office/drawing/2014/main" val="3458407062"/>
                  </a:ext>
                </a:extLst>
              </a:tr>
              <a:tr h="0">
                <a:tc>
                  <a:txBody>
                    <a:bodyPr/>
                    <a:lstStyle/>
                    <a:p>
                      <a:pPr algn="l">
                        <a:spcBef>
                          <a:spcPts val="0"/>
                        </a:spcBef>
                        <a:spcAft>
                          <a:spcPts val="900"/>
                        </a:spcAft>
                      </a:pPr>
                      <a:r>
                        <a:rPr lang="en-US" sz="1200" b="1" dirty="0" smtClean="0">
                          <a:solidFill>
                            <a:srgbClr val="000000"/>
                          </a:solidFill>
                          <a:latin typeface="Arial" panose="020B0604020202020204" pitchFamily="34" charset="0"/>
                        </a:rPr>
                        <a:t>Cleaning data</a:t>
                      </a:r>
                      <a:endParaRPr lang="en-US" sz="1200" b="1" dirty="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a:spcBef>
                          <a:spcPts val="0"/>
                        </a:spcBef>
                        <a:spcAft>
                          <a:spcPts val="900"/>
                        </a:spcAft>
                      </a:pPr>
                      <a:r>
                        <a:rPr lang="en-US" sz="1200" b="0" smtClean="0">
                          <a:solidFill>
                            <a:srgbClr val="000000"/>
                          </a:solidFill>
                          <a:latin typeface="Arial" panose="020B0604020202020204" pitchFamily="34" charset="0"/>
                        </a:rPr>
                        <a:t>Address data quality issues to facilitate analysis</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marL="0" indent="0" algn="l">
                        <a:spcBef>
                          <a:spcPts val="0"/>
                        </a:spcBef>
                        <a:spcAft>
                          <a:spcPts val="900"/>
                        </a:spcAft>
                        <a:buFont typeface="Arial" panose="020B0604020202020204" pitchFamily="34" charset="0"/>
                        <a:buNone/>
                      </a:pPr>
                      <a:r>
                        <a:rPr lang="nb-NO" sz="1200" b="0" baseline="0" smtClean="0">
                          <a:solidFill>
                            <a:srgbClr val="000000"/>
                          </a:solidFill>
                          <a:latin typeface="Arial" panose="020B0604020202020204" pitchFamily="34" charset="0"/>
                        </a:rPr>
                        <a:t>LTRIM, RTRIM, UPPER, LOWER, etc.</a:t>
                      </a:r>
                    </a:p>
                    <a:p>
                      <a:pPr marL="0" indent="0" algn="l">
                        <a:spcBef>
                          <a:spcPts val="0"/>
                        </a:spcBef>
                        <a:spcAft>
                          <a:spcPts val="900"/>
                        </a:spcAft>
                        <a:buFont typeface="Arial" panose="020B0604020202020204" pitchFamily="34" charset="0"/>
                        <a:buNone/>
                      </a:pPr>
                      <a:r>
                        <a:rPr lang="nb-NO" sz="1200" b="0" baseline="0" smtClean="0">
                          <a:solidFill>
                            <a:srgbClr val="000000"/>
                          </a:solidFill>
                          <a:latin typeface="Arial" panose="020B0604020202020204" pitchFamily="34" charset="0"/>
                        </a:rPr>
                        <a:t>ROUND</a:t>
                      </a:r>
                      <a:endParaRPr lang="en-US" sz="1200" b="0" baseline="0" dirty="0" smtClean="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noFill/>
                  </a:tcPr>
                </a:tc>
                <a:extLst>
                  <a:ext uri="{0D108BD9-81ED-4DB2-BD59-A6C34878D82A}">
                    <a16:rowId xmlns:a16="http://schemas.microsoft.com/office/drawing/2014/main" val="2731898726"/>
                  </a:ext>
                </a:extLst>
              </a:tr>
              <a:tr h="0">
                <a:tc>
                  <a:txBody>
                    <a:bodyPr/>
                    <a:lstStyle/>
                    <a:p>
                      <a:pPr algn="l">
                        <a:spcBef>
                          <a:spcPts val="0"/>
                        </a:spcBef>
                        <a:spcAft>
                          <a:spcPts val="900"/>
                        </a:spcAft>
                      </a:pPr>
                      <a:r>
                        <a:rPr lang="en-US" sz="1200" b="1" smtClean="0">
                          <a:solidFill>
                            <a:srgbClr val="000000"/>
                          </a:solidFill>
                          <a:latin typeface="Arial" panose="020B0604020202020204" pitchFamily="34" charset="0"/>
                        </a:rPr>
                        <a:t>Changing data types</a:t>
                      </a:r>
                      <a:endParaRPr lang="en-US" sz="1200" b="1" dirty="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a:spcBef>
                          <a:spcPts val="0"/>
                        </a:spcBef>
                        <a:spcAft>
                          <a:spcPts val="900"/>
                        </a:spcAft>
                      </a:pPr>
                      <a:r>
                        <a:rPr lang="en-US" sz="1200" b="0" smtClean="0">
                          <a:solidFill>
                            <a:srgbClr val="000000"/>
                          </a:solidFill>
                          <a:latin typeface="Arial" panose="020B0604020202020204" pitchFamily="34" charset="0"/>
                        </a:rPr>
                        <a:t>Convert a value to the appropriate format for analysis</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CAST AS</a:t>
                      </a:r>
                      <a:endPar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3633816955"/>
                  </a:ext>
                </a:extLst>
              </a:tr>
              <a:tr h="0">
                <a:tc>
                  <a:txBody>
                    <a:bodyPr/>
                    <a:lstStyle/>
                    <a:p>
                      <a:pPr algn="l">
                        <a:spcBef>
                          <a:spcPts val="0"/>
                        </a:spcBef>
                        <a:spcAft>
                          <a:spcPts val="900"/>
                        </a:spcAft>
                      </a:pPr>
                      <a:r>
                        <a:rPr lang="en-US" sz="1200" b="1" smtClean="0">
                          <a:solidFill>
                            <a:srgbClr val="000000"/>
                          </a:solidFill>
                          <a:latin typeface="Arial" panose="020B0604020202020204" pitchFamily="34" charset="0"/>
                        </a:rPr>
                        <a:t>Filtering data</a:t>
                      </a:r>
                      <a:endParaRPr lang="en-US" sz="1200" b="1" dirty="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a:spcBef>
                          <a:spcPts val="0"/>
                        </a:spcBef>
                        <a:spcAft>
                          <a:spcPts val="900"/>
                        </a:spcAft>
                      </a:pPr>
                      <a:r>
                        <a:rPr lang="en-US" sz="1200" b="0" dirty="0" smtClean="0">
                          <a:solidFill>
                            <a:srgbClr val="000000"/>
                          </a:solidFill>
                          <a:latin typeface="Arial" panose="020B0604020202020204" pitchFamily="34" charset="0"/>
                        </a:rPr>
                        <a:t>Create subsets of records and features based on specified conditions</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marL="0" indent="0" algn="l">
                        <a:spcBef>
                          <a:spcPts val="0"/>
                        </a:spcBef>
                        <a:spcAft>
                          <a:spcPts val="900"/>
                        </a:spcAft>
                        <a:buFont typeface="Arial" panose="020B0604020202020204" pitchFamily="34" charset="0"/>
                        <a:buNone/>
                      </a:pPr>
                      <a:r>
                        <a:rPr lang="en-US" sz="1200" b="0" smtClean="0">
                          <a:solidFill>
                            <a:srgbClr val="000000"/>
                          </a:solidFill>
                          <a:latin typeface="Arial" panose="020B0604020202020204" pitchFamily="34" charset="0"/>
                        </a:rPr>
                        <a:t>WHERE</a:t>
                      </a:r>
                    </a:p>
                    <a:p>
                      <a:pPr marL="0" indent="0" algn="l">
                        <a:spcBef>
                          <a:spcPts val="0"/>
                        </a:spcBef>
                        <a:spcAft>
                          <a:spcPts val="900"/>
                        </a:spcAft>
                        <a:buFont typeface="Arial" panose="020B0604020202020204" pitchFamily="34" charset="0"/>
                        <a:buNone/>
                      </a:pPr>
                      <a:r>
                        <a:rPr lang="en-US" sz="1200" b="0" smtClean="0">
                          <a:solidFill>
                            <a:srgbClr val="000000"/>
                          </a:solidFill>
                          <a:latin typeface="Arial" panose="020B0604020202020204" pitchFamily="34" charset="0"/>
                        </a:rPr>
                        <a:t>IN, BETWEEN, LIKE</a:t>
                      </a:r>
                    </a:p>
                    <a:p>
                      <a:pPr marL="0" indent="0" algn="l">
                        <a:spcBef>
                          <a:spcPts val="0"/>
                        </a:spcBef>
                        <a:spcAft>
                          <a:spcPts val="900"/>
                        </a:spcAft>
                        <a:buFont typeface="Arial" panose="020B0604020202020204" pitchFamily="34" charset="0"/>
                        <a:buNone/>
                      </a:pPr>
                      <a:r>
                        <a:rPr lang="en-US" sz="1200" b="0" smtClean="0">
                          <a:solidFill>
                            <a:srgbClr val="000000"/>
                          </a:solidFill>
                          <a:latin typeface="Arial" panose="020B0604020202020204" pitchFamily="34" charset="0"/>
                        </a:rPr>
                        <a:t>HAVING</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3832814180"/>
                  </a:ext>
                </a:extLst>
              </a:tr>
              <a:tr h="0">
                <a:tc>
                  <a:txBody>
                    <a:bodyPr/>
                    <a:lstStyle/>
                    <a:p>
                      <a:pPr algn="l">
                        <a:spcBef>
                          <a:spcPts val="0"/>
                        </a:spcBef>
                        <a:spcAft>
                          <a:spcPts val="900"/>
                        </a:spcAft>
                      </a:pPr>
                      <a:r>
                        <a:rPr lang="en-US" sz="1200" b="1" smtClean="0">
                          <a:solidFill>
                            <a:srgbClr val="000000"/>
                          </a:solidFill>
                          <a:latin typeface="Arial" panose="020B0604020202020204" pitchFamily="34" charset="0"/>
                        </a:rPr>
                        <a:t>Deriving data</a:t>
                      </a:r>
                      <a:endParaRPr lang="en-US" sz="1200" b="1" dirty="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a:spcBef>
                          <a:spcPts val="0"/>
                        </a:spcBef>
                        <a:spcAft>
                          <a:spcPts val="900"/>
                        </a:spcAft>
                      </a:pPr>
                      <a:r>
                        <a:rPr lang="en-US" sz="1200" b="0" smtClean="0">
                          <a:solidFill>
                            <a:srgbClr val="000000"/>
                          </a:solidFill>
                          <a:latin typeface="Arial" panose="020B0604020202020204" pitchFamily="34" charset="0"/>
                        </a:rPr>
                        <a:t>Create new features from original features</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marL="0" indent="0" algn="l">
                        <a:spcBef>
                          <a:spcPts val="0"/>
                        </a:spcBef>
                        <a:spcAft>
                          <a:spcPts val="900"/>
                        </a:spcAft>
                        <a:buFont typeface="Arial" panose="020B0604020202020204" pitchFamily="34" charset="0"/>
                        <a:buNone/>
                      </a:pPr>
                      <a:r>
                        <a:rPr lang="en-US" sz="1200" b="0" baseline="0" dirty="0" smtClean="0">
                          <a:solidFill>
                            <a:srgbClr val="000000"/>
                          </a:solidFill>
                          <a:latin typeface="Arial" panose="020B0604020202020204" pitchFamily="34" charset="0"/>
                        </a:rPr>
                        <a:t>AS</a:t>
                      </a:r>
                    </a:p>
                    <a:p>
                      <a:pPr marL="0" indent="0" algn="l">
                        <a:spcBef>
                          <a:spcPts val="0"/>
                        </a:spcBef>
                        <a:spcAft>
                          <a:spcPts val="900"/>
                        </a:spcAft>
                        <a:buFont typeface="Arial" panose="020B0604020202020204" pitchFamily="34" charset="0"/>
                        <a:buNone/>
                      </a:pPr>
                      <a:r>
                        <a:rPr lang="en-US" sz="1200" b="0" baseline="0" dirty="0" smtClean="0">
                          <a:solidFill>
                            <a:srgbClr val="000000"/>
                          </a:solidFill>
                          <a:latin typeface="Arial" panose="020B0604020202020204" pitchFamily="34" charset="0"/>
                        </a:rPr>
                        <a:t>REPLACE, SUBSTR, etc.</a:t>
                      </a:r>
                    </a:p>
                    <a:p>
                      <a:pPr marL="0" indent="0" algn="l">
                        <a:spcBef>
                          <a:spcPts val="0"/>
                        </a:spcBef>
                        <a:spcAft>
                          <a:spcPts val="900"/>
                        </a:spcAft>
                        <a:buFont typeface="Arial" panose="020B0604020202020204" pitchFamily="34" charset="0"/>
                        <a:buNone/>
                      </a:pPr>
                      <a:r>
                        <a:rPr lang="en-US" sz="1200" b="0" baseline="0" dirty="0" smtClean="0">
                          <a:solidFill>
                            <a:srgbClr val="000000"/>
                          </a:solidFill>
                          <a:latin typeface="Arial" panose="020B0604020202020204" pitchFamily="34" charset="0"/>
                        </a:rPr>
                        <a:t>JULIANDAY, etc.</a:t>
                      </a:r>
                    </a:p>
                    <a:p>
                      <a:pPr marL="0" indent="0" algn="l">
                        <a:spcBef>
                          <a:spcPts val="0"/>
                        </a:spcBef>
                        <a:spcAft>
                          <a:spcPts val="900"/>
                        </a:spcAft>
                        <a:buFont typeface="Arial" panose="020B0604020202020204" pitchFamily="34" charset="0"/>
                        <a:buNone/>
                      </a:pPr>
                      <a:r>
                        <a:rPr lang="en-US" sz="1200" b="0" baseline="0" dirty="0" smtClean="0">
                          <a:solidFill>
                            <a:srgbClr val="000000"/>
                          </a:solidFill>
                          <a:latin typeface="Arial" panose="020B0604020202020204" pitchFamily="34" charset="0"/>
                        </a:rPr>
                        <a:t>CASE, IF</a:t>
                      </a: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923189282"/>
                  </a:ext>
                </a:extLst>
              </a:tr>
              <a:tr h="0">
                <a:tc>
                  <a:txBody>
                    <a:bodyPr/>
                    <a:lstStyle/>
                    <a:p>
                      <a:pPr algn="l">
                        <a:spcBef>
                          <a:spcPts val="0"/>
                        </a:spcBef>
                        <a:spcAft>
                          <a:spcPts val="900"/>
                        </a:spcAft>
                      </a:pPr>
                      <a:r>
                        <a:rPr lang="en-US" sz="1200" b="1" dirty="0" smtClean="0">
                          <a:solidFill>
                            <a:srgbClr val="000000"/>
                          </a:solidFill>
                          <a:latin typeface="Arial" panose="020B0604020202020204" pitchFamily="34" charset="0"/>
                        </a:rPr>
                        <a:t>Scaling data</a:t>
                      </a:r>
                      <a:endParaRPr lang="en-US" sz="1200" b="1" dirty="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a:spcBef>
                          <a:spcPts val="0"/>
                        </a:spcBef>
                        <a:spcAft>
                          <a:spcPts val="900"/>
                        </a:spcAft>
                      </a:pPr>
                      <a:r>
                        <a:rPr lang="en-US" sz="1200" b="0" dirty="0" smtClean="0">
                          <a:solidFill>
                            <a:srgbClr val="000000"/>
                          </a:solidFill>
                          <a:latin typeface="Arial" panose="020B0604020202020204" pitchFamily="34" charset="0"/>
                        </a:rPr>
                        <a:t>Put features with different ranges of values on the same scale while preserving relative values</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kumimoji="0" lang="nb-NO"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MIN, MAX, SUM, AVG, etc.</a:t>
                      </a: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olid"/>
                    </a:lnB>
                    <a:noFill/>
                  </a:tcPr>
                </a:tc>
                <a:extLst>
                  <a:ext uri="{0D108BD9-81ED-4DB2-BD59-A6C34878D82A}">
                    <a16:rowId xmlns:a16="http://schemas.microsoft.com/office/drawing/2014/main" val="2887697550"/>
                  </a:ext>
                </a:extLst>
              </a:tr>
            </a:tbl>
          </a:graphicData>
        </a:graphic>
      </p:graphicFrame>
    </p:spTree>
    <p:extLst>
      <p:ext uri="{BB962C8B-B14F-4D97-AF65-F5344CB8AC3E}">
        <p14:creationId xmlns:p14="http://schemas.microsoft.com/office/powerpoint/2010/main" val="1548627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 </a:t>
            </a:r>
            <a:r>
              <a:rPr lang="en-US" dirty="0" smtClean="0"/>
              <a:t>data </a:t>
            </a:r>
            <a:r>
              <a:rPr lang="en-US" sz="2200" b="0" dirty="0" smtClean="0"/>
              <a:t>(continued)</a:t>
            </a:r>
            <a:endParaRPr lang="en-US" sz="2200" b="0"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75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73803555"/>
              </p:ext>
            </p:extLst>
          </p:nvPr>
        </p:nvGraphicFramePr>
        <p:xfrm>
          <a:off x="533401" y="1762130"/>
          <a:ext cx="8083296" cy="3369564"/>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2127846154"/>
                    </a:ext>
                  </a:extLst>
                </a:gridCol>
                <a:gridCol w="2139696">
                  <a:extLst>
                    <a:ext uri="{9D8B030D-6E8A-4147-A177-3AD203B41FA5}">
                      <a16:colId xmlns:a16="http://schemas.microsoft.com/office/drawing/2014/main" val="397013172"/>
                    </a:ext>
                  </a:extLst>
                </a:gridCol>
                <a:gridCol w="4206240">
                  <a:extLst>
                    <a:ext uri="{9D8B030D-6E8A-4147-A177-3AD203B41FA5}">
                      <a16:colId xmlns:a16="http://schemas.microsoft.com/office/drawing/2014/main" val="736834912"/>
                    </a:ext>
                  </a:extLst>
                </a:gridCol>
              </a:tblGrid>
              <a:tr h="0">
                <a:tc>
                  <a:txBody>
                    <a:bodyPr/>
                    <a:lstStyle/>
                    <a:p>
                      <a:pPr algn="l">
                        <a:spcBef>
                          <a:spcPts val="0"/>
                        </a:spcBef>
                        <a:spcAft>
                          <a:spcPts val="900"/>
                        </a:spcAft>
                      </a:pPr>
                      <a:r>
                        <a:rPr lang="en-US" sz="1200" b="1" dirty="0" smtClean="0">
                          <a:solidFill>
                            <a:srgbClr val="A32020"/>
                          </a:solidFill>
                          <a:latin typeface="Arial" panose="020B0604020202020204" pitchFamily="34" charset="0"/>
                        </a:rPr>
                        <a:t>Task</a:t>
                      </a:r>
                      <a:endParaRPr lang="en-US" sz="1200" b="1" dirty="0">
                        <a:solidFill>
                          <a:srgbClr val="A32020"/>
                        </a:solidFill>
                        <a:latin typeface="Arial" panose="020B0604020202020204" pitchFamily="34" charset="0"/>
                      </a:endParaRPr>
                    </a:p>
                  </a:txBody>
                  <a:tcPr marL="45720" marR="45720" marT="27432" marB="27432">
                    <a:lnL w="0" cmpd="sng">
                      <a:solidFill>
                        <a:srgbClr val="FFFFFF"/>
                      </a:solidFill>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solidFill>
                      <a:srgbClr val="FFFFFF"/>
                    </a:solidFill>
                  </a:tcPr>
                </a:tc>
                <a:tc>
                  <a:txBody>
                    <a:bodyPr/>
                    <a:lstStyle/>
                    <a:p>
                      <a:pPr algn="l">
                        <a:spcBef>
                          <a:spcPts val="0"/>
                        </a:spcBef>
                        <a:spcAft>
                          <a:spcPts val="900"/>
                        </a:spcAft>
                      </a:pPr>
                      <a:r>
                        <a:rPr lang="en-US" sz="1200" b="1" smtClean="0">
                          <a:solidFill>
                            <a:srgbClr val="A32020"/>
                          </a:solidFill>
                          <a:latin typeface="Arial" panose="020B0604020202020204" pitchFamily="34" charset="0"/>
                        </a:rPr>
                        <a:t>Description</a:t>
                      </a:r>
                      <a:endParaRPr lang="en-US" sz="1200" b="1" dirty="0">
                        <a:solidFill>
                          <a:srgbClr val="A32020"/>
                        </a:solidFill>
                        <a:latin typeface="Arial" panose="020B0604020202020204" pitchFamily="34"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solidFill>
                      <a:srgbClr val="FFFFFF"/>
                    </a:solidFill>
                  </a:tcPr>
                </a:tc>
                <a:tc>
                  <a:txBody>
                    <a:bodyPr/>
                    <a:lstStyle/>
                    <a:p>
                      <a:pPr algn="l">
                        <a:spcBef>
                          <a:spcPts val="0"/>
                        </a:spcBef>
                        <a:spcAft>
                          <a:spcPts val="900"/>
                        </a:spcAft>
                      </a:pPr>
                      <a:r>
                        <a:rPr lang="en-US" sz="1200" b="1" dirty="0" smtClean="0">
                          <a:solidFill>
                            <a:srgbClr val="A32020"/>
                          </a:solidFill>
                          <a:latin typeface="Arial" panose="020B0604020202020204" pitchFamily="34" charset="0"/>
                        </a:rPr>
                        <a:t>SQL</a:t>
                      </a:r>
                      <a:endParaRPr lang="en-US" sz="1200" b="1" dirty="0">
                        <a:solidFill>
                          <a:srgbClr val="A32020"/>
                        </a:solidFill>
                        <a:latin typeface="Arial" panose="020B0604020202020204" pitchFamily="34" charset="0"/>
                      </a:endParaRPr>
                    </a:p>
                  </a:txBody>
                  <a:tcPr marL="45720" marR="45720" marT="27432" marB="27432">
                    <a:lnL w="12700" cap="flat" cmpd="sng" algn="ctr">
                      <a:noFill/>
                      <a:prstDash val="solid"/>
                      <a:round/>
                      <a:headEnd type="none" w="med" len="med"/>
                      <a:tailEnd type="none" w="med" len="med"/>
                    </a:lnL>
                    <a:lnR w="0" cmpd="sng">
                      <a:solidFill>
                        <a:srgbClr val="FFFFFF"/>
                      </a:solidFill>
                    </a:lnR>
                    <a:lnT w="0" cmpd="sng">
                      <a:solidFill>
                        <a:srgbClr val="FFFFFF"/>
                      </a:solidFill>
                    </a:lnT>
                    <a:lnB w="9525" cmpd="sng">
                      <a:solidFill>
                        <a:srgbClr val="968C6D"/>
                      </a:solidFill>
                      <a:prstDash val="solid"/>
                    </a:lnB>
                    <a:solidFill>
                      <a:srgbClr val="FFFFFF"/>
                    </a:solidFill>
                  </a:tcPr>
                </a:tc>
                <a:extLst>
                  <a:ext uri="{0D108BD9-81ED-4DB2-BD59-A6C34878D82A}">
                    <a16:rowId xmlns:a16="http://schemas.microsoft.com/office/drawing/2014/main" val="3458407062"/>
                  </a:ext>
                </a:extLst>
              </a:tr>
              <a:tr h="0">
                <a:tc>
                  <a:txBody>
                    <a:bodyPr/>
                    <a:lstStyle/>
                    <a:p>
                      <a:pPr algn="l">
                        <a:spcBef>
                          <a:spcPts val="0"/>
                        </a:spcBef>
                        <a:spcAft>
                          <a:spcPts val="900"/>
                        </a:spcAft>
                      </a:pPr>
                      <a:r>
                        <a:rPr lang="en-US" sz="1200" b="1" dirty="0" smtClean="0">
                          <a:solidFill>
                            <a:srgbClr val="000000"/>
                          </a:solidFill>
                          <a:latin typeface="Arial" panose="020B0604020202020204" pitchFamily="34" charset="0"/>
                        </a:rPr>
                        <a:t>Sampling data</a:t>
                      </a:r>
                      <a:endParaRPr lang="en-US" sz="1200" b="1" dirty="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solidFill>
                      <a:srgbClr val="FFFFFF"/>
                    </a:solidFill>
                  </a:tcPr>
                </a:tc>
                <a:tc>
                  <a:txBody>
                    <a:bodyPr/>
                    <a:lstStyle/>
                    <a:p>
                      <a:pPr algn="l">
                        <a:spcBef>
                          <a:spcPts val="0"/>
                        </a:spcBef>
                        <a:spcAft>
                          <a:spcPts val="900"/>
                        </a:spcAft>
                      </a:pPr>
                      <a:r>
                        <a:rPr lang="en-US" sz="1200" b="0" smtClean="0">
                          <a:solidFill>
                            <a:srgbClr val="000000"/>
                          </a:solidFill>
                          <a:latin typeface="Arial" panose="020B0604020202020204" pitchFamily="34" charset="0"/>
                        </a:rPr>
                        <a:t>Create subsets of records based on a probability distribution</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solidFill>
                      <a:srgbClr val="FFFFFF"/>
                    </a:solidFill>
                  </a:tcPr>
                </a:tc>
                <a:tc>
                  <a:txBody>
                    <a:bodyPr/>
                    <a:lstStyle/>
                    <a:p>
                      <a:pPr marL="0" indent="0" algn="l">
                        <a:spcBef>
                          <a:spcPts val="0"/>
                        </a:spcBef>
                        <a:spcAft>
                          <a:spcPts val="900"/>
                        </a:spcAft>
                        <a:buFont typeface="Arial" panose="020B0604020202020204" pitchFamily="34" charset="0"/>
                        <a:buNone/>
                      </a:pPr>
                      <a:r>
                        <a:rPr lang="en-US" sz="1200" b="0" smtClean="0">
                          <a:solidFill>
                            <a:srgbClr val="000000"/>
                          </a:solidFill>
                          <a:latin typeface="Arial" panose="020B0604020202020204" pitchFamily="34" charset="0"/>
                        </a:rPr>
                        <a:t>RANDOM</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solidFill>
                      <a:srgbClr val="FFFFFF"/>
                    </a:solidFill>
                  </a:tcPr>
                </a:tc>
                <a:extLst>
                  <a:ext uri="{0D108BD9-81ED-4DB2-BD59-A6C34878D82A}">
                    <a16:rowId xmlns:a16="http://schemas.microsoft.com/office/drawing/2014/main" val="1756892241"/>
                  </a:ext>
                </a:extLst>
              </a:tr>
              <a:tr h="0">
                <a:tc>
                  <a:txBody>
                    <a:bodyPr/>
                    <a:lstStyle/>
                    <a:p>
                      <a:pPr marL="0" marR="0" lvl="0" indent="0" algn="l" defTabSz="914400" rtl="0" eaLnBrk="1" fontAlgn="auto" latinLnBrk="0" hangingPunct="1">
                        <a:lnSpc>
                          <a:spcPct val="100000"/>
                        </a:lnSpc>
                        <a:spcBef>
                          <a:spcPct val="0"/>
                        </a:spcBef>
                        <a:spcAft>
                          <a:spcPct val="900000"/>
                        </a:spcAft>
                        <a:buClrTx/>
                        <a:buSzTx/>
                        <a:buFontTx/>
                        <a:buNone/>
                        <a:tabLst/>
                        <a:defRPr/>
                      </a:pPr>
                      <a:r>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Aggregating data</a:t>
                      </a:r>
                      <a:endParaRPr lang="en-US" sz="1200" b="1" dirty="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a:spcBef>
                          <a:spcPts val="0"/>
                        </a:spcBef>
                        <a:spcAft>
                          <a:spcPts val="900"/>
                        </a:spcAft>
                      </a:pPr>
                      <a:r>
                        <a:rPr lang="en-US" sz="1200" b="0" dirty="0" smtClean="0">
                          <a:solidFill>
                            <a:srgbClr val="000000"/>
                          </a:solidFill>
                          <a:latin typeface="Arial" panose="020B0604020202020204" pitchFamily="34" charset="0"/>
                        </a:rPr>
                        <a:t>Return a statistic or value for one feature according to different values of another feature</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marL="0" indent="0" algn="l">
                        <a:spcBef>
                          <a:spcPts val="0"/>
                        </a:spcBef>
                        <a:spcAft>
                          <a:spcPts val="900"/>
                        </a:spcAft>
                        <a:buFont typeface="Arial" panose="020B0604020202020204" pitchFamily="34" charset="0"/>
                        <a:buNone/>
                      </a:pPr>
                      <a:r>
                        <a:rPr lang="en-US" sz="1200" b="0" smtClean="0">
                          <a:solidFill>
                            <a:srgbClr val="000000"/>
                          </a:solidFill>
                          <a:latin typeface="Arial" panose="020B0604020202020204" pitchFamily="34" charset="0"/>
                        </a:rPr>
                        <a:t>GROUP BY</a:t>
                      </a:r>
                    </a:p>
                    <a:p>
                      <a:pPr marL="0" indent="0" algn="l">
                        <a:spcBef>
                          <a:spcPts val="0"/>
                        </a:spcBef>
                        <a:spcAft>
                          <a:spcPts val="900"/>
                        </a:spcAft>
                        <a:buFont typeface="Arial" panose="020B0604020202020204" pitchFamily="34" charset="0"/>
                        <a:buNone/>
                      </a:pPr>
                      <a:r>
                        <a:rPr lang="en-US" sz="1200" b="0" smtClean="0">
                          <a:solidFill>
                            <a:srgbClr val="000000"/>
                          </a:solidFill>
                          <a:latin typeface="Arial" panose="020B0604020202020204" pitchFamily="34" charset="0"/>
                        </a:rPr>
                        <a:t>MIN, MAX, SUM, AVG, etc.</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solidFill>
                      <a:srgbClr val="FFFFFF"/>
                    </a:solidFill>
                  </a:tcPr>
                </a:tc>
                <a:extLst>
                  <a:ext uri="{0D108BD9-81ED-4DB2-BD59-A6C34878D82A}">
                    <a16:rowId xmlns:a16="http://schemas.microsoft.com/office/drawing/2014/main" val="1409717906"/>
                  </a:ext>
                </a:extLst>
              </a:tr>
              <a:tr h="0">
                <a:tc>
                  <a:txBody>
                    <a:bodyPr/>
                    <a:lstStyle/>
                    <a:p>
                      <a:pPr algn="l">
                        <a:spcBef>
                          <a:spcPts val="0"/>
                        </a:spcBef>
                        <a:spcAft>
                          <a:spcPts val="900"/>
                        </a:spcAft>
                      </a:pPr>
                      <a:r>
                        <a:rPr lang="en-US" sz="1200" b="1" smtClean="0">
                          <a:solidFill>
                            <a:srgbClr val="000000"/>
                          </a:solidFill>
                          <a:latin typeface="Arial" panose="020B0604020202020204" pitchFamily="34" charset="0"/>
                        </a:rPr>
                        <a:t>Reshaping data</a:t>
                      </a:r>
                      <a:endParaRPr lang="en-US" sz="1200" b="1" dirty="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a:spcBef>
                          <a:spcPts val="0"/>
                        </a:spcBef>
                        <a:spcAft>
                          <a:spcPts val="900"/>
                        </a:spcAft>
                      </a:pPr>
                      <a:r>
                        <a:rPr lang="en-US" sz="1200" b="0" smtClean="0">
                          <a:solidFill>
                            <a:srgbClr val="000000"/>
                          </a:solidFill>
                          <a:latin typeface="Arial" panose="020B0604020202020204" pitchFamily="34" charset="0"/>
                        </a:rPr>
                        <a:t>Change whether values are represented in different records or different features</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marL="0" indent="0" algn="l">
                        <a:buFont typeface="Arial" panose="020B0604020202020204" pitchFamily="34" charset="0"/>
                        <a:buNone/>
                      </a:pPr>
                      <a:endParaRPr lang="en-US" sz="1200" b="0" baseline="0" dirty="0" smtClean="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solidFill>
                      <a:srgbClr val="FFFFFF"/>
                    </a:solidFill>
                  </a:tcPr>
                </a:tc>
                <a:extLst>
                  <a:ext uri="{0D108BD9-81ED-4DB2-BD59-A6C34878D82A}">
                    <a16:rowId xmlns:a16="http://schemas.microsoft.com/office/drawing/2014/main" val="1357038944"/>
                  </a:ext>
                </a:extLst>
              </a:tr>
              <a:tr h="0">
                <a:tc>
                  <a:txBody>
                    <a:bodyPr/>
                    <a:lstStyle/>
                    <a:p>
                      <a:pPr algn="l">
                        <a:spcBef>
                          <a:spcPts val="0"/>
                        </a:spcBef>
                        <a:spcAft>
                          <a:spcPts val="900"/>
                        </a:spcAft>
                      </a:pPr>
                      <a:r>
                        <a:rPr lang="en-US" sz="1200" b="1" smtClean="0">
                          <a:solidFill>
                            <a:srgbClr val="000000"/>
                          </a:solidFill>
                          <a:latin typeface="Arial" panose="020B0604020202020204" pitchFamily="34" charset="0"/>
                        </a:rPr>
                        <a:t>Concatenating data</a:t>
                      </a:r>
                      <a:endParaRPr lang="en-US" sz="1200" b="1" dirty="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algn="l">
                        <a:spcBef>
                          <a:spcPts val="0"/>
                        </a:spcBef>
                        <a:spcAft>
                          <a:spcPts val="900"/>
                        </a:spcAft>
                      </a:pPr>
                      <a:r>
                        <a:rPr lang="en-US" sz="1200" b="0" smtClean="0">
                          <a:solidFill>
                            <a:srgbClr val="000000"/>
                          </a:solidFill>
                          <a:latin typeface="Arial" panose="020B0604020202020204" pitchFamily="34" charset="0"/>
                        </a:rPr>
                        <a:t>Combine data sets through juxtaposition</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solidFill>
                      <a:srgbClr val="FFFFFF"/>
                    </a:solidFill>
                  </a:tcPr>
                </a:tc>
                <a:tc>
                  <a:txBody>
                    <a:bodyPr/>
                    <a:lstStyle/>
                    <a:p>
                      <a:pPr marL="0" indent="0" algn="l">
                        <a:spcBef>
                          <a:spcPts val="0"/>
                        </a:spcBef>
                        <a:spcAft>
                          <a:spcPts val="900"/>
                        </a:spcAft>
                        <a:buFont typeface="Arial" panose="020B0604020202020204" pitchFamily="34" charset="0"/>
                        <a:buNone/>
                      </a:pPr>
                      <a:r>
                        <a:rPr lang="en-US" sz="1200" b="0" smtClean="0">
                          <a:solidFill>
                            <a:srgbClr val="000000"/>
                          </a:solidFill>
                          <a:latin typeface="Arial" panose="020B0604020202020204" pitchFamily="34" charset="0"/>
                        </a:rPr>
                        <a:t>UNION</a:t>
                      </a:r>
                    </a:p>
                    <a:p>
                      <a:pPr marL="0" indent="0" algn="l">
                        <a:spcBef>
                          <a:spcPts val="0"/>
                        </a:spcBef>
                        <a:spcAft>
                          <a:spcPts val="900"/>
                        </a:spcAft>
                        <a:buFont typeface="Arial" panose="020B0604020202020204" pitchFamily="34" charset="0"/>
                        <a:buNone/>
                      </a:pPr>
                      <a:r>
                        <a:rPr lang="en-US" sz="1200" b="0" smtClean="0">
                          <a:solidFill>
                            <a:srgbClr val="000000"/>
                          </a:solidFill>
                          <a:latin typeface="Arial" panose="020B0604020202020204" pitchFamily="34" charset="0"/>
                        </a:rPr>
                        <a:t>UNION ALL</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solidFill>
                      <a:srgbClr val="FFFFFF"/>
                    </a:solidFill>
                  </a:tcPr>
                </a:tc>
                <a:extLst>
                  <a:ext uri="{0D108BD9-81ED-4DB2-BD59-A6C34878D82A}">
                    <a16:rowId xmlns:a16="http://schemas.microsoft.com/office/drawing/2014/main" val="2362061409"/>
                  </a:ext>
                </a:extLst>
              </a:tr>
              <a:tr h="0">
                <a:tc>
                  <a:txBody>
                    <a:bodyPr/>
                    <a:lstStyle/>
                    <a:p>
                      <a:pPr algn="l">
                        <a:spcBef>
                          <a:spcPts val="0"/>
                        </a:spcBef>
                        <a:spcAft>
                          <a:spcPts val="900"/>
                        </a:spcAft>
                      </a:pPr>
                      <a:r>
                        <a:rPr lang="en-US" sz="1200" b="1" dirty="0" smtClean="0">
                          <a:solidFill>
                            <a:srgbClr val="000000"/>
                          </a:solidFill>
                          <a:latin typeface="Arial" panose="020B0604020202020204" pitchFamily="34" charset="0"/>
                        </a:rPr>
                        <a:t>Merging data</a:t>
                      </a:r>
                      <a:endParaRPr lang="en-US" sz="1200" b="1" dirty="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olid"/>
                    </a:lnB>
                    <a:solidFill>
                      <a:srgbClr val="FFFFFF"/>
                    </a:solidFill>
                  </a:tcPr>
                </a:tc>
                <a:tc>
                  <a:txBody>
                    <a:bodyPr/>
                    <a:lstStyle/>
                    <a:p>
                      <a:pPr algn="l">
                        <a:spcBef>
                          <a:spcPts val="0"/>
                        </a:spcBef>
                        <a:spcAft>
                          <a:spcPts val="900"/>
                        </a:spcAft>
                      </a:pPr>
                      <a:r>
                        <a:rPr lang="en-US" sz="1200" b="0" dirty="0" smtClean="0">
                          <a:solidFill>
                            <a:srgbClr val="000000"/>
                          </a:solidFill>
                          <a:latin typeface="Arial" panose="020B0604020202020204" pitchFamily="34" charset="0"/>
                        </a:rPr>
                        <a:t>Combine data sets by matching records on a common identifier</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solidFill>
                      <a:srgbClr val="FFFFFF"/>
                    </a:solidFill>
                  </a:tcPr>
                </a:tc>
                <a:tc>
                  <a:txBody>
                    <a:bodyPr/>
                    <a:lstStyle/>
                    <a:p>
                      <a:pPr marL="0" indent="0" algn="l">
                        <a:spcBef>
                          <a:spcPts val="0"/>
                        </a:spcBef>
                        <a:spcAft>
                          <a:spcPts val="900"/>
                        </a:spcAft>
                        <a:buFont typeface="Arial" panose="020B0604020202020204" pitchFamily="34" charset="0"/>
                        <a:buNone/>
                      </a:pPr>
                      <a:r>
                        <a:rPr lang="en-US" sz="1200" b="0" baseline="0" dirty="0" smtClean="0">
                          <a:solidFill>
                            <a:srgbClr val="000000"/>
                          </a:solidFill>
                          <a:latin typeface="Arial" panose="020B0604020202020204" pitchFamily="34" charset="0"/>
                        </a:rPr>
                        <a:t>INNER JOIN</a:t>
                      </a:r>
                    </a:p>
                    <a:p>
                      <a:pPr marL="0" indent="0" algn="l">
                        <a:spcBef>
                          <a:spcPts val="0"/>
                        </a:spcBef>
                        <a:spcAft>
                          <a:spcPts val="900"/>
                        </a:spcAft>
                        <a:buFont typeface="Arial" panose="020B0604020202020204" pitchFamily="34" charset="0"/>
                        <a:buNone/>
                      </a:pPr>
                      <a:r>
                        <a:rPr lang="en-US" sz="1200" b="0" baseline="0" dirty="0" smtClean="0">
                          <a:solidFill>
                            <a:srgbClr val="000000"/>
                          </a:solidFill>
                          <a:latin typeface="Arial" panose="020B0604020202020204" pitchFamily="34" charset="0"/>
                        </a:rPr>
                        <a:t>LEFT JOIN</a:t>
                      </a: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olid"/>
                    </a:lnB>
                    <a:solidFill>
                      <a:srgbClr val="FFFFFF"/>
                    </a:solidFill>
                  </a:tcPr>
                </a:tc>
                <a:extLst>
                  <a:ext uri="{0D108BD9-81ED-4DB2-BD59-A6C34878D82A}">
                    <a16:rowId xmlns:a16="http://schemas.microsoft.com/office/drawing/2014/main" val="1089236478"/>
                  </a:ext>
                </a:extLst>
              </a:tr>
            </a:tbl>
          </a:graphicData>
        </a:graphic>
      </p:graphicFrame>
    </p:spTree>
    <p:extLst>
      <p:ext uri="{BB962C8B-B14F-4D97-AF65-F5344CB8AC3E}">
        <p14:creationId xmlns:p14="http://schemas.microsoft.com/office/powerpoint/2010/main" val="5688661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Analyze data</a:t>
            </a:r>
          </a:p>
        </p:txBody>
      </p:sp>
      <p:sp>
        <p:nvSpPr>
          <p:cNvPr id="4" name="Slide Number Placeholder 3"/>
          <p:cNvSpPr>
            <a:spLocks noGrp="1"/>
          </p:cNvSpPr>
          <p:nvPr>
            <p:ph type="sldNum" sz="quarter" idx="18"/>
          </p:nvPr>
        </p:nvSpPr>
        <p:spPr/>
        <p:txBody>
          <a:bodyPr/>
          <a:lstStyle/>
          <a:p>
            <a:fld id="{0EB59224-DFAF-451D-8CBC-9A737B9002FD}" type="slidenum">
              <a:rPr lang="en-US" smtClean="0"/>
              <a:pPr/>
              <a:t>76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8809492"/>
              </p:ext>
            </p:extLst>
          </p:nvPr>
        </p:nvGraphicFramePr>
        <p:xfrm>
          <a:off x="533401" y="1762130"/>
          <a:ext cx="8083296" cy="2889504"/>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2127846154"/>
                    </a:ext>
                  </a:extLst>
                </a:gridCol>
                <a:gridCol w="2139696">
                  <a:extLst>
                    <a:ext uri="{9D8B030D-6E8A-4147-A177-3AD203B41FA5}">
                      <a16:colId xmlns:a16="http://schemas.microsoft.com/office/drawing/2014/main" val="397013172"/>
                    </a:ext>
                  </a:extLst>
                </a:gridCol>
                <a:gridCol w="4206240">
                  <a:extLst>
                    <a:ext uri="{9D8B030D-6E8A-4147-A177-3AD203B41FA5}">
                      <a16:colId xmlns:a16="http://schemas.microsoft.com/office/drawing/2014/main" val="736834912"/>
                    </a:ext>
                  </a:extLst>
                </a:gridCol>
              </a:tblGrid>
              <a:tr h="0">
                <a:tc>
                  <a:txBody>
                    <a:bodyPr/>
                    <a:lstStyle/>
                    <a:p>
                      <a:pPr algn="l">
                        <a:spcBef>
                          <a:spcPts val="0"/>
                        </a:spcBef>
                        <a:spcAft>
                          <a:spcPts val="900"/>
                        </a:spcAft>
                      </a:pPr>
                      <a:r>
                        <a:rPr lang="en-US" sz="1200" b="1" dirty="0" smtClean="0">
                          <a:solidFill>
                            <a:srgbClr val="A32020"/>
                          </a:solidFill>
                          <a:latin typeface="Arial" panose="020B0604020202020204" pitchFamily="34" charset="0"/>
                        </a:rPr>
                        <a:t>Task</a:t>
                      </a:r>
                      <a:endParaRPr lang="en-US" sz="1200" b="1" dirty="0">
                        <a:solidFill>
                          <a:srgbClr val="A32020"/>
                        </a:solidFill>
                        <a:latin typeface="Arial" panose="020B0604020202020204" pitchFamily="34" charset="0"/>
                      </a:endParaRPr>
                    </a:p>
                  </a:txBody>
                  <a:tcPr marL="45720" marR="45720" marT="27432" marB="27432">
                    <a:lnL w="0" cmpd="sng">
                      <a:solidFill>
                        <a:srgbClr val="FFFFFF"/>
                      </a:solidFill>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a:spcBef>
                          <a:spcPts val="0"/>
                        </a:spcBef>
                        <a:spcAft>
                          <a:spcPts val="900"/>
                        </a:spcAft>
                      </a:pPr>
                      <a:r>
                        <a:rPr lang="en-US" sz="1200" b="1" smtClean="0">
                          <a:solidFill>
                            <a:srgbClr val="A32020"/>
                          </a:solidFill>
                          <a:latin typeface="Arial" panose="020B0604020202020204" pitchFamily="34" charset="0"/>
                        </a:rPr>
                        <a:t>Description</a:t>
                      </a:r>
                      <a:endParaRPr lang="en-US" sz="1200" b="1" dirty="0">
                        <a:solidFill>
                          <a:srgbClr val="A32020"/>
                        </a:solidFill>
                        <a:latin typeface="Arial" panose="020B0604020202020204" pitchFamily="34"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a:spcBef>
                          <a:spcPts val="0"/>
                        </a:spcBef>
                        <a:spcAft>
                          <a:spcPts val="900"/>
                        </a:spcAft>
                      </a:pPr>
                      <a:r>
                        <a:rPr lang="en-US" sz="1200" b="1" dirty="0" smtClean="0">
                          <a:solidFill>
                            <a:srgbClr val="A32020"/>
                          </a:solidFill>
                          <a:latin typeface="Arial" panose="020B0604020202020204" pitchFamily="34" charset="0"/>
                        </a:rPr>
                        <a:t>SQL</a:t>
                      </a:r>
                      <a:endParaRPr lang="en-US" sz="1200" b="1" dirty="0">
                        <a:solidFill>
                          <a:srgbClr val="A32020"/>
                        </a:solidFill>
                        <a:latin typeface="Arial" panose="020B0604020202020204" pitchFamily="34" charset="0"/>
                      </a:endParaRPr>
                    </a:p>
                  </a:txBody>
                  <a:tcPr marL="45720" marR="45720" marT="27432" marB="27432">
                    <a:lnL w="12700" cap="flat" cmpd="sng" algn="ctr">
                      <a:noFill/>
                      <a:prstDash val="solid"/>
                      <a:round/>
                      <a:headEnd type="none" w="med" len="med"/>
                      <a:tailEnd type="none" w="med" len="med"/>
                    </a:lnL>
                    <a:lnR w="0" cmpd="sng">
                      <a:solidFill>
                        <a:srgbClr val="FFFFFF"/>
                      </a:solidFill>
                    </a:lnR>
                    <a:lnT w="0" cmpd="sng">
                      <a:solidFill>
                        <a:srgbClr val="FFFFFF"/>
                      </a:solidFill>
                    </a:lnT>
                    <a:lnB w="9525" cmpd="sng">
                      <a:solidFill>
                        <a:srgbClr val="968C6D"/>
                      </a:solidFill>
                      <a:prstDash val="solid"/>
                    </a:lnB>
                    <a:noFill/>
                  </a:tcPr>
                </a:tc>
                <a:extLst>
                  <a:ext uri="{0D108BD9-81ED-4DB2-BD59-A6C34878D82A}">
                    <a16:rowId xmlns:a16="http://schemas.microsoft.com/office/drawing/2014/main" val="3458407062"/>
                  </a:ext>
                </a:extLst>
              </a:tr>
              <a:tr h="0">
                <a:tc>
                  <a:txBody>
                    <a:bodyPr/>
                    <a:lstStyle/>
                    <a:p>
                      <a:pPr algn="l">
                        <a:spcBef>
                          <a:spcPts val="0"/>
                        </a:spcBef>
                        <a:spcAft>
                          <a:spcPts val="900"/>
                        </a:spcAft>
                      </a:pPr>
                      <a:r>
                        <a:rPr lang="en-US" sz="1200" b="1" dirty="0" smtClean="0">
                          <a:solidFill>
                            <a:srgbClr val="000000"/>
                          </a:solidFill>
                          <a:latin typeface="Arial" panose="020B0604020202020204" pitchFamily="34" charset="0"/>
                        </a:rPr>
                        <a:t>Summary analysis</a:t>
                      </a:r>
                      <a:endParaRPr lang="en-US" sz="1200" b="1" dirty="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a:spcBef>
                          <a:spcPts val="0"/>
                        </a:spcBef>
                        <a:spcAft>
                          <a:spcPts val="900"/>
                        </a:spcAft>
                      </a:pPr>
                      <a:r>
                        <a:rPr lang="en-US" sz="1200" b="0" dirty="0" smtClean="0">
                          <a:solidFill>
                            <a:srgbClr val="000000"/>
                          </a:solidFill>
                          <a:latin typeface="Arial" panose="020B0604020202020204" pitchFamily="34" charset="0"/>
                        </a:rPr>
                        <a:t>Calculate representative statistics for features of interest</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kumimoji="0" lang="nb-NO"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MIN, MAX, SUM, AVG, etc.</a:t>
                      </a:r>
                      <a:endPar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noFill/>
                  </a:tcPr>
                </a:tc>
                <a:extLst>
                  <a:ext uri="{0D108BD9-81ED-4DB2-BD59-A6C34878D82A}">
                    <a16:rowId xmlns:a16="http://schemas.microsoft.com/office/drawing/2014/main" val="1756892241"/>
                  </a:ext>
                </a:extLst>
              </a:tr>
              <a:tr h="0">
                <a:tc>
                  <a:txBody>
                    <a:bodyPr/>
                    <a:lstStyle/>
                    <a:p>
                      <a:pPr algn="l">
                        <a:spcBef>
                          <a:spcPts val="0"/>
                        </a:spcBef>
                        <a:spcAft>
                          <a:spcPts val="900"/>
                        </a:spcAft>
                      </a:pPr>
                      <a:r>
                        <a:rPr lang="en-US" sz="1200" b="1" dirty="0" smtClean="0">
                          <a:solidFill>
                            <a:srgbClr val="000000"/>
                          </a:solidFill>
                          <a:latin typeface="Arial" panose="020B0604020202020204" pitchFamily="34" charset="0"/>
                        </a:rPr>
                        <a:t>Perform statistical tests</a:t>
                      </a:r>
                      <a:endParaRPr lang="en-US" sz="1200" b="1" dirty="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a:spcBef>
                          <a:spcPts val="0"/>
                        </a:spcBef>
                        <a:spcAft>
                          <a:spcPts val="900"/>
                        </a:spcAft>
                      </a:pPr>
                      <a:r>
                        <a:rPr lang="en-US" sz="1200" b="0" dirty="0" smtClean="0">
                          <a:solidFill>
                            <a:srgbClr val="000000"/>
                          </a:solidFill>
                          <a:latin typeface="Arial" panose="020B0604020202020204" pitchFamily="34" charset="0"/>
                        </a:rPr>
                        <a:t>Estimate the probability that the data supports a specific claim</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marL="285750" indent="-285750" algn="l">
                        <a:buFont typeface="Arial" panose="020B0604020202020204" pitchFamily="34" charset="0"/>
                        <a:buChar char="•"/>
                      </a:pPr>
                      <a:endParaRPr lang="en-US" sz="1200" b="0" baseline="0" dirty="0" smtClean="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409717906"/>
                  </a:ext>
                </a:extLst>
              </a:tr>
              <a:tr h="0">
                <a:tc>
                  <a:txBody>
                    <a:bodyPr/>
                    <a:lstStyle/>
                    <a:p>
                      <a:pPr algn="l">
                        <a:spcBef>
                          <a:spcPts val="0"/>
                        </a:spcBef>
                        <a:spcAft>
                          <a:spcPts val="900"/>
                        </a:spcAft>
                      </a:pPr>
                      <a:r>
                        <a:rPr lang="en-US" sz="1200" b="1" dirty="0" smtClean="0">
                          <a:solidFill>
                            <a:srgbClr val="000000"/>
                          </a:solidFill>
                          <a:latin typeface="Arial" panose="020B0604020202020204" pitchFamily="34" charset="0"/>
                        </a:rPr>
                        <a:t>Clustering</a:t>
                      </a:r>
                      <a:endParaRPr lang="en-US" sz="1200" b="1" dirty="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a:spcBef>
                          <a:spcPts val="0"/>
                        </a:spcBef>
                        <a:spcAft>
                          <a:spcPts val="900"/>
                        </a:spcAft>
                      </a:pPr>
                      <a:r>
                        <a:rPr lang="en-US" sz="1200" b="0" dirty="0" smtClean="0">
                          <a:solidFill>
                            <a:srgbClr val="000000"/>
                          </a:solidFill>
                          <a:latin typeface="Arial" panose="020B0604020202020204" pitchFamily="34" charset="0"/>
                        </a:rPr>
                        <a:t>Identify similar groups of records</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marL="285750" indent="-285750" algn="l">
                        <a:buFont typeface="Arial" panose="020B0604020202020204" pitchFamily="34" charset="0"/>
                        <a:buChar char="•"/>
                      </a:pPr>
                      <a:endParaRPr lang="en-US" sz="1200" b="0" baseline="0" dirty="0" smtClean="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92137097"/>
                  </a:ext>
                </a:extLst>
              </a:tr>
              <a:tr h="0">
                <a:tc>
                  <a:txBody>
                    <a:bodyPr/>
                    <a:lstStyle/>
                    <a:p>
                      <a:pPr algn="l">
                        <a:spcBef>
                          <a:spcPts val="0"/>
                        </a:spcBef>
                        <a:spcAft>
                          <a:spcPts val="900"/>
                        </a:spcAft>
                      </a:pPr>
                      <a:r>
                        <a:rPr lang="en-US" sz="1200" b="1" dirty="0" smtClean="0">
                          <a:solidFill>
                            <a:srgbClr val="000000"/>
                          </a:solidFill>
                          <a:latin typeface="Arial" panose="020B0604020202020204" pitchFamily="34" charset="0"/>
                        </a:rPr>
                        <a:t>Predictive modeling</a:t>
                      </a:r>
                      <a:endParaRPr lang="en-US" sz="1200" b="1" dirty="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a:spcBef>
                          <a:spcPts val="0"/>
                        </a:spcBef>
                        <a:spcAft>
                          <a:spcPts val="900"/>
                        </a:spcAft>
                      </a:pPr>
                      <a:r>
                        <a:rPr lang="en-US" sz="1200" b="0" dirty="0" smtClean="0">
                          <a:solidFill>
                            <a:srgbClr val="000000"/>
                          </a:solidFill>
                          <a:latin typeface="Arial" panose="020B0604020202020204" pitchFamily="34" charset="0"/>
                        </a:rPr>
                        <a:t>Use one set of features to predict the value of another feature</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marL="285750" indent="-285750" algn="l">
                        <a:buFont typeface="Arial" panose="020B0604020202020204" pitchFamily="34" charset="0"/>
                        <a:buChar char="•"/>
                      </a:pPr>
                      <a:endParaRPr lang="en-US" sz="1200" b="0" baseline="0" dirty="0" smtClean="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2362061409"/>
                  </a:ext>
                </a:extLst>
              </a:tr>
              <a:tr h="0">
                <a:tc>
                  <a:txBody>
                    <a:bodyPr/>
                    <a:lstStyle/>
                    <a:p>
                      <a:pPr algn="l">
                        <a:spcBef>
                          <a:spcPts val="0"/>
                        </a:spcBef>
                        <a:spcAft>
                          <a:spcPts val="900"/>
                        </a:spcAft>
                      </a:pPr>
                      <a:r>
                        <a:rPr lang="en-US" sz="1200" b="1" dirty="0" smtClean="0">
                          <a:solidFill>
                            <a:srgbClr val="000000"/>
                          </a:solidFill>
                          <a:latin typeface="Arial" panose="020B0604020202020204" pitchFamily="34" charset="0"/>
                        </a:rPr>
                        <a:t>Network analysis</a:t>
                      </a:r>
                      <a:endParaRPr lang="en-US" sz="1200" b="1" dirty="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a:spcBef>
                          <a:spcPts val="0"/>
                        </a:spcBef>
                        <a:spcAft>
                          <a:spcPts val="900"/>
                        </a:spcAft>
                      </a:pPr>
                      <a:r>
                        <a:rPr lang="en-US" sz="1200" b="0" dirty="0" smtClean="0">
                          <a:solidFill>
                            <a:srgbClr val="000000"/>
                          </a:solidFill>
                          <a:latin typeface="Arial" panose="020B0604020202020204" pitchFamily="34" charset="0"/>
                        </a:rPr>
                        <a:t>Examine relationships between entities</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marL="285750" indent="-285750" algn="l">
                        <a:buFont typeface="Arial" panose="020B0604020202020204" pitchFamily="34" charset="0"/>
                        <a:buChar char="•"/>
                      </a:pPr>
                      <a:endParaRPr lang="en-US" sz="1200" b="0" baseline="0" dirty="0" smtClean="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olid"/>
                    </a:lnB>
                    <a:noFill/>
                  </a:tcPr>
                </a:tc>
                <a:extLst>
                  <a:ext uri="{0D108BD9-81ED-4DB2-BD59-A6C34878D82A}">
                    <a16:rowId xmlns:a16="http://schemas.microsoft.com/office/drawing/2014/main" val="1089236478"/>
                  </a:ext>
                </a:extLst>
              </a:tr>
            </a:tbl>
          </a:graphicData>
        </a:graphic>
      </p:graphicFrame>
    </p:spTree>
    <p:extLst>
      <p:ext uri="{BB962C8B-B14F-4D97-AF65-F5344CB8AC3E}">
        <p14:creationId xmlns:p14="http://schemas.microsoft.com/office/powerpoint/2010/main" val="1143123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findings</a:t>
            </a:r>
          </a:p>
        </p:txBody>
      </p:sp>
      <p:sp>
        <p:nvSpPr>
          <p:cNvPr id="4" name="Slide Number Placeholder 3"/>
          <p:cNvSpPr>
            <a:spLocks noGrp="1"/>
          </p:cNvSpPr>
          <p:nvPr>
            <p:ph type="sldNum" sz="quarter" idx="18"/>
          </p:nvPr>
        </p:nvSpPr>
        <p:spPr/>
        <p:txBody>
          <a:bodyPr/>
          <a:lstStyle/>
          <a:p>
            <a:fld id="{0EB59224-DFAF-451D-8CBC-9A737B9002FD}" type="slidenum">
              <a:rPr lang="en-US" smtClean="0"/>
              <a:pPr/>
              <a:t>77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54631351"/>
              </p:ext>
            </p:extLst>
          </p:nvPr>
        </p:nvGraphicFramePr>
        <p:xfrm>
          <a:off x="533401" y="1762130"/>
          <a:ext cx="8083296" cy="2286000"/>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2127846154"/>
                    </a:ext>
                  </a:extLst>
                </a:gridCol>
                <a:gridCol w="2139696">
                  <a:extLst>
                    <a:ext uri="{9D8B030D-6E8A-4147-A177-3AD203B41FA5}">
                      <a16:colId xmlns:a16="http://schemas.microsoft.com/office/drawing/2014/main" val="397013172"/>
                    </a:ext>
                  </a:extLst>
                </a:gridCol>
                <a:gridCol w="4206240">
                  <a:extLst>
                    <a:ext uri="{9D8B030D-6E8A-4147-A177-3AD203B41FA5}">
                      <a16:colId xmlns:a16="http://schemas.microsoft.com/office/drawing/2014/main" val="736834912"/>
                    </a:ext>
                  </a:extLst>
                </a:gridCol>
              </a:tblGrid>
              <a:tr h="0">
                <a:tc>
                  <a:txBody>
                    <a:bodyPr/>
                    <a:lstStyle/>
                    <a:p>
                      <a:pPr algn="l">
                        <a:spcBef>
                          <a:spcPts val="0"/>
                        </a:spcBef>
                        <a:spcAft>
                          <a:spcPts val="900"/>
                        </a:spcAft>
                      </a:pPr>
                      <a:r>
                        <a:rPr lang="en-US" sz="1200" b="1" dirty="0" smtClean="0">
                          <a:solidFill>
                            <a:srgbClr val="A32020"/>
                          </a:solidFill>
                          <a:latin typeface="Arial" panose="020B0604020202020204" pitchFamily="34" charset="0"/>
                        </a:rPr>
                        <a:t>Task</a:t>
                      </a:r>
                      <a:endParaRPr lang="en-US" sz="1200" b="1" dirty="0">
                        <a:solidFill>
                          <a:srgbClr val="A32020"/>
                        </a:solidFill>
                        <a:latin typeface="Arial" panose="020B0604020202020204" pitchFamily="34" charset="0"/>
                      </a:endParaRPr>
                    </a:p>
                  </a:txBody>
                  <a:tcPr marL="45720" marR="45720" marT="27432" marB="27432">
                    <a:lnL w="0" cmpd="sng">
                      <a:solidFill>
                        <a:srgbClr val="FFFFFF"/>
                      </a:solidFill>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a:spcBef>
                          <a:spcPts val="0"/>
                        </a:spcBef>
                        <a:spcAft>
                          <a:spcPts val="900"/>
                        </a:spcAft>
                      </a:pPr>
                      <a:r>
                        <a:rPr lang="en-US" sz="1200" b="1" smtClean="0">
                          <a:solidFill>
                            <a:srgbClr val="A32020"/>
                          </a:solidFill>
                          <a:latin typeface="Arial" panose="020B0604020202020204" pitchFamily="34" charset="0"/>
                        </a:rPr>
                        <a:t>Description</a:t>
                      </a:r>
                      <a:endParaRPr lang="en-US" sz="1200" b="1" dirty="0">
                        <a:solidFill>
                          <a:srgbClr val="A32020"/>
                        </a:solidFill>
                        <a:latin typeface="Arial" panose="020B0604020202020204" pitchFamily="34"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a:spcBef>
                          <a:spcPts val="0"/>
                        </a:spcBef>
                        <a:spcAft>
                          <a:spcPts val="900"/>
                        </a:spcAft>
                      </a:pPr>
                      <a:r>
                        <a:rPr lang="en-US" sz="1200" b="1" dirty="0" smtClean="0">
                          <a:solidFill>
                            <a:srgbClr val="A32020"/>
                          </a:solidFill>
                          <a:latin typeface="Arial" panose="020B0604020202020204" pitchFamily="34" charset="0"/>
                        </a:rPr>
                        <a:t>SQL</a:t>
                      </a:r>
                      <a:endParaRPr lang="en-US" sz="1200" b="1" dirty="0">
                        <a:solidFill>
                          <a:srgbClr val="A32020"/>
                        </a:solidFill>
                        <a:latin typeface="Arial" panose="020B0604020202020204" pitchFamily="34" charset="0"/>
                      </a:endParaRPr>
                    </a:p>
                  </a:txBody>
                  <a:tcPr marL="45720" marR="45720" marT="27432" marB="27432">
                    <a:lnL w="12700" cap="flat" cmpd="sng" algn="ctr">
                      <a:noFill/>
                      <a:prstDash val="solid"/>
                      <a:round/>
                      <a:headEnd type="none" w="med" len="med"/>
                      <a:tailEnd type="none" w="med" len="med"/>
                    </a:lnL>
                    <a:lnR w="0" cmpd="sng">
                      <a:solidFill>
                        <a:srgbClr val="FFFFFF"/>
                      </a:solidFill>
                    </a:lnR>
                    <a:lnT w="0" cmpd="sng">
                      <a:solidFill>
                        <a:srgbClr val="FFFFFF"/>
                      </a:solidFill>
                    </a:lnT>
                    <a:lnB w="9525" cmpd="sng">
                      <a:solidFill>
                        <a:srgbClr val="968C6D"/>
                      </a:solidFill>
                      <a:prstDash val="solid"/>
                    </a:lnB>
                    <a:noFill/>
                  </a:tcPr>
                </a:tc>
                <a:extLst>
                  <a:ext uri="{0D108BD9-81ED-4DB2-BD59-A6C34878D82A}">
                    <a16:rowId xmlns:a16="http://schemas.microsoft.com/office/drawing/2014/main" val="3458407062"/>
                  </a:ext>
                </a:extLst>
              </a:tr>
              <a:tr h="0">
                <a:tc>
                  <a:txBody>
                    <a:bodyPr/>
                    <a:lstStyle/>
                    <a:p>
                      <a:pPr algn="l">
                        <a:spcBef>
                          <a:spcPts val="0"/>
                        </a:spcBef>
                        <a:spcAft>
                          <a:spcPts val="900"/>
                        </a:spcAft>
                      </a:pPr>
                      <a:r>
                        <a:rPr lang="en-US" sz="1200" b="1" dirty="0" smtClean="0">
                          <a:solidFill>
                            <a:srgbClr val="000000"/>
                          </a:solidFill>
                          <a:latin typeface="Arial" panose="020B0604020202020204" pitchFamily="34" charset="0"/>
                        </a:rPr>
                        <a:t>Data visualization</a:t>
                      </a:r>
                      <a:endParaRPr lang="en-US" sz="1200" b="1" dirty="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a:spcBef>
                          <a:spcPts val="0"/>
                        </a:spcBef>
                        <a:spcAft>
                          <a:spcPts val="900"/>
                        </a:spcAft>
                      </a:pPr>
                      <a:r>
                        <a:rPr lang="en-US" sz="1200" b="0" smtClean="0">
                          <a:solidFill>
                            <a:srgbClr val="000000"/>
                          </a:solidFill>
                          <a:latin typeface="Arial" panose="020B0604020202020204" pitchFamily="34" charset="0"/>
                        </a:rPr>
                        <a:t>Display data using lines, shapes, colors, and other abstract representations</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marL="285750" indent="-285750" algn="l">
                        <a:buFont typeface="Arial" panose="020B0604020202020204" pitchFamily="34" charset="0"/>
                        <a:buChar char="•"/>
                      </a:pPr>
                      <a:endParaRPr lang="en-US" sz="1200" b="0" baseline="0" dirty="0" smtClean="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noFill/>
                  </a:tcPr>
                </a:tc>
                <a:extLst>
                  <a:ext uri="{0D108BD9-81ED-4DB2-BD59-A6C34878D82A}">
                    <a16:rowId xmlns:a16="http://schemas.microsoft.com/office/drawing/2014/main" val="1089236478"/>
                  </a:ext>
                </a:extLst>
              </a:tr>
              <a:tr h="0">
                <a:tc>
                  <a:txBody>
                    <a:bodyPr/>
                    <a:lstStyle/>
                    <a:p>
                      <a:pPr algn="l">
                        <a:spcBef>
                          <a:spcPts val="0"/>
                        </a:spcBef>
                        <a:spcAft>
                          <a:spcPts val="900"/>
                        </a:spcAft>
                      </a:pPr>
                      <a:r>
                        <a:rPr lang="en-US" sz="1200" b="1" dirty="0" err="1" smtClean="0">
                          <a:solidFill>
                            <a:srgbClr val="000000"/>
                          </a:solidFill>
                          <a:latin typeface="Arial" panose="020B0604020202020204" pitchFamily="34" charset="0"/>
                        </a:rPr>
                        <a:t>Dashboarding</a:t>
                      </a:r>
                      <a:endParaRPr lang="en-US" sz="1200" b="1" dirty="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a:spcBef>
                          <a:spcPts val="0"/>
                        </a:spcBef>
                        <a:spcAft>
                          <a:spcPts val="900"/>
                        </a:spcAft>
                      </a:pPr>
                      <a:r>
                        <a:rPr lang="en-US" sz="1200" b="0" dirty="0" smtClean="0">
                          <a:solidFill>
                            <a:srgbClr val="000000"/>
                          </a:solidFill>
                          <a:latin typeface="Arial" panose="020B0604020202020204" pitchFamily="34" charset="0"/>
                        </a:rPr>
                        <a:t>Create a collection of dynamic visualizations</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marL="285750" indent="-285750" algn="l">
                        <a:buFont typeface="Arial" panose="020B0604020202020204" pitchFamily="34" charset="0"/>
                        <a:buChar char="•"/>
                      </a:pPr>
                      <a:endParaRPr lang="en-US" sz="1200" b="0" baseline="0" dirty="0" smtClean="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3118914628"/>
                  </a:ext>
                </a:extLst>
              </a:tr>
              <a:tr h="0">
                <a:tc>
                  <a:txBody>
                    <a:bodyPr/>
                    <a:lstStyle/>
                    <a:p>
                      <a:pPr algn="l">
                        <a:spcBef>
                          <a:spcPts val="0"/>
                        </a:spcBef>
                        <a:spcAft>
                          <a:spcPts val="900"/>
                        </a:spcAft>
                      </a:pPr>
                      <a:r>
                        <a:rPr lang="en-US" sz="1200" b="1" dirty="0" smtClean="0">
                          <a:solidFill>
                            <a:srgbClr val="000000"/>
                          </a:solidFill>
                          <a:latin typeface="Arial" panose="020B0604020202020204" pitchFamily="34" charset="0"/>
                        </a:rPr>
                        <a:t>Exporting data</a:t>
                      </a:r>
                      <a:endParaRPr lang="en-US" sz="1200" b="1" dirty="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a:spcBef>
                          <a:spcPts val="0"/>
                        </a:spcBef>
                        <a:spcAft>
                          <a:spcPts val="900"/>
                        </a:spcAft>
                      </a:pPr>
                      <a:r>
                        <a:rPr lang="en-US" sz="1200" b="0" smtClean="0">
                          <a:solidFill>
                            <a:srgbClr val="000000"/>
                          </a:solidFill>
                          <a:latin typeface="Arial" panose="020B0604020202020204" pitchFamily="34" charset="0"/>
                        </a:rPr>
                        <a:t>Produce output from an analytical environment for future use</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marL="0" indent="0" algn="l">
                        <a:spcBef>
                          <a:spcPts val="0"/>
                        </a:spcBef>
                        <a:spcAft>
                          <a:spcPts val="900"/>
                        </a:spcAft>
                        <a:buFont typeface="Arial" panose="020B0604020202020204" pitchFamily="34" charset="0"/>
                        <a:buNone/>
                      </a:pPr>
                      <a:r>
                        <a:rPr lang="en-US" sz="1200" b="0" baseline="0" smtClean="0">
                          <a:solidFill>
                            <a:srgbClr val="000000"/>
                          </a:solidFill>
                          <a:latin typeface="Arial" panose="020B0604020202020204" pitchFamily="34" charset="0"/>
                        </a:rPr>
                        <a:t>Copy/paste</a:t>
                      </a:r>
                    </a:p>
                    <a:p>
                      <a:pPr marL="0" indent="0" algn="l">
                        <a:spcBef>
                          <a:spcPts val="0"/>
                        </a:spcBef>
                        <a:spcAft>
                          <a:spcPts val="900"/>
                        </a:spcAft>
                        <a:buFont typeface="Arial" panose="020B0604020202020204" pitchFamily="34" charset="0"/>
                        <a:buNone/>
                      </a:pPr>
                      <a:r>
                        <a:rPr lang="en-US" sz="1200" b="0" baseline="0" smtClean="0">
                          <a:solidFill>
                            <a:srgbClr val="000000"/>
                          </a:solidFill>
                          <a:latin typeface="Arial" panose="020B0604020202020204" pitchFamily="34" charset="0"/>
                        </a:rPr>
                        <a:t>File &gt; Export &gt; Table(s) as CSV file…</a:t>
                      </a:r>
                      <a:endParaRPr lang="en-US" sz="1200" b="0" baseline="0" dirty="0" smtClean="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312125913"/>
                  </a:ext>
                </a:extLst>
              </a:tr>
              <a:tr h="0">
                <a:tc>
                  <a:txBody>
                    <a:bodyPr/>
                    <a:lstStyle/>
                    <a:p>
                      <a:pPr algn="l">
                        <a:spcBef>
                          <a:spcPts val="0"/>
                        </a:spcBef>
                        <a:spcAft>
                          <a:spcPts val="900"/>
                        </a:spcAft>
                      </a:pPr>
                      <a:r>
                        <a:rPr lang="en-US" sz="1200" b="1" dirty="0" smtClean="0">
                          <a:solidFill>
                            <a:srgbClr val="000000"/>
                          </a:solidFill>
                          <a:latin typeface="Arial" panose="020B0604020202020204" pitchFamily="34" charset="0"/>
                        </a:rPr>
                        <a:t>Make recommendations</a:t>
                      </a:r>
                      <a:endParaRPr lang="en-US" sz="1200" b="1" dirty="0">
                        <a:solidFill>
                          <a:srgbClr val="000000"/>
                        </a:solidFill>
                        <a:latin typeface="Arial" panose="020B0604020202020204" pitchFamily="34"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a:spcBef>
                          <a:spcPts val="0"/>
                        </a:spcBef>
                        <a:spcAft>
                          <a:spcPts val="900"/>
                        </a:spcAft>
                      </a:pPr>
                      <a:r>
                        <a:rPr lang="en-US" sz="1200" b="0" dirty="0" smtClean="0">
                          <a:solidFill>
                            <a:srgbClr val="000000"/>
                          </a:solidFill>
                          <a:latin typeface="Arial" panose="020B0604020202020204" pitchFamily="34" charset="0"/>
                        </a:rPr>
                        <a:t>Use results of data analysis to guide decision-making</a:t>
                      </a:r>
                      <a:endParaRPr lang="en-US" sz="1200" b="0" dirty="0">
                        <a:solidFill>
                          <a:srgbClr val="000000"/>
                        </a:solidFill>
                        <a:latin typeface="Arial" panose="020B0604020202020204" pitchFamily="34"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marL="285750" indent="-285750" algn="l">
                        <a:buFont typeface="Arial" panose="020B0604020202020204" pitchFamily="34" charset="0"/>
                        <a:buChar char="•"/>
                      </a:pPr>
                      <a:endPar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olid"/>
                    </a:lnB>
                    <a:noFill/>
                  </a:tcPr>
                </a:tc>
                <a:extLst>
                  <a:ext uri="{0D108BD9-81ED-4DB2-BD59-A6C34878D82A}">
                    <a16:rowId xmlns:a16="http://schemas.microsoft.com/office/drawing/2014/main" val="1390591731"/>
                  </a:ext>
                </a:extLst>
              </a:tr>
            </a:tbl>
          </a:graphicData>
        </a:graphic>
      </p:graphicFrame>
    </p:spTree>
    <p:extLst>
      <p:ext uri="{BB962C8B-B14F-4D97-AF65-F5344CB8AC3E}">
        <p14:creationId xmlns:p14="http://schemas.microsoft.com/office/powerpoint/2010/main" val="19392377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Appendix</a:t>
            </a:r>
          </a:p>
        </p:txBody>
      </p:sp>
      <p:sp>
        <p:nvSpPr>
          <p:cNvPr id="4" name="Slide Number Placeholder 3"/>
          <p:cNvSpPr>
            <a:spLocks noGrp="1"/>
          </p:cNvSpPr>
          <p:nvPr>
            <p:ph type="sldNum" sz="quarter" idx="12"/>
          </p:nvPr>
        </p:nvSpPr>
        <p:spPr/>
        <p:txBody>
          <a:bodyPr/>
          <a:lstStyle/>
          <a:p>
            <a:fld id="{0EB59224-DFAF-451D-8CBC-9A737B9002FD}" type="slidenum">
              <a:rPr lang="en-US" smtClean="0"/>
              <a:pPr/>
              <a:t>78</a:t>
            </a:fld>
            <a:endParaRPr lang="en-US" dirty="0"/>
          </a:p>
        </p:txBody>
      </p:sp>
    </p:spTree>
    <p:extLst>
      <p:ext uri="{BB962C8B-B14F-4D97-AF65-F5344CB8AC3E}">
        <p14:creationId xmlns:p14="http://schemas.microsoft.com/office/powerpoint/2010/main" val="4254021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a:t>
            </a:r>
            <a:r>
              <a:rPr lang="en-US" dirty="0" smtClean="0"/>
              <a:t>1 – Download </a:t>
            </a:r>
            <a:r>
              <a:rPr lang="en-US" dirty="0"/>
              <a:t>and install DB4S</a:t>
            </a:r>
          </a:p>
        </p:txBody>
      </p:sp>
      <p:sp>
        <p:nvSpPr>
          <p:cNvPr id="4" name="Slide Number Placeholder 3"/>
          <p:cNvSpPr>
            <a:spLocks noGrp="1"/>
          </p:cNvSpPr>
          <p:nvPr>
            <p:ph type="sldNum" sz="quarter" idx="18"/>
          </p:nvPr>
        </p:nvSpPr>
        <p:spPr/>
        <p:txBody>
          <a:bodyPr/>
          <a:lstStyle/>
          <a:p>
            <a:fld id="{0EB59224-DFAF-451D-8CBC-9A737B9002FD}" type="slidenum">
              <a:rPr lang="en-US" smtClean="0"/>
              <a:pPr/>
              <a:t>79</a:t>
            </a:fld>
            <a:endParaRPr lang="en-US" dirty="0"/>
          </a:p>
        </p:txBody>
      </p:sp>
      <p:pic>
        <p:nvPicPr>
          <p:cNvPr id="6" name="Picture 5"/>
          <p:cNvPicPr>
            <a:picLocks noChangeAspect="1"/>
          </p:cNvPicPr>
          <p:nvPr/>
        </p:nvPicPr>
        <p:blipFill>
          <a:blip r:embed="rId3"/>
          <a:stretch>
            <a:fillRect/>
          </a:stretch>
        </p:blipFill>
        <p:spPr>
          <a:xfrm>
            <a:off x="3158526" y="1825243"/>
            <a:ext cx="5452074" cy="4423157"/>
          </a:xfrm>
          <a:prstGeom prst="rect">
            <a:avLst/>
          </a:prstGeom>
          <a:ln w="6350">
            <a:solidFill>
              <a:srgbClr val="968C6D"/>
            </a:solidFill>
          </a:ln>
        </p:spPr>
      </p:pic>
      <p:sp>
        <p:nvSpPr>
          <p:cNvPr id="7" name="TextBox 6"/>
          <p:cNvSpPr txBox="1"/>
          <p:nvPr/>
        </p:nvSpPr>
        <p:spPr>
          <a:xfrm>
            <a:off x="544690" y="1785726"/>
            <a:ext cx="2309928" cy="246221"/>
          </a:xfrm>
          <a:prstGeom prst="rect">
            <a:avLst/>
          </a:prstGeom>
          <a:noFill/>
        </p:spPr>
        <p:txBody>
          <a:bodyPr wrap="none" lIns="0" tIns="0" rIns="0" bIns="0" rtlCol="0">
            <a:spAutoFit/>
          </a:bodyPr>
          <a:lstStyle/>
          <a:p>
            <a:pPr indent="-274320">
              <a:spcAft>
                <a:spcPts val="900"/>
              </a:spcAft>
            </a:pPr>
            <a:r>
              <a:rPr lang="en-US" sz="1600" dirty="0">
                <a:solidFill>
                  <a:prstClr val="black"/>
                </a:solidFill>
                <a:latin typeface="Georgia" pitchFamily="18" charset="0"/>
              </a:rPr>
              <a:t>http://sqlitebrowser.org/</a:t>
            </a:r>
            <a:endParaRPr lang="en-US" sz="1600" dirty="0" smtClean="0">
              <a:solidFill>
                <a:prstClr val="black"/>
              </a:solidFill>
              <a:latin typeface="Georgia" pitchFamily="18" charset="0"/>
            </a:endParaRPr>
          </a:p>
        </p:txBody>
      </p:sp>
    </p:spTree>
    <p:extLst>
      <p:ext uri="{BB962C8B-B14F-4D97-AF65-F5344CB8AC3E}">
        <p14:creationId xmlns:p14="http://schemas.microsoft.com/office/powerpoint/2010/main" val="1997249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latin typeface="Georgia" panose="02040502050405020303" pitchFamily="18" charset="0"/>
              </a:rPr>
              <a:t>Tables</a:t>
            </a:r>
            <a:endParaRPr lang="en-US" dirty="0"/>
          </a:p>
        </p:txBody>
      </p:sp>
      <p:sp>
        <p:nvSpPr>
          <p:cNvPr id="3" name="Content Placeholder 2"/>
          <p:cNvSpPr>
            <a:spLocks noGrp="1"/>
          </p:cNvSpPr>
          <p:nvPr>
            <p:ph sz="quarter" idx="15"/>
          </p:nvPr>
        </p:nvSpPr>
        <p:spPr>
          <a:xfrm>
            <a:off x="533400" y="1762791"/>
            <a:ext cx="4114800" cy="3154710"/>
          </a:xfrm>
        </p:spPr>
        <p:txBody>
          <a:bodyPr/>
          <a:lstStyle/>
          <a:p>
            <a:pPr marL="228600" indent="-228600">
              <a:spcAft>
                <a:spcPts val="900"/>
              </a:spcAft>
              <a:buClrTx/>
              <a:buSzPts val="1600"/>
              <a:buFont typeface="Arial" panose="020B0604020202020204" pitchFamily="34" charset="0"/>
              <a:buChar char="•"/>
            </a:pPr>
            <a:r>
              <a:rPr lang="en-US" dirty="0">
                <a:solidFill>
                  <a:srgbClr val="000000"/>
                </a:solidFill>
              </a:rPr>
              <a:t>Tables consist of 0ne or more records or rows of data</a:t>
            </a:r>
          </a:p>
          <a:p>
            <a:pPr marL="228600" indent="-228600">
              <a:spcAft>
                <a:spcPts val="900"/>
              </a:spcAft>
              <a:buClrTx/>
              <a:buSzPts val="1600"/>
              <a:buFont typeface="Arial" panose="020B0604020202020204" pitchFamily="34" charset="0"/>
              <a:buChar char="•"/>
            </a:pPr>
            <a:r>
              <a:rPr lang="en-US" dirty="0">
                <a:solidFill>
                  <a:srgbClr val="000000"/>
                </a:solidFill>
              </a:rPr>
              <a:t>The data for each row is organized into a defined set of attributes, organized </a:t>
            </a:r>
            <a:r>
              <a:rPr lang="en-US" dirty="0" smtClean="0">
                <a:solidFill>
                  <a:srgbClr val="000000"/>
                </a:solidFill>
              </a:rPr>
              <a:t>into columns</a:t>
            </a:r>
            <a:endParaRPr lang="en-US" dirty="0">
              <a:solidFill>
                <a:srgbClr val="000000"/>
              </a:solidFill>
            </a:endParaRPr>
          </a:p>
          <a:p>
            <a:pPr marL="228600" indent="-228600">
              <a:spcAft>
                <a:spcPts val="900"/>
              </a:spcAft>
              <a:buClrTx/>
              <a:buSzPts val="1600"/>
              <a:buFont typeface="Arial" panose="020B0604020202020204" pitchFamily="34" charset="0"/>
              <a:buChar char="•"/>
            </a:pPr>
            <a:r>
              <a:rPr lang="en-US" dirty="0">
                <a:solidFill>
                  <a:srgbClr val="000000"/>
                </a:solidFill>
              </a:rPr>
              <a:t>Data types include:</a:t>
            </a:r>
          </a:p>
          <a:p>
            <a:pPr marL="457200" indent="-228600">
              <a:spcAft>
                <a:spcPts val="900"/>
              </a:spcAft>
              <a:buFont typeface="Georgia" panose="02040502050405020303" pitchFamily="18" charset="0"/>
              <a:buChar char="-"/>
            </a:pPr>
            <a:r>
              <a:rPr lang="en-US" dirty="0">
                <a:solidFill>
                  <a:srgbClr val="000000"/>
                </a:solidFill>
              </a:rPr>
              <a:t>String/Text/Character</a:t>
            </a:r>
          </a:p>
          <a:p>
            <a:pPr marL="457200" indent="-228600">
              <a:spcAft>
                <a:spcPts val="900"/>
              </a:spcAft>
              <a:buFont typeface="Georgia" panose="02040502050405020303" pitchFamily="18" charset="0"/>
              <a:buChar char="-"/>
            </a:pPr>
            <a:r>
              <a:rPr lang="en-US" dirty="0">
                <a:solidFill>
                  <a:srgbClr val="000000"/>
                </a:solidFill>
              </a:rPr>
              <a:t>Numeric (Integer, Float)</a:t>
            </a:r>
          </a:p>
          <a:p>
            <a:pPr marL="457200" indent="-228600">
              <a:spcAft>
                <a:spcPts val="900"/>
              </a:spcAft>
              <a:buFont typeface="Georgia" panose="02040502050405020303" pitchFamily="18" charset="0"/>
              <a:buChar char="-"/>
            </a:pPr>
            <a:r>
              <a:rPr lang="en-US" dirty="0">
                <a:solidFill>
                  <a:srgbClr val="000000"/>
                </a:solidFill>
              </a:rPr>
              <a:t>Date/Time</a:t>
            </a:r>
          </a:p>
          <a:p>
            <a:pPr marL="457200" indent="-228600">
              <a:spcAft>
                <a:spcPts val="900"/>
              </a:spcAft>
              <a:buFont typeface="Georgia" panose="02040502050405020303" pitchFamily="18" charset="0"/>
              <a:buChar char="-"/>
            </a:pPr>
            <a:r>
              <a:rPr lang="en-US" dirty="0">
                <a:solidFill>
                  <a:srgbClr val="000000"/>
                </a:solidFill>
              </a:rPr>
              <a:t>Boolean (Yes/No, True/False)</a:t>
            </a:r>
          </a:p>
        </p:txBody>
      </p:sp>
      <p:sp>
        <p:nvSpPr>
          <p:cNvPr id="4" name="Slide Number Placeholder 3"/>
          <p:cNvSpPr>
            <a:spLocks noGrp="1"/>
          </p:cNvSpPr>
          <p:nvPr>
            <p:ph type="sldNum" sz="quarter" idx="18"/>
          </p:nvPr>
        </p:nvSpPr>
        <p:spPr/>
        <p:txBody>
          <a:bodyPr/>
          <a:lstStyle/>
          <a:p>
            <a:fld id="{0EB59224-DFAF-451D-8CBC-9A737B9002FD}" type="slidenum">
              <a:rPr lang="en-US" smtClean="0"/>
              <a:pPr/>
              <a:t>8</a:t>
            </a:fld>
            <a:endParaRPr lang="en-US" dirty="0"/>
          </a:p>
        </p:txBody>
      </p:sp>
      <p:graphicFrame>
        <p:nvGraphicFramePr>
          <p:cNvPr id="6" name="Shape 852"/>
          <p:cNvGraphicFramePr/>
          <p:nvPr>
            <p:extLst>
              <p:ext uri="{D42A27DB-BD31-4B8C-83A1-F6EECF244321}">
                <p14:modId xmlns:p14="http://schemas.microsoft.com/office/powerpoint/2010/main" val="3520251122"/>
              </p:ext>
            </p:extLst>
          </p:nvPr>
        </p:nvGraphicFramePr>
        <p:xfrm>
          <a:off x="4648199" y="1814085"/>
          <a:ext cx="3962400" cy="2005584"/>
        </p:xfrm>
        <a:graphic>
          <a:graphicData uri="http://schemas.openxmlformats.org/drawingml/2006/table">
            <a:tbl>
              <a:tblPr>
                <a:noFill/>
              </a:tblPr>
              <a:tblGrid>
                <a:gridCol w="822943">
                  <a:extLst>
                    <a:ext uri="{9D8B030D-6E8A-4147-A177-3AD203B41FA5}">
                      <a16:colId xmlns:a16="http://schemas.microsoft.com/office/drawing/2014/main" val="20000"/>
                    </a:ext>
                  </a:extLst>
                </a:gridCol>
                <a:gridCol w="1256881">
                  <a:extLst>
                    <a:ext uri="{9D8B030D-6E8A-4147-A177-3AD203B41FA5}">
                      <a16:colId xmlns:a16="http://schemas.microsoft.com/office/drawing/2014/main" val="20001"/>
                    </a:ext>
                  </a:extLst>
                </a:gridCol>
                <a:gridCol w="896028">
                  <a:extLst>
                    <a:ext uri="{9D8B030D-6E8A-4147-A177-3AD203B41FA5}">
                      <a16:colId xmlns:a16="http://schemas.microsoft.com/office/drawing/2014/main" val="20002"/>
                    </a:ext>
                  </a:extLst>
                </a:gridCol>
                <a:gridCol w="986548">
                  <a:extLst>
                    <a:ext uri="{9D8B030D-6E8A-4147-A177-3AD203B41FA5}">
                      <a16:colId xmlns:a16="http://schemas.microsoft.com/office/drawing/2014/main" val="20003"/>
                    </a:ext>
                  </a:extLst>
                </a:gridCol>
              </a:tblGrid>
              <a:tr h="0">
                <a:tc>
                  <a:txBody>
                    <a:bodyPr/>
                    <a:lstStyle/>
                    <a:p>
                      <a:pPr marL="0" marR="0" lvl="0" indent="0" algn="l" rtl="0">
                        <a:lnSpc>
                          <a:spcPct val="100000"/>
                        </a:lnSpc>
                        <a:spcBef>
                          <a:spcPts val="0"/>
                        </a:spcBef>
                        <a:spcAft>
                          <a:spcPts val="0"/>
                        </a:spcAft>
                        <a:buClr>
                          <a:srgbClr val="A32020"/>
                        </a:buClr>
                        <a:buSzPct val="25000"/>
                        <a:buFont typeface="Noto Sans Symbols"/>
                        <a:buNone/>
                      </a:pPr>
                      <a:r>
                        <a:rPr lang="en-US" sz="1000" b="1" u="none" strike="noStrike" cap="none" dirty="0" err="1" smtClean="0">
                          <a:solidFill>
                            <a:srgbClr val="A32020"/>
                          </a:solidFill>
                          <a:latin typeface="Arial" panose="020B0604020202020204" pitchFamily="34" charset="0"/>
                          <a:ea typeface="Georgia"/>
                          <a:cs typeface="Georgia"/>
                          <a:sym typeface="Georgia"/>
                        </a:rPr>
                        <a:t>CustomerID</a:t>
                      </a:r>
                      <a:endParaRPr lang="en-US" sz="1000" b="1" u="none" strike="noStrike" cap="none" dirty="0">
                        <a:solidFill>
                          <a:srgbClr val="A32020"/>
                        </a:solidFill>
                        <a:latin typeface="Arial" panose="020B0604020202020204" pitchFamily="34" charset="0"/>
                        <a:ea typeface="Georgia"/>
                        <a:cs typeface="Georgia"/>
                        <a:sym typeface="Georgia"/>
                      </a:endParaRPr>
                    </a:p>
                  </a:txBody>
                  <a:tcPr marL="45720" marR="45720" marT="27432" marB="27432" anchor="b">
                    <a:lnL w="0" cap="flat" cmpd="sng">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0" cap="flat" cmpd="sng">
                      <a:solidFill>
                        <a:srgbClr val="FFFFFF">
                          <a:alpha val="0"/>
                        </a:srgbClr>
                      </a:solidFill>
                      <a:prstDash val="solid"/>
                      <a:round/>
                      <a:headEnd type="none" w="med" len="med"/>
                      <a:tailEnd type="none" w="med" len="med"/>
                    </a:lnT>
                    <a:lnB w="9525" cap="flat" cmpd="sng">
                      <a:solidFill>
                        <a:srgbClr val="968C6D"/>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A32020"/>
                        </a:buClr>
                        <a:buSzPct val="25000"/>
                        <a:buFont typeface="Noto Sans Symbols"/>
                        <a:buNone/>
                      </a:pPr>
                      <a:r>
                        <a:rPr lang="en-US" sz="1000" b="1" u="none" strike="noStrike" cap="none" smtClean="0">
                          <a:solidFill>
                            <a:srgbClr val="A32020"/>
                          </a:solidFill>
                          <a:latin typeface="Arial" panose="020B0604020202020204" pitchFamily="34" charset="0"/>
                          <a:ea typeface="Georgia"/>
                          <a:cs typeface="Georgia"/>
                          <a:sym typeface="Georgia"/>
                        </a:rPr>
                        <a:t>CompanyName</a:t>
                      </a:r>
                      <a:endParaRPr lang="en-US" sz="1000" b="1" u="none" strike="noStrike" cap="none" dirty="0">
                        <a:solidFill>
                          <a:srgbClr val="A32020"/>
                        </a:solidFill>
                        <a:latin typeface="Arial" panose="020B0604020202020204" pitchFamily="34" charset="0"/>
                        <a:ea typeface="Georgia"/>
                        <a:cs typeface="Georgia"/>
                        <a:sym typeface="Georgia"/>
                      </a:endParaRPr>
                    </a:p>
                  </a:txBody>
                  <a:tcPr marL="45720" marR="45720"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ap="flat" cmpd="sng">
                      <a:solidFill>
                        <a:srgbClr val="FFFFFF">
                          <a:alpha val="0"/>
                        </a:srgbClr>
                      </a:solidFill>
                      <a:prstDash val="solid"/>
                      <a:round/>
                      <a:headEnd type="none" w="med" len="med"/>
                      <a:tailEnd type="none" w="med" len="med"/>
                    </a:lnT>
                    <a:lnB w="9525" cap="flat" cmpd="sng">
                      <a:solidFill>
                        <a:srgbClr val="968C6D"/>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A32020"/>
                        </a:buClr>
                        <a:buSzPct val="25000"/>
                        <a:buFont typeface="Noto Sans Symbols"/>
                        <a:buNone/>
                      </a:pPr>
                      <a:r>
                        <a:rPr lang="en-US" sz="1000" b="1" u="none" strike="noStrike" cap="none" smtClean="0">
                          <a:solidFill>
                            <a:srgbClr val="A32020"/>
                          </a:solidFill>
                          <a:latin typeface="Arial" panose="020B0604020202020204" pitchFamily="34" charset="0"/>
                          <a:ea typeface="Georgia"/>
                          <a:cs typeface="Georgia"/>
                          <a:sym typeface="Georgia"/>
                        </a:rPr>
                        <a:t>Contact Name</a:t>
                      </a:r>
                      <a:endParaRPr lang="en-US" sz="1000" b="1" u="none" strike="noStrike" cap="none">
                        <a:solidFill>
                          <a:srgbClr val="A32020"/>
                        </a:solidFill>
                        <a:latin typeface="Arial" panose="020B0604020202020204" pitchFamily="34" charset="0"/>
                        <a:ea typeface="Georgia"/>
                        <a:cs typeface="Georgia"/>
                        <a:sym typeface="Georgia"/>
                      </a:endParaRPr>
                    </a:p>
                  </a:txBody>
                  <a:tcPr marL="45720" marR="45720"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ap="flat" cmpd="sng">
                      <a:solidFill>
                        <a:srgbClr val="FFFFFF">
                          <a:alpha val="0"/>
                        </a:srgbClr>
                      </a:solidFill>
                      <a:prstDash val="solid"/>
                      <a:round/>
                      <a:headEnd type="none" w="med" len="med"/>
                      <a:tailEnd type="none" w="med" len="med"/>
                    </a:lnT>
                    <a:lnB w="9525" cap="flat" cmpd="sng">
                      <a:solidFill>
                        <a:srgbClr val="968C6D"/>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A32020"/>
                        </a:buClr>
                        <a:buSzPct val="25000"/>
                        <a:buFont typeface="Noto Sans Symbols"/>
                        <a:buNone/>
                      </a:pPr>
                      <a:r>
                        <a:rPr lang="en-US" sz="1000" b="1" u="none" strike="noStrike" cap="none" dirty="0" err="1" smtClean="0">
                          <a:solidFill>
                            <a:srgbClr val="A32020"/>
                          </a:solidFill>
                          <a:latin typeface="Arial" panose="020B0604020202020204" pitchFamily="34" charset="0"/>
                          <a:ea typeface="Georgia"/>
                          <a:cs typeface="Georgia"/>
                          <a:sym typeface="Georgia"/>
                        </a:rPr>
                        <a:t>ContactTitle</a:t>
                      </a:r>
                      <a:endParaRPr lang="en-US" sz="1000" b="1" u="none" strike="noStrike" cap="none" dirty="0">
                        <a:solidFill>
                          <a:srgbClr val="A32020"/>
                        </a:solidFill>
                        <a:latin typeface="Arial" panose="020B0604020202020204" pitchFamily="34" charset="0"/>
                        <a:ea typeface="Georgia"/>
                        <a:cs typeface="Georgia"/>
                        <a:sym typeface="Georgia"/>
                      </a:endParaRPr>
                    </a:p>
                  </a:txBody>
                  <a:tcPr marL="45720" marR="45720" marT="27432" marB="27432" anchor="b">
                    <a:lnL w="12700" cap="flat" cmpd="sng" algn="ctr">
                      <a:noFill/>
                      <a:prstDash val="solid"/>
                      <a:round/>
                      <a:headEnd type="none" w="med" len="med"/>
                      <a:tailEnd type="none" w="med" len="med"/>
                    </a:lnL>
                    <a:lnR w="0" cap="flat" cmpd="sng">
                      <a:solidFill>
                        <a:srgbClr val="FFFFFF">
                          <a:alpha val="0"/>
                        </a:srgbClr>
                      </a:solidFill>
                      <a:prstDash val="solid"/>
                      <a:round/>
                      <a:headEnd type="none" w="med" len="med"/>
                      <a:tailEnd type="none" w="med" len="med"/>
                    </a:lnR>
                    <a:lnT w="0" cap="flat" cmpd="sng">
                      <a:solidFill>
                        <a:srgbClr val="FFFFFF">
                          <a:alpha val="0"/>
                        </a:srgbClr>
                      </a:solidFill>
                      <a:prstDash val="solid"/>
                      <a:round/>
                      <a:headEnd type="none" w="med" len="med"/>
                      <a:tailEnd type="none" w="med" len="med"/>
                    </a:lnT>
                    <a:lnB w="9525" cap="flat" cmpd="sng">
                      <a:solidFill>
                        <a:srgbClr val="968C6D"/>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A32020"/>
                        </a:buClr>
                        <a:buSzPct val="25000"/>
                        <a:buFont typeface="Noto Sans Symbols"/>
                        <a:buNone/>
                      </a:pPr>
                      <a:r>
                        <a:rPr lang="en-US" sz="1000" b="0" u="none" strike="noStrike" cap="none" smtClean="0">
                          <a:solidFill>
                            <a:srgbClr val="000000"/>
                          </a:solidFill>
                          <a:latin typeface="Arial" panose="020B0604020202020204" pitchFamily="34" charset="0"/>
                          <a:ea typeface="Georgia"/>
                          <a:cs typeface="Georgia"/>
                          <a:sym typeface="Georgia"/>
                        </a:rPr>
                        <a:t>GREAL</a:t>
                      </a:r>
                      <a:endParaRPr lang="en-US" sz="1000" b="0" u="none" strike="noStrike" cap="none">
                        <a:solidFill>
                          <a:srgbClr val="000000"/>
                        </a:solidFill>
                        <a:latin typeface="Arial" panose="020B0604020202020204" pitchFamily="34" charset="0"/>
                        <a:ea typeface="Georgia"/>
                        <a:cs typeface="Georgia"/>
                        <a:sym typeface="Georgia"/>
                      </a:endParaRPr>
                    </a:p>
                  </a:txBody>
                  <a:tcPr marL="45720" marR="45720" marT="27432" marB="27432">
                    <a:lnL w="0" cap="flat" cmpd="sng">
                      <a:solidFill>
                        <a:srgbClr val="FFFFFF"/>
                      </a:solidFill>
                      <a:prstDash val="solid"/>
                      <a:round/>
                      <a:headEnd type="none" w="med" len="med"/>
                      <a:tailEnd type="none" w="med" len="med"/>
                    </a:lnL>
                    <a:lnR w="0" cap="flat" cmpd="sng">
                      <a:solidFill>
                        <a:srgbClr val="FFFFFF"/>
                      </a:solidFill>
                      <a:prstDash val="solid"/>
                      <a:round/>
                      <a:headEnd type="none" w="med" len="med"/>
                      <a:tailEnd type="none" w="med" len="med"/>
                    </a:lnR>
                    <a:lnT w="9525" cap="flat" cmpd="sng">
                      <a:solidFill>
                        <a:srgbClr val="968C6D"/>
                      </a:solidFill>
                      <a:prstDash val="solid"/>
                      <a:round/>
                      <a:headEnd type="none" w="med" len="med"/>
                      <a:tailEnd type="none" w="med" len="med"/>
                    </a:lnT>
                    <a:lnB w="9525" cap="flat" cmpd="sng">
                      <a:solidFill>
                        <a:srgbClr val="968C6D"/>
                      </a:solidFill>
                      <a:prstDash val="sysDot"/>
                      <a:round/>
                      <a:headEnd type="none" w="med" len="med"/>
                      <a:tailEnd type="none" w="med" len="med"/>
                    </a:lnB>
                    <a:noFill/>
                  </a:tcPr>
                </a:tc>
                <a:tc>
                  <a:txBody>
                    <a:bodyPr/>
                    <a:lstStyle/>
                    <a:p>
                      <a:pPr marL="0" marR="0" lvl="0" indent="0" algn="l" rtl="0">
                        <a:lnSpc>
                          <a:spcPct val="100000"/>
                        </a:lnSpc>
                        <a:spcBef>
                          <a:spcPts val="0"/>
                        </a:spcBef>
                        <a:spcAft>
                          <a:spcPts val="0"/>
                        </a:spcAft>
                        <a:buClr>
                          <a:srgbClr val="A32020"/>
                        </a:buClr>
                        <a:buSzPct val="25000"/>
                        <a:buFont typeface="Noto Sans Symbols"/>
                        <a:buNone/>
                      </a:pPr>
                      <a:r>
                        <a:rPr lang="en-US" sz="1000" b="0" u="none" strike="noStrike" cap="none" dirty="0" smtClean="0">
                          <a:solidFill>
                            <a:srgbClr val="000000"/>
                          </a:solidFill>
                          <a:latin typeface="Arial" panose="020B0604020202020204" pitchFamily="34" charset="0"/>
                          <a:ea typeface="Georgia"/>
                          <a:cs typeface="Georgia"/>
                          <a:sym typeface="Georgia"/>
                        </a:rPr>
                        <a:t>Great Lakes Food Market</a:t>
                      </a:r>
                      <a:endParaRPr lang="en-US" sz="1000" b="0" u="none" strike="noStrike" cap="none" dirty="0">
                        <a:solidFill>
                          <a:srgbClr val="000000"/>
                        </a:solidFill>
                        <a:latin typeface="Arial" panose="020B0604020202020204" pitchFamily="34" charset="0"/>
                        <a:ea typeface="Georgia"/>
                        <a:cs typeface="Georgia"/>
                        <a:sym typeface="Georgia"/>
                      </a:endParaRPr>
                    </a:p>
                  </a:txBody>
                  <a:tcPr marL="45720" marR="45720" marT="27432" marB="27432">
                    <a:lnL w="0" cap="flat" cmpd="sng">
                      <a:solidFill>
                        <a:srgbClr val="FFFFFF"/>
                      </a:solidFill>
                      <a:prstDash val="solid"/>
                      <a:round/>
                      <a:headEnd type="none" w="med" len="med"/>
                      <a:tailEnd type="none" w="med" len="med"/>
                    </a:lnL>
                    <a:lnR w="0" cap="flat" cmpd="sng">
                      <a:solidFill>
                        <a:srgbClr val="FFFFFF"/>
                      </a:solidFill>
                      <a:prstDash val="solid"/>
                      <a:round/>
                      <a:headEnd type="none" w="med" len="med"/>
                      <a:tailEnd type="none" w="med" len="med"/>
                    </a:lnR>
                    <a:lnT w="9525" cap="flat" cmpd="sng">
                      <a:solidFill>
                        <a:srgbClr val="968C6D"/>
                      </a:solidFill>
                      <a:prstDash val="solid"/>
                      <a:round/>
                      <a:headEnd type="none" w="med" len="med"/>
                      <a:tailEnd type="none" w="med" len="med"/>
                    </a:lnT>
                    <a:lnB w="9525" cap="flat" cmpd="sng">
                      <a:solidFill>
                        <a:srgbClr val="968C6D"/>
                      </a:solidFill>
                      <a:prstDash val="sysDot"/>
                      <a:round/>
                      <a:headEnd type="none" w="med" len="med"/>
                      <a:tailEnd type="none" w="med" len="med"/>
                    </a:lnB>
                    <a:noFill/>
                  </a:tcPr>
                </a:tc>
                <a:tc>
                  <a:txBody>
                    <a:bodyPr/>
                    <a:lstStyle/>
                    <a:p>
                      <a:pPr marL="0" marR="0" lvl="0" indent="0" algn="l" rtl="0">
                        <a:lnSpc>
                          <a:spcPct val="100000"/>
                        </a:lnSpc>
                        <a:spcBef>
                          <a:spcPts val="0"/>
                        </a:spcBef>
                        <a:spcAft>
                          <a:spcPts val="0"/>
                        </a:spcAft>
                        <a:buClr>
                          <a:srgbClr val="A32020"/>
                        </a:buClr>
                        <a:buSzPct val="25000"/>
                        <a:buFont typeface="Noto Sans Symbols"/>
                        <a:buNone/>
                      </a:pPr>
                      <a:r>
                        <a:rPr lang="en-US" sz="1000" b="0" u="none" strike="noStrike" cap="none" dirty="0" smtClean="0">
                          <a:solidFill>
                            <a:srgbClr val="000000"/>
                          </a:solidFill>
                          <a:latin typeface="Arial" panose="020B0604020202020204" pitchFamily="34" charset="0"/>
                          <a:ea typeface="Georgia"/>
                          <a:cs typeface="Georgia"/>
                          <a:sym typeface="Georgia"/>
                        </a:rPr>
                        <a:t>Howard Snyder</a:t>
                      </a:r>
                      <a:endParaRPr lang="en-US" sz="1000" b="0" u="none" strike="noStrike" cap="none" dirty="0">
                        <a:solidFill>
                          <a:srgbClr val="000000"/>
                        </a:solidFill>
                        <a:latin typeface="Arial" panose="020B0604020202020204" pitchFamily="34" charset="0"/>
                        <a:ea typeface="Georgia"/>
                        <a:cs typeface="Georgia"/>
                        <a:sym typeface="Georgia"/>
                      </a:endParaRPr>
                    </a:p>
                  </a:txBody>
                  <a:tcPr marL="45720" marR="45720" marT="27432" marB="27432">
                    <a:lnL w="0" cap="flat" cmpd="sng">
                      <a:solidFill>
                        <a:srgbClr val="FFFFFF"/>
                      </a:solidFill>
                      <a:prstDash val="solid"/>
                      <a:round/>
                      <a:headEnd type="none" w="med" len="med"/>
                      <a:tailEnd type="none" w="med" len="med"/>
                    </a:lnL>
                    <a:lnR w="0" cap="flat" cmpd="sng">
                      <a:solidFill>
                        <a:srgbClr val="FFFFFF"/>
                      </a:solidFill>
                      <a:prstDash val="solid"/>
                      <a:round/>
                      <a:headEnd type="none" w="med" len="med"/>
                      <a:tailEnd type="none" w="med" len="med"/>
                    </a:lnR>
                    <a:lnT w="9525" cap="flat" cmpd="sng">
                      <a:solidFill>
                        <a:srgbClr val="968C6D"/>
                      </a:solidFill>
                      <a:prstDash val="solid"/>
                      <a:round/>
                      <a:headEnd type="none" w="med" len="med"/>
                      <a:tailEnd type="none" w="med" len="med"/>
                    </a:lnT>
                    <a:lnB w="9525" cap="flat" cmpd="sng">
                      <a:solidFill>
                        <a:srgbClr val="968C6D"/>
                      </a:solidFill>
                      <a:prstDash val="sysDot"/>
                      <a:round/>
                      <a:headEnd type="none" w="med" len="med"/>
                      <a:tailEnd type="none" w="med" len="med"/>
                    </a:lnB>
                    <a:noFill/>
                  </a:tcPr>
                </a:tc>
                <a:tc>
                  <a:txBody>
                    <a:bodyPr/>
                    <a:lstStyle/>
                    <a:p>
                      <a:pPr marL="0" marR="0" lvl="0" indent="0" algn="l" rtl="0">
                        <a:lnSpc>
                          <a:spcPct val="100000"/>
                        </a:lnSpc>
                        <a:spcBef>
                          <a:spcPts val="0"/>
                        </a:spcBef>
                        <a:spcAft>
                          <a:spcPts val="0"/>
                        </a:spcAft>
                        <a:buClr>
                          <a:srgbClr val="A32020"/>
                        </a:buClr>
                        <a:buSzPct val="25000"/>
                        <a:buFont typeface="Noto Sans Symbols"/>
                        <a:buNone/>
                      </a:pPr>
                      <a:r>
                        <a:rPr lang="en-US" sz="1000" b="0" u="none" strike="noStrike" cap="none" smtClean="0">
                          <a:solidFill>
                            <a:srgbClr val="000000"/>
                          </a:solidFill>
                          <a:latin typeface="Arial" panose="020B0604020202020204" pitchFamily="34" charset="0"/>
                          <a:ea typeface="Georgia"/>
                          <a:cs typeface="Georgia"/>
                          <a:sym typeface="Georgia"/>
                        </a:rPr>
                        <a:t>Marketing Manager</a:t>
                      </a:r>
                      <a:endParaRPr lang="en-US" sz="1000" b="0" u="none" strike="noStrike" cap="none">
                        <a:solidFill>
                          <a:srgbClr val="000000"/>
                        </a:solidFill>
                        <a:latin typeface="Arial" panose="020B0604020202020204" pitchFamily="34" charset="0"/>
                        <a:ea typeface="Georgia"/>
                        <a:cs typeface="Georgia"/>
                        <a:sym typeface="Georgia"/>
                      </a:endParaRPr>
                    </a:p>
                  </a:txBody>
                  <a:tcPr marL="45720" marR="45720" marT="27432" marB="27432">
                    <a:lnL w="0" cap="flat" cmpd="sng">
                      <a:solidFill>
                        <a:srgbClr val="FFFFFF"/>
                      </a:solidFill>
                      <a:prstDash val="solid"/>
                      <a:round/>
                      <a:headEnd type="none" w="med" len="med"/>
                      <a:tailEnd type="none" w="med" len="med"/>
                    </a:lnL>
                    <a:lnR w="0" cap="flat" cmpd="sng">
                      <a:solidFill>
                        <a:srgbClr val="FFFFFF"/>
                      </a:solidFill>
                      <a:prstDash val="solid"/>
                      <a:round/>
                      <a:headEnd type="none" w="med" len="med"/>
                      <a:tailEnd type="none" w="med" len="med"/>
                    </a:lnR>
                    <a:lnT w="9525" cap="flat" cmpd="sng">
                      <a:solidFill>
                        <a:srgbClr val="968C6D"/>
                      </a:solidFill>
                      <a:prstDash val="solid"/>
                      <a:round/>
                      <a:headEnd type="none" w="med" len="med"/>
                      <a:tailEnd type="none" w="med" len="med"/>
                    </a:lnT>
                    <a:lnB w="9525" cap="flat" cmpd="sng">
                      <a:solidFill>
                        <a:srgbClr val="968C6D"/>
                      </a:solidFill>
                      <a:prstDash val="sysDot"/>
                      <a:round/>
                      <a:headEnd type="none" w="med" len="med"/>
                      <a:tailEnd type="none" w="med" len="med"/>
                    </a:lnB>
                    <a:noFill/>
                  </a:tcPr>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rgbClr val="A32020"/>
                        </a:buClr>
                        <a:buSzPct val="25000"/>
                        <a:buFont typeface="Noto Sans Symbols"/>
                        <a:buNone/>
                      </a:pPr>
                      <a:r>
                        <a:rPr lang="en-US" sz="1000" b="0" u="none" strike="noStrike" cap="none" smtClean="0">
                          <a:solidFill>
                            <a:srgbClr val="000000"/>
                          </a:solidFill>
                          <a:latin typeface="Arial" panose="020B0604020202020204" pitchFamily="34" charset="0"/>
                          <a:ea typeface="Georgia"/>
                          <a:cs typeface="Georgia"/>
                          <a:sym typeface="Georgia"/>
                        </a:rPr>
                        <a:t>HUNGC</a:t>
                      </a:r>
                      <a:endParaRPr lang="en-US" sz="1000" b="0" u="none" strike="noStrike" cap="none" dirty="0">
                        <a:solidFill>
                          <a:srgbClr val="000000"/>
                        </a:solidFill>
                        <a:latin typeface="Arial" panose="020B0604020202020204" pitchFamily="34" charset="0"/>
                        <a:ea typeface="Georgia"/>
                        <a:cs typeface="Georgia"/>
                        <a:sym typeface="Georgia"/>
                      </a:endParaRPr>
                    </a:p>
                  </a:txBody>
                  <a:tcPr marL="45720" marR="45720" marT="27432" marB="27432">
                    <a:lnL w="0" cap="flat" cmpd="sng">
                      <a:solidFill>
                        <a:srgbClr val="FFFFFF"/>
                      </a:solidFill>
                      <a:prstDash val="solid"/>
                      <a:round/>
                      <a:headEnd type="none" w="med" len="med"/>
                      <a:tailEnd type="none" w="med" len="med"/>
                    </a:lnL>
                    <a:lnR w="0" cap="flat" cmpd="sng">
                      <a:solidFill>
                        <a:srgbClr val="FFFFFF"/>
                      </a:solidFill>
                      <a:prstDash val="solid"/>
                      <a:round/>
                      <a:headEnd type="none" w="med" len="med"/>
                      <a:tailEnd type="none" w="med" len="med"/>
                    </a:lnR>
                    <a:lnT w="9525" cap="flat" cmpd="sng">
                      <a:solidFill>
                        <a:srgbClr val="968C6D"/>
                      </a:solidFill>
                      <a:prstDash val="sysDot"/>
                      <a:round/>
                      <a:headEnd type="none" w="med" len="med"/>
                      <a:tailEnd type="none" w="med" len="med"/>
                    </a:lnT>
                    <a:lnB w="9525" cap="flat" cmpd="sng">
                      <a:solidFill>
                        <a:srgbClr val="968C6D"/>
                      </a:solidFill>
                      <a:prstDash val="sysDot"/>
                      <a:round/>
                      <a:headEnd type="none" w="med" len="med"/>
                      <a:tailEnd type="none" w="med" len="med"/>
                    </a:lnB>
                    <a:noFill/>
                  </a:tcPr>
                </a:tc>
                <a:tc>
                  <a:txBody>
                    <a:bodyPr/>
                    <a:lstStyle/>
                    <a:p>
                      <a:pPr marL="0" marR="0" lvl="0" indent="0" algn="l" rtl="0">
                        <a:lnSpc>
                          <a:spcPct val="100000"/>
                        </a:lnSpc>
                        <a:spcBef>
                          <a:spcPts val="0"/>
                        </a:spcBef>
                        <a:spcAft>
                          <a:spcPts val="0"/>
                        </a:spcAft>
                        <a:buClr>
                          <a:srgbClr val="A32020"/>
                        </a:buClr>
                        <a:buSzPct val="25000"/>
                        <a:buFont typeface="Noto Sans Symbols"/>
                        <a:buNone/>
                      </a:pPr>
                      <a:r>
                        <a:rPr lang="en-US" sz="1000" b="0" u="none" strike="noStrike" cap="none" smtClean="0">
                          <a:solidFill>
                            <a:srgbClr val="000000"/>
                          </a:solidFill>
                          <a:latin typeface="Arial" panose="020B0604020202020204" pitchFamily="34" charset="0"/>
                          <a:ea typeface="Georgia"/>
                          <a:cs typeface="Georgia"/>
                          <a:sym typeface="Georgia"/>
                        </a:rPr>
                        <a:t>Hungry Coyote Import Store</a:t>
                      </a:r>
                      <a:endParaRPr lang="en-US" sz="1000" b="0" u="none" strike="noStrike" cap="none">
                        <a:solidFill>
                          <a:srgbClr val="000000"/>
                        </a:solidFill>
                        <a:latin typeface="Arial" panose="020B0604020202020204" pitchFamily="34" charset="0"/>
                        <a:ea typeface="Georgia"/>
                        <a:cs typeface="Georgia"/>
                        <a:sym typeface="Georgia"/>
                      </a:endParaRPr>
                    </a:p>
                  </a:txBody>
                  <a:tcPr marL="45720" marR="45720" marT="27432" marB="27432">
                    <a:lnL w="0" cap="flat" cmpd="sng">
                      <a:solidFill>
                        <a:srgbClr val="FFFFFF"/>
                      </a:solidFill>
                      <a:prstDash val="solid"/>
                      <a:round/>
                      <a:headEnd type="none" w="med" len="med"/>
                      <a:tailEnd type="none" w="med" len="med"/>
                    </a:lnL>
                    <a:lnR w="0" cap="flat" cmpd="sng">
                      <a:solidFill>
                        <a:srgbClr val="FFFFFF"/>
                      </a:solidFill>
                      <a:prstDash val="solid"/>
                      <a:round/>
                      <a:headEnd type="none" w="med" len="med"/>
                      <a:tailEnd type="none" w="med" len="med"/>
                    </a:lnR>
                    <a:lnT w="9525" cap="flat" cmpd="sng">
                      <a:solidFill>
                        <a:srgbClr val="968C6D"/>
                      </a:solidFill>
                      <a:prstDash val="sysDot"/>
                      <a:round/>
                      <a:headEnd type="none" w="med" len="med"/>
                      <a:tailEnd type="none" w="med" len="med"/>
                    </a:lnT>
                    <a:lnB w="9525" cap="flat" cmpd="sng">
                      <a:solidFill>
                        <a:srgbClr val="968C6D"/>
                      </a:solidFill>
                      <a:prstDash val="sysDot"/>
                      <a:round/>
                      <a:headEnd type="none" w="med" len="med"/>
                      <a:tailEnd type="none" w="med" len="med"/>
                    </a:lnB>
                    <a:noFill/>
                  </a:tcPr>
                </a:tc>
                <a:tc>
                  <a:txBody>
                    <a:bodyPr/>
                    <a:lstStyle/>
                    <a:p>
                      <a:pPr marL="0" marR="0" lvl="0" indent="0" algn="l" rtl="0">
                        <a:lnSpc>
                          <a:spcPct val="100000"/>
                        </a:lnSpc>
                        <a:spcBef>
                          <a:spcPts val="0"/>
                        </a:spcBef>
                        <a:spcAft>
                          <a:spcPts val="0"/>
                        </a:spcAft>
                        <a:buClr>
                          <a:srgbClr val="A32020"/>
                        </a:buClr>
                        <a:buSzPct val="25000"/>
                        <a:buFont typeface="Noto Sans Symbols"/>
                        <a:buNone/>
                      </a:pPr>
                      <a:r>
                        <a:rPr lang="en-US" sz="1000" b="0" u="none" strike="noStrike" cap="none" smtClean="0">
                          <a:solidFill>
                            <a:srgbClr val="000000"/>
                          </a:solidFill>
                          <a:latin typeface="Arial" panose="020B0604020202020204" pitchFamily="34" charset="0"/>
                          <a:ea typeface="Georgia"/>
                          <a:cs typeface="Georgia"/>
                          <a:sym typeface="Georgia"/>
                        </a:rPr>
                        <a:t>Yoshi Latimer</a:t>
                      </a:r>
                      <a:endParaRPr lang="en-US" sz="1000" b="0" u="none" strike="noStrike" cap="none">
                        <a:solidFill>
                          <a:srgbClr val="000000"/>
                        </a:solidFill>
                        <a:latin typeface="Arial" panose="020B0604020202020204" pitchFamily="34" charset="0"/>
                        <a:ea typeface="Georgia"/>
                        <a:cs typeface="Georgia"/>
                        <a:sym typeface="Georgia"/>
                      </a:endParaRPr>
                    </a:p>
                  </a:txBody>
                  <a:tcPr marL="45720" marR="45720" marT="27432" marB="27432">
                    <a:lnL w="0" cap="flat" cmpd="sng">
                      <a:solidFill>
                        <a:srgbClr val="FFFFFF"/>
                      </a:solidFill>
                      <a:prstDash val="solid"/>
                      <a:round/>
                      <a:headEnd type="none" w="med" len="med"/>
                      <a:tailEnd type="none" w="med" len="med"/>
                    </a:lnL>
                    <a:lnR w="0" cap="flat" cmpd="sng">
                      <a:solidFill>
                        <a:srgbClr val="FFFFFF"/>
                      </a:solidFill>
                      <a:prstDash val="solid"/>
                      <a:round/>
                      <a:headEnd type="none" w="med" len="med"/>
                      <a:tailEnd type="none" w="med" len="med"/>
                    </a:lnR>
                    <a:lnT w="9525" cap="flat" cmpd="sng">
                      <a:solidFill>
                        <a:srgbClr val="968C6D"/>
                      </a:solidFill>
                      <a:prstDash val="sysDot"/>
                      <a:round/>
                      <a:headEnd type="none" w="med" len="med"/>
                      <a:tailEnd type="none" w="med" len="med"/>
                    </a:lnT>
                    <a:lnB w="9525" cap="flat" cmpd="sng">
                      <a:solidFill>
                        <a:srgbClr val="968C6D"/>
                      </a:solidFill>
                      <a:prstDash val="sysDot"/>
                      <a:round/>
                      <a:headEnd type="none" w="med" len="med"/>
                      <a:tailEnd type="none" w="med" len="med"/>
                    </a:lnB>
                    <a:noFill/>
                  </a:tcPr>
                </a:tc>
                <a:tc>
                  <a:txBody>
                    <a:bodyPr/>
                    <a:lstStyle/>
                    <a:p>
                      <a:pPr marL="0" marR="0" lvl="0" indent="0" algn="l" rtl="0">
                        <a:lnSpc>
                          <a:spcPct val="100000"/>
                        </a:lnSpc>
                        <a:spcBef>
                          <a:spcPts val="0"/>
                        </a:spcBef>
                        <a:spcAft>
                          <a:spcPts val="0"/>
                        </a:spcAft>
                        <a:buClr>
                          <a:srgbClr val="A32020"/>
                        </a:buClr>
                        <a:buSzPct val="25000"/>
                        <a:buFont typeface="Noto Sans Symbols"/>
                        <a:buNone/>
                      </a:pPr>
                      <a:r>
                        <a:rPr lang="en-US" sz="1000" b="0" u="none" strike="noStrike" cap="none" smtClean="0">
                          <a:solidFill>
                            <a:srgbClr val="000000"/>
                          </a:solidFill>
                          <a:latin typeface="Arial" panose="020B0604020202020204" pitchFamily="34" charset="0"/>
                          <a:ea typeface="Georgia"/>
                          <a:cs typeface="Georgia"/>
                          <a:sym typeface="Georgia"/>
                        </a:rPr>
                        <a:t>Sales Representative</a:t>
                      </a:r>
                      <a:endParaRPr lang="en-US" sz="1000" b="0" u="none" strike="noStrike" cap="none" dirty="0">
                        <a:solidFill>
                          <a:srgbClr val="000000"/>
                        </a:solidFill>
                        <a:latin typeface="Arial" panose="020B0604020202020204" pitchFamily="34" charset="0"/>
                        <a:ea typeface="Georgia"/>
                        <a:cs typeface="Georgia"/>
                        <a:sym typeface="Georgia"/>
                      </a:endParaRPr>
                    </a:p>
                  </a:txBody>
                  <a:tcPr marL="45720" marR="45720" marT="27432" marB="27432">
                    <a:lnL w="0" cap="flat" cmpd="sng">
                      <a:solidFill>
                        <a:srgbClr val="FFFFFF"/>
                      </a:solidFill>
                      <a:prstDash val="solid"/>
                      <a:round/>
                      <a:headEnd type="none" w="med" len="med"/>
                      <a:tailEnd type="none" w="med" len="med"/>
                    </a:lnL>
                    <a:lnR w="0" cap="flat" cmpd="sng">
                      <a:solidFill>
                        <a:srgbClr val="FFFFFF"/>
                      </a:solidFill>
                      <a:prstDash val="solid"/>
                      <a:round/>
                      <a:headEnd type="none" w="med" len="med"/>
                      <a:tailEnd type="none" w="med" len="med"/>
                    </a:lnR>
                    <a:lnT w="9525" cap="flat" cmpd="sng">
                      <a:solidFill>
                        <a:srgbClr val="968C6D"/>
                      </a:solidFill>
                      <a:prstDash val="sysDot"/>
                      <a:round/>
                      <a:headEnd type="none" w="med" len="med"/>
                      <a:tailEnd type="none" w="med" len="med"/>
                    </a:lnT>
                    <a:lnB w="9525" cap="flat" cmpd="sng">
                      <a:solidFill>
                        <a:srgbClr val="968C6D"/>
                      </a:solidFill>
                      <a:prstDash val="sysDot"/>
                      <a:round/>
                      <a:headEnd type="none" w="med" len="med"/>
                      <a:tailEnd type="none" w="med" len="med"/>
                    </a:lnB>
                    <a:noFill/>
                  </a:tcPr>
                </a:tc>
                <a:extLst>
                  <a:ext uri="{0D108BD9-81ED-4DB2-BD59-A6C34878D82A}">
                    <a16:rowId xmlns:a16="http://schemas.microsoft.com/office/drawing/2014/main" val="10002"/>
                  </a:ext>
                </a:extLst>
              </a:tr>
              <a:tr h="0">
                <a:tc>
                  <a:txBody>
                    <a:bodyPr/>
                    <a:lstStyle/>
                    <a:p>
                      <a:pPr marL="0" marR="0" lvl="0" indent="0" algn="l" rtl="0">
                        <a:lnSpc>
                          <a:spcPct val="100000"/>
                        </a:lnSpc>
                        <a:spcBef>
                          <a:spcPts val="0"/>
                        </a:spcBef>
                        <a:spcAft>
                          <a:spcPts val="0"/>
                        </a:spcAft>
                        <a:buClr>
                          <a:srgbClr val="A32020"/>
                        </a:buClr>
                        <a:buSzPct val="25000"/>
                        <a:buFont typeface="Noto Sans Symbols"/>
                        <a:buNone/>
                      </a:pPr>
                      <a:r>
                        <a:rPr lang="en-US" sz="1000" b="0" u="none" strike="noStrike" cap="none" smtClean="0">
                          <a:solidFill>
                            <a:srgbClr val="000000"/>
                          </a:solidFill>
                          <a:latin typeface="Arial" panose="020B0604020202020204" pitchFamily="34" charset="0"/>
                          <a:ea typeface="Georgia"/>
                          <a:cs typeface="Georgia"/>
                          <a:sym typeface="Georgia"/>
                        </a:rPr>
                        <a:t>LAZYK</a:t>
                      </a:r>
                      <a:endParaRPr lang="en-US" sz="1000" b="0" u="none" strike="noStrike" cap="none">
                        <a:solidFill>
                          <a:srgbClr val="000000"/>
                        </a:solidFill>
                        <a:latin typeface="Arial" panose="020B0604020202020204" pitchFamily="34" charset="0"/>
                        <a:ea typeface="Georgia"/>
                        <a:cs typeface="Georgia"/>
                        <a:sym typeface="Georgia"/>
                      </a:endParaRPr>
                    </a:p>
                  </a:txBody>
                  <a:tcPr marL="45720" marR="45720" marT="27432" marB="27432">
                    <a:lnL w="0" cap="flat" cmpd="sng">
                      <a:solidFill>
                        <a:srgbClr val="FFFFFF"/>
                      </a:solidFill>
                      <a:prstDash val="solid"/>
                      <a:round/>
                      <a:headEnd type="none" w="med" len="med"/>
                      <a:tailEnd type="none" w="med" len="med"/>
                    </a:lnL>
                    <a:lnR w="0" cap="flat" cmpd="sng">
                      <a:solidFill>
                        <a:srgbClr val="FFFFFF"/>
                      </a:solidFill>
                      <a:prstDash val="solid"/>
                      <a:round/>
                      <a:headEnd type="none" w="med" len="med"/>
                      <a:tailEnd type="none" w="med" len="med"/>
                    </a:lnR>
                    <a:lnT w="9525" cap="flat" cmpd="sng">
                      <a:solidFill>
                        <a:srgbClr val="968C6D"/>
                      </a:solidFill>
                      <a:prstDash val="sysDot"/>
                      <a:round/>
                      <a:headEnd type="none" w="med" len="med"/>
                      <a:tailEnd type="none" w="med" len="med"/>
                    </a:lnT>
                    <a:lnB w="9525" cap="flat" cmpd="sng">
                      <a:solidFill>
                        <a:srgbClr val="968C6D"/>
                      </a:solidFill>
                      <a:prstDash val="sysDot"/>
                      <a:round/>
                      <a:headEnd type="none" w="med" len="med"/>
                      <a:tailEnd type="none" w="med" len="med"/>
                    </a:lnB>
                    <a:noFill/>
                  </a:tcPr>
                </a:tc>
                <a:tc>
                  <a:txBody>
                    <a:bodyPr/>
                    <a:lstStyle/>
                    <a:p>
                      <a:pPr marL="0" marR="0" lvl="0" indent="0" algn="l" rtl="0">
                        <a:lnSpc>
                          <a:spcPct val="100000"/>
                        </a:lnSpc>
                        <a:spcBef>
                          <a:spcPts val="0"/>
                        </a:spcBef>
                        <a:spcAft>
                          <a:spcPts val="0"/>
                        </a:spcAft>
                        <a:buClr>
                          <a:srgbClr val="A32020"/>
                        </a:buClr>
                        <a:buSzPct val="25000"/>
                        <a:buFont typeface="Noto Sans Symbols"/>
                        <a:buNone/>
                      </a:pPr>
                      <a:r>
                        <a:rPr lang="en-US" sz="1000" b="0" u="none" strike="noStrike" cap="none" dirty="0" smtClean="0">
                          <a:solidFill>
                            <a:srgbClr val="000000"/>
                          </a:solidFill>
                          <a:latin typeface="Arial" panose="020B0604020202020204" pitchFamily="34" charset="0"/>
                          <a:ea typeface="Georgia"/>
                          <a:cs typeface="Georgia"/>
                          <a:sym typeface="Georgia"/>
                        </a:rPr>
                        <a:t>Lazy K </a:t>
                      </a:r>
                      <a:r>
                        <a:rPr lang="en-US" sz="1000" b="0" u="none" strike="noStrike" cap="none" dirty="0" err="1" smtClean="0">
                          <a:solidFill>
                            <a:srgbClr val="000000"/>
                          </a:solidFill>
                          <a:latin typeface="Arial" panose="020B0604020202020204" pitchFamily="34" charset="0"/>
                          <a:ea typeface="Georgia"/>
                          <a:cs typeface="Georgia"/>
                          <a:sym typeface="Georgia"/>
                        </a:rPr>
                        <a:t>Kountry</a:t>
                      </a:r>
                      <a:r>
                        <a:rPr lang="en-US" sz="1000" b="0" u="none" strike="noStrike" cap="none" dirty="0" smtClean="0">
                          <a:solidFill>
                            <a:srgbClr val="000000"/>
                          </a:solidFill>
                          <a:latin typeface="Arial" panose="020B0604020202020204" pitchFamily="34" charset="0"/>
                          <a:ea typeface="Georgia"/>
                          <a:cs typeface="Georgia"/>
                          <a:sym typeface="Georgia"/>
                        </a:rPr>
                        <a:t> Store</a:t>
                      </a:r>
                      <a:endParaRPr lang="en-US" sz="1000" b="0" u="none" strike="noStrike" cap="none" dirty="0">
                        <a:solidFill>
                          <a:srgbClr val="000000"/>
                        </a:solidFill>
                        <a:latin typeface="Arial" panose="020B0604020202020204" pitchFamily="34" charset="0"/>
                        <a:ea typeface="Georgia"/>
                        <a:cs typeface="Georgia"/>
                        <a:sym typeface="Georgia"/>
                      </a:endParaRPr>
                    </a:p>
                  </a:txBody>
                  <a:tcPr marL="45720" marR="45720" marT="27432" marB="27432">
                    <a:lnL w="0" cap="flat" cmpd="sng">
                      <a:solidFill>
                        <a:srgbClr val="FFFFFF"/>
                      </a:solidFill>
                      <a:prstDash val="solid"/>
                      <a:round/>
                      <a:headEnd type="none" w="med" len="med"/>
                      <a:tailEnd type="none" w="med" len="med"/>
                    </a:lnL>
                    <a:lnR w="0" cap="flat" cmpd="sng">
                      <a:solidFill>
                        <a:srgbClr val="FFFFFF"/>
                      </a:solidFill>
                      <a:prstDash val="solid"/>
                      <a:round/>
                      <a:headEnd type="none" w="med" len="med"/>
                      <a:tailEnd type="none" w="med" len="med"/>
                    </a:lnR>
                    <a:lnT w="9525" cap="flat" cmpd="sng">
                      <a:solidFill>
                        <a:srgbClr val="968C6D"/>
                      </a:solidFill>
                      <a:prstDash val="sysDot"/>
                      <a:round/>
                      <a:headEnd type="none" w="med" len="med"/>
                      <a:tailEnd type="none" w="med" len="med"/>
                    </a:lnT>
                    <a:lnB w="9525" cap="flat" cmpd="sng">
                      <a:solidFill>
                        <a:srgbClr val="968C6D"/>
                      </a:solidFill>
                      <a:prstDash val="sysDot"/>
                      <a:round/>
                      <a:headEnd type="none" w="med" len="med"/>
                      <a:tailEnd type="none" w="med" len="med"/>
                    </a:lnB>
                    <a:noFill/>
                  </a:tcPr>
                </a:tc>
                <a:tc>
                  <a:txBody>
                    <a:bodyPr/>
                    <a:lstStyle/>
                    <a:p>
                      <a:pPr marL="0" marR="0" lvl="0" indent="0" algn="l" rtl="0">
                        <a:lnSpc>
                          <a:spcPct val="100000"/>
                        </a:lnSpc>
                        <a:spcBef>
                          <a:spcPts val="0"/>
                        </a:spcBef>
                        <a:spcAft>
                          <a:spcPts val="0"/>
                        </a:spcAft>
                        <a:buClr>
                          <a:srgbClr val="A32020"/>
                        </a:buClr>
                        <a:buSzPct val="25000"/>
                        <a:buFont typeface="Noto Sans Symbols"/>
                        <a:buNone/>
                      </a:pPr>
                      <a:r>
                        <a:rPr lang="en-US" sz="1000" b="0" u="none" strike="noStrike" cap="none" smtClean="0">
                          <a:solidFill>
                            <a:srgbClr val="000000"/>
                          </a:solidFill>
                          <a:latin typeface="Arial" panose="020B0604020202020204" pitchFamily="34" charset="0"/>
                          <a:ea typeface="Georgia"/>
                          <a:cs typeface="Georgia"/>
                          <a:sym typeface="Georgia"/>
                        </a:rPr>
                        <a:t>John Steel</a:t>
                      </a:r>
                      <a:endParaRPr lang="en-US" sz="1000" b="0" u="none" strike="noStrike" cap="none">
                        <a:solidFill>
                          <a:srgbClr val="000000"/>
                        </a:solidFill>
                        <a:latin typeface="Arial" panose="020B0604020202020204" pitchFamily="34" charset="0"/>
                        <a:ea typeface="Georgia"/>
                        <a:cs typeface="Georgia"/>
                        <a:sym typeface="Georgia"/>
                      </a:endParaRPr>
                    </a:p>
                  </a:txBody>
                  <a:tcPr marL="45720" marR="45720" marT="27432" marB="27432">
                    <a:lnL w="0" cap="flat" cmpd="sng">
                      <a:solidFill>
                        <a:srgbClr val="FFFFFF"/>
                      </a:solidFill>
                      <a:prstDash val="solid"/>
                      <a:round/>
                      <a:headEnd type="none" w="med" len="med"/>
                      <a:tailEnd type="none" w="med" len="med"/>
                    </a:lnL>
                    <a:lnR w="0" cap="flat" cmpd="sng">
                      <a:solidFill>
                        <a:srgbClr val="FFFFFF"/>
                      </a:solidFill>
                      <a:prstDash val="solid"/>
                      <a:round/>
                      <a:headEnd type="none" w="med" len="med"/>
                      <a:tailEnd type="none" w="med" len="med"/>
                    </a:lnR>
                    <a:lnT w="9525" cap="flat" cmpd="sng">
                      <a:solidFill>
                        <a:srgbClr val="968C6D"/>
                      </a:solidFill>
                      <a:prstDash val="sysDot"/>
                      <a:round/>
                      <a:headEnd type="none" w="med" len="med"/>
                      <a:tailEnd type="none" w="med" len="med"/>
                    </a:lnT>
                    <a:lnB w="9525" cap="flat" cmpd="sng">
                      <a:solidFill>
                        <a:srgbClr val="968C6D"/>
                      </a:solidFill>
                      <a:prstDash val="sysDot"/>
                      <a:round/>
                      <a:headEnd type="none" w="med" len="med"/>
                      <a:tailEnd type="none" w="med" len="med"/>
                    </a:lnB>
                    <a:noFill/>
                  </a:tcPr>
                </a:tc>
                <a:tc>
                  <a:txBody>
                    <a:bodyPr/>
                    <a:lstStyle/>
                    <a:p>
                      <a:pPr marL="0" marR="0" lvl="0" indent="0" algn="l" rtl="0">
                        <a:lnSpc>
                          <a:spcPct val="100000"/>
                        </a:lnSpc>
                        <a:spcBef>
                          <a:spcPts val="0"/>
                        </a:spcBef>
                        <a:spcAft>
                          <a:spcPts val="0"/>
                        </a:spcAft>
                        <a:buClr>
                          <a:srgbClr val="A32020"/>
                        </a:buClr>
                        <a:buSzPct val="25000"/>
                        <a:buFont typeface="Noto Sans Symbols"/>
                        <a:buNone/>
                      </a:pPr>
                      <a:r>
                        <a:rPr lang="en-US" sz="1000" b="0" u="none" strike="noStrike" cap="none" smtClean="0">
                          <a:solidFill>
                            <a:srgbClr val="000000"/>
                          </a:solidFill>
                          <a:latin typeface="Arial" panose="020B0604020202020204" pitchFamily="34" charset="0"/>
                          <a:ea typeface="Georgia"/>
                          <a:cs typeface="Georgia"/>
                          <a:sym typeface="Georgia"/>
                        </a:rPr>
                        <a:t>Marketing Manager</a:t>
                      </a:r>
                      <a:endParaRPr lang="en-US" sz="1000" b="0" u="none" strike="noStrike" cap="none" dirty="0">
                        <a:solidFill>
                          <a:srgbClr val="000000"/>
                        </a:solidFill>
                        <a:latin typeface="Arial" panose="020B0604020202020204" pitchFamily="34" charset="0"/>
                        <a:ea typeface="Georgia"/>
                        <a:cs typeface="Georgia"/>
                        <a:sym typeface="Georgia"/>
                      </a:endParaRPr>
                    </a:p>
                  </a:txBody>
                  <a:tcPr marL="45720" marR="45720" marT="27432" marB="27432">
                    <a:lnL w="0" cap="flat" cmpd="sng">
                      <a:solidFill>
                        <a:srgbClr val="FFFFFF"/>
                      </a:solidFill>
                      <a:prstDash val="solid"/>
                      <a:round/>
                      <a:headEnd type="none" w="med" len="med"/>
                      <a:tailEnd type="none" w="med" len="med"/>
                    </a:lnL>
                    <a:lnR w="0" cap="flat" cmpd="sng">
                      <a:solidFill>
                        <a:srgbClr val="FFFFFF"/>
                      </a:solidFill>
                      <a:prstDash val="solid"/>
                      <a:round/>
                      <a:headEnd type="none" w="med" len="med"/>
                      <a:tailEnd type="none" w="med" len="med"/>
                    </a:lnR>
                    <a:lnT w="9525" cap="flat" cmpd="sng">
                      <a:solidFill>
                        <a:srgbClr val="968C6D"/>
                      </a:solidFill>
                      <a:prstDash val="sysDot"/>
                      <a:round/>
                      <a:headEnd type="none" w="med" len="med"/>
                      <a:tailEnd type="none" w="med" len="med"/>
                    </a:lnT>
                    <a:lnB w="9525" cap="flat" cmpd="sng">
                      <a:solidFill>
                        <a:srgbClr val="968C6D"/>
                      </a:solidFill>
                      <a:prstDash val="sysDot"/>
                      <a:round/>
                      <a:headEnd type="none" w="med" len="med"/>
                      <a:tailEnd type="none" w="med" len="med"/>
                    </a:lnB>
                    <a:noFill/>
                  </a:tcPr>
                </a:tc>
                <a:extLst>
                  <a:ext uri="{0D108BD9-81ED-4DB2-BD59-A6C34878D82A}">
                    <a16:rowId xmlns:a16="http://schemas.microsoft.com/office/drawing/2014/main" val="10003"/>
                  </a:ext>
                </a:extLst>
              </a:tr>
              <a:tr h="0">
                <a:tc>
                  <a:txBody>
                    <a:bodyPr/>
                    <a:lstStyle/>
                    <a:p>
                      <a:pPr marL="0" marR="0" lvl="0" indent="0" algn="l" rtl="0">
                        <a:lnSpc>
                          <a:spcPct val="100000"/>
                        </a:lnSpc>
                        <a:spcBef>
                          <a:spcPts val="0"/>
                        </a:spcBef>
                        <a:spcAft>
                          <a:spcPts val="0"/>
                        </a:spcAft>
                        <a:buClr>
                          <a:srgbClr val="A32020"/>
                        </a:buClr>
                        <a:buSzPct val="25000"/>
                        <a:buFont typeface="Noto Sans Symbols"/>
                        <a:buNone/>
                      </a:pPr>
                      <a:r>
                        <a:rPr lang="en-US" sz="1000" b="0" u="none" strike="noStrike" cap="none" smtClean="0">
                          <a:solidFill>
                            <a:srgbClr val="000000"/>
                          </a:solidFill>
                          <a:latin typeface="Arial" panose="020B0604020202020204" pitchFamily="34" charset="0"/>
                          <a:ea typeface="Georgia"/>
                          <a:cs typeface="Georgia"/>
                          <a:sym typeface="Georgia"/>
                        </a:rPr>
                        <a:t>LETSS</a:t>
                      </a:r>
                      <a:endParaRPr lang="en-US" sz="1000" b="0" u="none" strike="noStrike" cap="none">
                        <a:solidFill>
                          <a:srgbClr val="000000"/>
                        </a:solidFill>
                        <a:latin typeface="Arial" panose="020B0604020202020204" pitchFamily="34" charset="0"/>
                        <a:ea typeface="Georgia"/>
                        <a:cs typeface="Georgia"/>
                        <a:sym typeface="Georgia"/>
                      </a:endParaRPr>
                    </a:p>
                  </a:txBody>
                  <a:tcPr marL="45720" marR="45720" marT="27432" marB="27432">
                    <a:lnL w="0" cap="flat" cmpd="sng">
                      <a:solidFill>
                        <a:srgbClr val="FFFFFF"/>
                      </a:solidFill>
                      <a:prstDash val="solid"/>
                      <a:round/>
                      <a:headEnd type="none" w="med" len="med"/>
                      <a:tailEnd type="none" w="med" len="med"/>
                    </a:lnL>
                    <a:lnR w="0" cap="flat" cmpd="sng">
                      <a:solidFill>
                        <a:srgbClr val="FFFFFF"/>
                      </a:solidFill>
                      <a:prstDash val="solid"/>
                      <a:round/>
                      <a:headEnd type="none" w="med" len="med"/>
                      <a:tailEnd type="none" w="med" len="med"/>
                    </a:lnR>
                    <a:lnT w="9525" cap="flat" cmpd="sng">
                      <a:solidFill>
                        <a:srgbClr val="968C6D"/>
                      </a:solidFill>
                      <a:prstDash val="sysDot"/>
                      <a:round/>
                      <a:headEnd type="none" w="med" len="med"/>
                      <a:tailEnd type="none" w="med" len="med"/>
                    </a:lnT>
                    <a:lnB w="9525" cap="flat" cmpd="sng">
                      <a:solidFill>
                        <a:srgbClr val="968C6D"/>
                      </a:solidFill>
                      <a:prstDash val="sysDot"/>
                      <a:round/>
                      <a:headEnd type="none" w="med" len="med"/>
                      <a:tailEnd type="none" w="med" len="med"/>
                    </a:lnB>
                    <a:noFill/>
                  </a:tcPr>
                </a:tc>
                <a:tc>
                  <a:txBody>
                    <a:bodyPr/>
                    <a:lstStyle/>
                    <a:p>
                      <a:pPr marL="0" marR="0" lvl="0" indent="0" algn="l" rtl="0">
                        <a:lnSpc>
                          <a:spcPct val="100000"/>
                        </a:lnSpc>
                        <a:spcBef>
                          <a:spcPts val="0"/>
                        </a:spcBef>
                        <a:spcAft>
                          <a:spcPts val="0"/>
                        </a:spcAft>
                        <a:buClr>
                          <a:srgbClr val="A32020"/>
                        </a:buClr>
                        <a:buSzPct val="25000"/>
                        <a:buFont typeface="Noto Sans Symbols"/>
                        <a:buNone/>
                      </a:pPr>
                      <a:r>
                        <a:rPr lang="en-US" sz="1000" b="0" u="none" strike="noStrike" cap="none" dirty="0" smtClean="0">
                          <a:solidFill>
                            <a:srgbClr val="000000"/>
                          </a:solidFill>
                          <a:latin typeface="Arial" panose="020B0604020202020204" pitchFamily="34" charset="0"/>
                          <a:ea typeface="Georgia"/>
                          <a:cs typeface="Georgia"/>
                          <a:sym typeface="Georgia"/>
                        </a:rPr>
                        <a:t>Let's Stop N Shop</a:t>
                      </a:r>
                      <a:endParaRPr lang="en-US" sz="1000" b="0" u="none" strike="noStrike" cap="none" dirty="0">
                        <a:solidFill>
                          <a:srgbClr val="000000"/>
                        </a:solidFill>
                        <a:latin typeface="Arial" panose="020B0604020202020204" pitchFamily="34" charset="0"/>
                        <a:ea typeface="Georgia"/>
                        <a:cs typeface="Georgia"/>
                        <a:sym typeface="Georgia"/>
                      </a:endParaRPr>
                    </a:p>
                  </a:txBody>
                  <a:tcPr marL="45720" marR="45720" marT="27432" marB="27432">
                    <a:lnL w="0" cap="flat" cmpd="sng">
                      <a:solidFill>
                        <a:srgbClr val="FFFFFF"/>
                      </a:solidFill>
                      <a:prstDash val="solid"/>
                      <a:round/>
                      <a:headEnd type="none" w="med" len="med"/>
                      <a:tailEnd type="none" w="med" len="med"/>
                    </a:lnL>
                    <a:lnR w="0" cap="flat" cmpd="sng">
                      <a:solidFill>
                        <a:srgbClr val="FFFFFF"/>
                      </a:solidFill>
                      <a:prstDash val="solid"/>
                      <a:round/>
                      <a:headEnd type="none" w="med" len="med"/>
                      <a:tailEnd type="none" w="med" len="med"/>
                    </a:lnR>
                    <a:lnT w="9525" cap="flat" cmpd="sng">
                      <a:solidFill>
                        <a:srgbClr val="968C6D"/>
                      </a:solidFill>
                      <a:prstDash val="sysDot"/>
                      <a:round/>
                      <a:headEnd type="none" w="med" len="med"/>
                      <a:tailEnd type="none" w="med" len="med"/>
                    </a:lnT>
                    <a:lnB w="9525" cap="flat" cmpd="sng">
                      <a:solidFill>
                        <a:srgbClr val="968C6D"/>
                      </a:solidFill>
                      <a:prstDash val="sysDot"/>
                      <a:round/>
                      <a:headEnd type="none" w="med" len="med"/>
                      <a:tailEnd type="none" w="med" len="med"/>
                    </a:lnB>
                    <a:noFill/>
                  </a:tcPr>
                </a:tc>
                <a:tc>
                  <a:txBody>
                    <a:bodyPr/>
                    <a:lstStyle/>
                    <a:p>
                      <a:pPr marL="0" marR="0" lvl="0" indent="0" algn="l" rtl="0">
                        <a:lnSpc>
                          <a:spcPct val="100000"/>
                        </a:lnSpc>
                        <a:spcBef>
                          <a:spcPts val="0"/>
                        </a:spcBef>
                        <a:spcAft>
                          <a:spcPts val="0"/>
                        </a:spcAft>
                        <a:buClr>
                          <a:srgbClr val="A32020"/>
                        </a:buClr>
                        <a:buSzPct val="25000"/>
                        <a:buFont typeface="Noto Sans Symbols"/>
                        <a:buNone/>
                      </a:pPr>
                      <a:r>
                        <a:rPr lang="en-US" sz="1000" b="0" u="none" strike="noStrike" cap="none" smtClean="0">
                          <a:solidFill>
                            <a:srgbClr val="000000"/>
                          </a:solidFill>
                          <a:latin typeface="Arial" panose="020B0604020202020204" pitchFamily="34" charset="0"/>
                          <a:ea typeface="Georgia"/>
                          <a:cs typeface="Georgia"/>
                          <a:sym typeface="Georgia"/>
                        </a:rPr>
                        <a:t>Jaime Yorres</a:t>
                      </a:r>
                      <a:endParaRPr lang="en-US" sz="1000" b="0" u="none" strike="noStrike" cap="none">
                        <a:solidFill>
                          <a:srgbClr val="000000"/>
                        </a:solidFill>
                        <a:latin typeface="Arial" panose="020B0604020202020204" pitchFamily="34" charset="0"/>
                        <a:ea typeface="Georgia"/>
                        <a:cs typeface="Georgia"/>
                        <a:sym typeface="Georgia"/>
                      </a:endParaRPr>
                    </a:p>
                  </a:txBody>
                  <a:tcPr marL="45720" marR="45720" marT="27432" marB="27432">
                    <a:lnL w="0" cap="flat" cmpd="sng">
                      <a:solidFill>
                        <a:srgbClr val="FFFFFF"/>
                      </a:solidFill>
                      <a:prstDash val="solid"/>
                      <a:round/>
                      <a:headEnd type="none" w="med" len="med"/>
                      <a:tailEnd type="none" w="med" len="med"/>
                    </a:lnL>
                    <a:lnR w="0" cap="flat" cmpd="sng">
                      <a:solidFill>
                        <a:srgbClr val="FFFFFF"/>
                      </a:solidFill>
                      <a:prstDash val="solid"/>
                      <a:round/>
                      <a:headEnd type="none" w="med" len="med"/>
                      <a:tailEnd type="none" w="med" len="med"/>
                    </a:lnR>
                    <a:lnT w="9525" cap="flat" cmpd="sng">
                      <a:solidFill>
                        <a:srgbClr val="968C6D"/>
                      </a:solidFill>
                      <a:prstDash val="sysDot"/>
                      <a:round/>
                      <a:headEnd type="none" w="med" len="med"/>
                      <a:tailEnd type="none" w="med" len="med"/>
                    </a:lnT>
                    <a:lnB w="9525" cap="flat" cmpd="sng">
                      <a:solidFill>
                        <a:srgbClr val="968C6D"/>
                      </a:solidFill>
                      <a:prstDash val="sysDot"/>
                      <a:round/>
                      <a:headEnd type="none" w="med" len="med"/>
                      <a:tailEnd type="none" w="med" len="med"/>
                    </a:lnB>
                    <a:noFill/>
                  </a:tcPr>
                </a:tc>
                <a:tc>
                  <a:txBody>
                    <a:bodyPr/>
                    <a:lstStyle/>
                    <a:p>
                      <a:pPr marL="0" marR="0" lvl="0" indent="0" algn="l" rtl="0">
                        <a:lnSpc>
                          <a:spcPct val="100000"/>
                        </a:lnSpc>
                        <a:spcBef>
                          <a:spcPts val="0"/>
                        </a:spcBef>
                        <a:spcAft>
                          <a:spcPts val="0"/>
                        </a:spcAft>
                        <a:buClr>
                          <a:srgbClr val="A32020"/>
                        </a:buClr>
                        <a:buSzPct val="25000"/>
                        <a:buFont typeface="Noto Sans Symbols"/>
                        <a:buNone/>
                      </a:pPr>
                      <a:r>
                        <a:rPr lang="en-US" sz="1000" b="0" u="none" strike="noStrike" cap="none" smtClean="0">
                          <a:solidFill>
                            <a:srgbClr val="000000"/>
                          </a:solidFill>
                          <a:latin typeface="Arial" panose="020B0604020202020204" pitchFamily="34" charset="0"/>
                          <a:ea typeface="Georgia"/>
                          <a:cs typeface="Georgia"/>
                          <a:sym typeface="Georgia"/>
                        </a:rPr>
                        <a:t>Owner</a:t>
                      </a:r>
                      <a:endParaRPr lang="en-US" sz="1000" b="0" u="none" strike="noStrike" cap="none">
                        <a:solidFill>
                          <a:srgbClr val="000000"/>
                        </a:solidFill>
                        <a:latin typeface="Arial" panose="020B0604020202020204" pitchFamily="34" charset="0"/>
                        <a:ea typeface="Georgia"/>
                        <a:cs typeface="Georgia"/>
                        <a:sym typeface="Georgia"/>
                      </a:endParaRPr>
                    </a:p>
                  </a:txBody>
                  <a:tcPr marL="45720" marR="45720" marT="27432" marB="27432">
                    <a:lnL w="0" cap="flat" cmpd="sng">
                      <a:solidFill>
                        <a:srgbClr val="FFFFFF"/>
                      </a:solidFill>
                      <a:prstDash val="solid"/>
                      <a:round/>
                      <a:headEnd type="none" w="med" len="med"/>
                      <a:tailEnd type="none" w="med" len="med"/>
                    </a:lnL>
                    <a:lnR w="0" cap="flat" cmpd="sng">
                      <a:solidFill>
                        <a:srgbClr val="FFFFFF"/>
                      </a:solidFill>
                      <a:prstDash val="solid"/>
                      <a:round/>
                      <a:headEnd type="none" w="med" len="med"/>
                      <a:tailEnd type="none" w="med" len="med"/>
                    </a:lnR>
                    <a:lnT w="9525" cap="flat" cmpd="sng">
                      <a:solidFill>
                        <a:srgbClr val="968C6D"/>
                      </a:solidFill>
                      <a:prstDash val="sysDot"/>
                      <a:round/>
                      <a:headEnd type="none" w="med" len="med"/>
                      <a:tailEnd type="none" w="med" len="med"/>
                    </a:lnT>
                    <a:lnB w="9525" cap="flat" cmpd="sng">
                      <a:solidFill>
                        <a:srgbClr val="968C6D"/>
                      </a:solidFill>
                      <a:prstDash val="sysDot"/>
                      <a:round/>
                      <a:headEnd type="none" w="med" len="med"/>
                      <a:tailEnd type="none" w="med" len="med"/>
                    </a:lnB>
                    <a:noFill/>
                  </a:tcPr>
                </a:tc>
                <a:extLst>
                  <a:ext uri="{0D108BD9-81ED-4DB2-BD59-A6C34878D82A}">
                    <a16:rowId xmlns:a16="http://schemas.microsoft.com/office/drawing/2014/main" val="10004"/>
                  </a:ext>
                </a:extLst>
              </a:tr>
              <a:tr h="0">
                <a:tc>
                  <a:txBody>
                    <a:bodyPr/>
                    <a:lstStyle/>
                    <a:p>
                      <a:pPr marL="0" marR="0" lvl="0" indent="0" algn="l" rtl="0">
                        <a:lnSpc>
                          <a:spcPct val="100000"/>
                        </a:lnSpc>
                        <a:spcBef>
                          <a:spcPts val="0"/>
                        </a:spcBef>
                        <a:spcAft>
                          <a:spcPts val="0"/>
                        </a:spcAft>
                        <a:buClr>
                          <a:srgbClr val="A32020"/>
                        </a:buClr>
                        <a:buSzPct val="25000"/>
                        <a:buFont typeface="Noto Sans Symbols"/>
                        <a:buNone/>
                      </a:pPr>
                      <a:r>
                        <a:rPr lang="en-US" sz="1000" b="0" u="none" strike="noStrike" cap="none" smtClean="0">
                          <a:solidFill>
                            <a:srgbClr val="000000"/>
                          </a:solidFill>
                          <a:latin typeface="Arial" panose="020B0604020202020204" pitchFamily="34" charset="0"/>
                          <a:ea typeface="Georgia"/>
                          <a:cs typeface="Georgia"/>
                          <a:sym typeface="Georgia"/>
                        </a:rPr>
                        <a:t>LONEP</a:t>
                      </a:r>
                      <a:endParaRPr lang="en-US" sz="1000" b="0" u="none" strike="noStrike" cap="none">
                        <a:solidFill>
                          <a:srgbClr val="000000"/>
                        </a:solidFill>
                        <a:latin typeface="Arial" panose="020B0604020202020204" pitchFamily="34" charset="0"/>
                        <a:ea typeface="Georgia"/>
                        <a:cs typeface="Georgia"/>
                        <a:sym typeface="Georgia"/>
                      </a:endParaRPr>
                    </a:p>
                  </a:txBody>
                  <a:tcPr marL="45720" marR="45720" marT="27432" marB="27432">
                    <a:lnL w="0" cap="flat" cmpd="sng">
                      <a:solidFill>
                        <a:srgbClr val="FFFFFF"/>
                      </a:solidFill>
                      <a:prstDash val="solid"/>
                      <a:round/>
                      <a:headEnd type="none" w="med" len="med"/>
                      <a:tailEnd type="none" w="med" len="med"/>
                    </a:lnL>
                    <a:lnR w="0" cap="flat" cmpd="sng">
                      <a:solidFill>
                        <a:srgbClr val="FFFFFF"/>
                      </a:solidFill>
                      <a:prstDash val="solid"/>
                      <a:round/>
                      <a:headEnd type="none" w="med" len="med"/>
                      <a:tailEnd type="none" w="med" len="med"/>
                    </a:lnR>
                    <a:lnT w="9525" cap="flat" cmpd="sng">
                      <a:solidFill>
                        <a:srgbClr val="968C6D"/>
                      </a:solidFill>
                      <a:prstDash val="sysDot"/>
                      <a:round/>
                      <a:headEnd type="none" w="med" len="med"/>
                      <a:tailEnd type="none" w="med" len="med"/>
                    </a:lnT>
                    <a:lnB w="9525" cap="flat" cmpd="sng">
                      <a:solidFill>
                        <a:srgbClr val="968C6D"/>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A32020"/>
                        </a:buClr>
                        <a:buSzPct val="25000"/>
                        <a:buFont typeface="Noto Sans Symbols"/>
                        <a:buNone/>
                      </a:pPr>
                      <a:r>
                        <a:rPr lang="en-US" sz="1000" b="0" u="none" strike="noStrike" cap="none" dirty="0" smtClean="0">
                          <a:solidFill>
                            <a:srgbClr val="000000"/>
                          </a:solidFill>
                          <a:latin typeface="Arial" panose="020B0604020202020204" pitchFamily="34" charset="0"/>
                          <a:ea typeface="Georgia"/>
                          <a:cs typeface="Georgia"/>
                          <a:sym typeface="Georgia"/>
                        </a:rPr>
                        <a:t>Lonesome Pine Restaurant</a:t>
                      </a:r>
                      <a:endParaRPr lang="en-US" sz="1000" b="0" u="none" strike="noStrike" cap="none" dirty="0">
                        <a:solidFill>
                          <a:srgbClr val="000000"/>
                        </a:solidFill>
                        <a:latin typeface="Arial" panose="020B0604020202020204" pitchFamily="34" charset="0"/>
                        <a:ea typeface="Georgia"/>
                        <a:cs typeface="Georgia"/>
                        <a:sym typeface="Georgia"/>
                      </a:endParaRPr>
                    </a:p>
                  </a:txBody>
                  <a:tcPr marL="45720" marR="45720" marT="27432" marB="27432">
                    <a:lnL w="0" cap="flat" cmpd="sng">
                      <a:solidFill>
                        <a:srgbClr val="FFFFFF"/>
                      </a:solidFill>
                      <a:prstDash val="solid"/>
                      <a:round/>
                      <a:headEnd type="none" w="med" len="med"/>
                      <a:tailEnd type="none" w="med" len="med"/>
                    </a:lnL>
                    <a:lnR w="0" cap="flat" cmpd="sng">
                      <a:solidFill>
                        <a:srgbClr val="FFFFFF"/>
                      </a:solidFill>
                      <a:prstDash val="solid"/>
                      <a:round/>
                      <a:headEnd type="none" w="med" len="med"/>
                      <a:tailEnd type="none" w="med" len="med"/>
                    </a:lnR>
                    <a:lnT w="9525" cap="flat" cmpd="sng">
                      <a:solidFill>
                        <a:srgbClr val="968C6D"/>
                      </a:solidFill>
                      <a:prstDash val="sysDot"/>
                      <a:round/>
                      <a:headEnd type="none" w="med" len="med"/>
                      <a:tailEnd type="none" w="med" len="med"/>
                    </a:lnT>
                    <a:lnB w="9525" cap="flat" cmpd="sng">
                      <a:solidFill>
                        <a:srgbClr val="968C6D"/>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A32020"/>
                        </a:buClr>
                        <a:buSzPct val="25000"/>
                        <a:buFont typeface="Noto Sans Symbols"/>
                        <a:buNone/>
                      </a:pPr>
                      <a:r>
                        <a:rPr lang="en-US" sz="1000" b="0" u="none" strike="noStrike" cap="none" dirty="0" smtClean="0">
                          <a:solidFill>
                            <a:srgbClr val="000000"/>
                          </a:solidFill>
                          <a:latin typeface="Arial" panose="020B0604020202020204" pitchFamily="34" charset="0"/>
                          <a:ea typeface="Georgia"/>
                          <a:cs typeface="Georgia"/>
                          <a:sym typeface="Georgia"/>
                        </a:rPr>
                        <a:t>Fran Wilson</a:t>
                      </a:r>
                      <a:endParaRPr lang="en-US" sz="1000" b="0" u="none" strike="noStrike" cap="none" dirty="0">
                        <a:solidFill>
                          <a:srgbClr val="000000"/>
                        </a:solidFill>
                        <a:latin typeface="Arial" panose="020B0604020202020204" pitchFamily="34" charset="0"/>
                        <a:ea typeface="Georgia"/>
                        <a:cs typeface="Georgia"/>
                        <a:sym typeface="Georgia"/>
                      </a:endParaRPr>
                    </a:p>
                  </a:txBody>
                  <a:tcPr marL="45720" marR="45720" marT="27432" marB="27432">
                    <a:lnL w="0" cap="flat" cmpd="sng">
                      <a:solidFill>
                        <a:srgbClr val="FFFFFF"/>
                      </a:solidFill>
                      <a:prstDash val="solid"/>
                      <a:round/>
                      <a:headEnd type="none" w="med" len="med"/>
                      <a:tailEnd type="none" w="med" len="med"/>
                    </a:lnL>
                    <a:lnR w="0" cap="flat" cmpd="sng">
                      <a:solidFill>
                        <a:srgbClr val="FFFFFF"/>
                      </a:solidFill>
                      <a:prstDash val="solid"/>
                      <a:round/>
                      <a:headEnd type="none" w="med" len="med"/>
                      <a:tailEnd type="none" w="med" len="med"/>
                    </a:lnR>
                    <a:lnT w="9525" cap="flat" cmpd="sng">
                      <a:solidFill>
                        <a:srgbClr val="968C6D"/>
                      </a:solidFill>
                      <a:prstDash val="sysDot"/>
                      <a:round/>
                      <a:headEnd type="none" w="med" len="med"/>
                      <a:tailEnd type="none" w="med" len="med"/>
                    </a:lnT>
                    <a:lnB w="9525" cap="flat" cmpd="sng">
                      <a:solidFill>
                        <a:srgbClr val="968C6D"/>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A32020"/>
                        </a:buClr>
                        <a:buSzPct val="25000"/>
                        <a:buFont typeface="Noto Sans Symbols"/>
                        <a:buNone/>
                      </a:pPr>
                      <a:r>
                        <a:rPr lang="en-US" sz="1000" b="0" u="none" strike="noStrike" cap="none" dirty="0" smtClean="0">
                          <a:solidFill>
                            <a:srgbClr val="000000"/>
                          </a:solidFill>
                          <a:latin typeface="Arial" panose="020B0604020202020204" pitchFamily="34" charset="0"/>
                          <a:ea typeface="Georgia"/>
                          <a:cs typeface="Georgia"/>
                          <a:sym typeface="Georgia"/>
                        </a:rPr>
                        <a:t>Sales Manager</a:t>
                      </a:r>
                      <a:endParaRPr lang="en-US" sz="1000" b="0" u="none" strike="noStrike" cap="none" dirty="0">
                        <a:solidFill>
                          <a:srgbClr val="000000"/>
                        </a:solidFill>
                        <a:latin typeface="Arial" panose="020B0604020202020204" pitchFamily="34" charset="0"/>
                        <a:ea typeface="Georgia"/>
                        <a:cs typeface="Georgia"/>
                        <a:sym typeface="Georgia"/>
                      </a:endParaRPr>
                    </a:p>
                  </a:txBody>
                  <a:tcPr marL="45720" marR="45720" marT="27432" marB="27432">
                    <a:lnL w="0" cap="flat" cmpd="sng">
                      <a:solidFill>
                        <a:srgbClr val="FFFFFF"/>
                      </a:solidFill>
                      <a:prstDash val="solid"/>
                      <a:round/>
                      <a:headEnd type="none" w="med" len="med"/>
                      <a:tailEnd type="none" w="med" len="med"/>
                    </a:lnL>
                    <a:lnR w="0" cap="flat" cmpd="sng">
                      <a:solidFill>
                        <a:srgbClr val="FFFFFF"/>
                      </a:solidFill>
                      <a:prstDash val="solid"/>
                      <a:round/>
                      <a:headEnd type="none" w="med" len="med"/>
                      <a:tailEnd type="none" w="med" len="med"/>
                    </a:lnR>
                    <a:lnT w="9525" cap="flat" cmpd="sng">
                      <a:solidFill>
                        <a:srgbClr val="968C6D"/>
                      </a:solidFill>
                      <a:prstDash val="sysDot"/>
                      <a:round/>
                      <a:headEnd type="none" w="med" len="med"/>
                      <a:tailEnd type="none" w="med" len="med"/>
                    </a:lnT>
                    <a:lnB w="9525" cap="flat" cmpd="sng">
                      <a:solidFill>
                        <a:srgbClr val="968C6D"/>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438539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0562"/>
            <a:ext cx="8077200" cy="738664"/>
          </a:xfrm>
        </p:spPr>
        <p:txBody>
          <a:bodyPr/>
          <a:lstStyle/>
          <a:p>
            <a:r>
              <a:rPr lang="en-US" dirty="0"/>
              <a:t>Step #</a:t>
            </a:r>
            <a:r>
              <a:rPr lang="en-US" dirty="0" smtClean="0"/>
              <a:t>2 – Start </a:t>
            </a:r>
            <a:r>
              <a:rPr lang="en-US" dirty="0"/>
              <a:t>DB4S and open the </a:t>
            </a:r>
            <a:r>
              <a:rPr lang="en-US" dirty="0" err="1" smtClean="0"/>
              <a:t>sample.sqlite</a:t>
            </a:r>
            <a:r>
              <a:rPr lang="en-US" dirty="0" smtClean="0"/>
              <a:t> file</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80</a:t>
            </a:fld>
            <a:endParaRPr lang="en-US" dirty="0"/>
          </a:p>
        </p:txBody>
      </p:sp>
      <p:pic>
        <p:nvPicPr>
          <p:cNvPr id="8" name="Picture 7"/>
          <p:cNvPicPr>
            <a:picLocks noChangeAspect="1"/>
          </p:cNvPicPr>
          <p:nvPr/>
        </p:nvPicPr>
        <p:blipFill>
          <a:blip r:embed="rId3"/>
          <a:stretch>
            <a:fillRect/>
          </a:stretch>
        </p:blipFill>
        <p:spPr>
          <a:xfrm>
            <a:off x="544157" y="1827764"/>
            <a:ext cx="3851662" cy="2465063"/>
          </a:xfrm>
          <a:prstGeom prst="rect">
            <a:avLst/>
          </a:prstGeom>
          <a:ln w="6350">
            <a:solidFill>
              <a:srgbClr val="968C6D"/>
            </a:solidFill>
          </a:ln>
        </p:spPr>
      </p:pic>
      <p:pic>
        <p:nvPicPr>
          <p:cNvPr id="9" name="Picture 8"/>
          <p:cNvPicPr>
            <a:picLocks noChangeAspect="1"/>
          </p:cNvPicPr>
          <p:nvPr/>
        </p:nvPicPr>
        <p:blipFill>
          <a:blip r:embed="rId4"/>
          <a:stretch>
            <a:fillRect/>
          </a:stretch>
        </p:blipFill>
        <p:spPr>
          <a:xfrm>
            <a:off x="4945529" y="1827764"/>
            <a:ext cx="2929635" cy="1628630"/>
          </a:xfrm>
          <a:prstGeom prst="rect">
            <a:avLst/>
          </a:prstGeom>
          <a:ln w="6350">
            <a:solidFill>
              <a:srgbClr val="968C6D"/>
            </a:solidFill>
          </a:ln>
        </p:spPr>
      </p:pic>
      <p:sp>
        <p:nvSpPr>
          <p:cNvPr id="10" name="Right Arrow 9"/>
          <p:cNvSpPr/>
          <p:nvPr/>
        </p:nvSpPr>
        <p:spPr bwMode="ltGray">
          <a:xfrm>
            <a:off x="4507506" y="2282783"/>
            <a:ext cx="332881" cy="404213"/>
          </a:xfrm>
          <a:prstGeom prst="rightArrow">
            <a:avLst/>
          </a:prstGeom>
          <a:solidFill>
            <a:srgbClr val="968C6D"/>
          </a:solidFill>
          <a:ln w="3175">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prstClr val="white"/>
              </a:solidFill>
              <a:latin typeface="Georgia" pitchFamily="18" charset="0"/>
            </a:endParaRPr>
          </a:p>
        </p:txBody>
      </p:sp>
      <p:pic>
        <p:nvPicPr>
          <p:cNvPr id="11" name="Picture 10"/>
          <p:cNvPicPr>
            <a:picLocks noChangeAspect="1"/>
          </p:cNvPicPr>
          <p:nvPr/>
        </p:nvPicPr>
        <p:blipFill>
          <a:blip r:embed="rId5"/>
          <a:stretch>
            <a:fillRect/>
          </a:stretch>
        </p:blipFill>
        <p:spPr>
          <a:xfrm>
            <a:off x="4515432" y="3950033"/>
            <a:ext cx="3781901" cy="2402161"/>
          </a:xfrm>
          <a:prstGeom prst="rect">
            <a:avLst/>
          </a:prstGeom>
          <a:ln w="6350">
            <a:solidFill>
              <a:srgbClr val="968C6D"/>
            </a:solidFill>
          </a:ln>
        </p:spPr>
      </p:pic>
      <p:sp>
        <p:nvSpPr>
          <p:cNvPr id="12" name="Right Arrow 11"/>
          <p:cNvSpPr/>
          <p:nvPr/>
        </p:nvSpPr>
        <p:spPr bwMode="ltGray">
          <a:xfrm rot="5400000">
            <a:off x="6350902" y="3500549"/>
            <a:ext cx="332881" cy="404213"/>
          </a:xfrm>
          <a:prstGeom prst="rightArrow">
            <a:avLst/>
          </a:prstGeom>
          <a:solidFill>
            <a:srgbClr val="968C6D"/>
          </a:solidFill>
          <a:ln w="3175">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prstClr val="white"/>
              </a:solidFill>
              <a:latin typeface="Georgia" pitchFamily="18" charset="0"/>
            </a:endParaRPr>
          </a:p>
        </p:txBody>
      </p:sp>
    </p:spTree>
    <p:extLst>
      <p:ext uri="{BB962C8B-B14F-4D97-AF65-F5344CB8AC3E}">
        <p14:creationId xmlns:p14="http://schemas.microsoft.com/office/powerpoint/2010/main" val="39918784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Step #3 – Execute a simple query</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81</a:t>
            </a:fld>
            <a:endParaRPr lang="en-US" dirty="0"/>
          </a:p>
        </p:txBody>
      </p:sp>
      <p:pic>
        <p:nvPicPr>
          <p:cNvPr id="14" name="Picture 13"/>
          <p:cNvPicPr>
            <a:picLocks noChangeAspect="1"/>
          </p:cNvPicPr>
          <p:nvPr/>
        </p:nvPicPr>
        <p:blipFill>
          <a:blip r:embed="rId3"/>
          <a:stretch>
            <a:fillRect/>
          </a:stretch>
        </p:blipFill>
        <p:spPr>
          <a:xfrm>
            <a:off x="5350083" y="1881223"/>
            <a:ext cx="3262076" cy="2078086"/>
          </a:xfrm>
          <a:prstGeom prst="rect">
            <a:avLst/>
          </a:prstGeom>
          <a:ln w="6350">
            <a:solidFill>
              <a:srgbClr val="968C6D"/>
            </a:solidFill>
          </a:ln>
        </p:spPr>
      </p:pic>
      <p:pic>
        <p:nvPicPr>
          <p:cNvPr id="15" name="Picture 14"/>
          <p:cNvPicPr>
            <a:picLocks noChangeAspect="1"/>
          </p:cNvPicPr>
          <p:nvPr/>
        </p:nvPicPr>
        <p:blipFill>
          <a:blip r:embed="rId4"/>
          <a:stretch>
            <a:fillRect/>
          </a:stretch>
        </p:blipFill>
        <p:spPr>
          <a:xfrm>
            <a:off x="1417762" y="4230982"/>
            <a:ext cx="3306954" cy="2113374"/>
          </a:xfrm>
          <a:prstGeom prst="rect">
            <a:avLst/>
          </a:prstGeom>
          <a:ln w="6350">
            <a:solidFill>
              <a:srgbClr val="968C6D"/>
            </a:solidFill>
          </a:ln>
          <a:effectLst>
            <a:outerShdw rotWithShape="0">
              <a:scrgbClr r="0" g="0" b="0"/>
            </a:outerShdw>
          </a:effectLst>
        </p:spPr>
      </p:pic>
      <p:sp>
        <p:nvSpPr>
          <p:cNvPr id="16" name="Rectangle 15"/>
          <p:cNvSpPr/>
          <p:nvPr/>
        </p:nvSpPr>
        <p:spPr bwMode="ltGray">
          <a:xfrm>
            <a:off x="2481489" y="4571641"/>
            <a:ext cx="502651" cy="1615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prstClr val="white"/>
              </a:solidFill>
              <a:latin typeface="Georgia" pitchFamily="18" charset="0"/>
            </a:endParaRPr>
          </a:p>
        </p:txBody>
      </p:sp>
      <p:sp>
        <p:nvSpPr>
          <p:cNvPr id="17" name="TextBox 16"/>
          <p:cNvSpPr txBox="1"/>
          <p:nvPr/>
        </p:nvSpPr>
        <p:spPr>
          <a:xfrm>
            <a:off x="535338" y="1781831"/>
            <a:ext cx="3878554" cy="1987655"/>
          </a:xfrm>
          <a:prstGeom prst="rect">
            <a:avLst/>
          </a:prstGeom>
          <a:noFill/>
        </p:spPr>
        <p:txBody>
          <a:bodyPr wrap="square" lIns="0" tIns="0" rIns="0" bIns="0" rtlCol="0" anchor="t">
            <a:spAutoFit/>
          </a:bodyPr>
          <a:lstStyle/>
          <a:p>
            <a:pPr marL="228600" lvl="1" indent="-228600">
              <a:spcAft>
                <a:spcPts val="900"/>
              </a:spcAft>
              <a:buFont typeface="+mj-lt"/>
              <a:buAutoNum type="arabicPeriod"/>
            </a:pPr>
            <a:r>
              <a:rPr lang="en-US" sz="1600" dirty="0" smtClean="0">
                <a:solidFill>
                  <a:prstClr val="black"/>
                </a:solidFill>
                <a:latin typeface="Georgia" pitchFamily="18" charset="0"/>
              </a:rPr>
              <a:t>Go to ‘Execute SQL’ tab</a:t>
            </a:r>
          </a:p>
          <a:p>
            <a:pPr marL="228600" lvl="1" indent="-228600">
              <a:spcAft>
                <a:spcPts val="900"/>
              </a:spcAft>
              <a:buFont typeface="+mj-lt"/>
              <a:buAutoNum type="arabicPeriod"/>
            </a:pPr>
            <a:r>
              <a:rPr lang="en-US" sz="1600" dirty="0" smtClean="0">
                <a:solidFill>
                  <a:prstClr val="black"/>
                </a:solidFill>
                <a:latin typeface="Georgia" pitchFamily="18" charset="0"/>
              </a:rPr>
              <a:t>Enter the following SQL query: </a:t>
            </a:r>
            <a:r>
              <a:rPr lang="en-US" sz="1600" dirty="0" smtClean="0">
                <a:solidFill>
                  <a:prstClr val="black"/>
                </a:solidFill>
                <a:latin typeface="Consolas" panose="020B0609020204030204" pitchFamily="49" charset="0"/>
                <a:cs typeface="Consolas" panose="020B0609020204030204" pitchFamily="49" charset="0"/>
              </a:rPr>
              <a:t>select count(*) from Artist;</a:t>
            </a:r>
          </a:p>
          <a:p>
            <a:pPr marL="228600" lvl="1" indent="-228600">
              <a:spcAft>
                <a:spcPts val="900"/>
              </a:spcAft>
              <a:buFont typeface="+mj-lt"/>
              <a:buAutoNum type="arabicPeriod"/>
            </a:pPr>
            <a:r>
              <a:rPr lang="en-US" sz="1600" dirty="0" smtClean="0">
                <a:solidFill>
                  <a:prstClr val="black"/>
                </a:solidFill>
                <a:latin typeface="Georgia" pitchFamily="18" charset="0"/>
              </a:rPr>
              <a:t>Click the forward button to execute the current line</a:t>
            </a:r>
            <a:r>
              <a:rPr lang="en-US" sz="1600" dirty="0">
                <a:solidFill>
                  <a:prstClr val="black"/>
                </a:solidFill>
                <a:latin typeface="Georgia" pitchFamily="18" charset="0"/>
              </a:rPr>
              <a:t> </a:t>
            </a:r>
            <a:r>
              <a:rPr lang="en-US" sz="1600" dirty="0" smtClean="0">
                <a:solidFill>
                  <a:prstClr val="black"/>
                </a:solidFill>
                <a:latin typeface="Georgia" pitchFamily="18" charset="0"/>
              </a:rPr>
              <a:t>and check for results</a:t>
            </a:r>
          </a:p>
          <a:p>
            <a:pPr marL="228600" lvl="1" indent="-228600">
              <a:spcAft>
                <a:spcPts val="900"/>
              </a:spcAft>
              <a:buFont typeface="+mj-lt"/>
              <a:buAutoNum type="arabicPeriod"/>
            </a:pPr>
            <a:r>
              <a:rPr lang="en-US" sz="1600" dirty="0" smtClean="0">
                <a:solidFill>
                  <a:prstClr val="black"/>
                </a:solidFill>
                <a:latin typeface="Georgia" pitchFamily="18" charset="0"/>
              </a:rPr>
              <a:t>Always add a semi-colon (;) at the end of a query</a:t>
            </a:r>
          </a:p>
        </p:txBody>
      </p:sp>
      <p:pic>
        <p:nvPicPr>
          <p:cNvPr id="18" name="Picture 17"/>
          <p:cNvPicPr>
            <a:picLocks noChangeAspect="1"/>
          </p:cNvPicPr>
          <p:nvPr/>
        </p:nvPicPr>
        <p:blipFill>
          <a:blip r:embed="rId5"/>
          <a:stretch>
            <a:fillRect/>
          </a:stretch>
        </p:blipFill>
        <p:spPr>
          <a:xfrm>
            <a:off x="5302729" y="4216485"/>
            <a:ext cx="3309430" cy="2110227"/>
          </a:xfrm>
          <a:prstGeom prst="rect">
            <a:avLst/>
          </a:prstGeom>
          <a:ln w="6350">
            <a:solidFill>
              <a:srgbClr val="968C6D"/>
            </a:solidFill>
          </a:ln>
        </p:spPr>
      </p:pic>
      <p:sp>
        <p:nvSpPr>
          <p:cNvPr id="19" name="Rectangle 18"/>
          <p:cNvSpPr/>
          <p:nvPr/>
        </p:nvSpPr>
        <p:spPr bwMode="ltGray">
          <a:xfrm>
            <a:off x="5577325" y="2589511"/>
            <a:ext cx="911899" cy="1369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prstClr val="white"/>
              </a:solidFill>
              <a:latin typeface="Georgia" pitchFamily="18" charset="0"/>
            </a:endParaRPr>
          </a:p>
        </p:txBody>
      </p:sp>
      <p:sp>
        <p:nvSpPr>
          <p:cNvPr id="20" name="Rectangle 19"/>
          <p:cNvSpPr/>
          <p:nvPr/>
        </p:nvSpPr>
        <p:spPr bwMode="ltGray">
          <a:xfrm>
            <a:off x="5891471" y="4708330"/>
            <a:ext cx="195841" cy="1201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prstClr val="white"/>
              </a:solidFill>
              <a:latin typeface="Georgia" pitchFamily="18" charset="0"/>
            </a:endParaRPr>
          </a:p>
        </p:txBody>
      </p:sp>
      <p:sp>
        <p:nvSpPr>
          <p:cNvPr id="21" name="Rectangle 20"/>
          <p:cNvSpPr/>
          <p:nvPr/>
        </p:nvSpPr>
        <p:spPr bwMode="ltGray">
          <a:xfrm>
            <a:off x="5507883" y="5511815"/>
            <a:ext cx="195841" cy="1201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prstClr val="white"/>
              </a:solidFill>
              <a:latin typeface="Georgia" pitchFamily="18" charset="0"/>
            </a:endParaRPr>
          </a:p>
        </p:txBody>
      </p:sp>
      <p:sp>
        <p:nvSpPr>
          <p:cNvPr id="22" name="Oval 21"/>
          <p:cNvSpPr/>
          <p:nvPr/>
        </p:nvSpPr>
        <p:spPr bwMode="ltGray">
          <a:xfrm>
            <a:off x="1325487" y="4114837"/>
            <a:ext cx="285162" cy="285162"/>
          </a:xfrm>
          <a:prstGeom prst="ellipse">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latin typeface="Georgia" pitchFamily="18" charset="0"/>
              </a:rPr>
              <a:t>1</a:t>
            </a:r>
          </a:p>
        </p:txBody>
      </p:sp>
      <p:sp>
        <p:nvSpPr>
          <p:cNvPr id="23" name="Oval 22"/>
          <p:cNvSpPr/>
          <p:nvPr/>
        </p:nvSpPr>
        <p:spPr bwMode="ltGray">
          <a:xfrm>
            <a:off x="5222721" y="1793235"/>
            <a:ext cx="285162" cy="285162"/>
          </a:xfrm>
          <a:prstGeom prst="ellipse">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latin typeface="Georgia" pitchFamily="18" charset="0"/>
              </a:rPr>
              <a:t>2</a:t>
            </a:r>
            <a:endParaRPr lang="en-US" sz="1600" dirty="0" smtClean="0">
              <a:solidFill>
                <a:prstClr val="white"/>
              </a:solidFill>
              <a:latin typeface="Georgia" pitchFamily="18" charset="0"/>
            </a:endParaRPr>
          </a:p>
        </p:txBody>
      </p:sp>
      <p:sp>
        <p:nvSpPr>
          <p:cNvPr id="24" name="Oval 23"/>
          <p:cNvSpPr/>
          <p:nvPr/>
        </p:nvSpPr>
        <p:spPr bwMode="ltGray">
          <a:xfrm>
            <a:off x="5222721" y="4114837"/>
            <a:ext cx="285162" cy="285162"/>
          </a:xfrm>
          <a:prstGeom prst="ellipse">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latin typeface="Georgia" pitchFamily="18" charset="0"/>
              </a:rPr>
              <a:t>3</a:t>
            </a:r>
            <a:endParaRPr lang="en-US" sz="1600" dirty="0" smtClean="0">
              <a:solidFill>
                <a:prstClr val="white"/>
              </a:solidFill>
              <a:latin typeface="Georgia" pitchFamily="18" charset="0"/>
            </a:endParaRPr>
          </a:p>
        </p:txBody>
      </p:sp>
    </p:spTree>
    <p:extLst>
      <p:ext uri="{BB962C8B-B14F-4D97-AF65-F5344CB8AC3E}">
        <p14:creationId xmlns:p14="http://schemas.microsoft.com/office/powerpoint/2010/main" val="40474986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 Entity relationship diagram </a:t>
            </a:r>
            <a:endParaRPr lang="en-US" dirty="0"/>
          </a:p>
        </p:txBody>
      </p:sp>
      <p:sp>
        <p:nvSpPr>
          <p:cNvPr id="6" name="Content Placeholder 5"/>
          <p:cNvSpPr>
            <a:spLocks noGrp="1"/>
          </p:cNvSpPr>
          <p:nvPr>
            <p:ph sz="quarter" idx="15"/>
          </p:nvPr>
        </p:nvSpPr>
        <p:spPr>
          <a:xfrm>
            <a:off x="533400" y="1762791"/>
            <a:ext cx="8077200" cy="492443"/>
          </a:xfrm>
        </p:spPr>
        <p:txBody>
          <a:bodyPr/>
          <a:lstStyle/>
          <a:p>
            <a:pPr lvl="1"/>
            <a:r>
              <a:rPr lang="en-US" dirty="0"/>
              <a:t>Work in groups to create an entity relationship diagram for an Accounts Payable module with at least 5 </a:t>
            </a:r>
            <a:r>
              <a:rPr lang="en-US" dirty="0" smtClean="0"/>
              <a:t>tables</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82</a:t>
            </a:fld>
            <a:endParaRPr lang="en-US" dirty="0"/>
          </a:p>
        </p:txBody>
      </p:sp>
      <p:pic>
        <p:nvPicPr>
          <p:cNvPr id="25" name="Picture 24"/>
          <p:cNvPicPr>
            <a:picLocks noChangeAspect="1"/>
          </p:cNvPicPr>
          <p:nvPr/>
        </p:nvPicPr>
        <p:blipFill>
          <a:blip r:embed="rId3"/>
          <a:stretch>
            <a:fillRect/>
          </a:stretch>
        </p:blipFill>
        <p:spPr>
          <a:xfrm>
            <a:off x="3450449" y="2710466"/>
            <a:ext cx="2419106" cy="1652587"/>
          </a:xfrm>
          <a:prstGeom prst="rect">
            <a:avLst/>
          </a:prstGeom>
          <a:ln w="6350">
            <a:solidFill>
              <a:srgbClr val="968C6D"/>
            </a:solidFill>
          </a:ln>
        </p:spPr>
      </p:pic>
      <p:sp>
        <p:nvSpPr>
          <p:cNvPr id="26" name="Rectangle 25"/>
          <p:cNvSpPr/>
          <p:nvPr/>
        </p:nvSpPr>
        <p:spPr bwMode="ltGray">
          <a:xfrm>
            <a:off x="542770" y="3045746"/>
            <a:ext cx="2155273" cy="1431607"/>
          </a:xfrm>
          <a:prstGeom prst="rect">
            <a:avLst/>
          </a:prstGeom>
          <a:noFill/>
          <a:ln w="127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smtClean="0">
              <a:solidFill>
                <a:schemeClr val="bg1"/>
              </a:solidFill>
            </a:endParaRPr>
          </a:p>
        </p:txBody>
      </p:sp>
      <p:sp>
        <p:nvSpPr>
          <p:cNvPr id="27" name="Rectangle 26"/>
          <p:cNvSpPr/>
          <p:nvPr/>
        </p:nvSpPr>
        <p:spPr bwMode="ltGray">
          <a:xfrm>
            <a:off x="542770" y="2710466"/>
            <a:ext cx="2155273" cy="335280"/>
          </a:xfrm>
          <a:prstGeom prst="rect">
            <a:avLst/>
          </a:prstGeom>
          <a:noFill/>
          <a:ln w="127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smtClean="0">
              <a:solidFill>
                <a:schemeClr val="bg1"/>
              </a:solidFill>
            </a:endParaRPr>
          </a:p>
        </p:txBody>
      </p:sp>
      <p:sp>
        <p:nvSpPr>
          <p:cNvPr id="28" name="TextBox 27"/>
          <p:cNvSpPr txBox="1"/>
          <p:nvPr/>
        </p:nvSpPr>
        <p:spPr>
          <a:xfrm>
            <a:off x="695171" y="2767616"/>
            <a:ext cx="1083630" cy="246221"/>
          </a:xfrm>
          <a:prstGeom prst="rect">
            <a:avLst/>
          </a:prstGeom>
          <a:noFill/>
        </p:spPr>
        <p:txBody>
          <a:bodyPr wrap="square" lIns="0" tIns="0" rIns="0" bIns="0" rtlCol="0" anchor="t">
            <a:spAutoFit/>
          </a:bodyPr>
          <a:lstStyle/>
          <a:p>
            <a:pPr indent="-274320">
              <a:spcAft>
                <a:spcPts val="900"/>
              </a:spcAft>
            </a:pPr>
            <a:r>
              <a:rPr lang="en-US" sz="1600" dirty="0" smtClean="0"/>
              <a:t>Primary key</a:t>
            </a:r>
          </a:p>
        </p:txBody>
      </p:sp>
      <p:sp>
        <p:nvSpPr>
          <p:cNvPr id="29" name="TextBox 28"/>
          <p:cNvSpPr txBox="1"/>
          <p:nvPr/>
        </p:nvSpPr>
        <p:spPr>
          <a:xfrm>
            <a:off x="695171" y="2420906"/>
            <a:ext cx="914400" cy="259080"/>
          </a:xfrm>
          <a:prstGeom prst="rect">
            <a:avLst/>
          </a:prstGeom>
          <a:noFill/>
        </p:spPr>
        <p:txBody>
          <a:bodyPr wrap="none" lIns="0" tIns="0" rIns="0" bIns="0" rtlCol="0">
            <a:noAutofit/>
          </a:bodyPr>
          <a:lstStyle/>
          <a:p>
            <a:pPr indent="-274320">
              <a:spcAft>
                <a:spcPts val="900"/>
              </a:spcAft>
            </a:pPr>
            <a:r>
              <a:rPr lang="en-US" sz="1600" dirty="0" smtClean="0">
                <a:latin typeface="Georgia" pitchFamily="18" charset="0"/>
              </a:rPr>
              <a:t>Table</a:t>
            </a:r>
          </a:p>
        </p:txBody>
      </p:sp>
      <p:sp>
        <p:nvSpPr>
          <p:cNvPr id="30" name="TextBox 29"/>
          <p:cNvSpPr txBox="1"/>
          <p:nvPr/>
        </p:nvSpPr>
        <p:spPr>
          <a:xfrm>
            <a:off x="695171" y="3137186"/>
            <a:ext cx="876843" cy="607859"/>
          </a:xfrm>
          <a:prstGeom prst="rect">
            <a:avLst/>
          </a:prstGeom>
          <a:noFill/>
        </p:spPr>
        <p:txBody>
          <a:bodyPr wrap="square" lIns="0" tIns="0" rIns="0" bIns="0" rtlCol="0" anchor="t">
            <a:spAutoFit/>
          </a:bodyPr>
          <a:lstStyle/>
          <a:p>
            <a:pPr indent="-274320">
              <a:spcAft>
                <a:spcPts val="900"/>
              </a:spcAft>
            </a:pPr>
            <a:r>
              <a:rPr lang="en-US" sz="1600" dirty="0" smtClean="0"/>
              <a:t>Column 1</a:t>
            </a:r>
          </a:p>
          <a:p>
            <a:pPr indent="-274320">
              <a:spcAft>
                <a:spcPts val="900"/>
              </a:spcAft>
            </a:pPr>
            <a:r>
              <a:rPr lang="en-US" sz="1600" dirty="0" smtClean="0"/>
              <a:t>Column 2</a:t>
            </a:r>
          </a:p>
        </p:txBody>
      </p:sp>
      <p:sp>
        <p:nvSpPr>
          <p:cNvPr id="31" name="Rectangle 30"/>
          <p:cNvSpPr/>
          <p:nvPr/>
        </p:nvSpPr>
        <p:spPr bwMode="ltGray">
          <a:xfrm>
            <a:off x="542770" y="4477353"/>
            <a:ext cx="2155273" cy="335280"/>
          </a:xfrm>
          <a:prstGeom prst="rect">
            <a:avLst/>
          </a:prstGeom>
          <a:noFill/>
          <a:ln w="127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smtClean="0">
              <a:solidFill>
                <a:schemeClr val="bg1"/>
              </a:solidFill>
            </a:endParaRPr>
          </a:p>
        </p:txBody>
      </p:sp>
      <p:sp>
        <p:nvSpPr>
          <p:cNvPr id="32" name="TextBox 31"/>
          <p:cNvSpPr txBox="1"/>
          <p:nvPr/>
        </p:nvSpPr>
        <p:spPr>
          <a:xfrm>
            <a:off x="695171" y="4534503"/>
            <a:ext cx="1070806" cy="246221"/>
          </a:xfrm>
          <a:prstGeom prst="rect">
            <a:avLst/>
          </a:prstGeom>
          <a:noFill/>
        </p:spPr>
        <p:txBody>
          <a:bodyPr wrap="square" lIns="0" tIns="0" rIns="0" bIns="0" rtlCol="0" anchor="t">
            <a:spAutoFit/>
          </a:bodyPr>
          <a:lstStyle/>
          <a:p>
            <a:pPr indent="-274320">
              <a:spcAft>
                <a:spcPts val="900"/>
              </a:spcAft>
            </a:pPr>
            <a:r>
              <a:rPr lang="en-US" sz="1600" dirty="0" smtClean="0"/>
              <a:t>Foreign key</a:t>
            </a:r>
          </a:p>
        </p:txBody>
      </p:sp>
      <p:sp>
        <p:nvSpPr>
          <p:cNvPr id="33" name="TextBox 32"/>
          <p:cNvSpPr txBox="1"/>
          <p:nvPr/>
        </p:nvSpPr>
        <p:spPr>
          <a:xfrm>
            <a:off x="3450449" y="2420906"/>
            <a:ext cx="1674707" cy="246221"/>
          </a:xfrm>
          <a:prstGeom prst="rect">
            <a:avLst/>
          </a:prstGeom>
          <a:noFill/>
        </p:spPr>
        <p:txBody>
          <a:bodyPr wrap="square" lIns="0" tIns="0" rIns="0" bIns="0" rtlCol="0" anchor="t">
            <a:spAutoFit/>
          </a:bodyPr>
          <a:lstStyle/>
          <a:p>
            <a:pPr indent="-274320">
              <a:spcAft>
                <a:spcPts val="900"/>
              </a:spcAft>
            </a:pPr>
            <a:r>
              <a:rPr lang="en-US" sz="1600" dirty="0" smtClean="0">
                <a:latin typeface="Georgia" pitchFamily="18" charset="0"/>
              </a:rPr>
              <a:t>Relationships</a:t>
            </a:r>
          </a:p>
        </p:txBody>
      </p:sp>
    </p:spTree>
    <p:extLst>
      <p:ext uri="{BB962C8B-B14F-4D97-AF65-F5344CB8AC3E}">
        <p14:creationId xmlns:p14="http://schemas.microsoft.com/office/powerpoint/2010/main" val="28360277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33400" y="6213902"/>
            <a:ext cx="4800600" cy="415498"/>
          </a:xfrm>
          <a:prstGeom prst="rect">
            <a:avLst/>
          </a:prstGeom>
          <a:noFill/>
        </p:spPr>
        <p:txBody>
          <a:bodyPr vert="horz" wrap="square" lIns="0" tIns="0" rIns="0" bIns="0" rtlCol="0" anchor="b">
            <a:spAutoFit/>
          </a:bodyPr>
          <a:lstStyle/>
          <a:p>
            <a:pPr indent="-274320">
              <a:spcAft>
                <a:spcPts val="900"/>
              </a:spcAft>
            </a:pPr>
            <a:r>
              <a:rPr lang="en-US" sz="900" dirty="0" smtClean="0">
                <a:latin typeface="Arial" panose="020B0604020202020204" pitchFamily="34" charset="0"/>
              </a:rPr>
              <a:t>© 2018 PwC. All rights reserved. PwC refers to the US member firm or one of its subsidiaries or affiliates, and may sometimes refer to the PwC network. Each member firm is a separate legal entity. Please see www.pwc.com/structure for further details.</a:t>
            </a:r>
          </a:p>
        </p:txBody>
      </p:sp>
    </p:spTree>
    <p:extLst>
      <p:ext uri="{BB962C8B-B14F-4D97-AF65-F5344CB8AC3E}">
        <p14:creationId xmlns:p14="http://schemas.microsoft.com/office/powerpoint/2010/main" val="2627727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latin typeface="Georgia" panose="02040502050405020303" pitchFamily="18" charset="0"/>
              </a:rPr>
              <a:t>Relational tables</a:t>
            </a:r>
            <a:endParaRPr lang="en-US" dirty="0"/>
          </a:p>
        </p:txBody>
      </p:sp>
      <p:sp>
        <p:nvSpPr>
          <p:cNvPr id="4" name="Slide Number Placeholder 3"/>
          <p:cNvSpPr>
            <a:spLocks noGrp="1"/>
          </p:cNvSpPr>
          <p:nvPr>
            <p:ph type="sldNum" sz="quarter" idx="18"/>
          </p:nvPr>
        </p:nvSpPr>
        <p:spPr/>
        <p:txBody>
          <a:bodyPr/>
          <a:lstStyle/>
          <a:p>
            <a:fld id="{0EB59224-DFAF-451D-8CBC-9A737B9002FD}" type="slidenum">
              <a:rPr lang="en-US" smtClean="0"/>
              <a:pPr/>
              <a:t>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57633991"/>
              </p:ext>
            </p:extLst>
          </p:nvPr>
        </p:nvGraphicFramePr>
        <p:xfrm>
          <a:off x="1350140" y="2491780"/>
          <a:ext cx="4114800" cy="1243584"/>
        </p:xfrm>
        <a:graphic>
          <a:graphicData uri="http://schemas.openxmlformats.org/drawingml/2006/table">
            <a:tbl>
              <a:tblPr firstRow="1" bandRow="1">
                <a:tableStyleId>{5C22544A-7EE6-4342-B048-85BDC9FD1C3A}</a:tableStyleId>
              </a:tblPr>
              <a:tblGrid>
                <a:gridCol w="64008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0">
                <a:tc>
                  <a:txBody>
                    <a:bodyPr/>
                    <a:lstStyle/>
                    <a:p>
                      <a:pPr algn="l" fontAlgn="b">
                        <a:spcBef>
                          <a:spcPts val="0"/>
                        </a:spcBef>
                        <a:spcAft>
                          <a:spcPts val="0"/>
                        </a:spcAft>
                      </a:pPr>
                      <a:r>
                        <a:rPr lang="en-US" sz="1000" b="1" i="0" u="none" strike="noStrike" dirty="0" err="1" smtClean="0">
                          <a:solidFill>
                            <a:srgbClr val="A32020"/>
                          </a:solidFill>
                          <a:effectLst/>
                          <a:latin typeface="Arial" panose="020B0604020202020204" pitchFamily="34" charset="0"/>
                          <a:cs typeface="Courier New" panose="02070309020205020404" pitchFamily="49" charset="0"/>
                        </a:rPr>
                        <a:t>CustID</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0"/>
                        </a:spcAft>
                      </a:pPr>
                      <a:r>
                        <a:rPr lang="en-US" sz="1000" b="1" i="0" u="none" strike="noStrike" dirty="0" err="1" smtClean="0">
                          <a:solidFill>
                            <a:srgbClr val="A32020"/>
                          </a:solidFill>
                          <a:effectLst/>
                          <a:latin typeface="Arial" panose="020B0604020202020204" pitchFamily="34" charset="0"/>
                          <a:cs typeface="Courier New" panose="02070309020205020404" pitchFamily="49" charset="0"/>
                        </a:rPr>
                        <a:t>FirstName</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LastName</a:t>
                      </a:r>
                      <a:endParaRPr lang="en-US" sz="1000" b="1" i="0" u="none" strike="noStrike">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0"/>
                        </a:spcAft>
                      </a:pPr>
                      <a:r>
                        <a:rPr lang="en-US" sz="1000" b="1" i="0" u="none" strike="noStrike" dirty="0" smtClean="0">
                          <a:solidFill>
                            <a:srgbClr val="A32020"/>
                          </a:solidFill>
                          <a:effectLst/>
                          <a:latin typeface="Arial" panose="020B0604020202020204" pitchFamily="34" charset="0"/>
                          <a:cs typeface="Courier New" panose="02070309020205020404" pitchFamily="49" charset="0"/>
                        </a:rPr>
                        <a:t>Email</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0" cmpd="sng">
                      <a:solidFill>
                        <a:srgbClr val="FFFFFF"/>
                      </a:solidFill>
                    </a:lnR>
                    <a:lnT w="0" cmpd="sng">
                      <a:solidFill>
                        <a:srgbClr val="FFFFFF"/>
                      </a:solidFill>
                    </a:lnT>
                    <a:lnB w="9525" cmpd="sng">
                      <a:solidFill>
                        <a:srgbClr val="968C6D"/>
                      </a:solidFill>
                      <a:prstDash val="solid"/>
                    </a:lnB>
                    <a:noFill/>
                  </a:tcPr>
                </a:tc>
                <a:extLst>
                  <a:ext uri="{0D108BD9-81ED-4DB2-BD59-A6C34878D82A}">
                    <a16:rowId xmlns:a16="http://schemas.microsoft.com/office/drawing/2014/main" val="10000"/>
                  </a:ext>
                </a:extLst>
              </a:tr>
              <a:tr h="0">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John</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Smith</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John.Smith@yahoo.com</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noFill/>
                  </a:tcPr>
                </a:tc>
                <a:extLst>
                  <a:ext uri="{0D108BD9-81ED-4DB2-BD59-A6C34878D82A}">
                    <a16:rowId xmlns:a16="http://schemas.microsoft.com/office/drawing/2014/main" val="10001"/>
                  </a:ext>
                </a:extLst>
              </a:tr>
              <a:tr h="0">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Steven</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Goldfish</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goldfish@fishhere.net</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2"/>
                  </a:ext>
                </a:extLst>
              </a:tr>
              <a:tr h="0">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Paula</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Brown</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pb@herowndomain.org</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3"/>
                  </a:ext>
                </a:extLst>
              </a:tr>
              <a:tr h="0">
                <a:tc>
                  <a:txBody>
                    <a:bodyPr/>
                    <a:lstStyle/>
                    <a:p>
                      <a:pPr algn="l" fontAlgn="b">
                        <a:spcBef>
                          <a:spcPts val="0"/>
                        </a:spcBef>
                        <a:spcAft>
                          <a:spcPts val="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4</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James</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Smith</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jim@supergig.co.uk</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4"/>
                  </a:ext>
                </a:extLst>
              </a:tr>
              <a:tr h="0">
                <a:tc>
                  <a:txBody>
                    <a:bodyPr/>
                    <a:lstStyle/>
                    <a:p>
                      <a:pPr algn="l" fontAlgn="b">
                        <a:spcBef>
                          <a:spcPts val="0"/>
                        </a:spcBef>
                        <a:spcAft>
                          <a:spcPts val="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Mary</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Stevens</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mstevens@gmail.com</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oli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4659432" y="2228284"/>
            <a:ext cx="925035" cy="184666"/>
          </a:xfrm>
          <a:prstGeom prst="rect">
            <a:avLst/>
          </a:prstGeom>
          <a:noFill/>
        </p:spPr>
        <p:txBody>
          <a:bodyPr wrap="square" lIns="0" tIns="0" rIns="0" bIns="0" numCol="1" rtlCol="0" anchor="t">
            <a:spAutoFit/>
          </a:bodyPr>
          <a:lstStyle/>
          <a:p>
            <a:r>
              <a:rPr lang="en-US" sz="1200" b="1" dirty="0">
                <a:latin typeface="Georgia" panose="02040502050405020303" pitchFamily="18" charset="0"/>
              </a:rPr>
              <a:t>C</a:t>
            </a:r>
            <a:r>
              <a:rPr lang="en-US" sz="1200" b="1" dirty="0" smtClean="0">
                <a:latin typeface="Georgia" panose="02040502050405020303" pitchFamily="18" charset="0"/>
              </a:rPr>
              <a:t>ustomers</a:t>
            </a:r>
            <a:endParaRPr lang="en-US" sz="1200" b="1" dirty="0">
              <a:latin typeface="Georgia" panose="02040502050405020303"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710988344"/>
              </p:ext>
            </p:extLst>
          </p:nvPr>
        </p:nvGraphicFramePr>
        <p:xfrm>
          <a:off x="5693412" y="3213518"/>
          <a:ext cx="2917188" cy="1450848"/>
        </p:xfrm>
        <a:graphic>
          <a:graphicData uri="http://schemas.openxmlformats.org/drawingml/2006/table">
            <a:tbl>
              <a:tblPr firstRow="1" bandRow="1">
                <a:tableStyleId>{5C22544A-7EE6-4342-B048-85BDC9FD1C3A}</a:tableStyleId>
              </a:tblPr>
              <a:tblGrid>
                <a:gridCol w="564617">
                  <a:extLst>
                    <a:ext uri="{9D8B030D-6E8A-4147-A177-3AD203B41FA5}">
                      <a16:colId xmlns:a16="http://schemas.microsoft.com/office/drawing/2014/main" val="20000"/>
                    </a:ext>
                  </a:extLst>
                </a:gridCol>
                <a:gridCol w="564617">
                  <a:extLst>
                    <a:ext uri="{9D8B030D-6E8A-4147-A177-3AD203B41FA5}">
                      <a16:colId xmlns:a16="http://schemas.microsoft.com/office/drawing/2014/main" val="20001"/>
                    </a:ext>
                  </a:extLst>
                </a:gridCol>
                <a:gridCol w="846926">
                  <a:extLst>
                    <a:ext uri="{9D8B030D-6E8A-4147-A177-3AD203B41FA5}">
                      <a16:colId xmlns:a16="http://schemas.microsoft.com/office/drawing/2014/main" val="20002"/>
                    </a:ext>
                  </a:extLst>
                </a:gridCol>
                <a:gridCol w="941028">
                  <a:extLst>
                    <a:ext uri="{9D8B030D-6E8A-4147-A177-3AD203B41FA5}">
                      <a16:colId xmlns:a16="http://schemas.microsoft.com/office/drawing/2014/main" val="20003"/>
                    </a:ext>
                  </a:extLst>
                </a:gridCol>
              </a:tblGrid>
              <a:tr h="0">
                <a:tc>
                  <a:txBody>
                    <a:bodyPr/>
                    <a:lstStyle/>
                    <a:p>
                      <a:pPr algn="l" fontAlgn="b">
                        <a:spcBef>
                          <a:spcPts val="0"/>
                        </a:spcBef>
                        <a:spcAft>
                          <a:spcPts val="0"/>
                        </a:spcAft>
                      </a:pPr>
                      <a:r>
                        <a:rPr lang="en-US" sz="1000" b="1" i="0" u="none" strike="noStrike" dirty="0" err="1" smtClean="0">
                          <a:solidFill>
                            <a:srgbClr val="A32020"/>
                          </a:solidFill>
                          <a:effectLst/>
                          <a:latin typeface="Arial" panose="020B0604020202020204" pitchFamily="34" charset="0"/>
                          <a:cs typeface="Courier New" panose="02070309020205020404" pitchFamily="49" charset="0"/>
                        </a:rPr>
                        <a:t>OrderID</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CustID</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0"/>
                        </a:spcAft>
                      </a:pPr>
                      <a:r>
                        <a:rPr lang="en-US" sz="1000" b="1" i="0" u="none" strike="noStrike" smtClean="0">
                          <a:solidFill>
                            <a:srgbClr val="A32020"/>
                          </a:solidFill>
                          <a:effectLst/>
                          <a:latin typeface="Arial" panose="020B0604020202020204" pitchFamily="34" charset="0"/>
                          <a:cs typeface="Courier New" panose="02070309020205020404" pitchFamily="49" charset="0"/>
                        </a:rPr>
                        <a:t>Date</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0" cmpd="sng">
                      <a:solidFill>
                        <a:srgbClr val="FFFFFF"/>
                      </a:solidFill>
                    </a:lnT>
                    <a:lnB w="9525" cmpd="sng">
                      <a:solidFill>
                        <a:srgbClr val="968C6D"/>
                      </a:solidFill>
                      <a:prstDash val="solid"/>
                    </a:lnB>
                    <a:noFill/>
                  </a:tcPr>
                </a:tc>
                <a:tc>
                  <a:txBody>
                    <a:bodyPr/>
                    <a:lstStyle/>
                    <a:p>
                      <a:pPr algn="l" fontAlgn="b">
                        <a:spcBef>
                          <a:spcPts val="0"/>
                        </a:spcBef>
                        <a:spcAft>
                          <a:spcPts val="0"/>
                        </a:spcAft>
                      </a:pPr>
                      <a:r>
                        <a:rPr lang="en-US" sz="1000" b="1" i="0" u="none" strike="noStrike" dirty="0" smtClean="0">
                          <a:solidFill>
                            <a:srgbClr val="A32020"/>
                          </a:solidFill>
                          <a:effectLst/>
                          <a:latin typeface="Arial" panose="020B0604020202020204" pitchFamily="34" charset="0"/>
                          <a:cs typeface="Courier New" panose="02070309020205020404" pitchFamily="49" charset="0"/>
                        </a:rPr>
                        <a:t>Amount</a:t>
                      </a:r>
                      <a:endParaRPr lang="en-US" sz="1000" b="1" i="0" u="none" strike="noStrike" dirty="0">
                        <a:solidFill>
                          <a:srgbClr val="A32020"/>
                        </a:solidFill>
                        <a:effectLst/>
                        <a:latin typeface="Arial" panose="020B0604020202020204" pitchFamily="34" charset="0"/>
                        <a:cs typeface="Courier New" panose="02070309020205020404" pitchFamily="49" charset="0"/>
                      </a:endParaRPr>
                    </a:p>
                  </a:txBody>
                  <a:tcPr marL="45720" marR="45720" marT="27432" marB="27432">
                    <a:lnL w="12700" cap="flat" cmpd="sng" algn="ctr">
                      <a:noFill/>
                      <a:prstDash val="solid"/>
                      <a:round/>
                      <a:headEnd type="none" w="med" len="med"/>
                      <a:tailEnd type="none" w="med" len="med"/>
                    </a:lnL>
                    <a:lnR w="0" cmpd="sng">
                      <a:solidFill>
                        <a:srgbClr val="FFFFFF"/>
                      </a:solidFill>
                    </a:lnR>
                    <a:lnT w="0" cmpd="sng">
                      <a:solidFill>
                        <a:srgbClr val="FFFFFF"/>
                      </a:solidFill>
                    </a:lnT>
                    <a:lnB w="9525" cmpd="sng">
                      <a:solidFill>
                        <a:srgbClr val="968C6D"/>
                      </a:solidFill>
                      <a:prstDash val="solid"/>
                    </a:lnB>
                    <a:noFill/>
                  </a:tcPr>
                </a:tc>
                <a:extLst>
                  <a:ext uri="{0D108BD9-81ED-4DB2-BD59-A6C34878D82A}">
                    <a16:rowId xmlns:a16="http://schemas.microsoft.com/office/drawing/2014/main" val="10000"/>
                  </a:ext>
                </a:extLst>
              </a:tr>
              <a:tr h="0">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2/15/2015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olid"/>
                    </a:lnT>
                    <a:lnB w="9525" cmpd="sng">
                      <a:solidFill>
                        <a:srgbClr val="968C6D"/>
                      </a:solidFill>
                      <a:prstDash val="sysDot"/>
                    </a:lnB>
                    <a:noFill/>
                  </a:tcPr>
                </a:tc>
                <a:tc>
                  <a:txBody>
                    <a:bodyPr/>
                    <a:lstStyle/>
                    <a:p>
                      <a:pPr algn="r" fontAlgn="b">
                        <a:spcBef>
                          <a:spcPts val="0"/>
                        </a:spcBef>
                        <a:spcAft>
                          <a:spcPts val="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100.22</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olid"/>
                    </a:lnT>
                    <a:lnB w="9525" cmpd="sng">
                      <a:solidFill>
                        <a:srgbClr val="968C6D"/>
                      </a:solidFill>
                      <a:prstDash val="sysDot"/>
                    </a:lnB>
                    <a:noFill/>
                  </a:tcPr>
                </a:tc>
                <a:extLst>
                  <a:ext uri="{0D108BD9-81ED-4DB2-BD59-A6C34878D82A}">
                    <a16:rowId xmlns:a16="http://schemas.microsoft.com/office/drawing/2014/main" val="10001"/>
                  </a:ext>
                </a:extLst>
              </a:tr>
              <a:tr h="0">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2</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1</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3/18/2015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r" fontAlgn="b">
                        <a:spcBef>
                          <a:spcPts val="0"/>
                        </a:spcBef>
                        <a:spcAft>
                          <a:spcPts val="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99.95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2"/>
                  </a:ext>
                </a:extLst>
              </a:tr>
              <a:tr h="0">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5/11/2015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r" fontAlgn="b">
                        <a:spcBef>
                          <a:spcPts val="0"/>
                        </a:spcBef>
                        <a:spcAft>
                          <a:spcPts val="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122.95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3"/>
                  </a:ext>
                </a:extLst>
              </a:tr>
              <a:tr h="0">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4</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3</a:t>
                      </a:r>
                      <a:endParaRPr lang="en-US" sz="1000" b="0" i="0" u="none" strike="noStrike">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7/28/2015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r" fontAlgn="b">
                        <a:spcBef>
                          <a:spcPts val="0"/>
                        </a:spcBef>
                        <a:spcAft>
                          <a:spcPts val="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100.00</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4"/>
                  </a:ext>
                </a:extLst>
              </a:tr>
              <a:tr h="0">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4</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8/18/2015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ysDot"/>
                    </a:lnB>
                    <a:noFill/>
                  </a:tcPr>
                </a:tc>
                <a:tc>
                  <a:txBody>
                    <a:bodyPr/>
                    <a:lstStyle/>
                    <a:p>
                      <a:pPr algn="r" fontAlgn="b">
                        <a:spcBef>
                          <a:spcPts val="0"/>
                        </a:spcBef>
                        <a:spcAft>
                          <a:spcPts val="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555.55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ysDot"/>
                    </a:lnB>
                    <a:noFill/>
                  </a:tcPr>
                </a:tc>
                <a:extLst>
                  <a:ext uri="{0D108BD9-81ED-4DB2-BD59-A6C34878D82A}">
                    <a16:rowId xmlns:a16="http://schemas.microsoft.com/office/drawing/2014/main" val="10005"/>
                  </a:ext>
                </a:extLst>
              </a:tr>
              <a:tr h="0">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6</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l" fontAlgn="b">
                        <a:spcBef>
                          <a:spcPts val="0"/>
                        </a:spcBef>
                        <a:spcAft>
                          <a:spcPts val="0"/>
                        </a:spcAft>
                      </a:pPr>
                      <a:r>
                        <a:rPr lang="en-US" sz="1000" b="0" i="0" u="none" strike="noStrike" smtClean="0">
                          <a:solidFill>
                            <a:srgbClr val="000000"/>
                          </a:solidFill>
                          <a:effectLst/>
                          <a:latin typeface="Arial" panose="020B0604020202020204" pitchFamily="34" charset="0"/>
                          <a:cs typeface="Courier New" panose="02070309020205020404" pitchFamily="49" charset="0"/>
                        </a:rPr>
                        <a:t>7/4/2015</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prstDash val="solid"/>
                    </a:lnR>
                    <a:lnT w="9525" cmpd="sng">
                      <a:solidFill>
                        <a:srgbClr val="968C6D"/>
                      </a:solidFill>
                      <a:prstDash val="sysDot"/>
                    </a:lnT>
                    <a:lnB w="9525" cmpd="sng">
                      <a:solidFill>
                        <a:srgbClr val="968C6D"/>
                      </a:solidFill>
                      <a:prstDash val="solid"/>
                    </a:lnB>
                    <a:noFill/>
                  </a:tcPr>
                </a:tc>
                <a:tc>
                  <a:txBody>
                    <a:bodyPr/>
                    <a:lstStyle/>
                    <a:p>
                      <a:pPr algn="r" fontAlgn="b">
                        <a:spcBef>
                          <a:spcPts val="0"/>
                        </a:spcBef>
                        <a:spcAft>
                          <a:spcPts val="0"/>
                        </a:spcAft>
                      </a:pPr>
                      <a:r>
                        <a:rPr lang="en-US" sz="1000" b="0" i="0" u="none" strike="noStrike" dirty="0" smtClean="0">
                          <a:solidFill>
                            <a:srgbClr val="000000"/>
                          </a:solidFill>
                          <a:effectLst/>
                          <a:latin typeface="Arial" panose="020B0604020202020204" pitchFamily="34" charset="0"/>
                          <a:cs typeface="Courier New" panose="02070309020205020404" pitchFamily="49" charset="0"/>
                        </a:rPr>
                        <a:t>1000.00</a:t>
                      </a:r>
                      <a:endParaRPr lang="en-US" sz="1000" b="0" i="0" u="none" strike="noStrike" dirty="0">
                        <a:solidFill>
                          <a:srgbClr val="000000"/>
                        </a:solidFill>
                        <a:effectLst/>
                        <a:latin typeface="Arial" panose="020B0604020202020204" pitchFamily="34" charset="0"/>
                        <a:cs typeface="Courier New" panose="02070309020205020404" pitchFamily="49" charset="0"/>
                      </a:endParaRPr>
                    </a:p>
                  </a:txBody>
                  <a:tcPr marL="45720" marR="45720" marT="27432" marB="27432">
                    <a:lnL w="0" cmpd="sng">
                      <a:solidFill>
                        <a:srgbClr val="FFFFFF"/>
                      </a:solidFill>
                      <a:prstDash val="solid"/>
                    </a:lnL>
                    <a:lnR w="0" cmpd="sng">
                      <a:solidFill>
                        <a:srgbClr val="FFFFFF"/>
                      </a:solidFill>
                    </a:lnR>
                    <a:lnT w="9525" cmpd="sng">
                      <a:solidFill>
                        <a:srgbClr val="968C6D"/>
                      </a:solidFill>
                      <a:prstDash val="sysDot"/>
                    </a:lnT>
                    <a:lnB w="9525" cmpd="sng">
                      <a:solidFill>
                        <a:srgbClr val="968C6D"/>
                      </a:solidFill>
                      <a:prstDash val="solid"/>
                    </a:lnB>
                    <a:noFill/>
                  </a:tcPr>
                </a:tc>
                <a:extLst>
                  <a:ext uri="{0D108BD9-81ED-4DB2-BD59-A6C34878D82A}">
                    <a16:rowId xmlns:a16="http://schemas.microsoft.com/office/drawing/2014/main" val="10006"/>
                  </a:ext>
                </a:extLst>
              </a:tr>
            </a:tbl>
          </a:graphicData>
        </a:graphic>
      </p:graphicFrame>
      <p:sp>
        <p:nvSpPr>
          <p:cNvPr id="8" name="TextBox 7"/>
          <p:cNvSpPr txBox="1"/>
          <p:nvPr/>
        </p:nvSpPr>
        <p:spPr>
          <a:xfrm>
            <a:off x="8057706" y="3008425"/>
            <a:ext cx="687977" cy="184666"/>
          </a:xfrm>
          <a:prstGeom prst="rect">
            <a:avLst/>
          </a:prstGeom>
          <a:noFill/>
        </p:spPr>
        <p:txBody>
          <a:bodyPr wrap="square" lIns="0" tIns="0" rIns="0" bIns="0" numCol="1" rtlCol="0" anchor="t">
            <a:spAutoFit/>
          </a:bodyPr>
          <a:lstStyle/>
          <a:p>
            <a:r>
              <a:rPr lang="en-US" sz="1200" b="1" dirty="0">
                <a:latin typeface="Georgia" panose="02040502050405020303" pitchFamily="18" charset="0"/>
              </a:rPr>
              <a:t>O</a:t>
            </a:r>
            <a:r>
              <a:rPr lang="en-US" sz="1200" b="1" dirty="0" smtClean="0">
                <a:latin typeface="Georgia" panose="02040502050405020303" pitchFamily="18" charset="0"/>
              </a:rPr>
              <a:t>rders</a:t>
            </a:r>
            <a:endParaRPr lang="en-US" sz="1200" b="1" dirty="0">
              <a:latin typeface="Georgia" panose="02040502050405020303" pitchFamily="18" charset="0"/>
            </a:endParaRPr>
          </a:p>
        </p:txBody>
      </p:sp>
      <p:sp>
        <p:nvSpPr>
          <p:cNvPr id="9" name="Right Arrow 8"/>
          <p:cNvSpPr/>
          <p:nvPr/>
        </p:nvSpPr>
        <p:spPr>
          <a:xfrm flipV="1">
            <a:off x="1018309" y="3008425"/>
            <a:ext cx="236134" cy="106482"/>
          </a:xfrm>
          <a:prstGeom prst="rightArrow">
            <a:avLst/>
          </a:prstGeom>
          <a:solidFill>
            <a:srgbClr val="968C6D"/>
          </a:solidFill>
          <a:ln>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10" name="Right Arrow 9"/>
          <p:cNvSpPr/>
          <p:nvPr/>
        </p:nvSpPr>
        <p:spPr>
          <a:xfrm rot="5400000">
            <a:off x="7738462" y="2900397"/>
            <a:ext cx="421540" cy="51758"/>
          </a:xfrm>
          <a:prstGeom prst="rightArrow">
            <a:avLst/>
          </a:prstGeom>
          <a:solidFill>
            <a:srgbClr val="968C6D"/>
          </a:solidFill>
          <a:ln>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11" name="Right Arrow 10"/>
          <p:cNvSpPr/>
          <p:nvPr/>
        </p:nvSpPr>
        <p:spPr>
          <a:xfrm rot="5400000">
            <a:off x="6198983" y="2795694"/>
            <a:ext cx="636984" cy="45719"/>
          </a:xfrm>
          <a:prstGeom prst="rightArrow">
            <a:avLst/>
          </a:prstGeom>
          <a:solidFill>
            <a:srgbClr val="968C6D"/>
          </a:solidFill>
          <a:ln>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12" name="Right Arrow 11"/>
          <p:cNvSpPr/>
          <p:nvPr/>
        </p:nvSpPr>
        <p:spPr>
          <a:xfrm rot="5400000">
            <a:off x="1544435" y="2209439"/>
            <a:ext cx="421540" cy="51758"/>
          </a:xfrm>
          <a:prstGeom prst="rightArrow">
            <a:avLst/>
          </a:prstGeom>
          <a:solidFill>
            <a:srgbClr val="968C6D"/>
          </a:solidFill>
          <a:ln>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13" name="Right Arrow 12"/>
          <p:cNvSpPr/>
          <p:nvPr/>
        </p:nvSpPr>
        <p:spPr>
          <a:xfrm rot="5400000">
            <a:off x="5718796" y="2900397"/>
            <a:ext cx="421540" cy="51758"/>
          </a:xfrm>
          <a:prstGeom prst="rightArrow">
            <a:avLst/>
          </a:prstGeom>
          <a:solidFill>
            <a:srgbClr val="968C6D"/>
          </a:solidFill>
          <a:ln>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14" name="TextBox 13"/>
          <p:cNvSpPr txBox="1"/>
          <p:nvPr/>
        </p:nvSpPr>
        <p:spPr>
          <a:xfrm>
            <a:off x="360965" y="2899912"/>
            <a:ext cx="810883" cy="369332"/>
          </a:xfrm>
          <a:prstGeom prst="rect">
            <a:avLst/>
          </a:prstGeom>
          <a:noFill/>
        </p:spPr>
        <p:txBody>
          <a:bodyPr wrap="square" lIns="0" tIns="0" rIns="0" bIns="0" numCol="1" rtlCol="0" anchor="t">
            <a:spAutoFit/>
          </a:bodyPr>
          <a:lstStyle/>
          <a:p>
            <a:pPr algn="ctr"/>
            <a:r>
              <a:rPr lang="en-US" sz="1200" dirty="0">
                <a:latin typeface="Georgia" panose="02040502050405020303" pitchFamily="18" charset="0"/>
              </a:rPr>
              <a:t>Row/</a:t>
            </a:r>
          </a:p>
          <a:p>
            <a:pPr algn="ctr"/>
            <a:r>
              <a:rPr lang="en-US" sz="1200" dirty="0">
                <a:latin typeface="Georgia" panose="02040502050405020303" pitchFamily="18" charset="0"/>
              </a:rPr>
              <a:t>Record</a:t>
            </a:r>
          </a:p>
        </p:txBody>
      </p:sp>
      <p:sp>
        <p:nvSpPr>
          <p:cNvPr id="15" name="TextBox 14"/>
          <p:cNvSpPr txBox="1"/>
          <p:nvPr/>
        </p:nvSpPr>
        <p:spPr>
          <a:xfrm>
            <a:off x="1349764" y="1767058"/>
            <a:ext cx="905063" cy="184666"/>
          </a:xfrm>
          <a:prstGeom prst="rect">
            <a:avLst/>
          </a:prstGeom>
          <a:noFill/>
        </p:spPr>
        <p:txBody>
          <a:bodyPr wrap="square" lIns="0" tIns="0" rIns="0" bIns="0" numCol="1" rtlCol="0" anchor="t">
            <a:spAutoFit/>
          </a:bodyPr>
          <a:lstStyle/>
          <a:p>
            <a:pPr algn="ctr"/>
            <a:r>
              <a:rPr lang="en-US" sz="1200" dirty="0">
                <a:latin typeface="Georgia" panose="02040502050405020303" pitchFamily="18" charset="0"/>
              </a:rPr>
              <a:t>Primary Key</a:t>
            </a:r>
          </a:p>
        </p:txBody>
      </p:sp>
      <p:sp>
        <p:nvSpPr>
          <p:cNvPr id="16" name="TextBox 15"/>
          <p:cNvSpPr txBox="1"/>
          <p:nvPr/>
        </p:nvSpPr>
        <p:spPr>
          <a:xfrm>
            <a:off x="5544907" y="2503918"/>
            <a:ext cx="919068" cy="184666"/>
          </a:xfrm>
          <a:prstGeom prst="rect">
            <a:avLst/>
          </a:prstGeom>
          <a:noFill/>
        </p:spPr>
        <p:txBody>
          <a:bodyPr wrap="square" lIns="0" tIns="0" rIns="0" bIns="0" numCol="1" rtlCol="0" anchor="t">
            <a:spAutoFit/>
          </a:bodyPr>
          <a:lstStyle/>
          <a:p>
            <a:pPr algn="ctr"/>
            <a:r>
              <a:rPr lang="en-US" sz="1200" dirty="0">
                <a:latin typeface="Georgia" panose="02040502050405020303" pitchFamily="18" charset="0"/>
              </a:rPr>
              <a:t>Primary Key</a:t>
            </a:r>
          </a:p>
        </p:txBody>
      </p:sp>
      <p:sp>
        <p:nvSpPr>
          <p:cNvPr id="17" name="TextBox 16"/>
          <p:cNvSpPr txBox="1"/>
          <p:nvPr/>
        </p:nvSpPr>
        <p:spPr>
          <a:xfrm>
            <a:off x="6008124" y="2276287"/>
            <a:ext cx="974566" cy="184666"/>
          </a:xfrm>
          <a:prstGeom prst="rect">
            <a:avLst/>
          </a:prstGeom>
          <a:noFill/>
        </p:spPr>
        <p:txBody>
          <a:bodyPr wrap="square" lIns="0" tIns="0" rIns="0" bIns="0" numCol="1" rtlCol="0" anchor="t">
            <a:spAutoFit/>
          </a:bodyPr>
          <a:lstStyle/>
          <a:p>
            <a:pPr algn="ctr"/>
            <a:r>
              <a:rPr lang="en-US" sz="1200" dirty="0">
                <a:latin typeface="Georgia" panose="02040502050405020303" pitchFamily="18" charset="0"/>
              </a:rPr>
              <a:t>Foreign Key</a:t>
            </a:r>
          </a:p>
        </p:txBody>
      </p:sp>
      <p:sp>
        <p:nvSpPr>
          <p:cNvPr id="18" name="TextBox 17"/>
          <p:cNvSpPr txBox="1"/>
          <p:nvPr/>
        </p:nvSpPr>
        <p:spPr>
          <a:xfrm>
            <a:off x="7498664" y="2499512"/>
            <a:ext cx="1028807" cy="184666"/>
          </a:xfrm>
          <a:prstGeom prst="rect">
            <a:avLst/>
          </a:prstGeom>
          <a:noFill/>
        </p:spPr>
        <p:txBody>
          <a:bodyPr wrap="square" lIns="0" tIns="0" rIns="0" bIns="0" numCol="1" rtlCol="0" anchor="t">
            <a:spAutoFit/>
          </a:bodyPr>
          <a:lstStyle/>
          <a:p>
            <a:pPr algn="ctr"/>
            <a:r>
              <a:rPr lang="en-US" sz="1200" dirty="0">
                <a:latin typeface="Georgia" panose="02040502050405020303" pitchFamily="18" charset="0"/>
              </a:rPr>
              <a:t>Column/Field</a:t>
            </a:r>
          </a:p>
        </p:txBody>
      </p:sp>
      <p:cxnSp>
        <p:nvCxnSpPr>
          <p:cNvPr id="19" name="Elbow Connector 18"/>
          <p:cNvCxnSpPr/>
          <p:nvPr/>
        </p:nvCxnSpPr>
        <p:spPr>
          <a:xfrm>
            <a:off x="1381314" y="3430759"/>
            <a:ext cx="4270535" cy="903641"/>
          </a:xfrm>
          <a:prstGeom prst="bentConnector3">
            <a:avLst>
              <a:gd name="adj1" fmla="val -13831"/>
            </a:avLst>
          </a:prstGeom>
          <a:ln>
            <a:solidFill>
              <a:srgbClr val="968C6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665287" y="4640691"/>
            <a:ext cx="1025958" cy="184666"/>
          </a:xfrm>
          <a:prstGeom prst="rect">
            <a:avLst/>
          </a:prstGeom>
          <a:noFill/>
        </p:spPr>
        <p:txBody>
          <a:bodyPr wrap="square" lIns="0" tIns="0" rIns="0" bIns="0" numCol="1" rtlCol="0" anchor="t">
            <a:spAutoFit/>
          </a:bodyPr>
          <a:lstStyle/>
          <a:p>
            <a:pPr algn="ctr"/>
            <a:r>
              <a:rPr lang="en-US" sz="1200" dirty="0">
                <a:latin typeface="Georgia" panose="02040502050405020303" pitchFamily="18" charset="0"/>
              </a:rPr>
              <a:t>Relationship</a:t>
            </a:r>
          </a:p>
        </p:txBody>
      </p:sp>
      <p:sp>
        <p:nvSpPr>
          <p:cNvPr id="21" name="Right Arrow 20"/>
          <p:cNvSpPr/>
          <p:nvPr/>
        </p:nvSpPr>
        <p:spPr>
          <a:xfrm rot="16200000">
            <a:off x="1428637" y="4582319"/>
            <a:ext cx="421540" cy="51758"/>
          </a:xfrm>
          <a:prstGeom prst="rightArrow">
            <a:avLst/>
          </a:prstGeom>
          <a:solidFill>
            <a:srgbClr val="968C6D"/>
          </a:solidFill>
          <a:ln>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Tree>
    <p:extLst>
      <p:ext uri="{BB962C8B-B14F-4D97-AF65-F5344CB8AC3E}">
        <p14:creationId xmlns:p14="http://schemas.microsoft.com/office/powerpoint/2010/main" val="3144078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_Orange">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extLst>
    <a:ext uri="{05A4C25C-085E-4340-85A3-A5531E510DB2}">
      <thm15:themeFamily xmlns:thm15="http://schemas.microsoft.com/office/thememl/2012/main" name="Onscreen Template.potx" id="{C29217BA-BFFE-4C86-8885-14B412C46130}" vid="{C90BCF96-089F-43E2-BBC9-272A5636A9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A3F1CDB254484188707CACD773529E" ma:contentTypeVersion="0" ma:contentTypeDescription="Create a new document." ma:contentTypeScope="" ma:versionID="4f7167d69843a23d658bc1724b2a0f2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98A409-4A0F-4B96-8228-F9D1FAE2DAE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AD0E1C4-C90D-4188-976E-4FECB439F2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26DA267-E854-4B52-B2E3-BCF2C04F04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Onscreen Template (1)</Template>
  <TotalTime>479</TotalTime>
  <Words>4756</Words>
  <Application>Microsoft Office PowerPoint</Application>
  <PresentationFormat>On-screen Show (4:3)</PresentationFormat>
  <Paragraphs>1471</Paragraphs>
  <Slides>83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83</vt:i4>
      </vt:variant>
    </vt:vector>
  </HeadingPairs>
  <TitlesOfParts>
    <vt:vector size="91" baseType="lpstr">
      <vt:lpstr>Arial</vt:lpstr>
      <vt:lpstr>Calibri</vt:lpstr>
      <vt:lpstr>Consolas</vt:lpstr>
      <vt:lpstr>Courier New</vt:lpstr>
      <vt:lpstr>Georgia</vt:lpstr>
      <vt:lpstr>Noto Sans Symbols</vt:lpstr>
      <vt:lpstr>Wingdings</vt:lpstr>
      <vt:lpstr>Presentation_Orange</vt:lpstr>
      <vt:lpstr>Relational Databases and SQL</vt:lpstr>
      <vt:lpstr>Class objectives</vt:lpstr>
      <vt:lpstr>Review</vt:lpstr>
      <vt:lpstr>Data analytics process</vt:lpstr>
      <vt:lpstr>Relational databases</vt:lpstr>
      <vt:lpstr>What is a relational database?</vt:lpstr>
      <vt:lpstr>Key terms</vt:lpstr>
      <vt:lpstr>Tables</vt:lpstr>
      <vt:lpstr>Relational tables</vt:lpstr>
      <vt:lpstr>Primary key</vt:lpstr>
      <vt:lpstr>Foreign key</vt:lpstr>
      <vt:lpstr>Relationship types</vt:lpstr>
      <vt:lpstr>Entity relationship diagram</vt:lpstr>
      <vt:lpstr>Data lineage </vt:lpstr>
      <vt:lpstr>Enterprise Resource Planning</vt:lpstr>
      <vt:lpstr>What is an ERP system?</vt:lpstr>
      <vt:lpstr>General ledger and sub-ledgers</vt:lpstr>
      <vt:lpstr>Automated journal entries</vt:lpstr>
      <vt:lpstr>Manual journal entries</vt:lpstr>
      <vt:lpstr>Transactions and master data</vt:lpstr>
      <vt:lpstr>Common ERP systems</vt:lpstr>
      <vt:lpstr>Structured Query Language</vt:lpstr>
      <vt:lpstr>What is SQL?</vt:lpstr>
      <vt:lpstr>SQL basics</vt:lpstr>
      <vt:lpstr>SQLite and DB Browser for SQLite</vt:lpstr>
      <vt:lpstr>SQLite/DB4S basics</vt:lpstr>
      <vt:lpstr>Comments!</vt:lpstr>
      <vt:lpstr>Chinook sample database</vt:lpstr>
      <vt:lpstr>SELECT statement</vt:lpstr>
      <vt:lpstr>CREATE TABLE statement</vt:lpstr>
      <vt:lpstr>ORDER BY</vt:lpstr>
      <vt:lpstr>COUNT</vt:lpstr>
      <vt:lpstr>Exercise #1</vt:lpstr>
      <vt:lpstr>WHERE clause</vt:lpstr>
      <vt:lpstr>Comparative operators</vt:lpstr>
      <vt:lpstr>AND/OR</vt:lpstr>
      <vt:lpstr>IN</vt:lpstr>
      <vt:lpstr>BETWEEN</vt:lpstr>
      <vt:lpstr>LIKE</vt:lpstr>
      <vt:lpstr>NULL and NOT</vt:lpstr>
      <vt:lpstr>Exercise #2</vt:lpstr>
      <vt:lpstr>Expressions</vt:lpstr>
      <vt:lpstr>Arithmetic operators</vt:lpstr>
      <vt:lpstr>String functions</vt:lpstr>
      <vt:lpstr>String functions (continued)</vt:lpstr>
      <vt:lpstr>Numeric functions</vt:lpstr>
      <vt:lpstr>Date functions</vt:lpstr>
      <vt:lpstr>Example – Date functions</vt:lpstr>
      <vt:lpstr>CAST</vt:lpstr>
      <vt:lpstr>Exercise #3</vt:lpstr>
      <vt:lpstr>DISTINCT</vt:lpstr>
      <vt:lpstr>Aggregate functions</vt:lpstr>
      <vt:lpstr>GROUP BY clause</vt:lpstr>
      <vt:lpstr>Example – GROUP BY with aggregate function</vt:lpstr>
      <vt:lpstr>HAVING clause</vt:lpstr>
      <vt:lpstr>CASE</vt:lpstr>
      <vt:lpstr>Exercise #4</vt:lpstr>
      <vt:lpstr>JOIN clause</vt:lpstr>
      <vt:lpstr>Aliases</vt:lpstr>
      <vt:lpstr>JOIN types</vt:lpstr>
      <vt:lpstr>INNER join</vt:lpstr>
      <vt:lpstr>LEFT join</vt:lpstr>
      <vt:lpstr>RIGHT join</vt:lpstr>
      <vt:lpstr>FULL OUTER join</vt:lpstr>
      <vt:lpstr>Example – Join with GROUP BY</vt:lpstr>
      <vt:lpstr>Combining queries</vt:lpstr>
      <vt:lpstr>Exercise #5</vt:lpstr>
      <vt:lpstr>Assignment</vt:lpstr>
      <vt:lpstr>Assignment #1 – Excel and SQL</vt:lpstr>
      <vt:lpstr>Assignment #1 – Inputs and Outputs</vt:lpstr>
      <vt:lpstr>Assignment #1 – Importing data to SQLite</vt:lpstr>
      <vt:lpstr>Summary</vt:lpstr>
      <vt:lpstr>Acquire data</vt:lpstr>
      <vt:lpstr>Transform data</vt:lpstr>
      <vt:lpstr>Transform data (continued)</vt:lpstr>
      <vt:lpstr>Analyze data</vt:lpstr>
      <vt:lpstr>Present findings</vt:lpstr>
      <vt:lpstr>Appendix</vt:lpstr>
      <vt:lpstr>Step #1 – Download and install DB4S</vt:lpstr>
      <vt:lpstr>Step #2 – Start DB4S and open the sample.sqlite file</vt:lpstr>
      <vt:lpstr>Step #3 – Execute a simple query</vt:lpstr>
      <vt:lpstr>Exercise – Entity relationship diagram </vt:lpstr>
      <vt:lpstr>PowerPoint Presentation</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Rodney Caro</dc:creator>
  <cp:lastModifiedBy>Julie A. Peters</cp:lastModifiedBy>
  <cp:revision>112</cp:revision>
  <dcterms:created xsi:type="dcterms:W3CDTF">2016-04-18T16:23:45Z</dcterms:created>
  <dcterms:modified xsi:type="dcterms:W3CDTF">2018-10-21T16:55:45Z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y fmtid="{D5CDD505-2E9C-101B-9397-08002B2CF9AE}" pid="6" name="ContentTypeId">
    <vt:lpwstr>0x01010068A3F1CDB254484188707CACD773529E</vt:lpwstr>
  </property>
</Properties>
</file>