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3" r:id="rId1"/>
    <p:sldMasterId id="2147483694" r:id="rId2"/>
  </p:sldMasterIdLst>
  <p:notesMasterIdLst>
    <p:notesMasterId r:id="rId24"/>
  </p:notesMasterIdLst>
  <p:sldIdLst>
    <p:sldId id="256" r:id="rId3"/>
    <p:sldId id="262" r:id="rId4"/>
    <p:sldId id="265" r:id="rId5"/>
    <p:sldId id="286" r:id="rId6"/>
    <p:sldId id="287" r:id="rId7"/>
    <p:sldId id="288" r:id="rId8"/>
    <p:sldId id="289" r:id="rId9"/>
    <p:sldId id="291" r:id="rId10"/>
    <p:sldId id="293" r:id="rId11"/>
    <p:sldId id="322" r:id="rId12"/>
    <p:sldId id="324" r:id="rId13"/>
    <p:sldId id="323" r:id="rId14"/>
    <p:sldId id="325" r:id="rId15"/>
    <p:sldId id="326" r:id="rId16"/>
    <p:sldId id="327" r:id="rId17"/>
    <p:sldId id="294" r:id="rId18"/>
    <p:sldId id="328" r:id="rId19"/>
    <p:sldId id="296" r:id="rId20"/>
    <p:sldId id="329" r:id="rId21"/>
    <p:sldId id="330" r:id="rId22"/>
    <p:sldId id="285" r:id="rId23"/>
  </p:sldIdLst>
  <p:sldSz cx="9144000" cy="5143500" type="screen16x9"/>
  <p:notesSz cx="6858000" cy="9144000"/>
  <p:embeddedFontLst>
    <p:embeddedFont>
      <p:font typeface="Georgia" panose="02040502050405020303"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9" userDrawn="1">
          <p15:clr>
            <a:srgbClr val="A4A3A4"/>
          </p15:clr>
        </p15:guide>
        <p15:guide id="2" pos="521" userDrawn="1">
          <p15:clr>
            <a:srgbClr val="A4A3A4"/>
          </p15:clr>
        </p15:guide>
        <p15:guide id="3" pos="5151" userDrawn="1">
          <p15:clr>
            <a:srgbClr val="A4A3A4"/>
          </p15:clr>
        </p15:guide>
        <p15:guide id="4" orient="horz" pos="2825" userDrawn="1">
          <p15:clr>
            <a:srgbClr val="A4A3A4"/>
          </p15:clr>
        </p15:guide>
        <p15:guide id="5" pos="2831" userDrawn="1">
          <p15:clr>
            <a:srgbClr val="A4A3A4"/>
          </p15:clr>
        </p15:guide>
        <p15:guide id="6" orient="horz" pos="31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runo" initials="MB" lastIdx="3" clrIdx="0">
    <p:extLst>
      <p:ext uri="{19B8F6BF-5375-455C-9EA6-DF929625EA0E}">
        <p15:presenceInfo xmlns:p15="http://schemas.microsoft.com/office/powerpoint/2012/main" userId="Mark Br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BE"/>
    <a:srgbClr val="D9D9D9"/>
    <a:srgbClr val="968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88" autoAdjust="0"/>
  </p:normalViewPr>
  <p:slideViewPr>
    <p:cSldViewPr snapToGrid="0">
      <p:cViewPr varScale="1">
        <p:scale>
          <a:sx n="88" d="100"/>
          <a:sy n="88" d="100"/>
        </p:scale>
        <p:origin x="660" y="52"/>
      </p:cViewPr>
      <p:guideLst>
        <p:guide orient="horz" pos="839"/>
        <p:guide pos="521"/>
        <p:guide pos="5151"/>
        <p:guide orient="horz" pos="2825"/>
        <p:guide pos="2831"/>
        <p:guide orient="horz" pos="3156"/>
      </p:guideLst>
    </p:cSldViewPr>
  </p:slideViewPr>
  <p:notesTextViewPr>
    <p:cViewPr>
      <p:scale>
        <a:sx n="3" d="2"/>
        <a:sy n="3" d="2"/>
      </p:scale>
      <p:origin x="0" y="0"/>
    </p:cViewPr>
  </p:notesTextViewPr>
  <p:notesViewPr>
    <p:cSldViewPr snapToGrid="0" showGuides="1">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69850" marR="0" lvl="0"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527050" marR="0" lvl="1"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84250" marR="0" lvl="2"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441450" marR="0" lvl="3"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98650" marR="0" lvl="4"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355850" marR="0" lvl="5"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813050" marR="0" lvl="6"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70250" marR="0" lvl="7"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727450" marR="0" lvl="8"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67303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422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68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448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929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032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100" b="0" i="0" u="none" strike="noStrike" cap="none" dirty="0" smtClean="0">
                <a:solidFill>
                  <a:schemeClr val="dk1"/>
                </a:solidFill>
                <a:latin typeface="Arial"/>
                <a:ea typeface="Arial"/>
                <a:cs typeface="Arial"/>
                <a:sym typeface="Arial"/>
              </a:rPr>
              <a:t>Instructor Note:  Use this time to review the students’ pre-work</a:t>
            </a:r>
            <a:r>
              <a:rPr lang="en-US" sz="1100" b="0" i="0" u="none" strike="noStrike" cap="none" baseline="0" dirty="0" smtClean="0">
                <a:solidFill>
                  <a:schemeClr val="dk1"/>
                </a:solidFill>
                <a:latin typeface="Arial"/>
                <a:ea typeface="Arial"/>
                <a:cs typeface="Arial"/>
                <a:sym typeface="Arial"/>
              </a:rPr>
              <a:t> to ensure that they are ready to proceed with Phase 3.</a:t>
            </a: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3064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a:buSzPct val="25000"/>
              <a:buNone/>
            </a:pPr>
            <a:r>
              <a:rPr lang="en-US" b="0" dirty="0">
                <a:solidFill>
                  <a:schemeClr val="tx1"/>
                </a:solidFill>
              </a:rPr>
              <a:t>Instructor Note: refer to Appendix6_Section3_2_SQLPrepTable.txt for solution SQL scripts.</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185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737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4826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100" b="0" i="0" u="none" strike="noStrike" cap="none" dirty="0" smtClean="0">
                <a:solidFill>
                  <a:schemeClr val="dk1"/>
                </a:solidFill>
                <a:latin typeface="Arial"/>
                <a:ea typeface="Arial"/>
                <a:cs typeface="Arial"/>
                <a:sym typeface="Arial"/>
              </a:rPr>
              <a:t>Instructors:</a:t>
            </a:r>
            <a:r>
              <a:rPr lang="en-US" sz="1100" b="0" i="0" u="none" strike="noStrike" cap="none" baseline="0" dirty="0" smtClean="0">
                <a:solidFill>
                  <a:schemeClr val="dk1"/>
                </a:solidFill>
                <a:latin typeface="Arial"/>
                <a:ea typeface="Arial"/>
                <a:cs typeface="Arial"/>
                <a:sym typeface="Arial"/>
              </a:rPr>
              <a:t> Consider if you want your students to submit documentation of completion of the assignment (e.g., screen shots and email, </a:t>
            </a:r>
            <a:r>
              <a:rPr lang="en-US" sz="1100" b="0" i="0" u="none" strike="noStrike" cap="none" baseline="0" dirty="0" err="1" smtClean="0">
                <a:solidFill>
                  <a:schemeClr val="dk1"/>
                </a:solidFill>
                <a:latin typeface="Arial"/>
                <a:ea typeface="Arial"/>
                <a:cs typeface="Arial"/>
                <a:sym typeface="Arial"/>
              </a:rPr>
              <a:t>etc</a:t>
            </a:r>
            <a:r>
              <a:rPr lang="en-US" sz="1100" b="0" i="0" u="none" strike="noStrike" cap="none" baseline="0" dirty="0" smtClean="0">
                <a:solidFill>
                  <a:schemeClr val="dk1"/>
                </a:solidFill>
                <a:latin typeface="Arial"/>
                <a:ea typeface="Arial"/>
                <a:cs typeface="Arial"/>
                <a:sym typeface="Arial"/>
              </a:rPr>
              <a:t>) and modify steps as appropriate.</a:t>
            </a: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9231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813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023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7993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472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2146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8308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100" b="0" i="0" u="none" strike="noStrike" cap="none" dirty="0" smtClean="0">
                <a:solidFill>
                  <a:schemeClr val="dk1"/>
                </a:solidFill>
                <a:latin typeface="Arial"/>
                <a:ea typeface="Arial"/>
                <a:cs typeface="Arial"/>
                <a:sym typeface="Arial"/>
              </a:rPr>
              <a:t>Instructor Note:  Please update this slide with the location where you have uploaded the case materials to make them available to the students.</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115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938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330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92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94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1 2">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1" name="Shape 11"/>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2" name="Shape 12"/>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1 1 2">
    <p:spTree>
      <p:nvGrpSpPr>
        <p:cNvPr id="1" name="Shape 155"/>
        <p:cNvGrpSpPr/>
        <p:nvPr/>
      </p:nvGrpSpPr>
      <p:grpSpPr>
        <a:xfrm>
          <a:off x="0" y="0"/>
          <a:ext cx="0" cy="0"/>
          <a:chOff x="0" y="0"/>
          <a:chExt cx="0" cy="0"/>
        </a:xfrm>
      </p:grpSpPr>
      <p:sp>
        <p:nvSpPr>
          <p:cNvPr id="156" name="Shape 15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57" name="Shape 157"/>
          <p:cNvSpPr/>
          <p:nvPr/>
        </p:nvSpPr>
        <p:spPr>
          <a:xfrm>
            <a:off x="-26150" y="0"/>
            <a:ext cx="9192900" cy="51726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58" name="Shape 158"/>
          <p:cNvSpPr/>
          <p:nvPr/>
        </p:nvSpPr>
        <p:spPr>
          <a:xfrm>
            <a:off x="351450" y="0"/>
            <a:ext cx="8815200" cy="47502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59" name="Shape 15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Recruiting  | 2017</a:t>
            </a:r>
          </a:p>
        </p:txBody>
      </p:sp>
      <p:sp>
        <p:nvSpPr>
          <p:cNvPr id="160" name="Shape 16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PwC</a:t>
            </a:r>
          </a:p>
        </p:txBody>
      </p:sp>
      <p:pic>
        <p:nvPicPr>
          <p:cNvPr id="161" name="Shape 161"/>
          <p:cNvPicPr preferRelativeResize="0"/>
          <p:nvPr/>
        </p:nvPicPr>
        <p:blipFill rotWithShape="1">
          <a:blip r:embed="rId2">
            <a:alphaModFix amt="14000"/>
          </a:blip>
          <a:srcRect t="4128" r="-8399" b="4511"/>
          <a:stretch/>
        </p:blipFill>
        <p:spPr>
          <a:xfrm>
            <a:off x="3293800" y="0"/>
            <a:ext cx="5143397" cy="47536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162"/>
        <p:cNvGrpSpPr/>
        <p:nvPr/>
      </p:nvGrpSpPr>
      <p:grpSpPr>
        <a:xfrm>
          <a:off x="0" y="0"/>
          <a:ext cx="0" cy="0"/>
          <a:chOff x="0" y="0"/>
          <a:chExt cx="0" cy="0"/>
        </a:xfrm>
      </p:grpSpPr>
      <p:sp>
        <p:nvSpPr>
          <p:cNvPr id="163" name="Shape 16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165" name="Shape 16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5" name="Shape 153"/>
          <p:cNvSpPr txBox="1"/>
          <p:nvPr userDrawn="1"/>
        </p:nvSpPr>
        <p:spPr>
          <a:xfrm>
            <a:off x="7324924" y="4878243"/>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endParaRPr lang="en" sz="600" b="0" i="0" u="none" strike="noStrike" cap="none" dirty="0" smtClean="0">
              <a:solidFill>
                <a:srgbClr val="FFB4BE"/>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B4BE"/>
                </a:solidFill>
                <a:latin typeface="Georgia"/>
                <a:ea typeface="Georgia"/>
                <a:cs typeface="Georgia"/>
                <a:sym typeface="Georgia"/>
              </a:rPr>
              <a:t>PwC</a:t>
            </a:r>
            <a:endParaRPr lang="en" sz="600" b="0" i="0" u="none" strike="noStrike" cap="none" dirty="0">
              <a:solidFill>
                <a:srgbClr val="FFB4BE"/>
              </a:solidFill>
              <a:latin typeface="Georgia"/>
              <a:ea typeface="Georgia"/>
              <a:cs typeface="Georgia"/>
              <a:sym typeface="Georg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2 1">
    <p:spTree>
      <p:nvGrpSpPr>
        <p:cNvPr id="1" name="Shape 166"/>
        <p:cNvGrpSpPr/>
        <p:nvPr/>
      </p:nvGrpSpPr>
      <p:grpSpPr>
        <a:xfrm>
          <a:off x="0" y="0"/>
          <a:ext cx="0" cy="0"/>
          <a:chOff x="0" y="0"/>
          <a:chExt cx="0" cy="0"/>
        </a:xfrm>
      </p:grpSpPr>
      <p:sp>
        <p:nvSpPr>
          <p:cNvPr id="167" name="Shape 167"/>
          <p:cNvSpPr/>
          <p:nvPr/>
        </p:nvSpPr>
        <p:spPr>
          <a:xfrm>
            <a:off x="0" y="5035700"/>
            <a:ext cx="9144000" cy="107800"/>
          </a:xfrm>
          <a:prstGeom prst="flowChartProcess">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68" name="Shape 168"/>
          <p:cNvSpPr/>
          <p:nvPr/>
        </p:nvSpPr>
        <p:spPr>
          <a:xfrm>
            <a:off x="0" y="0"/>
            <a:ext cx="2494750" cy="5066500"/>
          </a:xfrm>
          <a:prstGeom prst="flowChartProcess">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69" name="Shape 16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Recruiting  | 2017</a:t>
            </a:r>
          </a:p>
        </p:txBody>
      </p:sp>
      <p:sp>
        <p:nvSpPr>
          <p:cNvPr id="170" name="Shape 170"/>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2 1 1 1 1 1">
    <p:spTree>
      <p:nvGrpSpPr>
        <p:cNvPr id="1" name="Shape 171"/>
        <p:cNvGrpSpPr/>
        <p:nvPr/>
      </p:nvGrpSpPr>
      <p:grpSpPr>
        <a:xfrm>
          <a:off x="0" y="0"/>
          <a:ext cx="0" cy="0"/>
          <a:chOff x="0" y="0"/>
          <a:chExt cx="0" cy="0"/>
        </a:xfrm>
      </p:grpSpPr>
      <p:sp>
        <p:nvSpPr>
          <p:cNvPr id="172" name="Shape 172"/>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73" name="Shape 173"/>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74" name="Shape 174"/>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175" name="Shape 17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176" name="Shape 17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77" name="Shape 177"/>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78" name="Shape 178"/>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79" name="Shape 17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180" name="Shape 18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181" name="Shape 181"/>
          <p:cNvGrpSpPr/>
          <p:nvPr/>
        </p:nvGrpSpPr>
        <p:grpSpPr>
          <a:xfrm>
            <a:off x="865799" y="2363127"/>
            <a:ext cx="5886974" cy="409623"/>
            <a:chOff x="865799" y="2363127"/>
            <a:chExt cx="5886974" cy="409623"/>
          </a:xfrm>
        </p:grpSpPr>
        <p:sp>
          <p:nvSpPr>
            <p:cNvPr id="182" name="Shape 182"/>
            <p:cNvSpPr/>
            <p:nvPr/>
          </p:nvSpPr>
          <p:spPr>
            <a:xfrm flipH="1">
              <a:off x="865799" y="2370750"/>
              <a:ext cx="5840700" cy="4020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83" name="Shape 183"/>
            <p:cNvSpPr/>
            <p:nvPr/>
          </p:nvSpPr>
          <p:spPr>
            <a:xfrm rot="5400000" flipH="1">
              <a:off x="4015274" y="-874"/>
              <a:ext cx="373499" cy="510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grpSp>
      <p:grpSp>
        <p:nvGrpSpPr>
          <p:cNvPr id="184" name="Shape 184"/>
          <p:cNvGrpSpPr/>
          <p:nvPr/>
        </p:nvGrpSpPr>
        <p:grpSpPr>
          <a:xfrm>
            <a:off x="865799" y="1770527"/>
            <a:ext cx="5886974" cy="409548"/>
            <a:chOff x="865799" y="1770527"/>
            <a:chExt cx="5886974" cy="409548"/>
          </a:xfrm>
        </p:grpSpPr>
        <p:sp>
          <p:nvSpPr>
            <p:cNvPr id="185" name="Shape 185"/>
            <p:cNvSpPr/>
            <p:nvPr/>
          </p:nvSpPr>
          <p:spPr>
            <a:xfrm flipH="1">
              <a:off x="865799" y="1778075"/>
              <a:ext cx="5840700" cy="4020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86" name="Shape 186"/>
            <p:cNvSpPr/>
            <p:nvPr/>
          </p:nvSpPr>
          <p:spPr>
            <a:xfrm rot="5400000" flipH="1">
              <a:off x="4015274" y="-593474"/>
              <a:ext cx="373499" cy="510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grpSp>
      <p:grpSp>
        <p:nvGrpSpPr>
          <p:cNvPr id="187" name="Shape 187"/>
          <p:cNvGrpSpPr/>
          <p:nvPr/>
        </p:nvGrpSpPr>
        <p:grpSpPr>
          <a:xfrm>
            <a:off x="865799" y="2926075"/>
            <a:ext cx="5886975" cy="439350"/>
            <a:chOff x="865799" y="2926075"/>
            <a:chExt cx="5886975" cy="439350"/>
          </a:xfrm>
        </p:grpSpPr>
        <p:sp>
          <p:nvSpPr>
            <p:cNvPr id="188" name="Shape 188"/>
            <p:cNvSpPr/>
            <p:nvPr/>
          </p:nvSpPr>
          <p:spPr>
            <a:xfrm flipH="1">
              <a:off x="865799" y="2963425"/>
              <a:ext cx="5840700" cy="4020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89" name="Shape 189"/>
            <p:cNvSpPr/>
            <p:nvPr/>
          </p:nvSpPr>
          <p:spPr>
            <a:xfrm rot="5400000" flipH="1">
              <a:off x="4000275" y="584575"/>
              <a:ext cx="410999" cy="50939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grpSp>
      <p:grpSp>
        <p:nvGrpSpPr>
          <p:cNvPr id="190" name="Shape 190"/>
          <p:cNvGrpSpPr/>
          <p:nvPr/>
        </p:nvGrpSpPr>
        <p:grpSpPr>
          <a:xfrm>
            <a:off x="865799" y="3526550"/>
            <a:ext cx="5886975" cy="431550"/>
            <a:chOff x="865799" y="3526550"/>
            <a:chExt cx="5886975" cy="431550"/>
          </a:xfrm>
        </p:grpSpPr>
        <p:sp>
          <p:nvSpPr>
            <p:cNvPr id="191" name="Shape 191"/>
            <p:cNvSpPr/>
            <p:nvPr/>
          </p:nvSpPr>
          <p:spPr>
            <a:xfrm flipH="1">
              <a:off x="865799" y="3556100"/>
              <a:ext cx="5840700" cy="4020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92" name="Shape 192"/>
            <p:cNvSpPr/>
            <p:nvPr/>
          </p:nvSpPr>
          <p:spPr>
            <a:xfrm rot="5400000" flipH="1">
              <a:off x="4004175" y="1181150"/>
              <a:ext cx="403199" cy="50939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grpSp>
      <p:grpSp>
        <p:nvGrpSpPr>
          <p:cNvPr id="193" name="Shape 193"/>
          <p:cNvGrpSpPr/>
          <p:nvPr/>
        </p:nvGrpSpPr>
        <p:grpSpPr>
          <a:xfrm>
            <a:off x="865799" y="1185400"/>
            <a:ext cx="5886973" cy="402000"/>
            <a:chOff x="865799" y="1185400"/>
            <a:chExt cx="5886973" cy="402000"/>
          </a:xfrm>
        </p:grpSpPr>
        <p:sp>
          <p:nvSpPr>
            <p:cNvPr id="194" name="Shape 194"/>
            <p:cNvSpPr/>
            <p:nvPr/>
          </p:nvSpPr>
          <p:spPr>
            <a:xfrm flipH="1">
              <a:off x="865799" y="1185400"/>
              <a:ext cx="5840700" cy="4020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95" name="Shape 195"/>
            <p:cNvSpPr/>
            <p:nvPr/>
          </p:nvSpPr>
          <p:spPr>
            <a:xfrm rot="5400000" flipH="1">
              <a:off x="4011374" y="-1182349"/>
              <a:ext cx="373499" cy="510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2 1 1 1 1 1 1">
    <p:spTree>
      <p:nvGrpSpPr>
        <p:cNvPr id="1" name="Shape 196"/>
        <p:cNvGrpSpPr/>
        <p:nvPr/>
      </p:nvGrpSpPr>
      <p:grpSpPr>
        <a:xfrm>
          <a:off x="0" y="0"/>
          <a:ext cx="0" cy="0"/>
          <a:chOff x="0" y="0"/>
          <a:chExt cx="0" cy="0"/>
        </a:xfrm>
      </p:grpSpPr>
      <p:sp>
        <p:nvSpPr>
          <p:cNvPr id="197" name="Shape 197"/>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98" name="Shape 198"/>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99" name="Shape 19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200" name="Shape 200"/>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01" name="Shape 201"/>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02" name="Shape 202"/>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03" name="Shape 203"/>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04" name="Shape 204"/>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205" name="Shape 205"/>
          <p:cNvSpPr txBox="1"/>
          <p:nvPr/>
        </p:nvSpPr>
        <p:spPr>
          <a:xfrm>
            <a:off x="7038995" y="495443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dirty="0">
                <a:solidFill>
                  <a:srgbClr val="666666"/>
                </a:solidFill>
                <a:latin typeface="Georgia"/>
                <a:ea typeface="Georgia"/>
                <a:cs typeface="Georgia"/>
                <a:sym typeface="Georgia"/>
              </a:rPr>
              <a:t>PwC</a:t>
            </a:r>
          </a:p>
        </p:txBody>
      </p:sp>
      <p:grpSp>
        <p:nvGrpSpPr>
          <p:cNvPr id="206" name="Shape 206"/>
          <p:cNvGrpSpPr/>
          <p:nvPr/>
        </p:nvGrpSpPr>
        <p:grpSpPr>
          <a:xfrm>
            <a:off x="865749" y="1185400"/>
            <a:ext cx="6610800" cy="599399"/>
            <a:chOff x="865749" y="1185400"/>
            <a:chExt cx="6610800" cy="599399"/>
          </a:xfrm>
        </p:grpSpPr>
        <p:sp>
          <p:nvSpPr>
            <p:cNvPr id="207" name="Shape 207"/>
            <p:cNvSpPr/>
            <p:nvPr/>
          </p:nvSpPr>
          <p:spPr>
            <a:xfrm flipH="1">
              <a:off x="865749" y="1185400"/>
              <a:ext cx="6541500" cy="599399"/>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08" name="Shape 208"/>
            <p:cNvSpPr/>
            <p:nvPr/>
          </p:nvSpPr>
          <p:spPr>
            <a:xfrm rot="5400000" flipH="1">
              <a:off x="4853350" y="-880619"/>
              <a:ext cx="5570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grpSp>
        <p:nvGrpSpPr>
          <p:cNvPr id="209" name="Shape 209"/>
          <p:cNvGrpSpPr/>
          <p:nvPr/>
        </p:nvGrpSpPr>
        <p:grpSpPr>
          <a:xfrm>
            <a:off x="865749" y="1899349"/>
            <a:ext cx="6610800" cy="609068"/>
            <a:chOff x="865749" y="1899349"/>
            <a:chExt cx="6610800" cy="609068"/>
          </a:xfrm>
        </p:grpSpPr>
        <p:sp>
          <p:nvSpPr>
            <p:cNvPr id="210" name="Shape 210"/>
            <p:cNvSpPr/>
            <p:nvPr/>
          </p:nvSpPr>
          <p:spPr>
            <a:xfrm flipH="1">
              <a:off x="865749" y="1909018"/>
              <a:ext cx="6541500" cy="599399"/>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11" name="Shape 211"/>
            <p:cNvSpPr/>
            <p:nvPr/>
          </p:nvSpPr>
          <p:spPr>
            <a:xfrm rot="5400000" flipH="1">
              <a:off x="4848850" y="-162250"/>
              <a:ext cx="566100"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grpSp>
        <p:nvGrpSpPr>
          <p:cNvPr id="212" name="Shape 212"/>
          <p:cNvGrpSpPr/>
          <p:nvPr/>
        </p:nvGrpSpPr>
        <p:grpSpPr>
          <a:xfrm>
            <a:off x="865749" y="2595390"/>
            <a:ext cx="6610800" cy="625622"/>
            <a:chOff x="865749" y="2595390"/>
            <a:chExt cx="6610800" cy="625622"/>
          </a:xfrm>
        </p:grpSpPr>
        <p:sp>
          <p:nvSpPr>
            <p:cNvPr id="213" name="Shape 213"/>
            <p:cNvSpPr/>
            <p:nvPr/>
          </p:nvSpPr>
          <p:spPr>
            <a:xfrm flipH="1">
              <a:off x="865749" y="2621613"/>
              <a:ext cx="6541500" cy="599399"/>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14" name="Shape 214"/>
            <p:cNvSpPr/>
            <p:nvPr/>
          </p:nvSpPr>
          <p:spPr>
            <a:xfrm rot="5400000" flipH="1">
              <a:off x="4843300" y="539340"/>
              <a:ext cx="577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grpSp>
        <p:nvGrpSpPr>
          <p:cNvPr id="215" name="Shape 215"/>
          <p:cNvGrpSpPr/>
          <p:nvPr/>
        </p:nvGrpSpPr>
        <p:grpSpPr>
          <a:xfrm>
            <a:off x="865749" y="3312214"/>
            <a:ext cx="6610800" cy="625622"/>
            <a:chOff x="865749" y="3312214"/>
            <a:chExt cx="6610800" cy="625622"/>
          </a:xfrm>
        </p:grpSpPr>
        <p:sp>
          <p:nvSpPr>
            <p:cNvPr id="216" name="Shape 216"/>
            <p:cNvSpPr/>
            <p:nvPr/>
          </p:nvSpPr>
          <p:spPr>
            <a:xfrm flipH="1">
              <a:off x="865749" y="3338437"/>
              <a:ext cx="6541500" cy="599399"/>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17" name="Shape 217"/>
            <p:cNvSpPr/>
            <p:nvPr/>
          </p:nvSpPr>
          <p:spPr>
            <a:xfrm rot="5400000" flipH="1">
              <a:off x="4843300" y="1256164"/>
              <a:ext cx="577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2 1 1 1 1 1 1 1">
    <p:spTree>
      <p:nvGrpSpPr>
        <p:cNvPr id="1" name="Shape 218"/>
        <p:cNvGrpSpPr/>
        <p:nvPr/>
      </p:nvGrpSpPr>
      <p:grpSpPr>
        <a:xfrm>
          <a:off x="0" y="0"/>
          <a:ext cx="0" cy="0"/>
          <a:chOff x="0" y="0"/>
          <a:chExt cx="0" cy="0"/>
        </a:xfrm>
      </p:grpSpPr>
      <p:sp>
        <p:nvSpPr>
          <p:cNvPr id="219" name="Shape 219"/>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0" name="Shape 220"/>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1" name="Shape 221"/>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222" name="Shape 222"/>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23" name="Shape 223"/>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24" name="Shape 224"/>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5" name="Shape 225"/>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6" name="Shape 226"/>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227" name="Shape 227"/>
          <p:cNvSpPr txBox="1"/>
          <p:nvPr/>
        </p:nvSpPr>
        <p:spPr>
          <a:xfrm>
            <a:off x="7228375" y="4945798"/>
            <a:ext cx="17225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Font typeface="Georgia"/>
              <a:buNone/>
            </a:pPr>
            <a:endParaRPr sz="600" b="0" i="0" u="none" strike="noStrike" cap="none" dirty="0">
              <a:solidFill>
                <a:srgbClr val="D9D9D9"/>
              </a:solidFill>
              <a:latin typeface="Georgia"/>
              <a:ea typeface="Georgia"/>
              <a:cs typeface="Georgia"/>
              <a:sym typeface="Georgia"/>
            </a:endParaRPr>
          </a:p>
        </p:txBody>
      </p:sp>
      <p:sp>
        <p:nvSpPr>
          <p:cNvPr id="228" name="Shape 228"/>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229" name="Shape 229"/>
          <p:cNvGrpSpPr/>
          <p:nvPr/>
        </p:nvGrpSpPr>
        <p:grpSpPr>
          <a:xfrm>
            <a:off x="865749" y="1139701"/>
            <a:ext cx="6610800" cy="1011399"/>
            <a:chOff x="865749" y="1139701"/>
            <a:chExt cx="6610800" cy="1011399"/>
          </a:xfrm>
        </p:grpSpPr>
        <p:sp>
          <p:nvSpPr>
            <p:cNvPr id="230" name="Shape 230"/>
            <p:cNvSpPr/>
            <p:nvPr/>
          </p:nvSpPr>
          <p:spPr>
            <a:xfrm flipH="1">
              <a:off x="865749" y="1185400"/>
              <a:ext cx="6541500" cy="9657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1" name="Shape 231"/>
            <p:cNvSpPr/>
            <p:nvPr/>
          </p:nvSpPr>
          <p:spPr>
            <a:xfrm rot="5400000" flipH="1">
              <a:off x="4660300" y="-733349"/>
              <a:ext cx="943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grpSp>
        <p:nvGrpSpPr>
          <p:cNvPr id="232" name="Shape 232"/>
          <p:cNvGrpSpPr/>
          <p:nvPr/>
        </p:nvGrpSpPr>
        <p:grpSpPr>
          <a:xfrm>
            <a:off x="865749" y="2225149"/>
            <a:ext cx="6610800" cy="999987"/>
            <a:chOff x="865749" y="2225149"/>
            <a:chExt cx="6610800" cy="999987"/>
          </a:xfrm>
        </p:grpSpPr>
        <p:sp>
          <p:nvSpPr>
            <p:cNvPr id="233" name="Shape 233"/>
            <p:cNvSpPr/>
            <p:nvPr/>
          </p:nvSpPr>
          <p:spPr>
            <a:xfrm flipH="1">
              <a:off x="865749" y="2259436"/>
              <a:ext cx="6541500" cy="9657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4" name="Shape 234"/>
            <p:cNvSpPr/>
            <p:nvPr/>
          </p:nvSpPr>
          <p:spPr>
            <a:xfrm rot="5400000" flipH="1">
              <a:off x="4666000" y="346400"/>
              <a:ext cx="931800"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grpSp>
        <p:nvGrpSpPr>
          <p:cNvPr id="235" name="Shape 235"/>
          <p:cNvGrpSpPr/>
          <p:nvPr/>
        </p:nvGrpSpPr>
        <p:grpSpPr>
          <a:xfrm>
            <a:off x="865749" y="3287773"/>
            <a:ext cx="6610800" cy="1011400"/>
            <a:chOff x="865749" y="3287773"/>
            <a:chExt cx="6610800" cy="1011400"/>
          </a:xfrm>
        </p:grpSpPr>
        <p:sp>
          <p:nvSpPr>
            <p:cNvPr id="236" name="Shape 236"/>
            <p:cNvSpPr/>
            <p:nvPr/>
          </p:nvSpPr>
          <p:spPr>
            <a:xfrm flipH="1">
              <a:off x="865749" y="3333473"/>
              <a:ext cx="6541500" cy="9657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7" name="Shape 237"/>
            <p:cNvSpPr/>
            <p:nvPr/>
          </p:nvSpPr>
          <p:spPr>
            <a:xfrm rot="5400000" flipH="1">
              <a:off x="4660300" y="1414723"/>
              <a:ext cx="943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FFB6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2 1 1 1 1 1 1 1 1">
    <p:spTree>
      <p:nvGrpSpPr>
        <p:cNvPr id="1" name="Shape 238"/>
        <p:cNvGrpSpPr/>
        <p:nvPr/>
      </p:nvGrpSpPr>
      <p:grpSpPr>
        <a:xfrm>
          <a:off x="0" y="0"/>
          <a:ext cx="0" cy="0"/>
          <a:chOff x="0" y="0"/>
          <a:chExt cx="0" cy="0"/>
        </a:xfrm>
      </p:grpSpPr>
      <p:sp>
        <p:nvSpPr>
          <p:cNvPr id="239" name="Shape 239"/>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40" name="Shape 240"/>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41" name="Shape 241"/>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242" name="Shape 242"/>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43" name="Shape 243"/>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44" name="Shape 244"/>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45" name="Shape 245"/>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46" name="Shape 246"/>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247" name="Shape 247"/>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
        <p:nvSpPr>
          <p:cNvPr id="248" name="Shape 248"/>
          <p:cNvSpPr/>
          <p:nvPr/>
        </p:nvSpPr>
        <p:spPr>
          <a:xfrm>
            <a:off x="6632567" y="1472050"/>
            <a:ext cx="1930799" cy="1360799"/>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49" name="Shape 249"/>
          <p:cNvSpPr/>
          <p:nvPr/>
        </p:nvSpPr>
        <p:spPr>
          <a:xfrm>
            <a:off x="4710400" y="1472050"/>
            <a:ext cx="1930799" cy="1360799"/>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50" name="Shape 250"/>
          <p:cNvSpPr/>
          <p:nvPr/>
        </p:nvSpPr>
        <p:spPr>
          <a:xfrm>
            <a:off x="2777143" y="1472050"/>
            <a:ext cx="1930799" cy="1360799"/>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51" name="Shape 251"/>
          <p:cNvSpPr/>
          <p:nvPr/>
        </p:nvSpPr>
        <p:spPr>
          <a:xfrm>
            <a:off x="848225" y="1472050"/>
            <a:ext cx="1930799" cy="1360799"/>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E0301E"/>
        </a:solidFill>
        <a:effectLst/>
      </p:bgPr>
    </p:bg>
    <p:spTree>
      <p:nvGrpSpPr>
        <p:cNvPr id="1" name="Shape 252"/>
        <p:cNvGrpSpPr/>
        <p:nvPr/>
      </p:nvGrpSpPr>
      <p:grpSpPr>
        <a:xfrm>
          <a:off x="0" y="0"/>
          <a:ext cx="0" cy="0"/>
          <a:chOff x="0" y="0"/>
          <a:chExt cx="0" cy="0"/>
        </a:xfrm>
      </p:grpSpPr>
      <p:sp>
        <p:nvSpPr>
          <p:cNvPr id="253" name="Shape 25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A392"/>
                </a:solidFill>
                <a:latin typeface="Georgia"/>
                <a:ea typeface="Georgia"/>
                <a:cs typeface="Georgia"/>
                <a:sym typeface="Georgia"/>
              </a:rPr>
              <a:t>Recruiting  | 2017</a:t>
            </a:r>
          </a:p>
        </p:txBody>
      </p:sp>
      <p:sp>
        <p:nvSpPr>
          <p:cNvPr id="254" name="Shape 25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A392"/>
                </a:solidFill>
                <a:latin typeface="Georgia"/>
                <a:ea typeface="Georgia"/>
                <a:cs typeface="Georgia"/>
                <a:sym typeface="Georgia"/>
              </a:rPr>
              <a:t>PwC</a:t>
            </a:r>
          </a:p>
        </p:txBody>
      </p:sp>
      <p:sp>
        <p:nvSpPr>
          <p:cNvPr id="255" name="Shape 25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311708" y="744575"/>
            <a:ext cx="8520599" cy="2052599"/>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262" name="Shape 262"/>
          <p:cNvSpPr txBox="1">
            <a:spLocks noGrp="1"/>
          </p:cNvSpPr>
          <p:nvPr>
            <p:ph type="subTitle" idx="1"/>
          </p:nvPr>
        </p:nvSpPr>
        <p:spPr>
          <a:xfrm>
            <a:off x="311700" y="2834125"/>
            <a:ext cx="8520599"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263" name="Shape 26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4"/>
        <p:cNvGrpSpPr/>
        <p:nvPr/>
      </p:nvGrpSpPr>
      <p:grpSpPr>
        <a:xfrm>
          <a:off x="0" y="0"/>
          <a:ext cx="0" cy="0"/>
          <a:chOff x="0" y="0"/>
          <a:chExt cx="0" cy="0"/>
        </a:xfrm>
      </p:grpSpPr>
      <p:sp>
        <p:nvSpPr>
          <p:cNvPr id="265" name="Shape 265"/>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66" name="Shape 266"/>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67" name="Shape 267"/>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pic>
        <p:nvPicPr>
          <p:cNvPr id="268" name="Shape 268"/>
          <p:cNvPicPr preferRelativeResize="0"/>
          <p:nvPr/>
        </p:nvPicPr>
        <p:blipFill rotWithShape="1">
          <a:blip r:embed="rId2">
            <a:alphaModFix/>
          </a:blip>
          <a:srcRect l="15675" t="17641" r="20912"/>
          <a:stretch/>
        </p:blipFill>
        <p:spPr>
          <a:xfrm>
            <a:off x="4335425" y="4868250"/>
            <a:ext cx="282551" cy="275250"/>
          </a:xfrm>
          <a:prstGeom prst="rect">
            <a:avLst/>
          </a:prstGeom>
          <a:noFill/>
          <a:ln>
            <a:noFill/>
          </a:ln>
        </p:spPr>
      </p:pic>
      <p:sp>
        <p:nvSpPr>
          <p:cNvPr id="269" name="Shape 26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Campaign + Collateral Look and Feel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43"/>
        <p:cNvGrpSpPr/>
        <p:nvPr/>
      </p:nvGrpSpPr>
      <p:grpSpPr>
        <a:xfrm>
          <a:off x="0" y="0"/>
          <a:ext cx="0" cy="0"/>
          <a:chOff x="0" y="0"/>
          <a:chExt cx="0" cy="0"/>
        </a:xfrm>
      </p:grpSpPr>
      <p:sp>
        <p:nvSpPr>
          <p:cNvPr id="45" name="Shape 45"/>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6" name="Shape 46"/>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8" name="Shape 48"/>
          <p:cNvSpPr txBox="1"/>
          <p:nvPr userDrawn="1"/>
        </p:nvSpPr>
        <p:spPr>
          <a:xfrm>
            <a:off x="725331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dirty="0">
                <a:solidFill>
                  <a:srgbClr val="FFB4BE"/>
                </a:solidFill>
                <a:latin typeface="Georgia"/>
                <a:ea typeface="Georgia"/>
                <a:cs typeface="Georgia"/>
                <a:sym typeface="Georgia"/>
              </a:rPr>
              <a:t>PwC</a:t>
            </a:r>
          </a:p>
        </p:txBody>
      </p:sp>
      <p:sp>
        <p:nvSpPr>
          <p:cNvPr id="7" name="Shape 67"/>
          <p:cNvSpPr txBox="1"/>
          <p:nvPr userDrawn="1"/>
        </p:nvSpPr>
        <p:spPr>
          <a:xfrm>
            <a:off x="7536271" y="4920391"/>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0" i="0" u="none" strike="noStrike" cap="none" baseline="30000">
                <a:solidFill>
                  <a:srgbClr val="FFB4BE"/>
                </a:solidFill>
                <a:latin typeface="Helvetica Neue"/>
                <a:ea typeface="Helvetica Neue"/>
                <a:cs typeface="Helvetica Neue"/>
                <a:sym typeface="Helvetica Neue"/>
              </a:rPr>
              <a:t>‹#›</a:t>
            </a:fld>
            <a:endParaRPr lang="en" sz="1000" b="0" i="0" u="none" strike="noStrike" cap="none" baseline="30000" dirty="0">
              <a:solidFill>
                <a:srgbClr val="FFB4BE"/>
              </a:solidFill>
              <a:latin typeface="Helvetica Neue"/>
              <a:ea typeface="Helvetica Neue"/>
              <a:cs typeface="Helvetica Neue"/>
              <a:sym typeface="Helvetica Neue"/>
            </a:endParaRPr>
          </a:p>
        </p:txBody>
      </p:sp>
      <p:sp>
        <p:nvSpPr>
          <p:cNvPr id="11" name="Shape 44"/>
          <p:cNvSpPr txBox="1">
            <a:spLocks/>
          </p:cNvSpPr>
          <p:nvPr userDrawn="1"/>
        </p:nvSpPr>
        <p:spPr>
          <a:xfrm>
            <a:off x="8472457" y="4477244"/>
            <a:ext cx="548699" cy="3936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endParaRPr lang="en" dirty="0">
              <a:latin typeface="Georgia" panose="02040502050405020303" pitchFamily="18"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2" name="Shape 272"/>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73" name="Shape 27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6" name="Shape 276"/>
          <p:cNvSpPr txBox="1">
            <a:spLocks noGrp="1"/>
          </p:cNvSpPr>
          <p:nvPr>
            <p:ph type="body" idx="1"/>
          </p:nvPr>
        </p:nvSpPr>
        <p:spPr>
          <a:xfrm>
            <a:off x="311700" y="1152475"/>
            <a:ext cx="3999899"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7" name="Shape 277"/>
          <p:cNvSpPr txBox="1">
            <a:spLocks noGrp="1"/>
          </p:cNvSpPr>
          <p:nvPr>
            <p:ph type="body" idx="2"/>
          </p:nvPr>
        </p:nvSpPr>
        <p:spPr>
          <a:xfrm>
            <a:off x="4832400" y="1152475"/>
            <a:ext cx="3999899"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8" name="Shape 278"/>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81" name="Shape 28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555600"/>
            <a:ext cx="2807999" cy="7556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284" name="Shape 284"/>
          <p:cNvSpPr txBox="1">
            <a:spLocks noGrp="1"/>
          </p:cNvSpPr>
          <p:nvPr>
            <p:ph type="body" idx="1"/>
          </p:nvPr>
        </p:nvSpPr>
        <p:spPr>
          <a:xfrm>
            <a:off x="311700" y="1389600"/>
            <a:ext cx="2807999" cy="3179400"/>
          </a:xfrm>
          <a:prstGeom prst="rect">
            <a:avLst/>
          </a:prstGeom>
          <a:noFill/>
          <a:ln>
            <a:noFill/>
          </a:ln>
        </p:spPr>
        <p:txBody>
          <a:bodyPr wrap="square" lIns="91425" tIns="91425" rIns="91425" bIns="91425" anchor="t" anchorCtr="0"/>
          <a:lstStyle>
            <a:lvl1pPr marL="76200" marR="0" lvl="0"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85" name="Shape 285"/>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poin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90250" y="450150"/>
            <a:ext cx="63678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288" name="Shape 288"/>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89"/>
        <p:cNvGrpSpPr/>
        <p:nvPr/>
      </p:nvGrpSpPr>
      <p:grpSpPr>
        <a:xfrm>
          <a:off x="0" y="0"/>
          <a:ext cx="0" cy="0"/>
          <a:chOff x="0" y="0"/>
          <a:chExt cx="0" cy="0"/>
        </a:xfrm>
      </p:grpSpPr>
      <p:sp>
        <p:nvSpPr>
          <p:cNvPr id="290" name="Shape 290"/>
          <p:cNvSpPr/>
          <p:nvPr/>
        </p:nvSpPr>
        <p:spPr>
          <a:xfrm>
            <a:off x="4572000" y="-125"/>
            <a:ext cx="4572000" cy="5143499"/>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91" name="Shape 291"/>
          <p:cNvSpPr txBox="1">
            <a:spLocks noGrp="1"/>
          </p:cNvSpPr>
          <p:nvPr>
            <p:ph type="title"/>
          </p:nvPr>
        </p:nvSpPr>
        <p:spPr>
          <a:xfrm>
            <a:off x="265500" y="1233175"/>
            <a:ext cx="4045199"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292" name="Shape 292"/>
          <p:cNvSpPr txBox="1">
            <a:spLocks noGrp="1"/>
          </p:cNvSpPr>
          <p:nvPr>
            <p:ph type="subTitle" idx="1"/>
          </p:nvPr>
        </p:nvSpPr>
        <p:spPr>
          <a:xfrm>
            <a:off x="265500" y="2803075"/>
            <a:ext cx="4045199" cy="1235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293" name="Shape 293"/>
          <p:cNvSpPr txBox="1">
            <a:spLocks noGrp="1"/>
          </p:cNvSpPr>
          <p:nvPr>
            <p:ph type="body" idx="2"/>
          </p:nvPr>
        </p:nvSpPr>
        <p:spPr>
          <a:xfrm>
            <a:off x="4939500" y="724075"/>
            <a:ext cx="3837000" cy="3695099"/>
          </a:xfrm>
          <a:prstGeom prst="rect">
            <a:avLst/>
          </a:prstGeom>
          <a:noFill/>
          <a:ln>
            <a:noFill/>
          </a:ln>
        </p:spPr>
        <p:txBody>
          <a:bodyPr wrap="square" lIns="91425" tIns="91425" rIns="91425" bIns="91425" anchor="ctr"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4" name="Shape 294"/>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311700" y="4230575"/>
            <a:ext cx="5998800" cy="605100"/>
          </a:xfrm>
          <a:prstGeom prst="rect">
            <a:avLst/>
          </a:prstGeom>
          <a:noFill/>
          <a:ln>
            <a:noFill/>
          </a:ln>
        </p:spPr>
        <p:txBody>
          <a:bodyPr wrap="square" lIns="91425" tIns="91425" rIns="91425" bIns="91425" anchor="ctr" anchorCtr="0"/>
          <a:lstStyle>
            <a:lvl1pPr marL="114300" marR="0" lvl="0" indent="0" algn="l" rtl="0">
              <a:lnSpc>
                <a:spcPct val="100000"/>
              </a:lnSpc>
              <a:spcBef>
                <a:spcPts val="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7" name="Shape 297"/>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ig number">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1106125"/>
            <a:ext cx="8520599" cy="1963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300" name="Shape 300"/>
          <p:cNvSpPr txBox="1">
            <a:spLocks noGrp="1"/>
          </p:cNvSpPr>
          <p:nvPr>
            <p:ph type="body" idx="1"/>
          </p:nvPr>
        </p:nvSpPr>
        <p:spPr>
          <a:xfrm>
            <a:off x="311700" y="3152225"/>
            <a:ext cx="8520599" cy="1300800"/>
          </a:xfrm>
          <a:prstGeom prst="rect">
            <a:avLst/>
          </a:prstGeom>
          <a:noFill/>
          <a:ln>
            <a:noFill/>
          </a:ln>
        </p:spPr>
        <p:txBody>
          <a:bodyPr wrap="square" lIns="91425" tIns="91425" rIns="91425" bIns="91425" anchor="t" anchorCtr="0"/>
          <a:lstStyle>
            <a:lvl1pPr marL="114300" marR="0" lvl="0" indent="0" algn="ctr"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01" name="Shape 30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2"/>
        <p:cNvGrpSpPr/>
        <p:nvPr/>
      </p:nvGrpSpPr>
      <p:grpSpPr>
        <a:xfrm>
          <a:off x="0" y="0"/>
          <a:ext cx="0" cy="0"/>
          <a:chOff x="0" y="0"/>
          <a:chExt cx="0" cy="0"/>
        </a:xfrm>
      </p:grpSpPr>
      <p:sp>
        <p:nvSpPr>
          <p:cNvPr id="303" name="Shape 30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1 1">
    <p:spTree>
      <p:nvGrpSpPr>
        <p:cNvPr id="1" name="Shape 62"/>
        <p:cNvGrpSpPr/>
        <p:nvPr/>
      </p:nvGrpSpPr>
      <p:grpSpPr>
        <a:xfrm>
          <a:off x="0" y="0"/>
          <a:ext cx="0" cy="0"/>
          <a:chOff x="0" y="0"/>
          <a:chExt cx="0" cy="0"/>
        </a:xfrm>
      </p:grpSpPr>
      <p:sp>
        <p:nvSpPr>
          <p:cNvPr id="63" name="Shape 63"/>
          <p:cNvSpPr/>
          <p:nvPr/>
        </p:nvSpPr>
        <p:spPr>
          <a:xfrm>
            <a:off x="150" y="0"/>
            <a:ext cx="9144000" cy="945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4" name="Shape 64"/>
          <p:cNvSpPr/>
          <p:nvPr/>
        </p:nvSpPr>
        <p:spPr>
          <a:xfrm rot="-5400000">
            <a:off x="3248399" y="-3248363"/>
            <a:ext cx="885599" cy="7382399"/>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DB536A"/>
              </a:solidFill>
              <a:latin typeface="Arial"/>
              <a:ea typeface="Arial"/>
              <a:cs typeface="Arial"/>
              <a:sym typeface="Arial"/>
            </a:endParaRPr>
          </a:p>
        </p:txBody>
      </p:sp>
      <p:sp>
        <p:nvSpPr>
          <p:cNvPr id="16" name="Shape 48"/>
          <p:cNvSpPr txBox="1"/>
          <p:nvPr userDrawn="1"/>
        </p:nvSpPr>
        <p:spPr>
          <a:xfrm>
            <a:off x="725331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dirty="0">
                <a:solidFill>
                  <a:srgbClr val="D9D9D9"/>
                </a:solidFill>
                <a:latin typeface="Georgia" panose="02040502050405020303" pitchFamily="18" charset="0"/>
                <a:ea typeface="Georgia"/>
                <a:cs typeface="Georgia"/>
                <a:sym typeface="Georgia"/>
              </a:rPr>
              <a:t>PwC</a:t>
            </a:r>
          </a:p>
        </p:txBody>
      </p:sp>
      <p:sp>
        <p:nvSpPr>
          <p:cNvPr id="17" name="Shape 67"/>
          <p:cNvSpPr txBox="1"/>
          <p:nvPr userDrawn="1"/>
        </p:nvSpPr>
        <p:spPr>
          <a:xfrm>
            <a:off x="7536271" y="4882291"/>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0" i="0" u="none" strike="noStrike" cap="none" baseline="30000">
                <a:solidFill>
                  <a:srgbClr val="D9D9D9"/>
                </a:solidFill>
                <a:latin typeface="Georgia" panose="02040502050405020303" pitchFamily="18" charset="0"/>
                <a:ea typeface="Helvetica Neue"/>
                <a:cs typeface="Helvetica Neue"/>
                <a:sym typeface="Helvetica Neue"/>
              </a:rPr>
              <a:t>‹#›</a:t>
            </a:fld>
            <a:endParaRPr lang="en" sz="1000" b="0" i="0" u="none" strike="noStrike" cap="none" baseline="30000" dirty="0">
              <a:solidFill>
                <a:srgbClr val="D9D9D9"/>
              </a:solidFill>
              <a:latin typeface="Georgia" panose="02040502050405020303" pitchFamily="18" charset="0"/>
              <a:ea typeface="Helvetica Neue"/>
              <a:cs typeface="Helvetica Neue"/>
              <a:sym typeface="Helvetica Neue"/>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3">
    <p:spTree>
      <p:nvGrpSpPr>
        <p:cNvPr id="1" name="Shape 112"/>
        <p:cNvGrpSpPr/>
        <p:nvPr/>
      </p:nvGrpSpPr>
      <p:grpSpPr>
        <a:xfrm>
          <a:off x="0" y="0"/>
          <a:ext cx="0" cy="0"/>
          <a:chOff x="0" y="0"/>
          <a:chExt cx="0" cy="0"/>
        </a:xfrm>
      </p:grpSpPr>
      <p:sp>
        <p:nvSpPr>
          <p:cNvPr id="113" name="Shape 113"/>
          <p:cNvSpPr/>
          <p:nvPr/>
        </p:nvSpPr>
        <p:spPr>
          <a:xfrm>
            <a:off x="865800" y="1209075"/>
            <a:ext cx="5956199" cy="4020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14" name="Shape 114"/>
          <p:cNvSpPr/>
          <p:nvPr/>
        </p:nvSpPr>
        <p:spPr>
          <a:xfrm rot="-5400000">
            <a:off x="865950" y="1209075"/>
            <a:ext cx="373499" cy="3738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15" name="Shape 115"/>
          <p:cNvSpPr/>
          <p:nvPr/>
        </p:nvSpPr>
        <p:spPr>
          <a:xfrm>
            <a:off x="865800" y="1801750"/>
            <a:ext cx="5956199" cy="4020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16" name="Shape 116"/>
          <p:cNvSpPr/>
          <p:nvPr/>
        </p:nvSpPr>
        <p:spPr>
          <a:xfrm rot="-5400000">
            <a:off x="865950" y="1801750"/>
            <a:ext cx="373499" cy="3738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17" name="Shape 117"/>
          <p:cNvSpPr/>
          <p:nvPr/>
        </p:nvSpPr>
        <p:spPr>
          <a:xfrm>
            <a:off x="865800" y="2422775"/>
            <a:ext cx="5956199" cy="4020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18" name="Shape 118"/>
          <p:cNvSpPr/>
          <p:nvPr/>
        </p:nvSpPr>
        <p:spPr>
          <a:xfrm rot="-5400000">
            <a:off x="865950" y="2422775"/>
            <a:ext cx="373499" cy="3738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19" name="Shape 119"/>
          <p:cNvSpPr/>
          <p:nvPr/>
        </p:nvSpPr>
        <p:spPr>
          <a:xfrm>
            <a:off x="865800" y="3043800"/>
            <a:ext cx="5956199" cy="4020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20" name="Shape 120"/>
          <p:cNvSpPr/>
          <p:nvPr/>
        </p:nvSpPr>
        <p:spPr>
          <a:xfrm rot="-5400000">
            <a:off x="865950" y="3043800"/>
            <a:ext cx="373499" cy="3738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21" name="Shape 121"/>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122" name="Shape 122"/>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23"/>
        <p:cNvGrpSpPr/>
        <p:nvPr/>
      </p:nvGrpSpPr>
      <p:grpSpPr>
        <a:xfrm>
          <a:off x="0" y="0"/>
          <a:ext cx="0" cy="0"/>
          <a:chOff x="0" y="0"/>
          <a:chExt cx="0" cy="0"/>
        </a:xfrm>
      </p:grpSpPr>
      <p:sp>
        <p:nvSpPr>
          <p:cNvPr id="124" name="Shape 124"/>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25" name="Shape 125"/>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26" name="Shape 126"/>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27" name="Shape 127"/>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128" name="Shape 128"/>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31" name="Shape 131"/>
          <p:cNvSpPr/>
          <p:nvPr/>
        </p:nvSpPr>
        <p:spPr>
          <a:xfrm>
            <a:off x="0" y="0"/>
            <a:ext cx="9144000" cy="51726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AD3F39"/>
              </a:solidFill>
              <a:latin typeface="Arial"/>
              <a:ea typeface="Arial"/>
              <a:cs typeface="Arial"/>
              <a:sym typeface="Arial"/>
            </a:endParaRPr>
          </a:p>
        </p:txBody>
      </p:sp>
      <p:sp>
        <p:nvSpPr>
          <p:cNvPr id="132" name="Shape 132"/>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33" name="Shape 13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134" name="Shape 13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PwC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3 1 2 1 1">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37" name="Shape 137"/>
          <p:cNvSpPr/>
          <p:nvPr/>
        </p:nvSpPr>
        <p:spPr>
          <a:xfrm>
            <a:off x="0" y="0"/>
            <a:ext cx="9144000" cy="51726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38" name="Shape 138"/>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39" name="Shape 13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Recruiting  | 2017</a:t>
            </a:r>
          </a:p>
        </p:txBody>
      </p:sp>
      <p:sp>
        <p:nvSpPr>
          <p:cNvPr id="140" name="Shape 14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PwC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3 1 2 1 1 1">
    <p:spTree>
      <p:nvGrpSpPr>
        <p:cNvPr id="1" name="Shape 141"/>
        <p:cNvGrpSpPr/>
        <p:nvPr/>
      </p:nvGrpSpPr>
      <p:grpSpPr>
        <a:xfrm>
          <a:off x="0" y="0"/>
          <a:ext cx="0" cy="0"/>
          <a:chOff x="0" y="0"/>
          <a:chExt cx="0" cy="0"/>
        </a:xfrm>
      </p:grpSpPr>
      <p:sp>
        <p:nvSpPr>
          <p:cNvPr id="142" name="Shape 142"/>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43" name="Shape 143"/>
          <p:cNvSpPr/>
          <p:nvPr/>
        </p:nvSpPr>
        <p:spPr>
          <a:xfrm>
            <a:off x="0" y="0"/>
            <a:ext cx="9144000" cy="51726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44" name="Shape 144"/>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45" name="Shape 145"/>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7373"/>
                </a:solidFill>
                <a:latin typeface="Georgia"/>
                <a:ea typeface="Georgia"/>
                <a:cs typeface="Georgia"/>
                <a:sym typeface="Georgia"/>
              </a:rPr>
              <a:t>Recruiting  | 2017</a:t>
            </a:r>
          </a:p>
        </p:txBody>
      </p:sp>
      <p:sp>
        <p:nvSpPr>
          <p:cNvPr id="146" name="Shape 146"/>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7373"/>
                </a:solidFill>
                <a:latin typeface="Georgia"/>
                <a:ea typeface="Georgia"/>
                <a:cs typeface="Georgia"/>
                <a:sym typeface="Georgia"/>
              </a:rPr>
              <a:t>PwC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1 2 1">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49" name="Shape 149"/>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50" name="Shape 150"/>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pic>
        <p:nvPicPr>
          <p:cNvPr id="151" name="Shape 151"/>
          <p:cNvPicPr preferRelativeResize="0"/>
          <p:nvPr/>
        </p:nvPicPr>
        <p:blipFill rotWithShape="1">
          <a:blip r:embed="rId2">
            <a:alphaModFix amt="14000"/>
          </a:blip>
          <a:srcRect t="4259" b="4706"/>
          <a:stretch/>
        </p:blipFill>
        <p:spPr>
          <a:xfrm>
            <a:off x="3293021" y="0"/>
            <a:ext cx="4554022" cy="4748949"/>
          </a:xfrm>
          <a:prstGeom prst="rect">
            <a:avLst/>
          </a:prstGeom>
          <a:noFill/>
          <a:ln>
            <a:noFill/>
          </a:ln>
        </p:spPr>
      </p:pic>
      <p:sp>
        <p:nvSpPr>
          <p:cNvPr id="152" name="Shape 152"/>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B4BE"/>
                </a:solidFill>
                <a:latin typeface="Georgia"/>
                <a:ea typeface="Georgia"/>
                <a:cs typeface="Georgia"/>
                <a:sym typeface="Georgia"/>
              </a:rPr>
              <a:t>Recruiting  | 2017</a:t>
            </a:r>
          </a:p>
        </p:txBody>
      </p:sp>
      <p:sp>
        <p:nvSpPr>
          <p:cNvPr id="153" name="Shape 153"/>
          <p:cNvSpPr txBox="1"/>
          <p:nvPr/>
        </p:nvSpPr>
        <p:spPr>
          <a:xfrm>
            <a:off x="7324924" y="4878243"/>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endParaRPr lang="en" sz="600" b="0" i="0" u="none" strike="noStrike" cap="none" dirty="0" smtClean="0">
              <a:solidFill>
                <a:srgbClr val="FFB4BE"/>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dirty="0" smtClean="0">
                <a:solidFill>
                  <a:srgbClr val="FFB4BE"/>
                </a:solidFill>
                <a:latin typeface="Georgia"/>
                <a:ea typeface="Georgia"/>
                <a:cs typeface="Georgia"/>
                <a:sym typeface="Georgia"/>
              </a:rPr>
              <a:t>PwC</a:t>
            </a:r>
            <a:endParaRPr lang="en" sz="600" b="0" i="0" u="none" strike="noStrike" cap="none" dirty="0">
              <a:solidFill>
                <a:srgbClr val="FFB4BE"/>
              </a:solidFill>
              <a:latin typeface="Georgia"/>
              <a:ea typeface="Georgia"/>
              <a:cs typeface="Georgia"/>
              <a:sym typeface="Georgia"/>
            </a:endParaRPr>
          </a:p>
        </p:txBody>
      </p:sp>
      <p:sp>
        <p:nvSpPr>
          <p:cNvPr id="9" name="Shape 67"/>
          <p:cNvSpPr txBox="1"/>
          <p:nvPr userDrawn="1"/>
        </p:nvSpPr>
        <p:spPr>
          <a:xfrm>
            <a:off x="7674637" y="4898343"/>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dirty="0">
              <a:solidFill>
                <a:srgbClr val="D9D9D9"/>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rgbClr val="999999"/>
              </a:buClr>
              <a:buSzPct val="25000"/>
              <a:buFont typeface="Helvetica Neue"/>
              <a:buNone/>
            </a:pPr>
            <a:fld id="{00000000-1234-1234-1234-123412341234}" type="slidenum">
              <a:rPr lang="en" sz="600" b="0" i="0" u="none" strike="noStrike" cap="none">
                <a:solidFill>
                  <a:srgbClr val="999999"/>
                </a:solidFill>
                <a:latin typeface="Helvetica Neue"/>
                <a:ea typeface="Helvetica Neue"/>
                <a:cs typeface="Helvetica Neue"/>
                <a:sym typeface="Helvetica Neue"/>
              </a:rPr>
              <a:t>‹#›</a:t>
            </a:fld>
            <a:endParaRPr lang="en" sz="600" b="0" i="0" u="none" strike="noStrike" cap="none">
              <a:solidFill>
                <a:srgbClr val="999999"/>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58" name="Shape 258"/>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9" name="Shape 259"/>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hackerearth.com/practice/machine-learning/machine-learning-algorithms/beginners-guide-regression-analysis-plot-interpretations/tutoria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google.com/search?q=basic+linear+equation+graph&amp;rlz=1C1GGRV_enUS753US753&amp;source=lnms&amp;tbm=isch&amp;sa=X&amp;ved=0ahUKEwjf29uDvJPVAhUKfiYKHQBvANIQ_AUICigB&amp;biw=1533&amp;bih=761#tbm=isch&amp;q=basic+fitting+line+graph&amp;imgrc=PG9RR9w1ofQR6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301E"/>
        </a:solidFill>
        <a:effectLst/>
      </p:bgPr>
    </p:bg>
    <p:spTree>
      <p:nvGrpSpPr>
        <p:cNvPr id="1" name="Shape 307"/>
        <p:cNvGrpSpPr/>
        <p:nvPr/>
      </p:nvGrpSpPr>
      <p:grpSpPr>
        <a:xfrm>
          <a:off x="0" y="0"/>
          <a:ext cx="0" cy="0"/>
          <a:chOff x="0" y="0"/>
          <a:chExt cx="0" cy="0"/>
        </a:xfrm>
      </p:grpSpPr>
      <p:pic>
        <p:nvPicPr>
          <p:cNvPr id="310" name="Shape 310"/>
          <p:cNvPicPr preferRelativeResize="0"/>
          <p:nvPr/>
        </p:nvPicPr>
        <p:blipFill rotWithShape="1">
          <a:blip r:embed="rId3">
            <a:alphaModFix/>
          </a:blip>
          <a:srcRect/>
          <a:stretch/>
        </p:blipFill>
        <p:spPr>
          <a:xfrm>
            <a:off x="861425" y="4073433"/>
            <a:ext cx="439200" cy="333000"/>
          </a:xfrm>
          <a:prstGeom prst="rect">
            <a:avLst/>
          </a:prstGeom>
          <a:noFill/>
          <a:ln>
            <a:noFill/>
          </a:ln>
        </p:spPr>
      </p:pic>
      <p:sp>
        <p:nvSpPr>
          <p:cNvPr id="4" name="Shape 308"/>
          <p:cNvSpPr txBox="1"/>
          <p:nvPr/>
        </p:nvSpPr>
        <p:spPr>
          <a:xfrm>
            <a:off x="833950" y="1493151"/>
            <a:ext cx="7557600" cy="2806922"/>
          </a:xfrm>
          <a:prstGeom prst="rect">
            <a:avLst/>
          </a:prstGeom>
          <a:noFill/>
          <a:ln>
            <a:noFill/>
          </a:ln>
        </p:spPr>
        <p:txBody>
          <a:bodyPr wrap="square" lIns="0" tIns="0" rIns="0" bIns="0" anchor="t" anchorCtr="0">
            <a:spAutoFit/>
          </a:bodyPr>
          <a:lstStyle/>
          <a:p>
            <a:pPr lvl="0">
              <a:lnSpc>
                <a:spcPct val="80000"/>
              </a:lnSpc>
              <a:buClr>
                <a:srgbClr val="000000"/>
              </a:buClr>
              <a:buSzPct val="25000"/>
            </a:pPr>
            <a:r>
              <a:rPr lang="en-US" sz="4000" i="1" dirty="0" err="1" smtClean="0">
                <a:solidFill>
                  <a:srgbClr val="FFFFFF"/>
                </a:solidFill>
                <a:latin typeface="Georgia"/>
                <a:ea typeface="Georgia"/>
                <a:cs typeface="Georgia"/>
                <a:sym typeface="Georgia"/>
              </a:rPr>
              <a:t>Bibitor</a:t>
            </a:r>
            <a:r>
              <a:rPr lang="en-US" sz="4000" i="1" dirty="0" smtClean="0">
                <a:solidFill>
                  <a:srgbClr val="FFFFFF"/>
                </a:solidFill>
                <a:latin typeface="Georgia"/>
                <a:ea typeface="Georgia"/>
                <a:cs typeface="Georgia"/>
                <a:sym typeface="Georgia"/>
              </a:rPr>
              <a:t> LLC* </a:t>
            </a:r>
            <a:endParaRPr lang="en-US" sz="4000" i="1" dirty="0" smtClean="0">
              <a:solidFill>
                <a:srgbClr val="FFFFFF"/>
              </a:solidFill>
              <a:latin typeface="Georgia"/>
              <a:ea typeface="Georgia"/>
              <a:cs typeface="Georgia"/>
              <a:sym typeface="Georgia"/>
            </a:endParaRPr>
          </a:p>
          <a:p>
            <a:pPr lvl="0">
              <a:lnSpc>
                <a:spcPct val="80000"/>
              </a:lnSpc>
              <a:buClr>
                <a:srgbClr val="000000"/>
              </a:buClr>
              <a:buSzPct val="25000"/>
            </a:pPr>
            <a:r>
              <a:rPr lang="en-US" sz="4000" i="1" dirty="0" smtClean="0">
                <a:solidFill>
                  <a:srgbClr val="FFFFFF"/>
                </a:solidFill>
                <a:latin typeface="Georgia"/>
                <a:ea typeface="Georgia"/>
                <a:cs typeface="Georgia"/>
                <a:sym typeface="Georgia"/>
              </a:rPr>
              <a:t>Inventory </a:t>
            </a:r>
            <a:r>
              <a:rPr lang="en-US" sz="4000" i="1" dirty="0">
                <a:solidFill>
                  <a:srgbClr val="FFFFFF"/>
                </a:solidFill>
                <a:latin typeface="Georgia"/>
                <a:ea typeface="Georgia"/>
                <a:cs typeface="Georgia"/>
                <a:sym typeface="Georgia"/>
              </a:rPr>
              <a:t>Analysis Case </a:t>
            </a:r>
            <a:r>
              <a:rPr lang="en-US" sz="4000" i="1" dirty="0" smtClean="0">
                <a:solidFill>
                  <a:srgbClr val="FFFFFF"/>
                </a:solidFill>
                <a:latin typeface="Georgia"/>
                <a:ea typeface="Georgia"/>
                <a:cs typeface="Georgia"/>
                <a:sym typeface="Georgia"/>
              </a:rPr>
              <a:t>Study</a:t>
            </a:r>
          </a:p>
          <a:p>
            <a:pPr lvl="0">
              <a:lnSpc>
                <a:spcPct val="80000"/>
              </a:lnSpc>
              <a:buClr>
                <a:srgbClr val="000000"/>
              </a:buClr>
              <a:buSzPct val="25000"/>
            </a:pPr>
            <a:endParaRPr lang="en-US" sz="4000" b="0" i="1" u="none" strike="noStrike" cap="none" dirty="0">
              <a:solidFill>
                <a:srgbClr val="FFFFFF"/>
              </a:solidFill>
              <a:latin typeface="Georgia"/>
              <a:ea typeface="Georgia"/>
              <a:cs typeface="Georgia"/>
              <a:sym typeface="Georgia"/>
            </a:endParaRPr>
          </a:p>
          <a:p>
            <a:pPr lvl="0">
              <a:lnSpc>
                <a:spcPct val="80000"/>
              </a:lnSpc>
              <a:buClr>
                <a:srgbClr val="000000"/>
              </a:buClr>
              <a:buSzPct val="25000"/>
            </a:pPr>
            <a:r>
              <a:rPr lang="en-US" sz="4000" i="1" dirty="0" smtClean="0">
                <a:solidFill>
                  <a:srgbClr val="FFFFFF"/>
                </a:solidFill>
                <a:latin typeface="Georgia"/>
                <a:ea typeface="Georgia"/>
                <a:cs typeface="Georgia"/>
                <a:sym typeface="Georgia"/>
              </a:rPr>
              <a:t>Phase </a:t>
            </a:r>
            <a:r>
              <a:rPr lang="en-US" sz="4000" i="1" dirty="0" smtClean="0">
                <a:solidFill>
                  <a:srgbClr val="FFFFFF"/>
                </a:solidFill>
                <a:latin typeface="Georgia"/>
                <a:ea typeface="Georgia"/>
                <a:cs typeface="Georgia"/>
                <a:sym typeface="Georgia"/>
              </a:rPr>
              <a:t>3</a:t>
            </a:r>
          </a:p>
          <a:p>
            <a:pPr>
              <a:lnSpc>
                <a:spcPct val="80000"/>
              </a:lnSpc>
              <a:buClr>
                <a:srgbClr val="000000"/>
              </a:buClr>
              <a:buSzPct val="25000"/>
            </a:pPr>
            <a:r>
              <a:rPr lang="en-US" dirty="0">
                <a:solidFill>
                  <a:schemeClr val="bg1"/>
                </a:solidFill>
                <a:latin typeface="Georgia" panose="02040502050405020303" pitchFamily="18" charset="0"/>
              </a:rPr>
              <a:t>*Note1:  </a:t>
            </a:r>
            <a:r>
              <a:rPr lang="en-US" dirty="0" err="1">
                <a:solidFill>
                  <a:schemeClr val="bg1"/>
                </a:solidFill>
                <a:latin typeface="Georgia" panose="02040502050405020303" pitchFamily="18" charset="0"/>
              </a:rPr>
              <a:t>Bibitor</a:t>
            </a:r>
            <a:r>
              <a:rPr lang="en-US" dirty="0">
                <a:solidFill>
                  <a:schemeClr val="bg1"/>
                </a:solidFill>
                <a:latin typeface="Georgia" panose="02040502050405020303" pitchFamily="18" charset="0"/>
              </a:rPr>
              <a:t>, LLC is a fictitious company based on data created by the HUB of Analytics Education @ </a:t>
            </a:r>
            <a:r>
              <a:rPr lang="en-US" u="sng" dirty="0">
                <a:solidFill>
                  <a:schemeClr val="bg1"/>
                </a:solidFill>
                <a:latin typeface="Georgia" panose="02040502050405020303" pitchFamily="18" charset="0"/>
              </a:rPr>
              <a:t>www.hubae.org</a:t>
            </a:r>
            <a:r>
              <a:rPr lang="en-US" dirty="0">
                <a:solidFill>
                  <a:schemeClr val="bg1"/>
                </a:solidFill>
                <a:latin typeface="Georgia" panose="02040502050405020303" pitchFamily="18" charset="0"/>
              </a:rPr>
              <a:t>. </a:t>
            </a:r>
            <a:endParaRPr lang="en" i="1" dirty="0">
              <a:solidFill>
                <a:schemeClr val="bg1"/>
              </a:solidFill>
              <a:latin typeface="Georgia" panose="02040502050405020303" pitchFamily="18" charset="0"/>
              <a:ea typeface="Georgia"/>
              <a:cs typeface="Georgia"/>
              <a:sym typeface="Georgia"/>
            </a:endParaRPr>
          </a:p>
          <a:p>
            <a:pPr lvl="0">
              <a:lnSpc>
                <a:spcPct val="80000"/>
              </a:lnSpc>
              <a:buClr>
                <a:srgbClr val="000000"/>
              </a:buClr>
              <a:buSzPct val="25000"/>
            </a:pPr>
            <a:endParaRPr lang="en" sz="4000" b="0" i="1" u="none" strike="noStrike" cap="none" dirty="0">
              <a:solidFill>
                <a:srgbClr val="FFFFFF"/>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pic>
        <p:nvPicPr>
          <p:cNvPr id="5" name="Content Placeholder 21"/>
          <p:cNvPicPr>
            <a:picLocks noChangeAspect="1"/>
          </p:cNvPicPr>
          <p:nvPr/>
        </p:nvPicPr>
        <p:blipFill>
          <a:blip r:embed="rId3"/>
          <a:stretch>
            <a:fillRect/>
          </a:stretch>
        </p:blipFill>
        <p:spPr>
          <a:xfrm>
            <a:off x="629686" y="1331913"/>
            <a:ext cx="3506886" cy="1104020"/>
          </a:xfrm>
          <a:prstGeom prst="rect">
            <a:avLst/>
          </a:prstGeom>
        </p:spPr>
      </p:pic>
      <p:sp>
        <p:nvSpPr>
          <p:cNvPr id="9" name="Rectangle 8"/>
          <p:cNvSpPr/>
          <p:nvPr/>
        </p:nvSpPr>
        <p:spPr>
          <a:xfrm>
            <a:off x="4505080" y="924510"/>
            <a:ext cx="3672133" cy="3214021"/>
          </a:xfrm>
          <a:prstGeom prst="rect">
            <a:avLst/>
          </a:prstGeom>
        </p:spPr>
        <p:txBody>
          <a:bodyPr wrap="square">
            <a:spAutoFit/>
          </a:bodyPr>
          <a:lstStyle/>
          <a:p>
            <a:pPr marL="182880" indent="-182880">
              <a:buFont typeface="Arial" panose="020B0604020202020204" pitchFamily="34" charset="0"/>
              <a:buChar char="•"/>
            </a:pPr>
            <a:r>
              <a:rPr lang="en-US" b="1" dirty="0">
                <a:latin typeface="+mj-lt"/>
                <a:ea typeface="Calibri" panose="020F0502020204030204" pitchFamily="34" charset="0"/>
                <a:cs typeface="Times New Roman" panose="02020603050405020304" pitchFamily="18" charset="0"/>
              </a:rPr>
              <a:t>Deriving the Slope of the line of </a:t>
            </a:r>
            <a:r>
              <a:rPr lang="en-US" b="1" dirty="0" smtClean="0">
                <a:latin typeface="+mj-lt"/>
                <a:ea typeface="Calibri" panose="020F0502020204030204" pitchFamily="34" charset="0"/>
                <a:cs typeface="Times New Roman" panose="02020603050405020304" pitchFamily="18" charset="0"/>
              </a:rPr>
              <a:t>best fit</a:t>
            </a:r>
            <a:r>
              <a:rPr lang="en-US" b="1" dirty="0">
                <a:latin typeface="+mj-lt"/>
                <a:ea typeface="Calibri" panose="020F0502020204030204" pitchFamily="34" charset="0"/>
                <a:cs typeface="Times New Roman" panose="02020603050405020304" pitchFamily="18" charset="0"/>
              </a:rPr>
              <a:t>:</a:t>
            </a:r>
          </a:p>
          <a:p>
            <a:pPr marL="365760" lvl="1" indent="-182880">
              <a:lnSpc>
                <a:spcPct val="107000"/>
              </a:lnSpc>
              <a:buFont typeface="Arial" panose="020B0604020202020204" pitchFamily="34" charset="0"/>
              <a:buChar char="-"/>
            </a:pPr>
            <a:r>
              <a:rPr lang="en-US" b="1" dirty="0">
                <a:latin typeface="+mj-lt"/>
                <a:ea typeface="Calibri" panose="020F0502020204030204" pitchFamily="34" charset="0"/>
                <a:cs typeface="Times New Roman" panose="02020603050405020304" pitchFamily="18" charset="0"/>
              </a:rPr>
              <a:t>Numerator: </a:t>
            </a:r>
            <a:r>
              <a:rPr lang="en-US" dirty="0">
                <a:latin typeface="+mj-lt"/>
                <a:ea typeface="Calibri" panose="020F0502020204030204" pitchFamily="34" charset="0"/>
                <a:cs typeface="Times New Roman" panose="02020603050405020304" pitchFamily="18" charset="0"/>
              </a:rPr>
              <a:t>for each known data point, calculate the sum of the </a:t>
            </a:r>
            <a:r>
              <a:rPr lang="en-US" dirty="0" smtClean="0">
                <a:latin typeface="+mj-lt"/>
                <a:ea typeface="Calibri" panose="020F0502020204030204" pitchFamily="34" charset="0"/>
                <a:cs typeface="Times New Roman" panose="02020603050405020304" pitchFamily="18" charset="0"/>
              </a:rPr>
              <a:t>variances –where </a:t>
            </a:r>
            <a:r>
              <a:rPr lang="en-US" dirty="0">
                <a:latin typeface="+mj-lt"/>
                <a:ea typeface="Calibri" panose="020F0502020204030204" pitchFamily="34" charset="0"/>
                <a:cs typeface="Times New Roman" panose="02020603050405020304" pitchFamily="18" charset="0"/>
              </a:rPr>
              <a:t>point </a:t>
            </a:r>
            <a:r>
              <a:rPr lang="en-US" dirty="0">
                <a:solidFill>
                  <a:schemeClr val="tx1"/>
                </a:solidFill>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   is each known event, and </a:t>
            </a:r>
            <a:r>
              <a:rPr lang="en-US" dirty="0" smtClean="0">
                <a:latin typeface="+mj-lt"/>
                <a:ea typeface="Calibri" panose="020F0502020204030204" pitchFamily="34" charset="0"/>
                <a:cs typeface="Times New Roman" panose="02020603050405020304" pitchFamily="18" charset="0"/>
              </a:rPr>
              <a:t>     is </a:t>
            </a:r>
            <a:r>
              <a:rPr lang="en-US" dirty="0">
                <a:latin typeface="+mj-lt"/>
                <a:ea typeface="Calibri" panose="020F0502020204030204" pitchFamily="34" charset="0"/>
                <a:cs typeface="Times New Roman" panose="02020603050405020304" pitchFamily="18" charset="0"/>
              </a:rPr>
              <a:t>the calculated mean of the independent variable values, and the </a:t>
            </a:r>
            <a:r>
              <a:rPr lang="en-US" dirty="0" smtClean="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is the calculated mean of the dependent variable values. </a:t>
            </a:r>
          </a:p>
          <a:p>
            <a:pPr marL="365760" indent="-182880">
              <a:spcAft>
                <a:spcPts val="800"/>
              </a:spcAft>
              <a:buFont typeface="Arial" panose="020B0604020202020204" pitchFamily="34" charset="0"/>
              <a:buChar char="-"/>
            </a:pPr>
            <a:r>
              <a:rPr lang="en-US" b="1" dirty="0">
                <a:latin typeface="+mj-lt"/>
                <a:ea typeface="Calibri" panose="020F0502020204030204" pitchFamily="34" charset="0"/>
                <a:cs typeface="Times New Roman" panose="02020603050405020304" pitchFamily="18" charset="0"/>
              </a:rPr>
              <a:t>Denominator</a:t>
            </a:r>
            <a:r>
              <a:rPr lang="en-US" dirty="0">
                <a:latin typeface="+mj-lt"/>
                <a:ea typeface="Calibri" panose="020F0502020204030204" pitchFamily="34" charset="0"/>
                <a:cs typeface="Times New Roman" panose="02020603050405020304" pitchFamily="18" charset="0"/>
              </a:rPr>
              <a:t>: for each known independent variable value, calculate the sum of squares of </a:t>
            </a:r>
            <a:r>
              <a:rPr lang="en-US" dirty="0" smtClean="0">
                <a:latin typeface="+mj-lt"/>
                <a:ea typeface="Calibri" panose="020F0502020204030204" pitchFamily="34" charset="0"/>
                <a:cs typeface="Times New Roman" panose="02020603050405020304" pitchFamily="18" charset="0"/>
              </a:rPr>
              <a:t>variance – where        </a:t>
            </a:r>
            <a:r>
              <a:rPr lang="en-US" dirty="0">
                <a:latin typeface="+mj-lt"/>
                <a:ea typeface="Calibri" panose="020F0502020204030204" pitchFamily="34" charset="0"/>
                <a:cs typeface="Times New Roman" panose="02020603050405020304" pitchFamily="18" charset="0"/>
              </a:rPr>
              <a:t>is each known independent variable value and      </a:t>
            </a:r>
            <a:r>
              <a:rPr lang="en-US" b="1" dirty="0">
                <a:latin typeface="+mj-lt"/>
                <a:ea typeface="Calibri" panose="020F0502020204030204" pitchFamily="34" charset="0"/>
                <a:cs typeface="Times New Roman" panose="02020603050405020304" pitchFamily="18" charset="0"/>
              </a:rPr>
              <a:t> is the calculated mean</a:t>
            </a:r>
            <a:r>
              <a:rPr lang="en-US" b="1" dirty="0" smtClean="0">
                <a:latin typeface="+mj-lt"/>
                <a:ea typeface="Calibri" panose="020F0502020204030204" pitchFamily="34" charset="0"/>
                <a:cs typeface="Times New Roman" panose="02020603050405020304" pitchFamily="18" charset="0"/>
              </a:rPr>
              <a:t>.</a:t>
            </a:r>
            <a:endParaRPr lang="en-US" b="1" dirty="0">
              <a:latin typeface="+mj-lt"/>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5938577" y="2285289"/>
            <a:ext cx="443783" cy="187754"/>
          </a:xfrm>
          <a:prstGeom prst="rect">
            <a:avLst/>
          </a:prstGeom>
        </p:spPr>
      </p:pic>
      <p:pic>
        <p:nvPicPr>
          <p:cNvPr id="12" name="Picture 11"/>
          <p:cNvPicPr>
            <a:picLocks noChangeAspect="1"/>
          </p:cNvPicPr>
          <p:nvPr/>
        </p:nvPicPr>
        <p:blipFill>
          <a:blip r:embed="rId5"/>
          <a:stretch>
            <a:fillRect/>
          </a:stretch>
        </p:blipFill>
        <p:spPr>
          <a:xfrm>
            <a:off x="5824759" y="2473043"/>
            <a:ext cx="227636" cy="202343"/>
          </a:xfrm>
          <a:prstGeom prst="rect">
            <a:avLst/>
          </a:prstGeom>
        </p:spPr>
      </p:pic>
      <p:pic>
        <p:nvPicPr>
          <p:cNvPr id="13" name="Picture 12"/>
          <p:cNvPicPr>
            <a:picLocks noChangeAspect="1"/>
          </p:cNvPicPr>
          <p:nvPr/>
        </p:nvPicPr>
        <p:blipFill>
          <a:blip r:embed="rId6"/>
          <a:stretch>
            <a:fillRect/>
          </a:stretch>
        </p:blipFill>
        <p:spPr>
          <a:xfrm>
            <a:off x="5236050" y="2965037"/>
            <a:ext cx="193948" cy="202764"/>
          </a:xfrm>
          <a:prstGeom prst="rect">
            <a:avLst/>
          </a:prstGeom>
        </p:spPr>
      </p:pic>
      <p:pic>
        <p:nvPicPr>
          <p:cNvPr id="14" name="Picture 13"/>
          <p:cNvPicPr>
            <a:picLocks noChangeAspect="1"/>
          </p:cNvPicPr>
          <p:nvPr/>
        </p:nvPicPr>
        <p:blipFill>
          <a:blip r:embed="rId7"/>
          <a:stretch>
            <a:fillRect/>
          </a:stretch>
        </p:blipFill>
        <p:spPr>
          <a:xfrm>
            <a:off x="7808338" y="3699189"/>
            <a:ext cx="244658" cy="145648"/>
          </a:xfrm>
          <a:prstGeom prst="rect">
            <a:avLst/>
          </a:prstGeom>
        </p:spPr>
      </p:pic>
      <p:pic>
        <p:nvPicPr>
          <p:cNvPr id="15" name="Picture 14"/>
          <p:cNvPicPr>
            <a:picLocks noChangeAspect="1"/>
          </p:cNvPicPr>
          <p:nvPr/>
        </p:nvPicPr>
        <p:blipFill>
          <a:blip r:embed="rId8"/>
          <a:stretch>
            <a:fillRect/>
          </a:stretch>
        </p:blipFill>
        <p:spPr>
          <a:xfrm>
            <a:off x="5758053" y="3863777"/>
            <a:ext cx="224122" cy="215502"/>
          </a:xfrm>
          <a:prstGeom prst="rect">
            <a:avLst/>
          </a:prstGeom>
        </p:spPr>
      </p:pic>
      <p:sp>
        <p:nvSpPr>
          <p:cNvPr id="2" name="Rectangle 1"/>
          <p:cNvSpPr/>
          <p:nvPr/>
        </p:nvSpPr>
        <p:spPr>
          <a:xfrm>
            <a:off x="4709529" y="4232611"/>
            <a:ext cx="4434471" cy="738664"/>
          </a:xfrm>
          <a:prstGeom prst="rect">
            <a:avLst/>
          </a:prstGeom>
        </p:spPr>
        <p:txBody>
          <a:bodyPr wrap="square">
            <a:spAutoFit/>
          </a:bodyPr>
          <a:lstStyle/>
          <a:p>
            <a:r>
              <a:rPr lang="en-US" dirty="0" smtClean="0"/>
              <a:t>Note: If you want to learn how to process this work in Tableau, refer to Tableau Help &gt; </a:t>
            </a:r>
            <a:r>
              <a:rPr lang="en-US" dirty="0" err="1" smtClean="0"/>
              <a:t>Anayze</a:t>
            </a:r>
            <a:r>
              <a:rPr lang="en-US" dirty="0" smtClean="0"/>
              <a:t> box &gt; Build-It-Yourself Exercises &gt; Build A Line Chart.</a:t>
            </a:r>
            <a:endParaRPr lang="en-US" dirty="0"/>
          </a:p>
        </p:txBody>
      </p:sp>
    </p:spTree>
    <p:extLst>
      <p:ext uri="{BB962C8B-B14F-4D97-AF65-F5344CB8AC3E}">
        <p14:creationId xmlns:p14="http://schemas.microsoft.com/office/powerpoint/2010/main" val="2349780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sp>
        <p:nvSpPr>
          <p:cNvPr id="9" name="Rectangle 8"/>
          <p:cNvSpPr/>
          <p:nvPr/>
        </p:nvSpPr>
        <p:spPr>
          <a:xfrm>
            <a:off x="4505080" y="1331913"/>
            <a:ext cx="3672133" cy="1445267"/>
          </a:xfrm>
          <a:prstGeom prst="rect">
            <a:avLst/>
          </a:prstGeom>
        </p:spPr>
        <p:txBody>
          <a:bodyPr wrap="square">
            <a:spAutoFit/>
          </a:bodyPr>
          <a:lstStyle/>
          <a:p>
            <a:pPr marL="182880" indent="-182880">
              <a:buFont typeface="Arial" panose="020B0604020202020204" pitchFamily="34" charset="0"/>
              <a:buChar char="•"/>
            </a:pPr>
            <a:r>
              <a:rPr lang="en-US" b="1" dirty="0">
                <a:latin typeface="+mj-lt"/>
                <a:ea typeface="Calibri" panose="020F0502020204030204" pitchFamily="34" charset="0"/>
                <a:cs typeface="Times New Roman" panose="02020603050405020304" pitchFamily="18" charset="0"/>
              </a:rPr>
              <a:t>Deriving the Constant of the line of best fit:</a:t>
            </a:r>
          </a:p>
          <a:p>
            <a:pPr marL="365760" lvl="1" indent="-182880">
              <a:lnSpc>
                <a:spcPct val="107000"/>
              </a:lnSpc>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Where a is slope,    is the calculated mean of the dependent variable values, and    </a:t>
            </a:r>
            <a:r>
              <a:rPr lang="en-US" dirty="0" smtClean="0">
                <a:latin typeface="+mj-lt"/>
                <a:ea typeface="Calibri" panose="020F0502020204030204" pitchFamily="34" charset="0"/>
                <a:cs typeface="Times New Roman" panose="02020603050405020304" pitchFamily="18" charset="0"/>
              </a:rPr>
              <a:t>   is </a:t>
            </a:r>
            <a:r>
              <a:rPr lang="en-US" dirty="0">
                <a:latin typeface="+mj-lt"/>
                <a:ea typeface="Calibri" panose="020F0502020204030204" pitchFamily="34" charset="0"/>
                <a:cs typeface="Times New Roman" panose="02020603050405020304" pitchFamily="18" charset="0"/>
              </a:rPr>
              <a:t>the calculated mean of the independent variable values.</a:t>
            </a:r>
          </a:p>
        </p:txBody>
      </p:sp>
      <p:pic>
        <p:nvPicPr>
          <p:cNvPr id="12" name="Picture 11"/>
          <p:cNvPicPr>
            <a:picLocks noChangeAspect="1"/>
          </p:cNvPicPr>
          <p:nvPr/>
        </p:nvPicPr>
        <p:blipFill>
          <a:blip r:embed="rId3"/>
          <a:stretch>
            <a:fillRect/>
          </a:stretch>
        </p:blipFill>
        <p:spPr>
          <a:xfrm>
            <a:off x="5306939" y="2268932"/>
            <a:ext cx="227636" cy="202343"/>
          </a:xfrm>
          <a:prstGeom prst="rect">
            <a:avLst/>
          </a:prstGeom>
        </p:spPr>
      </p:pic>
      <p:pic>
        <p:nvPicPr>
          <p:cNvPr id="10" name="Content Placeholder 10"/>
          <p:cNvPicPr>
            <a:picLocks noChangeAspect="1"/>
          </p:cNvPicPr>
          <p:nvPr/>
        </p:nvPicPr>
        <p:blipFill>
          <a:blip r:embed="rId4"/>
          <a:stretch>
            <a:fillRect/>
          </a:stretch>
        </p:blipFill>
        <p:spPr>
          <a:xfrm>
            <a:off x="834071" y="1340878"/>
            <a:ext cx="3044483" cy="919089"/>
          </a:xfrm>
          <a:prstGeom prst="rect">
            <a:avLst/>
          </a:prstGeom>
        </p:spPr>
      </p:pic>
      <p:pic>
        <p:nvPicPr>
          <p:cNvPr id="16" name="Picture 15"/>
          <p:cNvPicPr>
            <a:picLocks noChangeAspect="1"/>
          </p:cNvPicPr>
          <p:nvPr/>
        </p:nvPicPr>
        <p:blipFill>
          <a:blip r:embed="rId5"/>
          <a:stretch>
            <a:fillRect/>
          </a:stretch>
        </p:blipFill>
        <p:spPr>
          <a:xfrm>
            <a:off x="6341146" y="1777002"/>
            <a:ext cx="161925" cy="276225"/>
          </a:xfrm>
          <a:prstGeom prst="rect">
            <a:avLst/>
          </a:prstGeom>
        </p:spPr>
      </p:pic>
    </p:spTree>
    <p:extLst>
      <p:ext uri="{BB962C8B-B14F-4D97-AF65-F5344CB8AC3E}">
        <p14:creationId xmlns:p14="http://schemas.microsoft.com/office/powerpoint/2010/main" val="248806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50" y="1978074"/>
            <a:ext cx="5019504" cy="1846659"/>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Phase 3:  Introduction to </a:t>
            </a:r>
            <a:br>
              <a:rPr lang="en-US" sz="4000" i="1" dirty="0">
                <a:solidFill>
                  <a:srgbClr val="FFFFFF"/>
                </a:solidFill>
                <a:latin typeface="Georgia"/>
                <a:ea typeface="Georgia"/>
                <a:cs typeface="Georgia"/>
                <a:sym typeface="Georgia"/>
              </a:rPr>
            </a:br>
            <a:r>
              <a:rPr lang="en-US" sz="4000" i="1" dirty="0">
                <a:solidFill>
                  <a:srgbClr val="FFFFFF"/>
                </a:solidFill>
                <a:latin typeface="Georgia"/>
                <a:ea typeface="Georgia"/>
                <a:cs typeface="Georgia"/>
                <a:sym typeface="Georgia"/>
              </a:rPr>
              <a:t>Statistical Analysis</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Tree>
    <p:extLst>
      <p:ext uri="{BB962C8B-B14F-4D97-AF65-F5344CB8AC3E}">
        <p14:creationId xmlns:p14="http://schemas.microsoft.com/office/powerpoint/2010/main" val="3613186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Statistical Analysis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646331"/>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dirty="0"/>
              <a:t>Now that you can extract and format data and utilize visualization tools, the steps in this phase will demonstrate how to further use these tools to evaluate the relationships between two continuous variables. </a:t>
            </a:r>
          </a:p>
        </p:txBody>
      </p:sp>
    </p:spTree>
    <p:extLst>
      <p:ext uri="{BB962C8B-B14F-4D97-AF65-F5344CB8AC3E}">
        <p14:creationId xmlns:p14="http://schemas.microsoft.com/office/powerpoint/2010/main" val="82936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Review of Pre-Work and Case Results</a:t>
            </a:r>
            <a:endParaRPr lang="en" sz="2400" b="0" i="1" u="none" strike="noStrike" cap="none"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3561563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000" i="1" dirty="0">
                <a:solidFill>
                  <a:srgbClr val="FFFFFF"/>
                </a:solidFill>
                <a:latin typeface="Georgia"/>
                <a:ea typeface="Georgia"/>
                <a:cs typeface="Georgia"/>
                <a:sym typeface="Georgia"/>
              </a:rPr>
              <a:t>Practice Ex. 1: Using SQL to calculate the Slope and the Constant for the line of best fit. </a:t>
            </a:r>
            <a:endParaRPr lang="en" sz="2000" b="0" i="1" u="none" strike="noStrike" cap="none" dirty="0">
              <a:solidFill>
                <a:srgbClr val="FFFFFF"/>
              </a:solidFill>
              <a:latin typeface="Georgia"/>
              <a:ea typeface="Georgia"/>
              <a:cs typeface="Georgia"/>
              <a:sym typeface="Georgia"/>
            </a:endParaRPr>
          </a:p>
        </p:txBody>
      </p:sp>
      <p:sp>
        <p:nvSpPr>
          <p:cNvPr id="3" name="Shape 397"/>
          <p:cNvSpPr txBox="1"/>
          <p:nvPr/>
        </p:nvSpPr>
        <p:spPr>
          <a:xfrm>
            <a:off x="822098" y="1296998"/>
            <a:ext cx="7328988" cy="1738938"/>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dirty="0"/>
              <a:t>In your class SQLite database, table ‘VendorInvoicesDec’, we would like to further evaluate the relationship between quantity billed, and the related freight costs.  We are hypothesizing that the larger the quantity billed, the higher the freight costs.  Using SQLite, calculate the Slope and Constant for the ‘best fit’ line equation for these two variables. </a:t>
            </a:r>
          </a:p>
          <a:p>
            <a:pPr marL="228600" lvl="0">
              <a:spcAft>
                <a:spcPts val="600"/>
              </a:spcAft>
              <a:buClr>
                <a:srgbClr val="000000"/>
              </a:buClr>
              <a:buSzPct val="100000"/>
            </a:pPr>
            <a:r>
              <a:rPr lang="en-US" dirty="0" smtClean="0"/>
              <a:t>Slope </a:t>
            </a:r>
            <a:r>
              <a:rPr lang="en-US" dirty="0"/>
              <a:t>= 0.04858</a:t>
            </a:r>
          </a:p>
          <a:p>
            <a:pPr marL="228600" lvl="0">
              <a:spcAft>
                <a:spcPts val="600"/>
              </a:spcAft>
              <a:buClr>
                <a:srgbClr val="000000"/>
              </a:buClr>
              <a:buSzPct val="100000"/>
            </a:pPr>
            <a:r>
              <a:rPr lang="en-US" dirty="0"/>
              <a:t>Constant = </a:t>
            </a:r>
            <a:r>
              <a:rPr lang="en-US" dirty="0" smtClean="0"/>
              <a:t>69.93</a:t>
            </a:r>
          </a:p>
          <a:p>
            <a:pPr marL="228600" lvl="0">
              <a:spcAft>
                <a:spcPts val="600"/>
              </a:spcAft>
              <a:buClr>
                <a:srgbClr val="000000"/>
              </a:buClr>
              <a:buSzPct val="100000"/>
            </a:pPr>
            <a:endParaRPr lang="en-US" dirty="0"/>
          </a:p>
        </p:txBody>
      </p:sp>
      <p:sp>
        <p:nvSpPr>
          <p:cNvPr id="2" name="Rectangle 1"/>
          <p:cNvSpPr/>
          <p:nvPr/>
        </p:nvSpPr>
        <p:spPr>
          <a:xfrm>
            <a:off x="653143" y="3023872"/>
            <a:ext cx="8294914" cy="523220"/>
          </a:xfrm>
          <a:prstGeom prst="rect">
            <a:avLst/>
          </a:prstGeom>
        </p:spPr>
        <p:txBody>
          <a:bodyPr wrap="square">
            <a:spAutoFit/>
          </a:bodyPr>
          <a:lstStyle/>
          <a:p>
            <a:r>
              <a:rPr lang="en-US" dirty="0"/>
              <a:t>Note: You can also create a Trend Line in Tableau. For guidance: Tableau Help &gt; </a:t>
            </a:r>
            <a:r>
              <a:rPr lang="en-US" dirty="0" smtClean="0"/>
              <a:t>Design </a:t>
            </a:r>
            <a:r>
              <a:rPr lang="en-US" dirty="0"/>
              <a:t>Views and Analyze Data &gt; Work with Time &gt; Trend Lines</a:t>
            </a:r>
          </a:p>
        </p:txBody>
      </p:sp>
    </p:spTree>
    <p:extLst>
      <p:ext uri="{BB962C8B-B14F-4D97-AF65-F5344CB8AC3E}">
        <p14:creationId xmlns:p14="http://schemas.microsoft.com/office/powerpoint/2010/main" val="30867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Using Regression in Tableau</a:t>
            </a:r>
            <a:endParaRPr lang="en" sz="2400" b="0" i="1" u="none" strike="noStrike" cap="none" dirty="0">
              <a:solidFill>
                <a:srgbClr val="FFFFFF"/>
              </a:solidFill>
              <a:latin typeface="Georgia"/>
              <a:ea typeface="Georgia"/>
              <a:cs typeface="Georgia"/>
              <a:sym typeface="Georgia"/>
            </a:endParaRPr>
          </a:p>
        </p:txBody>
      </p:sp>
      <p:sp>
        <p:nvSpPr>
          <p:cNvPr id="2" name="Rectangle 1"/>
          <p:cNvSpPr/>
          <p:nvPr/>
        </p:nvSpPr>
        <p:spPr>
          <a:xfrm>
            <a:off x="4505080" y="1331913"/>
            <a:ext cx="3672133" cy="3223959"/>
          </a:xfrm>
          <a:prstGeom prst="rect">
            <a:avLst/>
          </a:prstGeom>
        </p:spPr>
        <p:txBody>
          <a:bodyPr wrap="square">
            <a:spAutoFit/>
          </a:bodyPr>
          <a:lstStyle/>
          <a:p>
            <a:pPr marL="182880" indent="-182880">
              <a:spcAft>
                <a:spcPts val="3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Note from Tableau Help: </a:t>
            </a:r>
          </a:p>
          <a:p>
            <a:pPr marL="457200" indent="-228600">
              <a:spcAft>
                <a:spcPts val="3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"To add trend lines to a view, both axes must contain a field that can be interpreted as a number. </a:t>
            </a:r>
          </a:p>
          <a:p>
            <a:pPr marL="457200" indent="-228600">
              <a:spcAft>
                <a:spcPts val="3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For example, you cannot add a trend line to a view that has </a:t>
            </a:r>
            <a:r>
              <a:rPr lang="en-US" dirty="0" smtClean="0">
                <a:latin typeface="+mj-lt"/>
                <a:ea typeface="Calibri" panose="020F0502020204030204" pitchFamily="34" charset="0"/>
                <a:cs typeface="Times New Roman" panose="02020603050405020304" pitchFamily="18" charset="0"/>
              </a:rPr>
              <a:t>the Product</a:t>
            </a:r>
            <a:r>
              <a:rPr lang="en-US" dirty="0">
                <a:latin typeface="+mj-lt"/>
                <a:ea typeface="Calibri" panose="020F0502020204030204" pitchFamily="34" charset="0"/>
                <a:cs typeface="Times New Roman" panose="02020603050405020304" pitchFamily="18" charset="0"/>
              </a:rPr>
              <a:t> </a:t>
            </a:r>
            <a:r>
              <a:rPr lang="en-US" b="1" dirty="0">
                <a:latin typeface="+mj-lt"/>
                <a:ea typeface="Calibri" panose="020F0502020204030204" pitchFamily="34" charset="0"/>
                <a:cs typeface="Times New Roman" panose="02020603050405020304" pitchFamily="18" charset="0"/>
              </a:rPr>
              <a:t>Category </a:t>
            </a:r>
            <a:r>
              <a:rPr lang="en-US" dirty="0">
                <a:latin typeface="+mj-lt"/>
                <a:ea typeface="Calibri" panose="020F0502020204030204" pitchFamily="34" charset="0"/>
                <a:cs typeface="Times New Roman" panose="02020603050405020304" pitchFamily="18" charset="0"/>
              </a:rPr>
              <a:t>dimension, which contains strings, </a:t>
            </a:r>
            <a:r>
              <a:rPr lang="en-US" dirty="0" smtClean="0">
                <a:latin typeface="+mj-lt"/>
                <a:ea typeface="Calibri" panose="020F0502020204030204" pitchFamily="34" charset="0"/>
                <a:cs typeface="Times New Roman" panose="02020603050405020304" pitchFamily="18" charset="0"/>
              </a:rPr>
              <a:t>on the </a:t>
            </a:r>
            <a:r>
              <a:rPr lang="en-US" b="1" dirty="0" smtClean="0">
                <a:latin typeface="+mj-lt"/>
                <a:ea typeface="Calibri" panose="020F0502020204030204" pitchFamily="34" charset="0"/>
                <a:cs typeface="Times New Roman" panose="02020603050405020304" pitchFamily="18" charset="0"/>
              </a:rPr>
              <a:t>Columns </a:t>
            </a:r>
            <a:r>
              <a:rPr lang="en-US" dirty="0" smtClean="0">
                <a:latin typeface="+mj-lt"/>
                <a:ea typeface="Calibri" panose="020F0502020204030204" pitchFamily="34" charset="0"/>
                <a:cs typeface="Times New Roman" panose="02020603050405020304" pitchFamily="18" charset="0"/>
              </a:rPr>
              <a:t>shelf and the</a:t>
            </a:r>
            <a:r>
              <a:rPr lang="en-US" dirty="0">
                <a:latin typeface="+mj-lt"/>
                <a:ea typeface="Calibri" panose="020F0502020204030204" pitchFamily="34" charset="0"/>
                <a:cs typeface="Times New Roman" panose="02020603050405020304" pitchFamily="18" charset="0"/>
              </a:rPr>
              <a:t> </a:t>
            </a:r>
            <a:r>
              <a:rPr lang="en-US" b="1" dirty="0">
                <a:latin typeface="+mj-lt"/>
                <a:ea typeface="Calibri" panose="020F0502020204030204" pitchFamily="34" charset="0"/>
                <a:cs typeface="Times New Roman" panose="02020603050405020304" pitchFamily="18" charset="0"/>
              </a:rPr>
              <a:t>Profit</a:t>
            </a:r>
            <a:r>
              <a:rPr lang="en-US" dirty="0">
                <a:latin typeface="+mj-lt"/>
                <a:ea typeface="Calibri" panose="020F0502020204030204" pitchFamily="34" charset="0"/>
                <a:cs typeface="Times New Roman" panose="02020603050405020304" pitchFamily="18" charset="0"/>
              </a:rPr>
              <a:t> measure </a:t>
            </a:r>
            <a:r>
              <a:rPr lang="en-US" dirty="0" smtClean="0">
                <a:latin typeface="+mj-lt"/>
                <a:ea typeface="Calibri" panose="020F0502020204030204" pitchFamily="34" charset="0"/>
                <a:cs typeface="Times New Roman" panose="02020603050405020304" pitchFamily="18" charset="0"/>
              </a:rPr>
              <a:t>on the </a:t>
            </a:r>
            <a:r>
              <a:rPr lang="en-US" b="1" dirty="0" smtClean="0">
                <a:latin typeface="+mj-lt"/>
                <a:ea typeface="Calibri" panose="020F0502020204030204" pitchFamily="34" charset="0"/>
                <a:cs typeface="Times New Roman" panose="02020603050405020304" pitchFamily="18" charset="0"/>
              </a:rPr>
              <a:t>Rows</a:t>
            </a:r>
            <a:r>
              <a:rPr lang="en-US" dirty="0">
                <a:latin typeface="+mj-lt"/>
                <a:ea typeface="Calibri" panose="020F0502020204030204" pitchFamily="34" charset="0"/>
                <a:cs typeface="Times New Roman" panose="02020603050405020304" pitchFamily="18" charset="0"/>
              </a:rPr>
              <a:t> shelf. </a:t>
            </a:r>
          </a:p>
          <a:p>
            <a:pPr marL="457200" indent="-228600">
              <a:spcAft>
                <a:spcPts val="3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However, you can add a trend line to a view of sales over time because both sales and time can be interpreted as numeric values."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21" y="1787909"/>
            <a:ext cx="4256359" cy="2311965"/>
          </a:xfrm>
          <a:prstGeom prst="rect">
            <a:avLst/>
          </a:prstGeom>
        </p:spPr>
      </p:pic>
    </p:spTree>
    <p:extLst>
      <p:ext uri="{BB962C8B-B14F-4D97-AF65-F5344CB8AC3E}">
        <p14:creationId xmlns:p14="http://schemas.microsoft.com/office/powerpoint/2010/main" val="3318734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50" y="1978074"/>
            <a:ext cx="5019504" cy="615553"/>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Case Studies</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Tree>
    <p:extLst>
      <p:ext uri="{BB962C8B-B14F-4D97-AF65-F5344CB8AC3E}">
        <p14:creationId xmlns:p14="http://schemas.microsoft.com/office/powerpoint/2010/main" val="75963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Instructions</a:t>
            </a:r>
            <a:br>
              <a:rPr lang="en-US" sz="2400" i="1" dirty="0">
                <a:solidFill>
                  <a:srgbClr val="FFFFFF"/>
                </a:solidFill>
                <a:latin typeface="Georgia"/>
                <a:ea typeface="Georgia"/>
                <a:cs typeface="Georgia"/>
                <a:sym typeface="Georgia"/>
              </a:rPr>
            </a:br>
            <a:endParaRPr lang="en" sz="2000" b="0" i="1" u="none" strike="noStrike" cap="none" dirty="0">
              <a:solidFill>
                <a:srgbClr val="FFFFFF"/>
              </a:solidFill>
              <a:latin typeface="Georgia"/>
              <a:ea typeface="Georgia"/>
              <a:cs typeface="Georgia"/>
              <a:sym typeface="Georgia"/>
            </a:endParaRPr>
          </a:p>
        </p:txBody>
      </p:sp>
      <p:sp>
        <p:nvSpPr>
          <p:cNvPr id="5" name="Rectangle 4"/>
          <p:cNvSpPr/>
          <p:nvPr/>
        </p:nvSpPr>
        <p:spPr>
          <a:xfrm>
            <a:off x="832947" y="1331913"/>
            <a:ext cx="7344265" cy="1831271"/>
          </a:xfrm>
          <a:prstGeom prst="rect">
            <a:avLst/>
          </a:prstGeom>
        </p:spPr>
        <p:txBody>
          <a:bodyPr wrap="square" lIns="0">
            <a:spAutoFit/>
          </a:bodyPr>
          <a:lstStyle/>
          <a:p>
            <a:pPr marL="228600" indent="-228600">
              <a:spcAft>
                <a:spcPts val="900"/>
              </a:spcAft>
              <a:buFont typeface="Arial" panose="020B0604020202020204" pitchFamily="34" charset="0"/>
              <a:buChar char="•"/>
            </a:pPr>
            <a:r>
              <a:rPr lang="en-US" dirty="0">
                <a:latin typeface="+mj-lt"/>
              </a:rPr>
              <a:t>Analyze one set of independent/dependent variables from each of the two case </a:t>
            </a:r>
            <a:r>
              <a:rPr lang="en-US" dirty="0" smtClean="0">
                <a:latin typeface="+mj-lt"/>
              </a:rPr>
              <a:t>studies on the next 2 slides </a:t>
            </a:r>
            <a:r>
              <a:rPr lang="en-US" dirty="0">
                <a:latin typeface="+mj-lt"/>
              </a:rPr>
              <a:t>and create a tableau worksheet that uses linear regression to provide some insight into the data.  </a:t>
            </a:r>
            <a:endParaRPr lang="en-US" dirty="0" smtClean="0">
              <a:latin typeface="+mj-lt"/>
            </a:endParaRPr>
          </a:p>
          <a:p>
            <a:pPr marL="228600" indent="-228600">
              <a:spcAft>
                <a:spcPts val="900"/>
              </a:spcAft>
              <a:buFont typeface="Arial" panose="020B0604020202020204" pitchFamily="34" charset="0"/>
              <a:buChar char="•"/>
            </a:pPr>
            <a:r>
              <a:rPr lang="en-US" dirty="0" smtClean="0"/>
              <a:t>When selecting your independent/dependent variables, determine your rationale to support the notion that the independent variable precedes or affects the dependent variable and not the other way around. </a:t>
            </a:r>
          </a:p>
          <a:p>
            <a:pPr marL="228600" indent="-228600">
              <a:spcAft>
                <a:spcPts val="900"/>
              </a:spcAft>
              <a:buFont typeface="Arial" panose="020B0604020202020204" pitchFamily="34" charset="0"/>
              <a:buChar char="•"/>
            </a:pPr>
            <a:r>
              <a:rPr lang="en-US" dirty="0" smtClean="0">
                <a:latin typeface="+mj-lt"/>
              </a:rPr>
              <a:t>Document your explanation you observe in these data trends.</a:t>
            </a:r>
            <a:endParaRPr lang="en-US" dirty="0">
              <a:latin typeface="+mj-lt"/>
            </a:endParaRPr>
          </a:p>
        </p:txBody>
      </p:sp>
    </p:spTree>
    <p:extLst>
      <p:ext uri="{BB962C8B-B14F-4D97-AF65-F5344CB8AC3E}">
        <p14:creationId xmlns:p14="http://schemas.microsoft.com/office/powerpoint/2010/main" val="1983998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a:t>
            </a:r>
            <a:r>
              <a:rPr lang="en-US" sz="2400" i="1" dirty="0" smtClean="0">
                <a:solidFill>
                  <a:srgbClr val="FFFFFF"/>
                </a:solidFill>
                <a:latin typeface="Georgia"/>
                <a:ea typeface="Georgia"/>
                <a:cs typeface="Georgia"/>
                <a:sym typeface="Georgia"/>
              </a:rPr>
              <a:t>1 (for reference from phase 2)</a:t>
            </a:r>
            <a:endParaRPr lang="en" sz="2000" b="0" i="1" u="none" strike="noStrike" cap="none" dirty="0">
              <a:solidFill>
                <a:srgbClr val="FFFFFF"/>
              </a:solidFill>
              <a:latin typeface="Georgia"/>
              <a:ea typeface="Georgia"/>
              <a:cs typeface="Georgia"/>
              <a:sym typeface="Georgia"/>
            </a:endParaRPr>
          </a:p>
        </p:txBody>
      </p:sp>
      <p:sp>
        <p:nvSpPr>
          <p:cNvPr id="5" name="Rectangle 4"/>
          <p:cNvSpPr/>
          <p:nvPr/>
        </p:nvSpPr>
        <p:spPr>
          <a:xfrm>
            <a:off x="832947" y="1331913"/>
            <a:ext cx="7344265" cy="1831271"/>
          </a:xfrm>
          <a:prstGeom prst="rect">
            <a:avLst/>
          </a:prstGeom>
        </p:spPr>
        <p:txBody>
          <a:bodyPr wrap="square" lIns="0">
            <a:spAutoFit/>
          </a:bodyPr>
          <a:lstStyle/>
          <a:p>
            <a:pPr marL="228600" indent="-228600">
              <a:spcAft>
                <a:spcPts val="900"/>
              </a:spcAft>
              <a:buFont typeface="Arial" panose="020B0604020202020204" pitchFamily="34" charset="0"/>
              <a:buChar char="•"/>
            </a:pPr>
            <a:r>
              <a:rPr lang="en-US" dirty="0">
                <a:latin typeface="+mj-lt"/>
              </a:rPr>
              <a:t>Executive leadership is looking for dashboard reporting that would be useful to help identify and monitor vendor activity in order to focus efforts strategically on key </a:t>
            </a:r>
            <a:r>
              <a:rPr lang="en-US" dirty="0" smtClean="0">
                <a:latin typeface="+mj-lt"/>
              </a:rPr>
              <a:t>supplier relationships</a:t>
            </a:r>
            <a:r>
              <a:rPr lang="en-US" dirty="0">
                <a:latin typeface="+mj-lt"/>
              </a:rPr>
              <a:t>.</a:t>
            </a:r>
          </a:p>
          <a:p>
            <a:pPr marL="228600" indent="-228600">
              <a:spcAft>
                <a:spcPts val="900"/>
              </a:spcAft>
              <a:buFont typeface="Arial" panose="020B0604020202020204" pitchFamily="34" charset="0"/>
              <a:buChar char="•"/>
            </a:pPr>
            <a:r>
              <a:rPr lang="en-US" dirty="0">
                <a:latin typeface="+mj-lt"/>
              </a:rPr>
              <a:t>Create (1) an aggregate table that includes all critical vendor billings and their associated purchasing activity</a:t>
            </a:r>
          </a:p>
          <a:p>
            <a:pPr marL="228600" indent="-228600">
              <a:spcAft>
                <a:spcPts val="900"/>
              </a:spcAft>
              <a:buFont typeface="Arial" panose="020B0604020202020204" pitchFamily="34" charset="0"/>
              <a:buChar char="•"/>
            </a:pPr>
            <a:r>
              <a:rPr lang="en-US" dirty="0">
                <a:latin typeface="+mj-lt"/>
              </a:rPr>
              <a:t>Create (2) separate tables to store key information, such as ‘top 10 vendors’ by quantity purchased. Name all tables you create ‘c1_Prep_[table_name]’</a:t>
            </a:r>
          </a:p>
        </p:txBody>
      </p:sp>
    </p:spTree>
    <p:extLst>
      <p:ext uri="{BB962C8B-B14F-4D97-AF65-F5344CB8AC3E}">
        <p14:creationId xmlns:p14="http://schemas.microsoft.com/office/powerpoint/2010/main" val="244109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50" y="1978074"/>
            <a:ext cx="5019504" cy="1231106"/>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Introduction and Case Overview</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a:t>
            </a:r>
            <a:r>
              <a:rPr lang="en-US" sz="2400" i="1" dirty="0" smtClean="0">
                <a:solidFill>
                  <a:srgbClr val="FFFFFF"/>
                </a:solidFill>
                <a:latin typeface="Georgia"/>
                <a:ea typeface="Georgia"/>
                <a:cs typeface="Georgia"/>
                <a:sym typeface="Georgia"/>
              </a:rPr>
              <a:t>2 (for reference from phase 2)</a:t>
            </a:r>
            <a:endParaRPr lang="en" sz="2000" b="0" i="1" u="none" strike="noStrike" cap="none" dirty="0">
              <a:solidFill>
                <a:srgbClr val="FFFFFF"/>
              </a:solidFill>
              <a:latin typeface="Georgia"/>
              <a:ea typeface="Georgia"/>
              <a:cs typeface="Georgia"/>
              <a:sym typeface="Georgia"/>
            </a:endParaRPr>
          </a:p>
        </p:txBody>
      </p:sp>
      <p:sp>
        <p:nvSpPr>
          <p:cNvPr id="5" name="Rectangle 4"/>
          <p:cNvSpPr/>
          <p:nvPr/>
        </p:nvSpPr>
        <p:spPr>
          <a:xfrm>
            <a:off x="743298" y="1331913"/>
            <a:ext cx="7344265" cy="1946687"/>
          </a:xfrm>
          <a:prstGeom prst="rect">
            <a:avLst/>
          </a:prstGeom>
        </p:spPr>
        <p:txBody>
          <a:bodyPr wrap="square">
            <a:spAutoFit/>
          </a:bodyPr>
          <a:lstStyle/>
          <a:p>
            <a:pPr marL="228600" indent="-228600">
              <a:spcAft>
                <a:spcPts val="900"/>
              </a:spcAft>
              <a:buFont typeface="Arial" panose="020B0604020202020204" pitchFamily="34" charset="0"/>
              <a:buChar char="•"/>
            </a:pPr>
            <a:r>
              <a:rPr lang="en-US" dirty="0">
                <a:latin typeface="+mj-lt"/>
              </a:rPr>
              <a:t>You notice that there is inventory that is purchased but sits on the shelf for a long period of time rather than being sold.  </a:t>
            </a:r>
          </a:p>
          <a:p>
            <a:pPr marL="228600" indent="-228600">
              <a:spcAft>
                <a:spcPts val="900"/>
              </a:spcAft>
              <a:buFont typeface="Arial" panose="020B0604020202020204" pitchFamily="34" charset="0"/>
              <a:buChar char="•"/>
            </a:pPr>
            <a:r>
              <a:rPr lang="en-US" dirty="0">
                <a:latin typeface="+mj-lt"/>
              </a:rPr>
              <a:t>As such, there is an opportunity to add value to the procurement process by identifying trends in the timing inventory purchased versus its corresponding sale.  </a:t>
            </a:r>
          </a:p>
          <a:p>
            <a:pPr marL="228600" indent="-228600">
              <a:spcAft>
                <a:spcPts val="900"/>
              </a:spcAft>
              <a:buFont typeface="Arial" panose="020B0604020202020204" pitchFamily="34" charset="0"/>
              <a:buChar char="•"/>
            </a:pPr>
            <a:r>
              <a:rPr lang="en-US" dirty="0">
                <a:latin typeface="+mj-lt"/>
              </a:rPr>
              <a:t>Consider key data points around purchase prices, seasonality, and vendor information in creating an aggregate table for future visual &amp; statistical analysis. </a:t>
            </a:r>
          </a:p>
          <a:p>
            <a:pPr marL="228600" indent="-228600">
              <a:spcAft>
                <a:spcPts val="900"/>
              </a:spcAft>
              <a:buFont typeface="Arial" panose="020B0604020202020204" pitchFamily="34" charset="0"/>
              <a:buChar char="•"/>
            </a:pPr>
            <a:r>
              <a:rPr lang="en-US" dirty="0">
                <a:latin typeface="+mj-lt"/>
              </a:rPr>
              <a:t>Name the table you create ‘</a:t>
            </a:r>
            <a:r>
              <a:rPr lang="en-US" b="1" dirty="0">
                <a:latin typeface="+mj-lt"/>
              </a:rPr>
              <a:t>c2</a:t>
            </a:r>
            <a:r>
              <a:rPr lang="en-US" dirty="0">
                <a:latin typeface="+mj-lt"/>
              </a:rPr>
              <a:t>_Prep_[table_name]’.</a:t>
            </a:r>
          </a:p>
        </p:txBody>
      </p:sp>
    </p:spTree>
    <p:extLst>
      <p:ext uri="{BB962C8B-B14F-4D97-AF65-F5344CB8AC3E}">
        <p14:creationId xmlns:p14="http://schemas.microsoft.com/office/powerpoint/2010/main" val="3708498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0301E"/>
        </a:solidFill>
        <a:effectLst/>
      </p:bgPr>
    </p:bg>
    <p:spTree>
      <p:nvGrpSpPr>
        <p:cNvPr id="1" name="Shape 670"/>
        <p:cNvGrpSpPr/>
        <p:nvPr/>
      </p:nvGrpSpPr>
      <p:grpSpPr>
        <a:xfrm>
          <a:off x="0" y="0"/>
          <a:ext cx="0" cy="0"/>
          <a:chOff x="0" y="0"/>
          <a:chExt cx="0" cy="0"/>
        </a:xfrm>
      </p:grpSpPr>
      <p:sp>
        <p:nvSpPr>
          <p:cNvPr id="671" name="Shape 671"/>
          <p:cNvSpPr txBox="1"/>
          <p:nvPr/>
        </p:nvSpPr>
        <p:spPr>
          <a:xfrm>
            <a:off x="833950" y="1721751"/>
            <a:ext cx="7557600" cy="810900"/>
          </a:xfrm>
          <a:prstGeom prst="rect">
            <a:avLst/>
          </a:prstGeom>
          <a:noFill/>
          <a:ln>
            <a:noFill/>
          </a:ln>
        </p:spPr>
        <p:txBody>
          <a:bodyPr wrap="square" lIns="0" tIns="0" rIns="0" bIns="0" anchor="t" anchorCtr="0">
            <a:noAutofit/>
          </a:bodyPr>
          <a:lstStyle/>
          <a:p>
            <a:pPr marL="0" marR="0" lvl="0" indent="0" algn="l" rtl="0">
              <a:lnSpc>
                <a:spcPct val="80000"/>
              </a:lnSpc>
              <a:spcBef>
                <a:spcPts val="0"/>
              </a:spcBef>
              <a:spcAft>
                <a:spcPts val="0"/>
              </a:spcAft>
              <a:buClr>
                <a:srgbClr val="000000"/>
              </a:buClr>
              <a:buSzPct val="25000"/>
              <a:buFont typeface="Arial"/>
              <a:buNone/>
            </a:pPr>
            <a:r>
              <a:rPr lang="en" sz="4500" b="0" i="1" u="none" strike="noStrike" cap="none">
                <a:solidFill>
                  <a:srgbClr val="FFFFFF"/>
                </a:solidFill>
                <a:latin typeface="Georgia"/>
                <a:ea typeface="Georgia"/>
                <a:cs typeface="Georgia"/>
                <a:sym typeface="Georgia"/>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Objectives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300630"/>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a:t>This case study is designed to enhance your understanding and knowledge of data analytics, including leveraging analytics to make business decisions. </a:t>
            </a:r>
          </a:p>
          <a:p>
            <a:pPr marL="228600" lvl="0" indent="-228600">
              <a:spcAft>
                <a:spcPts val="900"/>
              </a:spcAft>
              <a:buClr>
                <a:srgbClr val="000000"/>
              </a:buClr>
              <a:buSzPct val="100000"/>
              <a:buFont typeface="Arial" panose="020B0604020202020204" pitchFamily="34" charset="0"/>
              <a:buChar char="•"/>
            </a:pPr>
            <a:r>
              <a:rPr lang="en-US" dirty="0"/>
              <a:t>By completing this case, you will obtain the following:</a:t>
            </a:r>
          </a:p>
          <a:p>
            <a:pPr marL="457200" lvl="0" indent="-228600">
              <a:spcAft>
                <a:spcPts val="900"/>
              </a:spcAft>
              <a:buClr>
                <a:srgbClr val="000000"/>
              </a:buClr>
              <a:buSzPct val="100000"/>
              <a:buFont typeface="Arial" panose="020B0604020202020204" pitchFamily="34" charset="0"/>
              <a:buChar char="-"/>
            </a:pPr>
            <a:r>
              <a:rPr lang="en-US" dirty="0"/>
              <a:t>An understanding of what data analytics and visualization are</a:t>
            </a:r>
          </a:p>
          <a:p>
            <a:pPr marL="457200" lvl="0" indent="-228600">
              <a:spcAft>
                <a:spcPts val="900"/>
              </a:spcAft>
              <a:buClr>
                <a:srgbClr val="000000"/>
              </a:buClr>
              <a:buSzPct val="100000"/>
              <a:buFont typeface="Arial" panose="020B0604020202020204" pitchFamily="34" charset="0"/>
              <a:buChar char="-"/>
            </a:pPr>
            <a:r>
              <a:rPr lang="en-US" dirty="0"/>
              <a:t>The ability to utilize analytic tools </a:t>
            </a:r>
          </a:p>
          <a:p>
            <a:pPr marL="457200" lvl="0" indent="-228600">
              <a:spcAft>
                <a:spcPts val="900"/>
              </a:spcAft>
              <a:buClr>
                <a:srgbClr val="000000"/>
              </a:buClr>
              <a:buSzPct val="100000"/>
              <a:buFont typeface="Arial" panose="020B0604020202020204" pitchFamily="34" charset="0"/>
              <a:buChar char="-"/>
            </a:pPr>
            <a:r>
              <a:rPr lang="en-US" dirty="0"/>
              <a:t>Comfort in leveraging data in making decisions </a:t>
            </a:r>
          </a:p>
          <a:p>
            <a:pPr marL="457200" lvl="0" indent="-228600">
              <a:spcAft>
                <a:spcPts val="900"/>
              </a:spcAft>
              <a:buClr>
                <a:srgbClr val="000000"/>
              </a:buClr>
              <a:buSzPct val="100000"/>
              <a:buFont typeface="Arial" panose="020B0604020202020204" pitchFamily="34" charset="0"/>
              <a:buChar char="-"/>
            </a:pPr>
            <a:r>
              <a:rPr lang="en-US" dirty="0"/>
              <a:t>Skills to select data components for analysis and illustrate results to highlight data tracking and identify conditions for exception analysis or business advisory strategy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Format</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127799"/>
            <a:ext cx="7328988" cy="3680495"/>
          </a:xfrm>
          <a:prstGeom prst="rect">
            <a:avLst/>
          </a:prstGeom>
          <a:noFill/>
          <a:ln>
            <a:noFill/>
          </a:ln>
        </p:spPr>
        <p:txBody>
          <a:bodyPr wrap="square" lIns="0" tIns="0" rIns="0" bIns="0" anchor="t" anchorCtr="0">
            <a:spAutoFit/>
          </a:bodyPr>
          <a:lstStyle/>
          <a:p>
            <a:pPr marL="228600" lvl="0" indent="-228600">
              <a:spcAft>
                <a:spcPts val="500"/>
              </a:spcAft>
              <a:buClr>
                <a:srgbClr val="000000"/>
              </a:buClr>
              <a:buSzPct val="100000"/>
              <a:buFont typeface="Arial" panose="020B0604020202020204" pitchFamily="34" charset="0"/>
              <a:buChar char="•"/>
            </a:pPr>
            <a:r>
              <a:rPr lang="en-US" dirty="0"/>
              <a:t>You should plan to work in teams of 4 to 5 students to complete the case. This will give you the opportunity to share the learning, knowledge, and experience.</a:t>
            </a:r>
          </a:p>
          <a:p>
            <a:pPr marL="228600" lvl="0" indent="-228600">
              <a:spcAft>
                <a:spcPts val="500"/>
              </a:spcAft>
              <a:buClr>
                <a:srgbClr val="000000"/>
              </a:buClr>
              <a:buSzPct val="100000"/>
              <a:buFont typeface="Arial" panose="020B0604020202020204" pitchFamily="34" charset="0"/>
              <a:buChar char="•"/>
            </a:pPr>
            <a:r>
              <a:rPr lang="en-US" dirty="0"/>
              <a:t>This case will be delivered in three phases.  Each phase includes an instructional component to learn how to manage the data within the tool and case study exercises utilizing the skills.  </a:t>
            </a:r>
          </a:p>
          <a:p>
            <a:pPr marL="457200" lvl="0" indent="-228600">
              <a:spcAft>
                <a:spcPts val="500"/>
              </a:spcAft>
              <a:buClr>
                <a:srgbClr val="000000"/>
              </a:buClr>
              <a:buSzPct val="100000"/>
              <a:buFont typeface="Arial" panose="020B0604020202020204" pitchFamily="34" charset="0"/>
              <a:buChar char="-"/>
            </a:pPr>
            <a:r>
              <a:rPr lang="en-US" dirty="0" smtClean="0"/>
              <a:t>Phase </a:t>
            </a:r>
            <a:r>
              <a:rPr lang="en-US" dirty="0"/>
              <a:t>1:   Introduction to Data Preparation</a:t>
            </a:r>
          </a:p>
          <a:p>
            <a:pPr marL="685800" lvl="0" indent="-228600">
              <a:spcAft>
                <a:spcPts val="500"/>
              </a:spcAft>
              <a:buClr>
                <a:srgbClr val="000000"/>
              </a:buClr>
              <a:buSzPct val="100000"/>
              <a:buFont typeface="Arial" panose="020B0604020202020204" pitchFamily="34" charset="0"/>
              <a:buChar char="◦"/>
            </a:pPr>
            <a:r>
              <a:rPr lang="en-US" dirty="0"/>
              <a:t>Load data exported from company into SQLite to put it into a format for analysis and create tables which can be used by other analysis tools. </a:t>
            </a:r>
          </a:p>
          <a:p>
            <a:pPr marL="457200" lvl="0" indent="-228600">
              <a:spcAft>
                <a:spcPts val="500"/>
              </a:spcAft>
              <a:buClr>
                <a:srgbClr val="000000"/>
              </a:buClr>
              <a:buSzPct val="100000"/>
              <a:buFont typeface="Arial" panose="020B0604020202020204" pitchFamily="34" charset="0"/>
              <a:buChar char="-"/>
            </a:pPr>
            <a:r>
              <a:rPr lang="en-US" dirty="0"/>
              <a:t>Phase 2:  Introduction to Data Discovery and Visualization</a:t>
            </a:r>
          </a:p>
          <a:p>
            <a:pPr marL="685800" indent="-228600">
              <a:spcAft>
                <a:spcPts val="500"/>
              </a:spcAft>
              <a:buClr>
                <a:srgbClr val="000000"/>
              </a:buClr>
              <a:buSzPct val="100000"/>
              <a:buFont typeface="Arial" panose="020B0604020202020204" pitchFamily="34" charset="0"/>
              <a:buChar char="◦"/>
            </a:pPr>
            <a:r>
              <a:rPr lang="en-US" dirty="0"/>
              <a:t>Using tables created in Phase 1, load data into Tableau to perform analysis then create and interpret visualizations.</a:t>
            </a:r>
          </a:p>
          <a:p>
            <a:pPr marL="457200" lvl="0" indent="-228600">
              <a:spcAft>
                <a:spcPts val="500"/>
              </a:spcAft>
              <a:buClr>
                <a:srgbClr val="000000"/>
              </a:buClr>
              <a:buSzPct val="100000"/>
              <a:buFont typeface="Arial" panose="020B0604020202020204" pitchFamily="34" charset="0"/>
              <a:buChar char="-"/>
            </a:pPr>
            <a:r>
              <a:rPr lang="en-US" dirty="0"/>
              <a:t>Phase 3:  Introduction to Statistical Analysis</a:t>
            </a:r>
          </a:p>
          <a:p>
            <a:pPr marL="685800" indent="-228600">
              <a:spcAft>
                <a:spcPts val="500"/>
              </a:spcAft>
              <a:buClr>
                <a:srgbClr val="000000"/>
              </a:buClr>
              <a:buSzPct val="100000"/>
              <a:buFont typeface="Arial" panose="020B0604020202020204" pitchFamily="34" charset="0"/>
              <a:buChar char="◦"/>
            </a:pPr>
            <a:r>
              <a:rPr lang="en-US" dirty="0"/>
              <a:t>Analyze one set of independent/dependent variables from each of the two case studies and create a tableau worksheet that uses linear regression to provide some insight into the data. </a:t>
            </a:r>
          </a:p>
        </p:txBody>
      </p:sp>
      <p:sp>
        <p:nvSpPr>
          <p:cNvPr id="2" name="Rectangle 1"/>
          <p:cNvSpPr/>
          <p:nvPr/>
        </p:nvSpPr>
        <p:spPr>
          <a:xfrm>
            <a:off x="832949" y="3890436"/>
            <a:ext cx="7344264" cy="91036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404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Materials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1544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dirty="0"/>
              <a:t>All the materials required to complete the case can be found at </a:t>
            </a:r>
            <a:r>
              <a:rPr lang="en-US" b="1" dirty="0"/>
              <a:t>((LOCATION)). </a:t>
            </a:r>
            <a:endParaRPr lang="en-US" dirty="0"/>
          </a:p>
        </p:txBody>
      </p:sp>
    </p:spTree>
    <p:extLst>
      <p:ext uri="{BB962C8B-B14F-4D97-AF65-F5344CB8AC3E}">
        <p14:creationId xmlns:p14="http://schemas.microsoft.com/office/powerpoint/2010/main" val="83762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Background</a:t>
            </a:r>
            <a:endParaRPr lang="en" sz="2400" b="0" i="1" u="none" strike="noStrike" cap="none" dirty="0">
              <a:solidFill>
                <a:srgbClr val="FFFFFF"/>
              </a:solidFill>
              <a:latin typeface="Georgia"/>
              <a:ea typeface="Georgia"/>
              <a:cs typeface="Georgia"/>
              <a:sym typeface="Georgia"/>
            </a:endParaRPr>
          </a:p>
        </p:txBody>
      </p:sp>
      <p:sp>
        <p:nvSpPr>
          <p:cNvPr id="6" name="Shape 397"/>
          <p:cNvSpPr txBox="1"/>
          <p:nvPr/>
        </p:nvSpPr>
        <p:spPr>
          <a:xfrm>
            <a:off x="822098" y="1296998"/>
            <a:ext cx="7328988" cy="1192634"/>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err="1" smtClean="0"/>
              <a:t>Bibitor</a:t>
            </a:r>
            <a:r>
              <a:rPr lang="en-US" dirty="0" smtClean="0"/>
              <a:t>, </a:t>
            </a:r>
            <a:r>
              <a:rPr lang="en-US" dirty="0"/>
              <a:t>LLC* is a liquor store chain in the fictional state of Lincoln. It is a major retailer with approximately 80 locations and total sales in excess of $450 million.</a:t>
            </a:r>
          </a:p>
          <a:p>
            <a:pPr marL="228600" lvl="0" indent="-228600">
              <a:spcAft>
                <a:spcPts val="900"/>
              </a:spcAft>
              <a:buClr>
                <a:srgbClr val="000000"/>
              </a:buClr>
              <a:buSzPct val="100000"/>
              <a:buFont typeface="Arial" panose="020B0604020202020204" pitchFamily="34" charset="0"/>
              <a:buChar char="•"/>
            </a:pPr>
            <a:r>
              <a:rPr lang="en-US" dirty="0" err="1" smtClean="0"/>
              <a:t>Bibitor</a:t>
            </a:r>
            <a:r>
              <a:rPr lang="en-US" dirty="0" smtClean="0"/>
              <a:t> </a:t>
            </a:r>
            <a:r>
              <a:rPr lang="en-US" dirty="0"/>
              <a:t>has asked the team to complete due diligence on their wine and spirits business looking at data for their beginning and ending inventory, purchases and sales for a </a:t>
            </a:r>
            <a:r>
              <a:rPr lang="en-US" dirty="0" smtClean="0"/>
              <a:t/>
            </a:r>
            <a:br>
              <a:rPr lang="en-US" dirty="0" smtClean="0"/>
            </a:br>
            <a:r>
              <a:rPr lang="en-US" dirty="0" smtClean="0"/>
              <a:t>12 </a:t>
            </a:r>
            <a:r>
              <a:rPr lang="en-US" dirty="0"/>
              <a:t>month period.</a:t>
            </a:r>
          </a:p>
        </p:txBody>
      </p:sp>
      <p:sp>
        <p:nvSpPr>
          <p:cNvPr id="7" name="Shape 397"/>
          <p:cNvSpPr txBox="1"/>
          <p:nvPr/>
        </p:nvSpPr>
        <p:spPr>
          <a:xfrm>
            <a:off x="829719" y="3060978"/>
            <a:ext cx="7347494" cy="1415772"/>
          </a:xfrm>
          <a:prstGeom prst="rect">
            <a:avLst/>
          </a:prstGeom>
          <a:solidFill>
            <a:srgbClr val="968C6D"/>
          </a:solidFill>
          <a:ln>
            <a:noFill/>
          </a:ln>
        </p:spPr>
        <p:txBody>
          <a:bodyPr wrap="square" lIns="91440" tIns="91440" rIns="91440" bIns="91440" anchor="t" anchorCtr="0">
            <a:spAutoFit/>
          </a:bodyPr>
          <a:lstStyle/>
          <a:p>
            <a:pPr lvl="0">
              <a:spcAft>
                <a:spcPts val="600"/>
              </a:spcAft>
              <a:buClr>
                <a:srgbClr val="000000"/>
              </a:buClr>
              <a:buSzPct val="100000"/>
            </a:pPr>
            <a:r>
              <a:rPr lang="en-US" sz="1000" dirty="0" smtClean="0">
                <a:solidFill>
                  <a:schemeClr val="bg1"/>
                </a:solidFill>
              </a:rPr>
              <a:t>*</a:t>
            </a:r>
            <a:r>
              <a:rPr lang="en-US" sz="1000" dirty="0" err="1" smtClean="0">
                <a:solidFill>
                  <a:schemeClr val="bg1"/>
                </a:solidFill>
              </a:rPr>
              <a:t>Bibitor</a:t>
            </a:r>
            <a:r>
              <a:rPr lang="en-US" sz="1000" dirty="0" smtClean="0">
                <a:solidFill>
                  <a:schemeClr val="bg1"/>
                </a:solidFill>
              </a:rPr>
              <a:t>, </a:t>
            </a:r>
            <a:r>
              <a:rPr lang="en-US" sz="1000" dirty="0">
                <a:solidFill>
                  <a:schemeClr val="bg1"/>
                </a:solidFill>
              </a:rPr>
              <a:t>LLC is a fictitious company </a:t>
            </a:r>
            <a:r>
              <a:rPr lang="en-US" sz="1000" dirty="0" smtClean="0">
                <a:solidFill>
                  <a:schemeClr val="bg1"/>
                </a:solidFill>
              </a:rPr>
              <a:t>based on data created </a:t>
            </a:r>
            <a:r>
              <a:rPr lang="en-US" sz="1000" dirty="0">
                <a:solidFill>
                  <a:schemeClr val="bg1"/>
                </a:solidFill>
              </a:rPr>
              <a:t>by the HUB of Analytics Education @ www.hubae.org.  The HUB of Analytics Education materials are owned by Northeastern University.  PricewaterhouseCoopers LLP is not responsible for any errors or omissions in, or for the results obtained from the use of, the HUB of Analytics Education. The HUB of Analytics Education materials are provided "as is", with no guarantee of completeness, accuracy, timeliness or of the results obtained from the use of this information, and without warranty of any kind. In no event will PricewaterhouseCoopers LLP, or its partners, principals, employees, or agents, be liable to you or anyone else for any decision made or action taken in reliance on the information in the HUB of Analytics Education materials or for any consequential, special or similar damages, even if advised of the possibility of such damages.</a:t>
            </a:r>
          </a:p>
        </p:txBody>
      </p:sp>
    </p:spTree>
    <p:extLst>
      <p:ext uri="{BB962C8B-B14F-4D97-AF65-F5344CB8AC3E}">
        <p14:creationId xmlns:p14="http://schemas.microsoft.com/office/powerpoint/2010/main" val="92603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Getting Started – Phase </a:t>
            </a:r>
            <a:r>
              <a:rPr lang="en-US" sz="2400" i="1" dirty="0" smtClean="0">
                <a:solidFill>
                  <a:srgbClr val="FFFFFF"/>
                </a:solidFill>
                <a:latin typeface="Georgia"/>
                <a:ea typeface="Georgia"/>
                <a:cs typeface="Georgia"/>
                <a:sym typeface="Georgia"/>
              </a:rPr>
              <a:t>3 </a:t>
            </a:r>
            <a:r>
              <a:rPr lang="en-US" sz="2400" i="1" dirty="0">
                <a:solidFill>
                  <a:srgbClr val="FFFFFF"/>
                </a:solidFill>
                <a:latin typeface="Georgia"/>
                <a:ea typeface="Georgia"/>
                <a:cs typeface="Georgia"/>
                <a:sym typeface="Georgia"/>
              </a:rPr>
              <a:t>Pre-work</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1661993"/>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b="1" dirty="0"/>
              <a:t>Review background information on Linear Regression:</a:t>
            </a:r>
          </a:p>
          <a:p>
            <a:pPr marL="457200" lvl="0" indent="-228600">
              <a:spcAft>
                <a:spcPts val="600"/>
              </a:spcAft>
              <a:buClr>
                <a:srgbClr val="000000"/>
              </a:buClr>
              <a:buSzPct val="100000"/>
              <a:buFont typeface="Arial" panose="020B0604020202020204" pitchFamily="34" charset="0"/>
              <a:buChar char="-"/>
            </a:pPr>
            <a:r>
              <a:rPr lang="en-US" i="1" u="sng" dirty="0" smtClean="0">
                <a:hlinkClick r:id="rId3"/>
              </a:rPr>
              <a:t>https</a:t>
            </a:r>
            <a:r>
              <a:rPr lang="en-US" i="1" u="sng" dirty="0">
                <a:hlinkClick r:id="rId3"/>
              </a:rPr>
              <a:t>://www.hackerearth.com/practice/machine-learning/machine-learning-algorithms/beginners-guide-regression-analysis-plot-interpretations/tutorial/</a:t>
            </a:r>
            <a:endParaRPr lang="en-US" dirty="0"/>
          </a:p>
          <a:p>
            <a:pPr marL="228600" indent="-228600">
              <a:buFont typeface="Arial" panose="020B0604020202020204" pitchFamily="34" charset="0"/>
              <a:buChar char="•"/>
            </a:pPr>
            <a:r>
              <a:rPr lang="en-US" dirty="0" smtClean="0"/>
              <a:t>Review </a:t>
            </a:r>
            <a:r>
              <a:rPr lang="en-US" dirty="0"/>
              <a:t>Basic Concepts </a:t>
            </a:r>
            <a:endParaRPr lang="en-US" dirty="0" smtClean="0"/>
          </a:p>
          <a:p>
            <a:pPr marL="457200" indent="-228600">
              <a:buFont typeface="Arial" panose="020B0604020202020204" pitchFamily="34" charset="0"/>
              <a:buChar char="-"/>
            </a:pPr>
            <a:r>
              <a:rPr lang="en-US" b="1" dirty="0"/>
              <a:t>Single-variable Linear Regression (Definition):</a:t>
            </a:r>
            <a:r>
              <a:rPr lang="en-US" dirty="0"/>
              <a:t> a statistical method that allows for the evaluation of the relationship between two continuous variables, one predictor (input) variable –‘x’, and one response (output) variable—‘y</a:t>
            </a:r>
            <a:r>
              <a:rPr lang="en-US" dirty="0" smtClean="0"/>
              <a:t>’. </a:t>
            </a:r>
            <a:endParaRPr lang="en-US" dirty="0"/>
          </a:p>
        </p:txBody>
      </p:sp>
    </p:spTree>
    <p:extLst>
      <p:ext uri="{BB962C8B-B14F-4D97-AF65-F5344CB8AC3E}">
        <p14:creationId xmlns:p14="http://schemas.microsoft.com/office/powerpoint/2010/main" val="794608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169825"/>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dirty="0"/>
              <a:t>The </a:t>
            </a:r>
            <a:r>
              <a:rPr lang="en-US" b="1" dirty="0"/>
              <a:t>key function </a:t>
            </a:r>
            <a:r>
              <a:rPr lang="en-US" dirty="0"/>
              <a:t>is the same as the standard form of an algebraic linear equation:</a:t>
            </a:r>
          </a:p>
          <a:p>
            <a:pPr marL="457200" lvl="0" indent="-228600">
              <a:spcAft>
                <a:spcPts val="600"/>
              </a:spcAft>
              <a:buClr>
                <a:srgbClr val="000000"/>
              </a:buClr>
              <a:buSzPct val="100000"/>
            </a:pPr>
            <a:r>
              <a:rPr lang="en-US" dirty="0"/>
              <a:t>f(x) = b + a(x) = y</a:t>
            </a:r>
          </a:p>
          <a:p>
            <a:pPr marL="228600" lvl="0" indent="-228600">
              <a:spcAft>
                <a:spcPts val="600"/>
              </a:spcAft>
              <a:buClr>
                <a:srgbClr val="000000"/>
              </a:buClr>
              <a:buSzPct val="100000"/>
              <a:buFont typeface="Arial" panose="020B0604020202020204" pitchFamily="34" charset="0"/>
              <a:buChar char="•"/>
            </a:pPr>
            <a:r>
              <a:rPr lang="en-US" dirty="0"/>
              <a:t> Where </a:t>
            </a:r>
            <a:r>
              <a:rPr lang="en-US" b="1" dirty="0"/>
              <a:t>x</a:t>
            </a:r>
            <a:r>
              <a:rPr lang="en-US" dirty="0"/>
              <a:t> is the independent (predictor) variable,</a:t>
            </a:r>
            <a:r>
              <a:rPr lang="en-US" b="1" dirty="0"/>
              <a:t> y</a:t>
            </a:r>
            <a:r>
              <a:rPr lang="en-US" dirty="0"/>
              <a:t>, or </a:t>
            </a:r>
            <a:r>
              <a:rPr lang="en-US" b="1" dirty="0"/>
              <a:t>f(x</a:t>
            </a:r>
            <a:r>
              <a:rPr lang="en-US" b="1" dirty="0" smtClean="0"/>
              <a:t>)</a:t>
            </a:r>
            <a:r>
              <a:rPr lang="en-US" dirty="0" smtClean="0"/>
              <a:t>,</a:t>
            </a:r>
            <a:r>
              <a:rPr lang="en-US" b="1" dirty="0" smtClean="0"/>
              <a:t> </a:t>
            </a:r>
            <a:r>
              <a:rPr lang="en-US" dirty="0"/>
              <a:t>is the dependent (response) variable,</a:t>
            </a:r>
            <a:r>
              <a:rPr lang="en-US" b="1" dirty="0"/>
              <a:t> b </a:t>
            </a:r>
            <a:r>
              <a:rPr lang="en-US" dirty="0"/>
              <a:t>is a constant, and </a:t>
            </a:r>
            <a:r>
              <a:rPr lang="en-US" b="1" dirty="0"/>
              <a:t>a</a:t>
            </a:r>
            <a:r>
              <a:rPr lang="en-US" dirty="0"/>
              <a:t> is the slope of the line</a:t>
            </a:r>
            <a:r>
              <a:rPr lang="en-US" dirty="0" smtClean="0"/>
              <a:t>. </a:t>
            </a:r>
            <a:endParaRPr lang="en-US" dirty="0"/>
          </a:p>
          <a:p>
            <a:pPr marL="228600" lvl="0" indent="-228600">
              <a:spcAft>
                <a:spcPts val="600"/>
              </a:spcAft>
              <a:buClr>
                <a:srgbClr val="000000"/>
              </a:buClr>
              <a:buSzPct val="100000"/>
              <a:buFont typeface="Arial" panose="020B0604020202020204" pitchFamily="34" charset="0"/>
              <a:buChar char="•"/>
            </a:pPr>
            <a:r>
              <a:rPr lang="en-US" b="1" dirty="0"/>
              <a:t>Purpose</a:t>
            </a:r>
            <a:r>
              <a:rPr lang="en-US" dirty="0"/>
              <a:t>: we are applying this function in order to predict the outcome of a future event/input</a:t>
            </a:r>
            <a:r>
              <a:rPr lang="en-US" dirty="0" smtClean="0"/>
              <a:t>. </a:t>
            </a:r>
            <a:r>
              <a:rPr lang="en-US" dirty="0"/>
              <a:t>The function approximates the line of ‘best fit’ given the relationship of two variables based upon pre-existing/historical data</a:t>
            </a:r>
            <a:r>
              <a:rPr lang="en-US" dirty="0" smtClean="0"/>
              <a:t>. </a:t>
            </a:r>
            <a:r>
              <a:rPr lang="en-US" dirty="0"/>
              <a:t>As such, in reference to the following example graph, we would expect that new events with input value = 4, would result in an output value of ~12.5. </a:t>
            </a:r>
          </a:p>
        </p:txBody>
      </p:sp>
    </p:spTree>
    <p:extLst>
      <p:ext uri="{BB962C8B-B14F-4D97-AF65-F5344CB8AC3E}">
        <p14:creationId xmlns:p14="http://schemas.microsoft.com/office/powerpoint/2010/main" val="47525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Phase 3 Pre-work</a:t>
            </a:r>
            <a:endParaRPr lang="en" sz="2400" b="0" i="1" u="none" strike="noStrike" cap="none" dirty="0">
              <a:solidFill>
                <a:srgbClr val="FFFFFF"/>
              </a:solidFill>
              <a:latin typeface="Georgia"/>
              <a:ea typeface="Georgia"/>
              <a:cs typeface="Georgia"/>
              <a:sym typeface="Georgia"/>
            </a:endParaRPr>
          </a:p>
        </p:txBody>
      </p:sp>
      <p:pic>
        <p:nvPicPr>
          <p:cNvPr id="3" name="Content Placeholder 10"/>
          <p:cNvPicPr>
            <a:picLocks noChangeAspect="1"/>
          </p:cNvPicPr>
          <p:nvPr/>
        </p:nvPicPr>
        <p:blipFill>
          <a:blip r:embed="rId3"/>
          <a:stretch>
            <a:fillRect/>
          </a:stretch>
        </p:blipFill>
        <p:spPr>
          <a:xfrm>
            <a:off x="827088" y="1331913"/>
            <a:ext cx="3692661" cy="2463908"/>
          </a:xfrm>
          <a:prstGeom prst="rect">
            <a:avLst/>
          </a:prstGeom>
        </p:spPr>
      </p:pic>
      <p:sp>
        <p:nvSpPr>
          <p:cNvPr id="2" name="Rectangle 1"/>
          <p:cNvSpPr/>
          <p:nvPr/>
        </p:nvSpPr>
        <p:spPr>
          <a:xfrm>
            <a:off x="748937" y="4024635"/>
            <a:ext cx="7350124" cy="707886"/>
          </a:xfrm>
          <a:prstGeom prst="rect">
            <a:avLst/>
          </a:prstGeom>
        </p:spPr>
        <p:txBody>
          <a:bodyPr wrap="square">
            <a:spAutoFit/>
          </a:bodyPr>
          <a:lstStyle/>
          <a:p>
            <a:r>
              <a:rPr lang="en-US" sz="1000" b="1" dirty="0">
                <a:latin typeface="Georgia" panose="02040502050405020303" pitchFamily="18" charset="0"/>
                <a:ea typeface="Calibri" panose="020F0502020204030204" pitchFamily="34" charset="0"/>
                <a:cs typeface="Times New Roman" panose="02020603050405020304" pitchFamily="18" charset="0"/>
              </a:rPr>
              <a:t>Source: </a:t>
            </a:r>
            <a:r>
              <a:rPr lang="en-US" sz="1000" u="sng" dirty="0">
                <a:solidFill>
                  <a:srgbClr val="0563C1"/>
                </a:solidFill>
                <a:latin typeface="Georgia" panose="02040502050405020303" pitchFamily="18" charset="0"/>
                <a:ea typeface="Calibri" panose="020F0502020204030204" pitchFamily="34" charset="0"/>
                <a:cs typeface="Times New Roman" panose="02020603050405020304" pitchFamily="18" charset="0"/>
                <a:hlinkClick r:id="rId4"/>
              </a:rPr>
              <a:t>https://</a:t>
            </a:r>
            <a:r>
              <a:rPr lang="en-US" sz="1000" u="sng" dirty="0" smtClean="0">
                <a:solidFill>
                  <a:srgbClr val="0563C1"/>
                </a:solidFill>
                <a:latin typeface="Georgia" panose="02040502050405020303" pitchFamily="18" charset="0"/>
                <a:ea typeface="Calibri" panose="020F0502020204030204" pitchFamily="34" charset="0"/>
                <a:cs typeface="Times New Roman" panose="02020603050405020304" pitchFamily="18" charset="0"/>
                <a:hlinkClick r:id="rId4"/>
              </a:rPr>
              <a:t>www.google.com/search?q=basic+linear+equation+graph&amp;rlz=1C1GGRV_enUS753US753&amp;source=lnms&amp;tbm=isch&amp;sa=X&amp;ved=0ahUKEwjf29uDvJPVAhUKfiYKHQBvANIQ_AUICigB&amp;biw=1533&amp;bih=761#tbm=isch&amp;q=basic+fitting+line+graph&amp;imgrc=PG9RR9w1ofQR6M</a:t>
            </a:r>
            <a:endParaRPr lang="en-US" sz="1000" dirty="0">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60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Custom 1">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E030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4257</TotalTime>
  <Words>1046</Words>
  <Application>Microsoft Office PowerPoint</Application>
  <PresentationFormat>On-screen Show (16:9)</PresentationFormat>
  <Paragraphs>81</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Times New Roman</vt:lpstr>
      <vt:lpstr>Georgia</vt:lpstr>
      <vt:lpstr>Arial</vt:lpstr>
      <vt:lpstr>Calibri</vt:lpstr>
      <vt:lpstr>Helvetica Neue</vt:lpstr>
      <vt:lpstr>simple-light-2</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 Isola</dc:creator>
  <cp:lastModifiedBy>Julie A. Peters</cp:lastModifiedBy>
  <cp:revision>80</cp:revision>
  <dcterms:modified xsi:type="dcterms:W3CDTF">2018-02-21T01:57:42Z</dcterms:modified>
</cp:coreProperties>
</file>