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93" r:id="rId1"/>
    <p:sldMasterId id="2147483694" r:id="rId2"/>
  </p:sldMasterIdLst>
  <p:notesMasterIdLst>
    <p:notesMasterId r:id="rId40"/>
  </p:notesMasterIdLst>
  <p:sldIdLst>
    <p:sldId id="256" r:id="rId3"/>
    <p:sldId id="262" r:id="rId4"/>
    <p:sldId id="265" r:id="rId5"/>
    <p:sldId id="286" r:id="rId6"/>
    <p:sldId id="287" r:id="rId7"/>
    <p:sldId id="288" r:id="rId8"/>
    <p:sldId id="289" r:id="rId9"/>
    <p:sldId id="294" r:id="rId10"/>
    <p:sldId id="296" r:id="rId11"/>
    <p:sldId id="292" r:id="rId12"/>
    <p:sldId id="291" r:id="rId13"/>
    <p:sldId id="293" r:id="rId14"/>
    <p:sldId id="297" r:id="rId15"/>
    <p:sldId id="299" r:id="rId16"/>
    <p:sldId id="300" r:id="rId17"/>
    <p:sldId id="301" r:id="rId18"/>
    <p:sldId id="302" r:id="rId19"/>
    <p:sldId id="303" r:id="rId20"/>
    <p:sldId id="304" r:id="rId21"/>
    <p:sldId id="305" r:id="rId22"/>
    <p:sldId id="306" r:id="rId23"/>
    <p:sldId id="307" r:id="rId24"/>
    <p:sldId id="298"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1" r:id="rId38"/>
    <p:sldId id="285" r:id="rId39"/>
  </p:sldIdLst>
  <p:sldSz cx="9144000" cy="5143500" type="screen16x9"/>
  <p:notesSz cx="6858000" cy="9144000"/>
  <p:embeddedFontLst>
    <p:embeddedFont>
      <p:font typeface="Georgia" panose="02040502050405020303" pitchFamily="18"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Helvetica Neue"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39" userDrawn="1">
          <p15:clr>
            <a:srgbClr val="A4A3A4"/>
          </p15:clr>
        </p15:guide>
        <p15:guide id="2" pos="521" userDrawn="1">
          <p15:clr>
            <a:srgbClr val="A4A3A4"/>
          </p15:clr>
        </p15:guide>
        <p15:guide id="3" pos="5151" userDrawn="1">
          <p15:clr>
            <a:srgbClr val="A4A3A4"/>
          </p15:clr>
        </p15:guide>
        <p15:guide id="4" orient="horz" pos="2988" userDrawn="1">
          <p15:clr>
            <a:srgbClr val="A4A3A4"/>
          </p15:clr>
        </p15:guide>
        <p15:guide id="5" pos="2664" userDrawn="1">
          <p15:clr>
            <a:srgbClr val="A4A3A4"/>
          </p15:clr>
        </p15:guide>
        <p15:guide id="6" orient="horz" pos="31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Bruno" initials="MB" lastIdx="31" clrIdx="0">
    <p:extLst>
      <p:ext uri="{19B8F6BF-5375-455C-9EA6-DF929625EA0E}">
        <p15:presenceInfo xmlns:p15="http://schemas.microsoft.com/office/powerpoint/2012/main" userId="Mark Br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8C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44" autoAdjust="0"/>
    <p:restoredTop sz="78229" autoAdjust="0"/>
  </p:normalViewPr>
  <p:slideViewPr>
    <p:cSldViewPr snapToGrid="0">
      <p:cViewPr varScale="1">
        <p:scale>
          <a:sx n="90" d="100"/>
          <a:sy n="90" d="100"/>
        </p:scale>
        <p:origin x="964" y="52"/>
      </p:cViewPr>
      <p:guideLst>
        <p:guide orient="horz" pos="839"/>
        <p:guide pos="521"/>
        <p:guide pos="5151"/>
        <p:guide orient="horz" pos="2988"/>
        <p:guide pos="2664"/>
        <p:guide orient="horz" pos="3180"/>
      </p:guideLst>
    </p:cSldViewPr>
  </p:slideViewPr>
  <p:notesTextViewPr>
    <p:cViewPr>
      <p:scale>
        <a:sx n="3" d="2"/>
        <a:sy n="3" d="2"/>
      </p:scale>
      <p:origin x="0" y="0"/>
    </p:cViewPr>
  </p:notesTextViewPr>
  <p:notesViewPr>
    <p:cSldViewPr snapToGrid="0" showGuides="1">
      <p:cViewPr varScale="1">
        <p:scale>
          <a:sx n="67" d="100"/>
          <a:sy n="67" d="100"/>
        </p:scale>
        <p:origin x="189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69850" marR="0" lvl="0"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1pPr>
            <a:lvl2pPr marL="527050" marR="0" lvl="1"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2pPr>
            <a:lvl3pPr marL="984250" marR="0" lvl="2"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3pPr>
            <a:lvl4pPr marL="1441450" marR="0" lvl="3"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4pPr>
            <a:lvl5pPr marL="1898650" marR="0" lvl="4"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5pPr>
            <a:lvl6pPr marL="2355850" marR="0" lvl="5"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813050" marR="0" lvl="6"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270250" marR="0" lvl="7"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727450" marR="0" lvl="8" indent="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67303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3422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83681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1292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dirty="0" smtClean="0">
                <a:solidFill>
                  <a:schemeClr val="dk1"/>
                </a:solidFill>
                <a:latin typeface="Arial"/>
                <a:ea typeface="Arial"/>
                <a:cs typeface="Arial"/>
                <a:sym typeface="Arial"/>
              </a:rPr>
              <a:t>Instructor</a:t>
            </a:r>
            <a:r>
              <a:rPr lang="en-US" sz="1100" b="0" i="0" u="none" strike="noStrike" cap="none" baseline="0" dirty="0" smtClean="0">
                <a:solidFill>
                  <a:schemeClr val="dk1"/>
                </a:solidFill>
                <a:latin typeface="Arial"/>
                <a:ea typeface="Arial"/>
                <a:cs typeface="Arial"/>
                <a:sym typeface="Arial"/>
              </a:rPr>
              <a:t> Note:  If the students completed the pre-work outside of class, you may want to use this time to review their results to ensure they have all the data downloaded correctly.</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1947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91998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622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37256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04552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32931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68457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5267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50239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54552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92605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26420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092295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a:buSzPct val="25000"/>
              <a:buNone/>
            </a:pPr>
            <a:r>
              <a:rPr lang="en-US" b="0" dirty="0" smtClean="0"/>
              <a:t>Instructor Note: refer to Appendix1_Learner_SQL Joins.doc for </a:t>
            </a:r>
            <a:r>
              <a:rPr lang="en-US" b="0" smtClean="0"/>
              <a:t>more details on SQL Joins.</a:t>
            </a:r>
            <a:endParaRPr lang="en-US" b="0" dirty="0"/>
          </a:p>
        </p:txBody>
      </p:sp>
    </p:spTree>
    <p:extLst>
      <p:ext uri="{BB962C8B-B14F-4D97-AF65-F5344CB8AC3E}">
        <p14:creationId xmlns:p14="http://schemas.microsoft.com/office/powerpoint/2010/main" val="67732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17877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a:buSzPct val="25000"/>
              <a:buNone/>
            </a:pPr>
            <a:r>
              <a:rPr lang="en-US" b="0" dirty="0"/>
              <a:t>Instructor Note: refer to Appendix2_Section1_6i_Joins.txt for </a:t>
            </a:r>
            <a:r>
              <a:rPr lang="en-US" b="0" dirty="0" smtClean="0"/>
              <a:t>‘SQL joins’ scripts statements.</a:t>
            </a:r>
            <a:endParaRPr lang="en-US" b="0" dirty="0"/>
          </a:p>
        </p:txBody>
      </p:sp>
    </p:spTree>
    <p:extLst>
      <p:ext uri="{BB962C8B-B14F-4D97-AF65-F5344CB8AC3E}">
        <p14:creationId xmlns:p14="http://schemas.microsoft.com/office/powerpoint/2010/main" val="819985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13055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71982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182204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214619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p>
        </p:txBody>
      </p:sp>
    </p:spTree>
    <p:extLst>
      <p:ext uri="{BB962C8B-B14F-4D97-AF65-F5344CB8AC3E}">
        <p14:creationId xmlns:p14="http://schemas.microsoft.com/office/powerpoint/2010/main" val="480704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18751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09648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dirty="0" smtClean="0">
                <a:solidFill>
                  <a:schemeClr val="dk1"/>
                </a:solidFill>
                <a:latin typeface="Arial"/>
                <a:ea typeface="Arial"/>
                <a:cs typeface="Arial"/>
                <a:sym typeface="Arial"/>
              </a:rPr>
              <a:t>Instructors:</a:t>
            </a:r>
            <a:r>
              <a:rPr lang="en-US" sz="1100" b="0" i="0" u="none" strike="noStrike" cap="none" baseline="0" dirty="0" smtClean="0">
                <a:solidFill>
                  <a:schemeClr val="dk1"/>
                </a:solidFill>
                <a:latin typeface="Arial"/>
                <a:ea typeface="Arial"/>
                <a:cs typeface="Arial"/>
                <a:sym typeface="Arial"/>
              </a:rPr>
              <a:t> Consider if you want your students to submit documentation of completion of the assignment (e.g., export into excel and email excel file, copy screen shots into word doc and email, </a:t>
            </a:r>
            <a:r>
              <a:rPr lang="en-US" sz="1100" b="0" i="0" u="none" strike="noStrike" cap="none" baseline="0" dirty="0" err="1" smtClean="0">
                <a:solidFill>
                  <a:schemeClr val="dk1"/>
                </a:solidFill>
                <a:latin typeface="Arial"/>
                <a:ea typeface="Arial"/>
                <a:cs typeface="Arial"/>
                <a:sym typeface="Arial"/>
              </a:rPr>
              <a:t>etc</a:t>
            </a:r>
            <a:r>
              <a:rPr lang="en-US" sz="1100" b="0" i="0" u="none" strike="noStrike" cap="none" baseline="0" dirty="0" smtClean="0">
                <a:solidFill>
                  <a:schemeClr val="dk1"/>
                </a:solidFill>
                <a:latin typeface="Arial"/>
                <a:ea typeface="Arial"/>
                <a:cs typeface="Arial"/>
                <a:sym typeface="Arial"/>
              </a:rPr>
              <a:t>) and modify steps as appropriate.</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1282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100" b="0" i="0" u="none" strike="noStrike" cap="none" dirty="0" smtClean="0">
                <a:solidFill>
                  <a:schemeClr val="dk1"/>
                </a:solidFill>
                <a:latin typeface="Arial"/>
                <a:ea typeface="Arial"/>
                <a:cs typeface="Arial"/>
                <a:sym typeface="Arial"/>
              </a:rPr>
              <a:t>Instructors:</a:t>
            </a:r>
            <a:r>
              <a:rPr lang="en-US" sz="1100" b="0" i="0" u="none" strike="noStrike" cap="none" baseline="0" dirty="0" smtClean="0">
                <a:solidFill>
                  <a:schemeClr val="dk1"/>
                </a:solidFill>
                <a:latin typeface="Arial"/>
                <a:ea typeface="Arial"/>
                <a:cs typeface="Arial"/>
                <a:sym typeface="Arial"/>
              </a:rPr>
              <a:t> Consider if you want your students to submit documentation of completion of the assignment (e.g., export into excel and email excel file, copy screen shots into word doc and email, </a:t>
            </a:r>
            <a:r>
              <a:rPr lang="en-US" sz="1100" b="0" i="0" u="none" strike="noStrike" cap="none" baseline="0" dirty="0" err="1" smtClean="0">
                <a:solidFill>
                  <a:schemeClr val="dk1"/>
                </a:solidFill>
                <a:latin typeface="Arial"/>
                <a:ea typeface="Arial"/>
                <a:cs typeface="Arial"/>
                <a:sym typeface="Arial"/>
              </a:rPr>
              <a:t>etc</a:t>
            </a:r>
            <a:r>
              <a:rPr lang="en-US" sz="1100" b="0" i="0" u="none" strike="noStrike" cap="none" baseline="0" dirty="0" smtClean="0">
                <a:solidFill>
                  <a:schemeClr val="dk1"/>
                </a:solidFill>
                <a:latin typeface="Arial"/>
                <a:ea typeface="Arial"/>
                <a:cs typeface="Arial"/>
                <a:sym typeface="Arial"/>
              </a:rPr>
              <a:t>) and modify steps as appropriate.</a:t>
            </a:r>
            <a:endParaRPr lang="en-US" sz="1100" b="0" i="0" u="none" strike="noStrike" cap="none" dirty="0" smtClean="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83675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67485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363598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9" name="Shape 669"/>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5472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83080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Arial"/>
              <a:buNone/>
              <a:tabLst/>
              <a:defRPr/>
            </a:pPr>
            <a:r>
              <a:rPr lang="en-US" sz="1100" b="0" i="0" u="none" strike="noStrike" cap="none" smtClean="0">
                <a:solidFill>
                  <a:schemeClr val="dk1"/>
                </a:solidFill>
                <a:latin typeface="Arial"/>
                <a:ea typeface="Arial"/>
                <a:cs typeface="Arial"/>
                <a:sym typeface="Arial"/>
              </a:rPr>
              <a:t>Instructor Note:  Please update this slide with the location where you have uploaded the case materials to make them available to the students.</a:t>
            </a:r>
            <a:endParaRPr lang="en-US" sz="1100" b="0" i="0" u="none" strike="noStrike" cap="none" dirty="0" smtClean="0">
              <a:solidFill>
                <a:schemeClr val="dk1"/>
              </a:solidFill>
              <a:latin typeface="Arial"/>
              <a:ea typeface="Arial"/>
              <a:cs typeface="Arial"/>
              <a:sym typeface="Arial"/>
            </a:endParaRPr>
          </a:p>
        </p:txBody>
      </p:sp>
    </p:spTree>
    <p:extLst>
      <p:ext uri="{BB962C8B-B14F-4D97-AF65-F5344CB8AC3E}">
        <p14:creationId xmlns:p14="http://schemas.microsoft.com/office/powerpoint/2010/main" val="151115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49380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dirty="0" smtClean="0">
                <a:solidFill>
                  <a:schemeClr val="dk1"/>
                </a:solidFill>
                <a:latin typeface="Arial"/>
                <a:ea typeface="Arial"/>
                <a:cs typeface="Arial"/>
                <a:sym typeface="Arial"/>
              </a:rPr>
              <a:t>Instructor</a:t>
            </a:r>
            <a:r>
              <a:rPr lang="en-US" sz="1100" b="0" i="0" u="none" strike="noStrike" cap="none" baseline="0" dirty="0" smtClean="0">
                <a:solidFill>
                  <a:schemeClr val="dk1"/>
                </a:solidFill>
                <a:latin typeface="Arial"/>
                <a:ea typeface="Arial"/>
                <a:cs typeface="Arial"/>
                <a:sym typeface="Arial"/>
              </a:rPr>
              <a:t> Note:  Depending on timing and availability, you may want to have the students complete this pre-work in the classroom with a TA or other support person available who is proficient with SQLite.  </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93300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07372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4923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ection header 1 2">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1" name="Shape 11"/>
          <p:cNvSpPr/>
          <p:nvPr/>
        </p:nvSpPr>
        <p:spPr>
          <a:xfrm>
            <a:off x="-26150" y="0"/>
            <a:ext cx="9192900" cy="51726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 name="Shape 12"/>
          <p:cNvSpPr/>
          <p:nvPr/>
        </p:nvSpPr>
        <p:spPr>
          <a:xfrm>
            <a:off x="351450" y="0"/>
            <a:ext cx="8815200" cy="4750200"/>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er 1 1 2">
    <p:spTree>
      <p:nvGrpSpPr>
        <p:cNvPr id="1" name="Shape 155"/>
        <p:cNvGrpSpPr/>
        <p:nvPr/>
      </p:nvGrpSpPr>
      <p:grpSpPr>
        <a:xfrm>
          <a:off x="0" y="0"/>
          <a:ext cx="0" cy="0"/>
          <a:chOff x="0" y="0"/>
          <a:chExt cx="0" cy="0"/>
        </a:xfrm>
      </p:grpSpPr>
      <p:sp>
        <p:nvSpPr>
          <p:cNvPr id="156" name="Shape 156"/>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57" name="Shape 157"/>
          <p:cNvSpPr/>
          <p:nvPr/>
        </p:nvSpPr>
        <p:spPr>
          <a:xfrm>
            <a:off x="-26150" y="0"/>
            <a:ext cx="9192900" cy="5172600"/>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8" name="Shape 158"/>
          <p:cNvSpPr/>
          <p:nvPr/>
        </p:nvSpPr>
        <p:spPr>
          <a:xfrm>
            <a:off x="351450" y="0"/>
            <a:ext cx="8815200" cy="4750200"/>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9" name="Shape 15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FFEABE"/>
                </a:solidFill>
                <a:latin typeface="Georgia"/>
                <a:ea typeface="Georgia"/>
                <a:cs typeface="Georgia"/>
                <a:sym typeface="Georgia"/>
              </a:rPr>
              <a:t>Recruiting  | 2017</a:t>
            </a:r>
          </a:p>
        </p:txBody>
      </p:sp>
      <p:sp>
        <p:nvSpPr>
          <p:cNvPr id="160" name="Shape 160"/>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FFEABE"/>
                </a:solidFill>
                <a:latin typeface="Georgia"/>
                <a:ea typeface="Georgia"/>
                <a:cs typeface="Georgia"/>
                <a:sym typeface="Georgia"/>
              </a:rPr>
              <a:t>PwC</a:t>
            </a:r>
          </a:p>
        </p:txBody>
      </p:sp>
      <p:pic>
        <p:nvPicPr>
          <p:cNvPr id="161" name="Shape 161"/>
          <p:cNvPicPr preferRelativeResize="0"/>
          <p:nvPr/>
        </p:nvPicPr>
        <p:blipFill rotWithShape="1">
          <a:blip r:embed="rId2">
            <a:alphaModFix amt="14000"/>
          </a:blip>
          <a:srcRect t="4128" r="-8399" b="4511"/>
          <a:stretch/>
        </p:blipFill>
        <p:spPr>
          <a:xfrm>
            <a:off x="3293800" y="0"/>
            <a:ext cx="5143397" cy="475362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body 1">
    <p:spTree>
      <p:nvGrpSpPr>
        <p:cNvPr id="1" name="Shape 162"/>
        <p:cNvGrpSpPr/>
        <p:nvPr/>
      </p:nvGrpSpPr>
      <p:grpSpPr>
        <a:xfrm>
          <a:off x="0" y="0"/>
          <a:ext cx="0" cy="0"/>
          <a:chOff x="0" y="0"/>
          <a:chExt cx="0" cy="0"/>
        </a:xfrm>
      </p:grpSpPr>
      <p:sp>
        <p:nvSpPr>
          <p:cNvPr id="163" name="Shape 163"/>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7F7F7F"/>
                </a:solidFill>
                <a:latin typeface="Georgia"/>
                <a:ea typeface="Georgia"/>
                <a:cs typeface="Georgia"/>
                <a:sym typeface="Georgia"/>
              </a:rPr>
              <a:t>Recruiting  </a:t>
            </a:r>
            <a:r>
              <a:rPr lang="en" sz="600" b="0" i="0" u="none" strike="noStrike" cap="none">
                <a:solidFill>
                  <a:srgbClr val="D9D9D9"/>
                </a:solidFill>
                <a:latin typeface="Georgia"/>
                <a:ea typeface="Georgia"/>
                <a:cs typeface="Georgia"/>
                <a:sym typeface="Georgia"/>
              </a:rPr>
              <a:t>| 2017</a:t>
            </a:r>
          </a:p>
        </p:txBody>
      </p:sp>
      <p:sp>
        <p:nvSpPr>
          <p:cNvPr id="164" name="Shape 164"/>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D9D9D9"/>
                </a:solidFill>
                <a:latin typeface="Georgia"/>
                <a:ea typeface="Georgia"/>
                <a:cs typeface="Georgia"/>
                <a:sym typeface="Georgia"/>
              </a:rPr>
              <a:t>PwC</a:t>
            </a:r>
          </a:p>
        </p:txBody>
      </p:sp>
      <p:sp>
        <p:nvSpPr>
          <p:cNvPr id="165" name="Shape 165"/>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2 1">
    <p:spTree>
      <p:nvGrpSpPr>
        <p:cNvPr id="1" name="Shape 166"/>
        <p:cNvGrpSpPr/>
        <p:nvPr/>
      </p:nvGrpSpPr>
      <p:grpSpPr>
        <a:xfrm>
          <a:off x="0" y="0"/>
          <a:ext cx="0" cy="0"/>
          <a:chOff x="0" y="0"/>
          <a:chExt cx="0" cy="0"/>
        </a:xfrm>
      </p:grpSpPr>
      <p:sp>
        <p:nvSpPr>
          <p:cNvPr id="167" name="Shape 167"/>
          <p:cNvSpPr/>
          <p:nvPr/>
        </p:nvSpPr>
        <p:spPr>
          <a:xfrm>
            <a:off x="0" y="5035700"/>
            <a:ext cx="9144000" cy="107800"/>
          </a:xfrm>
          <a:prstGeom prst="flowChartProcess">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8" name="Shape 168"/>
          <p:cNvSpPr/>
          <p:nvPr/>
        </p:nvSpPr>
        <p:spPr>
          <a:xfrm>
            <a:off x="0" y="0"/>
            <a:ext cx="2494750" cy="5066500"/>
          </a:xfrm>
          <a:prstGeom prst="flowChartProcess">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9" name="Shape 16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FFEABE"/>
                </a:solidFill>
                <a:latin typeface="Georgia"/>
                <a:ea typeface="Georgia"/>
                <a:cs typeface="Georgia"/>
                <a:sym typeface="Georgia"/>
              </a:rPr>
              <a:t>Recruiting  | 2017</a:t>
            </a:r>
          </a:p>
        </p:txBody>
      </p:sp>
      <p:sp>
        <p:nvSpPr>
          <p:cNvPr id="170" name="Shape 170"/>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2 1 1 1 1 1">
    <p:spTree>
      <p:nvGrpSpPr>
        <p:cNvPr id="1" name="Shape 171"/>
        <p:cNvGrpSpPr/>
        <p:nvPr/>
      </p:nvGrpSpPr>
      <p:grpSpPr>
        <a:xfrm>
          <a:off x="0" y="0"/>
          <a:ext cx="0" cy="0"/>
          <a:chOff x="0" y="0"/>
          <a:chExt cx="0" cy="0"/>
        </a:xfrm>
      </p:grpSpPr>
      <p:sp>
        <p:nvSpPr>
          <p:cNvPr id="172" name="Shape 172"/>
          <p:cNvSpPr/>
          <p:nvPr/>
        </p:nvSpPr>
        <p:spPr>
          <a:xfrm>
            <a:off x="0" y="5035700"/>
            <a:ext cx="9144000" cy="1078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3" name="Shape 173"/>
          <p:cNvSpPr/>
          <p:nvPr/>
        </p:nvSpPr>
        <p:spPr>
          <a:xfrm>
            <a:off x="0" y="0"/>
            <a:ext cx="2494750" cy="50665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4" name="Shape 174"/>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B1403B"/>
                </a:solidFill>
                <a:latin typeface="Georgia"/>
                <a:ea typeface="Georgia"/>
                <a:cs typeface="Georgia"/>
                <a:sym typeface="Georgia"/>
              </a:rPr>
              <a:t>Recruiting  | 2017</a:t>
            </a:r>
          </a:p>
        </p:txBody>
      </p:sp>
      <p:sp>
        <p:nvSpPr>
          <p:cNvPr id="175" name="Shape 175"/>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
        <p:nvSpPr>
          <p:cNvPr id="176" name="Shape 176"/>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77" name="Shape 177"/>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8" name="Shape 178"/>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9" name="Shape 17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7F7F7F"/>
                </a:solidFill>
                <a:latin typeface="Georgia"/>
                <a:ea typeface="Georgia"/>
                <a:cs typeface="Georgia"/>
                <a:sym typeface="Georgia"/>
              </a:rPr>
              <a:t>Recruiting  </a:t>
            </a:r>
            <a:r>
              <a:rPr lang="en" sz="600" b="0" i="0" u="none" strike="noStrike" cap="none">
                <a:solidFill>
                  <a:srgbClr val="D9D9D9"/>
                </a:solidFill>
                <a:latin typeface="Georgia"/>
                <a:ea typeface="Georgia"/>
                <a:cs typeface="Georgia"/>
                <a:sym typeface="Georgia"/>
              </a:rPr>
              <a:t>| 2017</a:t>
            </a:r>
          </a:p>
        </p:txBody>
      </p:sp>
      <p:sp>
        <p:nvSpPr>
          <p:cNvPr id="180" name="Shape 180"/>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grpSp>
        <p:nvGrpSpPr>
          <p:cNvPr id="181" name="Shape 181"/>
          <p:cNvGrpSpPr/>
          <p:nvPr/>
        </p:nvGrpSpPr>
        <p:grpSpPr>
          <a:xfrm>
            <a:off x="865799" y="2363127"/>
            <a:ext cx="5886974" cy="409623"/>
            <a:chOff x="865799" y="2363127"/>
            <a:chExt cx="5886974" cy="409623"/>
          </a:xfrm>
        </p:grpSpPr>
        <p:sp>
          <p:nvSpPr>
            <p:cNvPr id="182" name="Shape 182"/>
            <p:cNvSpPr/>
            <p:nvPr/>
          </p:nvSpPr>
          <p:spPr>
            <a:xfrm flipH="1">
              <a:off x="865799" y="2370750"/>
              <a:ext cx="5840700" cy="402000"/>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3" name="Shape 183"/>
            <p:cNvSpPr/>
            <p:nvPr/>
          </p:nvSpPr>
          <p:spPr>
            <a:xfrm rot="5400000" flipH="1">
              <a:off x="4015274" y="-874"/>
              <a:ext cx="373499" cy="51015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184" name="Shape 184"/>
          <p:cNvGrpSpPr/>
          <p:nvPr/>
        </p:nvGrpSpPr>
        <p:grpSpPr>
          <a:xfrm>
            <a:off x="865799" y="1770527"/>
            <a:ext cx="5886974" cy="409548"/>
            <a:chOff x="865799" y="1770527"/>
            <a:chExt cx="5886974" cy="409548"/>
          </a:xfrm>
        </p:grpSpPr>
        <p:sp>
          <p:nvSpPr>
            <p:cNvPr id="185" name="Shape 185"/>
            <p:cNvSpPr/>
            <p:nvPr/>
          </p:nvSpPr>
          <p:spPr>
            <a:xfrm flipH="1">
              <a:off x="865799" y="1778075"/>
              <a:ext cx="5840700" cy="402000"/>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6" name="Shape 186"/>
            <p:cNvSpPr/>
            <p:nvPr/>
          </p:nvSpPr>
          <p:spPr>
            <a:xfrm rot="5400000" flipH="1">
              <a:off x="4015274" y="-593474"/>
              <a:ext cx="373499" cy="51015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187" name="Shape 187"/>
          <p:cNvGrpSpPr/>
          <p:nvPr/>
        </p:nvGrpSpPr>
        <p:grpSpPr>
          <a:xfrm>
            <a:off x="865799" y="2926075"/>
            <a:ext cx="5886975" cy="439350"/>
            <a:chOff x="865799" y="2926075"/>
            <a:chExt cx="5886975" cy="439350"/>
          </a:xfrm>
        </p:grpSpPr>
        <p:sp>
          <p:nvSpPr>
            <p:cNvPr id="188" name="Shape 188"/>
            <p:cNvSpPr/>
            <p:nvPr/>
          </p:nvSpPr>
          <p:spPr>
            <a:xfrm flipH="1">
              <a:off x="865799" y="2963425"/>
              <a:ext cx="5840700" cy="4020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9" name="Shape 189"/>
            <p:cNvSpPr/>
            <p:nvPr/>
          </p:nvSpPr>
          <p:spPr>
            <a:xfrm rot="5400000" flipH="1">
              <a:off x="4000275" y="584575"/>
              <a:ext cx="410999" cy="50939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190" name="Shape 190"/>
          <p:cNvGrpSpPr/>
          <p:nvPr/>
        </p:nvGrpSpPr>
        <p:grpSpPr>
          <a:xfrm>
            <a:off x="865799" y="3526550"/>
            <a:ext cx="5886975" cy="431550"/>
            <a:chOff x="865799" y="3526550"/>
            <a:chExt cx="5886975" cy="431550"/>
          </a:xfrm>
        </p:grpSpPr>
        <p:sp>
          <p:nvSpPr>
            <p:cNvPr id="191" name="Shape 191"/>
            <p:cNvSpPr/>
            <p:nvPr/>
          </p:nvSpPr>
          <p:spPr>
            <a:xfrm flipH="1">
              <a:off x="865799" y="3556100"/>
              <a:ext cx="5840700" cy="402000"/>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2" name="Shape 192"/>
            <p:cNvSpPr/>
            <p:nvPr/>
          </p:nvSpPr>
          <p:spPr>
            <a:xfrm rot="5400000" flipH="1">
              <a:off x="4004175" y="1181150"/>
              <a:ext cx="403199" cy="50939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193" name="Shape 193"/>
          <p:cNvGrpSpPr/>
          <p:nvPr/>
        </p:nvGrpSpPr>
        <p:grpSpPr>
          <a:xfrm>
            <a:off x="865799" y="1185400"/>
            <a:ext cx="5886973" cy="402000"/>
            <a:chOff x="865799" y="1185400"/>
            <a:chExt cx="5886973" cy="402000"/>
          </a:xfrm>
        </p:grpSpPr>
        <p:sp>
          <p:nvSpPr>
            <p:cNvPr id="194" name="Shape 194"/>
            <p:cNvSpPr/>
            <p:nvPr/>
          </p:nvSpPr>
          <p:spPr>
            <a:xfrm flipH="1">
              <a:off x="865799" y="1185400"/>
              <a:ext cx="5840700" cy="402000"/>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5" name="Shape 195"/>
            <p:cNvSpPr/>
            <p:nvPr/>
          </p:nvSpPr>
          <p:spPr>
            <a:xfrm rot="5400000" flipH="1">
              <a:off x="4011374" y="-1182349"/>
              <a:ext cx="373499" cy="510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B6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2 1 1 1 1 1 1">
    <p:spTree>
      <p:nvGrpSpPr>
        <p:cNvPr id="1" name="Shape 196"/>
        <p:cNvGrpSpPr/>
        <p:nvPr/>
      </p:nvGrpSpPr>
      <p:grpSpPr>
        <a:xfrm>
          <a:off x="0" y="0"/>
          <a:ext cx="0" cy="0"/>
          <a:chOff x="0" y="0"/>
          <a:chExt cx="0" cy="0"/>
        </a:xfrm>
      </p:grpSpPr>
      <p:sp>
        <p:nvSpPr>
          <p:cNvPr id="197" name="Shape 197"/>
          <p:cNvSpPr/>
          <p:nvPr/>
        </p:nvSpPr>
        <p:spPr>
          <a:xfrm>
            <a:off x="0" y="5035700"/>
            <a:ext cx="9144000" cy="1078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8" name="Shape 198"/>
          <p:cNvSpPr/>
          <p:nvPr/>
        </p:nvSpPr>
        <p:spPr>
          <a:xfrm>
            <a:off x="0" y="0"/>
            <a:ext cx="2494750" cy="50665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9" name="Shape 19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B1403B"/>
                </a:solidFill>
                <a:latin typeface="Georgia"/>
                <a:ea typeface="Georgia"/>
                <a:cs typeface="Georgia"/>
                <a:sym typeface="Georgia"/>
              </a:rPr>
              <a:t>Recruiting  | 2017</a:t>
            </a:r>
          </a:p>
        </p:txBody>
      </p:sp>
      <p:sp>
        <p:nvSpPr>
          <p:cNvPr id="200" name="Shape 200"/>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
        <p:nvSpPr>
          <p:cNvPr id="201" name="Shape 201"/>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202" name="Shape 202"/>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3" name="Shape 203"/>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4" name="Shape 204"/>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7F7F7F"/>
                </a:solidFill>
                <a:latin typeface="Georgia"/>
                <a:ea typeface="Georgia"/>
                <a:cs typeface="Georgia"/>
                <a:sym typeface="Georgia"/>
              </a:rPr>
              <a:t>Recruiting  </a:t>
            </a:r>
            <a:r>
              <a:rPr lang="en" sz="600" b="0" i="0" u="none" strike="noStrike" cap="none">
                <a:solidFill>
                  <a:srgbClr val="D9D9D9"/>
                </a:solidFill>
                <a:latin typeface="Georgia"/>
                <a:ea typeface="Georgia"/>
                <a:cs typeface="Georgia"/>
                <a:sym typeface="Georgia"/>
              </a:rPr>
              <a:t>| 2017</a:t>
            </a:r>
          </a:p>
        </p:txBody>
      </p:sp>
      <p:sp>
        <p:nvSpPr>
          <p:cNvPr id="205" name="Shape 205"/>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grpSp>
        <p:nvGrpSpPr>
          <p:cNvPr id="206" name="Shape 206"/>
          <p:cNvGrpSpPr/>
          <p:nvPr/>
        </p:nvGrpSpPr>
        <p:grpSpPr>
          <a:xfrm>
            <a:off x="865749" y="1185400"/>
            <a:ext cx="6610800" cy="599399"/>
            <a:chOff x="865749" y="1185400"/>
            <a:chExt cx="6610800" cy="599399"/>
          </a:xfrm>
        </p:grpSpPr>
        <p:sp>
          <p:nvSpPr>
            <p:cNvPr id="207" name="Shape 207"/>
            <p:cNvSpPr/>
            <p:nvPr/>
          </p:nvSpPr>
          <p:spPr>
            <a:xfrm flipH="1">
              <a:off x="865749" y="1185400"/>
              <a:ext cx="6541500" cy="599399"/>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8" name="Shape 208"/>
            <p:cNvSpPr/>
            <p:nvPr/>
          </p:nvSpPr>
          <p:spPr>
            <a:xfrm rot="5400000" flipH="1">
              <a:off x="4853350" y="-880619"/>
              <a:ext cx="557099"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B600"/>
                </a:solidFill>
                <a:latin typeface="Arial"/>
                <a:ea typeface="Arial"/>
                <a:cs typeface="Arial"/>
                <a:sym typeface="Arial"/>
              </a:endParaRPr>
            </a:p>
          </p:txBody>
        </p:sp>
      </p:grpSp>
      <p:grpSp>
        <p:nvGrpSpPr>
          <p:cNvPr id="209" name="Shape 209"/>
          <p:cNvGrpSpPr/>
          <p:nvPr/>
        </p:nvGrpSpPr>
        <p:grpSpPr>
          <a:xfrm>
            <a:off x="865749" y="1899349"/>
            <a:ext cx="6610800" cy="609068"/>
            <a:chOff x="865749" y="1899349"/>
            <a:chExt cx="6610800" cy="609068"/>
          </a:xfrm>
        </p:grpSpPr>
        <p:sp>
          <p:nvSpPr>
            <p:cNvPr id="210" name="Shape 210"/>
            <p:cNvSpPr/>
            <p:nvPr/>
          </p:nvSpPr>
          <p:spPr>
            <a:xfrm flipH="1">
              <a:off x="865749" y="1909018"/>
              <a:ext cx="6541500" cy="599399"/>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1" name="Shape 211"/>
            <p:cNvSpPr/>
            <p:nvPr/>
          </p:nvSpPr>
          <p:spPr>
            <a:xfrm rot="5400000" flipH="1">
              <a:off x="4848850" y="-162250"/>
              <a:ext cx="566100"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B600"/>
                </a:solidFill>
                <a:latin typeface="Arial"/>
                <a:ea typeface="Arial"/>
                <a:cs typeface="Arial"/>
                <a:sym typeface="Arial"/>
              </a:endParaRPr>
            </a:p>
          </p:txBody>
        </p:sp>
      </p:grpSp>
      <p:grpSp>
        <p:nvGrpSpPr>
          <p:cNvPr id="212" name="Shape 212"/>
          <p:cNvGrpSpPr/>
          <p:nvPr/>
        </p:nvGrpSpPr>
        <p:grpSpPr>
          <a:xfrm>
            <a:off x="865749" y="2595390"/>
            <a:ext cx="6610800" cy="625622"/>
            <a:chOff x="865749" y="2595390"/>
            <a:chExt cx="6610800" cy="625622"/>
          </a:xfrm>
        </p:grpSpPr>
        <p:sp>
          <p:nvSpPr>
            <p:cNvPr id="213" name="Shape 213"/>
            <p:cNvSpPr/>
            <p:nvPr/>
          </p:nvSpPr>
          <p:spPr>
            <a:xfrm flipH="1">
              <a:off x="865749" y="2621613"/>
              <a:ext cx="6541500" cy="599399"/>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4" name="Shape 214"/>
            <p:cNvSpPr/>
            <p:nvPr/>
          </p:nvSpPr>
          <p:spPr>
            <a:xfrm rot="5400000" flipH="1">
              <a:off x="4843300" y="539340"/>
              <a:ext cx="577199"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B600"/>
                </a:solidFill>
                <a:latin typeface="Arial"/>
                <a:ea typeface="Arial"/>
                <a:cs typeface="Arial"/>
                <a:sym typeface="Arial"/>
              </a:endParaRPr>
            </a:p>
          </p:txBody>
        </p:sp>
      </p:grpSp>
      <p:grpSp>
        <p:nvGrpSpPr>
          <p:cNvPr id="215" name="Shape 215"/>
          <p:cNvGrpSpPr/>
          <p:nvPr/>
        </p:nvGrpSpPr>
        <p:grpSpPr>
          <a:xfrm>
            <a:off x="865749" y="3312214"/>
            <a:ext cx="6610800" cy="625622"/>
            <a:chOff x="865749" y="3312214"/>
            <a:chExt cx="6610800" cy="625622"/>
          </a:xfrm>
        </p:grpSpPr>
        <p:sp>
          <p:nvSpPr>
            <p:cNvPr id="216" name="Shape 216"/>
            <p:cNvSpPr/>
            <p:nvPr/>
          </p:nvSpPr>
          <p:spPr>
            <a:xfrm flipH="1">
              <a:off x="865749" y="3338437"/>
              <a:ext cx="6541500" cy="599399"/>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7" name="Shape 217"/>
            <p:cNvSpPr/>
            <p:nvPr/>
          </p:nvSpPr>
          <p:spPr>
            <a:xfrm rot="5400000" flipH="1">
              <a:off x="4843300" y="1256164"/>
              <a:ext cx="577199"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B6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2 1 1 1 1 1 1 1">
    <p:spTree>
      <p:nvGrpSpPr>
        <p:cNvPr id="1" name="Shape 218"/>
        <p:cNvGrpSpPr/>
        <p:nvPr/>
      </p:nvGrpSpPr>
      <p:grpSpPr>
        <a:xfrm>
          <a:off x="0" y="0"/>
          <a:ext cx="0" cy="0"/>
          <a:chOff x="0" y="0"/>
          <a:chExt cx="0" cy="0"/>
        </a:xfrm>
      </p:grpSpPr>
      <p:sp>
        <p:nvSpPr>
          <p:cNvPr id="219" name="Shape 219"/>
          <p:cNvSpPr/>
          <p:nvPr/>
        </p:nvSpPr>
        <p:spPr>
          <a:xfrm>
            <a:off x="0" y="5035700"/>
            <a:ext cx="9144000" cy="1078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0" name="Shape 220"/>
          <p:cNvSpPr/>
          <p:nvPr/>
        </p:nvSpPr>
        <p:spPr>
          <a:xfrm>
            <a:off x="0" y="0"/>
            <a:ext cx="2494750" cy="50665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1" name="Shape 221"/>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B1403B"/>
                </a:solidFill>
                <a:latin typeface="Georgia"/>
                <a:ea typeface="Georgia"/>
                <a:cs typeface="Georgia"/>
                <a:sym typeface="Georgia"/>
              </a:rPr>
              <a:t>Recruiting  | 2017</a:t>
            </a:r>
          </a:p>
        </p:txBody>
      </p:sp>
      <p:sp>
        <p:nvSpPr>
          <p:cNvPr id="222" name="Shape 222"/>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
        <p:nvSpPr>
          <p:cNvPr id="223" name="Shape 223"/>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224" name="Shape 224"/>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5" name="Shape 225"/>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6" name="Shape 226"/>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7F7F7F"/>
                </a:solidFill>
                <a:latin typeface="Georgia"/>
                <a:ea typeface="Georgia"/>
                <a:cs typeface="Georgia"/>
                <a:sym typeface="Georgia"/>
              </a:rPr>
              <a:t>Recruiting  </a:t>
            </a:r>
            <a:r>
              <a:rPr lang="en" sz="600" b="0" i="0" u="none" strike="noStrike" cap="none">
                <a:solidFill>
                  <a:srgbClr val="D9D9D9"/>
                </a:solidFill>
                <a:latin typeface="Georgia"/>
                <a:ea typeface="Georgia"/>
                <a:cs typeface="Georgia"/>
                <a:sym typeface="Georgia"/>
              </a:rPr>
              <a:t>| 2017</a:t>
            </a:r>
          </a:p>
        </p:txBody>
      </p:sp>
      <p:sp>
        <p:nvSpPr>
          <p:cNvPr id="227" name="Shape 227"/>
          <p:cNvSpPr txBox="1"/>
          <p:nvPr/>
        </p:nvSpPr>
        <p:spPr>
          <a:xfrm>
            <a:off x="7228375" y="4945798"/>
            <a:ext cx="17225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Font typeface="Georgia"/>
              <a:buNone/>
            </a:pPr>
            <a:endParaRPr sz="600" b="0" i="0" u="none" strike="noStrike" cap="none">
              <a:solidFill>
                <a:srgbClr val="D9D9D9"/>
              </a:solidFill>
              <a:latin typeface="Georgia"/>
              <a:ea typeface="Georgia"/>
              <a:cs typeface="Georgia"/>
              <a:sym typeface="Georgia"/>
            </a:endParaRPr>
          </a:p>
        </p:txBody>
      </p:sp>
      <p:sp>
        <p:nvSpPr>
          <p:cNvPr id="228" name="Shape 228"/>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grpSp>
        <p:nvGrpSpPr>
          <p:cNvPr id="229" name="Shape 229"/>
          <p:cNvGrpSpPr/>
          <p:nvPr/>
        </p:nvGrpSpPr>
        <p:grpSpPr>
          <a:xfrm>
            <a:off x="865749" y="1139701"/>
            <a:ext cx="6610800" cy="1011399"/>
            <a:chOff x="865749" y="1139701"/>
            <a:chExt cx="6610800" cy="1011399"/>
          </a:xfrm>
        </p:grpSpPr>
        <p:sp>
          <p:nvSpPr>
            <p:cNvPr id="230" name="Shape 230"/>
            <p:cNvSpPr/>
            <p:nvPr/>
          </p:nvSpPr>
          <p:spPr>
            <a:xfrm flipH="1">
              <a:off x="865749" y="1185400"/>
              <a:ext cx="6541500" cy="965700"/>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1" name="Shape 231"/>
            <p:cNvSpPr/>
            <p:nvPr/>
          </p:nvSpPr>
          <p:spPr>
            <a:xfrm rot="5400000" flipH="1">
              <a:off x="4660300" y="-733349"/>
              <a:ext cx="943199"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B600"/>
                </a:solidFill>
                <a:latin typeface="Arial"/>
                <a:ea typeface="Arial"/>
                <a:cs typeface="Arial"/>
                <a:sym typeface="Arial"/>
              </a:endParaRPr>
            </a:p>
          </p:txBody>
        </p:sp>
      </p:grpSp>
      <p:grpSp>
        <p:nvGrpSpPr>
          <p:cNvPr id="232" name="Shape 232"/>
          <p:cNvGrpSpPr/>
          <p:nvPr/>
        </p:nvGrpSpPr>
        <p:grpSpPr>
          <a:xfrm>
            <a:off x="865749" y="2225149"/>
            <a:ext cx="6610800" cy="999987"/>
            <a:chOff x="865749" y="2225149"/>
            <a:chExt cx="6610800" cy="999987"/>
          </a:xfrm>
        </p:grpSpPr>
        <p:sp>
          <p:nvSpPr>
            <p:cNvPr id="233" name="Shape 233"/>
            <p:cNvSpPr/>
            <p:nvPr/>
          </p:nvSpPr>
          <p:spPr>
            <a:xfrm flipH="1">
              <a:off x="865749" y="2259436"/>
              <a:ext cx="6541500" cy="965700"/>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4" name="Shape 234"/>
            <p:cNvSpPr/>
            <p:nvPr/>
          </p:nvSpPr>
          <p:spPr>
            <a:xfrm rot="5400000" flipH="1">
              <a:off x="4666000" y="346400"/>
              <a:ext cx="931800"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B600"/>
                </a:solidFill>
                <a:latin typeface="Arial"/>
                <a:ea typeface="Arial"/>
                <a:cs typeface="Arial"/>
                <a:sym typeface="Arial"/>
              </a:endParaRPr>
            </a:p>
          </p:txBody>
        </p:sp>
      </p:grpSp>
      <p:grpSp>
        <p:nvGrpSpPr>
          <p:cNvPr id="235" name="Shape 235"/>
          <p:cNvGrpSpPr/>
          <p:nvPr/>
        </p:nvGrpSpPr>
        <p:grpSpPr>
          <a:xfrm>
            <a:off x="865749" y="3287773"/>
            <a:ext cx="6610800" cy="1011400"/>
            <a:chOff x="865749" y="3287773"/>
            <a:chExt cx="6610800" cy="1011400"/>
          </a:xfrm>
        </p:grpSpPr>
        <p:sp>
          <p:nvSpPr>
            <p:cNvPr id="236" name="Shape 236"/>
            <p:cNvSpPr/>
            <p:nvPr/>
          </p:nvSpPr>
          <p:spPr>
            <a:xfrm flipH="1">
              <a:off x="865749" y="3333473"/>
              <a:ext cx="6541500" cy="965700"/>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7" name="Shape 237"/>
            <p:cNvSpPr/>
            <p:nvPr/>
          </p:nvSpPr>
          <p:spPr>
            <a:xfrm rot="5400000" flipH="1">
              <a:off x="4660300" y="1414723"/>
              <a:ext cx="943199" cy="4689299"/>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FFB6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2 1 1 1 1 1 1 1 1">
    <p:spTree>
      <p:nvGrpSpPr>
        <p:cNvPr id="1" name="Shape 238"/>
        <p:cNvGrpSpPr/>
        <p:nvPr/>
      </p:nvGrpSpPr>
      <p:grpSpPr>
        <a:xfrm>
          <a:off x="0" y="0"/>
          <a:ext cx="0" cy="0"/>
          <a:chOff x="0" y="0"/>
          <a:chExt cx="0" cy="0"/>
        </a:xfrm>
      </p:grpSpPr>
      <p:sp>
        <p:nvSpPr>
          <p:cNvPr id="239" name="Shape 239"/>
          <p:cNvSpPr/>
          <p:nvPr/>
        </p:nvSpPr>
        <p:spPr>
          <a:xfrm>
            <a:off x="0" y="5035700"/>
            <a:ext cx="9144000" cy="1078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0" name="Shape 240"/>
          <p:cNvSpPr/>
          <p:nvPr/>
        </p:nvSpPr>
        <p:spPr>
          <a:xfrm>
            <a:off x="0" y="0"/>
            <a:ext cx="2494750" cy="5066500"/>
          </a:xfrm>
          <a:prstGeom prst="flowChartProcess">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1" name="Shape 241"/>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B1403B"/>
                </a:solidFill>
                <a:latin typeface="Georgia"/>
                <a:ea typeface="Georgia"/>
                <a:cs typeface="Georgia"/>
                <a:sym typeface="Georgia"/>
              </a:rPr>
              <a:t>Recruiting  | 2017</a:t>
            </a:r>
          </a:p>
        </p:txBody>
      </p:sp>
      <p:sp>
        <p:nvSpPr>
          <p:cNvPr id="242" name="Shape 242"/>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
        <p:nvSpPr>
          <p:cNvPr id="243" name="Shape 243"/>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244" name="Shape 244"/>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5" name="Shape 245"/>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6" name="Shape 246"/>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7F7F7F"/>
                </a:solidFill>
                <a:latin typeface="Georgia"/>
                <a:ea typeface="Georgia"/>
                <a:cs typeface="Georgia"/>
                <a:sym typeface="Georgia"/>
              </a:rPr>
              <a:t>Recruiting  </a:t>
            </a:r>
            <a:r>
              <a:rPr lang="en" sz="600" b="0" i="0" u="none" strike="noStrike" cap="none">
                <a:solidFill>
                  <a:srgbClr val="D9D9D9"/>
                </a:solidFill>
                <a:latin typeface="Georgia"/>
                <a:ea typeface="Georgia"/>
                <a:cs typeface="Georgia"/>
                <a:sym typeface="Georgia"/>
              </a:rPr>
              <a:t>| 2017</a:t>
            </a:r>
          </a:p>
        </p:txBody>
      </p:sp>
      <p:sp>
        <p:nvSpPr>
          <p:cNvPr id="247" name="Shape 247"/>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sp>
        <p:nvSpPr>
          <p:cNvPr id="248" name="Shape 248"/>
          <p:cNvSpPr/>
          <p:nvPr/>
        </p:nvSpPr>
        <p:spPr>
          <a:xfrm>
            <a:off x="6632567" y="1472050"/>
            <a:ext cx="1930799" cy="1360799"/>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9" name="Shape 249"/>
          <p:cNvSpPr/>
          <p:nvPr/>
        </p:nvSpPr>
        <p:spPr>
          <a:xfrm>
            <a:off x="4710400" y="1472050"/>
            <a:ext cx="1930799" cy="1360799"/>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0" name="Shape 250"/>
          <p:cNvSpPr/>
          <p:nvPr/>
        </p:nvSpPr>
        <p:spPr>
          <a:xfrm>
            <a:off x="2777143" y="1472050"/>
            <a:ext cx="1930799" cy="1360799"/>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1" name="Shape 251"/>
          <p:cNvSpPr/>
          <p:nvPr/>
        </p:nvSpPr>
        <p:spPr>
          <a:xfrm>
            <a:off x="848225" y="1472050"/>
            <a:ext cx="1930799" cy="1360799"/>
          </a:xfrm>
          <a:prstGeom prst="rect">
            <a:avLst/>
          </a:prstGeom>
          <a:solidFill>
            <a:schemeClr val="lt2"/>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bg>
      <p:bgPr>
        <a:solidFill>
          <a:srgbClr val="E0301E"/>
        </a:solidFill>
        <a:effectLst/>
      </p:bgPr>
    </p:bg>
    <p:spTree>
      <p:nvGrpSpPr>
        <p:cNvPr id="1" name="Shape 252"/>
        <p:cNvGrpSpPr/>
        <p:nvPr/>
      </p:nvGrpSpPr>
      <p:grpSpPr>
        <a:xfrm>
          <a:off x="0" y="0"/>
          <a:ext cx="0" cy="0"/>
          <a:chOff x="0" y="0"/>
          <a:chExt cx="0" cy="0"/>
        </a:xfrm>
      </p:grpSpPr>
      <p:sp>
        <p:nvSpPr>
          <p:cNvPr id="253" name="Shape 253"/>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FFA392"/>
                </a:solidFill>
                <a:latin typeface="Georgia"/>
                <a:ea typeface="Georgia"/>
                <a:cs typeface="Georgia"/>
                <a:sym typeface="Georgia"/>
              </a:rPr>
              <a:t>Recruiting  | 2017</a:t>
            </a:r>
          </a:p>
        </p:txBody>
      </p:sp>
      <p:sp>
        <p:nvSpPr>
          <p:cNvPr id="254" name="Shape 254"/>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FFA392"/>
                </a:solidFill>
                <a:latin typeface="Georgia"/>
                <a:ea typeface="Georgia"/>
                <a:cs typeface="Georgia"/>
                <a:sym typeface="Georgia"/>
              </a:rPr>
              <a:t>PwC</a:t>
            </a:r>
          </a:p>
        </p:txBody>
      </p:sp>
      <p:sp>
        <p:nvSpPr>
          <p:cNvPr id="255" name="Shape 255"/>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60"/>
        <p:cNvGrpSpPr/>
        <p:nvPr/>
      </p:nvGrpSpPr>
      <p:grpSpPr>
        <a:xfrm>
          <a:off x="0" y="0"/>
          <a:ext cx="0" cy="0"/>
          <a:chOff x="0" y="0"/>
          <a:chExt cx="0" cy="0"/>
        </a:xfrm>
      </p:grpSpPr>
      <p:sp>
        <p:nvSpPr>
          <p:cNvPr id="261" name="Shape 261"/>
          <p:cNvSpPr txBox="1">
            <a:spLocks noGrp="1"/>
          </p:cNvSpPr>
          <p:nvPr>
            <p:ph type="ctrTitle"/>
          </p:nvPr>
        </p:nvSpPr>
        <p:spPr>
          <a:xfrm>
            <a:off x="311708" y="744575"/>
            <a:ext cx="8520599" cy="2052599"/>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Arial"/>
              <a:buNone/>
              <a:defRPr sz="5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5200">
                <a:solidFill>
                  <a:schemeClr val="dk1"/>
                </a:solidFill>
              </a:defRPr>
            </a:lvl2pPr>
            <a:lvl3pPr lvl="2" indent="0" algn="ctr">
              <a:spcBef>
                <a:spcPts val="0"/>
              </a:spcBef>
              <a:buClr>
                <a:schemeClr val="dk1"/>
              </a:buClr>
              <a:buFont typeface="Arial"/>
              <a:buNone/>
              <a:defRPr sz="5200">
                <a:solidFill>
                  <a:schemeClr val="dk1"/>
                </a:solidFill>
              </a:defRPr>
            </a:lvl3pPr>
            <a:lvl4pPr lvl="3" indent="0" algn="ctr">
              <a:spcBef>
                <a:spcPts val="0"/>
              </a:spcBef>
              <a:buClr>
                <a:schemeClr val="dk1"/>
              </a:buClr>
              <a:buFont typeface="Arial"/>
              <a:buNone/>
              <a:defRPr sz="5200">
                <a:solidFill>
                  <a:schemeClr val="dk1"/>
                </a:solidFill>
              </a:defRPr>
            </a:lvl4pPr>
            <a:lvl5pPr lvl="4" indent="0" algn="ctr">
              <a:spcBef>
                <a:spcPts val="0"/>
              </a:spcBef>
              <a:buClr>
                <a:schemeClr val="dk1"/>
              </a:buClr>
              <a:buFont typeface="Arial"/>
              <a:buNone/>
              <a:defRPr sz="5200">
                <a:solidFill>
                  <a:schemeClr val="dk1"/>
                </a:solidFill>
              </a:defRPr>
            </a:lvl5pPr>
            <a:lvl6pPr lvl="5" indent="0" algn="ctr">
              <a:spcBef>
                <a:spcPts val="0"/>
              </a:spcBef>
              <a:buClr>
                <a:schemeClr val="dk1"/>
              </a:buClr>
              <a:buFont typeface="Arial"/>
              <a:buNone/>
              <a:defRPr sz="5200">
                <a:solidFill>
                  <a:schemeClr val="dk1"/>
                </a:solidFill>
              </a:defRPr>
            </a:lvl6pPr>
            <a:lvl7pPr lvl="6" indent="0" algn="ctr">
              <a:spcBef>
                <a:spcPts val="0"/>
              </a:spcBef>
              <a:buClr>
                <a:schemeClr val="dk1"/>
              </a:buClr>
              <a:buFont typeface="Arial"/>
              <a:buNone/>
              <a:defRPr sz="5200">
                <a:solidFill>
                  <a:schemeClr val="dk1"/>
                </a:solidFill>
              </a:defRPr>
            </a:lvl7pPr>
            <a:lvl8pPr lvl="7" indent="0" algn="ctr">
              <a:spcBef>
                <a:spcPts val="0"/>
              </a:spcBef>
              <a:buClr>
                <a:schemeClr val="dk1"/>
              </a:buClr>
              <a:buFont typeface="Arial"/>
              <a:buNone/>
              <a:defRPr sz="5200">
                <a:solidFill>
                  <a:schemeClr val="dk1"/>
                </a:solidFill>
              </a:defRPr>
            </a:lvl8pPr>
            <a:lvl9pPr lvl="8" indent="0" algn="ctr">
              <a:spcBef>
                <a:spcPts val="0"/>
              </a:spcBef>
              <a:buClr>
                <a:schemeClr val="dk1"/>
              </a:buClr>
              <a:buFont typeface="Arial"/>
              <a:buNone/>
              <a:defRPr sz="5200">
                <a:solidFill>
                  <a:schemeClr val="dk1"/>
                </a:solidFill>
              </a:defRPr>
            </a:lvl9pPr>
          </a:lstStyle>
          <a:p>
            <a:endParaRPr/>
          </a:p>
        </p:txBody>
      </p:sp>
      <p:sp>
        <p:nvSpPr>
          <p:cNvPr id="262" name="Shape 262"/>
          <p:cNvSpPr txBox="1">
            <a:spLocks noGrp="1"/>
          </p:cNvSpPr>
          <p:nvPr>
            <p:ph type="subTitle" idx="1"/>
          </p:nvPr>
        </p:nvSpPr>
        <p:spPr>
          <a:xfrm>
            <a:off x="311700" y="2834125"/>
            <a:ext cx="8520599" cy="7926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9pPr>
          </a:lstStyle>
          <a:p>
            <a:endParaRPr/>
          </a:p>
        </p:txBody>
      </p:sp>
      <p:sp>
        <p:nvSpPr>
          <p:cNvPr id="263" name="Shape 263"/>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4"/>
        <p:cNvGrpSpPr/>
        <p:nvPr/>
      </p:nvGrpSpPr>
      <p:grpSpPr>
        <a:xfrm>
          <a:off x="0" y="0"/>
          <a:ext cx="0" cy="0"/>
          <a:chOff x="0" y="0"/>
          <a:chExt cx="0" cy="0"/>
        </a:xfrm>
      </p:grpSpPr>
      <p:sp>
        <p:nvSpPr>
          <p:cNvPr id="265" name="Shape 265"/>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266" name="Shape 266"/>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7" name="Shape 267"/>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68" name="Shape 268"/>
          <p:cNvPicPr preferRelativeResize="0"/>
          <p:nvPr/>
        </p:nvPicPr>
        <p:blipFill rotWithShape="1">
          <a:blip r:embed="rId2">
            <a:alphaModFix/>
          </a:blip>
          <a:srcRect l="15675" t="17641" r="20912"/>
          <a:stretch/>
        </p:blipFill>
        <p:spPr>
          <a:xfrm>
            <a:off x="4335425" y="4868250"/>
            <a:ext cx="282551" cy="275250"/>
          </a:xfrm>
          <a:prstGeom prst="rect">
            <a:avLst/>
          </a:prstGeom>
          <a:noFill/>
          <a:ln>
            <a:noFill/>
          </a:ln>
        </p:spPr>
      </p:pic>
      <p:sp>
        <p:nvSpPr>
          <p:cNvPr id="269" name="Shape 26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7F7F7F"/>
                </a:solidFill>
                <a:latin typeface="Georgia"/>
                <a:ea typeface="Georgia"/>
                <a:cs typeface="Georgia"/>
                <a:sym typeface="Georgia"/>
              </a:rPr>
              <a:t>Recruiting  </a:t>
            </a:r>
            <a:r>
              <a:rPr lang="en" sz="600" b="0" i="0" u="none" strike="noStrike" cap="none">
                <a:solidFill>
                  <a:srgbClr val="D9D9D9"/>
                </a:solidFill>
                <a:latin typeface="Georgia"/>
                <a:ea typeface="Georgia"/>
                <a:cs typeface="Georgia"/>
                <a:sym typeface="Georgia"/>
              </a:rPr>
              <a:t>| Campaign + Collateral Look and Feel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43"/>
        <p:cNvGrpSpPr/>
        <p:nvPr/>
      </p:nvGrpSpPr>
      <p:grpSpPr>
        <a:xfrm>
          <a:off x="0" y="0"/>
          <a:ext cx="0" cy="0"/>
          <a:chOff x="0" y="0"/>
          <a:chExt cx="0" cy="0"/>
        </a:xfrm>
      </p:grpSpPr>
      <p:sp>
        <p:nvSpPr>
          <p:cNvPr id="45" name="Shape 45"/>
          <p:cNvSpPr/>
          <p:nvPr/>
        </p:nvSpPr>
        <p:spPr>
          <a:xfrm>
            <a:off x="-26150" y="0"/>
            <a:ext cx="9192900" cy="51726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6" name="Shape 46"/>
          <p:cNvSpPr/>
          <p:nvPr/>
        </p:nvSpPr>
        <p:spPr>
          <a:xfrm>
            <a:off x="351450" y="0"/>
            <a:ext cx="8815200" cy="4750200"/>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 name="Shape 48"/>
          <p:cNvSpPr txBox="1"/>
          <p:nvPr userDrawn="1"/>
        </p:nvSpPr>
        <p:spPr>
          <a:xfrm>
            <a:off x="725331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dirty="0">
                <a:solidFill>
                  <a:srgbClr val="FFB4BE"/>
                </a:solidFill>
                <a:latin typeface="Georgia"/>
                <a:ea typeface="Georgia"/>
                <a:cs typeface="Georgia"/>
                <a:sym typeface="Georgia"/>
              </a:rPr>
              <a:t>PwC</a:t>
            </a:r>
          </a:p>
        </p:txBody>
      </p:sp>
      <p:sp>
        <p:nvSpPr>
          <p:cNvPr id="19" name="Shape 67"/>
          <p:cNvSpPr txBox="1"/>
          <p:nvPr userDrawn="1"/>
        </p:nvSpPr>
        <p:spPr>
          <a:xfrm>
            <a:off x="7536271" y="4920391"/>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0" i="0" u="none" strike="noStrike" cap="none" baseline="30000">
                <a:solidFill>
                  <a:srgbClr val="FFB4BE"/>
                </a:solidFill>
                <a:latin typeface="Helvetica Neue"/>
                <a:ea typeface="Helvetica Neue"/>
                <a:cs typeface="Helvetica Neue"/>
                <a:sym typeface="Helvetica Neue"/>
              </a:rPr>
              <a:t>‹#›</a:t>
            </a:fld>
            <a:endParaRPr lang="en" sz="1000" b="0" i="0" u="none" strike="noStrike" cap="none" baseline="30000" dirty="0">
              <a:solidFill>
                <a:srgbClr val="FFB4BE"/>
              </a:solidFill>
              <a:latin typeface="Helvetica Neue"/>
              <a:ea typeface="Helvetica Neue"/>
              <a:cs typeface="Helvetica Neue"/>
              <a:sym typeface="Helvetica Neue"/>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72" name="Shape 272"/>
          <p:cNvSpPr txBox="1">
            <a:spLocks noGrp="1"/>
          </p:cNvSpPr>
          <p:nvPr>
            <p:ph type="body" idx="1"/>
          </p:nvPr>
        </p:nvSpPr>
        <p:spPr>
          <a:xfrm>
            <a:off x="311700" y="1152475"/>
            <a:ext cx="8520599" cy="3416400"/>
          </a:xfrm>
          <a:prstGeom prst="rect">
            <a:avLst/>
          </a:prstGeom>
          <a:noFill/>
          <a:ln>
            <a:noFill/>
          </a:ln>
        </p:spPr>
        <p:txBody>
          <a:bodyPr wrap="square" lIns="91425" tIns="91425" rIns="91425" bIns="91425" anchor="t" anchorCtr="0"/>
          <a:lstStyle>
            <a:lvl1pPr marL="114300" marR="0" lvl="0" indent="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73" name="Shape 273"/>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76" name="Shape 276"/>
          <p:cNvSpPr txBox="1">
            <a:spLocks noGrp="1"/>
          </p:cNvSpPr>
          <p:nvPr>
            <p:ph type="body" idx="1"/>
          </p:nvPr>
        </p:nvSpPr>
        <p:spPr>
          <a:xfrm>
            <a:off x="311700" y="1152475"/>
            <a:ext cx="3999899" cy="3416400"/>
          </a:xfrm>
          <a:prstGeom prst="rect">
            <a:avLst/>
          </a:prstGeom>
          <a:noFill/>
          <a:ln>
            <a:noFill/>
          </a:ln>
        </p:spPr>
        <p:txBody>
          <a:bodyPr wrap="square" lIns="91425" tIns="91425" rIns="91425" bIns="91425" anchor="t" anchorCtr="0"/>
          <a:lstStyle>
            <a:lvl1pPr marL="88900" marR="0" lvl="0"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1pPr>
            <a:lvl2pPr marL="533400" marR="0" lvl="1"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990600" marR="0" lvl="2"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1447800" marR="0" lvl="3"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905000" marR="0" lvl="4"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2362200" marR="0" lvl="5"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2819400" marR="0" lvl="6"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3276600" marR="0" lvl="7"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3733800" marR="0" lvl="8"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77" name="Shape 277"/>
          <p:cNvSpPr txBox="1">
            <a:spLocks noGrp="1"/>
          </p:cNvSpPr>
          <p:nvPr>
            <p:ph type="body" idx="2"/>
          </p:nvPr>
        </p:nvSpPr>
        <p:spPr>
          <a:xfrm>
            <a:off x="4832400" y="1152475"/>
            <a:ext cx="3999899" cy="3416400"/>
          </a:xfrm>
          <a:prstGeom prst="rect">
            <a:avLst/>
          </a:prstGeom>
          <a:noFill/>
          <a:ln>
            <a:noFill/>
          </a:ln>
        </p:spPr>
        <p:txBody>
          <a:bodyPr wrap="square" lIns="91425" tIns="91425" rIns="91425" bIns="91425" anchor="t" anchorCtr="0"/>
          <a:lstStyle>
            <a:lvl1pPr marL="88900" marR="0" lvl="0"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1pPr>
            <a:lvl2pPr marL="533400" marR="0" lvl="1"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990600" marR="0" lvl="2"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1447800" marR="0" lvl="3"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905000" marR="0" lvl="4"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2362200" marR="0" lvl="5"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2819400" marR="0" lvl="6"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3276600" marR="0" lvl="7"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3733800" marR="0" lvl="8"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78" name="Shape 278"/>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81" name="Shape 281"/>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311700" y="555600"/>
            <a:ext cx="2807999" cy="7556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400">
                <a:solidFill>
                  <a:schemeClr val="dk1"/>
                </a:solidFill>
              </a:defRPr>
            </a:lvl2pPr>
            <a:lvl3pPr lvl="2" indent="0">
              <a:spcBef>
                <a:spcPts val="0"/>
              </a:spcBef>
              <a:buClr>
                <a:schemeClr val="dk1"/>
              </a:buClr>
              <a:buFont typeface="Arial"/>
              <a:buNone/>
              <a:defRPr sz="2400">
                <a:solidFill>
                  <a:schemeClr val="dk1"/>
                </a:solidFill>
              </a:defRPr>
            </a:lvl3pPr>
            <a:lvl4pPr lvl="3" indent="0">
              <a:spcBef>
                <a:spcPts val="0"/>
              </a:spcBef>
              <a:buClr>
                <a:schemeClr val="dk1"/>
              </a:buClr>
              <a:buFont typeface="Arial"/>
              <a:buNone/>
              <a:defRPr sz="2400">
                <a:solidFill>
                  <a:schemeClr val="dk1"/>
                </a:solidFill>
              </a:defRPr>
            </a:lvl4pPr>
            <a:lvl5pPr lvl="4" indent="0">
              <a:spcBef>
                <a:spcPts val="0"/>
              </a:spcBef>
              <a:buClr>
                <a:schemeClr val="dk1"/>
              </a:buClr>
              <a:buFont typeface="Arial"/>
              <a:buNone/>
              <a:defRPr sz="2400">
                <a:solidFill>
                  <a:schemeClr val="dk1"/>
                </a:solidFill>
              </a:defRPr>
            </a:lvl5pPr>
            <a:lvl6pPr lvl="5" indent="0">
              <a:spcBef>
                <a:spcPts val="0"/>
              </a:spcBef>
              <a:buClr>
                <a:schemeClr val="dk1"/>
              </a:buClr>
              <a:buFont typeface="Arial"/>
              <a:buNone/>
              <a:defRPr sz="2400">
                <a:solidFill>
                  <a:schemeClr val="dk1"/>
                </a:solidFill>
              </a:defRPr>
            </a:lvl6pPr>
            <a:lvl7pPr lvl="6" indent="0">
              <a:spcBef>
                <a:spcPts val="0"/>
              </a:spcBef>
              <a:buClr>
                <a:schemeClr val="dk1"/>
              </a:buClr>
              <a:buFont typeface="Arial"/>
              <a:buNone/>
              <a:defRPr sz="2400">
                <a:solidFill>
                  <a:schemeClr val="dk1"/>
                </a:solidFill>
              </a:defRPr>
            </a:lvl7pPr>
            <a:lvl8pPr lvl="7" indent="0">
              <a:spcBef>
                <a:spcPts val="0"/>
              </a:spcBef>
              <a:buClr>
                <a:schemeClr val="dk1"/>
              </a:buClr>
              <a:buFont typeface="Arial"/>
              <a:buNone/>
              <a:defRPr sz="2400">
                <a:solidFill>
                  <a:schemeClr val="dk1"/>
                </a:solidFill>
              </a:defRPr>
            </a:lvl8pPr>
            <a:lvl9pPr lvl="8" indent="0">
              <a:spcBef>
                <a:spcPts val="0"/>
              </a:spcBef>
              <a:buClr>
                <a:schemeClr val="dk1"/>
              </a:buClr>
              <a:buFont typeface="Arial"/>
              <a:buNone/>
              <a:defRPr sz="2400">
                <a:solidFill>
                  <a:schemeClr val="dk1"/>
                </a:solidFill>
              </a:defRPr>
            </a:lvl9pPr>
          </a:lstStyle>
          <a:p>
            <a:endParaRPr/>
          </a:p>
        </p:txBody>
      </p:sp>
      <p:sp>
        <p:nvSpPr>
          <p:cNvPr id="284" name="Shape 284"/>
          <p:cNvSpPr txBox="1">
            <a:spLocks noGrp="1"/>
          </p:cNvSpPr>
          <p:nvPr>
            <p:ph type="body" idx="1"/>
          </p:nvPr>
        </p:nvSpPr>
        <p:spPr>
          <a:xfrm>
            <a:off x="311700" y="1389600"/>
            <a:ext cx="2807999" cy="3179400"/>
          </a:xfrm>
          <a:prstGeom prst="rect">
            <a:avLst/>
          </a:prstGeom>
          <a:noFill/>
          <a:ln>
            <a:noFill/>
          </a:ln>
        </p:spPr>
        <p:txBody>
          <a:bodyPr wrap="square" lIns="91425" tIns="91425" rIns="91425" bIns="91425" anchor="t" anchorCtr="0"/>
          <a:lstStyle>
            <a:lvl1pPr marL="76200" marR="0" lvl="0"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1pPr>
            <a:lvl2pPr marL="533400" marR="0" lvl="1"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990600" marR="0" lvl="2"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1447800" marR="0" lvl="3"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905000" marR="0" lvl="4"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2362200" marR="0" lvl="5"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2819400" marR="0" lvl="6"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3276600" marR="0" lvl="7"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3733800" marR="0" lvl="8" indent="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85" name="Shape 285"/>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ain point">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90250" y="450150"/>
            <a:ext cx="6367800" cy="40908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1"/>
              </a:buClr>
              <a:buFont typeface="Arial"/>
              <a:buNone/>
              <a:defRPr sz="4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4800">
                <a:solidFill>
                  <a:schemeClr val="dk1"/>
                </a:solidFill>
              </a:defRPr>
            </a:lvl2pPr>
            <a:lvl3pPr lvl="2" indent="0">
              <a:spcBef>
                <a:spcPts val="0"/>
              </a:spcBef>
              <a:buClr>
                <a:schemeClr val="dk1"/>
              </a:buClr>
              <a:buFont typeface="Arial"/>
              <a:buNone/>
              <a:defRPr sz="4800">
                <a:solidFill>
                  <a:schemeClr val="dk1"/>
                </a:solidFill>
              </a:defRPr>
            </a:lvl3pPr>
            <a:lvl4pPr lvl="3" indent="0">
              <a:spcBef>
                <a:spcPts val="0"/>
              </a:spcBef>
              <a:buClr>
                <a:schemeClr val="dk1"/>
              </a:buClr>
              <a:buFont typeface="Arial"/>
              <a:buNone/>
              <a:defRPr sz="4800">
                <a:solidFill>
                  <a:schemeClr val="dk1"/>
                </a:solidFill>
              </a:defRPr>
            </a:lvl4pPr>
            <a:lvl5pPr lvl="4" indent="0">
              <a:spcBef>
                <a:spcPts val="0"/>
              </a:spcBef>
              <a:buClr>
                <a:schemeClr val="dk1"/>
              </a:buClr>
              <a:buFont typeface="Arial"/>
              <a:buNone/>
              <a:defRPr sz="4800">
                <a:solidFill>
                  <a:schemeClr val="dk1"/>
                </a:solidFill>
              </a:defRPr>
            </a:lvl5pPr>
            <a:lvl6pPr lvl="5" indent="0">
              <a:spcBef>
                <a:spcPts val="0"/>
              </a:spcBef>
              <a:buClr>
                <a:schemeClr val="dk1"/>
              </a:buClr>
              <a:buFont typeface="Arial"/>
              <a:buNone/>
              <a:defRPr sz="4800">
                <a:solidFill>
                  <a:schemeClr val="dk1"/>
                </a:solidFill>
              </a:defRPr>
            </a:lvl6pPr>
            <a:lvl7pPr lvl="6" indent="0">
              <a:spcBef>
                <a:spcPts val="0"/>
              </a:spcBef>
              <a:buClr>
                <a:schemeClr val="dk1"/>
              </a:buClr>
              <a:buFont typeface="Arial"/>
              <a:buNone/>
              <a:defRPr sz="4800">
                <a:solidFill>
                  <a:schemeClr val="dk1"/>
                </a:solidFill>
              </a:defRPr>
            </a:lvl7pPr>
            <a:lvl8pPr lvl="7" indent="0">
              <a:spcBef>
                <a:spcPts val="0"/>
              </a:spcBef>
              <a:buClr>
                <a:schemeClr val="dk1"/>
              </a:buClr>
              <a:buFont typeface="Arial"/>
              <a:buNone/>
              <a:defRPr sz="4800">
                <a:solidFill>
                  <a:schemeClr val="dk1"/>
                </a:solidFill>
              </a:defRPr>
            </a:lvl8pPr>
            <a:lvl9pPr lvl="8" indent="0">
              <a:spcBef>
                <a:spcPts val="0"/>
              </a:spcBef>
              <a:buClr>
                <a:schemeClr val="dk1"/>
              </a:buClr>
              <a:buFont typeface="Arial"/>
              <a:buNone/>
              <a:defRPr sz="4800">
                <a:solidFill>
                  <a:schemeClr val="dk1"/>
                </a:solidFill>
              </a:defRPr>
            </a:lvl9pPr>
          </a:lstStyle>
          <a:p>
            <a:endParaRPr/>
          </a:p>
        </p:txBody>
      </p:sp>
      <p:sp>
        <p:nvSpPr>
          <p:cNvPr id="288" name="Shape 288"/>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289"/>
        <p:cNvGrpSpPr/>
        <p:nvPr/>
      </p:nvGrpSpPr>
      <p:grpSpPr>
        <a:xfrm>
          <a:off x="0" y="0"/>
          <a:ext cx="0" cy="0"/>
          <a:chOff x="0" y="0"/>
          <a:chExt cx="0" cy="0"/>
        </a:xfrm>
      </p:grpSpPr>
      <p:sp>
        <p:nvSpPr>
          <p:cNvPr id="290" name="Shape 290"/>
          <p:cNvSpPr/>
          <p:nvPr/>
        </p:nvSpPr>
        <p:spPr>
          <a:xfrm>
            <a:off x="4572000" y="-125"/>
            <a:ext cx="4572000" cy="5143499"/>
          </a:xfrm>
          <a:prstGeom prst="rect">
            <a:avLst/>
          </a:prstGeom>
          <a:solidFill>
            <a:schemeClr val="lt2"/>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1" name="Shape 291"/>
          <p:cNvSpPr txBox="1">
            <a:spLocks noGrp="1"/>
          </p:cNvSpPr>
          <p:nvPr>
            <p:ph type="title"/>
          </p:nvPr>
        </p:nvSpPr>
        <p:spPr>
          <a:xfrm>
            <a:off x="265500" y="1233175"/>
            <a:ext cx="4045199" cy="14823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2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200">
                <a:solidFill>
                  <a:schemeClr val="dk1"/>
                </a:solidFill>
              </a:defRPr>
            </a:lvl2pPr>
            <a:lvl3pPr lvl="2" indent="0" algn="ctr">
              <a:spcBef>
                <a:spcPts val="0"/>
              </a:spcBef>
              <a:buClr>
                <a:schemeClr val="dk1"/>
              </a:buClr>
              <a:buFont typeface="Arial"/>
              <a:buNone/>
              <a:defRPr sz="4200">
                <a:solidFill>
                  <a:schemeClr val="dk1"/>
                </a:solidFill>
              </a:defRPr>
            </a:lvl3pPr>
            <a:lvl4pPr lvl="3" indent="0" algn="ctr">
              <a:spcBef>
                <a:spcPts val="0"/>
              </a:spcBef>
              <a:buClr>
                <a:schemeClr val="dk1"/>
              </a:buClr>
              <a:buFont typeface="Arial"/>
              <a:buNone/>
              <a:defRPr sz="4200">
                <a:solidFill>
                  <a:schemeClr val="dk1"/>
                </a:solidFill>
              </a:defRPr>
            </a:lvl4pPr>
            <a:lvl5pPr lvl="4" indent="0" algn="ctr">
              <a:spcBef>
                <a:spcPts val="0"/>
              </a:spcBef>
              <a:buClr>
                <a:schemeClr val="dk1"/>
              </a:buClr>
              <a:buFont typeface="Arial"/>
              <a:buNone/>
              <a:defRPr sz="4200">
                <a:solidFill>
                  <a:schemeClr val="dk1"/>
                </a:solidFill>
              </a:defRPr>
            </a:lvl5pPr>
            <a:lvl6pPr lvl="5" indent="0" algn="ctr">
              <a:spcBef>
                <a:spcPts val="0"/>
              </a:spcBef>
              <a:buClr>
                <a:schemeClr val="dk1"/>
              </a:buClr>
              <a:buFont typeface="Arial"/>
              <a:buNone/>
              <a:defRPr sz="4200">
                <a:solidFill>
                  <a:schemeClr val="dk1"/>
                </a:solidFill>
              </a:defRPr>
            </a:lvl6pPr>
            <a:lvl7pPr lvl="6" indent="0" algn="ctr">
              <a:spcBef>
                <a:spcPts val="0"/>
              </a:spcBef>
              <a:buClr>
                <a:schemeClr val="dk1"/>
              </a:buClr>
              <a:buFont typeface="Arial"/>
              <a:buNone/>
              <a:defRPr sz="4200">
                <a:solidFill>
                  <a:schemeClr val="dk1"/>
                </a:solidFill>
              </a:defRPr>
            </a:lvl7pPr>
            <a:lvl8pPr lvl="7" indent="0" algn="ctr">
              <a:spcBef>
                <a:spcPts val="0"/>
              </a:spcBef>
              <a:buClr>
                <a:schemeClr val="dk1"/>
              </a:buClr>
              <a:buFont typeface="Arial"/>
              <a:buNone/>
              <a:defRPr sz="4200">
                <a:solidFill>
                  <a:schemeClr val="dk1"/>
                </a:solidFill>
              </a:defRPr>
            </a:lvl8pPr>
            <a:lvl9pPr lvl="8" indent="0" algn="ctr">
              <a:spcBef>
                <a:spcPts val="0"/>
              </a:spcBef>
              <a:buClr>
                <a:schemeClr val="dk1"/>
              </a:buClr>
              <a:buFont typeface="Arial"/>
              <a:buNone/>
              <a:defRPr sz="4200">
                <a:solidFill>
                  <a:schemeClr val="dk1"/>
                </a:solidFill>
              </a:defRPr>
            </a:lvl9pPr>
          </a:lstStyle>
          <a:p>
            <a:endParaRPr/>
          </a:p>
        </p:txBody>
      </p:sp>
      <p:sp>
        <p:nvSpPr>
          <p:cNvPr id="292" name="Shape 292"/>
          <p:cNvSpPr txBox="1">
            <a:spLocks noGrp="1"/>
          </p:cNvSpPr>
          <p:nvPr>
            <p:ph type="subTitle" idx="1"/>
          </p:nvPr>
        </p:nvSpPr>
        <p:spPr>
          <a:xfrm>
            <a:off x="265500" y="2803075"/>
            <a:ext cx="4045199" cy="12351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9pPr>
          </a:lstStyle>
          <a:p>
            <a:endParaRPr/>
          </a:p>
        </p:txBody>
      </p:sp>
      <p:sp>
        <p:nvSpPr>
          <p:cNvPr id="293" name="Shape 293"/>
          <p:cNvSpPr txBox="1">
            <a:spLocks noGrp="1"/>
          </p:cNvSpPr>
          <p:nvPr>
            <p:ph type="body" idx="2"/>
          </p:nvPr>
        </p:nvSpPr>
        <p:spPr>
          <a:xfrm>
            <a:off x="4939500" y="724075"/>
            <a:ext cx="3837000" cy="3695099"/>
          </a:xfrm>
          <a:prstGeom prst="rect">
            <a:avLst/>
          </a:prstGeom>
          <a:noFill/>
          <a:ln>
            <a:noFill/>
          </a:ln>
        </p:spPr>
        <p:txBody>
          <a:bodyPr wrap="square" lIns="91425" tIns="91425" rIns="91425" bIns="91425" anchor="ctr" anchorCtr="0"/>
          <a:lstStyle>
            <a:lvl1pPr marL="114300" marR="0" lvl="0" indent="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94" name="Shape 294"/>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aption">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311700" y="4230575"/>
            <a:ext cx="5998800" cy="605100"/>
          </a:xfrm>
          <a:prstGeom prst="rect">
            <a:avLst/>
          </a:prstGeom>
          <a:noFill/>
          <a:ln>
            <a:noFill/>
          </a:ln>
        </p:spPr>
        <p:txBody>
          <a:bodyPr wrap="square" lIns="91425" tIns="91425" rIns="91425" bIns="91425" anchor="ctr" anchorCtr="0"/>
          <a:lstStyle>
            <a:lvl1pPr marL="114300" marR="0" lvl="0" indent="0" algn="l" rtl="0">
              <a:lnSpc>
                <a:spcPct val="100000"/>
              </a:lnSpc>
              <a:spcBef>
                <a:spcPts val="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97" name="Shape 297"/>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ig number">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311700" y="1106125"/>
            <a:ext cx="8520599" cy="19635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20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2000">
                <a:solidFill>
                  <a:schemeClr val="dk1"/>
                </a:solidFill>
              </a:defRPr>
            </a:lvl2pPr>
            <a:lvl3pPr lvl="2" indent="0" algn="ctr">
              <a:spcBef>
                <a:spcPts val="0"/>
              </a:spcBef>
              <a:buClr>
                <a:schemeClr val="dk1"/>
              </a:buClr>
              <a:buFont typeface="Arial"/>
              <a:buNone/>
              <a:defRPr sz="12000">
                <a:solidFill>
                  <a:schemeClr val="dk1"/>
                </a:solidFill>
              </a:defRPr>
            </a:lvl3pPr>
            <a:lvl4pPr lvl="3" indent="0" algn="ctr">
              <a:spcBef>
                <a:spcPts val="0"/>
              </a:spcBef>
              <a:buClr>
                <a:schemeClr val="dk1"/>
              </a:buClr>
              <a:buFont typeface="Arial"/>
              <a:buNone/>
              <a:defRPr sz="12000">
                <a:solidFill>
                  <a:schemeClr val="dk1"/>
                </a:solidFill>
              </a:defRPr>
            </a:lvl4pPr>
            <a:lvl5pPr lvl="4" indent="0" algn="ctr">
              <a:spcBef>
                <a:spcPts val="0"/>
              </a:spcBef>
              <a:buClr>
                <a:schemeClr val="dk1"/>
              </a:buClr>
              <a:buFont typeface="Arial"/>
              <a:buNone/>
              <a:defRPr sz="12000">
                <a:solidFill>
                  <a:schemeClr val="dk1"/>
                </a:solidFill>
              </a:defRPr>
            </a:lvl5pPr>
            <a:lvl6pPr lvl="5" indent="0" algn="ctr">
              <a:spcBef>
                <a:spcPts val="0"/>
              </a:spcBef>
              <a:buClr>
                <a:schemeClr val="dk1"/>
              </a:buClr>
              <a:buFont typeface="Arial"/>
              <a:buNone/>
              <a:defRPr sz="12000">
                <a:solidFill>
                  <a:schemeClr val="dk1"/>
                </a:solidFill>
              </a:defRPr>
            </a:lvl6pPr>
            <a:lvl7pPr lvl="6" indent="0" algn="ctr">
              <a:spcBef>
                <a:spcPts val="0"/>
              </a:spcBef>
              <a:buClr>
                <a:schemeClr val="dk1"/>
              </a:buClr>
              <a:buFont typeface="Arial"/>
              <a:buNone/>
              <a:defRPr sz="12000">
                <a:solidFill>
                  <a:schemeClr val="dk1"/>
                </a:solidFill>
              </a:defRPr>
            </a:lvl7pPr>
            <a:lvl8pPr lvl="7" indent="0" algn="ctr">
              <a:spcBef>
                <a:spcPts val="0"/>
              </a:spcBef>
              <a:buClr>
                <a:schemeClr val="dk1"/>
              </a:buClr>
              <a:buFont typeface="Arial"/>
              <a:buNone/>
              <a:defRPr sz="12000">
                <a:solidFill>
                  <a:schemeClr val="dk1"/>
                </a:solidFill>
              </a:defRPr>
            </a:lvl8pPr>
            <a:lvl9pPr lvl="8" indent="0" algn="ctr">
              <a:spcBef>
                <a:spcPts val="0"/>
              </a:spcBef>
              <a:buClr>
                <a:schemeClr val="dk1"/>
              </a:buClr>
              <a:buFont typeface="Arial"/>
              <a:buNone/>
              <a:defRPr sz="12000">
                <a:solidFill>
                  <a:schemeClr val="dk1"/>
                </a:solidFill>
              </a:defRPr>
            </a:lvl9pPr>
          </a:lstStyle>
          <a:p>
            <a:endParaRPr/>
          </a:p>
        </p:txBody>
      </p:sp>
      <p:sp>
        <p:nvSpPr>
          <p:cNvPr id="300" name="Shape 300"/>
          <p:cNvSpPr txBox="1">
            <a:spLocks noGrp="1"/>
          </p:cNvSpPr>
          <p:nvPr>
            <p:ph type="body" idx="1"/>
          </p:nvPr>
        </p:nvSpPr>
        <p:spPr>
          <a:xfrm>
            <a:off x="311700" y="3152225"/>
            <a:ext cx="8520599" cy="1300800"/>
          </a:xfrm>
          <a:prstGeom prst="rect">
            <a:avLst/>
          </a:prstGeom>
          <a:noFill/>
          <a:ln>
            <a:noFill/>
          </a:ln>
        </p:spPr>
        <p:txBody>
          <a:bodyPr wrap="square" lIns="91425" tIns="91425" rIns="91425" bIns="91425" anchor="t" anchorCtr="0"/>
          <a:lstStyle>
            <a:lvl1pPr marL="114300" marR="0" lvl="0" indent="0" algn="ctr"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ctr"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01" name="Shape 301"/>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02"/>
        <p:cNvGrpSpPr/>
        <p:nvPr/>
      </p:nvGrpSpPr>
      <p:grpSpPr>
        <a:xfrm>
          <a:off x="0" y="0"/>
          <a:ext cx="0" cy="0"/>
          <a:chOff x="0" y="0"/>
          <a:chExt cx="0" cy="0"/>
        </a:xfrm>
      </p:grpSpPr>
      <p:sp>
        <p:nvSpPr>
          <p:cNvPr id="303" name="Shape 303"/>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ustom Layout 1 1">
    <p:spTree>
      <p:nvGrpSpPr>
        <p:cNvPr id="1" name="Shape 62"/>
        <p:cNvGrpSpPr/>
        <p:nvPr/>
      </p:nvGrpSpPr>
      <p:grpSpPr>
        <a:xfrm>
          <a:off x="0" y="0"/>
          <a:ext cx="0" cy="0"/>
          <a:chOff x="0" y="0"/>
          <a:chExt cx="0" cy="0"/>
        </a:xfrm>
      </p:grpSpPr>
      <p:sp>
        <p:nvSpPr>
          <p:cNvPr id="63" name="Shape 63"/>
          <p:cNvSpPr/>
          <p:nvPr/>
        </p:nvSpPr>
        <p:spPr>
          <a:xfrm>
            <a:off x="150" y="0"/>
            <a:ext cx="9144000" cy="9456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4" name="Shape 64"/>
          <p:cNvSpPr/>
          <p:nvPr/>
        </p:nvSpPr>
        <p:spPr>
          <a:xfrm rot="-5400000">
            <a:off x="3248399" y="-3248363"/>
            <a:ext cx="885599" cy="7382399"/>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DB536A"/>
              </a:solidFill>
              <a:latin typeface="Arial"/>
              <a:ea typeface="Arial"/>
              <a:cs typeface="Arial"/>
              <a:sym typeface="Arial"/>
            </a:endParaRPr>
          </a:p>
        </p:txBody>
      </p:sp>
      <p:sp>
        <p:nvSpPr>
          <p:cNvPr id="13" name="Shape 48"/>
          <p:cNvSpPr txBox="1"/>
          <p:nvPr userDrawn="1"/>
        </p:nvSpPr>
        <p:spPr>
          <a:xfrm>
            <a:off x="725331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dirty="0">
                <a:solidFill>
                  <a:srgbClr val="D9D9D9"/>
                </a:solidFill>
                <a:latin typeface="Georgia" panose="02040502050405020303" pitchFamily="18" charset="0"/>
                <a:ea typeface="Georgia"/>
                <a:cs typeface="Georgia"/>
                <a:sym typeface="Georgia"/>
              </a:rPr>
              <a:t>PwC</a:t>
            </a:r>
          </a:p>
        </p:txBody>
      </p:sp>
      <p:sp>
        <p:nvSpPr>
          <p:cNvPr id="14" name="Shape 67"/>
          <p:cNvSpPr txBox="1"/>
          <p:nvPr userDrawn="1"/>
        </p:nvSpPr>
        <p:spPr>
          <a:xfrm>
            <a:off x="7578809" y="4923766"/>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0" i="0" u="none" strike="noStrike" cap="none" baseline="30000">
                <a:solidFill>
                  <a:srgbClr val="D9D9D9"/>
                </a:solidFill>
                <a:latin typeface="Georgia" panose="02040502050405020303" pitchFamily="18" charset="0"/>
                <a:ea typeface="Helvetica Neue"/>
                <a:cs typeface="Helvetica Neue"/>
                <a:sym typeface="Helvetica Neue"/>
              </a:rPr>
              <a:t>‹#›</a:t>
            </a:fld>
            <a:endParaRPr lang="en" sz="1000" b="0" i="0" u="none" strike="noStrike" cap="none" baseline="30000" dirty="0">
              <a:solidFill>
                <a:srgbClr val="D9D9D9"/>
              </a:solidFill>
              <a:latin typeface="Georgia" panose="02040502050405020303" pitchFamily="18" charset="0"/>
              <a:ea typeface="Helvetica Neue"/>
              <a:cs typeface="Helvetica Neue"/>
              <a:sym typeface="Helvetica Neue"/>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3">
    <p:spTree>
      <p:nvGrpSpPr>
        <p:cNvPr id="1" name="Shape 112"/>
        <p:cNvGrpSpPr/>
        <p:nvPr/>
      </p:nvGrpSpPr>
      <p:grpSpPr>
        <a:xfrm>
          <a:off x="0" y="0"/>
          <a:ext cx="0" cy="0"/>
          <a:chOff x="0" y="0"/>
          <a:chExt cx="0" cy="0"/>
        </a:xfrm>
      </p:grpSpPr>
      <p:sp>
        <p:nvSpPr>
          <p:cNvPr id="113" name="Shape 113"/>
          <p:cNvSpPr/>
          <p:nvPr/>
        </p:nvSpPr>
        <p:spPr>
          <a:xfrm>
            <a:off x="865800" y="1209075"/>
            <a:ext cx="5956199" cy="402000"/>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4" name="Shape 114"/>
          <p:cNvSpPr/>
          <p:nvPr/>
        </p:nvSpPr>
        <p:spPr>
          <a:xfrm rot="-5400000">
            <a:off x="865950" y="1209075"/>
            <a:ext cx="373499" cy="373800"/>
          </a:xfrm>
          <a:prstGeom prst="rect">
            <a:avLst/>
          </a:prstGeom>
          <a:solidFill>
            <a:srgbClr val="DC69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5" name="Shape 115"/>
          <p:cNvSpPr/>
          <p:nvPr/>
        </p:nvSpPr>
        <p:spPr>
          <a:xfrm>
            <a:off x="865800" y="1801750"/>
            <a:ext cx="5956199" cy="402000"/>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6" name="Shape 116"/>
          <p:cNvSpPr/>
          <p:nvPr/>
        </p:nvSpPr>
        <p:spPr>
          <a:xfrm rot="-5400000">
            <a:off x="865950" y="1801750"/>
            <a:ext cx="373499" cy="3738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7" name="Shape 117"/>
          <p:cNvSpPr/>
          <p:nvPr/>
        </p:nvSpPr>
        <p:spPr>
          <a:xfrm>
            <a:off x="865800" y="2422775"/>
            <a:ext cx="5956199" cy="402000"/>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8" name="Shape 118"/>
          <p:cNvSpPr/>
          <p:nvPr/>
        </p:nvSpPr>
        <p:spPr>
          <a:xfrm rot="-5400000">
            <a:off x="865950" y="2422775"/>
            <a:ext cx="373499" cy="373800"/>
          </a:xfrm>
          <a:prstGeom prst="rect">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9" name="Shape 119"/>
          <p:cNvSpPr/>
          <p:nvPr/>
        </p:nvSpPr>
        <p:spPr>
          <a:xfrm>
            <a:off x="865800" y="3043800"/>
            <a:ext cx="5956199" cy="402000"/>
          </a:xfrm>
          <a:prstGeom prst="rect">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0" name="Shape 120"/>
          <p:cNvSpPr/>
          <p:nvPr/>
        </p:nvSpPr>
        <p:spPr>
          <a:xfrm rot="-5400000">
            <a:off x="865950" y="3043800"/>
            <a:ext cx="373499" cy="373800"/>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1" name="Shape 121"/>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
        <p:nvSpPr>
          <p:cNvPr id="122" name="Shape 122"/>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123"/>
        <p:cNvGrpSpPr/>
        <p:nvPr/>
      </p:nvGrpSpPr>
      <p:grpSpPr>
        <a:xfrm>
          <a:off x="0" y="0"/>
          <a:ext cx="0" cy="0"/>
          <a:chOff x="0" y="0"/>
          <a:chExt cx="0" cy="0"/>
        </a:xfrm>
      </p:grpSpPr>
      <p:sp>
        <p:nvSpPr>
          <p:cNvPr id="124" name="Shape 124"/>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25" name="Shape 125"/>
          <p:cNvSpPr/>
          <p:nvPr/>
        </p:nvSpPr>
        <p:spPr>
          <a:xfrm>
            <a:off x="0" y="0"/>
            <a:ext cx="9144000" cy="5172600"/>
          </a:xfrm>
          <a:prstGeom prst="rect">
            <a:avLst/>
          </a:prstGeom>
          <a:solidFill>
            <a:srgbClr val="EFEFE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6" name="Shape 126"/>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7" name="Shape 127"/>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7F7F7F"/>
                </a:solidFill>
                <a:latin typeface="Georgia"/>
                <a:ea typeface="Georgia"/>
                <a:cs typeface="Georgia"/>
                <a:sym typeface="Georgia"/>
              </a:rPr>
              <a:t>Recruiting  </a:t>
            </a:r>
            <a:r>
              <a:rPr lang="en" sz="600" b="0" i="0" u="none" strike="noStrike" cap="none">
                <a:solidFill>
                  <a:srgbClr val="D9D9D9"/>
                </a:solidFill>
                <a:latin typeface="Georgia"/>
                <a:ea typeface="Georgia"/>
                <a:cs typeface="Georgia"/>
                <a:sym typeface="Georgia"/>
              </a:rPr>
              <a:t>| 2017</a:t>
            </a:r>
          </a:p>
        </p:txBody>
      </p:sp>
      <p:sp>
        <p:nvSpPr>
          <p:cNvPr id="128" name="Shape 128"/>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666666"/>
                </a:solidFill>
                <a:latin typeface="Georgia"/>
                <a:ea typeface="Georgia"/>
                <a:cs typeface="Georgia"/>
                <a:sym typeface="Georgia"/>
              </a:rPr>
              <a:t>PwC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29"/>
        <p:cNvGrpSpPr/>
        <p:nvPr/>
      </p:nvGrpSpPr>
      <p:grpSpPr>
        <a:xfrm>
          <a:off x="0" y="0"/>
          <a:ext cx="0" cy="0"/>
          <a:chOff x="0" y="0"/>
          <a:chExt cx="0" cy="0"/>
        </a:xfrm>
      </p:grpSpPr>
      <p:sp>
        <p:nvSpPr>
          <p:cNvPr id="130" name="Shape 130"/>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31" name="Shape 131"/>
          <p:cNvSpPr/>
          <p:nvPr/>
        </p:nvSpPr>
        <p:spPr>
          <a:xfrm>
            <a:off x="0" y="0"/>
            <a:ext cx="9144000" cy="5172600"/>
          </a:xfrm>
          <a:prstGeom prst="rect">
            <a:avLst/>
          </a:prstGeom>
          <a:solidFill>
            <a:srgbClr val="6023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AD3F39"/>
              </a:solidFill>
              <a:latin typeface="Arial"/>
              <a:ea typeface="Arial"/>
              <a:cs typeface="Arial"/>
              <a:sym typeface="Arial"/>
            </a:endParaRPr>
          </a:p>
        </p:txBody>
      </p:sp>
      <p:sp>
        <p:nvSpPr>
          <p:cNvPr id="132" name="Shape 132"/>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3" name="Shape 133"/>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B1403B"/>
                </a:solidFill>
                <a:latin typeface="Georgia"/>
                <a:ea typeface="Georgia"/>
                <a:cs typeface="Georgia"/>
                <a:sym typeface="Georgia"/>
              </a:rPr>
              <a:t>Recruiting  | 2017</a:t>
            </a:r>
          </a:p>
        </p:txBody>
      </p:sp>
      <p:sp>
        <p:nvSpPr>
          <p:cNvPr id="134" name="Shape 134"/>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B1403B"/>
                </a:solidFill>
                <a:latin typeface="Georgia"/>
                <a:ea typeface="Georgia"/>
                <a:cs typeface="Georgia"/>
                <a:sym typeface="Georgia"/>
              </a:rPr>
              <a:t>PwC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header 3 1 2 1 1">
    <p:spTree>
      <p:nvGrpSpPr>
        <p:cNvPr id="1" name="Shape 135"/>
        <p:cNvGrpSpPr/>
        <p:nvPr/>
      </p:nvGrpSpPr>
      <p:grpSpPr>
        <a:xfrm>
          <a:off x="0" y="0"/>
          <a:ext cx="0" cy="0"/>
          <a:chOff x="0" y="0"/>
          <a:chExt cx="0" cy="0"/>
        </a:xfrm>
      </p:grpSpPr>
      <p:sp>
        <p:nvSpPr>
          <p:cNvPr id="136" name="Shape 136"/>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37" name="Shape 137"/>
          <p:cNvSpPr/>
          <p:nvPr/>
        </p:nvSpPr>
        <p:spPr>
          <a:xfrm>
            <a:off x="0" y="0"/>
            <a:ext cx="9144000" cy="5172600"/>
          </a:xfrm>
          <a:prstGeom prst="rect">
            <a:avLst/>
          </a:prstGeom>
          <a:solidFill>
            <a:srgbClr val="FFB60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8" name="Shape 138"/>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9" name="Shape 139"/>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FFEABE"/>
                </a:solidFill>
                <a:latin typeface="Georgia"/>
                <a:ea typeface="Georgia"/>
                <a:cs typeface="Georgia"/>
                <a:sym typeface="Georgia"/>
              </a:rPr>
              <a:t>Recruiting  | 2017</a:t>
            </a:r>
          </a:p>
        </p:txBody>
      </p:sp>
      <p:sp>
        <p:nvSpPr>
          <p:cNvPr id="140" name="Shape 140"/>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FFEABE"/>
                </a:solidFill>
                <a:latin typeface="Georgia"/>
                <a:ea typeface="Georgia"/>
                <a:cs typeface="Georgia"/>
                <a:sym typeface="Georgia"/>
              </a:rPr>
              <a:t>PwC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header 3 1 2 1 1 1">
    <p:spTree>
      <p:nvGrpSpPr>
        <p:cNvPr id="1" name="Shape 141"/>
        <p:cNvGrpSpPr/>
        <p:nvPr/>
      </p:nvGrpSpPr>
      <p:grpSpPr>
        <a:xfrm>
          <a:off x="0" y="0"/>
          <a:ext cx="0" cy="0"/>
          <a:chOff x="0" y="0"/>
          <a:chExt cx="0" cy="0"/>
        </a:xfrm>
      </p:grpSpPr>
      <p:sp>
        <p:nvSpPr>
          <p:cNvPr id="142" name="Shape 142"/>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43" name="Shape 143"/>
          <p:cNvSpPr/>
          <p:nvPr/>
        </p:nvSpPr>
        <p:spPr>
          <a:xfrm>
            <a:off x="0" y="0"/>
            <a:ext cx="9144000" cy="5172600"/>
          </a:xfrm>
          <a:prstGeom prst="rect">
            <a:avLst/>
          </a:prstGeom>
          <a:solidFill>
            <a:srgbClr val="A32020"/>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4" name="Shape 144"/>
          <p:cNvSpPr/>
          <p:nvPr/>
        </p:nvSpPr>
        <p:spPr>
          <a:xfrm>
            <a:off x="351450" y="0"/>
            <a:ext cx="8792399" cy="4750200"/>
          </a:xfrm>
          <a:prstGeom prst="rect">
            <a:avLst/>
          </a:prstGeom>
          <a:solidFill>
            <a:srgbClr val="FFFFFF"/>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5" name="Shape 145"/>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FF7373"/>
                </a:solidFill>
                <a:latin typeface="Georgia"/>
                <a:ea typeface="Georgia"/>
                <a:cs typeface="Georgia"/>
                <a:sym typeface="Georgia"/>
              </a:rPr>
              <a:t>Recruiting  | 2017</a:t>
            </a:r>
          </a:p>
        </p:txBody>
      </p:sp>
      <p:sp>
        <p:nvSpPr>
          <p:cNvPr id="146" name="Shape 146"/>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FF7373"/>
                </a:solidFill>
                <a:latin typeface="Georgia"/>
                <a:ea typeface="Georgia"/>
                <a:cs typeface="Georgia"/>
                <a:sym typeface="Georgia"/>
              </a:rPr>
              <a:t>PwC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header 1 2 1">
    <p:spTree>
      <p:nvGrpSpPr>
        <p:cNvPr id="1" name="Shape 147"/>
        <p:cNvGrpSpPr/>
        <p:nvPr/>
      </p:nvGrpSpPr>
      <p:grpSpPr>
        <a:xfrm>
          <a:off x="0" y="0"/>
          <a:ext cx="0" cy="0"/>
          <a:chOff x="0" y="0"/>
          <a:chExt cx="0" cy="0"/>
        </a:xfrm>
      </p:grpSpPr>
      <p:sp>
        <p:nvSpPr>
          <p:cNvPr id="148" name="Shape 148"/>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
        <p:nvSpPr>
          <p:cNvPr id="149" name="Shape 149"/>
          <p:cNvSpPr/>
          <p:nvPr/>
        </p:nvSpPr>
        <p:spPr>
          <a:xfrm>
            <a:off x="-26150" y="0"/>
            <a:ext cx="9192900" cy="5172600"/>
          </a:xfrm>
          <a:prstGeom prst="rect">
            <a:avLst/>
          </a:prstGeom>
          <a:solidFill>
            <a:srgbClr val="DB536A"/>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0" name="Shape 150"/>
          <p:cNvSpPr/>
          <p:nvPr/>
        </p:nvSpPr>
        <p:spPr>
          <a:xfrm>
            <a:off x="351450" y="0"/>
            <a:ext cx="8815200" cy="4750200"/>
          </a:xfrm>
          <a:prstGeom prst="rect">
            <a:avLst/>
          </a:prstGeom>
          <a:solidFill>
            <a:srgbClr val="E0301E"/>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51" name="Shape 151"/>
          <p:cNvPicPr preferRelativeResize="0"/>
          <p:nvPr/>
        </p:nvPicPr>
        <p:blipFill rotWithShape="1">
          <a:blip r:embed="rId2">
            <a:alphaModFix amt="14000"/>
          </a:blip>
          <a:srcRect t="4259" b="4706"/>
          <a:stretch/>
        </p:blipFill>
        <p:spPr>
          <a:xfrm>
            <a:off x="3293021" y="0"/>
            <a:ext cx="4554022" cy="4748949"/>
          </a:xfrm>
          <a:prstGeom prst="rect">
            <a:avLst/>
          </a:prstGeom>
          <a:noFill/>
          <a:ln>
            <a:noFill/>
          </a:ln>
        </p:spPr>
      </p:pic>
      <p:sp>
        <p:nvSpPr>
          <p:cNvPr id="152" name="Shape 152"/>
          <p:cNvSpPr txBox="1"/>
          <p:nvPr/>
        </p:nvSpPr>
        <p:spPr>
          <a:xfrm>
            <a:off x="351450" y="4945800"/>
            <a:ext cx="2501400" cy="197699"/>
          </a:xfrm>
          <a:prstGeom prst="rect">
            <a:avLst/>
          </a:prstGeom>
          <a:noFill/>
          <a:ln>
            <a:noFill/>
          </a:ln>
        </p:spPr>
        <p:txBody>
          <a:bodyPr wrap="square" lIns="0" tIns="0" rIns="0" bIns="0" anchor="t" anchorCtr="0">
            <a:noAutofit/>
          </a:bodyPr>
          <a:lstStyle/>
          <a:p>
            <a:pPr marL="0" marR="0" lvl="0" indent="0" algn="l" rtl="0">
              <a:lnSpc>
                <a:spcPct val="100000"/>
              </a:lnSpc>
              <a:spcBef>
                <a:spcPts val="0"/>
              </a:spcBef>
              <a:spcAft>
                <a:spcPts val="0"/>
              </a:spcAft>
              <a:buClr>
                <a:srgbClr val="000000"/>
              </a:buClr>
              <a:buSzPct val="25000"/>
              <a:buFont typeface="Georgia"/>
              <a:buNone/>
            </a:pPr>
            <a:r>
              <a:rPr lang="en" sz="600" b="0" i="0" u="none" strike="noStrike" cap="none">
                <a:solidFill>
                  <a:srgbClr val="FFB4BE"/>
                </a:solidFill>
                <a:latin typeface="Georgia"/>
                <a:ea typeface="Georgia"/>
                <a:cs typeface="Georgia"/>
                <a:sym typeface="Georgia"/>
              </a:rPr>
              <a:t>Recruiting  | 2017</a:t>
            </a:r>
          </a:p>
        </p:txBody>
      </p:sp>
      <p:sp>
        <p:nvSpPr>
          <p:cNvPr id="153" name="Shape 153"/>
          <p:cNvSpPr txBox="1"/>
          <p:nvPr/>
        </p:nvSpPr>
        <p:spPr>
          <a:xfrm>
            <a:off x="7010550" y="4953296"/>
            <a:ext cx="650999" cy="197699"/>
          </a:xfrm>
          <a:prstGeom prst="rect">
            <a:avLst/>
          </a:prstGeom>
          <a:noFill/>
          <a:ln>
            <a:noFill/>
          </a:ln>
        </p:spPr>
        <p:txBody>
          <a:bodyPr wrap="square" lIns="0" tIns="0" rIns="0" bIns="0" anchor="t" anchorCtr="0">
            <a:noAutofit/>
          </a:bodyPr>
          <a:lstStyle/>
          <a:p>
            <a:pPr marL="0" marR="0" lvl="0" indent="0" algn="ctr" rtl="0">
              <a:lnSpc>
                <a:spcPct val="100000"/>
              </a:lnSpc>
              <a:spcBef>
                <a:spcPts val="0"/>
              </a:spcBef>
              <a:spcAft>
                <a:spcPts val="0"/>
              </a:spcAft>
              <a:buClr>
                <a:srgbClr val="000000"/>
              </a:buClr>
              <a:buSzPct val="25000"/>
              <a:buFont typeface="Georgia"/>
              <a:buNone/>
            </a:pPr>
            <a:r>
              <a:rPr lang="en" sz="600" b="0" i="0" u="none" strike="noStrike" cap="none">
                <a:solidFill>
                  <a:srgbClr val="FFB4BE"/>
                </a:solidFill>
                <a:latin typeface="Georgia"/>
                <a:ea typeface="Georgia"/>
                <a:cs typeface="Georgia"/>
                <a:sym typeface="Georgia"/>
              </a:rPr>
              <a:t>PwC</a:t>
            </a:r>
          </a:p>
        </p:txBody>
      </p:sp>
      <p:sp>
        <p:nvSpPr>
          <p:cNvPr id="154" name="Shape 154"/>
          <p:cNvSpPr txBox="1"/>
          <p:nvPr/>
        </p:nvSpPr>
        <p:spPr>
          <a:xfrm>
            <a:off x="7536271" y="48679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FFB4BE"/>
              </a:buClr>
              <a:buFont typeface="Helvetica Neue"/>
              <a:buNone/>
            </a:pPr>
            <a:endParaRPr sz="1000" b="1" i="0" u="none" strike="noStrike" cap="none" baseline="30000">
              <a:solidFill>
                <a:srgbClr val="FFB4BE"/>
              </a:solidFill>
              <a:latin typeface="Helvetica Neue"/>
              <a:ea typeface="Helvetica Neue"/>
              <a:cs typeface="Helvetica Neue"/>
              <a:sym typeface="Helvetica Neue"/>
            </a:endParaRPr>
          </a:p>
        </p:txBody>
      </p:sp>
      <p:sp>
        <p:nvSpPr>
          <p:cNvPr id="9" name="Shape 67"/>
          <p:cNvSpPr txBox="1"/>
          <p:nvPr userDrawn="1"/>
        </p:nvSpPr>
        <p:spPr>
          <a:xfrm>
            <a:off x="7688671" y="5020398"/>
            <a:ext cx="1467900" cy="157499"/>
          </a:xfrm>
          <a:prstGeom prst="rect">
            <a:avLst/>
          </a:prstGeom>
          <a:noFill/>
          <a:ln>
            <a:noFill/>
          </a:ln>
        </p:spPr>
        <p:txBody>
          <a:bodyPr wrap="square" lIns="71425" tIns="71425" rIns="71425" bIns="71425" anchor="t" anchorCtr="0">
            <a:noAutofit/>
          </a:bodyPr>
          <a:lstStyle/>
          <a:p>
            <a:pPr marL="0" marR="0" lvl="0" indent="0" algn="r" rtl="0">
              <a:lnSpc>
                <a:spcPct val="100000"/>
              </a:lnSpc>
              <a:spcBef>
                <a:spcPts val="0"/>
              </a:spcBef>
              <a:spcAft>
                <a:spcPts val="0"/>
              </a:spcAft>
              <a:buClr>
                <a:srgbClr val="D9D9D9"/>
              </a:buClr>
              <a:buSzPct val="25000"/>
              <a:buFont typeface="Helvetica Neue"/>
              <a:buNone/>
            </a:pPr>
            <a:fld id="{00000000-1234-1234-1234-123412341234}" type="slidenum">
              <a:rPr lang="en" sz="1000" b="1" i="0" u="none" strike="noStrike" cap="none" baseline="30000">
                <a:solidFill>
                  <a:srgbClr val="D9D9D9"/>
                </a:solidFill>
                <a:latin typeface="Helvetica Neue"/>
                <a:ea typeface="Helvetica Neue"/>
                <a:cs typeface="Helvetica Neue"/>
                <a:sym typeface="Helvetica Neue"/>
              </a:rPr>
              <a:t>‹#›</a:t>
            </a:fld>
            <a:endParaRPr lang="en" sz="1000" b="1" i="0" u="none" strike="noStrike" cap="none" baseline="30000">
              <a:solidFill>
                <a:srgbClr val="D9D9D9"/>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rtl="0">
              <a:spcBef>
                <a:spcPts val="0"/>
              </a:spcBef>
              <a:buClr>
                <a:schemeClr val="dk1"/>
              </a:buClr>
              <a:buFont typeface="Arial"/>
              <a:buNone/>
              <a:defRPr sz="2800">
                <a:solidFill>
                  <a:schemeClr val="dk1"/>
                </a:solidFill>
              </a:defRPr>
            </a:lvl2pPr>
            <a:lvl3pPr lvl="2" indent="0" rtl="0">
              <a:spcBef>
                <a:spcPts val="0"/>
              </a:spcBef>
              <a:buClr>
                <a:schemeClr val="dk1"/>
              </a:buClr>
              <a:buFont typeface="Arial"/>
              <a:buNone/>
              <a:defRPr sz="2800">
                <a:solidFill>
                  <a:schemeClr val="dk1"/>
                </a:solidFill>
              </a:defRPr>
            </a:lvl3pPr>
            <a:lvl4pPr lvl="3" indent="0" rtl="0">
              <a:spcBef>
                <a:spcPts val="0"/>
              </a:spcBef>
              <a:buClr>
                <a:schemeClr val="dk1"/>
              </a:buClr>
              <a:buFont typeface="Arial"/>
              <a:buNone/>
              <a:defRPr sz="2800">
                <a:solidFill>
                  <a:schemeClr val="dk1"/>
                </a:solidFill>
              </a:defRPr>
            </a:lvl4pPr>
            <a:lvl5pPr lvl="4" indent="0" rtl="0">
              <a:spcBef>
                <a:spcPts val="0"/>
              </a:spcBef>
              <a:buClr>
                <a:schemeClr val="dk1"/>
              </a:buClr>
              <a:buFont typeface="Arial"/>
              <a:buNone/>
              <a:defRPr sz="2800">
                <a:solidFill>
                  <a:schemeClr val="dk1"/>
                </a:solidFill>
              </a:defRPr>
            </a:lvl5pPr>
            <a:lvl6pPr lvl="5" indent="0" rtl="0">
              <a:spcBef>
                <a:spcPts val="0"/>
              </a:spcBef>
              <a:buClr>
                <a:schemeClr val="dk1"/>
              </a:buClr>
              <a:buFont typeface="Arial"/>
              <a:buNone/>
              <a:defRPr sz="2800">
                <a:solidFill>
                  <a:schemeClr val="dk1"/>
                </a:solidFill>
              </a:defRPr>
            </a:lvl6pPr>
            <a:lvl7pPr lvl="6" indent="0" rtl="0">
              <a:spcBef>
                <a:spcPts val="0"/>
              </a:spcBef>
              <a:buClr>
                <a:schemeClr val="dk1"/>
              </a:buClr>
              <a:buFont typeface="Arial"/>
              <a:buNone/>
              <a:defRPr sz="2800">
                <a:solidFill>
                  <a:schemeClr val="dk1"/>
                </a:solidFill>
              </a:defRPr>
            </a:lvl7pPr>
            <a:lvl8pPr lvl="7" indent="0" rtl="0">
              <a:spcBef>
                <a:spcPts val="0"/>
              </a:spcBef>
              <a:buClr>
                <a:schemeClr val="dk1"/>
              </a:buClr>
              <a:buFont typeface="Arial"/>
              <a:buNone/>
              <a:defRPr sz="2800">
                <a:solidFill>
                  <a:schemeClr val="dk1"/>
                </a:solidFill>
              </a:defRPr>
            </a:lvl8pPr>
            <a:lvl9pPr lvl="8" indent="0" rtl="0">
              <a:spcBef>
                <a:spcPts val="0"/>
              </a:spcBef>
              <a:buClr>
                <a:schemeClr val="dk1"/>
              </a:buClr>
              <a:buFont typeface="Arial"/>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wrap="square" lIns="91425" tIns="91425" rIns="91425" bIns="91425" anchor="t" anchorCtr="0"/>
          <a:lstStyle>
            <a:lvl1pPr marL="114300" marR="0" lvl="0" indent="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rgbClr val="999999"/>
              </a:buClr>
              <a:buSzPct val="25000"/>
              <a:buFont typeface="Helvetica Neue"/>
              <a:buNone/>
            </a:pPr>
            <a:fld id="{00000000-1234-1234-1234-123412341234}" type="slidenum">
              <a:rPr lang="en" sz="600" b="0" i="0" u="none" strike="noStrike" cap="none">
                <a:solidFill>
                  <a:srgbClr val="999999"/>
                </a:solidFill>
                <a:latin typeface="Helvetica Neue"/>
                <a:ea typeface="Helvetica Neue"/>
                <a:cs typeface="Helvetica Neue"/>
                <a:sym typeface="Helvetica Neue"/>
              </a:rPr>
              <a:t>‹#›</a:t>
            </a:fld>
            <a:endParaRPr lang="en" sz="600" b="0" i="0" u="none" strike="noStrike" cap="none">
              <a:solidFill>
                <a:srgbClr val="999999"/>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11700" y="445025"/>
            <a:ext cx="8520599" cy="572699"/>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58" name="Shape 258"/>
          <p:cNvSpPr txBox="1">
            <a:spLocks noGrp="1"/>
          </p:cNvSpPr>
          <p:nvPr>
            <p:ph type="body" idx="1"/>
          </p:nvPr>
        </p:nvSpPr>
        <p:spPr>
          <a:xfrm>
            <a:off x="311700" y="1152475"/>
            <a:ext cx="8520599" cy="3416400"/>
          </a:xfrm>
          <a:prstGeom prst="rect">
            <a:avLst/>
          </a:prstGeom>
          <a:noFill/>
          <a:ln>
            <a:noFill/>
          </a:ln>
        </p:spPr>
        <p:txBody>
          <a:bodyPr wrap="square" lIns="91425" tIns="91425" rIns="91425" bIns="91425" anchor="t" anchorCtr="0"/>
          <a:lstStyle>
            <a:lvl1pPr marL="114300" marR="0" lvl="0" indent="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5461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10033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14605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19177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2374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28321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32893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37465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59" name="Shape 259"/>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1000" b="0" i="0" u="none" strike="noStrike" cap="none">
                <a:solidFill>
                  <a:schemeClr val="dk2"/>
                </a:solidFill>
                <a:latin typeface="Arial"/>
                <a:ea typeface="Arial"/>
                <a:cs typeface="Arial"/>
                <a:sym typeface="Arial"/>
              </a:rPr>
              <a:t>‹#›</a:t>
            </a:fld>
            <a:endParaRPr lang="en"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webucator.com/tutorial/learn-sql/relational-database-basics/relational-databases-reading.cfm#tutoria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sqlzoo.net/wiki/SELECT_nam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0301E"/>
        </a:solidFill>
        <a:effectLst/>
      </p:bgPr>
    </p:bg>
    <p:spTree>
      <p:nvGrpSpPr>
        <p:cNvPr id="1" name="Shape 307"/>
        <p:cNvGrpSpPr/>
        <p:nvPr/>
      </p:nvGrpSpPr>
      <p:grpSpPr>
        <a:xfrm>
          <a:off x="0" y="0"/>
          <a:ext cx="0" cy="0"/>
          <a:chOff x="0" y="0"/>
          <a:chExt cx="0" cy="0"/>
        </a:xfrm>
      </p:grpSpPr>
      <p:pic>
        <p:nvPicPr>
          <p:cNvPr id="310" name="Shape 310"/>
          <p:cNvPicPr preferRelativeResize="0"/>
          <p:nvPr/>
        </p:nvPicPr>
        <p:blipFill rotWithShape="1">
          <a:blip r:embed="rId3">
            <a:alphaModFix/>
          </a:blip>
          <a:srcRect/>
          <a:stretch/>
        </p:blipFill>
        <p:spPr>
          <a:xfrm>
            <a:off x="861425" y="4073433"/>
            <a:ext cx="439200" cy="333000"/>
          </a:xfrm>
          <a:prstGeom prst="rect">
            <a:avLst/>
          </a:prstGeom>
          <a:noFill/>
          <a:ln>
            <a:noFill/>
          </a:ln>
        </p:spPr>
      </p:pic>
      <p:sp>
        <p:nvSpPr>
          <p:cNvPr id="5" name="Shape 308"/>
          <p:cNvSpPr txBox="1"/>
          <p:nvPr/>
        </p:nvSpPr>
        <p:spPr>
          <a:xfrm>
            <a:off x="833950" y="918996"/>
            <a:ext cx="7557600" cy="3299365"/>
          </a:xfrm>
          <a:prstGeom prst="rect">
            <a:avLst/>
          </a:prstGeom>
          <a:noFill/>
          <a:ln>
            <a:noFill/>
          </a:ln>
        </p:spPr>
        <p:txBody>
          <a:bodyPr wrap="square" lIns="0" tIns="0" rIns="0" bIns="0" anchor="t" anchorCtr="0">
            <a:spAutoFit/>
          </a:bodyPr>
          <a:lstStyle/>
          <a:p>
            <a:pPr lvl="0">
              <a:lnSpc>
                <a:spcPct val="80000"/>
              </a:lnSpc>
              <a:buClr>
                <a:srgbClr val="000000"/>
              </a:buClr>
              <a:buSzPct val="25000"/>
            </a:pPr>
            <a:r>
              <a:rPr lang="en-US" sz="4000" i="1" dirty="0" err="1" smtClean="0">
                <a:solidFill>
                  <a:srgbClr val="FFFFFF"/>
                </a:solidFill>
                <a:latin typeface="Georgia"/>
                <a:ea typeface="Georgia"/>
                <a:cs typeface="Georgia"/>
                <a:sym typeface="Georgia"/>
              </a:rPr>
              <a:t>Bibitor</a:t>
            </a:r>
            <a:r>
              <a:rPr lang="en-US" sz="4000" i="1" dirty="0" smtClean="0">
                <a:solidFill>
                  <a:srgbClr val="FFFFFF"/>
                </a:solidFill>
                <a:latin typeface="Georgia"/>
                <a:ea typeface="Georgia"/>
                <a:cs typeface="Georgia"/>
                <a:sym typeface="Georgia"/>
              </a:rPr>
              <a:t> </a:t>
            </a:r>
            <a:r>
              <a:rPr lang="en-US" sz="4000" i="1" dirty="0" smtClean="0">
                <a:solidFill>
                  <a:srgbClr val="FFFFFF"/>
                </a:solidFill>
                <a:latin typeface="Georgia"/>
                <a:ea typeface="Georgia"/>
                <a:cs typeface="Georgia"/>
                <a:sym typeface="Georgia"/>
              </a:rPr>
              <a:t>LLC </a:t>
            </a:r>
            <a:r>
              <a:rPr lang="en-US" sz="4000" i="1" dirty="0" smtClean="0">
                <a:solidFill>
                  <a:srgbClr val="FFFFFF"/>
                </a:solidFill>
                <a:latin typeface="Georgia"/>
                <a:ea typeface="Georgia"/>
                <a:cs typeface="Georgia"/>
                <a:sym typeface="Georgia"/>
              </a:rPr>
              <a:t>*</a:t>
            </a:r>
            <a:endParaRPr lang="en-US" sz="4000" i="1" dirty="0" smtClean="0">
              <a:solidFill>
                <a:srgbClr val="FFFFFF"/>
              </a:solidFill>
              <a:latin typeface="Georgia"/>
              <a:ea typeface="Georgia"/>
              <a:cs typeface="Georgia"/>
              <a:sym typeface="Georgia"/>
            </a:endParaRPr>
          </a:p>
          <a:p>
            <a:pPr lvl="0">
              <a:lnSpc>
                <a:spcPct val="80000"/>
              </a:lnSpc>
              <a:buClr>
                <a:srgbClr val="000000"/>
              </a:buClr>
              <a:buSzPct val="25000"/>
            </a:pPr>
            <a:r>
              <a:rPr lang="en-US" sz="4000" i="1" dirty="0" smtClean="0">
                <a:solidFill>
                  <a:srgbClr val="FFFFFF"/>
                </a:solidFill>
                <a:latin typeface="Georgia"/>
                <a:ea typeface="Georgia"/>
                <a:cs typeface="Georgia"/>
                <a:sym typeface="Georgia"/>
              </a:rPr>
              <a:t>Inventory </a:t>
            </a:r>
            <a:r>
              <a:rPr lang="en-US" sz="4000" i="1" dirty="0">
                <a:solidFill>
                  <a:srgbClr val="FFFFFF"/>
                </a:solidFill>
                <a:latin typeface="Georgia"/>
                <a:ea typeface="Georgia"/>
                <a:cs typeface="Georgia"/>
                <a:sym typeface="Georgia"/>
              </a:rPr>
              <a:t>Analysis Case </a:t>
            </a:r>
            <a:r>
              <a:rPr lang="en-US" sz="4000" i="1" dirty="0" smtClean="0">
                <a:solidFill>
                  <a:srgbClr val="FFFFFF"/>
                </a:solidFill>
                <a:latin typeface="Georgia"/>
                <a:ea typeface="Georgia"/>
                <a:cs typeface="Georgia"/>
                <a:sym typeface="Georgia"/>
              </a:rPr>
              <a:t>Study</a:t>
            </a:r>
          </a:p>
          <a:p>
            <a:pPr lvl="0">
              <a:lnSpc>
                <a:spcPct val="80000"/>
              </a:lnSpc>
              <a:buClr>
                <a:srgbClr val="000000"/>
              </a:buClr>
              <a:buSzPct val="25000"/>
            </a:pPr>
            <a:endParaRPr lang="en-US" sz="4000" b="0" i="1" u="none" strike="noStrike" cap="none" dirty="0">
              <a:solidFill>
                <a:srgbClr val="FFFFFF"/>
              </a:solidFill>
              <a:latin typeface="Georgia"/>
              <a:ea typeface="Georgia"/>
              <a:cs typeface="Georgia"/>
              <a:sym typeface="Georgia"/>
            </a:endParaRPr>
          </a:p>
          <a:p>
            <a:pPr lvl="0">
              <a:lnSpc>
                <a:spcPct val="80000"/>
              </a:lnSpc>
              <a:buClr>
                <a:srgbClr val="000000"/>
              </a:buClr>
              <a:buSzPct val="25000"/>
            </a:pPr>
            <a:r>
              <a:rPr lang="en-US" sz="4000" i="1" dirty="0" smtClean="0">
                <a:solidFill>
                  <a:srgbClr val="FFFFFF"/>
                </a:solidFill>
                <a:latin typeface="Georgia"/>
                <a:ea typeface="Georgia"/>
                <a:cs typeface="Georgia"/>
                <a:sym typeface="Georgia"/>
              </a:rPr>
              <a:t>Phase </a:t>
            </a:r>
            <a:r>
              <a:rPr lang="en-US" sz="4000" i="1" dirty="0" smtClean="0">
                <a:solidFill>
                  <a:srgbClr val="FFFFFF"/>
                </a:solidFill>
                <a:latin typeface="Georgia"/>
                <a:ea typeface="Georgia"/>
                <a:cs typeface="Georgia"/>
                <a:sym typeface="Georgia"/>
              </a:rPr>
              <a:t>1</a:t>
            </a:r>
          </a:p>
          <a:p>
            <a:pPr lvl="0">
              <a:lnSpc>
                <a:spcPct val="80000"/>
              </a:lnSpc>
              <a:buClr>
                <a:srgbClr val="000000"/>
              </a:buClr>
              <a:buSzPct val="25000"/>
            </a:pPr>
            <a:endParaRPr lang="en-US" sz="4000" i="1" dirty="0" smtClean="0">
              <a:solidFill>
                <a:schemeClr val="bg1"/>
              </a:solidFill>
              <a:latin typeface="Georgia" panose="02040502050405020303" pitchFamily="18" charset="0"/>
              <a:ea typeface="Georgia"/>
              <a:cs typeface="Georgia"/>
              <a:sym typeface="Georgia"/>
            </a:endParaRPr>
          </a:p>
          <a:p>
            <a:pPr lvl="0">
              <a:lnSpc>
                <a:spcPct val="80000"/>
              </a:lnSpc>
              <a:buClr>
                <a:srgbClr val="000000"/>
              </a:buClr>
              <a:buSzPct val="25000"/>
            </a:pPr>
            <a:r>
              <a:rPr lang="en-US" dirty="0">
                <a:solidFill>
                  <a:schemeClr val="bg1"/>
                </a:solidFill>
                <a:latin typeface="Georgia" panose="02040502050405020303" pitchFamily="18" charset="0"/>
              </a:rPr>
              <a:t>*Note1:  </a:t>
            </a:r>
            <a:r>
              <a:rPr lang="en-US" dirty="0" err="1">
                <a:solidFill>
                  <a:schemeClr val="bg1"/>
                </a:solidFill>
                <a:latin typeface="Georgia" panose="02040502050405020303" pitchFamily="18" charset="0"/>
              </a:rPr>
              <a:t>Bibitor</a:t>
            </a:r>
            <a:r>
              <a:rPr lang="en-US" dirty="0">
                <a:solidFill>
                  <a:schemeClr val="bg1"/>
                </a:solidFill>
                <a:latin typeface="Georgia" panose="02040502050405020303" pitchFamily="18" charset="0"/>
              </a:rPr>
              <a:t>, LLC is a fictitious company based on data created by the HUB of Analytics Education @ </a:t>
            </a:r>
            <a:r>
              <a:rPr lang="en-US" u="sng" dirty="0">
                <a:solidFill>
                  <a:schemeClr val="bg1"/>
                </a:solidFill>
                <a:latin typeface="Georgia" panose="02040502050405020303" pitchFamily="18" charset="0"/>
              </a:rPr>
              <a:t>www.hubae.org</a:t>
            </a:r>
            <a:r>
              <a:rPr lang="en-US" dirty="0">
                <a:solidFill>
                  <a:schemeClr val="bg1"/>
                </a:solidFill>
                <a:latin typeface="Georgia" panose="02040502050405020303" pitchFamily="18" charset="0"/>
              </a:rPr>
              <a:t>. </a:t>
            </a:r>
            <a:endParaRPr lang="en" sz="4000" i="1" dirty="0">
              <a:solidFill>
                <a:schemeClr val="bg1"/>
              </a:solidFill>
              <a:latin typeface="Georgia" panose="02040502050405020303" pitchFamily="18" charset="0"/>
              <a:ea typeface="Georgia"/>
              <a:cs typeface="Georgia"/>
              <a:sym typeface="Georgia"/>
            </a:endParaRPr>
          </a:p>
          <a:p>
            <a:pPr lvl="0">
              <a:lnSpc>
                <a:spcPct val="80000"/>
              </a:lnSpc>
              <a:buClr>
                <a:srgbClr val="000000"/>
              </a:buClr>
              <a:buSzPct val="25000"/>
            </a:pPr>
            <a:endParaRPr lang="en-US" sz="4000" i="1" dirty="0">
              <a:solidFill>
                <a:srgbClr val="FFFFFF"/>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928449" y="1451144"/>
            <a:ext cx="7248763" cy="1846659"/>
          </a:xfrm>
          <a:prstGeom prst="rect">
            <a:avLst/>
          </a:prstGeom>
          <a:noFill/>
          <a:ln>
            <a:noFill/>
          </a:ln>
        </p:spPr>
        <p:txBody>
          <a:bodyPr wrap="square" lIns="0" tIns="0" rIns="0" bIns="0" anchor="t" anchorCtr="0">
            <a:spAutoFit/>
          </a:bodyPr>
          <a:lstStyle/>
          <a:p>
            <a:pPr lvl="0">
              <a:buClr>
                <a:srgbClr val="000000"/>
              </a:buClr>
              <a:buSzPct val="25000"/>
            </a:pPr>
            <a:r>
              <a:rPr lang="en-US" sz="4000" i="1" dirty="0">
                <a:solidFill>
                  <a:srgbClr val="FFFFFF"/>
                </a:solidFill>
                <a:latin typeface="Georgia"/>
                <a:ea typeface="Georgia"/>
                <a:cs typeface="Georgia"/>
                <a:sym typeface="Georgia"/>
              </a:rPr>
              <a:t>Phase 1:  </a:t>
            </a:r>
            <a:br>
              <a:rPr lang="en-US" sz="4000" i="1" dirty="0">
                <a:solidFill>
                  <a:srgbClr val="FFFFFF"/>
                </a:solidFill>
                <a:latin typeface="Georgia"/>
                <a:ea typeface="Georgia"/>
                <a:cs typeface="Georgia"/>
                <a:sym typeface="Georgia"/>
              </a:rPr>
            </a:br>
            <a:r>
              <a:rPr lang="en-US" sz="4000" i="1" dirty="0">
                <a:solidFill>
                  <a:srgbClr val="FFFFFF"/>
                </a:solidFill>
                <a:latin typeface="Georgia"/>
                <a:ea typeface="Georgia"/>
                <a:cs typeface="Georgia"/>
                <a:sym typeface="Georgia"/>
              </a:rPr>
              <a:t>Introduction to Data Collection and Preparation (in SQLite)</a:t>
            </a:r>
            <a:endParaRPr lang="en" sz="4000" b="0" i="1" u="none" strike="noStrike" cap="none" dirty="0">
              <a:solidFill>
                <a:srgbClr val="FFFFFF"/>
              </a:solidFill>
              <a:latin typeface="Georgia"/>
              <a:ea typeface="Georgia"/>
              <a:cs typeface="Georgia"/>
              <a:sym typeface="Georgia"/>
            </a:endParaRPr>
          </a:p>
        </p:txBody>
      </p:sp>
      <p:pic>
        <p:nvPicPr>
          <p:cNvPr id="373" name="Shape 373"/>
          <p:cNvPicPr preferRelativeResize="0"/>
          <p:nvPr/>
        </p:nvPicPr>
        <p:blipFill rotWithShape="1">
          <a:blip r:embed="rId3">
            <a:alphaModFix amt="14000"/>
          </a:blip>
          <a:srcRect t="4259" b="4706"/>
          <a:stretch/>
        </p:blipFill>
        <p:spPr>
          <a:xfrm>
            <a:off x="3293021" y="0"/>
            <a:ext cx="4554022" cy="4748949"/>
          </a:xfrm>
          <a:prstGeom prst="rect">
            <a:avLst/>
          </a:prstGeom>
          <a:noFill/>
          <a:ln>
            <a:noFill/>
          </a:ln>
        </p:spPr>
      </p:pic>
    </p:spTree>
    <p:extLst>
      <p:ext uri="{BB962C8B-B14F-4D97-AF65-F5344CB8AC3E}">
        <p14:creationId xmlns:p14="http://schemas.microsoft.com/office/powerpoint/2010/main" val="1684684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Accessing Data and Preparing It for Analysis</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1231106"/>
          </a:xfrm>
          <a:prstGeom prst="rect">
            <a:avLst/>
          </a:prstGeom>
          <a:noFill/>
          <a:ln>
            <a:noFill/>
          </a:ln>
        </p:spPr>
        <p:txBody>
          <a:bodyPr wrap="square" lIns="0" tIns="0" rIns="0" bIns="0" anchor="t" anchorCtr="0">
            <a:spAutoFit/>
          </a:bodyPr>
          <a:lstStyle/>
          <a:p>
            <a:pPr marL="228600" lvl="0" indent="-228600">
              <a:spcAft>
                <a:spcPts val="900"/>
              </a:spcAft>
              <a:buClr>
                <a:srgbClr val="000000"/>
              </a:buClr>
              <a:buSzPct val="100000"/>
              <a:buFont typeface="Arial" panose="020B0604020202020204" pitchFamily="34" charset="0"/>
              <a:buChar char="•"/>
            </a:pPr>
            <a:r>
              <a:rPr lang="en-US" dirty="0"/>
              <a:t>To effectively utilize data after it has been exported from the company’s system, the data must be appropriately formatted and tested for completion.  </a:t>
            </a:r>
          </a:p>
          <a:p>
            <a:pPr marL="228600" lvl="0" indent="-228600">
              <a:spcAft>
                <a:spcPts val="900"/>
              </a:spcAft>
              <a:buClr>
                <a:srgbClr val="000000"/>
              </a:buClr>
              <a:buSzPct val="100000"/>
              <a:buFont typeface="Arial" panose="020B0604020202020204" pitchFamily="34" charset="0"/>
              <a:buChar char="•"/>
            </a:pPr>
            <a:r>
              <a:rPr lang="en-US" dirty="0"/>
              <a:t>The steps in this phase outline the process of taking the original source files downloaded from the company and importing them into SQLite to perform analysis and create tables which can be used by other data analysis tools. </a:t>
            </a:r>
          </a:p>
        </p:txBody>
      </p:sp>
    </p:spTree>
    <p:extLst>
      <p:ext uri="{BB962C8B-B14F-4D97-AF65-F5344CB8AC3E}">
        <p14:creationId xmlns:p14="http://schemas.microsoft.com/office/powerpoint/2010/main" val="475255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Review of </a:t>
            </a:r>
            <a:r>
              <a:rPr lang="en-US" sz="2400" i="1" dirty="0" smtClean="0">
                <a:solidFill>
                  <a:srgbClr val="FFFFFF"/>
                </a:solidFill>
                <a:latin typeface="Georgia"/>
                <a:ea typeface="Georgia"/>
                <a:cs typeface="Georgia"/>
                <a:sym typeface="Georgia"/>
              </a:rPr>
              <a:t>Pre-Work</a:t>
            </a:r>
            <a:endParaRPr lang="en" sz="2400" b="0" i="1" u="none" strike="noStrike" cap="none" dirty="0">
              <a:solidFill>
                <a:srgbClr val="FFFFFF"/>
              </a:solidFill>
              <a:latin typeface="Georgia"/>
              <a:ea typeface="Georgia"/>
              <a:cs typeface="Georgia"/>
              <a:sym typeface="Georgia"/>
            </a:endParaRPr>
          </a:p>
        </p:txBody>
      </p:sp>
    </p:spTree>
    <p:extLst>
      <p:ext uri="{BB962C8B-B14F-4D97-AF65-F5344CB8AC3E}">
        <p14:creationId xmlns:p14="http://schemas.microsoft.com/office/powerpoint/2010/main" val="3608601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280075"/>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Basic ‘Select” Syntax and Features</a:t>
            </a:r>
            <a:endParaRPr lang="en" sz="2400" b="0" i="1" u="none" strike="noStrike" cap="none" dirty="0">
              <a:solidFill>
                <a:srgbClr val="FFFFFF"/>
              </a:solidFill>
              <a:latin typeface="Georgia"/>
              <a:ea typeface="Georgia"/>
              <a:cs typeface="Georgia"/>
              <a:sym typeface="Georgia"/>
            </a:endParaRPr>
          </a:p>
        </p:txBody>
      </p:sp>
      <p:sp>
        <p:nvSpPr>
          <p:cNvPr id="2" name="Rectangle 1"/>
          <p:cNvSpPr/>
          <p:nvPr/>
        </p:nvSpPr>
        <p:spPr>
          <a:xfrm>
            <a:off x="4505080" y="1331913"/>
            <a:ext cx="3672133" cy="2585323"/>
          </a:xfrm>
          <a:prstGeom prst="rect">
            <a:avLst/>
          </a:prstGeom>
        </p:spPr>
        <p:txBody>
          <a:bodyPr wrap="square" lIns="0" tIns="0" rIns="0" bIns="0">
            <a:spAutoFit/>
          </a:bodyPr>
          <a:lstStyle/>
          <a:p>
            <a:pPr marL="228600" indent="-228600">
              <a:buFont typeface="+mj-lt"/>
              <a:buAutoNum type="alphaLcPeriod"/>
            </a:pPr>
            <a:r>
              <a:rPr lang="en-US" b="1" dirty="0">
                <a:latin typeface="+mj-lt"/>
                <a:ea typeface="Calibri" panose="020F0502020204030204" pitchFamily="34" charset="0"/>
                <a:cs typeface="Times New Roman" panose="02020603050405020304" pitchFamily="18" charset="0"/>
              </a:rPr>
              <a:t>The ‘Select’ statement </a:t>
            </a:r>
            <a:r>
              <a:rPr lang="en-US" dirty="0">
                <a:latin typeface="+mj-lt"/>
                <a:ea typeface="Calibri" panose="020F0502020204030204" pitchFamily="34" charset="0"/>
                <a:cs typeface="Times New Roman" panose="02020603050405020304" pitchFamily="18" charset="0"/>
              </a:rPr>
              <a:t>will return a result set of records for specified columns, from a specific table, for those records meeting specified conditions.  Basic ‘Select’ statement syntax is as follows: </a:t>
            </a:r>
            <a:endParaRPr lang="en-US" dirty="0" smtClean="0">
              <a:latin typeface="+mj-lt"/>
              <a:ea typeface="Calibri" panose="020F0502020204030204" pitchFamily="34" charset="0"/>
              <a:cs typeface="Times New Roman" panose="02020603050405020304" pitchFamily="18" charset="0"/>
            </a:endParaRPr>
          </a:p>
          <a:p>
            <a:endParaRPr lang="en-US" dirty="0" smtClean="0">
              <a:latin typeface="+mj-lt"/>
              <a:ea typeface="Calibri" panose="020F0502020204030204" pitchFamily="34" charset="0"/>
              <a:cs typeface="Times New Roman" panose="02020603050405020304" pitchFamily="18" charset="0"/>
            </a:endParaRPr>
          </a:p>
          <a:p>
            <a:r>
              <a:rPr lang="en-US" dirty="0" smtClean="0">
                <a:latin typeface="+mj-lt"/>
                <a:ea typeface="Calibri" panose="020F0502020204030204" pitchFamily="34" charset="0"/>
                <a:cs typeface="Times New Roman" panose="02020603050405020304" pitchFamily="18" charset="0"/>
              </a:rPr>
              <a:t>Note</a:t>
            </a:r>
            <a:r>
              <a:rPr lang="en-US" dirty="0">
                <a:latin typeface="+mj-lt"/>
                <a:ea typeface="Calibri" panose="020F0502020204030204" pitchFamily="34" charset="0"/>
                <a:cs typeface="Times New Roman" panose="02020603050405020304" pitchFamily="18" charset="0"/>
              </a:rPr>
              <a:t>: It may be </a:t>
            </a:r>
            <a:r>
              <a:rPr lang="en-US" dirty="0" smtClean="0">
                <a:latin typeface="+mj-lt"/>
                <a:ea typeface="Calibri" panose="020F0502020204030204" pitchFamily="34" charset="0"/>
                <a:cs typeface="Times New Roman" panose="02020603050405020304" pitchFamily="18" charset="0"/>
              </a:rPr>
              <a:t>helpful to </a:t>
            </a:r>
            <a:r>
              <a:rPr lang="en-US" dirty="0">
                <a:latin typeface="+mj-lt"/>
                <a:ea typeface="Calibri" panose="020F0502020204030204" pitchFamily="34" charset="0"/>
                <a:cs typeface="Times New Roman" panose="02020603050405020304" pitchFamily="18" charset="0"/>
              </a:rPr>
              <a:t>google "SQL Quick Reference From W3Schools" for a handy listing of statements/clauses in this SQLite reference guide.</a:t>
            </a:r>
            <a:endParaRPr lang="en-US" dirty="0" smtClean="0">
              <a:latin typeface="+mj-lt"/>
              <a:ea typeface="Calibri" panose="020F0502020204030204" pitchFamily="34" charset="0"/>
              <a:cs typeface="Times New Roman" panose="02020603050405020304" pitchFamily="18" charset="0"/>
            </a:endParaRPr>
          </a:p>
          <a:p>
            <a:pPr marL="228600" indent="-228600">
              <a:buFont typeface="+mj-lt"/>
              <a:buAutoNum type="alphaLcPeriod"/>
            </a:pPr>
            <a:endParaRPr lang="en-US" dirty="0">
              <a:latin typeface="+mj-lt"/>
              <a:ea typeface="Calibri" panose="020F0502020204030204" pitchFamily="34" charset="0"/>
              <a:cs typeface="Times New Roman" panose="02020603050405020304" pitchFamily="18" charset="0"/>
            </a:endParaRPr>
          </a:p>
          <a:p>
            <a:endParaRPr lang="en-US" dirty="0">
              <a:latin typeface="+mj-lt"/>
              <a:ea typeface="Calibri" panose="020F0502020204030204" pitchFamily="34" charset="0"/>
              <a:cs typeface="Times New Roman" panose="02020603050405020304" pitchFamily="18" charset="0"/>
            </a:endParaRPr>
          </a:p>
        </p:txBody>
      </p:sp>
      <p:pic>
        <p:nvPicPr>
          <p:cNvPr id="6" name="Content Placeholder 10"/>
          <p:cNvPicPr>
            <a:picLocks noChangeAspect="1"/>
          </p:cNvPicPr>
          <p:nvPr/>
        </p:nvPicPr>
        <p:blipFill>
          <a:blip r:embed="rId3"/>
          <a:stretch>
            <a:fillRect/>
          </a:stretch>
        </p:blipFill>
        <p:spPr>
          <a:xfrm>
            <a:off x="827088" y="1331913"/>
            <a:ext cx="3402012" cy="1262869"/>
          </a:xfrm>
          <a:prstGeom prst="rect">
            <a:avLst/>
          </a:prstGeom>
          <a:ln w="6350">
            <a:solidFill>
              <a:srgbClr val="968C6D"/>
            </a:solidFill>
          </a:ln>
        </p:spPr>
      </p:pic>
    </p:spTree>
    <p:extLst>
      <p:ext uri="{BB962C8B-B14F-4D97-AF65-F5344CB8AC3E}">
        <p14:creationId xmlns:p14="http://schemas.microsoft.com/office/powerpoint/2010/main" val="3181814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105903"/>
            <a:ext cx="7344265" cy="743183"/>
          </a:xfrm>
          <a:prstGeom prst="rect">
            <a:avLst/>
          </a:prstGeom>
          <a:noFill/>
          <a:ln>
            <a:noFill/>
          </a:ln>
        </p:spPr>
        <p:txBody>
          <a:bodyPr wrap="square" lIns="0" tIns="0" rIns="0" bIns="0" anchor="t" anchorCtr="0">
            <a:noAutofit/>
          </a:bodyPr>
          <a:lstStyle/>
          <a:p>
            <a:pPr lvl="0">
              <a:buClr>
                <a:srgbClr val="000000"/>
              </a:buClr>
              <a:buSzPct val="25000"/>
            </a:pPr>
            <a:r>
              <a:rPr lang="en-US" sz="2200" i="1" dirty="0">
                <a:solidFill>
                  <a:srgbClr val="FFFFFF"/>
                </a:solidFill>
                <a:latin typeface="Georgia"/>
                <a:ea typeface="Georgia"/>
                <a:cs typeface="Georgia"/>
                <a:sym typeface="Georgia"/>
              </a:rPr>
              <a:t>Practice Ex. 1: Select ALL records/columns from the ‘</a:t>
            </a:r>
            <a:r>
              <a:rPr lang="en-US" sz="2200" i="1" dirty="0" err="1">
                <a:solidFill>
                  <a:srgbClr val="FFFFFF"/>
                </a:solidFill>
                <a:latin typeface="Georgia"/>
                <a:ea typeface="Georgia"/>
                <a:cs typeface="Georgia"/>
                <a:sym typeface="Georgia"/>
              </a:rPr>
              <a:t>VendorInvoicesDec</a:t>
            </a:r>
            <a:r>
              <a:rPr lang="en-US" sz="2200" i="1" dirty="0">
                <a:solidFill>
                  <a:srgbClr val="FFFFFF"/>
                </a:solidFill>
                <a:latin typeface="Georgia"/>
                <a:ea typeface="Georgia"/>
                <a:cs typeface="Georgia"/>
                <a:sym typeface="Georgia"/>
              </a:rPr>
              <a:t>’ table</a:t>
            </a:r>
            <a:endParaRPr lang="en" sz="2200" b="0" i="1" u="none" strike="noStrike" cap="none" dirty="0">
              <a:solidFill>
                <a:srgbClr val="FFFFFF"/>
              </a:solidFill>
              <a:latin typeface="Georgia"/>
              <a:ea typeface="Georgia"/>
              <a:cs typeface="Georgia"/>
              <a:sym typeface="Georgia"/>
            </a:endParaRPr>
          </a:p>
        </p:txBody>
      </p:sp>
      <p:sp>
        <p:nvSpPr>
          <p:cNvPr id="2" name="Rectangle 1"/>
          <p:cNvSpPr/>
          <p:nvPr/>
        </p:nvSpPr>
        <p:spPr>
          <a:xfrm>
            <a:off x="4501325" y="1331913"/>
            <a:ext cx="3675888" cy="738664"/>
          </a:xfrm>
          <a:prstGeom prst="rect">
            <a:avLst/>
          </a:prstGeom>
        </p:spPr>
        <p:txBody>
          <a:bodyPr wrap="square" lIns="0" tIns="0" rIns="0" bIns="0">
            <a:spAutoFit/>
          </a:bodyPr>
          <a:lstStyle/>
          <a:p>
            <a:r>
              <a:rPr lang="en-US" sz="1600" i="1" dirty="0">
                <a:latin typeface="+mj-lt"/>
                <a:ea typeface="Calibri" panose="020F0502020204030204" pitchFamily="34" charset="0"/>
                <a:cs typeface="Times New Roman" panose="02020603050405020304" pitchFamily="18" charset="0"/>
              </a:rPr>
              <a:t>(Hint: use an asterisk as a key word to indicate that all columns should be returned in the results). </a:t>
            </a:r>
          </a:p>
        </p:txBody>
      </p:sp>
      <p:pic>
        <p:nvPicPr>
          <p:cNvPr id="5" name="Content Placeholder 5"/>
          <p:cNvPicPr>
            <a:picLocks/>
          </p:cNvPicPr>
          <p:nvPr/>
        </p:nvPicPr>
        <p:blipFill>
          <a:blip r:embed="rId3"/>
          <a:stretch>
            <a:fillRect/>
          </a:stretch>
        </p:blipFill>
        <p:spPr>
          <a:xfrm>
            <a:off x="832949" y="1331913"/>
            <a:ext cx="3380932" cy="2891744"/>
          </a:xfrm>
          <a:prstGeom prst="rect">
            <a:avLst/>
          </a:prstGeom>
          <a:ln w="6350">
            <a:solidFill>
              <a:srgbClr val="968C6D"/>
            </a:solidFill>
          </a:ln>
        </p:spPr>
      </p:pic>
    </p:spTree>
    <p:extLst>
      <p:ext uri="{BB962C8B-B14F-4D97-AF65-F5344CB8AC3E}">
        <p14:creationId xmlns:p14="http://schemas.microsoft.com/office/powerpoint/2010/main" val="3320794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141283"/>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000" i="1" dirty="0">
                <a:solidFill>
                  <a:srgbClr val="FFFFFF"/>
                </a:solidFill>
                <a:latin typeface="Georgia"/>
                <a:ea typeface="Georgia"/>
                <a:cs typeface="Georgia"/>
                <a:sym typeface="Georgia"/>
              </a:rPr>
              <a:t>Practice Ex. 2: Select Columns ‘</a:t>
            </a:r>
            <a:r>
              <a:rPr lang="en-US" sz="2000" i="1" dirty="0" err="1">
                <a:solidFill>
                  <a:srgbClr val="FFFFFF"/>
                </a:solidFill>
                <a:latin typeface="Georgia"/>
                <a:ea typeface="Georgia"/>
                <a:cs typeface="Georgia"/>
                <a:sym typeface="Georgia"/>
              </a:rPr>
              <a:t>VendorNumber</a:t>
            </a:r>
            <a:r>
              <a:rPr lang="en-US" sz="2000" i="1" dirty="0">
                <a:solidFill>
                  <a:srgbClr val="FFFFFF"/>
                </a:solidFill>
                <a:latin typeface="Georgia"/>
                <a:ea typeface="Georgia"/>
                <a:cs typeface="Georgia"/>
                <a:sym typeface="Georgia"/>
              </a:rPr>
              <a:t>’ and ‘</a:t>
            </a:r>
            <a:r>
              <a:rPr lang="en-US" sz="2000" i="1" dirty="0" err="1">
                <a:solidFill>
                  <a:srgbClr val="FFFFFF"/>
                </a:solidFill>
                <a:latin typeface="Georgia"/>
                <a:ea typeface="Georgia"/>
                <a:cs typeface="Georgia"/>
                <a:sym typeface="Georgia"/>
              </a:rPr>
              <a:t>VendorName</a:t>
            </a:r>
            <a:r>
              <a:rPr lang="en-US" sz="2000" i="1" dirty="0">
                <a:solidFill>
                  <a:srgbClr val="FFFFFF"/>
                </a:solidFill>
                <a:latin typeface="Georgia"/>
                <a:ea typeface="Georgia"/>
                <a:cs typeface="Georgia"/>
                <a:sym typeface="Georgia"/>
              </a:rPr>
              <a:t>’ (all records) from the ‘</a:t>
            </a:r>
            <a:r>
              <a:rPr lang="en-US" sz="2000" i="1" dirty="0" err="1">
                <a:solidFill>
                  <a:srgbClr val="FFFFFF"/>
                </a:solidFill>
                <a:latin typeface="Georgia"/>
                <a:ea typeface="Georgia"/>
                <a:cs typeface="Georgia"/>
                <a:sym typeface="Georgia"/>
              </a:rPr>
              <a:t>VendorInvoicesDec</a:t>
            </a:r>
            <a:r>
              <a:rPr lang="en-US" sz="2000" i="1" dirty="0">
                <a:solidFill>
                  <a:srgbClr val="FFFFFF"/>
                </a:solidFill>
                <a:latin typeface="Georgia"/>
                <a:ea typeface="Georgia"/>
                <a:cs typeface="Georgia"/>
                <a:sym typeface="Georgia"/>
              </a:rPr>
              <a:t>’ table.</a:t>
            </a:r>
            <a:endParaRPr lang="en" sz="2000" b="0" i="1" u="none" strike="noStrike" cap="none" dirty="0">
              <a:solidFill>
                <a:srgbClr val="FFFFFF"/>
              </a:solidFill>
              <a:latin typeface="Georgia"/>
              <a:ea typeface="Georgia"/>
              <a:cs typeface="Georgia"/>
              <a:sym typeface="Georgia"/>
            </a:endParaRPr>
          </a:p>
        </p:txBody>
      </p:sp>
      <p:pic>
        <p:nvPicPr>
          <p:cNvPr id="6" name="Picture 5"/>
          <p:cNvPicPr/>
          <p:nvPr/>
        </p:nvPicPr>
        <p:blipFill>
          <a:blip r:embed="rId3"/>
          <a:stretch>
            <a:fillRect/>
          </a:stretch>
        </p:blipFill>
        <p:spPr>
          <a:xfrm>
            <a:off x="832948" y="1331913"/>
            <a:ext cx="3396151" cy="2904762"/>
          </a:xfrm>
          <a:prstGeom prst="rect">
            <a:avLst/>
          </a:prstGeom>
          <a:ln w="6350">
            <a:solidFill>
              <a:srgbClr val="968C6D"/>
            </a:solidFill>
          </a:ln>
        </p:spPr>
      </p:pic>
    </p:spTree>
    <p:extLst>
      <p:ext uri="{BB962C8B-B14F-4D97-AF65-F5344CB8AC3E}">
        <p14:creationId xmlns:p14="http://schemas.microsoft.com/office/powerpoint/2010/main" val="1640475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280075"/>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Basic ‘Select” Syntax and Features</a:t>
            </a:r>
            <a:endParaRPr lang="en" sz="2400" b="0" i="1" u="none" strike="noStrike" cap="none" dirty="0">
              <a:solidFill>
                <a:srgbClr val="FFFFFF"/>
              </a:solidFill>
              <a:latin typeface="Georgia"/>
              <a:ea typeface="Georgia"/>
              <a:cs typeface="Georgia"/>
              <a:sym typeface="Georgia"/>
            </a:endParaRPr>
          </a:p>
        </p:txBody>
      </p:sp>
      <p:pic>
        <p:nvPicPr>
          <p:cNvPr id="5" name="Content Placeholder 5"/>
          <p:cNvPicPr>
            <a:picLocks/>
          </p:cNvPicPr>
          <p:nvPr/>
        </p:nvPicPr>
        <p:blipFill>
          <a:blip r:embed="rId3"/>
          <a:stretch>
            <a:fillRect/>
          </a:stretch>
        </p:blipFill>
        <p:spPr>
          <a:xfrm>
            <a:off x="832948" y="1331914"/>
            <a:ext cx="3406387" cy="2913516"/>
          </a:xfrm>
          <a:prstGeom prst="rect">
            <a:avLst/>
          </a:prstGeom>
          <a:ln w="6350">
            <a:solidFill>
              <a:srgbClr val="968C6D"/>
            </a:solidFill>
          </a:ln>
        </p:spPr>
      </p:pic>
      <p:sp>
        <p:nvSpPr>
          <p:cNvPr id="6" name="Rectangle 5"/>
          <p:cNvSpPr/>
          <p:nvPr/>
        </p:nvSpPr>
        <p:spPr>
          <a:xfrm>
            <a:off x="4505080" y="1331913"/>
            <a:ext cx="3672133" cy="1323439"/>
          </a:xfrm>
          <a:prstGeom prst="rect">
            <a:avLst/>
          </a:prstGeom>
        </p:spPr>
        <p:txBody>
          <a:bodyPr wrap="square">
            <a:spAutoFit/>
          </a:bodyPr>
          <a:lstStyle/>
          <a:p>
            <a:pPr marL="228600" indent="-228600">
              <a:buFont typeface="+mj-lt"/>
              <a:buAutoNum type="alphaLcPeriod" startAt="2"/>
            </a:pPr>
            <a:r>
              <a:rPr lang="en-US" sz="1600" b="1" dirty="0">
                <a:latin typeface="+mj-lt"/>
                <a:ea typeface="Calibri" panose="020F0502020204030204" pitchFamily="34" charset="0"/>
                <a:cs typeface="Times New Roman" panose="02020603050405020304" pitchFamily="18" charset="0"/>
              </a:rPr>
              <a:t>‘Where’ clauses </a:t>
            </a:r>
            <a:r>
              <a:rPr lang="en-US" sz="1600" dirty="0">
                <a:latin typeface="+mj-lt"/>
                <a:ea typeface="Calibri" panose="020F0502020204030204" pitchFamily="34" charset="0"/>
                <a:cs typeface="Times New Roman" panose="02020603050405020304" pitchFamily="18" charset="0"/>
              </a:rPr>
              <a:t>all for conditions to be applied to the select statement. For example, if we only want </a:t>
            </a:r>
            <a:r>
              <a:rPr lang="en-US" sz="1600" dirty="0" err="1">
                <a:latin typeface="+mj-lt"/>
                <a:ea typeface="Calibri" panose="020F0502020204030204" pitchFamily="34" charset="0"/>
                <a:cs typeface="Times New Roman" panose="02020603050405020304" pitchFamily="18" charset="0"/>
              </a:rPr>
              <a:t>VendorNumber</a:t>
            </a:r>
            <a:r>
              <a:rPr lang="en-US" sz="1600" dirty="0">
                <a:latin typeface="+mj-lt"/>
                <a:ea typeface="Calibri" panose="020F0502020204030204" pitchFamily="34" charset="0"/>
                <a:cs typeface="Times New Roman" panose="02020603050405020304" pitchFamily="18" charset="0"/>
              </a:rPr>
              <a:t> ‘105’, we execute the following: </a:t>
            </a:r>
          </a:p>
        </p:txBody>
      </p:sp>
    </p:spTree>
    <p:extLst>
      <p:ext uri="{BB962C8B-B14F-4D97-AF65-F5344CB8AC3E}">
        <p14:creationId xmlns:p14="http://schemas.microsoft.com/office/powerpoint/2010/main" val="1892301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280075"/>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Basic ‘Select” Syntax and Features</a:t>
            </a:r>
            <a:endParaRPr lang="en" sz="2400" b="0" i="1" u="none" strike="noStrike" cap="none" dirty="0">
              <a:solidFill>
                <a:srgbClr val="FFFFFF"/>
              </a:solidFill>
              <a:latin typeface="Georgia"/>
              <a:ea typeface="Georgia"/>
              <a:cs typeface="Georgia"/>
              <a:sym typeface="Georgia"/>
            </a:endParaRPr>
          </a:p>
        </p:txBody>
      </p:sp>
      <p:sp>
        <p:nvSpPr>
          <p:cNvPr id="6" name="Rectangle 5"/>
          <p:cNvSpPr/>
          <p:nvPr/>
        </p:nvSpPr>
        <p:spPr>
          <a:xfrm>
            <a:off x="4505080" y="1331913"/>
            <a:ext cx="3672133" cy="1323439"/>
          </a:xfrm>
          <a:prstGeom prst="rect">
            <a:avLst/>
          </a:prstGeom>
        </p:spPr>
        <p:txBody>
          <a:bodyPr wrap="square">
            <a:spAutoFit/>
          </a:bodyPr>
          <a:lstStyle/>
          <a:p>
            <a:pPr marL="228600" indent="-228600">
              <a:buFont typeface="+mj-lt"/>
              <a:buAutoNum type="alphaLcPeriod" startAt="3"/>
            </a:pPr>
            <a:r>
              <a:rPr lang="en-US" sz="1600" dirty="0">
                <a:latin typeface="+mn-lt"/>
                <a:ea typeface="Calibri" panose="020F0502020204030204" pitchFamily="34" charset="0"/>
                <a:cs typeface="Times New Roman" panose="02020603050405020304" pitchFamily="18" charset="0"/>
              </a:rPr>
              <a:t>If we want to execute the same condition, but for multiple values for ‘</a:t>
            </a:r>
            <a:r>
              <a:rPr lang="en-US" sz="1600" dirty="0" err="1">
                <a:latin typeface="+mn-lt"/>
                <a:ea typeface="Calibri" panose="020F0502020204030204" pitchFamily="34" charset="0"/>
                <a:cs typeface="Times New Roman" panose="02020603050405020304" pitchFamily="18" charset="0"/>
              </a:rPr>
              <a:t>VendorNumber</a:t>
            </a:r>
            <a:r>
              <a:rPr lang="en-US" sz="1600" dirty="0">
                <a:latin typeface="+mn-lt"/>
                <a:ea typeface="Calibri" panose="020F0502020204030204" pitchFamily="34" charset="0"/>
                <a:cs typeface="Times New Roman" panose="02020603050405020304" pitchFamily="18" charset="0"/>
              </a:rPr>
              <a:t>’, we use an ‘IN’ clause within that same </a:t>
            </a:r>
            <a:r>
              <a:rPr lang="en-US" sz="1600" dirty="0" smtClean="0">
                <a:latin typeface="+mn-lt"/>
                <a:ea typeface="Calibri" panose="020F0502020204030204" pitchFamily="34" charset="0"/>
                <a:cs typeface="Times New Roman" panose="02020603050405020304" pitchFamily="18" charset="0"/>
              </a:rPr>
              <a:t>WHERE condition</a:t>
            </a:r>
            <a:r>
              <a:rPr lang="en-US" sz="1600" dirty="0">
                <a:latin typeface="+mn-lt"/>
                <a:ea typeface="Calibri" panose="020F0502020204030204" pitchFamily="34" charset="0"/>
                <a:cs typeface="Times New Roman" panose="02020603050405020304" pitchFamily="18" charset="0"/>
              </a:rPr>
              <a:t>:</a:t>
            </a:r>
          </a:p>
        </p:txBody>
      </p:sp>
      <p:pic>
        <p:nvPicPr>
          <p:cNvPr id="7" name="Content Placeholder 7"/>
          <p:cNvPicPr>
            <a:picLocks/>
          </p:cNvPicPr>
          <p:nvPr/>
        </p:nvPicPr>
        <p:blipFill>
          <a:blip r:embed="rId3"/>
          <a:stretch>
            <a:fillRect/>
          </a:stretch>
        </p:blipFill>
        <p:spPr>
          <a:xfrm>
            <a:off x="832948" y="1331913"/>
            <a:ext cx="3396151" cy="2848201"/>
          </a:xfrm>
          <a:prstGeom prst="rect">
            <a:avLst/>
          </a:prstGeom>
          <a:ln w="6350">
            <a:solidFill>
              <a:srgbClr val="968C6D"/>
            </a:solidFill>
          </a:ln>
        </p:spPr>
      </p:pic>
    </p:spTree>
    <p:extLst>
      <p:ext uri="{BB962C8B-B14F-4D97-AF65-F5344CB8AC3E}">
        <p14:creationId xmlns:p14="http://schemas.microsoft.com/office/powerpoint/2010/main" val="302863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280075"/>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Basic ‘Select” Syntax and Features</a:t>
            </a:r>
            <a:endParaRPr lang="en" sz="2400" b="0" i="1" u="none" strike="noStrike" cap="none" dirty="0">
              <a:solidFill>
                <a:srgbClr val="FFFFFF"/>
              </a:solidFill>
              <a:latin typeface="Georgia"/>
              <a:ea typeface="Georgia"/>
              <a:cs typeface="Georgia"/>
              <a:sym typeface="Georgia"/>
            </a:endParaRPr>
          </a:p>
        </p:txBody>
      </p:sp>
      <p:sp>
        <p:nvSpPr>
          <p:cNvPr id="6" name="Rectangle 5"/>
          <p:cNvSpPr/>
          <p:nvPr/>
        </p:nvSpPr>
        <p:spPr>
          <a:xfrm>
            <a:off x="4505080" y="1331913"/>
            <a:ext cx="3672133" cy="830997"/>
          </a:xfrm>
          <a:prstGeom prst="rect">
            <a:avLst/>
          </a:prstGeom>
        </p:spPr>
        <p:txBody>
          <a:bodyPr wrap="square">
            <a:spAutoFit/>
          </a:bodyPr>
          <a:lstStyle/>
          <a:p>
            <a:pPr marL="228600" indent="-228600">
              <a:buFont typeface="+mj-lt"/>
              <a:buAutoNum type="alphaLcPeriod" startAt="4"/>
            </a:pPr>
            <a:r>
              <a:rPr lang="en-US" sz="1600" dirty="0">
                <a:latin typeface="+mn-lt"/>
                <a:ea typeface="Calibri" panose="020F0502020204030204" pitchFamily="34" charset="0"/>
                <a:cs typeface="Times New Roman" panose="02020603050405020304" pitchFamily="18" charset="0"/>
              </a:rPr>
              <a:t>If we want to set multiple conditions, we can use an ‘AND’ operator after the initial </a:t>
            </a:r>
            <a:r>
              <a:rPr lang="en-US" sz="1600" dirty="0" smtClean="0">
                <a:latin typeface="+mn-lt"/>
                <a:ea typeface="Calibri" panose="020F0502020204030204" pitchFamily="34" charset="0"/>
                <a:cs typeface="Times New Roman" panose="02020603050405020304" pitchFamily="18" charset="0"/>
              </a:rPr>
              <a:t>WHERE clause</a:t>
            </a:r>
            <a:r>
              <a:rPr lang="en-US" sz="1600" dirty="0">
                <a:latin typeface="+mn-lt"/>
                <a:ea typeface="Calibri" panose="020F0502020204030204" pitchFamily="34" charset="0"/>
                <a:cs typeface="Times New Roman" panose="02020603050405020304" pitchFamily="18" charset="0"/>
              </a:rPr>
              <a:t>:</a:t>
            </a:r>
          </a:p>
        </p:txBody>
      </p:sp>
      <p:pic>
        <p:nvPicPr>
          <p:cNvPr id="5" name="Content Placeholder 8"/>
          <p:cNvPicPr>
            <a:picLocks/>
          </p:cNvPicPr>
          <p:nvPr/>
        </p:nvPicPr>
        <p:blipFill>
          <a:blip r:embed="rId3"/>
          <a:stretch>
            <a:fillRect/>
          </a:stretch>
        </p:blipFill>
        <p:spPr>
          <a:xfrm>
            <a:off x="832948" y="1331913"/>
            <a:ext cx="3396151" cy="2837316"/>
          </a:xfrm>
          <a:prstGeom prst="rect">
            <a:avLst/>
          </a:prstGeom>
          <a:ln w="6350">
            <a:solidFill>
              <a:srgbClr val="968C6D"/>
            </a:solidFill>
          </a:ln>
        </p:spPr>
      </p:pic>
    </p:spTree>
    <p:extLst>
      <p:ext uri="{BB962C8B-B14F-4D97-AF65-F5344CB8AC3E}">
        <p14:creationId xmlns:p14="http://schemas.microsoft.com/office/powerpoint/2010/main" val="1234725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62360"/>
            <a:ext cx="6514909" cy="819383"/>
          </a:xfrm>
          <a:prstGeom prst="rect">
            <a:avLst/>
          </a:prstGeom>
          <a:noFill/>
          <a:ln>
            <a:noFill/>
          </a:ln>
        </p:spPr>
        <p:txBody>
          <a:bodyPr wrap="square" lIns="0" tIns="0" rIns="0" bIns="0" anchor="t" anchorCtr="0">
            <a:noAutofit/>
          </a:bodyPr>
          <a:lstStyle/>
          <a:p>
            <a:pPr lvl="0">
              <a:buClr>
                <a:srgbClr val="000000"/>
              </a:buClr>
              <a:buSzPct val="25000"/>
            </a:pPr>
            <a:r>
              <a:rPr lang="en-US" sz="1800" i="1" dirty="0">
                <a:solidFill>
                  <a:srgbClr val="FFFFFF"/>
                </a:solidFill>
                <a:latin typeface="Georgia"/>
                <a:ea typeface="Georgia"/>
                <a:cs typeface="Georgia"/>
                <a:sym typeface="Georgia"/>
              </a:rPr>
              <a:t>Practice Ex. 3: From table ‘</a:t>
            </a:r>
            <a:r>
              <a:rPr lang="en-US" sz="1800" i="1" dirty="0" err="1">
                <a:solidFill>
                  <a:srgbClr val="FFFFFF"/>
                </a:solidFill>
                <a:latin typeface="Georgia"/>
                <a:ea typeface="Georgia"/>
                <a:cs typeface="Georgia"/>
                <a:sym typeface="Georgia"/>
              </a:rPr>
              <a:t>PurchaseDec</a:t>
            </a:r>
            <a:r>
              <a:rPr lang="en-US" sz="1800" i="1" dirty="0">
                <a:solidFill>
                  <a:srgbClr val="FFFFFF"/>
                </a:solidFill>
                <a:latin typeface="Georgia"/>
                <a:ea typeface="Georgia"/>
                <a:cs typeface="Georgia"/>
                <a:sym typeface="Georgia"/>
              </a:rPr>
              <a:t>’, return records for ALL columns where the purchase price is greater than $10.00 for any store numbered between 1 and 10</a:t>
            </a:r>
            <a:endParaRPr lang="en" sz="1800" b="0" i="1" u="none" strike="noStrike" cap="none" dirty="0">
              <a:solidFill>
                <a:srgbClr val="FFFFFF"/>
              </a:solidFill>
              <a:latin typeface="Georgia"/>
              <a:ea typeface="Georgia"/>
              <a:cs typeface="Georgia"/>
              <a:sym typeface="Georgia"/>
            </a:endParaRPr>
          </a:p>
        </p:txBody>
      </p:sp>
      <p:pic>
        <p:nvPicPr>
          <p:cNvPr id="7" name="Content Placeholder 7"/>
          <p:cNvPicPr>
            <a:picLocks/>
          </p:cNvPicPr>
          <p:nvPr/>
        </p:nvPicPr>
        <p:blipFill>
          <a:blip r:embed="rId3"/>
          <a:stretch>
            <a:fillRect/>
          </a:stretch>
        </p:blipFill>
        <p:spPr>
          <a:xfrm>
            <a:off x="832948" y="1331913"/>
            <a:ext cx="3396151" cy="2848201"/>
          </a:xfrm>
          <a:prstGeom prst="rect">
            <a:avLst/>
          </a:prstGeom>
          <a:ln w="6350">
            <a:solidFill>
              <a:srgbClr val="968C6D"/>
            </a:solidFill>
          </a:ln>
        </p:spPr>
      </p:pic>
    </p:spTree>
    <p:extLst>
      <p:ext uri="{BB962C8B-B14F-4D97-AF65-F5344CB8AC3E}">
        <p14:creationId xmlns:p14="http://schemas.microsoft.com/office/powerpoint/2010/main" val="215964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928450" y="1978074"/>
            <a:ext cx="5019504" cy="1231106"/>
          </a:xfrm>
          <a:prstGeom prst="rect">
            <a:avLst/>
          </a:prstGeom>
          <a:noFill/>
          <a:ln>
            <a:noFill/>
          </a:ln>
        </p:spPr>
        <p:txBody>
          <a:bodyPr wrap="square" lIns="0" tIns="0" rIns="0" bIns="0" anchor="t" anchorCtr="0">
            <a:spAutoFit/>
          </a:bodyPr>
          <a:lstStyle/>
          <a:p>
            <a:pPr lvl="0">
              <a:buClr>
                <a:srgbClr val="000000"/>
              </a:buClr>
              <a:buSzPct val="25000"/>
            </a:pPr>
            <a:r>
              <a:rPr lang="en-US" sz="4000" i="1" dirty="0">
                <a:solidFill>
                  <a:srgbClr val="FFFFFF"/>
                </a:solidFill>
                <a:latin typeface="Georgia"/>
                <a:ea typeface="Georgia"/>
                <a:cs typeface="Georgia"/>
                <a:sym typeface="Georgia"/>
              </a:rPr>
              <a:t>Introduction and Case Overview</a:t>
            </a:r>
            <a:endParaRPr lang="en" sz="4000" b="0" i="1" u="none" strike="noStrike" cap="none" dirty="0">
              <a:solidFill>
                <a:srgbClr val="FFFFFF"/>
              </a:solidFill>
              <a:latin typeface="Georgia"/>
              <a:ea typeface="Georgia"/>
              <a:cs typeface="Georgia"/>
              <a:sym typeface="Georgia"/>
            </a:endParaRPr>
          </a:p>
        </p:txBody>
      </p:sp>
      <p:pic>
        <p:nvPicPr>
          <p:cNvPr id="373" name="Shape 373"/>
          <p:cNvPicPr preferRelativeResize="0"/>
          <p:nvPr/>
        </p:nvPicPr>
        <p:blipFill rotWithShape="1">
          <a:blip r:embed="rId3">
            <a:alphaModFix amt="14000"/>
          </a:blip>
          <a:srcRect t="4259" b="4706"/>
          <a:stretch/>
        </p:blipFill>
        <p:spPr>
          <a:xfrm>
            <a:off x="3293021" y="0"/>
            <a:ext cx="4554022" cy="474894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280075"/>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Basic ‘Select” Syntax and Features</a:t>
            </a:r>
            <a:endParaRPr lang="en" sz="2400" b="0" i="1" u="none" strike="noStrike" cap="none" dirty="0">
              <a:solidFill>
                <a:srgbClr val="FFFFFF"/>
              </a:solidFill>
              <a:latin typeface="Georgia"/>
              <a:ea typeface="Georgia"/>
              <a:cs typeface="Georgia"/>
              <a:sym typeface="Georgia"/>
            </a:endParaRPr>
          </a:p>
        </p:txBody>
      </p:sp>
      <p:sp>
        <p:nvSpPr>
          <p:cNvPr id="6" name="Rectangle 5"/>
          <p:cNvSpPr/>
          <p:nvPr/>
        </p:nvSpPr>
        <p:spPr>
          <a:xfrm>
            <a:off x="4505080" y="1331913"/>
            <a:ext cx="3672133" cy="1569660"/>
          </a:xfrm>
          <a:prstGeom prst="rect">
            <a:avLst/>
          </a:prstGeom>
        </p:spPr>
        <p:txBody>
          <a:bodyPr wrap="square">
            <a:spAutoFit/>
          </a:bodyPr>
          <a:lstStyle/>
          <a:p>
            <a:pPr marL="228600" indent="-228600">
              <a:buFont typeface="+mj-lt"/>
              <a:buAutoNum type="alphaLcPeriod" startAt="5"/>
            </a:pPr>
            <a:r>
              <a:rPr lang="en-US" sz="1600" b="1" dirty="0">
                <a:latin typeface="+mj-lt"/>
                <a:ea typeface="Calibri" panose="020F0502020204030204" pitchFamily="34" charset="0"/>
                <a:cs typeface="Times New Roman" panose="02020603050405020304" pitchFamily="18" charset="0"/>
              </a:rPr>
              <a:t>‘ORDER BY’ clause</a:t>
            </a:r>
            <a:r>
              <a:rPr lang="en-US" sz="1600" dirty="0">
                <a:latin typeface="+mj-lt"/>
                <a:ea typeface="Calibri" panose="020F0502020204030204" pitchFamily="34" charset="0"/>
                <a:cs typeface="Times New Roman" panose="02020603050405020304" pitchFamily="18" charset="0"/>
              </a:rPr>
              <a:t> is a similar to a Sort feature in excel.  Use following syntax to order by a specific column (Note: ASC = Ascending, and DESC = Descending): </a:t>
            </a:r>
          </a:p>
        </p:txBody>
      </p:sp>
      <p:pic>
        <p:nvPicPr>
          <p:cNvPr id="5" name="Content Placeholder 5"/>
          <p:cNvPicPr>
            <a:picLocks/>
          </p:cNvPicPr>
          <p:nvPr/>
        </p:nvPicPr>
        <p:blipFill>
          <a:blip r:embed="rId3"/>
          <a:stretch>
            <a:fillRect/>
          </a:stretch>
        </p:blipFill>
        <p:spPr>
          <a:xfrm>
            <a:off x="832950" y="1331913"/>
            <a:ext cx="3396150" cy="2930977"/>
          </a:xfrm>
          <a:prstGeom prst="rect">
            <a:avLst/>
          </a:prstGeom>
          <a:ln w="6350">
            <a:solidFill>
              <a:srgbClr val="968C6D"/>
            </a:solidFill>
          </a:ln>
        </p:spPr>
      </p:pic>
    </p:spTree>
    <p:extLst>
      <p:ext uri="{BB962C8B-B14F-4D97-AF65-F5344CB8AC3E}">
        <p14:creationId xmlns:p14="http://schemas.microsoft.com/office/powerpoint/2010/main" val="1328103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280075"/>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Basic ‘Select” Syntax and Features</a:t>
            </a:r>
            <a:endParaRPr lang="en" sz="2400" b="0" i="1" u="none" strike="noStrike" cap="none" dirty="0">
              <a:solidFill>
                <a:srgbClr val="FFFFFF"/>
              </a:solidFill>
              <a:latin typeface="Georgia"/>
              <a:ea typeface="Georgia"/>
              <a:cs typeface="Georgia"/>
              <a:sym typeface="Georgia"/>
            </a:endParaRPr>
          </a:p>
        </p:txBody>
      </p:sp>
      <p:sp>
        <p:nvSpPr>
          <p:cNvPr id="6" name="Rectangle 5"/>
          <p:cNvSpPr/>
          <p:nvPr/>
        </p:nvSpPr>
        <p:spPr>
          <a:xfrm>
            <a:off x="4505080" y="1331913"/>
            <a:ext cx="3672133" cy="2215991"/>
          </a:xfrm>
          <a:prstGeom prst="rect">
            <a:avLst/>
          </a:prstGeom>
        </p:spPr>
        <p:txBody>
          <a:bodyPr wrap="square" lIns="0" tIns="0" rIns="0" bIns="0">
            <a:spAutoFit/>
          </a:bodyPr>
          <a:lstStyle/>
          <a:p>
            <a:pPr marL="228600" indent="-228600">
              <a:buFont typeface="+mj-lt"/>
              <a:buAutoNum type="alphaLcPeriod" startAt="6"/>
            </a:pPr>
            <a:r>
              <a:rPr lang="en-US" sz="1600" b="1" dirty="0">
                <a:latin typeface="+mj-lt"/>
                <a:ea typeface="Calibri" panose="020F0502020204030204" pitchFamily="34" charset="0"/>
                <a:cs typeface="Times New Roman" panose="02020603050405020304" pitchFamily="18" charset="0"/>
              </a:rPr>
              <a:t>Aggregate functions</a:t>
            </a:r>
            <a:r>
              <a:rPr lang="en-US" sz="1600" dirty="0">
                <a:latin typeface="+mj-lt"/>
                <a:ea typeface="Calibri" panose="020F0502020204030204" pitchFamily="34" charset="0"/>
                <a:cs typeface="Times New Roman" panose="02020603050405020304" pitchFamily="18" charset="0"/>
              </a:rPr>
              <a:t>, such as COUNT or SUM, will aggregate all values in a given column if the datatype is an integer or float. Columns SELECTED, but not included in the SUM argument need to be included in both in the </a:t>
            </a:r>
            <a:r>
              <a:rPr lang="en-US" sz="1600" dirty="0" smtClean="0">
                <a:latin typeface="+mj-lt"/>
                <a:ea typeface="Calibri" panose="020F0502020204030204" pitchFamily="34" charset="0"/>
                <a:cs typeface="Times New Roman" panose="02020603050405020304" pitchFamily="18" charset="0"/>
              </a:rPr>
              <a:t>SELECT Statement </a:t>
            </a:r>
            <a:r>
              <a:rPr lang="en-US" sz="1600" dirty="0">
                <a:latin typeface="+mj-lt"/>
                <a:ea typeface="Calibri" panose="020F0502020204030204" pitchFamily="34" charset="0"/>
                <a:cs typeface="Times New Roman" panose="02020603050405020304" pitchFamily="18" charset="0"/>
              </a:rPr>
              <a:t>AND the </a:t>
            </a:r>
            <a:r>
              <a:rPr lang="en-US" sz="1600" dirty="0" smtClean="0">
                <a:latin typeface="+mj-lt"/>
                <a:ea typeface="Calibri" panose="020F0502020204030204" pitchFamily="34" charset="0"/>
                <a:cs typeface="Times New Roman" panose="02020603050405020304" pitchFamily="18" charset="0"/>
              </a:rPr>
              <a:t>GROUP BY clause. </a:t>
            </a:r>
            <a:endParaRPr lang="en-US" sz="1600" dirty="0">
              <a:latin typeface="+mj-lt"/>
              <a:ea typeface="Calibri" panose="020F0502020204030204" pitchFamily="34" charset="0"/>
              <a:cs typeface="Times New Roman" panose="02020603050405020304" pitchFamily="18" charset="0"/>
            </a:endParaRPr>
          </a:p>
        </p:txBody>
      </p:sp>
      <p:pic>
        <p:nvPicPr>
          <p:cNvPr id="7" name="Content Placeholder 7"/>
          <p:cNvPicPr>
            <a:picLocks noChangeAspect="1"/>
          </p:cNvPicPr>
          <p:nvPr/>
        </p:nvPicPr>
        <p:blipFill>
          <a:blip r:embed="rId3"/>
          <a:stretch>
            <a:fillRect/>
          </a:stretch>
        </p:blipFill>
        <p:spPr>
          <a:xfrm>
            <a:off x="179803" y="1079365"/>
            <a:ext cx="2443653" cy="2278476"/>
          </a:xfrm>
          <a:prstGeom prst="rect">
            <a:avLst/>
          </a:prstGeom>
          <a:ln w="6350">
            <a:solidFill>
              <a:srgbClr val="968C6D"/>
            </a:solidFill>
          </a:ln>
        </p:spPr>
      </p:pic>
      <p:pic>
        <p:nvPicPr>
          <p:cNvPr id="8" name="Picture 7"/>
          <p:cNvPicPr>
            <a:picLocks noChangeAspect="1"/>
          </p:cNvPicPr>
          <p:nvPr/>
        </p:nvPicPr>
        <p:blipFill>
          <a:blip r:embed="rId4"/>
          <a:stretch>
            <a:fillRect/>
          </a:stretch>
        </p:blipFill>
        <p:spPr>
          <a:xfrm>
            <a:off x="1782784" y="2610858"/>
            <a:ext cx="2656704" cy="2441548"/>
          </a:xfrm>
          <a:prstGeom prst="rect">
            <a:avLst/>
          </a:prstGeom>
          <a:ln w="6350">
            <a:solidFill>
              <a:srgbClr val="968C6D"/>
            </a:solidFill>
          </a:ln>
        </p:spPr>
      </p:pic>
    </p:spTree>
    <p:extLst>
      <p:ext uri="{BB962C8B-B14F-4D97-AF65-F5344CB8AC3E}">
        <p14:creationId xmlns:p14="http://schemas.microsoft.com/office/powerpoint/2010/main" val="2089550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928449" y="1331913"/>
            <a:ext cx="7248763" cy="2585323"/>
          </a:xfrm>
          <a:prstGeom prst="rect">
            <a:avLst/>
          </a:prstGeom>
          <a:noFill/>
          <a:ln>
            <a:noFill/>
          </a:ln>
        </p:spPr>
        <p:txBody>
          <a:bodyPr wrap="square" lIns="0" tIns="0" rIns="0" bIns="0" anchor="t" anchorCtr="0">
            <a:spAutoFit/>
          </a:bodyPr>
          <a:lstStyle/>
          <a:p>
            <a:pPr lvl="0">
              <a:buClr>
                <a:srgbClr val="000000"/>
              </a:buClr>
              <a:buSzPct val="25000"/>
            </a:pPr>
            <a:r>
              <a:rPr lang="en-US" sz="2400" i="1" dirty="0">
                <a:solidFill>
                  <a:srgbClr val="FFFFFF"/>
                </a:solidFill>
                <a:latin typeface="Georgia"/>
                <a:ea typeface="Georgia"/>
                <a:cs typeface="Georgia"/>
                <a:sym typeface="Georgia"/>
              </a:rPr>
              <a:t>Practice Ex. 4: From table ‘</a:t>
            </a:r>
            <a:r>
              <a:rPr lang="en-US" sz="2400" i="1" dirty="0" err="1">
                <a:solidFill>
                  <a:srgbClr val="FFFFFF"/>
                </a:solidFill>
                <a:latin typeface="Georgia"/>
                <a:ea typeface="Georgia"/>
                <a:cs typeface="Georgia"/>
                <a:sym typeface="Georgia"/>
              </a:rPr>
              <a:t>VendorInvoicesDec</a:t>
            </a:r>
            <a:r>
              <a:rPr lang="en-US" sz="2400" i="1" dirty="0">
                <a:solidFill>
                  <a:srgbClr val="FFFFFF"/>
                </a:solidFill>
                <a:latin typeface="Georgia"/>
                <a:ea typeface="Georgia"/>
                <a:cs typeface="Georgia"/>
                <a:sym typeface="Georgia"/>
              </a:rPr>
              <a:t>’ obtain the total freight costs by </a:t>
            </a:r>
            <a:r>
              <a:rPr lang="en-US" sz="2400" i="1" dirty="0" err="1">
                <a:solidFill>
                  <a:srgbClr val="FFFFFF"/>
                </a:solidFill>
                <a:latin typeface="Georgia"/>
                <a:ea typeface="Georgia"/>
                <a:cs typeface="Georgia"/>
                <a:sym typeface="Georgia"/>
              </a:rPr>
              <a:t>VendorNumber</a:t>
            </a:r>
            <a:r>
              <a:rPr lang="en-US" sz="2400" i="1" dirty="0">
                <a:solidFill>
                  <a:srgbClr val="FFFFFF"/>
                </a:solidFill>
                <a:latin typeface="Georgia"/>
                <a:ea typeface="Georgia"/>
                <a:cs typeface="Georgia"/>
                <a:sym typeface="Georgia"/>
              </a:rPr>
              <a:t> for transactions which the Total Dollars value of the transaction was greater than $100 and the quantity was less than or equal to 1000 units.  Which </a:t>
            </a:r>
            <a:r>
              <a:rPr lang="en-US" sz="2400" i="1" dirty="0" err="1">
                <a:solidFill>
                  <a:srgbClr val="FFFFFF"/>
                </a:solidFill>
                <a:latin typeface="Georgia"/>
                <a:ea typeface="Georgia"/>
                <a:cs typeface="Georgia"/>
                <a:sym typeface="Georgia"/>
              </a:rPr>
              <a:t>VendorNumber</a:t>
            </a:r>
            <a:r>
              <a:rPr lang="en-US" sz="2400" i="1" dirty="0">
                <a:solidFill>
                  <a:srgbClr val="FFFFFF"/>
                </a:solidFill>
                <a:latin typeface="Georgia"/>
                <a:ea typeface="Georgia"/>
                <a:cs typeface="Georgia"/>
                <a:sym typeface="Georgia"/>
              </a:rPr>
              <a:t> corresponded to the largest Freight cost under these conditions?</a:t>
            </a:r>
            <a:endParaRPr lang="en" sz="2400" b="0" i="1" u="none" strike="noStrike" cap="none" dirty="0">
              <a:solidFill>
                <a:srgbClr val="FFFFFF"/>
              </a:solidFill>
              <a:latin typeface="Georgia"/>
              <a:ea typeface="Georgia"/>
              <a:cs typeface="Georgia"/>
              <a:sym typeface="Georgia"/>
            </a:endParaRPr>
          </a:p>
        </p:txBody>
      </p:sp>
      <p:pic>
        <p:nvPicPr>
          <p:cNvPr id="373" name="Shape 373"/>
          <p:cNvPicPr preferRelativeResize="0"/>
          <p:nvPr/>
        </p:nvPicPr>
        <p:blipFill rotWithShape="1">
          <a:blip r:embed="rId3">
            <a:alphaModFix amt="14000"/>
          </a:blip>
          <a:srcRect t="4259" b="4706"/>
          <a:stretch/>
        </p:blipFill>
        <p:spPr>
          <a:xfrm>
            <a:off x="3293021" y="0"/>
            <a:ext cx="4554022" cy="4748949"/>
          </a:xfrm>
          <a:prstGeom prst="rect">
            <a:avLst/>
          </a:prstGeom>
          <a:noFill/>
          <a:ln>
            <a:noFill/>
          </a:ln>
        </p:spPr>
      </p:pic>
    </p:spTree>
    <p:extLst>
      <p:ext uri="{BB962C8B-B14F-4D97-AF65-F5344CB8AC3E}">
        <p14:creationId xmlns:p14="http://schemas.microsoft.com/office/powerpoint/2010/main" val="801056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2949" y="1331914"/>
            <a:ext cx="3383852" cy="2698814"/>
          </a:xfrm>
          <a:prstGeom prst="rect">
            <a:avLst/>
          </a:prstGeom>
          <a:ln w="6350">
            <a:solidFill>
              <a:srgbClr val="968C6D"/>
            </a:solidFill>
          </a:ln>
        </p:spPr>
      </p:pic>
      <p:sp>
        <p:nvSpPr>
          <p:cNvPr id="3" name="Shape 395"/>
          <p:cNvSpPr txBox="1"/>
          <p:nvPr/>
        </p:nvSpPr>
        <p:spPr>
          <a:xfrm>
            <a:off x="832949" y="280075"/>
            <a:ext cx="6183428"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smtClean="0">
                <a:solidFill>
                  <a:srgbClr val="FFFFFF"/>
                </a:solidFill>
                <a:latin typeface="Georgia"/>
                <a:ea typeface="Georgia"/>
                <a:cs typeface="Georgia"/>
                <a:sym typeface="Georgia"/>
              </a:rPr>
              <a:t>‘Select’ Syntax for Total Freight Cost</a:t>
            </a:r>
            <a:endParaRPr lang="en" sz="2400" b="0" i="1" u="none" strike="noStrike" cap="none" dirty="0">
              <a:solidFill>
                <a:srgbClr val="FFFFFF"/>
              </a:solidFill>
              <a:latin typeface="Georgia"/>
              <a:ea typeface="Georgia"/>
              <a:cs typeface="Georgia"/>
              <a:sym typeface="Georgia"/>
            </a:endParaRPr>
          </a:p>
        </p:txBody>
      </p:sp>
    </p:spTree>
    <p:extLst>
      <p:ext uri="{BB962C8B-B14F-4D97-AF65-F5344CB8AC3E}">
        <p14:creationId xmlns:p14="http://schemas.microsoft.com/office/powerpoint/2010/main" val="402108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280075"/>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Basic ‘Select” Syntax and Features</a:t>
            </a:r>
            <a:endParaRPr lang="en" sz="2400" b="0" i="1" u="none" strike="noStrike" cap="none" dirty="0">
              <a:solidFill>
                <a:srgbClr val="FFFFFF"/>
              </a:solidFill>
              <a:latin typeface="Georgia"/>
              <a:ea typeface="Georgia"/>
              <a:cs typeface="Georgia"/>
              <a:sym typeface="Georgia"/>
            </a:endParaRPr>
          </a:p>
        </p:txBody>
      </p:sp>
      <p:sp>
        <p:nvSpPr>
          <p:cNvPr id="6" name="Rectangle 5"/>
          <p:cNvSpPr/>
          <p:nvPr/>
        </p:nvSpPr>
        <p:spPr>
          <a:xfrm>
            <a:off x="4505080" y="1331913"/>
            <a:ext cx="3672133" cy="2893100"/>
          </a:xfrm>
          <a:prstGeom prst="rect">
            <a:avLst/>
          </a:prstGeom>
        </p:spPr>
        <p:txBody>
          <a:bodyPr wrap="square" lIns="0" tIns="0" rIns="0" bIns="0">
            <a:spAutoFit/>
          </a:bodyPr>
          <a:lstStyle/>
          <a:p>
            <a:pPr marL="228600" indent="-228600">
              <a:buFont typeface="+mj-lt"/>
              <a:buAutoNum type="alphaLcPeriod" startAt="7"/>
            </a:pPr>
            <a:r>
              <a:rPr lang="en-US" b="1" dirty="0">
                <a:latin typeface="+mn-lt"/>
                <a:ea typeface="Calibri" panose="020F0502020204030204" pitchFamily="34" charset="0"/>
                <a:cs typeface="Times New Roman" panose="02020603050405020304" pitchFamily="18" charset="0"/>
              </a:rPr>
              <a:t>The ‘JOINS’ clauses </a:t>
            </a:r>
            <a:r>
              <a:rPr lang="en-US" dirty="0">
                <a:latin typeface="+mn-lt"/>
                <a:ea typeface="Calibri" panose="020F0502020204030204" pitchFamily="34" charset="0"/>
                <a:cs typeface="Times New Roman" panose="02020603050405020304" pitchFamily="18" charset="0"/>
              </a:rPr>
              <a:t>are used to combine records of multiple tables. A JOIN is defined as combining two tables based on common values among specified columns (we typically </a:t>
            </a:r>
            <a:r>
              <a:rPr lang="en-US" dirty="0" smtClean="0">
                <a:latin typeface="+mn-lt"/>
                <a:ea typeface="Calibri" panose="020F0502020204030204" pitchFamily="34" charset="0"/>
                <a:cs typeface="Times New Roman" panose="02020603050405020304" pitchFamily="18" charset="0"/>
              </a:rPr>
              <a:t>use </a:t>
            </a:r>
            <a:r>
              <a:rPr lang="en-US" i="1" dirty="0">
                <a:latin typeface="+mn-lt"/>
                <a:ea typeface="Calibri" panose="020F0502020204030204" pitchFamily="34" charset="0"/>
                <a:cs typeface="Times New Roman" panose="02020603050405020304" pitchFamily="18" charset="0"/>
              </a:rPr>
              <a:t>primary keys </a:t>
            </a:r>
            <a:r>
              <a:rPr lang="en-US" dirty="0">
                <a:latin typeface="+mn-lt"/>
                <a:ea typeface="Calibri" panose="020F0502020204030204" pitchFamily="34" charset="0"/>
                <a:cs typeface="Times New Roman" panose="02020603050405020304" pitchFamily="18" charset="0"/>
              </a:rPr>
              <a:t>to perform joins).  The concatenate of all primary keys in a given table will be unique for each record in the table; one simple method of checking that you’ve properly identified primary keys is to perform a Select/Group (and a COUNT) by </a:t>
            </a:r>
            <a:r>
              <a:rPr lang="en-US" dirty="0" smtClean="0">
                <a:latin typeface="+mn-lt"/>
                <a:ea typeface="Calibri" panose="020F0502020204030204" pitchFamily="34" charset="0"/>
                <a:cs typeface="Times New Roman" panose="02020603050405020304" pitchFamily="18" charset="0"/>
              </a:rPr>
              <a:t>those </a:t>
            </a:r>
            <a:r>
              <a:rPr lang="en-US" dirty="0">
                <a:latin typeface="+mn-lt"/>
                <a:ea typeface="Calibri" panose="020F0502020204030204" pitchFamily="34" charset="0"/>
                <a:cs typeface="Times New Roman" panose="02020603050405020304" pitchFamily="18" charset="0"/>
              </a:rPr>
              <a:t>fields---ensuring that record counts match and that there are not counts &gt; 1.</a:t>
            </a:r>
          </a:p>
        </p:txBody>
      </p:sp>
      <p:pic>
        <p:nvPicPr>
          <p:cNvPr id="9" name="Content Placeholder 7"/>
          <p:cNvPicPr>
            <a:picLocks noChangeAspect="1"/>
          </p:cNvPicPr>
          <p:nvPr/>
        </p:nvPicPr>
        <p:blipFill>
          <a:blip r:embed="rId3"/>
          <a:stretch>
            <a:fillRect/>
          </a:stretch>
        </p:blipFill>
        <p:spPr>
          <a:xfrm>
            <a:off x="291817" y="1100852"/>
            <a:ext cx="2536292" cy="2060421"/>
          </a:xfrm>
          <a:prstGeom prst="rect">
            <a:avLst/>
          </a:prstGeom>
          <a:ln w="6350">
            <a:solidFill>
              <a:srgbClr val="968C6D"/>
            </a:solidFill>
          </a:ln>
        </p:spPr>
      </p:pic>
      <p:pic>
        <p:nvPicPr>
          <p:cNvPr id="10" name="Picture 9"/>
          <p:cNvPicPr>
            <a:picLocks noChangeAspect="1"/>
          </p:cNvPicPr>
          <p:nvPr/>
        </p:nvPicPr>
        <p:blipFill>
          <a:blip r:embed="rId4"/>
          <a:stretch>
            <a:fillRect/>
          </a:stretch>
        </p:blipFill>
        <p:spPr>
          <a:xfrm>
            <a:off x="2111099" y="2930212"/>
            <a:ext cx="2393981" cy="1944990"/>
          </a:xfrm>
          <a:prstGeom prst="rect">
            <a:avLst/>
          </a:prstGeom>
          <a:ln w="6350">
            <a:solidFill>
              <a:srgbClr val="968C6D"/>
            </a:solidFill>
          </a:ln>
        </p:spPr>
      </p:pic>
    </p:spTree>
    <p:extLst>
      <p:ext uri="{BB962C8B-B14F-4D97-AF65-F5344CB8AC3E}">
        <p14:creationId xmlns:p14="http://schemas.microsoft.com/office/powerpoint/2010/main" val="2529586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280075"/>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Basic ‘Select” Syntax and Features</a:t>
            </a:r>
            <a:endParaRPr lang="en" sz="2400" b="0" i="1" u="none" strike="noStrike" cap="none" dirty="0">
              <a:solidFill>
                <a:srgbClr val="FFFFFF"/>
              </a:solidFill>
              <a:latin typeface="Georgia"/>
              <a:ea typeface="Georgia"/>
              <a:cs typeface="Georgia"/>
              <a:sym typeface="Georgia"/>
            </a:endParaRPr>
          </a:p>
        </p:txBody>
      </p:sp>
      <p:sp>
        <p:nvSpPr>
          <p:cNvPr id="6" name="Rectangle 5"/>
          <p:cNvSpPr/>
          <p:nvPr/>
        </p:nvSpPr>
        <p:spPr>
          <a:xfrm>
            <a:off x="4505080" y="1331913"/>
            <a:ext cx="3672133" cy="1723549"/>
          </a:xfrm>
          <a:prstGeom prst="rect">
            <a:avLst/>
          </a:prstGeom>
        </p:spPr>
        <p:txBody>
          <a:bodyPr wrap="square" lIns="0" tIns="0" rIns="0" bIns="0">
            <a:spAutoFit/>
          </a:bodyPr>
          <a:lstStyle/>
          <a:p>
            <a:pPr marL="228600" indent="-228600">
              <a:buFont typeface="+mj-lt"/>
              <a:buAutoNum type="alphaLcPeriod" startAt="8"/>
            </a:pPr>
            <a:r>
              <a:rPr lang="en-US" dirty="0">
                <a:latin typeface="+mj-lt"/>
                <a:ea typeface="Calibri" panose="020F0502020204030204" pitchFamily="34" charset="0"/>
                <a:cs typeface="Times New Roman" panose="02020603050405020304" pitchFamily="18" charset="0"/>
              </a:rPr>
              <a:t>There are many types of joins.  </a:t>
            </a:r>
            <a:r>
              <a:rPr lang="en-US" dirty="0" smtClean="0">
                <a:latin typeface="+mj-lt"/>
                <a:ea typeface="Calibri" panose="020F0502020204030204" pitchFamily="34" charset="0"/>
                <a:cs typeface="Times New Roman" panose="02020603050405020304" pitchFamily="18" charset="0"/>
              </a:rPr>
              <a:t>A </a:t>
            </a:r>
            <a:r>
              <a:rPr lang="en-US" dirty="0">
                <a:latin typeface="+mj-lt"/>
                <a:ea typeface="Calibri" panose="020F0502020204030204" pitchFamily="34" charset="0"/>
                <a:cs typeface="Times New Roman" panose="02020603050405020304" pitchFamily="18" charset="0"/>
              </a:rPr>
              <a:t>very common join used in </a:t>
            </a:r>
            <a:r>
              <a:rPr lang="en-US" dirty="0" err="1">
                <a:latin typeface="+mj-lt"/>
                <a:ea typeface="Calibri" panose="020F0502020204030204" pitchFamily="34" charset="0"/>
                <a:cs typeface="Times New Roman" panose="02020603050405020304" pitchFamily="18" charset="0"/>
              </a:rPr>
              <a:t>SQLServer</a:t>
            </a:r>
            <a:r>
              <a:rPr lang="en-US" dirty="0">
                <a:latin typeface="+mj-lt"/>
                <a:ea typeface="Calibri" panose="020F0502020204030204" pitchFamily="34" charset="0"/>
                <a:cs typeface="Times New Roman" panose="02020603050405020304" pitchFamily="18" charset="0"/>
              </a:rPr>
              <a:t>, but is not explicitly provided in SQLite is the left join</a:t>
            </a:r>
            <a:r>
              <a:rPr lang="en-US" dirty="0" smtClean="0">
                <a:latin typeface="+mj-lt"/>
                <a:ea typeface="Calibri" panose="020F0502020204030204" pitchFamily="34" charset="0"/>
                <a:cs typeface="Times New Roman" panose="02020603050405020304" pitchFamily="18" charset="0"/>
              </a:rPr>
              <a:t>. </a:t>
            </a:r>
            <a:r>
              <a:rPr lang="en-US" dirty="0">
                <a:latin typeface="+mj-lt"/>
                <a:ea typeface="Calibri" panose="020F0502020204030204" pitchFamily="34" charset="0"/>
                <a:cs typeface="Times New Roman" panose="02020603050405020304" pitchFamily="18" charset="0"/>
              </a:rPr>
              <a:t>A left join will return all records in table 1 (the ‘left’ table) and ‘matched’ records from table 2 (the ‘right’ table). Refer to Appendix1_Learner_SQL Joins.docx for more details on SQL joins</a:t>
            </a:r>
            <a:r>
              <a:rPr lang="en-US" b="1" dirty="0">
                <a:latin typeface="+mj-lt"/>
                <a:ea typeface="Calibri" panose="020F0502020204030204" pitchFamily="34" charset="0"/>
                <a:cs typeface="Times New Roman" panose="02020603050405020304" pitchFamily="18" charset="0"/>
              </a:rPr>
              <a:t>.</a:t>
            </a:r>
          </a:p>
        </p:txBody>
      </p:sp>
      <p:pic>
        <p:nvPicPr>
          <p:cNvPr id="7" name="Content Placeholder 7"/>
          <p:cNvPicPr>
            <a:picLocks/>
          </p:cNvPicPr>
          <p:nvPr/>
        </p:nvPicPr>
        <p:blipFill>
          <a:blip r:embed="rId3"/>
          <a:stretch>
            <a:fillRect/>
          </a:stretch>
        </p:blipFill>
        <p:spPr>
          <a:xfrm>
            <a:off x="832947" y="1331915"/>
            <a:ext cx="3085910" cy="2156989"/>
          </a:xfrm>
          <a:prstGeom prst="rect">
            <a:avLst/>
          </a:prstGeom>
          <a:ln w="6350">
            <a:solidFill>
              <a:srgbClr val="968C6D"/>
            </a:solidFill>
          </a:ln>
        </p:spPr>
      </p:pic>
    </p:spTree>
    <p:extLst>
      <p:ext uri="{BB962C8B-B14F-4D97-AF65-F5344CB8AC3E}">
        <p14:creationId xmlns:p14="http://schemas.microsoft.com/office/powerpoint/2010/main" val="513249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280075"/>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Basic ‘Select” Syntax and Features</a:t>
            </a:r>
            <a:endParaRPr lang="en" sz="2400" b="0" i="1" u="none" strike="noStrike" cap="none" dirty="0">
              <a:solidFill>
                <a:srgbClr val="FFFFFF"/>
              </a:solidFill>
              <a:latin typeface="Georgia"/>
              <a:ea typeface="Georgia"/>
              <a:cs typeface="Georgia"/>
              <a:sym typeface="Georgia"/>
            </a:endParaRPr>
          </a:p>
        </p:txBody>
      </p:sp>
      <p:sp>
        <p:nvSpPr>
          <p:cNvPr id="6" name="Rectangle 5"/>
          <p:cNvSpPr/>
          <p:nvPr/>
        </p:nvSpPr>
        <p:spPr>
          <a:xfrm>
            <a:off x="4505080" y="1331913"/>
            <a:ext cx="3672133" cy="2308324"/>
          </a:xfrm>
          <a:prstGeom prst="rect">
            <a:avLst/>
          </a:prstGeom>
        </p:spPr>
        <p:txBody>
          <a:bodyPr wrap="square">
            <a:spAutoFit/>
          </a:bodyPr>
          <a:lstStyle/>
          <a:p>
            <a:pPr marL="228600" indent="-228600">
              <a:buFont typeface="+mj-lt"/>
              <a:buAutoNum type="alphaLcPeriod" startAt="9"/>
            </a:pPr>
            <a:r>
              <a:rPr lang="en-US" sz="1600" dirty="0">
                <a:latin typeface="+mj-lt"/>
                <a:ea typeface="Calibri" panose="020F0502020204030204" pitchFamily="34" charset="0"/>
                <a:cs typeface="Times New Roman" panose="02020603050405020304" pitchFamily="18" charset="0"/>
              </a:rPr>
              <a:t>In SQLite, we will need to piece this together in three steps.  First, we will perform a left outer  join using the </a:t>
            </a:r>
            <a:r>
              <a:rPr lang="en-US" sz="1600" dirty="0" err="1">
                <a:latin typeface="+mj-lt"/>
                <a:ea typeface="Calibri" panose="020F0502020204030204" pitchFamily="34" charset="0"/>
                <a:cs typeface="Times New Roman" panose="02020603050405020304" pitchFamily="18" charset="0"/>
              </a:rPr>
              <a:t>EndInvDec</a:t>
            </a:r>
            <a:r>
              <a:rPr lang="en-US" sz="1600" dirty="0">
                <a:latin typeface="+mj-lt"/>
                <a:ea typeface="Calibri" panose="020F0502020204030204" pitchFamily="34" charset="0"/>
                <a:cs typeface="Times New Roman" panose="02020603050405020304" pitchFamily="18" charset="0"/>
              </a:rPr>
              <a:t> (‘left’ table) to </a:t>
            </a:r>
            <a:r>
              <a:rPr lang="en-US" sz="1600" dirty="0" err="1">
                <a:latin typeface="+mj-lt"/>
                <a:ea typeface="Calibri" panose="020F0502020204030204" pitchFamily="34" charset="0"/>
                <a:cs typeface="Times New Roman" panose="02020603050405020304" pitchFamily="18" charset="0"/>
              </a:rPr>
              <a:t>BegInvDec</a:t>
            </a:r>
            <a:r>
              <a:rPr lang="en-US" sz="1600" dirty="0">
                <a:latin typeface="+mj-lt"/>
                <a:ea typeface="Calibri" panose="020F0502020204030204" pitchFamily="34" charset="0"/>
                <a:cs typeface="Times New Roman" panose="02020603050405020304" pitchFamily="18" charset="0"/>
              </a:rPr>
              <a:t> (‘right’ table) – store results in temp </a:t>
            </a:r>
            <a:r>
              <a:rPr lang="en-US" sz="1600" dirty="0" smtClean="0">
                <a:latin typeface="+mj-lt"/>
                <a:ea typeface="Calibri" panose="020F0502020204030204" pitchFamily="34" charset="0"/>
                <a:cs typeface="Times New Roman" panose="02020603050405020304" pitchFamily="18" charset="0"/>
              </a:rPr>
              <a:t>table</a:t>
            </a:r>
            <a:r>
              <a:rPr lang="en-US" sz="1600" dirty="0">
                <a:latin typeface="+mj-lt"/>
                <a:ea typeface="Calibri" panose="020F0502020204030204" pitchFamily="34" charset="0"/>
                <a:cs typeface="Times New Roman" panose="02020603050405020304" pitchFamily="18" charset="0"/>
              </a:rPr>
              <a:t>.</a:t>
            </a:r>
            <a:endParaRPr lang="en-US" sz="1600" dirty="0" smtClean="0">
              <a:latin typeface="+mj-lt"/>
              <a:ea typeface="Calibri" panose="020F0502020204030204" pitchFamily="34" charset="0"/>
              <a:cs typeface="Times New Roman" panose="02020603050405020304" pitchFamily="18" charset="0"/>
            </a:endParaRPr>
          </a:p>
          <a:p>
            <a:pPr marL="228600" indent="-228600">
              <a:buFont typeface="+mj-lt"/>
              <a:buAutoNum type="alphaLcPeriod" startAt="9"/>
            </a:pPr>
            <a:endParaRPr lang="en-US" sz="1600" dirty="0">
              <a:latin typeface="+mj-lt"/>
              <a:ea typeface="Calibri" panose="020F0502020204030204" pitchFamily="34" charset="0"/>
              <a:cs typeface="Times New Roman" panose="02020603050405020304" pitchFamily="18" charset="0"/>
            </a:endParaRPr>
          </a:p>
          <a:p>
            <a:pPr marL="228600" indent="-228600">
              <a:buFont typeface="+mj-lt"/>
              <a:buAutoNum type="alphaLcPeriod" startAt="9"/>
            </a:pPr>
            <a:endParaRPr lang="en-US" sz="1600" dirty="0" smtClean="0">
              <a:latin typeface="+mj-lt"/>
              <a:ea typeface="Calibri" panose="020F0502020204030204" pitchFamily="34" charset="0"/>
              <a:cs typeface="Times New Roman" panose="02020603050405020304" pitchFamily="18" charset="0"/>
            </a:endParaRPr>
          </a:p>
          <a:p>
            <a:pPr marL="228600" indent="-228600">
              <a:buFont typeface="+mj-lt"/>
              <a:buAutoNum type="alphaLcPeriod" startAt="9"/>
            </a:pPr>
            <a:r>
              <a:rPr lang="en-US" sz="1600" dirty="0">
                <a:latin typeface="+mj-lt"/>
                <a:ea typeface="Calibri" panose="020F0502020204030204" pitchFamily="34" charset="0"/>
                <a:cs typeface="Times New Roman" panose="02020603050405020304" pitchFamily="18" charset="0"/>
              </a:rPr>
              <a:t> </a:t>
            </a:r>
            <a:r>
              <a:rPr lang="en-US" sz="1600" dirty="0" smtClean="0">
                <a:latin typeface="+mj-lt"/>
                <a:ea typeface="Calibri" panose="020F0502020204030204" pitchFamily="34" charset="0"/>
                <a:cs typeface="Times New Roman" panose="02020603050405020304" pitchFamily="18" charset="0"/>
              </a:rPr>
              <a:t>          </a:t>
            </a:r>
            <a:endParaRPr lang="en-US" sz="1600" dirty="0">
              <a:latin typeface="+mj-lt"/>
              <a:ea typeface="Calibri" panose="020F0502020204030204" pitchFamily="34" charset="0"/>
              <a:cs typeface="Times New Roman" panose="02020603050405020304" pitchFamily="18" charset="0"/>
            </a:endParaRPr>
          </a:p>
        </p:txBody>
      </p:sp>
      <p:pic>
        <p:nvPicPr>
          <p:cNvPr id="7" name="Content Placeholder 7"/>
          <p:cNvPicPr>
            <a:picLocks noChangeAspect="1"/>
          </p:cNvPicPr>
          <p:nvPr/>
        </p:nvPicPr>
        <p:blipFill>
          <a:blip r:embed="rId3"/>
          <a:stretch>
            <a:fillRect/>
          </a:stretch>
        </p:blipFill>
        <p:spPr>
          <a:xfrm>
            <a:off x="219459" y="1034200"/>
            <a:ext cx="2663889" cy="2495938"/>
          </a:xfrm>
          <a:prstGeom prst="rect">
            <a:avLst/>
          </a:prstGeom>
          <a:ln w="6350">
            <a:solidFill>
              <a:srgbClr val="968C6D"/>
            </a:solidFill>
          </a:ln>
        </p:spPr>
      </p:pic>
      <p:pic>
        <p:nvPicPr>
          <p:cNvPr id="8" name="Picture 7"/>
          <p:cNvPicPr>
            <a:picLocks noChangeAspect="1"/>
          </p:cNvPicPr>
          <p:nvPr/>
        </p:nvPicPr>
        <p:blipFill>
          <a:blip r:embed="rId4"/>
          <a:stretch>
            <a:fillRect/>
          </a:stretch>
        </p:blipFill>
        <p:spPr>
          <a:xfrm>
            <a:off x="2408569" y="3036200"/>
            <a:ext cx="2857498" cy="1845128"/>
          </a:xfrm>
          <a:prstGeom prst="rect">
            <a:avLst/>
          </a:prstGeom>
          <a:ln w="6350">
            <a:solidFill>
              <a:srgbClr val="968C6D"/>
            </a:solidFill>
          </a:ln>
        </p:spPr>
      </p:pic>
    </p:spTree>
    <p:extLst>
      <p:ext uri="{BB962C8B-B14F-4D97-AF65-F5344CB8AC3E}">
        <p14:creationId xmlns:p14="http://schemas.microsoft.com/office/powerpoint/2010/main" val="877569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280075"/>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Basic ‘Select” Syntax and Features</a:t>
            </a:r>
            <a:endParaRPr lang="en" sz="2400" b="0" i="1" u="none" strike="noStrike" cap="none" dirty="0">
              <a:solidFill>
                <a:srgbClr val="FFFFFF"/>
              </a:solidFill>
              <a:latin typeface="Georgia"/>
              <a:ea typeface="Georgia"/>
              <a:cs typeface="Georgia"/>
              <a:sym typeface="Georgia"/>
            </a:endParaRPr>
          </a:p>
        </p:txBody>
      </p:sp>
      <p:sp>
        <p:nvSpPr>
          <p:cNvPr id="6" name="Rectangle 5"/>
          <p:cNvSpPr/>
          <p:nvPr/>
        </p:nvSpPr>
        <p:spPr>
          <a:xfrm>
            <a:off x="4505080" y="1331913"/>
            <a:ext cx="3672133" cy="1077218"/>
          </a:xfrm>
          <a:prstGeom prst="rect">
            <a:avLst/>
          </a:prstGeom>
        </p:spPr>
        <p:txBody>
          <a:bodyPr wrap="square">
            <a:spAutoFit/>
          </a:bodyPr>
          <a:lstStyle/>
          <a:p>
            <a:pPr marL="228600" indent="-228600">
              <a:buFont typeface="+mj-lt"/>
              <a:buAutoNum type="alphaLcPeriod" startAt="9"/>
            </a:pPr>
            <a:r>
              <a:rPr lang="en-US" sz="1600" dirty="0">
                <a:latin typeface="+mj-lt"/>
                <a:ea typeface="Calibri" panose="020F0502020204030204" pitchFamily="34" charset="0"/>
                <a:cs typeface="Times New Roman" panose="02020603050405020304" pitchFamily="18" charset="0"/>
              </a:rPr>
              <a:t>Second, we will perform an Inner Join on those two table to identify matched records (store results in temp table):</a:t>
            </a:r>
          </a:p>
        </p:txBody>
      </p:sp>
      <p:pic>
        <p:nvPicPr>
          <p:cNvPr id="9" name="Picture 8"/>
          <p:cNvPicPr>
            <a:picLocks noChangeAspect="1"/>
          </p:cNvPicPr>
          <p:nvPr/>
        </p:nvPicPr>
        <p:blipFill>
          <a:blip r:embed="rId3"/>
          <a:stretch>
            <a:fillRect/>
          </a:stretch>
        </p:blipFill>
        <p:spPr>
          <a:xfrm>
            <a:off x="827088" y="1331913"/>
            <a:ext cx="2927096" cy="2322532"/>
          </a:xfrm>
          <a:prstGeom prst="rect">
            <a:avLst/>
          </a:prstGeom>
          <a:ln w="6350">
            <a:solidFill>
              <a:srgbClr val="968C6D"/>
            </a:solidFill>
          </a:ln>
        </p:spPr>
      </p:pic>
      <p:pic>
        <p:nvPicPr>
          <p:cNvPr id="10" name="Picture 9"/>
          <p:cNvPicPr>
            <a:picLocks noChangeAspect="1"/>
          </p:cNvPicPr>
          <p:nvPr/>
        </p:nvPicPr>
        <p:blipFill>
          <a:blip r:embed="rId4"/>
          <a:stretch>
            <a:fillRect/>
          </a:stretch>
        </p:blipFill>
        <p:spPr>
          <a:xfrm>
            <a:off x="2285167" y="2657730"/>
            <a:ext cx="2515433" cy="2088544"/>
          </a:xfrm>
          <a:prstGeom prst="rect">
            <a:avLst/>
          </a:prstGeom>
          <a:ln w="6350">
            <a:solidFill>
              <a:srgbClr val="968C6D"/>
            </a:solidFill>
          </a:ln>
        </p:spPr>
      </p:pic>
    </p:spTree>
    <p:extLst>
      <p:ext uri="{BB962C8B-B14F-4D97-AF65-F5344CB8AC3E}">
        <p14:creationId xmlns:p14="http://schemas.microsoft.com/office/powerpoint/2010/main" val="2473418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8" y="280075"/>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Basic ‘Select” Syntax and Features</a:t>
            </a:r>
            <a:endParaRPr lang="en" sz="2400" b="0" i="1" u="none" strike="noStrike" cap="none" dirty="0">
              <a:solidFill>
                <a:srgbClr val="FFFFFF"/>
              </a:solidFill>
              <a:latin typeface="Georgia"/>
              <a:ea typeface="Georgia"/>
              <a:cs typeface="Georgia"/>
              <a:sym typeface="Georgia"/>
            </a:endParaRPr>
          </a:p>
        </p:txBody>
      </p:sp>
      <p:sp>
        <p:nvSpPr>
          <p:cNvPr id="6" name="Rectangle 5"/>
          <p:cNvSpPr/>
          <p:nvPr/>
        </p:nvSpPr>
        <p:spPr>
          <a:xfrm>
            <a:off x="4505080" y="1331913"/>
            <a:ext cx="3672133" cy="1815882"/>
          </a:xfrm>
          <a:prstGeom prst="rect">
            <a:avLst/>
          </a:prstGeom>
        </p:spPr>
        <p:txBody>
          <a:bodyPr wrap="square">
            <a:spAutoFit/>
          </a:bodyPr>
          <a:lstStyle/>
          <a:p>
            <a:pPr marL="228600" indent="-228600">
              <a:buFont typeface="+mj-lt"/>
              <a:buAutoNum type="alphaLcPeriod" startAt="9"/>
            </a:pPr>
            <a:r>
              <a:rPr lang="en-US" sz="1600" dirty="0">
                <a:latin typeface="+mj-lt"/>
                <a:ea typeface="Calibri" panose="020F0502020204030204" pitchFamily="34" charset="0"/>
                <a:cs typeface="Times New Roman" panose="02020603050405020304" pitchFamily="18" charset="0"/>
              </a:rPr>
              <a:t>Lastly, we will use a </a:t>
            </a:r>
            <a:r>
              <a:rPr lang="en-US" sz="1600" b="1" dirty="0">
                <a:latin typeface="+mj-lt"/>
                <a:ea typeface="Calibri" panose="020F0502020204030204" pitchFamily="34" charset="0"/>
                <a:cs typeface="Times New Roman" panose="02020603050405020304" pitchFamily="18" charset="0"/>
              </a:rPr>
              <a:t>UNION</a:t>
            </a:r>
            <a:r>
              <a:rPr lang="en-US" sz="1600" dirty="0">
                <a:latin typeface="+mj-lt"/>
                <a:ea typeface="Calibri" panose="020F0502020204030204" pitchFamily="34" charset="0"/>
                <a:cs typeface="Times New Roman" panose="02020603050405020304" pitchFamily="18" charset="0"/>
              </a:rPr>
              <a:t> clause to combine the two temp tables into a new temp table. </a:t>
            </a:r>
            <a:endParaRPr lang="en-US" sz="1600" dirty="0" smtClean="0">
              <a:latin typeface="+mj-lt"/>
              <a:ea typeface="Calibri" panose="020F0502020204030204" pitchFamily="34" charset="0"/>
              <a:cs typeface="Times New Roman" panose="02020603050405020304" pitchFamily="18" charset="0"/>
            </a:endParaRPr>
          </a:p>
          <a:p>
            <a:endParaRPr lang="en-US" sz="1600" b="1" i="1" dirty="0">
              <a:latin typeface="+mj-lt"/>
              <a:ea typeface="Calibri" panose="020F0502020204030204" pitchFamily="34" charset="0"/>
              <a:cs typeface="Times New Roman" panose="02020603050405020304" pitchFamily="18" charset="0"/>
            </a:endParaRPr>
          </a:p>
          <a:p>
            <a:r>
              <a:rPr lang="en-US" sz="1600" b="1" i="1" dirty="0" smtClean="0">
                <a:latin typeface="+mj-lt"/>
                <a:ea typeface="Calibri" panose="020F0502020204030204" pitchFamily="34" charset="0"/>
                <a:cs typeface="Times New Roman" panose="02020603050405020304" pitchFamily="18" charset="0"/>
              </a:rPr>
              <a:t>What </a:t>
            </a:r>
            <a:r>
              <a:rPr lang="en-US" sz="1600" b="1" i="1" dirty="0">
                <a:latin typeface="+mj-lt"/>
                <a:ea typeface="Calibri" panose="020F0502020204030204" pitchFamily="34" charset="0"/>
                <a:cs typeface="Times New Roman" panose="02020603050405020304" pitchFamily="18" charset="0"/>
              </a:rPr>
              <a:t>is </a:t>
            </a:r>
            <a:r>
              <a:rPr lang="en-US" sz="1600" b="1" i="1" dirty="0" smtClean="0">
                <a:latin typeface="+mj-lt"/>
                <a:ea typeface="Calibri" panose="020F0502020204030204" pitchFamily="34" charset="0"/>
                <a:cs typeface="Times New Roman" panose="02020603050405020304" pitchFamily="18" charset="0"/>
              </a:rPr>
              <a:t>one way </a:t>
            </a:r>
            <a:r>
              <a:rPr lang="en-US" sz="1600" b="1" i="1" dirty="0">
                <a:latin typeface="+mj-lt"/>
                <a:ea typeface="Calibri" panose="020F0502020204030204" pitchFamily="34" charset="0"/>
                <a:cs typeface="Times New Roman" panose="02020603050405020304" pitchFamily="18" charset="0"/>
              </a:rPr>
              <a:t>that we can validate the record count of the new </a:t>
            </a:r>
            <a:r>
              <a:rPr lang="en-US" sz="1600" b="1" i="1" dirty="0" smtClean="0">
                <a:latin typeface="+mj-lt"/>
                <a:ea typeface="Calibri" panose="020F0502020204030204" pitchFamily="34" charset="0"/>
                <a:cs typeface="Times New Roman" panose="02020603050405020304" pitchFamily="18" charset="0"/>
              </a:rPr>
              <a:t>temp table?</a:t>
            </a:r>
            <a:endParaRPr lang="en-US" sz="1600" b="1" i="1" dirty="0">
              <a:latin typeface="+mj-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832950" y="1331914"/>
            <a:ext cx="3399305" cy="2684915"/>
          </a:xfrm>
          <a:prstGeom prst="rect">
            <a:avLst/>
          </a:prstGeom>
          <a:ln w="6350">
            <a:solidFill>
              <a:srgbClr val="968C6D"/>
            </a:solidFill>
          </a:ln>
        </p:spPr>
      </p:pic>
    </p:spTree>
    <p:extLst>
      <p:ext uri="{BB962C8B-B14F-4D97-AF65-F5344CB8AC3E}">
        <p14:creationId xmlns:p14="http://schemas.microsoft.com/office/powerpoint/2010/main" val="3313396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95"/>
          <p:cNvSpPr txBox="1"/>
          <p:nvPr/>
        </p:nvSpPr>
        <p:spPr>
          <a:xfrm>
            <a:off x="832948" y="280075"/>
            <a:ext cx="7344265"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smtClean="0">
                <a:solidFill>
                  <a:srgbClr val="FFFFFF"/>
                </a:solidFill>
                <a:latin typeface="Georgia"/>
                <a:ea typeface="Georgia"/>
                <a:cs typeface="Georgia"/>
                <a:sym typeface="Georgia"/>
              </a:rPr>
              <a:t>Join Table Successfully Created</a:t>
            </a:r>
            <a:endParaRPr lang="en" sz="2400" b="0" i="1" u="none" strike="noStrike" cap="none" dirty="0">
              <a:solidFill>
                <a:srgbClr val="FFFFFF"/>
              </a:solidFill>
              <a:latin typeface="Georgia"/>
              <a:ea typeface="Georgia"/>
              <a:cs typeface="Georgia"/>
              <a:sym typeface="Georgia"/>
            </a:endParaRPr>
          </a:p>
        </p:txBody>
      </p:sp>
      <p:pic>
        <p:nvPicPr>
          <p:cNvPr id="4" name="Picture 3"/>
          <p:cNvPicPr>
            <a:picLocks noChangeAspect="1"/>
          </p:cNvPicPr>
          <p:nvPr/>
        </p:nvPicPr>
        <p:blipFill>
          <a:blip r:embed="rId3"/>
          <a:stretch>
            <a:fillRect/>
          </a:stretch>
        </p:blipFill>
        <p:spPr>
          <a:xfrm>
            <a:off x="832950" y="1331917"/>
            <a:ext cx="3396150" cy="2863780"/>
          </a:xfrm>
          <a:prstGeom prst="rect">
            <a:avLst/>
          </a:prstGeom>
          <a:ln w="6350">
            <a:solidFill>
              <a:srgbClr val="968C6D"/>
            </a:solidFill>
          </a:ln>
        </p:spPr>
      </p:pic>
    </p:spTree>
    <p:extLst>
      <p:ext uri="{BB962C8B-B14F-4D97-AF65-F5344CB8AC3E}">
        <p14:creationId xmlns:p14="http://schemas.microsoft.com/office/powerpoint/2010/main" val="3881090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Objectives</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2300630"/>
          </a:xfrm>
          <a:prstGeom prst="rect">
            <a:avLst/>
          </a:prstGeom>
          <a:noFill/>
          <a:ln>
            <a:noFill/>
          </a:ln>
        </p:spPr>
        <p:txBody>
          <a:bodyPr wrap="square" lIns="0" tIns="0" rIns="0" bIns="0" anchor="t" anchorCtr="0">
            <a:spAutoFit/>
          </a:bodyPr>
          <a:lstStyle/>
          <a:p>
            <a:pPr marL="228600" lvl="0" indent="-228600">
              <a:spcAft>
                <a:spcPts val="900"/>
              </a:spcAft>
              <a:buClr>
                <a:srgbClr val="000000"/>
              </a:buClr>
              <a:buSzPct val="100000"/>
              <a:buFont typeface="Arial" panose="020B0604020202020204" pitchFamily="34" charset="0"/>
              <a:buChar char="•"/>
            </a:pPr>
            <a:r>
              <a:rPr lang="en-US" dirty="0"/>
              <a:t>This case study is designed to enhance your understanding and knowledge of data analytics, including leveraging analytics to make business decisions. </a:t>
            </a:r>
          </a:p>
          <a:p>
            <a:pPr marL="228600" lvl="0" indent="-228600">
              <a:spcAft>
                <a:spcPts val="900"/>
              </a:spcAft>
              <a:buClr>
                <a:srgbClr val="000000"/>
              </a:buClr>
              <a:buSzPct val="100000"/>
              <a:buFont typeface="Arial" panose="020B0604020202020204" pitchFamily="34" charset="0"/>
              <a:buChar char="•"/>
            </a:pPr>
            <a:r>
              <a:rPr lang="en-US" dirty="0"/>
              <a:t>By completing this case, you will obtain the following:</a:t>
            </a:r>
          </a:p>
          <a:p>
            <a:pPr marL="457200" lvl="0" indent="-228600">
              <a:spcAft>
                <a:spcPts val="900"/>
              </a:spcAft>
              <a:buClr>
                <a:srgbClr val="000000"/>
              </a:buClr>
              <a:buSzPct val="100000"/>
              <a:buFont typeface="Arial" panose="020B0604020202020204" pitchFamily="34" charset="0"/>
              <a:buChar char="-"/>
            </a:pPr>
            <a:r>
              <a:rPr lang="en-US" dirty="0"/>
              <a:t>An understanding of what data analytics and visualization are</a:t>
            </a:r>
          </a:p>
          <a:p>
            <a:pPr marL="457200" lvl="0" indent="-228600">
              <a:spcAft>
                <a:spcPts val="900"/>
              </a:spcAft>
              <a:buClr>
                <a:srgbClr val="000000"/>
              </a:buClr>
              <a:buSzPct val="100000"/>
              <a:buFont typeface="Arial" panose="020B0604020202020204" pitchFamily="34" charset="0"/>
              <a:buChar char="-"/>
            </a:pPr>
            <a:r>
              <a:rPr lang="en-US" dirty="0"/>
              <a:t>The ability to utilize analytic tools </a:t>
            </a:r>
          </a:p>
          <a:p>
            <a:pPr marL="457200" lvl="0" indent="-228600">
              <a:spcAft>
                <a:spcPts val="900"/>
              </a:spcAft>
              <a:buClr>
                <a:srgbClr val="000000"/>
              </a:buClr>
              <a:buSzPct val="100000"/>
              <a:buFont typeface="Arial" panose="020B0604020202020204" pitchFamily="34" charset="0"/>
              <a:buChar char="-"/>
            </a:pPr>
            <a:r>
              <a:rPr lang="en-US" dirty="0"/>
              <a:t>Comfort in leveraging data in making decisions </a:t>
            </a:r>
          </a:p>
          <a:p>
            <a:pPr marL="457200" lvl="0" indent="-228600">
              <a:spcAft>
                <a:spcPts val="900"/>
              </a:spcAft>
              <a:buClr>
                <a:srgbClr val="000000"/>
              </a:buClr>
              <a:buSzPct val="100000"/>
              <a:buFont typeface="Arial" panose="020B0604020202020204" pitchFamily="34" charset="0"/>
              <a:buChar char="-"/>
            </a:pPr>
            <a:r>
              <a:rPr lang="en-US" dirty="0"/>
              <a:t>Skills to select data components for analysis and illustrate results to highlight data tracking and identify conditions for exception analysis or business advisory strategy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95"/>
          <p:cNvSpPr txBox="1"/>
          <p:nvPr/>
        </p:nvSpPr>
        <p:spPr>
          <a:xfrm>
            <a:off x="832948" y="286051"/>
            <a:ext cx="6518111"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smtClean="0">
                <a:solidFill>
                  <a:srgbClr val="FFFFFF"/>
                </a:solidFill>
                <a:latin typeface="Georgia"/>
                <a:ea typeface="Georgia"/>
                <a:cs typeface="Georgia"/>
                <a:sym typeface="Georgia"/>
              </a:rPr>
              <a:t>Count of Rows Returned in Table Creation</a:t>
            </a:r>
            <a:endParaRPr lang="en" sz="2400" b="0" i="1" u="none" strike="noStrike" cap="none" dirty="0">
              <a:solidFill>
                <a:srgbClr val="FFFFFF"/>
              </a:solidFill>
              <a:latin typeface="Georgia"/>
              <a:ea typeface="Georgia"/>
              <a:cs typeface="Georgia"/>
              <a:sym typeface="Georgia"/>
            </a:endParaRPr>
          </a:p>
        </p:txBody>
      </p:sp>
      <p:pic>
        <p:nvPicPr>
          <p:cNvPr id="5" name="Picture 4"/>
          <p:cNvPicPr>
            <a:picLocks noChangeAspect="1"/>
          </p:cNvPicPr>
          <p:nvPr/>
        </p:nvPicPr>
        <p:blipFill>
          <a:blip r:embed="rId3"/>
          <a:stretch>
            <a:fillRect/>
          </a:stretch>
        </p:blipFill>
        <p:spPr>
          <a:xfrm>
            <a:off x="832949" y="1331911"/>
            <a:ext cx="3431459" cy="3044145"/>
          </a:xfrm>
          <a:prstGeom prst="rect">
            <a:avLst/>
          </a:prstGeom>
          <a:ln w="6350">
            <a:solidFill>
              <a:srgbClr val="968C6D"/>
            </a:solidFill>
          </a:ln>
        </p:spPr>
      </p:pic>
    </p:spTree>
    <p:extLst>
      <p:ext uri="{BB962C8B-B14F-4D97-AF65-F5344CB8AC3E}">
        <p14:creationId xmlns:p14="http://schemas.microsoft.com/office/powerpoint/2010/main" val="896683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928449" y="1978074"/>
            <a:ext cx="7248763" cy="830997"/>
          </a:xfrm>
          <a:prstGeom prst="rect">
            <a:avLst/>
          </a:prstGeom>
          <a:noFill/>
          <a:ln>
            <a:noFill/>
          </a:ln>
        </p:spPr>
        <p:txBody>
          <a:bodyPr wrap="square" lIns="0" tIns="0" rIns="0" bIns="0" anchor="t" anchorCtr="0">
            <a:spAutoFit/>
          </a:bodyPr>
          <a:lstStyle/>
          <a:p>
            <a:pPr lvl="0">
              <a:buClr>
                <a:srgbClr val="000000"/>
              </a:buClr>
              <a:buSzPct val="25000"/>
            </a:pPr>
            <a:r>
              <a:rPr lang="en-US" sz="5400" i="1" dirty="0">
                <a:solidFill>
                  <a:srgbClr val="FFFFFF"/>
                </a:solidFill>
                <a:latin typeface="Georgia"/>
                <a:ea typeface="Georgia"/>
                <a:cs typeface="Georgia"/>
                <a:sym typeface="Georgia"/>
              </a:rPr>
              <a:t>Case Studies</a:t>
            </a:r>
            <a:endParaRPr lang="en" sz="5400" b="0" i="1" u="none" strike="noStrike" cap="none" dirty="0">
              <a:solidFill>
                <a:srgbClr val="FFFFFF"/>
              </a:solidFill>
              <a:latin typeface="Georgia"/>
              <a:ea typeface="Georgia"/>
              <a:cs typeface="Georgia"/>
              <a:sym typeface="Georgia"/>
            </a:endParaRPr>
          </a:p>
        </p:txBody>
      </p:sp>
      <p:pic>
        <p:nvPicPr>
          <p:cNvPr id="373" name="Shape 373"/>
          <p:cNvPicPr preferRelativeResize="0"/>
          <p:nvPr/>
        </p:nvPicPr>
        <p:blipFill rotWithShape="1">
          <a:blip r:embed="rId3">
            <a:alphaModFix amt="14000"/>
          </a:blip>
          <a:srcRect t="4259" b="4706"/>
          <a:stretch/>
        </p:blipFill>
        <p:spPr>
          <a:xfrm>
            <a:off x="3293021" y="0"/>
            <a:ext cx="4554022" cy="4748949"/>
          </a:xfrm>
          <a:prstGeom prst="rect">
            <a:avLst/>
          </a:prstGeom>
          <a:noFill/>
          <a:ln>
            <a:noFill/>
          </a:ln>
        </p:spPr>
      </p:pic>
      <p:sp>
        <p:nvSpPr>
          <p:cNvPr id="374" name="Shape 374"/>
          <p:cNvSpPr txBox="1">
            <a:spLocks noGrp="1"/>
          </p:cNvSpPr>
          <p:nvPr>
            <p:ph type="sldNum" idx="4294967295"/>
          </p:nvPr>
        </p:nvSpPr>
        <p:spPr>
          <a:xfrm>
            <a:off x="8472457" y="4801094"/>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600" b="0" i="0" u="none" strike="noStrike" cap="none">
                <a:solidFill>
                  <a:srgbClr val="FEEDD8"/>
                </a:solidFill>
                <a:latin typeface="Arial"/>
                <a:ea typeface="Arial"/>
                <a:cs typeface="Arial"/>
                <a:sym typeface="Arial"/>
              </a:rPr>
              <a:t>31</a:t>
            </a:fld>
            <a:endParaRPr lang="en" sz="600" b="0" i="0" u="none" strike="noStrike" cap="none">
              <a:solidFill>
                <a:srgbClr val="FEEDD8"/>
              </a:solidFill>
              <a:latin typeface="Arial"/>
              <a:ea typeface="Arial"/>
              <a:cs typeface="Arial"/>
              <a:sym typeface="Arial"/>
            </a:endParaRPr>
          </a:p>
        </p:txBody>
      </p:sp>
    </p:spTree>
    <p:extLst>
      <p:ext uri="{BB962C8B-B14F-4D97-AF65-F5344CB8AC3E}">
        <p14:creationId xmlns:p14="http://schemas.microsoft.com/office/powerpoint/2010/main" val="4120435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Instructions</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430887"/>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dirty="0">
                <a:latin typeface="+mj-lt"/>
              </a:rPr>
              <a:t>Create vendor billings and purchases activity tables and identify inventory trends outlined in the following two cases</a:t>
            </a:r>
          </a:p>
        </p:txBody>
      </p:sp>
    </p:spTree>
    <p:extLst>
      <p:ext uri="{BB962C8B-B14F-4D97-AF65-F5344CB8AC3E}">
        <p14:creationId xmlns:p14="http://schemas.microsoft.com/office/powerpoint/2010/main" val="2635887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Case 1</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2616101"/>
          </a:xfrm>
          <a:prstGeom prst="rect">
            <a:avLst/>
          </a:prstGeom>
          <a:noFill/>
          <a:ln>
            <a:noFill/>
          </a:ln>
        </p:spPr>
        <p:txBody>
          <a:bodyPr wrap="square" lIns="0" tIns="0" rIns="0" bIns="0" anchor="t" anchorCtr="0">
            <a:spAutoFit/>
          </a:bodyPr>
          <a:lstStyle/>
          <a:p>
            <a:pPr marL="228600" lvl="0" indent="-228600">
              <a:spcAft>
                <a:spcPts val="900"/>
              </a:spcAft>
              <a:buClr>
                <a:srgbClr val="000000"/>
              </a:buClr>
              <a:buSzPct val="100000"/>
              <a:buFont typeface="Arial" panose="020B0604020202020204" pitchFamily="34" charset="0"/>
              <a:buChar char="•"/>
            </a:pPr>
            <a:r>
              <a:rPr lang="en-US" dirty="0">
                <a:latin typeface="+mj-lt"/>
              </a:rPr>
              <a:t>Executive leadership is looking for dashboard reporting that would be useful to help identify and monitor vendor activity in order to focus efforts strategically on key supplier relationships.</a:t>
            </a:r>
          </a:p>
          <a:p>
            <a:pPr marL="228600" lvl="0" indent="-228600">
              <a:spcAft>
                <a:spcPts val="900"/>
              </a:spcAft>
              <a:buClr>
                <a:srgbClr val="000000"/>
              </a:buClr>
              <a:buSzPct val="100000"/>
              <a:buFont typeface="Arial" panose="020B0604020202020204" pitchFamily="34" charset="0"/>
              <a:buChar char="•"/>
            </a:pPr>
            <a:r>
              <a:rPr lang="en-US" dirty="0">
                <a:latin typeface="+mj-lt"/>
              </a:rPr>
              <a:t>Create (1) an aggregate table that includes all critical vendor billings and their associated purchasing activity</a:t>
            </a:r>
          </a:p>
          <a:p>
            <a:pPr marL="228600" lvl="0" indent="-228600">
              <a:spcAft>
                <a:spcPts val="900"/>
              </a:spcAft>
              <a:buClr>
                <a:srgbClr val="000000"/>
              </a:buClr>
              <a:buSzPct val="100000"/>
              <a:buFont typeface="Arial" panose="020B0604020202020204" pitchFamily="34" charset="0"/>
              <a:buChar char="•"/>
            </a:pPr>
            <a:r>
              <a:rPr lang="en-US" dirty="0">
                <a:latin typeface="+mj-lt"/>
              </a:rPr>
              <a:t>Create (2) separate tables to store key information, such as ‘top 10 vendors’ by quantity purchased. Name all tables you create ‘</a:t>
            </a:r>
            <a:r>
              <a:rPr lang="en-US" b="1" dirty="0">
                <a:latin typeface="+mj-lt"/>
              </a:rPr>
              <a:t>c1</a:t>
            </a:r>
            <a:r>
              <a:rPr lang="en-US" dirty="0">
                <a:latin typeface="+mj-lt"/>
              </a:rPr>
              <a:t>_Prep_[</a:t>
            </a:r>
            <a:r>
              <a:rPr lang="en-US" dirty="0" err="1">
                <a:latin typeface="+mj-lt"/>
              </a:rPr>
              <a:t>table_name</a:t>
            </a:r>
            <a:r>
              <a:rPr lang="en-US" dirty="0" smtClean="0">
                <a:latin typeface="+mj-lt"/>
              </a:rPr>
              <a:t>]’</a:t>
            </a:r>
          </a:p>
          <a:p>
            <a:pPr marL="228600" lvl="0" indent="-228600">
              <a:spcAft>
                <a:spcPts val="900"/>
              </a:spcAft>
              <a:buClr>
                <a:srgbClr val="000000"/>
              </a:buClr>
              <a:buSzPct val="100000"/>
              <a:buFont typeface="Arial" panose="020B0604020202020204" pitchFamily="34" charset="0"/>
              <a:buChar char="•"/>
            </a:pPr>
            <a:endParaRPr lang="en-US" dirty="0">
              <a:latin typeface="+mj-lt"/>
            </a:endParaRPr>
          </a:p>
          <a:p>
            <a:pPr lvl="0">
              <a:spcAft>
                <a:spcPts val="900"/>
              </a:spcAft>
              <a:buClr>
                <a:srgbClr val="000000"/>
              </a:buClr>
              <a:buSzPct val="100000"/>
            </a:pPr>
            <a:r>
              <a:rPr lang="en-US" dirty="0">
                <a:latin typeface="+mj-lt"/>
              </a:rPr>
              <a:t>Note:  A 'Critical Vendor' may be based on your judgement and awareness of the data.  </a:t>
            </a:r>
            <a:r>
              <a:rPr lang="en-US" dirty="0" smtClean="0">
                <a:latin typeface="+mj-lt"/>
              </a:rPr>
              <a:t>For example, a vendor </a:t>
            </a:r>
            <a:r>
              <a:rPr lang="en-US" dirty="0">
                <a:latin typeface="+mj-lt"/>
              </a:rPr>
              <a:t>with &gt;$1,000 of inventory purchased from.</a:t>
            </a:r>
          </a:p>
        </p:txBody>
      </p:sp>
    </p:spTree>
    <p:extLst>
      <p:ext uri="{BB962C8B-B14F-4D97-AF65-F5344CB8AC3E}">
        <p14:creationId xmlns:p14="http://schemas.microsoft.com/office/powerpoint/2010/main" val="1596345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Case 2</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1854354"/>
          </a:xfrm>
          <a:prstGeom prst="rect">
            <a:avLst/>
          </a:prstGeom>
          <a:noFill/>
          <a:ln>
            <a:noFill/>
          </a:ln>
        </p:spPr>
        <p:txBody>
          <a:bodyPr wrap="square" lIns="0" tIns="0" rIns="0" bIns="0" anchor="t" anchorCtr="0">
            <a:spAutoFit/>
          </a:bodyPr>
          <a:lstStyle/>
          <a:p>
            <a:pPr marL="228600" lvl="0" indent="-228600">
              <a:spcAft>
                <a:spcPts val="900"/>
              </a:spcAft>
              <a:buClr>
                <a:srgbClr val="000000"/>
              </a:buClr>
              <a:buSzPct val="100000"/>
              <a:buFont typeface="Arial" panose="020B0604020202020204" pitchFamily="34" charset="0"/>
              <a:buChar char="•"/>
            </a:pPr>
            <a:r>
              <a:rPr lang="en-US" dirty="0">
                <a:latin typeface="+mj-lt"/>
              </a:rPr>
              <a:t>You notice that there is inventory that is purchased but sits on the shelf for a long period of time rather than being sold.  </a:t>
            </a:r>
          </a:p>
          <a:p>
            <a:pPr marL="228600" lvl="0" indent="-228600">
              <a:spcAft>
                <a:spcPts val="900"/>
              </a:spcAft>
              <a:buClr>
                <a:srgbClr val="000000"/>
              </a:buClr>
              <a:buSzPct val="100000"/>
              <a:buFont typeface="Arial" panose="020B0604020202020204" pitchFamily="34" charset="0"/>
              <a:buChar char="•"/>
            </a:pPr>
            <a:r>
              <a:rPr lang="en-US" dirty="0">
                <a:latin typeface="+mj-lt"/>
              </a:rPr>
              <a:t>As such, there is an opportunity to add value to the procurement process by identifying trends in the timing inventory purchased versus its corresponding sale.  </a:t>
            </a:r>
          </a:p>
          <a:p>
            <a:pPr marL="228600" lvl="0" indent="-228600">
              <a:spcAft>
                <a:spcPts val="900"/>
              </a:spcAft>
              <a:buClr>
                <a:srgbClr val="000000"/>
              </a:buClr>
              <a:buSzPct val="100000"/>
              <a:buFont typeface="Arial" panose="020B0604020202020204" pitchFamily="34" charset="0"/>
              <a:buChar char="•"/>
            </a:pPr>
            <a:r>
              <a:rPr lang="en-US" dirty="0">
                <a:latin typeface="+mj-lt"/>
              </a:rPr>
              <a:t>Consider key data points around purchase prices, seasonality, and vendor information in creating an aggregate table for future visual &amp; statistical analysis. </a:t>
            </a:r>
          </a:p>
          <a:p>
            <a:pPr marL="228600" lvl="0" indent="-228600">
              <a:spcAft>
                <a:spcPts val="900"/>
              </a:spcAft>
              <a:buClr>
                <a:srgbClr val="000000"/>
              </a:buClr>
              <a:buSzPct val="100000"/>
              <a:buFont typeface="Arial" panose="020B0604020202020204" pitchFamily="34" charset="0"/>
              <a:buChar char="•"/>
            </a:pPr>
            <a:r>
              <a:rPr lang="en-US" dirty="0">
                <a:latin typeface="+mj-lt"/>
              </a:rPr>
              <a:t>Name the table you create ‘c2_Prep_[</a:t>
            </a:r>
            <a:r>
              <a:rPr lang="en-US" dirty="0" err="1">
                <a:latin typeface="+mj-lt"/>
              </a:rPr>
              <a:t>table_name</a:t>
            </a:r>
            <a:r>
              <a:rPr lang="en-US" dirty="0">
                <a:latin typeface="+mj-lt"/>
              </a:rPr>
              <a:t>]’.</a:t>
            </a:r>
          </a:p>
        </p:txBody>
      </p:sp>
    </p:spTree>
    <p:extLst>
      <p:ext uri="{BB962C8B-B14F-4D97-AF65-F5344CB8AC3E}">
        <p14:creationId xmlns:p14="http://schemas.microsoft.com/office/powerpoint/2010/main" val="1566151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928449" y="1978074"/>
            <a:ext cx="7248763" cy="830997"/>
          </a:xfrm>
          <a:prstGeom prst="rect">
            <a:avLst/>
          </a:prstGeom>
          <a:noFill/>
          <a:ln>
            <a:noFill/>
          </a:ln>
        </p:spPr>
        <p:txBody>
          <a:bodyPr wrap="square" lIns="0" tIns="0" rIns="0" bIns="0" anchor="t" anchorCtr="0">
            <a:spAutoFit/>
          </a:bodyPr>
          <a:lstStyle/>
          <a:p>
            <a:pPr lvl="0">
              <a:buClr>
                <a:srgbClr val="000000"/>
              </a:buClr>
              <a:buSzPct val="25000"/>
            </a:pPr>
            <a:r>
              <a:rPr lang="en-US" sz="5400" i="1" dirty="0">
                <a:solidFill>
                  <a:srgbClr val="FFFFFF"/>
                </a:solidFill>
                <a:latin typeface="Georgia"/>
                <a:ea typeface="Georgia"/>
                <a:cs typeface="Georgia"/>
                <a:sym typeface="Georgia"/>
              </a:rPr>
              <a:t>Next Steps</a:t>
            </a:r>
            <a:endParaRPr lang="en" sz="5400" b="0" i="1" u="none" strike="noStrike" cap="none" dirty="0">
              <a:solidFill>
                <a:srgbClr val="FFFFFF"/>
              </a:solidFill>
              <a:latin typeface="Georgia"/>
              <a:ea typeface="Georgia"/>
              <a:cs typeface="Georgia"/>
              <a:sym typeface="Georgia"/>
            </a:endParaRPr>
          </a:p>
        </p:txBody>
      </p:sp>
      <p:pic>
        <p:nvPicPr>
          <p:cNvPr id="373" name="Shape 373"/>
          <p:cNvPicPr preferRelativeResize="0"/>
          <p:nvPr/>
        </p:nvPicPr>
        <p:blipFill rotWithShape="1">
          <a:blip r:embed="rId3">
            <a:alphaModFix amt="14000"/>
          </a:blip>
          <a:srcRect t="4259" b="4706"/>
          <a:stretch/>
        </p:blipFill>
        <p:spPr>
          <a:xfrm>
            <a:off x="3293021" y="0"/>
            <a:ext cx="4554022" cy="4748949"/>
          </a:xfrm>
          <a:prstGeom prst="rect">
            <a:avLst/>
          </a:prstGeom>
          <a:noFill/>
          <a:ln>
            <a:noFill/>
          </a:ln>
        </p:spPr>
      </p:pic>
    </p:spTree>
    <p:extLst>
      <p:ext uri="{BB962C8B-B14F-4D97-AF65-F5344CB8AC3E}">
        <p14:creationId xmlns:p14="http://schemas.microsoft.com/office/powerpoint/2010/main" val="26719261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Phase 2 Pre-work</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546303"/>
          </a:xfrm>
          <a:prstGeom prst="rect">
            <a:avLst/>
          </a:prstGeom>
          <a:noFill/>
          <a:ln>
            <a:noFill/>
          </a:ln>
        </p:spPr>
        <p:txBody>
          <a:bodyPr wrap="square" lIns="0" tIns="0" rIns="0" bIns="0" anchor="t" anchorCtr="0">
            <a:spAutoFit/>
          </a:bodyPr>
          <a:lstStyle/>
          <a:p>
            <a:pPr marL="228600" lvl="0" indent="-228600">
              <a:spcAft>
                <a:spcPts val="900"/>
              </a:spcAft>
              <a:buClr>
                <a:srgbClr val="000000"/>
              </a:buClr>
              <a:buSzPct val="100000"/>
              <a:buFont typeface="+mj-lt"/>
              <a:buAutoNum type="arabicPeriod"/>
            </a:pPr>
            <a:r>
              <a:rPr lang="en-US" dirty="0">
                <a:latin typeface="+mj-lt"/>
              </a:rPr>
              <a:t>Download/Install Tableau</a:t>
            </a:r>
          </a:p>
          <a:p>
            <a:pPr marL="228600" lvl="0" indent="-228600">
              <a:spcAft>
                <a:spcPts val="900"/>
              </a:spcAft>
              <a:buClr>
                <a:srgbClr val="000000"/>
              </a:buClr>
              <a:buSzPct val="100000"/>
              <a:buFont typeface="+mj-lt"/>
              <a:buAutoNum type="arabicPeriod"/>
            </a:pPr>
            <a:r>
              <a:rPr lang="en-US" dirty="0">
                <a:latin typeface="+mj-lt"/>
              </a:rPr>
              <a:t>Review background information on Tableau and other Data Discovery applications</a:t>
            </a:r>
          </a:p>
        </p:txBody>
      </p:sp>
    </p:spTree>
    <p:extLst>
      <p:ext uri="{BB962C8B-B14F-4D97-AF65-F5344CB8AC3E}">
        <p14:creationId xmlns:p14="http://schemas.microsoft.com/office/powerpoint/2010/main" val="26737078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0301E"/>
        </a:solidFill>
        <a:effectLst/>
      </p:bgPr>
    </p:bg>
    <p:spTree>
      <p:nvGrpSpPr>
        <p:cNvPr id="1" name="Shape 670"/>
        <p:cNvGrpSpPr/>
        <p:nvPr/>
      </p:nvGrpSpPr>
      <p:grpSpPr>
        <a:xfrm>
          <a:off x="0" y="0"/>
          <a:ext cx="0" cy="0"/>
          <a:chOff x="0" y="0"/>
          <a:chExt cx="0" cy="0"/>
        </a:xfrm>
      </p:grpSpPr>
      <p:sp>
        <p:nvSpPr>
          <p:cNvPr id="671" name="Shape 671"/>
          <p:cNvSpPr txBox="1"/>
          <p:nvPr/>
        </p:nvSpPr>
        <p:spPr>
          <a:xfrm>
            <a:off x="833950" y="1721751"/>
            <a:ext cx="7557600" cy="810900"/>
          </a:xfrm>
          <a:prstGeom prst="rect">
            <a:avLst/>
          </a:prstGeom>
          <a:noFill/>
          <a:ln>
            <a:noFill/>
          </a:ln>
        </p:spPr>
        <p:txBody>
          <a:bodyPr wrap="square" lIns="0" tIns="0" rIns="0" bIns="0" anchor="t" anchorCtr="0">
            <a:noAutofit/>
          </a:bodyPr>
          <a:lstStyle/>
          <a:p>
            <a:pPr marL="0" marR="0" lvl="0" indent="0" algn="l" rtl="0">
              <a:lnSpc>
                <a:spcPct val="80000"/>
              </a:lnSpc>
              <a:spcBef>
                <a:spcPts val="0"/>
              </a:spcBef>
              <a:spcAft>
                <a:spcPts val="0"/>
              </a:spcAft>
              <a:buClr>
                <a:srgbClr val="000000"/>
              </a:buClr>
              <a:buSzPct val="25000"/>
              <a:buFont typeface="Arial"/>
              <a:buNone/>
            </a:pPr>
            <a:r>
              <a:rPr lang="en" sz="4500" b="0" i="1" u="none" strike="noStrike" cap="none">
                <a:solidFill>
                  <a:srgbClr val="FFFFFF"/>
                </a:solidFill>
                <a:latin typeface="Georgia"/>
                <a:ea typeface="Georgia"/>
                <a:cs typeface="Georgia"/>
                <a:sym typeface="Georgia"/>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Case Format</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094987"/>
            <a:ext cx="7328988" cy="3680495"/>
          </a:xfrm>
          <a:prstGeom prst="rect">
            <a:avLst/>
          </a:prstGeom>
          <a:noFill/>
          <a:ln>
            <a:noFill/>
          </a:ln>
        </p:spPr>
        <p:txBody>
          <a:bodyPr wrap="square" lIns="0" tIns="0" rIns="0" bIns="0" anchor="t" anchorCtr="0">
            <a:spAutoFit/>
          </a:bodyPr>
          <a:lstStyle/>
          <a:p>
            <a:pPr marL="228600" lvl="0" indent="-228600">
              <a:spcAft>
                <a:spcPts val="500"/>
              </a:spcAft>
              <a:buClr>
                <a:srgbClr val="000000"/>
              </a:buClr>
              <a:buSzPct val="100000"/>
              <a:buFont typeface="Arial" panose="020B0604020202020204" pitchFamily="34" charset="0"/>
              <a:buChar char="•"/>
            </a:pPr>
            <a:r>
              <a:rPr lang="en-US" dirty="0" smtClean="0"/>
              <a:t>You should plan to work in teams of </a:t>
            </a:r>
            <a:r>
              <a:rPr lang="en-US" dirty="0" smtClean="0"/>
              <a:t>2 to 3 students </a:t>
            </a:r>
            <a:r>
              <a:rPr lang="en-US" dirty="0" smtClean="0"/>
              <a:t>to complete the case. This will give you the opportunity to share the learning, knowledge, and experience.</a:t>
            </a:r>
          </a:p>
          <a:p>
            <a:pPr marL="228600" lvl="0" indent="-228600">
              <a:spcAft>
                <a:spcPts val="500"/>
              </a:spcAft>
              <a:buClr>
                <a:srgbClr val="000000"/>
              </a:buClr>
              <a:buSzPct val="100000"/>
              <a:buFont typeface="Arial" panose="020B0604020202020204" pitchFamily="34" charset="0"/>
              <a:buChar char="•"/>
            </a:pPr>
            <a:r>
              <a:rPr lang="en-US" dirty="0" smtClean="0"/>
              <a:t>This </a:t>
            </a:r>
            <a:r>
              <a:rPr lang="en-US" dirty="0"/>
              <a:t>case will be delivered in three phases.  Each phase includes an instructional component to learn how to manage the data within the tool and case study exercises utilizing the skills.  </a:t>
            </a:r>
          </a:p>
          <a:p>
            <a:pPr marL="457200" lvl="0" indent="-228600">
              <a:spcAft>
                <a:spcPts val="500"/>
              </a:spcAft>
              <a:buClr>
                <a:srgbClr val="000000"/>
              </a:buClr>
              <a:buSzPct val="100000"/>
              <a:buFont typeface="Arial" panose="020B0604020202020204" pitchFamily="34" charset="0"/>
              <a:buChar char="-"/>
            </a:pPr>
            <a:r>
              <a:rPr lang="en-US" dirty="0" smtClean="0"/>
              <a:t>Phase </a:t>
            </a:r>
            <a:r>
              <a:rPr lang="en-US" dirty="0"/>
              <a:t>1:   Introduction to Data Preparation</a:t>
            </a:r>
          </a:p>
          <a:p>
            <a:pPr marL="685800" lvl="0" indent="-228600">
              <a:spcAft>
                <a:spcPts val="500"/>
              </a:spcAft>
              <a:buClr>
                <a:srgbClr val="000000"/>
              </a:buClr>
              <a:buSzPct val="100000"/>
              <a:buFont typeface="Arial" panose="020B0604020202020204" pitchFamily="34" charset="0"/>
              <a:buChar char="◦"/>
            </a:pPr>
            <a:r>
              <a:rPr lang="en-US" dirty="0"/>
              <a:t>Load data exported from company into </a:t>
            </a:r>
            <a:r>
              <a:rPr lang="en-US" dirty="0" smtClean="0"/>
              <a:t>SQLite </a:t>
            </a:r>
            <a:r>
              <a:rPr lang="en-US" dirty="0"/>
              <a:t>to put it into a format for analysis and create tables which can be used by other analysis tools. </a:t>
            </a:r>
          </a:p>
          <a:p>
            <a:pPr marL="457200" lvl="0" indent="-228600">
              <a:spcAft>
                <a:spcPts val="500"/>
              </a:spcAft>
              <a:buClr>
                <a:srgbClr val="000000"/>
              </a:buClr>
              <a:buSzPct val="100000"/>
              <a:buFont typeface="Arial" panose="020B0604020202020204" pitchFamily="34" charset="0"/>
              <a:buChar char="-"/>
            </a:pPr>
            <a:r>
              <a:rPr lang="en-US" dirty="0"/>
              <a:t>Phase 2:  Introduction to Data Discovery and Visualization</a:t>
            </a:r>
          </a:p>
          <a:p>
            <a:pPr marL="685800" indent="-228600">
              <a:spcAft>
                <a:spcPts val="500"/>
              </a:spcAft>
              <a:buClr>
                <a:srgbClr val="000000"/>
              </a:buClr>
              <a:buSzPct val="100000"/>
              <a:buFont typeface="Arial" panose="020B0604020202020204" pitchFamily="34" charset="0"/>
              <a:buChar char="◦"/>
            </a:pPr>
            <a:r>
              <a:rPr lang="en-US" dirty="0"/>
              <a:t>Using tables created in Phase 1, load data into Tableau to perform analysis then create and interpret visualizations.</a:t>
            </a:r>
          </a:p>
          <a:p>
            <a:pPr marL="457200" lvl="0" indent="-228600">
              <a:spcAft>
                <a:spcPts val="500"/>
              </a:spcAft>
              <a:buClr>
                <a:srgbClr val="000000"/>
              </a:buClr>
              <a:buSzPct val="100000"/>
              <a:buFont typeface="Arial" panose="020B0604020202020204" pitchFamily="34" charset="0"/>
              <a:buChar char="-"/>
            </a:pPr>
            <a:r>
              <a:rPr lang="en-US" dirty="0"/>
              <a:t>Phase 3:  Introduction to Statistical Analysis</a:t>
            </a:r>
          </a:p>
          <a:p>
            <a:pPr marL="685800" indent="-228600">
              <a:spcAft>
                <a:spcPts val="500"/>
              </a:spcAft>
              <a:buClr>
                <a:srgbClr val="000000"/>
              </a:buClr>
              <a:buSzPct val="100000"/>
              <a:buFont typeface="Arial" panose="020B0604020202020204" pitchFamily="34" charset="0"/>
              <a:buChar char="◦"/>
            </a:pPr>
            <a:r>
              <a:rPr lang="en-US" dirty="0"/>
              <a:t>Analyze one set of independent/dependent variables from each of the two case studies and create a tableau worksheet that uses linear regression to provide some insight into the data. </a:t>
            </a:r>
          </a:p>
        </p:txBody>
      </p:sp>
      <p:sp>
        <p:nvSpPr>
          <p:cNvPr id="4" name="Rectangle 3"/>
          <p:cNvSpPr/>
          <p:nvPr/>
        </p:nvSpPr>
        <p:spPr>
          <a:xfrm>
            <a:off x="953511" y="2283041"/>
            <a:ext cx="7456841" cy="72662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404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Case Materials</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215444"/>
          </a:xfrm>
          <a:prstGeom prst="rect">
            <a:avLst/>
          </a:prstGeom>
          <a:noFill/>
          <a:ln>
            <a:noFill/>
          </a:ln>
        </p:spPr>
        <p:txBody>
          <a:bodyPr wrap="square" lIns="0" tIns="0" rIns="0" bIns="0" anchor="t" anchorCtr="0">
            <a:spAutoFit/>
          </a:bodyPr>
          <a:lstStyle/>
          <a:p>
            <a:pPr marL="228600" lvl="0" indent="-228600">
              <a:spcAft>
                <a:spcPts val="600"/>
              </a:spcAft>
              <a:buClr>
                <a:srgbClr val="000000"/>
              </a:buClr>
              <a:buSzPct val="100000"/>
              <a:buFont typeface="Arial" panose="020B0604020202020204" pitchFamily="34" charset="0"/>
              <a:buChar char="•"/>
            </a:pPr>
            <a:r>
              <a:rPr lang="en-US" dirty="0"/>
              <a:t>All the materials required to complete the case can be found at </a:t>
            </a:r>
            <a:r>
              <a:rPr lang="en-US" b="1" dirty="0"/>
              <a:t>((LOCATION)). </a:t>
            </a:r>
            <a:endParaRPr lang="en-US" dirty="0"/>
          </a:p>
        </p:txBody>
      </p:sp>
    </p:spTree>
    <p:extLst>
      <p:ext uri="{BB962C8B-B14F-4D97-AF65-F5344CB8AC3E}">
        <p14:creationId xmlns:p14="http://schemas.microsoft.com/office/powerpoint/2010/main" val="837624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Case Background</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1192634"/>
          </a:xfrm>
          <a:prstGeom prst="rect">
            <a:avLst/>
          </a:prstGeom>
          <a:noFill/>
          <a:ln>
            <a:noFill/>
          </a:ln>
        </p:spPr>
        <p:txBody>
          <a:bodyPr wrap="square" lIns="0" tIns="0" rIns="0" bIns="0" anchor="t" anchorCtr="0">
            <a:spAutoFit/>
          </a:bodyPr>
          <a:lstStyle/>
          <a:p>
            <a:pPr marL="228600" lvl="0" indent="-228600">
              <a:spcAft>
                <a:spcPts val="900"/>
              </a:spcAft>
              <a:buClr>
                <a:srgbClr val="000000"/>
              </a:buClr>
              <a:buSzPct val="100000"/>
              <a:buFont typeface="Arial" panose="020B0604020202020204" pitchFamily="34" charset="0"/>
              <a:buChar char="•"/>
            </a:pPr>
            <a:r>
              <a:rPr lang="en-US" dirty="0" err="1" smtClean="0"/>
              <a:t>Bibitor</a:t>
            </a:r>
            <a:r>
              <a:rPr lang="en-US" dirty="0" smtClean="0"/>
              <a:t>, </a:t>
            </a:r>
            <a:r>
              <a:rPr lang="en-US" dirty="0"/>
              <a:t>LLC* is a liquor store chain in the fictional state of Lincoln. It is a major retailer with approximately 80 locations and total sales in excess of $450 million.</a:t>
            </a:r>
          </a:p>
          <a:p>
            <a:pPr marL="228600" lvl="0" indent="-228600">
              <a:spcAft>
                <a:spcPts val="900"/>
              </a:spcAft>
              <a:buClr>
                <a:srgbClr val="000000"/>
              </a:buClr>
              <a:buSzPct val="100000"/>
              <a:buFont typeface="Arial" panose="020B0604020202020204" pitchFamily="34" charset="0"/>
              <a:buChar char="•"/>
            </a:pPr>
            <a:r>
              <a:rPr lang="en-US" dirty="0" err="1" smtClean="0"/>
              <a:t>Bibitor</a:t>
            </a:r>
            <a:r>
              <a:rPr lang="en-US" dirty="0" smtClean="0"/>
              <a:t> </a:t>
            </a:r>
            <a:r>
              <a:rPr lang="en-US" dirty="0"/>
              <a:t>has asked the team to complete due diligence on their wine and spirits business looking at data for their beginning and ending inventory, purchases and sales for a </a:t>
            </a:r>
            <a:r>
              <a:rPr lang="en-US" dirty="0" smtClean="0"/>
              <a:t/>
            </a:r>
            <a:br>
              <a:rPr lang="en-US" dirty="0" smtClean="0"/>
            </a:br>
            <a:r>
              <a:rPr lang="en-US" dirty="0" smtClean="0"/>
              <a:t>12 </a:t>
            </a:r>
            <a:r>
              <a:rPr lang="en-US" dirty="0"/>
              <a:t>month period.</a:t>
            </a:r>
          </a:p>
        </p:txBody>
      </p:sp>
      <p:sp>
        <p:nvSpPr>
          <p:cNvPr id="5" name="Shape 397"/>
          <p:cNvSpPr txBox="1"/>
          <p:nvPr/>
        </p:nvSpPr>
        <p:spPr>
          <a:xfrm>
            <a:off x="829719" y="3060978"/>
            <a:ext cx="7347494" cy="1415772"/>
          </a:xfrm>
          <a:prstGeom prst="rect">
            <a:avLst/>
          </a:prstGeom>
          <a:solidFill>
            <a:srgbClr val="968C6D"/>
          </a:solidFill>
          <a:ln>
            <a:noFill/>
          </a:ln>
        </p:spPr>
        <p:txBody>
          <a:bodyPr wrap="square" lIns="91440" tIns="91440" rIns="91440" bIns="91440" anchor="t" anchorCtr="0">
            <a:spAutoFit/>
          </a:bodyPr>
          <a:lstStyle/>
          <a:p>
            <a:pPr lvl="0">
              <a:spcAft>
                <a:spcPts val="600"/>
              </a:spcAft>
              <a:buClr>
                <a:srgbClr val="000000"/>
              </a:buClr>
              <a:buSzPct val="100000"/>
            </a:pPr>
            <a:r>
              <a:rPr lang="en-US" sz="1000" dirty="0" smtClean="0">
                <a:solidFill>
                  <a:schemeClr val="bg1"/>
                </a:solidFill>
              </a:rPr>
              <a:t>*</a:t>
            </a:r>
            <a:r>
              <a:rPr lang="en-US" sz="1000" dirty="0" err="1" smtClean="0">
                <a:solidFill>
                  <a:schemeClr val="bg1"/>
                </a:solidFill>
              </a:rPr>
              <a:t>Bibitor</a:t>
            </a:r>
            <a:r>
              <a:rPr lang="en-US" sz="1000" dirty="0" smtClean="0">
                <a:solidFill>
                  <a:schemeClr val="bg1"/>
                </a:solidFill>
              </a:rPr>
              <a:t>, </a:t>
            </a:r>
            <a:r>
              <a:rPr lang="en-US" sz="1000" dirty="0">
                <a:solidFill>
                  <a:schemeClr val="bg1"/>
                </a:solidFill>
              </a:rPr>
              <a:t>LLC is a fictitious company </a:t>
            </a:r>
            <a:r>
              <a:rPr lang="en-US" sz="1000" dirty="0" smtClean="0">
                <a:solidFill>
                  <a:schemeClr val="bg1"/>
                </a:solidFill>
              </a:rPr>
              <a:t>based on data created </a:t>
            </a:r>
            <a:r>
              <a:rPr lang="en-US" sz="1000" dirty="0">
                <a:solidFill>
                  <a:schemeClr val="bg1"/>
                </a:solidFill>
              </a:rPr>
              <a:t>by the HUB of Analytics Education @ www.hubae.org.  The HUB of Analytics Education materials are owned by Northeastern University.  PricewaterhouseCoopers LLP is not responsible for any errors or omissions in, or for the results obtained from the use of, the HUB of Analytics Education. The HUB of Analytics Education materials are provided "as is", with no guarantee of completeness, accuracy, timeliness or of the results obtained from the use of this information, and without warranty of any kind. In no event will PricewaterhouseCoopers LLP, or its partners, principals, employees, or agents, be liable to you or anyone else for any decision made or action taken in reliance on the information in the HUB of Analytics Education materials or for any consequential, special or similar damages, even if advised of the possibility of such damages.</a:t>
            </a:r>
          </a:p>
        </p:txBody>
      </p:sp>
    </p:spTree>
    <p:extLst>
      <p:ext uri="{BB962C8B-B14F-4D97-AF65-F5344CB8AC3E}">
        <p14:creationId xmlns:p14="http://schemas.microsoft.com/office/powerpoint/2010/main" val="926033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Getting Started – Phase 1 Pre-work</a:t>
            </a:r>
            <a:endParaRPr lang="en" sz="2400" b="0" i="1" u="none" strike="noStrike" cap="none" dirty="0">
              <a:solidFill>
                <a:srgbClr val="FFFFFF"/>
              </a:solidFill>
              <a:latin typeface="Georgia"/>
              <a:ea typeface="Georgia"/>
              <a:cs typeface="Georgia"/>
              <a:sym typeface="Georgia"/>
            </a:endParaRPr>
          </a:p>
        </p:txBody>
      </p:sp>
      <p:sp>
        <p:nvSpPr>
          <p:cNvPr id="397" name="Shape 397"/>
          <p:cNvSpPr txBox="1"/>
          <p:nvPr/>
        </p:nvSpPr>
        <p:spPr>
          <a:xfrm>
            <a:off x="822098" y="1296998"/>
            <a:ext cx="7328988" cy="2185214"/>
          </a:xfrm>
          <a:prstGeom prst="rect">
            <a:avLst/>
          </a:prstGeom>
          <a:noFill/>
          <a:ln>
            <a:noFill/>
          </a:ln>
        </p:spPr>
        <p:txBody>
          <a:bodyPr wrap="square" lIns="0" tIns="0" rIns="0" bIns="0" anchor="t" anchorCtr="0">
            <a:spAutoFit/>
          </a:bodyPr>
          <a:lstStyle/>
          <a:p>
            <a:pPr marL="228600" lvl="0" indent="-228600">
              <a:spcAft>
                <a:spcPts val="900"/>
              </a:spcAft>
              <a:buClr>
                <a:srgbClr val="000000"/>
              </a:buClr>
              <a:buSzPct val="100000"/>
              <a:buFont typeface="+mj-lt"/>
              <a:buAutoNum type="arabicPeriod"/>
            </a:pPr>
            <a:r>
              <a:rPr lang="en-US" b="1" dirty="0"/>
              <a:t>Download/Install SQLite</a:t>
            </a:r>
            <a:r>
              <a:rPr lang="en-US" dirty="0"/>
              <a:t> application </a:t>
            </a:r>
            <a:br>
              <a:rPr lang="en-US" dirty="0"/>
            </a:br>
            <a:r>
              <a:rPr lang="en-US" i="1" dirty="0"/>
              <a:t>(SQLite DB Browser is preferred; http://sqlitebrowser.org/ )</a:t>
            </a:r>
          </a:p>
          <a:p>
            <a:pPr marL="228600" lvl="0" indent="-228600">
              <a:spcAft>
                <a:spcPts val="900"/>
              </a:spcAft>
              <a:buClr>
                <a:srgbClr val="000000"/>
              </a:buClr>
              <a:buSzPct val="100000"/>
              <a:buFont typeface="+mj-lt"/>
              <a:buAutoNum type="arabicPeriod"/>
            </a:pPr>
            <a:r>
              <a:rPr lang="en-US" b="1" dirty="0"/>
              <a:t>Download Datasets </a:t>
            </a:r>
            <a:r>
              <a:rPr lang="en-US" dirty="0"/>
              <a:t>(listed in image below) onto local machine</a:t>
            </a:r>
          </a:p>
          <a:p>
            <a:pPr marL="365760" lvl="0" indent="-182880">
              <a:spcAft>
                <a:spcPts val="900"/>
              </a:spcAft>
              <a:buClr>
                <a:srgbClr val="000000"/>
              </a:buClr>
              <a:buSzPct val="100000"/>
              <a:buFont typeface="Arial" panose="020B0604020202020204" pitchFamily="34" charset="0"/>
              <a:buChar char="•"/>
            </a:pPr>
            <a:r>
              <a:rPr lang="en-US" i="1" dirty="0"/>
              <a:t>Note: minimum disk space required = </a:t>
            </a:r>
            <a:r>
              <a:rPr lang="en-US" i="1" dirty="0" smtClean="0"/>
              <a:t>3GB</a:t>
            </a:r>
          </a:p>
          <a:p>
            <a:pPr marL="228600" indent="-228600">
              <a:spcAft>
                <a:spcPts val="900"/>
              </a:spcAft>
              <a:buClr>
                <a:srgbClr val="000000"/>
              </a:buClr>
              <a:buSzPct val="100000"/>
              <a:buFont typeface="+mj-lt"/>
              <a:buAutoNum type="arabicPeriod" startAt="3"/>
            </a:pPr>
            <a:r>
              <a:rPr lang="en-US" b="1" dirty="0" smtClean="0"/>
              <a:t>Read/Review</a:t>
            </a:r>
            <a:r>
              <a:rPr lang="en-US" dirty="0" smtClean="0"/>
              <a:t> general background on Relational Databases:</a:t>
            </a:r>
            <a:br>
              <a:rPr lang="en-US" dirty="0" smtClean="0"/>
            </a:br>
            <a:r>
              <a:rPr lang="en-US" i="1" dirty="0" smtClean="0">
                <a:hlinkClick r:id="rId3"/>
              </a:rPr>
              <a:t>https://www.webucator.com/tutorial/learn-sql/relational-database-basics/relational-databases-reading.cfm#tutorial </a:t>
            </a:r>
            <a:endParaRPr lang="en-US" i="1" dirty="0" smtClean="0"/>
          </a:p>
          <a:p>
            <a:pPr marL="228600" lvl="0" indent="-228600">
              <a:spcAft>
                <a:spcPts val="900"/>
              </a:spcAft>
              <a:buClr>
                <a:srgbClr val="000000"/>
              </a:buClr>
              <a:buSzPct val="100000"/>
              <a:buFont typeface="+mj-lt"/>
              <a:buAutoNum type="arabicPeriod" startAt="3"/>
            </a:pPr>
            <a:r>
              <a:rPr lang="en-US" b="1" dirty="0" smtClean="0"/>
              <a:t>Complete</a:t>
            </a:r>
            <a:r>
              <a:rPr lang="en-US" dirty="0" smtClean="0"/>
              <a:t> </a:t>
            </a:r>
            <a:r>
              <a:rPr lang="en-US" dirty="0"/>
              <a:t>these Supplemental SQL exercises: </a:t>
            </a:r>
            <a:r>
              <a:rPr lang="en-US" dirty="0">
                <a:hlinkClick r:id="rId4"/>
              </a:rPr>
              <a:t>https://sqlzoo.net/wiki/SELECT_names</a:t>
            </a:r>
            <a:endParaRPr lang="en-US" dirty="0"/>
          </a:p>
        </p:txBody>
      </p:sp>
      <p:pic>
        <p:nvPicPr>
          <p:cNvPr id="4" name="Content Placeholder 5"/>
          <p:cNvPicPr>
            <a:picLocks noChangeAspect="1"/>
          </p:cNvPicPr>
          <p:nvPr/>
        </p:nvPicPr>
        <p:blipFill>
          <a:blip r:embed="rId5"/>
          <a:stretch>
            <a:fillRect/>
          </a:stretch>
        </p:blipFill>
        <p:spPr>
          <a:xfrm>
            <a:off x="1074266" y="3558414"/>
            <a:ext cx="4227077" cy="999229"/>
          </a:xfrm>
          <a:prstGeom prst="rect">
            <a:avLst/>
          </a:prstGeom>
          <a:ln w="6350">
            <a:solidFill>
              <a:schemeClr val="bg1">
                <a:lumMod val="50000"/>
              </a:schemeClr>
            </a:solidFill>
          </a:ln>
        </p:spPr>
      </p:pic>
    </p:spTree>
    <p:extLst>
      <p:ext uri="{BB962C8B-B14F-4D97-AF65-F5344CB8AC3E}">
        <p14:creationId xmlns:p14="http://schemas.microsoft.com/office/powerpoint/2010/main" val="794608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 name="Content Placeholder 7"/>
          <p:cNvPicPr>
            <a:picLocks/>
          </p:cNvPicPr>
          <p:nvPr/>
        </p:nvPicPr>
        <p:blipFill>
          <a:blip r:embed="rId3"/>
          <a:stretch>
            <a:fillRect/>
          </a:stretch>
        </p:blipFill>
        <p:spPr>
          <a:xfrm>
            <a:off x="827088" y="1331913"/>
            <a:ext cx="3402012" cy="1744711"/>
          </a:xfrm>
          <a:prstGeom prst="rect">
            <a:avLst/>
          </a:prstGeom>
          <a:ln w="6350">
            <a:solidFill>
              <a:srgbClr val="968C6D"/>
            </a:solidFill>
          </a:ln>
        </p:spPr>
      </p:pic>
      <p:pic>
        <p:nvPicPr>
          <p:cNvPr id="4" name="Picture 3"/>
          <p:cNvPicPr/>
          <p:nvPr/>
        </p:nvPicPr>
        <p:blipFill>
          <a:blip r:embed="rId4"/>
          <a:stretch>
            <a:fillRect/>
          </a:stretch>
        </p:blipFill>
        <p:spPr>
          <a:xfrm>
            <a:off x="831490" y="3183916"/>
            <a:ext cx="2243698" cy="1559534"/>
          </a:xfrm>
          <a:prstGeom prst="rect">
            <a:avLst/>
          </a:prstGeom>
          <a:ln w="6350">
            <a:solidFill>
              <a:srgbClr val="968C6D"/>
            </a:solidFill>
          </a:ln>
        </p:spPr>
      </p:pic>
      <p:sp>
        <p:nvSpPr>
          <p:cNvPr id="2" name="Rectangle 1"/>
          <p:cNvSpPr/>
          <p:nvPr/>
        </p:nvSpPr>
        <p:spPr>
          <a:xfrm>
            <a:off x="4505080" y="1331913"/>
            <a:ext cx="3672133" cy="3352713"/>
          </a:xfrm>
          <a:prstGeom prst="rect">
            <a:avLst/>
          </a:prstGeom>
        </p:spPr>
        <p:txBody>
          <a:bodyPr wrap="square" lIns="0" tIns="0" rIns="0" bIns="0">
            <a:spAutoFit/>
          </a:bodyPr>
          <a:lstStyle/>
          <a:p>
            <a:pPr>
              <a:spcAft>
                <a:spcPts val="900"/>
              </a:spcAft>
            </a:pPr>
            <a:r>
              <a:rPr lang="en-US" sz="1200" b="1" i="1" dirty="0">
                <a:solidFill>
                  <a:schemeClr val="tx1"/>
                </a:solidFill>
                <a:latin typeface="Georgia"/>
                <a:ea typeface="Georgia"/>
                <a:cs typeface="Georgia"/>
                <a:sym typeface="Georgia"/>
              </a:rPr>
              <a:t>Create a New Database and Import data </a:t>
            </a:r>
            <a:br>
              <a:rPr lang="en-US" sz="1200" b="1" i="1" dirty="0">
                <a:solidFill>
                  <a:schemeClr val="tx1"/>
                </a:solidFill>
                <a:latin typeface="Georgia"/>
                <a:ea typeface="Georgia"/>
                <a:cs typeface="Georgia"/>
                <a:sym typeface="Georgia"/>
              </a:rPr>
            </a:br>
            <a:r>
              <a:rPr lang="en-US" sz="1200" b="1" i="1" dirty="0">
                <a:solidFill>
                  <a:schemeClr val="tx1"/>
                </a:solidFill>
                <a:latin typeface="Georgia"/>
                <a:ea typeface="Georgia"/>
                <a:cs typeface="Georgia"/>
                <a:sym typeface="Georgia"/>
              </a:rPr>
              <a:t>into SQLite</a:t>
            </a:r>
            <a:endParaRPr lang="en" sz="1200" b="1" i="1" dirty="0">
              <a:solidFill>
                <a:schemeClr val="tx1"/>
              </a:solidFill>
              <a:latin typeface="Georgia"/>
              <a:ea typeface="Georgia"/>
              <a:cs typeface="Georgia"/>
              <a:sym typeface="Georgia"/>
            </a:endParaRPr>
          </a:p>
          <a:p>
            <a:pPr marL="228600" indent="-228600">
              <a:spcAft>
                <a:spcPts val="900"/>
              </a:spcAft>
              <a:buFont typeface="+mj-lt"/>
              <a:buAutoNum type="alphaLcPeriod"/>
            </a:pPr>
            <a:r>
              <a:rPr lang="en-US" sz="1200" dirty="0" smtClean="0">
                <a:latin typeface="+mj-lt"/>
                <a:ea typeface="Calibri" panose="020F0502020204030204" pitchFamily="34" charset="0"/>
                <a:cs typeface="Times New Roman" panose="02020603050405020304" pitchFamily="18" charset="0"/>
              </a:rPr>
              <a:t>Open </a:t>
            </a:r>
            <a:r>
              <a:rPr lang="en-US" sz="1200" dirty="0">
                <a:latin typeface="+mj-lt"/>
                <a:ea typeface="Calibri" panose="020F0502020204030204" pitchFamily="34" charset="0"/>
                <a:cs typeface="Times New Roman" panose="02020603050405020304" pitchFamily="18" charset="0"/>
              </a:rPr>
              <a:t>SQLite DB Browser and select ‘New Database’; this .</a:t>
            </a:r>
            <a:r>
              <a:rPr lang="en-US" sz="1200" dirty="0" err="1">
                <a:latin typeface="+mj-lt"/>
                <a:ea typeface="Calibri" panose="020F0502020204030204" pitchFamily="34" charset="0"/>
                <a:cs typeface="Times New Roman" panose="02020603050405020304" pitchFamily="18" charset="0"/>
              </a:rPr>
              <a:t>db</a:t>
            </a:r>
            <a:r>
              <a:rPr lang="en-US" sz="1200" dirty="0">
                <a:latin typeface="+mj-lt"/>
                <a:ea typeface="Calibri" panose="020F0502020204030204" pitchFamily="34" charset="0"/>
                <a:cs typeface="Times New Roman" panose="02020603050405020304" pitchFamily="18" charset="0"/>
              </a:rPr>
              <a:t> file can be arbitrarily named by the user.</a:t>
            </a:r>
            <a:r>
              <a:rPr lang="en-US" sz="1200" b="1" dirty="0">
                <a:latin typeface="+mj-lt"/>
                <a:ea typeface="Calibri" panose="020F0502020204030204" pitchFamily="34" charset="0"/>
                <a:cs typeface="Times New Roman" panose="02020603050405020304" pitchFamily="18" charset="0"/>
              </a:rPr>
              <a:t>  </a:t>
            </a:r>
          </a:p>
          <a:p>
            <a:pPr marL="457200" lvl="1" indent="-228600">
              <a:lnSpc>
                <a:spcPct val="107000"/>
              </a:lnSpc>
              <a:spcAft>
                <a:spcPts val="900"/>
              </a:spcAft>
              <a:buFont typeface="Arial" panose="020B0604020202020204" pitchFamily="34" charset="0"/>
              <a:buChar char="•"/>
            </a:pPr>
            <a:r>
              <a:rPr lang="en-US" sz="1200" dirty="0">
                <a:latin typeface="+mj-lt"/>
                <a:ea typeface="Calibri" panose="020F0502020204030204" pitchFamily="34" charset="0"/>
                <a:cs typeface="Times New Roman" panose="02020603050405020304" pitchFamily="18" charset="0"/>
              </a:rPr>
              <a:t>Note: You will need to click ‘Save’ before closing as the application will not ask you to ‘Save’ your file; otherwise, you will lose all </a:t>
            </a:r>
            <a:r>
              <a:rPr lang="en-US" sz="1200" dirty="0" smtClean="0">
                <a:latin typeface="+mj-lt"/>
                <a:ea typeface="Calibri" panose="020F0502020204030204" pitchFamily="34" charset="0"/>
                <a:cs typeface="Times New Roman" panose="02020603050405020304" pitchFamily="18" charset="0"/>
              </a:rPr>
              <a:t>work performed</a:t>
            </a:r>
            <a:r>
              <a:rPr lang="en-US" sz="1200" dirty="0">
                <a:latin typeface="+mj-lt"/>
                <a:ea typeface="Calibri" panose="020F0502020204030204" pitchFamily="34" charset="0"/>
                <a:cs typeface="Times New Roman" panose="02020603050405020304" pitchFamily="18" charset="0"/>
              </a:rPr>
              <a:t>. </a:t>
            </a:r>
          </a:p>
          <a:p>
            <a:pPr marL="228600" indent="-228600">
              <a:spcAft>
                <a:spcPts val="900"/>
              </a:spcAft>
              <a:buFont typeface="+mj-lt"/>
              <a:buAutoNum type="alphaLcPeriod"/>
            </a:pPr>
            <a:r>
              <a:rPr lang="en-US" sz="1200" dirty="0">
                <a:latin typeface="+mj-lt"/>
                <a:ea typeface="Calibri" panose="020F0502020204030204" pitchFamily="34" charset="0"/>
                <a:cs typeface="Times New Roman" panose="02020603050405020304" pitchFamily="18" charset="0"/>
              </a:rPr>
              <a:t>The datasets identified in (Prerequisite #2) are in .csv file format, which are readable by the standard SQLite import function.  Each can be imported individually by going to </a:t>
            </a:r>
            <a:r>
              <a:rPr lang="en-US" sz="1200" dirty="0" err="1">
                <a:latin typeface="+mj-lt"/>
                <a:ea typeface="Calibri" panose="020F0502020204030204" pitchFamily="34" charset="0"/>
                <a:cs typeface="Times New Roman" panose="02020603050405020304" pitchFamily="18" charset="0"/>
              </a:rPr>
              <a:t>File</a:t>
            </a:r>
            <a:r>
              <a:rPr lang="en-US" sz="1200" dirty="0" err="1">
                <a:latin typeface="+mj-lt"/>
                <a:ea typeface="Calibri" panose="020F0502020204030204" pitchFamily="34" charset="0"/>
                <a:cs typeface="Times New Roman" panose="02020603050405020304" pitchFamily="18" charset="0"/>
                <a:sym typeface="Wingdings" panose="05000000000000000000" pitchFamily="2" charset="2"/>
              </a:rPr>
              <a:t></a:t>
            </a:r>
            <a:r>
              <a:rPr lang="en-US" sz="1200" dirty="0" err="1">
                <a:latin typeface="+mj-lt"/>
                <a:ea typeface="Calibri" panose="020F0502020204030204" pitchFamily="34" charset="0"/>
                <a:cs typeface="Times New Roman" panose="02020603050405020304" pitchFamily="18" charset="0"/>
              </a:rPr>
              <a:t>Import</a:t>
            </a:r>
            <a:r>
              <a:rPr lang="en-US" sz="1200" dirty="0" err="1">
                <a:latin typeface="+mj-lt"/>
                <a:ea typeface="Calibri" panose="020F0502020204030204" pitchFamily="34" charset="0"/>
                <a:cs typeface="Times New Roman" panose="02020603050405020304" pitchFamily="18" charset="0"/>
                <a:sym typeface="Wingdings" panose="05000000000000000000" pitchFamily="2" charset="2"/>
              </a:rPr>
              <a:t></a:t>
            </a:r>
            <a:r>
              <a:rPr lang="en-US" sz="1200" dirty="0" err="1">
                <a:latin typeface="+mj-lt"/>
                <a:ea typeface="Calibri" panose="020F0502020204030204" pitchFamily="34" charset="0"/>
                <a:cs typeface="Times New Roman" panose="02020603050405020304" pitchFamily="18" charset="0"/>
              </a:rPr>
              <a:t>Table</a:t>
            </a:r>
            <a:r>
              <a:rPr lang="en-US" sz="1200" dirty="0">
                <a:latin typeface="+mj-lt"/>
                <a:ea typeface="Calibri" panose="020F0502020204030204" pitchFamily="34" charset="0"/>
                <a:cs typeface="Times New Roman" panose="02020603050405020304" pitchFamily="18" charset="0"/>
              </a:rPr>
              <a:t> from CSV file-</a:t>
            </a:r>
            <a:r>
              <a:rPr lang="en-US" sz="1200" dirty="0">
                <a:latin typeface="+mj-lt"/>
                <a:ea typeface="Calibri" panose="020F0502020204030204" pitchFamily="34" charset="0"/>
                <a:cs typeface="Times New Roman" panose="02020603050405020304" pitchFamily="18" charset="0"/>
                <a:sym typeface="Wingdings" panose="05000000000000000000" pitchFamily="2" charset="2"/>
              </a:rPr>
              <a:t></a:t>
            </a:r>
            <a:r>
              <a:rPr lang="en-US" sz="1200" dirty="0">
                <a:latin typeface="+mj-lt"/>
                <a:ea typeface="Calibri" panose="020F0502020204030204" pitchFamily="34" charset="0"/>
                <a:cs typeface="Times New Roman" panose="02020603050405020304" pitchFamily="18" charset="0"/>
              </a:rPr>
              <a:t>and selecting the respective .csv file.  Be sure to check the ‘Column Names in first line’ box </a:t>
            </a:r>
            <a:r>
              <a:rPr lang="en-US" sz="1200" dirty="0" smtClean="0">
                <a:latin typeface="+mj-lt"/>
                <a:ea typeface="Calibri" panose="020F0502020204030204" pitchFamily="34" charset="0"/>
                <a:cs typeface="Times New Roman" panose="02020603050405020304" pitchFamily="18" charset="0"/>
              </a:rPr>
              <a:t>when importing</a:t>
            </a:r>
            <a:r>
              <a:rPr lang="en-US" sz="1200" dirty="0">
                <a:latin typeface="+mj-lt"/>
                <a:ea typeface="Calibri" panose="020F0502020204030204" pitchFamily="34" charset="0"/>
                <a:cs typeface="Times New Roman" panose="02020603050405020304" pitchFamily="18" charset="0"/>
              </a:rPr>
              <a:t>.</a:t>
            </a:r>
          </a:p>
        </p:txBody>
      </p:sp>
      <p:sp>
        <p:nvSpPr>
          <p:cNvPr id="6"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Getting Started – Phase 1 Pre-work</a:t>
            </a:r>
            <a:endParaRPr lang="en" sz="2400" b="0" i="1" u="none" strike="noStrike" cap="none" dirty="0">
              <a:solidFill>
                <a:srgbClr val="FFFFFF"/>
              </a:solidFill>
              <a:latin typeface="Georgia"/>
              <a:ea typeface="Georgia"/>
              <a:cs typeface="Georgia"/>
              <a:sym typeface="Georgia"/>
            </a:endParaRPr>
          </a:p>
        </p:txBody>
      </p:sp>
    </p:spTree>
    <p:extLst>
      <p:ext uri="{BB962C8B-B14F-4D97-AF65-F5344CB8AC3E}">
        <p14:creationId xmlns:p14="http://schemas.microsoft.com/office/powerpoint/2010/main" val="3318734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5" name="Rectangle 4"/>
          <p:cNvSpPr/>
          <p:nvPr/>
        </p:nvSpPr>
        <p:spPr>
          <a:xfrm>
            <a:off x="832947" y="1331913"/>
            <a:ext cx="7344265" cy="3385542"/>
          </a:xfrm>
          <a:prstGeom prst="rect">
            <a:avLst/>
          </a:prstGeom>
        </p:spPr>
        <p:txBody>
          <a:bodyPr wrap="square">
            <a:spAutoFit/>
          </a:bodyPr>
          <a:lstStyle/>
          <a:p>
            <a:pPr marL="228600" indent="-228600">
              <a:spcAft>
                <a:spcPts val="900"/>
              </a:spcAft>
              <a:buFont typeface="+mj-lt"/>
              <a:buAutoNum type="alphaLcPeriod" startAt="3"/>
            </a:pPr>
            <a:r>
              <a:rPr lang="en-US" dirty="0">
                <a:latin typeface="+mj-lt"/>
              </a:rPr>
              <a:t>Once all tables are imported, </a:t>
            </a:r>
            <a:r>
              <a:rPr lang="en-US" b="1" dirty="0">
                <a:latin typeface="+mj-lt"/>
              </a:rPr>
              <a:t>rename each table</a:t>
            </a:r>
            <a:r>
              <a:rPr lang="en-US" dirty="0">
                <a:latin typeface="+mj-lt"/>
              </a:rPr>
              <a:t> (by right-clicking on the table, and selecting ‘Modify Table’) for purposes of query </a:t>
            </a:r>
            <a:r>
              <a:rPr lang="en-US" dirty="0" smtClean="0">
                <a:latin typeface="+mj-lt"/>
              </a:rPr>
              <a:t>simplicity:</a:t>
            </a:r>
          </a:p>
          <a:p>
            <a:pPr marL="228600" lvl="2">
              <a:spcAft>
                <a:spcPts val="900"/>
              </a:spcAft>
            </a:pPr>
            <a:r>
              <a:rPr lang="en-US" i="1" dirty="0">
                <a:latin typeface="+mj-lt"/>
              </a:rPr>
              <a:t>Note 1: </a:t>
            </a:r>
            <a:r>
              <a:rPr lang="en-US" dirty="0">
                <a:latin typeface="+mj-lt"/>
              </a:rPr>
              <a:t>you can also rename the files in Windows Explorer prior to the import</a:t>
            </a:r>
            <a:r>
              <a:rPr lang="en-US" dirty="0" smtClean="0">
                <a:latin typeface="+mj-lt"/>
              </a:rPr>
              <a:t>.</a:t>
            </a:r>
          </a:p>
          <a:p>
            <a:pPr marL="228600" lvl="2">
              <a:spcAft>
                <a:spcPts val="900"/>
              </a:spcAft>
            </a:pPr>
            <a:r>
              <a:rPr lang="en-US" i="1" dirty="0" smtClean="0">
                <a:latin typeface="+mj-lt"/>
              </a:rPr>
              <a:t>Note </a:t>
            </a:r>
            <a:r>
              <a:rPr lang="en-US" i="1" dirty="0">
                <a:latin typeface="+mj-lt"/>
              </a:rPr>
              <a:t>2: </a:t>
            </a:r>
            <a:r>
              <a:rPr lang="en-US" dirty="0">
                <a:latin typeface="+mj-lt"/>
              </a:rPr>
              <a:t>if you incorrectly import a table without column headers, you can drop that table using </a:t>
            </a:r>
            <a:r>
              <a:rPr lang="en-US" dirty="0" smtClean="0">
                <a:latin typeface="+mj-lt"/>
              </a:rPr>
              <a:t>(DELETE </a:t>
            </a:r>
            <a:r>
              <a:rPr lang="en-US" dirty="0">
                <a:latin typeface="+mj-lt"/>
              </a:rPr>
              <a:t>TABLE [Table Name]) and re-importing.</a:t>
            </a:r>
          </a:p>
          <a:p>
            <a:pPr marL="457200" lvl="2" indent="-228600">
              <a:spcAft>
                <a:spcPts val="900"/>
              </a:spcAft>
              <a:buFont typeface="Arial" panose="020B0604020202020204" pitchFamily="34" charset="0"/>
              <a:buChar char="•"/>
            </a:pPr>
            <a:r>
              <a:rPr lang="en-US" dirty="0" smtClean="0">
                <a:latin typeface="+mj-lt"/>
              </a:rPr>
              <a:t>‘</a:t>
            </a:r>
            <a:r>
              <a:rPr lang="en-US" dirty="0">
                <a:latin typeface="+mj-lt"/>
              </a:rPr>
              <a:t>SalesFINAL12312016’ to ‘</a:t>
            </a:r>
            <a:r>
              <a:rPr lang="en-US" dirty="0" err="1">
                <a:latin typeface="+mj-lt"/>
              </a:rPr>
              <a:t>SalesDec</a:t>
            </a:r>
            <a:r>
              <a:rPr lang="en-US" dirty="0">
                <a:latin typeface="+mj-lt"/>
              </a:rPr>
              <a:t>’</a:t>
            </a:r>
          </a:p>
          <a:p>
            <a:pPr marL="457200" lvl="2" indent="-228600">
              <a:spcAft>
                <a:spcPts val="900"/>
              </a:spcAft>
              <a:buFont typeface="Arial" panose="020B0604020202020204" pitchFamily="34" charset="0"/>
              <a:buChar char="•"/>
            </a:pPr>
            <a:r>
              <a:rPr lang="en-US" dirty="0" smtClean="0">
                <a:latin typeface="+mj-lt"/>
              </a:rPr>
              <a:t>‘</a:t>
            </a:r>
            <a:r>
              <a:rPr lang="en-US" dirty="0">
                <a:latin typeface="+mj-lt"/>
              </a:rPr>
              <a:t>Purchases12312016’ to ‘</a:t>
            </a:r>
            <a:r>
              <a:rPr lang="en-US" dirty="0" err="1">
                <a:latin typeface="+mj-lt"/>
              </a:rPr>
              <a:t>PurchasesDec</a:t>
            </a:r>
            <a:r>
              <a:rPr lang="en-US" dirty="0">
                <a:latin typeface="+mj-lt"/>
              </a:rPr>
              <a:t>’</a:t>
            </a:r>
          </a:p>
          <a:p>
            <a:pPr marL="457200" lvl="2" indent="-228600">
              <a:spcAft>
                <a:spcPts val="900"/>
              </a:spcAft>
              <a:buFont typeface="Arial" panose="020B0604020202020204" pitchFamily="34" charset="0"/>
              <a:buChar char="•"/>
            </a:pPr>
            <a:r>
              <a:rPr lang="en-US" dirty="0" smtClean="0">
                <a:latin typeface="+mj-lt"/>
              </a:rPr>
              <a:t>‘</a:t>
            </a:r>
            <a:r>
              <a:rPr lang="en-US" dirty="0">
                <a:latin typeface="+mj-lt"/>
              </a:rPr>
              <a:t>InvoicePurchases12312016’ to ‘</a:t>
            </a:r>
            <a:r>
              <a:rPr lang="en-US" dirty="0" err="1">
                <a:latin typeface="+mj-lt"/>
              </a:rPr>
              <a:t>VendorInvoicesDec</a:t>
            </a:r>
            <a:r>
              <a:rPr lang="en-US" dirty="0">
                <a:latin typeface="+mj-lt"/>
              </a:rPr>
              <a:t>’</a:t>
            </a:r>
          </a:p>
          <a:p>
            <a:pPr marL="457200" lvl="2" indent="-228600">
              <a:spcAft>
                <a:spcPts val="900"/>
              </a:spcAft>
              <a:buFont typeface="Arial" panose="020B0604020202020204" pitchFamily="34" charset="0"/>
              <a:buChar char="•"/>
            </a:pPr>
            <a:r>
              <a:rPr lang="en-US" dirty="0" smtClean="0">
                <a:latin typeface="+mj-lt"/>
              </a:rPr>
              <a:t>‘</a:t>
            </a:r>
            <a:r>
              <a:rPr lang="en-US" dirty="0">
                <a:latin typeface="+mj-lt"/>
              </a:rPr>
              <a:t>EndInvFINAL12312016’ to ‘</a:t>
            </a:r>
            <a:r>
              <a:rPr lang="en-US" dirty="0" err="1">
                <a:latin typeface="+mj-lt"/>
              </a:rPr>
              <a:t>EndInvDec</a:t>
            </a:r>
            <a:r>
              <a:rPr lang="en-US" dirty="0">
                <a:latin typeface="+mj-lt"/>
              </a:rPr>
              <a:t>’</a:t>
            </a:r>
          </a:p>
          <a:p>
            <a:pPr marL="457200" lvl="2" indent="-228600">
              <a:spcAft>
                <a:spcPts val="900"/>
              </a:spcAft>
              <a:buFont typeface="Arial" panose="020B0604020202020204" pitchFamily="34" charset="0"/>
              <a:buChar char="•"/>
            </a:pPr>
            <a:r>
              <a:rPr lang="en-US" dirty="0" smtClean="0">
                <a:latin typeface="+mj-lt"/>
              </a:rPr>
              <a:t>‘</a:t>
            </a:r>
            <a:r>
              <a:rPr lang="en-US" dirty="0">
                <a:latin typeface="+mj-lt"/>
              </a:rPr>
              <a:t>BegInvFINAL12312016’ to ‘</a:t>
            </a:r>
            <a:r>
              <a:rPr lang="en-US" dirty="0" err="1">
                <a:latin typeface="+mj-lt"/>
              </a:rPr>
              <a:t>BegInvDec</a:t>
            </a:r>
            <a:r>
              <a:rPr lang="en-US" dirty="0">
                <a:latin typeface="+mj-lt"/>
              </a:rPr>
              <a:t>’</a:t>
            </a:r>
          </a:p>
          <a:p>
            <a:pPr marL="457200" lvl="2" indent="-228600">
              <a:spcAft>
                <a:spcPts val="900"/>
              </a:spcAft>
              <a:buFont typeface="Arial" panose="020B0604020202020204" pitchFamily="34" charset="0"/>
              <a:buChar char="•"/>
            </a:pPr>
            <a:r>
              <a:rPr lang="en-US" dirty="0" smtClean="0">
                <a:latin typeface="+mj-lt"/>
              </a:rPr>
              <a:t>‘</a:t>
            </a:r>
            <a:r>
              <a:rPr lang="en-US" dirty="0">
                <a:latin typeface="+mj-lt"/>
              </a:rPr>
              <a:t>2017PurchasePricesDec’ to ‘</a:t>
            </a:r>
            <a:r>
              <a:rPr lang="en-US" dirty="0" err="1">
                <a:latin typeface="+mj-lt"/>
              </a:rPr>
              <a:t>PricingPurchasesDec</a:t>
            </a:r>
            <a:r>
              <a:rPr lang="en-US" dirty="0">
                <a:latin typeface="+mj-lt"/>
              </a:rPr>
              <a:t>’</a:t>
            </a:r>
          </a:p>
        </p:txBody>
      </p:sp>
      <p:sp>
        <p:nvSpPr>
          <p:cNvPr id="4" name="Shape 395"/>
          <p:cNvSpPr txBox="1"/>
          <p:nvPr/>
        </p:nvSpPr>
        <p:spPr>
          <a:xfrm>
            <a:off x="832949" y="280075"/>
            <a:ext cx="6525794" cy="325499"/>
          </a:xfrm>
          <a:prstGeom prst="rect">
            <a:avLst/>
          </a:prstGeom>
          <a:noFill/>
          <a:ln>
            <a:noFill/>
          </a:ln>
        </p:spPr>
        <p:txBody>
          <a:bodyPr wrap="square" lIns="0" tIns="0" rIns="0" bIns="0" anchor="t" anchorCtr="0">
            <a:noAutofit/>
          </a:bodyPr>
          <a:lstStyle/>
          <a:p>
            <a:pPr lvl="0">
              <a:buClr>
                <a:srgbClr val="000000"/>
              </a:buClr>
              <a:buSzPct val="25000"/>
            </a:pPr>
            <a:r>
              <a:rPr lang="en-US" sz="2400" i="1" dirty="0">
                <a:solidFill>
                  <a:srgbClr val="FFFFFF"/>
                </a:solidFill>
                <a:latin typeface="Georgia"/>
                <a:ea typeface="Georgia"/>
                <a:cs typeface="Georgia"/>
                <a:sym typeface="Georgia"/>
              </a:rPr>
              <a:t>Getting Started – Phase 1 Pre-work</a:t>
            </a:r>
            <a:endParaRPr lang="en" sz="2400" b="0" i="1" u="none" strike="noStrike" cap="none" dirty="0">
              <a:solidFill>
                <a:srgbClr val="FFFFFF"/>
              </a:solidFill>
              <a:latin typeface="Georgia"/>
              <a:ea typeface="Georgia"/>
              <a:cs typeface="Georgia"/>
              <a:sym typeface="Georgia"/>
            </a:endParaRPr>
          </a:p>
        </p:txBody>
      </p:sp>
    </p:spTree>
    <p:extLst>
      <p:ext uri="{BB962C8B-B14F-4D97-AF65-F5344CB8AC3E}">
        <p14:creationId xmlns:p14="http://schemas.microsoft.com/office/powerpoint/2010/main" val="1983998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47239</TotalTime>
  <Words>1761</Words>
  <Application>Microsoft Office PowerPoint</Application>
  <PresentationFormat>On-screen Show (16:9)</PresentationFormat>
  <Paragraphs>119</Paragraphs>
  <Slides>37</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Wingdings</vt:lpstr>
      <vt:lpstr>Times New Roman</vt:lpstr>
      <vt:lpstr>Georgia</vt:lpstr>
      <vt:lpstr>Arial</vt:lpstr>
      <vt:lpstr>Calibri</vt:lpstr>
      <vt:lpstr>Helvetica Neue</vt:lpstr>
      <vt:lpstr>simple-light-2</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R Isola</dc:creator>
  <cp:lastModifiedBy>Julie A. Peters</cp:lastModifiedBy>
  <cp:revision>97</cp:revision>
  <dcterms:modified xsi:type="dcterms:W3CDTF">2018-02-21T01:56:27Z</dcterms:modified>
</cp:coreProperties>
</file>