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156"/>
  </p:notesMasterIdLst>
  <p:sldIdLst>
    <p:sldId id="256" r:id="rId2"/>
    <p:sldId id="386" r:id="rId3"/>
    <p:sldId id="2262" r:id="rId4"/>
    <p:sldId id="2263" r:id="rId5"/>
    <p:sldId id="2264" r:id="rId6"/>
    <p:sldId id="2265" r:id="rId7"/>
    <p:sldId id="2082" r:id="rId8"/>
    <p:sldId id="2210" r:id="rId9"/>
    <p:sldId id="2211" r:id="rId10"/>
    <p:sldId id="2212" r:id="rId11"/>
    <p:sldId id="2213" r:id="rId12"/>
    <p:sldId id="288" r:id="rId13"/>
    <p:sldId id="2065" r:id="rId14"/>
    <p:sldId id="2077" r:id="rId15"/>
    <p:sldId id="2954" r:id="rId16"/>
    <p:sldId id="2955" r:id="rId17"/>
    <p:sldId id="308" r:id="rId18"/>
    <p:sldId id="310" r:id="rId19"/>
    <p:sldId id="2281" r:id="rId20"/>
    <p:sldId id="2106" r:id="rId21"/>
    <p:sldId id="2282" r:id="rId22"/>
    <p:sldId id="2283" r:id="rId23"/>
    <p:sldId id="277" r:id="rId24"/>
    <p:sldId id="266" r:id="rId25"/>
    <p:sldId id="2062" r:id="rId26"/>
    <p:sldId id="2284" r:id="rId27"/>
    <p:sldId id="271" r:id="rId28"/>
    <p:sldId id="272" r:id="rId29"/>
    <p:sldId id="2078" r:id="rId30"/>
    <p:sldId id="2108" r:id="rId31"/>
    <p:sldId id="2069" r:id="rId32"/>
    <p:sldId id="2070" r:id="rId33"/>
    <p:sldId id="2071" r:id="rId34"/>
    <p:sldId id="286" r:id="rId35"/>
    <p:sldId id="2985" r:id="rId36"/>
    <p:sldId id="2109" r:id="rId37"/>
    <p:sldId id="2112" r:id="rId38"/>
    <p:sldId id="2110" r:id="rId39"/>
    <p:sldId id="2941" r:id="rId40"/>
    <p:sldId id="267" r:id="rId41"/>
    <p:sldId id="436" r:id="rId42"/>
    <p:sldId id="257" r:id="rId43"/>
    <p:sldId id="2111" r:id="rId44"/>
    <p:sldId id="2113" r:id="rId45"/>
    <p:sldId id="2943" r:id="rId46"/>
    <p:sldId id="2944" r:id="rId47"/>
    <p:sldId id="260" r:id="rId48"/>
    <p:sldId id="2678" r:id="rId49"/>
    <p:sldId id="261" r:id="rId50"/>
    <p:sldId id="262" r:id="rId51"/>
    <p:sldId id="2956" r:id="rId52"/>
    <p:sldId id="2957" r:id="rId53"/>
    <p:sldId id="2115" r:id="rId54"/>
    <p:sldId id="2214" r:id="rId55"/>
    <p:sldId id="2947" r:id="rId56"/>
    <p:sldId id="2215" r:id="rId57"/>
    <p:sldId id="2269" r:id="rId58"/>
    <p:sldId id="2216" r:id="rId59"/>
    <p:sldId id="2218" r:id="rId60"/>
    <p:sldId id="2219" r:id="rId61"/>
    <p:sldId id="2220" r:id="rId62"/>
    <p:sldId id="2237" r:id="rId63"/>
    <p:sldId id="2221" r:id="rId64"/>
    <p:sldId id="2223" r:id="rId65"/>
    <p:sldId id="2224" r:id="rId66"/>
    <p:sldId id="2239" r:id="rId67"/>
    <p:sldId id="2238" r:id="rId68"/>
    <p:sldId id="2244" r:id="rId69"/>
    <p:sldId id="2245" r:id="rId70"/>
    <p:sldId id="2240" r:id="rId71"/>
    <p:sldId id="2961" r:id="rId72"/>
    <p:sldId id="2997" r:id="rId73"/>
    <p:sldId id="2248" r:id="rId74"/>
    <p:sldId id="2962" r:id="rId75"/>
    <p:sldId id="2225" r:id="rId76"/>
    <p:sldId id="2249" r:id="rId77"/>
    <p:sldId id="2250" r:id="rId78"/>
    <p:sldId id="2116" r:id="rId79"/>
    <p:sldId id="2259" r:id="rId80"/>
    <p:sldId id="2182" r:id="rId81"/>
    <p:sldId id="2952" r:id="rId82"/>
    <p:sldId id="2953" r:id="rId83"/>
    <p:sldId id="2945" r:id="rId84"/>
    <p:sldId id="2989" r:id="rId85"/>
    <p:sldId id="2127" r:id="rId86"/>
    <p:sldId id="2117" r:id="rId87"/>
    <p:sldId id="2128" r:id="rId88"/>
    <p:sldId id="2253" r:id="rId89"/>
    <p:sldId id="2254" r:id="rId90"/>
    <p:sldId id="2257" r:id="rId91"/>
    <p:sldId id="2258" r:id="rId92"/>
    <p:sldId id="2255" r:id="rId93"/>
    <p:sldId id="2256" r:id="rId94"/>
    <p:sldId id="2990" r:id="rId95"/>
    <p:sldId id="2946" r:id="rId96"/>
    <p:sldId id="2130" r:id="rId97"/>
    <p:sldId id="2138" r:id="rId98"/>
    <p:sldId id="2066" r:id="rId99"/>
    <p:sldId id="2192" r:id="rId100"/>
    <p:sldId id="2193" r:id="rId101"/>
    <p:sldId id="2194" r:id="rId102"/>
    <p:sldId id="2139" r:id="rId103"/>
    <p:sldId id="2068" r:id="rId104"/>
    <p:sldId id="2195" r:id="rId105"/>
    <p:sldId id="2197" r:id="rId106"/>
    <p:sldId id="2200" r:id="rId107"/>
    <p:sldId id="2199" r:id="rId108"/>
    <p:sldId id="2266" r:id="rId109"/>
    <p:sldId id="2267" r:id="rId110"/>
    <p:sldId id="2268" r:id="rId111"/>
    <p:sldId id="2141" r:id="rId112"/>
    <p:sldId id="2144" r:id="rId113"/>
    <p:sldId id="2143" r:id="rId114"/>
    <p:sldId id="2164" r:id="rId115"/>
    <p:sldId id="2165" r:id="rId116"/>
    <p:sldId id="2166" r:id="rId117"/>
    <p:sldId id="2998" r:id="rId118"/>
    <p:sldId id="2184" r:id="rId119"/>
    <p:sldId id="2185" r:id="rId120"/>
    <p:sldId id="2187" r:id="rId121"/>
    <p:sldId id="2271" r:id="rId122"/>
    <p:sldId id="2188" r:id="rId123"/>
    <p:sldId id="2272" r:id="rId124"/>
    <p:sldId id="598" r:id="rId125"/>
    <p:sldId id="2145" r:id="rId126"/>
    <p:sldId id="2168" r:id="rId127"/>
    <p:sldId id="2190" r:id="rId128"/>
    <p:sldId id="2191" r:id="rId129"/>
    <p:sldId id="2169" r:id="rId130"/>
    <p:sldId id="2273" r:id="rId131"/>
    <p:sldId id="2276" r:id="rId132"/>
    <p:sldId id="2146" r:id="rId133"/>
    <p:sldId id="2991" r:id="rId134"/>
    <p:sldId id="2992" r:id="rId135"/>
    <p:sldId id="2993" r:id="rId136"/>
    <p:sldId id="2147" r:id="rId137"/>
    <p:sldId id="2279" r:id="rId138"/>
    <p:sldId id="2280" r:id="rId139"/>
    <p:sldId id="2994" r:id="rId140"/>
    <p:sldId id="2995" r:id="rId141"/>
    <p:sldId id="2148" r:id="rId142"/>
    <p:sldId id="2277" r:id="rId143"/>
    <p:sldId id="2235" r:id="rId144"/>
    <p:sldId id="2278" r:id="rId145"/>
    <p:sldId id="2150" r:id="rId146"/>
    <p:sldId id="2232" r:id="rId147"/>
    <p:sldId id="2233" r:id="rId148"/>
    <p:sldId id="2234" r:id="rId149"/>
    <p:sldId id="2154" r:id="rId150"/>
    <p:sldId id="2236" r:id="rId151"/>
    <p:sldId id="2151" r:id="rId152"/>
    <p:sldId id="2979" r:id="rId153"/>
    <p:sldId id="2152" r:id="rId154"/>
    <p:sldId id="2987" r:id="rId155"/>
  </p:sldIdLst>
  <p:sldSz cx="9144000" cy="6858000" type="screen4x3"/>
  <p:notesSz cx="7099300" cy="10234613"/>
  <p:custDataLst>
    <p:tags r:id="rId15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F0D53239-5830-4600-93C3-8D8D43C3A2DC}">
          <p14:sldIdLst>
            <p14:sldId id="256"/>
            <p14:sldId id="386"/>
            <p14:sldId id="2262"/>
            <p14:sldId id="2263"/>
            <p14:sldId id="2264"/>
            <p14:sldId id="2265"/>
          </p14:sldIdLst>
        </p14:section>
        <p14:section name="１-（１）サービス創設の背景と位置づけ" id="{B0D8ABA0-E6FE-46B9-BDFB-8A9B53608CBA}">
          <p14:sldIdLst>
            <p14:sldId id="2082"/>
            <p14:sldId id="2210"/>
            <p14:sldId id="2211"/>
            <p14:sldId id="2212"/>
            <p14:sldId id="2213"/>
            <p14:sldId id="288"/>
            <p14:sldId id="2065"/>
            <p14:sldId id="2077"/>
            <p14:sldId id="2954"/>
            <p14:sldId id="2955"/>
            <p14:sldId id="308"/>
            <p14:sldId id="310"/>
            <p14:sldId id="2281"/>
            <p14:sldId id="2106"/>
            <p14:sldId id="2282"/>
            <p14:sldId id="2283"/>
          </p14:sldIdLst>
        </p14:section>
        <p14:section name="１-（２）サービスの概要" id="{8E93AF20-7556-4D24-B85B-251C77F4761E}">
          <p14:sldIdLst>
            <p14:sldId id="277"/>
            <p14:sldId id="266"/>
            <p14:sldId id="2062"/>
            <p14:sldId id="2284"/>
            <p14:sldId id="271"/>
            <p14:sldId id="272"/>
            <p14:sldId id="2078"/>
          </p14:sldIdLst>
        </p14:section>
        <p14:section name="１-（３）サービスの特色" id="{C48DD3E8-6808-483C-AD8B-88BDB5824DBB}">
          <p14:sldIdLst>
            <p14:sldId id="2108"/>
            <p14:sldId id="2069"/>
            <p14:sldId id="2070"/>
            <p14:sldId id="2071"/>
            <p14:sldId id="286"/>
            <p14:sldId id="2985"/>
          </p14:sldIdLst>
        </p14:section>
        <p14:section name="２－（１）本人を中心とした支援の全体像" id="{B98B5985-9F96-4FAB-83DC-142543248416}">
          <p14:sldIdLst>
            <p14:sldId id="2109"/>
            <p14:sldId id="2112"/>
            <p14:sldId id="2110"/>
            <p14:sldId id="2941"/>
            <p14:sldId id="267"/>
            <p14:sldId id="436"/>
            <p14:sldId id="257"/>
            <p14:sldId id="2111"/>
          </p14:sldIdLst>
        </p14:section>
        <p14:section name="２-（２）自立生活援助のサービスの流れ" id="{30E023CB-8626-4EB9-9E74-3118026E71E4}">
          <p14:sldIdLst>
            <p14:sldId id="2113"/>
            <p14:sldId id="2943"/>
            <p14:sldId id="2944"/>
            <p14:sldId id="260"/>
            <p14:sldId id="2678"/>
            <p14:sldId id="261"/>
            <p14:sldId id="262"/>
            <p14:sldId id="2956"/>
            <p14:sldId id="2957"/>
          </p14:sldIdLst>
        </p14:section>
        <p14:section name="３-（１）精神障害がある方の支援" id="{8840DCD9-2CE2-4D6F-BCE6-4218BBBA67DD}">
          <p14:sldIdLst>
            <p14:sldId id="2115"/>
            <p14:sldId id="2214"/>
            <p14:sldId id="2947"/>
            <p14:sldId id="2215"/>
            <p14:sldId id="2269"/>
            <p14:sldId id="2216"/>
            <p14:sldId id="2218"/>
            <p14:sldId id="2219"/>
            <p14:sldId id="2220"/>
            <p14:sldId id="2237"/>
            <p14:sldId id="2221"/>
            <p14:sldId id="2223"/>
            <p14:sldId id="2224"/>
            <p14:sldId id="2239"/>
            <p14:sldId id="2238"/>
            <p14:sldId id="2244"/>
            <p14:sldId id="2245"/>
            <p14:sldId id="2240"/>
            <p14:sldId id="2961"/>
            <p14:sldId id="2997"/>
            <p14:sldId id="2248"/>
            <p14:sldId id="2962"/>
            <p14:sldId id="2225"/>
            <p14:sldId id="2249"/>
            <p14:sldId id="2250"/>
          </p14:sldIdLst>
        </p14:section>
        <p14:section name="３-（２）知的障害がある方の支援" id="{88F7033B-769A-4C0E-9F3B-2F130E86DD45}">
          <p14:sldIdLst>
            <p14:sldId id="2116"/>
            <p14:sldId id="2259"/>
            <p14:sldId id="2182"/>
            <p14:sldId id="2952"/>
            <p14:sldId id="2953"/>
            <p14:sldId id="2945"/>
            <p14:sldId id="2989"/>
            <p14:sldId id="2127"/>
          </p14:sldIdLst>
        </p14:section>
        <p14:section name="３-（３）発達障害がある方の支援" id="{F9DA35DD-29AE-4A9F-8636-160A4DD99803}">
          <p14:sldIdLst>
            <p14:sldId id="2117"/>
            <p14:sldId id="2128"/>
            <p14:sldId id="2253"/>
            <p14:sldId id="2254"/>
            <p14:sldId id="2257"/>
            <p14:sldId id="2258"/>
            <p14:sldId id="2255"/>
            <p14:sldId id="2256"/>
            <p14:sldId id="2990"/>
            <p14:sldId id="2946"/>
            <p14:sldId id="2130"/>
          </p14:sldIdLst>
        </p14:section>
        <p14:section name="４-（１）事業運営の概要" id="{1FD4A42C-47E2-4EC3-8211-C9D13E8F0DE3}">
          <p14:sldIdLst>
            <p14:sldId id="2138"/>
            <p14:sldId id="2066"/>
            <p14:sldId id="2192"/>
            <p14:sldId id="2193"/>
            <p14:sldId id="2194"/>
          </p14:sldIdLst>
        </p14:section>
        <p14:section name="４-（２）マネジメントの要点" id="{2D599B87-94C3-435A-9938-30C43909FB97}">
          <p14:sldIdLst>
            <p14:sldId id="2139"/>
            <p14:sldId id="2068"/>
            <p14:sldId id="2195"/>
            <p14:sldId id="2197"/>
            <p14:sldId id="2200"/>
            <p14:sldId id="2199"/>
            <p14:sldId id="2266"/>
            <p14:sldId id="2267"/>
            <p14:sldId id="2268"/>
            <p14:sldId id="2141"/>
            <p14:sldId id="2144"/>
          </p14:sldIdLst>
        </p14:section>
        <p14:section name="５-（１）新たな住宅セーフティネット制度の概要" id="{940DAB93-B583-4824-A900-F62C7CB48E7B}">
          <p14:sldIdLst>
            <p14:sldId id="2143"/>
            <p14:sldId id="2164"/>
            <p14:sldId id="2165"/>
            <p14:sldId id="2166"/>
            <p14:sldId id="2998"/>
            <p14:sldId id="2184"/>
            <p14:sldId id="2185"/>
            <p14:sldId id="2187"/>
            <p14:sldId id="2271"/>
            <p14:sldId id="2188"/>
            <p14:sldId id="2272"/>
            <p14:sldId id="598"/>
          </p14:sldIdLst>
        </p14:section>
        <p14:section name="５-（２）居住支援法人の役割" id="{725B5DE6-F233-4701-825D-729DE9F4017C}">
          <p14:sldIdLst>
            <p14:sldId id="2145"/>
            <p14:sldId id="2168"/>
            <p14:sldId id="2190"/>
            <p14:sldId id="2191"/>
            <p14:sldId id="2169"/>
            <p14:sldId id="2273"/>
            <p14:sldId id="2276"/>
          </p14:sldIdLst>
        </p14:section>
        <p14:section name="６-（１）支援の一連の流れとポイント" id="{8EDE5A9A-E904-4F31-A669-ADC2C631218C}">
          <p14:sldIdLst>
            <p14:sldId id="2146"/>
            <p14:sldId id="2991"/>
            <p14:sldId id="2992"/>
            <p14:sldId id="2993"/>
          </p14:sldIdLst>
        </p14:section>
        <p14:section name="６-（２）支援事例" id="{396278E4-3AA0-4C33-BFEC-6F4A27BA7E9B}">
          <p14:sldIdLst>
            <p14:sldId id="2147"/>
            <p14:sldId id="2279"/>
            <p14:sldId id="2280"/>
            <p14:sldId id="2994"/>
            <p14:sldId id="2995"/>
          </p14:sldIdLst>
        </p14:section>
        <p14:section name="７-（１）連携にあり方" id="{CCFD13F8-9F96-4B9C-84AC-A2628E87D7D1}">
          <p14:sldIdLst>
            <p14:sldId id="2148"/>
            <p14:sldId id="2277"/>
            <p14:sldId id="2235"/>
            <p14:sldId id="2278"/>
          </p14:sldIdLst>
        </p14:section>
        <p14:section name="７-（２）連携の事例" id="{A960BC28-259C-4736-9292-EDA8D52D8FF3}">
          <p14:sldIdLst>
            <p14:sldId id="2150"/>
            <p14:sldId id="2232"/>
            <p14:sldId id="2233"/>
            <p14:sldId id="2234"/>
            <p14:sldId id="2154"/>
            <p14:sldId id="2236"/>
          </p14:sldIdLst>
        </p14:section>
        <p14:section name="８-（１）グループディスカッションの実施" id="{27557D24-4624-4C27-AD66-C111F802BD9E}">
          <p14:sldIdLst>
            <p14:sldId id="2151"/>
            <p14:sldId id="2979"/>
          </p14:sldIdLst>
        </p14:section>
        <p14:section name="８-（２）ディスカッション結果の発表・講師への質問" id="{BA87E782-86E5-4DCA-9916-F2A8D8FC8DEC}">
          <p14:sldIdLst>
            <p14:sldId id="2152"/>
          </p14:sldIdLst>
        </p14:section>
        <p14:section name="参考資料" id="{285ADEAD-C779-435F-9ADF-17FB558F54BF}">
          <p14:sldIdLst>
            <p14:sldId id="2987"/>
          </p14:sldIdLst>
        </p14:section>
      </p14:sectionLst>
    </p:ex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3" orient="horz" pos="845" userDrawn="1">
          <p15:clr>
            <a:srgbClr val="A4A3A4"/>
          </p15:clr>
        </p15:guide>
        <p15:guide id="4" pos="72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saki Taira" initials="MT" lastIdx="1" clrIdx="0">
    <p:extLst>
      <p:ext uri="{19B8F6BF-5375-455C-9EA6-DF929625EA0E}">
        <p15:presenceInfo xmlns:p15="http://schemas.microsoft.com/office/powerpoint/2012/main" userId="S::misaki.taira@pwc.com::4180d3c4-3252-4ef3-bf9b-0330413aa49b" providerId="AD"/>
      </p:ext>
    </p:extLst>
  </p:cmAuthor>
  <p:cmAuthor id="2" name="Kahoru Okada (JP)" initials="KO(" lastIdx="2" clrIdx="1">
    <p:extLst>
      <p:ext uri="{19B8F6BF-5375-455C-9EA6-DF929625EA0E}">
        <p15:presenceInfo xmlns:p15="http://schemas.microsoft.com/office/powerpoint/2012/main" userId="S::kahoru.okada@pwc.com::c0ec3213-b1f0-46fd-a808-c70377ff7e83" providerId="AD"/>
      </p:ext>
    </p:extLst>
  </p:cmAuthor>
  <p:cmAuthor id="3" name="岡部 正文" initials="岡部" lastIdx="4" clrIdx="2">
    <p:extLst>
      <p:ext uri="{19B8F6BF-5375-455C-9EA6-DF929625EA0E}">
        <p15:presenceInfo xmlns:p15="http://schemas.microsoft.com/office/powerpoint/2012/main" userId="b00e8c69b3605c92" providerId="Windows Live"/>
      </p:ext>
    </p:extLst>
  </p:cmAuthor>
  <p:cmAuthor id="4" name="Rinko Uemura (JP)" initials="RU(" lastIdx="1" clrIdx="3">
    <p:extLst>
      <p:ext uri="{19B8F6BF-5375-455C-9EA6-DF929625EA0E}">
        <p15:presenceInfo xmlns:p15="http://schemas.microsoft.com/office/powerpoint/2012/main" userId="S::rinko.uemura@pwc.com::1e120fa6-2800-4ca0-bd4d-177099c82a9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FFCCCC"/>
    <a:srgbClr val="FFFFFF"/>
    <a:srgbClr val="000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913" autoAdjust="0"/>
  </p:normalViewPr>
  <p:slideViewPr>
    <p:cSldViewPr snapToGrid="0">
      <p:cViewPr varScale="1">
        <p:scale>
          <a:sx n="78" d="100"/>
          <a:sy n="78" d="100"/>
        </p:scale>
        <p:origin x="730" y="58"/>
      </p:cViewPr>
      <p:guideLst>
        <p:guide orient="horz" pos="2183"/>
        <p:guide pos="2880"/>
        <p:guide orient="horz" pos="845"/>
        <p:guide pos="725"/>
      </p:guideLst>
    </p:cSldViewPr>
  </p:slideViewPr>
  <p:outlineViewPr>
    <p:cViewPr>
      <p:scale>
        <a:sx n="33" d="100"/>
        <a:sy n="33" d="100"/>
      </p:scale>
      <p:origin x="0" y="-23890"/>
    </p:cViewPr>
  </p:outlineViewPr>
  <p:notesTextViewPr>
    <p:cViewPr>
      <p:scale>
        <a:sx n="1" d="1"/>
        <a:sy n="1" d="1"/>
      </p:scale>
      <p:origin x="0" y="0"/>
    </p:cViewPr>
  </p:notesTextViewPr>
  <p:sorterViewPr>
    <p:cViewPr>
      <p:scale>
        <a:sx n="100" d="100"/>
        <a:sy n="100" d="100"/>
      </p:scale>
      <p:origin x="0" y="-50597"/>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gs" Target="tags/tag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3" Type="http://schemas.openxmlformats.org/officeDocument/2006/relationships/oleObject" Target="file:///C:\Users\horisaki-s2mb\Desktop\&#9733;&#29983;&#27963;&#20445;&#35703;&#12398;&#29366;&#27841;.xls" TargetMode="External"/><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oleObject" Target="file:///C:\Users\tateiwa-r2yj\Desktop\&#65331;&#65326;&#27861;&#21046;\&#9632;_&#27861;&#26696;&#12509;&#12531;&#12481;&#32117;\&#33509;&#24180;&#23652;&#12398;&#21454;&#20837;&#12539;&#23376;&#12393;&#12418;&#25968;&#12493;&#12483;&#12463;rev.xlsx" TargetMode="External"/><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oleObject" Target="file:///\\HSVFS12PV\HOB-HD-T\30_&#20303;&#23429;&#32207;&#21512;&#25972;&#20633;&#35506;\&#9733;&#9733;&#12354;&#12435;&#12375;&#12435;&#20303;&#23429;&#27861;&#23450;&#21270;&#26908;&#35342;&#9733;&#9733;\&#9733;&#24819;&#23450;&#21839;&#12539;&#21442;&#32771;&#36039;&#26009;\&#9733;&#12487;&#12540;&#12479;&#12539;&#21442;&#32771;&#36039;&#26009;&#9733;\&#9733;&#12464;&#12521;&#12501;&#20316;&#25104;&#12398;&#20803;&#12501;&#12449;&#12452;&#12523;\&#9733;&#29983;&#27963;&#20445;&#35703;&#21463;&#32102;&#19990;&#24111;&#12398;&#25512;&#31227;.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853613747556233E-2"/>
          <c:y val="3.7825077295564474E-2"/>
          <c:w val="0.80593553520853944"/>
          <c:h val="0.87148212004785608"/>
        </c:manualLayout>
      </c:layout>
      <c:barChart>
        <c:barDir val="col"/>
        <c:grouping val="stacked"/>
        <c:varyColors val="0"/>
        <c:ser>
          <c:idx val="0"/>
          <c:order val="0"/>
          <c:tx>
            <c:strRef>
              <c:f>Sheet1!$B$1</c:f>
              <c:strCache>
                <c:ptCount val="1"/>
                <c:pt idx="0">
                  <c:v>入院患者数</c:v>
                </c:pt>
              </c:strCache>
            </c:strRef>
          </c:tx>
          <c:spPr>
            <a:pattFill prst="dkUpDiag">
              <a:fgClr>
                <a:srgbClr val="FFFF00"/>
              </a:fgClr>
              <a:bgClr>
                <a:schemeClr val="bg1"/>
              </a:bgClr>
            </a:pattFill>
            <a:ln w="25400">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Sheet1!$B$2:$B$7</c:f>
              <c:numCache>
                <c:formatCode>General</c:formatCode>
                <c:ptCount val="6"/>
                <c:pt idx="0">
                  <c:v>34.5</c:v>
                </c:pt>
                <c:pt idx="1">
                  <c:v>35.299999999999997</c:v>
                </c:pt>
                <c:pt idx="2">
                  <c:v>33.299999999999997</c:v>
                </c:pt>
                <c:pt idx="3">
                  <c:v>32.299999999999997</c:v>
                </c:pt>
                <c:pt idx="4">
                  <c:v>31.3</c:v>
                </c:pt>
                <c:pt idx="5">
                  <c:v>30.2</c:v>
                </c:pt>
              </c:numCache>
            </c:numRef>
          </c:val>
          <c:extLst>
            <c:ext xmlns:c16="http://schemas.microsoft.com/office/drawing/2014/chart" uri="{C3380CC4-5D6E-409C-BE32-E72D297353CC}">
              <c16:uniqueId val="{00000000-67E2-4463-9265-ED68D739DE89}"/>
            </c:ext>
          </c:extLst>
        </c:ser>
        <c:ser>
          <c:idx val="1"/>
          <c:order val="1"/>
          <c:tx>
            <c:strRef>
              <c:f>Sheet1!$C$1</c:f>
              <c:strCache>
                <c:ptCount val="1"/>
                <c:pt idx="0">
                  <c:v>外来患者数</c:v>
                </c:pt>
              </c:strCache>
            </c:strRef>
          </c:tx>
          <c:spPr>
            <a:pattFill prst="ltUpDiag">
              <a:fgClr>
                <a:srgbClr val="0070C0"/>
              </a:fgClr>
              <a:bgClr>
                <a:schemeClr val="bg1"/>
              </a:bgClr>
            </a:pattFill>
            <a:ln w="25400" cap="flat" cmpd="sng" algn="ctr">
              <a:solidFill>
                <a:schemeClr val="dk1"/>
              </a:solidFill>
              <a:prstDash val="solid"/>
            </a:ln>
            <a:effectLst/>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Sheet1!$C$2:$C$7</c:f>
              <c:numCache>
                <c:formatCode>General</c:formatCode>
                <c:ptCount val="6"/>
                <c:pt idx="0">
                  <c:v>223.89999999999998</c:v>
                </c:pt>
                <c:pt idx="1">
                  <c:v>267.5</c:v>
                </c:pt>
                <c:pt idx="2">
                  <c:v>290</c:v>
                </c:pt>
                <c:pt idx="3">
                  <c:v>287.8</c:v>
                </c:pt>
                <c:pt idx="4">
                  <c:v>361.1</c:v>
                </c:pt>
                <c:pt idx="5">
                  <c:v>389.1</c:v>
                </c:pt>
              </c:numCache>
            </c:numRef>
          </c:val>
          <c:extLst>
            <c:ext xmlns:c16="http://schemas.microsoft.com/office/drawing/2014/chart" uri="{C3380CC4-5D6E-409C-BE32-E72D297353CC}">
              <c16:uniqueId val="{00000001-67E2-4463-9265-ED68D739DE89}"/>
            </c:ext>
          </c:extLst>
        </c:ser>
        <c:dLbls>
          <c:showLegendKey val="0"/>
          <c:showVal val="0"/>
          <c:showCatName val="0"/>
          <c:showSerName val="0"/>
          <c:showPercent val="0"/>
          <c:showBubbleSize val="0"/>
        </c:dLbls>
        <c:gapWidth val="50"/>
        <c:overlap val="100"/>
        <c:axId val="123246080"/>
        <c:axId val="123247616"/>
      </c:barChart>
      <c:catAx>
        <c:axId val="123246080"/>
        <c:scaling>
          <c:orientation val="minMax"/>
        </c:scaling>
        <c:delete val="0"/>
        <c:axPos val="b"/>
        <c:numFmt formatCode="General" sourceLinked="0"/>
        <c:majorTickMark val="none"/>
        <c:minorTickMark val="none"/>
        <c:tickLblPos val="nextTo"/>
        <c:crossAx val="123247616"/>
        <c:crosses val="autoZero"/>
        <c:auto val="1"/>
        <c:lblAlgn val="ctr"/>
        <c:lblOffset val="100"/>
        <c:noMultiLvlLbl val="0"/>
      </c:catAx>
      <c:valAx>
        <c:axId val="123247616"/>
        <c:scaling>
          <c:orientation val="minMax"/>
          <c:max val="450"/>
        </c:scaling>
        <c:delete val="0"/>
        <c:axPos val="l"/>
        <c:majorGridlines/>
        <c:numFmt formatCode="General" sourceLinked="1"/>
        <c:majorTickMark val="out"/>
        <c:minorTickMark val="none"/>
        <c:tickLblPos val="nextTo"/>
        <c:crossAx val="123246080"/>
        <c:crosses val="autoZero"/>
        <c:crossBetween val="between"/>
      </c:valAx>
    </c:plotArea>
    <c:legend>
      <c:legendPos val="r"/>
      <c:overlay val="0"/>
    </c:legend>
    <c:plotVisOnly val="1"/>
    <c:dispBlanksAs val="gap"/>
    <c:showDLblsOverMax val="0"/>
  </c:chart>
  <c:txPr>
    <a:bodyPr/>
    <a:lstStyle/>
    <a:p>
      <a:pPr>
        <a:defRPr sz="1400" b="1"/>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0～24歳</c:v>
                </c:pt>
              </c:strCache>
            </c:strRef>
          </c:tx>
          <c:spPr>
            <a:pattFill prst="lgCheck">
              <a:fgClr>
                <a:srgbClr val="FFFF00"/>
              </a:fgClr>
              <a:bgClr>
                <a:schemeClr val="bg1"/>
              </a:bgClr>
            </a:pattFill>
            <a:ln>
              <a:solidFill>
                <a:schemeClr val="tx1"/>
              </a:solidFill>
            </a:ln>
          </c:spPr>
          <c:invertIfNegative val="0"/>
          <c:dLbls>
            <c:spPr>
              <a:noFill/>
              <a:ln>
                <a:noFill/>
              </a:ln>
              <a:effectLst/>
            </c:spPr>
            <c:txPr>
              <a:bodyPr/>
              <a:lstStyle/>
              <a:p>
                <a:pPr>
                  <a:defRPr sz="14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Sheet1!$B$2:$B$7</c:f>
              <c:numCache>
                <c:formatCode>0.0_ </c:formatCode>
                <c:ptCount val="6"/>
                <c:pt idx="0">
                  <c:v>22.81</c:v>
                </c:pt>
                <c:pt idx="1">
                  <c:v>27.24</c:v>
                </c:pt>
                <c:pt idx="2">
                  <c:v>27.66</c:v>
                </c:pt>
                <c:pt idx="3">
                  <c:v>27.9</c:v>
                </c:pt>
                <c:pt idx="4">
                  <c:v>36.25</c:v>
                </c:pt>
                <c:pt idx="5">
                  <c:v>38.5</c:v>
                </c:pt>
              </c:numCache>
            </c:numRef>
          </c:val>
          <c:extLst>
            <c:ext xmlns:c16="http://schemas.microsoft.com/office/drawing/2014/chart" uri="{C3380CC4-5D6E-409C-BE32-E72D297353CC}">
              <c16:uniqueId val="{00000000-8238-431C-B0D4-6559E7D6EDBD}"/>
            </c:ext>
          </c:extLst>
        </c:ser>
        <c:ser>
          <c:idx val="1"/>
          <c:order val="1"/>
          <c:tx>
            <c:strRef>
              <c:f>Sheet1!$C$1</c:f>
              <c:strCache>
                <c:ptCount val="1"/>
                <c:pt idx="0">
                  <c:v>25～34歳</c:v>
                </c:pt>
              </c:strCache>
            </c:strRef>
          </c:tx>
          <c:spPr>
            <a:pattFill prst="wdDnDiag">
              <a:fgClr>
                <a:srgbClr val="FFC000"/>
              </a:fgClr>
              <a:bgClr>
                <a:schemeClr val="bg1"/>
              </a:bgClr>
            </a:pattFill>
            <a:ln>
              <a:solidFill>
                <a:schemeClr val="tx1"/>
              </a:solidFill>
            </a:ln>
          </c:spPr>
          <c:invertIfNegative val="0"/>
          <c:dLbls>
            <c:spPr>
              <a:noFill/>
              <a:ln>
                <a:noFill/>
              </a:ln>
              <a:effectLst/>
            </c:spPr>
            <c:txPr>
              <a:bodyPr/>
              <a:lstStyle/>
              <a:p>
                <a:pPr>
                  <a:defRPr sz="14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Sheet1!$C$2:$C$7</c:f>
              <c:numCache>
                <c:formatCode>0.0_ </c:formatCode>
                <c:ptCount val="6"/>
                <c:pt idx="0">
                  <c:v>34.92</c:v>
                </c:pt>
                <c:pt idx="1">
                  <c:v>39.51</c:v>
                </c:pt>
                <c:pt idx="2">
                  <c:v>35.83</c:v>
                </c:pt>
                <c:pt idx="3">
                  <c:v>33.68</c:v>
                </c:pt>
                <c:pt idx="4">
                  <c:v>36.229999999999997</c:v>
                </c:pt>
                <c:pt idx="5">
                  <c:v>36.200000000000003</c:v>
                </c:pt>
              </c:numCache>
            </c:numRef>
          </c:val>
          <c:extLst>
            <c:ext xmlns:c16="http://schemas.microsoft.com/office/drawing/2014/chart" uri="{C3380CC4-5D6E-409C-BE32-E72D297353CC}">
              <c16:uniqueId val="{00000001-8238-431C-B0D4-6559E7D6EDBD}"/>
            </c:ext>
          </c:extLst>
        </c:ser>
        <c:ser>
          <c:idx val="2"/>
          <c:order val="2"/>
          <c:tx>
            <c:strRef>
              <c:f>Sheet1!$D$1</c:f>
              <c:strCache>
                <c:ptCount val="1"/>
                <c:pt idx="0">
                  <c:v>35～44歳</c:v>
                </c:pt>
              </c:strCache>
            </c:strRef>
          </c:tx>
          <c:spPr>
            <a:pattFill prst="trellis">
              <a:fgClr>
                <a:schemeClr val="accent6"/>
              </a:fgClr>
              <a:bgClr>
                <a:schemeClr val="bg1"/>
              </a:bgClr>
            </a:pattFill>
            <a:ln>
              <a:solidFill>
                <a:schemeClr val="tx1"/>
              </a:solidFill>
            </a:ln>
          </c:spPr>
          <c:invertIfNegative val="0"/>
          <c:dLbls>
            <c:spPr>
              <a:noFill/>
            </c:spPr>
            <c:txPr>
              <a:bodyPr/>
              <a:lstStyle/>
              <a:p>
                <a:pPr>
                  <a:defRPr sz="14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Sheet1!$D$2:$D$7</c:f>
              <c:numCache>
                <c:formatCode>0.0_ </c:formatCode>
                <c:ptCount val="6"/>
                <c:pt idx="0">
                  <c:v>34.159999999999997</c:v>
                </c:pt>
                <c:pt idx="1">
                  <c:v>46.19</c:v>
                </c:pt>
                <c:pt idx="2">
                  <c:v>50.03</c:v>
                </c:pt>
                <c:pt idx="3">
                  <c:v>50.4</c:v>
                </c:pt>
                <c:pt idx="4">
                  <c:v>58.51</c:v>
                </c:pt>
                <c:pt idx="5">
                  <c:v>58.2</c:v>
                </c:pt>
              </c:numCache>
            </c:numRef>
          </c:val>
          <c:extLst>
            <c:ext xmlns:c16="http://schemas.microsoft.com/office/drawing/2014/chart" uri="{C3380CC4-5D6E-409C-BE32-E72D297353CC}">
              <c16:uniqueId val="{00000002-8238-431C-B0D4-6559E7D6EDBD}"/>
            </c:ext>
          </c:extLst>
        </c:ser>
        <c:ser>
          <c:idx val="3"/>
          <c:order val="3"/>
          <c:tx>
            <c:strRef>
              <c:f>Sheet1!$E$1</c:f>
              <c:strCache>
                <c:ptCount val="1"/>
                <c:pt idx="0">
                  <c:v>45～54歳</c:v>
                </c:pt>
              </c:strCache>
            </c:strRef>
          </c:tx>
          <c:spPr>
            <a:pattFill prst="ltDnDiag">
              <a:fgClr>
                <a:srgbClr val="FF0000"/>
              </a:fgClr>
              <a:bgClr>
                <a:schemeClr val="bg1"/>
              </a:bgClr>
            </a:pattFill>
            <a:ln>
              <a:solidFill>
                <a:schemeClr val="tx1"/>
              </a:solidFill>
            </a:ln>
          </c:spPr>
          <c:invertIfNegative val="0"/>
          <c:dLbls>
            <c:spPr>
              <a:noFill/>
              <a:ln>
                <a:noFill/>
              </a:ln>
              <a:effectLst/>
            </c:spPr>
            <c:txPr>
              <a:bodyPr/>
              <a:lstStyle/>
              <a:p>
                <a:pPr>
                  <a:defRPr sz="14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Sheet1!$E$2:$E$7</c:f>
              <c:numCache>
                <c:formatCode>0.0_ </c:formatCode>
                <c:ptCount val="6"/>
                <c:pt idx="0">
                  <c:v>36.840000000000003</c:v>
                </c:pt>
                <c:pt idx="1">
                  <c:v>37.69</c:v>
                </c:pt>
                <c:pt idx="2">
                  <c:v>41.61</c:v>
                </c:pt>
                <c:pt idx="3">
                  <c:v>40.21</c:v>
                </c:pt>
                <c:pt idx="4">
                  <c:v>52.38</c:v>
                </c:pt>
                <c:pt idx="5">
                  <c:v>63.9</c:v>
                </c:pt>
              </c:numCache>
            </c:numRef>
          </c:val>
          <c:extLst>
            <c:ext xmlns:c16="http://schemas.microsoft.com/office/drawing/2014/chart" uri="{C3380CC4-5D6E-409C-BE32-E72D297353CC}">
              <c16:uniqueId val="{00000003-8238-431C-B0D4-6559E7D6EDBD}"/>
            </c:ext>
          </c:extLst>
        </c:ser>
        <c:ser>
          <c:idx val="4"/>
          <c:order val="4"/>
          <c:tx>
            <c:strRef>
              <c:f>Sheet1!$F$1</c:f>
              <c:strCache>
                <c:ptCount val="1"/>
                <c:pt idx="0">
                  <c:v>55～64歳</c:v>
                </c:pt>
              </c:strCache>
            </c:strRef>
          </c:tx>
          <c:spPr>
            <a:pattFill prst="pct40">
              <a:fgClr>
                <a:srgbClr val="7030A0"/>
              </a:fgClr>
              <a:bgClr>
                <a:schemeClr val="bg1"/>
              </a:bgClr>
            </a:pattFill>
            <a:ln>
              <a:solidFill>
                <a:schemeClr val="tx1"/>
              </a:solidFill>
            </a:ln>
          </c:spPr>
          <c:invertIfNegative val="0"/>
          <c:dLbls>
            <c:spPr>
              <a:noFill/>
              <a:ln>
                <a:noFill/>
              </a:ln>
              <a:effectLst/>
            </c:spPr>
            <c:txPr>
              <a:bodyPr/>
              <a:lstStyle/>
              <a:p>
                <a:pPr>
                  <a:defRPr sz="14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Sheet1!$F$2:$F$7</c:f>
              <c:numCache>
                <c:formatCode>0.0_ </c:formatCode>
                <c:ptCount val="6"/>
                <c:pt idx="0">
                  <c:v>33.79</c:v>
                </c:pt>
                <c:pt idx="1">
                  <c:v>39.69</c:v>
                </c:pt>
                <c:pt idx="2">
                  <c:v>43.25</c:v>
                </c:pt>
                <c:pt idx="3">
                  <c:v>37.79</c:v>
                </c:pt>
                <c:pt idx="4">
                  <c:v>45.48</c:v>
                </c:pt>
                <c:pt idx="5">
                  <c:v>47.7</c:v>
                </c:pt>
              </c:numCache>
            </c:numRef>
          </c:val>
          <c:extLst>
            <c:ext xmlns:c16="http://schemas.microsoft.com/office/drawing/2014/chart" uri="{C3380CC4-5D6E-409C-BE32-E72D297353CC}">
              <c16:uniqueId val="{00000004-8238-431C-B0D4-6559E7D6EDBD}"/>
            </c:ext>
          </c:extLst>
        </c:ser>
        <c:ser>
          <c:idx val="5"/>
          <c:order val="5"/>
          <c:tx>
            <c:strRef>
              <c:f>Sheet1!$G$1</c:f>
              <c:strCache>
                <c:ptCount val="1"/>
                <c:pt idx="0">
                  <c:v>65～74歳</c:v>
                </c:pt>
              </c:strCache>
            </c:strRef>
          </c:tx>
          <c:spPr>
            <a:pattFill prst="openDmnd">
              <a:fgClr>
                <a:schemeClr val="tx2">
                  <a:lumMod val="60000"/>
                  <a:lumOff val="40000"/>
                </a:schemeClr>
              </a:fgClr>
              <a:bgClr>
                <a:schemeClr val="bg1"/>
              </a:bgClr>
            </a:pattFill>
            <a:ln>
              <a:solidFill>
                <a:schemeClr val="tx1"/>
              </a:solidFill>
            </a:ln>
          </c:spPr>
          <c:invertIfNegative val="0"/>
          <c:dLbls>
            <c:spPr>
              <a:noFill/>
              <a:ln>
                <a:noFill/>
              </a:ln>
              <a:effectLst/>
            </c:spPr>
            <c:txPr>
              <a:bodyPr/>
              <a:lstStyle/>
              <a:p>
                <a:pPr>
                  <a:defRPr sz="14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Sheet1!$G$2:$G$7</c:f>
              <c:numCache>
                <c:formatCode>0.0_ </c:formatCode>
                <c:ptCount val="6"/>
                <c:pt idx="0">
                  <c:v>32.01</c:v>
                </c:pt>
                <c:pt idx="1">
                  <c:v>35.96</c:v>
                </c:pt>
                <c:pt idx="2">
                  <c:v>39.880000000000003</c:v>
                </c:pt>
                <c:pt idx="3">
                  <c:v>33.25</c:v>
                </c:pt>
                <c:pt idx="4">
                  <c:v>47.83</c:v>
                </c:pt>
                <c:pt idx="5">
                  <c:v>51.4</c:v>
                </c:pt>
              </c:numCache>
            </c:numRef>
          </c:val>
          <c:extLst>
            <c:ext xmlns:c16="http://schemas.microsoft.com/office/drawing/2014/chart" uri="{C3380CC4-5D6E-409C-BE32-E72D297353CC}">
              <c16:uniqueId val="{00000005-8238-431C-B0D4-6559E7D6EDBD}"/>
            </c:ext>
          </c:extLst>
        </c:ser>
        <c:ser>
          <c:idx val="6"/>
          <c:order val="6"/>
          <c:tx>
            <c:strRef>
              <c:f>Sheet1!$H$1</c:f>
              <c:strCache>
                <c:ptCount val="1"/>
                <c:pt idx="0">
                  <c:v>75歳～</c:v>
                </c:pt>
              </c:strCache>
            </c:strRef>
          </c:tx>
          <c:spPr>
            <a:pattFill prst="pct75">
              <a:fgClr>
                <a:srgbClr val="00B050"/>
              </a:fgClr>
              <a:bgClr>
                <a:schemeClr val="bg1"/>
              </a:bgClr>
            </a:pattFill>
            <a:ln>
              <a:solidFill>
                <a:schemeClr val="tx1"/>
              </a:solidFill>
            </a:ln>
          </c:spPr>
          <c:invertIfNegative val="0"/>
          <c:dLbls>
            <c:spPr>
              <a:noFill/>
              <a:ln>
                <a:noFill/>
              </a:ln>
              <a:effectLst/>
            </c:spPr>
            <c:txPr>
              <a:bodyPr/>
              <a:lstStyle/>
              <a:p>
                <a:pPr>
                  <a:defRPr sz="14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Sheet1!$H$2:$H$7</c:f>
              <c:numCache>
                <c:formatCode>0.0_ </c:formatCode>
                <c:ptCount val="6"/>
                <c:pt idx="0">
                  <c:v>28.91</c:v>
                </c:pt>
                <c:pt idx="1">
                  <c:v>40.58</c:v>
                </c:pt>
                <c:pt idx="2">
                  <c:v>51.39</c:v>
                </c:pt>
                <c:pt idx="3">
                  <c:v>64.23</c:v>
                </c:pt>
                <c:pt idx="4">
                  <c:v>84.92</c:v>
                </c:pt>
                <c:pt idx="5">
                  <c:v>93.3</c:v>
                </c:pt>
              </c:numCache>
            </c:numRef>
          </c:val>
          <c:extLst>
            <c:ext xmlns:c16="http://schemas.microsoft.com/office/drawing/2014/chart" uri="{C3380CC4-5D6E-409C-BE32-E72D297353CC}">
              <c16:uniqueId val="{00000006-8238-431C-B0D4-6559E7D6EDBD}"/>
            </c:ext>
          </c:extLst>
        </c:ser>
        <c:ser>
          <c:idx val="7"/>
          <c:order val="7"/>
          <c:tx>
            <c:strRef>
              <c:f>Sheet1!$I$1</c:f>
              <c:strCache>
                <c:ptCount val="1"/>
                <c:pt idx="0">
                  <c:v>不詳</c:v>
                </c:pt>
              </c:strCache>
            </c:strRef>
          </c:tx>
          <c:spPr>
            <a:solidFill>
              <a:schemeClr val="tx1"/>
            </a:solidFill>
            <a:ln>
              <a:solidFill>
                <a:schemeClr val="tx1"/>
              </a:solidFill>
            </a:ln>
          </c:spPr>
          <c:invertIfNegative val="0"/>
          <c:dLbls>
            <c:dLbl>
              <c:idx val="0"/>
              <c:layout>
                <c:manualLayout>
                  <c:x val="0"/>
                  <c:y val="-9.240182351724631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238-431C-B0D4-6559E7D6EDBD}"/>
                </c:ext>
              </c:extLst>
            </c:dLbl>
            <c:spPr>
              <a:noFill/>
              <a:ln>
                <a:noFill/>
              </a:ln>
              <a:effectLst/>
            </c:spPr>
            <c:txPr>
              <a:bodyPr/>
              <a:lstStyle/>
              <a:p>
                <a:pPr>
                  <a:defRPr sz="14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Sheet1!$I$2:$I$7</c:f>
              <c:numCache>
                <c:formatCode>0.0_ </c:formatCode>
                <c:ptCount val="6"/>
                <c:pt idx="0">
                  <c:v>0.54</c:v>
                </c:pt>
                <c:pt idx="1">
                  <c:v>0.54</c:v>
                </c:pt>
                <c:pt idx="2">
                  <c:v>0.55000000000000004</c:v>
                </c:pt>
                <c:pt idx="3">
                  <c:v>1.02</c:v>
                </c:pt>
                <c:pt idx="4">
                  <c:v>0.95</c:v>
                </c:pt>
                <c:pt idx="5">
                  <c:v>0.7</c:v>
                </c:pt>
              </c:numCache>
            </c:numRef>
          </c:val>
          <c:extLst>
            <c:ext xmlns:c16="http://schemas.microsoft.com/office/drawing/2014/chart" uri="{C3380CC4-5D6E-409C-BE32-E72D297353CC}">
              <c16:uniqueId val="{00000008-8238-431C-B0D4-6559E7D6EDBD}"/>
            </c:ext>
          </c:extLst>
        </c:ser>
        <c:dLbls>
          <c:dLblPos val="ctr"/>
          <c:showLegendKey val="0"/>
          <c:showVal val="1"/>
          <c:showCatName val="0"/>
          <c:showSerName val="0"/>
          <c:showPercent val="0"/>
          <c:showBubbleSize val="0"/>
        </c:dLbls>
        <c:gapWidth val="50"/>
        <c:overlap val="100"/>
        <c:axId val="34527488"/>
        <c:axId val="34549760"/>
      </c:barChart>
      <c:catAx>
        <c:axId val="34527488"/>
        <c:scaling>
          <c:orientation val="minMax"/>
        </c:scaling>
        <c:delete val="0"/>
        <c:axPos val="b"/>
        <c:numFmt formatCode="General" sourceLinked="0"/>
        <c:majorTickMark val="none"/>
        <c:minorTickMark val="none"/>
        <c:tickLblPos val="nextTo"/>
        <c:crossAx val="34549760"/>
        <c:crosses val="autoZero"/>
        <c:auto val="1"/>
        <c:lblAlgn val="ctr"/>
        <c:lblOffset val="100"/>
        <c:noMultiLvlLbl val="0"/>
      </c:catAx>
      <c:valAx>
        <c:axId val="34549760"/>
        <c:scaling>
          <c:orientation val="minMax"/>
        </c:scaling>
        <c:delete val="0"/>
        <c:axPos val="l"/>
        <c:majorGridlines/>
        <c:numFmt formatCode="0.0_ " sourceLinked="1"/>
        <c:majorTickMark val="out"/>
        <c:minorTickMark val="none"/>
        <c:tickLblPos val="nextTo"/>
        <c:txPr>
          <a:bodyPr/>
          <a:lstStyle/>
          <a:p>
            <a:pPr>
              <a:defRPr sz="1600"/>
            </a:pPr>
            <a:endParaRPr lang="ja-JP"/>
          </a:p>
        </c:txPr>
        <c:crossAx val="34527488"/>
        <c:crosses val="autoZero"/>
        <c:crossBetween val="between"/>
      </c:valAx>
    </c:plotArea>
    <c:legend>
      <c:legendPos val="r"/>
      <c:layout>
        <c:manualLayout>
          <c:xMode val="edge"/>
          <c:yMode val="edge"/>
          <c:x val="0.86232616263939699"/>
          <c:y val="0.22623172325537072"/>
          <c:w val="0.12490221552441474"/>
          <c:h val="0.54753655348925856"/>
        </c:manualLayout>
      </c:layout>
      <c:overlay val="0"/>
      <c:txPr>
        <a:bodyPr/>
        <a:lstStyle/>
        <a:p>
          <a:pPr>
            <a:defRPr sz="1600"/>
          </a:pPr>
          <a:endParaRPr lang="ja-JP"/>
        </a:p>
      </c:txPr>
    </c:legend>
    <c:plotVisOnly val="1"/>
    <c:dispBlanksAs val="gap"/>
    <c:showDLblsOverMax val="0"/>
  </c:chart>
  <c:txPr>
    <a:bodyPr/>
    <a:lstStyle/>
    <a:p>
      <a:pPr>
        <a:defRPr sz="1800"/>
      </a:pPr>
      <a:endParaRPr lang="ja-JP"/>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307022750629009E-2"/>
          <c:y val="7.686782179477393E-2"/>
          <c:w val="0.62853595694228415"/>
          <c:h val="0.82913689046846184"/>
        </c:manualLayout>
      </c:layout>
      <c:barChart>
        <c:barDir val="col"/>
        <c:grouping val="stacked"/>
        <c:varyColors val="0"/>
        <c:ser>
          <c:idx val="0"/>
          <c:order val="0"/>
          <c:tx>
            <c:strRef>
              <c:f>Sheet1!$B$1</c:f>
              <c:strCache>
                <c:ptCount val="1"/>
                <c:pt idx="0">
                  <c:v>　てんかん</c:v>
                </c:pt>
              </c:strCache>
            </c:strRef>
          </c:tx>
          <c:spPr>
            <a:pattFill prst="openDmnd">
              <a:fgClr>
                <a:srgbClr val="0070C0"/>
              </a:fgClr>
              <a:bgClr>
                <a:schemeClr val="bg1"/>
              </a:bgClr>
            </a:pattFill>
            <a:ln>
              <a:solidFill>
                <a:schemeClr val="tx1"/>
              </a:solidFill>
            </a:ln>
          </c:spPr>
          <c:invertIfNegative val="0"/>
          <c:dLbls>
            <c:spPr>
              <a:noFill/>
            </c:spPr>
            <c:txPr>
              <a:bodyPr/>
              <a:lstStyle/>
              <a:p>
                <a:pPr>
                  <a:defRPr sz="12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Sheet1!$B$2:$B$7</c:f>
              <c:numCache>
                <c:formatCode>General</c:formatCode>
                <c:ptCount val="6"/>
                <c:pt idx="0">
                  <c:v>25.1</c:v>
                </c:pt>
                <c:pt idx="1">
                  <c:v>26.6</c:v>
                </c:pt>
                <c:pt idx="2">
                  <c:v>21.2</c:v>
                </c:pt>
                <c:pt idx="3">
                  <c:v>20.9</c:v>
                </c:pt>
                <c:pt idx="4">
                  <c:v>24.5</c:v>
                </c:pt>
                <c:pt idx="5">
                  <c:v>21.1</c:v>
                </c:pt>
              </c:numCache>
            </c:numRef>
          </c:val>
          <c:extLst>
            <c:ext xmlns:c16="http://schemas.microsoft.com/office/drawing/2014/chart" uri="{C3380CC4-5D6E-409C-BE32-E72D297353CC}">
              <c16:uniqueId val="{00000000-DA6D-403F-B817-1B4464BBAD73}"/>
            </c:ext>
          </c:extLst>
        </c:ser>
        <c:ser>
          <c:idx val="1"/>
          <c:order val="1"/>
          <c:tx>
            <c:strRef>
              <c:f>Sheet1!$C$1</c:f>
              <c:strCache>
                <c:ptCount val="1"/>
                <c:pt idx="0">
                  <c:v>その他の精神及び行動の障害</c:v>
                </c:pt>
              </c:strCache>
            </c:strRef>
          </c:tx>
          <c:spPr>
            <a:pattFill prst="pct75">
              <a:fgClr>
                <a:srgbClr val="00B050"/>
              </a:fgClr>
              <a:bgClr>
                <a:schemeClr val="bg1"/>
              </a:bgClr>
            </a:pattFill>
            <a:ln>
              <a:solidFill>
                <a:schemeClr val="tx1"/>
              </a:solidFill>
            </a:ln>
          </c:spPr>
          <c:invertIfNegative val="0"/>
          <c:dLbls>
            <c:spPr>
              <a:noFill/>
              <a:ln>
                <a:noFill/>
              </a:ln>
              <a:effectLst/>
            </c:spPr>
            <c:txPr>
              <a:bodyPr/>
              <a:lstStyle/>
              <a:p>
                <a:pPr>
                  <a:defRPr sz="12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Sheet1!$C$2:$C$7</c:f>
              <c:numCache>
                <c:formatCode>General</c:formatCode>
                <c:ptCount val="6"/>
                <c:pt idx="0">
                  <c:v>9.1</c:v>
                </c:pt>
                <c:pt idx="1">
                  <c:v>11.1</c:v>
                </c:pt>
                <c:pt idx="2" formatCode="0.0_ ">
                  <c:v>15</c:v>
                </c:pt>
                <c:pt idx="3">
                  <c:v>16.2</c:v>
                </c:pt>
                <c:pt idx="4" formatCode="0.0_ ">
                  <c:v>32</c:v>
                </c:pt>
                <c:pt idx="5" formatCode="0.0_ ">
                  <c:v>31.4</c:v>
                </c:pt>
              </c:numCache>
            </c:numRef>
          </c:val>
          <c:extLst>
            <c:ext xmlns:c16="http://schemas.microsoft.com/office/drawing/2014/chart" uri="{C3380CC4-5D6E-409C-BE32-E72D297353CC}">
              <c16:uniqueId val="{00000001-DA6D-403F-B817-1B4464BBAD73}"/>
            </c:ext>
          </c:extLst>
        </c:ser>
        <c:ser>
          <c:idx val="2"/>
          <c:order val="2"/>
          <c:tx>
            <c:strRef>
              <c:f>Sheet1!$D$1</c:f>
              <c:strCache>
                <c:ptCount val="1"/>
                <c:pt idx="0">
                  <c:v>精神作用物質使用による精神及び行動の障害</c:v>
                </c:pt>
              </c:strCache>
            </c:strRef>
          </c:tx>
          <c:spPr>
            <a:pattFill prst="solidDmnd">
              <a:fgClr>
                <a:srgbClr val="FFFF00"/>
              </a:fgClr>
              <a:bgClr>
                <a:schemeClr val="bg1"/>
              </a:bgClr>
            </a:pattFill>
            <a:ln>
              <a:solidFill>
                <a:schemeClr val="tx1"/>
              </a:solidFill>
            </a:ln>
          </c:spPr>
          <c:invertIfNegative val="0"/>
          <c:dLbls>
            <c:spPr>
              <a:noFill/>
              <a:ln>
                <a:noFill/>
              </a:ln>
              <a:effectLst/>
            </c:spPr>
            <c:txPr>
              <a:bodyPr/>
              <a:lstStyle/>
              <a:p>
                <a:pPr>
                  <a:defRPr sz="12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Sheet1!$D$2:$D$7</c:f>
              <c:numCache>
                <c:formatCode>General</c:formatCode>
                <c:ptCount val="6"/>
                <c:pt idx="0">
                  <c:v>3.9</c:v>
                </c:pt>
                <c:pt idx="1">
                  <c:v>4.3</c:v>
                </c:pt>
                <c:pt idx="2">
                  <c:v>5.2</c:v>
                </c:pt>
                <c:pt idx="3">
                  <c:v>6.5</c:v>
                </c:pt>
                <c:pt idx="4">
                  <c:v>7.3</c:v>
                </c:pt>
                <c:pt idx="5">
                  <c:v>6.4</c:v>
                </c:pt>
              </c:numCache>
            </c:numRef>
          </c:val>
          <c:extLst>
            <c:ext xmlns:c16="http://schemas.microsoft.com/office/drawing/2014/chart" uri="{C3380CC4-5D6E-409C-BE32-E72D297353CC}">
              <c16:uniqueId val="{00000002-DA6D-403F-B817-1B4464BBAD73}"/>
            </c:ext>
          </c:extLst>
        </c:ser>
        <c:ser>
          <c:idx val="3"/>
          <c:order val="3"/>
          <c:tx>
            <c:strRef>
              <c:f>Sheet1!$E$1</c:f>
              <c:strCache>
                <c:ptCount val="1"/>
                <c:pt idx="0">
                  <c:v>神経症性障害，ストレス関連障害及び身体表現性障害</c:v>
                </c:pt>
              </c:strCache>
            </c:strRef>
          </c:tx>
          <c:spPr>
            <a:pattFill prst="wdDnDiag">
              <a:fgClr>
                <a:srgbClr val="FFC000"/>
              </a:fgClr>
              <a:bgClr>
                <a:schemeClr val="bg1"/>
              </a:bgClr>
            </a:pattFill>
            <a:ln>
              <a:solidFill>
                <a:schemeClr val="tx1"/>
              </a:solidFill>
            </a:ln>
          </c:spPr>
          <c:invertIfNegative val="0"/>
          <c:dLbls>
            <c:spPr>
              <a:noFill/>
              <a:ln>
                <a:noFill/>
              </a:ln>
              <a:effectLst/>
            </c:spPr>
            <c:txPr>
              <a:bodyPr/>
              <a:lstStyle/>
              <a:p>
                <a:pPr>
                  <a:defRPr sz="12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Sheet1!$E$2:$E$7</c:f>
              <c:numCache>
                <c:formatCode>0.0_ </c:formatCode>
                <c:ptCount val="6"/>
                <c:pt idx="0" formatCode="General">
                  <c:v>49.4</c:v>
                </c:pt>
                <c:pt idx="1">
                  <c:v>58</c:v>
                </c:pt>
                <c:pt idx="2" formatCode="General">
                  <c:v>58.4</c:v>
                </c:pt>
                <c:pt idx="3" formatCode="General">
                  <c:v>56.5</c:v>
                </c:pt>
                <c:pt idx="4" formatCode="General">
                  <c:v>71.8</c:v>
                </c:pt>
                <c:pt idx="5" formatCode="General">
                  <c:v>82.8</c:v>
                </c:pt>
              </c:numCache>
            </c:numRef>
          </c:val>
          <c:extLst>
            <c:ext xmlns:c16="http://schemas.microsoft.com/office/drawing/2014/chart" uri="{C3380CC4-5D6E-409C-BE32-E72D297353CC}">
              <c16:uniqueId val="{00000003-DA6D-403F-B817-1B4464BBAD73}"/>
            </c:ext>
          </c:extLst>
        </c:ser>
        <c:ser>
          <c:idx val="4"/>
          <c:order val="4"/>
          <c:tx>
            <c:strRef>
              <c:f>Sheet1!$F$1</c:f>
              <c:strCache>
                <c:ptCount val="1"/>
                <c:pt idx="0">
                  <c:v>気分［感情］障害（躁うつ病を含む）</c:v>
                </c:pt>
              </c:strCache>
            </c:strRef>
          </c:tx>
          <c:spPr>
            <a:pattFill prst="pct75">
              <a:fgClr>
                <a:srgbClr val="FF9933"/>
              </a:fgClr>
              <a:bgClr>
                <a:schemeClr val="bg1"/>
              </a:bgClr>
            </a:pattFill>
            <a:ln>
              <a:solidFill>
                <a:schemeClr val="tx1"/>
              </a:solidFill>
            </a:ln>
          </c:spPr>
          <c:invertIfNegative val="0"/>
          <c:dLbls>
            <c:spPr>
              <a:noFill/>
              <a:ln>
                <a:noFill/>
              </a:ln>
              <a:effectLst/>
            </c:spPr>
            <c:txPr>
              <a:bodyPr/>
              <a:lstStyle/>
              <a:p>
                <a:pPr>
                  <a:defRPr sz="12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Sheet1!$F$2:$F$7</c:f>
              <c:numCache>
                <c:formatCode>General</c:formatCode>
                <c:ptCount val="6"/>
                <c:pt idx="0">
                  <c:v>68.5</c:v>
                </c:pt>
                <c:pt idx="1">
                  <c:v>89.6</c:v>
                </c:pt>
                <c:pt idx="2">
                  <c:v>101.2</c:v>
                </c:pt>
                <c:pt idx="3">
                  <c:v>92.9</c:v>
                </c:pt>
                <c:pt idx="4">
                  <c:v>108.7</c:v>
                </c:pt>
                <c:pt idx="5">
                  <c:v>124.6</c:v>
                </c:pt>
              </c:numCache>
            </c:numRef>
          </c:val>
          <c:extLst>
            <c:ext xmlns:c16="http://schemas.microsoft.com/office/drawing/2014/chart" uri="{C3380CC4-5D6E-409C-BE32-E72D297353CC}">
              <c16:uniqueId val="{00000004-DA6D-403F-B817-1B4464BBAD73}"/>
            </c:ext>
          </c:extLst>
        </c:ser>
        <c:ser>
          <c:idx val="5"/>
          <c:order val="5"/>
          <c:tx>
            <c:strRef>
              <c:f>Sheet1!$G$1</c:f>
              <c:strCache>
                <c:ptCount val="1"/>
                <c:pt idx="0">
                  <c:v>統合失調症，統合失調症型障害及び妄想性障害</c:v>
                </c:pt>
              </c:strCache>
            </c:strRef>
          </c:tx>
          <c:spPr>
            <a:pattFill prst="dkDnDiag">
              <a:fgClr>
                <a:srgbClr val="FF7C80"/>
              </a:fgClr>
              <a:bgClr>
                <a:schemeClr val="bg1"/>
              </a:bgClr>
            </a:pattFill>
            <a:ln>
              <a:solidFill>
                <a:schemeClr val="tx1"/>
              </a:solidFill>
            </a:ln>
          </c:spPr>
          <c:invertIfNegative val="0"/>
          <c:dLbls>
            <c:dLbl>
              <c:idx val="0"/>
              <c:layout>
                <c:manualLayout>
                  <c:x val="-1.5974157076519399E-3"/>
                  <c:y val="-1.737068417169267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6D-403F-B817-1B4464BBAD73}"/>
                </c:ext>
              </c:extLst>
            </c:dLbl>
            <c:dLbl>
              <c:idx val="1"/>
              <c:layout>
                <c:manualLayout>
                  <c:x val="9.2277407631735989E-4"/>
                  <c:y val="-2.585044398646413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A6D-403F-B817-1B4464BBAD73}"/>
                </c:ext>
              </c:extLst>
            </c:dLbl>
            <c:dLbl>
              <c:idx val="2"/>
              <c:layout>
                <c:manualLayout>
                  <c:x val="2.0290732889157617E-3"/>
                  <c:y val="-4.7391933166194873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6D-403F-B817-1B4464BBAD73}"/>
                </c:ext>
              </c:extLst>
            </c:dLbl>
            <c:dLbl>
              <c:idx val="4"/>
              <c:layout>
                <c:manualLayout>
                  <c:x val="-5.3502927518675545E-4"/>
                  <c:y val="2.150879067755641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A6D-403F-B817-1B4464BBAD73}"/>
                </c:ext>
              </c:extLst>
            </c:dLbl>
            <c:dLbl>
              <c:idx val="5"/>
              <c:spPr>
                <a:noFill/>
                <a:ln>
                  <a:noFill/>
                </a:ln>
                <a:effectLst/>
              </c:spPr>
              <c:txPr>
                <a:bodyPr/>
                <a:lstStyle/>
                <a:p>
                  <a:pPr>
                    <a:defRPr sz="1200" b="1"/>
                  </a:pPr>
                  <a:endParaRPr lang="ja-JP"/>
                </a:p>
              </c:txPr>
              <c:dLblPos val="ctr"/>
              <c:showLegendKey val="0"/>
              <c:showVal val="1"/>
              <c:showCatName val="0"/>
              <c:showSerName val="0"/>
              <c:showPercent val="0"/>
              <c:showBubbleSize val="0"/>
              <c:extLst>
                <c:ext xmlns:c16="http://schemas.microsoft.com/office/drawing/2014/chart" uri="{C3380CC4-5D6E-409C-BE32-E72D297353CC}">
                  <c16:uniqueId val="{00000009-DA6D-403F-B817-1B4464BBAD73}"/>
                </c:ext>
              </c:extLst>
            </c:dLbl>
            <c:spPr>
              <a:noFill/>
              <a:ln>
                <a:noFill/>
              </a:ln>
              <a:effectLst/>
            </c:spPr>
            <c:txPr>
              <a:bodyPr/>
              <a:lstStyle/>
              <a:p>
                <a:pPr>
                  <a:defRPr sz="14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Sheet1!$G$2:$G$7</c:f>
              <c:numCache>
                <c:formatCode>General</c:formatCode>
                <c:ptCount val="6"/>
                <c:pt idx="0">
                  <c:v>53.1</c:v>
                </c:pt>
                <c:pt idx="1">
                  <c:v>55.8</c:v>
                </c:pt>
                <c:pt idx="2">
                  <c:v>60.8</c:v>
                </c:pt>
                <c:pt idx="3">
                  <c:v>53.9</c:v>
                </c:pt>
                <c:pt idx="4">
                  <c:v>60.7</c:v>
                </c:pt>
                <c:pt idx="5">
                  <c:v>63.9</c:v>
                </c:pt>
              </c:numCache>
            </c:numRef>
          </c:val>
          <c:extLst>
            <c:ext xmlns:c16="http://schemas.microsoft.com/office/drawing/2014/chart" uri="{C3380CC4-5D6E-409C-BE32-E72D297353CC}">
              <c16:uniqueId val="{0000000A-DA6D-403F-B817-1B4464BBAD73}"/>
            </c:ext>
          </c:extLst>
        </c:ser>
        <c:ser>
          <c:idx val="6"/>
          <c:order val="6"/>
          <c:tx>
            <c:strRef>
              <c:f>Sheet1!$H$1</c:f>
              <c:strCache>
                <c:ptCount val="1"/>
                <c:pt idx="0">
                  <c:v>認知症（アルツハイマー病）</c:v>
                </c:pt>
              </c:strCache>
            </c:strRef>
          </c:tx>
          <c:spPr>
            <a:pattFill prst="pct40">
              <a:fgClr>
                <a:srgbClr val="7030A0"/>
              </a:fgClr>
              <a:bgClr>
                <a:schemeClr val="bg1"/>
              </a:bgClr>
            </a:pattFill>
            <a:ln>
              <a:solidFill>
                <a:schemeClr val="tx1"/>
              </a:solidFill>
            </a:ln>
          </c:spPr>
          <c:invertIfNegative val="0"/>
          <c:dLbls>
            <c:spPr>
              <a:noFill/>
              <a:ln>
                <a:noFill/>
              </a:ln>
              <a:effectLst/>
            </c:spPr>
            <c:txPr>
              <a:bodyPr/>
              <a:lstStyle/>
              <a:p>
                <a:pPr>
                  <a:defRPr sz="12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Sheet1!$H$2:$H$7</c:f>
              <c:numCache>
                <c:formatCode>General</c:formatCode>
                <c:ptCount val="6"/>
                <c:pt idx="0" formatCode="0.0_ ">
                  <c:v>7</c:v>
                </c:pt>
                <c:pt idx="1">
                  <c:v>14.7</c:v>
                </c:pt>
                <c:pt idx="2">
                  <c:v>20.7</c:v>
                </c:pt>
                <c:pt idx="3">
                  <c:v>32.5</c:v>
                </c:pt>
                <c:pt idx="4">
                  <c:v>48.7</c:v>
                </c:pt>
                <c:pt idx="5">
                  <c:v>51.3</c:v>
                </c:pt>
              </c:numCache>
            </c:numRef>
          </c:val>
          <c:extLst>
            <c:ext xmlns:c16="http://schemas.microsoft.com/office/drawing/2014/chart" uri="{C3380CC4-5D6E-409C-BE32-E72D297353CC}">
              <c16:uniqueId val="{0000000B-DA6D-403F-B817-1B4464BBAD73}"/>
            </c:ext>
          </c:extLst>
        </c:ser>
        <c:ser>
          <c:idx val="7"/>
          <c:order val="7"/>
          <c:tx>
            <c:strRef>
              <c:f>Sheet1!$I$1</c:f>
              <c:strCache>
                <c:ptCount val="1"/>
                <c:pt idx="0">
                  <c:v>認知症（血管性など）</c:v>
                </c:pt>
              </c:strCache>
            </c:strRef>
          </c:tx>
          <c:spPr>
            <a:pattFill prst="trellis">
              <a:fgClr>
                <a:srgbClr val="00B0F0"/>
              </a:fgClr>
              <a:bgClr>
                <a:schemeClr val="bg1"/>
              </a:bgClr>
            </a:pattFill>
            <a:ln>
              <a:solidFill>
                <a:schemeClr val="tx1"/>
              </a:solidFill>
            </a:ln>
          </c:spPr>
          <c:invertIfNegative val="0"/>
          <c:dLbls>
            <c:dLbl>
              <c:idx val="0"/>
              <c:layout>
                <c:manualLayout>
                  <c:x val="1.6412275388653225E-3"/>
                  <c:y val="-1.592407704246499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A6D-403F-B817-1B4464BBAD73}"/>
                </c:ext>
              </c:extLst>
            </c:dLbl>
            <c:dLbl>
              <c:idx val="1"/>
              <c:layout>
                <c:manualLayout>
                  <c:x val="1.6852412679184568E-3"/>
                  <c:y val="-6.452433656463882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A6D-403F-B817-1B4464BBAD73}"/>
                </c:ext>
              </c:extLst>
            </c:dLbl>
            <c:dLbl>
              <c:idx val="2"/>
              <c:layout>
                <c:manualLayout>
                  <c:x val="1.9489198465576418E-3"/>
                  <c:y val="-1.716510190061827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A6D-403F-B817-1B4464BBAD73}"/>
                </c:ext>
              </c:extLst>
            </c:dLbl>
            <c:dLbl>
              <c:idx val="4"/>
              <c:layout>
                <c:manualLayout>
                  <c:x val="6.6686856450635977E-4"/>
                  <c:y val="-2.150879067755665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A6D-403F-B817-1B4464BBAD73}"/>
                </c:ext>
              </c:extLst>
            </c:dLbl>
            <c:spPr>
              <a:noFill/>
              <a:ln>
                <a:noFill/>
              </a:ln>
              <a:effectLst/>
            </c:spPr>
            <c:txPr>
              <a:bodyPr/>
              <a:lstStyle/>
              <a:p>
                <a:pPr>
                  <a:defRPr sz="12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Sheet1!$I$2:$I$7</c:f>
              <c:numCache>
                <c:formatCode>General</c:formatCode>
                <c:ptCount val="6"/>
                <c:pt idx="0">
                  <c:v>8.4</c:v>
                </c:pt>
                <c:pt idx="1">
                  <c:v>9.1</c:v>
                </c:pt>
                <c:pt idx="2">
                  <c:v>9.9</c:v>
                </c:pt>
                <c:pt idx="3">
                  <c:v>10.7</c:v>
                </c:pt>
                <c:pt idx="4">
                  <c:v>11.4</c:v>
                </c:pt>
                <c:pt idx="5">
                  <c:v>11.4</c:v>
                </c:pt>
              </c:numCache>
            </c:numRef>
          </c:val>
          <c:extLst>
            <c:ext xmlns:c16="http://schemas.microsoft.com/office/drawing/2014/chart" uri="{C3380CC4-5D6E-409C-BE32-E72D297353CC}">
              <c16:uniqueId val="{00000010-DA6D-403F-B817-1B4464BBAD73}"/>
            </c:ext>
          </c:extLst>
        </c:ser>
        <c:dLbls>
          <c:dLblPos val="ctr"/>
          <c:showLegendKey val="0"/>
          <c:showVal val="1"/>
          <c:showCatName val="0"/>
          <c:showSerName val="0"/>
          <c:showPercent val="0"/>
          <c:showBubbleSize val="0"/>
        </c:dLbls>
        <c:gapWidth val="100"/>
        <c:overlap val="100"/>
        <c:axId val="34444800"/>
        <c:axId val="34446336"/>
      </c:barChart>
      <c:catAx>
        <c:axId val="34444800"/>
        <c:scaling>
          <c:orientation val="minMax"/>
        </c:scaling>
        <c:delete val="0"/>
        <c:axPos val="b"/>
        <c:numFmt formatCode="General" sourceLinked="0"/>
        <c:majorTickMark val="none"/>
        <c:minorTickMark val="none"/>
        <c:tickLblPos val="nextTo"/>
        <c:txPr>
          <a:bodyPr/>
          <a:lstStyle/>
          <a:p>
            <a:pPr>
              <a:defRPr sz="1600"/>
            </a:pPr>
            <a:endParaRPr lang="ja-JP"/>
          </a:p>
        </c:txPr>
        <c:crossAx val="34446336"/>
        <c:crosses val="autoZero"/>
        <c:auto val="1"/>
        <c:lblAlgn val="ctr"/>
        <c:lblOffset val="100"/>
        <c:noMultiLvlLbl val="0"/>
      </c:catAx>
      <c:valAx>
        <c:axId val="34446336"/>
        <c:scaling>
          <c:orientation val="minMax"/>
          <c:max val="400"/>
          <c:min val="0"/>
        </c:scaling>
        <c:delete val="0"/>
        <c:axPos val="l"/>
        <c:majorGridlines/>
        <c:numFmt formatCode="General" sourceLinked="1"/>
        <c:majorTickMark val="out"/>
        <c:minorTickMark val="none"/>
        <c:tickLblPos val="nextTo"/>
        <c:txPr>
          <a:bodyPr/>
          <a:lstStyle/>
          <a:p>
            <a:pPr>
              <a:defRPr sz="1600"/>
            </a:pPr>
            <a:endParaRPr lang="ja-JP"/>
          </a:p>
        </c:txPr>
        <c:crossAx val="34444800"/>
        <c:crosses val="autoZero"/>
        <c:crossBetween val="between"/>
      </c:valAx>
    </c:plotArea>
    <c:legend>
      <c:legendPos val="r"/>
      <c:layout>
        <c:manualLayout>
          <c:xMode val="edge"/>
          <c:yMode val="edge"/>
          <c:x val="0.72137223590488675"/>
          <c:y val="0.12275032440271733"/>
          <c:w val="0.24932137921258726"/>
          <c:h val="0.78070824110118808"/>
        </c:manualLayout>
      </c:layout>
      <c:overlay val="0"/>
      <c:txPr>
        <a:bodyPr/>
        <a:lstStyle/>
        <a:p>
          <a:pPr>
            <a:defRPr sz="1200"/>
          </a:pPr>
          <a:endParaRPr lang="ja-JP"/>
        </a:p>
      </c:txPr>
    </c:legend>
    <c:plotVisOnly val="1"/>
    <c:dispBlanksAs val="gap"/>
    <c:showDLblsOverMax val="0"/>
  </c:chart>
  <c:txPr>
    <a:bodyPr/>
    <a:lstStyle/>
    <a:p>
      <a:pPr>
        <a:defRPr sz="1800"/>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Sheet1!$B$1</c:f>
              <c:strCache>
                <c:ptCount val="1"/>
                <c:pt idx="0">
                  <c:v>0～24歳</c:v>
                </c:pt>
              </c:strCache>
            </c:strRef>
          </c:tx>
          <c:spPr>
            <a:pattFill prst="solidDmnd">
              <a:fgClr>
                <a:srgbClr val="FFFF00"/>
              </a:fgClr>
              <a:bgClr>
                <a:schemeClr val="bg1"/>
              </a:bgClr>
            </a:pattFill>
            <a:ln>
              <a:solidFill>
                <a:schemeClr val="tx1"/>
              </a:solidFill>
            </a:ln>
          </c:spPr>
          <c:invertIfNegative val="0"/>
          <c:dLbls>
            <c:dLbl>
              <c:idx val="2"/>
              <c:layout>
                <c:manualLayout>
                  <c:x val="-1.569140241909120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528-4A66-A0AA-3FC2BD0648CC}"/>
                </c:ext>
              </c:extLst>
            </c:dLbl>
            <c:dLbl>
              <c:idx val="3"/>
              <c:layout>
                <c:manualLayout>
                  <c:x val="-1.830663615560635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528-4A66-A0AA-3FC2BD0648CC}"/>
                </c:ext>
              </c:extLst>
            </c:dLbl>
            <c:dLbl>
              <c:idx val="4"/>
              <c:layout>
                <c:manualLayout>
                  <c:x val="-1.5691402419091206E-2"/>
                  <c:y val="-4.566388182906499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528-4A66-A0AA-3FC2BD0648CC}"/>
                </c:ext>
              </c:extLst>
            </c:dLbl>
            <c:dLbl>
              <c:idx val="5"/>
              <c:layout>
                <c:manualLayout>
                  <c:x val="-1.5691402419091206E-2"/>
                  <c:y val="4.566388182906499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528-4A66-A0AA-3FC2BD0648CC}"/>
                </c:ext>
              </c:extLst>
            </c:dLbl>
            <c:dLbl>
              <c:idx val="6"/>
              <c:layout>
                <c:manualLayout>
                  <c:x val="-1.8306739117564537E-2"/>
                  <c:y val="4.566388182906499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528-4A66-A0AA-3FC2BD0648CC}"/>
                </c:ext>
              </c:extLst>
            </c:dLbl>
            <c:numFmt formatCode="#,##0.0_);[Red]\(#,##0.0\)" sourceLinked="0"/>
            <c:spPr>
              <a:noFill/>
              <a:ln>
                <a:noFill/>
              </a:ln>
              <a:effectLst/>
            </c:spPr>
            <c:txPr>
              <a:bodyPr/>
              <a:lstStyle/>
              <a:p>
                <a:pPr>
                  <a:defRPr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Sheet1!$B$2:$B$7</c:f>
              <c:numCache>
                <c:formatCode>0.0_ </c:formatCode>
                <c:ptCount val="6"/>
                <c:pt idx="0">
                  <c:v>0.79</c:v>
                </c:pt>
                <c:pt idx="1">
                  <c:v>0.66</c:v>
                </c:pt>
                <c:pt idx="2">
                  <c:v>0.64</c:v>
                </c:pt>
                <c:pt idx="3">
                  <c:v>0.6</c:v>
                </c:pt>
                <c:pt idx="4">
                  <c:v>0.55000000000000004</c:v>
                </c:pt>
                <c:pt idx="5">
                  <c:v>0.5</c:v>
                </c:pt>
              </c:numCache>
            </c:numRef>
          </c:val>
          <c:extLst>
            <c:ext xmlns:c16="http://schemas.microsoft.com/office/drawing/2014/chart" uri="{C3380CC4-5D6E-409C-BE32-E72D297353CC}">
              <c16:uniqueId val="{00000005-3528-4A66-A0AA-3FC2BD0648CC}"/>
            </c:ext>
          </c:extLst>
        </c:ser>
        <c:ser>
          <c:idx val="1"/>
          <c:order val="1"/>
          <c:tx>
            <c:strRef>
              <c:f>Sheet1!$C$1</c:f>
              <c:strCache>
                <c:ptCount val="1"/>
                <c:pt idx="0">
                  <c:v>25～34歳</c:v>
                </c:pt>
              </c:strCache>
            </c:strRef>
          </c:tx>
          <c:spPr>
            <a:pattFill prst="wdDnDiag">
              <a:fgClr>
                <a:srgbClr val="FFC000"/>
              </a:fgClr>
              <a:bgClr>
                <a:schemeClr val="bg1"/>
              </a:bgClr>
            </a:pattFill>
            <a:ln>
              <a:solidFill>
                <a:schemeClr val="tx1"/>
              </a:solidFill>
            </a:ln>
          </c:spPr>
          <c:invertIfNegative val="0"/>
          <c:dLbls>
            <c:dLbl>
              <c:idx val="2"/>
              <c:layout>
                <c:manualLayout>
                  <c:x val="1.307616868257600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528-4A66-A0AA-3FC2BD0648CC}"/>
                </c:ext>
              </c:extLst>
            </c:dLbl>
            <c:dLbl>
              <c:idx val="3"/>
              <c:layout>
                <c:manualLayout>
                  <c:x val="1.569140241909120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528-4A66-A0AA-3FC2BD0648CC}"/>
                </c:ext>
              </c:extLst>
            </c:dLbl>
            <c:dLbl>
              <c:idx val="4"/>
              <c:layout>
                <c:manualLayout>
                  <c:x val="1.4383785550833606E-2"/>
                  <c:y val="2.283194091453249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528-4A66-A0AA-3FC2BD0648CC}"/>
                </c:ext>
              </c:extLst>
            </c:dLbl>
            <c:dLbl>
              <c:idx val="5"/>
              <c:layout>
                <c:manualLayout>
                  <c:x val="1.830663615560650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528-4A66-A0AA-3FC2BD0648CC}"/>
                </c:ext>
              </c:extLst>
            </c:dLbl>
            <c:dLbl>
              <c:idx val="6"/>
              <c:layout>
                <c:manualLayout>
                  <c:x val="1.5691299457133077E-2"/>
                  <c:y val="-2.283194091453249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528-4A66-A0AA-3FC2BD0648CC}"/>
                </c:ext>
              </c:extLst>
            </c:dLbl>
            <c:numFmt formatCode="#,##0.0_);[Red]\(#,##0.0\)" sourceLinked="0"/>
            <c:spPr>
              <a:noFill/>
              <a:ln>
                <a:noFill/>
              </a:ln>
              <a:effectLst/>
            </c:spPr>
            <c:txPr>
              <a:bodyPr/>
              <a:lstStyle/>
              <a:p>
                <a:pPr>
                  <a:defRPr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Sheet1!$C$2:$C$7</c:f>
              <c:numCache>
                <c:formatCode>0.0_ </c:formatCode>
                <c:ptCount val="6"/>
                <c:pt idx="0">
                  <c:v>1.78</c:v>
                </c:pt>
                <c:pt idx="1">
                  <c:v>1.59</c:v>
                </c:pt>
                <c:pt idx="2">
                  <c:v>1.27</c:v>
                </c:pt>
                <c:pt idx="3">
                  <c:v>1.1200000000000001</c:v>
                </c:pt>
                <c:pt idx="4">
                  <c:v>0.97</c:v>
                </c:pt>
                <c:pt idx="5">
                  <c:v>0.8</c:v>
                </c:pt>
              </c:numCache>
            </c:numRef>
          </c:val>
          <c:extLst>
            <c:ext xmlns:c16="http://schemas.microsoft.com/office/drawing/2014/chart" uri="{C3380CC4-5D6E-409C-BE32-E72D297353CC}">
              <c16:uniqueId val="{0000000B-3528-4A66-A0AA-3FC2BD0648CC}"/>
            </c:ext>
          </c:extLst>
        </c:ser>
        <c:ser>
          <c:idx val="2"/>
          <c:order val="2"/>
          <c:tx>
            <c:strRef>
              <c:f>Sheet1!$D$1</c:f>
              <c:strCache>
                <c:ptCount val="1"/>
                <c:pt idx="0">
                  <c:v>35～44歳</c:v>
                </c:pt>
              </c:strCache>
            </c:strRef>
          </c:tx>
          <c:spPr>
            <a:pattFill prst="pct75">
              <a:fgClr>
                <a:schemeClr val="accent6"/>
              </a:fgClr>
              <a:bgClr>
                <a:schemeClr val="bg1"/>
              </a:bgClr>
            </a:pattFill>
            <a:ln>
              <a:solidFill>
                <a:schemeClr val="tx1"/>
              </a:solidFill>
            </a:ln>
          </c:spPr>
          <c:invertIfNegative val="0"/>
          <c:dLbls>
            <c:numFmt formatCode="#,##0.0_);[Red]\(#,##0.0\)" sourceLinked="0"/>
            <c:spPr>
              <a:noFill/>
              <a:ln>
                <a:noFill/>
              </a:ln>
              <a:effectLst/>
            </c:spPr>
            <c:txPr>
              <a:bodyPr/>
              <a:lstStyle/>
              <a:p>
                <a:pPr>
                  <a:defRPr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Sheet1!$D$2:$D$7</c:f>
              <c:numCache>
                <c:formatCode>0.0_ </c:formatCode>
                <c:ptCount val="6"/>
                <c:pt idx="0">
                  <c:v>2.84</c:v>
                </c:pt>
                <c:pt idx="1">
                  <c:v>2.71</c:v>
                </c:pt>
                <c:pt idx="2">
                  <c:v>2.4700000000000002</c:v>
                </c:pt>
                <c:pt idx="3">
                  <c:v>2.2999999999999998</c:v>
                </c:pt>
                <c:pt idx="4">
                  <c:v>2.19</c:v>
                </c:pt>
                <c:pt idx="5">
                  <c:v>1.9</c:v>
                </c:pt>
              </c:numCache>
            </c:numRef>
          </c:val>
          <c:extLst>
            <c:ext xmlns:c16="http://schemas.microsoft.com/office/drawing/2014/chart" uri="{C3380CC4-5D6E-409C-BE32-E72D297353CC}">
              <c16:uniqueId val="{0000000C-3528-4A66-A0AA-3FC2BD0648CC}"/>
            </c:ext>
          </c:extLst>
        </c:ser>
        <c:ser>
          <c:idx val="3"/>
          <c:order val="3"/>
          <c:tx>
            <c:strRef>
              <c:f>Sheet1!$E$1</c:f>
              <c:strCache>
                <c:ptCount val="1"/>
                <c:pt idx="0">
                  <c:v>45～54歳</c:v>
                </c:pt>
              </c:strCache>
            </c:strRef>
          </c:tx>
          <c:spPr>
            <a:pattFill prst="dkDnDiag">
              <a:fgClr>
                <a:srgbClr val="FF7C80"/>
              </a:fgClr>
              <a:bgClr>
                <a:schemeClr val="bg1"/>
              </a:bgClr>
            </a:pattFill>
            <a:ln>
              <a:solidFill>
                <a:schemeClr val="tx1"/>
              </a:solidFill>
            </a:ln>
          </c:spPr>
          <c:invertIfNegative val="0"/>
          <c:dLbls>
            <c:numFmt formatCode="#,##0.0_);[Red]\(#,##0.0\)" sourceLinked="0"/>
            <c:spPr>
              <a:noFill/>
              <a:ln>
                <a:noFill/>
              </a:ln>
              <a:effectLst/>
            </c:spPr>
            <c:txPr>
              <a:bodyPr/>
              <a:lstStyle/>
              <a:p>
                <a:pPr>
                  <a:defRPr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Sheet1!$E$2:$E$7</c:f>
              <c:numCache>
                <c:formatCode>0.0_ </c:formatCode>
                <c:ptCount val="6"/>
                <c:pt idx="0">
                  <c:v>6.46</c:v>
                </c:pt>
                <c:pt idx="1">
                  <c:v>5.1100000000000003</c:v>
                </c:pt>
                <c:pt idx="2">
                  <c:v>3.89</c:v>
                </c:pt>
                <c:pt idx="3">
                  <c:v>3.39</c:v>
                </c:pt>
                <c:pt idx="4">
                  <c:v>3.42</c:v>
                </c:pt>
                <c:pt idx="5">
                  <c:v>3.3</c:v>
                </c:pt>
              </c:numCache>
            </c:numRef>
          </c:val>
          <c:extLst>
            <c:ext xmlns:c16="http://schemas.microsoft.com/office/drawing/2014/chart" uri="{C3380CC4-5D6E-409C-BE32-E72D297353CC}">
              <c16:uniqueId val="{0000000D-3528-4A66-A0AA-3FC2BD0648CC}"/>
            </c:ext>
          </c:extLst>
        </c:ser>
        <c:ser>
          <c:idx val="4"/>
          <c:order val="4"/>
          <c:tx>
            <c:strRef>
              <c:f>Sheet1!$F$1</c:f>
              <c:strCache>
                <c:ptCount val="1"/>
                <c:pt idx="0">
                  <c:v>55～64歳</c:v>
                </c:pt>
              </c:strCache>
            </c:strRef>
          </c:tx>
          <c:spPr>
            <a:pattFill prst="pct40">
              <a:fgClr>
                <a:srgbClr val="7030A0"/>
              </a:fgClr>
              <a:bgClr>
                <a:schemeClr val="bg1"/>
              </a:bgClr>
            </a:pattFill>
            <a:ln>
              <a:solidFill>
                <a:schemeClr val="tx1"/>
              </a:solidFill>
            </a:ln>
          </c:spPr>
          <c:invertIfNegative val="0"/>
          <c:dLbls>
            <c:numFmt formatCode="#,##0.0_);[Red]\(#,##0.0\)" sourceLinked="0"/>
            <c:spPr>
              <a:noFill/>
              <a:ln>
                <a:noFill/>
              </a:ln>
              <a:effectLst/>
            </c:spPr>
            <c:txPr>
              <a:bodyPr/>
              <a:lstStyle/>
              <a:p>
                <a:pPr>
                  <a:defRPr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Sheet1!$F$2:$F$7</c:f>
              <c:numCache>
                <c:formatCode>0.0_ </c:formatCode>
                <c:ptCount val="6"/>
                <c:pt idx="0">
                  <c:v>7.61</c:v>
                </c:pt>
                <c:pt idx="1">
                  <c:v>8.2100000000000009</c:v>
                </c:pt>
                <c:pt idx="2">
                  <c:v>7.65</c:v>
                </c:pt>
                <c:pt idx="3">
                  <c:v>7.11</c:v>
                </c:pt>
                <c:pt idx="4">
                  <c:v>5.82</c:v>
                </c:pt>
                <c:pt idx="5">
                  <c:v>4.9000000000000004</c:v>
                </c:pt>
              </c:numCache>
            </c:numRef>
          </c:val>
          <c:extLst>
            <c:ext xmlns:c16="http://schemas.microsoft.com/office/drawing/2014/chart" uri="{C3380CC4-5D6E-409C-BE32-E72D297353CC}">
              <c16:uniqueId val="{0000000E-3528-4A66-A0AA-3FC2BD0648CC}"/>
            </c:ext>
          </c:extLst>
        </c:ser>
        <c:ser>
          <c:idx val="5"/>
          <c:order val="5"/>
          <c:tx>
            <c:strRef>
              <c:f>Sheet1!$G$1</c:f>
              <c:strCache>
                <c:ptCount val="1"/>
                <c:pt idx="0">
                  <c:v>65～74歳</c:v>
                </c:pt>
              </c:strCache>
            </c:strRef>
          </c:tx>
          <c:spPr>
            <a:pattFill prst="openDmnd">
              <a:fgClr>
                <a:srgbClr val="0070C0"/>
              </a:fgClr>
              <a:bgClr>
                <a:schemeClr val="bg1"/>
              </a:bgClr>
            </a:pattFill>
            <a:ln>
              <a:solidFill>
                <a:schemeClr val="tx1"/>
              </a:solidFill>
            </a:ln>
          </c:spPr>
          <c:invertIfNegative val="0"/>
          <c:dLbls>
            <c:numFmt formatCode="#,##0.0_);[Red]\(#,##0.0\)" sourceLinked="0"/>
            <c:spPr>
              <a:noFill/>
              <a:ln>
                <a:noFill/>
              </a:ln>
              <a:effectLst/>
            </c:spPr>
            <c:txPr>
              <a:bodyPr/>
              <a:lstStyle/>
              <a:p>
                <a:pPr>
                  <a:defRPr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Sheet1!$G$2:$G$7</c:f>
              <c:numCache>
                <c:formatCode>0.0_ </c:formatCode>
                <c:ptCount val="6"/>
                <c:pt idx="0">
                  <c:v>6.79</c:v>
                </c:pt>
                <c:pt idx="1">
                  <c:v>7.24</c:v>
                </c:pt>
                <c:pt idx="2">
                  <c:v>7.22</c:v>
                </c:pt>
                <c:pt idx="3">
                  <c:v>6.75</c:v>
                </c:pt>
                <c:pt idx="4">
                  <c:v>7.27</c:v>
                </c:pt>
                <c:pt idx="5">
                  <c:v>7.2</c:v>
                </c:pt>
              </c:numCache>
            </c:numRef>
          </c:val>
          <c:extLst>
            <c:ext xmlns:c16="http://schemas.microsoft.com/office/drawing/2014/chart" uri="{C3380CC4-5D6E-409C-BE32-E72D297353CC}">
              <c16:uniqueId val="{0000000F-3528-4A66-A0AA-3FC2BD0648CC}"/>
            </c:ext>
          </c:extLst>
        </c:ser>
        <c:ser>
          <c:idx val="6"/>
          <c:order val="6"/>
          <c:tx>
            <c:strRef>
              <c:f>Sheet1!$H$1</c:f>
              <c:strCache>
                <c:ptCount val="1"/>
                <c:pt idx="0">
                  <c:v>75歳～</c:v>
                </c:pt>
              </c:strCache>
            </c:strRef>
          </c:tx>
          <c:spPr>
            <a:pattFill prst="pct75">
              <a:fgClr>
                <a:srgbClr val="00B050"/>
              </a:fgClr>
              <a:bgClr>
                <a:schemeClr val="bg1"/>
              </a:bgClr>
            </a:pattFill>
            <a:ln>
              <a:solidFill>
                <a:schemeClr val="tx1"/>
              </a:solidFill>
            </a:ln>
          </c:spPr>
          <c:invertIfNegative val="0"/>
          <c:dLbls>
            <c:numFmt formatCode="#,##0.0_);[Red]\(#,##0.0\)" sourceLinked="0"/>
            <c:spPr>
              <a:noFill/>
              <a:ln>
                <a:noFill/>
              </a:ln>
              <a:effectLst/>
            </c:spPr>
            <c:txPr>
              <a:bodyPr/>
              <a:lstStyle/>
              <a:p>
                <a:pPr>
                  <a:defRPr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Sheet1!$H$2:$H$7</c:f>
              <c:numCache>
                <c:formatCode>0.0_ </c:formatCode>
                <c:ptCount val="6"/>
                <c:pt idx="0">
                  <c:v>8.19</c:v>
                </c:pt>
                <c:pt idx="1">
                  <c:v>9.7200000000000006</c:v>
                </c:pt>
                <c:pt idx="2">
                  <c:v>10.11</c:v>
                </c:pt>
                <c:pt idx="3">
                  <c:v>10.97</c:v>
                </c:pt>
                <c:pt idx="4">
                  <c:v>10.99</c:v>
                </c:pt>
                <c:pt idx="5">
                  <c:v>11.5</c:v>
                </c:pt>
              </c:numCache>
            </c:numRef>
          </c:val>
          <c:extLst>
            <c:ext xmlns:c16="http://schemas.microsoft.com/office/drawing/2014/chart" uri="{C3380CC4-5D6E-409C-BE32-E72D297353CC}">
              <c16:uniqueId val="{00000010-3528-4A66-A0AA-3FC2BD0648CC}"/>
            </c:ext>
          </c:extLst>
        </c:ser>
        <c:ser>
          <c:idx val="7"/>
          <c:order val="7"/>
          <c:tx>
            <c:strRef>
              <c:f>Sheet1!$I$1</c:f>
              <c:strCache>
                <c:ptCount val="1"/>
                <c:pt idx="0">
                  <c:v>不詳</c:v>
                </c:pt>
              </c:strCache>
            </c:strRef>
          </c:tx>
          <c:spPr>
            <a:solidFill>
              <a:schemeClr val="tx1"/>
            </a:solidFill>
          </c:spPr>
          <c:invertIfNegative val="0"/>
          <c:dLbls>
            <c:spPr>
              <a:noFill/>
              <a:ln>
                <a:noFill/>
              </a:ln>
              <a:effectLst/>
            </c:spPr>
            <c:txPr>
              <a:bodyPr/>
              <a:lstStyle/>
              <a:p>
                <a:pPr>
                  <a:defRPr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Sheet1!$I$2:$I$7</c:f>
              <c:numCache>
                <c:formatCode>0.0_ </c:formatCode>
                <c:ptCount val="6"/>
                <c:pt idx="0">
                  <c:v>0.06</c:v>
                </c:pt>
                <c:pt idx="1">
                  <c:v>0.06</c:v>
                </c:pt>
                <c:pt idx="2">
                  <c:v>0.05</c:v>
                </c:pt>
                <c:pt idx="3">
                  <c:v>0.08</c:v>
                </c:pt>
                <c:pt idx="4">
                  <c:v>0.05</c:v>
                </c:pt>
                <c:pt idx="5">
                  <c:v>0</c:v>
                </c:pt>
              </c:numCache>
            </c:numRef>
          </c:val>
          <c:extLst>
            <c:ext xmlns:c16="http://schemas.microsoft.com/office/drawing/2014/chart" uri="{C3380CC4-5D6E-409C-BE32-E72D297353CC}">
              <c16:uniqueId val="{00000011-3528-4A66-A0AA-3FC2BD0648CC}"/>
            </c:ext>
          </c:extLst>
        </c:ser>
        <c:dLbls>
          <c:dLblPos val="ctr"/>
          <c:showLegendKey val="0"/>
          <c:showVal val="1"/>
          <c:showCatName val="0"/>
          <c:showSerName val="0"/>
          <c:showPercent val="0"/>
          <c:showBubbleSize val="0"/>
        </c:dLbls>
        <c:gapWidth val="50"/>
        <c:overlap val="100"/>
        <c:axId val="133032192"/>
        <c:axId val="133214208"/>
      </c:barChart>
      <c:catAx>
        <c:axId val="133032192"/>
        <c:scaling>
          <c:orientation val="minMax"/>
        </c:scaling>
        <c:delete val="0"/>
        <c:axPos val="b"/>
        <c:numFmt formatCode="General" sourceLinked="0"/>
        <c:majorTickMark val="out"/>
        <c:minorTickMark val="none"/>
        <c:tickLblPos val="nextTo"/>
        <c:crossAx val="133214208"/>
        <c:crosses val="autoZero"/>
        <c:auto val="1"/>
        <c:lblAlgn val="ctr"/>
        <c:lblOffset val="100"/>
        <c:noMultiLvlLbl val="0"/>
      </c:catAx>
      <c:valAx>
        <c:axId val="133214208"/>
        <c:scaling>
          <c:orientation val="minMax"/>
        </c:scaling>
        <c:delete val="0"/>
        <c:axPos val="l"/>
        <c:majorGridlines/>
        <c:numFmt formatCode="0_ " sourceLinked="0"/>
        <c:majorTickMark val="out"/>
        <c:minorTickMark val="none"/>
        <c:tickLblPos val="nextTo"/>
        <c:crossAx val="133032192"/>
        <c:crosses val="autoZero"/>
        <c:crossBetween val="between"/>
      </c:valAx>
    </c:plotArea>
    <c:legend>
      <c:legendPos val="r"/>
      <c:layout>
        <c:manualLayout>
          <c:xMode val="edge"/>
          <c:yMode val="edge"/>
          <c:x val="0.84742164013390631"/>
          <c:y val="6.8742437846008322E-2"/>
          <c:w val="0.15116173545952774"/>
          <c:h val="0.82214276505474615"/>
        </c:manualLayout>
      </c:layout>
      <c:overlay val="0"/>
      <c:txPr>
        <a:bodyPr/>
        <a:lstStyle/>
        <a:p>
          <a:pPr>
            <a:defRPr sz="1600"/>
          </a:pPr>
          <a:endParaRPr lang="ja-JP"/>
        </a:p>
      </c:txPr>
    </c:legend>
    <c:plotVisOnly val="1"/>
    <c:dispBlanksAs val="gap"/>
    <c:showDLblsOverMax val="0"/>
  </c:chart>
  <c:txPr>
    <a:bodyPr/>
    <a:lstStyle/>
    <a:p>
      <a:pPr>
        <a:defRPr sz="1800"/>
      </a:pPr>
      <a:endParaRPr lang="ja-JP"/>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932677619153429E-2"/>
          <c:y val="3.7051973654441482E-2"/>
          <c:w val="0.60542687435996068"/>
          <c:h val="0.86895271998547297"/>
        </c:manualLayout>
      </c:layout>
      <c:barChart>
        <c:barDir val="col"/>
        <c:grouping val="stacked"/>
        <c:varyColors val="0"/>
        <c:ser>
          <c:idx val="0"/>
          <c:order val="0"/>
          <c:tx>
            <c:strRef>
              <c:f>Sheet1!$B$1</c:f>
              <c:strCache>
                <c:ptCount val="1"/>
                <c:pt idx="0">
                  <c:v>　てんかん</c:v>
                </c:pt>
              </c:strCache>
            </c:strRef>
          </c:tx>
          <c:spPr>
            <a:pattFill prst="openDmnd">
              <a:fgClr>
                <a:srgbClr val="0070C0"/>
              </a:fgClr>
              <a:bgClr>
                <a:schemeClr val="bg1"/>
              </a:bgClr>
            </a:pattFill>
            <a:ln>
              <a:solidFill>
                <a:schemeClr val="tx1"/>
              </a:solidFill>
            </a:ln>
          </c:spPr>
          <c:invertIfNegative val="0"/>
          <c:dLbls>
            <c:spPr>
              <a:noFill/>
            </c:spPr>
            <c:txPr>
              <a:bodyPr/>
              <a:lstStyle/>
              <a:p>
                <a:pPr>
                  <a:defRPr sz="14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Sheet1!$B$2:$B$7</c:f>
              <c:numCache>
                <c:formatCode>0.0_ </c:formatCode>
                <c:ptCount val="6"/>
                <c:pt idx="0">
                  <c:v>0.74</c:v>
                </c:pt>
                <c:pt idx="1">
                  <c:v>0.73</c:v>
                </c:pt>
                <c:pt idx="2">
                  <c:v>0.7</c:v>
                </c:pt>
                <c:pt idx="3">
                  <c:v>0.71</c:v>
                </c:pt>
                <c:pt idx="4">
                  <c:v>0.71</c:v>
                </c:pt>
                <c:pt idx="5">
                  <c:v>0.7</c:v>
                </c:pt>
              </c:numCache>
            </c:numRef>
          </c:val>
          <c:extLst>
            <c:ext xmlns:c16="http://schemas.microsoft.com/office/drawing/2014/chart" uri="{C3380CC4-5D6E-409C-BE32-E72D297353CC}">
              <c16:uniqueId val="{00000000-C9E2-47A5-BB30-EFD6F9321196}"/>
            </c:ext>
          </c:extLst>
        </c:ser>
        <c:ser>
          <c:idx val="1"/>
          <c:order val="1"/>
          <c:tx>
            <c:strRef>
              <c:f>Sheet1!$C$1</c:f>
              <c:strCache>
                <c:ptCount val="1"/>
                <c:pt idx="0">
                  <c:v>その他の精神及び行動の障害</c:v>
                </c:pt>
              </c:strCache>
            </c:strRef>
          </c:tx>
          <c:spPr>
            <a:pattFill prst="pct75">
              <a:fgClr>
                <a:srgbClr val="00B050"/>
              </a:fgClr>
              <a:bgClr>
                <a:schemeClr val="bg1"/>
              </a:bgClr>
            </a:pattFill>
            <a:ln>
              <a:solidFill>
                <a:schemeClr val="tx1"/>
              </a:solidFill>
            </a:ln>
          </c:spPr>
          <c:invertIfNegative val="0"/>
          <c:dLbls>
            <c:spPr>
              <a:noFill/>
              <a:ln>
                <a:noFill/>
              </a:ln>
              <a:effectLst/>
            </c:spPr>
            <c:txPr>
              <a:bodyPr/>
              <a:lstStyle/>
              <a:p>
                <a:pPr>
                  <a:defRPr sz="14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Sheet1!$C$2:$C$7</c:f>
              <c:numCache>
                <c:formatCode>0.0_ </c:formatCode>
                <c:ptCount val="6"/>
                <c:pt idx="0">
                  <c:v>1.23</c:v>
                </c:pt>
                <c:pt idx="1">
                  <c:v>1.32</c:v>
                </c:pt>
                <c:pt idx="2">
                  <c:v>1.38</c:v>
                </c:pt>
                <c:pt idx="3">
                  <c:v>1.45</c:v>
                </c:pt>
                <c:pt idx="4">
                  <c:v>1.51</c:v>
                </c:pt>
                <c:pt idx="5">
                  <c:v>1.6</c:v>
                </c:pt>
              </c:numCache>
            </c:numRef>
          </c:val>
          <c:extLst>
            <c:ext xmlns:c16="http://schemas.microsoft.com/office/drawing/2014/chart" uri="{C3380CC4-5D6E-409C-BE32-E72D297353CC}">
              <c16:uniqueId val="{00000001-C9E2-47A5-BB30-EFD6F9321196}"/>
            </c:ext>
          </c:extLst>
        </c:ser>
        <c:ser>
          <c:idx val="2"/>
          <c:order val="2"/>
          <c:tx>
            <c:strRef>
              <c:f>Sheet1!$D$1</c:f>
              <c:strCache>
                <c:ptCount val="1"/>
                <c:pt idx="0">
                  <c:v>精神作用物質使用による精神及び行動の障害</c:v>
                </c:pt>
              </c:strCache>
            </c:strRef>
          </c:tx>
          <c:spPr>
            <a:pattFill prst="solidDmnd">
              <a:fgClr>
                <a:srgbClr val="FFFF00"/>
              </a:fgClr>
              <a:bgClr>
                <a:schemeClr val="bg1"/>
              </a:bgClr>
            </a:pattFill>
            <a:ln>
              <a:solidFill>
                <a:schemeClr val="tx1"/>
              </a:solidFill>
            </a:ln>
          </c:spPr>
          <c:invertIfNegative val="0"/>
          <c:dLbls>
            <c:spPr>
              <a:noFill/>
              <a:ln>
                <a:noFill/>
              </a:ln>
              <a:effectLst/>
            </c:spPr>
            <c:txPr>
              <a:bodyPr/>
              <a:lstStyle/>
              <a:p>
                <a:pPr>
                  <a:defRPr sz="14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Sheet1!$D$2:$D$7</c:f>
              <c:numCache>
                <c:formatCode>0.0_ </c:formatCode>
                <c:ptCount val="6"/>
                <c:pt idx="0">
                  <c:v>1.75</c:v>
                </c:pt>
                <c:pt idx="1">
                  <c:v>1.73</c:v>
                </c:pt>
                <c:pt idx="2">
                  <c:v>1.36</c:v>
                </c:pt>
                <c:pt idx="3">
                  <c:v>1.29</c:v>
                </c:pt>
                <c:pt idx="4">
                  <c:v>1.35</c:v>
                </c:pt>
                <c:pt idx="5">
                  <c:v>1.3</c:v>
                </c:pt>
              </c:numCache>
            </c:numRef>
          </c:val>
          <c:extLst>
            <c:ext xmlns:c16="http://schemas.microsoft.com/office/drawing/2014/chart" uri="{C3380CC4-5D6E-409C-BE32-E72D297353CC}">
              <c16:uniqueId val="{00000002-C9E2-47A5-BB30-EFD6F9321196}"/>
            </c:ext>
          </c:extLst>
        </c:ser>
        <c:ser>
          <c:idx val="3"/>
          <c:order val="3"/>
          <c:tx>
            <c:strRef>
              <c:f>Sheet1!$E$1</c:f>
              <c:strCache>
                <c:ptCount val="1"/>
                <c:pt idx="0">
                  <c:v>神経症性障害，ストレス関連障害及び身体表現性障害</c:v>
                </c:pt>
              </c:strCache>
            </c:strRef>
          </c:tx>
          <c:spPr>
            <a:pattFill prst="wdDnDiag">
              <a:fgClr>
                <a:srgbClr val="FFC000"/>
              </a:fgClr>
              <a:bgClr>
                <a:schemeClr val="bg1"/>
              </a:bgClr>
            </a:pattFill>
            <a:ln>
              <a:solidFill>
                <a:schemeClr val="tx1"/>
              </a:solidFill>
            </a:ln>
          </c:spPr>
          <c:invertIfNegative val="0"/>
          <c:dLbls>
            <c:spPr>
              <a:noFill/>
              <a:ln>
                <a:noFill/>
              </a:ln>
              <a:effectLst/>
            </c:spPr>
            <c:txPr>
              <a:bodyPr/>
              <a:lstStyle/>
              <a:p>
                <a:pPr>
                  <a:defRPr sz="14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Sheet1!$E$2:$E$7</c:f>
              <c:numCache>
                <c:formatCode>0.0_ </c:formatCode>
                <c:ptCount val="6"/>
                <c:pt idx="0">
                  <c:v>0.57999999999999996</c:v>
                </c:pt>
                <c:pt idx="1">
                  <c:v>0.54</c:v>
                </c:pt>
                <c:pt idx="2">
                  <c:v>0.49</c:v>
                </c:pt>
                <c:pt idx="3">
                  <c:v>0.56000000000000005</c:v>
                </c:pt>
                <c:pt idx="4">
                  <c:v>0.56000000000000005</c:v>
                </c:pt>
                <c:pt idx="5">
                  <c:v>0.6</c:v>
                </c:pt>
              </c:numCache>
            </c:numRef>
          </c:val>
          <c:extLst>
            <c:ext xmlns:c16="http://schemas.microsoft.com/office/drawing/2014/chart" uri="{C3380CC4-5D6E-409C-BE32-E72D297353CC}">
              <c16:uniqueId val="{00000003-C9E2-47A5-BB30-EFD6F9321196}"/>
            </c:ext>
          </c:extLst>
        </c:ser>
        <c:ser>
          <c:idx val="4"/>
          <c:order val="4"/>
          <c:tx>
            <c:strRef>
              <c:f>Sheet1!$F$1</c:f>
              <c:strCache>
                <c:ptCount val="1"/>
                <c:pt idx="0">
                  <c:v>気分［感情］障害（躁うつ病を含む）</c:v>
                </c:pt>
              </c:strCache>
            </c:strRef>
          </c:tx>
          <c:spPr>
            <a:pattFill prst="pct75">
              <a:fgClr>
                <a:schemeClr val="accent6"/>
              </a:fgClr>
              <a:bgClr>
                <a:schemeClr val="bg1"/>
              </a:bgClr>
            </a:pattFill>
            <a:ln>
              <a:solidFill>
                <a:schemeClr val="tx1"/>
              </a:solidFill>
            </a:ln>
          </c:spPr>
          <c:invertIfNegative val="0"/>
          <c:dLbls>
            <c:spPr>
              <a:noFill/>
              <a:ln>
                <a:noFill/>
              </a:ln>
              <a:effectLst/>
            </c:spPr>
            <c:txPr>
              <a:bodyPr/>
              <a:lstStyle/>
              <a:p>
                <a:pPr>
                  <a:defRPr sz="14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Sheet1!$F$2:$F$7</c:f>
              <c:numCache>
                <c:formatCode>0.0_ </c:formatCode>
                <c:ptCount val="6"/>
                <c:pt idx="0">
                  <c:v>2.64</c:v>
                </c:pt>
                <c:pt idx="1">
                  <c:v>2.78</c:v>
                </c:pt>
                <c:pt idx="2">
                  <c:v>2.87</c:v>
                </c:pt>
                <c:pt idx="3">
                  <c:v>2.91</c:v>
                </c:pt>
                <c:pt idx="4">
                  <c:v>2.88</c:v>
                </c:pt>
                <c:pt idx="5">
                  <c:v>3</c:v>
                </c:pt>
              </c:numCache>
            </c:numRef>
          </c:val>
          <c:extLst>
            <c:ext xmlns:c16="http://schemas.microsoft.com/office/drawing/2014/chart" uri="{C3380CC4-5D6E-409C-BE32-E72D297353CC}">
              <c16:uniqueId val="{00000004-C9E2-47A5-BB30-EFD6F9321196}"/>
            </c:ext>
          </c:extLst>
        </c:ser>
        <c:ser>
          <c:idx val="5"/>
          <c:order val="5"/>
          <c:tx>
            <c:strRef>
              <c:f>Sheet1!$G$1</c:f>
              <c:strCache>
                <c:ptCount val="1"/>
                <c:pt idx="0">
                  <c:v>統合失調症，統合失調症型障害及び妄想性障害</c:v>
                </c:pt>
              </c:strCache>
            </c:strRef>
          </c:tx>
          <c:spPr>
            <a:pattFill prst="dkDnDiag">
              <a:fgClr>
                <a:srgbClr val="FF7C80"/>
              </a:fgClr>
              <a:bgClr>
                <a:schemeClr val="bg1"/>
              </a:bgClr>
            </a:pattFill>
            <a:ln>
              <a:solidFill>
                <a:schemeClr val="tx1"/>
              </a:solidFill>
            </a:ln>
          </c:spPr>
          <c:invertIfNegative val="0"/>
          <c:dLbls>
            <c:dLbl>
              <c:idx val="0"/>
              <c:layout>
                <c:manualLayout>
                  <c:x val="7.6347535587308881E-3"/>
                  <c:y val="6.452337295678102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9E2-47A5-BB30-EFD6F9321196}"/>
                </c:ext>
              </c:extLst>
            </c:dLbl>
            <c:dLbl>
              <c:idx val="1"/>
              <c:layout>
                <c:manualLayout>
                  <c:x val="4.8492144093115058E-3"/>
                  <c:y val="-2.150779098559367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9E2-47A5-BB30-EFD6F9321196}"/>
                </c:ext>
              </c:extLst>
            </c:dLbl>
            <c:dLbl>
              <c:idx val="2"/>
              <c:layout>
                <c:manualLayout>
                  <c:x val="-3.6111148662349777E-3"/>
                  <c:y val="-4.30155819711873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9E2-47A5-BB30-EFD6F9321196}"/>
                </c:ext>
              </c:extLst>
            </c:dLbl>
            <c:dLbl>
              <c:idx val="4"/>
              <c:layout>
                <c:manualLayout>
                  <c:x val="-2.2698315601638436E-3"/>
                  <c:y val="-2.15077909855932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9E2-47A5-BB30-EFD6F9321196}"/>
                </c:ext>
              </c:extLst>
            </c:dLbl>
            <c:spPr>
              <a:noFill/>
              <a:ln>
                <a:noFill/>
              </a:ln>
              <a:effectLst/>
            </c:spPr>
            <c:txPr>
              <a:bodyPr/>
              <a:lstStyle/>
              <a:p>
                <a:pPr>
                  <a:defRPr sz="14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Sheet1!$G$2:$G$7</c:f>
              <c:numCache>
                <c:formatCode>0.0_ </c:formatCode>
                <c:ptCount val="6"/>
                <c:pt idx="0">
                  <c:v>20.32</c:v>
                </c:pt>
                <c:pt idx="1">
                  <c:v>19.89</c:v>
                </c:pt>
                <c:pt idx="2">
                  <c:v>18.739999999999998</c:v>
                </c:pt>
                <c:pt idx="3">
                  <c:v>17.41</c:v>
                </c:pt>
                <c:pt idx="4">
                  <c:v>16.579999999999998</c:v>
                </c:pt>
                <c:pt idx="5">
                  <c:v>15.4</c:v>
                </c:pt>
              </c:numCache>
            </c:numRef>
          </c:val>
          <c:extLst>
            <c:ext xmlns:c16="http://schemas.microsoft.com/office/drawing/2014/chart" uri="{C3380CC4-5D6E-409C-BE32-E72D297353CC}">
              <c16:uniqueId val="{00000009-C9E2-47A5-BB30-EFD6F9321196}"/>
            </c:ext>
          </c:extLst>
        </c:ser>
        <c:ser>
          <c:idx val="6"/>
          <c:order val="6"/>
          <c:tx>
            <c:strRef>
              <c:f>Sheet1!$H$1</c:f>
              <c:strCache>
                <c:ptCount val="1"/>
                <c:pt idx="0">
                  <c:v>認知症（アルツハイマー病）</c:v>
                </c:pt>
              </c:strCache>
            </c:strRef>
          </c:tx>
          <c:spPr>
            <a:pattFill prst="pct40">
              <a:fgClr>
                <a:srgbClr val="7030A0"/>
              </a:fgClr>
              <a:bgClr>
                <a:schemeClr val="bg1"/>
              </a:bgClr>
            </a:pattFill>
            <a:ln>
              <a:solidFill>
                <a:schemeClr val="tx1"/>
              </a:solidFill>
            </a:ln>
          </c:spPr>
          <c:invertIfNegative val="0"/>
          <c:dLbls>
            <c:spPr>
              <a:noFill/>
              <a:ln>
                <a:noFill/>
              </a:ln>
              <a:effectLst/>
            </c:spPr>
            <c:txPr>
              <a:bodyPr/>
              <a:lstStyle/>
              <a:p>
                <a:pPr>
                  <a:defRPr sz="14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Sheet1!$H$2:$H$7</c:f>
              <c:numCache>
                <c:formatCode>0.0_ </c:formatCode>
                <c:ptCount val="6"/>
                <c:pt idx="0">
                  <c:v>1.87</c:v>
                </c:pt>
                <c:pt idx="1">
                  <c:v>2.9</c:v>
                </c:pt>
                <c:pt idx="2">
                  <c:v>3.3</c:v>
                </c:pt>
                <c:pt idx="3">
                  <c:v>4.0999999999999996</c:v>
                </c:pt>
                <c:pt idx="4">
                  <c:v>4.7</c:v>
                </c:pt>
                <c:pt idx="5">
                  <c:v>4.9000000000000004</c:v>
                </c:pt>
              </c:numCache>
            </c:numRef>
          </c:val>
          <c:extLst>
            <c:ext xmlns:c16="http://schemas.microsoft.com/office/drawing/2014/chart" uri="{C3380CC4-5D6E-409C-BE32-E72D297353CC}">
              <c16:uniqueId val="{0000000A-C9E2-47A5-BB30-EFD6F9321196}"/>
            </c:ext>
          </c:extLst>
        </c:ser>
        <c:ser>
          <c:idx val="7"/>
          <c:order val="7"/>
          <c:tx>
            <c:strRef>
              <c:f>Sheet1!$I$1</c:f>
              <c:strCache>
                <c:ptCount val="1"/>
                <c:pt idx="0">
                  <c:v>認知症（血管性など）</c:v>
                </c:pt>
              </c:strCache>
            </c:strRef>
          </c:tx>
          <c:spPr>
            <a:pattFill prst="trellis">
              <a:fgClr>
                <a:srgbClr val="00B0F0"/>
              </a:fgClr>
              <a:bgClr>
                <a:schemeClr val="bg1"/>
              </a:bgClr>
            </a:pattFill>
            <a:ln>
              <a:solidFill>
                <a:schemeClr val="tx1"/>
              </a:solidFill>
            </a:ln>
          </c:spPr>
          <c:invertIfNegative val="0"/>
          <c:dLbls>
            <c:dLbl>
              <c:idx val="0"/>
              <c:layout>
                <c:manualLayout>
                  <c:x val="-8.2547010395684912E-4"/>
                  <c:y val="-6.452337295678102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9E2-47A5-BB30-EFD6F9321196}"/>
                </c:ext>
              </c:extLst>
            </c:dLbl>
            <c:dLbl>
              <c:idx val="1"/>
              <c:layout>
                <c:manualLayout>
                  <c:x val="-4.7460306463168993E-3"/>
                  <c:y val="2.150779098559367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9E2-47A5-BB30-EFD6F9321196}"/>
                </c:ext>
              </c:extLst>
            </c:dLbl>
            <c:dLbl>
              <c:idx val="2"/>
              <c:layout>
                <c:manualLayout>
                  <c:x val="-2.7857503751368743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9E2-47A5-BB30-EFD6F9321196}"/>
                </c:ext>
              </c:extLst>
            </c:dLbl>
            <c:dLbl>
              <c:idx val="4"/>
              <c:layout>
                <c:manualLayout>
                  <c:x val="2.5793828491476622E-3"/>
                  <c:y val="-2.150779098559367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9E2-47A5-BB30-EFD6F9321196}"/>
                </c:ext>
              </c:extLst>
            </c:dLbl>
            <c:spPr>
              <a:noFill/>
              <a:ln>
                <a:noFill/>
              </a:ln>
              <a:effectLst/>
            </c:spPr>
            <c:txPr>
              <a:bodyPr/>
              <a:lstStyle/>
              <a:p>
                <a:pPr>
                  <a:defRPr sz="1400" b="1"/>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H14</c:v>
                </c:pt>
                <c:pt idx="1">
                  <c:v>H17</c:v>
                </c:pt>
                <c:pt idx="2">
                  <c:v>H20</c:v>
                </c:pt>
                <c:pt idx="3">
                  <c:v>H23</c:v>
                </c:pt>
                <c:pt idx="4">
                  <c:v>H26</c:v>
                </c:pt>
                <c:pt idx="5">
                  <c:v>H29</c:v>
                </c:pt>
              </c:strCache>
            </c:strRef>
          </c:cat>
          <c:val>
            <c:numRef>
              <c:f>Sheet1!$I$2:$I$7</c:f>
              <c:numCache>
                <c:formatCode>0.0_ </c:formatCode>
                <c:ptCount val="6"/>
                <c:pt idx="0">
                  <c:v>5.36</c:v>
                </c:pt>
                <c:pt idx="1">
                  <c:v>5.4</c:v>
                </c:pt>
                <c:pt idx="2">
                  <c:v>4.4000000000000004</c:v>
                </c:pt>
                <c:pt idx="3">
                  <c:v>3.9</c:v>
                </c:pt>
                <c:pt idx="4">
                  <c:v>2.98</c:v>
                </c:pt>
                <c:pt idx="5">
                  <c:v>2.8</c:v>
                </c:pt>
              </c:numCache>
            </c:numRef>
          </c:val>
          <c:extLst>
            <c:ext xmlns:c16="http://schemas.microsoft.com/office/drawing/2014/chart" uri="{C3380CC4-5D6E-409C-BE32-E72D297353CC}">
              <c16:uniqueId val="{0000000F-C9E2-47A5-BB30-EFD6F9321196}"/>
            </c:ext>
          </c:extLst>
        </c:ser>
        <c:dLbls>
          <c:dLblPos val="ctr"/>
          <c:showLegendKey val="0"/>
          <c:showVal val="1"/>
          <c:showCatName val="0"/>
          <c:showSerName val="0"/>
          <c:showPercent val="0"/>
          <c:showBubbleSize val="0"/>
        </c:dLbls>
        <c:gapWidth val="100"/>
        <c:overlap val="100"/>
        <c:axId val="129169664"/>
        <c:axId val="129196032"/>
      </c:barChart>
      <c:catAx>
        <c:axId val="129169664"/>
        <c:scaling>
          <c:orientation val="minMax"/>
        </c:scaling>
        <c:delete val="0"/>
        <c:axPos val="b"/>
        <c:numFmt formatCode="General" sourceLinked="0"/>
        <c:majorTickMark val="none"/>
        <c:minorTickMark val="none"/>
        <c:tickLblPos val="nextTo"/>
        <c:txPr>
          <a:bodyPr/>
          <a:lstStyle/>
          <a:p>
            <a:pPr>
              <a:defRPr sz="1600"/>
            </a:pPr>
            <a:endParaRPr lang="ja-JP"/>
          </a:p>
        </c:txPr>
        <c:crossAx val="129196032"/>
        <c:crosses val="autoZero"/>
        <c:auto val="1"/>
        <c:lblAlgn val="ctr"/>
        <c:lblOffset val="100"/>
        <c:noMultiLvlLbl val="0"/>
      </c:catAx>
      <c:valAx>
        <c:axId val="129196032"/>
        <c:scaling>
          <c:orientation val="minMax"/>
        </c:scaling>
        <c:delete val="0"/>
        <c:axPos val="l"/>
        <c:majorGridlines/>
        <c:numFmt formatCode="0_ " sourceLinked="0"/>
        <c:majorTickMark val="out"/>
        <c:minorTickMark val="none"/>
        <c:tickLblPos val="nextTo"/>
        <c:txPr>
          <a:bodyPr/>
          <a:lstStyle/>
          <a:p>
            <a:pPr>
              <a:defRPr sz="1600"/>
            </a:pPr>
            <a:endParaRPr lang="ja-JP"/>
          </a:p>
        </c:txPr>
        <c:crossAx val="129169664"/>
        <c:crosses val="autoZero"/>
        <c:crossBetween val="between"/>
      </c:valAx>
    </c:plotArea>
    <c:legend>
      <c:legendPos val="r"/>
      <c:layout>
        <c:manualLayout>
          <c:xMode val="edge"/>
          <c:yMode val="edge"/>
          <c:x val="0.70846355079435153"/>
          <c:y val="0.13293573311245813"/>
          <c:w val="0.26407914395315968"/>
          <c:h val="0.63919407086080804"/>
        </c:manualLayout>
      </c:layout>
      <c:overlay val="0"/>
      <c:txPr>
        <a:bodyPr/>
        <a:lstStyle/>
        <a:p>
          <a:pPr>
            <a:defRPr sz="1200"/>
          </a:pPr>
          <a:endParaRPr lang="ja-JP"/>
        </a:p>
      </c:txPr>
    </c:legend>
    <c:plotVisOnly val="1"/>
    <c:dispBlanksAs val="gap"/>
    <c:showDLblsOverMax val="0"/>
  </c:chart>
  <c:txPr>
    <a:bodyPr/>
    <a:lstStyle/>
    <a:p>
      <a:pPr>
        <a:defRPr sz="1800"/>
      </a:pPr>
      <a:endParaRPr lang="ja-JP"/>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4113622063134"/>
          <c:y val="0.11280280219438756"/>
          <c:w val="0.62335662941131831"/>
          <c:h val="0.62548240399212995"/>
        </c:manualLayout>
      </c:layout>
      <c:pieChart>
        <c:varyColors val="1"/>
        <c:ser>
          <c:idx val="1"/>
          <c:order val="0"/>
          <c:spPr>
            <a:ln w="3175">
              <a:solidFill>
                <a:schemeClr val="tx1"/>
              </a:solidFill>
            </a:ln>
          </c:spPr>
          <c:dPt>
            <c:idx val="0"/>
            <c:bubble3D val="0"/>
            <c:spPr>
              <a:solidFill>
                <a:schemeClr val="accent5">
                  <a:lumMod val="75000"/>
                </a:schemeClr>
              </a:solidFill>
              <a:ln w="3175">
                <a:solidFill>
                  <a:schemeClr val="tx1"/>
                </a:solidFill>
              </a:ln>
              <a:effectLst/>
            </c:spPr>
            <c:extLst>
              <c:ext xmlns:c16="http://schemas.microsoft.com/office/drawing/2014/chart" uri="{C3380CC4-5D6E-409C-BE32-E72D297353CC}">
                <c16:uniqueId val="{00000001-297A-4E1C-AF0E-EC430E26BFC4}"/>
              </c:ext>
            </c:extLst>
          </c:dPt>
          <c:dPt>
            <c:idx val="1"/>
            <c:bubble3D val="0"/>
            <c:spPr>
              <a:solidFill>
                <a:schemeClr val="accent3">
                  <a:lumMod val="60000"/>
                  <a:lumOff val="40000"/>
                </a:schemeClr>
              </a:solidFill>
              <a:ln w="3175">
                <a:solidFill>
                  <a:schemeClr val="tx1"/>
                </a:solidFill>
              </a:ln>
              <a:effectLst/>
            </c:spPr>
            <c:extLst>
              <c:ext xmlns:c16="http://schemas.microsoft.com/office/drawing/2014/chart" uri="{C3380CC4-5D6E-409C-BE32-E72D297353CC}">
                <c16:uniqueId val="{00000003-297A-4E1C-AF0E-EC430E26BFC4}"/>
              </c:ext>
            </c:extLst>
          </c:dPt>
          <c:dPt>
            <c:idx val="2"/>
            <c:bubble3D val="0"/>
            <c:spPr>
              <a:solidFill>
                <a:srgbClr val="FFFF99"/>
              </a:solidFill>
              <a:ln w="3175">
                <a:solidFill>
                  <a:schemeClr val="tx1"/>
                </a:solidFill>
              </a:ln>
              <a:effectLst/>
            </c:spPr>
            <c:extLst>
              <c:ext xmlns:c16="http://schemas.microsoft.com/office/drawing/2014/chart" uri="{C3380CC4-5D6E-409C-BE32-E72D297353CC}">
                <c16:uniqueId val="{00000005-297A-4E1C-AF0E-EC430E26BFC4}"/>
              </c:ext>
            </c:extLst>
          </c:dPt>
          <c:dPt>
            <c:idx val="3"/>
            <c:bubble3D val="0"/>
            <c:spPr>
              <a:solidFill>
                <a:schemeClr val="accent2">
                  <a:lumMod val="60000"/>
                  <a:lumOff val="40000"/>
                </a:schemeClr>
              </a:solidFill>
              <a:ln w="3175">
                <a:solidFill>
                  <a:schemeClr val="tx1"/>
                </a:solidFill>
              </a:ln>
              <a:effectLst/>
            </c:spPr>
            <c:extLst>
              <c:ext xmlns:c16="http://schemas.microsoft.com/office/drawing/2014/chart" uri="{C3380CC4-5D6E-409C-BE32-E72D297353CC}">
                <c16:uniqueId val="{00000007-297A-4E1C-AF0E-EC430E26BFC4}"/>
              </c:ext>
            </c:extLst>
          </c:dPt>
          <c:dPt>
            <c:idx val="4"/>
            <c:bubble3D val="0"/>
            <c:spPr>
              <a:solidFill>
                <a:schemeClr val="bg2">
                  <a:lumMod val="75000"/>
                </a:schemeClr>
              </a:solidFill>
              <a:ln w="3175">
                <a:solidFill>
                  <a:schemeClr val="tx1"/>
                </a:solidFill>
              </a:ln>
              <a:effectLst/>
            </c:spPr>
            <c:extLst>
              <c:ext xmlns:c16="http://schemas.microsoft.com/office/drawing/2014/chart" uri="{C3380CC4-5D6E-409C-BE32-E72D297353CC}">
                <c16:uniqueId val="{00000009-297A-4E1C-AF0E-EC430E26BFC4}"/>
              </c:ext>
            </c:extLst>
          </c:dPt>
          <c:dLbls>
            <c:dLbl>
              <c:idx val="0"/>
              <c:layout>
                <c:manualLayout>
                  <c:x val="8.2153045492133533E-3"/>
                  <c:y val="-2.3570365345022826E-3"/>
                </c:manualLayout>
              </c:layout>
              <c:showLegendKey val="0"/>
              <c:showVal val="1"/>
              <c:showCatName val="0"/>
              <c:showSerName val="0"/>
              <c:showPercent val="0"/>
              <c:showBubbleSize val="0"/>
              <c:extLst>
                <c:ext xmlns:c15="http://schemas.microsoft.com/office/drawing/2012/chart" uri="{CE6537A1-D6FC-4f65-9D91-7224C49458BB}">
                  <c15:layout>
                    <c:manualLayout>
                      <c:w val="0.14427142202099041"/>
                      <c:h val="0.12403436058734944"/>
                    </c:manualLayout>
                  </c15:layout>
                </c:ext>
                <c:ext xmlns:c16="http://schemas.microsoft.com/office/drawing/2014/chart" uri="{C3380CC4-5D6E-409C-BE32-E72D297353CC}">
                  <c16:uniqueId val="{00000001-297A-4E1C-AF0E-EC430E26BFC4}"/>
                </c:ext>
              </c:extLst>
            </c:dLbl>
            <c:dLbl>
              <c:idx val="2"/>
              <c:layout>
                <c:manualLayout>
                  <c:x val="-0.15079636182510153"/>
                  <c:y val="-0.213920031671315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97A-4E1C-AF0E-EC430E26BFC4}"/>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 (2)'!$D$4:$H$4</c:f>
              <c:strCache>
                <c:ptCount val="5"/>
                <c:pt idx="0">
                  <c:v>持ち家</c:v>
                </c:pt>
                <c:pt idx="1">
                  <c:v>公営住宅</c:v>
                </c:pt>
                <c:pt idx="2">
                  <c:v>借家</c:v>
                </c:pt>
                <c:pt idx="3">
                  <c:v>借間</c:v>
                </c:pt>
                <c:pt idx="4">
                  <c:v>その他</c:v>
                </c:pt>
              </c:strCache>
            </c:strRef>
          </c:cat>
          <c:val>
            <c:numRef>
              <c:f>'1 (2)'!$D$6:$H$6</c:f>
              <c:numCache>
                <c:formatCode>0%</c:formatCode>
                <c:ptCount val="5"/>
                <c:pt idx="0">
                  <c:v>0.03</c:v>
                </c:pt>
                <c:pt idx="1">
                  <c:v>0.17</c:v>
                </c:pt>
                <c:pt idx="2">
                  <c:v>0.47</c:v>
                </c:pt>
                <c:pt idx="3">
                  <c:v>0.16</c:v>
                </c:pt>
                <c:pt idx="4">
                  <c:v>0.17</c:v>
                </c:pt>
              </c:numCache>
            </c:numRef>
          </c:val>
          <c:extLst>
            <c:ext xmlns:c16="http://schemas.microsoft.com/office/drawing/2014/chart" uri="{C3380CC4-5D6E-409C-BE32-E72D297353CC}">
              <c16:uniqueId val="{0000000A-297A-4E1C-AF0E-EC430E26BFC4}"/>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3499556196824404E-2"/>
          <c:y val="0.79241989956216496"/>
          <c:w val="0.95769164317960909"/>
          <c:h val="0.158724271524908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legend>
    <c:plotVisOnly val="1"/>
    <c:dispBlanksAs val="gap"/>
    <c:showDLblsOverMax val="0"/>
  </c:chart>
  <c:spPr>
    <a:noFill/>
    <a:ln w="9525" cap="flat" cmpd="sng" algn="ctr">
      <a:noFill/>
      <a:round/>
    </a:ln>
    <a:effectLst/>
  </c:spPr>
  <c:txPr>
    <a:bodyPr/>
    <a:lstStyle/>
    <a:p>
      <a:pPr>
        <a:defRPr sz="1200"/>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970581721805098"/>
          <c:y val="0.13381226053639847"/>
          <c:w val="0.56967284845800503"/>
          <c:h val="0.73237547892720312"/>
        </c:manualLayout>
      </c:layout>
      <c:barChart>
        <c:barDir val="bar"/>
        <c:grouping val="clustered"/>
        <c:varyColors val="0"/>
        <c:ser>
          <c:idx val="0"/>
          <c:order val="0"/>
          <c:spPr>
            <a:solidFill>
              <a:schemeClr val="accent2">
                <a:lumMod val="60000"/>
                <a:lumOff val="40000"/>
              </a:schemeClr>
            </a:solidFill>
            <a:ln>
              <a:noFill/>
            </a:ln>
            <a:effectLst/>
          </c:spPr>
          <c:invertIfNegative val="0"/>
          <c:dPt>
            <c:idx val="2"/>
            <c:invertIfNegative val="0"/>
            <c:bubble3D val="0"/>
            <c:spPr>
              <a:solidFill>
                <a:schemeClr val="accent2">
                  <a:lumMod val="75000"/>
                </a:schemeClr>
              </a:solidFill>
              <a:ln>
                <a:noFill/>
              </a:ln>
              <a:effectLst/>
            </c:spPr>
            <c:extLst>
              <c:ext xmlns:c16="http://schemas.microsoft.com/office/drawing/2014/chart" uri="{C3380CC4-5D6E-409C-BE32-E72D297353CC}">
                <c16:uniqueId val="{00000001-F3C6-497A-82E1-3DF650C5C22C}"/>
              </c:ext>
            </c:extLst>
          </c:dPt>
          <c:dLbls>
            <c:dLbl>
              <c:idx val="0"/>
              <c:layout>
                <c:manualLayout>
                  <c:x val="5.2894335130087858E-2"/>
                  <c:y val="0"/>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0.2745426841848988"/>
                      <c:h val="0.34331255414639228"/>
                    </c:manualLayout>
                  </c15:layout>
                </c:ext>
                <c:ext xmlns:c16="http://schemas.microsoft.com/office/drawing/2014/chart" uri="{C3380CC4-5D6E-409C-BE32-E72D297353CC}">
                  <c16:uniqueId val="{00000002-F3C6-497A-82E1-3DF650C5C22C}"/>
                </c:ext>
              </c:extLst>
            </c:dLbl>
            <c:dLbl>
              <c:idx val="1"/>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manualLayout>
                      <c:w val="0.32255981315352933"/>
                      <c:h val="0.27437429026157456"/>
                    </c:manualLayout>
                  </c15:layout>
                </c:ext>
                <c:ext xmlns:c16="http://schemas.microsoft.com/office/drawing/2014/chart" uri="{C3380CC4-5D6E-409C-BE32-E72D297353CC}">
                  <c16:uniqueId val="{00000003-259C-441F-8C8F-BAC9093296BF}"/>
                </c:ext>
              </c:extLst>
            </c:dLbl>
            <c:dLbl>
              <c:idx val="2"/>
              <c:layout>
                <c:manualLayout>
                  <c:x val="-0.23173470524639148"/>
                  <c:y val="-6.8938263884817412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32911058108922248"/>
                      <c:h val="0.34331255414639228"/>
                    </c:manualLayout>
                  </c15:layout>
                </c:ext>
                <c:ext xmlns:c16="http://schemas.microsoft.com/office/drawing/2014/chart" uri="{C3380CC4-5D6E-409C-BE32-E72D297353CC}">
                  <c16:uniqueId val="{00000001-F3C6-497A-82E1-3DF650C5C22C}"/>
                </c:ext>
              </c:extLst>
            </c:dLbl>
            <c:dLbl>
              <c:idx val="3"/>
              <c:layout>
                <c:manualLayout>
                  <c:x val="-0.27019209740115041"/>
                  <c:y val="-5.4461228469006012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8980597347506371"/>
                      <c:h val="0.34331255414639228"/>
                    </c:manualLayout>
                  </c15:layout>
                </c:ext>
                <c:ext xmlns:c16="http://schemas.microsoft.com/office/drawing/2014/chart" uri="{C3380CC4-5D6E-409C-BE32-E72D297353CC}">
                  <c16:uniqueId val="{00000002-259C-441F-8C8F-BAC9093296B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Sheet1!$F$24:$F$27</c:f>
              <c:strCache>
                <c:ptCount val="4"/>
                <c:pt idx="0">
                  <c:v>一人親世帯</c:v>
                </c:pt>
                <c:pt idx="1">
                  <c:v>高齢者のみの世帯</c:v>
                </c:pt>
                <c:pt idx="2">
                  <c:v>生活保護受給者</c:v>
                </c:pt>
                <c:pt idx="3">
                  <c:v>単身の高齢者</c:v>
                </c:pt>
              </c:strCache>
            </c:strRef>
          </c:cat>
          <c:val>
            <c:numRef>
              <c:f>Sheet1!$G$24:$G$27</c:f>
              <c:numCache>
                <c:formatCode>0%</c:formatCode>
                <c:ptCount val="4"/>
                <c:pt idx="0">
                  <c:v>0.13846153846153847</c:v>
                </c:pt>
                <c:pt idx="1">
                  <c:v>0.55384615384615388</c:v>
                </c:pt>
                <c:pt idx="2">
                  <c:v>0.6</c:v>
                </c:pt>
                <c:pt idx="3">
                  <c:v>0.64885496183206104</c:v>
                </c:pt>
              </c:numCache>
            </c:numRef>
          </c:val>
          <c:extLst>
            <c:ext xmlns:c16="http://schemas.microsoft.com/office/drawing/2014/chart" uri="{C3380CC4-5D6E-409C-BE32-E72D297353CC}">
              <c16:uniqueId val="{00000003-F3C6-497A-82E1-3DF650C5C22C}"/>
            </c:ext>
          </c:extLst>
        </c:ser>
        <c:dLbls>
          <c:showLegendKey val="0"/>
          <c:showVal val="0"/>
          <c:showCatName val="0"/>
          <c:showSerName val="0"/>
          <c:showPercent val="0"/>
          <c:showBubbleSize val="0"/>
        </c:dLbls>
        <c:gapWidth val="60"/>
        <c:axId val="580598928"/>
        <c:axId val="580601672"/>
      </c:barChart>
      <c:catAx>
        <c:axId val="580598928"/>
        <c:scaling>
          <c:orientation val="minMax"/>
        </c:scaling>
        <c:delete val="0"/>
        <c:axPos val="l"/>
        <c:numFmt formatCode="General" sourceLinked="1"/>
        <c:majorTickMark val="out"/>
        <c:minorTickMark val="none"/>
        <c:tickLblPos val="none"/>
        <c:spPr>
          <a:noFill/>
          <a:ln w="63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80601672"/>
        <c:crosses val="autoZero"/>
        <c:auto val="1"/>
        <c:lblAlgn val="ctr"/>
        <c:lblOffset val="100"/>
        <c:noMultiLvlLbl val="0"/>
      </c:catAx>
      <c:valAx>
        <c:axId val="580601672"/>
        <c:scaling>
          <c:orientation val="minMax"/>
        </c:scaling>
        <c:delete val="0"/>
        <c:axPos val="b"/>
        <c:majorGridlines>
          <c:spPr>
            <a:ln w="9525" cap="flat" cmpd="sng" algn="ctr">
              <a:noFill/>
              <a:round/>
            </a:ln>
            <a:effectLst/>
          </c:spPr>
        </c:majorGridlines>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80598928"/>
        <c:crosses val="autoZero"/>
        <c:crossBetween val="between"/>
        <c:majorUnit val="0.18500000000000003"/>
      </c:valAx>
      <c:spPr>
        <a:noFill/>
        <a:ln w="6350">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5325145920239"/>
          <c:y val="5.8561851711498414E-2"/>
          <c:w val="0.85203498207453765"/>
          <c:h val="0.82442092095952568"/>
        </c:manualLayout>
      </c:layout>
      <c:barChart>
        <c:barDir val="col"/>
        <c:grouping val="clustered"/>
        <c:varyColors val="0"/>
        <c:ser>
          <c:idx val="0"/>
          <c:order val="0"/>
          <c:spPr>
            <a:solidFill>
              <a:schemeClr val="accent5">
                <a:lumMod val="75000"/>
              </a:schemeClr>
            </a:solidFill>
            <a:ln>
              <a:noFill/>
            </a:ln>
            <a:effectLst/>
          </c:spPr>
          <c:invertIfNegative val="0"/>
          <c:dLbls>
            <c:dLbl>
              <c:idx val="3"/>
              <c:layout>
                <c:manualLayout>
                  <c:x val="-4.5446542698995025E-3"/>
                  <c:y val="2.7751510354099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BA-4844-AB31-6D54030FF9FC}"/>
                </c:ext>
              </c:extLst>
            </c:dLbl>
            <c:numFmt formatCode="#,##0_);[Red]\(#,##0\)" sourceLinked="0"/>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グラフ!$C$3:$C$6</c:f>
              <c:strCache>
                <c:ptCount val="4"/>
                <c:pt idx="0">
                  <c:v>H12</c:v>
                </c:pt>
                <c:pt idx="1">
                  <c:v>H17</c:v>
                </c:pt>
                <c:pt idx="2">
                  <c:v>H22</c:v>
                </c:pt>
                <c:pt idx="3">
                  <c:v>H27</c:v>
                </c:pt>
              </c:strCache>
            </c:strRef>
          </c:cat>
          <c:val>
            <c:numRef>
              <c:f>グラフ!$E$3:$E$6</c:f>
              <c:numCache>
                <c:formatCode>General</c:formatCode>
                <c:ptCount val="4"/>
                <c:pt idx="0">
                  <c:v>75.018100000000004</c:v>
                </c:pt>
                <c:pt idx="1">
                  <c:v>103.95699999999999</c:v>
                </c:pt>
                <c:pt idx="2">
                  <c:v>140.52809999999999</c:v>
                </c:pt>
                <c:pt idx="3">
                  <c:v>160.2551</c:v>
                </c:pt>
              </c:numCache>
            </c:numRef>
          </c:val>
          <c:extLst>
            <c:ext xmlns:c16="http://schemas.microsoft.com/office/drawing/2014/chart" uri="{C3380CC4-5D6E-409C-BE32-E72D297353CC}">
              <c16:uniqueId val="{00000001-3EBA-4844-AB31-6D54030FF9FC}"/>
            </c:ext>
          </c:extLst>
        </c:ser>
        <c:dLbls>
          <c:showLegendKey val="0"/>
          <c:showVal val="0"/>
          <c:showCatName val="0"/>
          <c:showSerName val="0"/>
          <c:showPercent val="0"/>
          <c:showBubbleSize val="0"/>
        </c:dLbls>
        <c:gapWidth val="100"/>
        <c:overlap val="-27"/>
        <c:axId val="580599320"/>
        <c:axId val="580600496"/>
      </c:barChart>
      <c:catAx>
        <c:axId val="58059932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crossAx val="580600496"/>
        <c:crosses val="autoZero"/>
        <c:auto val="1"/>
        <c:lblAlgn val="ctr"/>
        <c:lblOffset val="100"/>
        <c:noMultiLvlLbl val="0"/>
      </c:catAx>
      <c:valAx>
        <c:axId val="580600496"/>
        <c:scaling>
          <c:orientation val="minMax"/>
          <c:max val="2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crossAx val="580599320"/>
        <c:crosses val="autoZero"/>
        <c:crossBetween val="between"/>
        <c:majorUnit val="50"/>
      </c:valAx>
      <c:spPr>
        <a:noFill/>
        <a:ln>
          <a:solidFill>
            <a:schemeClr val="bg1">
              <a:lumMod val="50000"/>
            </a:schemeClr>
          </a:solidFill>
        </a:ln>
        <a:effectLst/>
      </c:spPr>
    </c:plotArea>
    <c:plotVisOnly val="1"/>
    <c:dispBlanksAs val="gap"/>
    <c:showDLblsOverMax val="0"/>
  </c:chart>
  <c:spPr>
    <a:solidFill>
      <a:schemeClr val="bg1"/>
    </a:solidFill>
    <a:ln w="9525" cap="flat" cmpd="sng" algn="ctr">
      <a:noFill/>
      <a:round/>
    </a:ln>
    <a:effectLst/>
  </c:spPr>
  <c:txPr>
    <a:bodyPr/>
    <a:lstStyle/>
    <a:p>
      <a:pPr>
        <a:defRPr sz="1100"/>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076364" cy="513508"/>
          </a:xfrm>
          <a:prstGeom prst="rect">
            <a:avLst/>
          </a:prstGeom>
        </p:spPr>
        <p:txBody>
          <a:bodyPr vert="horz" lIns="94640" tIns="47320" rIns="94640" bIns="4732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294" y="1"/>
            <a:ext cx="3076364" cy="513508"/>
          </a:xfrm>
          <a:prstGeom prst="rect">
            <a:avLst/>
          </a:prstGeom>
        </p:spPr>
        <p:txBody>
          <a:bodyPr vert="horz" lIns="94640" tIns="47320" rIns="94640" bIns="47320" rtlCol="0"/>
          <a:lstStyle>
            <a:lvl1pPr algn="r">
              <a:defRPr sz="1200"/>
            </a:lvl1pPr>
          </a:lstStyle>
          <a:p>
            <a:fld id="{E79D884D-D0A2-4F82-9A0F-F566718E2678}" type="datetimeFigureOut">
              <a:rPr kumimoji="1" lang="ja-JP" altLang="en-US" smtClean="0"/>
              <a:t>2022/3/29</a:t>
            </a:fld>
            <a:endParaRPr kumimoji="1" lang="ja-JP" altLang="en-US"/>
          </a:p>
        </p:txBody>
      </p:sp>
      <p:sp>
        <p:nvSpPr>
          <p:cNvPr id="4" name="スライド イメージ プレースホルダー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4640" tIns="47320" rIns="94640" bIns="47320" rtlCol="0" anchor="ctr"/>
          <a:lstStyle/>
          <a:p>
            <a:endParaRPr lang="ja-JP" altLang="en-US"/>
          </a:p>
        </p:txBody>
      </p:sp>
      <p:sp>
        <p:nvSpPr>
          <p:cNvPr id="5" name="ノート プレースホルダー 4"/>
          <p:cNvSpPr>
            <a:spLocks noGrp="1"/>
          </p:cNvSpPr>
          <p:nvPr>
            <p:ph type="body" sz="quarter" idx="3"/>
          </p:nvPr>
        </p:nvSpPr>
        <p:spPr>
          <a:xfrm>
            <a:off x="709930" y="4925408"/>
            <a:ext cx="5679440" cy="4029879"/>
          </a:xfrm>
          <a:prstGeom prst="rect">
            <a:avLst/>
          </a:prstGeom>
        </p:spPr>
        <p:txBody>
          <a:bodyPr vert="horz" lIns="94640" tIns="47320" rIns="94640" bIns="473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4" cy="513507"/>
          </a:xfrm>
          <a:prstGeom prst="rect">
            <a:avLst/>
          </a:prstGeom>
        </p:spPr>
        <p:txBody>
          <a:bodyPr vert="horz" lIns="94640" tIns="47320" rIns="94640" bIns="473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4" cy="513507"/>
          </a:xfrm>
          <a:prstGeom prst="rect">
            <a:avLst/>
          </a:prstGeom>
        </p:spPr>
        <p:txBody>
          <a:bodyPr vert="horz" lIns="94640" tIns="47320" rIns="94640" bIns="47320" rtlCol="0" anchor="b"/>
          <a:lstStyle>
            <a:lvl1pPr algn="r">
              <a:defRPr sz="1200"/>
            </a:lvl1pPr>
          </a:lstStyle>
          <a:p>
            <a:fld id="{860FD58E-B6B8-4825-A3EC-B31EF4962499}" type="slidenum">
              <a:rPr kumimoji="1" lang="ja-JP" altLang="en-US" smtClean="0"/>
              <a:t>‹#›</a:t>
            </a:fld>
            <a:endParaRPr kumimoji="1" lang="ja-JP" altLang="en-US"/>
          </a:p>
        </p:txBody>
      </p:sp>
    </p:spTree>
    <p:extLst>
      <p:ext uri="{BB962C8B-B14F-4D97-AF65-F5344CB8AC3E}">
        <p14:creationId xmlns:p14="http://schemas.microsoft.com/office/powerpoint/2010/main" val="8664599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44538" y="835025"/>
            <a:ext cx="5559425" cy="41703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46404" rtl="0" eaLnBrk="1" fontAlgn="base" latinLnBrk="0" hangingPunct="1">
              <a:lnSpc>
                <a:spcPct val="100000"/>
              </a:lnSpc>
              <a:spcBef>
                <a:spcPct val="0"/>
              </a:spcBef>
              <a:spcAft>
                <a:spcPct val="0"/>
              </a:spcAft>
              <a:buClrTx/>
              <a:buSzTx/>
              <a:buFontTx/>
              <a:buNone/>
              <a:tabLst/>
              <a:defRPr/>
            </a:pPr>
            <a:fld id="{37976347-805E-4FFF-9923-2C031D7650CD}" type="slidenum">
              <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946404" rtl="0" eaLnBrk="1" fontAlgn="base" latinLnBrk="0" hangingPunct="1">
                <a:lnSpc>
                  <a:spcPct val="100000"/>
                </a:lnSpc>
                <a:spcBef>
                  <a:spcPct val="0"/>
                </a:spcBef>
                <a:spcAft>
                  <a:spcPct val="0"/>
                </a:spcAft>
                <a:buClrTx/>
                <a:buSzTx/>
                <a:buFontTx/>
                <a:buNone/>
                <a:tabLst/>
                <a:defRPr/>
              </a:pPr>
              <a:t>21</a:t>
            </a:fld>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985401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endParaRPr kumimoji="1" lang="ja-JP" altLang="en-US" sz="1050" dirty="0">
              <a:latin typeface="+mn-ea"/>
              <a:ea typeface="+mn-ea"/>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9FF119-E50E-481A-9EAB-132B9C41A924}"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703830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07862-E191-47B8-95FF-47E97DE1289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51571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60FD58E-B6B8-4825-A3EC-B31EF4962499}" type="slidenum">
              <a:rPr kumimoji="1" lang="ja-JP" altLang="en-US" smtClean="0"/>
              <a:t>46</a:t>
            </a:fld>
            <a:endParaRPr kumimoji="1" lang="ja-JP" altLang="en-US"/>
          </a:p>
        </p:txBody>
      </p:sp>
    </p:spTree>
    <p:extLst>
      <p:ext uri="{BB962C8B-B14F-4D97-AF65-F5344CB8AC3E}">
        <p14:creationId xmlns:p14="http://schemas.microsoft.com/office/powerpoint/2010/main" val="3375441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2338" y="746125"/>
            <a:ext cx="4965700" cy="372427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37E017-C4CE-4A86-8903-C7A029BF502A}" type="slidenum">
              <a:rPr kumimoji="0" lang="en-US" altLang="ja-JP"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6054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60FD58E-B6B8-4825-A3EC-B31EF4962499}" type="slidenum">
              <a:rPr kumimoji="1" lang="ja-JP" altLang="en-US" smtClean="0"/>
              <a:t>57</a:t>
            </a:fld>
            <a:endParaRPr kumimoji="1" lang="ja-JP" altLang="en-US"/>
          </a:p>
        </p:txBody>
      </p:sp>
    </p:spTree>
    <p:extLst>
      <p:ext uri="{BB962C8B-B14F-4D97-AF65-F5344CB8AC3E}">
        <p14:creationId xmlns:p14="http://schemas.microsoft.com/office/powerpoint/2010/main" val="2352142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60FD58E-B6B8-4825-A3EC-B31EF4962499}" type="slidenum">
              <a:rPr kumimoji="1" lang="ja-JP" altLang="en-US" smtClean="0"/>
              <a:t>58</a:t>
            </a:fld>
            <a:endParaRPr kumimoji="1" lang="ja-JP" altLang="en-US"/>
          </a:p>
        </p:txBody>
      </p:sp>
    </p:spTree>
    <p:extLst>
      <p:ext uri="{BB962C8B-B14F-4D97-AF65-F5344CB8AC3E}">
        <p14:creationId xmlns:p14="http://schemas.microsoft.com/office/powerpoint/2010/main" val="3159630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60FD58E-B6B8-4825-A3EC-B31EF4962499}" type="slidenum">
              <a:rPr kumimoji="1" lang="ja-JP" altLang="en-US" smtClean="0"/>
              <a:t>71</a:t>
            </a:fld>
            <a:endParaRPr kumimoji="1" lang="ja-JP" altLang="en-US"/>
          </a:p>
        </p:txBody>
      </p:sp>
    </p:spTree>
    <p:extLst>
      <p:ext uri="{BB962C8B-B14F-4D97-AF65-F5344CB8AC3E}">
        <p14:creationId xmlns:p14="http://schemas.microsoft.com/office/powerpoint/2010/main" val="2896911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60FD58E-B6B8-4825-A3EC-B31EF4962499}" type="slidenum">
              <a:rPr kumimoji="1" lang="ja-JP" altLang="en-US" smtClean="0"/>
              <a:t>83</a:t>
            </a:fld>
            <a:endParaRPr kumimoji="1" lang="ja-JP" altLang="en-US"/>
          </a:p>
        </p:txBody>
      </p:sp>
    </p:spTree>
    <p:extLst>
      <p:ext uri="{BB962C8B-B14F-4D97-AF65-F5344CB8AC3E}">
        <p14:creationId xmlns:p14="http://schemas.microsoft.com/office/powerpoint/2010/main" val="992966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60FD58E-B6B8-4825-A3EC-B31EF4962499}" type="slidenum">
              <a:rPr kumimoji="1" lang="ja-JP" altLang="en-US" smtClean="0"/>
              <a:t>93</a:t>
            </a:fld>
            <a:endParaRPr kumimoji="1" lang="ja-JP" altLang="en-US"/>
          </a:p>
        </p:txBody>
      </p:sp>
    </p:spTree>
    <p:extLst>
      <p:ext uri="{BB962C8B-B14F-4D97-AF65-F5344CB8AC3E}">
        <p14:creationId xmlns:p14="http://schemas.microsoft.com/office/powerpoint/2010/main" val="2495984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2221D40-546A-419F-89C9-8EBC11A95038}" type="datetime1">
              <a:rPr kumimoji="1" lang="ja-JP" altLang="en-US" smtClean="0"/>
              <a:t>2022/3/29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FDA2957-D8DF-433F-96C1-785BB98D1D08}" type="slidenum">
              <a:rPr kumimoji="1" lang="ja-JP" altLang="en-US" smtClean="0"/>
              <a:t>‹#›</a:t>
            </a:fld>
            <a:endParaRPr kumimoji="1" lang="ja-JP" altLang="en-US"/>
          </a:p>
        </p:txBody>
      </p:sp>
    </p:spTree>
    <p:extLst>
      <p:ext uri="{BB962C8B-B14F-4D97-AF65-F5344CB8AC3E}">
        <p14:creationId xmlns:p14="http://schemas.microsoft.com/office/powerpoint/2010/main" val="1624959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F3E9B25-ADE3-48DA-81E7-362281EF2B29}" type="datetime1">
              <a:rPr kumimoji="1" lang="ja-JP" altLang="en-US" smtClean="0"/>
              <a:t>2022/3/29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FDA2957-D8DF-433F-96C1-785BB98D1D08}" type="slidenum">
              <a:rPr kumimoji="1" lang="ja-JP" altLang="en-US" smtClean="0"/>
              <a:t>‹#›</a:t>
            </a:fld>
            <a:endParaRPr kumimoji="1" lang="ja-JP" altLang="en-US"/>
          </a:p>
        </p:txBody>
      </p:sp>
    </p:spTree>
    <p:extLst>
      <p:ext uri="{BB962C8B-B14F-4D97-AF65-F5344CB8AC3E}">
        <p14:creationId xmlns:p14="http://schemas.microsoft.com/office/powerpoint/2010/main" val="3835031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5FDE0E8-2F81-42A6-8E84-BC5884FE57D6}" type="datetime1">
              <a:rPr kumimoji="1" lang="ja-JP" altLang="en-US" smtClean="0"/>
              <a:t>2022/3/29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FDA2957-D8DF-433F-96C1-785BB98D1D08}" type="slidenum">
              <a:rPr kumimoji="1" lang="ja-JP" altLang="en-US" smtClean="0"/>
              <a:t>‹#›</a:t>
            </a:fld>
            <a:endParaRPr kumimoji="1" lang="ja-JP" altLang="en-US"/>
          </a:p>
        </p:txBody>
      </p:sp>
    </p:spTree>
    <p:extLst>
      <p:ext uri="{BB962C8B-B14F-4D97-AF65-F5344CB8AC3E}">
        <p14:creationId xmlns:p14="http://schemas.microsoft.com/office/powerpoint/2010/main" val="1380850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8000" y="2060575"/>
            <a:ext cx="8208000" cy="4105275"/>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8" name="Slide Number Placeholder 7">
            <a:extLst>
              <a:ext uri="{FF2B5EF4-FFF2-40B4-BE49-F238E27FC236}">
                <a16:creationId xmlns:a16="http://schemas.microsoft.com/office/drawing/2014/main" id="{C9242D6C-75F6-2B45-8341-980F99E5DA74}"/>
              </a:ext>
            </a:extLst>
          </p:cNvPr>
          <p:cNvSpPr>
            <a:spLocks noGrp="1"/>
          </p:cNvSpPr>
          <p:nvPr>
            <p:ph type="sldNum" sz="quarter" idx="15"/>
          </p:nvPr>
        </p:nvSpPr>
        <p:spPr>
          <a:xfrm>
            <a:off x="8510890" y="6505917"/>
            <a:ext cx="165110" cy="161583"/>
          </a:xfrm>
        </p:spPr>
        <p:txBody>
          <a:bodyPr/>
          <a:lstStyle>
            <a:lvl1pPr>
              <a:defRPr sz="1050"/>
            </a:lvl1pPr>
          </a:lstStyle>
          <a:p>
            <a:fld id="{7870704B-CE94-48CC-AF30-84932A1262A7}" type="slidenum">
              <a:rPr lang="en-GB" smtClean="0"/>
              <a:pPr/>
              <a:t>‹#›</a:t>
            </a:fld>
            <a:endParaRPr lang="en-GB" dirty="0"/>
          </a:p>
        </p:txBody>
      </p:sp>
      <p:sp>
        <p:nvSpPr>
          <p:cNvPr id="6" name="Subtitle 2">
            <a:extLst>
              <a:ext uri="{FF2B5EF4-FFF2-40B4-BE49-F238E27FC236}">
                <a16:creationId xmlns:a16="http://schemas.microsoft.com/office/drawing/2014/main" id="{E226BB03-6EF6-F445-88B0-A7B24602567C}"/>
              </a:ext>
            </a:extLst>
          </p:cNvPr>
          <p:cNvSpPr>
            <a:spLocks noGrp="1"/>
          </p:cNvSpPr>
          <p:nvPr>
            <p:ph type="subTitle" idx="16" hasCustomPrompt="1"/>
          </p:nvPr>
        </p:nvSpPr>
        <p:spPr>
          <a:xfrm>
            <a:off x="468000" y="908720"/>
            <a:ext cx="8208000" cy="864000"/>
          </a:xfrm>
        </p:spPr>
        <p:txBody>
          <a:bodyPr/>
          <a:lstStyle>
            <a:lvl1pPr marL="0" indent="0" algn="l">
              <a:lnSpc>
                <a:spcPct val="100000"/>
              </a:lnSpc>
              <a:spcBef>
                <a:spcPts val="0"/>
              </a:spcBef>
              <a:spcAft>
                <a:spcPts val="0"/>
              </a:spcAft>
              <a:buNone/>
              <a:defRPr sz="1800" b="0">
                <a:solidFill>
                  <a:schemeClr val="tx1"/>
                </a:solidFill>
              </a:defRPr>
            </a:lvl1pPr>
            <a:lvl2pPr marL="0" indent="0" algn="l">
              <a:lnSpc>
                <a:spcPct val="85000"/>
              </a:lnSpc>
              <a:spcBef>
                <a:spcPts val="0"/>
              </a:spcBef>
              <a:spcAft>
                <a:spcPts val="0"/>
              </a:spcAft>
              <a:buNone/>
              <a:defRPr sz="1800"/>
            </a:lvl2pPr>
            <a:lvl3pPr marL="0" indent="0" algn="l">
              <a:lnSpc>
                <a:spcPct val="85000"/>
              </a:lnSpc>
              <a:spcBef>
                <a:spcPts val="0"/>
              </a:spcBef>
              <a:spcAft>
                <a:spcPts val="0"/>
              </a:spcAft>
              <a:buNone/>
              <a:defRPr sz="1800"/>
            </a:lvl3pPr>
            <a:lvl4pPr marL="0" indent="0" algn="l">
              <a:lnSpc>
                <a:spcPct val="85000"/>
              </a:lnSpc>
              <a:spcBef>
                <a:spcPts val="0"/>
              </a:spcBef>
              <a:spcAft>
                <a:spcPts val="0"/>
              </a:spcAft>
              <a:buNone/>
              <a:defRPr sz="1800"/>
            </a:lvl4pPr>
            <a:lvl5pPr marL="0" indent="0" algn="l">
              <a:lnSpc>
                <a:spcPct val="85000"/>
              </a:lnSpc>
              <a:spcBef>
                <a:spcPts val="0"/>
              </a:spcBef>
              <a:spcAft>
                <a:spcPts val="0"/>
              </a:spcAft>
              <a:buNone/>
              <a:defRPr sz="1800"/>
            </a:lvl5pPr>
            <a:lvl6pPr marL="0" indent="0" algn="l">
              <a:lnSpc>
                <a:spcPct val="85000"/>
              </a:lnSpc>
              <a:spcBef>
                <a:spcPts val="0"/>
              </a:spcBef>
              <a:spcAft>
                <a:spcPts val="0"/>
              </a:spcAft>
              <a:buNone/>
              <a:defRPr sz="1800"/>
            </a:lvl6pPr>
            <a:lvl7pPr marL="0" indent="0" algn="l">
              <a:lnSpc>
                <a:spcPct val="85000"/>
              </a:lnSpc>
              <a:spcBef>
                <a:spcPts val="0"/>
              </a:spcBef>
              <a:spcAft>
                <a:spcPts val="0"/>
              </a:spcAft>
              <a:buNone/>
              <a:defRPr sz="1800"/>
            </a:lvl7pPr>
            <a:lvl8pPr marL="0" indent="0" algn="l">
              <a:lnSpc>
                <a:spcPct val="85000"/>
              </a:lnSpc>
              <a:spcBef>
                <a:spcPts val="0"/>
              </a:spcBef>
              <a:spcAft>
                <a:spcPts val="0"/>
              </a:spcAft>
              <a:buNone/>
              <a:defRPr sz="1800"/>
            </a:lvl8pPr>
            <a:lvl9pPr marL="0" indent="0" algn="l">
              <a:lnSpc>
                <a:spcPct val="85000"/>
              </a:lnSpc>
              <a:spcBef>
                <a:spcPts val="0"/>
              </a:spcBef>
              <a:spcAft>
                <a:spcPts val="0"/>
              </a:spcAft>
              <a:buNone/>
              <a:defRPr sz="1800"/>
            </a:lvl9pPr>
          </a:lstStyle>
          <a:p>
            <a:r>
              <a:rPr lang="en-US" dirty="0"/>
              <a:t>[Optional slide subtitle]</a:t>
            </a:r>
          </a:p>
        </p:txBody>
      </p:sp>
      <p:sp>
        <p:nvSpPr>
          <p:cNvPr id="4" name="Title 3">
            <a:extLst>
              <a:ext uri="{FF2B5EF4-FFF2-40B4-BE49-F238E27FC236}">
                <a16:creationId xmlns:a16="http://schemas.microsoft.com/office/drawing/2014/main" id="{8168CE8F-890A-0745-BEDE-F59C2B0851F3}"/>
              </a:ext>
            </a:extLst>
          </p:cNvPr>
          <p:cNvSpPr>
            <a:spLocks noGrp="1"/>
          </p:cNvSpPr>
          <p:nvPr>
            <p:ph type="title" hasCustomPrompt="1"/>
          </p:nvPr>
        </p:nvSpPr>
        <p:spPr>
          <a:xfrm>
            <a:off x="468000" y="404712"/>
            <a:ext cx="8208000" cy="432000"/>
          </a:xfrm>
        </p:spPr>
        <p:txBody>
          <a:bodyPr/>
          <a:lstStyle>
            <a:lvl1pPr>
              <a:defRPr/>
            </a:lvl1pPr>
          </a:lstStyle>
          <a:p>
            <a:r>
              <a:rPr lang="en-US" dirty="0"/>
              <a:t>[Slide title]</a:t>
            </a:r>
          </a:p>
        </p:txBody>
      </p:sp>
      <p:sp>
        <p:nvSpPr>
          <p:cNvPr id="2" name="Date Placeholder 1">
            <a:extLst>
              <a:ext uri="{FF2B5EF4-FFF2-40B4-BE49-F238E27FC236}">
                <a16:creationId xmlns:a16="http://schemas.microsoft.com/office/drawing/2014/main" id="{C8B1D27F-9E9E-904C-AAA5-C28F71038F81}"/>
              </a:ext>
            </a:extLst>
          </p:cNvPr>
          <p:cNvSpPr>
            <a:spLocks noGrp="1"/>
          </p:cNvSpPr>
          <p:nvPr>
            <p:ph type="dt" sz="half" idx="17"/>
          </p:nvPr>
        </p:nvSpPr>
        <p:spPr/>
        <p:txBody>
          <a:bodyPr/>
          <a:lstStyle/>
          <a:p>
            <a:r>
              <a:rPr lang="en-US" altLang="ja-JP"/>
              <a:t>Date</a:t>
            </a:r>
            <a:endParaRPr lang="en-US" dirty="0"/>
          </a:p>
        </p:txBody>
      </p:sp>
      <p:sp>
        <p:nvSpPr>
          <p:cNvPr id="5" name="Footer Placeholder 4">
            <a:extLst>
              <a:ext uri="{FF2B5EF4-FFF2-40B4-BE49-F238E27FC236}">
                <a16:creationId xmlns:a16="http://schemas.microsoft.com/office/drawing/2014/main" id="{FC197672-D564-C544-A4DC-7D3F89347EF6}"/>
              </a:ext>
            </a:extLst>
          </p:cNvPr>
          <p:cNvSpPr>
            <a:spLocks noGrp="1"/>
          </p:cNvSpPr>
          <p:nvPr>
            <p:ph type="ftr" sz="quarter" idx="18"/>
          </p:nvPr>
        </p:nvSpPr>
        <p:spPr/>
        <p:txBody>
          <a:bodyPr/>
          <a:lstStyle/>
          <a:p>
            <a:pPr algn="l"/>
            <a:r>
              <a:rPr lang="en-US"/>
              <a:t>Presentation Title</a:t>
            </a:r>
            <a:endParaRPr lang="en-US" dirty="0"/>
          </a:p>
        </p:txBody>
      </p:sp>
    </p:spTree>
    <p:extLst>
      <p:ext uri="{BB962C8B-B14F-4D97-AF65-F5344CB8AC3E}">
        <p14:creationId xmlns:p14="http://schemas.microsoft.com/office/powerpoint/2010/main" val="985438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AD5B5ED-4A04-42BC-A1F4-2B77506A81F1}" type="datetime1">
              <a:rPr kumimoji="1" lang="ja-JP" altLang="en-US" smtClean="0"/>
              <a:t>2022/3/29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FDA2957-D8DF-433F-96C1-785BB98D1D08}" type="slidenum">
              <a:rPr kumimoji="1" lang="ja-JP" altLang="en-US" smtClean="0"/>
              <a:t>‹#›</a:t>
            </a:fld>
            <a:endParaRPr kumimoji="1" lang="ja-JP" altLang="en-US"/>
          </a:p>
        </p:txBody>
      </p:sp>
    </p:spTree>
    <p:extLst>
      <p:ext uri="{BB962C8B-B14F-4D97-AF65-F5344CB8AC3E}">
        <p14:creationId xmlns:p14="http://schemas.microsoft.com/office/powerpoint/2010/main" val="3454466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C55B0F9-81D3-477E-8BF1-8E126C11BD9F}" type="datetime1">
              <a:rPr kumimoji="1" lang="ja-JP" altLang="en-US" smtClean="0"/>
              <a:t>2022/3/29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FDA2957-D8DF-433F-96C1-785BB98D1D08}" type="slidenum">
              <a:rPr kumimoji="1" lang="ja-JP" altLang="en-US" smtClean="0"/>
              <a:t>‹#›</a:t>
            </a:fld>
            <a:endParaRPr kumimoji="1" lang="ja-JP" altLang="en-US"/>
          </a:p>
        </p:txBody>
      </p:sp>
    </p:spTree>
    <p:extLst>
      <p:ext uri="{BB962C8B-B14F-4D97-AF65-F5344CB8AC3E}">
        <p14:creationId xmlns:p14="http://schemas.microsoft.com/office/powerpoint/2010/main" val="789640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6606240-BE12-4759-9010-7812A7DA5983}" type="datetime1">
              <a:rPr kumimoji="1" lang="ja-JP" altLang="en-US" smtClean="0"/>
              <a:t>2022/3/29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FDA2957-D8DF-433F-96C1-785BB98D1D08}" type="slidenum">
              <a:rPr kumimoji="1" lang="ja-JP" altLang="en-US" smtClean="0"/>
              <a:t>‹#›</a:t>
            </a:fld>
            <a:endParaRPr kumimoji="1" lang="ja-JP" altLang="en-US"/>
          </a:p>
        </p:txBody>
      </p:sp>
    </p:spTree>
    <p:extLst>
      <p:ext uri="{BB962C8B-B14F-4D97-AF65-F5344CB8AC3E}">
        <p14:creationId xmlns:p14="http://schemas.microsoft.com/office/powerpoint/2010/main" val="3915869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A71260B-684C-45C7-8261-F1A469A819F7}" type="datetime1">
              <a:rPr kumimoji="1" lang="ja-JP" altLang="en-US" smtClean="0"/>
              <a:t>2022/3/29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FDA2957-D8DF-433F-96C1-785BB98D1D08}" type="slidenum">
              <a:rPr kumimoji="1" lang="ja-JP" altLang="en-US" smtClean="0"/>
              <a:t>‹#›</a:t>
            </a:fld>
            <a:endParaRPr kumimoji="1" lang="ja-JP" altLang="en-US"/>
          </a:p>
        </p:txBody>
      </p:sp>
    </p:spTree>
    <p:extLst>
      <p:ext uri="{BB962C8B-B14F-4D97-AF65-F5344CB8AC3E}">
        <p14:creationId xmlns:p14="http://schemas.microsoft.com/office/powerpoint/2010/main" val="408596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E5D1339-5C0B-46A0-8EDF-8D6109AEADEB}" type="datetime1">
              <a:rPr kumimoji="1" lang="ja-JP" altLang="en-US" smtClean="0"/>
              <a:t>2022/3/29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FDA2957-D8DF-433F-96C1-785BB98D1D08}" type="slidenum">
              <a:rPr kumimoji="1" lang="ja-JP" altLang="en-US" smtClean="0"/>
              <a:t>‹#›</a:t>
            </a:fld>
            <a:endParaRPr kumimoji="1" lang="ja-JP" altLang="en-US"/>
          </a:p>
        </p:txBody>
      </p:sp>
    </p:spTree>
    <p:extLst>
      <p:ext uri="{BB962C8B-B14F-4D97-AF65-F5344CB8AC3E}">
        <p14:creationId xmlns:p14="http://schemas.microsoft.com/office/powerpoint/2010/main" val="1794352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AE29E6-10C3-435D-A557-9DF5C892521C}" type="datetime1">
              <a:rPr kumimoji="1" lang="ja-JP" altLang="en-US" smtClean="0"/>
              <a:t>2022/3/29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FDA2957-D8DF-433F-96C1-785BB98D1D08}" type="slidenum">
              <a:rPr kumimoji="1" lang="ja-JP" altLang="en-US" smtClean="0"/>
              <a:t>‹#›</a:t>
            </a:fld>
            <a:endParaRPr kumimoji="1" lang="ja-JP" altLang="en-US"/>
          </a:p>
        </p:txBody>
      </p:sp>
    </p:spTree>
    <p:extLst>
      <p:ext uri="{BB962C8B-B14F-4D97-AF65-F5344CB8AC3E}">
        <p14:creationId xmlns:p14="http://schemas.microsoft.com/office/powerpoint/2010/main" val="2786262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593BB34-7113-4648-BDD5-1FA900A53F19}" type="datetime1">
              <a:rPr kumimoji="1" lang="ja-JP" altLang="en-US" smtClean="0"/>
              <a:t>2022/3/29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FDA2957-D8DF-433F-96C1-785BB98D1D08}" type="slidenum">
              <a:rPr kumimoji="1" lang="ja-JP" altLang="en-US" smtClean="0"/>
              <a:t>‹#›</a:t>
            </a:fld>
            <a:endParaRPr kumimoji="1" lang="ja-JP" altLang="en-US"/>
          </a:p>
        </p:txBody>
      </p:sp>
    </p:spTree>
    <p:extLst>
      <p:ext uri="{BB962C8B-B14F-4D97-AF65-F5344CB8AC3E}">
        <p14:creationId xmlns:p14="http://schemas.microsoft.com/office/powerpoint/2010/main" val="1089418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6F97C99-D199-4A6A-8BD2-C3C681877919}" type="datetime1">
              <a:rPr kumimoji="1" lang="ja-JP" altLang="en-US" smtClean="0"/>
              <a:t>2022/3/29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FDA2957-D8DF-433F-96C1-785BB98D1D08}" type="slidenum">
              <a:rPr kumimoji="1" lang="ja-JP" altLang="en-US" smtClean="0"/>
              <a:t>‹#›</a:t>
            </a:fld>
            <a:endParaRPr kumimoji="1" lang="ja-JP" altLang="en-US"/>
          </a:p>
        </p:txBody>
      </p:sp>
    </p:spTree>
    <p:extLst>
      <p:ext uri="{BB962C8B-B14F-4D97-AF65-F5344CB8AC3E}">
        <p14:creationId xmlns:p14="http://schemas.microsoft.com/office/powerpoint/2010/main" val="1652240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A847E-2A76-4DCE-AA99-A58E1A39241E}" type="datetime1">
              <a:rPr kumimoji="1" lang="ja-JP" altLang="en-US" smtClean="0"/>
              <a:t>2022/3/29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A2957-D8DF-433F-96C1-785BB98D1D08}" type="slidenum">
              <a:rPr kumimoji="1" lang="ja-JP" altLang="en-US" smtClean="0"/>
              <a:t>‹#›</a:t>
            </a:fld>
            <a:endParaRPr kumimoji="1" lang="ja-JP" altLang="en-US"/>
          </a:p>
        </p:txBody>
      </p:sp>
    </p:spTree>
    <p:extLst>
      <p:ext uri="{BB962C8B-B14F-4D97-AF65-F5344CB8AC3E}">
        <p14:creationId xmlns:p14="http://schemas.microsoft.com/office/powerpoint/2010/main" val="1941564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s://www.safetynet-jutaku.jp/guest/index.php"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svg"/><Relationship Id="rId4" Type="http://schemas.openxmlformats.org/officeDocument/2006/relationships/image" Target="../media/image48.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s://www.zenkyokyou.jp/" TargetMode="External"/><Relationship Id="rId2" Type="http://schemas.openxmlformats.org/officeDocument/2006/relationships/hyperlink" Target="https://www.mlit.go.jp/jutakukentiku/house/jutakukentiku_house_fr7_000026.html" TargetMode="External"/><Relationship Id="rId1" Type="http://schemas.openxmlformats.org/officeDocument/2006/relationships/slideLayout" Target="../slideLayouts/slideLayout1.xml"/><Relationship Id="rId4" Type="http://schemas.openxmlformats.org/officeDocument/2006/relationships/hyperlink" Target="mailto:info@zenkyokyou.jp" TargetMode="Externa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hyperlink" Target="https://www.zenkyokyou.jp/%E7%A0%94%E4%BF%AE-%E4%BC%81%E7%94%BB/%E6%A8%99%E6%BA%96%E3%83%86%E3%82%AD%E3%82%B9%E3%83%88/" TargetMode="External"/><Relationship Id="rId2" Type="http://schemas.openxmlformats.org/officeDocument/2006/relationships/hyperlink" Target="https://www.pwc.com/jp/ja/knowledge/track-record/assets/pdf/independent-living-support-management-guidebook-2020-guidebook.pdf" TargetMode="Externa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tif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tiff"/><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5.tiff"/><Relationship Id="rId5" Type="http://schemas.openxmlformats.org/officeDocument/2006/relationships/image" Target="../media/image19.tiff"/><Relationship Id="rId4" Type="http://schemas.openxmlformats.org/officeDocument/2006/relationships/image" Target="../media/image18.tiff"/></Relationships>
</file>

<file path=ppt/slides/_rels/slide4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21.tiff"/><Relationship Id="rId1" Type="http://schemas.openxmlformats.org/officeDocument/2006/relationships/slideLayout" Target="../slideLayouts/slideLayout7.xml"/><Relationship Id="rId6" Type="http://schemas.openxmlformats.org/officeDocument/2006/relationships/hyperlink" Target="http://1.bp.blogspot.com/-ox2eqGyAdKo/V-Nn4RYWg0I/AAAAAAAA-DY/KKeo2A4Pzw8VV4bNBA94CWM4_mF3f4lcwCLcB/s800/shinpai_ojisan.png" TargetMode="External"/><Relationship Id="rId5" Type="http://schemas.openxmlformats.org/officeDocument/2006/relationships/image" Target="../media/image22.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mhlw.go.jp/kokoro/"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jcma.or.jp/?p=20669" TargetMode="External"/><Relationship Id="rId2" Type="http://schemas.openxmlformats.org/officeDocument/2006/relationships/hyperlink" Target="https://www.mhlw.go.jp/kokoro/know/index.html"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www.sozailab.jp/sozai/detail/4058/" TargetMode="External"/><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9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s://irasutogazo.saffron-photography.com/%E3%80%90%E6%9C%80%E6%96%B0%E3%80%91-%E7%97%85%E9%99%A2-%E3%83%9E%E3%83%BC%E3%82%AF-%E3%82%A4%E3%83%A9%E3%82%B9%E3%83%88/" TargetMode="External"/><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hyperlink" Target="http://irasutoya.blogspot.com/2014/08/blog-post_880.html" TargetMode="External"/><Relationship Id="rId4" Type="http://schemas.openxmlformats.org/officeDocument/2006/relationships/image" Target="../media/image38.png"/></Relationships>
</file>

<file path=ppt/slides/_rels/slide96.xml.rels><?xml version="1.0" encoding="UTF-8" standalone="yes"?>
<Relationships xmlns="http://schemas.openxmlformats.org/package/2006/relationships"><Relationship Id="rId3" Type="http://schemas.openxmlformats.org/officeDocument/2006/relationships/hyperlink" Target="https://www.mhlw.go.jp/kokoro/know/index.html" TargetMode="External"/><Relationship Id="rId2" Type="http://schemas.openxmlformats.org/officeDocument/2006/relationships/hyperlink" Target="http://www.rehab.go.jp/ddis/understand/"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6DBDA0-C7AC-4C5D-9CE1-74F0FA323A73}"/>
              </a:ext>
            </a:extLst>
          </p:cNvPr>
          <p:cNvSpPr>
            <a:spLocks noGrp="1"/>
          </p:cNvSpPr>
          <p:nvPr>
            <p:ph type="ctrTitle"/>
          </p:nvPr>
        </p:nvSpPr>
        <p:spPr/>
        <p:txBody>
          <a:bodyPr>
            <a:normAutofit/>
          </a:bodyPr>
          <a:lstStyle/>
          <a:p>
            <a:r>
              <a:rPr lang="ja-JP" altLang="ja-JP" sz="2400" b="1" dirty="0">
                <a:solidFill>
                  <a:srgbClr val="DC6900"/>
                </a:solidFill>
                <a:effectLst/>
                <a:ea typeface="メイリオ" panose="020B0604030504040204" pitchFamily="50" charset="-128"/>
                <a:cs typeface="Times New Roman" panose="02020603050405020304" pitchFamily="18" charset="0"/>
              </a:rPr>
              <a:t>自立生活援助の活用と</a:t>
            </a:r>
            <a:br>
              <a:rPr lang="en-US" altLang="ja-JP" sz="2400" b="1" dirty="0">
                <a:solidFill>
                  <a:srgbClr val="DC6900"/>
                </a:solidFill>
                <a:effectLst/>
                <a:ea typeface="メイリオ" panose="020B0604030504040204" pitchFamily="50" charset="-128"/>
                <a:cs typeface="Times New Roman" panose="02020603050405020304" pitchFamily="18" charset="0"/>
              </a:rPr>
            </a:br>
            <a:r>
              <a:rPr lang="ja-JP" altLang="ja-JP" sz="2400" b="1" dirty="0">
                <a:solidFill>
                  <a:srgbClr val="DC6900"/>
                </a:solidFill>
                <a:effectLst/>
                <a:ea typeface="メイリオ" panose="020B0604030504040204" pitchFamily="50" charset="-128"/>
                <a:cs typeface="Times New Roman" panose="02020603050405020304" pitchFamily="18" charset="0"/>
              </a:rPr>
              <a:t>居住支援法人との連携促進のための研修会</a:t>
            </a:r>
            <a:endParaRPr kumimoji="1"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39732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DC97D75-B372-4B36-99C2-B5C87E0A4DE4}"/>
              </a:ext>
            </a:extLst>
          </p:cNvPr>
          <p:cNvSpPr>
            <a:spLocks noGrp="1"/>
          </p:cNvSpPr>
          <p:nvPr>
            <p:ph type="sldNum" sz="quarter" idx="12"/>
          </p:nvPr>
        </p:nvSpPr>
        <p:spPr>
          <a:xfrm>
            <a:off x="6457950" y="6508749"/>
            <a:ext cx="2057400" cy="365125"/>
          </a:xfrm>
        </p:spPr>
        <p:txBody>
          <a:bodyPr/>
          <a:lstStyle/>
          <a:p>
            <a:fld id="{5FDA2957-D8DF-433F-96C1-785BB98D1D08}" type="slidenum">
              <a:rPr kumimoji="1" lang="ja-JP" altLang="en-US" smtClean="0"/>
              <a:t>9</a:t>
            </a:fld>
            <a:endParaRPr kumimoji="1" lang="ja-JP" altLang="en-US" dirty="0"/>
          </a:p>
        </p:txBody>
      </p:sp>
      <p:sp>
        <p:nvSpPr>
          <p:cNvPr id="93" name="タイトル 1">
            <a:extLst>
              <a:ext uri="{FF2B5EF4-FFF2-40B4-BE49-F238E27FC236}">
                <a16:creationId xmlns:a16="http://schemas.microsoft.com/office/drawing/2014/main" id="{93A2483A-E9D5-40D5-AFF6-6304AEFADE4A}"/>
              </a:ext>
            </a:extLst>
          </p:cNvPr>
          <p:cNvSpPr txBox="1">
            <a:spLocks/>
          </p:cNvSpPr>
          <p:nvPr/>
        </p:nvSpPr>
        <p:spPr>
          <a:xfrm>
            <a:off x="628650" y="191898"/>
            <a:ext cx="8373836"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200" dirty="0">
                <a:latin typeface="Meiryo UI" panose="020B0604030504040204" pitchFamily="50" charset="-128"/>
                <a:ea typeface="Meiryo UI" panose="020B0604030504040204" pitchFamily="50" charset="-128"/>
              </a:rPr>
              <a:t>（参考）障害福祉の制度の概要　</a:t>
            </a:r>
            <a:endParaRPr lang="en-US" altLang="ja-JP" sz="2200" dirty="0">
              <a:latin typeface="Meiryo UI" panose="020B0604030504040204" pitchFamily="50" charset="-128"/>
              <a:ea typeface="Meiryo UI" panose="020B0604030504040204" pitchFamily="50" charset="-128"/>
            </a:endParaRPr>
          </a:p>
          <a:p>
            <a:r>
              <a:rPr lang="ja-JP" altLang="en-US" sz="2200" dirty="0">
                <a:latin typeface="Meiryo UI" panose="020B0604030504040204" pitchFamily="50" charset="-128"/>
                <a:ea typeface="Meiryo UI" panose="020B0604030504040204" pitchFamily="50" charset="-128"/>
              </a:rPr>
              <a:t>　　　</a:t>
            </a:r>
            <a:r>
              <a:rPr lang="en-US" altLang="ja-JP" sz="2200" dirty="0">
                <a:latin typeface="Meiryo UI" panose="020B0604030504040204" pitchFamily="50" charset="-128"/>
                <a:ea typeface="Meiryo UI" panose="020B0604030504040204" pitchFamily="50" charset="-128"/>
              </a:rPr>
              <a:t>-</a:t>
            </a:r>
            <a:r>
              <a:rPr lang="ja-JP" altLang="en-US" sz="2200" dirty="0">
                <a:latin typeface="Meiryo UI" panose="020B0604030504040204" pitchFamily="50" charset="-128"/>
                <a:ea typeface="Meiryo UI" panose="020B0604030504040204" pitchFamily="50" charset="-128"/>
              </a:rPr>
              <a:t>障害福祉サービス等の体系（介護給付・訓練等給付）</a:t>
            </a:r>
          </a:p>
          <a:p>
            <a:endParaRPr lang="ja-JP" altLang="en-US" sz="220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A7ACA504-23AC-4D81-B4AB-C59DAC85D088}"/>
              </a:ext>
            </a:extLst>
          </p:cNvPr>
          <p:cNvPicPr>
            <a:picLocks noChangeAspect="1"/>
          </p:cNvPicPr>
          <p:nvPr/>
        </p:nvPicPr>
        <p:blipFill>
          <a:blip r:embed="rId2"/>
          <a:stretch>
            <a:fillRect/>
          </a:stretch>
        </p:blipFill>
        <p:spPr>
          <a:xfrm>
            <a:off x="82521" y="725250"/>
            <a:ext cx="9016395" cy="5955402"/>
          </a:xfrm>
          <a:prstGeom prst="rect">
            <a:avLst/>
          </a:prstGeom>
        </p:spPr>
      </p:pic>
    </p:spTree>
    <p:extLst>
      <p:ext uri="{BB962C8B-B14F-4D97-AF65-F5344CB8AC3E}">
        <p14:creationId xmlns:p14="http://schemas.microsoft.com/office/powerpoint/2010/main" val="33844532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99</a:t>
            </a:fld>
            <a:endParaRPr kumimoji="1" lang="ja-JP" altLang="en-US"/>
          </a:p>
        </p:txBody>
      </p:sp>
      <p:sp>
        <p:nvSpPr>
          <p:cNvPr id="13" name="タイトル 1">
            <a:extLst>
              <a:ext uri="{FF2B5EF4-FFF2-40B4-BE49-F238E27FC236}">
                <a16:creationId xmlns:a16="http://schemas.microsoft.com/office/drawing/2014/main" id="{D7C32F13-7527-4053-A7E2-A7526AD8D7DE}"/>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a:latin typeface="Meiryo UI" panose="020B0604030504040204" pitchFamily="50" charset="-128"/>
                <a:ea typeface="Meiryo UI" panose="020B0604030504040204" pitchFamily="50" charset="-128"/>
              </a:rPr>
              <a:t>（１</a:t>
            </a:r>
            <a:r>
              <a:rPr lang="ja-JP" altLang="en-US" dirty="0">
                <a:latin typeface="Meiryo UI" panose="020B0604030504040204" pitchFamily="50" charset="-128"/>
                <a:ea typeface="Meiryo UI" panose="020B0604030504040204" pitchFamily="50" charset="-128"/>
              </a:rPr>
              <a:t>）事業運営の概要</a:t>
            </a:r>
            <a:endParaRPr lang="zh-TW" altLang="en-US" dirty="0">
              <a:latin typeface="Meiryo UI" panose="020B0604030504040204" pitchFamily="50" charset="-128"/>
              <a:ea typeface="Meiryo UI" panose="020B0604030504040204" pitchFamily="50" charset="-128"/>
            </a:endParaRPr>
          </a:p>
        </p:txBody>
      </p:sp>
      <p:sp>
        <p:nvSpPr>
          <p:cNvPr id="8" name="コンテンツ プレースホルダー 2">
            <a:extLst>
              <a:ext uri="{FF2B5EF4-FFF2-40B4-BE49-F238E27FC236}">
                <a16:creationId xmlns:a16="http://schemas.microsoft.com/office/drawing/2014/main" id="{6E9D52AA-355B-4F94-8426-0C1E2E309057}"/>
              </a:ext>
            </a:extLst>
          </p:cNvPr>
          <p:cNvSpPr txBox="1">
            <a:spLocks/>
          </p:cNvSpPr>
          <p:nvPr/>
        </p:nvSpPr>
        <p:spPr>
          <a:xfrm>
            <a:off x="628650" y="1128889"/>
            <a:ext cx="7886700" cy="5048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42900" indent="-342900">
              <a:buFont typeface="+mj-ea"/>
              <a:buAutoNum type="circleNumDbPlain" startAt="4"/>
            </a:pPr>
            <a:r>
              <a:rPr lang="ja-JP" altLang="en-US" sz="1400" b="1" dirty="0">
                <a:latin typeface="Meiryo UI" panose="020B0604030504040204" pitchFamily="50" charset="-128"/>
                <a:ea typeface="Meiryo UI" panose="020B0604030504040204" pitchFamily="50" charset="-128"/>
              </a:rPr>
              <a:t>強みを生かした事業運営</a:t>
            </a:r>
            <a:endParaRPr lang="en-US" altLang="ja-JP" sz="1400" b="1" dirty="0">
              <a:latin typeface="Meiryo UI" panose="020B0604030504040204" pitchFamily="50" charset="-128"/>
              <a:ea typeface="Meiryo UI" panose="020B0604030504040204" pitchFamily="50" charset="-128"/>
            </a:endParaRPr>
          </a:p>
          <a:p>
            <a:pPr marL="546100" indent="-219075">
              <a:lnSpc>
                <a:spcPts val="1680"/>
              </a:lnSpc>
              <a:buFont typeface="Wingdings" pitchFamily="2" charset="2"/>
              <a:buChar char="Ø"/>
            </a:pPr>
            <a:r>
              <a:rPr lang="ja-JP" altLang="en-US" sz="1400" dirty="0">
                <a:latin typeface="Meiryo UI" panose="020B0604030504040204" pitchFamily="50" charset="-128"/>
                <a:ea typeface="Meiryo UI" panose="020B0604030504040204" pitchFamily="50" charset="-128"/>
              </a:rPr>
              <a:t>法人や配置する職員の強みに合わせた運営</a:t>
            </a:r>
            <a:endParaRPr lang="en-US" altLang="ja-JP" sz="14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自立生活援助の利用者の状態像は多岐にわたるが、事業開始当初は法人や配置される職員の強みを踏まえたサービスを提供することが現実的と考えられる。</a:t>
            </a:r>
            <a:endParaRPr lang="en-US" altLang="ja-JP" sz="13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また、グループホームからアパート生活等へ移行を進めている法人では、グループホーム退居後に同じ担当者が支援することがご本人の安心感と地域生活の定着に有効なことから、自立生活援助事業を実施する例もある。</a:t>
            </a:r>
            <a:endParaRPr lang="en-US" altLang="ja-JP" sz="13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精神科クリニックや精神科デイケア、訪問看護ステーションなどの医療系のサービスだけで地域生活を支えている事例や居住支援法人が地域生活を支えている事例もある。今後はそれらの機関が自立生活援助に取組むことも想定される。</a:t>
            </a:r>
            <a:endParaRPr lang="en-US" altLang="ja-JP" sz="1300" dirty="0">
              <a:latin typeface="Meiryo UI" panose="020B0604030504040204" pitchFamily="50" charset="-128"/>
              <a:ea typeface="Meiryo UI" panose="020B0604030504040204" pitchFamily="50" charset="-128"/>
            </a:endParaRPr>
          </a:p>
          <a:p>
            <a:pPr marL="546100" indent="-219075">
              <a:lnSpc>
                <a:spcPts val="1680"/>
              </a:lnSpc>
              <a:buFont typeface="Wingdings" pitchFamily="2" charset="2"/>
              <a:buChar char="Ø"/>
            </a:pPr>
            <a:r>
              <a:rPr lang="ja-JP" altLang="en-US" sz="1400" dirty="0">
                <a:latin typeface="Meiryo UI" panose="020B0604030504040204" pitchFamily="50" charset="-128"/>
                <a:ea typeface="Meiryo UI" panose="020B0604030504040204" pitchFamily="50" charset="-128"/>
              </a:rPr>
              <a:t>他法人との機能分化や役割分担</a:t>
            </a:r>
            <a:endParaRPr lang="en-US" altLang="ja-JP" sz="14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様々な強みを持つ事業所が地域に増えることは、利用者の選択肢が広がり、地域全体の支援体制に厚みが増すことに繋がる。事業を進めながら事業所の強みに磨きを掛けたり、支援の幅を広げたり、特色を出すなどして地域から頼りにされるサービスに育てていくことが大切。</a:t>
            </a:r>
            <a:endParaRPr lang="en-US" altLang="ja-JP" sz="1300" dirty="0">
              <a:latin typeface="Meiryo UI" panose="020B0604030504040204" pitchFamily="50" charset="-128"/>
              <a:ea typeface="Meiryo UI" panose="020B0604030504040204" pitchFamily="50" charset="-128"/>
            </a:endParaRPr>
          </a:p>
          <a:p>
            <a:pPr marL="342900" indent="-342900">
              <a:buFont typeface="+mj-ea"/>
              <a:buAutoNum type="circleNumDbPlain" startAt="5"/>
            </a:pPr>
            <a:endParaRPr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150900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100</a:t>
            </a:fld>
            <a:endParaRPr kumimoji="1" lang="ja-JP" altLang="en-US"/>
          </a:p>
        </p:txBody>
      </p:sp>
      <p:sp>
        <p:nvSpPr>
          <p:cNvPr id="13" name="タイトル 1">
            <a:extLst>
              <a:ext uri="{FF2B5EF4-FFF2-40B4-BE49-F238E27FC236}">
                <a16:creationId xmlns:a16="http://schemas.microsoft.com/office/drawing/2014/main" id="{D7C32F13-7527-4053-A7E2-A7526AD8D7DE}"/>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a:latin typeface="Meiryo UI" panose="020B0604030504040204" pitchFamily="50" charset="-128"/>
                <a:ea typeface="Meiryo UI" panose="020B0604030504040204" pitchFamily="50" charset="-128"/>
              </a:rPr>
              <a:t>（１</a:t>
            </a:r>
            <a:r>
              <a:rPr lang="ja-JP" altLang="en-US" dirty="0">
                <a:latin typeface="Meiryo UI" panose="020B0604030504040204" pitchFamily="50" charset="-128"/>
                <a:ea typeface="Meiryo UI" panose="020B0604030504040204" pitchFamily="50" charset="-128"/>
              </a:rPr>
              <a:t>）事業運営の概要</a:t>
            </a:r>
            <a:endParaRPr lang="zh-TW" altLang="en-US" dirty="0">
              <a:latin typeface="Meiryo UI" panose="020B0604030504040204" pitchFamily="50" charset="-128"/>
              <a:ea typeface="Meiryo UI" panose="020B0604030504040204" pitchFamily="50" charset="-128"/>
            </a:endParaRPr>
          </a:p>
        </p:txBody>
      </p:sp>
      <p:sp>
        <p:nvSpPr>
          <p:cNvPr id="8" name="コンテンツ プレースホルダー 2">
            <a:extLst>
              <a:ext uri="{FF2B5EF4-FFF2-40B4-BE49-F238E27FC236}">
                <a16:creationId xmlns:a16="http://schemas.microsoft.com/office/drawing/2014/main" id="{6E9D52AA-355B-4F94-8426-0C1E2E309057}"/>
              </a:ext>
            </a:extLst>
          </p:cNvPr>
          <p:cNvSpPr txBox="1">
            <a:spLocks/>
          </p:cNvSpPr>
          <p:nvPr/>
        </p:nvSpPr>
        <p:spPr>
          <a:xfrm>
            <a:off x="628650" y="1128889"/>
            <a:ext cx="7886700" cy="5048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42900" indent="-342900">
              <a:buFont typeface="+mj-ea"/>
              <a:buAutoNum type="circleNumDbPlain" startAt="5"/>
            </a:pPr>
            <a:r>
              <a:rPr lang="ja-JP" altLang="en-US" sz="1400" b="1" dirty="0">
                <a:latin typeface="Meiryo UI" panose="020B0604030504040204" pitchFamily="50" charset="-128"/>
                <a:ea typeface="Meiryo UI" panose="020B0604030504040204" pitchFamily="50" charset="-128"/>
              </a:rPr>
              <a:t>事業運営の定期的な見直し</a:t>
            </a:r>
            <a:endParaRPr lang="en-US" altLang="ja-JP" sz="1400" b="1" dirty="0">
              <a:latin typeface="Meiryo UI" panose="020B0604030504040204" pitchFamily="50" charset="-128"/>
              <a:ea typeface="Meiryo UI" panose="020B0604030504040204" pitchFamily="50" charset="-128"/>
            </a:endParaRPr>
          </a:p>
          <a:p>
            <a:pPr marL="546100" indent="-219075">
              <a:buFont typeface="Wingdings" pitchFamily="2" charset="2"/>
              <a:buChar char="Ø"/>
            </a:pPr>
            <a:r>
              <a:rPr lang="ja-JP" altLang="en-US" sz="1400" dirty="0">
                <a:latin typeface="Meiryo UI" panose="020B0604030504040204" pitchFamily="50" charset="-128"/>
                <a:ea typeface="Meiryo UI" panose="020B0604030504040204" pitchFamily="50" charset="-128"/>
              </a:rPr>
              <a:t>地域貢献を踏まえた経営計画の見直し</a:t>
            </a:r>
            <a:endParaRPr lang="en-US" altLang="ja-JP" sz="14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事業運営では具体的な数値を含む目標の設定と、それに基づく定期的な見直しを行うＰＤＣＡサイクルの実施が重要。</a:t>
            </a:r>
            <a:endParaRPr lang="en-US" altLang="ja-JP" sz="13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結果や成果については利用者の暮らしの安心感の確保はもちろん、自立生活援助を通じた様々な波及効果も含めて評価できるとよい。</a:t>
            </a:r>
            <a:endParaRPr lang="en-US" altLang="ja-JP" sz="13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（例）「休日・夜間等のトラブルが減った」「関係機関からの信頼が増し、法人全体への支援依頼が増した」「様々な社会資源とのネットワークが広がり法人全体の支援の質が向上した」等。</a:t>
            </a:r>
            <a:endParaRPr lang="en-US" altLang="ja-JP" sz="1300" dirty="0">
              <a:latin typeface="Meiryo UI" panose="020B0604030504040204" pitchFamily="50" charset="-128"/>
              <a:ea typeface="Meiryo UI" panose="020B0604030504040204" pitchFamily="50" charset="-128"/>
            </a:endParaRPr>
          </a:p>
          <a:p>
            <a:pPr marL="546100" indent="-219075">
              <a:buFont typeface="Wingdings" pitchFamily="2" charset="2"/>
              <a:buChar char="Ø"/>
            </a:pPr>
            <a:r>
              <a:rPr lang="ja-JP" altLang="en-US" sz="1400" dirty="0">
                <a:latin typeface="Meiryo UI" panose="020B0604030504040204" pitchFamily="50" charset="-128"/>
                <a:ea typeface="Meiryo UI" panose="020B0604030504040204" pitchFamily="50" charset="-128"/>
              </a:rPr>
              <a:t>社会資源とのつながりを蓄積</a:t>
            </a:r>
            <a:endParaRPr lang="en-US" altLang="ja-JP" sz="14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様々な地域資源と関係性を構築することで自立生活援助の魅力を地域に伝えていくことができ、地域の支え手を増やすことに繋がる他、法人内にはそれらのつながりを貴重な財産として蓄積していくこともできる。</a:t>
            </a:r>
            <a:endParaRPr lang="en-US" altLang="ja-JP" sz="13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このように自立生活援助に取組むことで、収益面だけでなく地域や社会資源とのつながりが広がっているかを定期的にモニタリングすることも重要。</a:t>
            </a:r>
          </a:p>
          <a:p>
            <a:pPr marL="546100" indent="-219075">
              <a:lnSpc>
                <a:spcPts val="1680"/>
              </a:lnSpc>
              <a:buFont typeface="Wingdings" pitchFamily="2" charset="2"/>
              <a:buChar char="Ø"/>
            </a:pPr>
            <a:r>
              <a:rPr lang="ja-JP" altLang="en-US" sz="1400" dirty="0">
                <a:latin typeface="Meiryo UI" panose="020B0604030504040204" pitchFamily="50" charset="-128"/>
                <a:ea typeface="Meiryo UI" panose="020B0604030504040204" pitchFamily="50" charset="-128"/>
              </a:rPr>
              <a:t>労務管理と職員教育</a:t>
            </a:r>
            <a:endParaRPr lang="en-US" altLang="ja-JP" sz="14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職員が過重労働に陥らないように定期的に確認することも重要。</a:t>
            </a:r>
            <a:endParaRPr lang="en-US" altLang="ja-JP" sz="13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管理者は日々のミーティング等で職員が個別の事例で困ったり、ひとりで抱え込んでいたりしていないか等を確認、対応することが支援の質向上にに繋がる。</a:t>
            </a:r>
            <a:endParaRPr lang="en-US" altLang="ja-JP" sz="13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定期的に権利擁護、虐待防止、個人情報保護、苦情解決の体制、感染予防等について事業所内で再確認する機会を設けリスクを最小限に抑える取組みも必要。</a:t>
            </a:r>
          </a:p>
        </p:txBody>
      </p:sp>
    </p:spTree>
    <p:extLst>
      <p:ext uri="{BB962C8B-B14F-4D97-AF65-F5344CB8AC3E}">
        <p14:creationId xmlns:p14="http://schemas.microsoft.com/office/powerpoint/2010/main" val="28161385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E51614C-C79F-4C7B-9B78-C9C8C0B0BECD}"/>
              </a:ext>
            </a:extLst>
          </p:cNvPr>
          <p:cNvSpPr/>
          <p:nvPr/>
        </p:nvSpPr>
        <p:spPr>
          <a:xfrm>
            <a:off x="551006" y="706228"/>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午前の部：自立生活援助による障害者の地域生活支援</a:t>
            </a:r>
            <a:endParaRPr lang="ja-JP" altLang="en-US" sz="2400" dirty="0"/>
          </a:p>
        </p:txBody>
      </p:sp>
      <p:sp>
        <p:nvSpPr>
          <p:cNvPr id="8" name="テキスト ボックス 7">
            <a:extLst>
              <a:ext uri="{FF2B5EF4-FFF2-40B4-BE49-F238E27FC236}">
                <a16:creationId xmlns:a16="http://schemas.microsoft.com/office/drawing/2014/main" id="{EE21CF1F-42C5-4E65-9CEE-86C84EB3FEE2}"/>
              </a:ext>
            </a:extLst>
          </p:cNvPr>
          <p:cNvSpPr txBox="1"/>
          <p:nvPr/>
        </p:nvSpPr>
        <p:spPr>
          <a:xfrm>
            <a:off x="482600" y="1265072"/>
            <a:ext cx="6756400" cy="3182538"/>
          </a:xfrm>
          <a:prstGeom prst="rect">
            <a:avLst/>
          </a:prstGeom>
          <a:noFill/>
        </p:spPr>
        <p:txBody>
          <a:bodyPr wrap="square" rtlCol="0">
            <a:spAutoFit/>
          </a:bodyPr>
          <a:lstStyle/>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１．自立生活援助の概要</a:t>
            </a:r>
            <a:endParaRPr lang="en-US" altLang="ja-JP" sz="2000" b="1" dirty="0">
              <a:highlight>
                <a:srgbClr val="C0C0C0"/>
              </a:highlight>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２．支援の全体像と事業実施の流れ</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zh-TW" altLang="en-US" sz="2000" dirty="0">
                <a:latin typeface="Meiryo UI" panose="020B0604030504040204" pitchFamily="50" charset="-128"/>
                <a:ea typeface="Meiryo UI" panose="020B0604030504040204" pitchFamily="50" charset="-128"/>
              </a:rPr>
              <a:t>３．</a:t>
            </a:r>
            <a:r>
              <a:rPr lang="ja-JP" altLang="en-US" sz="2000" dirty="0">
                <a:latin typeface="Meiryo UI" panose="020B0604030504040204" pitchFamily="50" charset="-128"/>
                <a:ea typeface="Meiryo UI" panose="020B0604030504040204" pitchFamily="50" charset="-128"/>
              </a:rPr>
              <a:t>支援のポイント</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４．</a:t>
            </a:r>
            <a:r>
              <a:rPr lang="zh-TW" altLang="en-US" sz="2000" dirty="0">
                <a:latin typeface="Meiryo UI" panose="020B0604030504040204" pitchFamily="50" charset="-128"/>
                <a:ea typeface="Meiryo UI" panose="020B0604030504040204" pitchFamily="50" charset="-128"/>
              </a:rPr>
              <a:t>事業運営</a:t>
            </a:r>
            <a:endParaRPr lang="en-US" altLang="zh-TW"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a:latin typeface="Meiryo UI" panose="020B0604030504040204" pitchFamily="50" charset="-128"/>
                <a:ea typeface="Meiryo UI" panose="020B0604030504040204" pitchFamily="50" charset="-128"/>
              </a:rPr>
              <a:t>（１</a:t>
            </a:r>
            <a:r>
              <a:rPr lang="ja-JP" altLang="en-US" sz="2000" dirty="0">
                <a:latin typeface="Meiryo UI" panose="020B0604030504040204" pitchFamily="50" charset="-128"/>
                <a:ea typeface="Meiryo UI" panose="020B0604030504040204" pitchFamily="50" charset="-128"/>
              </a:rPr>
              <a:t>）事業運営の概要</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b="1">
                <a:highlight>
                  <a:srgbClr val="FFFF00"/>
                </a:highlight>
                <a:latin typeface="Meiryo UI" panose="020B0604030504040204" pitchFamily="50" charset="-128"/>
                <a:ea typeface="Meiryo UI" panose="020B0604030504040204" pitchFamily="50" charset="-128"/>
              </a:rPr>
              <a:t>（２</a:t>
            </a:r>
            <a:r>
              <a:rPr lang="ja-JP" altLang="en-US" sz="2000" b="1" dirty="0">
                <a:highlight>
                  <a:srgbClr val="FFFF00"/>
                </a:highlight>
                <a:latin typeface="Meiryo UI" panose="020B0604030504040204" pitchFamily="50" charset="-128"/>
                <a:ea typeface="Meiryo UI" panose="020B0604030504040204" pitchFamily="50" charset="-128"/>
              </a:rPr>
              <a:t>）マネジメントの要点</a:t>
            </a:r>
            <a:endParaRPr lang="en-US" altLang="ja-JP" sz="2000" b="1" dirty="0">
              <a:highlight>
                <a:srgbClr val="FFFF00"/>
              </a:highlight>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16B177C1-E35E-42D2-959C-219467561B4C}"/>
              </a:ext>
            </a:extLst>
          </p:cNvPr>
          <p:cNvSpPr/>
          <p:nvPr/>
        </p:nvSpPr>
        <p:spPr>
          <a:xfrm>
            <a:off x="4722471" y="1265072"/>
            <a:ext cx="4169278" cy="3584721"/>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lnSpc>
                <a:spcPct val="150000"/>
              </a:lnSpc>
            </a:pPr>
            <a:r>
              <a:rPr lang="ja-JP" altLang="en-US" sz="1400" b="1" dirty="0">
                <a:latin typeface="Meiryo UI" panose="020B0604030504040204" pitchFamily="50" charset="-128"/>
                <a:ea typeface="Meiryo UI" panose="020B0604030504040204" pitchFamily="50" charset="-128"/>
              </a:rPr>
              <a:t>本セクションの狙い</a:t>
            </a:r>
            <a:endParaRPr lang="en-US" altLang="ja-JP" sz="1400" b="1" dirty="0">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このセクションでは、自立生活援助の事業運営において重要な視点を理解し、実際の運営のイメージをつかんで頂きます。</a:t>
            </a:r>
          </a:p>
        </p:txBody>
      </p:sp>
      <p:sp>
        <p:nvSpPr>
          <p:cNvPr id="6" name="矢印: 五方向 5">
            <a:extLst>
              <a:ext uri="{FF2B5EF4-FFF2-40B4-BE49-F238E27FC236}">
                <a16:creationId xmlns:a16="http://schemas.microsoft.com/office/drawing/2014/main" id="{53680CD0-F9F8-4F48-A1FF-23D502C57D12}"/>
              </a:ext>
            </a:extLst>
          </p:cNvPr>
          <p:cNvSpPr/>
          <p:nvPr/>
        </p:nvSpPr>
        <p:spPr>
          <a:xfrm>
            <a:off x="4950263" y="5092984"/>
            <a:ext cx="3671163" cy="1201479"/>
          </a:xfrm>
          <a:prstGeom prst="homePlate">
            <a:avLst>
              <a:gd name="adj" fmla="val 2947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参考資料の紹介</a:t>
            </a:r>
            <a:endParaRPr kumimoji="1" lang="en-US" altLang="ja-JP" sz="1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endParaRPr kumimoji="1" lang="en-US" altLang="ja-JP" sz="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マネジメントの要点は、「自立生活援助の運営ガイドブック」</a:t>
            </a:r>
            <a:r>
              <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p.22</a:t>
            </a:r>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～にも詳細が掲載されています。</a:t>
            </a:r>
            <a:endPar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事業運営の実践にあたり、適宜ご参照ください。</a:t>
            </a:r>
            <a:endPar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p:txBody>
      </p:sp>
    </p:spTree>
    <p:extLst>
      <p:ext uri="{BB962C8B-B14F-4D97-AF65-F5344CB8AC3E}">
        <p14:creationId xmlns:p14="http://schemas.microsoft.com/office/powerpoint/2010/main" val="14847179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102</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a:latin typeface="Meiryo UI" panose="020B0604030504040204" pitchFamily="50" charset="-128"/>
                <a:ea typeface="Meiryo UI" panose="020B0604030504040204" pitchFamily="50" charset="-128"/>
              </a:rPr>
              <a:t>（２</a:t>
            </a:r>
            <a:r>
              <a:rPr lang="ja-JP" altLang="en-US" dirty="0">
                <a:latin typeface="Meiryo UI" panose="020B0604030504040204" pitchFamily="50" charset="-128"/>
                <a:ea typeface="Meiryo UI" panose="020B0604030504040204" pitchFamily="50" charset="-128"/>
              </a:rPr>
              <a:t>）マネジメントの要点</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8"/>
            <a:ext cx="7886700" cy="54523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自立生活援助の事業を運営することで、社会資源とのつながりが増え、利用者に応じて臨機応変な対応が求められるので職員の支援の資向上にもつながります。そのために人材確保と育成の必要性、職員の配置方法や工夫について理解を深めましょう。併せて、収支管理の視点についても収支モデルも含めて理解を深めましょう。</a:t>
            </a: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b="1" dirty="0">
                <a:latin typeface="Meiryo UI" panose="020B0604030504040204" pitchFamily="50" charset="-128"/>
                <a:ea typeface="Meiryo UI" panose="020B0604030504040204" pitchFamily="50" charset="-128"/>
              </a:rPr>
              <a:t>人材の確保と育成</a:t>
            </a:r>
            <a:endParaRPr lang="en-US" altLang="ja-JP" sz="1400" b="1" dirty="0">
              <a:latin typeface="Meiryo UI" panose="020B0604030504040204" pitchFamily="50" charset="-128"/>
              <a:ea typeface="Meiryo UI" panose="020B0604030504040204" pitchFamily="50" charset="-128"/>
            </a:endParaRPr>
          </a:p>
          <a:p>
            <a:pPr marL="546100" indent="-219075">
              <a:lnSpc>
                <a:spcPts val="1680"/>
              </a:lnSpc>
              <a:buFont typeface="Wingdings" pitchFamily="2" charset="2"/>
              <a:buChar char="Ø"/>
            </a:pPr>
            <a:r>
              <a:rPr lang="ja-JP" altLang="en-US" sz="1400" dirty="0">
                <a:latin typeface="Meiryo UI" panose="020B0604030504040204" pitchFamily="50" charset="-128"/>
                <a:ea typeface="Meiryo UI" panose="020B0604030504040204" pitchFamily="50" charset="-128"/>
              </a:rPr>
              <a:t>地域生活支援員には資格要件が不要であり、多様な人材の活用を検討可能</a:t>
            </a:r>
            <a:endParaRPr lang="en-US" altLang="ja-JP" sz="14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福祉現場の経験がない新卒者、シルバー人材、ピアサポーター等を活用する事業所もある。</a:t>
            </a:r>
            <a:endParaRPr lang="en-US" altLang="ja-JP" sz="1300" dirty="0">
              <a:latin typeface="Meiryo UI" panose="020B0604030504040204" pitchFamily="50" charset="-128"/>
              <a:ea typeface="Meiryo UI" panose="020B0604030504040204" pitchFamily="50" charset="-128"/>
            </a:endParaRPr>
          </a:p>
          <a:p>
            <a:pPr marL="546100" indent="-219075">
              <a:lnSpc>
                <a:spcPts val="1680"/>
              </a:lnSpc>
              <a:buFont typeface="Wingdings" pitchFamily="2" charset="2"/>
              <a:buChar char="Ø"/>
            </a:pPr>
            <a:r>
              <a:rPr lang="ja-JP" altLang="en-US" sz="1400" dirty="0">
                <a:latin typeface="Meiryo UI" panose="020B0604030504040204" pitchFamily="50" charset="-128"/>
                <a:ea typeface="Meiryo UI" panose="020B0604030504040204" pitchFamily="50" charset="-128"/>
              </a:rPr>
              <a:t>組織として人材育成の体制を整える必要性</a:t>
            </a:r>
            <a:endParaRPr lang="en-US" altLang="ja-JP" sz="14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研修の体制を整えていくことはもちろん、現場の支援で困ったことを職員が抱え込まず、管理者や教育担当者等が一緒に困りごとについて考える場を日常的に用意することが必要。</a:t>
            </a:r>
          </a:p>
          <a:p>
            <a:pPr marL="546100" indent="-219075">
              <a:buFont typeface="Wingdings" pitchFamily="2" charset="2"/>
              <a:buChar char="Ø"/>
            </a:pPr>
            <a:endParaRPr lang="ja-JP" altLang="en-US" sz="1400"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EB85BDFD-E622-4101-AFC4-47F8E84170F7}"/>
              </a:ext>
            </a:extLst>
          </p:cNvPr>
          <p:cNvSpPr txBox="1"/>
          <p:nvPr/>
        </p:nvSpPr>
        <p:spPr>
          <a:xfrm>
            <a:off x="1166088" y="3673988"/>
            <a:ext cx="7211427" cy="2292935"/>
          </a:xfrm>
          <a:prstGeom prst="rect">
            <a:avLst/>
          </a:prstGeom>
          <a:solidFill>
            <a:schemeClr val="bg1"/>
          </a:solidFill>
          <a:ln>
            <a:solidFill>
              <a:schemeClr val="tx1">
                <a:lumMod val="50000"/>
                <a:lumOff val="50000"/>
              </a:schemeClr>
            </a:solidFill>
          </a:ln>
        </p:spPr>
        <p:txBody>
          <a:bodyPr wrap="square" rtlCol="0">
            <a:spAutoFit/>
          </a:bodyPr>
          <a:lstStyle/>
          <a:p>
            <a:pPr algn="l"/>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自立生活援助に求められる資質・スキル</a:t>
            </a:r>
            <a:r>
              <a:rPr kumimoji="1" lang="en-US" altLang="ja-JP" sz="1400" dirty="0">
                <a:latin typeface="Meiryo UI" panose="020B0604030504040204" pitchFamily="50" charset="-128"/>
                <a:ea typeface="Meiryo UI" panose="020B0604030504040204" pitchFamily="50" charset="-128"/>
              </a:rPr>
              <a:t>】</a:t>
            </a:r>
          </a:p>
          <a:p>
            <a:pPr marL="285750" indent="-285750" algn="l">
              <a:spcBef>
                <a:spcPts val="600"/>
              </a:spcBef>
              <a:buFont typeface="Wingdings" panose="05000000000000000000" pitchFamily="2" charset="2"/>
              <a:buChar char="u"/>
            </a:pPr>
            <a:r>
              <a:rPr kumimoji="1" lang="ja-JP" altLang="en-US" sz="1400" dirty="0">
                <a:latin typeface="Meiryo UI" panose="020B0604030504040204" pitchFamily="50" charset="-128"/>
                <a:ea typeface="Meiryo UI" panose="020B0604030504040204" pitchFamily="50" charset="-128"/>
              </a:rPr>
              <a:t>利用者を尊重できる人間性、専門性、社会性を備えていること</a:t>
            </a:r>
            <a:endParaRPr kumimoji="1" lang="en-US" altLang="ja-JP" sz="1400" dirty="0">
              <a:latin typeface="Meiryo UI" panose="020B0604030504040204" pitchFamily="50" charset="-128"/>
              <a:ea typeface="Meiryo UI" panose="020B0604030504040204" pitchFamily="50" charset="-128"/>
            </a:endParaRPr>
          </a:p>
          <a:p>
            <a:pPr marL="324000" lvl="1" indent="-108000">
              <a:buFont typeface="Arial" panose="020B0604020202020204" pitchFamily="34" charset="0"/>
              <a:buChar char="•"/>
            </a:pPr>
            <a:r>
              <a:rPr kumimoji="1" lang="ja-JP" altLang="en-US" sz="1300" dirty="0">
                <a:latin typeface="Meiryo UI" panose="020B0604030504040204" pitchFamily="50" charset="-128"/>
                <a:ea typeface="Meiryo UI" panose="020B0604030504040204" pitchFamily="50" charset="-128"/>
              </a:rPr>
              <a:t>支援者の価値観のみで判断・支援するのではなく、利用者の生きてきた歴史や背景的環境、価値観も含めて個別性を尊重し、利用者と良好な信頼関係を構築していくことが望まれます。</a:t>
            </a:r>
            <a:endParaRPr kumimoji="1" lang="en-US" altLang="ja-JP" sz="1300" dirty="0">
              <a:latin typeface="Meiryo UI" panose="020B0604030504040204" pitchFamily="50" charset="-128"/>
              <a:ea typeface="Meiryo UI" panose="020B0604030504040204" pitchFamily="50" charset="-128"/>
            </a:endParaRPr>
          </a:p>
          <a:p>
            <a:pPr marL="285750" indent="-285750">
              <a:spcBef>
                <a:spcPts val="600"/>
              </a:spcBef>
              <a:buFont typeface="Wingdings" panose="05000000000000000000" pitchFamily="2" charset="2"/>
              <a:buChar char="u"/>
            </a:pPr>
            <a:r>
              <a:rPr kumimoji="1" lang="ja-JP" altLang="en-US" sz="1400" dirty="0">
                <a:latin typeface="Meiryo UI" panose="020B0604030504040204" pitchFamily="50" charset="-128"/>
                <a:ea typeface="Meiryo UI" panose="020B0604030504040204" pitchFamily="50" charset="-128"/>
              </a:rPr>
              <a:t>関係機関とチーム支援ができるように日頃から誠実に仕事に取り組めること</a:t>
            </a:r>
            <a:endParaRPr kumimoji="1" lang="en-US" altLang="ja-JP" sz="1400" dirty="0">
              <a:latin typeface="Meiryo UI" panose="020B0604030504040204" pitchFamily="50" charset="-128"/>
              <a:ea typeface="Meiryo UI" panose="020B0604030504040204" pitchFamily="50" charset="-128"/>
            </a:endParaRPr>
          </a:p>
          <a:p>
            <a:pPr marL="324000" lvl="1" indent="-108000">
              <a:buFont typeface="Arial" panose="020B0604020202020204" pitchFamily="34" charset="0"/>
              <a:buChar char="•"/>
            </a:pPr>
            <a:r>
              <a:rPr kumimoji="1" lang="ja-JP" altLang="en-US" sz="1300" dirty="0">
                <a:latin typeface="Meiryo UI" panose="020B0604030504040204" pitchFamily="50" charset="-128"/>
                <a:ea typeface="Meiryo UI" panose="020B0604030504040204" pitchFamily="50" charset="-128"/>
              </a:rPr>
              <a:t>利用者の了解を得て情報連携を行うという基本ルールの他、どのような場合に関係者と連携することが望ましいのか、連携する際のマナーや常識についても身に付けておくことが必要です。</a:t>
            </a:r>
          </a:p>
          <a:p>
            <a:pPr marL="324000" lvl="1" indent="-108000">
              <a:buFont typeface="Arial" panose="020B0604020202020204" pitchFamily="34" charset="0"/>
              <a:buChar char="•"/>
            </a:pPr>
            <a:r>
              <a:rPr kumimoji="1" lang="ja-JP" altLang="en-US" sz="1300" dirty="0">
                <a:latin typeface="Meiryo UI" panose="020B0604030504040204" pitchFamily="50" charset="-128"/>
                <a:ea typeface="Meiryo UI" panose="020B0604030504040204" pitchFamily="50" charset="-128"/>
              </a:rPr>
              <a:t>支援チームにおける関係性づくりの中では、「この人と働きたいか？」「困った時助けたいか？」が重要な要素になります。職員一人ひとりの仕事に対する誠実さはもちろん、日頃から相手の立場や意見を尊重し、相手の話に謙虚に耳を傾け、繰り返し対話を重ねていくことがチームビルディングにおいて重要です。</a:t>
            </a:r>
            <a:endParaRPr kumimoji="1" lang="en-US" altLang="ja-JP" sz="13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888053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103</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a:latin typeface="Meiryo UI" panose="020B0604030504040204" pitchFamily="50" charset="-128"/>
                <a:ea typeface="Meiryo UI" panose="020B0604030504040204" pitchFamily="50" charset="-128"/>
              </a:rPr>
              <a:t>（２</a:t>
            </a:r>
            <a:r>
              <a:rPr lang="ja-JP" altLang="en-US" dirty="0">
                <a:latin typeface="Meiryo UI" panose="020B0604030504040204" pitchFamily="50" charset="-128"/>
                <a:ea typeface="Meiryo UI" panose="020B0604030504040204" pitchFamily="50" charset="-128"/>
              </a:rPr>
              <a:t>）マネジメントの要点</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9"/>
            <a:ext cx="7886700" cy="5048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42900" indent="-342900">
              <a:buFont typeface="+mj-ea"/>
              <a:buAutoNum type="circleNumDbPlain" startAt="2"/>
            </a:pPr>
            <a:r>
              <a:rPr lang="ja-JP" altLang="en-US" sz="1400" b="1" dirty="0">
                <a:latin typeface="Meiryo UI" panose="020B0604030504040204" pitchFamily="50" charset="-128"/>
                <a:ea typeface="Meiryo UI" panose="020B0604030504040204" pitchFamily="50" charset="-128"/>
              </a:rPr>
              <a:t>効率的な組織体制・職員配置</a:t>
            </a:r>
            <a:endParaRPr lang="en-US" altLang="ja-JP" sz="1400" b="1" dirty="0">
              <a:latin typeface="Meiryo UI" panose="020B0604030504040204" pitchFamily="50" charset="-128"/>
              <a:ea typeface="Meiryo UI" panose="020B0604030504040204" pitchFamily="50" charset="-128"/>
            </a:endParaRPr>
          </a:p>
          <a:p>
            <a:pPr marL="546100" indent="-219075">
              <a:lnSpc>
                <a:spcPts val="1680"/>
              </a:lnSpc>
              <a:buFont typeface="Wingdings" pitchFamily="2" charset="2"/>
              <a:buChar char="Ø"/>
            </a:pPr>
            <a:r>
              <a:rPr lang="ja-JP" altLang="en-US" sz="1400" dirty="0">
                <a:latin typeface="Meiryo UI" panose="020B0604030504040204" pitchFamily="50" charset="-128"/>
                <a:ea typeface="Meiryo UI" panose="020B0604030504040204" pitchFamily="50" charset="-128"/>
              </a:rPr>
              <a:t>夜間・休日の職員体制及び各種規定類の整備</a:t>
            </a:r>
            <a:endParaRPr lang="en-US" altLang="ja-JP" sz="14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夜間や休日も利用者との連絡体制を確保するに当たっては、担当者の負荷を考慮し、拘束手当や休日・夜間等に随時対応した場合については別途手当て等の規定を整備することも必要。</a:t>
            </a:r>
            <a:endParaRPr lang="en-US" altLang="ja-JP" sz="13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夜間や休日の緊急対応を最小限に抑えられるよう、状態が悪化した際を想定した準備や、日頃の支援の中での引っかかりを放置しないことが重要。</a:t>
            </a:r>
          </a:p>
          <a:p>
            <a:pPr marL="546100" indent="-219075">
              <a:lnSpc>
                <a:spcPts val="1680"/>
              </a:lnSpc>
              <a:buFont typeface="Wingdings" pitchFamily="2" charset="2"/>
              <a:buChar char="Ø"/>
            </a:pPr>
            <a:r>
              <a:rPr lang="ja-JP" altLang="en-US" sz="1400" dirty="0">
                <a:latin typeface="Meiryo UI" panose="020B0604030504040204" pitchFamily="50" charset="-128"/>
                <a:ea typeface="Meiryo UI" panose="020B0604030504040204" pitchFamily="50" charset="-128"/>
              </a:rPr>
              <a:t>相談支援事業所における自立生活援助の取り組みやすさ</a:t>
            </a:r>
            <a:endParaRPr lang="en-US" altLang="ja-JP" sz="14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最小限の人員で実施する例として、指定特定相談支援事業所に相談支援専門員を</a:t>
            </a:r>
            <a:r>
              <a:rPr lang="en-US" altLang="ja-JP" sz="1300" dirty="0">
                <a:latin typeface="Meiryo UI" panose="020B0604030504040204" pitchFamily="50" charset="-128"/>
                <a:ea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rPr>
              <a:t>名常勤配置し、その</a:t>
            </a:r>
            <a:r>
              <a:rPr lang="en-US" altLang="ja-JP" sz="1300" dirty="0">
                <a:latin typeface="Meiryo UI" panose="020B0604030504040204" pitchFamily="50" charset="-128"/>
                <a:ea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rPr>
              <a:t>名が自立生活援助のサービス管理責任者と地域生活支援員を兼務する体制も可能。</a:t>
            </a:r>
          </a:p>
          <a:p>
            <a:pPr marL="546100" indent="-219075">
              <a:lnSpc>
                <a:spcPts val="1680"/>
              </a:lnSpc>
              <a:buFont typeface="Wingdings" pitchFamily="2" charset="2"/>
              <a:buChar char="Ø"/>
            </a:pPr>
            <a:r>
              <a:rPr lang="ja-JP" altLang="en-US" sz="1400" dirty="0">
                <a:latin typeface="Meiryo UI" panose="020B0604030504040204" pitchFamily="50" charset="-128"/>
                <a:ea typeface="Meiryo UI" panose="020B0604030504040204" pitchFamily="50" charset="-128"/>
              </a:rPr>
              <a:t>ピアサポーターの配置と協働支援</a:t>
            </a:r>
            <a:endParaRPr lang="en-US" altLang="ja-JP" sz="14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ピアサポーターの活用も有効と考えられ、雇用する場合は自立生活援助に加え、地域移行支援、地域定着支援（緊急時支援）を兼務してもらう方法も検討できるとよい。</a:t>
            </a:r>
          </a:p>
          <a:p>
            <a:pPr marL="546100" indent="-219075">
              <a:lnSpc>
                <a:spcPts val="1680"/>
              </a:lnSpc>
              <a:buFont typeface="Wingdings" pitchFamily="2" charset="2"/>
              <a:buChar char="Ø"/>
            </a:pP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60398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104</a:t>
            </a:fld>
            <a:endParaRPr kumimoji="1" lang="ja-JP" altLang="en-US" dirty="0"/>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a:latin typeface="Meiryo UI" panose="020B0604030504040204" pitchFamily="50" charset="-128"/>
                <a:ea typeface="Meiryo UI" panose="020B0604030504040204" pitchFamily="50" charset="-128"/>
              </a:rPr>
              <a:t>（２</a:t>
            </a:r>
            <a:r>
              <a:rPr lang="ja-JP" altLang="en-US" dirty="0">
                <a:latin typeface="Meiryo UI" panose="020B0604030504040204" pitchFamily="50" charset="-128"/>
                <a:ea typeface="Meiryo UI" panose="020B0604030504040204" pitchFamily="50" charset="-128"/>
              </a:rPr>
              <a:t>）マネジメントの要点</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9"/>
            <a:ext cx="7886700" cy="5048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42900" indent="-342900">
              <a:buFont typeface="+mj-ea"/>
              <a:buAutoNum type="circleNumDbPlain" startAt="3"/>
            </a:pPr>
            <a:r>
              <a:rPr lang="ja-JP" altLang="en-US" sz="1400" b="1" dirty="0">
                <a:latin typeface="Meiryo UI" panose="020B0604030504040204" pitchFamily="50" charset="-128"/>
                <a:ea typeface="Meiryo UI" panose="020B0604030504040204" pitchFamily="50" charset="-128"/>
              </a:rPr>
              <a:t>収支管理の視点</a:t>
            </a:r>
            <a:endParaRPr lang="en-US" altLang="ja-JP" sz="1400" b="1" dirty="0">
              <a:latin typeface="Meiryo UI" panose="020B0604030504040204" pitchFamily="50" charset="-128"/>
              <a:ea typeface="Meiryo UI" panose="020B0604030504040204" pitchFamily="50" charset="-128"/>
            </a:endParaRPr>
          </a:p>
          <a:p>
            <a:pPr marL="546100" indent="-219075">
              <a:lnSpc>
                <a:spcPts val="1680"/>
              </a:lnSpc>
              <a:buFont typeface="Wingdings" pitchFamily="2" charset="2"/>
              <a:buChar char="Ø"/>
            </a:pPr>
            <a:r>
              <a:rPr lang="ja-JP" altLang="en-US" sz="1400" dirty="0">
                <a:latin typeface="Meiryo UI" panose="020B0604030504040204" pitchFamily="50" charset="-128"/>
                <a:ea typeface="Meiryo UI" panose="020B0604030504040204" pitchFamily="50" charset="-128"/>
              </a:rPr>
              <a:t>経営企画の策定</a:t>
            </a:r>
            <a:endParaRPr lang="en-US" altLang="ja-JP" sz="14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経営計画は国の施策及び自治体の考え方を包括的に捉え、地域</a:t>
            </a:r>
            <a:r>
              <a:rPr lang="ja-JP" altLang="en-US" sz="1300">
                <a:latin typeface="Meiryo UI" panose="020B0604030504040204" pitchFamily="50" charset="-128"/>
                <a:ea typeface="Meiryo UI" panose="020B0604030504040204" pitchFamily="50" charset="-128"/>
              </a:rPr>
              <a:t>の実情（利用</a:t>
            </a:r>
            <a:r>
              <a:rPr lang="ja-JP" altLang="en-US" sz="1300" dirty="0">
                <a:latin typeface="Meiryo UI" panose="020B0604030504040204" pitchFamily="50" charset="-128"/>
                <a:ea typeface="Meiryo UI" panose="020B0604030504040204" pitchFamily="50" charset="-128"/>
              </a:rPr>
              <a:t>ニーズ）に応じて立案することが必要。</a:t>
            </a:r>
            <a:endParaRPr lang="en-US" altLang="ja-JP" sz="13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事業開始前にどの関係機関の事業への理解の程度や競合相手の経営状況はどうなっているのか等の程度の利用ニーズがあるのか、外部経営環境を把握し、自法人が事業経営していく体力や職員のスキル、法人内のバックアップ体制等の内部経営環境が十分かを見定めて作成することが重要。</a:t>
            </a:r>
            <a:endParaRPr lang="en-US" altLang="ja-JP" sz="1300" dirty="0">
              <a:latin typeface="Meiryo UI" panose="020B0604030504040204" pitchFamily="50" charset="-128"/>
              <a:ea typeface="Meiryo UI" panose="020B0604030504040204" pitchFamily="50" charset="-128"/>
            </a:endParaRPr>
          </a:p>
          <a:p>
            <a:pPr marL="546100" indent="-219075">
              <a:lnSpc>
                <a:spcPts val="1680"/>
              </a:lnSpc>
              <a:buFont typeface="Wingdings" pitchFamily="2" charset="2"/>
              <a:buChar char="Ø"/>
            </a:pPr>
            <a:r>
              <a:rPr lang="ja-JP" altLang="en-US" sz="1400" dirty="0">
                <a:latin typeface="Meiryo UI" panose="020B0604030504040204" pitchFamily="50" charset="-128"/>
                <a:ea typeface="Meiryo UI" panose="020B0604030504040204" pitchFamily="50" charset="-128"/>
              </a:rPr>
              <a:t>報酬を得るための基準や告示、留意事項通知の理解</a:t>
            </a:r>
            <a:endParaRPr lang="en-US" altLang="ja-JP" sz="14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令和</a:t>
            </a:r>
            <a:r>
              <a:rPr lang="en-US" altLang="ja-JP" sz="1300" dirty="0">
                <a:latin typeface="Meiryo UI" panose="020B0604030504040204" pitchFamily="50" charset="-128"/>
                <a:ea typeface="Meiryo UI" panose="020B0604030504040204" pitchFamily="50" charset="-128"/>
              </a:rPr>
              <a:t>3</a:t>
            </a:r>
            <a:r>
              <a:rPr lang="ja-JP" altLang="en-US" sz="1300" dirty="0">
                <a:latin typeface="Meiryo UI" panose="020B0604030504040204" pitchFamily="50" charset="-128"/>
                <a:ea typeface="Meiryo UI" panose="020B0604030504040204" pitchFamily="50" charset="-128"/>
              </a:rPr>
              <a:t>年度の報酬改定のポイントは以下等が挙げられる。</a:t>
            </a:r>
            <a:endParaRPr lang="en-US" altLang="ja-JP" sz="1300" dirty="0">
              <a:latin typeface="Meiryo UI" panose="020B0604030504040204" pitchFamily="50" charset="-128"/>
              <a:ea typeface="Meiryo UI" panose="020B0604030504040204" pitchFamily="50" charset="-128"/>
            </a:endParaRPr>
          </a:p>
          <a:p>
            <a:pPr marL="1069975" lvl="1" indent="-285750">
              <a:lnSpc>
                <a:spcPts val="1680"/>
              </a:lnSpc>
              <a:buFont typeface="Wingdings" panose="05000000000000000000" pitchFamily="2" charset="2"/>
              <a:buChar char="ü"/>
            </a:pPr>
            <a:r>
              <a:rPr lang="ja-JP" altLang="en-US" sz="1300">
                <a:latin typeface="Meiryo UI" panose="020B0604030504040204" pitchFamily="50" charset="-128"/>
                <a:ea typeface="Meiryo UI" panose="020B0604030504040204" pitchFamily="50" charset="-128"/>
              </a:rPr>
              <a:t>サービス費（</a:t>
            </a:r>
            <a:r>
              <a:rPr lang="en-US" altLang="ja-JP" sz="1300">
                <a:latin typeface="Meiryo UI" panose="020B0604030504040204" pitchFamily="50" charset="-128"/>
                <a:ea typeface="Meiryo UI" panose="020B0604030504040204" pitchFamily="50" charset="-128"/>
              </a:rPr>
              <a:t>Ⅰ</a:t>
            </a:r>
            <a:r>
              <a:rPr lang="ja-JP" altLang="en-US" sz="1300" dirty="0">
                <a:latin typeface="Meiryo UI" panose="020B0604030504040204" pitchFamily="50" charset="-128"/>
                <a:ea typeface="Meiryo UI" panose="020B0604030504040204" pitchFamily="50" charset="-128"/>
              </a:rPr>
              <a:t>）の対象に、元々家族と同居していたがやむを得ない事情により急遽一人暮らしに移行された方も含まれる。</a:t>
            </a:r>
            <a:endParaRPr lang="en-US" altLang="ja-JP" sz="1300" dirty="0">
              <a:latin typeface="Meiryo UI" panose="020B0604030504040204" pitchFamily="50" charset="-128"/>
              <a:ea typeface="Meiryo UI" panose="020B0604030504040204" pitchFamily="50" charset="-128"/>
            </a:endParaRPr>
          </a:p>
          <a:p>
            <a:pPr marL="1069975" lvl="1" indent="-285750">
              <a:lnSpc>
                <a:spcPts val="1680"/>
              </a:lnSpc>
              <a:buFont typeface="Wingdings" panose="05000000000000000000" pitchFamily="2" charset="2"/>
              <a:buChar char="ü"/>
            </a:pPr>
            <a:r>
              <a:rPr lang="ja-JP" altLang="en-US" sz="1300" dirty="0">
                <a:latin typeface="Meiryo UI" panose="020B0604030504040204" pitchFamily="50" charset="-128"/>
                <a:ea typeface="Meiryo UI" panose="020B0604030504040204" pitchFamily="50" charset="-128"/>
              </a:rPr>
              <a:t>同行支援加算は回数に応じて単価が異なるようになる。</a:t>
            </a:r>
            <a:endParaRPr lang="en-US" altLang="ja-JP" sz="1300" dirty="0">
              <a:latin typeface="Meiryo UI" panose="020B0604030504040204" pitchFamily="50" charset="-128"/>
              <a:ea typeface="Meiryo UI" panose="020B0604030504040204" pitchFamily="50" charset="-128"/>
            </a:endParaRPr>
          </a:p>
          <a:p>
            <a:pPr marL="1069975" lvl="1" indent="-285750">
              <a:lnSpc>
                <a:spcPts val="1680"/>
              </a:lnSpc>
              <a:buFont typeface="Wingdings" panose="05000000000000000000" pitchFamily="2" charset="2"/>
              <a:buChar char="ü"/>
            </a:pPr>
            <a:r>
              <a:rPr lang="ja-JP" altLang="en-US" sz="1300" dirty="0">
                <a:latin typeface="Meiryo UI" panose="020B0604030504040204" pitchFamily="50" charset="-128"/>
                <a:ea typeface="Meiryo UI" panose="020B0604030504040204" pitchFamily="50" charset="-128"/>
              </a:rPr>
              <a:t>夜間の緊急対応・電話対応、医療と福祉の連携促進、居住支援協議会や居住支援法人との連携促進、ピアサポーターの配置など、加算の対象として評価される項目が複数追加。</a:t>
            </a:r>
            <a:br>
              <a:rPr lang="en-US" altLang="ja-JP" sz="1300" dirty="0">
                <a:latin typeface="Meiryo UI" panose="020B0604030504040204" pitchFamily="50" charset="-128"/>
                <a:ea typeface="Meiryo UI" panose="020B0604030504040204" pitchFamily="50" charset="-128"/>
              </a:rPr>
            </a:br>
            <a:r>
              <a:rPr lang="ja-JP" altLang="en-US" sz="1300" dirty="0">
                <a:latin typeface="Meiryo UI" panose="020B0604030504040204" pitchFamily="50" charset="-128"/>
                <a:ea typeface="Meiryo UI" panose="020B0604030504040204" pitchFamily="50" charset="-128"/>
              </a:rPr>
              <a:t>　</a:t>
            </a:r>
            <a:br>
              <a:rPr lang="en-US" altLang="ja-JP" sz="1300" dirty="0">
                <a:latin typeface="Meiryo UI" panose="020B0604030504040204" pitchFamily="50" charset="-128"/>
                <a:ea typeface="Meiryo UI" panose="020B0604030504040204" pitchFamily="50" charset="-128"/>
              </a:rPr>
            </a:br>
            <a:endParaRPr lang="ja-JP" altLang="en-US" sz="13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950989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（参考）収支モデルの例</a:t>
            </a:r>
          </a:p>
        </p:txBody>
      </p:sp>
      <p:sp>
        <p:nvSpPr>
          <p:cNvPr id="16" name="コンテンツ プレースホルダー 2">
            <a:extLst>
              <a:ext uri="{FF2B5EF4-FFF2-40B4-BE49-F238E27FC236}">
                <a16:creationId xmlns:a16="http://schemas.microsoft.com/office/drawing/2014/main" id="{66D64237-B8EB-4B2B-BBC2-82BEAD4FC781}"/>
              </a:ext>
            </a:extLst>
          </p:cNvPr>
          <p:cNvSpPr txBox="1">
            <a:spLocks/>
          </p:cNvSpPr>
          <p:nvPr/>
        </p:nvSpPr>
        <p:spPr>
          <a:xfrm>
            <a:off x="628649" y="786538"/>
            <a:ext cx="8406493" cy="3326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以下は、比較的大規模な相談支援事業所が自立生活援助を併設で実施する場合の１ヵ月の収支モデル例です。</a:t>
            </a:r>
          </a:p>
        </p:txBody>
      </p:sp>
      <p:graphicFrame>
        <p:nvGraphicFramePr>
          <p:cNvPr id="3" name="表 2">
            <a:extLst>
              <a:ext uri="{FF2B5EF4-FFF2-40B4-BE49-F238E27FC236}">
                <a16:creationId xmlns:a16="http://schemas.microsoft.com/office/drawing/2014/main" id="{46951E9D-3035-42FF-9A05-3B8A2EC8C3FB}"/>
              </a:ext>
            </a:extLst>
          </p:cNvPr>
          <p:cNvGraphicFramePr>
            <a:graphicFrameLocks noGrp="1"/>
          </p:cNvGraphicFramePr>
          <p:nvPr>
            <p:extLst>
              <p:ext uri="{D42A27DB-BD31-4B8C-83A1-F6EECF244321}">
                <p14:modId xmlns:p14="http://schemas.microsoft.com/office/powerpoint/2010/main" val="2423672495"/>
              </p:ext>
            </p:extLst>
          </p:nvPr>
        </p:nvGraphicFramePr>
        <p:xfrm>
          <a:off x="379614" y="1088418"/>
          <a:ext cx="8135736" cy="5561996"/>
        </p:xfrm>
        <a:graphic>
          <a:graphicData uri="http://schemas.openxmlformats.org/drawingml/2006/table">
            <a:tbl>
              <a:tblPr/>
              <a:tblGrid>
                <a:gridCol w="228601">
                  <a:extLst>
                    <a:ext uri="{9D8B030D-6E8A-4147-A177-3AD203B41FA5}">
                      <a16:colId xmlns:a16="http://schemas.microsoft.com/office/drawing/2014/main" val="800234983"/>
                    </a:ext>
                  </a:extLst>
                </a:gridCol>
                <a:gridCol w="830179">
                  <a:extLst>
                    <a:ext uri="{9D8B030D-6E8A-4147-A177-3AD203B41FA5}">
                      <a16:colId xmlns:a16="http://schemas.microsoft.com/office/drawing/2014/main" val="1298853018"/>
                    </a:ext>
                  </a:extLst>
                </a:gridCol>
                <a:gridCol w="1167063">
                  <a:extLst>
                    <a:ext uri="{9D8B030D-6E8A-4147-A177-3AD203B41FA5}">
                      <a16:colId xmlns:a16="http://schemas.microsoft.com/office/drawing/2014/main" val="4073303856"/>
                    </a:ext>
                  </a:extLst>
                </a:gridCol>
                <a:gridCol w="132347">
                  <a:extLst>
                    <a:ext uri="{9D8B030D-6E8A-4147-A177-3AD203B41FA5}">
                      <a16:colId xmlns:a16="http://schemas.microsoft.com/office/drawing/2014/main" val="1898451968"/>
                    </a:ext>
                  </a:extLst>
                </a:gridCol>
                <a:gridCol w="2566331">
                  <a:extLst>
                    <a:ext uri="{9D8B030D-6E8A-4147-A177-3AD203B41FA5}">
                      <a16:colId xmlns:a16="http://schemas.microsoft.com/office/drawing/2014/main" val="2081040290"/>
                    </a:ext>
                  </a:extLst>
                </a:gridCol>
                <a:gridCol w="573911">
                  <a:extLst>
                    <a:ext uri="{9D8B030D-6E8A-4147-A177-3AD203B41FA5}">
                      <a16:colId xmlns:a16="http://schemas.microsoft.com/office/drawing/2014/main" val="2247288501"/>
                    </a:ext>
                  </a:extLst>
                </a:gridCol>
                <a:gridCol w="613611">
                  <a:extLst>
                    <a:ext uri="{9D8B030D-6E8A-4147-A177-3AD203B41FA5}">
                      <a16:colId xmlns:a16="http://schemas.microsoft.com/office/drawing/2014/main" val="1219122537"/>
                    </a:ext>
                  </a:extLst>
                </a:gridCol>
                <a:gridCol w="324000">
                  <a:extLst>
                    <a:ext uri="{9D8B030D-6E8A-4147-A177-3AD203B41FA5}">
                      <a16:colId xmlns:a16="http://schemas.microsoft.com/office/drawing/2014/main" val="1420712650"/>
                    </a:ext>
                  </a:extLst>
                </a:gridCol>
                <a:gridCol w="252000">
                  <a:extLst>
                    <a:ext uri="{9D8B030D-6E8A-4147-A177-3AD203B41FA5}">
                      <a16:colId xmlns:a16="http://schemas.microsoft.com/office/drawing/2014/main" val="1725158258"/>
                    </a:ext>
                  </a:extLst>
                </a:gridCol>
                <a:gridCol w="252000">
                  <a:extLst>
                    <a:ext uri="{9D8B030D-6E8A-4147-A177-3AD203B41FA5}">
                      <a16:colId xmlns:a16="http://schemas.microsoft.com/office/drawing/2014/main" val="56952432"/>
                    </a:ext>
                  </a:extLst>
                </a:gridCol>
                <a:gridCol w="432000">
                  <a:extLst>
                    <a:ext uri="{9D8B030D-6E8A-4147-A177-3AD203B41FA5}">
                      <a16:colId xmlns:a16="http://schemas.microsoft.com/office/drawing/2014/main" val="1013854360"/>
                    </a:ext>
                  </a:extLst>
                </a:gridCol>
                <a:gridCol w="763693">
                  <a:extLst>
                    <a:ext uri="{9D8B030D-6E8A-4147-A177-3AD203B41FA5}">
                      <a16:colId xmlns:a16="http://schemas.microsoft.com/office/drawing/2014/main" val="761324626"/>
                    </a:ext>
                  </a:extLst>
                </a:gridCol>
              </a:tblGrid>
              <a:tr h="174673">
                <a:tc rowSpan="20">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収益</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科目分類</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事業名</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gridSpan="3">
                  <a:txBody>
                    <a:bodyPr/>
                    <a:lstStyle/>
                    <a:p>
                      <a:r>
                        <a:rPr lang="ja-JP" altLang="en-US" sz="1000" b="0" i="0" u="none" strike="noStrike">
                          <a:solidFill>
                            <a:srgbClr val="000000"/>
                          </a:solidFill>
                          <a:effectLst/>
                          <a:latin typeface="Meiryo UI" panose="020B0604030504040204" pitchFamily="50" charset="-128"/>
                          <a:ea typeface="Meiryo UI" panose="020B0604030504040204" pitchFamily="50" charset="-128"/>
                        </a:rPr>
                        <a:t>報酬構造</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CE4D6"/>
                    </a:solidFill>
                  </a:tcPr>
                </a:tc>
                <a:tc hMerge="1">
                  <a:txBody>
                    <a:bodyPr/>
                    <a:lstStyle/>
                    <a:p>
                      <a:endParaRPr kumimoji="1" lang="ja-JP" altLang="en-US"/>
                    </a:p>
                  </a:txBody>
                  <a:tcPr/>
                </a:tc>
                <a:tc hMerge="1">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報酬構造</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CE4D6"/>
                    </a:solidFill>
                  </a:tcPr>
                </a:tc>
                <a:tc>
                  <a:txBody>
                    <a:bodyPr/>
                    <a:lstStyle/>
                    <a:p>
                      <a:r>
                        <a:rPr lang="ja-JP" altLang="en-US" sz="1000" b="0" i="0" u="none" strike="noStrike">
                          <a:solidFill>
                            <a:srgbClr val="000000"/>
                          </a:solidFill>
                          <a:effectLst/>
                          <a:latin typeface="Meiryo UI" panose="020B0604030504040204" pitchFamily="50" charset="-128"/>
                          <a:ea typeface="Meiryo UI" panose="020B0604030504040204" pitchFamily="50" charset="-128"/>
                        </a:rPr>
                        <a:t>単位</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換算</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gridSpan="3">
                  <a:txBody>
                    <a:bodyPr/>
                    <a:lstStyle/>
                    <a:p>
                      <a:r>
                        <a:rPr lang="ja-JP" altLang="en-US" sz="1000" b="0" i="0" u="none" strike="noStrike">
                          <a:solidFill>
                            <a:srgbClr val="000000"/>
                          </a:solidFill>
                          <a:effectLst/>
                          <a:latin typeface="Meiryo UI" panose="020B0604030504040204" pitchFamily="50" charset="-128"/>
                          <a:ea typeface="Meiryo UI" panose="020B0604030504040204" pitchFamily="50" charset="-128"/>
                        </a:rPr>
                        <a:t>利用者数</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換算</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利用者数</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金額</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341943319"/>
                  </a:ext>
                </a:extLst>
              </a:tr>
              <a:tr h="174673">
                <a:tc vMerge="1">
                  <a:txBody>
                    <a:bodyPr/>
                    <a:lstStyle/>
                    <a:p>
                      <a:endParaRPr kumimoji="1" lang="ja-JP" altLang="en-US"/>
                    </a:p>
                  </a:txBody>
                  <a:tcPr/>
                </a:tc>
                <a:tc rowSpan="17">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事業に</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よる</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収益</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3">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自立生活援助</a:t>
                      </a:r>
                      <a:br>
                        <a:rPr lang="ja-JP" altLang="en-US" sz="1000" b="0" i="0" u="none" strike="noStrike">
                          <a:solidFill>
                            <a:srgbClr val="000000"/>
                          </a:solidFill>
                          <a:effectLst/>
                          <a:latin typeface="Meiryo UI" panose="020B0604030504040204" pitchFamily="50" charset="-128"/>
                          <a:ea typeface="Meiryo UI" panose="020B0604030504040204" pitchFamily="50" charset="-128"/>
                        </a:rPr>
                      </a:br>
                      <a:r>
                        <a:rPr lang="ja-JP" altLang="en-US" sz="1000" b="0" i="0" u="none" strike="noStrike">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a:solidFill>
                            <a:srgbClr val="000000"/>
                          </a:solidFill>
                          <a:effectLst/>
                          <a:latin typeface="Meiryo UI" panose="020B0604030504040204" pitchFamily="50" charset="-128"/>
                          <a:ea typeface="Meiryo UI" panose="020B0604030504040204" pitchFamily="50" charset="-128"/>
                        </a:rPr>
                        <a:t>10</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名利用）</a:t>
                      </a:r>
                    </a:p>
                  </a:txBody>
                  <a:tcPr marL="18000" marR="18000" marT="0" marB="0" anchor="ctr">
                    <a:lnL w="6350" cap="flat" cmpd="sng" algn="ctr">
                      <a:solidFill>
                        <a:srgbClr val="000000"/>
                      </a:solidFill>
                      <a:prstDash val="solid"/>
                      <a:round/>
                      <a:headEnd type="none" w="med" len="med"/>
                      <a:tailEnd type="none" w="med" len="med"/>
                    </a:lnL>
                    <a:lnR w="19050" cap="flat" cmpd="sng" algn="ctr">
                      <a:solidFill>
                        <a:srgbClr val="0070C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r>
                        <a:rPr lang="ja-JP" altLang="en-US" sz="1000" b="0" i="0" u="none" strike="noStrike">
                          <a:solidFill>
                            <a:srgbClr val="000000"/>
                          </a:solidFill>
                          <a:effectLst/>
                          <a:latin typeface="Meiryo UI" panose="020B0604030504040204" pitchFamily="50" charset="-128"/>
                          <a:ea typeface="Meiryo UI" panose="020B0604030504040204" pitchFamily="50" charset="-128"/>
                        </a:rPr>
                        <a:t>サービス費（</a:t>
                      </a:r>
                      <a:r>
                        <a:rPr lang="en-US" altLang="ja-JP" sz="1000" b="0" i="0" u="none" strike="noStrike">
                          <a:solidFill>
                            <a:srgbClr val="000000"/>
                          </a:solidFill>
                          <a:effectLst/>
                          <a:latin typeface="Meiryo UI" panose="020B0604030504040204" pitchFamily="50" charset="-128"/>
                          <a:ea typeface="Meiryo UI" panose="020B0604030504040204" pitchFamily="50" charset="-128"/>
                        </a:rPr>
                        <a:t>Ⅰ</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endParaRPr kumimoji="1" lang="ja-JP" altLang="en-US" dirty="0"/>
                    </a:p>
                  </a:txBody>
                  <a:tcPr marL="18000" marR="1800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サービス費（</a:t>
                      </a:r>
                      <a:r>
                        <a:rPr lang="en-US" altLang="ja-JP" sz="1000" b="0" i="0" u="none" strike="noStrike">
                          <a:solidFill>
                            <a:srgbClr val="000000"/>
                          </a:solidFill>
                          <a:effectLst/>
                          <a:latin typeface="Meiryo UI" panose="020B0604030504040204" pitchFamily="50" charset="-128"/>
                          <a:ea typeface="Meiryo UI" panose="020B0604030504040204" pitchFamily="50" charset="-128"/>
                        </a:rPr>
                        <a:t>Ⅰ</a:t>
                      </a:r>
                      <a:r>
                        <a:rPr lang="ja-JP" altLang="en-US" sz="1000" b="0" i="0" u="none" strike="noStrike">
                          <a:solidFill>
                            <a:srgbClr val="000000"/>
                          </a:solidFill>
                          <a:effectLst/>
                          <a:latin typeface="Meiryo UI" panose="020B0604030504040204" pitchFamily="50" charset="-128"/>
                          <a:ea typeface="Meiryo UI" panose="020B0604030504040204" pitchFamily="50" charset="-128"/>
                        </a:rPr>
                        <a:t>）</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1558</a:t>
                      </a:r>
                      <a:endParaRPr kumimoji="1" lang="ja-JP" altLang="en-US" dirty="0"/>
                    </a:p>
                  </a:txBody>
                  <a:tcPr marL="18000" marR="18000" marT="0" marB="0" anchor="ctr">
                    <a:lnL w="19050" cap="flat" cmpd="sng" algn="ctr">
                      <a:solidFill>
                        <a:srgbClr val="0070C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a:r>
                        <a:rPr lang="en-US" altLang="ja-JP" sz="1000" b="0" i="0" u="none" strike="noStrike">
                          <a:solidFill>
                            <a:srgbClr val="000000"/>
                          </a:solidFill>
                          <a:effectLst/>
                          <a:latin typeface="Meiryo UI" panose="020B0604030504040204" pitchFamily="50" charset="-128"/>
                          <a:ea typeface="Meiryo UI" panose="020B0604030504040204" pitchFamily="50" charset="-128"/>
                        </a:rPr>
                        <a:t>5</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77,900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4122276"/>
                  </a:ext>
                </a:extLst>
              </a:tr>
              <a:tr h="17467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3">
                  <a:txBody>
                    <a:bodyPr/>
                    <a:lstStyle/>
                    <a:p>
                      <a:r>
                        <a:rPr lang="ja-JP" altLang="en-US" sz="1000" b="0" i="0" u="none" strike="noStrike">
                          <a:solidFill>
                            <a:srgbClr val="000000"/>
                          </a:solidFill>
                          <a:effectLst/>
                          <a:latin typeface="Meiryo UI" panose="020B0604030504040204" pitchFamily="50" charset="-128"/>
                          <a:ea typeface="Meiryo UI" panose="020B0604030504040204" pitchFamily="50" charset="-128"/>
                        </a:rPr>
                        <a:t>サービス費（</a:t>
                      </a:r>
                      <a:r>
                        <a:rPr lang="en-US" altLang="ja-JP" sz="1000" b="0" i="0" u="none" strike="noStrike">
                          <a:solidFill>
                            <a:srgbClr val="000000"/>
                          </a:solidFill>
                          <a:effectLst/>
                          <a:latin typeface="Meiryo UI" panose="020B0604030504040204" pitchFamily="50" charset="-128"/>
                          <a:ea typeface="Meiryo UI" panose="020B0604030504040204" pitchFamily="50" charset="-128"/>
                        </a:rPr>
                        <a:t>Ⅱ</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endParaRPr kumimoji="1" lang="ja-JP" altLang="en-US" dirty="0"/>
                    </a:p>
                  </a:txBody>
                  <a:tcPr marL="18000" marR="1800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サービス費（</a:t>
                      </a:r>
                      <a:r>
                        <a:rPr lang="en-US" altLang="ja-JP" sz="1000" b="0" i="0" u="none" strike="noStrike">
                          <a:solidFill>
                            <a:srgbClr val="000000"/>
                          </a:solidFill>
                          <a:effectLst/>
                          <a:latin typeface="Meiryo UI" panose="020B0604030504040204" pitchFamily="50" charset="-128"/>
                          <a:ea typeface="Meiryo UI" panose="020B0604030504040204" pitchFamily="50" charset="-128"/>
                        </a:rPr>
                        <a:t>Ⅱ</a:t>
                      </a:r>
                      <a:r>
                        <a:rPr lang="ja-JP" altLang="en-US" sz="10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1166</a:t>
                      </a:r>
                      <a:endParaRPr kumimoji="1" lang="ja-JP" altLang="en-US" dirty="0"/>
                    </a:p>
                  </a:txBody>
                  <a:tcPr marL="18000" marR="18000" marT="0" marB="0" anchor="ctr">
                    <a:lnL w="19050" cap="flat" cmpd="sng" algn="ctr">
                      <a:solidFill>
                        <a:srgbClr val="0070C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a:r>
                        <a:rPr lang="en-US" altLang="ja-JP" sz="1000" b="0" i="0" u="none" strike="noStrike">
                          <a:solidFill>
                            <a:srgbClr val="000000"/>
                          </a:solidFill>
                          <a:effectLst/>
                          <a:latin typeface="Meiryo UI" panose="020B0604030504040204" pitchFamily="50" charset="-128"/>
                          <a:ea typeface="Meiryo UI" panose="020B0604030504040204" pitchFamily="50" charset="-128"/>
                        </a:rPr>
                        <a:t>5</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58,300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3421819"/>
                  </a:ext>
                </a:extLst>
              </a:tr>
              <a:tr h="10293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3">
                  <a:txBody>
                    <a:bodyPr/>
                    <a:lstStyle/>
                    <a:p>
                      <a:r>
                        <a:rPr lang="ja-JP" altLang="en-US" sz="1000" b="0" i="0" u="none" strike="noStrike">
                          <a:solidFill>
                            <a:srgbClr val="000000"/>
                          </a:solidFill>
                          <a:effectLst/>
                          <a:latin typeface="Meiryo UI" panose="020B0604030504040204" pitchFamily="50" charset="-128"/>
                          <a:ea typeface="Meiryo UI" panose="020B0604030504040204" pitchFamily="50" charset="-128"/>
                        </a:rPr>
                        <a:t>初回加算</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初回加算</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500</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5,000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1651130"/>
                  </a:ext>
                </a:extLst>
              </a:tr>
              <a:tr h="9981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3">
                  <a:txBody>
                    <a:bodyPr/>
                    <a:lstStyle/>
                    <a:p>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同行</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支援加算（月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２回以下）</a:t>
                      </a:r>
                      <a:endParaRPr kumimoji="1" lang="ja-JP" altLang="en-US" dirty="0"/>
                    </a:p>
                  </a:txBody>
                  <a:tcPr marL="18000" marR="1800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同行支援加算（月２回以下）</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500</a:t>
                      </a:r>
                      <a:endParaRPr kumimoji="1" lang="ja-JP" altLang="en-US" dirty="0"/>
                    </a:p>
                  </a:txBody>
                  <a:tcPr marL="18000" marR="18000" marT="0" marB="0" anchor="ctr">
                    <a:lnL w="19050" cap="flat" cmpd="sng" algn="ctr">
                      <a:solidFill>
                        <a:srgbClr val="0070C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5,000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8042393"/>
                  </a:ext>
                </a:extLst>
              </a:tr>
              <a:tr h="9669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3">
                  <a:txBody>
                    <a:bodyPr/>
                    <a:lstStyle/>
                    <a:p>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同行</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支援加算（月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３回）</a:t>
                      </a:r>
                      <a:endParaRPr kumimoji="1" lang="ja-JP" altLang="en-US" dirty="0"/>
                    </a:p>
                  </a:txBody>
                  <a:tcPr marL="18000" marR="1800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同行支援加算（月３回）</a:t>
                      </a:r>
                    </a:p>
                  </a:txBody>
                  <a:tcPr marL="0" marR="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750</a:t>
                      </a:r>
                      <a:endParaRPr kumimoji="1" lang="ja-JP" altLang="en-US" dirty="0"/>
                    </a:p>
                  </a:txBody>
                  <a:tcPr marL="18000" marR="18000" marT="0" marB="0" anchor="ctr">
                    <a:lnL w="19050" cap="flat" cmpd="sng" algn="ctr">
                      <a:solidFill>
                        <a:srgbClr val="0070C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7,500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9855895"/>
                  </a:ext>
                </a:extLst>
              </a:tr>
              <a:tr h="17467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3">
                  <a:txBody>
                    <a:bodyPr/>
                    <a:lstStyle/>
                    <a:p>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同行</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支援加算（月</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４回以上）</a:t>
                      </a:r>
                      <a:endParaRPr kumimoji="1" lang="ja-JP" altLang="en-US" dirty="0"/>
                    </a:p>
                  </a:txBody>
                  <a:tcPr marL="18000" marR="1800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同行支援加算（月４回以上）</a:t>
                      </a:r>
                    </a:p>
                  </a:txBody>
                  <a:tcPr marL="0" marR="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r"/>
                      <a:r>
                        <a:rPr lang="en-US" altLang="ja-JP" sz="1000" b="0" i="0" u="none" strike="noStrike">
                          <a:solidFill>
                            <a:srgbClr val="000000"/>
                          </a:solidFill>
                          <a:effectLst/>
                          <a:latin typeface="Meiryo UI" panose="020B0604030504040204" pitchFamily="50" charset="-128"/>
                          <a:ea typeface="Meiryo UI" panose="020B0604030504040204" pitchFamily="50" charset="-128"/>
                        </a:rPr>
                        <a:t>1000</a:t>
                      </a:r>
                      <a:endParaRPr kumimoji="1" lang="ja-JP" altLang="en-US"/>
                    </a:p>
                  </a:txBody>
                  <a:tcPr marL="18000" marR="18000" marT="0" marB="0" anchor="ctr">
                    <a:lnL w="19050" cap="flat" cmpd="sng" algn="ctr">
                      <a:solidFill>
                        <a:srgbClr val="0070C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0959915"/>
                  </a:ext>
                </a:extLst>
              </a:tr>
              <a:tr h="9981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3">
                  <a:txBody>
                    <a:bodyPr/>
                    <a:lstStyle/>
                    <a:p>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緊急時</a:t>
                      </a:r>
                      <a:r>
                        <a:rPr lang="zh-TW" altLang="en-US" sz="1000" b="0" i="0" u="none" strike="noStrike">
                          <a:solidFill>
                            <a:srgbClr val="000000"/>
                          </a:solidFill>
                          <a:effectLst/>
                          <a:latin typeface="Meiryo UI" panose="020B0604030504040204" pitchFamily="50" charset="-128"/>
                          <a:ea typeface="Meiryo UI" panose="020B0604030504040204" pitchFamily="50" charset="-128"/>
                        </a:rPr>
                        <a:t>支援加算（</a:t>
                      </a:r>
                      <a:r>
                        <a:rPr lang="en-US" altLang="zh-TW" sz="1000" b="0" i="0" u="none" strike="noStrike">
                          <a:solidFill>
                            <a:srgbClr val="000000"/>
                          </a:solidFill>
                          <a:effectLst/>
                          <a:latin typeface="Meiryo UI" panose="020B0604030504040204" pitchFamily="50" charset="-128"/>
                          <a:ea typeface="Meiryo UI" panose="020B0604030504040204" pitchFamily="50" charset="-128"/>
                        </a:rPr>
                        <a:t>Ⅰ</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a:t>
                      </a:r>
                      <a:endParaRPr kumimoji="1" lang="ja-JP" altLang="en-US" dirty="0"/>
                    </a:p>
                  </a:txBody>
                  <a:tcPr marL="18000" marR="1800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r>
                        <a:rPr lang="zh-TW" altLang="en-US" sz="1000" b="0" i="0" u="none" strike="noStrike">
                          <a:solidFill>
                            <a:srgbClr val="000000"/>
                          </a:solidFill>
                          <a:effectLst/>
                          <a:latin typeface="Meiryo UI" panose="020B0604030504040204" pitchFamily="50" charset="-128"/>
                          <a:ea typeface="Meiryo UI" panose="020B0604030504040204" pitchFamily="50" charset="-128"/>
                        </a:rPr>
                        <a:t>緊急時支援加算（</a:t>
                      </a:r>
                      <a:r>
                        <a:rPr lang="en-US" altLang="zh-TW" sz="1000" b="0" i="0" u="none" strike="noStrike">
                          <a:solidFill>
                            <a:srgbClr val="000000"/>
                          </a:solidFill>
                          <a:effectLst/>
                          <a:latin typeface="Meiryo UI" panose="020B0604030504040204" pitchFamily="50" charset="-128"/>
                          <a:ea typeface="Meiryo UI" panose="020B0604030504040204" pitchFamily="50" charset="-128"/>
                        </a:rPr>
                        <a:t>Ⅰ</a:t>
                      </a:r>
                      <a:r>
                        <a:rPr lang="zh-TW" altLang="en-US" sz="1000" b="0" i="0" u="none" strike="noStrike">
                          <a:solidFill>
                            <a:srgbClr val="000000"/>
                          </a:solidFill>
                          <a:effectLst/>
                          <a:latin typeface="Meiryo UI" panose="020B0604030504040204" pitchFamily="50" charset="-128"/>
                          <a:ea typeface="Meiryo UI" panose="020B0604030504040204" pitchFamily="50" charset="-128"/>
                        </a:rPr>
                        <a:t>）</a:t>
                      </a:r>
                      <a:endParaRPr lang="zh-TW"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en-US" altLang="ja-JP" sz="1000" b="0" i="0" u="none" strike="noStrike">
                          <a:solidFill>
                            <a:srgbClr val="000000"/>
                          </a:solidFill>
                          <a:effectLst/>
                          <a:latin typeface="Meiryo UI" panose="020B0604030504040204" pitchFamily="50" charset="-128"/>
                          <a:ea typeface="Meiryo UI" panose="020B0604030504040204" pitchFamily="50" charset="-128"/>
                        </a:rPr>
                        <a:t>761</a:t>
                      </a:r>
                      <a:endParaRPr kumimoji="1" lang="ja-JP" altLang="en-US"/>
                    </a:p>
                  </a:txBody>
                  <a:tcPr marL="18000" marR="18000" marT="0" marB="0" anchor="ctr">
                    <a:lnL w="19050" cap="flat" cmpd="sng" algn="ctr">
                      <a:solidFill>
                        <a:srgbClr val="0070C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7,610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923375"/>
                  </a:ext>
                </a:extLst>
              </a:tr>
              <a:tr h="9981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3">
                  <a:txBody>
                    <a:bodyPr/>
                    <a:lstStyle/>
                    <a:p>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緊急時</a:t>
                      </a:r>
                      <a:r>
                        <a:rPr lang="zh-TW" altLang="en-US" sz="1000" b="0" i="0" u="none" strike="noStrike">
                          <a:solidFill>
                            <a:srgbClr val="000000"/>
                          </a:solidFill>
                          <a:effectLst/>
                          <a:latin typeface="Meiryo UI" panose="020B0604030504040204" pitchFamily="50" charset="-128"/>
                          <a:ea typeface="Meiryo UI" panose="020B0604030504040204" pitchFamily="50" charset="-128"/>
                        </a:rPr>
                        <a:t>支援加算（</a:t>
                      </a:r>
                      <a:r>
                        <a:rPr lang="en-US" altLang="zh-TW" sz="1000" b="0" i="0" u="none" strike="noStrike">
                          <a:solidFill>
                            <a:srgbClr val="000000"/>
                          </a:solidFill>
                          <a:effectLst/>
                          <a:latin typeface="Meiryo UI" panose="020B0604030504040204" pitchFamily="50" charset="-128"/>
                          <a:ea typeface="Meiryo UI" panose="020B0604030504040204" pitchFamily="50" charset="-128"/>
                        </a:rPr>
                        <a:t>Ⅱ</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a:t>
                      </a:r>
                      <a:endParaRPr kumimoji="1" lang="ja-JP" altLang="en-US" dirty="0"/>
                    </a:p>
                  </a:txBody>
                  <a:tcPr marL="18000" marR="1800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r>
                        <a:rPr lang="zh-TW" altLang="en-US" sz="1000" b="0" i="0" u="none" strike="noStrike">
                          <a:solidFill>
                            <a:srgbClr val="000000"/>
                          </a:solidFill>
                          <a:effectLst/>
                          <a:latin typeface="Meiryo UI" panose="020B0604030504040204" pitchFamily="50" charset="-128"/>
                          <a:ea typeface="Meiryo UI" panose="020B0604030504040204" pitchFamily="50" charset="-128"/>
                        </a:rPr>
                        <a:t>緊急時支援加算（</a:t>
                      </a:r>
                      <a:r>
                        <a:rPr lang="en-US" altLang="zh-TW" sz="1000" b="0" i="0" u="none" strike="noStrike">
                          <a:solidFill>
                            <a:srgbClr val="000000"/>
                          </a:solidFill>
                          <a:effectLst/>
                          <a:latin typeface="Meiryo UI" panose="020B0604030504040204" pitchFamily="50" charset="-128"/>
                          <a:ea typeface="Meiryo UI" panose="020B0604030504040204" pitchFamily="50" charset="-128"/>
                        </a:rPr>
                        <a:t>Ⅱ</a:t>
                      </a:r>
                      <a:r>
                        <a:rPr lang="zh-TW" altLang="en-US" sz="10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r"/>
                      <a:r>
                        <a:rPr lang="en-US" altLang="ja-JP" sz="1000" b="0" i="0" u="none" strike="noStrike">
                          <a:solidFill>
                            <a:srgbClr val="000000"/>
                          </a:solidFill>
                          <a:effectLst/>
                          <a:latin typeface="Meiryo UI" panose="020B0604030504040204" pitchFamily="50" charset="-128"/>
                          <a:ea typeface="Meiryo UI" panose="020B0604030504040204" pitchFamily="50" charset="-128"/>
                        </a:rPr>
                        <a:t>94</a:t>
                      </a:r>
                      <a:endParaRPr kumimoji="1" lang="ja-JP" altLang="en-US"/>
                    </a:p>
                  </a:txBody>
                  <a:tcPr marL="18000" marR="18000" marT="0" marB="0" anchor="ctr">
                    <a:lnL w="19050" cap="flat" cmpd="sng" algn="ctr">
                      <a:solidFill>
                        <a:srgbClr val="0070C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4,700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6504513"/>
                  </a:ext>
                </a:extLst>
              </a:tr>
              <a:tr h="10293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3">
                  <a:txBody>
                    <a:bodyPr/>
                    <a:lstStyle/>
                    <a:p>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日常生活支援情報提供加算</a:t>
                      </a:r>
                      <a:endParaRPr kumimoji="1" lang="ja-JP" altLang="en-US" dirty="0"/>
                    </a:p>
                  </a:txBody>
                  <a:tcPr marL="18000" marR="1800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r>
                        <a:rPr lang="zh-TW" altLang="en-US" sz="1000" b="0" i="0" u="none" strike="noStrike">
                          <a:solidFill>
                            <a:srgbClr val="000000"/>
                          </a:solidFill>
                          <a:effectLst/>
                          <a:latin typeface="Meiryo UI" panose="020B0604030504040204" pitchFamily="50" charset="-128"/>
                          <a:ea typeface="Meiryo UI" panose="020B0604030504040204" pitchFamily="50" charset="-128"/>
                        </a:rPr>
                        <a:t>日常生活支援情報提供加算</a:t>
                      </a:r>
                    </a:p>
                  </a:txBody>
                  <a:tcPr marL="0" marR="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r"/>
                      <a:r>
                        <a:rPr lang="en-US" altLang="ja-JP" sz="1000" b="0" i="0" u="none" strike="noStrike">
                          <a:solidFill>
                            <a:srgbClr val="000000"/>
                          </a:solidFill>
                          <a:effectLst/>
                          <a:latin typeface="Meiryo UI" panose="020B0604030504040204" pitchFamily="50" charset="-128"/>
                          <a:ea typeface="Meiryo UI" panose="020B0604030504040204" pitchFamily="50" charset="-128"/>
                        </a:rPr>
                        <a:t>100</a:t>
                      </a:r>
                      <a:endParaRPr kumimoji="1" lang="ja-JP" altLang="en-US"/>
                    </a:p>
                  </a:txBody>
                  <a:tcPr marL="18000" marR="18000" marT="0" marB="0" anchor="ctr">
                    <a:lnL w="19050" cap="flat" cmpd="sng" algn="ctr">
                      <a:solidFill>
                        <a:srgbClr val="0070C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8</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8,000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5325080"/>
                  </a:ext>
                </a:extLst>
              </a:tr>
              <a:tr h="10293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3">
                  <a:txBody>
                    <a:bodyPr/>
                    <a:lstStyle/>
                    <a:p>
                      <a:r>
                        <a:rPr lang="ja-JP" altLang="en-US" sz="1000" b="0" i="0" u="none" strike="noStrike">
                          <a:solidFill>
                            <a:srgbClr val="000000"/>
                          </a:solidFill>
                          <a:effectLst/>
                          <a:latin typeface="Meiryo UI" panose="020B0604030504040204" pitchFamily="50" charset="-128"/>
                          <a:ea typeface="Meiryo UI" panose="020B0604030504040204" pitchFamily="50" charset="-128"/>
                        </a:rPr>
                        <a:t>居住支援連携体制加算</a:t>
                      </a:r>
                      <a:endParaRPr kumimoji="1" lang="ja-JP" altLang="en-US"/>
                    </a:p>
                  </a:txBody>
                  <a:tcPr marL="18000" marR="1800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居住支援連携体制加算</a:t>
                      </a:r>
                    </a:p>
                  </a:txBody>
                  <a:tcPr marL="0" marR="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r"/>
                      <a:r>
                        <a:rPr lang="en-US" altLang="ja-JP" sz="1000" b="0" i="0" u="none" strike="noStrike">
                          <a:solidFill>
                            <a:srgbClr val="000000"/>
                          </a:solidFill>
                          <a:effectLst/>
                          <a:latin typeface="Meiryo UI" panose="020B0604030504040204" pitchFamily="50" charset="-128"/>
                          <a:ea typeface="Meiryo UI" panose="020B0604030504040204" pitchFamily="50" charset="-128"/>
                        </a:rPr>
                        <a:t>35</a:t>
                      </a:r>
                      <a:endParaRPr kumimoji="1" lang="ja-JP" altLang="en-US"/>
                    </a:p>
                  </a:txBody>
                  <a:tcPr marL="18000" marR="18000" marT="0" marB="0" anchor="ctr">
                    <a:lnL w="19050" cap="flat" cmpd="sng" algn="ctr">
                      <a:solidFill>
                        <a:srgbClr val="0070C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3,500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7822219"/>
                  </a:ext>
                </a:extLst>
              </a:tr>
              <a:tr h="10293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3">
                  <a:txBody>
                    <a:bodyPr/>
                    <a:lstStyle/>
                    <a:p>
                      <a:r>
                        <a:rPr lang="zh-TW" altLang="en-US" sz="1000" b="0" i="0" u="none" strike="noStrike">
                          <a:solidFill>
                            <a:srgbClr val="000000"/>
                          </a:solidFill>
                          <a:effectLst/>
                          <a:latin typeface="Meiryo UI" panose="020B0604030504040204" pitchFamily="50" charset="-128"/>
                          <a:ea typeface="Meiryo UI" panose="020B0604030504040204" pitchFamily="50" charset="-128"/>
                        </a:rPr>
                        <a:t>地域居住支援体制強化推進加算</a:t>
                      </a:r>
                      <a:endParaRPr kumimoji="1" lang="ja-JP" altLang="en-US"/>
                    </a:p>
                  </a:txBody>
                  <a:tcPr marL="18000" marR="1800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r>
                        <a:rPr lang="zh-TW" altLang="en-US" sz="1000" b="0" i="0" u="none" strike="noStrike">
                          <a:solidFill>
                            <a:srgbClr val="000000"/>
                          </a:solidFill>
                          <a:effectLst/>
                          <a:latin typeface="Meiryo UI" panose="020B0604030504040204" pitchFamily="50" charset="-128"/>
                          <a:ea typeface="Meiryo UI" panose="020B0604030504040204" pitchFamily="50" charset="-128"/>
                        </a:rPr>
                        <a:t>地域居住支援体制強化推進加算</a:t>
                      </a:r>
                    </a:p>
                  </a:txBody>
                  <a:tcPr marL="0" marR="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r"/>
                      <a:r>
                        <a:rPr lang="en-US" altLang="ja-JP" sz="1000" b="0" i="0" u="none" strike="noStrike">
                          <a:solidFill>
                            <a:srgbClr val="000000"/>
                          </a:solidFill>
                          <a:effectLst/>
                          <a:latin typeface="Meiryo UI" panose="020B0604030504040204" pitchFamily="50" charset="-128"/>
                          <a:ea typeface="Meiryo UI" panose="020B0604030504040204" pitchFamily="50" charset="-128"/>
                        </a:rPr>
                        <a:t>500</a:t>
                      </a:r>
                      <a:endParaRPr kumimoji="1" lang="ja-JP" altLang="en-US"/>
                    </a:p>
                  </a:txBody>
                  <a:tcPr marL="18000" marR="18000" marT="0" marB="0" anchor="ctr">
                    <a:lnL w="19050" cap="flat" cmpd="sng" algn="ctr">
                      <a:solidFill>
                        <a:srgbClr val="0070C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5,000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0380476"/>
                  </a:ext>
                </a:extLst>
              </a:tr>
              <a:tr h="10293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3">
                  <a:txBody>
                    <a:bodyPr/>
                    <a:lstStyle/>
                    <a:p>
                      <a:r>
                        <a:rPr lang="ja-JP" altLang="en-US" sz="1000" b="0" i="0" u="none" strike="noStrike">
                          <a:solidFill>
                            <a:srgbClr val="000000"/>
                          </a:solidFill>
                          <a:effectLst/>
                          <a:latin typeface="Meiryo UI" panose="020B0604030504040204" pitchFamily="50" charset="-128"/>
                          <a:ea typeface="Meiryo UI" panose="020B0604030504040204" pitchFamily="50" charset="-128"/>
                        </a:rPr>
                        <a:t>ピアサポート体制加算</a:t>
                      </a:r>
                      <a:endParaRPr kumimoji="1" lang="ja-JP" altLang="en-US"/>
                    </a:p>
                  </a:txBody>
                  <a:tcPr marL="18000" marR="1800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ピアサポート体制加算</a:t>
                      </a:r>
                    </a:p>
                  </a:txBody>
                  <a:tcPr marL="0" marR="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r"/>
                      <a:r>
                        <a:rPr lang="en-US" altLang="ja-JP" sz="1000" b="0" i="0" u="none" strike="noStrike">
                          <a:solidFill>
                            <a:srgbClr val="000000"/>
                          </a:solidFill>
                          <a:effectLst/>
                          <a:latin typeface="Meiryo UI" panose="020B0604030504040204" pitchFamily="50" charset="-128"/>
                          <a:ea typeface="Meiryo UI" panose="020B0604030504040204" pitchFamily="50" charset="-128"/>
                        </a:rPr>
                        <a:t>100</a:t>
                      </a:r>
                      <a:endParaRPr kumimoji="1" lang="ja-JP" altLang="en-US"/>
                    </a:p>
                  </a:txBody>
                  <a:tcPr marL="18000" marR="18000" marT="0" marB="0" anchor="ctr">
                    <a:lnL w="19050" cap="flat" cmpd="sng" algn="ctr">
                      <a:solidFill>
                        <a:srgbClr val="0070C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10,000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9065267"/>
                  </a:ext>
                </a:extLst>
              </a:tr>
              <a:tr h="17467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3">
                  <a:txBody>
                    <a:bodyPr/>
                    <a:lstStyle/>
                    <a:p>
                      <a:r>
                        <a:rPr lang="ja-JP" altLang="en-US" sz="1000" b="0" i="0" u="none" strike="noStrike">
                          <a:solidFill>
                            <a:srgbClr val="000000"/>
                          </a:solidFill>
                          <a:effectLst/>
                          <a:latin typeface="Meiryo UI" panose="020B0604030504040204" pitchFamily="50" charset="-128"/>
                          <a:ea typeface="Meiryo UI" panose="020B0604030504040204" pitchFamily="50" charset="-128"/>
                        </a:rPr>
                        <a:t>合計</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合計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202,510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7094284"/>
                  </a:ext>
                </a:extLst>
              </a:tr>
              <a:tr h="174673">
                <a:tc vMerge="1">
                  <a:txBody>
                    <a:bodyPr/>
                    <a:lstStyle/>
                    <a:p>
                      <a:endParaRPr kumimoji="1" lang="ja-JP" altLang="en-US"/>
                    </a:p>
                  </a:txBody>
                  <a:tcPr/>
                </a:tc>
                <a:tc vMerge="1">
                  <a:txBody>
                    <a:bodyPr/>
                    <a:lstStyle/>
                    <a:p>
                      <a:endParaRPr kumimoji="1" lang="ja-JP" altLang="en-US"/>
                    </a:p>
                  </a:txBody>
                  <a:tcPr/>
                </a:tc>
                <a:tc>
                  <a:txBody>
                    <a:bodyPr/>
                    <a:lstStyle/>
                    <a:p>
                      <a:r>
                        <a:rPr lang="zh-TW" altLang="en-US" sz="1000" b="0" i="0" u="none" strike="noStrike">
                          <a:solidFill>
                            <a:srgbClr val="000000"/>
                          </a:solidFill>
                          <a:effectLst/>
                          <a:latin typeface="Meiryo UI" panose="020B0604030504040204" pitchFamily="50" charset="-128"/>
                          <a:ea typeface="Meiryo UI" panose="020B0604030504040204" pitchFamily="50" charset="-128"/>
                        </a:rPr>
                        <a:t>計画相談支援</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r>
                        <a:rPr lang="ja-JP" altLang="en-US" sz="1000" b="0" i="0" u="none" strike="noStrike">
                          <a:solidFill>
                            <a:srgbClr val="000000"/>
                          </a:solidFill>
                          <a:effectLst/>
                          <a:latin typeface="Meiryo UI" panose="020B0604030504040204" pitchFamily="50" charset="-128"/>
                          <a:ea typeface="Meiryo UI" panose="020B0604030504040204" pitchFamily="50" charset="-128"/>
                        </a:rPr>
                        <a:t>合計</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合計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110</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2,049,400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1845551"/>
                  </a:ext>
                </a:extLst>
              </a:tr>
              <a:tr h="96694">
                <a:tc vMerge="1">
                  <a:txBody>
                    <a:bodyPr/>
                    <a:lstStyle/>
                    <a:p>
                      <a:endParaRPr kumimoji="1" lang="ja-JP" altLang="en-US"/>
                    </a:p>
                  </a:txBody>
                  <a:tcPr/>
                </a:tc>
                <a:tc vMerge="1">
                  <a:txBody>
                    <a:bodyPr/>
                    <a:lstStyle/>
                    <a:p>
                      <a:endParaRPr kumimoji="1" lang="ja-JP" altLang="en-US"/>
                    </a:p>
                  </a:txBody>
                  <a:tcPr/>
                </a:tc>
                <a:tc>
                  <a:txBody>
                    <a:bodyPr/>
                    <a:lstStyle/>
                    <a:p>
                      <a:r>
                        <a:rPr lang="ja-JP" altLang="en-US" sz="1000" b="0" i="0" u="none" strike="noStrike">
                          <a:solidFill>
                            <a:srgbClr val="000000"/>
                          </a:solidFill>
                          <a:effectLst/>
                          <a:latin typeface="Meiryo UI" panose="020B0604030504040204" pitchFamily="50" charset="-128"/>
                          <a:ea typeface="Meiryo UI" panose="020B0604030504040204" pitchFamily="50" charset="-128"/>
                        </a:rPr>
                        <a:t>地域移行支援</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r>
                        <a:rPr lang="ja-JP" altLang="en-US" sz="1000" b="0" i="0" u="none" strike="noStrike">
                          <a:solidFill>
                            <a:srgbClr val="000000"/>
                          </a:solidFill>
                          <a:effectLst/>
                          <a:latin typeface="Meiryo UI" panose="020B0604030504040204" pitchFamily="50" charset="-128"/>
                          <a:ea typeface="Meiryo UI" panose="020B0604030504040204" pitchFamily="50" charset="-128"/>
                        </a:rPr>
                        <a:t>合計</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合計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a:r>
                        <a:rPr lang="en-US" altLang="ja-JP" sz="1000" b="0" i="0" u="none" strike="noStrike">
                          <a:solidFill>
                            <a:srgbClr val="000000"/>
                          </a:solidFill>
                          <a:effectLst/>
                          <a:latin typeface="Meiryo UI" panose="020B0604030504040204" pitchFamily="50" charset="-128"/>
                          <a:ea typeface="Meiryo UI" panose="020B0604030504040204" pitchFamily="50" charset="-128"/>
                        </a:rPr>
                        <a:t>2</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82,080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5335336"/>
                  </a:ext>
                </a:extLst>
              </a:tr>
              <a:tr h="174673">
                <a:tc vMerge="1">
                  <a:txBody>
                    <a:bodyPr/>
                    <a:lstStyle/>
                    <a:p>
                      <a:endParaRPr kumimoji="1" lang="ja-JP" altLang="en-US"/>
                    </a:p>
                  </a:txBody>
                  <a:tcPr/>
                </a:tc>
                <a:tc vMerge="1">
                  <a:txBody>
                    <a:bodyPr/>
                    <a:lstStyle/>
                    <a:p>
                      <a:endParaRPr kumimoji="1" lang="ja-JP" altLang="en-US"/>
                    </a:p>
                  </a:txBody>
                  <a:tcPr/>
                </a:tc>
                <a:tc>
                  <a:txBody>
                    <a:bodyPr/>
                    <a:lstStyle/>
                    <a:p>
                      <a:r>
                        <a:rPr lang="zh-CN" altLang="en-US" sz="1000" b="0" i="0" u="none" strike="noStrike">
                          <a:solidFill>
                            <a:srgbClr val="000000"/>
                          </a:solidFill>
                          <a:effectLst/>
                          <a:latin typeface="Meiryo UI" panose="020B0604030504040204" pitchFamily="50" charset="-128"/>
                          <a:ea typeface="Meiryo UI" panose="020B0604030504040204" pitchFamily="50" charset="-128"/>
                        </a:rPr>
                        <a:t>地域定着支援</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合計</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合計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30</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143,160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5665330"/>
                  </a:ext>
                </a:extLst>
              </a:tr>
              <a:tr h="174673">
                <a:tc vMerge="1">
                  <a:txBody>
                    <a:bodyPr/>
                    <a:lstStyle/>
                    <a:p>
                      <a:endParaRPr kumimoji="1" lang="ja-JP" altLang="en-US"/>
                    </a:p>
                  </a:txBody>
                  <a:tcPr/>
                </a:tc>
                <a:tc vMerge="1">
                  <a:txBody>
                    <a:bodyPr/>
                    <a:lstStyle/>
                    <a:p>
                      <a:endParaRPr kumimoji="1" lang="ja-JP" altLang="en-US"/>
                    </a:p>
                  </a:txBody>
                  <a:tcPr/>
                </a:tc>
                <a:tc gridSpan="9">
                  <a:txBody>
                    <a:bodyPr/>
                    <a:lstStyle/>
                    <a:p>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合計</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kumimoji="1" lang="ja-JP" altLang="en-US"/>
                    </a:p>
                  </a:txBody>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2,477,150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5535953"/>
                  </a:ext>
                </a:extLst>
              </a:tr>
              <a:tr h="174673">
                <a:tc vMerge="1">
                  <a:txBody>
                    <a:bodyPr/>
                    <a:lstStyle/>
                    <a:p>
                      <a:endParaRPr kumimoji="1" lang="ja-JP" altLang="en-US"/>
                    </a:p>
                  </a:txBody>
                  <a:tcPr/>
                </a:tc>
                <a:tc gridSpan="10">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その他収益</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130,376</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596787113"/>
                  </a:ext>
                </a:extLst>
              </a:tr>
              <a:tr h="174673">
                <a:tc vMerge="1">
                  <a:txBody>
                    <a:bodyPr/>
                    <a:lstStyle/>
                    <a:p>
                      <a:endParaRPr kumimoji="1" lang="ja-JP" altLang="en-US"/>
                    </a:p>
                  </a:txBody>
                  <a:tcPr/>
                </a:tc>
                <a:tc gridSpan="10">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収益合計</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2,607,526</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4351161"/>
                  </a:ext>
                </a:extLst>
              </a:tr>
              <a:tr h="115409">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18000" marR="1800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18000" marR="1800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18000" marR="1800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18000" marR="18000" marT="0" marB="0" anchor="ctr">
                    <a:lnL>
                      <a:noFill/>
                    </a:lnL>
                    <a:lnR>
                      <a:noFill/>
                    </a:lnR>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18000" marR="1800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18000" marR="18000" marT="0" marB="0" anchor="ctr">
                    <a:lnL>
                      <a:noFill/>
                    </a:lnL>
                    <a:lnR>
                      <a:noFill/>
                    </a:lnR>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18000" marR="1800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18000" marR="1800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585542"/>
                  </a:ext>
                </a:extLst>
              </a:tr>
              <a:tr h="174673">
                <a:tc rowSpan="10">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支出</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科目分類</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gridSpan="5">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職員分類</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pPr algn="ctr" fontAlgn="ct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kumimoji="1" lang="ja-JP" altLang="en-US"/>
                    </a:p>
                  </a:txBody>
                  <a:tcPr/>
                </a:tc>
                <a:tc gridSpan="3">
                  <a:txBody>
                    <a:bodyPr/>
                    <a:lstStyle/>
                    <a:p>
                      <a:pPr algn="ct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給与（</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給与</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職員数</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金額</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649443702"/>
                  </a:ext>
                </a:extLst>
              </a:tr>
              <a:tr h="349346">
                <a:tc vMerge="1">
                  <a:txBody>
                    <a:bodyPr/>
                    <a:lstStyle/>
                    <a:p>
                      <a:endParaRPr kumimoji="1" lang="ja-JP" altLang="en-US"/>
                    </a:p>
                  </a:txBody>
                  <a:tcPr/>
                </a:tc>
                <a:tc rowSpan="7">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人件費</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常勤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兼務</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サービス管理責任者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地域</a:t>
                      </a:r>
                      <a:r>
                        <a:rPr lang="ja-JP" altLang="en-US" sz="1000" b="0" i="0" u="none" strike="noStrike">
                          <a:solidFill>
                            <a:srgbClr val="000000"/>
                          </a:solidFill>
                          <a:effectLst/>
                          <a:latin typeface="Meiryo UI" panose="020B0604030504040204" pitchFamily="50" charset="-128"/>
                          <a:ea typeface="Meiryo UI" panose="020B0604030504040204" pitchFamily="50" charset="-128"/>
                        </a:rPr>
                        <a:t>生活支援員（自立</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生活援助）</a:t>
                      </a:r>
                      <a:br>
                        <a:rPr lang="ja-JP" altLang="en-US" sz="10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管理者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相談</a:t>
                      </a:r>
                      <a:r>
                        <a:rPr lang="ja-JP" altLang="en-US" sz="1000" b="0" i="0" u="none" strike="noStrike">
                          <a:solidFill>
                            <a:srgbClr val="000000"/>
                          </a:solidFill>
                          <a:effectLst/>
                          <a:latin typeface="Meiryo UI" panose="020B0604030504040204" pitchFamily="50" charset="-128"/>
                          <a:ea typeface="Meiryo UI" panose="020B0604030504040204" pitchFamily="50" charset="-128"/>
                        </a:rPr>
                        <a:t>支援専門員（計画</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相談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地域移行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地域定着）</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サービス管理責任者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地域生活支援員（自立生活援助）</a:t>
                      </a:r>
                      <a:br>
                        <a:rPr lang="ja-JP" altLang="en-US" sz="1000" b="0" i="0" u="none" strike="noStrike">
                          <a:solidFill>
                            <a:srgbClr val="000000"/>
                          </a:solidFill>
                          <a:effectLst/>
                          <a:latin typeface="Meiryo UI" panose="020B0604030504040204" pitchFamily="50" charset="-128"/>
                          <a:ea typeface="Meiryo UI" panose="020B0604030504040204" pitchFamily="50" charset="-128"/>
                        </a:rPr>
                      </a:br>
                      <a:r>
                        <a:rPr lang="ja-JP" altLang="en-US" sz="1000" b="0" i="0" u="none" strike="noStrike">
                          <a:solidFill>
                            <a:srgbClr val="000000"/>
                          </a:solidFill>
                          <a:effectLst/>
                          <a:latin typeface="Meiryo UI" panose="020B0604030504040204" pitchFamily="50" charset="-128"/>
                          <a:ea typeface="Meiryo UI" panose="020B0604030504040204" pitchFamily="50" charset="-128"/>
                        </a:rPr>
                        <a:t>管理者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a:solidFill>
                            <a:srgbClr val="000000"/>
                          </a:solidFill>
                          <a:effectLst/>
                          <a:latin typeface="Meiryo UI" panose="020B0604030504040204" pitchFamily="50" charset="-128"/>
                          <a:ea typeface="Meiryo UI" panose="020B0604030504040204" pitchFamily="50" charset="-128"/>
                        </a:rPr>
                        <a:t>相談支援専門員（計画相談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地域移行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地域定着）</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3">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458,823</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458,823</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458,823</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5925489"/>
                  </a:ext>
                </a:extLst>
              </a:tr>
              <a:tr h="262009">
                <a:tc vMerge="1">
                  <a:txBody>
                    <a:bodyPr/>
                    <a:lstStyle/>
                    <a:p>
                      <a:endParaRPr kumimoji="1" lang="ja-JP" altLang="en-US"/>
                    </a:p>
                  </a:txBody>
                  <a:tcPr/>
                </a:tc>
                <a:tc vMerge="1">
                  <a:txBody>
                    <a:bodyPr/>
                    <a:lstStyle/>
                    <a:p>
                      <a:endParaRPr kumimoji="1" lang="ja-JP" altLang="en-US"/>
                    </a:p>
                  </a:txBody>
                  <a:tcPr/>
                </a:tc>
                <a:tc gridSpan="2">
                  <a:txBody>
                    <a:bodyPr/>
                    <a:lstStyle/>
                    <a:p>
                      <a:r>
                        <a:rPr lang="ja-JP" altLang="en-US" sz="1000" b="0" i="0" u="none" strike="noStrike">
                          <a:solidFill>
                            <a:srgbClr val="000000"/>
                          </a:solidFill>
                          <a:effectLst/>
                          <a:latin typeface="Meiryo UI" panose="020B0604030504040204" pitchFamily="50" charset="-128"/>
                          <a:ea typeface="Meiryo UI" panose="020B0604030504040204" pitchFamily="50" charset="-128"/>
                        </a:rPr>
                        <a:t>常勤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兼務</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3">
                  <a:txBody>
                    <a:bodyPr/>
                    <a:lstStyle/>
                    <a:p>
                      <a:pPr algn="l"/>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地域</a:t>
                      </a:r>
                      <a:r>
                        <a:rPr lang="zh-TW" altLang="en-US" sz="1000" b="0" i="0" u="none" strike="noStrike">
                          <a:solidFill>
                            <a:srgbClr val="000000"/>
                          </a:solidFill>
                          <a:effectLst/>
                          <a:latin typeface="Meiryo UI" panose="020B0604030504040204" pitchFamily="50" charset="-128"/>
                          <a:ea typeface="Meiryo UI" panose="020B0604030504040204" pitchFamily="50" charset="-128"/>
                        </a:rPr>
                        <a:t>生活支援員（自立</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生活援助）</a:t>
                      </a:r>
                      <a:br>
                        <a:rPr lang="zh-TW" altLang="en-US" sz="1000" b="0" i="0" u="none" strike="noStrike" dirty="0">
                          <a:solidFill>
                            <a:srgbClr val="000000"/>
                          </a:solidFill>
                          <a:effectLst/>
                          <a:latin typeface="Meiryo UI" panose="020B0604030504040204" pitchFamily="50" charset="-128"/>
                          <a:ea typeface="Meiryo UI" panose="020B0604030504040204" pitchFamily="50" charset="-128"/>
                        </a:rPr>
                      </a:b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相談</a:t>
                      </a:r>
                      <a:r>
                        <a:rPr lang="zh-TW" altLang="en-US" sz="1000" b="0" i="0" u="none" strike="noStrike">
                          <a:solidFill>
                            <a:srgbClr val="000000"/>
                          </a:solidFill>
                          <a:effectLst/>
                          <a:latin typeface="Meiryo UI" panose="020B0604030504040204" pitchFamily="50" charset="-128"/>
                          <a:ea typeface="Meiryo UI" panose="020B0604030504040204" pitchFamily="50" charset="-128"/>
                        </a:rPr>
                        <a:t>支援専門員（計画</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相談 </a:t>
                      </a:r>
                      <a:r>
                        <a:rPr lang="en-US" altLang="zh-TW" sz="1000" b="0" i="0" u="none" strike="noStrike" dirty="0">
                          <a:solidFill>
                            <a:srgbClr val="000000"/>
                          </a:solidFill>
                          <a:effectLst/>
                          <a:latin typeface="Meiryo UI" panose="020B0604030504040204" pitchFamily="50" charset="-128"/>
                          <a:ea typeface="Meiryo UI" panose="020B0604030504040204" pitchFamily="50" charset="-128"/>
                        </a:rPr>
                        <a:t>/ </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地域移行 </a:t>
                      </a:r>
                      <a:r>
                        <a:rPr lang="en-US" altLang="zh-TW" sz="1000" b="0" i="0" u="none" strike="noStrike" dirty="0">
                          <a:solidFill>
                            <a:srgbClr val="000000"/>
                          </a:solidFill>
                          <a:effectLst/>
                          <a:latin typeface="Meiryo UI" panose="020B0604030504040204" pitchFamily="50" charset="-128"/>
                          <a:ea typeface="Meiryo UI" panose="020B0604030504040204" pitchFamily="50" charset="-128"/>
                        </a:rPr>
                        <a:t>/ </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地域定着）</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zh-TW" altLang="en-US" sz="1000" b="0" i="0" u="none" strike="noStrike">
                          <a:solidFill>
                            <a:srgbClr val="000000"/>
                          </a:solidFill>
                          <a:effectLst/>
                          <a:latin typeface="Meiryo UI" panose="020B0604030504040204" pitchFamily="50" charset="-128"/>
                          <a:ea typeface="Meiryo UI" panose="020B0604030504040204" pitchFamily="50" charset="-128"/>
                        </a:rPr>
                        <a:t>地域生活支援員（自立生活援助）</a:t>
                      </a:r>
                      <a:br>
                        <a:rPr lang="zh-TW" altLang="en-US" sz="1000" b="0" i="0" u="none" strike="noStrike">
                          <a:solidFill>
                            <a:srgbClr val="000000"/>
                          </a:solidFill>
                          <a:effectLst/>
                          <a:latin typeface="Meiryo UI" panose="020B0604030504040204" pitchFamily="50" charset="-128"/>
                          <a:ea typeface="Meiryo UI" panose="020B0604030504040204" pitchFamily="50" charset="-128"/>
                        </a:rPr>
                      </a:br>
                      <a:r>
                        <a:rPr lang="zh-TW" altLang="en-US" sz="1000" b="0" i="0" u="none" strike="noStrike">
                          <a:solidFill>
                            <a:srgbClr val="000000"/>
                          </a:solidFill>
                          <a:effectLst/>
                          <a:latin typeface="Meiryo UI" panose="020B0604030504040204" pitchFamily="50" charset="-128"/>
                          <a:ea typeface="Meiryo UI" panose="020B0604030504040204" pitchFamily="50" charset="-128"/>
                        </a:rPr>
                        <a:t>相談支援専門員（計画相談 </a:t>
                      </a:r>
                      <a:r>
                        <a:rPr lang="en-US" altLang="zh-TW" sz="1000" b="0" i="0" u="none" strike="noStrike">
                          <a:solidFill>
                            <a:srgbClr val="000000"/>
                          </a:solidFill>
                          <a:effectLst/>
                          <a:latin typeface="Meiryo UI" panose="020B0604030504040204" pitchFamily="50" charset="-128"/>
                          <a:ea typeface="Meiryo UI" panose="020B0604030504040204" pitchFamily="50" charset="-128"/>
                        </a:rPr>
                        <a:t>/ </a:t>
                      </a:r>
                      <a:r>
                        <a:rPr lang="zh-TW" altLang="en-US" sz="1000" b="0" i="0" u="none" strike="noStrike">
                          <a:solidFill>
                            <a:srgbClr val="000000"/>
                          </a:solidFill>
                          <a:effectLst/>
                          <a:latin typeface="Meiryo UI" panose="020B0604030504040204" pitchFamily="50" charset="-128"/>
                          <a:ea typeface="Meiryo UI" panose="020B0604030504040204" pitchFamily="50" charset="-128"/>
                        </a:rPr>
                        <a:t>地域移行 </a:t>
                      </a:r>
                      <a:r>
                        <a:rPr lang="en-US" altLang="zh-TW" sz="1000" b="0" i="0" u="none" strike="noStrike">
                          <a:solidFill>
                            <a:srgbClr val="000000"/>
                          </a:solidFill>
                          <a:effectLst/>
                          <a:latin typeface="Meiryo UI" panose="020B0604030504040204" pitchFamily="50" charset="-128"/>
                          <a:ea typeface="Meiryo UI" panose="020B0604030504040204" pitchFamily="50" charset="-128"/>
                        </a:rPr>
                        <a:t>/ </a:t>
                      </a:r>
                      <a:r>
                        <a:rPr lang="zh-TW" altLang="en-US" sz="1000" b="0" i="0" u="none" strike="noStrike">
                          <a:solidFill>
                            <a:srgbClr val="000000"/>
                          </a:solidFill>
                          <a:effectLst/>
                          <a:latin typeface="Meiryo UI" panose="020B0604030504040204" pitchFamily="50" charset="-128"/>
                          <a:ea typeface="Meiryo UI" panose="020B0604030504040204" pitchFamily="50" charset="-128"/>
                        </a:rPr>
                        <a:t>地域定着）</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3">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366,680</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r>
                        <a:rPr lang="en-US" altLang="ja-JP" sz="1000" b="0" i="0" u="none" strike="noStrike">
                          <a:solidFill>
                            <a:srgbClr val="000000"/>
                          </a:solidFill>
                          <a:effectLst/>
                          <a:latin typeface="Meiryo UI" panose="020B0604030504040204" pitchFamily="50" charset="-128"/>
                          <a:ea typeface="Meiryo UI" panose="020B0604030504040204" pitchFamily="50" charset="-128"/>
                        </a:rPr>
                        <a:t>366,680</a:t>
                      </a:r>
                      <a:endParaRPr kumimoji="1" lang="ja-JP" alt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366,680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4289228"/>
                  </a:ext>
                </a:extLst>
              </a:tr>
              <a:tr h="196507">
                <a:tc vMerge="1">
                  <a:txBody>
                    <a:bodyPr/>
                    <a:lstStyle/>
                    <a:p>
                      <a:endParaRPr kumimoji="1" lang="ja-JP" altLang="en-US"/>
                    </a:p>
                  </a:txBody>
                  <a:tcPr/>
                </a:tc>
                <a:tc vMerge="1">
                  <a:txBody>
                    <a:bodyPr/>
                    <a:lstStyle/>
                    <a:p>
                      <a:endParaRPr kumimoji="1" lang="ja-JP" altLang="en-US"/>
                    </a:p>
                  </a:txBody>
                  <a:tcPr/>
                </a:tc>
                <a:tc gridSpan="2">
                  <a:txBody>
                    <a:bodyPr/>
                    <a:lstStyle/>
                    <a:p>
                      <a:r>
                        <a:rPr lang="ja-JP" altLang="en-US" sz="1000" b="0" i="0" u="none" strike="noStrike">
                          <a:solidFill>
                            <a:srgbClr val="000000"/>
                          </a:solidFill>
                          <a:effectLst/>
                          <a:latin typeface="Meiryo UI" panose="020B0604030504040204" pitchFamily="50" charset="-128"/>
                          <a:ea typeface="Meiryo UI" panose="020B0604030504040204" pitchFamily="50" charset="-128"/>
                        </a:rPr>
                        <a:t>常勤</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3">
                  <a:txBody>
                    <a:bodyPr/>
                    <a:lstStyle/>
                    <a:p>
                      <a:pPr algn="l"/>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相談</a:t>
                      </a:r>
                      <a:r>
                        <a:rPr lang="zh-TW" altLang="en-US" sz="1000" b="0" i="0" u="none" strike="noStrike">
                          <a:solidFill>
                            <a:srgbClr val="000000"/>
                          </a:solidFill>
                          <a:effectLst/>
                          <a:latin typeface="Meiryo UI" panose="020B0604030504040204" pitchFamily="50" charset="-128"/>
                          <a:ea typeface="Meiryo UI" panose="020B0604030504040204" pitchFamily="50" charset="-128"/>
                        </a:rPr>
                        <a:t>支援専門員（計画</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相談 </a:t>
                      </a:r>
                      <a:r>
                        <a:rPr lang="en-US" altLang="zh-TW" sz="1000" b="0" i="0" u="none" strike="noStrike" dirty="0">
                          <a:solidFill>
                            <a:srgbClr val="000000"/>
                          </a:solidFill>
                          <a:effectLst/>
                          <a:latin typeface="Meiryo UI" panose="020B0604030504040204" pitchFamily="50" charset="-128"/>
                          <a:ea typeface="Meiryo UI" panose="020B0604030504040204" pitchFamily="50" charset="-128"/>
                        </a:rPr>
                        <a:t>/ </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地域定着）</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zh-TW" altLang="en-US" sz="1000" b="0" i="0" u="none" strike="noStrike">
                          <a:solidFill>
                            <a:srgbClr val="000000"/>
                          </a:solidFill>
                          <a:effectLst/>
                          <a:latin typeface="Meiryo UI" panose="020B0604030504040204" pitchFamily="50" charset="-128"/>
                          <a:ea typeface="Meiryo UI" panose="020B0604030504040204" pitchFamily="50" charset="-128"/>
                        </a:rPr>
                        <a:t>相談支援専門員（計画相談 </a:t>
                      </a:r>
                      <a:r>
                        <a:rPr lang="en-US" altLang="zh-TW" sz="1000" b="0" i="0" u="none" strike="noStrike">
                          <a:solidFill>
                            <a:srgbClr val="000000"/>
                          </a:solidFill>
                          <a:effectLst/>
                          <a:latin typeface="Meiryo UI" panose="020B0604030504040204" pitchFamily="50" charset="-128"/>
                          <a:ea typeface="Meiryo UI" panose="020B0604030504040204" pitchFamily="50" charset="-128"/>
                        </a:rPr>
                        <a:t>/ </a:t>
                      </a:r>
                      <a:r>
                        <a:rPr lang="zh-TW" altLang="en-US" sz="1000" b="0" i="0" u="none" strike="noStrike">
                          <a:solidFill>
                            <a:srgbClr val="000000"/>
                          </a:solidFill>
                          <a:effectLst/>
                          <a:latin typeface="Meiryo UI" panose="020B0604030504040204" pitchFamily="50" charset="-128"/>
                          <a:ea typeface="Meiryo UI" panose="020B0604030504040204" pitchFamily="50" charset="-128"/>
                        </a:rPr>
                        <a:t>地域定着）</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3">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344,361</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r>
                        <a:rPr lang="en-US" altLang="ja-JP" sz="1000" b="0" i="0" u="none" strike="noStrike">
                          <a:solidFill>
                            <a:srgbClr val="000000"/>
                          </a:solidFill>
                          <a:effectLst/>
                          <a:latin typeface="Meiryo UI" panose="020B0604030504040204" pitchFamily="50" charset="-128"/>
                          <a:ea typeface="Meiryo UI" panose="020B0604030504040204" pitchFamily="50" charset="-128"/>
                        </a:rPr>
                        <a:t>344,361</a:t>
                      </a:r>
                      <a:endParaRPr kumimoji="1" lang="ja-JP" alt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344,361</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782341"/>
                  </a:ext>
                </a:extLst>
              </a:tr>
              <a:tr h="196507">
                <a:tc vMerge="1">
                  <a:txBody>
                    <a:bodyPr/>
                    <a:lstStyle/>
                    <a:p>
                      <a:endParaRPr kumimoji="1" lang="ja-JP" altLang="en-US"/>
                    </a:p>
                  </a:txBody>
                  <a:tcPr/>
                </a:tc>
                <a:tc vMerge="1">
                  <a:txBody>
                    <a:bodyPr/>
                    <a:lstStyle/>
                    <a:p>
                      <a:endParaRPr kumimoji="1" lang="ja-JP" altLang="en-US"/>
                    </a:p>
                  </a:txBody>
                  <a:tcPr/>
                </a:tc>
                <a:tc gridSpan="2">
                  <a:txBody>
                    <a:bodyPr/>
                    <a:lstStyle/>
                    <a:p>
                      <a:r>
                        <a:rPr lang="ja-JP" altLang="en-US" sz="1000" b="0" i="0" u="none" strike="noStrike">
                          <a:solidFill>
                            <a:srgbClr val="000000"/>
                          </a:solidFill>
                          <a:effectLst/>
                          <a:latin typeface="Meiryo UI" panose="020B0604030504040204" pitchFamily="50" charset="-128"/>
                          <a:ea typeface="Meiryo UI" panose="020B0604030504040204" pitchFamily="50" charset="-128"/>
                        </a:rPr>
                        <a:t>常勤</a:t>
                      </a:r>
                      <a:endParaRPr kumimoji="1" lang="ja-JP" altLang="en-US"/>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3">
                  <a:txBody>
                    <a:bodyPr/>
                    <a:lstStyle/>
                    <a:p>
                      <a:pPr algn="l"/>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相談</a:t>
                      </a:r>
                      <a:r>
                        <a:rPr lang="zh-TW" altLang="en-US" sz="1000" b="0" i="0" u="none" strike="noStrike">
                          <a:solidFill>
                            <a:srgbClr val="000000"/>
                          </a:solidFill>
                          <a:effectLst/>
                          <a:latin typeface="Meiryo UI" panose="020B0604030504040204" pitchFamily="50" charset="-128"/>
                          <a:ea typeface="Meiryo UI" panose="020B0604030504040204" pitchFamily="50" charset="-128"/>
                        </a:rPr>
                        <a:t>支援専門員（計画</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相談 </a:t>
                      </a:r>
                      <a:r>
                        <a:rPr lang="en-US" altLang="zh-TW" sz="1000" b="0" i="0" u="none" strike="noStrike" dirty="0">
                          <a:solidFill>
                            <a:srgbClr val="000000"/>
                          </a:solidFill>
                          <a:effectLst/>
                          <a:latin typeface="Meiryo UI" panose="020B0604030504040204" pitchFamily="50" charset="-128"/>
                          <a:ea typeface="Meiryo UI" panose="020B0604030504040204" pitchFamily="50" charset="-128"/>
                        </a:rPr>
                        <a:t>/ </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地域定着）</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zh-TW" altLang="en-US" sz="1000" b="0" i="0" u="none" strike="noStrike">
                          <a:solidFill>
                            <a:srgbClr val="000000"/>
                          </a:solidFill>
                          <a:effectLst/>
                          <a:latin typeface="Meiryo UI" panose="020B0604030504040204" pitchFamily="50" charset="-128"/>
                          <a:ea typeface="Meiryo UI" panose="020B0604030504040204" pitchFamily="50" charset="-128"/>
                        </a:rPr>
                        <a:t>相談支援専門員（計画相談 </a:t>
                      </a:r>
                      <a:r>
                        <a:rPr lang="en-US" altLang="zh-TW" sz="1000" b="0" i="0" u="none" strike="noStrike">
                          <a:solidFill>
                            <a:srgbClr val="000000"/>
                          </a:solidFill>
                          <a:effectLst/>
                          <a:latin typeface="Meiryo UI" panose="020B0604030504040204" pitchFamily="50" charset="-128"/>
                          <a:ea typeface="Meiryo UI" panose="020B0604030504040204" pitchFamily="50" charset="-128"/>
                        </a:rPr>
                        <a:t>/ </a:t>
                      </a:r>
                      <a:r>
                        <a:rPr lang="zh-TW" altLang="en-US" sz="1000" b="0" i="0" u="none" strike="noStrike">
                          <a:solidFill>
                            <a:srgbClr val="000000"/>
                          </a:solidFill>
                          <a:effectLst/>
                          <a:latin typeface="Meiryo UI" panose="020B0604030504040204" pitchFamily="50" charset="-128"/>
                          <a:ea typeface="Meiryo UI" panose="020B0604030504040204" pitchFamily="50" charset="-128"/>
                        </a:rPr>
                        <a:t>地域定着）</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3">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344,361</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r>
                        <a:rPr lang="en-US" altLang="ja-JP" sz="1000" b="0" i="0" u="none" strike="noStrike">
                          <a:solidFill>
                            <a:srgbClr val="000000"/>
                          </a:solidFill>
                          <a:effectLst/>
                          <a:latin typeface="Meiryo UI" panose="020B0604030504040204" pitchFamily="50" charset="-128"/>
                          <a:ea typeface="Meiryo UI" panose="020B0604030504040204" pitchFamily="50" charset="-128"/>
                        </a:rPr>
                        <a:t>344,361</a:t>
                      </a:r>
                      <a:endParaRPr kumimoji="1" lang="ja-JP" alt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344,361</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0973879"/>
                  </a:ext>
                </a:extLst>
              </a:tr>
              <a:tr h="196507">
                <a:tc vMerge="1">
                  <a:txBody>
                    <a:bodyPr/>
                    <a:lstStyle/>
                    <a:p>
                      <a:endParaRPr kumimoji="1" lang="ja-JP" altLang="en-US"/>
                    </a:p>
                  </a:txBody>
                  <a:tcPr/>
                </a:tc>
                <a:tc vMerge="1">
                  <a:txBody>
                    <a:bodyPr/>
                    <a:lstStyle/>
                    <a:p>
                      <a:endParaRPr kumimoji="1" lang="ja-JP" altLang="en-US"/>
                    </a:p>
                  </a:txBody>
                  <a:tcPr/>
                </a:tc>
                <a:tc gridSpan="2">
                  <a:txBody>
                    <a:bodyPr/>
                    <a:lstStyle/>
                    <a:p>
                      <a:r>
                        <a:rPr lang="zh-TW" altLang="en-US" sz="1000" b="0" i="0" u="none" strike="noStrike">
                          <a:solidFill>
                            <a:srgbClr val="000000"/>
                          </a:solidFill>
                          <a:effectLst/>
                          <a:latin typeface="Meiryo UI" panose="020B0604030504040204" pitchFamily="50" charset="-128"/>
                          <a:ea typeface="Meiryo UI" panose="020B0604030504040204" pitchFamily="50" charset="-128"/>
                        </a:rPr>
                        <a:t>非常勤（</a:t>
                      </a:r>
                      <a:r>
                        <a:rPr lang="en-US" altLang="zh-TW" sz="1000" b="0" i="0" u="none" strike="noStrike">
                          <a:solidFill>
                            <a:srgbClr val="000000"/>
                          </a:solidFill>
                          <a:effectLst/>
                          <a:latin typeface="Meiryo UI" panose="020B0604030504040204" pitchFamily="50" charset="-128"/>
                          <a:ea typeface="Meiryo UI" panose="020B0604030504040204" pitchFamily="50" charset="-128"/>
                        </a:rPr>
                        <a:t>6</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時間勤務）</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3">
                  <a:txBody>
                    <a:bodyPr/>
                    <a:lstStyle/>
                    <a:p>
                      <a:pPr algn="l"/>
                      <a:r>
                        <a:rPr lang="ja-JP" altLang="en-US" sz="1000" b="0" i="0" u="none" strike="noStrike">
                          <a:solidFill>
                            <a:srgbClr val="000000"/>
                          </a:solidFill>
                          <a:effectLst/>
                          <a:latin typeface="Meiryo UI" panose="020B0604030504040204" pitchFamily="50" charset="-128"/>
                          <a:ea typeface="Meiryo UI" panose="020B0604030504040204" pitchFamily="50" charset="-128"/>
                        </a:rPr>
                        <a:t>ピアサポート（自立</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生活援助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計画相談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地域移行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地域定着）</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ピアサポート（自立生活援助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a:solidFill>
                            <a:srgbClr val="000000"/>
                          </a:solidFill>
                          <a:effectLst/>
                          <a:latin typeface="Meiryo UI" panose="020B0604030504040204" pitchFamily="50" charset="-128"/>
                          <a:ea typeface="Meiryo UI" panose="020B0604030504040204" pitchFamily="50" charset="-128"/>
                        </a:rPr>
                        <a:t>計画相談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地域移行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地域定着）</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3">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120,000</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r>
                        <a:rPr lang="en-US" altLang="ja-JP" sz="1000" b="0" i="0" u="none" strike="noStrike">
                          <a:solidFill>
                            <a:srgbClr val="000000"/>
                          </a:solidFill>
                          <a:effectLst/>
                          <a:latin typeface="Meiryo UI" panose="020B0604030504040204" pitchFamily="50" charset="-128"/>
                          <a:ea typeface="Meiryo UI" panose="020B0604030504040204" pitchFamily="50" charset="-128"/>
                        </a:rPr>
                        <a:t>120,000</a:t>
                      </a:r>
                      <a:endParaRPr kumimoji="1" lang="ja-JP" altLang="en-US"/>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120,000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6594675"/>
                  </a:ext>
                </a:extLst>
              </a:tr>
              <a:tr h="196507">
                <a:tc vMerge="1">
                  <a:txBody>
                    <a:bodyPr/>
                    <a:lstStyle/>
                    <a:p>
                      <a:endParaRPr kumimoji="1" lang="ja-JP" altLang="en-US"/>
                    </a:p>
                  </a:txBody>
                  <a:tcPr/>
                </a:tc>
                <a:tc vMerge="1">
                  <a:txBody>
                    <a:bodyPr/>
                    <a:lstStyle/>
                    <a:p>
                      <a:endParaRPr kumimoji="1" lang="ja-JP" altLang="en-US"/>
                    </a:p>
                  </a:txBody>
                  <a:tcPr/>
                </a:tc>
                <a:tc gridSpan="2">
                  <a:txBody>
                    <a:bodyPr/>
                    <a:lstStyle/>
                    <a:p>
                      <a:r>
                        <a:rPr lang="zh-TW" altLang="en-US" sz="1000" b="0" i="0" u="none" strike="noStrike">
                          <a:solidFill>
                            <a:srgbClr val="000000"/>
                          </a:solidFill>
                          <a:effectLst/>
                          <a:latin typeface="Meiryo UI" panose="020B0604030504040204" pitchFamily="50" charset="-128"/>
                          <a:ea typeface="Meiryo UI" panose="020B0604030504040204" pitchFamily="50" charset="-128"/>
                        </a:rPr>
                        <a:t>非常勤（</a:t>
                      </a:r>
                      <a:r>
                        <a:rPr lang="en-US" altLang="zh-TW" sz="1000" b="0" i="0" u="none" strike="noStrike">
                          <a:solidFill>
                            <a:srgbClr val="000000"/>
                          </a:solidFill>
                          <a:effectLst/>
                          <a:latin typeface="Meiryo UI" panose="020B0604030504040204" pitchFamily="50" charset="-128"/>
                          <a:ea typeface="Meiryo UI" panose="020B0604030504040204" pitchFamily="50" charset="-128"/>
                        </a:rPr>
                        <a:t>6</a:t>
                      </a: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時間勤務）</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3">
                  <a:txBody>
                    <a:bodyPr/>
                    <a:lstStyle/>
                    <a:p>
                      <a:pPr algn="l"/>
                      <a:r>
                        <a:rPr lang="ja-JP" altLang="en-US" sz="1000" b="0" i="0" u="none" strike="noStrike">
                          <a:solidFill>
                            <a:srgbClr val="000000"/>
                          </a:solidFill>
                          <a:effectLst/>
                          <a:latin typeface="Meiryo UI" panose="020B0604030504040204" pitchFamily="50" charset="-128"/>
                          <a:ea typeface="Meiryo UI" panose="020B0604030504040204" pitchFamily="50" charset="-128"/>
                        </a:rPr>
                        <a:t>ピアサポート（自立</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生活援助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計画相談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地域移行 </a:t>
                      </a: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地域定着）</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ピアサポート（自立生活援助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a:solidFill>
                            <a:srgbClr val="000000"/>
                          </a:solidFill>
                          <a:effectLst/>
                          <a:latin typeface="Meiryo UI" panose="020B0604030504040204" pitchFamily="50" charset="-128"/>
                          <a:ea typeface="Meiryo UI" panose="020B0604030504040204" pitchFamily="50" charset="-128"/>
                        </a:rPr>
                        <a:t>計画相談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地域移行 </a:t>
                      </a:r>
                      <a:r>
                        <a:rPr lang="en-US" altLang="ja-JP" sz="1000" b="0" i="0" u="none" strike="noStrike">
                          <a:solidFill>
                            <a:srgbClr val="000000"/>
                          </a:solidFill>
                          <a:effectLst/>
                          <a:latin typeface="Meiryo UI" panose="020B0604030504040204" pitchFamily="50" charset="-128"/>
                          <a:ea typeface="Meiryo UI" panose="020B0604030504040204" pitchFamily="50" charset="-128"/>
                        </a:rPr>
                        <a:t>/ </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地域定着）</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3">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120,000</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120,000</a:t>
                      </a:r>
                      <a:endParaRPr kumimoji="1" lang="ja-JP" altLang="en-US"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120,000</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6841188"/>
                  </a:ext>
                </a:extLst>
              </a:tr>
              <a:tr h="174673">
                <a:tc vMerge="1">
                  <a:txBody>
                    <a:bodyPr/>
                    <a:lstStyle/>
                    <a:p>
                      <a:endParaRPr kumimoji="1" lang="ja-JP" altLang="en-US"/>
                    </a:p>
                  </a:txBody>
                  <a:tcPr/>
                </a:tc>
                <a:tc vMerge="1">
                  <a:txBody>
                    <a:bodyPr/>
                    <a:lstStyle/>
                    <a:p>
                      <a:endParaRPr kumimoji="1" lang="ja-JP" altLang="en-US"/>
                    </a:p>
                  </a:txBody>
                  <a:tcPr/>
                </a:tc>
                <a:tc gridSpan="9">
                  <a:txBody>
                    <a:bodyPr/>
                    <a:lstStyle/>
                    <a:p>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合計</a:t>
                      </a:r>
                      <a:endParaRPr kumimoji="1" lang="ja-JP" altLang="en-US" dirty="0"/>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1,754,225</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4636174"/>
                  </a:ext>
                </a:extLst>
              </a:tr>
              <a:tr h="174673">
                <a:tc vMerge="1">
                  <a:txBody>
                    <a:bodyPr/>
                    <a:lstStyle/>
                    <a:p>
                      <a:endParaRPr kumimoji="1" lang="ja-JP" altLang="en-US"/>
                    </a:p>
                  </a:txBody>
                  <a:tcPr/>
                </a:tc>
                <a:tc gridSpan="10">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その他支出</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767,473</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875704015"/>
                  </a:ext>
                </a:extLst>
              </a:tr>
              <a:tr h="174673">
                <a:tc vMerge="1">
                  <a:txBody>
                    <a:bodyPr/>
                    <a:lstStyle/>
                    <a:p>
                      <a:endParaRPr kumimoji="1" lang="ja-JP" altLang="en-US"/>
                    </a:p>
                  </a:txBody>
                  <a:tcPr/>
                </a:tc>
                <a:tc gridSpan="10">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支出合計</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2,521,698</a:t>
                      </a:r>
                    </a:p>
                  </a:txBody>
                  <a:tcPr marL="18000" marR="18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5266059"/>
                  </a:ext>
                </a:extLst>
              </a:tr>
            </a:tbl>
          </a:graphicData>
        </a:graphic>
      </p:graphicFrame>
      <p:sp>
        <p:nvSpPr>
          <p:cNvPr id="15" name="四角形: 角を丸くする 14">
            <a:extLst>
              <a:ext uri="{FF2B5EF4-FFF2-40B4-BE49-F238E27FC236}">
                <a16:creationId xmlns:a16="http://schemas.microsoft.com/office/drawing/2014/main" id="{2A844D37-ED24-4E25-B50C-272D9D62F01D}"/>
              </a:ext>
            </a:extLst>
          </p:cNvPr>
          <p:cNvSpPr/>
          <p:nvPr/>
        </p:nvSpPr>
        <p:spPr bwMode="ltGray">
          <a:xfrm>
            <a:off x="5528934" y="2636176"/>
            <a:ext cx="360000" cy="144000"/>
          </a:xfrm>
          <a:prstGeom prst="roundRect">
            <a:avLst/>
          </a:prstGeom>
          <a:solidFill>
            <a:schemeClr val="accent5">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107000"/>
              </a:lnSpc>
              <a:spcAft>
                <a:spcPts val="800"/>
              </a:spcAft>
            </a:pPr>
            <a:r>
              <a:rPr lang="en-US" altLang="ja-JP" u="none">
                <a:solidFill>
                  <a:sysClr val="windowText" lastClr="000000"/>
                </a:solidFill>
                <a:effectLst/>
                <a:ea typeface="Meiryo UI" panose="020B0604030504040204" pitchFamily="50" charset="-128"/>
                <a:cs typeface="Times New Roman" panose="02020603050405020304" pitchFamily="18" charset="0"/>
              </a:rPr>
              <a:t>4</a:t>
            </a:r>
            <a:endParaRPr lang="ja-JP" u="none">
              <a:solidFill>
                <a:sysClr val="windowText" lastClr="000000"/>
              </a:solidFill>
              <a:effectLst/>
              <a:ea typeface="ＭＳ 明朝" panose="02020609040205080304" pitchFamily="17" charset="-128"/>
              <a:cs typeface="Times New Roman" panose="02020603050405020304" pitchFamily="18" charset="0"/>
            </a:endParaRPr>
          </a:p>
        </p:txBody>
      </p:sp>
      <p:sp>
        <p:nvSpPr>
          <p:cNvPr id="17" name="四角形: 角を丸くする 16">
            <a:extLst>
              <a:ext uri="{FF2B5EF4-FFF2-40B4-BE49-F238E27FC236}">
                <a16:creationId xmlns:a16="http://schemas.microsoft.com/office/drawing/2014/main" id="{35161231-1804-415D-8274-AAD9C8EDDD00}"/>
              </a:ext>
            </a:extLst>
          </p:cNvPr>
          <p:cNvSpPr/>
          <p:nvPr/>
        </p:nvSpPr>
        <p:spPr bwMode="ltGray">
          <a:xfrm>
            <a:off x="5528934" y="1359868"/>
            <a:ext cx="360000" cy="144000"/>
          </a:xfrm>
          <a:prstGeom prst="roundRect">
            <a:avLst/>
          </a:prstGeom>
          <a:solidFill>
            <a:schemeClr val="accent5">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107000"/>
              </a:lnSpc>
              <a:spcAft>
                <a:spcPts val="800"/>
              </a:spcAft>
            </a:pPr>
            <a:r>
              <a:rPr lang="en-US" altLang="ja-JP" u="none">
                <a:solidFill>
                  <a:sysClr val="windowText" lastClr="000000"/>
                </a:solidFill>
                <a:effectLst/>
                <a:ea typeface="Meiryo UI" panose="020B0604030504040204" pitchFamily="50" charset="-128"/>
                <a:cs typeface="Times New Roman" panose="02020603050405020304" pitchFamily="18" charset="0"/>
              </a:rPr>
              <a:t>1</a:t>
            </a:r>
            <a:endParaRPr lang="ja-JP" u="none">
              <a:solidFill>
                <a:sysClr val="windowText" lastClr="000000"/>
              </a:solidFill>
              <a:effectLst/>
              <a:ea typeface="ＭＳ 明朝" panose="02020609040205080304" pitchFamily="17" charset="-128"/>
              <a:cs typeface="Times New Roman" panose="02020603050405020304" pitchFamily="18" charset="0"/>
            </a:endParaRPr>
          </a:p>
        </p:txBody>
      </p:sp>
      <p:sp>
        <p:nvSpPr>
          <p:cNvPr id="18" name="四角形: 角を丸くする 17">
            <a:extLst>
              <a:ext uri="{FF2B5EF4-FFF2-40B4-BE49-F238E27FC236}">
                <a16:creationId xmlns:a16="http://schemas.microsoft.com/office/drawing/2014/main" id="{92A8285A-976F-4511-B213-E52107954D48}"/>
              </a:ext>
            </a:extLst>
          </p:cNvPr>
          <p:cNvSpPr/>
          <p:nvPr/>
        </p:nvSpPr>
        <p:spPr bwMode="ltGray">
          <a:xfrm>
            <a:off x="5528934" y="1861552"/>
            <a:ext cx="360000" cy="144000"/>
          </a:xfrm>
          <a:prstGeom prst="roundRect">
            <a:avLst/>
          </a:prstGeom>
          <a:solidFill>
            <a:schemeClr val="accent5">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107000"/>
              </a:lnSpc>
              <a:spcAft>
                <a:spcPts val="800"/>
              </a:spcAft>
            </a:pPr>
            <a:r>
              <a:rPr lang="en-US" altLang="ja-JP" u="none">
                <a:solidFill>
                  <a:sysClr val="windowText" lastClr="000000"/>
                </a:solidFill>
                <a:effectLst/>
                <a:ea typeface="Meiryo UI" panose="020B0604030504040204" pitchFamily="50" charset="-128"/>
                <a:cs typeface="Times New Roman" panose="02020603050405020304" pitchFamily="18" charset="0"/>
              </a:rPr>
              <a:t>2</a:t>
            </a:r>
            <a:endParaRPr lang="ja-JP" u="none">
              <a:solidFill>
                <a:sysClr val="windowText" lastClr="000000"/>
              </a:solidFill>
              <a:effectLst/>
              <a:ea typeface="ＭＳ 明朝" panose="02020609040205080304" pitchFamily="17" charset="-128"/>
              <a:cs typeface="Times New Roman" panose="02020603050405020304" pitchFamily="18" charset="0"/>
            </a:endParaRPr>
          </a:p>
        </p:txBody>
      </p:sp>
      <p:sp>
        <p:nvSpPr>
          <p:cNvPr id="19" name="四角形: 角を丸くする 18">
            <a:extLst>
              <a:ext uri="{FF2B5EF4-FFF2-40B4-BE49-F238E27FC236}">
                <a16:creationId xmlns:a16="http://schemas.microsoft.com/office/drawing/2014/main" id="{97F109D9-2A64-4249-B6FD-0C673BC3746B}"/>
              </a:ext>
            </a:extLst>
          </p:cNvPr>
          <p:cNvSpPr/>
          <p:nvPr/>
        </p:nvSpPr>
        <p:spPr bwMode="ltGray">
          <a:xfrm>
            <a:off x="5528934" y="2348714"/>
            <a:ext cx="360000" cy="144000"/>
          </a:xfrm>
          <a:prstGeom prst="roundRect">
            <a:avLst/>
          </a:prstGeom>
          <a:solidFill>
            <a:schemeClr val="accent5">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107000"/>
              </a:lnSpc>
              <a:spcAft>
                <a:spcPts val="800"/>
              </a:spcAft>
            </a:pPr>
            <a:r>
              <a:rPr lang="en-US" altLang="ja-JP" u="none" dirty="0">
                <a:solidFill>
                  <a:sysClr val="windowText" lastClr="000000"/>
                </a:solidFill>
                <a:effectLst/>
                <a:ea typeface="Meiryo UI" panose="020B0604030504040204" pitchFamily="50" charset="-128"/>
                <a:cs typeface="Times New Roman" panose="02020603050405020304" pitchFamily="18" charset="0"/>
              </a:rPr>
              <a:t>3</a:t>
            </a:r>
            <a:endParaRPr lang="ja-JP" u="none" dirty="0">
              <a:solidFill>
                <a:sysClr val="windowText" lastClr="000000"/>
              </a:solidFill>
              <a:effectLst/>
              <a:ea typeface="ＭＳ 明朝" panose="02020609040205080304" pitchFamily="17" charset="-128"/>
              <a:cs typeface="Times New Roman" panose="02020603050405020304" pitchFamily="18" charset="0"/>
            </a:endParaRPr>
          </a:p>
        </p:txBody>
      </p:sp>
      <p:sp>
        <p:nvSpPr>
          <p:cNvPr id="20" name="四角形: 角を丸くする 19">
            <a:extLst>
              <a:ext uri="{FF2B5EF4-FFF2-40B4-BE49-F238E27FC236}">
                <a16:creationId xmlns:a16="http://schemas.microsoft.com/office/drawing/2014/main" id="{F29D731E-2F05-4EB2-AA0C-27C3FC6BEE26}"/>
              </a:ext>
            </a:extLst>
          </p:cNvPr>
          <p:cNvSpPr/>
          <p:nvPr/>
        </p:nvSpPr>
        <p:spPr bwMode="ltGray">
          <a:xfrm>
            <a:off x="5528934" y="2780176"/>
            <a:ext cx="360000" cy="144000"/>
          </a:xfrm>
          <a:prstGeom prst="roundRect">
            <a:avLst/>
          </a:prstGeom>
          <a:solidFill>
            <a:schemeClr val="accent5">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107000"/>
              </a:lnSpc>
              <a:spcAft>
                <a:spcPts val="800"/>
              </a:spcAft>
            </a:pPr>
            <a:r>
              <a:rPr lang="en-US" altLang="ja-JP" u="none">
                <a:solidFill>
                  <a:sysClr val="windowText" lastClr="000000"/>
                </a:solidFill>
                <a:effectLst/>
                <a:ea typeface="Meiryo UI" panose="020B0604030504040204" pitchFamily="50" charset="-128"/>
                <a:cs typeface="Times New Roman" panose="02020603050405020304" pitchFamily="18" charset="0"/>
              </a:rPr>
              <a:t>5</a:t>
            </a:r>
            <a:endParaRPr lang="ja-JP" u="none">
              <a:solidFill>
                <a:sysClr val="windowText" lastClr="000000"/>
              </a:solidFill>
              <a:effectLst/>
              <a:ea typeface="ＭＳ 明朝" panose="02020609040205080304" pitchFamily="17" charset="-128"/>
              <a:cs typeface="Times New Roman" panose="02020603050405020304" pitchFamily="18" charset="0"/>
            </a:endParaRPr>
          </a:p>
        </p:txBody>
      </p:sp>
      <p:sp>
        <p:nvSpPr>
          <p:cNvPr id="21" name="四角形: 角を丸くする 20">
            <a:extLst>
              <a:ext uri="{FF2B5EF4-FFF2-40B4-BE49-F238E27FC236}">
                <a16:creationId xmlns:a16="http://schemas.microsoft.com/office/drawing/2014/main" id="{6E5108C8-E8BF-446D-B3A3-CFDAC2F4A781}"/>
              </a:ext>
            </a:extLst>
          </p:cNvPr>
          <p:cNvSpPr/>
          <p:nvPr/>
        </p:nvSpPr>
        <p:spPr bwMode="ltGray">
          <a:xfrm>
            <a:off x="5528934" y="2943478"/>
            <a:ext cx="360000" cy="144000"/>
          </a:xfrm>
          <a:prstGeom prst="roundRect">
            <a:avLst/>
          </a:prstGeom>
          <a:solidFill>
            <a:schemeClr val="accent5">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107000"/>
              </a:lnSpc>
              <a:spcAft>
                <a:spcPts val="800"/>
              </a:spcAft>
            </a:pPr>
            <a:r>
              <a:rPr lang="en-US" altLang="ja-JP" u="none">
                <a:solidFill>
                  <a:sysClr val="windowText" lastClr="000000"/>
                </a:solidFill>
                <a:effectLst/>
                <a:ea typeface="Meiryo UI" panose="020B0604030504040204" pitchFamily="50" charset="-128"/>
                <a:cs typeface="Times New Roman" panose="02020603050405020304" pitchFamily="18" charset="0"/>
              </a:rPr>
              <a:t>6</a:t>
            </a:r>
            <a:endParaRPr lang="ja-JP" u="none">
              <a:solidFill>
                <a:sysClr val="windowText" lastClr="000000"/>
              </a:solidFill>
              <a:effectLst/>
              <a:ea typeface="ＭＳ 明朝" panose="02020609040205080304" pitchFamily="17" charset="-128"/>
              <a:cs typeface="Times New Roman" panose="02020603050405020304" pitchFamily="18" charset="0"/>
            </a:endParaRPr>
          </a:p>
        </p:txBody>
      </p:sp>
      <p:sp>
        <p:nvSpPr>
          <p:cNvPr id="22" name="四角形: 角を丸くする 21">
            <a:extLst>
              <a:ext uri="{FF2B5EF4-FFF2-40B4-BE49-F238E27FC236}">
                <a16:creationId xmlns:a16="http://schemas.microsoft.com/office/drawing/2014/main" id="{04E2F0BE-F670-4BB5-A755-177CDF91CF56}"/>
              </a:ext>
            </a:extLst>
          </p:cNvPr>
          <p:cNvSpPr/>
          <p:nvPr/>
        </p:nvSpPr>
        <p:spPr bwMode="ltGray">
          <a:xfrm>
            <a:off x="5528934" y="3094002"/>
            <a:ext cx="360000" cy="144000"/>
          </a:xfrm>
          <a:prstGeom prst="roundRect">
            <a:avLst/>
          </a:prstGeom>
          <a:solidFill>
            <a:schemeClr val="accent5">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107000"/>
              </a:lnSpc>
              <a:spcAft>
                <a:spcPts val="800"/>
              </a:spcAft>
            </a:pPr>
            <a:r>
              <a:rPr lang="en-US" altLang="ja-JP" u="none">
                <a:solidFill>
                  <a:sysClr val="windowText" lastClr="000000"/>
                </a:solidFill>
                <a:effectLst/>
                <a:ea typeface="Meiryo UI" panose="020B0604030504040204" pitchFamily="50" charset="-128"/>
                <a:cs typeface="Times New Roman" panose="02020603050405020304" pitchFamily="18" charset="0"/>
              </a:rPr>
              <a:t>7</a:t>
            </a:r>
            <a:endParaRPr lang="ja-JP" u="none">
              <a:solidFill>
                <a:sysClr val="windowText" lastClr="000000"/>
              </a:solidFill>
              <a:effectLst/>
              <a:ea typeface="ＭＳ 明朝" panose="02020609040205080304" pitchFamily="17" charset="-128"/>
              <a:cs typeface="Times New Roman" panose="02020603050405020304" pitchFamily="18" charset="0"/>
            </a:endParaRPr>
          </a:p>
        </p:txBody>
      </p:sp>
      <p:sp>
        <p:nvSpPr>
          <p:cNvPr id="13" name="スライド番号プレースホルダー 3">
            <a:extLst>
              <a:ext uri="{FF2B5EF4-FFF2-40B4-BE49-F238E27FC236}">
                <a16:creationId xmlns:a16="http://schemas.microsoft.com/office/drawing/2014/main" id="{59BA7DAD-CECC-42B6-B39E-F034FD3F2264}"/>
              </a:ext>
            </a:extLst>
          </p:cNvPr>
          <p:cNvSpPr>
            <a:spLocks noGrp="1"/>
          </p:cNvSpPr>
          <p:nvPr>
            <p:ph type="sldNum" sz="quarter" idx="12"/>
          </p:nvPr>
        </p:nvSpPr>
        <p:spPr>
          <a:xfrm>
            <a:off x="6977743" y="6424612"/>
            <a:ext cx="2057400" cy="365125"/>
          </a:xfrm>
        </p:spPr>
        <p:txBody>
          <a:bodyPr/>
          <a:lstStyle/>
          <a:p>
            <a:fld id="{5FDA2957-D8DF-433F-96C1-785BB98D1D08}" type="slidenum">
              <a:rPr kumimoji="1" lang="ja-JP" altLang="en-US" smtClean="0"/>
              <a:t>105</a:t>
            </a:fld>
            <a:endParaRPr kumimoji="1" lang="ja-JP" altLang="en-US" dirty="0"/>
          </a:p>
        </p:txBody>
      </p:sp>
      <p:sp>
        <p:nvSpPr>
          <p:cNvPr id="2" name="テキスト ボックス 1">
            <a:extLst>
              <a:ext uri="{FF2B5EF4-FFF2-40B4-BE49-F238E27FC236}">
                <a16:creationId xmlns:a16="http://schemas.microsoft.com/office/drawing/2014/main" id="{09834C24-04B6-4D3D-9B61-932557CD6A2D}"/>
              </a:ext>
            </a:extLst>
          </p:cNvPr>
          <p:cNvSpPr txBox="1"/>
          <p:nvPr/>
        </p:nvSpPr>
        <p:spPr>
          <a:xfrm>
            <a:off x="4367605" y="6643939"/>
            <a:ext cx="4147745" cy="230832"/>
          </a:xfrm>
          <a:prstGeom prst="rect">
            <a:avLst/>
          </a:prstGeom>
          <a:noFill/>
        </p:spPr>
        <p:txBody>
          <a:bodyPr wrap="square" rtlCol="0">
            <a:spAutoFit/>
          </a:bodyPr>
          <a:lstStyle/>
          <a:p>
            <a:r>
              <a:rPr kumimoji="1" lang="en-US" altLang="ja-JP" sz="900" dirty="0"/>
              <a:t>※</a:t>
            </a:r>
            <a:r>
              <a:rPr kumimoji="1" lang="ja-JP" altLang="en-US" sz="900" dirty="0"/>
              <a:t>給与の金額は、賞与や各種手当等を含めた金額として想定しています。</a:t>
            </a:r>
          </a:p>
        </p:txBody>
      </p:sp>
    </p:spTree>
    <p:extLst>
      <p:ext uri="{BB962C8B-B14F-4D97-AF65-F5344CB8AC3E}">
        <p14:creationId xmlns:p14="http://schemas.microsoft.com/office/powerpoint/2010/main" val="20368266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a:xfrm>
            <a:off x="7086600" y="6424612"/>
            <a:ext cx="2057400" cy="365125"/>
          </a:xfrm>
        </p:spPr>
        <p:txBody>
          <a:bodyPr/>
          <a:lstStyle/>
          <a:p>
            <a:fld id="{5FDA2957-D8DF-433F-96C1-785BB98D1D08}" type="slidenum">
              <a:rPr kumimoji="1" lang="ja-JP" altLang="en-US" smtClean="0"/>
              <a:t>106</a:t>
            </a:fld>
            <a:endParaRPr kumimoji="1" lang="ja-JP" altLang="en-US" dirty="0"/>
          </a:p>
        </p:txBody>
      </p:sp>
      <p:graphicFrame>
        <p:nvGraphicFramePr>
          <p:cNvPr id="22" name="表 21">
            <a:extLst>
              <a:ext uri="{FF2B5EF4-FFF2-40B4-BE49-F238E27FC236}">
                <a16:creationId xmlns:a16="http://schemas.microsoft.com/office/drawing/2014/main" id="{7CD60093-DB84-4B2B-8ECB-75579FA29460}"/>
              </a:ext>
            </a:extLst>
          </p:cNvPr>
          <p:cNvGraphicFramePr>
            <a:graphicFrameLocks noGrp="1"/>
          </p:cNvGraphicFramePr>
          <p:nvPr>
            <p:extLst>
              <p:ext uri="{D42A27DB-BD31-4B8C-83A1-F6EECF244321}">
                <p14:modId xmlns:p14="http://schemas.microsoft.com/office/powerpoint/2010/main" val="1074023860"/>
              </p:ext>
            </p:extLst>
          </p:nvPr>
        </p:nvGraphicFramePr>
        <p:xfrm>
          <a:off x="240632" y="1711712"/>
          <a:ext cx="8662736" cy="3175973"/>
        </p:xfrm>
        <a:graphic>
          <a:graphicData uri="http://schemas.openxmlformats.org/drawingml/2006/table">
            <a:tbl>
              <a:tblPr firstRow="1" firstCol="1" bandRow="1"/>
              <a:tblGrid>
                <a:gridCol w="252664">
                  <a:extLst>
                    <a:ext uri="{9D8B030D-6E8A-4147-A177-3AD203B41FA5}">
                      <a16:colId xmlns:a16="http://schemas.microsoft.com/office/drawing/2014/main" val="1636559437"/>
                    </a:ext>
                  </a:extLst>
                </a:gridCol>
                <a:gridCol w="2033337">
                  <a:extLst>
                    <a:ext uri="{9D8B030D-6E8A-4147-A177-3AD203B41FA5}">
                      <a16:colId xmlns:a16="http://schemas.microsoft.com/office/drawing/2014/main" val="3596335718"/>
                    </a:ext>
                  </a:extLst>
                </a:gridCol>
                <a:gridCol w="6376735">
                  <a:extLst>
                    <a:ext uri="{9D8B030D-6E8A-4147-A177-3AD203B41FA5}">
                      <a16:colId xmlns:a16="http://schemas.microsoft.com/office/drawing/2014/main" val="2691975338"/>
                    </a:ext>
                  </a:extLst>
                </a:gridCol>
              </a:tblGrid>
              <a:tr h="492473">
                <a:tc>
                  <a:txBody>
                    <a:bodyPr/>
                    <a:lstStyle/>
                    <a:p>
                      <a:pPr>
                        <a:lnSpc>
                          <a:spcPts val="1200"/>
                        </a:lnSpc>
                        <a:spcAft>
                          <a:spcPts val="300"/>
                        </a:spcAft>
                      </a:pPr>
                      <a:r>
                        <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①</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1200"/>
                        </a:lnSpc>
                        <a:spcAft>
                          <a:spcPts val="300"/>
                        </a:spcAft>
                      </a:pPr>
                      <a:r>
                        <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サービス費</a:t>
                      </a:r>
                      <a:r>
                        <a:rPr lang="en-US" sz="1200" dirty="0">
                          <a:solidFill>
                            <a:srgbClr val="000000"/>
                          </a:solidFill>
                          <a:effectLst/>
                          <a:latin typeface="Arial" panose="020B0604020202020204" pitchFamily="34" charset="0"/>
                          <a:ea typeface="ＭＳ 明朝" panose="02020609040205080304" pitchFamily="17" charset="-128"/>
                          <a:cs typeface="Times New Roman" panose="02020603050405020304" pitchFamily="18" charset="0"/>
                        </a:rPr>
                        <a:t> </a:t>
                      </a:r>
                      <a:endPar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endParaRPr>
                    </a:p>
                    <a:p>
                      <a:pPr>
                        <a:lnSpc>
                          <a:spcPts val="1200"/>
                        </a:lnSpc>
                        <a:spcAft>
                          <a:spcPts val="300"/>
                        </a:spcAft>
                      </a:pPr>
                      <a:r>
                        <a:rPr lang="ja-JP" sz="120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（Ⅰ）（Ⅱ</a:t>
                      </a:r>
                      <a:r>
                        <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1200"/>
                        </a:lnSpc>
                        <a:spcAft>
                          <a:spcPts val="300"/>
                        </a:spcAft>
                      </a:pPr>
                      <a:r>
                        <a:rPr lang="ja-JP" sz="120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（Ⅰ</a:t>
                      </a:r>
                      <a:r>
                        <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）は退所等から１年以内の利用者及び同居家族の死亡等により単身生活を開始した日から１年以内の利用者が</a:t>
                      </a:r>
                      <a:r>
                        <a:rPr lang="ja-JP" sz="120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対象。（Ⅱ</a:t>
                      </a:r>
                      <a:r>
                        <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）は、上記以外の利用者が対象。</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8840956"/>
                  </a:ext>
                </a:extLst>
              </a:tr>
              <a:tr h="266356">
                <a:tc>
                  <a:txBody>
                    <a:bodyPr/>
                    <a:lstStyle/>
                    <a:p>
                      <a:pPr>
                        <a:lnSpc>
                          <a:spcPts val="1200"/>
                        </a:lnSpc>
                        <a:spcAft>
                          <a:spcPts val="300"/>
                        </a:spcAft>
                      </a:pPr>
                      <a:r>
                        <a:rPr lang="ja-JP" sz="120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②</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1200"/>
                        </a:lnSpc>
                        <a:spcAft>
                          <a:spcPts val="300"/>
                        </a:spcAft>
                      </a:pPr>
                      <a:r>
                        <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同行支援加算</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1200"/>
                        </a:lnSpc>
                        <a:spcAft>
                          <a:spcPts val="300"/>
                        </a:spcAft>
                      </a:pPr>
                      <a:r>
                        <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利用者ごとの同行支援の回数に応じて算出 。</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1703040"/>
                  </a:ext>
                </a:extLst>
              </a:tr>
              <a:tr h="809038">
                <a:tc>
                  <a:txBody>
                    <a:bodyPr/>
                    <a:lstStyle/>
                    <a:p>
                      <a:pPr>
                        <a:lnSpc>
                          <a:spcPts val="1200"/>
                        </a:lnSpc>
                        <a:spcAft>
                          <a:spcPts val="300"/>
                        </a:spcAft>
                      </a:pPr>
                      <a:r>
                        <a:rPr lang="ja-JP" sz="120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③</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1200"/>
                        </a:lnSpc>
                        <a:spcAft>
                          <a:spcPts val="300"/>
                        </a:spcAft>
                      </a:pPr>
                      <a:r>
                        <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緊急時支援加算</a:t>
                      </a:r>
                    </a:p>
                    <a:p>
                      <a:pPr>
                        <a:lnSpc>
                          <a:spcPts val="1200"/>
                        </a:lnSpc>
                        <a:spcAft>
                          <a:spcPts val="300"/>
                        </a:spcAft>
                      </a:pPr>
                      <a:r>
                        <a:rPr lang="ja-JP" sz="120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（Ⅰ）（Ⅱ</a:t>
                      </a:r>
                      <a:r>
                        <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1200"/>
                        </a:lnSpc>
                        <a:spcAft>
                          <a:spcPts val="300"/>
                        </a:spcAft>
                      </a:pPr>
                      <a:r>
                        <a:rPr lang="ja-JP" sz="120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（Ⅰ</a:t>
                      </a:r>
                      <a:r>
                        <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）は緊急時に利用者等からの要請に基づき、深夜に速やかに利用者の居宅等への訪問等による支援を行った場合に対象となる。なお、本事業所は地域生活支援拠点であるため、</a:t>
                      </a:r>
                      <a:r>
                        <a:rPr lang="en-US"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+50</a:t>
                      </a:r>
                      <a:r>
                        <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単位追加で加算と</a:t>
                      </a:r>
                      <a:r>
                        <a:rPr lang="ja-JP" sz="120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なる。（Ⅱ</a:t>
                      </a:r>
                      <a:r>
                        <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）は緊急時に利用者等からの要請に基づき、深夜に電話による相談援助を行った場合に対象となる。</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4931469"/>
                  </a:ext>
                </a:extLst>
              </a:tr>
              <a:tr h="447250">
                <a:tc>
                  <a:txBody>
                    <a:bodyPr/>
                    <a:lstStyle/>
                    <a:p>
                      <a:pPr>
                        <a:lnSpc>
                          <a:spcPts val="1200"/>
                        </a:lnSpc>
                        <a:spcAft>
                          <a:spcPts val="300"/>
                        </a:spcAft>
                      </a:pPr>
                      <a:r>
                        <a:rPr lang="ja-JP" sz="120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④</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1200"/>
                        </a:lnSpc>
                        <a:spcAft>
                          <a:spcPts val="300"/>
                        </a:spcAft>
                      </a:pPr>
                      <a:r>
                        <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日常生活支援情報提供加算</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1200"/>
                        </a:lnSpc>
                        <a:spcAft>
                          <a:spcPts val="300"/>
                        </a:spcAft>
                      </a:pPr>
                      <a:r>
                        <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あらかじめ利用者の同意を得て、精神障害者が日常生活を維持する上で必要な情報を、精神科病院等に対して情報提供を行った場合に対象となる。</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1445804"/>
                  </a:ext>
                </a:extLst>
              </a:tr>
              <a:tr h="447250">
                <a:tc>
                  <a:txBody>
                    <a:bodyPr/>
                    <a:lstStyle/>
                    <a:p>
                      <a:pPr>
                        <a:lnSpc>
                          <a:spcPts val="1200"/>
                        </a:lnSpc>
                        <a:spcAft>
                          <a:spcPts val="300"/>
                        </a:spcAft>
                      </a:pPr>
                      <a:r>
                        <a:rPr lang="ja-JP" sz="120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⑤</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1200"/>
                        </a:lnSpc>
                        <a:spcAft>
                          <a:spcPts val="300"/>
                        </a:spcAft>
                      </a:pPr>
                      <a:r>
                        <a:rPr lang="ja-JP" sz="120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居住支援連携体制加算</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1200"/>
                        </a:lnSpc>
                        <a:spcAft>
                          <a:spcPts val="300"/>
                        </a:spcAft>
                      </a:pPr>
                      <a:r>
                        <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居住支援法人や居住支援協議会との連携体制を構築し、月に１回以上、情報連携を図る場を設けて情報共有した場合に対象となる。</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6998879"/>
                  </a:ext>
                </a:extLst>
              </a:tr>
              <a:tr h="447250">
                <a:tc>
                  <a:txBody>
                    <a:bodyPr/>
                    <a:lstStyle/>
                    <a:p>
                      <a:pPr>
                        <a:lnSpc>
                          <a:spcPts val="1200"/>
                        </a:lnSpc>
                        <a:spcAft>
                          <a:spcPts val="300"/>
                        </a:spcAft>
                      </a:pPr>
                      <a:r>
                        <a:rPr lang="ja-JP" sz="120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⑥</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1200"/>
                        </a:lnSpc>
                        <a:spcAft>
                          <a:spcPts val="300"/>
                        </a:spcAft>
                      </a:pPr>
                      <a:r>
                        <a:rPr lang="ja-JP" sz="120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地域居住支援体制強化推進加算</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1200"/>
                        </a:lnSpc>
                        <a:spcAft>
                          <a:spcPts val="300"/>
                        </a:spcAft>
                      </a:pPr>
                      <a:r>
                        <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住居の確保等に係る課題を文書により報告する等の取組を行った場合に対象となる。</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2221878"/>
                  </a:ext>
                </a:extLst>
              </a:tr>
              <a:tr h="266356">
                <a:tc>
                  <a:txBody>
                    <a:bodyPr/>
                    <a:lstStyle/>
                    <a:p>
                      <a:pPr>
                        <a:lnSpc>
                          <a:spcPts val="1200"/>
                        </a:lnSpc>
                        <a:spcAft>
                          <a:spcPts val="300"/>
                        </a:spcAft>
                      </a:pPr>
                      <a:r>
                        <a:rPr lang="ja-JP" sz="120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⑦</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1200"/>
                        </a:lnSpc>
                        <a:spcAft>
                          <a:spcPts val="300"/>
                        </a:spcAft>
                      </a:pPr>
                      <a:r>
                        <a:rPr lang="ja-JP" sz="120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ピアサポート体制加算</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nSpc>
                          <a:spcPts val="1200"/>
                        </a:lnSpc>
                        <a:spcAft>
                          <a:spcPts val="300"/>
                        </a:spcAft>
                      </a:pPr>
                      <a:r>
                        <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要件を満たすピアサポーターを常勤換算方法で</a:t>
                      </a:r>
                      <a:r>
                        <a:rPr lang="en-US"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0.5</a:t>
                      </a:r>
                      <a:r>
                        <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rPr>
                        <a:t>人以上配置している場合に対象となる。</a:t>
                      </a:r>
                    </a:p>
                  </a:txBody>
                  <a:tcPr marL="36000" marR="360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0247183"/>
                  </a:ext>
                </a:extLst>
              </a:tr>
            </a:tbl>
          </a:graphicData>
        </a:graphic>
      </p:graphicFrame>
      <p:sp>
        <p:nvSpPr>
          <p:cNvPr id="25" name="タイトル 1">
            <a:extLst>
              <a:ext uri="{FF2B5EF4-FFF2-40B4-BE49-F238E27FC236}">
                <a16:creationId xmlns:a16="http://schemas.microsoft.com/office/drawing/2014/main" id="{8DABDAC9-F1A7-48BD-A376-9690E1BBF743}"/>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（参考）収支モデルの例：収益の解説</a:t>
            </a:r>
          </a:p>
        </p:txBody>
      </p:sp>
      <p:sp>
        <p:nvSpPr>
          <p:cNvPr id="27" name="コンテンツ プレースホルダー 2">
            <a:extLst>
              <a:ext uri="{FF2B5EF4-FFF2-40B4-BE49-F238E27FC236}">
                <a16:creationId xmlns:a16="http://schemas.microsoft.com/office/drawing/2014/main" id="{876245EE-4131-49FA-93B9-94F9E300CB41}"/>
              </a:ext>
            </a:extLst>
          </p:cNvPr>
          <p:cNvSpPr txBox="1">
            <a:spLocks/>
          </p:cNvSpPr>
          <p:nvPr/>
        </p:nvSpPr>
        <p:spPr>
          <a:xfrm>
            <a:off x="628650" y="1128888"/>
            <a:ext cx="7886700" cy="54523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前頁の収支モデルにおける自立生活援助の報酬構造について、各項目の詳細は以下のとおりです。</a:t>
            </a:r>
          </a:p>
        </p:txBody>
      </p:sp>
      <p:sp>
        <p:nvSpPr>
          <p:cNvPr id="6" name="矢印: 五方向 5">
            <a:extLst>
              <a:ext uri="{FF2B5EF4-FFF2-40B4-BE49-F238E27FC236}">
                <a16:creationId xmlns:a16="http://schemas.microsoft.com/office/drawing/2014/main" id="{9838BD84-75E2-493F-8189-D7868B30716E}"/>
              </a:ext>
            </a:extLst>
          </p:cNvPr>
          <p:cNvSpPr/>
          <p:nvPr/>
        </p:nvSpPr>
        <p:spPr>
          <a:xfrm>
            <a:off x="4950263" y="5092984"/>
            <a:ext cx="3671163" cy="1201479"/>
          </a:xfrm>
          <a:prstGeom prst="homePlate">
            <a:avLst>
              <a:gd name="adj" fmla="val 2947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参考資料の紹介</a:t>
            </a:r>
            <a:endParaRPr kumimoji="1" lang="en-US" altLang="ja-JP" sz="1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endParaRPr kumimoji="1" lang="en-US" altLang="ja-JP" sz="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収支モデルの例は、「自立生活援助の運営ガイドブック」</a:t>
            </a:r>
            <a:r>
              <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p.24</a:t>
            </a:r>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a:t>
            </a:r>
            <a:r>
              <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25</a:t>
            </a:r>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にも掲載されています。</a:t>
            </a:r>
            <a:endPar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本資料に掲載する大規模な事業所の例の他、　小規模な事業所での収支モデルも確認頂けます。</a:t>
            </a:r>
            <a:endPar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p:txBody>
      </p:sp>
    </p:spTree>
    <p:extLst>
      <p:ext uri="{BB962C8B-B14F-4D97-AF65-F5344CB8AC3E}">
        <p14:creationId xmlns:p14="http://schemas.microsoft.com/office/powerpoint/2010/main" val="23607723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628650" y="1128889"/>
            <a:ext cx="7886700" cy="4851781"/>
          </a:xfrm>
        </p:spPr>
        <p:txBody>
          <a:bodyPr>
            <a:normAutofit/>
          </a:bodyPr>
          <a:lstStyle/>
          <a:p>
            <a:pPr marL="0" indent="0">
              <a:buNone/>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endParaRPr lang="ja-JP"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107</a:t>
            </a:fld>
            <a:endParaRPr kumimoji="1" lang="ja-JP" altLang="en-US"/>
          </a:p>
        </p:txBody>
      </p:sp>
      <p:sp>
        <p:nvSpPr>
          <p:cNvPr id="7" name="コンテンツ プレースホルダー 2">
            <a:extLst>
              <a:ext uri="{FF2B5EF4-FFF2-40B4-BE49-F238E27FC236}">
                <a16:creationId xmlns:a16="http://schemas.microsoft.com/office/drawing/2014/main" id="{30EED30C-400F-4001-9AC7-BCE4AF4842F7}"/>
              </a:ext>
            </a:extLst>
          </p:cNvPr>
          <p:cNvSpPr txBox="1">
            <a:spLocks/>
          </p:cNvSpPr>
          <p:nvPr/>
        </p:nvSpPr>
        <p:spPr>
          <a:xfrm>
            <a:off x="781050" y="1281289"/>
            <a:ext cx="7886700" cy="5211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自立生活援助の実施主体の要件については、「指定障害福祉サービス事業者（居宅介護、重度訪問介護、同行援護、行動援護、宿泊型自立訓練又は共同生活援助の事業を行うものに限る。）、指定障害者支援施設又は指定相談支援事業者でなければならない」と定められています。</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（基準省令　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条の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　解釈通知　第十四の３）</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ただし、これまで別々の者を配置することとしていた「サービス管理責任者」と 「地域生活支援員」について、令和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年度よりその兼務が認められます。この際、基本報酬の算定に当たっての地域生活支援員の人数については、サービス管理責任者と兼務する地域生活支援員は１人につき</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0.5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人とみなして算定します。</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自立生活援助事業者は、地域生活支援員が、概ね週に１回以上、利用者の居宅を訪問し、利用者の心身の状況やその置かれている環境、日常生活全般の状況について把握し、必要な情報提供や助言・相談、障害福祉サービス事業者や医療機関等との連絡調整を行うこととされています。</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利用者からの通報があった場合には、速やかに電話による対応や利用者の居宅等に訪問し状況把握を行った上で、必要な情報提供や助言・相談、障害福祉サービス事業者や医療機関等との連絡調整を行うこととされています。</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利用者の心身の状況や障害の特性に応じて、携帯電話等により利用者や家族と常時の連絡体制確保することとしています。</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これらのサービス提供体制により、利用者の安定的な居宅生活が継続できるよう支援することとしています。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a:extLst>
              <a:ext uri="{FF2B5EF4-FFF2-40B4-BE49-F238E27FC236}">
                <a16:creationId xmlns:a16="http://schemas.microsoft.com/office/drawing/2014/main" id="{93FFE2DD-AD45-4819-A97C-E09DF2305799}"/>
              </a:ext>
            </a:extLst>
          </p:cNvPr>
          <p:cNvSpPr/>
          <p:nvPr/>
        </p:nvSpPr>
        <p:spPr>
          <a:xfrm>
            <a:off x="1110566" y="2512128"/>
            <a:ext cx="6592819" cy="722775"/>
          </a:xfrm>
          <a:prstGeom prst="rect">
            <a:avLst/>
          </a:prstGeom>
          <a:solidFill>
            <a:schemeClr val="accent2">
              <a:lumMod val="20000"/>
              <a:lumOff val="80000"/>
            </a:schemeClr>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・サービス管理責任者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：１以上</a:t>
            </a: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・地域生活支援員１</a:t>
            </a:r>
            <a:r>
              <a:rPr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　（</a:t>
            </a:r>
            <a:r>
              <a:rPr lang="en-US" altLang="ja-JP" sz="140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が標準）</a:t>
            </a:r>
          </a:p>
        </p:txBody>
      </p:sp>
      <p:sp>
        <p:nvSpPr>
          <p:cNvPr id="9" name="正方形/長方形 8">
            <a:extLst>
              <a:ext uri="{FF2B5EF4-FFF2-40B4-BE49-F238E27FC236}">
                <a16:creationId xmlns:a16="http://schemas.microsoft.com/office/drawing/2014/main" id="{AA1A35C8-FF00-4C18-8726-FDE5D156B0B8}"/>
              </a:ext>
            </a:extLst>
          </p:cNvPr>
          <p:cNvSpPr/>
          <p:nvPr/>
        </p:nvSpPr>
        <p:spPr>
          <a:xfrm>
            <a:off x="1110566" y="2301904"/>
            <a:ext cx="4752000" cy="215218"/>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自立生活援助のサービス提供に当たっての人員配置基準</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13" name="タイトル 1">
            <a:extLst>
              <a:ext uri="{FF2B5EF4-FFF2-40B4-BE49-F238E27FC236}">
                <a16:creationId xmlns:a16="http://schemas.microsoft.com/office/drawing/2014/main" id="{8C03D9FC-340C-4286-9F25-E098C36BB8A5}"/>
              </a:ext>
            </a:extLst>
          </p:cNvPr>
          <p:cNvSpPr txBox="1">
            <a:spLocks/>
          </p:cNvSpPr>
          <p:nvPr/>
        </p:nvSpPr>
        <p:spPr>
          <a:xfrm>
            <a:off x="628650" y="365126"/>
            <a:ext cx="7886700" cy="6847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（参考）サービスの実施要件と提供体制　</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再掲</a:t>
            </a:r>
            <a:endParaRPr lang="ja-JP" altLang="en-US" strike="sngStrike"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546513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a:extLst>
              <a:ext uri="{FF2B5EF4-FFF2-40B4-BE49-F238E27FC236}">
                <a16:creationId xmlns:a16="http://schemas.microsoft.com/office/drawing/2014/main" id="{026327F1-83A3-4FD4-B908-6FC0A9A6DAAE}"/>
              </a:ext>
            </a:extLst>
          </p:cNvPr>
          <p:cNvSpPr txBox="1">
            <a:spLocks/>
          </p:cNvSpPr>
          <p:nvPr/>
        </p:nvSpPr>
        <p:spPr>
          <a:xfrm>
            <a:off x="781050" y="1281289"/>
            <a:ext cx="7886700" cy="5211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年度の報酬改定を受け、報酬単価は以下のとおり設定されています。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１：令和３年度報酬改定により、自立生活</a:t>
            </a:r>
            <a:r>
              <a:rPr lang="ja-JP" altLang="en-US" sz="1400">
                <a:latin typeface="Meiryo UI" panose="020B0604030504040204" pitchFamily="50" charset="-128"/>
                <a:ea typeface="Meiryo UI" panose="020B0604030504040204" pitchFamily="50" charset="-128"/>
                <a:cs typeface="Meiryo UI" panose="020B0604030504040204" pitchFamily="50" charset="-128"/>
              </a:rPr>
              <a:t>援助サービス費（</a:t>
            </a:r>
            <a:r>
              <a:rPr lang="en-US" altLang="ja-JP" sz="1400">
                <a:latin typeface="Meiryo UI" panose="020B0604030504040204" pitchFamily="50" charset="-128"/>
                <a:ea typeface="Meiryo UI" panose="020B0604030504040204" pitchFamily="50" charset="-128"/>
                <a:cs typeface="Meiryo UI" panose="020B0604030504040204" pitchFamily="50" charset="-128"/>
              </a:rPr>
              <a:t>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）の対象者に、退所等から１年以内の者の他、同居家族の死亡等により単身生活を開始した日から１年以内の者が加えられています。</a:t>
            </a:r>
          </a:p>
        </p:txBody>
      </p:sp>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628650" y="1128889"/>
            <a:ext cx="7886700" cy="4851781"/>
          </a:xfrm>
        </p:spPr>
        <p:txBody>
          <a:bodyPr>
            <a:normAutofit/>
          </a:bodyPr>
          <a:lstStyle/>
          <a:p>
            <a:pPr marL="0" indent="0">
              <a:buNone/>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endParaRPr lang="ja-JP"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108</a:t>
            </a:fld>
            <a:endParaRPr kumimoji="1" lang="ja-JP" altLang="en-US"/>
          </a:p>
        </p:txBody>
      </p:sp>
      <p:graphicFrame>
        <p:nvGraphicFramePr>
          <p:cNvPr id="7" name="表 6">
            <a:extLst>
              <a:ext uri="{FF2B5EF4-FFF2-40B4-BE49-F238E27FC236}">
                <a16:creationId xmlns:a16="http://schemas.microsoft.com/office/drawing/2014/main" id="{95CEE0DA-E1F2-4443-9870-1F15C9C81AFC}"/>
              </a:ext>
            </a:extLst>
          </p:cNvPr>
          <p:cNvGraphicFramePr>
            <a:graphicFrameLocks noGrp="1"/>
          </p:cNvGraphicFramePr>
          <p:nvPr/>
        </p:nvGraphicFramePr>
        <p:xfrm>
          <a:off x="781050" y="1673478"/>
          <a:ext cx="7603067" cy="1881301"/>
        </p:xfrm>
        <a:graphic>
          <a:graphicData uri="http://schemas.openxmlformats.org/drawingml/2006/table">
            <a:tbl>
              <a:tblPr firstRow="1" firstCol="1" bandRow="1">
                <a:tableStyleId>{F2DE63D5-997A-4646-A377-4702673A728D}</a:tableStyleId>
              </a:tblPr>
              <a:tblGrid>
                <a:gridCol w="1169611">
                  <a:extLst>
                    <a:ext uri="{9D8B030D-6E8A-4147-A177-3AD203B41FA5}">
                      <a16:colId xmlns:a16="http://schemas.microsoft.com/office/drawing/2014/main" val="4240647383"/>
                    </a:ext>
                  </a:extLst>
                </a:gridCol>
                <a:gridCol w="5013576">
                  <a:extLst>
                    <a:ext uri="{9D8B030D-6E8A-4147-A177-3AD203B41FA5}">
                      <a16:colId xmlns:a16="http://schemas.microsoft.com/office/drawing/2014/main" val="2938873473"/>
                    </a:ext>
                  </a:extLst>
                </a:gridCol>
                <a:gridCol w="1419880">
                  <a:extLst>
                    <a:ext uri="{9D8B030D-6E8A-4147-A177-3AD203B41FA5}">
                      <a16:colId xmlns:a16="http://schemas.microsoft.com/office/drawing/2014/main" val="316683933"/>
                    </a:ext>
                  </a:extLst>
                </a:gridCol>
              </a:tblGrid>
              <a:tr h="301895">
                <a:tc gridSpan="3">
                  <a:txBody>
                    <a:bodyPr/>
                    <a:lstStyle/>
                    <a:p>
                      <a:pPr marL="133350" marR="133350" algn="ctr">
                        <a:lnSpc>
                          <a:spcPts val="1200"/>
                        </a:lnSpc>
                        <a:spcAft>
                          <a:spcPts val="600"/>
                        </a:spcAft>
                      </a:pPr>
                      <a:r>
                        <a:rPr lang="ja-JP" sz="1200" dirty="0">
                          <a:solidFill>
                            <a:schemeClr val="tx1"/>
                          </a:solidFill>
                          <a:effectLst/>
                          <a:latin typeface="Meiryo UI" panose="020B0604030504040204" pitchFamily="50" charset="-128"/>
                          <a:ea typeface="Meiryo UI" panose="020B0604030504040204" pitchFamily="50" charset="-128"/>
                        </a:rPr>
                        <a:t>主な</a:t>
                      </a:r>
                      <a:r>
                        <a:rPr lang="ja-JP" sz="1200">
                          <a:solidFill>
                            <a:schemeClr val="tx1"/>
                          </a:solidFill>
                          <a:effectLst/>
                          <a:latin typeface="Meiryo UI" panose="020B0604030504040204" pitchFamily="50" charset="-128"/>
                          <a:ea typeface="Meiryo UI" panose="020B0604030504040204" pitchFamily="50" charset="-128"/>
                        </a:rPr>
                        <a:t>基本報酬（※</a:t>
                      </a:r>
                      <a:r>
                        <a:rPr lang="ja-JP" sz="1200" dirty="0">
                          <a:solidFill>
                            <a:schemeClr val="tx1"/>
                          </a:solidFill>
                          <a:effectLst/>
                          <a:latin typeface="Meiryo UI" panose="020B0604030504040204" pitchFamily="50" charset="-128"/>
                          <a:ea typeface="Meiryo UI" panose="020B0604030504040204" pitchFamily="50" charset="-128"/>
                        </a:rPr>
                        <a:t>１）</a:t>
                      </a:r>
                      <a:endParaRPr lang="ja-JP" sz="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hMerge="1">
                  <a:txBody>
                    <a:bodyPr/>
                    <a:lstStyle/>
                    <a:p>
                      <a:pPr marL="133350" marR="133350" algn="ctr">
                        <a:lnSpc>
                          <a:spcPts val="1200"/>
                        </a:lnSpc>
                        <a:spcAft>
                          <a:spcPts val="600"/>
                        </a:spcAft>
                      </a:pPr>
                      <a:endPar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1719104"/>
                  </a:ext>
                </a:extLst>
              </a:tr>
              <a:tr h="318518">
                <a:tc rowSpan="2">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自立生活</a:t>
                      </a:r>
                      <a:r>
                        <a:rPr lang="ja-JP" sz="1200" b="0">
                          <a:solidFill>
                            <a:schemeClr val="tx1"/>
                          </a:solidFill>
                          <a:effectLst/>
                          <a:latin typeface="Meiryo UI" panose="020B0604030504040204" pitchFamily="50" charset="-128"/>
                          <a:ea typeface="Meiryo UI" panose="020B0604030504040204" pitchFamily="50" charset="-128"/>
                        </a:rPr>
                        <a:t>援助サービス費（Ⅰ</a:t>
                      </a:r>
                      <a:r>
                        <a:rPr lang="ja-JP" sz="1200" b="0" dirty="0">
                          <a:solidFill>
                            <a:schemeClr val="tx1"/>
                          </a:solidFill>
                          <a:effectLst/>
                          <a:latin typeface="Meiryo UI" panose="020B0604030504040204" pitchFamily="50" charset="-128"/>
                          <a:ea typeface="Meiryo UI" panose="020B0604030504040204" pitchFamily="50" charset="-128"/>
                        </a:rPr>
                        <a:t>）</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200"/>
                        </a:lnSpc>
                        <a:spcAft>
                          <a:spcPts val="300"/>
                        </a:spcAft>
                      </a:pPr>
                      <a:r>
                        <a:rPr lang="ja-JP" sz="1200" b="0">
                          <a:solidFill>
                            <a:schemeClr val="tx1"/>
                          </a:solidFill>
                          <a:effectLst/>
                          <a:latin typeface="Meiryo UI" panose="020B0604030504040204" pitchFamily="50" charset="-128"/>
                          <a:ea typeface="Meiryo UI" panose="020B0604030504040204" pitchFamily="50" charset="-128"/>
                        </a:rPr>
                        <a:t>（１</a:t>
                      </a:r>
                      <a:r>
                        <a:rPr lang="ja-JP" sz="1200" b="0" dirty="0">
                          <a:solidFill>
                            <a:schemeClr val="tx1"/>
                          </a:solidFill>
                          <a:effectLst/>
                          <a:latin typeface="Meiryo UI" panose="020B0604030504040204" pitchFamily="50" charset="-128"/>
                          <a:ea typeface="Meiryo UI" panose="020B0604030504040204" pitchFamily="50" charset="-128"/>
                        </a:rPr>
                        <a:t>）地域生活支援員</a:t>
                      </a:r>
                      <a:r>
                        <a:rPr lang="en-US" sz="1200" b="0" dirty="0">
                          <a:solidFill>
                            <a:schemeClr val="tx1"/>
                          </a:solidFill>
                          <a:effectLst/>
                          <a:latin typeface="Meiryo UI" panose="020B0604030504040204" pitchFamily="50" charset="-128"/>
                          <a:ea typeface="Meiryo UI" panose="020B0604030504040204" pitchFamily="50" charset="-128"/>
                        </a:rPr>
                        <a:t>30</a:t>
                      </a:r>
                      <a:r>
                        <a:rPr lang="ja-JP" sz="1200" b="0" dirty="0">
                          <a:solidFill>
                            <a:schemeClr val="tx1"/>
                          </a:solidFill>
                          <a:effectLst/>
                          <a:latin typeface="Meiryo UI" panose="020B0604030504040204" pitchFamily="50" charset="-128"/>
                          <a:ea typeface="Meiryo UI" panose="020B0604030504040204" pitchFamily="50" charset="-128"/>
                        </a:rPr>
                        <a:t>：１未満で退所等から</a:t>
                      </a:r>
                      <a:r>
                        <a:rPr lang="en-US" sz="1200" b="0" dirty="0">
                          <a:solidFill>
                            <a:schemeClr val="tx1"/>
                          </a:solidFill>
                          <a:effectLst/>
                          <a:latin typeface="Meiryo UI" panose="020B0604030504040204" pitchFamily="50" charset="-128"/>
                          <a:ea typeface="Meiryo UI" panose="020B0604030504040204" pitchFamily="50" charset="-128"/>
                        </a:rPr>
                        <a:t>1</a:t>
                      </a:r>
                      <a:r>
                        <a:rPr lang="ja-JP" sz="1200" b="0" dirty="0">
                          <a:solidFill>
                            <a:schemeClr val="tx1"/>
                          </a:solidFill>
                          <a:effectLst/>
                          <a:latin typeface="Meiryo UI" panose="020B0604030504040204" pitchFamily="50" charset="-128"/>
                          <a:ea typeface="Meiryo UI" panose="020B0604030504040204" pitchFamily="50" charset="-128"/>
                        </a:rPr>
                        <a:t>年以内の場合</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200"/>
                        </a:lnSpc>
                        <a:spcAft>
                          <a:spcPts val="300"/>
                        </a:spcAft>
                      </a:pPr>
                      <a:r>
                        <a:rPr lang="en-US" sz="1200" b="0" dirty="0">
                          <a:solidFill>
                            <a:schemeClr val="tx1"/>
                          </a:solidFill>
                          <a:effectLst/>
                          <a:latin typeface="Meiryo UI" panose="020B0604030504040204" pitchFamily="50" charset="-128"/>
                          <a:ea typeface="Meiryo UI" panose="020B0604030504040204" pitchFamily="50" charset="-128"/>
                        </a:rPr>
                        <a:t>1,558</a:t>
                      </a:r>
                      <a:r>
                        <a:rPr lang="ja-JP" sz="1200" b="0" dirty="0">
                          <a:solidFill>
                            <a:schemeClr val="tx1"/>
                          </a:solidFill>
                          <a:effectLst/>
                          <a:latin typeface="Meiryo UI" panose="020B0604030504040204" pitchFamily="50" charset="-128"/>
                          <a:ea typeface="Meiryo UI" panose="020B0604030504040204" pitchFamily="50" charset="-128"/>
                        </a:rPr>
                        <a:t>単位</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4262840"/>
                  </a:ext>
                </a:extLst>
              </a:tr>
              <a:tr h="318518">
                <a:tc vMerge="1">
                  <a:txBody>
                    <a:bodyPr/>
                    <a:lstStyle/>
                    <a:p>
                      <a:endParaRPr kumimoji="1" lang="ja-JP" altLang="en-US"/>
                    </a:p>
                  </a:txBody>
                  <a:tcPr/>
                </a:tc>
                <a:tc>
                  <a:txBody>
                    <a:bodyPr/>
                    <a:lstStyle/>
                    <a:p>
                      <a:r>
                        <a:rPr lang="ja-JP" sz="1200" b="0">
                          <a:solidFill>
                            <a:schemeClr val="tx1"/>
                          </a:solidFill>
                          <a:effectLst/>
                          <a:latin typeface="Meiryo UI" panose="020B0604030504040204" pitchFamily="50" charset="-128"/>
                          <a:ea typeface="Meiryo UI" panose="020B0604030504040204" pitchFamily="50" charset="-128"/>
                        </a:rPr>
                        <a:t>（２</a:t>
                      </a:r>
                      <a:r>
                        <a:rPr lang="ja-JP" sz="1200" b="0" dirty="0">
                          <a:solidFill>
                            <a:schemeClr val="tx1"/>
                          </a:solidFill>
                          <a:effectLst/>
                          <a:latin typeface="Meiryo UI" panose="020B0604030504040204" pitchFamily="50" charset="-128"/>
                          <a:ea typeface="Meiryo UI" panose="020B0604030504040204" pitchFamily="50" charset="-128"/>
                        </a:rPr>
                        <a:t>）地域生活支援員</a:t>
                      </a:r>
                      <a:r>
                        <a:rPr lang="en-US" sz="1200" b="0" dirty="0">
                          <a:solidFill>
                            <a:schemeClr val="tx1"/>
                          </a:solidFill>
                          <a:effectLst/>
                          <a:latin typeface="Meiryo UI" panose="020B0604030504040204" pitchFamily="50" charset="-128"/>
                          <a:ea typeface="Meiryo UI" panose="020B0604030504040204" pitchFamily="50" charset="-128"/>
                        </a:rPr>
                        <a:t>30</a:t>
                      </a:r>
                      <a:r>
                        <a:rPr lang="ja-JP" sz="1200" b="0" dirty="0">
                          <a:solidFill>
                            <a:schemeClr val="tx1"/>
                          </a:solidFill>
                          <a:effectLst/>
                          <a:latin typeface="Meiryo UI" panose="020B0604030504040204" pitchFamily="50" charset="-128"/>
                          <a:ea typeface="Meiryo UI" panose="020B0604030504040204" pitchFamily="50" charset="-128"/>
                        </a:rPr>
                        <a:t>：１以上で退所等から</a:t>
                      </a:r>
                      <a:r>
                        <a:rPr lang="en-US" sz="1200" b="0" dirty="0">
                          <a:solidFill>
                            <a:schemeClr val="tx1"/>
                          </a:solidFill>
                          <a:effectLst/>
                          <a:latin typeface="Meiryo UI" panose="020B0604030504040204" pitchFamily="50" charset="-128"/>
                          <a:ea typeface="Meiryo UI" panose="020B0604030504040204" pitchFamily="50" charset="-128"/>
                        </a:rPr>
                        <a:t>1</a:t>
                      </a:r>
                      <a:r>
                        <a:rPr lang="ja-JP" sz="1200" b="0" dirty="0">
                          <a:solidFill>
                            <a:schemeClr val="tx1"/>
                          </a:solidFill>
                          <a:effectLst/>
                          <a:latin typeface="Meiryo UI" panose="020B0604030504040204" pitchFamily="50" charset="-128"/>
                          <a:ea typeface="Meiryo UI" panose="020B0604030504040204" pitchFamily="50" charset="-128"/>
                        </a:rPr>
                        <a:t>年以内の場合</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chemeClr val="tx1"/>
                          </a:solidFill>
                          <a:effectLst/>
                          <a:latin typeface="Meiryo UI" panose="020B0604030504040204" pitchFamily="50" charset="-128"/>
                          <a:ea typeface="Meiryo UI" panose="020B0604030504040204" pitchFamily="50" charset="-128"/>
                        </a:rPr>
                        <a:t>1,090</a:t>
                      </a:r>
                      <a:r>
                        <a:rPr lang="ja-JP" sz="1200" b="0" dirty="0">
                          <a:solidFill>
                            <a:schemeClr val="tx1"/>
                          </a:solidFill>
                          <a:effectLst/>
                          <a:latin typeface="Meiryo UI" panose="020B0604030504040204" pitchFamily="50" charset="-128"/>
                          <a:ea typeface="Meiryo UI" panose="020B0604030504040204" pitchFamily="50" charset="-128"/>
                        </a:rPr>
                        <a:t>単位</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0197069"/>
                  </a:ext>
                </a:extLst>
              </a:tr>
              <a:tr h="318518">
                <a:tc rowSpan="2">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自立生活</a:t>
                      </a:r>
                      <a:r>
                        <a:rPr lang="ja-JP" sz="1200" b="0">
                          <a:solidFill>
                            <a:schemeClr val="tx1"/>
                          </a:solidFill>
                          <a:effectLst/>
                          <a:latin typeface="Meiryo UI" panose="020B0604030504040204" pitchFamily="50" charset="-128"/>
                          <a:ea typeface="Meiryo UI" panose="020B0604030504040204" pitchFamily="50" charset="-128"/>
                        </a:rPr>
                        <a:t>援助サービス費（Ⅱ</a:t>
                      </a:r>
                      <a:r>
                        <a:rPr lang="ja-JP" sz="1200" b="0" dirty="0">
                          <a:solidFill>
                            <a:schemeClr val="tx1"/>
                          </a:solidFill>
                          <a:effectLst/>
                          <a:latin typeface="Meiryo UI" panose="020B0604030504040204" pitchFamily="50" charset="-128"/>
                          <a:ea typeface="Meiryo UI" panose="020B0604030504040204" pitchFamily="50" charset="-128"/>
                        </a:rPr>
                        <a:t>）</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200"/>
                        </a:lnSpc>
                        <a:spcAft>
                          <a:spcPts val="300"/>
                        </a:spcAft>
                      </a:pPr>
                      <a:r>
                        <a:rPr lang="ja-JP" sz="1200" b="0">
                          <a:solidFill>
                            <a:schemeClr val="tx1"/>
                          </a:solidFill>
                          <a:effectLst/>
                          <a:latin typeface="Meiryo UI" panose="020B0604030504040204" pitchFamily="50" charset="-128"/>
                          <a:ea typeface="Meiryo UI" panose="020B0604030504040204" pitchFamily="50" charset="-128"/>
                        </a:rPr>
                        <a:t>（１</a:t>
                      </a:r>
                      <a:r>
                        <a:rPr lang="ja-JP" sz="1200" b="0" dirty="0">
                          <a:solidFill>
                            <a:schemeClr val="tx1"/>
                          </a:solidFill>
                          <a:effectLst/>
                          <a:latin typeface="Meiryo UI" panose="020B0604030504040204" pitchFamily="50" charset="-128"/>
                          <a:ea typeface="Meiryo UI" panose="020B0604030504040204" pitchFamily="50" charset="-128"/>
                        </a:rPr>
                        <a:t>）地域生活支援員</a:t>
                      </a:r>
                      <a:r>
                        <a:rPr lang="en-US" sz="1200" b="0" dirty="0">
                          <a:solidFill>
                            <a:schemeClr val="tx1"/>
                          </a:solidFill>
                          <a:effectLst/>
                          <a:latin typeface="Meiryo UI" panose="020B0604030504040204" pitchFamily="50" charset="-128"/>
                          <a:ea typeface="Meiryo UI" panose="020B0604030504040204" pitchFamily="50" charset="-128"/>
                        </a:rPr>
                        <a:t>30</a:t>
                      </a:r>
                      <a:r>
                        <a:rPr lang="ja-JP" sz="1200" b="0" dirty="0">
                          <a:solidFill>
                            <a:schemeClr val="tx1"/>
                          </a:solidFill>
                          <a:effectLst/>
                          <a:latin typeface="Meiryo UI" panose="020B0604030504040204" pitchFamily="50" charset="-128"/>
                          <a:ea typeface="Meiryo UI" panose="020B0604030504040204" pitchFamily="50" charset="-128"/>
                        </a:rPr>
                        <a:t>：１</a:t>
                      </a:r>
                      <a:r>
                        <a:rPr lang="ja-JP" sz="1200" b="0">
                          <a:solidFill>
                            <a:schemeClr val="tx1"/>
                          </a:solidFill>
                          <a:effectLst/>
                          <a:latin typeface="Meiryo UI" panose="020B0604030504040204" pitchFamily="50" charset="-128"/>
                          <a:ea typeface="Meiryo UI" panose="020B0604030504040204" pitchFamily="50" charset="-128"/>
                        </a:rPr>
                        <a:t>未満で（Ⅰ</a:t>
                      </a:r>
                      <a:r>
                        <a:rPr lang="ja-JP" sz="1200" b="0" dirty="0">
                          <a:solidFill>
                            <a:schemeClr val="tx1"/>
                          </a:solidFill>
                          <a:effectLst/>
                          <a:latin typeface="Meiryo UI" panose="020B0604030504040204" pitchFamily="50" charset="-128"/>
                          <a:ea typeface="Meiryo UI" panose="020B0604030504040204" pitchFamily="50" charset="-128"/>
                        </a:rPr>
                        <a:t>）以外の場合</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200"/>
                        </a:lnSpc>
                        <a:spcAft>
                          <a:spcPts val="300"/>
                        </a:spcAft>
                      </a:pPr>
                      <a:r>
                        <a:rPr lang="en-US" sz="1200" b="0" dirty="0">
                          <a:solidFill>
                            <a:schemeClr val="tx1"/>
                          </a:solidFill>
                          <a:effectLst/>
                          <a:latin typeface="Meiryo UI" panose="020B0604030504040204" pitchFamily="50" charset="-128"/>
                          <a:ea typeface="Meiryo UI" panose="020B0604030504040204" pitchFamily="50" charset="-128"/>
                        </a:rPr>
                        <a:t>1,166</a:t>
                      </a:r>
                      <a:r>
                        <a:rPr lang="ja-JP" sz="1200" b="0" dirty="0">
                          <a:solidFill>
                            <a:schemeClr val="tx1"/>
                          </a:solidFill>
                          <a:effectLst/>
                          <a:latin typeface="Meiryo UI" panose="020B0604030504040204" pitchFamily="50" charset="-128"/>
                          <a:ea typeface="Meiryo UI" panose="020B0604030504040204" pitchFamily="50" charset="-128"/>
                        </a:rPr>
                        <a:t>単位</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9981632"/>
                  </a:ext>
                </a:extLst>
              </a:tr>
              <a:tr h="252304">
                <a:tc vMerge="1">
                  <a:txBody>
                    <a:bodyPr/>
                    <a:lstStyle/>
                    <a:p>
                      <a:endParaRPr kumimoji="1" lang="ja-JP" altLang="en-US"/>
                    </a:p>
                  </a:txBody>
                  <a:tcPr/>
                </a:tc>
                <a:tc>
                  <a:txBody>
                    <a:bodyPr/>
                    <a:lstStyle/>
                    <a:p>
                      <a:r>
                        <a:rPr lang="ja-JP" sz="1200" b="0">
                          <a:solidFill>
                            <a:schemeClr val="tx1"/>
                          </a:solidFill>
                          <a:effectLst/>
                          <a:latin typeface="Meiryo UI" panose="020B0604030504040204" pitchFamily="50" charset="-128"/>
                          <a:ea typeface="Meiryo UI" panose="020B0604030504040204" pitchFamily="50" charset="-128"/>
                        </a:rPr>
                        <a:t>（２</a:t>
                      </a:r>
                      <a:r>
                        <a:rPr lang="ja-JP" sz="1200" b="0" dirty="0">
                          <a:solidFill>
                            <a:schemeClr val="tx1"/>
                          </a:solidFill>
                          <a:effectLst/>
                          <a:latin typeface="Meiryo UI" panose="020B0604030504040204" pitchFamily="50" charset="-128"/>
                          <a:ea typeface="Meiryo UI" panose="020B0604030504040204" pitchFamily="50" charset="-128"/>
                        </a:rPr>
                        <a:t>）地域生活支援員</a:t>
                      </a:r>
                      <a:r>
                        <a:rPr lang="en-US" sz="1200" b="0" dirty="0">
                          <a:solidFill>
                            <a:schemeClr val="tx1"/>
                          </a:solidFill>
                          <a:effectLst/>
                          <a:latin typeface="Meiryo UI" panose="020B0604030504040204" pitchFamily="50" charset="-128"/>
                          <a:ea typeface="Meiryo UI" panose="020B0604030504040204" pitchFamily="50" charset="-128"/>
                        </a:rPr>
                        <a:t>30</a:t>
                      </a:r>
                      <a:r>
                        <a:rPr lang="ja-JP" sz="1200" b="0" dirty="0">
                          <a:solidFill>
                            <a:schemeClr val="tx1"/>
                          </a:solidFill>
                          <a:effectLst/>
                          <a:latin typeface="Meiryo UI" panose="020B0604030504040204" pitchFamily="50" charset="-128"/>
                          <a:ea typeface="Meiryo UI" panose="020B0604030504040204" pitchFamily="50" charset="-128"/>
                        </a:rPr>
                        <a:t>：１</a:t>
                      </a:r>
                      <a:r>
                        <a:rPr lang="ja-JP" sz="1200" b="0">
                          <a:solidFill>
                            <a:schemeClr val="tx1"/>
                          </a:solidFill>
                          <a:effectLst/>
                          <a:latin typeface="Meiryo UI" panose="020B0604030504040204" pitchFamily="50" charset="-128"/>
                          <a:ea typeface="Meiryo UI" panose="020B0604030504040204" pitchFamily="50" charset="-128"/>
                        </a:rPr>
                        <a:t>以上で（Ⅰ</a:t>
                      </a:r>
                      <a:r>
                        <a:rPr lang="ja-JP" sz="1200" b="0" dirty="0">
                          <a:solidFill>
                            <a:schemeClr val="tx1"/>
                          </a:solidFill>
                          <a:effectLst/>
                          <a:latin typeface="Meiryo UI" panose="020B0604030504040204" pitchFamily="50" charset="-128"/>
                          <a:ea typeface="Meiryo UI" panose="020B0604030504040204" pitchFamily="50" charset="-128"/>
                        </a:rPr>
                        <a:t>）以外の場合</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chemeClr val="tx1"/>
                          </a:solidFill>
                          <a:effectLst/>
                          <a:latin typeface="Meiryo UI" panose="020B0604030504040204" pitchFamily="50" charset="-128"/>
                          <a:ea typeface="Meiryo UI" panose="020B0604030504040204" pitchFamily="50" charset="-128"/>
                        </a:rPr>
                        <a:t>817</a:t>
                      </a:r>
                      <a:r>
                        <a:rPr lang="ja-JP" sz="1200" b="0" dirty="0">
                          <a:solidFill>
                            <a:schemeClr val="tx1"/>
                          </a:solidFill>
                          <a:effectLst/>
                          <a:latin typeface="Meiryo UI" panose="020B0604030504040204" pitchFamily="50" charset="-128"/>
                          <a:ea typeface="Meiryo UI" panose="020B0604030504040204" pitchFamily="50" charset="-128"/>
                        </a:rPr>
                        <a:t>単位</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6832940"/>
                  </a:ext>
                </a:extLst>
              </a:tr>
              <a:tr h="371548">
                <a:tc>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標準利用期間</a:t>
                      </a:r>
                      <a:r>
                        <a:rPr lang="ja-JP" altLang="en-US" sz="1200" b="0" dirty="0">
                          <a:solidFill>
                            <a:schemeClr val="tx1"/>
                          </a:solidFill>
                          <a:effectLst/>
                          <a:latin typeface="Meiryo UI" panose="020B0604030504040204" pitchFamily="50" charset="-128"/>
                          <a:ea typeface="Meiryo UI" panose="020B0604030504040204" pitchFamily="50" charset="-128"/>
                        </a:rPr>
                        <a:t>　</a:t>
                      </a:r>
                      <a:r>
                        <a:rPr lang="ja-JP" sz="1200" b="0" dirty="0">
                          <a:solidFill>
                            <a:schemeClr val="tx1"/>
                          </a:solidFill>
                          <a:effectLst/>
                          <a:latin typeface="Meiryo UI" panose="020B0604030504040204" pitchFamily="50" charset="-128"/>
                          <a:ea typeface="Meiryo UI" panose="020B0604030504040204" pitchFamily="50" charset="-128"/>
                        </a:rPr>
                        <a:t>超過減算</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事業者ごとの平均利用期間が標準</a:t>
                      </a:r>
                      <a:r>
                        <a:rPr lang="ja-JP" sz="1200" b="0">
                          <a:solidFill>
                            <a:schemeClr val="tx1"/>
                          </a:solidFill>
                          <a:effectLst/>
                          <a:latin typeface="Meiryo UI" panose="020B0604030504040204" pitchFamily="50" charset="-128"/>
                          <a:ea typeface="Meiryo UI" panose="020B0604030504040204" pitchFamily="50" charset="-128"/>
                        </a:rPr>
                        <a:t>利用期間（１年間</a:t>
                      </a:r>
                      <a:r>
                        <a:rPr lang="ja-JP" sz="1200" b="0" dirty="0">
                          <a:solidFill>
                            <a:schemeClr val="tx1"/>
                          </a:solidFill>
                          <a:effectLst/>
                          <a:latin typeface="Meiryo UI" panose="020B0604030504040204" pitchFamily="50" charset="-128"/>
                          <a:ea typeface="Meiryo UI" panose="020B0604030504040204" pitchFamily="50" charset="-128"/>
                        </a:rPr>
                        <a:t>）を６ヶ月以上越える場合</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Aft>
                          <a:spcPts val="300"/>
                        </a:spcAft>
                      </a:pPr>
                      <a:r>
                        <a:rPr lang="en-US" sz="1200" b="0" dirty="0">
                          <a:solidFill>
                            <a:schemeClr val="tx1"/>
                          </a:solidFill>
                          <a:effectLst/>
                          <a:latin typeface="Meiryo UI" panose="020B0604030504040204" pitchFamily="50" charset="-128"/>
                          <a:ea typeface="Meiryo UI" panose="020B0604030504040204" pitchFamily="50" charset="-128"/>
                        </a:rPr>
                        <a:t>×95</a:t>
                      </a:r>
                      <a:r>
                        <a:rPr lang="ja-JP" sz="1200" b="0" dirty="0">
                          <a:solidFill>
                            <a:schemeClr val="tx1"/>
                          </a:solidFill>
                          <a:effectLst/>
                          <a:latin typeface="Meiryo UI" panose="020B0604030504040204" pitchFamily="50" charset="-128"/>
                          <a:ea typeface="Meiryo UI" panose="020B0604030504040204" pitchFamily="50" charset="-128"/>
                        </a:rPr>
                        <a:t>／</a:t>
                      </a:r>
                      <a:r>
                        <a:rPr lang="en-US" sz="1200" b="0" dirty="0">
                          <a:solidFill>
                            <a:schemeClr val="tx1"/>
                          </a:solidFill>
                          <a:effectLst/>
                          <a:latin typeface="Meiryo UI" panose="020B0604030504040204" pitchFamily="50" charset="-128"/>
                          <a:ea typeface="Meiryo UI" panose="020B0604030504040204" pitchFamily="50" charset="-128"/>
                        </a:rPr>
                        <a:t>100</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4064461"/>
                  </a:ext>
                </a:extLst>
              </a:tr>
            </a:tbl>
          </a:graphicData>
        </a:graphic>
      </p:graphicFrame>
      <p:sp>
        <p:nvSpPr>
          <p:cNvPr id="13" name="タイトル 1">
            <a:extLst>
              <a:ext uri="{FF2B5EF4-FFF2-40B4-BE49-F238E27FC236}">
                <a16:creationId xmlns:a16="http://schemas.microsoft.com/office/drawing/2014/main" id="{49A35E28-B264-4457-AE3D-62637D50D12D}"/>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（参考）</a:t>
            </a:r>
            <a:r>
              <a:rPr lang="zh-TW" altLang="en-US" dirty="0">
                <a:latin typeface="Meiryo UI" panose="020B0604030504040204" pitchFamily="50" charset="-128"/>
                <a:ea typeface="Meiryo UI" panose="020B0604030504040204" pitchFamily="50" charset="-128"/>
              </a:rPr>
              <a:t>報酬</a:t>
            </a:r>
            <a:r>
              <a:rPr lang="ja-JP" altLang="en-US" dirty="0">
                <a:latin typeface="Meiryo UI" panose="020B0604030504040204" pitchFamily="50" charset="-128"/>
                <a:ea typeface="Meiryo UI" panose="020B0604030504040204" pitchFamily="50" charset="-128"/>
              </a:rPr>
              <a:t>設定　</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再掲</a:t>
            </a:r>
            <a:endParaRPr lang="zh-TW"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42121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DC97D75-B372-4B36-99C2-B5C87E0A4DE4}"/>
              </a:ext>
            </a:extLst>
          </p:cNvPr>
          <p:cNvSpPr>
            <a:spLocks noGrp="1"/>
          </p:cNvSpPr>
          <p:nvPr>
            <p:ph type="sldNum" sz="quarter" idx="12"/>
          </p:nvPr>
        </p:nvSpPr>
        <p:spPr/>
        <p:txBody>
          <a:bodyPr/>
          <a:lstStyle/>
          <a:p>
            <a:fld id="{5FDA2957-D8DF-433F-96C1-785BB98D1D08}" type="slidenum">
              <a:rPr kumimoji="1" lang="ja-JP" altLang="en-US" smtClean="0"/>
              <a:t>10</a:t>
            </a:fld>
            <a:endParaRPr kumimoji="1" lang="ja-JP" altLang="en-US"/>
          </a:p>
        </p:txBody>
      </p:sp>
      <p:sp>
        <p:nvSpPr>
          <p:cNvPr id="3" name="タイトル 1">
            <a:extLst>
              <a:ext uri="{FF2B5EF4-FFF2-40B4-BE49-F238E27FC236}">
                <a16:creationId xmlns:a16="http://schemas.microsoft.com/office/drawing/2014/main" id="{34176BF7-A9A3-4876-B347-C5560C7EF6CD}"/>
              </a:ext>
            </a:extLst>
          </p:cNvPr>
          <p:cNvSpPr txBox="1">
            <a:spLocks/>
          </p:cNvSpPr>
          <p:nvPr/>
        </p:nvSpPr>
        <p:spPr>
          <a:xfrm>
            <a:off x="628650" y="191898"/>
            <a:ext cx="8591550" cy="7895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200" dirty="0">
                <a:latin typeface="Meiryo UI" panose="020B0604030504040204" pitchFamily="50" charset="-128"/>
                <a:ea typeface="Meiryo UI" panose="020B0604030504040204" pitchFamily="50" charset="-128"/>
              </a:rPr>
              <a:t>（参考）障害福祉の制度の概要　</a:t>
            </a:r>
            <a:endParaRPr lang="en-US" altLang="ja-JP" sz="2200" dirty="0">
              <a:latin typeface="Meiryo UI" panose="020B0604030504040204" pitchFamily="50" charset="-128"/>
              <a:ea typeface="Meiryo UI" panose="020B0604030504040204" pitchFamily="50" charset="-128"/>
            </a:endParaRPr>
          </a:p>
          <a:p>
            <a:r>
              <a:rPr lang="ja-JP" altLang="en-US" sz="2200" dirty="0">
                <a:latin typeface="Meiryo UI" panose="020B0604030504040204" pitchFamily="50" charset="-128"/>
                <a:ea typeface="Meiryo UI" panose="020B0604030504040204" pitchFamily="50" charset="-128"/>
              </a:rPr>
              <a:t>　　　</a:t>
            </a:r>
            <a:r>
              <a:rPr lang="en-US" altLang="ja-JP" sz="2200" dirty="0">
                <a:latin typeface="Meiryo UI" panose="020B0604030504040204" pitchFamily="50" charset="-128"/>
                <a:ea typeface="Meiryo UI" panose="020B0604030504040204" pitchFamily="50" charset="-128"/>
              </a:rPr>
              <a:t>-</a:t>
            </a:r>
            <a:r>
              <a:rPr lang="ja-JP" altLang="en-US" sz="2200" dirty="0">
                <a:latin typeface="Meiryo UI" panose="020B0604030504040204" pitchFamily="50" charset="-128"/>
                <a:ea typeface="Meiryo UI" panose="020B0604030504040204" pitchFamily="50" charset="-128"/>
              </a:rPr>
              <a:t>障害福祉サービス等の体系（障害児支援、相談支援に係る給付）</a:t>
            </a:r>
          </a:p>
          <a:p>
            <a:endParaRPr lang="ja-JP" altLang="en-US" sz="220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17D5F375-F663-4401-8049-0200C92AE083}"/>
              </a:ext>
            </a:extLst>
          </p:cNvPr>
          <p:cNvPicPr>
            <a:picLocks noChangeAspect="1"/>
          </p:cNvPicPr>
          <p:nvPr/>
        </p:nvPicPr>
        <p:blipFill>
          <a:blip r:embed="rId2"/>
          <a:stretch>
            <a:fillRect/>
          </a:stretch>
        </p:blipFill>
        <p:spPr>
          <a:xfrm>
            <a:off x="0" y="820566"/>
            <a:ext cx="9144000" cy="5900910"/>
          </a:xfrm>
          <a:prstGeom prst="rect">
            <a:avLst/>
          </a:prstGeom>
        </p:spPr>
      </p:pic>
    </p:spTree>
    <p:extLst>
      <p:ext uri="{BB962C8B-B14F-4D97-AF65-F5344CB8AC3E}">
        <p14:creationId xmlns:p14="http://schemas.microsoft.com/office/powerpoint/2010/main" val="6768854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a:extLst>
              <a:ext uri="{FF2B5EF4-FFF2-40B4-BE49-F238E27FC236}">
                <a16:creationId xmlns:a16="http://schemas.microsoft.com/office/drawing/2014/main" id="{235678E3-C811-4023-B458-4B894656D199}"/>
              </a:ext>
            </a:extLst>
          </p:cNvPr>
          <p:cNvSpPr txBox="1">
            <a:spLocks/>
          </p:cNvSpPr>
          <p:nvPr/>
        </p:nvSpPr>
        <p:spPr>
          <a:xfrm>
            <a:off x="781050" y="1281289"/>
            <a:ext cx="7886700" cy="55767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２：報酬については、上記以外でも、全てのサービス共通の項目等があります。詳細については「障害福祉サービス費等の報酬算定</a:t>
            </a:r>
            <a:r>
              <a:rPr lang="ja-JP" altLang="en-US" sz="1100">
                <a:latin typeface="Meiryo UI" panose="020B0604030504040204" pitchFamily="50" charset="-128"/>
                <a:ea typeface="Meiryo UI" panose="020B0604030504040204" pitchFamily="50" charset="-128"/>
                <a:cs typeface="Meiryo UI" panose="020B0604030504040204" pitchFamily="50" charset="-128"/>
              </a:rPr>
              <a:t>構造」（令和</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３年度）をご確認ください。令和３年度時点の報酬の内容は、以下の</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URL</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から確認ができます。</a:t>
            </a:r>
            <a:br>
              <a:rPr lang="en-US" altLang="ja-JP" sz="1100" dirty="0">
                <a:latin typeface="Meiryo UI" panose="020B0604030504040204" pitchFamily="50" charset="-128"/>
                <a:ea typeface="Meiryo UI" panose="020B0604030504040204" pitchFamily="50" charset="-128"/>
                <a:cs typeface="Meiryo UI" panose="020B0604030504040204" pitchFamily="50" charset="-128"/>
              </a:rPr>
            </a:br>
            <a:r>
              <a:rPr lang="ja-JP" altLang="en-US" sz="1100" dirty="0">
                <a:latin typeface="Meiryo UI" panose="020B0604030504040204" pitchFamily="50" charset="-128"/>
                <a:ea typeface="Meiryo UI" panose="020B0604030504040204" pitchFamily="50" charset="-128"/>
                <a:cs typeface="Meiryo UI" panose="020B0604030504040204" pitchFamily="50" charset="-128"/>
              </a:rPr>
              <a:t>＜令和３年度障害福祉サービス等報酬改定の概要＞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https://www.mhlw.go.jp/stf/newpage_16573.html</a:t>
            </a:r>
          </a:p>
        </p:txBody>
      </p:sp>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628650" y="1128889"/>
            <a:ext cx="7886700" cy="4851781"/>
          </a:xfrm>
        </p:spPr>
        <p:txBody>
          <a:bodyPr>
            <a:normAutofit/>
          </a:bodyPr>
          <a:lstStyle/>
          <a:p>
            <a:pPr marL="0" indent="0">
              <a:buNone/>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endParaRPr lang="ja-JP"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a:xfrm>
            <a:off x="6457950" y="6465209"/>
            <a:ext cx="2057400" cy="365125"/>
          </a:xfrm>
        </p:spPr>
        <p:txBody>
          <a:bodyPr/>
          <a:lstStyle/>
          <a:p>
            <a:fld id="{5FDA2957-D8DF-433F-96C1-785BB98D1D08}" type="slidenum">
              <a:rPr kumimoji="1" lang="ja-JP" altLang="en-US" smtClean="0"/>
              <a:t>109</a:t>
            </a:fld>
            <a:endParaRPr kumimoji="1" lang="ja-JP" altLang="en-US" dirty="0"/>
          </a:p>
        </p:txBody>
      </p:sp>
      <p:graphicFrame>
        <p:nvGraphicFramePr>
          <p:cNvPr id="7" name="表 6">
            <a:extLst>
              <a:ext uri="{FF2B5EF4-FFF2-40B4-BE49-F238E27FC236}">
                <a16:creationId xmlns:a16="http://schemas.microsoft.com/office/drawing/2014/main" id="{95CEE0DA-E1F2-4443-9870-1F15C9C81AFC}"/>
              </a:ext>
            </a:extLst>
          </p:cNvPr>
          <p:cNvGraphicFramePr>
            <a:graphicFrameLocks noGrp="1"/>
          </p:cNvGraphicFramePr>
          <p:nvPr>
            <p:extLst>
              <p:ext uri="{D42A27DB-BD31-4B8C-83A1-F6EECF244321}">
                <p14:modId xmlns:p14="http://schemas.microsoft.com/office/powerpoint/2010/main" val="300860178"/>
              </p:ext>
            </p:extLst>
          </p:nvPr>
        </p:nvGraphicFramePr>
        <p:xfrm>
          <a:off x="267303" y="908413"/>
          <a:ext cx="8618518" cy="5283236"/>
        </p:xfrm>
        <a:graphic>
          <a:graphicData uri="http://schemas.openxmlformats.org/drawingml/2006/table">
            <a:tbl>
              <a:tblPr firstRow="1" firstCol="1" bandRow="1">
                <a:tableStyleId>{F2DE63D5-997A-4646-A377-4702673A728D}</a:tableStyleId>
              </a:tblPr>
              <a:tblGrid>
                <a:gridCol w="1175089">
                  <a:extLst>
                    <a:ext uri="{9D8B030D-6E8A-4147-A177-3AD203B41FA5}">
                      <a16:colId xmlns:a16="http://schemas.microsoft.com/office/drawing/2014/main" val="4240647383"/>
                    </a:ext>
                  </a:extLst>
                </a:gridCol>
                <a:gridCol w="6429399">
                  <a:extLst>
                    <a:ext uri="{9D8B030D-6E8A-4147-A177-3AD203B41FA5}">
                      <a16:colId xmlns:a16="http://schemas.microsoft.com/office/drawing/2014/main" val="2938873473"/>
                    </a:ext>
                  </a:extLst>
                </a:gridCol>
                <a:gridCol w="1014030">
                  <a:extLst>
                    <a:ext uri="{9D8B030D-6E8A-4147-A177-3AD203B41FA5}">
                      <a16:colId xmlns:a16="http://schemas.microsoft.com/office/drawing/2014/main" val="316683933"/>
                    </a:ext>
                  </a:extLst>
                </a:gridCol>
              </a:tblGrid>
              <a:tr h="240614">
                <a:tc gridSpan="3">
                  <a:txBody>
                    <a:bodyPr/>
                    <a:lstStyle/>
                    <a:p>
                      <a:pPr marL="133350" marR="133350" algn="ctr">
                        <a:lnSpc>
                          <a:spcPts val="1200"/>
                        </a:lnSpc>
                        <a:spcAft>
                          <a:spcPts val="600"/>
                        </a:spcAft>
                      </a:pPr>
                      <a:r>
                        <a:rPr lang="ja-JP" sz="1200" dirty="0">
                          <a:solidFill>
                            <a:schemeClr val="tx1"/>
                          </a:solidFill>
                          <a:effectLst/>
                          <a:latin typeface="Meiryo UI" panose="020B0604030504040204" pitchFamily="50" charset="-128"/>
                          <a:ea typeface="Meiryo UI" panose="020B0604030504040204" pitchFamily="50" charset="-128"/>
                        </a:rPr>
                        <a:t>主</a:t>
                      </a:r>
                      <a:r>
                        <a:rPr lang="ja-JP" sz="1200">
                          <a:solidFill>
                            <a:schemeClr val="tx1"/>
                          </a:solidFill>
                          <a:effectLst/>
                          <a:latin typeface="Meiryo UI" panose="020B0604030504040204" pitchFamily="50" charset="-128"/>
                          <a:ea typeface="Meiryo UI" panose="020B0604030504040204" pitchFamily="50" charset="-128"/>
                        </a:rPr>
                        <a:t>な加算（自立</a:t>
                      </a:r>
                      <a:r>
                        <a:rPr lang="ja-JP" sz="1200" dirty="0">
                          <a:solidFill>
                            <a:schemeClr val="tx1"/>
                          </a:solidFill>
                          <a:effectLst/>
                          <a:latin typeface="Meiryo UI" panose="020B0604030504040204" pitchFamily="50" charset="-128"/>
                          <a:ea typeface="Meiryo UI" panose="020B0604030504040204" pitchFamily="50" charset="-128"/>
                        </a:rPr>
                        <a:t>生活援助固有の加算を中心に</a:t>
                      </a:r>
                      <a:r>
                        <a:rPr lang="ja-JP" sz="1200">
                          <a:solidFill>
                            <a:schemeClr val="tx1"/>
                          </a:solidFill>
                          <a:effectLst/>
                          <a:latin typeface="Meiryo UI" panose="020B0604030504040204" pitchFamily="50" charset="-128"/>
                          <a:ea typeface="Meiryo UI" panose="020B0604030504040204" pitchFamily="50" charset="-128"/>
                        </a:rPr>
                        <a:t>掲載）（※</a:t>
                      </a:r>
                      <a:r>
                        <a:rPr lang="ja-JP" sz="1200" dirty="0">
                          <a:solidFill>
                            <a:schemeClr val="tx1"/>
                          </a:solidFill>
                          <a:effectLst/>
                          <a:latin typeface="Meiryo UI" panose="020B0604030504040204" pitchFamily="50" charset="-128"/>
                          <a:ea typeface="Meiryo UI" panose="020B0604030504040204" pitchFamily="50" charset="-128"/>
                        </a:rPr>
                        <a:t>２）</a:t>
                      </a:r>
                      <a:endParaRPr lang="ja-JP" sz="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hMerge="1">
                  <a:txBody>
                    <a:bodyPr/>
                    <a:lstStyle/>
                    <a:p>
                      <a:pPr marL="133350" marR="133350" algn="ctr">
                        <a:lnSpc>
                          <a:spcPts val="1200"/>
                        </a:lnSpc>
                        <a:spcAft>
                          <a:spcPts val="600"/>
                        </a:spcAft>
                      </a:pPr>
                      <a:endPar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8247889"/>
                  </a:ext>
                </a:extLst>
              </a:tr>
              <a:tr h="1326197">
                <a:tc>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ピアサポート体制加算</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地域生活支援事業の「障害者ピアサポート研修（基礎研修及び専門研修）」を修了した次の者をそれぞれ常勤換算方法で</a:t>
                      </a:r>
                      <a:r>
                        <a:rPr lang="en-US" sz="1200" b="0" dirty="0">
                          <a:solidFill>
                            <a:schemeClr val="tx1"/>
                          </a:solidFill>
                          <a:effectLst/>
                          <a:latin typeface="Meiryo UI" panose="020B0604030504040204" pitchFamily="50" charset="-128"/>
                          <a:ea typeface="Meiryo UI" panose="020B0604030504040204" pitchFamily="50" charset="-128"/>
                        </a:rPr>
                        <a:t>0.5</a:t>
                      </a:r>
                      <a:r>
                        <a:rPr lang="ja-JP" sz="1200" b="0" dirty="0">
                          <a:solidFill>
                            <a:schemeClr val="tx1"/>
                          </a:solidFill>
                          <a:effectLst/>
                          <a:latin typeface="Meiryo UI" panose="020B0604030504040204" pitchFamily="50" charset="-128"/>
                          <a:ea typeface="Meiryo UI" panose="020B0604030504040204" pitchFamily="50" charset="-128"/>
                        </a:rPr>
                        <a:t>人以上配置している場合</a:t>
                      </a:r>
                      <a:r>
                        <a:rPr lang="ja-JP" altLang="en-US" sz="1200" b="0" dirty="0">
                          <a:solidFill>
                            <a:schemeClr val="tx1"/>
                          </a:solidFill>
                          <a:effectLst/>
                          <a:latin typeface="Meiryo UI" panose="020B0604030504040204" pitchFamily="50" charset="-128"/>
                          <a:ea typeface="Meiryo UI" panose="020B0604030504040204" pitchFamily="50" charset="-128"/>
                        </a:rPr>
                        <a:t>（</a:t>
                      </a:r>
                      <a:r>
                        <a:rPr lang="ja-JP" sz="1200" b="0" dirty="0">
                          <a:solidFill>
                            <a:schemeClr val="tx1"/>
                          </a:solidFill>
                          <a:effectLst/>
                          <a:latin typeface="Meiryo UI" panose="020B0604030504040204" pitchFamily="50" charset="-128"/>
                          <a:ea typeface="Meiryo UI" panose="020B0604030504040204" pitchFamily="50" charset="-128"/>
                        </a:rPr>
                        <a:t>※</a:t>
                      </a:r>
                      <a:r>
                        <a:rPr lang="ja-JP" altLang="en-US" sz="1200" b="0" dirty="0">
                          <a:solidFill>
                            <a:schemeClr val="tx1"/>
                          </a:solidFill>
                          <a:effectLst/>
                          <a:latin typeface="Meiryo UI" panose="020B0604030504040204" pitchFamily="50" charset="-128"/>
                          <a:ea typeface="Meiryo UI" panose="020B0604030504040204" pitchFamily="50" charset="-128"/>
                        </a:rPr>
                        <a:t>）</a:t>
                      </a:r>
                      <a:endParaRPr lang="ja-JP" sz="1200" b="0" dirty="0">
                        <a:solidFill>
                          <a:schemeClr val="tx1"/>
                        </a:solidFill>
                        <a:effectLst/>
                        <a:latin typeface="Meiryo UI" panose="020B0604030504040204" pitchFamily="50" charset="-128"/>
                        <a:ea typeface="Meiryo UI" panose="020B0604030504040204" pitchFamily="50" charset="-128"/>
                      </a:endParaRPr>
                    </a:p>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①　障害者又は障害者であったと都道府県が認める者</a:t>
                      </a:r>
                    </a:p>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②　管理者、サービス管理責任者又は地域生活支援員</a:t>
                      </a:r>
                    </a:p>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※研修要件は令和</a:t>
                      </a:r>
                      <a:r>
                        <a:rPr lang="en-US" sz="1200" b="0" dirty="0">
                          <a:solidFill>
                            <a:schemeClr val="tx1"/>
                          </a:solidFill>
                          <a:effectLst/>
                          <a:latin typeface="Meiryo UI" panose="020B0604030504040204" pitchFamily="50" charset="-128"/>
                          <a:ea typeface="Meiryo UI" panose="020B0604030504040204" pitchFamily="50" charset="-128"/>
                        </a:rPr>
                        <a:t>6</a:t>
                      </a:r>
                      <a:r>
                        <a:rPr lang="ja-JP" sz="1200" b="0" dirty="0">
                          <a:solidFill>
                            <a:schemeClr val="tx1"/>
                          </a:solidFill>
                          <a:effectLst/>
                          <a:latin typeface="Meiryo UI" panose="020B0604030504040204" pitchFamily="50" charset="-128"/>
                          <a:ea typeface="Meiryo UI" panose="020B0604030504040204" pitchFamily="50" charset="-128"/>
                        </a:rPr>
                        <a:t>年</a:t>
                      </a:r>
                      <a:r>
                        <a:rPr lang="en-US" sz="1200" b="0" dirty="0">
                          <a:solidFill>
                            <a:schemeClr val="tx1"/>
                          </a:solidFill>
                          <a:effectLst/>
                          <a:latin typeface="Meiryo UI" panose="020B0604030504040204" pitchFamily="50" charset="-128"/>
                          <a:ea typeface="Meiryo UI" panose="020B0604030504040204" pitchFamily="50" charset="-128"/>
                        </a:rPr>
                        <a:t>3</a:t>
                      </a:r>
                      <a:r>
                        <a:rPr lang="ja-JP" sz="1200" b="0" dirty="0">
                          <a:solidFill>
                            <a:schemeClr val="tx1"/>
                          </a:solidFill>
                          <a:effectLst/>
                          <a:latin typeface="Meiryo UI" panose="020B0604030504040204" pitchFamily="50" charset="-128"/>
                          <a:ea typeface="Meiryo UI" panose="020B0604030504040204" pitchFamily="50" charset="-128"/>
                        </a:rPr>
                        <a:t>月</a:t>
                      </a:r>
                      <a:r>
                        <a:rPr lang="en-US" sz="1200" b="0" dirty="0">
                          <a:solidFill>
                            <a:schemeClr val="tx1"/>
                          </a:solidFill>
                          <a:effectLst/>
                          <a:latin typeface="Meiryo UI" panose="020B0604030504040204" pitchFamily="50" charset="-128"/>
                          <a:ea typeface="Meiryo UI" panose="020B0604030504040204" pitchFamily="50" charset="-128"/>
                        </a:rPr>
                        <a:t>31</a:t>
                      </a:r>
                      <a:r>
                        <a:rPr lang="ja-JP" sz="1200" b="0" dirty="0">
                          <a:solidFill>
                            <a:schemeClr val="tx1"/>
                          </a:solidFill>
                          <a:effectLst/>
                          <a:latin typeface="Meiryo UI" panose="020B0604030504040204" pitchFamily="50" charset="-128"/>
                          <a:ea typeface="Meiryo UI" panose="020B0604030504040204" pitchFamily="50" charset="-128"/>
                        </a:rPr>
                        <a:t>日までの経過措置あり</a:t>
                      </a:r>
                    </a:p>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※併設する事業所（計画相談支援・障害児相談支援・地域移行支援・地域定着支援に限る。）の兼務先を含む業務時間の合計が常勤換算方法で</a:t>
                      </a:r>
                      <a:r>
                        <a:rPr lang="en-US" sz="1200" b="0" dirty="0">
                          <a:solidFill>
                            <a:schemeClr val="tx1"/>
                          </a:solidFill>
                          <a:effectLst/>
                          <a:latin typeface="Meiryo UI" panose="020B0604030504040204" pitchFamily="50" charset="-128"/>
                          <a:ea typeface="Meiryo UI" panose="020B0604030504040204" pitchFamily="50" charset="-128"/>
                        </a:rPr>
                        <a:t>0.5</a:t>
                      </a:r>
                      <a:r>
                        <a:rPr lang="ja-JP" sz="1200" b="0" dirty="0">
                          <a:solidFill>
                            <a:schemeClr val="tx1"/>
                          </a:solidFill>
                          <a:effectLst/>
                          <a:latin typeface="Meiryo UI" panose="020B0604030504040204" pitchFamily="50" charset="-128"/>
                          <a:ea typeface="Meiryo UI" panose="020B0604030504040204" pitchFamily="50" charset="-128"/>
                        </a:rPr>
                        <a:t>人以上の場合も算定可。</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Aft>
                          <a:spcPts val="300"/>
                        </a:spcAft>
                      </a:pPr>
                      <a:r>
                        <a:rPr lang="en-US" sz="1200" b="0" dirty="0">
                          <a:solidFill>
                            <a:schemeClr val="tx1"/>
                          </a:solidFill>
                          <a:effectLst/>
                          <a:latin typeface="Meiryo UI" panose="020B0604030504040204" pitchFamily="50" charset="-128"/>
                          <a:ea typeface="Meiryo UI" panose="020B0604030504040204" pitchFamily="50" charset="-128"/>
                        </a:rPr>
                        <a:t>100</a:t>
                      </a:r>
                      <a:r>
                        <a:rPr lang="ja-JP" sz="1200" b="0" dirty="0">
                          <a:solidFill>
                            <a:schemeClr val="tx1"/>
                          </a:solidFill>
                          <a:effectLst/>
                          <a:latin typeface="Meiryo UI" panose="020B0604030504040204" pitchFamily="50" charset="-128"/>
                          <a:ea typeface="Meiryo UI" panose="020B0604030504040204" pitchFamily="50" charset="-128"/>
                        </a:rPr>
                        <a:t>単位／月</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3601505"/>
                  </a:ext>
                </a:extLst>
              </a:tr>
              <a:tr h="260232">
                <a:tc>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初回加算</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自立生活援助の利用を開始した月</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Aft>
                          <a:spcPts val="300"/>
                        </a:spcAft>
                      </a:pPr>
                      <a:r>
                        <a:rPr lang="en-US" sz="1200" b="0" dirty="0">
                          <a:solidFill>
                            <a:schemeClr val="tx1"/>
                          </a:solidFill>
                          <a:effectLst/>
                          <a:latin typeface="Meiryo UI" panose="020B0604030504040204" pitchFamily="50" charset="-128"/>
                          <a:ea typeface="Meiryo UI" panose="020B0604030504040204" pitchFamily="50" charset="-128"/>
                        </a:rPr>
                        <a:t>500</a:t>
                      </a:r>
                      <a:r>
                        <a:rPr lang="ja-JP" sz="1200" b="0" dirty="0">
                          <a:solidFill>
                            <a:schemeClr val="tx1"/>
                          </a:solidFill>
                          <a:effectLst/>
                          <a:latin typeface="Meiryo UI" panose="020B0604030504040204" pitchFamily="50" charset="-128"/>
                          <a:ea typeface="Meiryo UI" panose="020B0604030504040204" pitchFamily="50" charset="-128"/>
                        </a:rPr>
                        <a:t>単位／月</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5525779"/>
                  </a:ext>
                </a:extLst>
              </a:tr>
              <a:tr h="330820">
                <a:tc rowSpan="3">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同行支援加算</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外出する利用者に同行して支援を行った場合</a:t>
                      </a:r>
                      <a:r>
                        <a:rPr lang="en-US" sz="1200" b="0" dirty="0">
                          <a:solidFill>
                            <a:schemeClr val="tx1"/>
                          </a:solidFill>
                          <a:effectLst/>
                          <a:latin typeface="Meiryo UI" panose="020B0604030504040204" pitchFamily="50" charset="-128"/>
                          <a:ea typeface="Meiryo UI" panose="020B0604030504040204" pitchFamily="50" charset="-128"/>
                        </a:rPr>
                        <a:t>_</a:t>
                      </a:r>
                      <a:r>
                        <a:rPr lang="ja-JP" sz="1200" b="0" dirty="0">
                          <a:solidFill>
                            <a:schemeClr val="tx1"/>
                          </a:solidFill>
                          <a:effectLst/>
                          <a:latin typeface="Meiryo UI" panose="020B0604030504040204" pitchFamily="50" charset="-128"/>
                          <a:ea typeface="Meiryo UI" panose="020B0604030504040204" pitchFamily="50" charset="-128"/>
                        </a:rPr>
                        <a:t>イ 月２回以下</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Aft>
                          <a:spcPts val="300"/>
                        </a:spcAft>
                      </a:pPr>
                      <a:r>
                        <a:rPr lang="en-US" sz="1200" b="0" dirty="0">
                          <a:solidFill>
                            <a:schemeClr val="tx1"/>
                          </a:solidFill>
                          <a:effectLst/>
                          <a:latin typeface="Meiryo UI" panose="020B0604030504040204" pitchFamily="50" charset="-128"/>
                          <a:ea typeface="Meiryo UI" panose="020B0604030504040204" pitchFamily="50" charset="-128"/>
                        </a:rPr>
                        <a:t>500</a:t>
                      </a:r>
                      <a:r>
                        <a:rPr lang="ja-JP" sz="1200" b="0" dirty="0">
                          <a:solidFill>
                            <a:schemeClr val="tx1"/>
                          </a:solidFill>
                          <a:effectLst/>
                          <a:latin typeface="Meiryo UI" panose="020B0604030504040204" pitchFamily="50" charset="-128"/>
                          <a:ea typeface="Meiryo UI" panose="020B0604030504040204" pitchFamily="50" charset="-128"/>
                        </a:rPr>
                        <a:t>単位／月</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4153017"/>
                  </a:ext>
                </a:extLst>
              </a:tr>
              <a:tr h="330820">
                <a:tc vMerge="1">
                  <a:txBody>
                    <a:bodyPr/>
                    <a:lstStyle/>
                    <a:p>
                      <a:endParaRPr kumimoji="1" lang="ja-JP" altLang="en-US"/>
                    </a:p>
                  </a:txBody>
                  <a:tcPr/>
                </a:tc>
                <a:tc>
                  <a:txBody>
                    <a:bodyPr/>
                    <a:lstStyle/>
                    <a:p>
                      <a:r>
                        <a:rPr lang="ja-JP" sz="1200" b="0" dirty="0">
                          <a:solidFill>
                            <a:schemeClr val="tx1"/>
                          </a:solidFill>
                          <a:effectLst/>
                          <a:latin typeface="Meiryo UI" panose="020B0604030504040204" pitchFamily="50" charset="-128"/>
                          <a:ea typeface="Meiryo UI" panose="020B0604030504040204" pitchFamily="50" charset="-128"/>
                        </a:rPr>
                        <a:t>外出する利用者に同行して支援を行った場合</a:t>
                      </a:r>
                      <a:r>
                        <a:rPr lang="en-US" sz="1200" b="0" dirty="0">
                          <a:solidFill>
                            <a:schemeClr val="tx1"/>
                          </a:solidFill>
                          <a:effectLst/>
                          <a:latin typeface="Meiryo UI" panose="020B0604030504040204" pitchFamily="50" charset="-128"/>
                          <a:ea typeface="Meiryo UI" panose="020B0604030504040204" pitchFamily="50" charset="-128"/>
                        </a:rPr>
                        <a:t>_</a:t>
                      </a:r>
                      <a:r>
                        <a:rPr lang="ja-JP" sz="1200" b="0" dirty="0">
                          <a:solidFill>
                            <a:schemeClr val="tx1"/>
                          </a:solidFill>
                          <a:effectLst/>
                          <a:latin typeface="Meiryo UI" panose="020B0604030504040204" pitchFamily="50" charset="-128"/>
                          <a:ea typeface="Meiryo UI" panose="020B0604030504040204" pitchFamily="50" charset="-128"/>
                        </a:rPr>
                        <a:t>ロ 月３回</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0" dirty="0">
                          <a:solidFill>
                            <a:schemeClr val="tx1"/>
                          </a:solidFill>
                          <a:effectLst/>
                          <a:latin typeface="Meiryo UI" panose="020B0604030504040204" pitchFamily="50" charset="-128"/>
                          <a:ea typeface="Meiryo UI" panose="020B0604030504040204" pitchFamily="50" charset="-128"/>
                        </a:rPr>
                        <a:t>750</a:t>
                      </a:r>
                      <a:r>
                        <a:rPr lang="ja-JP" sz="1200" b="0" dirty="0">
                          <a:solidFill>
                            <a:schemeClr val="tx1"/>
                          </a:solidFill>
                          <a:effectLst/>
                          <a:latin typeface="Meiryo UI" panose="020B0604030504040204" pitchFamily="50" charset="-128"/>
                          <a:ea typeface="Meiryo UI" panose="020B0604030504040204" pitchFamily="50" charset="-128"/>
                        </a:rPr>
                        <a:t>単位／月</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2809803"/>
                  </a:ext>
                </a:extLst>
              </a:tr>
              <a:tr h="330820">
                <a:tc vMerge="1">
                  <a:txBody>
                    <a:bodyPr/>
                    <a:lstStyle/>
                    <a:p>
                      <a:endParaRPr kumimoji="1" lang="ja-JP" altLang="en-US"/>
                    </a:p>
                  </a:txBody>
                  <a:tcPr/>
                </a:tc>
                <a:tc>
                  <a:txBody>
                    <a:bodyPr/>
                    <a:lstStyle/>
                    <a:p>
                      <a:r>
                        <a:rPr lang="ja-JP" sz="1200" b="0" dirty="0">
                          <a:solidFill>
                            <a:schemeClr val="tx1"/>
                          </a:solidFill>
                          <a:effectLst/>
                          <a:latin typeface="Meiryo UI" panose="020B0604030504040204" pitchFamily="50" charset="-128"/>
                          <a:ea typeface="Meiryo UI" panose="020B0604030504040204" pitchFamily="50" charset="-128"/>
                        </a:rPr>
                        <a:t>外出する利用者に同行して支援を行った場合</a:t>
                      </a:r>
                      <a:r>
                        <a:rPr lang="en-US" sz="1200" b="0" dirty="0">
                          <a:solidFill>
                            <a:schemeClr val="tx1"/>
                          </a:solidFill>
                          <a:effectLst/>
                          <a:latin typeface="Meiryo UI" panose="020B0604030504040204" pitchFamily="50" charset="-128"/>
                          <a:ea typeface="Meiryo UI" panose="020B0604030504040204" pitchFamily="50" charset="-128"/>
                        </a:rPr>
                        <a:t>_</a:t>
                      </a:r>
                      <a:r>
                        <a:rPr lang="ja-JP" sz="1200" b="0" dirty="0">
                          <a:solidFill>
                            <a:schemeClr val="tx1"/>
                          </a:solidFill>
                          <a:effectLst/>
                          <a:latin typeface="Meiryo UI" panose="020B0604030504040204" pitchFamily="50" charset="-128"/>
                          <a:ea typeface="Meiryo UI" panose="020B0604030504040204" pitchFamily="50" charset="-128"/>
                        </a:rPr>
                        <a:t>ハ 月４回以上</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b="0" dirty="0">
                          <a:solidFill>
                            <a:schemeClr val="tx1"/>
                          </a:solidFill>
                          <a:effectLst/>
                          <a:latin typeface="Meiryo UI" panose="020B0604030504040204" pitchFamily="50" charset="-128"/>
                          <a:ea typeface="Meiryo UI" panose="020B0604030504040204" pitchFamily="50" charset="-128"/>
                        </a:rPr>
                        <a:t>1,000</a:t>
                      </a:r>
                      <a:r>
                        <a:rPr lang="ja-JP" sz="1200" b="0" dirty="0">
                          <a:solidFill>
                            <a:schemeClr val="tx1"/>
                          </a:solidFill>
                          <a:effectLst/>
                          <a:latin typeface="Meiryo UI" panose="020B0604030504040204" pitchFamily="50" charset="-128"/>
                          <a:ea typeface="Meiryo UI" panose="020B0604030504040204" pitchFamily="50" charset="-128"/>
                        </a:rPr>
                        <a:t>単位／月</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5236951"/>
                  </a:ext>
                </a:extLst>
              </a:tr>
              <a:tr h="694363">
                <a:tc rowSpan="2">
                  <a:txBody>
                    <a:bodyPr/>
                    <a:lstStyle/>
                    <a:p>
                      <a:pPr>
                        <a:lnSpc>
                          <a:spcPts val="1200"/>
                        </a:lnSpc>
                        <a:spcAft>
                          <a:spcPts val="300"/>
                        </a:spcAft>
                      </a:pPr>
                      <a:r>
                        <a:rPr lang="ja-JP" sz="1200" b="0">
                          <a:solidFill>
                            <a:schemeClr val="tx1"/>
                          </a:solidFill>
                          <a:effectLst/>
                          <a:latin typeface="Meiryo UI" panose="020B0604030504040204" pitchFamily="50" charset="-128"/>
                          <a:ea typeface="Meiryo UI" panose="020B0604030504040204" pitchFamily="50" charset="-128"/>
                        </a:rPr>
                        <a:t>緊急時支援加算</a:t>
                      </a:r>
                      <a:endParaRPr lang="ja-JP" sz="1200" b="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33350">
                        <a:lnSpc>
                          <a:spcPts val="1200"/>
                        </a:lnSpc>
                        <a:spcAft>
                          <a:spcPts val="600"/>
                        </a:spcAft>
                      </a:pPr>
                      <a:r>
                        <a:rPr lang="ja-JP" sz="1200" b="0" dirty="0">
                          <a:solidFill>
                            <a:schemeClr val="tx1"/>
                          </a:solidFill>
                          <a:effectLst/>
                          <a:latin typeface="Meiryo UI" panose="020B0604030504040204" pitchFamily="50" charset="-128"/>
                          <a:ea typeface="Meiryo UI" panose="020B0604030504040204" pitchFamily="50" charset="-128"/>
                        </a:rPr>
                        <a:t>イ 緊急時支援加算</a:t>
                      </a:r>
                      <a:r>
                        <a:rPr lang="en-US" sz="1200" b="0" dirty="0">
                          <a:solidFill>
                            <a:schemeClr val="tx1"/>
                          </a:solidFill>
                          <a:effectLst/>
                          <a:latin typeface="Meiryo UI" panose="020B0604030504040204" pitchFamily="50" charset="-128"/>
                          <a:ea typeface="Meiryo UI" panose="020B0604030504040204" pitchFamily="50" charset="-128"/>
                        </a:rPr>
                        <a:t>(</a:t>
                      </a:r>
                      <a:r>
                        <a:rPr lang="ja-JP" sz="1200" b="0" dirty="0">
                          <a:solidFill>
                            <a:schemeClr val="tx1"/>
                          </a:solidFill>
                          <a:effectLst/>
                          <a:latin typeface="Meiryo UI" panose="020B0604030504040204" pitchFamily="50" charset="-128"/>
                          <a:ea typeface="Meiryo UI" panose="020B0604030504040204" pitchFamily="50" charset="-128"/>
                        </a:rPr>
                        <a:t>Ⅰ</a:t>
                      </a:r>
                      <a:r>
                        <a:rPr lang="en-US" sz="1200" b="0" dirty="0">
                          <a:solidFill>
                            <a:schemeClr val="tx1"/>
                          </a:solidFill>
                          <a:effectLst/>
                          <a:latin typeface="Meiryo UI" panose="020B0604030504040204" pitchFamily="50" charset="-128"/>
                          <a:ea typeface="Meiryo UI" panose="020B0604030504040204" pitchFamily="50" charset="-128"/>
                        </a:rPr>
                        <a:t>)</a:t>
                      </a:r>
                      <a:br>
                        <a:rPr lang="en-US" sz="1200" b="0" dirty="0">
                          <a:solidFill>
                            <a:schemeClr val="tx1"/>
                          </a:solidFill>
                          <a:effectLst/>
                          <a:latin typeface="Meiryo UI" panose="020B0604030504040204" pitchFamily="50" charset="-128"/>
                          <a:ea typeface="Meiryo UI" panose="020B0604030504040204" pitchFamily="50" charset="-128"/>
                        </a:rPr>
                      </a:br>
                      <a:r>
                        <a:rPr lang="ja-JP" sz="1200" b="0" dirty="0">
                          <a:solidFill>
                            <a:schemeClr val="tx1"/>
                          </a:solidFill>
                          <a:effectLst/>
                          <a:latin typeface="Meiryo UI" panose="020B0604030504040204" pitchFamily="50" charset="-128"/>
                          <a:ea typeface="Meiryo UI" panose="020B0604030504040204" pitchFamily="50" charset="-128"/>
                        </a:rPr>
                        <a:t>緊急時に利用者等からの要請に基づき、深夜に速やかに利用者の居宅等への訪問等による支援を行った場合</a:t>
                      </a:r>
                      <a:r>
                        <a:rPr lang="ja-JP" altLang="en-US" sz="1200" b="0" dirty="0">
                          <a:solidFill>
                            <a:schemeClr val="tx1"/>
                          </a:solidFill>
                          <a:effectLst/>
                          <a:latin typeface="Meiryo UI" panose="020B0604030504040204" pitchFamily="50" charset="-128"/>
                          <a:ea typeface="Meiryo UI" panose="020B0604030504040204" pitchFamily="50" charset="-128"/>
                        </a:rPr>
                        <a:t>　</a:t>
                      </a:r>
                      <a:br>
                        <a:rPr lang="en-US" altLang="ja-JP" sz="1200" b="0" dirty="0">
                          <a:solidFill>
                            <a:schemeClr val="tx1"/>
                          </a:solidFill>
                          <a:effectLst/>
                          <a:latin typeface="Meiryo UI" panose="020B0604030504040204" pitchFamily="50" charset="-128"/>
                          <a:ea typeface="Meiryo UI" panose="020B0604030504040204" pitchFamily="50" charset="-128"/>
                        </a:rPr>
                      </a:br>
                      <a:r>
                        <a:rPr lang="ja-JP" sz="1200" b="0" dirty="0">
                          <a:solidFill>
                            <a:schemeClr val="tx1"/>
                          </a:solidFill>
                          <a:effectLst/>
                          <a:latin typeface="Meiryo UI" panose="020B0604030504040204" pitchFamily="50" charset="-128"/>
                          <a:ea typeface="Meiryo UI" panose="020B0604030504040204" pitchFamily="50" charset="-128"/>
                        </a:rPr>
                        <a:t>※地域生活支援拠点等の場合　</a:t>
                      </a:r>
                      <a:r>
                        <a:rPr lang="en-US" sz="1200" b="0" dirty="0">
                          <a:solidFill>
                            <a:schemeClr val="tx1"/>
                          </a:solidFill>
                          <a:effectLst/>
                          <a:latin typeface="Meiryo UI" panose="020B0604030504040204" pitchFamily="50" charset="-128"/>
                          <a:ea typeface="Meiryo UI" panose="020B0604030504040204" pitchFamily="50" charset="-128"/>
                        </a:rPr>
                        <a:t>+50</a:t>
                      </a:r>
                      <a:r>
                        <a:rPr lang="ja-JP" sz="1200" b="0" dirty="0">
                          <a:solidFill>
                            <a:schemeClr val="tx1"/>
                          </a:solidFill>
                          <a:effectLst/>
                          <a:latin typeface="Meiryo UI" panose="020B0604030504040204" pitchFamily="50" charset="-128"/>
                          <a:ea typeface="Meiryo UI" panose="020B0604030504040204" pitchFamily="50" charset="-128"/>
                        </a:rPr>
                        <a:t>単位</a:t>
                      </a:r>
                      <a:endParaRPr lang="en-US" altLang="ja-JP" sz="1200" b="0" dirty="0">
                        <a:solidFill>
                          <a:schemeClr val="tx1"/>
                        </a:solidFill>
                        <a:effectLst/>
                        <a:latin typeface="Meiryo UI" panose="020B0604030504040204" pitchFamily="50" charset="-128"/>
                        <a:ea typeface="Meiryo UI" panose="020B0604030504040204" pitchFamily="50" charset="-128"/>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33350">
                        <a:lnSpc>
                          <a:spcPts val="1200"/>
                        </a:lnSpc>
                        <a:spcAft>
                          <a:spcPts val="600"/>
                        </a:spcAft>
                      </a:pPr>
                      <a:r>
                        <a:rPr lang="en-US" sz="1200" b="0" dirty="0">
                          <a:solidFill>
                            <a:schemeClr val="tx1"/>
                          </a:solidFill>
                          <a:effectLst/>
                          <a:latin typeface="Meiryo UI" panose="020B0604030504040204" pitchFamily="50" charset="-128"/>
                          <a:ea typeface="Meiryo UI" panose="020B0604030504040204" pitchFamily="50" charset="-128"/>
                        </a:rPr>
                        <a:t>711</a:t>
                      </a:r>
                      <a:r>
                        <a:rPr lang="ja-JP" sz="1200" b="0" dirty="0">
                          <a:solidFill>
                            <a:schemeClr val="tx1"/>
                          </a:solidFill>
                          <a:effectLst/>
                          <a:latin typeface="Meiryo UI" panose="020B0604030504040204" pitchFamily="50" charset="-128"/>
                          <a:ea typeface="Meiryo UI" panose="020B0604030504040204" pitchFamily="50" charset="-128"/>
                        </a:rPr>
                        <a:t>単位／日</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0139094"/>
                  </a:ext>
                </a:extLst>
              </a:tr>
              <a:tr h="401915">
                <a:tc vMerge="1">
                  <a:txBody>
                    <a:bodyPr/>
                    <a:lstStyle/>
                    <a:p>
                      <a:endParaRPr kumimoji="1" lang="ja-JP" altLang="en-US"/>
                    </a:p>
                  </a:txBody>
                  <a:tcPr/>
                </a:tc>
                <a:tc>
                  <a:txBody>
                    <a:bodyPr/>
                    <a:lstStyle/>
                    <a:p>
                      <a:pPr marR="133350">
                        <a:lnSpc>
                          <a:spcPts val="1200"/>
                        </a:lnSpc>
                        <a:spcAft>
                          <a:spcPts val="600"/>
                        </a:spcAft>
                      </a:pPr>
                      <a:r>
                        <a:rPr lang="ja-JP" sz="1200" b="0" dirty="0">
                          <a:solidFill>
                            <a:schemeClr val="tx1"/>
                          </a:solidFill>
                          <a:effectLst/>
                          <a:latin typeface="Meiryo UI" panose="020B0604030504040204" pitchFamily="50" charset="-128"/>
                          <a:ea typeface="Meiryo UI" panose="020B0604030504040204" pitchFamily="50" charset="-128"/>
                        </a:rPr>
                        <a:t>ロ 緊急時支援加算</a:t>
                      </a:r>
                      <a:r>
                        <a:rPr lang="en-US" sz="1200" b="0" dirty="0">
                          <a:solidFill>
                            <a:schemeClr val="tx1"/>
                          </a:solidFill>
                          <a:effectLst/>
                          <a:latin typeface="Meiryo UI" panose="020B0604030504040204" pitchFamily="50" charset="-128"/>
                          <a:ea typeface="Meiryo UI" panose="020B0604030504040204" pitchFamily="50" charset="-128"/>
                        </a:rPr>
                        <a:t>(</a:t>
                      </a:r>
                      <a:r>
                        <a:rPr lang="ja-JP" sz="1200" b="0" dirty="0">
                          <a:solidFill>
                            <a:schemeClr val="tx1"/>
                          </a:solidFill>
                          <a:effectLst/>
                          <a:latin typeface="Meiryo UI" panose="020B0604030504040204" pitchFamily="50" charset="-128"/>
                          <a:ea typeface="Meiryo UI" panose="020B0604030504040204" pitchFamily="50" charset="-128"/>
                        </a:rPr>
                        <a:t>Ⅱ</a:t>
                      </a:r>
                      <a:r>
                        <a:rPr lang="en-US" sz="1200" b="0" dirty="0">
                          <a:solidFill>
                            <a:schemeClr val="tx1"/>
                          </a:solidFill>
                          <a:effectLst/>
                          <a:latin typeface="Meiryo UI" panose="020B0604030504040204" pitchFamily="50" charset="-128"/>
                          <a:ea typeface="Meiryo UI" panose="020B0604030504040204" pitchFamily="50" charset="-128"/>
                        </a:rPr>
                        <a:t>)</a:t>
                      </a:r>
                      <a:br>
                        <a:rPr lang="en-US" sz="1200" b="0" dirty="0">
                          <a:solidFill>
                            <a:schemeClr val="tx1"/>
                          </a:solidFill>
                          <a:effectLst/>
                          <a:latin typeface="Meiryo UI" panose="020B0604030504040204" pitchFamily="50" charset="-128"/>
                          <a:ea typeface="Meiryo UI" panose="020B0604030504040204" pitchFamily="50" charset="-128"/>
                        </a:rPr>
                      </a:br>
                      <a:r>
                        <a:rPr lang="ja-JP" sz="1200" b="0" dirty="0">
                          <a:solidFill>
                            <a:schemeClr val="tx1"/>
                          </a:solidFill>
                          <a:effectLst/>
                          <a:latin typeface="Meiryo UI" panose="020B0604030504040204" pitchFamily="50" charset="-128"/>
                          <a:ea typeface="Meiryo UI" panose="020B0604030504040204" pitchFamily="50" charset="-128"/>
                        </a:rPr>
                        <a:t>緊急時に利用者等からの要請に基づき、深夜に電話による相談援助を行った場合</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33350">
                        <a:lnSpc>
                          <a:spcPts val="1200"/>
                        </a:lnSpc>
                        <a:spcAft>
                          <a:spcPts val="600"/>
                        </a:spcAft>
                      </a:pPr>
                      <a:r>
                        <a:rPr lang="en-US" sz="1200" b="0" dirty="0">
                          <a:solidFill>
                            <a:schemeClr val="tx1"/>
                          </a:solidFill>
                          <a:effectLst/>
                          <a:latin typeface="Meiryo UI" panose="020B0604030504040204" pitchFamily="50" charset="-128"/>
                          <a:ea typeface="Meiryo UI" panose="020B0604030504040204" pitchFamily="50" charset="-128"/>
                        </a:rPr>
                        <a:t>94</a:t>
                      </a:r>
                      <a:r>
                        <a:rPr lang="ja-JP" sz="1200" b="0" dirty="0">
                          <a:solidFill>
                            <a:schemeClr val="tx1"/>
                          </a:solidFill>
                          <a:effectLst/>
                          <a:latin typeface="Meiryo UI" panose="020B0604030504040204" pitchFamily="50" charset="-128"/>
                          <a:ea typeface="Meiryo UI" panose="020B0604030504040204" pitchFamily="50" charset="-128"/>
                        </a:rPr>
                        <a:t>単位／日</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2515181"/>
                  </a:ext>
                </a:extLst>
              </a:tr>
              <a:tr h="409218">
                <a:tc>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日常生活支援情報提供加算</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あらかじめ利用者の同意を得て、精神障害者が日常生活を維持する上で必要な情報を、精神科病院等に対して情報提供</a:t>
                      </a:r>
                      <a:r>
                        <a:rPr lang="ja-JP" sz="1200" b="0">
                          <a:solidFill>
                            <a:schemeClr val="tx1"/>
                          </a:solidFill>
                          <a:effectLst/>
                          <a:latin typeface="Meiryo UI" panose="020B0604030504040204" pitchFamily="50" charset="-128"/>
                          <a:ea typeface="Meiryo UI" panose="020B0604030504040204" pitchFamily="50" charset="-128"/>
                        </a:rPr>
                        <a:t>した場合（月</a:t>
                      </a:r>
                      <a:r>
                        <a:rPr lang="ja-JP" sz="1200" b="0" dirty="0">
                          <a:solidFill>
                            <a:schemeClr val="tx1"/>
                          </a:solidFill>
                          <a:effectLst/>
                          <a:latin typeface="Meiryo UI" panose="020B0604030504040204" pitchFamily="50" charset="-128"/>
                          <a:ea typeface="Meiryo UI" panose="020B0604030504040204" pitchFamily="50" charset="-128"/>
                        </a:rPr>
                        <a:t>１回を限度）</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Aft>
                          <a:spcPts val="300"/>
                        </a:spcAft>
                      </a:pPr>
                      <a:r>
                        <a:rPr lang="en-US" sz="1200" b="0" dirty="0">
                          <a:solidFill>
                            <a:schemeClr val="tx1"/>
                          </a:solidFill>
                          <a:effectLst/>
                          <a:latin typeface="Meiryo UI" panose="020B0604030504040204" pitchFamily="50" charset="-128"/>
                          <a:ea typeface="Meiryo UI" panose="020B0604030504040204" pitchFamily="50" charset="-128"/>
                        </a:rPr>
                        <a:t>100</a:t>
                      </a:r>
                      <a:r>
                        <a:rPr lang="ja-JP" sz="1200" b="0" dirty="0">
                          <a:solidFill>
                            <a:schemeClr val="tx1"/>
                          </a:solidFill>
                          <a:effectLst/>
                          <a:latin typeface="Meiryo UI" panose="020B0604030504040204" pitchFamily="50" charset="-128"/>
                          <a:ea typeface="Meiryo UI" panose="020B0604030504040204" pitchFamily="50" charset="-128"/>
                        </a:rPr>
                        <a:t>単位／回</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157446"/>
                  </a:ext>
                </a:extLst>
              </a:tr>
              <a:tr h="423746">
                <a:tc>
                  <a:txBody>
                    <a:bodyPr/>
                    <a:lstStyle/>
                    <a:p>
                      <a:pPr>
                        <a:lnSpc>
                          <a:spcPts val="1200"/>
                        </a:lnSpc>
                        <a:spcAft>
                          <a:spcPts val="300"/>
                        </a:spcAft>
                      </a:pPr>
                      <a:r>
                        <a:rPr lang="ja-JP" sz="1200" b="0">
                          <a:solidFill>
                            <a:schemeClr val="tx1"/>
                          </a:solidFill>
                          <a:effectLst/>
                          <a:latin typeface="Meiryo UI" panose="020B0604030504040204" pitchFamily="50" charset="-128"/>
                          <a:ea typeface="Meiryo UI" panose="020B0604030504040204" pitchFamily="50" charset="-128"/>
                        </a:rPr>
                        <a:t>居住支援連携体制加算</a:t>
                      </a:r>
                      <a:endParaRPr lang="ja-JP" sz="1200" b="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居住支援法人や居住支援協議会との連携体制を構築し、月に１回以上、情報連携を図る場を設けて情報共有した場合</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Aft>
                          <a:spcPts val="300"/>
                        </a:spcAft>
                      </a:pPr>
                      <a:r>
                        <a:rPr lang="en-US" sz="1200" b="0" dirty="0">
                          <a:solidFill>
                            <a:schemeClr val="tx1"/>
                          </a:solidFill>
                          <a:effectLst/>
                          <a:latin typeface="Meiryo UI" panose="020B0604030504040204" pitchFamily="50" charset="-128"/>
                          <a:ea typeface="Meiryo UI" panose="020B0604030504040204" pitchFamily="50" charset="-128"/>
                        </a:rPr>
                        <a:t>35</a:t>
                      </a:r>
                      <a:r>
                        <a:rPr lang="ja-JP" sz="1200" b="0" dirty="0">
                          <a:solidFill>
                            <a:schemeClr val="tx1"/>
                          </a:solidFill>
                          <a:effectLst/>
                          <a:latin typeface="Meiryo UI" panose="020B0604030504040204" pitchFamily="50" charset="-128"/>
                          <a:ea typeface="Meiryo UI" panose="020B0604030504040204" pitchFamily="50" charset="-128"/>
                        </a:rPr>
                        <a:t>単位／月</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4796498"/>
                  </a:ext>
                </a:extLst>
              </a:tr>
              <a:tr h="499551">
                <a:tc>
                  <a:txBody>
                    <a:bodyPr/>
                    <a:lstStyle/>
                    <a:p>
                      <a:pPr>
                        <a:lnSpc>
                          <a:spcPts val="1200"/>
                        </a:lnSpc>
                        <a:spcAft>
                          <a:spcPts val="300"/>
                        </a:spcAft>
                      </a:pPr>
                      <a:r>
                        <a:rPr lang="ja-JP" sz="1200" b="0">
                          <a:solidFill>
                            <a:schemeClr val="tx1"/>
                          </a:solidFill>
                          <a:effectLst/>
                          <a:latin typeface="Meiryo UI" panose="020B0604030504040204" pitchFamily="50" charset="-128"/>
                          <a:ea typeface="Meiryo UI" panose="020B0604030504040204" pitchFamily="50" charset="-128"/>
                        </a:rPr>
                        <a:t>地域居住支援体制強化推進加算</a:t>
                      </a:r>
                      <a:endParaRPr lang="ja-JP" sz="1200" b="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住居の確保及び居住支援に係る課題を文書により報告する等の居住支援体制強化の取組を</a:t>
                      </a:r>
                      <a:r>
                        <a:rPr lang="ja-JP" sz="1200" b="0">
                          <a:solidFill>
                            <a:schemeClr val="tx1"/>
                          </a:solidFill>
                          <a:effectLst/>
                          <a:latin typeface="Meiryo UI" panose="020B0604030504040204" pitchFamily="50" charset="-128"/>
                          <a:ea typeface="Meiryo UI" panose="020B0604030504040204" pitchFamily="50" charset="-128"/>
                        </a:rPr>
                        <a:t>行った場合（月</a:t>
                      </a:r>
                      <a:r>
                        <a:rPr lang="ja-JP" sz="1200" b="0" dirty="0">
                          <a:solidFill>
                            <a:schemeClr val="tx1"/>
                          </a:solidFill>
                          <a:effectLst/>
                          <a:latin typeface="Meiryo UI" panose="020B0604030504040204" pitchFamily="50" charset="-128"/>
                          <a:ea typeface="Meiryo UI" panose="020B0604030504040204" pitchFamily="50" charset="-128"/>
                        </a:rPr>
                        <a:t>１回を限度）</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Aft>
                          <a:spcPts val="300"/>
                        </a:spcAft>
                      </a:pPr>
                      <a:r>
                        <a:rPr lang="en-US" sz="1200" b="0" dirty="0">
                          <a:solidFill>
                            <a:schemeClr val="tx1"/>
                          </a:solidFill>
                          <a:effectLst/>
                          <a:latin typeface="Meiryo UI" panose="020B0604030504040204" pitchFamily="50" charset="-128"/>
                          <a:ea typeface="Meiryo UI" panose="020B0604030504040204" pitchFamily="50" charset="-128"/>
                        </a:rPr>
                        <a:t>500</a:t>
                      </a:r>
                      <a:r>
                        <a:rPr lang="ja-JP" sz="1200" b="0" dirty="0">
                          <a:solidFill>
                            <a:schemeClr val="tx1"/>
                          </a:solidFill>
                          <a:effectLst/>
                          <a:latin typeface="Meiryo UI" panose="020B0604030504040204" pitchFamily="50" charset="-128"/>
                          <a:ea typeface="Meiryo UI" panose="020B0604030504040204" pitchFamily="50" charset="-128"/>
                        </a:rPr>
                        <a:t>単位／回</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35772710"/>
                  </a:ext>
                </a:extLst>
              </a:tr>
            </a:tbl>
          </a:graphicData>
        </a:graphic>
      </p:graphicFrame>
      <p:sp>
        <p:nvSpPr>
          <p:cNvPr id="12" name="タイトル 1">
            <a:extLst>
              <a:ext uri="{FF2B5EF4-FFF2-40B4-BE49-F238E27FC236}">
                <a16:creationId xmlns:a16="http://schemas.microsoft.com/office/drawing/2014/main" id="{B6BF897F-7722-40CD-86EA-20EA81416442}"/>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（参考）</a:t>
            </a:r>
            <a:r>
              <a:rPr lang="zh-TW" altLang="en-US" dirty="0">
                <a:latin typeface="Meiryo UI" panose="020B0604030504040204" pitchFamily="50" charset="-128"/>
                <a:ea typeface="Meiryo UI" panose="020B0604030504040204" pitchFamily="50" charset="-128"/>
              </a:rPr>
              <a:t>報酬</a:t>
            </a:r>
            <a:r>
              <a:rPr lang="ja-JP" altLang="en-US" dirty="0">
                <a:latin typeface="Meiryo UI" panose="020B0604030504040204" pitchFamily="50" charset="-128"/>
                <a:ea typeface="Meiryo UI" panose="020B0604030504040204" pitchFamily="50" charset="-128"/>
              </a:rPr>
              <a:t>設定　</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再掲</a:t>
            </a:r>
            <a:endParaRPr lang="zh-TW"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360788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3">
            <a:extLst>
              <a:ext uri="{FF2B5EF4-FFF2-40B4-BE49-F238E27FC236}">
                <a16:creationId xmlns:a16="http://schemas.microsoft.com/office/drawing/2014/main" id="{5554C75F-479A-4DDA-B8E2-37210E85E649}"/>
              </a:ext>
            </a:extLst>
          </p:cNvPr>
          <p:cNvSpPr txBox="1">
            <a:spLocks/>
          </p:cNvSpPr>
          <p:nvPr/>
        </p:nvSpPr>
        <p:spPr>
          <a:xfrm>
            <a:off x="601758" y="1305102"/>
            <a:ext cx="4116545" cy="507777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spcAft>
                <a:spcPts val="600"/>
              </a:spcAft>
            </a:pPr>
            <a:r>
              <a:rPr lang="ja-JP" altLang="en-US" sz="1600" b="1" u="sng" dirty="0">
                <a:latin typeface="Meiryo UI" panose="020B0604030504040204" pitchFamily="50" charset="-128"/>
                <a:ea typeface="Meiryo UI" panose="020B0604030504040204" pitchFamily="50" charset="-128"/>
              </a:rPr>
              <a:t>５．居住支援法人の制度</a:t>
            </a:r>
            <a:br>
              <a:rPr lang="en-US" altLang="ja-JP" sz="16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（１）新たな住宅セーフティネット制度</a:t>
            </a:r>
            <a:endParaRPr lang="en-US" altLang="ja-JP" sz="1200" dirty="0">
              <a:latin typeface="Meiryo UI" panose="020B0604030504040204" pitchFamily="50" charset="-128"/>
              <a:ea typeface="Meiryo UI" panose="020B0604030504040204" pitchFamily="50" charset="-128"/>
            </a:endParaRPr>
          </a:p>
          <a:p>
            <a:pPr algn="l">
              <a:lnSpc>
                <a:spcPct val="150000"/>
              </a:lnSpc>
              <a:spcAft>
                <a:spcPts val="600"/>
              </a:spcAft>
            </a:pP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（２）居住支援法人の役割</a:t>
            </a:r>
            <a:endParaRPr lang="en-US" altLang="ja-JP" sz="1200"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DF4376CF-108F-47C8-9583-439F5F20FF49}"/>
              </a:ext>
            </a:extLst>
          </p:cNvPr>
          <p:cNvSpPr/>
          <p:nvPr/>
        </p:nvSpPr>
        <p:spPr>
          <a:xfrm>
            <a:off x="481558" y="526571"/>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午後の部：自立生活援助事業者と居住支援法人の連携</a:t>
            </a:r>
            <a:endParaRPr lang="ja-JP" altLang="en-US" sz="2400" dirty="0"/>
          </a:p>
        </p:txBody>
      </p:sp>
      <p:sp>
        <p:nvSpPr>
          <p:cNvPr id="6" name="タイトル 3">
            <a:extLst>
              <a:ext uri="{FF2B5EF4-FFF2-40B4-BE49-F238E27FC236}">
                <a16:creationId xmlns:a16="http://schemas.microsoft.com/office/drawing/2014/main" id="{AD354461-2293-49D6-89E2-EEF3A2BFBD7A}"/>
              </a:ext>
            </a:extLst>
          </p:cNvPr>
          <p:cNvSpPr txBox="1">
            <a:spLocks/>
          </p:cNvSpPr>
          <p:nvPr/>
        </p:nvSpPr>
        <p:spPr>
          <a:xfrm>
            <a:off x="4590006" y="1305102"/>
            <a:ext cx="4232295" cy="507777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spcAft>
                <a:spcPts val="600"/>
              </a:spcAft>
            </a:pPr>
            <a:r>
              <a:rPr lang="ja-JP" altLang="en-US" sz="1600" b="1" u="sng" dirty="0">
                <a:latin typeface="Meiryo UI" panose="020B0604030504040204" pitchFamily="50" charset="-128"/>
                <a:ea typeface="Meiryo UI" panose="020B0604030504040204" pitchFamily="50" charset="-128"/>
              </a:rPr>
              <a:t>６．居住支援法人による支援の概要とポイント</a:t>
            </a:r>
            <a:br>
              <a:rPr lang="en-US" altLang="ja-JP" sz="14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（１）支援の一連の流れとポイント</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１）入居・転居に向けた支援</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２）生活支援　　</a:t>
            </a:r>
            <a:endParaRPr lang="en-US" altLang="ja-JP" sz="1200" dirty="0">
              <a:latin typeface="Meiryo UI" panose="020B0604030504040204" pitchFamily="50" charset="-128"/>
              <a:ea typeface="Meiryo UI" panose="020B0604030504040204" pitchFamily="50" charset="-128"/>
            </a:endParaRPr>
          </a:p>
          <a:p>
            <a:pPr algn="l">
              <a:lnSpc>
                <a:spcPct val="150000"/>
              </a:lnSpc>
              <a:spcAft>
                <a:spcPts val="600"/>
              </a:spcAft>
            </a:pP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（２）居住支援法人による支援事例</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pPr algn="l">
              <a:lnSpc>
                <a:spcPct val="150000"/>
              </a:lnSpc>
              <a:spcAft>
                <a:spcPts val="600"/>
              </a:spcAft>
            </a:pP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15882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3">
            <a:extLst>
              <a:ext uri="{FF2B5EF4-FFF2-40B4-BE49-F238E27FC236}">
                <a16:creationId xmlns:a16="http://schemas.microsoft.com/office/drawing/2014/main" id="{5554C75F-479A-4DDA-B8E2-37210E85E649}"/>
              </a:ext>
            </a:extLst>
          </p:cNvPr>
          <p:cNvSpPr txBox="1">
            <a:spLocks/>
          </p:cNvSpPr>
          <p:nvPr/>
        </p:nvSpPr>
        <p:spPr>
          <a:xfrm>
            <a:off x="601758" y="1305102"/>
            <a:ext cx="4116545" cy="507777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spcAft>
                <a:spcPts val="600"/>
              </a:spcAft>
            </a:pPr>
            <a:r>
              <a:rPr lang="ja-JP" altLang="en-US" sz="1600" b="1" u="sng" dirty="0">
                <a:latin typeface="Meiryo UI" panose="020B0604030504040204" pitchFamily="50" charset="-128"/>
                <a:ea typeface="Meiryo UI" panose="020B0604030504040204" pitchFamily="50" charset="-128"/>
              </a:rPr>
              <a:t>７．自立生活援助事業者と居住支援法人の連携</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（１）想定される連携のあり方</a:t>
            </a:r>
            <a:endParaRPr lang="en-US" altLang="ja-JP" sz="1200" dirty="0">
              <a:latin typeface="Meiryo UI" panose="020B0604030504040204" pitchFamily="50" charset="-128"/>
              <a:ea typeface="Meiryo UI" panose="020B0604030504040204" pitchFamily="50" charset="-128"/>
            </a:endParaRPr>
          </a:p>
          <a:p>
            <a:pPr algn="l">
              <a:lnSpc>
                <a:spcPct val="150000"/>
              </a:lnSpc>
              <a:spcAft>
                <a:spcPts val="600"/>
              </a:spcAft>
            </a:pP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（２）連携の事例</a:t>
            </a:r>
            <a:br>
              <a:rPr lang="en-US" altLang="ja-JP" sz="1200" b="1"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１）自立生活援助事業者と居住支援法人の連携により</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入居及び生活支援を実施</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２）自立生活援助事業者と居住支援法人が共同で</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協議会へ報告を実施</a:t>
            </a:r>
            <a:endParaRPr lang="en-US" altLang="ja-JP" sz="1200" dirty="0">
              <a:latin typeface="Meiryo UI" panose="020B0604030504040204" pitchFamily="50" charset="-128"/>
              <a:ea typeface="Meiryo UI" panose="020B0604030504040204" pitchFamily="50" charset="-128"/>
            </a:endParaRPr>
          </a:p>
          <a:p>
            <a:pPr algn="l">
              <a:lnSpc>
                <a:spcPct val="150000"/>
              </a:lnSpc>
              <a:spcAft>
                <a:spcPts val="600"/>
              </a:spcAft>
            </a:pP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DF4376CF-108F-47C8-9583-439F5F20FF49}"/>
              </a:ext>
            </a:extLst>
          </p:cNvPr>
          <p:cNvSpPr/>
          <p:nvPr/>
        </p:nvSpPr>
        <p:spPr>
          <a:xfrm>
            <a:off x="481558" y="526571"/>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午後の部：自立生活援助事業者と居住支援法人の連携</a:t>
            </a:r>
            <a:endParaRPr lang="ja-JP" altLang="en-US" sz="2400" dirty="0"/>
          </a:p>
        </p:txBody>
      </p:sp>
      <p:sp>
        <p:nvSpPr>
          <p:cNvPr id="6" name="タイトル 3">
            <a:extLst>
              <a:ext uri="{FF2B5EF4-FFF2-40B4-BE49-F238E27FC236}">
                <a16:creationId xmlns:a16="http://schemas.microsoft.com/office/drawing/2014/main" id="{AD354461-2293-49D6-89E2-EEF3A2BFBD7A}"/>
              </a:ext>
            </a:extLst>
          </p:cNvPr>
          <p:cNvSpPr txBox="1">
            <a:spLocks/>
          </p:cNvSpPr>
          <p:nvPr/>
        </p:nvSpPr>
        <p:spPr>
          <a:xfrm>
            <a:off x="4590006" y="1305102"/>
            <a:ext cx="4232295" cy="507777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spcAft>
                <a:spcPts val="600"/>
              </a:spcAft>
            </a:pPr>
            <a:r>
              <a:rPr lang="ja-JP" altLang="en-US" sz="1600" b="1" u="sng" dirty="0">
                <a:latin typeface="Meiryo UI" panose="020B0604030504040204" pitchFamily="50" charset="-128"/>
                <a:ea typeface="Meiryo UI" panose="020B0604030504040204" pitchFamily="50" charset="-128"/>
              </a:rPr>
              <a:t>８．グループディスカッション</a:t>
            </a:r>
            <a:br>
              <a:rPr lang="en-US" altLang="ja-JP" sz="14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（１）グループディスカッションの実施</a:t>
            </a:r>
            <a:endParaRPr lang="en-US" altLang="ja-JP" sz="1200" dirty="0">
              <a:latin typeface="Meiryo UI" panose="020B0604030504040204" pitchFamily="50" charset="-128"/>
              <a:ea typeface="Meiryo UI" panose="020B0604030504040204" pitchFamily="50" charset="-128"/>
            </a:endParaRPr>
          </a:p>
          <a:p>
            <a:pPr algn="l">
              <a:lnSpc>
                <a:spcPct val="150000"/>
              </a:lnSpc>
              <a:spcAft>
                <a:spcPts val="600"/>
              </a:spcAft>
            </a:pP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（２）ディスカッション結果の発表・講師への質問</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pPr algn="l">
              <a:lnSpc>
                <a:spcPct val="150000"/>
              </a:lnSpc>
              <a:spcAft>
                <a:spcPts val="600"/>
              </a:spcAft>
            </a:pP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26716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116CDB1-8EA8-4B1A-8270-8DF3E51188FF}"/>
              </a:ext>
            </a:extLst>
          </p:cNvPr>
          <p:cNvSpPr txBox="1"/>
          <p:nvPr/>
        </p:nvSpPr>
        <p:spPr>
          <a:xfrm>
            <a:off x="482600" y="1265072"/>
            <a:ext cx="6756400" cy="3028650"/>
          </a:xfrm>
          <a:prstGeom prst="rect">
            <a:avLst/>
          </a:prstGeom>
          <a:noFill/>
        </p:spPr>
        <p:txBody>
          <a:bodyPr wrap="square" rtlCol="0">
            <a:spAutoFit/>
          </a:bodyPr>
          <a:lstStyle/>
          <a:p>
            <a:pPr>
              <a:lnSpc>
                <a:spcPct val="150000"/>
              </a:lnSpc>
              <a:spcAft>
                <a:spcPts val="600"/>
              </a:spcAft>
            </a:pPr>
            <a:r>
              <a:rPr lang="ja-JP" altLang="en-US" sz="2000" b="1" dirty="0">
                <a:latin typeface="Meiryo UI" panose="020B0604030504040204" pitchFamily="50" charset="-128"/>
                <a:ea typeface="Meiryo UI" panose="020B0604030504040204" pitchFamily="50" charset="-128"/>
              </a:rPr>
              <a:t>５．居住支援法人の制度</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b="1" dirty="0">
                <a:highlight>
                  <a:srgbClr val="FFFF00"/>
                </a:highlight>
                <a:latin typeface="Meiryo UI" panose="020B0604030504040204" pitchFamily="50" charset="-128"/>
                <a:ea typeface="Meiryo UI" panose="020B0604030504040204" pitchFamily="50" charset="-128"/>
              </a:rPr>
              <a:t>（１）新たな住宅セーフティネット制度の概要</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dirty="0">
                <a:latin typeface="Meiryo UI" panose="020B0604030504040204" pitchFamily="50" charset="-128"/>
                <a:ea typeface="Meiryo UI" panose="020B0604030504040204" pitchFamily="50" charset="-128"/>
              </a:rPr>
              <a:t>（２）居住支援法人の役割</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６．居住支援法人による支援の概要とポイント</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７</a:t>
            </a:r>
            <a:r>
              <a:rPr lang="zh-TW" altLang="en-US"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自立生活援助事業者と居住支援法人の連携</a:t>
            </a:r>
            <a:endParaRPr lang="en-US" altLang="zh-TW"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８．グループディスカッション</a:t>
            </a:r>
            <a:endParaRPr lang="zh-TW" altLang="en-US" sz="2000"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A5758320-9F89-4A9D-9398-9A64C4037F99}"/>
              </a:ext>
            </a:extLst>
          </p:cNvPr>
          <p:cNvSpPr/>
          <p:nvPr/>
        </p:nvSpPr>
        <p:spPr>
          <a:xfrm>
            <a:off x="551006" y="538902"/>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午後の部：自立生活援助事業者と居住支援法人の連携</a:t>
            </a:r>
            <a:endParaRPr lang="ja-JP" altLang="en-US" sz="2400" dirty="0"/>
          </a:p>
        </p:txBody>
      </p:sp>
      <p:sp>
        <p:nvSpPr>
          <p:cNvPr id="11" name="正方形/長方形 10">
            <a:extLst>
              <a:ext uri="{FF2B5EF4-FFF2-40B4-BE49-F238E27FC236}">
                <a16:creationId xmlns:a16="http://schemas.microsoft.com/office/drawing/2014/main" id="{10D6F93D-87B5-48C6-B3BB-0EC03E78CAE7}"/>
              </a:ext>
            </a:extLst>
          </p:cNvPr>
          <p:cNvSpPr/>
          <p:nvPr/>
        </p:nvSpPr>
        <p:spPr>
          <a:xfrm>
            <a:off x="5777345" y="1265072"/>
            <a:ext cx="3114403" cy="3584721"/>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lnSpc>
                <a:spcPct val="150000"/>
              </a:lnSpc>
            </a:pPr>
            <a:r>
              <a:rPr lang="ja-JP" altLang="en-US" sz="1400" b="1" dirty="0">
                <a:latin typeface="Meiryo UI" panose="020B0604030504040204" pitchFamily="50" charset="-128"/>
                <a:ea typeface="Meiryo UI" panose="020B0604030504040204" pitchFamily="50" charset="-128"/>
              </a:rPr>
              <a:t>本セクションの狙い</a:t>
            </a:r>
            <a:endParaRPr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このセクションでは、新たな住宅セーフティネット制度創設の背景と制度の概要について確認していきます。</a:t>
            </a:r>
          </a:p>
        </p:txBody>
      </p:sp>
    </p:spTree>
    <p:extLst>
      <p:ext uri="{BB962C8B-B14F-4D97-AF65-F5344CB8AC3E}">
        <p14:creationId xmlns:p14="http://schemas.microsoft.com/office/powerpoint/2010/main" val="29246628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113</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１）新たな住宅セーフティネット制度創設の背景</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高齢者、障害者、子育て世帯等、住宅の確保に配慮が必要な方は増加傾向にあります。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一方で、総人口の減少に伴い公営住宅の大幅な増加が見込めないものの、民間の空き家・空き室は増加しています。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このような背景を踏まえ、国は新たな仕組みを</a:t>
            </a:r>
            <a:r>
              <a:rPr lang="en-US" altLang="ja-JP" sz="1400" dirty="0">
                <a:latin typeface="Meiryo UI" panose="020B0604030504040204" pitchFamily="50" charset="-128"/>
                <a:ea typeface="Meiryo UI" panose="020B0604030504040204" pitchFamily="50" charset="-128"/>
              </a:rPr>
              <a:t>2017 </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10 </a:t>
            </a:r>
            <a:r>
              <a:rPr lang="ja-JP" altLang="en-US" sz="1400" dirty="0">
                <a:latin typeface="Meiryo UI" panose="020B0604030504040204" pitchFamily="50" charset="-128"/>
                <a:ea typeface="Meiryo UI" panose="020B0604030504040204" pitchFamily="50" charset="-128"/>
              </a:rPr>
              <a:t>月からスタートさせました。これを「新たな住宅セーフティネット制度」と言い、「住宅確保要配慮者に対する賃貸住宅の供給の促進に関する法律」（以下「住宅セーフティネット法」という。）の改正により創設されました。</a:t>
            </a:r>
          </a:p>
        </p:txBody>
      </p:sp>
      <p:grpSp>
        <p:nvGrpSpPr>
          <p:cNvPr id="19" name="グループ化 18">
            <a:extLst>
              <a:ext uri="{FF2B5EF4-FFF2-40B4-BE49-F238E27FC236}">
                <a16:creationId xmlns:a16="http://schemas.microsoft.com/office/drawing/2014/main" id="{0A0A9EC7-4F39-456C-A2FE-F72C58637D7D}"/>
              </a:ext>
            </a:extLst>
          </p:cNvPr>
          <p:cNvGrpSpPr/>
          <p:nvPr/>
        </p:nvGrpSpPr>
        <p:grpSpPr>
          <a:xfrm>
            <a:off x="749105" y="3568505"/>
            <a:ext cx="2024379" cy="2049780"/>
            <a:chOff x="2446020" y="1722120"/>
            <a:chExt cx="2024379" cy="2049780"/>
          </a:xfrm>
        </p:grpSpPr>
        <p:sp>
          <p:nvSpPr>
            <p:cNvPr id="20" name="Freeform 707">
              <a:extLst>
                <a:ext uri="{FF2B5EF4-FFF2-40B4-BE49-F238E27FC236}">
                  <a16:creationId xmlns:a16="http://schemas.microsoft.com/office/drawing/2014/main" id="{BE4DD075-4794-4491-A8D9-CE682B3AB6CA}"/>
                </a:ext>
              </a:extLst>
            </p:cNvPr>
            <p:cNvSpPr/>
            <p:nvPr/>
          </p:nvSpPr>
          <p:spPr>
            <a:xfrm>
              <a:off x="3470655" y="1730755"/>
              <a:ext cx="999744" cy="1037844"/>
            </a:xfrm>
            <a:custGeom>
              <a:avLst/>
              <a:gdLst>
                <a:gd name="connsiteX0" fmla="*/ 16002 w 999744"/>
                <a:gd name="connsiteY0" fmla="*/ 1010158 h 1037844"/>
                <a:gd name="connsiteX1" fmla="*/ 1004697 w 999744"/>
                <a:gd name="connsiteY1" fmla="*/ 1041273 h 1037844"/>
                <a:gd name="connsiteX2" fmla="*/ 47116 w 999744"/>
                <a:gd name="connsiteY2" fmla="*/ 21463 h 1037844"/>
                <a:gd name="connsiteX3" fmla="*/ 16002 w 999744"/>
                <a:gd name="connsiteY3" fmla="*/ 20955 h 1037844"/>
                <a:gd name="connsiteX4" fmla="*/ 16002 w 999744"/>
                <a:gd name="connsiteY4" fmla="*/ 1010158 h 1037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744" h="1037844">
                  <a:moveTo>
                    <a:pt x="16002" y="1010158"/>
                  </a:moveTo>
                  <a:lnTo>
                    <a:pt x="1004697" y="1041273"/>
                  </a:lnTo>
                  <a:cubicBezTo>
                    <a:pt x="1021841" y="495173"/>
                    <a:pt x="593090" y="38608"/>
                    <a:pt x="47116" y="21463"/>
                  </a:cubicBezTo>
                  <a:cubicBezTo>
                    <a:pt x="36829" y="21209"/>
                    <a:pt x="26415" y="20955"/>
                    <a:pt x="16002" y="20955"/>
                  </a:cubicBezTo>
                  <a:lnTo>
                    <a:pt x="16002" y="1010158"/>
                  </a:lnTo>
                  <a:close/>
                </a:path>
              </a:pathLst>
            </a:custGeom>
            <a:solidFill>
              <a:srgbClr val="93B2D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eiryo UI" panose="020B0604030504040204" pitchFamily="50" charset="-128"/>
                <a:ea typeface="Meiryo UI" panose="020B0604030504040204" pitchFamily="50" charset="-128"/>
              </a:endParaRPr>
            </a:p>
          </p:txBody>
        </p:sp>
        <p:sp>
          <p:nvSpPr>
            <p:cNvPr id="21" name="Freeform 708">
              <a:extLst>
                <a:ext uri="{FF2B5EF4-FFF2-40B4-BE49-F238E27FC236}">
                  <a16:creationId xmlns:a16="http://schemas.microsoft.com/office/drawing/2014/main" id="{99D49275-B0B3-486C-826C-DF89E2DF0907}"/>
                </a:ext>
              </a:extLst>
            </p:cNvPr>
            <p:cNvSpPr/>
            <p:nvPr/>
          </p:nvSpPr>
          <p:spPr>
            <a:xfrm>
              <a:off x="3470655" y="1730755"/>
              <a:ext cx="999744" cy="1037844"/>
            </a:xfrm>
            <a:custGeom>
              <a:avLst/>
              <a:gdLst>
                <a:gd name="connsiteX0" fmla="*/ 16002 w 999744"/>
                <a:gd name="connsiteY0" fmla="*/ 1010158 h 1037844"/>
                <a:gd name="connsiteX1" fmla="*/ 1004697 w 999744"/>
                <a:gd name="connsiteY1" fmla="*/ 1041273 h 1037844"/>
                <a:gd name="connsiteX2" fmla="*/ 47116 w 999744"/>
                <a:gd name="connsiteY2" fmla="*/ 21463 h 1037844"/>
                <a:gd name="connsiteX3" fmla="*/ 16002 w 999744"/>
                <a:gd name="connsiteY3" fmla="*/ 20955 h 1037844"/>
                <a:gd name="connsiteX4" fmla="*/ 16002 w 999744"/>
                <a:gd name="connsiteY4" fmla="*/ 1010158 h 1037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744" h="1037844">
                  <a:moveTo>
                    <a:pt x="16002" y="1010158"/>
                  </a:moveTo>
                  <a:lnTo>
                    <a:pt x="1004697" y="1041273"/>
                  </a:lnTo>
                  <a:cubicBezTo>
                    <a:pt x="1021841" y="495173"/>
                    <a:pt x="593090" y="38608"/>
                    <a:pt x="47116" y="21463"/>
                  </a:cubicBezTo>
                  <a:cubicBezTo>
                    <a:pt x="36829" y="21209"/>
                    <a:pt x="26415" y="20955"/>
                    <a:pt x="16002" y="20955"/>
                  </a:cubicBezTo>
                  <a:lnTo>
                    <a:pt x="16002" y="1010158"/>
                  </a:lnTo>
                  <a:close/>
                </a:path>
              </a:pathLst>
            </a:custGeom>
            <a:solidFill>
              <a:srgbClr val="0000FF">
                <a:alpha val="0"/>
              </a:srgbClr>
            </a:solidFill>
            <a:ln w="18288">
              <a:solidFill>
                <a:srgbClr val="FEFEFE">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eiryo UI" panose="020B0604030504040204" pitchFamily="50" charset="-128"/>
                <a:ea typeface="Meiryo UI" panose="020B0604030504040204" pitchFamily="50" charset="-128"/>
              </a:endParaRPr>
            </a:p>
          </p:txBody>
        </p:sp>
        <p:sp>
          <p:nvSpPr>
            <p:cNvPr id="22" name="Freeform 709">
              <a:extLst>
                <a:ext uri="{FF2B5EF4-FFF2-40B4-BE49-F238E27FC236}">
                  <a16:creationId xmlns:a16="http://schemas.microsoft.com/office/drawing/2014/main" id="{0C342B3D-1919-46CA-A195-807CCE0484F2}"/>
                </a:ext>
              </a:extLst>
            </p:cNvPr>
            <p:cNvSpPr/>
            <p:nvPr/>
          </p:nvSpPr>
          <p:spPr>
            <a:xfrm>
              <a:off x="3470655" y="2721355"/>
              <a:ext cx="999744" cy="466344"/>
            </a:xfrm>
            <a:custGeom>
              <a:avLst/>
              <a:gdLst>
                <a:gd name="connsiteX0" fmla="*/ 16002 w 999744"/>
                <a:gd name="connsiteY0" fmla="*/ 19558 h 466344"/>
                <a:gd name="connsiteX1" fmla="*/ 894588 w 999744"/>
                <a:gd name="connsiteY1" fmla="*/ 474091 h 466344"/>
                <a:gd name="connsiteX2" fmla="*/ 1004697 w 999744"/>
                <a:gd name="connsiteY2" fmla="*/ 50673 h 466344"/>
                <a:gd name="connsiteX3" fmla="*/ 16002 w 999744"/>
                <a:gd name="connsiteY3" fmla="*/ 19558 h 466344"/>
              </a:gdLst>
              <a:ahLst/>
              <a:cxnLst>
                <a:cxn ang="0">
                  <a:pos x="connsiteX0" y="connsiteY0"/>
                </a:cxn>
                <a:cxn ang="0">
                  <a:pos x="connsiteX1" y="connsiteY1"/>
                </a:cxn>
                <a:cxn ang="0">
                  <a:pos x="connsiteX2" y="connsiteY2"/>
                </a:cxn>
                <a:cxn ang="0">
                  <a:pos x="connsiteX3" y="connsiteY3"/>
                </a:cxn>
              </a:cxnLst>
              <a:rect l="l" t="t" r="r" b="b"/>
              <a:pathLst>
                <a:path w="999744" h="466344">
                  <a:moveTo>
                    <a:pt x="16002" y="19558"/>
                  </a:moveTo>
                  <a:lnTo>
                    <a:pt x="894588" y="474091"/>
                  </a:lnTo>
                  <a:cubicBezTo>
                    <a:pt x="962405" y="342900"/>
                    <a:pt x="1000125" y="198247"/>
                    <a:pt x="1004697" y="50673"/>
                  </a:cubicBezTo>
                  <a:lnTo>
                    <a:pt x="16002" y="19558"/>
                  </a:lnTo>
                  <a:close/>
                </a:path>
              </a:pathLst>
            </a:custGeom>
            <a:solidFill>
              <a:srgbClr val="D5E2BB">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eiryo UI" panose="020B0604030504040204" pitchFamily="50" charset="-128"/>
                <a:ea typeface="Meiryo UI" panose="020B0604030504040204" pitchFamily="50" charset="-128"/>
              </a:endParaRPr>
            </a:p>
          </p:txBody>
        </p:sp>
        <p:sp>
          <p:nvSpPr>
            <p:cNvPr id="23" name="Freeform 710">
              <a:extLst>
                <a:ext uri="{FF2B5EF4-FFF2-40B4-BE49-F238E27FC236}">
                  <a16:creationId xmlns:a16="http://schemas.microsoft.com/office/drawing/2014/main" id="{B4F8D5A8-2155-4E4B-A620-B516FE95D4BE}"/>
                </a:ext>
              </a:extLst>
            </p:cNvPr>
            <p:cNvSpPr/>
            <p:nvPr/>
          </p:nvSpPr>
          <p:spPr>
            <a:xfrm>
              <a:off x="3470655" y="2721355"/>
              <a:ext cx="999744" cy="466344"/>
            </a:xfrm>
            <a:custGeom>
              <a:avLst/>
              <a:gdLst>
                <a:gd name="connsiteX0" fmla="*/ 16002 w 999744"/>
                <a:gd name="connsiteY0" fmla="*/ 19558 h 466344"/>
                <a:gd name="connsiteX1" fmla="*/ 894588 w 999744"/>
                <a:gd name="connsiteY1" fmla="*/ 474091 h 466344"/>
                <a:gd name="connsiteX2" fmla="*/ 1004697 w 999744"/>
                <a:gd name="connsiteY2" fmla="*/ 50673 h 466344"/>
                <a:gd name="connsiteX3" fmla="*/ 16002 w 999744"/>
                <a:gd name="connsiteY3" fmla="*/ 19558 h 466344"/>
              </a:gdLst>
              <a:ahLst/>
              <a:cxnLst>
                <a:cxn ang="0">
                  <a:pos x="connsiteX0" y="connsiteY0"/>
                </a:cxn>
                <a:cxn ang="0">
                  <a:pos x="connsiteX1" y="connsiteY1"/>
                </a:cxn>
                <a:cxn ang="0">
                  <a:pos x="connsiteX2" y="connsiteY2"/>
                </a:cxn>
                <a:cxn ang="0">
                  <a:pos x="connsiteX3" y="connsiteY3"/>
                </a:cxn>
              </a:cxnLst>
              <a:rect l="l" t="t" r="r" b="b"/>
              <a:pathLst>
                <a:path w="999744" h="466344">
                  <a:moveTo>
                    <a:pt x="16002" y="19558"/>
                  </a:moveTo>
                  <a:lnTo>
                    <a:pt x="894588" y="474091"/>
                  </a:lnTo>
                  <a:cubicBezTo>
                    <a:pt x="962405" y="342900"/>
                    <a:pt x="1000125" y="198247"/>
                    <a:pt x="1004697" y="50673"/>
                  </a:cubicBezTo>
                  <a:lnTo>
                    <a:pt x="16002" y="19558"/>
                  </a:lnTo>
                  <a:close/>
                </a:path>
              </a:pathLst>
            </a:custGeom>
            <a:solidFill>
              <a:srgbClr val="0000FF">
                <a:alpha val="0"/>
              </a:srgbClr>
            </a:solidFill>
            <a:ln w="18288">
              <a:solidFill>
                <a:srgbClr val="FEFEFE">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eiryo UI" panose="020B0604030504040204" pitchFamily="50" charset="-128"/>
                <a:ea typeface="Meiryo UI" panose="020B0604030504040204" pitchFamily="50" charset="-128"/>
              </a:endParaRPr>
            </a:p>
          </p:txBody>
        </p:sp>
        <p:pic>
          <p:nvPicPr>
            <p:cNvPr id="24" name="Picture 733">
              <a:extLst>
                <a:ext uri="{FF2B5EF4-FFF2-40B4-BE49-F238E27FC236}">
                  <a16:creationId xmlns:a16="http://schemas.microsoft.com/office/drawing/2014/main" id="{9EEF8BF9-465B-4AB0-BAA8-715AE1127FF1}"/>
                </a:ext>
              </a:extLst>
            </p:cNvPr>
            <p:cNvPicPr>
              <a:picLocks noChangeAspect="1"/>
            </p:cNvPicPr>
            <p:nvPr/>
          </p:nvPicPr>
          <p:blipFill>
            <a:blip r:embed="rId2"/>
            <a:stretch>
              <a:fillRect/>
            </a:stretch>
          </p:blipFill>
          <p:spPr>
            <a:xfrm>
              <a:off x="2446020" y="1722120"/>
              <a:ext cx="1950720" cy="2049780"/>
            </a:xfrm>
            <a:prstGeom prst="rect">
              <a:avLst/>
            </a:prstGeom>
          </p:spPr>
        </p:pic>
        <p:sp>
          <p:nvSpPr>
            <p:cNvPr id="25" name="TextBox 745">
              <a:extLst>
                <a:ext uri="{FF2B5EF4-FFF2-40B4-BE49-F238E27FC236}">
                  <a16:creationId xmlns:a16="http://schemas.microsoft.com/office/drawing/2014/main" id="{46E71AF8-0E74-479A-ADC6-336FB09DB460}"/>
                </a:ext>
              </a:extLst>
            </p:cNvPr>
            <p:cNvSpPr txBox="1"/>
            <p:nvPr/>
          </p:nvSpPr>
          <p:spPr>
            <a:xfrm>
              <a:off x="3216529" y="1834159"/>
              <a:ext cx="347816" cy="182880"/>
            </a:xfrm>
            <a:prstGeom prst="rect">
              <a:avLst/>
            </a:prstGeom>
            <a:noFill/>
          </p:spPr>
          <p:txBody>
            <a:bodyPr wrap="square" lIns="0" tIns="0" rIns="0" bIns="0" rtlCol="0">
              <a:spAutoFit/>
            </a:bodyPr>
            <a:lstStyle/>
            <a:p>
              <a:pPr marL="0">
                <a:lnSpc>
                  <a:spcPct val="100000"/>
                </a:lnSpc>
              </a:pPr>
              <a:r>
                <a:rPr lang="en-US" altLang="zh-CN" sz="1200" spc="-5" dirty="0">
                  <a:solidFill>
                    <a:srgbClr val="FEFEFE"/>
                  </a:solidFill>
                  <a:latin typeface="Meiryo UI" panose="020B0604030504040204" pitchFamily="50" charset="-128"/>
                  <a:ea typeface="Meiryo UI" panose="020B0604030504040204" pitchFamily="50" charset="-128"/>
                </a:rPr>
                <a:t>7%</a:t>
              </a:r>
            </a:p>
          </p:txBody>
        </p:sp>
        <p:sp>
          <p:nvSpPr>
            <p:cNvPr id="26" name="TextBox 746">
              <a:extLst>
                <a:ext uri="{FF2B5EF4-FFF2-40B4-BE49-F238E27FC236}">
                  <a16:creationId xmlns:a16="http://schemas.microsoft.com/office/drawing/2014/main" id="{53771331-D289-4D83-ADEC-EDEB055EABDA}"/>
                </a:ext>
              </a:extLst>
            </p:cNvPr>
            <p:cNvSpPr txBox="1"/>
            <p:nvPr/>
          </p:nvSpPr>
          <p:spPr>
            <a:xfrm>
              <a:off x="3902328" y="2158263"/>
              <a:ext cx="318861" cy="369332"/>
            </a:xfrm>
            <a:prstGeom prst="rect">
              <a:avLst/>
            </a:prstGeom>
            <a:noFill/>
          </p:spPr>
          <p:txBody>
            <a:bodyPr wrap="square" lIns="0" tIns="0" rIns="0" bIns="0" rtlCol="0">
              <a:spAutoFit/>
            </a:bodyPr>
            <a:lstStyle/>
            <a:p>
              <a:pPr marL="0">
                <a:lnSpc>
                  <a:spcPct val="100000"/>
                </a:lnSpc>
              </a:pPr>
              <a:r>
                <a:rPr lang="en-US" altLang="zh-CN" sz="1200" spc="-5" dirty="0">
                  <a:solidFill>
                    <a:srgbClr val="3F3F3F"/>
                  </a:solidFill>
                  <a:latin typeface="Meiryo UI" panose="020B0604030504040204" pitchFamily="50" charset="-128"/>
                  <a:ea typeface="Meiryo UI" panose="020B0604030504040204" pitchFamily="50" charset="-128"/>
                </a:rPr>
                <a:t>25%</a:t>
              </a:r>
            </a:p>
          </p:txBody>
        </p:sp>
        <p:sp>
          <p:nvSpPr>
            <p:cNvPr id="27" name="TextBox 752">
              <a:extLst>
                <a:ext uri="{FF2B5EF4-FFF2-40B4-BE49-F238E27FC236}">
                  <a16:creationId xmlns:a16="http://schemas.microsoft.com/office/drawing/2014/main" id="{88DDF844-FDDD-4608-ADA5-ED31C661528D}"/>
                </a:ext>
              </a:extLst>
            </p:cNvPr>
            <p:cNvSpPr txBox="1"/>
            <p:nvPr/>
          </p:nvSpPr>
          <p:spPr>
            <a:xfrm>
              <a:off x="2549398" y="2625115"/>
              <a:ext cx="318861" cy="369332"/>
            </a:xfrm>
            <a:prstGeom prst="rect">
              <a:avLst/>
            </a:prstGeom>
            <a:noFill/>
          </p:spPr>
          <p:txBody>
            <a:bodyPr wrap="square" lIns="0" tIns="0" rIns="0" bIns="0" rtlCol="0">
              <a:spAutoFit/>
            </a:bodyPr>
            <a:lstStyle/>
            <a:p>
              <a:pPr marL="0">
                <a:lnSpc>
                  <a:spcPct val="100000"/>
                </a:lnSpc>
              </a:pPr>
              <a:r>
                <a:rPr lang="en-US" altLang="zh-CN" sz="1200" spc="-5" dirty="0">
                  <a:solidFill>
                    <a:srgbClr val="3F3F3F"/>
                  </a:solidFill>
                  <a:latin typeface="Meiryo UI" panose="020B0604030504040204" pitchFamily="50" charset="-128"/>
                  <a:ea typeface="Meiryo UI" panose="020B0604030504040204" pitchFamily="50" charset="-128"/>
                </a:rPr>
                <a:t>36%</a:t>
              </a:r>
            </a:p>
          </p:txBody>
        </p:sp>
        <p:sp>
          <p:nvSpPr>
            <p:cNvPr id="28" name="TextBox 753">
              <a:extLst>
                <a:ext uri="{FF2B5EF4-FFF2-40B4-BE49-F238E27FC236}">
                  <a16:creationId xmlns:a16="http://schemas.microsoft.com/office/drawing/2014/main" id="{A26ED38D-1A10-4BB2-BAE7-FD8F085B9EE5}"/>
                </a:ext>
              </a:extLst>
            </p:cNvPr>
            <p:cNvSpPr txBox="1"/>
            <p:nvPr/>
          </p:nvSpPr>
          <p:spPr>
            <a:xfrm>
              <a:off x="2986404" y="2471923"/>
              <a:ext cx="1021487" cy="1121846"/>
            </a:xfrm>
            <a:prstGeom prst="rect">
              <a:avLst/>
            </a:prstGeom>
            <a:noFill/>
          </p:spPr>
          <p:txBody>
            <a:bodyPr wrap="square" lIns="0" tIns="0" rIns="0" bIns="0" rtlCol="0">
              <a:spAutoFit/>
            </a:bodyPr>
            <a:lstStyle/>
            <a:p>
              <a:pPr marL="0">
                <a:lnSpc>
                  <a:spcPct val="94583"/>
                </a:lnSpc>
              </a:pPr>
              <a:r>
                <a:rPr lang="zh-CN" altLang="en-US" sz="1200" spc="-69" dirty="0">
                  <a:solidFill>
                    <a:srgbClr val="000000"/>
                  </a:solidFill>
                  <a:latin typeface="Meiryo UI" panose="020B0604030504040204" pitchFamily="50" charset="-128"/>
                  <a:ea typeface="Meiryo UI" panose="020B0604030504040204" pitchFamily="50" charset="-128"/>
                </a:rPr>
                <a:t>障害者</a:t>
              </a:r>
              <a:r>
                <a:rPr lang="zh-CN" altLang="en-US" sz="1200" spc="-64" dirty="0">
                  <a:solidFill>
                    <a:srgbClr val="000000"/>
                  </a:solidFill>
                  <a:latin typeface="Meiryo UI" panose="020B0604030504040204" pitchFamily="50" charset="-128"/>
                  <a:ea typeface="Meiryo UI" panose="020B0604030504040204" pitchFamily="50" charset="-128"/>
                </a:rPr>
                <a:t>に対して</a:t>
              </a:r>
            </a:p>
            <a:p>
              <a:pPr marL="0">
                <a:lnSpc>
                  <a:spcPct val="100000"/>
                </a:lnSpc>
              </a:pPr>
              <a:r>
                <a:rPr lang="zh-CN" altLang="en-US" sz="1200" dirty="0">
                  <a:solidFill>
                    <a:srgbClr val="B72100"/>
                  </a:solidFill>
                  <a:latin typeface="Meiryo UI" panose="020B0604030504040204" pitchFamily="50" charset="-128"/>
                  <a:ea typeface="Meiryo UI" panose="020B0604030504040204" pitchFamily="50" charset="-128"/>
                </a:rPr>
                <a:t>約</a:t>
              </a:r>
              <a:r>
                <a:rPr lang="en-US" altLang="zh-CN" sz="1200" dirty="0">
                  <a:solidFill>
                    <a:srgbClr val="B72100"/>
                  </a:solidFill>
                  <a:latin typeface="Meiryo UI" panose="020B0604030504040204" pitchFamily="50" charset="-128"/>
                  <a:ea typeface="Meiryo UI" panose="020B0604030504040204" pitchFamily="50" charset="-128"/>
                </a:rPr>
                <a:t>7</a:t>
              </a:r>
              <a:r>
                <a:rPr lang="zh-CN" altLang="en-US" sz="1200" spc="-5" dirty="0">
                  <a:solidFill>
                    <a:srgbClr val="B72100"/>
                  </a:solidFill>
                  <a:latin typeface="Meiryo UI" panose="020B0604030504040204" pitchFamily="50" charset="-128"/>
                  <a:ea typeface="Meiryo UI" panose="020B0604030504040204" pitchFamily="50" charset="-128"/>
                </a:rPr>
                <a:t>割</a:t>
              </a:r>
              <a:r>
                <a:rPr lang="zh-CN" altLang="en-US" sz="1200" dirty="0">
                  <a:solidFill>
                    <a:srgbClr val="B72100"/>
                  </a:solidFill>
                  <a:latin typeface="Meiryo UI" panose="020B0604030504040204" pitchFamily="50" charset="-128"/>
                  <a:ea typeface="Meiryo UI" panose="020B0604030504040204" pitchFamily="50" charset="-128"/>
                </a:rPr>
                <a:t>が拒否感</a:t>
              </a:r>
            </a:p>
            <a:p>
              <a:pPr>
                <a:lnSpc>
                  <a:spcPts val="1000"/>
                </a:lnSpc>
              </a:pPr>
              <a:endParaRPr lang="en-US" dirty="0">
                <a:latin typeface="Meiryo UI" panose="020B0604030504040204" pitchFamily="50" charset="-128"/>
                <a:ea typeface="Meiryo UI" panose="020B0604030504040204" pitchFamily="50" charset="-128"/>
              </a:endParaRPr>
            </a:p>
            <a:p>
              <a:pPr>
                <a:lnSpc>
                  <a:spcPts val="1000"/>
                </a:lnSpc>
              </a:pPr>
              <a:endParaRPr lang="en-US" dirty="0">
                <a:latin typeface="Meiryo UI" panose="020B0604030504040204" pitchFamily="50" charset="-128"/>
                <a:ea typeface="Meiryo UI" panose="020B0604030504040204" pitchFamily="50" charset="-128"/>
              </a:endParaRPr>
            </a:p>
            <a:p>
              <a:pPr>
                <a:lnSpc>
                  <a:spcPts val="1000"/>
                </a:lnSpc>
              </a:pPr>
              <a:endParaRPr lang="en-US" dirty="0">
                <a:latin typeface="Meiryo UI" panose="020B0604030504040204" pitchFamily="50" charset="-128"/>
                <a:ea typeface="Meiryo UI" panose="020B0604030504040204" pitchFamily="50" charset="-128"/>
              </a:endParaRPr>
            </a:p>
            <a:p>
              <a:pPr>
                <a:lnSpc>
                  <a:spcPts val="1475"/>
                </a:lnSpc>
              </a:pPr>
              <a:endParaRPr lang="en-US" dirty="0">
                <a:latin typeface="Meiryo UI" panose="020B0604030504040204" pitchFamily="50" charset="-128"/>
                <a:ea typeface="Meiryo UI" panose="020B0604030504040204" pitchFamily="50" charset="-128"/>
              </a:endParaRPr>
            </a:p>
            <a:p>
              <a:pPr marL="0" indent="601345">
                <a:lnSpc>
                  <a:spcPct val="100000"/>
                </a:lnSpc>
              </a:pPr>
              <a:r>
                <a:rPr lang="en-US" altLang="zh-CN" sz="1200" spc="-5" dirty="0">
                  <a:solidFill>
                    <a:srgbClr val="3F3F3F"/>
                  </a:solidFill>
                  <a:latin typeface="Meiryo UI" panose="020B0604030504040204" pitchFamily="50" charset="-128"/>
                  <a:ea typeface="Meiryo UI" panose="020B0604030504040204" pitchFamily="50" charset="-128"/>
                </a:rPr>
                <a:t>25%</a:t>
              </a:r>
            </a:p>
          </p:txBody>
        </p:sp>
        <p:sp>
          <p:nvSpPr>
            <p:cNvPr id="29" name="TextBox 754">
              <a:extLst>
                <a:ext uri="{FF2B5EF4-FFF2-40B4-BE49-F238E27FC236}">
                  <a16:creationId xmlns:a16="http://schemas.microsoft.com/office/drawing/2014/main" id="{BD944AC7-07AB-42F0-A9C1-579F3D6339CB}"/>
                </a:ext>
              </a:extLst>
            </p:cNvPr>
            <p:cNvSpPr txBox="1"/>
            <p:nvPr/>
          </p:nvSpPr>
          <p:spPr>
            <a:xfrm>
              <a:off x="4159630" y="2834538"/>
              <a:ext cx="233517" cy="369332"/>
            </a:xfrm>
            <a:prstGeom prst="rect">
              <a:avLst/>
            </a:prstGeom>
            <a:noFill/>
          </p:spPr>
          <p:txBody>
            <a:bodyPr wrap="square" lIns="0" tIns="0" rIns="0" bIns="0" rtlCol="0">
              <a:spAutoFit/>
            </a:bodyPr>
            <a:lstStyle/>
            <a:p>
              <a:pPr marL="0">
                <a:lnSpc>
                  <a:spcPct val="100000"/>
                </a:lnSpc>
              </a:pPr>
              <a:r>
                <a:rPr lang="en-US" altLang="zh-CN" sz="1200" spc="-5" dirty="0">
                  <a:solidFill>
                    <a:srgbClr val="3F3F3F"/>
                  </a:solidFill>
                  <a:latin typeface="Meiryo UI" panose="020B0604030504040204" pitchFamily="50" charset="-128"/>
                  <a:ea typeface="Meiryo UI" panose="020B0604030504040204" pitchFamily="50" charset="-128"/>
                </a:rPr>
                <a:t>7%</a:t>
              </a:r>
            </a:p>
          </p:txBody>
        </p:sp>
      </p:grpSp>
      <p:grpSp>
        <p:nvGrpSpPr>
          <p:cNvPr id="30" name="グループ化 29">
            <a:extLst>
              <a:ext uri="{FF2B5EF4-FFF2-40B4-BE49-F238E27FC236}">
                <a16:creationId xmlns:a16="http://schemas.microsoft.com/office/drawing/2014/main" id="{5FD5159C-DE6C-4C72-8C71-720F504404B5}"/>
              </a:ext>
            </a:extLst>
          </p:cNvPr>
          <p:cNvGrpSpPr/>
          <p:nvPr/>
        </p:nvGrpSpPr>
        <p:grpSpPr>
          <a:xfrm>
            <a:off x="3415987" y="3625020"/>
            <a:ext cx="4875530" cy="1936750"/>
            <a:chOff x="4988305" y="1847850"/>
            <a:chExt cx="4875530" cy="1936750"/>
          </a:xfrm>
        </p:grpSpPr>
        <p:sp>
          <p:nvSpPr>
            <p:cNvPr id="31" name="Freeform 671">
              <a:extLst>
                <a:ext uri="{FF2B5EF4-FFF2-40B4-BE49-F238E27FC236}">
                  <a16:creationId xmlns:a16="http://schemas.microsoft.com/office/drawing/2014/main" id="{8CDC7192-BE69-43E8-A6E4-95CC93CA8667}"/>
                </a:ext>
              </a:extLst>
            </p:cNvPr>
            <p:cNvSpPr/>
            <p:nvPr/>
          </p:nvSpPr>
          <p:spPr>
            <a:xfrm>
              <a:off x="8312150" y="1847850"/>
              <a:ext cx="6350" cy="1936750"/>
            </a:xfrm>
            <a:custGeom>
              <a:avLst/>
              <a:gdLst>
                <a:gd name="connsiteX0" fmla="*/ 16509 w 6350"/>
                <a:gd name="connsiteY0" fmla="*/ 9906 h 1936750"/>
                <a:gd name="connsiteX1" fmla="*/ 16509 w 6350"/>
                <a:gd name="connsiteY1" fmla="*/ 1945386 h 1936750"/>
              </a:gdLst>
              <a:ahLst/>
              <a:cxnLst>
                <a:cxn ang="0">
                  <a:pos x="connsiteX0" y="connsiteY0"/>
                </a:cxn>
                <a:cxn ang="0">
                  <a:pos x="connsiteX1" y="connsiteY1"/>
                </a:cxn>
              </a:cxnLst>
              <a:rect l="l" t="t" r="r" b="b"/>
              <a:pathLst>
                <a:path w="6350" h="1936750">
                  <a:moveTo>
                    <a:pt x="16509" y="9906"/>
                  </a:moveTo>
                  <a:lnTo>
                    <a:pt x="16509" y="1945386"/>
                  </a:lnTo>
                </a:path>
              </a:pathLst>
            </a:custGeom>
            <a:ln w="9144">
              <a:solidFill>
                <a:srgbClr val="D8D8D8">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eiryo UI" panose="020B0604030504040204" pitchFamily="50" charset="-128"/>
                <a:ea typeface="Meiryo UI" panose="020B0604030504040204" pitchFamily="50" charset="-128"/>
              </a:endParaRPr>
            </a:p>
          </p:txBody>
        </p:sp>
        <p:sp>
          <p:nvSpPr>
            <p:cNvPr id="32" name="Freeform 672">
              <a:extLst>
                <a:ext uri="{FF2B5EF4-FFF2-40B4-BE49-F238E27FC236}">
                  <a16:creationId xmlns:a16="http://schemas.microsoft.com/office/drawing/2014/main" id="{74E9632E-1C87-4F8A-9981-7031D960866E}"/>
                </a:ext>
              </a:extLst>
            </p:cNvPr>
            <p:cNvSpPr/>
            <p:nvPr/>
          </p:nvSpPr>
          <p:spPr>
            <a:xfrm>
              <a:off x="8985250" y="1847850"/>
              <a:ext cx="6350" cy="1936750"/>
            </a:xfrm>
            <a:custGeom>
              <a:avLst/>
              <a:gdLst>
                <a:gd name="connsiteX0" fmla="*/ 9397 w 6350"/>
                <a:gd name="connsiteY0" fmla="*/ 9906 h 1936750"/>
                <a:gd name="connsiteX1" fmla="*/ 9397 w 6350"/>
                <a:gd name="connsiteY1" fmla="*/ 1945386 h 1936750"/>
              </a:gdLst>
              <a:ahLst/>
              <a:cxnLst>
                <a:cxn ang="0">
                  <a:pos x="connsiteX0" y="connsiteY0"/>
                </a:cxn>
                <a:cxn ang="0">
                  <a:pos x="connsiteX1" y="connsiteY1"/>
                </a:cxn>
              </a:cxnLst>
              <a:rect l="l" t="t" r="r" b="b"/>
              <a:pathLst>
                <a:path w="6350" h="1936750">
                  <a:moveTo>
                    <a:pt x="9397" y="9906"/>
                  </a:moveTo>
                  <a:lnTo>
                    <a:pt x="9397" y="1945386"/>
                  </a:lnTo>
                </a:path>
              </a:pathLst>
            </a:custGeom>
            <a:ln w="9144">
              <a:solidFill>
                <a:srgbClr val="D8D8D8">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eiryo UI" panose="020B0604030504040204" pitchFamily="50" charset="-128"/>
                <a:ea typeface="Meiryo UI" panose="020B0604030504040204" pitchFamily="50" charset="-128"/>
              </a:endParaRPr>
            </a:p>
          </p:txBody>
        </p:sp>
        <p:sp>
          <p:nvSpPr>
            <p:cNvPr id="33" name="Freeform 673">
              <a:extLst>
                <a:ext uri="{FF2B5EF4-FFF2-40B4-BE49-F238E27FC236}">
                  <a16:creationId xmlns:a16="http://schemas.microsoft.com/office/drawing/2014/main" id="{816DF278-760E-4090-8D8C-803485D24945}"/>
                </a:ext>
              </a:extLst>
            </p:cNvPr>
            <p:cNvSpPr/>
            <p:nvPr/>
          </p:nvSpPr>
          <p:spPr>
            <a:xfrm>
              <a:off x="9645650" y="1847850"/>
              <a:ext cx="6350" cy="1936750"/>
            </a:xfrm>
            <a:custGeom>
              <a:avLst/>
              <a:gdLst>
                <a:gd name="connsiteX0" fmla="*/ 13461 w 6350"/>
                <a:gd name="connsiteY0" fmla="*/ 9906 h 1936750"/>
                <a:gd name="connsiteX1" fmla="*/ 13461 w 6350"/>
                <a:gd name="connsiteY1" fmla="*/ 1945386 h 1936750"/>
              </a:gdLst>
              <a:ahLst/>
              <a:cxnLst>
                <a:cxn ang="0">
                  <a:pos x="connsiteX0" y="connsiteY0"/>
                </a:cxn>
                <a:cxn ang="0">
                  <a:pos x="connsiteX1" y="connsiteY1"/>
                </a:cxn>
              </a:cxnLst>
              <a:rect l="l" t="t" r="r" b="b"/>
              <a:pathLst>
                <a:path w="6350" h="1936750">
                  <a:moveTo>
                    <a:pt x="13461" y="9906"/>
                  </a:moveTo>
                  <a:lnTo>
                    <a:pt x="13461" y="1945386"/>
                  </a:lnTo>
                </a:path>
              </a:pathLst>
            </a:custGeom>
            <a:ln w="9144">
              <a:solidFill>
                <a:srgbClr val="D8D8D8">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eiryo UI" panose="020B0604030504040204" pitchFamily="50" charset="-128"/>
                <a:ea typeface="Meiryo UI" panose="020B0604030504040204" pitchFamily="50" charset="-128"/>
              </a:endParaRPr>
            </a:p>
          </p:txBody>
        </p:sp>
        <p:sp>
          <p:nvSpPr>
            <p:cNvPr id="34" name="Freeform 674">
              <a:extLst>
                <a:ext uri="{FF2B5EF4-FFF2-40B4-BE49-F238E27FC236}">
                  <a16:creationId xmlns:a16="http://schemas.microsoft.com/office/drawing/2014/main" id="{76ABA0A4-3DB0-43C5-B412-A85922EFD465}"/>
                </a:ext>
              </a:extLst>
            </p:cNvPr>
            <p:cNvSpPr/>
            <p:nvPr/>
          </p:nvSpPr>
          <p:spPr>
            <a:xfrm>
              <a:off x="7651750" y="1847850"/>
              <a:ext cx="6350" cy="1936750"/>
            </a:xfrm>
            <a:custGeom>
              <a:avLst/>
              <a:gdLst>
                <a:gd name="connsiteX0" fmla="*/ 12445 w 6350"/>
                <a:gd name="connsiteY0" fmla="*/ 9906 h 1936750"/>
                <a:gd name="connsiteX1" fmla="*/ 12445 w 6350"/>
                <a:gd name="connsiteY1" fmla="*/ 1945386 h 1936750"/>
              </a:gdLst>
              <a:ahLst/>
              <a:cxnLst>
                <a:cxn ang="0">
                  <a:pos x="connsiteX0" y="connsiteY0"/>
                </a:cxn>
                <a:cxn ang="0">
                  <a:pos x="connsiteX1" y="connsiteY1"/>
                </a:cxn>
              </a:cxnLst>
              <a:rect l="l" t="t" r="r" b="b"/>
              <a:pathLst>
                <a:path w="6350" h="1936750">
                  <a:moveTo>
                    <a:pt x="12445" y="9906"/>
                  </a:moveTo>
                  <a:lnTo>
                    <a:pt x="12445" y="1945386"/>
                  </a:lnTo>
                </a:path>
              </a:pathLst>
            </a:custGeom>
            <a:ln w="9144">
              <a:solidFill>
                <a:srgbClr val="D8D8D8">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eiryo UI" panose="020B0604030504040204" pitchFamily="50" charset="-128"/>
                <a:ea typeface="Meiryo UI" panose="020B0604030504040204" pitchFamily="50" charset="-128"/>
              </a:endParaRPr>
            </a:p>
          </p:txBody>
        </p:sp>
        <p:sp>
          <p:nvSpPr>
            <p:cNvPr id="35" name="Freeform 675">
              <a:extLst>
                <a:ext uri="{FF2B5EF4-FFF2-40B4-BE49-F238E27FC236}">
                  <a16:creationId xmlns:a16="http://schemas.microsoft.com/office/drawing/2014/main" id="{5003B7AE-F199-495B-AB77-F518D74F08FC}"/>
                </a:ext>
              </a:extLst>
            </p:cNvPr>
            <p:cNvSpPr/>
            <p:nvPr/>
          </p:nvSpPr>
          <p:spPr>
            <a:xfrm>
              <a:off x="6991350" y="1847850"/>
              <a:ext cx="2660650" cy="1936750"/>
            </a:xfrm>
            <a:custGeom>
              <a:avLst/>
              <a:gdLst>
                <a:gd name="connsiteX0" fmla="*/ 6857 w 2660650"/>
                <a:gd name="connsiteY0" fmla="*/ 1945386 h 1936750"/>
                <a:gd name="connsiteX1" fmla="*/ 2667761 w 2660650"/>
                <a:gd name="connsiteY1" fmla="*/ 1945386 h 1936750"/>
                <a:gd name="connsiteX2" fmla="*/ 2667761 w 2660650"/>
                <a:gd name="connsiteY2" fmla="*/ 9906 h 1936750"/>
                <a:gd name="connsiteX3" fmla="*/ 6857 w 2660650"/>
                <a:gd name="connsiteY3" fmla="*/ 9906 h 1936750"/>
                <a:gd name="connsiteX4" fmla="*/ 6857 w 2660650"/>
                <a:gd name="connsiteY4" fmla="*/ 1945386 h 193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650" h="1936750">
                  <a:moveTo>
                    <a:pt x="6857" y="1945386"/>
                  </a:moveTo>
                  <a:lnTo>
                    <a:pt x="2667761" y="1945386"/>
                  </a:lnTo>
                  <a:lnTo>
                    <a:pt x="2667761" y="9906"/>
                  </a:lnTo>
                  <a:lnTo>
                    <a:pt x="6857" y="9906"/>
                  </a:lnTo>
                  <a:lnTo>
                    <a:pt x="6857" y="1945386"/>
                  </a:lnTo>
                  <a:close/>
                </a:path>
              </a:pathLst>
            </a:custGeom>
            <a:solidFill>
              <a:srgbClr val="000000">
                <a:alpha val="0"/>
              </a:srgbClr>
            </a:solidFill>
            <a:ln w="9144">
              <a:solidFill>
                <a:srgbClr val="BDBDBD">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eiryo UI" panose="020B0604030504040204" pitchFamily="50" charset="-128"/>
                <a:ea typeface="Meiryo UI" panose="020B0604030504040204" pitchFamily="50" charset="-128"/>
              </a:endParaRPr>
            </a:p>
          </p:txBody>
        </p:sp>
        <p:sp>
          <p:nvSpPr>
            <p:cNvPr id="36" name="Freeform 676">
              <a:extLst>
                <a:ext uri="{FF2B5EF4-FFF2-40B4-BE49-F238E27FC236}">
                  <a16:creationId xmlns:a16="http://schemas.microsoft.com/office/drawing/2014/main" id="{8122B70F-7B4B-4EE4-8F38-E1EC37217117}"/>
                </a:ext>
              </a:extLst>
            </p:cNvPr>
            <p:cNvSpPr/>
            <p:nvPr/>
          </p:nvSpPr>
          <p:spPr>
            <a:xfrm>
              <a:off x="6991350" y="1911350"/>
              <a:ext cx="2165350" cy="82550"/>
            </a:xfrm>
            <a:custGeom>
              <a:avLst/>
              <a:gdLst>
                <a:gd name="connsiteX0" fmla="*/ 6857 w 2165350"/>
                <a:gd name="connsiteY0" fmla="*/ 16510 h 82550"/>
                <a:gd name="connsiteX1" fmla="*/ 2175509 w 2165350"/>
                <a:gd name="connsiteY1" fmla="*/ 16510 h 82550"/>
                <a:gd name="connsiteX2" fmla="*/ 2175509 w 2165350"/>
                <a:gd name="connsiteY2" fmla="*/ 92710 h 82550"/>
                <a:gd name="connsiteX3" fmla="*/ 6857 w 2165350"/>
                <a:gd name="connsiteY3" fmla="*/ 92710 h 82550"/>
                <a:gd name="connsiteX4" fmla="*/ 6857 w 2165350"/>
                <a:gd name="connsiteY4" fmla="*/ 16510 h 8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350" h="82550">
                  <a:moveTo>
                    <a:pt x="6857" y="16510"/>
                  </a:moveTo>
                  <a:lnTo>
                    <a:pt x="2175509" y="16510"/>
                  </a:lnTo>
                  <a:lnTo>
                    <a:pt x="2175509" y="92710"/>
                  </a:lnTo>
                  <a:lnTo>
                    <a:pt x="6857" y="92710"/>
                  </a:lnTo>
                  <a:lnTo>
                    <a:pt x="6857" y="16510"/>
                  </a:lnTo>
                  <a:close/>
                </a:path>
              </a:pathLst>
            </a:custGeom>
            <a:solidFill>
              <a:srgbClr val="93B2D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eiryo UI" panose="020B0604030504040204" pitchFamily="50" charset="-128"/>
                <a:ea typeface="Meiryo UI" panose="020B0604030504040204" pitchFamily="50" charset="-128"/>
              </a:endParaRPr>
            </a:p>
          </p:txBody>
        </p:sp>
        <p:sp>
          <p:nvSpPr>
            <p:cNvPr id="37" name="Freeform 677">
              <a:extLst>
                <a:ext uri="{FF2B5EF4-FFF2-40B4-BE49-F238E27FC236}">
                  <a16:creationId xmlns:a16="http://schemas.microsoft.com/office/drawing/2014/main" id="{BC4DA35F-0E90-4614-AC83-936ADE68F4A3}"/>
                </a:ext>
              </a:extLst>
            </p:cNvPr>
            <p:cNvSpPr/>
            <p:nvPr/>
          </p:nvSpPr>
          <p:spPr>
            <a:xfrm>
              <a:off x="6991350" y="2127250"/>
              <a:ext cx="1708150" cy="82550"/>
            </a:xfrm>
            <a:custGeom>
              <a:avLst/>
              <a:gdLst>
                <a:gd name="connsiteX0" fmla="*/ 6857 w 1708150"/>
                <a:gd name="connsiteY0" fmla="*/ 15494 h 82550"/>
                <a:gd name="connsiteX1" fmla="*/ 1710690 w 1708150"/>
                <a:gd name="connsiteY1" fmla="*/ 15494 h 82550"/>
                <a:gd name="connsiteX2" fmla="*/ 1710690 w 1708150"/>
                <a:gd name="connsiteY2" fmla="*/ 91694 h 82550"/>
                <a:gd name="connsiteX3" fmla="*/ 6857 w 1708150"/>
                <a:gd name="connsiteY3" fmla="*/ 91694 h 82550"/>
                <a:gd name="connsiteX4" fmla="*/ 6857 w 1708150"/>
                <a:gd name="connsiteY4" fmla="*/ 15494 h 8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150" h="82550">
                  <a:moveTo>
                    <a:pt x="6857" y="15494"/>
                  </a:moveTo>
                  <a:lnTo>
                    <a:pt x="1710690" y="15494"/>
                  </a:lnTo>
                  <a:lnTo>
                    <a:pt x="1710690" y="91694"/>
                  </a:lnTo>
                  <a:lnTo>
                    <a:pt x="6857" y="91694"/>
                  </a:lnTo>
                  <a:lnTo>
                    <a:pt x="6857" y="15494"/>
                  </a:lnTo>
                  <a:close/>
                </a:path>
              </a:pathLst>
            </a:custGeom>
            <a:solidFill>
              <a:srgbClr val="93B2D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eiryo UI" panose="020B0604030504040204" pitchFamily="50" charset="-128"/>
                <a:ea typeface="Meiryo UI" panose="020B0604030504040204" pitchFamily="50" charset="-128"/>
              </a:endParaRPr>
            </a:p>
          </p:txBody>
        </p:sp>
        <p:sp>
          <p:nvSpPr>
            <p:cNvPr id="38" name="Freeform 678">
              <a:extLst>
                <a:ext uri="{FF2B5EF4-FFF2-40B4-BE49-F238E27FC236}">
                  <a16:creationId xmlns:a16="http://schemas.microsoft.com/office/drawing/2014/main" id="{2F8101A3-8B70-43CA-B71E-835533686A75}"/>
                </a:ext>
              </a:extLst>
            </p:cNvPr>
            <p:cNvSpPr/>
            <p:nvPr/>
          </p:nvSpPr>
          <p:spPr>
            <a:xfrm>
              <a:off x="6991350" y="2343150"/>
              <a:ext cx="1581150" cy="82550"/>
            </a:xfrm>
            <a:custGeom>
              <a:avLst/>
              <a:gdLst>
                <a:gd name="connsiteX0" fmla="*/ 6857 w 1581150"/>
                <a:gd name="connsiteY0" fmla="*/ 14478 h 82550"/>
                <a:gd name="connsiteX1" fmla="*/ 1590293 w 1581150"/>
                <a:gd name="connsiteY1" fmla="*/ 14478 h 82550"/>
                <a:gd name="connsiteX2" fmla="*/ 1590293 w 1581150"/>
                <a:gd name="connsiteY2" fmla="*/ 90678 h 82550"/>
                <a:gd name="connsiteX3" fmla="*/ 6857 w 1581150"/>
                <a:gd name="connsiteY3" fmla="*/ 90678 h 82550"/>
                <a:gd name="connsiteX4" fmla="*/ 6857 w 1581150"/>
                <a:gd name="connsiteY4" fmla="*/ 14478 h 8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50" h="82550">
                  <a:moveTo>
                    <a:pt x="6857" y="14478"/>
                  </a:moveTo>
                  <a:lnTo>
                    <a:pt x="1590293" y="14478"/>
                  </a:lnTo>
                  <a:lnTo>
                    <a:pt x="1590293" y="90678"/>
                  </a:lnTo>
                  <a:lnTo>
                    <a:pt x="6857" y="90678"/>
                  </a:lnTo>
                  <a:lnTo>
                    <a:pt x="6857" y="14478"/>
                  </a:lnTo>
                  <a:close/>
                </a:path>
              </a:pathLst>
            </a:custGeom>
            <a:solidFill>
              <a:srgbClr val="93B2D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eiryo UI" panose="020B0604030504040204" pitchFamily="50" charset="-128"/>
                <a:ea typeface="Meiryo UI" panose="020B0604030504040204" pitchFamily="50" charset="-128"/>
              </a:endParaRPr>
            </a:p>
          </p:txBody>
        </p:sp>
        <p:sp>
          <p:nvSpPr>
            <p:cNvPr id="39" name="Freeform 679">
              <a:extLst>
                <a:ext uri="{FF2B5EF4-FFF2-40B4-BE49-F238E27FC236}">
                  <a16:creationId xmlns:a16="http://schemas.microsoft.com/office/drawing/2014/main" id="{11D615DA-CE9E-48DE-9CED-1896EF8969DB}"/>
                </a:ext>
              </a:extLst>
            </p:cNvPr>
            <p:cNvSpPr/>
            <p:nvPr/>
          </p:nvSpPr>
          <p:spPr>
            <a:xfrm>
              <a:off x="6991350" y="2559050"/>
              <a:ext cx="1187450" cy="82550"/>
            </a:xfrm>
            <a:custGeom>
              <a:avLst/>
              <a:gdLst>
                <a:gd name="connsiteX0" fmla="*/ 6857 w 1187450"/>
                <a:gd name="connsiteY0" fmla="*/ 13462 h 82550"/>
                <a:gd name="connsiteX1" fmla="*/ 1191006 w 1187450"/>
                <a:gd name="connsiteY1" fmla="*/ 13462 h 82550"/>
                <a:gd name="connsiteX2" fmla="*/ 1191006 w 1187450"/>
                <a:gd name="connsiteY2" fmla="*/ 89662 h 82550"/>
                <a:gd name="connsiteX3" fmla="*/ 6857 w 1187450"/>
                <a:gd name="connsiteY3" fmla="*/ 89662 h 82550"/>
                <a:gd name="connsiteX4" fmla="*/ 6857 w 1187450"/>
                <a:gd name="connsiteY4" fmla="*/ 13462 h 8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450" h="82550">
                  <a:moveTo>
                    <a:pt x="6857" y="13462"/>
                  </a:moveTo>
                  <a:lnTo>
                    <a:pt x="1191006" y="13462"/>
                  </a:lnTo>
                  <a:lnTo>
                    <a:pt x="1191006" y="89662"/>
                  </a:lnTo>
                  <a:lnTo>
                    <a:pt x="6857" y="89662"/>
                  </a:lnTo>
                  <a:lnTo>
                    <a:pt x="6857" y="13462"/>
                  </a:lnTo>
                  <a:close/>
                </a:path>
              </a:pathLst>
            </a:custGeom>
            <a:solidFill>
              <a:srgbClr val="93B2D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eiryo UI" panose="020B0604030504040204" pitchFamily="50" charset="-128"/>
                <a:ea typeface="Meiryo UI" panose="020B0604030504040204" pitchFamily="50" charset="-128"/>
              </a:endParaRPr>
            </a:p>
          </p:txBody>
        </p:sp>
        <p:sp>
          <p:nvSpPr>
            <p:cNvPr id="40" name="Freeform 680">
              <a:extLst>
                <a:ext uri="{FF2B5EF4-FFF2-40B4-BE49-F238E27FC236}">
                  <a16:creationId xmlns:a16="http://schemas.microsoft.com/office/drawing/2014/main" id="{702182E4-EE35-4E19-BD77-8FE1CFA6E851}"/>
                </a:ext>
              </a:extLst>
            </p:cNvPr>
            <p:cNvSpPr/>
            <p:nvPr/>
          </p:nvSpPr>
          <p:spPr>
            <a:xfrm>
              <a:off x="6991350" y="2774950"/>
              <a:ext cx="1162050" cy="82550"/>
            </a:xfrm>
            <a:custGeom>
              <a:avLst/>
              <a:gdLst>
                <a:gd name="connsiteX0" fmla="*/ 6857 w 1162050"/>
                <a:gd name="connsiteY0" fmla="*/ 12446 h 82550"/>
                <a:gd name="connsiteX1" fmla="*/ 1165097 w 1162050"/>
                <a:gd name="connsiteY1" fmla="*/ 12446 h 82550"/>
                <a:gd name="connsiteX2" fmla="*/ 1165097 w 1162050"/>
                <a:gd name="connsiteY2" fmla="*/ 88646 h 82550"/>
                <a:gd name="connsiteX3" fmla="*/ 6857 w 1162050"/>
                <a:gd name="connsiteY3" fmla="*/ 88646 h 82550"/>
                <a:gd name="connsiteX4" fmla="*/ 6857 w 1162050"/>
                <a:gd name="connsiteY4" fmla="*/ 12446 h 8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50" h="82550">
                  <a:moveTo>
                    <a:pt x="6857" y="12446"/>
                  </a:moveTo>
                  <a:lnTo>
                    <a:pt x="1165097" y="12446"/>
                  </a:lnTo>
                  <a:lnTo>
                    <a:pt x="1165097" y="88646"/>
                  </a:lnTo>
                  <a:lnTo>
                    <a:pt x="6857" y="88646"/>
                  </a:lnTo>
                  <a:lnTo>
                    <a:pt x="6857" y="12446"/>
                  </a:lnTo>
                  <a:close/>
                </a:path>
              </a:pathLst>
            </a:custGeom>
            <a:solidFill>
              <a:srgbClr val="93B2D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eiryo UI" panose="020B0604030504040204" pitchFamily="50" charset="-128"/>
                <a:ea typeface="Meiryo UI" panose="020B0604030504040204" pitchFamily="50" charset="-128"/>
              </a:endParaRPr>
            </a:p>
          </p:txBody>
        </p:sp>
        <p:sp>
          <p:nvSpPr>
            <p:cNvPr id="41" name="Freeform 681">
              <a:extLst>
                <a:ext uri="{FF2B5EF4-FFF2-40B4-BE49-F238E27FC236}">
                  <a16:creationId xmlns:a16="http://schemas.microsoft.com/office/drawing/2014/main" id="{9745B4A7-EFE1-41DA-B9EC-9389F4D2AE17}"/>
                </a:ext>
              </a:extLst>
            </p:cNvPr>
            <p:cNvSpPr/>
            <p:nvPr/>
          </p:nvSpPr>
          <p:spPr>
            <a:xfrm>
              <a:off x="6991350" y="2990850"/>
              <a:ext cx="958850" cy="82550"/>
            </a:xfrm>
            <a:custGeom>
              <a:avLst/>
              <a:gdLst>
                <a:gd name="connsiteX0" fmla="*/ 6857 w 958850"/>
                <a:gd name="connsiteY0" fmla="*/ 11430 h 82550"/>
                <a:gd name="connsiteX1" fmla="*/ 965454 w 958850"/>
                <a:gd name="connsiteY1" fmla="*/ 11430 h 82550"/>
                <a:gd name="connsiteX2" fmla="*/ 965454 w 958850"/>
                <a:gd name="connsiteY2" fmla="*/ 87630 h 82550"/>
                <a:gd name="connsiteX3" fmla="*/ 6857 w 958850"/>
                <a:gd name="connsiteY3" fmla="*/ 87630 h 82550"/>
                <a:gd name="connsiteX4" fmla="*/ 6857 w 958850"/>
                <a:gd name="connsiteY4" fmla="*/ 11430 h 8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50" h="82550">
                  <a:moveTo>
                    <a:pt x="6857" y="11430"/>
                  </a:moveTo>
                  <a:lnTo>
                    <a:pt x="965454" y="11430"/>
                  </a:lnTo>
                  <a:lnTo>
                    <a:pt x="965454" y="87630"/>
                  </a:lnTo>
                  <a:lnTo>
                    <a:pt x="6857" y="87630"/>
                  </a:lnTo>
                  <a:lnTo>
                    <a:pt x="6857" y="11430"/>
                  </a:lnTo>
                  <a:close/>
                </a:path>
              </a:pathLst>
            </a:custGeom>
            <a:solidFill>
              <a:srgbClr val="93B2D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eiryo UI" panose="020B0604030504040204" pitchFamily="50" charset="-128"/>
                <a:ea typeface="Meiryo UI" panose="020B0604030504040204" pitchFamily="50" charset="-128"/>
              </a:endParaRPr>
            </a:p>
          </p:txBody>
        </p:sp>
        <p:sp>
          <p:nvSpPr>
            <p:cNvPr id="42" name="Freeform 682">
              <a:extLst>
                <a:ext uri="{FF2B5EF4-FFF2-40B4-BE49-F238E27FC236}">
                  <a16:creationId xmlns:a16="http://schemas.microsoft.com/office/drawing/2014/main" id="{233C346D-AF63-4E5B-9D5F-DAFDF0AFCA20}"/>
                </a:ext>
              </a:extLst>
            </p:cNvPr>
            <p:cNvSpPr/>
            <p:nvPr/>
          </p:nvSpPr>
          <p:spPr>
            <a:xfrm>
              <a:off x="6991350" y="3206750"/>
              <a:ext cx="450850" cy="82550"/>
            </a:xfrm>
            <a:custGeom>
              <a:avLst/>
              <a:gdLst>
                <a:gd name="connsiteX0" fmla="*/ 6857 w 450850"/>
                <a:gd name="connsiteY0" fmla="*/ 10414 h 82550"/>
                <a:gd name="connsiteX1" fmla="*/ 459485 w 450850"/>
                <a:gd name="connsiteY1" fmla="*/ 10414 h 82550"/>
                <a:gd name="connsiteX2" fmla="*/ 459485 w 450850"/>
                <a:gd name="connsiteY2" fmla="*/ 86614 h 82550"/>
                <a:gd name="connsiteX3" fmla="*/ 6857 w 450850"/>
                <a:gd name="connsiteY3" fmla="*/ 86614 h 82550"/>
                <a:gd name="connsiteX4" fmla="*/ 6857 w 450850"/>
                <a:gd name="connsiteY4" fmla="*/ 10414 h 8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 h="82550">
                  <a:moveTo>
                    <a:pt x="6857" y="10414"/>
                  </a:moveTo>
                  <a:lnTo>
                    <a:pt x="459485" y="10414"/>
                  </a:lnTo>
                  <a:lnTo>
                    <a:pt x="459485" y="86614"/>
                  </a:lnTo>
                  <a:lnTo>
                    <a:pt x="6857" y="86614"/>
                  </a:lnTo>
                  <a:lnTo>
                    <a:pt x="6857" y="10414"/>
                  </a:lnTo>
                  <a:close/>
                </a:path>
              </a:pathLst>
            </a:custGeom>
            <a:solidFill>
              <a:srgbClr val="93B2D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eiryo UI" panose="020B0604030504040204" pitchFamily="50" charset="-128"/>
                <a:ea typeface="Meiryo UI" panose="020B0604030504040204" pitchFamily="50" charset="-128"/>
              </a:endParaRPr>
            </a:p>
          </p:txBody>
        </p:sp>
        <p:sp>
          <p:nvSpPr>
            <p:cNvPr id="43" name="Freeform 683">
              <a:extLst>
                <a:ext uri="{FF2B5EF4-FFF2-40B4-BE49-F238E27FC236}">
                  <a16:creationId xmlns:a16="http://schemas.microsoft.com/office/drawing/2014/main" id="{125C53EB-4429-42F8-BE55-986B8B96EA59}"/>
                </a:ext>
              </a:extLst>
            </p:cNvPr>
            <p:cNvSpPr/>
            <p:nvPr/>
          </p:nvSpPr>
          <p:spPr>
            <a:xfrm>
              <a:off x="6991350" y="3422650"/>
              <a:ext cx="285750" cy="82550"/>
            </a:xfrm>
            <a:custGeom>
              <a:avLst/>
              <a:gdLst>
                <a:gd name="connsiteX0" fmla="*/ 6857 w 285750"/>
                <a:gd name="connsiteY0" fmla="*/ 9398 h 82550"/>
                <a:gd name="connsiteX1" fmla="*/ 287273 w 285750"/>
                <a:gd name="connsiteY1" fmla="*/ 9398 h 82550"/>
                <a:gd name="connsiteX2" fmla="*/ 287273 w 285750"/>
                <a:gd name="connsiteY2" fmla="*/ 85598 h 82550"/>
                <a:gd name="connsiteX3" fmla="*/ 6857 w 285750"/>
                <a:gd name="connsiteY3" fmla="*/ 85598 h 82550"/>
                <a:gd name="connsiteX4" fmla="*/ 6857 w 285750"/>
                <a:gd name="connsiteY4" fmla="*/ 9398 h 8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82550">
                  <a:moveTo>
                    <a:pt x="6857" y="9398"/>
                  </a:moveTo>
                  <a:lnTo>
                    <a:pt x="287273" y="9398"/>
                  </a:lnTo>
                  <a:lnTo>
                    <a:pt x="287273" y="85598"/>
                  </a:lnTo>
                  <a:lnTo>
                    <a:pt x="6857" y="85598"/>
                  </a:lnTo>
                  <a:lnTo>
                    <a:pt x="6857" y="9398"/>
                  </a:lnTo>
                  <a:close/>
                </a:path>
              </a:pathLst>
            </a:custGeom>
            <a:solidFill>
              <a:srgbClr val="93B2D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eiryo UI" panose="020B0604030504040204" pitchFamily="50" charset="-128"/>
                <a:ea typeface="Meiryo UI" panose="020B0604030504040204" pitchFamily="50" charset="-128"/>
              </a:endParaRPr>
            </a:p>
          </p:txBody>
        </p:sp>
        <p:sp>
          <p:nvSpPr>
            <p:cNvPr id="44" name="Freeform 684">
              <a:extLst>
                <a:ext uri="{FF2B5EF4-FFF2-40B4-BE49-F238E27FC236}">
                  <a16:creationId xmlns:a16="http://schemas.microsoft.com/office/drawing/2014/main" id="{0F1CC621-3D2A-4C41-A8CA-9174718F3FBC}"/>
                </a:ext>
              </a:extLst>
            </p:cNvPr>
            <p:cNvSpPr/>
            <p:nvPr/>
          </p:nvSpPr>
          <p:spPr>
            <a:xfrm>
              <a:off x="6991350" y="3638550"/>
              <a:ext cx="730250" cy="82550"/>
            </a:xfrm>
            <a:custGeom>
              <a:avLst/>
              <a:gdLst>
                <a:gd name="connsiteX0" fmla="*/ 6857 w 730250"/>
                <a:gd name="connsiteY0" fmla="*/ 9906 h 82550"/>
                <a:gd name="connsiteX1" fmla="*/ 738378 w 730250"/>
                <a:gd name="connsiteY1" fmla="*/ 9906 h 82550"/>
                <a:gd name="connsiteX2" fmla="*/ 738378 w 730250"/>
                <a:gd name="connsiteY2" fmla="*/ 86106 h 82550"/>
                <a:gd name="connsiteX3" fmla="*/ 6857 w 730250"/>
                <a:gd name="connsiteY3" fmla="*/ 86106 h 82550"/>
                <a:gd name="connsiteX4" fmla="*/ 6857 w 730250"/>
                <a:gd name="connsiteY4" fmla="*/ 9906 h 8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250" h="82550">
                  <a:moveTo>
                    <a:pt x="6857" y="9906"/>
                  </a:moveTo>
                  <a:lnTo>
                    <a:pt x="738378" y="9906"/>
                  </a:lnTo>
                  <a:lnTo>
                    <a:pt x="738378" y="86106"/>
                  </a:lnTo>
                  <a:lnTo>
                    <a:pt x="6857" y="86106"/>
                  </a:lnTo>
                  <a:lnTo>
                    <a:pt x="6857" y="9906"/>
                  </a:lnTo>
                  <a:close/>
                </a:path>
              </a:pathLst>
            </a:custGeom>
            <a:solidFill>
              <a:srgbClr val="93B2D5">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eiryo UI" panose="020B0604030504040204" pitchFamily="50" charset="-128"/>
                <a:ea typeface="Meiryo UI" panose="020B0604030504040204" pitchFamily="50" charset="-128"/>
              </a:endParaRPr>
            </a:p>
          </p:txBody>
        </p:sp>
        <p:sp>
          <p:nvSpPr>
            <p:cNvPr id="45" name="Freeform 685">
              <a:extLst>
                <a:ext uri="{FF2B5EF4-FFF2-40B4-BE49-F238E27FC236}">
                  <a16:creationId xmlns:a16="http://schemas.microsoft.com/office/drawing/2014/main" id="{3D3E512C-7BCD-4FCA-B5CB-2D55582ADF71}"/>
                </a:ext>
              </a:extLst>
            </p:cNvPr>
            <p:cNvSpPr/>
            <p:nvPr/>
          </p:nvSpPr>
          <p:spPr>
            <a:xfrm>
              <a:off x="6991350" y="1847850"/>
              <a:ext cx="6350" cy="1936750"/>
            </a:xfrm>
            <a:custGeom>
              <a:avLst/>
              <a:gdLst>
                <a:gd name="connsiteX0" fmla="*/ 6857 w 6350"/>
                <a:gd name="connsiteY0" fmla="*/ 9906 h 1936750"/>
                <a:gd name="connsiteX1" fmla="*/ 6857 w 6350"/>
                <a:gd name="connsiteY1" fmla="*/ 1945386 h 1936750"/>
              </a:gdLst>
              <a:ahLst/>
              <a:cxnLst>
                <a:cxn ang="0">
                  <a:pos x="connsiteX0" y="connsiteY0"/>
                </a:cxn>
                <a:cxn ang="0">
                  <a:pos x="connsiteX1" y="connsiteY1"/>
                </a:cxn>
              </a:cxnLst>
              <a:rect l="l" t="t" r="r" b="b"/>
              <a:pathLst>
                <a:path w="6350" h="1936750">
                  <a:moveTo>
                    <a:pt x="6857" y="9906"/>
                  </a:moveTo>
                  <a:lnTo>
                    <a:pt x="6857" y="1945386"/>
                  </a:lnTo>
                </a:path>
              </a:pathLst>
            </a:custGeom>
            <a:ln w="9144">
              <a:solidFill>
                <a:srgbClr val="D8D8D8">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eiryo UI" panose="020B0604030504040204" pitchFamily="50" charset="-128"/>
                <a:ea typeface="Meiryo UI" panose="020B0604030504040204" pitchFamily="50" charset="-128"/>
              </a:endParaRPr>
            </a:p>
          </p:txBody>
        </p:sp>
        <p:sp>
          <p:nvSpPr>
            <p:cNvPr id="46" name="TextBox 747">
              <a:extLst>
                <a:ext uri="{FF2B5EF4-FFF2-40B4-BE49-F238E27FC236}">
                  <a16:creationId xmlns:a16="http://schemas.microsoft.com/office/drawing/2014/main" id="{BBFDD9EF-25E4-48D4-9ED0-8A9D5AAF41AD}"/>
                </a:ext>
              </a:extLst>
            </p:cNvPr>
            <p:cNvSpPr txBox="1"/>
            <p:nvPr/>
          </p:nvSpPr>
          <p:spPr>
            <a:xfrm>
              <a:off x="5068189" y="1886338"/>
              <a:ext cx="1833626" cy="589905"/>
            </a:xfrm>
            <a:prstGeom prst="rect">
              <a:avLst/>
            </a:prstGeom>
            <a:noFill/>
          </p:spPr>
          <p:txBody>
            <a:bodyPr wrap="square" lIns="0" tIns="0" rIns="0" bIns="0" rtlCol="0">
              <a:spAutoFit/>
            </a:bodyPr>
            <a:lstStyle/>
            <a:p>
              <a:pPr marL="0" indent="1061973">
                <a:lnSpc>
                  <a:spcPct val="100000"/>
                </a:lnSpc>
              </a:pPr>
              <a:r>
                <a:rPr lang="zh-CN" altLang="en-US" sz="1000" spc="-5" dirty="0">
                  <a:solidFill>
                    <a:srgbClr val="575757"/>
                  </a:solidFill>
                  <a:latin typeface="Meiryo UI" panose="020B0604030504040204" pitchFamily="50" charset="-128"/>
                  <a:ea typeface="Meiryo UI" panose="020B0604030504040204" pitchFamily="50" charset="-128"/>
                </a:rPr>
                <a:t>外国人</a:t>
              </a:r>
              <a:r>
                <a:rPr lang="zh-CN" altLang="en-US" sz="1000" spc="-10" dirty="0">
                  <a:solidFill>
                    <a:srgbClr val="575757"/>
                  </a:solidFill>
                  <a:latin typeface="Meiryo UI" panose="020B0604030504040204" pitchFamily="50" charset="-128"/>
                  <a:ea typeface="Meiryo UI" panose="020B0604030504040204" pitchFamily="50" charset="-128"/>
                </a:rPr>
                <a:t>は</a:t>
              </a:r>
              <a:r>
                <a:rPr lang="zh-CN" altLang="en-US" sz="1000" spc="-5" dirty="0">
                  <a:solidFill>
                    <a:srgbClr val="575757"/>
                  </a:solidFill>
                  <a:latin typeface="Meiryo UI" panose="020B0604030504040204" pitchFamily="50" charset="-128"/>
                  <a:ea typeface="Meiryo UI" panose="020B0604030504040204" pitchFamily="50" charset="-128"/>
                </a:rPr>
                <a:t>不可</a:t>
              </a:r>
            </a:p>
            <a:p>
              <a:pPr>
                <a:lnSpc>
                  <a:spcPts val="490"/>
                </a:lnSpc>
              </a:pPr>
              <a:endParaRPr lang="en-US" dirty="0">
                <a:latin typeface="Meiryo UI" panose="020B0604030504040204" pitchFamily="50" charset="-128"/>
                <a:ea typeface="Meiryo UI" panose="020B0604030504040204" pitchFamily="50" charset="-128"/>
              </a:endParaRPr>
            </a:p>
            <a:p>
              <a:pPr marL="0" indent="554735">
                <a:lnSpc>
                  <a:spcPct val="100000"/>
                </a:lnSpc>
              </a:pPr>
              <a:r>
                <a:rPr lang="zh-CN" altLang="en-US" sz="1000" spc="-10" dirty="0">
                  <a:solidFill>
                    <a:srgbClr val="575757"/>
                  </a:solidFill>
                  <a:latin typeface="Meiryo UI" panose="020B0604030504040204" pitchFamily="50" charset="-128"/>
                  <a:ea typeface="Meiryo UI" panose="020B0604030504040204" pitchFamily="50" charset="-128"/>
                </a:rPr>
                <a:t>生活保護受</a:t>
              </a:r>
              <a:r>
                <a:rPr lang="zh-CN" altLang="en-US" sz="1000" dirty="0">
                  <a:solidFill>
                    <a:srgbClr val="575757"/>
                  </a:solidFill>
                  <a:latin typeface="Meiryo UI" panose="020B0604030504040204" pitchFamily="50" charset="-128"/>
                  <a:ea typeface="Meiryo UI" panose="020B0604030504040204" pitchFamily="50" charset="-128"/>
                </a:rPr>
                <a:t>給者は不可</a:t>
              </a:r>
            </a:p>
            <a:p>
              <a:pPr>
                <a:lnSpc>
                  <a:spcPts val="494"/>
                </a:lnSpc>
              </a:pPr>
              <a:endParaRPr lang="en-US" dirty="0">
                <a:latin typeface="Meiryo UI" panose="020B0604030504040204" pitchFamily="50" charset="-128"/>
                <a:ea typeface="Meiryo UI" panose="020B0604030504040204" pitchFamily="50" charset="-128"/>
              </a:endParaRPr>
            </a:p>
            <a:p>
              <a:pPr marL="0">
                <a:lnSpc>
                  <a:spcPct val="100000"/>
                </a:lnSpc>
              </a:pPr>
              <a:r>
                <a:rPr lang="zh-CN" altLang="en-US" sz="1000" spc="-109" dirty="0">
                  <a:solidFill>
                    <a:srgbClr val="575757"/>
                  </a:solidFill>
                  <a:latin typeface="Meiryo UI" panose="020B0604030504040204" pitchFamily="50" charset="-128"/>
                  <a:ea typeface="Meiryo UI" panose="020B0604030504040204" pitchFamily="50" charset="-128"/>
                </a:rPr>
                <a:t>単身</a:t>
              </a:r>
              <a:r>
                <a:rPr lang="zh-CN" altLang="en-US" sz="1000" spc="-104" dirty="0">
                  <a:solidFill>
                    <a:srgbClr val="575757"/>
                  </a:solidFill>
                  <a:latin typeface="Meiryo UI" panose="020B0604030504040204" pitchFamily="50" charset="-128"/>
                  <a:ea typeface="Meiryo UI" panose="020B0604030504040204" pitchFamily="50" charset="-128"/>
                </a:rPr>
                <a:t>の高齢者（６０歳以上）は不可</a:t>
              </a:r>
            </a:p>
          </p:txBody>
        </p:sp>
        <p:sp>
          <p:nvSpPr>
            <p:cNvPr id="47" name="TextBox 748">
              <a:extLst>
                <a:ext uri="{FF2B5EF4-FFF2-40B4-BE49-F238E27FC236}">
                  <a16:creationId xmlns:a16="http://schemas.microsoft.com/office/drawing/2014/main" id="{0EC5F01E-6522-43FB-8207-1526B1BD77E4}"/>
                </a:ext>
              </a:extLst>
            </p:cNvPr>
            <p:cNvSpPr txBox="1"/>
            <p:nvPr/>
          </p:nvSpPr>
          <p:spPr>
            <a:xfrm>
              <a:off x="8659368" y="2104639"/>
              <a:ext cx="377930" cy="525785"/>
            </a:xfrm>
            <a:prstGeom prst="rect">
              <a:avLst/>
            </a:prstGeom>
            <a:noFill/>
          </p:spPr>
          <p:txBody>
            <a:bodyPr wrap="square" lIns="0" tIns="0" rIns="0" bIns="0" rtlCol="0">
              <a:spAutoFit/>
            </a:bodyPr>
            <a:lstStyle/>
            <a:p>
              <a:pPr marL="0" indent="119760">
                <a:lnSpc>
                  <a:spcPct val="100000"/>
                </a:lnSpc>
              </a:pPr>
              <a:r>
                <a:rPr lang="en-US" altLang="zh-CN" sz="1000" spc="-10" dirty="0">
                  <a:solidFill>
                    <a:srgbClr val="3F3F3F"/>
                  </a:solidFill>
                  <a:latin typeface="Meiryo UI" panose="020B0604030504040204" pitchFamily="50" charset="-128"/>
                  <a:ea typeface="Meiryo UI" panose="020B0604030504040204" pitchFamily="50" charset="-128"/>
                </a:rPr>
                <a:t>1</a:t>
              </a:r>
              <a:r>
                <a:rPr lang="en-US" altLang="zh-CN" sz="1000" spc="-5" dirty="0">
                  <a:solidFill>
                    <a:srgbClr val="3F3F3F"/>
                  </a:solidFill>
                  <a:latin typeface="Meiryo UI" panose="020B0604030504040204" pitchFamily="50" charset="-128"/>
                  <a:ea typeface="Meiryo UI" panose="020B0604030504040204" pitchFamily="50" charset="-128"/>
                </a:rPr>
                <a:t>2.8</a:t>
              </a:r>
            </a:p>
            <a:p>
              <a:pPr>
                <a:lnSpc>
                  <a:spcPts val="490"/>
                </a:lnSpc>
              </a:pPr>
              <a:endParaRPr lang="en-US" dirty="0">
                <a:latin typeface="Meiryo UI" panose="020B0604030504040204" pitchFamily="50" charset="-128"/>
                <a:ea typeface="Meiryo UI" panose="020B0604030504040204" pitchFamily="50" charset="-128"/>
              </a:endParaRPr>
            </a:p>
            <a:p>
              <a:pPr marL="0">
                <a:lnSpc>
                  <a:spcPct val="100000"/>
                </a:lnSpc>
              </a:pPr>
              <a:r>
                <a:rPr lang="en-US" altLang="zh-CN" sz="1000" spc="-10" dirty="0">
                  <a:solidFill>
                    <a:srgbClr val="3F3F3F"/>
                  </a:solidFill>
                  <a:latin typeface="Meiryo UI" panose="020B0604030504040204" pitchFamily="50" charset="-128"/>
                  <a:ea typeface="Meiryo UI" panose="020B0604030504040204" pitchFamily="50" charset="-128"/>
                </a:rPr>
                <a:t>1</a:t>
              </a:r>
              <a:r>
                <a:rPr lang="en-US" altLang="zh-CN" sz="1000" spc="-5" dirty="0">
                  <a:solidFill>
                    <a:srgbClr val="3F3F3F"/>
                  </a:solidFill>
                  <a:latin typeface="Meiryo UI" panose="020B0604030504040204" pitchFamily="50" charset="-128"/>
                  <a:ea typeface="Meiryo UI" panose="020B0604030504040204" pitchFamily="50" charset="-128"/>
                </a:rPr>
                <a:t>1.9</a:t>
              </a:r>
            </a:p>
          </p:txBody>
        </p:sp>
        <p:sp>
          <p:nvSpPr>
            <p:cNvPr id="48" name="TextBox 749">
              <a:extLst>
                <a:ext uri="{FF2B5EF4-FFF2-40B4-BE49-F238E27FC236}">
                  <a16:creationId xmlns:a16="http://schemas.microsoft.com/office/drawing/2014/main" id="{BCA5F81E-50D3-4904-AC2E-50CEFAB1E5DC}"/>
                </a:ext>
              </a:extLst>
            </p:cNvPr>
            <p:cNvSpPr txBox="1"/>
            <p:nvPr/>
          </p:nvSpPr>
          <p:spPr>
            <a:xfrm>
              <a:off x="9244838" y="1889374"/>
              <a:ext cx="258169" cy="307777"/>
            </a:xfrm>
            <a:prstGeom prst="rect">
              <a:avLst/>
            </a:prstGeom>
            <a:noFill/>
          </p:spPr>
          <p:txBody>
            <a:bodyPr wrap="square" lIns="0" tIns="0" rIns="0" bIns="0" rtlCol="0">
              <a:spAutoFit/>
            </a:bodyPr>
            <a:lstStyle/>
            <a:p>
              <a:pPr marL="0">
                <a:lnSpc>
                  <a:spcPct val="100000"/>
                </a:lnSpc>
              </a:pPr>
              <a:r>
                <a:rPr lang="en-US" altLang="zh-CN" sz="1000" spc="-10" dirty="0">
                  <a:solidFill>
                    <a:srgbClr val="3F3F3F"/>
                  </a:solidFill>
                  <a:latin typeface="Meiryo UI" panose="020B0604030504040204" pitchFamily="50" charset="-128"/>
                  <a:ea typeface="Meiryo UI" panose="020B0604030504040204" pitchFamily="50" charset="-128"/>
                </a:rPr>
                <a:t>1</a:t>
              </a:r>
              <a:r>
                <a:rPr lang="en-US" altLang="zh-CN" sz="1000" spc="-5" dirty="0">
                  <a:solidFill>
                    <a:srgbClr val="3F3F3F"/>
                  </a:solidFill>
                  <a:latin typeface="Meiryo UI" panose="020B0604030504040204" pitchFamily="50" charset="-128"/>
                  <a:ea typeface="Meiryo UI" panose="020B0604030504040204" pitchFamily="50" charset="-128"/>
                </a:rPr>
                <a:t>6.3</a:t>
              </a:r>
            </a:p>
          </p:txBody>
        </p:sp>
        <p:sp>
          <p:nvSpPr>
            <p:cNvPr id="49" name="TextBox 750">
              <a:extLst>
                <a:ext uri="{FF2B5EF4-FFF2-40B4-BE49-F238E27FC236}">
                  <a16:creationId xmlns:a16="http://schemas.microsoft.com/office/drawing/2014/main" id="{D9EC1564-B31C-4734-AA40-AD4143B3D221}"/>
                </a:ext>
              </a:extLst>
            </p:cNvPr>
            <p:cNvSpPr txBox="1"/>
            <p:nvPr/>
          </p:nvSpPr>
          <p:spPr>
            <a:xfrm>
              <a:off x="9582911" y="1906333"/>
              <a:ext cx="280924" cy="160020"/>
            </a:xfrm>
            <a:prstGeom prst="rect">
              <a:avLst/>
            </a:prstGeom>
            <a:noFill/>
          </p:spPr>
          <p:txBody>
            <a:bodyPr wrap="square" lIns="0" tIns="0" rIns="0" bIns="0" rtlCol="0">
              <a:spAutoFit/>
            </a:bodyPr>
            <a:lstStyle/>
            <a:p>
              <a:pPr marL="0">
                <a:lnSpc>
                  <a:spcPct val="100000"/>
                </a:lnSpc>
              </a:pPr>
              <a:r>
                <a:rPr lang="zh-CN" altLang="en-US" sz="1050" spc="-350" dirty="0">
                  <a:solidFill>
                    <a:srgbClr val="000000"/>
                  </a:solidFill>
                  <a:latin typeface="Meiryo UI" panose="020B0604030504040204" pitchFamily="50" charset="-128"/>
                  <a:ea typeface="Meiryo UI" panose="020B0604030504040204" pitchFamily="50" charset="-128"/>
                </a:rPr>
                <a:t>（％）</a:t>
              </a:r>
            </a:p>
          </p:txBody>
        </p:sp>
        <p:sp>
          <p:nvSpPr>
            <p:cNvPr id="50" name="TextBox 755">
              <a:extLst>
                <a:ext uri="{FF2B5EF4-FFF2-40B4-BE49-F238E27FC236}">
                  <a16:creationId xmlns:a16="http://schemas.microsoft.com/office/drawing/2014/main" id="{3EF98C4B-8FDA-4CC2-B7E1-E58558694FCB}"/>
                </a:ext>
              </a:extLst>
            </p:cNvPr>
            <p:cNvSpPr txBox="1"/>
            <p:nvPr/>
          </p:nvSpPr>
          <p:spPr>
            <a:xfrm>
              <a:off x="4988305" y="2531626"/>
              <a:ext cx="1914804" cy="1044003"/>
            </a:xfrm>
            <a:prstGeom prst="rect">
              <a:avLst/>
            </a:prstGeom>
            <a:noFill/>
          </p:spPr>
          <p:txBody>
            <a:bodyPr wrap="square" lIns="0" tIns="0" rIns="0" bIns="0" rtlCol="0">
              <a:spAutoFit/>
            </a:bodyPr>
            <a:lstStyle/>
            <a:p>
              <a:pPr marL="0" indent="507238">
                <a:lnSpc>
                  <a:spcPct val="100000"/>
                </a:lnSpc>
              </a:pPr>
              <a:r>
                <a:rPr lang="zh-CN" altLang="en-US" sz="1000" spc="-10" dirty="0">
                  <a:solidFill>
                    <a:srgbClr val="575757"/>
                  </a:solidFill>
                  <a:latin typeface="Meiryo UI" panose="020B0604030504040204" pitchFamily="50" charset="-128"/>
                  <a:ea typeface="Meiryo UI" panose="020B0604030504040204" pitchFamily="50" charset="-128"/>
                </a:rPr>
                <a:t>高齢者のみの</a:t>
              </a:r>
              <a:r>
                <a:rPr lang="zh-CN" altLang="en-US" sz="1000" dirty="0">
                  <a:solidFill>
                    <a:srgbClr val="575757"/>
                  </a:solidFill>
                  <a:latin typeface="Meiryo UI" panose="020B0604030504040204" pitchFamily="50" charset="-128"/>
                  <a:ea typeface="Meiryo UI" panose="020B0604030504040204" pitchFamily="50" charset="-128"/>
                </a:rPr>
                <a:t>世帯は不可</a:t>
              </a:r>
            </a:p>
            <a:p>
              <a:pPr>
                <a:lnSpc>
                  <a:spcPts val="490"/>
                </a:lnSpc>
              </a:pPr>
              <a:endParaRPr lang="en-US" dirty="0">
                <a:latin typeface="Meiryo UI" panose="020B0604030504040204" pitchFamily="50" charset="-128"/>
                <a:ea typeface="Meiryo UI" panose="020B0604030504040204" pitchFamily="50" charset="-128"/>
              </a:endParaRPr>
            </a:p>
            <a:p>
              <a:pPr marL="0">
                <a:lnSpc>
                  <a:spcPct val="100000"/>
                </a:lnSpc>
              </a:pPr>
              <a:r>
                <a:rPr lang="zh-CN" altLang="en-US" sz="1000" spc="-10" dirty="0">
                  <a:solidFill>
                    <a:srgbClr val="575757"/>
                  </a:solidFill>
                  <a:latin typeface="Meiryo UI" panose="020B0604030504040204" pitchFamily="50" charset="-128"/>
                  <a:ea typeface="Meiryo UI" panose="020B0604030504040204" pitchFamily="50" charset="-128"/>
                </a:rPr>
                <a:t>生計中心者が離職</a:t>
              </a:r>
              <a:r>
                <a:rPr lang="zh-CN" altLang="en-US" sz="1000" dirty="0">
                  <a:solidFill>
                    <a:srgbClr val="575757"/>
                  </a:solidFill>
                  <a:latin typeface="Meiryo UI" panose="020B0604030504040204" pitchFamily="50" charset="-128"/>
                  <a:ea typeface="Meiryo UI" panose="020B0604030504040204" pitchFamily="50" charset="-128"/>
                </a:rPr>
                <a:t>者の世帯は不可</a:t>
              </a:r>
            </a:p>
            <a:p>
              <a:pPr marL="900429" indent="-368807" hangingPunct="0">
                <a:lnSpc>
                  <a:spcPct val="140833"/>
                </a:lnSpc>
                <a:spcBef>
                  <a:spcPts val="245"/>
                </a:spcBef>
              </a:pPr>
              <a:r>
                <a:rPr lang="zh-CN" altLang="en-US" sz="1000" spc="-30" dirty="0">
                  <a:solidFill>
                    <a:srgbClr val="575757"/>
                  </a:solidFill>
                  <a:latin typeface="Meiryo UI" panose="020B0604030504040204" pitchFamily="50" charset="-128"/>
                  <a:ea typeface="Meiryo UI" panose="020B0604030504040204" pitchFamily="50" charset="-128"/>
                </a:rPr>
                <a:t>障害者</a:t>
              </a:r>
              <a:r>
                <a:rPr lang="zh-CN" altLang="en-US" sz="1000" spc="-25" dirty="0">
                  <a:solidFill>
                    <a:srgbClr val="575757"/>
                  </a:solidFill>
                  <a:latin typeface="Meiryo UI" panose="020B0604030504040204" pitchFamily="50" charset="-128"/>
                  <a:ea typeface="Meiryo UI" panose="020B0604030504040204" pitchFamily="50" charset="-128"/>
                </a:rPr>
                <a:t>のいる世帯は不可子</a:t>
              </a:r>
              <a:r>
                <a:rPr lang="zh-CN" altLang="en-US" sz="1000" spc="-20" dirty="0">
                  <a:solidFill>
                    <a:srgbClr val="575757"/>
                  </a:solidFill>
                  <a:latin typeface="Meiryo UI" panose="020B0604030504040204" pitchFamily="50" charset="-128"/>
                  <a:ea typeface="Meiryo UI" panose="020B0604030504040204" pitchFamily="50" charset="-128"/>
                </a:rPr>
                <a:t>育て世帯は不可</a:t>
              </a:r>
              <a:r>
                <a:rPr lang="zh-CN" altLang="en-US" sz="1000" spc="-15" dirty="0">
                  <a:solidFill>
                    <a:srgbClr val="575757"/>
                  </a:solidFill>
                  <a:latin typeface="Meiryo UI" panose="020B0604030504040204" pitchFamily="50" charset="-128"/>
                  <a:ea typeface="Meiryo UI" panose="020B0604030504040204" pitchFamily="50" charset="-128"/>
                </a:rPr>
                <a:t>一人親世帯</a:t>
              </a:r>
              <a:r>
                <a:rPr lang="zh-CN" altLang="en-US" sz="1000" spc="-10" dirty="0">
                  <a:solidFill>
                    <a:srgbClr val="575757"/>
                  </a:solidFill>
                  <a:latin typeface="Meiryo UI" panose="020B0604030504040204" pitchFamily="50" charset="-128"/>
                  <a:ea typeface="Meiryo UI" panose="020B0604030504040204" pitchFamily="50" charset="-128"/>
                </a:rPr>
                <a:t>は不可</a:t>
              </a:r>
            </a:p>
          </p:txBody>
        </p:sp>
        <p:sp>
          <p:nvSpPr>
            <p:cNvPr id="51" name="TextBox 756">
              <a:extLst>
                <a:ext uri="{FF2B5EF4-FFF2-40B4-BE49-F238E27FC236}">
                  <a16:creationId xmlns:a16="http://schemas.microsoft.com/office/drawing/2014/main" id="{47C8F43B-20D1-45F0-824A-2F9097632A7A}"/>
                </a:ext>
              </a:extLst>
            </p:cNvPr>
            <p:cNvSpPr txBox="1"/>
            <p:nvPr/>
          </p:nvSpPr>
          <p:spPr>
            <a:xfrm>
              <a:off x="7355078" y="3179948"/>
              <a:ext cx="361294" cy="525785"/>
            </a:xfrm>
            <a:prstGeom prst="rect">
              <a:avLst/>
            </a:prstGeom>
            <a:noFill/>
          </p:spPr>
          <p:txBody>
            <a:bodyPr wrap="square" lIns="0" tIns="0" rIns="0" bIns="0" rtlCol="0">
              <a:spAutoFit/>
            </a:bodyPr>
            <a:lstStyle/>
            <a:p>
              <a:pPr marL="0" indent="173228">
                <a:lnSpc>
                  <a:spcPct val="100000"/>
                </a:lnSpc>
              </a:pPr>
              <a:r>
                <a:rPr lang="en-US" altLang="zh-CN" sz="1000" spc="-10" dirty="0">
                  <a:solidFill>
                    <a:srgbClr val="3F3F3F"/>
                  </a:solidFill>
                  <a:latin typeface="Meiryo UI" panose="020B0604030504040204" pitchFamily="50" charset="-128"/>
                  <a:ea typeface="Meiryo UI" panose="020B0604030504040204" pitchFamily="50" charset="-128"/>
                </a:rPr>
                <a:t>3.4</a:t>
              </a:r>
            </a:p>
            <a:p>
              <a:pPr>
                <a:lnSpc>
                  <a:spcPts val="490"/>
                </a:lnSpc>
              </a:pPr>
              <a:endParaRPr lang="en-US" dirty="0">
                <a:latin typeface="Meiryo UI" panose="020B0604030504040204" pitchFamily="50" charset="-128"/>
                <a:ea typeface="Meiryo UI" panose="020B0604030504040204" pitchFamily="50" charset="-128"/>
              </a:endParaRPr>
            </a:p>
            <a:p>
              <a:pPr marL="0">
                <a:lnSpc>
                  <a:spcPct val="100000"/>
                </a:lnSpc>
              </a:pPr>
              <a:r>
                <a:rPr lang="en-US" altLang="zh-CN" sz="1000" spc="-10" dirty="0">
                  <a:solidFill>
                    <a:srgbClr val="3F3F3F"/>
                  </a:solidFill>
                  <a:latin typeface="Meiryo UI" panose="020B0604030504040204" pitchFamily="50" charset="-128"/>
                  <a:ea typeface="Meiryo UI" panose="020B0604030504040204" pitchFamily="50" charset="-128"/>
                </a:rPr>
                <a:t>2.1</a:t>
              </a:r>
            </a:p>
          </p:txBody>
        </p:sp>
        <p:sp>
          <p:nvSpPr>
            <p:cNvPr id="52" name="TextBox 757">
              <a:extLst>
                <a:ext uri="{FF2B5EF4-FFF2-40B4-BE49-F238E27FC236}">
                  <a16:creationId xmlns:a16="http://schemas.microsoft.com/office/drawing/2014/main" id="{BF24DBE9-D79E-4073-AF28-6ECACFE5C76B}"/>
                </a:ext>
              </a:extLst>
            </p:cNvPr>
            <p:cNvSpPr txBox="1"/>
            <p:nvPr/>
          </p:nvSpPr>
          <p:spPr>
            <a:xfrm>
              <a:off x="8033893" y="2964810"/>
              <a:ext cx="188066" cy="307777"/>
            </a:xfrm>
            <a:prstGeom prst="rect">
              <a:avLst/>
            </a:prstGeom>
            <a:noFill/>
          </p:spPr>
          <p:txBody>
            <a:bodyPr wrap="square" lIns="0" tIns="0" rIns="0" bIns="0" rtlCol="0">
              <a:spAutoFit/>
            </a:bodyPr>
            <a:lstStyle/>
            <a:p>
              <a:pPr marL="0">
                <a:lnSpc>
                  <a:spcPct val="100000"/>
                </a:lnSpc>
              </a:pPr>
              <a:r>
                <a:rPr lang="en-US" altLang="zh-CN" sz="1000" spc="-20" dirty="0">
                  <a:solidFill>
                    <a:srgbClr val="3F3F3F"/>
                  </a:solidFill>
                  <a:latin typeface="Meiryo UI" panose="020B0604030504040204" pitchFamily="50" charset="-128"/>
                  <a:ea typeface="Meiryo UI" panose="020B0604030504040204" pitchFamily="50" charset="-128"/>
                </a:rPr>
                <a:t>7.2</a:t>
              </a:r>
            </a:p>
          </p:txBody>
        </p:sp>
        <p:sp>
          <p:nvSpPr>
            <p:cNvPr id="53" name="TextBox 758">
              <a:extLst>
                <a:ext uri="{FF2B5EF4-FFF2-40B4-BE49-F238E27FC236}">
                  <a16:creationId xmlns:a16="http://schemas.microsoft.com/office/drawing/2014/main" id="{FBA5465F-94CD-49F7-9DFB-23EF99FE5840}"/>
                </a:ext>
              </a:extLst>
            </p:cNvPr>
            <p:cNvSpPr txBox="1"/>
            <p:nvPr/>
          </p:nvSpPr>
          <p:spPr>
            <a:xfrm>
              <a:off x="8233536" y="2534661"/>
              <a:ext cx="214609" cy="525785"/>
            </a:xfrm>
            <a:prstGeom prst="rect">
              <a:avLst/>
            </a:prstGeom>
            <a:noFill/>
          </p:spPr>
          <p:txBody>
            <a:bodyPr wrap="square" lIns="0" tIns="0" rIns="0" bIns="0" rtlCol="0">
              <a:spAutoFit/>
            </a:bodyPr>
            <a:lstStyle/>
            <a:p>
              <a:pPr marL="0" indent="26543">
                <a:lnSpc>
                  <a:spcPct val="100000"/>
                </a:lnSpc>
              </a:pPr>
              <a:r>
                <a:rPr lang="en-US" altLang="zh-CN" sz="1000" spc="-10" dirty="0">
                  <a:solidFill>
                    <a:srgbClr val="3F3F3F"/>
                  </a:solidFill>
                  <a:latin typeface="Meiryo UI" panose="020B0604030504040204" pitchFamily="50" charset="-128"/>
                  <a:ea typeface="Meiryo UI" panose="020B0604030504040204" pitchFamily="50" charset="-128"/>
                </a:rPr>
                <a:t>8.9</a:t>
              </a:r>
            </a:p>
            <a:p>
              <a:pPr>
                <a:lnSpc>
                  <a:spcPts val="490"/>
                </a:lnSpc>
              </a:pPr>
              <a:endParaRPr lang="en-US" dirty="0">
                <a:latin typeface="Meiryo UI" panose="020B0604030504040204" pitchFamily="50" charset="-128"/>
                <a:ea typeface="Meiryo UI" panose="020B0604030504040204" pitchFamily="50" charset="-128"/>
              </a:endParaRPr>
            </a:p>
            <a:p>
              <a:pPr marL="0">
                <a:lnSpc>
                  <a:spcPct val="100000"/>
                </a:lnSpc>
              </a:pPr>
              <a:r>
                <a:rPr lang="en-US" altLang="zh-CN" sz="1000" spc="-10" dirty="0">
                  <a:solidFill>
                    <a:srgbClr val="3F3F3F"/>
                  </a:solidFill>
                  <a:latin typeface="Meiryo UI" panose="020B0604030504040204" pitchFamily="50" charset="-128"/>
                  <a:ea typeface="Meiryo UI" panose="020B0604030504040204" pitchFamily="50" charset="-128"/>
                </a:rPr>
                <a:t>8.7</a:t>
              </a:r>
            </a:p>
          </p:txBody>
        </p:sp>
        <p:sp>
          <p:nvSpPr>
            <p:cNvPr id="54" name="TextBox 759">
              <a:extLst>
                <a:ext uri="{FF2B5EF4-FFF2-40B4-BE49-F238E27FC236}">
                  <a16:creationId xmlns:a16="http://schemas.microsoft.com/office/drawing/2014/main" id="{1712CA99-C619-4C46-B606-D5C14E86CFEF}"/>
                </a:ext>
              </a:extLst>
            </p:cNvPr>
            <p:cNvSpPr txBox="1"/>
            <p:nvPr/>
          </p:nvSpPr>
          <p:spPr>
            <a:xfrm>
              <a:off x="6519036" y="3609970"/>
              <a:ext cx="1591035" cy="152400"/>
            </a:xfrm>
            <a:prstGeom prst="rect">
              <a:avLst/>
            </a:prstGeom>
            <a:noFill/>
          </p:spPr>
          <p:txBody>
            <a:bodyPr wrap="square" lIns="0" tIns="0" rIns="0" bIns="0" rtlCol="0">
              <a:spAutoFit/>
            </a:bodyPr>
            <a:lstStyle/>
            <a:p>
              <a:pPr marL="0">
                <a:lnSpc>
                  <a:spcPct val="100000"/>
                </a:lnSpc>
                <a:tabLst>
                  <a:tab pos="1288669" algn="l"/>
                </a:tabLst>
              </a:pPr>
              <a:r>
                <a:rPr lang="zh-CN" altLang="en-US" sz="1000" spc="-25" dirty="0">
                  <a:solidFill>
                    <a:srgbClr val="575757"/>
                  </a:solidFill>
                  <a:latin typeface="Meiryo UI" panose="020B0604030504040204" pitchFamily="50" charset="-128"/>
                  <a:ea typeface="Meiryo UI" panose="020B0604030504040204" pitchFamily="50" charset="-128"/>
                </a:rPr>
                <a:t>その</a:t>
              </a:r>
              <a:r>
                <a:rPr lang="zh-CN" altLang="en-US" sz="1000" spc="-35" dirty="0">
                  <a:solidFill>
                    <a:srgbClr val="575757"/>
                  </a:solidFill>
                  <a:latin typeface="Meiryo UI" panose="020B0604030504040204" pitchFamily="50" charset="-128"/>
                  <a:ea typeface="Meiryo UI" panose="020B0604030504040204" pitchFamily="50" charset="-128"/>
                </a:rPr>
                <a:t>他	</a:t>
              </a:r>
              <a:r>
                <a:rPr lang="en-US" altLang="zh-CN" sz="1000" spc="-20" dirty="0">
                  <a:solidFill>
                    <a:srgbClr val="3F3F3F"/>
                  </a:solidFill>
                  <a:latin typeface="Meiryo UI" panose="020B0604030504040204" pitchFamily="50" charset="-128"/>
                  <a:ea typeface="Meiryo UI" panose="020B0604030504040204" pitchFamily="50" charset="-128"/>
                </a:rPr>
                <a:t>5.5</a:t>
              </a:r>
            </a:p>
          </p:txBody>
        </p:sp>
      </p:grpSp>
      <p:sp>
        <p:nvSpPr>
          <p:cNvPr id="78" name="TextBox 777">
            <a:extLst>
              <a:ext uri="{FF2B5EF4-FFF2-40B4-BE49-F238E27FC236}">
                <a16:creationId xmlns:a16="http://schemas.microsoft.com/office/drawing/2014/main" id="{56E44A9C-7355-403C-A0F5-61FC4CC4DF18}"/>
              </a:ext>
            </a:extLst>
          </p:cNvPr>
          <p:cNvSpPr txBox="1"/>
          <p:nvPr/>
        </p:nvSpPr>
        <p:spPr>
          <a:xfrm>
            <a:off x="2963798" y="6009379"/>
            <a:ext cx="5025587" cy="138499"/>
          </a:xfrm>
          <a:prstGeom prst="rect">
            <a:avLst/>
          </a:prstGeom>
          <a:noFill/>
        </p:spPr>
        <p:txBody>
          <a:bodyPr wrap="square" lIns="0" tIns="0" rIns="0" bIns="0" rtlCol="0">
            <a:spAutoFit/>
          </a:bodyPr>
          <a:lstStyle/>
          <a:p>
            <a:pPr marL="0">
              <a:lnSpc>
                <a:spcPct val="100000"/>
              </a:lnSpc>
              <a:tabLst>
                <a:tab pos="4700396" algn="l"/>
              </a:tabLst>
            </a:pPr>
            <a:r>
              <a:rPr lang="zh-CN" altLang="en-US" sz="900" spc="-55" dirty="0">
                <a:solidFill>
                  <a:srgbClr val="3F3F3F"/>
                </a:solidFill>
                <a:latin typeface="Meiryo UI" panose="020B0604030504040204" pitchFamily="50" charset="-128"/>
                <a:ea typeface="Meiryo UI" panose="020B0604030504040204" pitchFamily="50" charset="-128"/>
              </a:rPr>
              <a:t>出典：（公財）日本賃貸住宅管理協会（平成</a:t>
            </a:r>
            <a:r>
              <a:rPr lang="en-US" altLang="zh-CN" sz="900" spc="-30" dirty="0">
                <a:solidFill>
                  <a:srgbClr val="3F3F3F"/>
                </a:solidFill>
                <a:latin typeface="Meiryo UI" panose="020B0604030504040204" pitchFamily="50" charset="-128"/>
                <a:ea typeface="Meiryo UI" panose="020B0604030504040204" pitchFamily="50" charset="-128"/>
              </a:rPr>
              <a:t>26</a:t>
            </a:r>
            <a:r>
              <a:rPr lang="zh-CN" altLang="en-US" sz="900" spc="-60" dirty="0">
                <a:solidFill>
                  <a:srgbClr val="3F3F3F"/>
                </a:solidFill>
                <a:latin typeface="Meiryo UI" panose="020B0604030504040204" pitchFamily="50" charset="-128"/>
                <a:ea typeface="Meiryo UI" panose="020B0604030504040204" pitchFamily="50" charset="-128"/>
              </a:rPr>
              <a:t>年度）家賃債務保証会社の実態調査報告書</a:t>
            </a:r>
            <a:endParaRPr lang="en-US" altLang="zh-CN" sz="1400" spc="-20" dirty="0">
              <a:solidFill>
                <a:srgbClr val="000000"/>
              </a:solidFill>
              <a:latin typeface="Meiryo UI" panose="020B0604030504040204" pitchFamily="50" charset="-128"/>
              <a:ea typeface="Meiryo UI" panose="020B0604030504040204" pitchFamily="50" charset="-128"/>
            </a:endParaRPr>
          </a:p>
        </p:txBody>
      </p:sp>
      <p:sp>
        <p:nvSpPr>
          <p:cNvPr id="55" name="TextBox 777">
            <a:extLst>
              <a:ext uri="{FF2B5EF4-FFF2-40B4-BE49-F238E27FC236}">
                <a16:creationId xmlns:a16="http://schemas.microsoft.com/office/drawing/2014/main" id="{A5F2D639-A321-486E-9A2F-E27108B7A186}"/>
              </a:ext>
            </a:extLst>
          </p:cNvPr>
          <p:cNvSpPr txBox="1"/>
          <p:nvPr/>
        </p:nvSpPr>
        <p:spPr>
          <a:xfrm>
            <a:off x="406206" y="3227009"/>
            <a:ext cx="2735067" cy="184666"/>
          </a:xfrm>
          <a:prstGeom prst="rect">
            <a:avLst/>
          </a:prstGeom>
          <a:noFill/>
        </p:spPr>
        <p:txBody>
          <a:bodyPr wrap="square" lIns="0" tIns="0" rIns="0" bIns="0" rtlCol="0">
            <a:spAutoFit/>
          </a:bodyPr>
          <a:lstStyle/>
          <a:p>
            <a:pPr marL="0">
              <a:lnSpc>
                <a:spcPct val="100000"/>
              </a:lnSpc>
              <a:tabLst>
                <a:tab pos="4700396" algn="l"/>
              </a:tabLst>
            </a:pPr>
            <a:r>
              <a:rPr lang="ja-JP" altLang="en-US" sz="1200" spc="-55" dirty="0">
                <a:solidFill>
                  <a:srgbClr val="3F3F3F"/>
                </a:solidFill>
                <a:latin typeface="Meiryo UI" panose="020B0604030504040204" pitchFamily="50" charset="-128"/>
                <a:ea typeface="Meiryo UI" panose="020B0604030504040204" pitchFamily="50" charset="-128"/>
              </a:rPr>
              <a:t>住宅確保配慮者の入居に対する大家の意識</a:t>
            </a:r>
            <a:endParaRPr lang="en-US" altLang="zh-CN" sz="1200" spc="-20" dirty="0">
              <a:solidFill>
                <a:srgbClr val="000000"/>
              </a:solidFill>
              <a:latin typeface="Meiryo UI" panose="020B0604030504040204" pitchFamily="50" charset="-128"/>
              <a:ea typeface="Meiryo UI" panose="020B0604030504040204" pitchFamily="50" charset="-128"/>
            </a:endParaRPr>
          </a:p>
        </p:txBody>
      </p:sp>
      <p:sp>
        <p:nvSpPr>
          <p:cNvPr id="56" name="TextBox 777">
            <a:extLst>
              <a:ext uri="{FF2B5EF4-FFF2-40B4-BE49-F238E27FC236}">
                <a16:creationId xmlns:a16="http://schemas.microsoft.com/office/drawing/2014/main" id="{CA7ACBB0-87EE-4FE4-8D5C-07A3EC4CA701}"/>
              </a:ext>
            </a:extLst>
          </p:cNvPr>
          <p:cNvSpPr txBox="1"/>
          <p:nvPr/>
        </p:nvSpPr>
        <p:spPr>
          <a:xfrm>
            <a:off x="5513662" y="3258490"/>
            <a:ext cx="2185640" cy="184666"/>
          </a:xfrm>
          <a:prstGeom prst="rect">
            <a:avLst/>
          </a:prstGeom>
          <a:noFill/>
        </p:spPr>
        <p:txBody>
          <a:bodyPr wrap="square" lIns="0" tIns="0" rIns="0" bIns="0" rtlCol="0">
            <a:spAutoFit/>
          </a:bodyPr>
          <a:lstStyle/>
          <a:p>
            <a:pPr marL="0">
              <a:lnSpc>
                <a:spcPct val="100000"/>
              </a:lnSpc>
              <a:tabLst>
                <a:tab pos="4700396" algn="l"/>
              </a:tabLst>
            </a:pPr>
            <a:r>
              <a:rPr lang="ja-JP" altLang="en-US" sz="1200" spc="-55" dirty="0">
                <a:solidFill>
                  <a:srgbClr val="3F3F3F"/>
                </a:solidFill>
                <a:latin typeface="Meiryo UI" panose="020B0604030504040204" pitchFamily="50" charset="-128"/>
                <a:ea typeface="Meiryo UI" panose="020B0604030504040204" pitchFamily="50" charset="-128"/>
              </a:rPr>
              <a:t>入居制限の有無</a:t>
            </a:r>
            <a:endParaRPr lang="en-US" altLang="zh-CN" sz="1200" spc="-20" dirty="0">
              <a:solidFill>
                <a:srgbClr val="00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618978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114</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２）住宅確保要配慮者とは</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住宅確保要配慮者とは、住宅セーフティネット法で以下のように定められています。</a:t>
            </a:r>
          </a:p>
        </p:txBody>
      </p:sp>
      <p:graphicFrame>
        <p:nvGraphicFramePr>
          <p:cNvPr id="8" name="表 11">
            <a:extLst>
              <a:ext uri="{FF2B5EF4-FFF2-40B4-BE49-F238E27FC236}">
                <a16:creationId xmlns:a16="http://schemas.microsoft.com/office/drawing/2014/main" id="{840F7470-8B11-41B6-99A7-2E7D76F18A45}"/>
              </a:ext>
            </a:extLst>
          </p:cNvPr>
          <p:cNvGraphicFramePr>
            <a:graphicFrameLocks noGrp="1"/>
          </p:cNvGraphicFramePr>
          <p:nvPr/>
        </p:nvGraphicFramePr>
        <p:xfrm>
          <a:off x="1292658" y="1562986"/>
          <a:ext cx="6193992" cy="4761430"/>
        </p:xfrm>
        <a:graphic>
          <a:graphicData uri="http://schemas.openxmlformats.org/drawingml/2006/table">
            <a:tbl>
              <a:tblPr firstRow="1" bandRow="1">
                <a:tableStyleId>{912C8C85-51F0-491E-9774-3900AFEF0FD7}</a:tableStyleId>
              </a:tblPr>
              <a:tblGrid>
                <a:gridCol w="1159217">
                  <a:extLst>
                    <a:ext uri="{9D8B030D-6E8A-4147-A177-3AD203B41FA5}">
                      <a16:colId xmlns:a16="http://schemas.microsoft.com/office/drawing/2014/main" val="2402452915"/>
                    </a:ext>
                  </a:extLst>
                </a:gridCol>
                <a:gridCol w="5034775">
                  <a:extLst>
                    <a:ext uri="{9D8B030D-6E8A-4147-A177-3AD203B41FA5}">
                      <a16:colId xmlns:a16="http://schemas.microsoft.com/office/drawing/2014/main" val="1241278004"/>
                    </a:ext>
                  </a:extLst>
                </a:gridCol>
              </a:tblGrid>
              <a:tr h="298707">
                <a:tc>
                  <a:txBody>
                    <a:bodyPr/>
                    <a:lstStyle/>
                    <a:p>
                      <a:pPr algn="ctr"/>
                      <a:r>
                        <a:rPr kumimoji="1" lang="ja-JP" altLang="en-US" sz="1200" dirty="0"/>
                        <a:t>カテゴリー</a:t>
                      </a:r>
                    </a:p>
                  </a:txBody>
                  <a:tcPr/>
                </a:tc>
                <a:tc>
                  <a:txBody>
                    <a:bodyPr/>
                    <a:lstStyle/>
                    <a:p>
                      <a:pPr algn="ctr"/>
                      <a:r>
                        <a:rPr kumimoji="1" lang="ja-JP" altLang="en-US" sz="1200" dirty="0"/>
                        <a:t>説明</a:t>
                      </a:r>
                    </a:p>
                  </a:txBody>
                  <a:tcPr/>
                </a:tc>
                <a:extLst>
                  <a:ext uri="{0D108BD9-81ED-4DB2-BD59-A6C34878D82A}">
                    <a16:rowId xmlns:a16="http://schemas.microsoft.com/office/drawing/2014/main" val="881733528"/>
                  </a:ext>
                </a:extLst>
              </a:tr>
              <a:tr h="298707">
                <a:tc>
                  <a:txBody>
                    <a:bodyPr/>
                    <a:lstStyle/>
                    <a:p>
                      <a:r>
                        <a:rPr kumimoji="1" lang="ja-JP" altLang="en-US" sz="1200" b="0" u="none" strike="noStrike" kern="1200" baseline="0" dirty="0">
                          <a:solidFill>
                            <a:schemeClr val="tx1"/>
                          </a:solidFill>
                        </a:rPr>
                        <a:t>低額所得者</a:t>
                      </a:r>
                      <a:endParaRPr kumimoji="1" lang="ja-JP" altLang="en-US" sz="1200" dirty="0"/>
                    </a:p>
                  </a:txBody>
                  <a:tcPr/>
                </a:tc>
                <a:tc>
                  <a:txBody>
                    <a:bodyPr/>
                    <a:lstStyle/>
                    <a:p>
                      <a:r>
                        <a:rPr kumimoji="1" lang="ja-JP" altLang="en-US" sz="1200" b="0" u="none" strike="noStrike" kern="1200" baseline="0" dirty="0">
                          <a:solidFill>
                            <a:schemeClr val="tx1"/>
                          </a:solidFill>
                        </a:rPr>
                        <a:t>月収</a:t>
                      </a:r>
                      <a:r>
                        <a:rPr kumimoji="1" lang="en-US" altLang="ja-JP" sz="1200" b="0" u="none" strike="noStrike" kern="1200" baseline="0" dirty="0">
                          <a:solidFill>
                            <a:schemeClr val="tx1"/>
                          </a:solidFill>
                        </a:rPr>
                        <a:t>15.8 </a:t>
                      </a:r>
                      <a:r>
                        <a:rPr kumimoji="1" lang="ja-JP" altLang="en-US" sz="1200" b="0" u="none" strike="noStrike" kern="1200" baseline="0" dirty="0">
                          <a:solidFill>
                            <a:schemeClr val="tx1"/>
                          </a:solidFill>
                        </a:rPr>
                        <a:t>万円以下の人。</a:t>
                      </a:r>
                      <a:endParaRPr kumimoji="1" lang="ja-JP" altLang="en-US" sz="1200" dirty="0"/>
                    </a:p>
                  </a:txBody>
                  <a:tcPr/>
                </a:tc>
                <a:extLst>
                  <a:ext uri="{0D108BD9-81ED-4DB2-BD59-A6C34878D82A}">
                    <a16:rowId xmlns:a16="http://schemas.microsoft.com/office/drawing/2014/main" val="388387708"/>
                  </a:ext>
                </a:extLst>
              </a:tr>
              <a:tr h="252855">
                <a:tc>
                  <a:txBody>
                    <a:bodyPr/>
                    <a:lstStyle/>
                    <a:p>
                      <a:r>
                        <a:rPr kumimoji="1" lang="ja-JP" altLang="en-US" sz="1200" b="0" u="none" strike="noStrike" kern="1200" baseline="0" dirty="0">
                          <a:solidFill>
                            <a:schemeClr val="tx1"/>
                          </a:solidFill>
                        </a:rPr>
                        <a:t>高齢者</a:t>
                      </a:r>
                      <a:endParaRPr lang="ja-JP" altLang="en-US" sz="1200" u="none" strike="noStrike" kern="1200" dirty="0">
                        <a:solidFill>
                          <a:schemeClr val="dk1"/>
                        </a:solidFill>
                        <a:effectLst/>
                        <a:latin typeface="Meiryo UI" panose="020B0604030504040204" pitchFamily="50" charset="-128"/>
                        <a:ea typeface="Meiryo UI" panose="020B0604030504040204" pitchFamily="50" charset="-128"/>
                        <a:cs typeface="+mn-cs"/>
                      </a:endParaRPr>
                    </a:p>
                  </a:txBody>
                  <a:tcPr/>
                </a:tc>
                <a:tc>
                  <a:txBody>
                    <a:bodyPr/>
                    <a:lstStyle/>
                    <a:p>
                      <a:r>
                        <a:rPr kumimoji="1" lang="ja-JP" altLang="en-US" sz="1200" b="0" u="none" strike="noStrike" kern="1200" baseline="0" dirty="0">
                          <a:solidFill>
                            <a:schemeClr val="tx1"/>
                          </a:solidFill>
                        </a:rPr>
                        <a:t>年齢の定義は記されていませんが、一般的に</a:t>
                      </a:r>
                      <a:r>
                        <a:rPr kumimoji="1" lang="en-US" altLang="ja-JP" sz="1200" b="0" u="none" strike="noStrike" kern="1200" baseline="0" dirty="0">
                          <a:solidFill>
                            <a:schemeClr val="tx1"/>
                          </a:solidFill>
                        </a:rPr>
                        <a:t>60 </a:t>
                      </a:r>
                      <a:r>
                        <a:rPr kumimoji="1" lang="ja-JP" altLang="en-US" sz="1200" b="0" u="none" strike="noStrike" kern="1200" baseline="0" dirty="0">
                          <a:solidFill>
                            <a:schemeClr val="tx1"/>
                          </a:solidFill>
                        </a:rPr>
                        <a:t>歳以上の人。</a:t>
                      </a:r>
                      <a:endParaRPr kumimoji="1" lang="ja-JP" altLang="en-US" sz="1200" dirty="0"/>
                    </a:p>
                  </a:txBody>
                  <a:tcPr/>
                </a:tc>
                <a:extLst>
                  <a:ext uri="{0D108BD9-81ED-4DB2-BD59-A6C34878D82A}">
                    <a16:rowId xmlns:a16="http://schemas.microsoft.com/office/drawing/2014/main" val="1345575393"/>
                  </a:ext>
                </a:extLst>
              </a:tr>
              <a:tr h="664688">
                <a:tc>
                  <a:txBody>
                    <a:bodyPr/>
                    <a:lstStyle/>
                    <a:p>
                      <a:r>
                        <a:rPr kumimoji="1" lang="ja-JP" altLang="en-US" sz="1200" b="0" u="none" strike="noStrike" kern="1200" baseline="0" dirty="0">
                          <a:solidFill>
                            <a:schemeClr val="tx1"/>
                          </a:solidFill>
                        </a:rPr>
                        <a:t>被災者</a:t>
                      </a:r>
                      <a:endParaRPr kumimoji="1" lang="ja-JP" altLang="en-US" sz="1200" dirty="0"/>
                    </a:p>
                  </a:txBody>
                  <a:tcPr/>
                </a:tc>
                <a:tc>
                  <a:txBody>
                    <a:bodyPr/>
                    <a:lstStyle/>
                    <a:p>
                      <a:r>
                        <a:rPr kumimoji="1" lang="ja-JP" altLang="en-US" sz="1200" b="0" u="none" strike="noStrike" kern="1200" baseline="0" dirty="0">
                          <a:solidFill>
                            <a:schemeClr val="tx1"/>
                          </a:solidFill>
                        </a:rPr>
                        <a:t>災害（発災後</a:t>
                      </a:r>
                      <a:r>
                        <a:rPr kumimoji="1" lang="en-US" altLang="ja-JP" sz="1200" b="0" u="none" strike="noStrike" kern="1200" baseline="0" dirty="0">
                          <a:solidFill>
                            <a:schemeClr val="tx1"/>
                          </a:solidFill>
                        </a:rPr>
                        <a:t>3 </a:t>
                      </a:r>
                      <a:r>
                        <a:rPr kumimoji="1" lang="ja-JP" altLang="en-US" sz="1200" b="0" u="none" strike="noStrike" kern="1200" baseline="0" dirty="0">
                          <a:solidFill>
                            <a:schemeClr val="tx1"/>
                          </a:solidFill>
                        </a:rPr>
                        <a:t>年以内）により住宅を失った又は災害地域</a:t>
                      </a:r>
                    </a:p>
                    <a:p>
                      <a:r>
                        <a:rPr kumimoji="1" lang="ja-JP" altLang="en-US" sz="1200" b="0" u="none" strike="noStrike" kern="1200" baseline="0" dirty="0">
                          <a:solidFill>
                            <a:schemeClr val="tx1"/>
                          </a:solidFill>
                        </a:rPr>
                        <a:t>に住所を有していた方（ただし東日本大震災等の大規模災</a:t>
                      </a:r>
                    </a:p>
                    <a:p>
                      <a:r>
                        <a:rPr kumimoji="1" lang="ja-JP" altLang="en-US" sz="1200" b="0" u="none" strike="noStrike" kern="1200" baseline="0" dirty="0">
                          <a:solidFill>
                            <a:schemeClr val="tx1"/>
                          </a:solidFill>
                        </a:rPr>
                        <a:t>害の被災者は除く）。</a:t>
                      </a:r>
                      <a:endParaRPr kumimoji="1" lang="ja-JP" altLang="en-US" sz="1200" dirty="0"/>
                    </a:p>
                  </a:txBody>
                  <a:tcPr/>
                </a:tc>
                <a:extLst>
                  <a:ext uri="{0D108BD9-81ED-4DB2-BD59-A6C34878D82A}">
                    <a16:rowId xmlns:a16="http://schemas.microsoft.com/office/drawing/2014/main" val="3826519537"/>
                  </a:ext>
                </a:extLst>
              </a:tr>
              <a:tr h="664688">
                <a:tc>
                  <a:txBody>
                    <a:bodyPr/>
                    <a:lstStyle/>
                    <a:p>
                      <a:r>
                        <a:rPr kumimoji="1" lang="ja-JP" altLang="en-US" sz="1200" b="0" u="none" strike="noStrike" kern="1200" baseline="0" dirty="0">
                          <a:solidFill>
                            <a:schemeClr val="tx1"/>
                          </a:solidFill>
                        </a:rPr>
                        <a:t>障害者</a:t>
                      </a:r>
                      <a:endParaRPr kumimoji="1" lang="ja-JP" altLang="en-US" sz="1200" dirty="0"/>
                    </a:p>
                  </a:txBody>
                  <a:tcPr/>
                </a:tc>
                <a:tc>
                  <a:txBody>
                    <a:bodyPr/>
                    <a:lstStyle/>
                    <a:p>
                      <a:r>
                        <a:rPr kumimoji="1" lang="ja-JP" altLang="en-US" sz="1200" b="0" u="none" strike="noStrike" kern="1200" baseline="0" dirty="0">
                          <a:solidFill>
                            <a:schemeClr val="tx1"/>
                          </a:solidFill>
                        </a:rPr>
                        <a:t>身体障害、知的障害、精神障害（発達障害を含む）その他</a:t>
                      </a:r>
                    </a:p>
                    <a:p>
                      <a:r>
                        <a:rPr kumimoji="1" lang="ja-JP" altLang="en-US" sz="1200" b="0" u="none" strike="noStrike" kern="1200" baseline="0" dirty="0">
                          <a:solidFill>
                            <a:schemeClr val="tx1"/>
                          </a:solidFill>
                        </a:rPr>
                        <a:t>の心身の機能の障害がある者であって、障害及び社会的障</a:t>
                      </a:r>
                    </a:p>
                    <a:p>
                      <a:r>
                        <a:rPr kumimoji="1" lang="ja-JP" altLang="en-US" sz="1200" b="0" u="none" strike="noStrike" kern="1200" baseline="0" dirty="0">
                          <a:solidFill>
                            <a:schemeClr val="tx1"/>
                          </a:solidFill>
                        </a:rPr>
                        <a:t>壁により継続的に日常生活又は社会生活に相当な制限を受</a:t>
                      </a:r>
                    </a:p>
                    <a:p>
                      <a:r>
                        <a:rPr kumimoji="1" lang="ja-JP" altLang="en-US" sz="1200" b="0" u="none" strike="noStrike" kern="1200" baseline="0" dirty="0">
                          <a:solidFill>
                            <a:schemeClr val="tx1"/>
                          </a:solidFill>
                        </a:rPr>
                        <a:t>けている状態にある人。</a:t>
                      </a:r>
                      <a:endParaRPr kumimoji="1" lang="ja-JP" altLang="en-US" sz="1200" dirty="0"/>
                    </a:p>
                  </a:txBody>
                  <a:tcPr/>
                </a:tc>
                <a:extLst>
                  <a:ext uri="{0D108BD9-81ED-4DB2-BD59-A6C34878D82A}">
                    <a16:rowId xmlns:a16="http://schemas.microsoft.com/office/drawing/2014/main" val="4240155980"/>
                  </a:ext>
                </a:extLst>
              </a:tr>
              <a:tr h="664688">
                <a:tc>
                  <a:txBody>
                    <a:bodyPr/>
                    <a:lstStyle/>
                    <a:p>
                      <a:r>
                        <a:rPr kumimoji="1" lang="ja-JP" altLang="en-US" sz="1200" b="0" u="none" strike="noStrike" kern="1200" baseline="0" dirty="0">
                          <a:solidFill>
                            <a:schemeClr val="tx1"/>
                          </a:solidFill>
                        </a:rPr>
                        <a:t>子育て世帯</a:t>
                      </a:r>
                      <a:endParaRPr kumimoji="1" lang="ja-JP" altLang="en-US" sz="1200" dirty="0"/>
                    </a:p>
                  </a:txBody>
                  <a:tcPr/>
                </a:tc>
                <a:tc>
                  <a:txBody>
                    <a:bodyPr/>
                    <a:lstStyle/>
                    <a:p>
                      <a:r>
                        <a:rPr kumimoji="1" lang="en-US" altLang="ja-JP" sz="1200" b="0" u="none" strike="noStrike" kern="1200" baseline="0" dirty="0">
                          <a:solidFill>
                            <a:schemeClr val="tx1"/>
                          </a:solidFill>
                        </a:rPr>
                        <a:t>18 </a:t>
                      </a:r>
                      <a:r>
                        <a:rPr kumimoji="1" lang="ja-JP" altLang="en-US" sz="1200" b="0" u="none" strike="noStrike" kern="1200" baseline="0" dirty="0">
                          <a:solidFill>
                            <a:schemeClr val="tx1"/>
                          </a:solidFill>
                        </a:rPr>
                        <a:t>歳に達する日以後の最初の</a:t>
                      </a:r>
                      <a:r>
                        <a:rPr kumimoji="1" lang="en-US" altLang="ja-JP" sz="1200" b="0" u="none" strike="noStrike" kern="1200" baseline="0" dirty="0">
                          <a:solidFill>
                            <a:schemeClr val="tx1"/>
                          </a:solidFill>
                        </a:rPr>
                        <a:t>3 </a:t>
                      </a:r>
                      <a:r>
                        <a:rPr kumimoji="1" lang="ja-JP" altLang="en-US" sz="1200" b="0" u="none" strike="noStrike" kern="1200" baseline="0" dirty="0">
                          <a:solidFill>
                            <a:schemeClr val="tx1"/>
                          </a:solidFill>
                        </a:rPr>
                        <a:t>月</a:t>
                      </a:r>
                      <a:r>
                        <a:rPr kumimoji="1" lang="en-US" altLang="ja-JP" sz="1200" b="0" u="none" strike="noStrike" kern="1200" baseline="0" dirty="0">
                          <a:solidFill>
                            <a:schemeClr val="tx1"/>
                          </a:solidFill>
                        </a:rPr>
                        <a:t>31 </a:t>
                      </a:r>
                      <a:r>
                        <a:rPr kumimoji="1" lang="ja-JP" altLang="en-US" sz="1200" b="0" u="none" strike="noStrike" kern="1200" baseline="0" dirty="0">
                          <a:solidFill>
                            <a:schemeClr val="tx1"/>
                          </a:solidFill>
                        </a:rPr>
                        <a:t>日までの間にある子</a:t>
                      </a:r>
                    </a:p>
                    <a:p>
                      <a:r>
                        <a:rPr kumimoji="1" lang="ja-JP" altLang="en-US" sz="1200" b="0" u="none" strike="noStrike" kern="1200" baseline="0" dirty="0">
                          <a:solidFill>
                            <a:schemeClr val="tx1"/>
                          </a:solidFill>
                        </a:rPr>
                        <a:t>どもを養育している世帯。</a:t>
                      </a:r>
                      <a:endParaRPr kumimoji="1" lang="ja-JP" altLang="en-US" sz="1200" dirty="0"/>
                    </a:p>
                  </a:txBody>
                  <a:tcPr/>
                </a:tc>
                <a:extLst>
                  <a:ext uri="{0D108BD9-81ED-4DB2-BD59-A6C34878D82A}">
                    <a16:rowId xmlns:a16="http://schemas.microsoft.com/office/drawing/2014/main" val="1875158545"/>
                  </a:ext>
                </a:extLst>
              </a:tr>
              <a:tr h="664688">
                <a:tc>
                  <a:txBody>
                    <a:bodyPr/>
                    <a:lstStyle/>
                    <a:p>
                      <a:r>
                        <a:rPr kumimoji="1" lang="ja-JP" altLang="en-US" sz="1200" b="0" u="none" strike="noStrike" kern="1200" baseline="0" dirty="0">
                          <a:solidFill>
                            <a:schemeClr val="tx1"/>
                          </a:solidFill>
                        </a:rPr>
                        <a:t>その他省令で定めるもの</a:t>
                      </a:r>
                      <a:endParaRPr kumimoji="1" lang="ja-JP" altLang="en-US" sz="1200" dirty="0"/>
                    </a:p>
                  </a:txBody>
                  <a:tcPr/>
                </a:tc>
                <a:tc>
                  <a:txBody>
                    <a:bodyPr/>
                    <a:lstStyle/>
                    <a:p>
                      <a:r>
                        <a:rPr kumimoji="1" lang="ja-JP" altLang="en-US" sz="1200" b="0" u="none" strike="noStrike" kern="1200" baseline="0" dirty="0">
                          <a:solidFill>
                            <a:schemeClr val="tx1"/>
                          </a:solidFill>
                        </a:rPr>
                        <a:t>外国人、中国残留邦人、児童虐待を受けた者、ハンセン病</a:t>
                      </a:r>
                    </a:p>
                    <a:p>
                      <a:r>
                        <a:rPr kumimoji="1" lang="zh-TW" altLang="en-US" sz="1200" b="0" u="none" strike="noStrike" kern="1200" baseline="0" dirty="0">
                          <a:solidFill>
                            <a:schemeClr val="tx1"/>
                          </a:solidFill>
                        </a:rPr>
                        <a:t>療養所入所者、ＤＶ被害者、拉致被害者、犯罪被害者、矯</a:t>
                      </a:r>
                    </a:p>
                    <a:p>
                      <a:r>
                        <a:rPr kumimoji="1" lang="ja-JP" altLang="en-US" sz="1200" b="0" u="none" strike="noStrike" kern="1200" baseline="0" dirty="0">
                          <a:solidFill>
                            <a:schemeClr val="tx1"/>
                          </a:solidFill>
                        </a:rPr>
                        <a:t>正施設退所者、生活困窮者、東日本大震災等の大規模災害</a:t>
                      </a:r>
                    </a:p>
                    <a:p>
                      <a:r>
                        <a:rPr kumimoji="1" lang="ja-JP" altLang="en-US" sz="1200" b="0" u="none" strike="noStrike" kern="1200" baseline="0" dirty="0">
                          <a:solidFill>
                            <a:schemeClr val="tx1"/>
                          </a:solidFill>
                        </a:rPr>
                        <a:t>の被災者、都道府県や市区町村が供給促進計画において定</a:t>
                      </a:r>
                    </a:p>
                    <a:p>
                      <a:r>
                        <a:rPr kumimoji="1" lang="ja-JP" altLang="en-US" sz="1200" b="0" u="none" strike="noStrike" kern="1200" baseline="0" dirty="0">
                          <a:solidFill>
                            <a:schemeClr val="tx1"/>
                          </a:solidFill>
                        </a:rPr>
                        <a:t>める者（</a:t>
                      </a:r>
                      <a:r>
                        <a:rPr kumimoji="1" lang="en-US" altLang="ja-JP" sz="1200" b="0" u="none" strike="noStrike" kern="1200" baseline="0" dirty="0">
                          <a:solidFill>
                            <a:schemeClr val="tx1"/>
                          </a:solidFill>
                        </a:rPr>
                        <a:t>※</a:t>
                      </a:r>
                      <a:r>
                        <a:rPr kumimoji="1" lang="ja-JP" altLang="en-US" sz="1200" b="0" u="none" strike="noStrike" kern="1200" baseline="0" dirty="0">
                          <a:solidFill>
                            <a:schemeClr val="tx1"/>
                          </a:solidFill>
                        </a:rPr>
                        <a:t>）。</a:t>
                      </a:r>
                      <a:br>
                        <a:rPr kumimoji="1" lang="en-US" altLang="ja-JP" sz="1200" b="0" u="none" strike="noStrike" kern="1200" baseline="0" dirty="0">
                          <a:solidFill>
                            <a:schemeClr val="tx1"/>
                          </a:solidFill>
                        </a:rPr>
                      </a:br>
                      <a:r>
                        <a:rPr kumimoji="1" lang="en-US" altLang="ja-JP" sz="1200" b="0" u="none" strike="noStrike" kern="1200" baseline="0" dirty="0">
                          <a:solidFill>
                            <a:schemeClr val="tx1"/>
                          </a:solidFill>
                        </a:rPr>
                        <a:t>※</a:t>
                      </a:r>
                      <a:r>
                        <a:rPr kumimoji="1" lang="ja-JP" altLang="en-US" sz="1200" b="0" u="none" strike="noStrike" kern="1200" baseline="0" dirty="0">
                          <a:solidFill>
                            <a:schemeClr val="tx1"/>
                          </a:solidFill>
                        </a:rPr>
                        <a:t>地域の実情等に応じて、海外からの引揚者、新婚世帯、原子爆弾</a:t>
                      </a:r>
                    </a:p>
                    <a:p>
                      <a:r>
                        <a:rPr kumimoji="1" lang="ja-JP" altLang="en-US" sz="1200" b="0" u="none" strike="noStrike" kern="1200" baseline="0" dirty="0">
                          <a:solidFill>
                            <a:schemeClr val="tx1"/>
                          </a:solidFill>
                        </a:rPr>
                        <a:t>被爆者、戦傷病者、児童養護施設退所者、ＬＧＢＴ、ＵＩＪターン</a:t>
                      </a:r>
                    </a:p>
                    <a:p>
                      <a:r>
                        <a:rPr kumimoji="1" lang="ja-JP" altLang="en-US" sz="1200" b="0" u="none" strike="noStrike" kern="1200" baseline="0" dirty="0">
                          <a:solidFill>
                            <a:schemeClr val="tx1"/>
                          </a:solidFill>
                        </a:rPr>
                        <a:t>による転入者、これらの者に対して必要な生活支援等を行う者など</a:t>
                      </a:r>
                    </a:p>
                    <a:p>
                      <a:r>
                        <a:rPr kumimoji="1" lang="ja-JP" altLang="en-US" sz="1200" b="0" u="none" strike="noStrike" kern="1200" baseline="0" dirty="0">
                          <a:solidFill>
                            <a:schemeClr val="tx1"/>
                          </a:solidFill>
                        </a:rPr>
                        <a:t>を加えることができます。</a:t>
                      </a:r>
                      <a:endParaRPr kumimoji="1" lang="ja-JP" altLang="en-US" sz="1200" dirty="0"/>
                    </a:p>
                  </a:txBody>
                  <a:tcPr/>
                </a:tc>
                <a:extLst>
                  <a:ext uri="{0D108BD9-81ED-4DB2-BD59-A6C34878D82A}">
                    <a16:rowId xmlns:a16="http://schemas.microsoft.com/office/drawing/2014/main" val="102007594"/>
                  </a:ext>
                </a:extLst>
              </a:tr>
            </a:tbl>
          </a:graphicData>
        </a:graphic>
      </p:graphicFrame>
    </p:spTree>
    <p:extLst>
      <p:ext uri="{BB962C8B-B14F-4D97-AF65-F5344CB8AC3E}">
        <p14:creationId xmlns:p14="http://schemas.microsoft.com/office/powerpoint/2010/main" val="24033253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115</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３）空き家・空き室の状況</a:t>
            </a:r>
          </a:p>
        </p:txBody>
      </p:sp>
      <p:pic>
        <p:nvPicPr>
          <p:cNvPr id="2" name="図 1">
            <a:extLst>
              <a:ext uri="{FF2B5EF4-FFF2-40B4-BE49-F238E27FC236}">
                <a16:creationId xmlns:a16="http://schemas.microsoft.com/office/drawing/2014/main" id="{F75B7534-F700-41A4-8AA9-3E5DBC6B86C1}"/>
              </a:ext>
            </a:extLst>
          </p:cNvPr>
          <p:cNvPicPr>
            <a:picLocks noChangeAspect="1"/>
          </p:cNvPicPr>
          <p:nvPr/>
        </p:nvPicPr>
        <p:blipFill>
          <a:blip r:embed="rId2"/>
          <a:stretch>
            <a:fillRect/>
          </a:stretch>
        </p:blipFill>
        <p:spPr>
          <a:xfrm>
            <a:off x="1760519" y="3145972"/>
            <a:ext cx="5776826" cy="3608162"/>
          </a:xfrm>
          <a:prstGeom prst="rect">
            <a:avLst/>
          </a:prstGeom>
        </p:spPr>
      </p:pic>
      <p:sp>
        <p:nvSpPr>
          <p:cNvPr id="8" name="正方形/長方形 7">
            <a:extLst>
              <a:ext uri="{FF2B5EF4-FFF2-40B4-BE49-F238E27FC236}">
                <a16:creationId xmlns:a16="http://schemas.microsoft.com/office/drawing/2014/main" id="{0344065F-A8BC-4097-8608-47B04F3EBB8A}"/>
              </a:ext>
            </a:extLst>
          </p:cNvPr>
          <p:cNvSpPr/>
          <p:nvPr/>
        </p:nvSpPr>
        <p:spPr>
          <a:xfrm>
            <a:off x="5956984" y="6579962"/>
            <a:ext cx="1913391" cy="141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rPr>
              <a:t>国土交通省資料より</a:t>
            </a:r>
          </a:p>
        </p:txBody>
      </p:sp>
      <p:sp>
        <p:nvSpPr>
          <p:cNvPr id="7" name="コンテンツ プレースホルダー 2">
            <a:extLst>
              <a:ext uri="{FF2B5EF4-FFF2-40B4-BE49-F238E27FC236}">
                <a16:creationId xmlns:a16="http://schemas.microsoft.com/office/drawing/2014/main" id="{A3B7C01D-B511-43C6-BA4A-02A805D0E0CC}"/>
              </a:ext>
            </a:extLst>
          </p:cNvPr>
          <p:cNvSpPr txBox="1">
            <a:spLocks/>
          </p:cNvSpPr>
          <p:nvPr/>
        </p:nvSpPr>
        <p:spPr>
          <a:xfrm>
            <a:off x="628650" y="872576"/>
            <a:ext cx="814321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総務省が公表した「平成</a:t>
            </a:r>
            <a:r>
              <a:rPr lang="en-US" altLang="ja-JP" sz="1400" dirty="0">
                <a:latin typeface="Meiryo UI" panose="020B0604030504040204" pitchFamily="50" charset="-128"/>
                <a:ea typeface="Meiryo UI" panose="020B0604030504040204" pitchFamily="50" charset="-128"/>
              </a:rPr>
              <a:t>30 </a:t>
            </a:r>
            <a:r>
              <a:rPr lang="ja-JP" altLang="en-US" sz="1400" dirty="0">
                <a:latin typeface="Meiryo UI" panose="020B0604030504040204" pitchFamily="50" charset="-128"/>
                <a:ea typeface="Meiryo UI" panose="020B0604030504040204" pitchFamily="50" charset="-128"/>
              </a:rPr>
              <a:t>年住宅・土地統計調査」によると、空き家の総数は全国で</a:t>
            </a:r>
            <a:r>
              <a:rPr lang="en-US" altLang="ja-JP" sz="1400" dirty="0">
                <a:latin typeface="Meiryo UI" panose="020B0604030504040204" pitchFamily="50" charset="-128"/>
                <a:ea typeface="Meiryo UI" panose="020B0604030504040204" pitchFamily="50" charset="-128"/>
              </a:rPr>
              <a:t>849</a:t>
            </a:r>
            <a:r>
              <a:rPr lang="ja-JP" altLang="en-US" sz="1400" dirty="0">
                <a:latin typeface="Meiryo UI" panose="020B0604030504040204" pitchFamily="50" charset="-128"/>
                <a:ea typeface="Meiryo UI" panose="020B0604030504040204" pitchFamily="50" charset="-128"/>
              </a:rPr>
              <a:t>万戸あります。　　このうち、「賃貸用の住宅」が</a:t>
            </a:r>
            <a:r>
              <a:rPr lang="en-US" altLang="ja-JP" sz="1400" dirty="0">
                <a:latin typeface="Meiryo UI" panose="020B0604030504040204" pitchFamily="50" charset="-128"/>
                <a:ea typeface="Meiryo UI" panose="020B0604030504040204" pitchFamily="50" charset="-128"/>
              </a:rPr>
              <a:t>433 </a:t>
            </a:r>
            <a:r>
              <a:rPr lang="ja-JP" altLang="en-US" sz="1400" dirty="0">
                <a:latin typeface="Meiryo UI" panose="020B0604030504040204" pitchFamily="50" charset="-128"/>
                <a:ea typeface="Meiryo UI" panose="020B0604030504040204" pitchFamily="50" charset="-128"/>
              </a:rPr>
              <a:t>万戸（</a:t>
            </a:r>
            <a:r>
              <a:rPr lang="en-US" altLang="ja-JP" sz="1400" dirty="0">
                <a:latin typeface="Meiryo UI" panose="020B0604030504040204" pitchFamily="50" charset="-128"/>
                <a:ea typeface="Meiryo UI" panose="020B0604030504040204" pitchFamily="50" charset="-128"/>
              </a:rPr>
              <a:t>51.0</a:t>
            </a:r>
            <a:r>
              <a:rPr lang="ja-JP" altLang="en-US" sz="1400" dirty="0">
                <a:latin typeface="Meiryo UI" panose="020B0604030504040204" pitchFamily="50" charset="-128"/>
                <a:ea typeface="Meiryo UI" panose="020B0604030504040204" pitchFamily="50" charset="-128"/>
              </a:rPr>
              <a:t>％）で一番多く、次いで「その他の住宅」</a:t>
            </a:r>
            <a:r>
              <a:rPr lang="en-US" altLang="ja-JP" sz="1400" dirty="0">
                <a:latin typeface="Meiryo UI" panose="020B0604030504040204" pitchFamily="50" charset="-128"/>
                <a:ea typeface="Meiryo UI" panose="020B0604030504040204" pitchFamily="50" charset="-128"/>
              </a:rPr>
              <a:t>349</a:t>
            </a:r>
            <a:r>
              <a:rPr lang="ja-JP" altLang="en-US" sz="1400" dirty="0">
                <a:latin typeface="Meiryo UI" panose="020B0604030504040204" pitchFamily="50" charset="-128"/>
                <a:ea typeface="Meiryo UI" panose="020B0604030504040204" pitchFamily="50" charset="-128"/>
              </a:rPr>
              <a:t>万戸（</a:t>
            </a:r>
            <a:r>
              <a:rPr lang="en-US" altLang="ja-JP" sz="1400" dirty="0">
                <a:latin typeface="Meiryo UI" panose="020B0604030504040204" pitchFamily="50" charset="-128"/>
                <a:ea typeface="Meiryo UI" panose="020B0604030504040204" pitchFamily="50" charset="-128"/>
              </a:rPr>
              <a:t>41.1</a:t>
            </a:r>
            <a:r>
              <a:rPr lang="ja-JP" altLang="en-US" sz="1400" dirty="0">
                <a:latin typeface="Meiryo UI" panose="020B0604030504040204" pitchFamily="50" charset="-128"/>
                <a:ea typeface="Meiryo UI" panose="020B0604030504040204" pitchFamily="50" charset="-128"/>
              </a:rPr>
              <a:t>％）、「売却用の住宅」</a:t>
            </a:r>
            <a:r>
              <a:rPr lang="en-US" altLang="ja-JP" sz="1400" dirty="0">
                <a:latin typeface="Meiryo UI" panose="020B0604030504040204" pitchFamily="50" charset="-128"/>
                <a:ea typeface="Meiryo UI" panose="020B0604030504040204" pitchFamily="50" charset="-128"/>
              </a:rPr>
              <a:t>29 </a:t>
            </a:r>
            <a:r>
              <a:rPr lang="ja-JP" altLang="en-US" sz="1400" dirty="0">
                <a:latin typeface="Meiryo UI" panose="020B0604030504040204" pitchFamily="50" charset="-128"/>
                <a:ea typeface="Meiryo UI" panose="020B0604030504040204" pitchFamily="50" charset="-128"/>
              </a:rPr>
              <a:t>万戸となります。「その他の住宅」とは、「賃貸用の住宅」「売却用の住宅」「二次的住宅（別荘等たまに寝泊まりする人がいる住宅）」を除いた人が住んでいない住宅で、例えば、転勤・入院などのため居住世帯が長期にわたって不在の住宅や建て替えなどのために取り壊すことになっている住宅等を指します。</a:t>
            </a:r>
          </a:p>
          <a:p>
            <a:r>
              <a:rPr lang="en-US" altLang="ja-JP" sz="1400" dirty="0">
                <a:latin typeface="Meiryo UI" panose="020B0604030504040204" pitchFamily="50" charset="-128"/>
                <a:ea typeface="Meiryo UI" panose="020B0604030504040204" pitchFamily="50" charset="-128"/>
              </a:rPr>
              <a:t>20 </a:t>
            </a:r>
            <a:r>
              <a:rPr lang="ja-JP" altLang="en-US" sz="1400" dirty="0">
                <a:latin typeface="Meiryo UI" panose="020B0604030504040204" pitchFamily="50" charset="-128"/>
                <a:ea typeface="Meiryo UI" panose="020B0604030504040204" pitchFamily="50" charset="-128"/>
              </a:rPr>
              <a:t>年前の</a:t>
            </a:r>
            <a:r>
              <a:rPr lang="en-US" altLang="ja-JP" sz="1400" dirty="0">
                <a:latin typeface="Meiryo UI" panose="020B0604030504040204" pitchFamily="50" charset="-128"/>
                <a:ea typeface="Meiryo UI" panose="020B0604030504040204" pitchFamily="50" charset="-128"/>
              </a:rPr>
              <a:t>1998 </a:t>
            </a:r>
            <a:r>
              <a:rPr lang="ja-JP" altLang="en-US" sz="1400" dirty="0">
                <a:latin typeface="Meiryo UI" panose="020B0604030504040204" pitchFamily="50" charset="-128"/>
                <a:ea typeface="Meiryo UI" panose="020B0604030504040204" pitchFamily="50" charset="-128"/>
              </a:rPr>
              <a:t>年調査と比較すると、全国的に空き家が増えているのがわかります。空き家全体の総数は　約</a:t>
            </a:r>
            <a:r>
              <a:rPr lang="en-US" altLang="ja-JP" sz="1400" dirty="0">
                <a:latin typeface="Meiryo UI" panose="020B0604030504040204" pitchFamily="50" charset="-128"/>
                <a:ea typeface="Meiryo UI" panose="020B0604030504040204" pitchFamily="50" charset="-128"/>
              </a:rPr>
              <a:t>1.5 </a:t>
            </a:r>
            <a:r>
              <a:rPr lang="ja-JP" altLang="en-US" sz="1400" dirty="0">
                <a:latin typeface="Meiryo UI" panose="020B0604030504040204" pitchFamily="50" charset="-128"/>
                <a:ea typeface="Meiryo UI" panose="020B0604030504040204" pitchFamily="50" charset="-128"/>
              </a:rPr>
              <a:t>倍（</a:t>
            </a:r>
            <a:r>
              <a:rPr lang="en-US" altLang="ja-JP" sz="1400" dirty="0">
                <a:latin typeface="Meiryo UI" panose="020B0604030504040204" pitchFamily="50" charset="-128"/>
                <a:ea typeface="Meiryo UI" panose="020B0604030504040204" pitchFamily="50" charset="-128"/>
              </a:rPr>
              <a:t>576 </a:t>
            </a:r>
            <a:r>
              <a:rPr lang="ja-JP" altLang="en-US" sz="1400" dirty="0">
                <a:latin typeface="Meiryo UI" panose="020B0604030504040204" pitchFamily="50" charset="-128"/>
                <a:ea typeface="Meiryo UI" panose="020B0604030504040204" pitchFamily="50" charset="-128"/>
              </a:rPr>
              <a:t>万戸→</a:t>
            </a:r>
            <a:r>
              <a:rPr lang="en-US" altLang="ja-JP" sz="1400" dirty="0">
                <a:latin typeface="Meiryo UI" panose="020B0604030504040204" pitchFamily="50" charset="-128"/>
                <a:ea typeface="Meiryo UI" panose="020B0604030504040204" pitchFamily="50" charset="-128"/>
              </a:rPr>
              <a:t>849</a:t>
            </a:r>
            <a:r>
              <a:rPr lang="ja-JP" altLang="en-US" sz="1400" dirty="0">
                <a:latin typeface="Meiryo UI" panose="020B0604030504040204" pitchFamily="50" charset="-128"/>
                <a:ea typeface="Meiryo UI" panose="020B0604030504040204" pitchFamily="50" charset="-128"/>
              </a:rPr>
              <a:t>万戸）に増加していますが、「賃貸用の住宅」が約</a:t>
            </a:r>
            <a:r>
              <a:rPr lang="en-US" altLang="ja-JP" sz="1400" dirty="0">
                <a:latin typeface="Meiryo UI" panose="020B0604030504040204" pitchFamily="50" charset="-128"/>
                <a:ea typeface="Meiryo UI" panose="020B0604030504040204" pitchFamily="50" charset="-128"/>
              </a:rPr>
              <a:t>1.3 </a:t>
            </a:r>
            <a:r>
              <a:rPr lang="ja-JP" altLang="en-US" sz="1400" dirty="0">
                <a:latin typeface="Meiryo UI" panose="020B0604030504040204" pitchFamily="50" charset="-128"/>
                <a:ea typeface="Meiryo UI" panose="020B0604030504040204" pitchFamily="50" charset="-128"/>
              </a:rPr>
              <a:t>倍（</a:t>
            </a:r>
            <a:r>
              <a:rPr lang="en-US" altLang="ja-JP" sz="1400" dirty="0">
                <a:latin typeface="Meiryo UI" panose="020B0604030504040204" pitchFamily="50" charset="-128"/>
                <a:ea typeface="Meiryo UI" panose="020B0604030504040204" pitchFamily="50" charset="-128"/>
              </a:rPr>
              <a:t>352</a:t>
            </a:r>
            <a:r>
              <a:rPr lang="ja-JP" altLang="en-US" sz="1400" dirty="0">
                <a:latin typeface="Meiryo UI" panose="020B0604030504040204" pitchFamily="50" charset="-128"/>
                <a:ea typeface="Meiryo UI" panose="020B0604030504040204" pitchFamily="50" charset="-128"/>
              </a:rPr>
              <a:t>万戸→</a:t>
            </a:r>
            <a:r>
              <a:rPr lang="en-US" altLang="ja-JP" sz="1400" dirty="0">
                <a:latin typeface="Meiryo UI" panose="020B0604030504040204" pitchFamily="50" charset="-128"/>
                <a:ea typeface="Meiryo UI" panose="020B0604030504040204" pitchFamily="50" charset="-128"/>
              </a:rPr>
              <a:t>462</a:t>
            </a:r>
            <a:r>
              <a:rPr lang="ja-JP" altLang="en-US" sz="1400" dirty="0">
                <a:latin typeface="Meiryo UI" panose="020B0604030504040204" pitchFamily="50" charset="-128"/>
                <a:ea typeface="Meiryo UI" panose="020B0604030504040204" pitchFamily="50" charset="-128"/>
              </a:rPr>
              <a:t>万戸）の増加であるのに対し、「その他の住宅」は約</a:t>
            </a:r>
            <a:r>
              <a:rPr lang="en-US" altLang="ja-JP" sz="1400" dirty="0">
                <a:latin typeface="Meiryo UI" panose="020B0604030504040204" pitchFamily="50" charset="-128"/>
                <a:ea typeface="Meiryo UI" panose="020B0604030504040204" pitchFamily="50" charset="-128"/>
              </a:rPr>
              <a:t>1.9 </a:t>
            </a:r>
            <a:r>
              <a:rPr lang="ja-JP" altLang="en-US" sz="1400" dirty="0">
                <a:latin typeface="Meiryo UI" panose="020B0604030504040204" pitchFamily="50" charset="-128"/>
                <a:ea typeface="Meiryo UI" panose="020B0604030504040204" pitchFamily="50" charset="-128"/>
              </a:rPr>
              <a:t>倍（</a:t>
            </a:r>
            <a:r>
              <a:rPr lang="en-US" altLang="ja-JP" sz="1400" dirty="0">
                <a:latin typeface="Meiryo UI" panose="020B0604030504040204" pitchFamily="50" charset="-128"/>
                <a:ea typeface="Meiryo UI" panose="020B0604030504040204" pitchFamily="50" charset="-128"/>
              </a:rPr>
              <a:t>182</a:t>
            </a:r>
            <a:r>
              <a:rPr lang="ja-JP" altLang="en-US" sz="1400" dirty="0">
                <a:latin typeface="Meiryo UI" panose="020B0604030504040204" pitchFamily="50" charset="-128"/>
                <a:ea typeface="Meiryo UI" panose="020B0604030504040204" pitchFamily="50" charset="-128"/>
              </a:rPr>
              <a:t>万戸→</a:t>
            </a:r>
            <a:r>
              <a:rPr lang="en-US" altLang="ja-JP" sz="1400" dirty="0">
                <a:latin typeface="Meiryo UI" panose="020B0604030504040204" pitchFamily="50" charset="-128"/>
                <a:ea typeface="Meiryo UI" panose="020B0604030504040204" pitchFamily="50" charset="-128"/>
              </a:rPr>
              <a:t>349</a:t>
            </a:r>
            <a:r>
              <a:rPr lang="ja-JP" altLang="en-US" sz="1400" dirty="0">
                <a:latin typeface="Meiryo UI" panose="020B0604030504040204" pitchFamily="50" charset="-128"/>
                <a:ea typeface="Meiryo UI" panose="020B0604030504040204" pitchFamily="50" charset="-128"/>
              </a:rPr>
              <a:t>万戸）と大幅に増加しています。</a:t>
            </a:r>
          </a:p>
          <a:p>
            <a:r>
              <a:rPr lang="ja-JP" altLang="en-US" sz="1400" dirty="0">
                <a:latin typeface="Meiryo UI" panose="020B0604030504040204" pitchFamily="50" charset="-128"/>
                <a:ea typeface="Meiryo UI" panose="020B0604030504040204" pitchFamily="50" charset="-128"/>
              </a:rPr>
              <a:t>全国にこれだけ多くの空き家があることを踏まえれば、住宅確保要配慮者が活用することは、有効な手段と言えます。</a:t>
            </a:r>
          </a:p>
        </p:txBody>
      </p:sp>
    </p:spTree>
    <p:extLst>
      <p:ext uri="{BB962C8B-B14F-4D97-AF65-F5344CB8AC3E}">
        <p14:creationId xmlns:p14="http://schemas.microsoft.com/office/powerpoint/2010/main" val="26232206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116</a:t>
            </a:fld>
            <a:endParaRPr kumimoji="1" lang="ja-JP" altLang="en-US" dirty="0"/>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（参考）空き家・空き室の状況</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1400" dirty="0">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CC4048DB-57BE-46AE-BD48-E4C697DC213E}"/>
              </a:ext>
            </a:extLst>
          </p:cNvPr>
          <p:cNvSpPr/>
          <p:nvPr/>
        </p:nvSpPr>
        <p:spPr>
          <a:xfrm>
            <a:off x="628650" y="5159925"/>
            <a:ext cx="828000" cy="147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rPr>
              <a:t>空き家の種類</a:t>
            </a:r>
          </a:p>
        </p:txBody>
      </p:sp>
      <p:sp>
        <p:nvSpPr>
          <p:cNvPr id="14" name="テキスト ボックス 13">
            <a:extLst>
              <a:ext uri="{FF2B5EF4-FFF2-40B4-BE49-F238E27FC236}">
                <a16:creationId xmlns:a16="http://schemas.microsoft.com/office/drawing/2014/main" id="{1A815703-0870-4B09-A9E6-1939B17FFA60}"/>
              </a:ext>
            </a:extLst>
          </p:cNvPr>
          <p:cNvSpPr txBox="1"/>
          <p:nvPr/>
        </p:nvSpPr>
        <p:spPr>
          <a:xfrm flipV="1">
            <a:off x="471487" y="5277239"/>
            <a:ext cx="928777" cy="147453"/>
          </a:xfrm>
          <a:prstGeom prst="rect">
            <a:avLst/>
          </a:prstGeom>
          <a:solidFill>
            <a:schemeClr val="bg1"/>
          </a:solidFill>
        </p:spPr>
        <p:txBody>
          <a:bodyPr wrap="square">
            <a:spAutoFit/>
          </a:bodyPr>
          <a:lstStyle/>
          <a:p>
            <a:endParaRPr lang="ja-JP" altLang="en-US" sz="800" dirty="0"/>
          </a:p>
        </p:txBody>
      </p:sp>
      <p:sp>
        <p:nvSpPr>
          <p:cNvPr id="15" name="正方形/長方形 14">
            <a:extLst>
              <a:ext uri="{FF2B5EF4-FFF2-40B4-BE49-F238E27FC236}">
                <a16:creationId xmlns:a16="http://schemas.microsoft.com/office/drawing/2014/main" id="{8DD282C5-DED8-4BF2-8EF8-563E7A7F5297}"/>
              </a:ext>
            </a:extLst>
          </p:cNvPr>
          <p:cNvSpPr/>
          <p:nvPr/>
        </p:nvSpPr>
        <p:spPr>
          <a:xfrm>
            <a:off x="6986658" y="6086526"/>
            <a:ext cx="1891784" cy="211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rPr>
              <a:t>国土交通省資料より</a:t>
            </a:r>
          </a:p>
        </p:txBody>
      </p:sp>
      <p:grpSp>
        <p:nvGrpSpPr>
          <p:cNvPr id="5" name="グループ化 4">
            <a:extLst>
              <a:ext uri="{FF2B5EF4-FFF2-40B4-BE49-F238E27FC236}">
                <a16:creationId xmlns:a16="http://schemas.microsoft.com/office/drawing/2014/main" id="{BA82AB2C-7660-4F7C-9F73-BD84F64E006A}"/>
              </a:ext>
            </a:extLst>
          </p:cNvPr>
          <p:cNvGrpSpPr/>
          <p:nvPr/>
        </p:nvGrpSpPr>
        <p:grpSpPr>
          <a:xfrm>
            <a:off x="253087" y="1309080"/>
            <a:ext cx="8637824" cy="4269168"/>
            <a:chOff x="253087" y="1309080"/>
            <a:chExt cx="8637824" cy="4269168"/>
          </a:xfrm>
        </p:grpSpPr>
        <p:pic>
          <p:nvPicPr>
            <p:cNvPr id="3" name="図 2">
              <a:extLst>
                <a:ext uri="{FF2B5EF4-FFF2-40B4-BE49-F238E27FC236}">
                  <a16:creationId xmlns:a16="http://schemas.microsoft.com/office/drawing/2014/main" id="{F279B377-671C-422C-9EED-B0E5BADE83A9}"/>
                </a:ext>
              </a:extLst>
            </p:cNvPr>
            <p:cNvPicPr>
              <a:picLocks noChangeAspect="1"/>
            </p:cNvPicPr>
            <p:nvPr/>
          </p:nvPicPr>
          <p:blipFill>
            <a:blip r:embed="rId2"/>
            <a:stretch>
              <a:fillRect/>
            </a:stretch>
          </p:blipFill>
          <p:spPr>
            <a:xfrm>
              <a:off x="253087" y="1309080"/>
              <a:ext cx="8637824" cy="4239839"/>
            </a:xfrm>
            <a:prstGeom prst="rect">
              <a:avLst/>
            </a:prstGeom>
          </p:spPr>
        </p:pic>
        <p:sp>
          <p:nvSpPr>
            <p:cNvPr id="13" name="テキスト ボックス 12">
              <a:extLst>
                <a:ext uri="{FF2B5EF4-FFF2-40B4-BE49-F238E27FC236}">
                  <a16:creationId xmlns:a16="http://schemas.microsoft.com/office/drawing/2014/main" id="{5A3E1764-E0C1-4B51-91EB-7371FB398C7E}"/>
                </a:ext>
              </a:extLst>
            </p:cNvPr>
            <p:cNvSpPr txBox="1"/>
            <p:nvPr/>
          </p:nvSpPr>
          <p:spPr>
            <a:xfrm>
              <a:off x="8402095" y="5214132"/>
              <a:ext cx="488816" cy="364116"/>
            </a:xfrm>
            <a:prstGeom prst="rect">
              <a:avLst/>
            </a:prstGeom>
            <a:solidFill>
              <a:srgbClr val="FFFFFF"/>
            </a:solidFill>
          </p:spPr>
          <p:txBody>
            <a:bodyPr wrap="square">
              <a:spAutoFit/>
            </a:bodyPr>
            <a:lstStyle/>
            <a:p>
              <a:endParaRPr lang="ja-JP" altLang="en-US" sz="800" dirty="0"/>
            </a:p>
          </p:txBody>
        </p:sp>
      </p:grpSp>
    </p:spTree>
    <p:extLst>
      <p:ext uri="{BB962C8B-B14F-4D97-AF65-F5344CB8AC3E}">
        <p14:creationId xmlns:p14="http://schemas.microsoft.com/office/powerpoint/2010/main" val="33898128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a:xfrm>
            <a:off x="6457950" y="6149520"/>
            <a:ext cx="2057400" cy="365125"/>
          </a:xfrm>
        </p:spPr>
        <p:txBody>
          <a:bodyPr/>
          <a:lstStyle/>
          <a:p>
            <a:fld id="{5FDA2957-D8DF-433F-96C1-785BB98D1D08}" type="slidenum">
              <a:rPr kumimoji="1" lang="ja-JP" altLang="en-US" smtClean="0"/>
              <a:t>117</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４）新たな住宅セーフティネット制度の概要</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新たな住宅セーフティネット制度は住宅確保要配慮者の増加に対して、民間の空き家・空き室の活用を組み入れた制度となっています。この制度の基本構造は以下の</a:t>
            </a:r>
            <a:r>
              <a:rPr lang="en-US" altLang="ja-JP" sz="1400" dirty="0">
                <a:latin typeface="Meiryo UI" panose="020B0604030504040204" pitchFamily="50" charset="-128"/>
                <a:ea typeface="Meiryo UI" panose="020B0604030504040204" pitchFamily="50" charset="-128"/>
              </a:rPr>
              <a:t>3 </a:t>
            </a:r>
            <a:r>
              <a:rPr lang="ja-JP" altLang="en-US" sz="1400" dirty="0">
                <a:latin typeface="Meiryo UI" panose="020B0604030504040204" pitchFamily="50" charset="-128"/>
                <a:ea typeface="Meiryo UI" panose="020B0604030504040204" pitchFamily="50" charset="-128"/>
              </a:rPr>
              <a:t>つの柱から成り立っています。</a:t>
            </a:r>
            <a:endParaRPr lang="en-US" altLang="ja-JP" sz="1400" dirty="0">
              <a:latin typeface="Meiryo UI" panose="020B0604030504040204" pitchFamily="50" charset="-128"/>
              <a:ea typeface="Meiryo UI" panose="020B0604030504040204" pitchFamily="50" charset="-128"/>
            </a:endParaRPr>
          </a:p>
          <a:p>
            <a:pPr marL="0" indent="0" algn="l">
              <a:buNone/>
            </a:pPr>
            <a:r>
              <a:rPr lang="ja-JP" altLang="en-US" sz="1400" dirty="0">
                <a:latin typeface="Meiryo UI" panose="020B0604030504040204" pitchFamily="50" charset="-128"/>
                <a:ea typeface="Meiryo UI" panose="020B0604030504040204" pitchFamily="50" charset="-128"/>
              </a:rPr>
              <a:t>　</a:t>
            </a:r>
          </a:p>
        </p:txBody>
      </p:sp>
      <p:sp>
        <p:nvSpPr>
          <p:cNvPr id="70" name="角丸四角形 77">
            <a:extLst>
              <a:ext uri="{FF2B5EF4-FFF2-40B4-BE49-F238E27FC236}">
                <a16:creationId xmlns:a16="http://schemas.microsoft.com/office/drawing/2014/main" id="{B0D862D5-3DA8-4649-AF85-B30A6DA93EE0}"/>
              </a:ext>
            </a:extLst>
          </p:cNvPr>
          <p:cNvSpPr/>
          <p:nvPr/>
        </p:nvSpPr>
        <p:spPr>
          <a:xfrm>
            <a:off x="625407" y="3704958"/>
            <a:ext cx="1787442" cy="2754312"/>
          </a:xfrm>
          <a:prstGeom prst="roundRect">
            <a:avLst>
              <a:gd name="adj" fmla="val 10868"/>
            </a:avLst>
          </a:prstGeom>
          <a:solidFill>
            <a:srgbClr val="F79646">
              <a:lumMod val="20000"/>
              <a:lumOff val="80000"/>
            </a:srgbClr>
          </a:solidFill>
          <a:ln w="6350" cap="flat" cmpd="sng" algn="ctr">
            <a:solidFill>
              <a:srgbClr val="FFC000"/>
            </a:solidFill>
            <a:prstDash val="solid"/>
          </a:ln>
          <a:effectLst/>
        </p:spPr>
        <p:txBody>
          <a:bodyPr lIns="199385" rtlCol="0" anchor="ctr"/>
          <a:lstStyle/>
          <a:p>
            <a:pPr marL="0" marR="0" lvl="0" indent="0" defTabSz="844083" eaLnBrk="1" fontAlgn="auto" latinLnBrk="0" hangingPunct="1">
              <a:lnSpc>
                <a:spcPct val="100000"/>
              </a:lnSpc>
              <a:spcBef>
                <a:spcPts val="0"/>
              </a:spcBef>
              <a:spcAft>
                <a:spcPts val="0"/>
              </a:spcAft>
              <a:buClrTx/>
              <a:buSzTx/>
              <a:buFontTx/>
              <a:buNone/>
              <a:tabLst/>
              <a:defRPr/>
            </a:pPr>
            <a:endParaRPr kumimoji="1" lang="ja-JP" altLang="en-US" sz="1846" b="0" i="0" u="none" strike="noStrike" kern="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71" name="角丸四角形 76">
            <a:extLst>
              <a:ext uri="{FF2B5EF4-FFF2-40B4-BE49-F238E27FC236}">
                <a16:creationId xmlns:a16="http://schemas.microsoft.com/office/drawing/2014/main" id="{B3B99782-0962-40C3-B3B2-D47367005978}"/>
              </a:ext>
            </a:extLst>
          </p:cNvPr>
          <p:cNvSpPr/>
          <p:nvPr/>
        </p:nvSpPr>
        <p:spPr>
          <a:xfrm>
            <a:off x="5593708" y="3704958"/>
            <a:ext cx="3159934" cy="2754313"/>
          </a:xfrm>
          <a:prstGeom prst="roundRect">
            <a:avLst>
              <a:gd name="adj" fmla="val 3552"/>
            </a:avLst>
          </a:prstGeom>
          <a:solidFill>
            <a:srgbClr val="9BBB59">
              <a:lumMod val="20000"/>
              <a:lumOff val="80000"/>
            </a:srgbClr>
          </a:solidFill>
          <a:ln w="6350" cap="flat" cmpd="sng" algn="ctr">
            <a:solidFill>
              <a:srgbClr val="00B050"/>
            </a:solidFill>
            <a:prstDash val="solid"/>
          </a:ln>
          <a:effectLst/>
        </p:spPr>
        <p:txBody>
          <a:bodyPr lIns="199385" rtlCol="0" anchor="ctr"/>
          <a:lstStyle/>
          <a:p>
            <a:pPr marL="0" marR="0" lvl="0" indent="0" defTabSz="844083" eaLnBrk="1" fontAlgn="auto" latinLnBrk="0" hangingPunct="1">
              <a:lnSpc>
                <a:spcPct val="100000"/>
              </a:lnSpc>
              <a:spcBef>
                <a:spcPts val="0"/>
              </a:spcBef>
              <a:spcAft>
                <a:spcPts val="0"/>
              </a:spcAft>
              <a:buClrTx/>
              <a:buSzTx/>
              <a:buFontTx/>
              <a:buNone/>
              <a:tabLst/>
              <a:defRPr/>
            </a:pPr>
            <a:endParaRPr kumimoji="1" lang="ja-JP" altLang="en-US" sz="1846" b="0" i="0" u="none" strike="noStrike" kern="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72" name="角丸四角形 75">
            <a:extLst>
              <a:ext uri="{FF2B5EF4-FFF2-40B4-BE49-F238E27FC236}">
                <a16:creationId xmlns:a16="http://schemas.microsoft.com/office/drawing/2014/main" id="{725F6D31-1F78-439E-B4A8-76BCB359F67B}"/>
              </a:ext>
            </a:extLst>
          </p:cNvPr>
          <p:cNvSpPr/>
          <p:nvPr/>
        </p:nvSpPr>
        <p:spPr>
          <a:xfrm>
            <a:off x="2504017" y="3717691"/>
            <a:ext cx="3005113" cy="2741580"/>
          </a:xfrm>
          <a:prstGeom prst="roundRect">
            <a:avLst>
              <a:gd name="adj" fmla="val 5820"/>
            </a:avLst>
          </a:prstGeom>
          <a:solidFill>
            <a:srgbClr val="4F81BD">
              <a:lumMod val="20000"/>
              <a:lumOff val="80000"/>
            </a:srgbClr>
          </a:solidFill>
          <a:ln w="6350" cap="flat" cmpd="sng" algn="ctr">
            <a:solidFill>
              <a:srgbClr val="1F497D"/>
            </a:solidFill>
            <a:prstDash val="solid"/>
          </a:ln>
          <a:effectLst/>
        </p:spPr>
        <p:txBody>
          <a:bodyPr lIns="199385" rtlCol="0" anchor="ctr"/>
          <a:lstStyle/>
          <a:p>
            <a:pPr marL="0" marR="0" lvl="0" indent="0" defTabSz="844083" eaLnBrk="1" fontAlgn="auto" latinLnBrk="0" hangingPunct="1">
              <a:lnSpc>
                <a:spcPct val="100000"/>
              </a:lnSpc>
              <a:spcBef>
                <a:spcPts val="0"/>
              </a:spcBef>
              <a:spcAft>
                <a:spcPts val="0"/>
              </a:spcAft>
              <a:buClrTx/>
              <a:buSzTx/>
              <a:buFontTx/>
              <a:buNone/>
              <a:tabLst/>
              <a:defRPr/>
            </a:pPr>
            <a:endParaRPr kumimoji="1" lang="ja-JP" altLang="en-US" sz="1846" b="0" i="0" u="none" strike="noStrike" kern="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73" name="角丸四角形 57">
            <a:extLst>
              <a:ext uri="{FF2B5EF4-FFF2-40B4-BE49-F238E27FC236}">
                <a16:creationId xmlns:a16="http://schemas.microsoft.com/office/drawing/2014/main" id="{A031CC3E-A42B-43E3-9D14-1766B7630BE2}"/>
              </a:ext>
            </a:extLst>
          </p:cNvPr>
          <p:cNvSpPr/>
          <p:nvPr/>
        </p:nvSpPr>
        <p:spPr>
          <a:xfrm>
            <a:off x="628650" y="2810957"/>
            <a:ext cx="8124993" cy="465231"/>
          </a:xfrm>
          <a:prstGeom prst="roundRect">
            <a:avLst/>
          </a:prstGeom>
          <a:solidFill>
            <a:srgbClr val="9BBB59">
              <a:lumMod val="20000"/>
              <a:lumOff val="80000"/>
            </a:srgbClr>
          </a:solidFill>
          <a:ln w="25400" cap="flat" cmpd="sng" algn="ctr">
            <a:solidFill>
              <a:srgbClr val="00B050"/>
            </a:solidFill>
            <a:prstDash val="solid"/>
          </a:ln>
          <a:effectLst/>
        </p:spPr>
        <p:txBody>
          <a:bodyPr lIns="199385" rtlCol="0" anchor="ctr"/>
          <a:lstStyle/>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1846" b="0" i="0" u="none" strike="noStrike" kern="0" cap="none" spc="0" normalizeH="0" baseline="0" noProof="0" dirty="0">
                <a:ln>
                  <a:noFill/>
                </a:ln>
                <a:solidFill>
                  <a:prstClr val="black"/>
                </a:solidFill>
                <a:effectLst/>
                <a:uLnTx/>
                <a:uFillTx/>
                <a:latin typeface="HGP創英角ｺﾞｼｯｸUB"/>
                <a:ea typeface="HGP創英角ｺﾞｼｯｸUB"/>
                <a:cs typeface="+mn-cs"/>
              </a:rPr>
              <a:t>③ 住宅確保要配慮者の</a:t>
            </a:r>
            <a:r>
              <a:rPr kumimoji="1" lang="ja-JP" altLang="en-US" sz="1846" b="0" i="0" u="sng" strike="noStrike" kern="0" cap="none" spc="0" normalizeH="0" baseline="0" noProof="0" dirty="0">
                <a:ln>
                  <a:noFill/>
                </a:ln>
                <a:solidFill>
                  <a:prstClr val="black"/>
                </a:solidFill>
                <a:effectLst/>
                <a:uLnTx/>
                <a:uFillTx/>
                <a:latin typeface="HGP創英角ｺﾞｼｯｸUB"/>
                <a:ea typeface="HGP創英角ｺﾞｼｯｸUB"/>
                <a:cs typeface="+mn-cs"/>
              </a:rPr>
              <a:t>マッチング・入居支援</a:t>
            </a:r>
            <a:r>
              <a:rPr kumimoji="1" lang="ja-JP" altLang="en-US" sz="1846" b="0" i="0" u="none" strike="noStrike" kern="0" cap="none" spc="0" normalizeH="0" baseline="0" noProof="0" dirty="0">
                <a:ln>
                  <a:noFill/>
                </a:ln>
                <a:solidFill>
                  <a:prstClr val="black"/>
                </a:solidFill>
                <a:effectLst/>
                <a:uLnTx/>
                <a:uFillTx/>
                <a:latin typeface="HGP創英角ｺﾞｼｯｸUB"/>
                <a:ea typeface="HGP創英角ｺﾞｼｯｸUB"/>
                <a:cs typeface="+mn-cs"/>
              </a:rPr>
              <a:t>　</a:t>
            </a:r>
          </a:p>
        </p:txBody>
      </p:sp>
      <p:sp>
        <p:nvSpPr>
          <p:cNvPr id="74" name="角丸四角形 39">
            <a:extLst>
              <a:ext uri="{FF2B5EF4-FFF2-40B4-BE49-F238E27FC236}">
                <a16:creationId xmlns:a16="http://schemas.microsoft.com/office/drawing/2014/main" id="{EDF46F0A-5FC8-4BB2-86E0-FB54AEB8CA83}"/>
              </a:ext>
            </a:extLst>
          </p:cNvPr>
          <p:cNvSpPr/>
          <p:nvPr/>
        </p:nvSpPr>
        <p:spPr>
          <a:xfrm>
            <a:off x="628650" y="2212736"/>
            <a:ext cx="8124993" cy="465231"/>
          </a:xfrm>
          <a:prstGeom prst="roundRect">
            <a:avLst/>
          </a:prstGeom>
          <a:solidFill>
            <a:srgbClr val="F79646">
              <a:lumMod val="20000"/>
              <a:lumOff val="80000"/>
            </a:srgbClr>
          </a:solidFill>
          <a:ln w="25400" cap="flat" cmpd="sng" algn="ctr">
            <a:solidFill>
              <a:srgbClr val="FFC000"/>
            </a:solidFill>
            <a:prstDash val="solid"/>
          </a:ln>
          <a:effectLst/>
        </p:spPr>
        <p:txBody>
          <a:bodyPr lIns="199385" rtlCol="0" anchor="ctr"/>
          <a:lstStyle/>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1846" b="0" i="0" u="none" strike="noStrike" kern="0" cap="none" spc="0" normalizeH="0" baseline="0" noProof="0" dirty="0">
                <a:ln>
                  <a:noFill/>
                </a:ln>
                <a:solidFill>
                  <a:prstClr val="black"/>
                </a:solidFill>
                <a:effectLst/>
                <a:uLnTx/>
                <a:uFillTx/>
                <a:latin typeface="HGP創英角ｺﾞｼｯｸUB"/>
                <a:ea typeface="HGP創英角ｺﾞｼｯｸUB"/>
                <a:cs typeface="+mn-cs"/>
              </a:rPr>
              <a:t>② 登録住宅の改修・入居への</a:t>
            </a:r>
            <a:r>
              <a:rPr kumimoji="1" lang="ja-JP" altLang="en-US" sz="1846" b="0" i="0" u="sng" strike="noStrike" kern="0" cap="none" spc="0" normalizeH="0" baseline="0" noProof="0" dirty="0">
                <a:ln>
                  <a:noFill/>
                </a:ln>
                <a:solidFill>
                  <a:prstClr val="black"/>
                </a:solidFill>
                <a:effectLst/>
                <a:uLnTx/>
                <a:uFillTx/>
                <a:latin typeface="HGP創英角ｺﾞｼｯｸUB"/>
                <a:ea typeface="HGP創英角ｺﾞｼｯｸUB"/>
                <a:cs typeface="+mn-cs"/>
              </a:rPr>
              <a:t>経済的支援</a:t>
            </a:r>
            <a:endParaRPr kumimoji="1" lang="ja-JP" altLang="en-US" sz="923" b="0" i="0" u="none" strike="noStrike" kern="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75" name="角丸四角形 5">
            <a:extLst>
              <a:ext uri="{FF2B5EF4-FFF2-40B4-BE49-F238E27FC236}">
                <a16:creationId xmlns:a16="http://schemas.microsoft.com/office/drawing/2014/main" id="{A4C97517-B909-4426-B0F1-FBE2DA32AC5E}"/>
              </a:ext>
            </a:extLst>
          </p:cNvPr>
          <p:cNvSpPr/>
          <p:nvPr/>
        </p:nvSpPr>
        <p:spPr>
          <a:xfrm>
            <a:off x="625408" y="1623736"/>
            <a:ext cx="8128235" cy="465231"/>
          </a:xfrm>
          <a:prstGeom prst="roundRect">
            <a:avLst/>
          </a:prstGeom>
          <a:solidFill>
            <a:srgbClr val="4F81BD">
              <a:lumMod val="20000"/>
              <a:lumOff val="80000"/>
            </a:srgbClr>
          </a:solidFill>
          <a:ln w="25400" cap="flat" cmpd="sng" algn="ctr">
            <a:solidFill>
              <a:srgbClr val="1F497D"/>
            </a:solidFill>
            <a:prstDash val="solid"/>
          </a:ln>
          <a:effectLst/>
        </p:spPr>
        <p:txBody>
          <a:bodyPr lIns="199385" rtlCol="0" anchor="ctr"/>
          <a:lstStyle/>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1846" b="0" i="0" u="none" strike="noStrike" kern="0" cap="none" spc="0" normalizeH="0" baseline="0" noProof="0" dirty="0">
                <a:ln>
                  <a:noFill/>
                </a:ln>
                <a:solidFill>
                  <a:prstClr val="black"/>
                </a:solidFill>
                <a:effectLst/>
                <a:uLnTx/>
                <a:uFillTx/>
                <a:latin typeface="HGP創英角ｺﾞｼｯｸUB"/>
                <a:ea typeface="HGP創英角ｺﾞｼｯｸUB"/>
                <a:cs typeface="+mn-cs"/>
              </a:rPr>
              <a:t>① 住宅確保要配慮者の入居を拒まない賃貸住宅の</a:t>
            </a:r>
            <a:r>
              <a:rPr kumimoji="1" lang="ja-JP" altLang="en-US" sz="1846" b="0" i="0" u="sng" strike="noStrike" kern="0" cap="none" spc="0" normalizeH="0" baseline="0" noProof="0" dirty="0">
                <a:ln>
                  <a:noFill/>
                </a:ln>
                <a:solidFill>
                  <a:prstClr val="black"/>
                </a:solidFill>
                <a:effectLst/>
                <a:uLnTx/>
                <a:uFillTx/>
                <a:latin typeface="HGP創英角ｺﾞｼｯｸUB"/>
                <a:ea typeface="HGP創英角ｺﾞｼｯｸUB"/>
                <a:cs typeface="+mn-cs"/>
              </a:rPr>
              <a:t>登録制度</a:t>
            </a:r>
          </a:p>
        </p:txBody>
      </p:sp>
      <p:sp>
        <p:nvSpPr>
          <p:cNvPr id="76" name="正方形/長方形 75">
            <a:extLst>
              <a:ext uri="{FF2B5EF4-FFF2-40B4-BE49-F238E27FC236}">
                <a16:creationId xmlns:a16="http://schemas.microsoft.com/office/drawing/2014/main" id="{A16D6C24-CD23-4F88-B7DA-B04B34A4CE9E}"/>
              </a:ext>
            </a:extLst>
          </p:cNvPr>
          <p:cNvSpPr/>
          <p:nvPr/>
        </p:nvSpPr>
        <p:spPr>
          <a:xfrm>
            <a:off x="383466" y="2920465"/>
            <a:ext cx="4482697" cy="163443"/>
          </a:xfrm>
          <a:prstGeom prst="rect">
            <a:avLst/>
          </a:prstGeom>
        </p:spPr>
        <p:txBody>
          <a:bodyPr wrap="square">
            <a:spAutoFit/>
          </a:bodyPr>
          <a:lstStyle/>
          <a:p>
            <a:pPr marL="167058" indent="-167058" defTabSz="844083">
              <a:defRPr/>
            </a:pPr>
            <a:endParaRPr kumimoji="1" lang="en-US" altLang="ja-JP" sz="462" dirty="0">
              <a:solidFill>
                <a:prstClr val="black"/>
              </a:solidFill>
              <a:latin typeface="ＭＳ Ｐゴシック" panose="020B0600070205080204" pitchFamily="50" charset="-128"/>
              <a:ea typeface="ＭＳ Ｐゴシック"/>
            </a:endParaRPr>
          </a:p>
        </p:txBody>
      </p:sp>
      <p:sp>
        <p:nvSpPr>
          <p:cNvPr id="77" name="角丸四角形 16">
            <a:extLst>
              <a:ext uri="{FF2B5EF4-FFF2-40B4-BE49-F238E27FC236}">
                <a16:creationId xmlns:a16="http://schemas.microsoft.com/office/drawing/2014/main" id="{F872F7D1-98EB-428B-BBBA-2FCD543501E6}"/>
              </a:ext>
            </a:extLst>
          </p:cNvPr>
          <p:cNvSpPr/>
          <p:nvPr/>
        </p:nvSpPr>
        <p:spPr>
          <a:xfrm>
            <a:off x="2654653" y="4813748"/>
            <a:ext cx="271280" cy="710658"/>
          </a:xfrm>
          <a:prstGeom prst="roundRect">
            <a:avLst/>
          </a:prstGeom>
          <a:solidFill>
            <a:sysClr val="window" lastClr="FFFFFF"/>
          </a:solidFill>
          <a:ln w="9525" cap="flat" cmpd="sng" algn="ctr">
            <a:solidFill>
              <a:sysClr val="windowText" lastClr="000000"/>
            </a:solidFill>
            <a:prstDash val="solid"/>
          </a:ln>
          <a:effectLst/>
        </p:spPr>
        <p:txBody>
          <a:bodyPr vert="eaVert" lIns="66462"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1292"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賃貸人</a:t>
            </a:r>
          </a:p>
        </p:txBody>
      </p:sp>
      <p:grpSp>
        <p:nvGrpSpPr>
          <p:cNvPr id="78" name="グループ化 77">
            <a:extLst>
              <a:ext uri="{FF2B5EF4-FFF2-40B4-BE49-F238E27FC236}">
                <a16:creationId xmlns:a16="http://schemas.microsoft.com/office/drawing/2014/main" id="{F4C91AC1-C898-4085-B71F-690DEC9C3E29}"/>
              </a:ext>
            </a:extLst>
          </p:cNvPr>
          <p:cNvGrpSpPr>
            <a:grpSpLocks noChangeAspect="1"/>
          </p:cNvGrpSpPr>
          <p:nvPr/>
        </p:nvGrpSpPr>
        <p:grpSpPr>
          <a:xfrm>
            <a:off x="2888115" y="5203169"/>
            <a:ext cx="716119" cy="467980"/>
            <a:chOff x="7108275" y="1484776"/>
            <a:chExt cx="1387091" cy="859690"/>
          </a:xfrm>
        </p:grpSpPr>
        <p:sp>
          <p:nvSpPr>
            <p:cNvPr id="79" name="正方形/長方形 78">
              <a:extLst>
                <a:ext uri="{FF2B5EF4-FFF2-40B4-BE49-F238E27FC236}">
                  <a16:creationId xmlns:a16="http://schemas.microsoft.com/office/drawing/2014/main" id="{E6C435AC-22B7-4919-8C94-5E7356295B38}"/>
                </a:ext>
              </a:extLst>
            </p:cNvPr>
            <p:cNvSpPr/>
            <p:nvPr/>
          </p:nvSpPr>
          <p:spPr>
            <a:xfrm>
              <a:off x="7147533" y="1543622"/>
              <a:ext cx="1151209" cy="800844"/>
            </a:xfrm>
            <a:prstGeom prst="rect">
              <a:avLst/>
            </a:prstGeom>
            <a:solidFill>
              <a:srgbClr val="FFFFFF"/>
            </a:solidFill>
            <a:ln w="9525" cap="flat" cmpd="sng" algn="ctr">
              <a:solidFill>
                <a:sysClr val="windowText" lastClr="000000">
                  <a:alpha val="91000"/>
                </a:sysClr>
              </a:solidFill>
              <a:prstDash val="solid"/>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台形 79">
              <a:extLst>
                <a:ext uri="{FF2B5EF4-FFF2-40B4-BE49-F238E27FC236}">
                  <a16:creationId xmlns:a16="http://schemas.microsoft.com/office/drawing/2014/main" id="{450853AA-5B4E-44AA-8A3F-5056BFE52BDE}"/>
                </a:ext>
              </a:extLst>
            </p:cNvPr>
            <p:cNvSpPr/>
            <p:nvPr/>
          </p:nvSpPr>
          <p:spPr>
            <a:xfrm rot="5400000">
              <a:off x="7992990" y="1849374"/>
              <a:ext cx="800843" cy="189337"/>
            </a:xfrm>
            <a:prstGeom prst="trapezoid">
              <a:avLst>
                <a:gd name="adj" fmla="val 44522"/>
              </a:avLst>
            </a:prstGeom>
            <a:solidFill>
              <a:sysClr val="window" lastClr="FFFFFF">
                <a:lumMod val="75000"/>
              </a:sysClr>
            </a:solidFill>
            <a:ln w="9525" cap="flat" cmpd="sng" algn="ctr">
              <a:solidFill>
                <a:sysClr val="windowText" lastClr="000000"/>
              </a:solidFill>
              <a:prstDash val="solid"/>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正方形/長方形 80">
              <a:extLst>
                <a:ext uri="{FF2B5EF4-FFF2-40B4-BE49-F238E27FC236}">
                  <a16:creationId xmlns:a16="http://schemas.microsoft.com/office/drawing/2014/main" id="{F2381DBE-8CBA-496C-823D-B16561452AB5}"/>
                </a:ext>
              </a:extLst>
            </p:cNvPr>
            <p:cNvSpPr>
              <a:spLocks noChangeAspect="1"/>
            </p:cNvSpPr>
            <p:nvPr/>
          </p:nvSpPr>
          <p:spPr>
            <a:xfrm>
              <a:off x="7217873" y="1709739"/>
              <a:ext cx="131062" cy="204151"/>
            </a:xfrm>
            <a:prstGeom prst="rect">
              <a:avLst/>
            </a:prstGeom>
            <a:solidFill>
              <a:sysClr val="window" lastClr="FFFFFF">
                <a:lumMod val="75000"/>
              </a:sysClr>
            </a:solidFill>
            <a:ln w="6350" cap="flat" cmpd="sng" algn="ctr">
              <a:solidFill>
                <a:sysClr val="window" lastClr="FFFFFF">
                  <a:lumMod val="50000"/>
                </a:sysClr>
              </a:solidFill>
              <a:prstDash val="solid"/>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正方形/長方形 81">
              <a:extLst>
                <a:ext uri="{FF2B5EF4-FFF2-40B4-BE49-F238E27FC236}">
                  <a16:creationId xmlns:a16="http://schemas.microsoft.com/office/drawing/2014/main" id="{F90FB7B2-C92F-4794-8590-63667DCD9C17}"/>
                </a:ext>
              </a:extLst>
            </p:cNvPr>
            <p:cNvSpPr>
              <a:spLocks noChangeAspect="1"/>
            </p:cNvSpPr>
            <p:nvPr/>
          </p:nvSpPr>
          <p:spPr>
            <a:xfrm>
              <a:off x="7601960" y="1709739"/>
              <a:ext cx="131062" cy="204151"/>
            </a:xfrm>
            <a:prstGeom prst="rect">
              <a:avLst/>
            </a:prstGeom>
            <a:solidFill>
              <a:sysClr val="window" lastClr="FFFFFF">
                <a:lumMod val="75000"/>
              </a:sysClr>
            </a:solidFill>
            <a:ln w="6350" cap="flat" cmpd="sng" algn="ctr">
              <a:solidFill>
                <a:sysClr val="window" lastClr="FFFFFF">
                  <a:lumMod val="50000"/>
                </a:sysClr>
              </a:solidFill>
              <a:prstDash val="solid"/>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正方形/長方形 82">
              <a:extLst>
                <a:ext uri="{FF2B5EF4-FFF2-40B4-BE49-F238E27FC236}">
                  <a16:creationId xmlns:a16="http://schemas.microsoft.com/office/drawing/2014/main" id="{52916B62-FE62-466B-BEE8-AD2EBD4D3505}"/>
                </a:ext>
              </a:extLst>
            </p:cNvPr>
            <p:cNvSpPr>
              <a:spLocks noChangeAspect="1"/>
            </p:cNvSpPr>
            <p:nvPr/>
          </p:nvSpPr>
          <p:spPr>
            <a:xfrm>
              <a:off x="7998429" y="1709739"/>
              <a:ext cx="131062" cy="204151"/>
            </a:xfrm>
            <a:prstGeom prst="rect">
              <a:avLst/>
            </a:prstGeom>
            <a:solidFill>
              <a:sysClr val="window" lastClr="FFFFFF">
                <a:lumMod val="75000"/>
              </a:sysClr>
            </a:solidFill>
            <a:ln w="6350" cap="flat" cmpd="sng" algn="ctr">
              <a:solidFill>
                <a:sysClr val="window" lastClr="FFFFFF">
                  <a:lumMod val="50000"/>
                </a:sysClr>
              </a:solidFill>
              <a:prstDash val="solid"/>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正方形/長方形 83">
              <a:extLst>
                <a:ext uri="{FF2B5EF4-FFF2-40B4-BE49-F238E27FC236}">
                  <a16:creationId xmlns:a16="http://schemas.microsoft.com/office/drawing/2014/main" id="{B7FDDB53-80A3-4C2B-8B69-C4A020626179}"/>
                </a:ext>
              </a:extLst>
            </p:cNvPr>
            <p:cNvSpPr>
              <a:spLocks noChangeAspect="1"/>
            </p:cNvSpPr>
            <p:nvPr/>
          </p:nvSpPr>
          <p:spPr>
            <a:xfrm>
              <a:off x="7217877" y="2104727"/>
              <a:ext cx="131061" cy="204150"/>
            </a:xfrm>
            <a:prstGeom prst="rect">
              <a:avLst/>
            </a:prstGeom>
            <a:solidFill>
              <a:sysClr val="window" lastClr="FFFFFF">
                <a:lumMod val="75000"/>
              </a:sysClr>
            </a:solidFill>
            <a:ln w="6350" cap="flat" cmpd="sng" algn="ctr">
              <a:solidFill>
                <a:sysClr val="window" lastClr="FFFFFF">
                  <a:lumMod val="50000"/>
                </a:sysClr>
              </a:solidFill>
              <a:prstDash val="solid"/>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正方形/長方形 84">
              <a:extLst>
                <a:ext uri="{FF2B5EF4-FFF2-40B4-BE49-F238E27FC236}">
                  <a16:creationId xmlns:a16="http://schemas.microsoft.com/office/drawing/2014/main" id="{03D560FE-1CA0-4128-94CC-0CD042AB3F15}"/>
                </a:ext>
              </a:extLst>
            </p:cNvPr>
            <p:cNvSpPr>
              <a:spLocks noChangeAspect="1"/>
            </p:cNvSpPr>
            <p:nvPr/>
          </p:nvSpPr>
          <p:spPr>
            <a:xfrm>
              <a:off x="7601971" y="2104727"/>
              <a:ext cx="131061" cy="204150"/>
            </a:xfrm>
            <a:prstGeom prst="rect">
              <a:avLst/>
            </a:prstGeom>
            <a:solidFill>
              <a:sysClr val="window" lastClr="FFFFFF">
                <a:lumMod val="75000"/>
              </a:sysClr>
            </a:solidFill>
            <a:ln w="6350" cap="flat" cmpd="sng" algn="ctr">
              <a:solidFill>
                <a:sysClr val="window" lastClr="FFFFFF">
                  <a:lumMod val="50000"/>
                </a:sysClr>
              </a:solidFill>
              <a:prstDash val="solid"/>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正方形/長方形 85">
              <a:extLst>
                <a:ext uri="{FF2B5EF4-FFF2-40B4-BE49-F238E27FC236}">
                  <a16:creationId xmlns:a16="http://schemas.microsoft.com/office/drawing/2014/main" id="{CD6E7C65-37BF-4369-967B-0D108B0FEE6D}"/>
                </a:ext>
              </a:extLst>
            </p:cNvPr>
            <p:cNvSpPr>
              <a:spLocks noChangeAspect="1"/>
            </p:cNvSpPr>
            <p:nvPr/>
          </p:nvSpPr>
          <p:spPr>
            <a:xfrm>
              <a:off x="7998437" y="2104728"/>
              <a:ext cx="131061" cy="204150"/>
            </a:xfrm>
            <a:prstGeom prst="rect">
              <a:avLst/>
            </a:prstGeom>
            <a:solidFill>
              <a:sysClr val="window" lastClr="FFFFFF">
                <a:lumMod val="75000"/>
              </a:sysClr>
            </a:solidFill>
            <a:ln w="6350" cap="flat" cmpd="sng" algn="ctr">
              <a:solidFill>
                <a:sysClr val="window" lastClr="FFFFFF">
                  <a:lumMod val="50000"/>
                </a:sysClr>
              </a:solidFill>
              <a:prstDash val="solid"/>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台形 54">
              <a:extLst>
                <a:ext uri="{FF2B5EF4-FFF2-40B4-BE49-F238E27FC236}">
                  <a16:creationId xmlns:a16="http://schemas.microsoft.com/office/drawing/2014/main" id="{2D488F87-15ED-45FD-AA48-A03F9ADDEB8B}"/>
                </a:ext>
              </a:extLst>
            </p:cNvPr>
            <p:cNvSpPr/>
            <p:nvPr/>
          </p:nvSpPr>
          <p:spPr>
            <a:xfrm rot="5400000">
              <a:off x="8346297" y="1523366"/>
              <a:ext cx="175964" cy="107505"/>
            </a:xfrm>
            <a:custGeom>
              <a:avLst/>
              <a:gdLst>
                <a:gd name="connsiteX0" fmla="*/ 0 w 53712"/>
                <a:gd name="connsiteY0" fmla="*/ 83306 h 83306"/>
                <a:gd name="connsiteX1" fmla="*/ 23914 w 53712"/>
                <a:gd name="connsiteY1" fmla="*/ 0 h 83306"/>
                <a:gd name="connsiteX2" fmla="*/ 29798 w 53712"/>
                <a:gd name="connsiteY2" fmla="*/ 0 h 83306"/>
                <a:gd name="connsiteX3" fmla="*/ 53712 w 53712"/>
                <a:gd name="connsiteY3" fmla="*/ 83306 h 83306"/>
                <a:gd name="connsiteX4" fmla="*/ 0 w 53712"/>
                <a:gd name="connsiteY4" fmla="*/ 83306 h 83306"/>
                <a:gd name="connsiteX0" fmla="*/ 0 w 77423"/>
                <a:gd name="connsiteY0" fmla="*/ 92831 h 92831"/>
                <a:gd name="connsiteX1" fmla="*/ 23914 w 77423"/>
                <a:gd name="connsiteY1" fmla="*/ 9525 h 92831"/>
                <a:gd name="connsiteX2" fmla="*/ 77423 w 77423"/>
                <a:gd name="connsiteY2" fmla="*/ 0 h 92831"/>
                <a:gd name="connsiteX3" fmla="*/ 53712 w 77423"/>
                <a:gd name="connsiteY3" fmla="*/ 92831 h 92831"/>
                <a:gd name="connsiteX4" fmla="*/ 0 w 77423"/>
                <a:gd name="connsiteY4" fmla="*/ 92831 h 92831"/>
                <a:gd name="connsiteX0" fmla="*/ 0 w 77423"/>
                <a:gd name="connsiteY0" fmla="*/ 83306 h 83306"/>
                <a:gd name="connsiteX1" fmla="*/ 23914 w 77423"/>
                <a:gd name="connsiteY1" fmla="*/ 0 h 83306"/>
                <a:gd name="connsiteX2" fmla="*/ 77423 w 77423"/>
                <a:gd name="connsiteY2" fmla="*/ 0 h 83306"/>
                <a:gd name="connsiteX3" fmla="*/ 53712 w 77423"/>
                <a:gd name="connsiteY3" fmla="*/ 83306 h 83306"/>
                <a:gd name="connsiteX4" fmla="*/ 0 w 77423"/>
                <a:gd name="connsiteY4" fmla="*/ 83306 h 83306"/>
                <a:gd name="connsiteX0" fmla="*/ 0 w 77422"/>
                <a:gd name="connsiteY0" fmla="*/ 83306 h 83306"/>
                <a:gd name="connsiteX1" fmla="*/ 23913 w 77422"/>
                <a:gd name="connsiteY1" fmla="*/ 0 h 83306"/>
                <a:gd name="connsiteX2" fmla="*/ 77422 w 77422"/>
                <a:gd name="connsiteY2" fmla="*/ 0 h 83306"/>
                <a:gd name="connsiteX3" fmla="*/ 53711 w 77422"/>
                <a:gd name="connsiteY3" fmla="*/ 83306 h 83306"/>
                <a:gd name="connsiteX4" fmla="*/ 0 w 77422"/>
                <a:gd name="connsiteY4" fmla="*/ 83306 h 83306"/>
                <a:gd name="connsiteX0" fmla="*/ 0 w 77422"/>
                <a:gd name="connsiteY0" fmla="*/ 83306 h 83306"/>
                <a:gd name="connsiteX1" fmla="*/ 32296 w 77422"/>
                <a:gd name="connsiteY1" fmla="*/ 0 h 83306"/>
                <a:gd name="connsiteX2" fmla="*/ 77422 w 77422"/>
                <a:gd name="connsiteY2" fmla="*/ 0 h 83306"/>
                <a:gd name="connsiteX3" fmla="*/ 53711 w 77422"/>
                <a:gd name="connsiteY3" fmla="*/ 83306 h 83306"/>
                <a:gd name="connsiteX4" fmla="*/ 0 w 77422"/>
                <a:gd name="connsiteY4" fmla="*/ 83306 h 8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22" h="83306">
                  <a:moveTo>
                    <a:pt x="0" y="83306"/>
                  </a:moveTo>
                  <a:lnTo>
                    <a:pt x="32296" y="0"/>
                  </a:lnTo>
                  <a:lnTo>
                    <a:pt x="77422" y="0"/>
                  </a:lnTo>
                  <a:lnTo>
                    <a:pt x="53711" y="83306"/>
                  </a:lnTo>
                  <a:lnTo>
                    <a:pt x="0" y="83306"/>
                  </a:lnTo>
                  <a:close/>
                </a:path>
              </a:pathLst>
            </a:custGeom>
            <a:solidFill>
              <a:sysClr val="window" lastClr="FFFFFF">
                <a:lumMod val="75000"/>
              </a:sysClr>
            </a:solidFill>
            <a:ln w="9525" cap="flat" cmpd="sng" algn="ctr">
              <a:solidFill>
                <a:sysClr val="windowText" lastClr="000000"/>
              </a:solidFill>
              <a:prstDash val="solid"/>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台形 54">
              <a:extLst>
                <a:ext uri="{FF2B5EF4-FFF2-40B4-BE49-F238E27FC236}">
                  <a16:creationId xmlns:a16="http://schemas.microsoft.com/office/drawing/2014/main" id="{8F5B63C5-F87B-4B8A-A077-91DFC43F0DF9}"/>
                </a:ext>
              </a:extLst>
            </p:cNvPr>
            <p:cNvSpPr/>
            <p:nvPr/>
          </p:nvSpPr>
          <p:spPr>
            <a:xfrm rot="5400000">
              <a:off x="8229594" y="2024397"/>
              <a:ext cx="416768" cy="114777"/>
            </a:xfrm>
            <a:custGeom>
              <a:avLst/>
              <a:gdLst>
                <a:gd name="connsiteX0" fmla="*/ 0 w 121491"/>
                <a:gd name="connsiteY0" fmla="*/ 0 h 45719"/>
                <a:gd name="connsiteX1" fmla="*/ 121491 w 121491"/>
                <a:gd name="connsiteY1" fmla="*/ 0 h 45719"/>
                <a:gd name="connsiteX2" fmla="*/ 121491 w 121491"/>
                <a:gd name="connsiteY2" fmla="*/ 45719 h 45719"/>
                <a:gd name="connsiteX3" fmla="*/ 0 w 121491"/>
                <a:gd name="connsiteY3" fmla="*/ 45719 h 45719"/>
                <a:gd name="connsiteX4" fmla="*/ 0 w 121491"/>
                <a:gd name="connsiteY4" fmla="*/ 0 h 45719"/>
                <a:gd name="connsiteX0" fmla="*/ 0 w 426291"/>
                <a:gd name="connsiteY0" fmla="*/ 52387 h 98106"/>
                <a:gd name="connsiteX1" fmla="*/ 426291 w 426291"/>
                <a:gd name="connsiteY1" fmla="*/ 0 h 98106"/>
                <a:gd name="connsiteX2" fmla="*/ 121491 w 426291"/>
                <a:gd name="connsiteY2" fmla="*/ 98106 h 98106"/>
                <a:gd name="connsiteX3" fmla="*/ 0 w 426291"/>
                <a:gd name="connsiteY3" fmla="*/ 98106 h 98106"/>
                <a:gd name="connsiteX4" fmla="*/ 0 w 426291"/>
                <a:gd name="connsiteY4" fmla="*/ 52387 h 98106"/>
                <a:gd name="connsiteX0" fmla="*/ 347665 w 426291"/>
                <a:gd name="connsiteY0" fmla="*/ 0 h 126683"/>
                <a:gd name="connsiteX1" fmla="*/ 426291 w 426291"/>
                <a:gd name="connsiteY1" fmla="*/ 28577 h 126683"/>
                <a:gd name="connsiteX2" fmla="*/ 121491 w 426291"/>
                <a:gd name="connsiteY2" fmla="*/ 126683 h 126683"/>
                <a:gd name="connsiteX3" fmla="*/ 0 w 426291"/>
                <a:gd name="connsiteY3" fmla="*/ 126683 h 126683"/>
                <a:gd name="connsiteX4" fmla="*/ 347665 w 426291"/>
                <a:gd name="connsiteY4" fmla="*/ 0 h 126683"/>
                <a:gd name="connsiteX0" fmla="*/ 347665 w 421529"/>
                <a:gd name="connsiteY0" fmla="*/ 0 h 126683"/>
                <a:gd name="connsiteX1" fmla="*/ 421529 w 421529"/>
                <a:gd name="connsiteY1" fmla="*/ 9527 h 126683"/>
                <a:gd name="connsiteX2" fmla="*/ 121491 w 421529"/>
                <a:gd name="connsiteY2" fmla="*/ 126683 h 126683"/>
                <a:gd name="connsiteX3" fmla="*/ 0 w 421529"/>
                <a:gd name="connsiteY3" fmla="*/ 126683 h 126683"/>
                <a:gd name="connsiteX4" fmla="*/ 347665 w 421529"/>
                <a:gd name="connsiteY4" fmla="*/ 0 h 126683"/>
                <a:gd name="connsiteX0" fmla="*/ 345284 w 421529"/>
                <a:gd name="connsiteY0" fmla="*/ 2379 h 117156"/>
                <a:gd name="connsiteX1" fmla="*/ 421529 w 421529"/>
                <a:gd name="connsiteY1" fmla="*/ 0 h 117156"/>
                <a:gd name="connsiteX2" fmla="*/ 121491 w 421529"/>
                <a:gd name="connsiteY2" fmla="*/ 117156 h 117156"/>
                <a:gd name="connsiteX3" fmla="*/ 0 w 421529"/>
                <a:gd name="connsiteY3" fmla="*/ 117156 h 117156"/>
                <a:gd name="connsiteX4" fmla="*/ 345284 w 421529"/>
                <a:gd name="connsiteY4" fmla="*/ 2379 h 117156"/>
                <a:gd name="connsiteX0" fmla="*/ 345284 w 416769"/>
                <a:gd name="connsiteY0" fmla="*/ 0 h 114777"/>
                <a:gd name="connsiteX1" fmla="*/ 416769 w 416769"/>
                <a:gd name="connsiteY1" fmla="*/ 2 h 114777"/>
                <a:gd name="connsiteX2" fmla="*/ 121491 w 416769"/>
                <a:gd name="connsiteY2" fmla="*/ 114777 h 114777"/>
                <a:gd name="connsiteX3" fmla="*/ 0 w 416769"/>
                <a:gd name="connsiteY3" fmla="*/ 114777 h 114777"/>
                <a:gd name="connsiteX4" fmla="*/ 345284 w 416769"/>
                <a:gd name="connsiteY4" fmla="*/ 0 h 114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69" h="114777">
                  <a:moveTo>
                    <a:pt x="345284" y="0"/>
                  </a:moveTo>
                  <a:lnTo>
                    <a:pt x="416769" y="2"/>
                  </a:lnTo>
                  <a:lnTo>
                    <a:pt x="121491" y="114777"/>
                  </a:lnTo>
                  <a:lnTo>
                    <a:pt x="0" y="114777"/>
                  </a:lnTo>
                  <a:lnTo>
                    <a:pt x="345284" y="0"/>
                  </a:lnTo>
                  <a:close/>
                </a:path>
              </a:pathLst>
            </a:custGeom>
            <a:pattFill prst="ltVert">
              <a:fgClr>
                <a:sysClr val="window" lastClr="FFFFFF">
                  <a:lumMod val="75000"/>
                </a:sysClr>
              </a:fgClr>
              <a:bgClr>
                <a:sysClr val="window" lastClr="FFFFFF"/>
              </a:bgClr>
            </a:pattFill>
            <a:ln w="9525" cap="flat" cmpd="sng" algn="ctr">
              <a:solidFill>
                <a:sysClr val="windowText" lastClr="000000"/>
              </a:solidFill>
              <a:prstDash val="solid"/>
              <a:round/>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台形 54">
              <a:extLst>
                <a:ext uri="{FF2B5EF4-FFF2-40B4-BE49-F238E27FC236}">
                  <a16:creationId xmlns:a16="http://schemas.microsoft.com/office/drawing/2014/main" id="{E852A12A-A679-478D-8B65-E3FDC7433B0C}"/>
                </a:ext>
              </a:extLst>
            </p:cNvPr>
            <p:cNvSpPr/>
            <p:nvPr/>
          </p:nvSpPr>
          <p:spPr>
            <a:xfrm rot="5400000">
              <a:off x="8254589" y="2051780"/>
              <a:ext cx="288184" cy="188595"/>
            </a:xfrm>
            <a:custGeom>
              <a:avLst/>
              <a:gdLst>
                <a:gd name="connsiteX0" fmla="*/ 0 w 121491"/>
                <a:gd name="connsiteY0" fmla="*/ 0 h 45719"/>
                <a:gd name="connsiteX1" fmla="*/ 121491 w 121491"/>
                <a:gd name="connsiteY1" fmla="*/ 0 h 45719"/>
                <a:gd name="connsiteX2" fmla="*/ 121491 w 121491"/>
                <a:gd name="connsiteY2" fmla="*/ 45719 h 45719"/>
                <a:gd name="connsiteX3" fmla="*/ 0 w 121491"/>
                <a:gd name="connsiteY3" fmla="*/ 45719 h 45719"/>
                <a:gd name="connsiteX4" fmla="*/ 0 w 121491"/>
                <a:gd name="connsiteY4" fmla="*/ 0 h 45719"/>
                <a:gd name="connsiteX0" fmla="*/ 0 w 426291"/>
                <a:gd name="connsiteY0" fmla="*/ 52387 h 98106"/>
                <a:gd name="connsiteX1" fmla="*/ 426291 w 426291"/>
                <a:gd name="connsiteY1" fmla="*/ 0 h 98106"/>
                <a:gd name="connsiteX2" fmla="*/ 121491 w 426291"/>
                <a:gd name="connsiteY2" fmla="*/ 98106 h 98106"/>
                <a:gd name="connsiteX3" fmla="*/ 0 w 426291"/>
                <a:gd name="connsiteY3" fmla="*/ 98106 h 98106"/>
                <a:gd name="connsiteX4" fmla="*/ 0 w 426291"/>
                <a:gd name="connsiteY4" fmla="*/ 52387 h 98106"/>
                <a:gd name="connsiteX0" fmla="*/ 347665 w 426291"/>
                <a:gd name="connsiteY0" fmla="*/ 0 h 126683"/>
                <a:gd name="connsiteX1" fmla="*/ 426291 w 426291"/>
                <a:gd name="connsiteY1" fmla="*/ 28577 h 126683"/>
                <a:gd name="connsiteX2" fmla="*/ 121491 w 426291"/>
                <a:gd name="connsiteY2" fmla="*/ 126683 h 126683"/>
                <a:gd name="connsiteX3" fmla="*/ 0 w 426291"/>
                <a:gd name="connsiteY3" fmla="*/ 126683 h 126683"/>
                <a:gd name="connsiteX4" fmla="*/ 347665 w 426291"/>
                <a:gd name="connsiteY4" fmla="*/ 0 h 126683"/>
                <a:gd name="connsiteX0" fmla="*/ 347665 w 421529"/>
                <a:gd name="connsiteY0" fmla="*/ 0 h 126683"/>
                <a:gd name="connsiteX1" fmla="*/ 421529 w 421529"/>
                <a:gd name="connsiteY1" fmla="*/ 9527 h 126683"/>
                <a:gd name="connsiteX2" fmla="*/ 121491 w 421529"/>
                <a:gd name="connsiteY2" fmla="*/ 126683 h 126683"/>
                <a:gd name="connsiteX3" fmla="*/ 0 w 421529"/>
                <a:gd name="connsiteY3" fmla="*/ 126683 h 126683"/>
                <a:gd name="connsiteX4" fmla="*/ 347665 w 421529"/>
                <a:gd name="connsiteY4" fmla="*/ 0 h 126683"/>
                <a:gd name="connsiteX0" fmla="*/ 345284 w 421529"/>
                <a:gd name="connsiteY0" fmla="*/ 2379 h 117156"/>
                <a:gd name="connsiteX1" fmla="*/ 421529 w 421529"/>
                <a:gd name="connsiteY1" fmla="*/ 0 h 117156"/>
                <a:gd name="connsiteX2" fmla="*/ 121491 w 421529"/>
                <a:gd name="connsiteY2" fmla="*/ 117156 h 117156"/>
                <a:gd name="connsiteX3" fmla="*/ 0 w 421529"/>
                <a:gd name="connsiteY3" fmla="*/ 117156 h 117156"/>
                <a:gd name="connsiteX4" fmla="*/ 345284 w 421529"/>
                <a:gd name="connsiteY4" fmla="*/ 2379 h 117156"/>
                <a:gd name="connsiteX0" fmla="*/ 364285 w 440530"/>
                <a:gd name="connsiteY0" fmla="*/ 2379 h 348137"/>
                <a:gd name="connsiteX1" fmla="*/ 440530 w 440530"/>
                <a:gd name="connsiteY1" fmla="*/ 0 h 348137"/>
                <a:gd name="connsiteX2" fmla="*/ 0 w 440530"/>
                <a:gd name="connsiteY2" fmla="*/ 348137 h 348137"/>
                <a:gd name="connsiteX3" fmla="*/ 19001 w 440530"/>
                <a:gd name="connsiteY3" fmla="*/ 117156 h 348137"/>
                <a:gd name="connsiteX4" fmla="*/ 364285 w 440530"/>
                <a:gd name="connsiteY4" fmla="*/ 2379 h 348137"/>
                <a:gd name="connsiteX0" fmla="*/ 369095 w 445340"/>
                <a:gd name="connsiteY0" fmla="*/ 2379 h 348137"/>
                <a:gd name="connsiteX1" fmla="*/ 445340 w 445340"/>
                <a:gd name="connsiteY1" fmla="*/ 0 h 348137"/>
                <a:gd name="connsiteX2" fmla="*/ 4810 w 445340"/>
                <a:gd name="connsiteY2" fmla="*/ 348137 h 348137"/>
                <a:gd name="connsiteX3" fmla="*/ 0 w 445340"/>
                <a:gd name="connsiteY3" fmla="*/ 267175 h 348137"/>
                <a:gd name="connsiteX4" fmla="*/ 369095 w 445340"/>
                <a:gd name="connsiteY4" fmla="*/ 2379 h 348137"/>
                <a:gd name="connsiteX0" fmla="*/ 369095 w 369095"/>
                <a:gd name="connsiteY0" fmla="*/ 0 h 345758"/>
                <a:gd name="connsiteX1" fmla="*/ 290562 w 369095"/>
                <a:gd name="connsiteY1" fmla="*/ 207171 h 345758"/>
                <a:gd name="connsiteX2" fmla="*/ 4810 w 369095"/>
                <a:gd name="connsiteY2" fmla="*/ 345758 h 345758"/>
                <a:gd name="connsiteX3" fmla="*/ 0 w 369095"/>
                <a:gd name="connsiteY3" fmla="*/ 264796 h 345758"/>
                <a:gd name="connsiteX4" fmla="*/ 369095 w 369095"/>
                <a:gd name="connsiteY4" fmla="*/ 0 h 345758"/>
                <a:gd name="connsiteX0" fmla="*/ 288135 w 290562"/>
                <a:gd name="connsiteY0" fmla="*/ 0 h 190976"/>
                <a:gd name="connsiteX1" fmla="*/ 290562 w 290562"/>
                <a:gd name="connsiteY1" fmla="*/ 52389 h 190976"/>
                <a:gd name="connsiteX2" fmla="*/ 4810 w 290562"/>
                <a:gd name="connsiteY2" fmla="*/ 190976 h 190976"/>
                <a:gd name="connsiteX3" fmla="*/ 0 w 290562"/>
                <a:gd name="connsiteY3" fmla="*/ 110014 h 190976"/>
                <a:gd name="connsiteX4" fmla="*/ 288135 w 290562"/>
                <a:gd name="connsiteY4" fmla="*/ 0 h 190976"/>
                <a:gd name="connsiteX0" fmla="*/ 288135 w 290562"/>
                <a:gd name="connsiteY0" fmla="*/ 0 h 188595"/>
                <a:gd name="connsiteX1" fmla="*/ 290562 w 290562"/>
                <a:gd name="connsiteY1" fmla="*/ 52389 h 188595"/>
                <a:gd name="connsiteX2" fmla="*/ 4810 w 290562"/>
                <a:gd name="connsiteY2" fmla="*/ 188595 h 188595"/>
                <a:gd name="connsiteX3" fmla="*/ 0 w 290562"/>
                <a:gd name="connsiteY3" fmla="*/ 110014 h 188595"/>
                <a:gd name="connsiteX4" fmla="*/ 288135 w 290562"/>
                <a:gd name="connsiteY4" fmla="*/ 0 h 188595"/>
                <a:gd name="connsiteX0" fmla="*/ 288135 w 288184"/>
                <a:gd name="connsiteY0" fmla="*/ 0 h 188595"/>
                <a:gd name="connsiteX1" fmla="*/ 288184 w 288184"/>
                <a:gd name="connsiteY1" fmla="*/ 54771 h 188595"/>
                <a:gd name="connsiteX2" fmla="*/ 4810 w 288184"/>
                <a:gd name="connsiteY2" fmla="*/ 188595 h 188595"/>
                <a:gd name="connsiteX3" fmla="*/ 0 w 288184"/>
                <a:gd name="connsiteY3" fmla="*/ 110014 h 188595"/>
                <a:gd name="connsiteX4" fmla="*/ 288135 w 288184"/>
                <a:gd name="connsiteY4" fmla="*/ 0 h 188595"/>
                <a:gd name="connsiteX0" fmla="*/ 288135 w 288184"/>
                <a:gd name="connsiteY0" fmla="*/ 0 h 188595"/>
                <a:gd name="connsiteX1" fmla="*/ 288184 w 288184"/>
                <a:gd name="connsiteY1" fmla="*/ 54771 h 188595"/>
                <a:gd name="connsiteX2" fmla="*/ 50 w 288184"/>
                <a:gd name="connsiteY2" fmla="*/ 188595 h 188595"/>
                <a:gd name="connsiteX3" fmla="*/ 0 w 288184"/>
                <a:gd name="connsiteY3" fmla="*/ 110014 h 188595"/>
                <a:gd name="connsiteX4" fmla="*/ 288135 w 288184"/>
                <a:gd name="connsiteY4" fmla="*/ 0 h 188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84" h="188595">
                  <a:moveTo>
                    <a:pt x="288135" y="0"/>
                  </a:moveTo>
                  <a:cubicBezTo>
                    <a:pt x="288151" y="18257"/>
                    <a:pt x="288168" y="36514"/>
                    <a:pt x="288184" y="54771"/>
                  </a:cubicBezTo>
                  <a:lnTo>
                    <a:pt x="50" y="188595"/>
                  </a:lnTo>
                  <a:cubicBezTo>
                    <a:pt x="33" y="162401"/>
                    <a:pt x="17" y="136208"/>
                    <a:pt x="0" y="110014"/>
                  </a:cubicBezTo>
                  <a:lnTo>
                    <a:pt x="288135" y="0"/>
                  </a:lnTo>
                  <a:close/>
                </a:path>
              </a:pathLst>
            </a:custGeom>
            <a:pattFill prst="ltHorz">
              <a:fgClr>
                <a:srgbClr val="7F7F7F"/>
              </a:fgClr>
              <a:bgClr>
                <a:srgbClr val="BFBFBF"/>
              </a:bgClr>
            </a:pattFill>
            <a:ln w="9525" cap="flat" cmpd="sng" algn="ctr">
              <a:solidFill>
                <a:sysClr val="windowText" lastClr="000000"/>
              </a:solidFill>
              <a:prstDash val="solid"/>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正方形/長方形 89">
              <a:extLst>
                <a:ext uri="{FF2B5EF4-FFF2-40B4-BE49-F238E27FC236}">
                  <a16:creationId xmlns:a16="http://schemas.microsoft.com/office/drawing/2014/main" id="{A3AB170C-6637-46A7-90EB-5A423629CB57}"/>
                </a:ext>
              </a:extLst>
            </p:cNvPr>
            <p:cNvSpPr>
              <a:spLocks noChangeAspect="1"/>
            </p:cNvSpPr>
            <p:nvPr/>
          </p:nvSpPr>
          <p:spPr>
            <a:xfrm>
              <a:off x="7375359" y="2109325"/>
              <a:ext cx="87872" cy="73503"/>
            </a:xfrm>
            <a:prstGeom prst="rect">
              <a:avLst/>
            </a:prstGeom>
            <a:solidFill>
              <a:sysClr val="window" lastClr="FFFFFF"/>
            </a:solidFill>
            <a:ln w="6350" cap="flat" cmpd="sng" algn="ctr">
              <a:solidFill>
                <a:sysClr val="window" lastClr="FFFFFF">
                  <a:lumMod val="50000"/>
                </a:sysClr>
              </a:solidFill>
              <a:prstDash val="solid"/>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正方形/長方形 90">
              <a:extLst>
                <a:ext uri="{FF2B5EF4-FFF2-40B4-BE49-F238E27FC236}">
                  <a16:creationId xmlns:a16="http://schemas.microsoft.com/office/drawing/2014/main" id="{3E58CE8A-3FE9-4F2F-9AE5-19A69233231F}"/>
                </a:ext>
              </a:extLst>
            </p:cNvPr>
            <p:cNvSpPr>
              <a:spLocks noChangeAspect="1"/>
            </p:cNvSpPr>
            <p:nvPr/>
          </p:nvSpPr>
          <p:spPr>
            <a:xfrm>
              <a:off x="7765174" y="2109325"/>
              <a:ext cx="87872" cy="73503"/>
            </a:xfrm>
            <a:prstGeom prst="rect">
              <a:avLst/>
            </a:prstGeom>
            <a:solidFill>
              <a:sysClr val="window" lastClr="FFFFFF"/>
            </a:solidFill>
            <a:ln w="6350" cap="flat" cmpd="sng" algn="ctr">
              <a:solidFill>
                <a:sysClr val="window" lastClr="FFFFFF">
                  <a:lumMod val="50000"/>
                </a:sysClr>
              </a:solidFill>
              <a:prstDash val="solid"/>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正方形/長方形 91">
              <a:extLst>
                <a:ext uri="{FF2B5EF4-FFF2-40B4-BE49-F238E27FC236}">
                  <a16:creationId xmlns:a16="http://schemas.microsoft.com/office/drawing/2014/main" id="{5387EA67-3A15-4D25-B41B-DF328F996774}"/>
                </a:ext>
              </a:extLst>
            </p:cNvPr>
            <p:cNvSpPr>
              <a:spLocks noChangeAspect="1"/>
            </p:cNvSpPr>
            <p:nvPr/>
          </p:nvSpPr>
          <p:spPr>
            <a:xfrm>
              <a:off x="8158521" y="2109325"/>
              <a:ext cx="87872" cy="73503"/>
            </a:xfrm>
            <a:prstGeom prst="rect">
              <a:avLst/>
            </a:prstGeom>
            <a:solidFill>
              <a:sysClr val="window" lastClr="FFFFFF"/>
            </a:solidFill>
            <a:ln w="6350" cap="flat" cmpd="sng" algn="ctr">
              <a:solidFill>
                <a:sysClr val="window" lastClr="FFFFFF">
                  <a:lumMod val="50000"/>
                </a:sysClr>
              </a:solidFill>
              <a:prstDash val="solid"/>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正方形/長方形 92">
              <a:extLst>
                <a:ext uri="{FF2B5EF4-FFF2-40B4-BE49-F238E27FC236}">
                  <a16:creationId xmlns:a16="http://schemas.microsoft.com/office/drawing/2014/main" id="{999850BE-0DEF-44ED-AE00-E961B8487B83}"/>
                </a:ext>
              </a:extLst>
            </p:cNvPr>
            <p:cNvSpPr>
              <a:spLocks noChangeAspect="1"/>
            </p:cNvSpPr>
            <p:nvPr/>
          </p:nvSpPr>
          <p:spPr>
            <a:xfrm>
              <a:off x="7375359" y="1678340"/>
              <a:ext cx="87872" cy="73503"/>
            </a:xfrm>
            <a:prstGeom prst="rect">
              <a:avLst/>
            </a:prstGeom>
            <a:solidFill>
              <a:sysClr val="window" lastClr="FFFFFF"/>
            </a:solidFill>
            <a:ln w="6350" cap="flat" cmpd="sng" algn="ctr">
              <a:solidFill>
                <a:sysClr val="window" lastClr="FFFFFF">
                  <a:lumMod val="50000"/>
                </a:sysClr>
              </a:solidFill>
              <a:prstDash val="solid"/>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正方形/長方形 93">
              <a:extLst>
                <a:ext uri="{FF2B5EF4-FFF2-40B4-BE49-F238E27FC236}">
                  <a16:creationId xmlns:a16="http://schemas.microsoft.com/office/drawing/2014/main" id="{AEE86A3F-2FAF-4BFB-B4E3-B02EDC9174CB}"/>
                </a:ext>
              </a:extLst>
            </p:cNvPr>
            <p:cNvSpPr>
              <a:spLocks noChangeAspect="1"/>
            </p:cNvSpPr>
            <p:nvPr/>
          </p:nvSpPr>
          <p:spPr>
            <a:xfrm>
              <a:off x="7765174" y="1678340"/>
              <a:ext cx="87872" cy="73503"/>
            </a:xfrm>
            <a:prstGeom prst="rect">
              <a:avLst/>
            </a:prstGeom>
            <a:solidFill>
              <a:sysClr val="window" lastClr="FFFFFF"/>
            </a:solidFill>
            <a:ln w="6350" cap="flat" cmpd="sng" algn="ctr">
              <a:solidFill>
                <a:sysClr val="window" lastClr="FFFFFF">
                  <a:lumMod val="50000"/>
                </a:sysClr>
              </a:solidFill>
              <a:prstDash val="solid"/>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正方形/長方形 94">
              <a:extLst>
                <a:ext uri="{FF2B5EF4-FFF2-40B4-BE49-F238E27FC236}">
                  <a16:creationId xmlns:a16="http://schemas.microsoft.com/office/drawing/2014/main" id="{BCACF313-E0B4-4D27-BA31-E6179FACAEEE}"/>
                </a:ext>
              </a:extLst>
            </p:cNvPr>
            <p:cNvSpPr>
              <a:spLocks noChangeAspect="1"/>
            </p:cNvSpPr>
            <p:nvPr/>
          </p:nvSpPr>
          <p:spPr>
            <a:xfrm>
              <a:off x="8158521" y="1678340"/>
              <a:ext cx="87872" cy="73503"/>
            </a:xfrm>
            <a:prstGeom prst="rect">
              <a:avLst/>
            </a:prstGeom>
            <a:solidFill>
              <a:sysClr val="window" lastClr="FFFFFF"/>
            </a:solidFill>
            <a:ln w="6350" cap="flat" cmpd="sng" algn="ctr">
              <a:solidFill>
                <a:sysClr val="window" lastClr="FFFFFF">
                  <a:lumMod val="50000"/>
                </a:sysClr>
              </a:solidFill>
              <a:prstDash val="solid"/>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正方形/長方形 95">
              <a:extLst>
                <a:ext uri="{FF2B5EF4-FFF2-40B4-BE49-F238E27FC236}">
                  <a16:creationId xmlns:a16="http://schemas.microsoft.com/office/drawing/2014/main" id="{99DCA5C1-81CD-4D62-A16E-FFB803A27DA9}"/>
                </a:ext>
              </a:extLst>
            </p:cNvPr>
            <p:cNvSpPr/>
            <p:nvPr/>
          </p:nvSpPr>
          <p:spPr>
            <a:xfrm>
              <a:off x="7108275" y="1484776"/>
              <a:ext cx="1272308" cy="126426"/>
            </a:xfrm>
            <a:prstGeom prst="rect">
              <a:avLst/>
            </a:prstGeom>
            <a:solidFill>
              <a:sysClr val="window" lastClr="FFFFFF"/>
            </a:solidFill>
            <a:ln w="9525" cap="flat" cmpd="sng" algn="ctr">
              <a:solidFill>
                <a:sysClr val="windowText" lastClr="000000"/>
              </a:solidFill>
              <a:prstDash val="solid"/>
            </a:ln>
            <a:effectLst/>
          </p:spPr>
          <p:txBody>
            <a:bodyPr lIns="0" rIns="0"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正方形/長方形 96">
              <a:extLst>
                <a:ext uri="{FF2B5EF4-FFF2-40B4-BE49-F238E27FC236}">
                  <a16:creationId xmlns:a16="http://schemas.microsoft.com/office/drawing/2014/main" id="{79ECB35E-D447-400E-8B73-00295018C00D}"/>
                </a:ext>
              </a:extLst>
            </p:cNvPr>
            <p:cNvSpPr/>
            <p:nvPr/>
          </p:nvSpPr>
          <p:spPr>
            <a:xfrm>
              <a:off x="7108282" y="1873397"/>
              <a:ext cx="1272308" cy="126426"/>
            </a:xfrm>
            <a:prstGeom prst="rect">
              <a:avLst/>
            </a:prstGeom>
            <a:pattFill prst="ltVert">
              <a:fgClr>
                <a:srgbClr val="BFBFBF"/>
              </a:fgClr>
              <a:bgClr>
                <a:sysClr val="window" lastClr="FFFFFF"/>
              </a:bgClr>
            </a:pattFill>
            <a:ln w="9525" cap="flat" cmpd="sng" algn="ctr">
              <a:solidFill>
                <a:sysClr val="windowText" lastClr="000000"/>
              </a:solidFill>
              <a:prstDash val="solid"/>
            </a:ln>
            <a:effectLst/>
          </p:spPr>
          <p:txBody>
            <a:bodyPr lIns="0" rIns="0"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98" name="角丸四角形 18">
            <a:extLst>
              <a:ext uri="{FF2B5EF4-FFF2-40B4-BE49-F238E27FC236}">
                <a16:creationId xmlns:a16="http://schemas.microsoft.com/office/drawing/2014/main" id="{BBACB861-9A3F-46BD-98D4-1C4456E8C297}"/>
              </a:ext>
            </a:extLst>
          </p:cNvPr>
          <p:cNvSpPr/>
          <p:nvPr/>
        </p:nvSpPr>
        <p:spPr>
          <a:xfrm>
            <a:off x="2338008" y="5335281"/>
            <a:ext cx="271280" cy="791645"/>
          </a:xfrm>
          <a:prstGeom prst="roundRect">
            <a:avLst/>
          </a:prstGeom>
          <a:solidFill>
            <a:sysClr val="window" lastClr="FFFFFF"/>
          </a:solidFill>
          <a:ln w="9525" cap="flat" cmpd="sng" algn="ctr">
            <a:solidFill>
              <a:sysClr val="windowText" lastClr="000000"/>
            </a:solidFill>
            <a:prstDash val="solid"/>
          </a:ln>
          <a:effectLst/>
        </p:spPr>
        <p:txBody>
          <a:bodyPr vert="eaVert" lIns="66462"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保証会社</a:t>
            </a:r>
          </a:p>
        </p:txBody>
      </p:sp>
      <p:sp>
        <p:nvSpPr>
          <p:cNvPr id="99" name="角丸四角形 19">
            <a:extLst>
              <a:ext uri="{FF2B5EF4-FFF2-40B4-BE49-F238E27FC236}">
                <a16:creationId xmlns:a16="http://schemas.microsoft.com/office/drawing/2014/main" id="{2F8D00A4-CFC5-44A2-A16F-8D54DBCDDE61}"/>
              </a:ext>
            </a:extLst>
          </p:cNvPr>
          <p:cNvSpPr/>
          <p:nvPr/>
        </p:nvSpPr>
        <p:spPr>
          <a:xfrm>
            <a:off x="5122979" y="4811655"/>
            <a:ext cx="271280" cy="783667"/>
          </a:xfrm>
          <a:prstGeom prst="roundRect">
            <a:avLst/>
          </a:prstGeom>
          <a:solidFill>
            <a:sysClr val="window" lastClr="FFFFFF"/>
          </a:solidFill>
          <a:ln w="9525" cap="flat" cmpd="sng" algn="ctr">
            <a:solidFill>
              <a:sysClr val="windowText" lastClr="000000"/>
            </a:solidFill>
            <a:prstDash val="solid"/>
          </a:ln>
          <a:effectLst/>
        </p:spPr>
        <p:txBody>
          <a:bodyPr vert="eaVert" lIns="66462"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1292"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要配慮者</a:t>
            </a:r>
          </a:p>
        </p:txBody>
      </p:sp>
      <p:cxnSp>
        <p:nvCxnSpPr>
          <p:cNvPr id="100" name="直線矢印コネクタ 99">
            <a:extLst>
              <a:ext uri="{FF2B5EF4-FFF2-40B4-BE49-F238E27FC236}">
                <a16:creationId xmlns:a16="http://schemas.microsoft.com/office/drawing/2014/main" id="{84FFA2D1-9366-4D79-8A7C-F769A6D0BACE}"/>
              </a:ext>
            </a:extLst>
          </p:cNvPr>
          <p:cNvCxnSpPr/>
          <p:nvPr/>
        </p:nvCxnSpPr>
        <p:spPr>
          <a:xfrm flipH="1">
            <a:off x="3676577" y="5256439"/>
            <a:ext cx="1371963" cy="0"/>
          </a:xfrm>
          <a:prstGeom prst="straightConnector1">
            <a:avLst/>
          </a:prstGeom>
          <a:noFill/>
          <a:ln w="19050" cap="flat" cmpd="sng" algn="ctr">
            <a:solidFill>
              <a:sysClr val="windowText" lastClr="000000"/>
            </a:solidFill>
            <a:prstDash val="solid"/>
            <a:tailEnd type="triangle" w="sm" len="med"/>
          </a:ln>
          <a:effectLst/>
        </p:spPr>
      </p:cxnSp>
      <p:sp>
        <p:nvSpPr>
          <p:cNvPr id="101" name="角丸四角形 21">
            <a:extLst>
              <a:ext uri="{FF2B5EF4-FFF2-40B4-BE49-F238E27FC236}">
                <a16:creationId xmlns:a16="http://schemas.microsoft.com/office/drawing/2014/main" id="{14421E0B-D89E-41D6-98B3-57DA74ED89F0}"/>
              </a:ext>
            </a:extLst>
          </p:cNvPr>
          <p:cNvSpPr/>
          <p:nvPr/>
        </p:nvSpPr>
        <p:spPr>
          <a:xfrm>
            <a:off x="3922859" y="4998622"/>
            <a:ext cx="784693" cy="217862"/>
          </a:xfrm>
          <a:prstGeom prst="roundRect">
            <a:avLst/>
          </a:prstGeom>
          <a:noFill/>
          <a:ln w="9525" cap="flat" cmpd="sng" algn="ctr">
            <a:noFill/>
            <a:prstDash val="solid"/>
          </a:ln>
          <a:effectLst/>
        </p:spPr>
        <p:txBody>
          <a:bodyPr vert="horz"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入居</a:t>
            </a:r>
          </a:p>
        </p:txBody>
      </p:sp>
      <p:sp>
        <p:nvSpPr>
          <p:cNvPr id="102" name="角丸四角形 22">
            <a:extLst>
              <a:ext uri="{FF2B5EF4-FFF2-40B4-BE49-F238E27FC236}">
                <a16:creationId xmlns:a16="http://schemas.microsoft.com/office/drawing/2014/main" id="{61658BD3-E2EE-4556-A71C-05BF70105289}"/>
              </a:ext>
            </a:extLst>
          </p:cNvPr>
          <p:cNvSpPr/>
          <p:nvPr/>
        </p:nvSpPr>
        <p:spPr>
          <a:xfrm>
            <a:off x="3480622" y="4062040"/>
            <a:ext cx="1059793" cy="239038"/>
          </a:xfrm>
          <a:prstGeom prst="roundRect">
            <a:avLst/>
          </a:prstGeom>
          <a:solidFill>
            <a:sysClr val="window" lastClr="FFFFFF"/>
          </a:solidFill>
          <a:ln w="9525" cap="flat" cmpd="sng" algn="ctr">
            <a:solidFill>
              <a:sysClr val="windowText" lastClr="000000"/>
            </a:solidFill>
            <a:prstDash val="solid"/>
          </a:ln>
          <a:effectLst/>
        </p:spPr>
        <p:txBody>
          <a:bodyPr vert="horz" lIns="0" tIns="66462" rIns="0"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1292"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都道府県等</a:t>
            </a:r>
          </a:p>
        </p:txBody>
      </p:sp>
      <p:cxnSp>
        <p:nvCxnSpPr>
          <p:cNvPr id="103" name="直線矢印コネクタ 102">
            <a:extLst>
              <a:ext uri="{FF2B5EF4-FFF2-40B4-BE49-F238E27FC236}">
                <a16:creationId xmlns:a16="http://schemas.microsoft.com/office/drawing/2014/main" id="{A698AA0E-08F9-45F9-A3E1-2E0B11F9B9F3}"/>
              </a:ext>
            </a:extLst>
          </p:cNvPr>
          <p:cNvCxnSpPr/>
          <p:nvPr/>
        </p:nvCxnSpPr>
        <p:spPr>
          <a:xfrm flipV="1">
            <a:off x="3019911" y="4382589"/>
            <a:ext cx="571374" cy="427096"/>
          </a:xfrm>
          <a:prstGeom prst="straightConnector1">
            <a:avLst/>
          </a:prstGeom>
          <a:noFill/>
          <a:ln w="19050" cap="flat" cmpd="sng" algn="ctr">
            <a:solidFill>
              <a:sysClr val="windowText" lastClr="000000"/>
            </a:solidFill>
            <a:prstDash val="solid"/>
            <a:tailEnd type="triangle" w="sm" len="med"/>
          </a:ln>
          <a:effectLst/>
        </p:spPr>
      </p:cxnSp>
      <p:sp>
        <p:nvSpPr>
          <p:cNvPr id="104" name="角丸四角形 24">
            <a:extLst>
              <a:ext uri="{FF2B5EF4-FFF2-40B4-BE49-F238E27FC236}">
                <a16:creationId xmlns:a16="http://schemas.microsoft.com/office/drawing/2014/main" id="{3B783FFB-214F-4616-828F-41E0CFC714BC}"/>
              </a:ext>
            </a:extLst>
          </p:cNvPr>
          <p:cNvSpPr/>
          <p:nvPr/>
        </p:nvSpPr>
        <p:spPr>
          <a:xfrm>
            <a:off x="2626724" y="4358940"/>
            <a:ext cx="863162" cy="217862"/>
          </a:xfrm>
          <a:prstGeom prst="roundRect">
            <a:avLst/>
          </a:prstGeom>
          <a:noFill/>
          <a:ln w="9525" cap="flat" cmpd="sng" algn="ctr">
            <a:noFill/>
            <a:prstDash val="solid"/>
          </a:ln>
          <a:effectLst/>
        </p:spPr>
        <p:txBody>
          <a:bodyPr vert="horz"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登録</a:t>
            </a:r>
          </a:p>
        </p:txBody>
      </p:sp>
      <p:cxnSp>
        <p:nvCxnSpPr>
          <p:cNvPr id="105" name="直線矢印コネクタ 104">
            <a:extLst>
              <a:ext uri="{FF2B5EF4-FFF2-40B4-BE49-F238E27FC236}">
                <a16:creationId xmlns:a16="http://schemas.microsoft.com/office/drawing/2014/main" id="{B8AA6896-08A0-4E5F-80F7-A48500D58DDA}"/>
              </a:ext>
            </a:extLst>
          </p:cNvPr>
          <p:cNvCxnSpPr/>
          <p:nvPr/>
        </p:nvCxnSpPr>
        <p:spPr>
          <a:xfrm>
            <a:off x="4474009" y="4379570"/>
            <a:ext cx="499947" cy="432085"/>
          </a:xfrm>
          <a:prstGeom prst="straightConnector1">
            <a:avLst/>
          </a:prstGeom>
          <a:noFill/>
          <a:ln w="19050" cap="flat" cmpd="sng" algn="ctr">
            <a:solidFill>
              <a:sysClr val="windowText" lastClr="000000"/>
            </a:solidFill>
            <a:prstDash val="solid"/>
            <a:tailEnd type="triangle" w="sm" len="med"/>
          </a:ln>
          <a:effectLst/>
        </p:spPr>
      </p:cxnSp>
      <p:sp>
        <p:nvSpPr>
          <p:cNvPr id="106" name="角丸四角形 26">
            <a:extLst>
              <a:ext uri="{FF2B5EF4-FFF2-40B4-BE49-F238E27FC236}">
                <a16:creationId xmlns:a16="http://schemas.microsoft.com/office/drawing/2014/main" id="{B8BFE054-73EB-48FF-AD15-BCD43746C65D}"/>
              </a:ext>
            </a:extLst>
          </p:cNvPr>
          <p:cNvSpPr/>
          <p:nvPr/>
        </p:nvSpPr>
        <p:spPr>
          <a:xfrm>
            <a:off x="4559105" y="4347719"/>
            <a:ext cx="1034602" cy="240306"/>
          </a:xfrm>
          <a:prstGeom prst="roundRect">
            <a:avLst/>
          </a:prstGeom>
          <a:noFill/>
          <a:ln w="9525" cap="flat" cmpd="sng" algn="ctr">
            <a:noFill/>
            <a:prstDash val="solid"/>
          </a:ln>
          <a:effectLst/>
        </p:spPr>
        <p:txBody>
          <a:bodyPr vert="horz"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情報提供</a:t>
            </a:r>
          </a:p>
        </p:txBody>
      </p:sp>
      <p:sp>
        <p:nvSpPr>
          <p:cNvPr id="107" name="角丸四角形 27">
            <a:extLst>
              <a:ext uri="{FF2B5EF4-FFF2-40B4-BE49-F238E27FC236}">
                <a16:creationId xmlns:a16="http://schemas.microsoft.com/office/drawing/2014/main" id="{727AF77F-BBD8-41E8-AAB6-1498225EE99A}"/>
              </a:ext>
            </a:extLst>
          </p:cNvPr>
          <p:cNvSpPr/>
          <p:nvPr/>
        </p:nvSpPr>
        <p:spPr>
          <a:xfrm>
            <a:off x="2742573" y="5813878"/>
            <a:ext cx="2196655" cy="471753"/>
          </a:xfrm>
          <a:prstGeom prst="roundRect">
            <a:avLst/>
          </a:prstGeom>
          <a:noFill/>
          <a:ln w="9525" cap="flat" cmpd="sng" algn="ctr">
            <a:noFill/>
            <a:prstDash val="solid"/>
          </a:ln>
          <a:effectLst/>
        </p:spPr>
        <p:txBody>
          <a:bodyPr vert="horz" rtlCol="0" anchor="t" anchorCtr="0"/>
          <a:lstStyle/>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1292" b="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要配慮者の入居を</a:t>
            </a:r>
            <a:endParaRPr kumimoji="1" lang="en-US" altLang="ja-JP" sz="1292" b="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1292" b="0" i="0" u="none" strike="noStrike" kern="0" cap="none" spc="0" normalizeH="0" baseline="0" noProof="0">
                <a:ln>
                  <a:noFill/>
                </a:ln>
                <a:solidFill>
                  <a:srgbClr val="C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拒まない住宅（登録</a:t>
            </a:r>
            <a:r>
              <a:rPr kumimoji="1" lang="ja-JP" altLang="en-US" sz="1292" b="0"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住宅）</a:t>
            </a:r>
          </a:p>
        </p:txBody>
      </p:sp>
      <p:cxnSp>
        <p:nvCxnSpPr>
          <p:cNvPr id="108" name="直線矢印コネクタ 107">
            <a:extLst>
              <a:ext uri="{FF2B5EF4-FFF2-40B4-BE49-F238E27FC236}">
                <a16:creationId xmlns:a16="http://schemas.microsoft.com/office/drawing/2014/main" id="{AE4ECD11-D258-415A-95BA-7346B260F796}"/>
              </a:ext>
            </a:extLst>
          </p:cNvPr>
          <p:cNvCxnSpPr/>
          <p:nvPr/>
        </p:nvCxnSpPr>
        <p:spPr>
          <a:xfrm>
            <a:off x="3697438" y="5349857"/>
            <a:ext cx="1371963" cy="0"/>
          </a:xfrm>
          <a:prstGeom prst="straightConnector1">
            <a:avLst/>
          </a:prstGeom>
          <a:noFill/>
          <a:ln w="19050" cap="flat" cmpd="sng" algn="ctr">
            <a:solidFill>
              <a:sysClr val="windowText" lastClr="000000"/>
            </a:solidFill>
            <a:prstDash val="sysDot"/>
            <a:tailEnd type="triangle" w="sm" len="sm"/>
          </a:ln>
          <a:effectLst/>
        </p:spPr>
      </p:cxnSp>
      <p:sp>
        <p:nvSpPr>
          <p:cNvPr id="109" name="角丸四角形 29">
            <a:extLst>
              <a:ext uri="{FF2B5EF4-FFF2-40B4-BE49-F238E27FC236}">
                <a16:creationId xmlns:a16="http://schemas.microsoft.com/office/drawing/2014/main" id="{C230E2E7-242D-4E7B-AA54-174F326BC1C8}"/>
              </a:ext>
            </a:extLst>
          </p:cNvPr>
          <p:cNvSpPr/>
          <p:nvPr/>
        </p:nvSpPr>
        <p:spPr>
          <a:xfrm>
            <a:off x="3734023" y="5466672"/>
            <a:ext cx="1160266" cy="217862"/>
          </a:xfrm>
          <a:prstGeom prst="roundRect">
            <a:avLst/>
          </a:prstGeom>
          <a:noFill/>
          <a:ln w="9525" cap="flat" cmpd="sng" algn="ctr">
            <a:noFill/>
            <a:prstDash val="solid"/>
          </a:ln>
          <a:effectLst/>
        </p:spPr>
        <p:txBody>
          <a:bodyPr vert="horz"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96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家賃・家賃債務</a:t>
            </a:r>
            <a:endParaRPr kumimoji="1" lang="en-US" altLang="ja-JP" sz="96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96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保証料の低廉化</a:t>
            </a:r>
          </a:p>
        </p:txBody>
      </p:sp>
      <p:cxnSp>
        <p:nvCxnSpPr>
          <p:cNvPr id="110" name="直線矢印コネクタ 109">
            <a:extLst>
              <a:ext uri="{FF2B5EF4-FFF2-40B4-BE49-F238E27FC236}">
                <a16:creationId xmlns:a16="http://schemas.microsoft.com/office/drawing/2014/main" id="{0DE7D9A8-19C7-4580-9694-2C3338178CBD}"/>
              </a:ext>
            </a:extLst>
          </p:cNvPr>
          <p:cNvCxnSpPr/>
          <p:nvPr/>
        </p:nvCxnSpPr>
        <p:spPr>
          <a:xfrm>
            <a:off x="2201650" y="4939145"/>
            <a:ext cx="411164" cy="0"/>
          </a:xfrm>
          <a:prstGeom prst="straightConnector1">
            <a:avLst/>
          </a:prstGeom>
          <a:noFill/>
          <a:ln w="19050" cap="flat" cmpd="sng" algn="ctr">
            <a:solidFill>
              <a:sysClr val="windowText" lastClr="000000"/>
            </a:solidFill>
            <a:prstDash val="sysDot"/>
            <a:tailEnd type="triangle" w="sm" len="sm"/>
          </a:ln>
          <a:effectLst/>
        </p:spPr>
      </p:cxnSp>
      <p:sp>
        <p:nvSpPr>
          <p:cNvPr id="111" name="正方形/長方形 110">
            <a:extLst>
              <a:ext uri="{FF2B5EF4-FFF2-40B4-BE49-F238E27FC236}">
                <a16:creationId xmlns:a16="http://schemas.microsoft.com/office/drawing/2014/main" id="{B22EDE00-A363-4B84-8E2B-69602D084E3C}"/>
              </a:ext>
            </a:extLst>
          </p:cNvPr>
          <p:cNvSpPr/>
          <p:nvPr/>
        </p:nvSpPr>
        <p:spPr>
          <a:xfrm>
            <a:off x="763527" y="4465205"/>
            <a:ext cx="1501606" cy="1055779"/>
          </a:xfrm>
          <a:prstGeom prst="rect">
            <a:avLst/>
          </a:prstGeom>
          <a:noFill/>
          <a:ln w="6350" cap="flat" cmpd="sng" algn="ctr">
            <a:noFill/>
            <a:prstDash val="solid"/>
          </a:ln>
          <a:effectLst/>
        </p:spPr>
        <p:txBody>
          <a:bodyPr vert="horz" lIns="0" rIns="0" rtlCol="0" anchor="ctr"/>
          <a:lstStyle/>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・改修費補助</a:t>
            </a:r>
            <a:endParaRPr kumimoji="1" lang="en-US" altLang="ja-JP"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969"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（立上り</a:t>
            </a:r>
            <a:r>
              <a:rPr kumimoji="1" lang="ja-JP" altLang="en-US" sz="96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期に国の直接</a:t>
            </a:r>
            <a:endParaRPr kumimoji="1" lang="en-US" altLang="ja-JP" sz="96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96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補助あり）</a:t>
            </a:r>
            <a:endParaRPr kumimoji="1" lang="en-US" altLang="ja-JP" sz="96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・家賃低廉化補助</a:t>
            </a:r>
            <a:endParaRPr kumimoji="1" lang="en-US" altLang="ja-JP"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・改修費融資</a:t>
            </a:r>
            <a:endParaRPr kumimoji="1" lang="en-US" altLang="ja-JP"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969"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（住宅</a:t>
            </a:r>
            <a:r>
              <a:rPr kumimoji="1" lang="ja-JP" altLang="en-US" sz="96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金融支援機構）</a:t>
            </a:r>
          </a:p>
        </p:txBody>
      </p:sp>
      <p:cxnSp>
        <p:nvCxnSpPr>
          <p:cNvPr id="112" name="直線矢印コネクタ 111">
            <a:extLst>
              <a:ext uri="{FF2B5EF4-FFF2-40B4-BE49-F238E27FC236}">
                <a16:creationId xmlns:a16="http://schemas.microsoft.com/office/drawing/2014/main" id="{79648B0A-5ED9-414A-9286-BF2FABD480A2}"/>
              </a:ext>
            </a:extLst>
          </p:cNvPr>
          <p:cNvCxnSpPr/>
          <p:nvPr/>
        </p:nvCxnSpPr>
        <p:spPr>
          <a:xfrm>
            <a:off x="1885182" y="5901641"/>
            <a:ext cx="400014" cy="0"/>
          </a:xfrm>
          <a:prstGeom prst="straightConnector1">
            <a:avLst/>
          </a:prstGeom>
          <a:noFill/>
          <a:ln w="19050" cap="flat" cmpd="sng" algn="ctr">
            <a:solidFill>
              <a:sysClr val="windowText" lastClr="000000"/>
            </a:solidFill>
            <a:prstDash val="sysDot"/>
            <a:tailEnd type="triangle" w="sm" len="sm"/>
          </a:ln>
          <a:effectLst/>
        </p:spPr>
      </p:cxnSp>
      <p:sp>
        <p:nvSpPr>
          <p:cNvPr id="113" name="正方形/長方形 112">
            <a:extLst>
              <a:ext uri="{FF2B5EF4-FFF2-40B4-BE49-F238E27FC236}">
                <a16:creationId xmlns:a16="http://schemas.microsoft.com/office/drawing/2014/main" id="{34E98386-891C-46B1-ABE9-6F5D7DFB3C36}"/>
              </a:ext>
            </a:extLst>
          </p:cNvPr>
          <p:cNvSpPr/>
          <p:nvPr/>
        </p:nvSpPr>
        <p:spPr>
          <a:xfrm>
            <a:off x="755212" y="5836043"/>
            <a:ext cx="1198430" cy="357352"/>
          </a:xfrm>
          <a:prstGeom prst="rect">
            <a:avLst/>
          </a:prstGeom>
          <a:noFill/>
          <a:ln w="6350" cap="flat" cmpd="sng" algn="ctr">
            <a:noFill/>
            <a:prstDash val="solid"/>
          </a:ln>
          <a:effectLst/>
        </p:spPr>
        <p:txBody>
          <a:bodyPr vert="horz" lIns="0" rIns="0" rtlCol="0" anchor="ctr"/>
          <a:lstStyle/>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・家賃債務</a:t>
            </a:r>
            <a:endParaRPr kumimoji="1" lang="en-US" altLang="ja-JP"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保証料補助</a:t>
            </a:r>
          </a:p>
        </p:txBody>
      </p:sp>
      <p:grpSp>
        <p:nvGrpSpPr>
          <p:cNvPr id="114" name="グループ化 113">
            <a:extLst>
              <a:ext uri="{FF2B5EF4-FFF2-40B4-BE49-F238E27FC236}">
                <a16:creationId xmlns:a16="http://schemas.microsoft.com/office/drawing/2014/main" id="{A8A6E3CD-4BC2-4061-9875-AF3229207CBD}"/>
              </a:ext>
            </a:extLst>
          </p:cNvPr>
          <p:cNvGrpSpPr/>
          <p:nvPr/>
        </p:nvGrpSpPr>
        <p:grpSpPr>
          <a:xfrm>
            <a:off x="6604761" y="3905732"/>
            <a:ext cx="2024874" cy="2009448"/>
            <a:chOff x="2750718" y="2009907"/>
            <a:chExt cx="1300699" cy="1458583"/>
          </a:xfrm>
        </p:grpSpPr>
        <p:sp>
          <p:nvSpPr>
            <p:cNvPr id="115" name="角丸四角形 44">
              <a:extLst>
                <a:ext uri="{FF2B5EF4-FFF2-40B4-BE49-F238E27FC236}">
                  <a16:creationId xmlns:a16="http://schemas.microsoft.com/office/drawing/2014/main" id="{1257BA8A-4791-4F76-B812-7EB34D959FA5}"/>
                </a:ext>
              </a:extLst>
            </p:cNvPr>
            <p:cNvSpPr/>
            <p:nvPr/>
          </p:nvSpPr>
          <p:spPr>
            <a:xfrm>
              <a:off x="2750718" y="2009907"/>
              <a:ext cx="1300699" cy="1458583"/>
            </a:xfrm>
            <a:prstGeom prst="roundRect">
              <a:avLst>
                <a:gd name="adj" fmla="val 4979"/>
              </a:avLst>
            </a:prstGeom>
            <a:solidFill>
              <a:srgbClr val="9BBB59">
                <a:lumMod val="20000"/>
                <a:lumOff val="80000"/>
              </a:srgbClr>
            </a:solidFill>
            <a:ln w="9525" cap="flat" cmpd="sng" algn="ctr">
              <a:solidFill>
                <a:sysClr val="windowText" lastClr="000000"/>
              </a:solidFill>
              <a:prstDash val="solid"/>
            </a:ln>
            <a:effectLst/>
          </p:spPr>
          <p:txBody>
            <a:bodyPr vert="horz"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角丸四角形 45">
              <a:extLst>
                <a:ext uri="{FF2B5EF4-FFF2-40B4-BE49-F238E27FC236}">
                  <a16:creationId xmlns:a16="http://schemas.microsoft.com/office/drawing/2014/main" id="{4DBCDE9F-AACD-4EDC-911F-7E2B9601A7CB}"/>
                </a:ext>
              </a:extLst>
            </p:cNvPr>
            <p:cNvSpPr/>
            <p:nvPr/>
          </p:nvSpPr>
          <p:spPr>
            <a:xfrm>
              <a:off x="2960836" y="2050381"/>
              <a:ext cx="884117" cy="173509"/>
            </a:xfrm>
            <a:prstGeom prst="roundRect">
              <a:avLst/>
            </a:prstGeom>
            <a:noFill/>
            <a:ln w="9525" cap="flat" cmpd="sng" algn="ctr">
              <a:noFill/>
              <a:prstDash val="solid"/>
            </a:ln>
            <a:effectLst/>
          </p:spPr>
          <p:txBody>
            <a:bodyPr vert="horz" lIns="0" rIns="0"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1292"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居住支援協議会</a:t>
              </a:r>
            </a:p>
          </p:txBody>
        </p:sp>
        <p:sp>
          <p:nvSpPr>
            <p:cNvPr id="117" name="角丸四角形 46">
              <a:extLst>
                <a:ext uri="{FF2B5EF4-FFF2-40B4-BE49-F238E27FC236}">
                  <a16:creationId xmlns:a16="http://schemas.microsoft.com/office/drawing/2014/main" id="{DDD586AA-82C3-4998-9450-5BF7AA29ACF1}"/>
                </a:ext>
              </a:extLst>
            </p:cNvPr>
            <p:cNvSpPr/>
            <p:nvPr/>
          </p:nvSpPr>
          <p:spPr>
            <a:xfrm>
              <a:off x="2796705" y="2246278"/>
              <a:ext cx="1207281" cy="414820"/>
            </a:xfrm>
            <a:prstGeom prst="roundRect">
              <a:avLst/>
            </a:prstGeom>
            <a:solidFill>
              <a:sysClr val="window" lastClr="FFFFFF"/>
            </a:solidFill>
            <a:ln w="9525" cap="flat" cmpd="sng" algn="ctr">
              <a:solidFill>
                <a:sysClr val="windowText" lastClr="000000"/>
              </a:solidFill>
              <a:prstDash val="solid"/>
            </a:ln>
            <a:effectLst/>
          </p:spPr>
          <p:txBody>
            <a:bodyPr vert="horz" lIns="0" tIns="33231" rIns="0" bIns="0" rtlCol="0" anchor="t" anchorCtr="0"/>
            <a:lstStyle/>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1292" b="0" i="0" u="sng"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不動産関係団体</a:t>
              </a:r>
              <a:endParaRPr kumimoji="1" lang="en-US" altLang="ja-JP" sz="1292" b="0" i="0" u="sng"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96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宅地建物取引業者</a:t>
              </a:r>
              <a:endParaRPr kumimoji="1" lang="en-US" altLang="ja-JP" sz="96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96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賃貸住宅管理業者、家主等</a:t>
              </a:r>
              <a:endParaRPr kumimoji="1" lang="en-US" altLang="ja-JP" sz="96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844083" eaLnBrk="1" fontAlgn="auto" latinLnBrk="0" hangingPunct="1">
                <a:lnSpc>
                  <a:spcPct val="100000"/>
                </a:lnSpc>
                <a:spcBef>
                  <a:spcPts val="0"/>
                </a:spcBef>
                <a:spcAft>
                  <a:spcPts val="0"/>
                </a:spcAft>
                <a:buClrTx/>
                <a:buSzTx/>
                <a:buFontTx/>
                <a:buNone/>
                <a:tabLst/>
                <a:defRPr/>
              </a:pPr>
              <a:endPar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角丸四角形 47">
              <a:extLst>
                <a:ext uri="{FF2B5EF4-FFF2-40B4-BE49-F238E27FC236}">
                  <a16:creationId xmlns:a16="http://schemas.microsoft.com/office/drawing/2014/main" id="{C4CCC544-FDB9-4ECC-AF74-BD2DFDAA12B0}"/>
                </a:ext>
              </a:extLst>
            </p:cNvPr>
            <p:cNvSpPr/>
            <p:nvPr/>
          </p:nvSpPr>
          <p:spPr>
            <a:xfrm>
              <a:off x="2796705" y="2693209"/>
              <a:ext cx="1207281" cy="404111"/>
            </a:xfrm>
            <a:prstGeom prst="roundRect">
              <a:avLst/>
            </a:prstGeom>
            <a:solidFill>
              <a:sysClr val="window" lastClr="FFFFFF"/>
            </a:solidFill>
            <a:ln w="9525" cap="flat" cmpd="sng" algn="ctr">
              <a:solidFill>
                <a:sysClr val="windowText" lastClr="000000"/>
              </a:solidFill>
              <a:prstDash val="solid"/>
            </a:ln>
            <a:effectLst/>
          </p:spPr>
          <p:txBody>
            <a:bodyPr vert="horz" lIns="0" tIns="33231" rIns="0" bIns="0" rtlCol="0" anchor="t" anchorCtr="0"/>
            <a:lstStyle/>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1292" b="0" i="0" u="sng"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居住支援団体</a:t>
              </a:r>
              <a:endParaRPr kumimoji="1" lang="en-US" altLang="ja-JP" sz="1292" b="0" i="0" u="sng"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96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居住支援法人</a:t>
              </a:r>
              <a:endParaRPr kumimoji="1" lang="en-US" altLang="ja-JP" sz="96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96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社会福祉法人、ＮＰＯ等</a:t>
              </a:r>
              <a:endParaRPr kumimoji="1" lang="en-US" altLang="ja-JP" sz="96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角丸四角形 48">
              <a:extLst>
                <a:ext uri="{FF2B5EF4-FFF2-40B4-BE49-F238E27FC236}">
                  <a16:creationId xmlns:a16="http://schemas.microsoft.com/office/drawing/2014/main" id="{753E2B0B-D9B3-4E56-87F6-362E6B522962}"/>
                </a:ext>
              </a:extLst>
            </p:cNvPr>
            <p:cNvSpPr/>
            <p:nvPr/>
          </p:nvSpPr>
          <p:spPr>
            <a:xfrm>
              <a:off x="2796705" y="3133487"/>
              <a:ext cx="1207281" cy="287003"/>
            </a:xfrm>
            <a:prstGeom prst="roundRect">
              <a:avLst/>
            </a:prstGeom>
            <a:solidFill>
              <a:sysClr val="window" lastClr="FFFFFF"/>
            </a:solidFill>
            <a:ln w="9525" cap="flat" cmpd="sng" algn="ctr">
              <a:solidFill>
                <a:sysClr val="windowText" lastClr="000000"/>
              </a:solidFill>
              <a:prstDash val="solid"/>
            </a:ln>
            <a:effectLst/>
          </p:spPr>
          <p:txBody>
            <a:bodyPr vert="horz" lIns="0" tIns="33231" rIns="0" bIns="0" rtlCol="0" anchor="t" anchorCtr="0"/>
            <a:lstStyle/>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1292" b="0" i="0" u="sng"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地方公共団体</a:t>
              </a:r>
              <a:endParaRPr kumimoji="1" lang="en-US" altLang="ja-JP" sz="1292" b="0" i="0" u="sng"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969"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（住宅</a:t>
              </a:r>
              <a:r>
                <a:rPr kumimoji="1" lang="ja-JP" altLang="en-US" sz="96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部局・福祉部局）</a:t>
              </a:r>
            </a:p>
          </p:txBody>
        </p:sp>
      </p:grpSp>
      <p:sp>
        <p:nvSpPr>
          <p:cNvPr id="120" name="角丸四角形 36">
            <a:extLst>
              <a:ext uri="{FF2B5EF4-FFF2-40B4-BE49-F238E27FC236}">
                <a16:creationId xmlns:a16="http://schemas.microsoft.com/office/drawing/2014/main" id="{205BFD1D-6C08-487B-BD33-69FDCBC9398D}"/>
              </a:ext>
            </a:extLst>
          </p:cNvPr>
          <p:cNvSpPr/>
          <p:nvPr/>
        </p:nvSpPr>
        <p:spPr>
          <a:xfrm>
            <a:off x="6260439" y="5159643"/>
            <a:ext cx="271280" cy="1166691"/>
          </a:xfrm>
          <a:prstGeom prst="roundRect">
            <a:avLst/>
          </a:prstGeom>
          <a:solidFill>
            <a:sysClr val="window" lastClr="FFFFFF"/>
          </a:solidFill>
          <a:ln w="9525" cap="flat" cmpd="sng" algn="ctr">
            <a:solidFill>
              <a:sysClr val="windowText" lastClr="000000"/>
            </a:solidFill>
            <a:prstDash val="solid"/>
          </a:ln>
          <a:effectLst/>
        </p:spPr>
        <p:txBody>
          <a:bodyPr vert="eaVert" lIns="66462"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1292"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居住支援法人</a:t>
            </a:r>
          </a:p>
        </p:txBody>
      </p:sp>
      <p:cxnSp>
        <p:nvCxnSpPr>
          <p:cNvPr id="121" name="直線矢印コネクタ 120">
            <a:extLst>
              <a:ext uri="{FF2B5EF4-FFF2-40B4-BE49-F238E27FC236}">
                <a16:creationId xmlns:a16="http://schemas.microsoft.com/office/drawing/2014/main" id="{C3559DB4-BB94-4E70-A6D8-599BC6A8D523}"/>
              </a:ext>
            </a:extLst>
          </p:cNvPr>
          <p:cNvCxnSpPr/>
          <p:nvPr/>
        </p:nvCxnSpPr>
        <p:spPr>
          <a:xfrm flipH="1">
            <a:off x="5425042" y="4918683"/>
            <a:ext cx="1072466" cy="0"/>
          </a:xfrm>
          <a:prstGeom prst="straightConnector1">
            <a:avLst/>
          </a:prstGeom>
          <a:noFill/>
          <a:ln w="19050" cap="flat" cmpd="sng" algn="ctr">
            <a:solidFill>
              <a:sysClr val="windowText" lastClr="000000"/>
            </a:solidFill>
            <a:prstDash val="solid"/>
            <a:tailEnd type="triangle" w="sm" len="med"/>
          </a:ln>
          <a:effectLst/>
        </p:spPr>
      </p:cxnSp>
      <p:sp>
        <p:nvSpPr>
          <p:cNvPr id="122" name="角丸四角形 38">
            <a:extLst>
              <a:ext uri="{FF2B5EF4-FFF2-40B4-BE49-F238E27FC236}">
                <a16:creationId xmlns:a16="http://schemas.microsoft.com/office/drawing/2014/main" id="{8D4E5904-2645-4B8D-BAB2-7C8845855386}"/>
              </a:ext>
            </a:extLst>
          </p:cNvPr>
          <p:cNvSpPr/>
          <p:nvPr/>
        </p:nvSpPr>
        <p:spPr>
          <a:xfrm>
            <a:off x="5474015" y="5056153"/>
            <a:ext cx="966555" cy="217862"/>
          </a:xfrm>
          <a:prstGeom prst="roundRect">
            <a:avLst/>
          </a:prstGeom>
          <a:noFill/>
          <a:ln w="9525" cap="flat" cmpd="sng" algn="ctr">
            <a:noFill/>
            <a:prstDash val="solid"/>
          </a:ln>
          <a:effectLst/>
        </p:spPr>
        <p:txBody>
          <a:bodyPr vert="horz"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入居</a:t>
            </a:r>
            <a:endParaRPr kumimoji="1" lang="en-US" altLang="ja-JP"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844083" eaLnBrk="1" fontAlgn="auto" latinLnBrk="0" hangingPunct="1">
              <a:lnSpc>
                <a:spcPct val="100000"/>
              </a:lnSpc>
              <a:spcBef>
                <a:spcPts val="0"/>
              </a:spcBef>
              <a:spcAft>
                <a:spcPts val="0"/>
              </a:spcAft>
              <a:buClrTx/>
              <a:buSzTx/>
              <a:buFontTx/>
              <a:buNone/>
              <a:tabLst/>
              <a:defRPr/>
            </a:pPr>
            <a:r>
              <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支援等</a:t>
            </a:r>
          </a:p>
        </p:txBody>
      </p:sp>
      <p:cxnSp>
        <p:nvCxnSpPr>
          <p:cNvPr id="123" name="直線矢印コネクタ 122">
            <a:extLst>
              <a:ext uri="{FF2B5EF4-FFF2-40B4-BE49-F238E27FC236}">
                <a16:creationId xmlns:a16="http://schemas.microsoft.com/office/drawing/2014/main" id="{859232B9-97A4-4182-A4A9-F4FADF17F95D}"/>
              </a:ext>
            </a:extLst>
          </p:cNvPr>
          <p:cNvCxnSpPr/>
          <p:nvPr/>
        </p:nvCxnSpPr>
        <p:spPr>
          <a:xfrm flipH="1">
            <a:off x="5433671" y="5435161"/>
            <a:ext cx="719514" cy="0"/>
          </a:xfrm>
          <a:prstGeom prst="straightConnector1">
            <a:avLst/>
          </a:prstGeom>
          <a:noFill/>
          <a:ln w="19050" cap="flat" cmpd="sng" algn="ctr">
            <a:solidFill>
              <a:sysClr val="windowText" lastClr="000000"/>
            </a:solidFill>
            <a:prstDash val="solid"/>
            <a:tailEnd type="triangle" w="sm" len="med"/>
          </a:ln>
          <a:effectLst/>
        </p:spPr>
      </p:cxnSp>
      <p:cxnSp>
        <p:nvCxnSpPr>
          <p:cNvPr id="124" name="直線矢印コネクタ 123">
            <a:extLst>
              <a:ext uri="{FF2B5EF4-FFF2-40B4-BE49-F238E27FC236}">
                <a16:creationId xmlns:a16="http://schemas.microsoft.com/office/drawing/2014/main" id="{8D1A9358-ED76-45BC-89CA-880A6826C0A7}"/>
              </a:ext>
            </a:extLst>
          </p:cNvPr>
          <p:cNvCxnSpPr/>
          <p:nvPr/>
        </p:nvCxnSpPr>
        <p:spPr>
          <a:xfrm flipH="1">
            <a:off x="6625055" y="6227314"/>
            <a:ext cx="656491" cy="0"/>
          </a:xfrm>
          <a:prstGeom prst="straightConnector1">
            <a:avLst/>
          </a:prstGeom>
          <a:noFill/>
          <a:ln w="19050" cap="flat" cmpd="sng" algn="ctr">
            <a:solidFill>
              <a:sysClr val="windowText" lastClr="000000"/>
            </a:solidFill>
            <a:prstDash val="sysDot"/>
            <a:tailEnd type="triangle" w="sm" len="sm"/>
          </a:ln>
          <a:effectLst/>
        </p:spPr>
      </p:cxnSp>
      <p:cxnSp>
        <p:nvCxnSpPr>
          <p:cNvPr id="125" name="直線矢印コネクタ 124">
            <a:extLst>
              <a:ext uri="{FF2B5EF4-FFF2-40B4-BE49-F238E27FC236}">
                <a16:creationId xmlns:a16="http://schemas.microsoft.com/office/drawing/2014/main" id="{322C3073-85E3-425A-918F-9D58E5A51E70}"/>
              </a:ext>
            </a:extLst>
          </p:cNvPr>
          <p:cNvCxnSpPr/>
          <p:nvPr/>
        </p:nvCxnSpPr>
        <p:spPr>
          <a:xfrm flipV="1">
            <a:off x="7055431" y="5973744"/>
            <a:ext cx="0" cy="382196"/>
          </a:xfrm>
          <a:prstGeom prst="straightConnector1">
            <a:avLst/>
          </a:prstGeom>
          <a:noFill/>
          <a:ln w="19050" cap="flat" cmpd="sng" algn="ctr">
            <a:solidFill>
              <a:sysClr val="windowText" lastClr="000000"/>
            </a:solidFill>
            <a:prstDash val="sysDot"/>
            <a:tailEnd type="triangle" w="sm" len="sm"/>
          </a:ln>
          <a:effectLst/>
        </p:spPr>
      </p:cxnSp>
      <p:sp>
        <p:nvSpPr>
          <p:cNvPr id="126" name="正方形/長方形 125">
            <a:extLst>
              <a:ext uri="{FF2B5EF4-FFF2-40B4-BE49-F238E27FC236}">
                <a16:creationId xmlns:a16="http://schemas.microsoft.com/office/drawing/2014/main" id="{B5263843-7FD0-4CCB-B577-5320C43A2CC4}"/>
              </a:ext>
            </a:extLst>
          </p:cNvPr>
          <p:cNvSpPr/>
          <p:nvPr/>
        </p:nvSpPr>
        <p:spPr>
          <a:xfrm>
            <a:off x="6815263" y="6141306"/>
            <a:ext cx="1814373" cy="251497"/>
          </a:xfrm>
          <a:prstGeom prst="rect">
            <a:avLst/>
          </a:prstGeom>
          <a:solidFill>
            <a:sysClr val="window" lastClr="FFFFFF"/>
          </a:solidFill>
          <a:ln w="6350" cap="flat" cmpd="sng" algn="ctr">
            <a:noFill/>
            <a:prstDash val="solid"/>
          </a:ln>
          <a:effectLst/>
        </p:spPr>
        <p:txBody>
          <a:bodyPr vert="horz" lIns="66462" tIns="99692" rIns="0" rtlCol="0" anchor="ctr"/>
          <a:lstStyle/>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居住支援活動への補助</a:t>
            </a:r>
          </a:p>
        </p:txBody>
      </p:sp>
      <p:sp>
        <p:nvSpPr>
          <p:cNvPr id="127" name="正方形/長方形 126">
            <a:extLst>
              <a:ext uri="{FF2B5EF4-FFF2-40B4-BE49-F238E27FC236}">
                <a16:creationId xmlns:a16="http://schemas.microsoft.com/office/drawing/2014/main" id="{F598F315-FDFB-492E-BD8C-CC30CCD4E5AD}"/>
              </a:ext>
            </a:extLst>
          </p:cNvPr>
          <p:cNvSpPr/>
          <p:nvPr/>
        </p:nvSpPr>
        <p:spPr>
          <a:xfrm>
            <a:off x="2148731" y="3291383"/>
            <a:ext cx="5066366" cy="396813"/>
          </a:xfrm>
          <a:prstGeom prst="rect">
            <a:avLst/>
          </a:prstGeom>
          <a:noFill/>
          <a:ln w="25400" cap="flat" cmpd="sng" algn="ctr">
            <a:noFill/>
            <a:prstDash val="solid"/>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新たな住宅セーフティネット制度のイメージ</a:t>
            </a:r>
            <a:r>
              <a:rPr kumimoji="1" lang="en-US" altLang="ja-JP"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正方形/長方形 127">
            <a:extLst>
              <a:ext uri="{FF2B5EF4-FFF2-40B4-BE49-F238E27FC236}">
                <a16:creationId xmlns:a16="http://schemas.microsoft.com/office/drawing/2014/main" id="{63668401-1DAD-4E09-B8F7-D4C8471D9161}"/>
              </a:ext>
            </a:extLst>
          </p:cNvPr>
          <p:cNvSpPr/>
          <p:nvPr/>
        </p:nvSpPr>
        <p:spPr>
          <a:xfrm>
            <a:off x="802962" y="3933453"/>
            <a:ext cx="1501606" cy="449399"/>
          </a:xfrm>
          <a:prstGeom prst="rect">
            <a:avLst/>
          </a:prstGeom>
          <a:noFill/>
          <a:ln w="6350" cap="flat" cmpd="sng" algn="ctr">
            <a:noFill/>
            <a:prstDash val="solid"/>
          </a:ln>
          <a:effectLst/>
        </p:spPr>
        <p:txBody>
          <a:bodyPr vert="horz" lIns="0" rIns="0" rtlCol="0" anchor="t" anchorCtr="0"/>
          <a:lstStyle/>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1292"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国と地方公共団体等による支援</a:t>
            </a:r>
            <a:endParaRPr kumimoji="1" lang="ja-JP" altLang="en-US" sz="969"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角丸四角形 80">
            <a:extLst>
              <a:ext uri="{FF2B5EF4-FFF2-40B4-BE49-F238E27FC236}">
                <a16:creationId xmlns:a16="http://schemas.microsoft.com/office/drawing/2014/main" id="{1E807545-3A2A-44D5-9C0C-F9A257800397}"/>
              </a:ext>
            </a:extLst>
          </p:cNvPr>
          <p:cNvSpPr/>
          <p:nvPr/>
        </p:nvSpPr>
        <p:spPr>
          <a:xfrm>
            <a:off x="3410441" y="3598021"/>
            <a:ext cx="1483848" cy="268962"/>
          </a:xfrm>
          <a:prstGeom prst="roundRect">
            <a:avLst>
              <a:gd name="adj" fmla="val 34304"/>
            </a:avLst>
          </a:prstGeom>
          <a:solidFill>
            <a:srgbClr val="1F497D"/>
          </a:solidFill>
          <a:ln w="25400" cap="flat" cmpd="sng" algn="ctr">
            <a:noFill/>
            <a:prstDash val="solid"/>
          </a:ln>
          <a:effectLst/>
        </p:spPr>
        <p:txBody>
          <a:bodyPr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r>
              <a:rPr kumimoji="0" lang="ja-JP" altLang="en-US" sz="1477" b="0" i="0" u="none" strike="noStrike" kern="0" cap="none" spc="0" normalizeH="0" baseline="0" noProof="0" dirty="0">
                <a:ln>
                  <a:noFill/>
                </a:ln>
                <a:solidFill>
                  <a:srgbClr val="FFFFFF"/>
                </a:solidFill>
                <a:effectLst/>
                <a:uLnTx/>
                <a:uFillTx/>
                <a:latin typeface="HGP創英角ｺﾞｼｯｸUB"/>
                <a:ea typeface="HGP創英角ｺﾞｼｯｸUB"/>
              </a:rPr>
              <a:t>① 登録制度</a:t>
            </a:r>
          </a:p>
        </p:txBody>
      </p:sp>
      <p:sp>
        <p:nvSpPr>
          <p:cNvPr id="130" name="角丸四角形 81">
            <a:extLst>
              <a:ext uri="{FF2B5EF4-FFF2-40B4-BE49-F238E27FC236}">
                <a16:creationId xmlns:a16="http://schemas.microsoft.com/office/drawing/2014/main" id="{3DB65012-8A5E-4652-83C3-637ACCD09207}"/>
              </a:ext>
            </a:extLst>
          </p:cNvPr>
          <p:cNvSpPr/>
          <p:nvPr/>
        </p:nvSpPr>
        <p:spPr>
          <a:xfrm>
            <a:off x="884771" y="3607813"/>
            <a:ext cx="1329231" cy="259170"/>
          </a:xfrm>
          <a:prstGeom prst="roundRect">
            <a:avLst>
              <a:gd name="adj" fmla="val 34304"/>
            </a:avLst>
          </a:prstGeom>
          <a:solidFill>
            <a:srgbClr val="F79646"/>
          </a:solidFill>
          <a:ln w="25400" cap="flat" cmpd="sng" algn="ctr">
            <a:noFill/>
            <a:prstDash val="solid"/>
          </a:ln>
          <a:effectLst/>
        </p:spPr>
        <p:txBody>
          <a:bodyPr lIns="33231" rIns="33231"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r>
              <a:rPr kumimoji="0" lang="ja-JP" altLang="en-US" sz="1477" b="0" i="0" u="none" strike="noStrike" kern="0" cap="none" spc="0" normalizeH="0" baseline="0" noProof="0" dirty="0">
                <a:ln>
                  <a:noFill/>
                </a:ln>
                <a:solidFill>
                  <a:srgbClr val="FFFFFF"/>
                </a:solidFill>
                <a:effectLst/>
                <a:uLnTx/>
                <a:uFillTx/>
                <a:latin typeface="HGP創英角ｺﾞｼｯｸUB"/>
                <a:ea typeface="HGP創英角ｺﾞｼｯｸUB"/>
              </a:rPr>
              <a:t>② 経済的支援</a:t>
            </a:r>
          </a:p>
        </p:txBody>
      </p:sp>
      <p:sp>
        <p:nvSpPr>
          <p:cNvPr id="131" name="角丸四角形 82">
            <a:extLst>
              <a:ext uri="{FF2B5EF4-FFF2-40B4-BE49-F238E27FC236}">
                <a16:creationId xmlns:a16="http://schemas.microsoft.com/office/drawing/2014/main" id="{B17063B7-8B66-45A5-8AB3-FA1C5C59C0D6}"/>
              </a:ext>
            </a:extLst>
          </p:cNvPr>
          <p:cNvSpPr/>
          <p:nvPr/>
        </p:nvSpPr>
        <p:spPr>
          <a:xfrm>
            <a:off x="6202136" y="3610773"/>
            <a:ext cx="2093538" cy="259170"/>
          </a:xfrm>
          <a:prstGeom prst="roundRect">
            <a:avLst>
              <a:gd name="adj" fmla="val 34304"/>
            </a:avLst>
          </a:prstGeom>
          <a:solidFill>
            <a:srgbClr val="9BBB59">
              <a:lumMod val="75000"/>
            </a:srgbClr>
          </a:solidFill>
          <a:ln w="25400" cap="flat" cmpd="sng" algn="ctr">
            <a:noFill/>
            <a:prstDash val="solid"/>
          </a:ln>
          <a:effectLst/>
        </p:spPr>
        <p:txBody>
          <a:bodyPr lIns="33231" rIns="33231" rtlCol="0" anchor="ctr"/>
          <a:lstStyle/>
          <a:p>
            <a:pPr marL="0" marR="0" lvl="0" indent="0" algn="ctr" defTabSz="844083" eaLnBrk="1" fontAlgn="auto" latinLnBrk="0" hangingPunct="1">
              <a:lnSpc>
                <a:spcPct val="100000"/>
              </a:lnSpc>
              <a:spcBef>
                <a:spcPts val="0"/>
              </a:spcBef>
              <a:spcAft>
                <a:spcPts val="0"/>
              </a:spcAft>
              <a:buClrTx/>
              <a:buSzTx/>
              <a:buFontTx/>
              <a:buNone/>
              <a:tabLst/>
              <a:defRPr/>
            </a:pPr>
            <a:r>
              <a:rPr kumimoji="0" lang="ja-JP" altLang="en-US" sz="1477" b="0" i="0" u="none" strike="noStrike" kern="0" cap="none" spc="0" normalizeH="0" baseline="0" noProof="0" dirty="0">
                <a:ln>
                  <a:noFill/>
                </a:ln>
                <a:solidFill>
                  <a:srgbClr val="FFFFFF"/>
                </a:solidFill>
                <a:effectLst/>
                <a:uLnTx/>
                <a:uFillTx/>
                <a:latin typeface="HGP創英角ｺﾞｼｯｸUB"/>
                <a:ea typeface="HGP創英角ｺﾞｼｯｸUB"/>
              </a:rPr>
              <a:t>③ マッチング・入居支援</a:t>
            </a:r>
          </a:p>
        </p:txBody>
      </p:sp>
      <p:sp>
        <p:nvSpPr>
          <p:cNvPr id="132" name="正方形/長方形 131">
            <a:extLst>
              <a:ext uri="{FF2B5EF4-FFF2-40B4-BE49-F238E27FC236}">
                <a16:creationId xmlns:a16="http://schemas.microsoft.com/office/drawing/2014/main" id="{08CB0A27-4636-4205-B95A-6BD022BB6B1B}"/>
              </a:ext>
            </a:extLst>
          </p:cNvPr>
          <p:cNvSpPr/>
          <p:nvPr/>
        </p:nvSpPr>
        <p:spPr>
          <a:xfrm>
            <a:off x="6335654" y="6560530"/>
            <a:ext cx="1891784" cy="211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rPr>
              <a:t>国土交通省ホームページより</a:t>
            </a:r>
          </a:p>
        </p:txBody>
      </p:sp>
      <p:sp>
        <p:nvSpPr>
          <p:cNvPr id="133" name="スライド番号プレースホルダー 3">
            <a:extLst>
              <a:ext uri="{FF2B5EF4-FFF2-40B4-BE49-F238E27FC236}">
                <a16:creationId xmlns:a16="http://schemas.microsoft.com/office/drawing/2014/main" id="{53D6A3DA-5002-4555-8018-F32743499115}"/>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FDA2957-D8DF-433F-96C1-785BB98D1D08}" type="slidenum">
              <a:rPr kumimoji="1" lang="ja-JP" altLang="en-US" smtClean="0"/>
              <a:pPr/>
              <a:t>117</a:t>
            </a:fld>
            <a:endParaRPr kumimoji="1" lang="ja-JP" altLang="en-US" dirty="0"/>
          </a:p>
        </p:txBody>
      </p:sp>
    </p:spTree>
    <p:extLst>
      <p:ext uri="{BB962C8B-B14F-4D97-AF65-F5344CB8AC3E}">
        <p14:creationId xmlns:p14="http://schemas.microsoft.com/office/powerpoint/2010/main" val="10681085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118</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４）新たな住宅セーフティネット制度の概要</a:t>
            </a:r>
          </a:p>
        </p:txBody>
      </p:sp>
      <p:sp>
        <p:nvSpPr>
          <p:cNvPr id="6" name="コンテンツ プレースホルダー 2">
            <a:extLst>
              <a:ext uri="{FF2B5EF4-FFF2-40B4-BE49-F238E27FC236}">
                <a16:creationId xmlns:a16="http://schemas.microsoft.com/office/drawing/2014/main" id="{7E06967F-AA63-421E-8F3C-D415A932F6DC}"/>
              </a:ext>
            </a:extLst>
          </p:cNvPr>
          <p:cNvSpPr txBox="1">
            <a:spLocks/>
          </p:cNvSpPr>
          <p:nvPr/>
        </p:nvSpPr>
        <p:spPr>
          <a:xfrm>
            <a:off x="781050" y="12812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住宅確保要配慮者の入居を拒まない住宅として登録される住宅を「セーフティネット住宅」や「登録住宅」と呼びます（以下「登録住宅」という。）</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賃貸住宅の賃貸人（オーナー）は、一定の基準を満たした住宅であれば都道府県・政令市・中核市（以下「都道府県等」という。）にその賃貸住宅を登録住宅として登録することができます。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都道府県等では、登録された住宅の情報を住宅確保要配慮者等に広く提供します。その情報を見て、住宅確保要配慮者が賃貸人に入居を申し込むことができるという仕組みです。</a:t>
            </a:r>
            <a:endParaRPr lang="en-US" altLang="ja-JP" sz="1400" dirty="0">
              <a:latin typeface="Meiryo UI" panose="020B0604030504040204" pitchFamily="50" charset="-128"/>
              <a:ea typeface="Meiryo UI" panose="020B0604030504040204" pitchFamily="50" charset="-128"/>
            </a:endParaRPr>
          </a:p>
          <a:p>
            <a:pPr marL="0" indent="0">
              <a:buNone/>
            </a:pP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賃貸住宅を「登録住宅」に登録する際には、規模、構造等について一定の基準に適合する必要があります。　</a:t>
            </a:r>
            <a:br>
              <a:rPr lang="en-US" altLang="ja-JP"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　 具体的には、耐震性を有することや、住戸の床面積を原則</a:t>
            </a:r>
            <a:r>
              <a:rPr lang="en-US" altLang="ja-JP" sz="1400" dirty="0">
                <a:latin typeface="Meiryo UI" panose="020B0604030504040204" pitchFamily="50" charset="-128"/>
                <a:ea typeface="Meiryo UI" panose="020B0604030504040204" pitchFamily="50" charset="-128"/>
              </a:rPr>
              <a:t>25 ㎡</a:t>
            </a:r>
            <a:r>
              <a:rPr lang="ja-JP" altLang="en-US" sz="1400" dirty="0">
                <a:latin typeface="Meiryo UI" panose="020B0604030504040204" pitchFamily="50" charset="-128"/>
                <a:ea typeface="Meiryo UI" panose="020B0604030504040204" pitchFamily="50" charset="-128"/>
              </a:rPr>
              <a:t>以上とすることが必要です。</a:t>
            </a:r>
            <a:endParaRPr lang="en-US" altLang="ja-JP" sz="1400" dirty="0">
              <a:latin typeface="Meiryo UI" panose="020B0604030504040204" pitchFamily="50" charset="-128"/>
              <a:ea typeface="Meiryo UI" panose="020B0604030504040204" pitchFamily="50" charset="-128"/>
            </a:endParaRPr>
          </a:p>
          <a:p>
            <a:pPr marL="0" indent="0">
              <a:buNone/>
            </a:pP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登録の際には、入居を拒まない住宅確保要配慮者の範囲を定めることも可能となっています。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登録住宅の情報は、「セーフティネット住宅情報提供システム」から検索が可能です。</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hlinkClick r:id="rId2"/>
              </a:rPr>
              <a:t>https://www.safetynet-jutaku.jp/guest/index.php</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endParaRPr>
          </a:p>
        </p:txBody>
      </p:sp>
      <p:sp>
        <p:nvSpPr>
          <p:cNvPr id="7" name="角丸四角形 5">
            <a:extLst>
              <a:ext uri="{FF2B5EF4-FFF2-40B4-BE49-F238E27FC236}">
                <a16:creationId xmlns:a16="http://schemas.microsoft.com/office/drawing/2014/main" id="{CB57D6C5-716D-475C-B32A-BB03719D99AA}"/>
              </a:ext>
            </a:extLst>
          </p:cNvPr>
          <p:cNvSpPr/>
          <p:nvPr/>
        </p:nvSpPr>
        <p:spPr>
          <a:xfrm>
            <a:off x="625408" y="1037586"/>
            <a:ext cx="8128235" cy="465231"/>
          </a:xfrm>
          <a:prstGeom prst="roundRect">
            <a:avLst/>
          </a:prstGeom>
          <a:solidFill>
            <a:srgbClr val="4F81BD">
              <a:lumMod val="20000"/>
              <a:lumOff val="80000"/>
            </a:srgbClr>
          </a:solidFill>
          <a:ln w="25400" cap="flat" cmpd="sng" algn="ctr">
            <a:solidFill>
              <a:srgbClr val="1F497D"/>
            </a:solidFill>
            <a:prstDash val="solid"/>
          </a:ln>
          <a:effectLst/>
        </p:spPr>
        <p:txBody>
          <a:bodyPr lIns="199385" rtlCol="0" anchor="ctr"/>
          <a:lstStyle/>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1846" b="0" i="0" u="none" strike="noStrike" kern="0" cap="none" spc="0" normalizeH="0" baseline="0" noProof="0" dirty="0">
                <a:ln>
                  <a:noFill/>
                </a:ln>
                <a:solidFill>
                  <a:prstClr val="black"/>
                </a:solidFill>
                <a:effectLst/>
                <a:uLnTx/>
                <a:uFillTx/>
                <a:latin typeface="HGP創英角ｺﾞｼｯｸUB"/>
                <a:ea typeface="HGP創英角ｺﾞｼｯｸUB"/>
                <a:cs typeface="+mn-cs"/>
              </a:rPr>
              <a:t>① 住宅確保要配慮者の入居を拒まない賃貸住宅の</a:t>
            </a:r>
            <a:r>
              <a:rPr kumimoji="1" lang="ja-JP" altLang="en-US" sz="1846" b="0" i="0" u="sng" strike="noStrike" kern="0" cap="none" spc="0" normalizeH="0" baseline="0" noProof="0" dirty="0">
                <a:ln>
                  <a:noFill/>
                </a:ln>
                <a:solidFill>
                  <a:prstClr val="black"/>
                </a:solidFill>
                <a:effectLst/>
                <a:uLnTx/>
                <a:uFillTx/>
                <a:latin typeface="HGP創英角ｺﾞｼｯｸUB"/>
                <a:ea typeface="HGP創英角ｺﾞｼｯｸUB"/>
                <a:cs typeface="+mn-cs"/>
              </a:rPr>
              <a:t>登録制度</a:t>
            </a:r>
          </a:p>
        </p:txBody>
      </p:sp>
      <p:sp>
        <p:nvSpPr>
          <p:cNvPr id="2" name="矢印: 下 1">
            <a:extLst>
              <a:ext uri="{FF2B5EF4-FFF2-40B4-BE49-F238E27FC236}">
                <a16:creationId xmlns:a16="http://schemas.microsoft.com/office/drawing/2014/main" id="{E781FD39-4C84-48E7-8AFC-6AFDBD133F1A}"/>
              </a:ext>
            </a:extLst>
          </p:cNvPr>
          <p:cNvSpPr/>
          <p:nvPr/>
        </p:nvSpPr>
        <p:spPr>
          <a:xfrm>
            <a:off x="3909646" y="4232030"/>
            <a:ext cx="1324708" cy="242494"/>
          </a:xfrm>
          <a:prstGeom prst="down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78433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628650" y="1281289"/>
            <a:ext cx="7886700" cy="5048074"/>
          </a:xfrm>
        </p:spPr>
        <p:txBody>
          <a:bodyPr>
            <a:normAutofit/>
          </a:bodyPr>
          <a:lstStyle/>
          <a:p>
            <a:r>
              <a:rPr lang="ja-JP" altLang="en-US" sz="1400" dirty="0">
                <a:latin typeface="Meiryo UI" panose="020B0604030504040204" pitchFamily="50" charset="-128"/>
                <a:ea typeface="Meiryo UI" panose="020B0604030504040204" pitchFamily="50" charset="-128"/>
              </a:rPr>
              <a:t>はじめに、「なぜ地域生活の支援が求められているのか」について考えるにあたり、</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　　皆さんが障害者の支援者と仮定して質問したいと思います。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この質問に対して、あなたはどのように答えますか。</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　　</a:t>
            </a:r>
            <a:r>
              <a:rPr lang="ja-JP" altLang="en-US" sz="1400" dirty="0">
                <a:solidFill>
                  <a:srgbClr val="0070C0"/>
                </a:solidFill>
                <a:latin typeface="Meiryo UI" panose="020B0604030504040204" pitchFamily="50" charset="-128"/>
                <a:ea typeface="Meiryo UI" panose="020B0604030504040204" pitchFamily="50" charset="-128"/>
              </a:rPr>
              <a:t>「そんなのあたり前じゃないんですか」</a:t>
            </a:r>
            <a:r>
              <a:rPr lang="ja-JP" altLang="en-US" sz="1400" dirty="0">
                <a:latin typeface="Meiryo UI" panose="020B0604030504040204" pitchFamily="50" charset="-128"/>
                <a:ea typeface="Meiryo UI" panose="020B0604030504040204" pitchFamily="50" charset="-128"/>
              </a:rPr>
              <a:t>とか、</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　</a:t>
            </a:r>
            <a:r>
              <a:rPr lang="ja-JP" altLang="en-US" sz="1400" dirty="0">
                <a:solidFill>
                  <a:srgbClr val="0070C0"/>
                </a:solidFill>
                <a:latin typeface="Meiryo UI" panose="020B0604030504040204" pitchFamily="50" charset="-128"/>
                <a:ea typeface="Meiryo UI" panose="020B0604030504040204" pitchFamily="50" charset="-128"/>
              </a:rPr>
              <a:t>　「ご本人が望んでいることです」</a:t>
            </a:r>
            <a:r>
              <a:rPr lang="ja-JP" altLang="en-US" sz="1400" dirty="0">
                <a:latin typeface="Meiryo UI" panose="020B0604030504040204" pitchFamily="50" charset="-128"/>
                <a:ea typeface="Meiryo UI" panose="020B0604030504040204" pitchFamily="50" charset="-128"/>
              </a:rPr>
              <a:t>と答える人も多いことでしょう。</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　　あるいは、</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　　</a:t>
            </a:r>
            <a:r>
              <a:rPr lang="ja-JP" altLang="en-US" sz="1400" dirty="0">
                <a:solidFill>
                  <a:srgbClr val="0070C0"/>
                </a:solidFill>
                <a:latin typeface="Meiryo UI" panose="020B0604030504040204" pitchFamily="50" charset="-128"/>
                <a:ea typeface="Meiryo UI" panose="020B0604030504040204" pitchFamily="50" charset="-128"/>
              </a:rPr>
              <a:t>「ノーマライゼーションの理念です」</a:t>
            </a:r>
            <a:r>
              <a:rPr lang="ja-JP" altLang="en-US" sz="1400" dirty="0">
                <a:latin typeface="Meiryo UI" panose="020B0604030504040204" pitchFamily="50" charset="-128"/>
                <a:ea typeface="Meiryo UI" panose="020B0604030504040204" pitchFamily="50" charset="-128"/>
              </a:rPr>
              <a:t>とか、</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　</a:t>
            </a:r>
            <a:r>
              <a:rPr lang="ja-JP" altLang="en-US" sz="1400" dirty="0">
                <a:solidFill>
                  <a:srgbClr val="0070C0"/>
                </a:solidFill>
                <a:latin typeface="Meiryo UI" panose="020B0604030504040204" pitchFamily="50" charset="-128"/>
                <a:ea typeface="Meiryo UI" panose="020B0604030504040204" pitchFamily="50" charset="-128"/>
              </a:rPr>
              <a:t>　「障害者権利条約を批准したじゃないですか」</a:t>
            </a:r>
            <a:endParaRPr lang="en-US" altLang="ja-JP" sz="1400" dirty="0">
              <a:solidFill>
                <a:srgbClr val="0070C0"/>
              </a:solidFill>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　　</a:t>
            </a:r>
            <a:r>
              <a:rPr lang="ja-JP" altLang="en-US" sz="1400" dirty="0">
                <a:solidFill>
                  <a:srgbClr val="0070C0"/>
                </a:solidFill>
                <a:latin typeface="Meiryo UI" panose="020B0604030504040204" pitchFamily="50" charset="-128"/>
                <a:ea typeface="Meiryo UI" panose="020B0604030504040204" pitchFamily="50" charset="-128"/>
              </a:rPr>
              <a:t>「障害者基本法や障害者総合支援法に書いてあります」</a:t>
            </a:r>
            <a:r>
              <a:rPr lang="ja-JP" altLang="en-US" sz="1400" dirty="0">
                <a:latin typeface="Meiryo UI" panose="020B0604030504040204" pitchFamily="50" charset="-128"/>
                <a:ea typeface="Meiryo UI" panose="020B0604030504040204" pitchFamily="50" charset="-128"/>
              </a:rPr>
              <a:t>と答えるかもしれません。</a:t>
            </a:r>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まずは、ちょっと歴史を振り返ってみましょう・・・。</a:t>
            </a:r>
          </a:p>
          <a:p>
            <a:pPr marL="0" indent="0">
              <a:buNone/>
            </a:pPr>
            <a:endParaRPr kumimoji="1" lang="ja-JP" altLang="en-US" sz="18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11</a:t>
            </a:fld>
            <a:endParaRPr kumimoji="1" lang="ja-JP" altLang="en-US"/>
          </a:p>
        </p:txBody>
      </p:sp>
      <p:sp>
        <p:nvSpPr>
          <p:cNvPr id="5" name="正方形/長方形 4">
            <a:extLst>
              <a:ext uri="{FF2B5EF4-FFF2-40B4-BE49-F238E27FC236}">
                <a16:creationId xmlns:a16="http://schemas.microsoft.com/office/drawing/2014/main" id="{CF2F86F5-4D57-4F93-9965-16085186C12E}"/>
              </a:ext>
            </a:extLst>
          </p:cNvPr>
          <p:cNvSpPr/>
          <p:nvPr/>
        </p:nvSpPr>
        <p:spPr>
          <a:xfrm>
            <a:off x="968187" y="1935895"/>
            <a:ext cx="7474419" cy="577966"/>
          </a:xfrm>
          <a:prstGeom prst="rect">
            <a:avLst/>
          </a:prstGeom>
          <a:solidFill>
            <a:schemeClr val="bg1"/>
          </a:solidFill>
          <a:ln w="3175">
            <a:no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r>
              <a:rPr lang="ja-JP" altLang="en-US" sz="1600" dirty="0">
                <a:latin typeface="UD デジタル 教科書体 N-B" panose="02020700000000000000" pitchFamily="17" charset="-128"/>
                <a:ea typeface="UD デジタル 教科書体 N-B" panose="02020700000000000000" pitchFamily="17" charset="-128"/>
              </a:rPr>
              <a:t>Ｑ</a:t>
            </a:r>
            <a:r>
              <a:rPr lang="en-US" altLang="ja-JP" sz="1600" dirty="0">
                <a:latin typeface="UD デジタル 教科書体 N-B" panose="02020700000000000000" pitchFamily="17" charset="-128"/>
                <a:ea typeface="UD デジタル 教科書体 N-B" panose="02020700000000000000" pitchFamily="17" charset="-128"/>
              </a:rPr>
              <a:t>:</a:t>
            </a:r>
            <a:r>
              <a:rPr lang="ja-JP" altLang="en-US" sz="1600" dirty="0">
                <a:latin typeface="UD デジタル 教科書体 N-B" panose="02020700000000000000" pitchFamily="17" charset="-128"/>
                <a:ea typeface="UD デジタル 教科書体 N-B" panose="02020700000000000000" pitchFamily="17" charset="-128"/>
              </a:rPr>
              <a:t>「あなたは、なぜ、障害者が地域で生活することを支援するのですか？」</a:t>
            </a:r>
            <a:endParaRPr lang="en-US" altLang="ja-JP" sz="1600" dirty="0">
              <a:latin typeface="UD デジタル 教科書体 N-B" panose="02020700000000000000" pitchFamily="17" charset="-128"/>
              <a:ea typeface="UD デジタル 教科書体 N-B" panose="02020700000000000000" pitchFamily="17" charset="-128"/>
            </a:endParaRPr>
          </a:p>
        </p:txBody>
      </p:sp>
      <p:sp>
        <p:nvSpPr>
          <p:cNvPr id="9" name="コンテンツ プレースホルダー 2">
            <a:extLst>
              <a:ext uri="{FF2B5EF4-FFF2-40B4-BE49-F238E27FC236}">
                <a16:creationId xmlns:a16="http://schemas.microsoft.com/office/drawing/2014/main" id="{AF70F9C6-CEFD-4612-87EE-DF30ABC11F98}"/>
              </a:ext>
            </a:extLst>
          </p:cNvPr>
          <p:cNvSpPr txBox="1">
            <a:spLocks/>
          </p:cNvSpPr>
          <p:nvPr/>
        </p:nvSpPr>
        <p:spPr>
          <a:xfrm>
            <a:off x="701393" y="203653"/>
            <a:ext cx="3498850" cy="6888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800" dirty="0">
              <a:latin typeface="Meiryo UI" panose="020B0604030504040204" pitchFamily="50" charset="-128"/>
              <a:ea typeface="Meiryo UI" panose="020B0604030504040204" pitchFamily="50" charset="-128"/>
            </a:endParaRPr>
          </a:p>
        </p:txBody>
      </p:sp>
      <p:sp>
        <p:nvSpPr>
          <p:cNvPr id="12" name="タイトル 1">
            <a:extLst>
              <a:ext uri="{FF2B5EF4-FFF2-40B4-BE49-F238E27FC236}">
                <a16:creationId xmlns:a16="http://schemas.microsoft.com/office/drawing/2014/main" id="{383CB3D6-BCD2-4B08-8D38-85874074D1CA}"/>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１）なぜ地域生活の支援が求められているのか</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782511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119</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４）新たな住宅セーフティネット制度の概要</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400" dirty="0">
                <a:latin typeface="Meiryo UI" panose="020B0604030504040204" pitchFamily="50" charset="-128"/>
                <a:ea typeface="Meiryo UI" panose="020B0604030504040204" pitchFamily="50" charset="-128"/>
              </a:rPr>
              <a:t>② 登録住宅の改修・入居への経済的支援</a:t>
            </a:r>
          </a:p>
        </p:txBody>
      </p:sp>
      <p:sp>
        <p:nvSpPr>
          <p:cNvPr id="6" name="角丸四角形 39">
            <a:extLst>
              <a:ext uri="{FF2B5EF4-FFF2-40B4-BE49-F238E27FC236}">
                <a16:creationId xmlns:a16="http://schemas.microsoft.com/office/drawing/2014/main" id="{F02390C9-2FDD-450A-B41A-47DB0776FF32}"/>
              </a:ext>
            </a:extLst>
          </p:cNvPr>
          <p:cNvSpPr/>
          <p:nvPr/>
        </p:nvSpPr>
        <p:spPr>
          <a:xfrm>
            <a:off x="628650" y="1039195"/>
            <a:ext cx="8124993" cy="465231"/>
          </a:xfrm>
          <a:prstGeom prst="roundRect">
            <a:avLst/>
          </a:prstGeom>
          <a:solidFill>
            <a:srgbClr val="F79646">
              <a:lumMod val="20000"/>
              <a:lumOff val="80000"/>
            </a:srgbClr>
          </a:solidFill>
          <a:ln w="25400" cap="flat" cmpd="sng" algn="ctr">
            <a:solidFill>
              <a:srgbClr val="FFC000"/>
            </a:solidFill>
            <a:prstDash val="solid"/>
          </a:ln>
          <a:effectLst/>
        </p:spPr>
        <p:txBody>
          <a:bodyPr lIns="199385" rtlCol="0" anchor="ctr"/>
          <a:lstStyle/>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1846" b="0" i="0" u="none" strike="noStrike" kern="0" cap="none" spc="0" normalizeH="0" baseline="0" noProof="0" dirty="0">
                <a:ln>
                  <a:noFill/>
                </a:ln>
                <a:solidFill>
                  <a:prstClr val="black"/>
                </a:solidFill>
                <a:effectLst/>
                <a:uLnTx/>
                <a:uFillTx/>
                <a:latin typeface="HGP創英角ｺﾞｼｯｸUB"/>
                <a:ea typeface="HGP創英角ｺﾞｼｯｸUB"/>
                <a:cs typeface="+mn-cs"/>
              </a:rPr>
              <a:t>② 登録住宅の改修・入居への</a:t>
            </a:r>
            <a:r>
              <a:rPr kumimoji="1" lang="ja-JP" altLang="en-US" sz="1846" b="0" i="0" u="sng" strike="noStrike" kern="0" cap="none" spc="0" normalizeH="0" baseline="0" noProof="0" dirty="0">
                <a:ln>
                  <a:noFill/>
                </a:ln>
                <a:solidFill>
                  <a:prstClr val="black"/>
                </a:solidFill>
                <a:effectLst/>
                <a:uLnTx/>
                <a:uFillTx/>
                <a:latin typeface="HGP創英角ｺﾞｼｯｸUB"/>
                <a:ea typeface="HGP創英角ｺﾞｼｯｸUB"/>
                <a:cs typeface="+mn-cs"/>
              </a:rPr>
              <a:t>経済的支援</a:t>
            </a:r>
            <a:endParaRPr kumimoji="1" lang="ja-JP" altLang="en-US" sz="923" b="0" i="0" u="none" strike="noStrike" kern="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7" name="コンテンツ プレースホルダー 2">
            <a:extLst>
              <a:ext uri="{FF2B5EF4-FFF2-40B4-BE49-F238E27FC236}">
                <a16:creationId xmlns:a16="http://schemas.microsoft.com/office/drawing/2014/main" id="{8D233814-0A4C-406E-A9EB-CD79E65D9E04}"/>
              </a:ext>
            </a:extLst>
          </p:cNvPr>
          <p:cNvSpPr txBox="1">
            <a:spLocks/>
          </p:cNvSpPr>
          <p:nvPr/>
        </p:nvSpPr>
        <p:spPr>
          <a:xfrm>
            <a:off x="781050" y="12812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改修費への支援の概要は以下にまとめられています。</a:t>
            </a:r>
          </a:p>
        </p:txBody>
      </p:sp>
      <p:pic>
        <p:nvPicPr>
          <p:cNvPr id="3" name="図 2">
            <a:extLst>
              <a:ext uri="{FF2B5EF4-FFF2-40B4-BE49-F238E27FC236}">
                <a16:creationId xmlns:a16="http://schemas.microsoft.com/office/drawing/2014/main" id="{B79DD15B-3BF7-4B15-A3E9-0B99E82AE049}"/>
              </a:ext>
            </a:extLst>
          </p:cNvPr>
          <p:cNvPicPr>
            <a:picLocks noChangeAspect="1"/>
          </p:cNvPicPr>
          <p:nvPr/>
        </p:nvPicPr>
        <p:blipFill>
          <a:blip r:embed="rId2"/>
          <a:stretch>
            <a:fillRect/>
          </a:stretch>
        </p:blipFill>
        <p:spPr>
          <a:xfrm>
            <a:off x="904921" y="1868826"/>
            <a:ext cx="7137110" cy="4797276"/>
          </a:xfrm>
          <a:prstGeom prst="rect">
            <a:avLst/>
          </a:prstGeom>
        </p:spPr>
      </p:pic>
      <p:sp>
        <p:nvSpPr>
          <p:cNvPr id="12" name="正方形/長方形 11">
            <a:extLst>
              <a:ext uri="{FF2B5EF4-FFF2-40B4-BE49-F238E27FC236}">
                <a16:creationId xmlns:a16="http://schemas.microsoft.com/office/drawing/2014/main" id="{2A1A9F80-C90B-4AE1-97DA-8091ADB36683}"/>
              </a:ext>
            </a:extLst>
          </p:cNvPr>
          <p:cNvSpPr/>
          <p:nvPr/>
        </p:nvSpPr>
        <p:spPr>
          <a:xfrm>
            <a:off x="6150247" y="6433329"/>
            <a:ext cx="1891784" cy="211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rPr>
              <a:t>国土交通省ホームページより</a:t>
            </a:r>
          </a:p>
        </p:txBody>
      </p:sp>
    </p:spTree>
    <p:extLst>
      <p:ext uri="{BB962C8B-B14F-4D97-AF65-F5344CB8AC3E}">
        <p14:creationId xmlns:p14="http://schemas.microsoft.com/office/powerpoint/2010/main" val="42643509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3289EF1-7736-4DCB-B509-AA5B28448EBA}"/>
              </a:ext>
            </a:extLst>
          </p:cNvPr>
          <p:cNvPicPr>
            <a:picLocks noChangeAspect="1"/>
          </p:cNvPicPr>
          <p:nvPr/>
        </p:nvPicPr>
        <p:blipFill>
          <a:blip r:embed="rId2"/>
          <a:stretch>
            <a:fillRect/>
          </a:stretch>
        </p:blipFill>
        <p:spPr>
          <a:xfrm>
            <a:off x="1066800" y="1889858"/>
            <a:ext cx="6811108" cy="4709320"/>
          </a:xfrm>
          <a:prstGeom prst="rect">
            <a:avLst/>
          </a:prstGeom>
        </p:spPr>
      </p:pic>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120</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４）新たな住宅セーフティネット制度の概要</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400" dirty="0">
                <a:latin typeface="Meiryo UI" panose="020B0604030504040204" pitchFamily="50" charset="-128"/>
                <a:ea typeface="Meiryo UI" panose="020B0604030504040204" pitchFamily="50" charset="-128"/>
              </a:rPr>
              <a:t>② 登録住宅の改修・入居への経済的支援</a:t>
            </a:r>
          </a:p>
        </p:txBody>
      </p:sp>
      <p:sp>
        <p:nvSpPr>
          <p:cNvPr id="6" name="角丸四角形 39">
            <a:extLst>
              <a:ext uri="{FF2B5EF4-FFF2-40B4-BE49-F238E27FC236}">
                <a16:creationId xmlns:a16="http://schemas.microsoft.com/office/drawing/2014/main" id="{F02390C9-2FDD-450A-B41A-47DB0776FF32}"/>
              </a:ext>
            </a:extLst>
          </p:cNvPr>
          <p:cNvSpPr/>
          <p:nvPr/>
        </p:nvSpPr>
        <p:spPr>
          <a:xfrm>
            <a:off x="628650" y="1039195"/>
            <a:ext cx="8124993" cy="465231"/>
          </a:xfrm>
          <a:prstGeom prst="roundRect">
            <a:avLst/>
          </a:prstGeom>
          <a:solidFill>
            <a:srgbClr val="F79646">
              <a:lumMod val="20000"/>
              <a:lumOff val="80000"/>
            </a:srgbClr>
          </a:solidFill>
          <a:ln w="25400" cap="flat" cmpd="sng" algn="ctr">
            <a:solidFill>
              <a:srgbClr val="FFC000"/>
            </a:solidFill>
            <a:prstDash val="solid"/>
          </a:ln>
          <a:effectLst/>
        </p:spPr>
        <p:txBody>
          <a:bodyPr lIns="199385" rtlCol="0" anchor="ctr"/>
          <a:lstStyle/>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1846" b="0" i="0" u="none" strike="noStrike" kern="0" cap="none" spc="0" normalizeH="0" baseline="0" noProof="0" dirty="0">
                <a:ln>
                  <a:noFill/>
                </a:ln>
                <a:solidFill>
                  <a:prstClr val="black"/>
                </a:solidFill>
                <a:effectLst/>
                <a:uLnTx/>
                <a:uFillTx/>
                <a:latin typeface="HGP創英角ｺﾞｼｯｸUB"/>
                <a:ea typeface="HGP創英角ｺﾞｼｯｸUB"/>
                <a:cs typeface="+mn-cs"/>
              </a:rPr>
              <a:t>② 登録住宅の改修・入居への</a:t>
            </a:r>
            <a:r>
              <a:rPr kumimoji="1" lang="ja-JP" altLang="en-US" sz="1846" b="0" i="0" u="sng" strike="noStrike" kern="0" cap="none" spc="0" normalizeH="0" baseline="0" noProof="0" dirty="0">
                <a:ln>
                  <a:noFill/>
                </a:ln>
                <a:solidFill>
                  <a:prstClr val="black"/>
                </a:solidFill>
                <a:effectLst/>
                <a:uLnTx/>
                <a:uFillTx/>
                <a:latin typeface="HGP創英角ｺﾞｼｯｸUB"/>
                <a:ea typeface="HGP創英角ｺﾞｼｯｸUB"/>
                <a:cs typeface="+mn-cs"/>
              </a:rPr>
              <a:t>経済的支援</a:t>
            </a:r>
            <a:endParaRPr kumimoji="1" lang="ja-JP" altLang="en-US" sz="923" b="0" i="0" u="none" strike="noStrike" kern="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7" name="コンテンツ プレースホルダー 2">
            <a:extLst>
              <a:ext uri="{FF2B5EF4-FFF2-40B4-BE49-F238E27FC236}">
                <a16:creationId xmlns:a16="http://schemas.microsoft.com/office/drawing/2014/main" id="{8D233814-0A4C-406E-A9EB-CD79E65D9E04}"/>
              </a:ext>
            </a:extLst>
          </p:cNvPr>
          <p:cNvSpPr txBox="1">
            <a:spLocks/>
          </p:cNvSpPr>
          <p:nvPr/>
        </p:nvSpPr>
        <p:spPr>
          <a:xfrm>
            <a:off x="781050" y="12812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▶家賃・家賃債務保証料低廉化補助の概要の概要は以下にまとめられています。</a:t>
            </a:r>
          </a:p>
        </p:txBody>
      </p:sp>
      <p:sp>
        <p:nvSpPr>
          <p:cNvPr id="14" name="正方形/長方形 13">
            <a:extLst>
              <a:ext uri="{FF2B5EF4-FFF2-40B4-BE49-F238E27FC236}">
                <a16:creationId xmlns:a16="http://schemas.microsoft.com/office/drawing/2014/main" id="{01BF4E73-6F0C-4651-B258-5D5F850C519A}"/>
              </a:ext>
            </a:extLst>
          </p:cNvPr>
          <p:cNvSpPr/>
          <p:nvPr/>
        </p:nvSpPr>
        <p:spPr>
          <a:xfrm>
            <a:off x="6150247" y="6464859"/>
            <a:ext cx="1891784" cy="211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rPr>
              <a:t>国土交通省ホームページより</a:t>
            </a:r>
          </a:p>
        </p:txBody>
      </p:sp>
    </p:spTree>
    <p:extLst>
      <p:ext uri="{BB962C8B-B14F-4D97-AF65-F5344CB8AC3E}">
        <p14:creationId xmlns:p14="http://schemas.microsoft.com/office/powerpoint/2010/main" val="33635610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121</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４）新たな住宅セーフティネット制度の概要</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1400" dirty="0">
              <a:solidFill>
                <a:srgbClr val="FF0000"/>
              </a:solidFill>
              <a:latin typeface="Meiryo UI" panose="020B0604030504040204" pitchFamily="50" charset="-128"/>
              <a:ea typeface="Meiryo UI" panose="020B0604030504040204" pitchFamily="50" charset="-128"/>
            </a:endParaRPr>
          </a:p>
        </p:txBody>
      </p:sp>
      <p:sp>
        <p:nvSpPr>
          <p:cNvPr id="6" name="コンテンツ プレースホルダー 2">
            <a:extLst>
              <a:ext uri="{FF2B5EF4-FFF2-40B4-BE49-F238E27FC236}">
                <a16:creationId xmlns:a16="http://schemas.microsoft.com/office/drawing/2014/main" id="{D6199A67-C627-49DF-84BC-D77F2984792C}"/>
              </a:ext>
            </a:extLst>
          </p:cNvPr>
          <p:cNvSpPr txBox="1">
            <a:spLocks/>
          </p:cNvSpPr>
          <p:nvPr/>
        </p:nvSpPr>
        <p:spPr>
          <a:xfrm>
            <a:off x="781050" y="12812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algn="l"/>
            <a:endParaRPr lang="ja-JP" altLang="en-US" sz="1400" dirty="0">
              <a:latin typeface="Meiryo UI" panose="020B0604030504040204" pitchFamily="50" charset="-128"/>
              <a:ea typeface="Meiryo UI" panose="020B0604030504040204" pitchFamily="50" charset="-128"/>
            </a:endParaRPr>
          </a:p>
        </p:txBody>
      </p:sp>
      <p:sp>
        <p:nvSpPr>
          <p:cNvPr id="8" name="角丸四角形 57">
            <a:extLst>
              <a:ext uri="{FF2B5EF4-FFF2-40B4-BE49-F238E27FC236}">
                <a16:creationId xmlns:a16="http://schemas.microsoft.com/office/drawing/2014/main" id="{4B97692A-6914-4A0C-A940-9EED7B7166C7}"/>
              </a:ext>
            </a:extLst>
          </p:cNvPr>
          <p:cNvSpPr/>
          <p:nvPr/>
        </p:nvSpPr>
        <p:spPr>
          <a:xfrm>
            <a:off x="628650" y="1038597"/>
            <a:ext cx="8124993" cy="465231"/>
          </a:xfrm>
          <a:prstGeom prst="roundRect">
            <a:avLst/>
          </a:prstGeom>
          <a:solidFill>
            <a:srgbClr val="9BBB59">
              <a:lumMod val="20000"/>
              <a:lumOff val="80000"/>
            </a:srgbClr>
          </a:solidFill>
          <a:ln w="25400" cap="flat" cmpd="sng" algn="ctr">
            <a:solidFill>
              <a:srgbClr val="00B050"/>
            </a:solidFill>
            <a:prstDash val="solid"/>
          </a:ln>
          <a:effectLst/>
        </p:spPr>
        <p:txBody>
          <a:bodyPr lIns="199385" rtlCol="0" anchor="ctr"/>
          <a:lstStyle/>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1846" b="0" i="0" u="none" strike="noStrike" kern="0" cap="none" spc="0" normalizeH="0" baseline="0" noProof="0" dirty="0">
                <a:ln>
                  <a:noFill/>
                </a:ln>
                <a:solidFill>
                  <a:prstClr val="black"/>
                </a:solidFill>
                <a:effectLst/>
                <a:uLnTx/>
                <a:uFillTx/>
                <a:latin typeface="HGP創英角ｺﾞｼｯｸUB"/>
                <a:ea typeface="HGP創英角ｺﾞｼｯｸUB"/>
                <a:cs typeface="+mn-cs"/>
              </a:rPr>
              <a:t>③ 住宅確保要配慮者の</a:t>
            </a:r>
            <a:r>
              <a:rPr kumimoji="1" lang="ja-JP" altLang="en-US" sz="1846" b="0" i="0" u="sng" strike="noStrike" kern="0" cap="none" spc="0" normalizeH="0" baseline="0" noProof="0" dirty="0">
                <a:ln>
                  <a:noFill/>
                </a:ln>
                <a:solidFill>
                  <a:prstClr val="black"/>
                </a:solidFill>
                <a:effectLst/>
                <a:uLnTx/>
                <a:uFillTx/>
                <a:latin typeface="HGP創英角ｺﾞｼｯｸUB"/>
                <a:ea typeface="HGP創英角ｺﾞｼｯｸUB"/>
                <a:cs typeface="+mn-cs"/>
              </a:rPr>
              <a:t>マッチング・入居支援</a:t>
            </a:r>
            <a:r>
              <a:rPr kumimoji="1" lang="ja-JP" altLang="en-US" sz="1846" b="0" i="0" u="none" strike="noStrike" kern="0" cap="none" spc="0" normalizeH="0" baseline="0" noProof="0" dirty="0">
                <a:ln>
                  <a:noFill/>
                </a:ln>
                <a:solidFill>
                  <a:prstClr val="black"/>
                </a:solidFill>
                <a:effectLst/>
                <a:uLnTx/>
                <a:uFillTx/>
                <a:latin typeface="HGP創英角ｺﾞｼｯｸUB"/>
                <a:ea typeface="HGP創英角ｺﾞｼｯｸUB"/>
                <a:cs typeface="+mn-cs"/>
              </a:rPr>
              <a:t>　</a:t>
            </a:r>
          </a:p>
        </p:txBody>
      </p:sp>
      <p:sp>
        <p:nvSpPr>
          <p:cNvPr id="12" name="コンテンツ プレースホルダー 2">
            <a:extLst>
              <a:ext uri="{FF2B5EF4-FFF2-40B4-BE49-F238E27FC236}">
                <a16:creationId xmlns:a16="http://schemas.microsoft.com/office/drawing/2014/main" id="{23A63797-8B8B-49A9-92CA-2584F93D3B5C}"/>
              </a:ext>
            </a:extLst>
          </p:cNvPr>
          <p:cNvSpPr txBox="1">
            <a:spLocks/>
          </p:cNvSpPr>
          <p:nvPr/>
        </p:nvSpPr>
        <p:spPr>
          <a:xfrm>
            <a:off x="933450" y="14336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登録住宅や補助制度の創設など、住宅セーフティネット法では住宅確保要配慮者に対するハード面での整備を進めるとともに、賃貸住宅への入居に係る情報提供・相談、見守りなどの生活支援、登録住宅の入居者への家賃債務保証等のソフト面での支援等を実施する法人として、都道府県の指定を受ける「居住支援法人」が創設されたのが大きな特徴です。</a:t>
            </a:r>
          </a:p>
          <a:p>
            <a:r>
              <a:rPr lang="ja-JP" altLang="en-US" sz="1400" dirty="0">
                <a:latin typeface="Meiryo UI" panose="020B0604030504040204" pitchFamily="50" charset="-128"/>
                <a:ea typeface="Meiryo UI" panose="020B0604030504040204" pitchFamily="50" charset="-128"/>
              </a:rPr>
              <a:t>住宅セーフティネット法の中で、居住支援法人の主な役割は以下のように位置付けられています。</a:t>
            </a:r>
          </a:p>
        </p:txBody>
      </p:sp>
      <p:sp>
        <p:nvSpPr>
          <p:cNvPr id="13" name="正方形/長方形 12">
            <a:extLst>
              <a:ext uri="{FF2B5EF4-FFF2-40B4-BE49-F238E27FC236}">
                <a16:creationId xmlns:a16="http://schemas.microsoft.com/office/drawing/2014/main" id="{EB96C9F1-2E4B-4E3B-8236-C8C4C1331CB0}"/>
              </a:ext>
            </a:extLst>
          </p:cNvPr>
          <p:cNvSpPr/>
          <p:nvPr/>
        </p:nvSpPr>
        <p:spPr>
          <a:xfrm>
            <a:off x="1186412" y="3131258"/>
            <a:ext cx="6771176" cy="1573896"/>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Wingdings" panose="05000000000000000000" pitchFamily="2" charset="2"/>
              <a:buChar char="p"/>
            </a:pPr>
            <a:r>
              <a:rPr kumimoji="1" lang="ja-JP" altLang="en-US" sz="1400" dirty="0">
                <a:solidFill>
                  <a:schemeClr val="tx1"/>
                </a:solidFill>
                <a:latin typeface="Meiryo UI" panose="020B0604030504040204" pitchFamily="50" charset="-128"/>
                <a:ea typeface="Meiryo UI" panose="020B0604030504040204" pitchFamily="50" charset="-128"/>
              </a:rPr>
              <a:t>登録住宅入居者の家賃債務保証</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342900" indent="-342900">
              <a:spcAft>
                <a:spcPts val="600"/>
              </a:spcAft>
              <a:buFont typeface="Wingdings" panose="05000000000000000000" pitchFamily="2" charset="2"/>
              <a:buChar char="p"/>
            </a:pPr>
            <a:r>
              <a:rPr kumimoji="1" lang="ja-JP" altLang="en-US" sz="1400" dirty="0">
                <a:solidFill>
                  <a:schemeClr val="tx1"/>
                </a:solidFill>
                <a:latin typeface="Meiryo UI" panose="020B0604030504040204" pitchFamily="50" charset="-128"/>
                <a:ea typeface="Meiryo UI" panose="020B0604030504040204" pitchFamily="50" charset="-128"/>
              </a:rPr>
              <a:t>賃貸住宅への円滑な入居に係る情報の提供・相談</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342900" indent="-342900">
              <a:spcAft>
                <a:spcPts val="600"/>
              </a:spcAft>
              <a:buFont typeface="Wingdings" panose="05000000000000000000" pitchFamily="2" charset="2"/>
              <a:buChar char="p"/>
            </a:pPr>
            <a:r>
              <a:rPr kumimoji="1" lang="ja-JP" altLang="en-US" sz="1400" dirty="0">
                <a:solidFill>
                  <a:srgbClr val="000000"/>
                </a:solidFill>
                <a:latin typeface="Meiryo UI" panose="020B0604030504040204" pitchFamily="50" charset="-128"/>
                <a:ea typeface="Meiryo UI" panose="020B0604030504040204" pitchFamily="50" charset="-128"/>
              </a:rPr>
              <a:t>住宅確保要配慮者の生活の安定及び向上に関する情報の提供・相談</a:t>
            </a:r>
            <a:endParaRPr kumimoji="1" lang="en-US" altLang="ja-JP" sz="1400" dirty="0">
              <a:solidFill>
                <a:srgbClr val="000000"/>
              </a:solidFill>
              <a:latin typeface="Meiryo UI" panose="020B0604030504040204" pitchFamily="50" charset="-128"/>
              <a:ea typeface="Meiryo UI" panose="020B0604030504040204" pitchFamily="50" charset="-128"/>
            </a:endParaRPr>
          </a:p>
          <a:p>
            <a:pPr marL="342900" indent="-342900">
              <a:spcAft>
                <a:spcPts val="600"/>
              </a:spcAft>
              <a:buFont typeface="Wingdings" panose="05000000000000000000" pitchFamily="2" charset="2"/>
              <a:buChar char="p"/>
            </a:pPr>
            <a:r>
              <a:rPr kumimoji="1" lang="ja-JP" altLang="en-US" sz="1400" dirty="0">
                <a:solidFill>
                  <a:schemeClr val="tx1"/>
                </a:solidFill>
                <a:latin typeface="Meiryo UI" panose="020B0604030504040204" pitchFamily="50" charset="-128"/>
                <a:ea typeface="Meiryo UI" panose="020B0604030504040204" pitchFamily="50" charset="-128"/>
              </a:rPr>
              <a:t>上記</a:t>
            </a:r>
            <a:r>
              <a:rPr kumimoji="1" lang="en-US" altLang="ja-JP" sz="1400" dirty="0">
                <a:solidFill>
                  <a:schemeClr val="tx1"/>
                </a:solidFill>
                <a:latin typeface="Meiryo UI" panose="020B0604030504040204" pitchFamily="50" charset="-128"/>
                <a:ea typeface="Meiryo UI" panose="020B0604030504040204" pitchFamily="50" charset="-128"/>
              </a:rPr>
              <a:t>3</a:t>
            </a:r>
            <a:r>
              <a:rPr kumimoji="1" lang="ja-JP" altLang="en-US" sz="1400" dirty="0">
                <a:solidFill>
                  <a:schemeClr val="tx1"/>
                </a:solidFill>
                <a:latin typeface="Meiryo UI" panose="020B0604030504040204" pitchFamily="50" charset="-128"/>
                <a:ea typeface="Meiryo UI" panose="020B0604030504040204" pitchFamily="50" charset="-128"/>
              </a:rPr>
              <a:t>点に付帯する業務</a:t>
            </a:r>
            <a:endParaRPr kumimoji="1" lang="en-US" altLang="ja-JP" sz="1400" dirty="0">
              <a:solidFill>
                <a:schemeClr val="tx1"/>
              </a:solidFill>
              <a:latin typeface="Meiryo UI" panose="020B0604030504040204" pitchFamily="50" charset="-128"/>
              <a:ea typeface="Meiryo UI" panose="020B0604030504040204" pitchFamily="50" charset="-128"/>
            </a:endParaRPr>
          </a:p>
          <a:p>
            <a:pPr>
              <a:spcAft>
                <a:spcPts val="600"/>
              </a:spcAft>
            </a:pP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必ずしも、この４点をすべて実施しなければならないわけではない。</a:t>
            </a:r>
          </a:p>
        </p:txBody>
      </p:sp>
    </p:spTree>
    <p:extLst>
      <p:ext uri="{BB962C8B-B14F-4D97-AF65-F5344CB8AC3E}">
        <p14:creationId xmlns:p14="http://schemas.microsoft.com/office/powerpoint/2010/main" val="29652347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a:xfrm>
            <a:off x="6412847" y="6356351"/>
            <a:ext cx="2102503" cy="365125"/>
          </a:xfrm>
        </p:spPr>
        <p:txBody>
          <a:bodyPr/>
          <a:lstStyle/>
          <a:p>
            <a:fld id="{5FDA2957-D8DF-433F-96C1-785BB98D1D08}" type="slidenum">
              <a:rPr kumimoji="1" lang="ja-JP" altLang="en-US" smtClean="0"/>
              <a:t>122</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４）新たな住宅セーフティネット制度の概要</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1400" dirty="0">
              <a:solidFill>
                <a:srgbClr val="FF0000"/>
              </a:solidFill>
              <a:latin typeface="Meiryo UI" panose="020B0604030504040204" pitchFamily="50" charset="-128"/>
              <a:ea typeface="Meiryo UI" panose="020B0604030504040204" pitchFamily="50" charset="-128"/>
            </a:endParaRPr>
          </a:p>
        </p:txBody>
      </p:sp>
      <p:sp>
        <p:nvSpPr>
          <p:cNvPr id="6" name="コンテンツ プレースホルダー 2">
            <a:extLst>
              <a:ext uri="{FF2B5EF4-FFF2-40B4-BE49-F238E27FC236}">
                <a16:creationId xmlns:a16="http://schemas.microsoft.com/office/drawing/2014/main" id="{D6199A67-C627-49DF-84BC-D77F2984792C}"/>
              </a:ext>
            </a:extLst>
          </p:cNvPr>
          <p:cNvSpPr txBox="1">
            <a:spLocks/>
          </p:cNvSpPr>
          <p:nvPr/>
        </p:nvSpPr>
        <p:spPr>
          <a:xfrm>
            <a:off x="781050" y="12812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algn="l"/>
            <a:endParaRPr lang="ja-JP" altLang="en-US" sz="1400" dirty="0">
              <a:latin typeface="Meiryo UI" panose="020B0604030504040204" pitchFamily="50" charset="-128"/>
              <a:ea typeface="Meiryo UI" panose="020B0604030504040204" pitchFamily="50" charset="-128"/>
            </a:endParaRPr>
          </a:p>
        </p:txBody>
      </p:sp>
      <p:sp>
        <p:nvSpPr>
          <p:cNvPr id="8" name="角丸四角形 57">
            <a:extLst>
              <a:ext uri="{FF2B5EF4-FFF2-40B4-BE49-F238E27FC236}">
                <a16:creationId xmlns:a16="http://schemas.microsoft.com/office/drawing/2014/main" id="{4B97692A-6914-4A0C-A940-9EED7B7166C7}"/>
              </a:ext>
            </a:extLst>
          </p:cNvPr>
          <p:cNvSpPr/>
          <p:nvPr/>
        </p:nvSpPr>
        <p:spPr>
          <a:xfrm>
            <a:off x="628650" y="1038597"/>
            <a:ext cx="8124993" cy="465231"/>
          </a:xfrm>
          <a:prstGeom prst="roundRect">
            <a:avLst/>
          </a:prstGeom>
          <a:solidFill>
            <a:srgbClr val="9BBB59">
              <a:lumMod val="20000"/>
              <a:lumOff val="80000"/>
            </a:srgbClr>
          </a:solidFill>
          <a:ln w="25400" cap="flat" cmpd="sng" algn="ctr">
            <a:solidFill>
              <a:srgbClr val="00B050"/>
            </a:solidFill>
            <a:prstDash val="solid"/>
          </a:ln>
          <a:effectLst/>
        </p:spPr>
        <p:txBody>
          <a:bodyPr lIns="199385" rtlCol="0" anchor="ctr"/>
          <a:lstStyle/>
          <a:p>
            <a:pPr marL="0" marR="0" lvl="0" indent="0" defTabSz="844083" eaLnBrk="1" fontAlgn="auto" latinLnBrk="0" hangingPunct="1">
              <a:lnSpc>
                <a:spcPct val="100000"/>
              </a:lnSpc>
              <a:spcBef>
                <a:spcPts val="0"/>
              </a:spcBef>
              <a:spcAft>
                <a:spcPts val="0"/>
              </a:spcAft>
              <a:buClrTx/>
              <a:buSzTx/>
              <a:buFontTx/>
              <a:buNone/>
              <a:tabLst/>
              <a:defRPr/>
            </a:pPr>
            <a:r>
              <a:rPr kumimoji="1" lang="ja-JP" altLang="en-US" sz="1846" b="0" i="0" u="none" strike="noStrike" kern="0" cap="none" spc="0" normalizeH="0" baseline="0" noProof="0" dirty="0">
                <a:ln>
                  <a:noFill/>
                </a:ln>
                <a:solidFill>
                  <a:prstClr val="black"/>
                </a:solidFill>
                <a:effectLst/>
                <a:uLnTx/>
                <a:uFillTx/>
                <a:latin typeface="HGP創英角ｺﾞｼｯｸUB"/>
                <a:ea typeface="HGP創英角ｺﾞｼｯｸUB"/>
                <a:cs typeface="+mn-cs"/>
              </a:rPr>
              <a:t>③ 住宅確保要配慮者の</a:t>
            </a:r>
            <a:r>
              <a:rPr kumimoji="1" lang="ja-JP" altLang="en-US" sz="1846" b="0" i="0" u="sng" strike="noStrike" kern="0" cap="none" spc="0" normalizeH="0" baseline="0" noProof="0" dirty="0">
                <a:ln>
                  <a:noFill/>
                </a:ln>
                <a:solidFill>
                  <a:prstClr val="black"/>
                </a:solidFill>
                <a:effectLst/>
                <a:uLnTx/>
                <a:uFillTx/>
                <a:latin typeface="HGP創英角ｺﾞｼｯｸUB"/>
                <a:ea typeface="HGP創英角ｺﾞｼｯｸUB"/>
                <a:cs typeface="+mn-cs"/>
              </a:rPr>
              <a:t>マッチング・入居</a:t>
            </a:r>
            <a:r>
              <a:rPr kumimoji="1" lang="ja-JP" altLang="en-US" sz="1846" b="0" i="0" u="sng" strike="noStrike" kern="0" cap="none" spc="0" normalizeH="0" baseline="0" noProof="0">
                <a:ln>
                  <a:noFill/>
                </a:ln>
                <a:solidFill>
                  <a:prstClr val="black"/>
                </a:solidFill>
                <a:effectLst/>
                <a:uLnTx/>
                <a:uFillTx/>
                <a:latin typeface="HGP創英角ｺﾞｼｯｸUB"/>
                <a:ea typeface="HGP創英角ｺﾞｼｯｸUB"/>
                <a:cs typeface="+mn-cs"/>
              </a:rPr>
              <a:t>支援</a:t>
            </a:r>
            <a:r>
              <a:rPr kumimoji="1" lang="ja-JP" altLang="en-US" sz="1846" kern="0">
                <a:solidFill>
                  <a:prstClr val="black"/>
                </a:solidFill>
                <a:latin typeface="HGP創英角ｺﾞｼｯｸUB"/>
                <a:ea typeface="HGP創英角ｺﾞｼｯｸUB"/>
              </a:rPr>
              <a:t>　（居住</a:t>
            </a:r>
            <a:r>
              <a:rPr kumimoji="1" lang="ja-JP" altLang="en-US" sz="1846" kern="0" dirty="0">
                <a:solidFill>
                  <a:prstClr val="black"/>
                </a:solidFill>
                <a:latin typeface="HGP創英角ｺﾞｼｯｸUB"/>
                <a:ea typeface="HGP創英角ｺﾞｼｯｸUB"/>
              </a:rPr>
              <a:t>支援）</a:t>
            </a:r>
            <a:r>
              <a:rPr kumimoji="1" lang="ja-JP" altLang="en-US" sz="1846" b="0" i="0" strike="noStrike" kern="0" cap="none" spc="0" normalizeH="0" baseline="0" noProof="0" dirty="0">
                <a:ln>
                  <a:noFill/>
                </a:ln>
                <a:solidFill>
                  <a:prstClr val="black"/>
                </a:solidFill>
                <a:effectLst/>
                <a:uLnTx/>
                <a:uFillTx/>
                <a:latin typeface="HGP創英角ｺﾞｼｯｸUB"/>
                <a:ea typeface="HGP創英角ｺﾞｼｯｸUB"/>
                <a:cs typeface="+mn-cs"/>
              </a:rPr>
              <a:t>　</a:t>
            </a:r>
          </a:p>
        </p:txBody>
      </p:sp>
      <p:sp>
        <p:nvSpPr>
          <p:cNvPr id="14" name="正方形/長方形 13">
            <a:extLst>
              <a:ext uri="{FF2B5EF4-FFF2-40B4-BE49-F238E27FC236}">
                <a16:creationId xmlns:a16="http://schemas.microsoft.com/office/drawing/2014/main" id="{A9BC10FC-2C65-4E37-A61E-70618FEE126B}"/>
              </a:ext>
            </a:extLst>
          </p:cNvPr>
          <p:cNvSpPr/>
          <p:nvPr/>
        </p:nvSpPr>
        <p:spPr>
          <a:xfrm>
            <a:off x="2125752" y="1746520"/>
            <a:ext cx="6694397" cy="2007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居住支援法人が自ら家賃債務保証業者として実施することもでき、他の家賃債務保証業者と連携することも可能。</a:t>
            </a:r>
            <a:endParaRPr lang="en-US" altLang="ja-JP" sz="1400" dirty="0">
              <a:solidFill>
                <a:srgbClr val="000000"/>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国は家賃債務保証業務の適正化を図るために「家賃債務保証業者登録制度」を設けている。</a:t>
            </a:r>
            <a:br>
              <a:rPr lang="en-US" altLang="ja-JP" sz="1400" dirty="0">
                <a:solidFill>
                  <a:srgbClr val="000000"/>
                </a:solidFill>
                <a:latin typeface="Meiryo UI" panose="020B0604030504040204" pitchFamily="50" charset="-128"/>
                <a:ea typeface="Meiryo UI" panose="020B0604030504040204" pitchFamily="50" charset="-128"/>
              </a:rPr>
            </a:b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家賃債務保証業者登録制度</a:t>
            </a:r>
            <a:r>
              <a:rPr lang="en-US" altLang="ja-JP" sz="1400" dirty="0">
                <a:solidFill>
                  <a:srgbClr val="000000"/>
                </a:solidFill>
                <a:latin typeface="Meiryo UI" panose="020B0604030504040204" pitchFamily="50" charset="-128"/>
                <a:ea typeface="Meiryo UI" panose="020B0604030504040204" pitchFamily="50" charset="-128"/>
              </a:rPr>
              <a:t>】</a:t>
            </a:r>
            <a:endParaRPr lang="ja-JP" altLang="en-US" sz="1400" dirty="0">
              <a:solidFill>
                <a:srgbClr val="000000"/>
              </a:solidFill>
              <a:latin typeface="Meiryo UI" panose="020B0604030504040204" pitchFamily="50" charset="-128"/>
              <a:ea typeface="Meiryo UI" panose="020B0604030504040204" pitchFamily="50" charset="-128"/>
            </a:endParaRPr>
          </a:p>
          <a:p>
            <a:pPr marL="360000" lvl="1" indent="-216000">
              <a:buFont typeface="Wingdings" panose="05000000000000000000" pitchFamily="2" charset="2"/>
              <a:buChar char="Ø"/>
            </a:pPr>
            <a:r>
              <a:rPr lang="ja-JP" altLang="en-US" sz="1300" dirty="0">
                <a:solidFill>
                  <a:srgbClr val="000000"/>
                </a:solidFill>
                <a:latin typeface="Meiryo UI" panose="020B0604030504040204" pitchFamily="50" charset="-128"/>
                <a:ea typeface="Meiryo UI" panose="020B0604030504040204" pitchFamily="50" charset="-128"/>
              </a:rPr>
              <a:t>一定の要件を満たす家賃債務保証業者を国に登録し、その情報を提供することにより、家賃債務保証業者選択の判断材料として活用できる仕組み。</a:t>
            </a:r>
          </a:p>
          <a:p>
            <a:pPr marL="360000" lvl="1" indent="-216000">
              <a:buFont typeface="Wingdings" panose="05000000000000000000" pitchFamily="2" charset="2"/>
              <a:buChar char="Ø"/>
            </a:pPr>
            <a:r>
              <a:rPr lang="ja-JP" altLang="en-US" sz="1300" dirty="0">
                <a:solidFill>
                  <a:srgbClr val="000000"/>
                </a:solidFill>
                <a:latin typeface="Meiryo UI" panose="020B0604030504040204" pitchFamily="50" charset="-128"/>
                <a:ea typeface="Meiryo UI" panose="020B0604030504040204" pitchFamily="50" charset="-128"/>
              </a:rPr>
              <a:t>なお、登録を受けた家賃債務保証業者や居住支援法人が登録住宅に入居する住宅確保要配慮者の家賃債務を保証する場合に、住宅金融支援機構がその保証を保険する仕組みも設けられている。</a:t>
            </a:r>
          </a:p>
          <a:p>
            <a:pPr marL="108000" indent="-108000">
              <a:buFont typeface="Arial" panose="020B0604020202020204" pitchFamily="34" charset="0"/>
              <a:buChar char="•"/>
            </a:pPr>
            <a:endParaRPr lang="ja-JP" altLang="en-US" sz="1400" dirty="0">
              <a:solidFill>
                <a:srgbClr val="000000"/>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ja-JP" altLang="en-US" sz="1400" dirty="0">
              <a:solidFill>
                <a:srgbClr val="000000"/>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ja-JP" altLang="en-US" sz="1400" dirty="0">
              <a:solidFill>
                <a:srgbClr val="000000"/>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89FC6401-314F-4704-B7F6-2E972FC4E60D}"/>
              </a:ext>
            </a:extLst>
          </p:cNvPr>
          <p:cNvSpPr/>
          <p:nvPr/>
        </p:nvSpPr>
        <p:spPr>
          <a:xfrm>
            <a:off x="2125752" y="3919538"/>
            <a:ext cx="6694397" cy="1160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居住支援法人の基礎的な業務。</a:t>
            </a:r>
            <a:endParaRPr lang="en-US" altLang="ja-JP" sz="1400" dirty="0">
              <a:solidFill>
                <a:srgbClr val="000000"/>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円滑な入居」に向けては、住宅確保要配慮者がなぜ「要配慮」の状態になっているかアセスメントするなど、住宅確保要配慮者の状況を配慮した上で、適切な住宅の情報提供と入居に向けた支援をする必要がある。</a:t>
            </a:r>
          </a:p>
          <a:p>
            <a:pPr marL="108000" indent="-108000">
              <a:buFont typeface="Arial" panose="020B0604020202020204" pitchFamily="34" charset="0"/>
              <a:buChar char="•"/>
            </a:pPr>
            <a:endParaRPr lang="ja-JP" altLang="en-US" sz="1400" dirty="0">
              <a:solidFill>
                <a:srgbClr val="000000"/>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7ECB95AE-6449-4756-BC55-B1CE2E12F75F}"/>
              </a:ext>
            </a:extLst>
          </p:cNvPr>
          <p:cNvSpPr/>
          <p:nvPr/>
        </p:nvSpPr>
        <p:spPr>
          <a:xfrm>
            <a:off x="476250" y="1746521"/>
            <a:ext cx="1635327" cy="2007126"/>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kumimoji="1" lang="ja-JP" altLang="en-US" sz="1400" dirty="0">
                <a:solidFill>
                  <a:schemeClr val="tx1"/>
                </a:solidFill>
                <a:latin typeface="Meiryo UI" panose="020B0604030504040204" pitchFamily="50" charset="-128"/>
                <a:ea typeface="Meiryo UI" panose="020B0604030504040204" pitchFamily="50" charset="-128"/>
              </a:rPr>
              <a:t>登録住宅入居者の家賃債務保証</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1A735F11-AD19-4756-A6EA-F95D3D0C6D42}"/>
              </a:ext>
            </a:extLst>
          </p:cNvPr>
          <p:cNvSpPr/>
          <p:nvPr/>
        </p:nvSpPr>
        <p:spPr>
          <a:xfrm>
            <a:off x="490426" y="3919540"/>
            <a:ext cx="1635327" cy="945972"/>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kumimoji="1" lang="ja-JP" altLang="en-US" sz="1400" dirty="0">
                <a:solidFill>
                  <a:schemeClr val="tx1"/>
                </a:solidFill>
                <a:latin typeface="Meiryo UI" panose="020B0604030504040204" pitchFamily="50" charset="-128"/>
                <a:ea typeface="Meiryo UI" panose="020B0604030504040204" pitchFamily="50" charset="-128"/>
              </a:rPr>
              <a:t>賃貸住宅への円滑な入居に係る情報の提供・相談</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EFEB49B8-E8D1-48FC-9C16-973F89BDC200}"/>
              </a:ext>
            </a:extLst>
          </p:cNvPr>
          <p:cNvSpPr/>
          <p:nvPr/>
        </p:nvSpPr>
        <p:spPr>
          <a:xfrm>
            <a:off x="2125752" y="5017913"/>
            <a:ext cx="6694397" cy="1401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入居後も住宅確保要配慮者が安定して住み続けられるよう、入居後の支援に関して定めている。ただし、具体的にどの程度生活支援を提供すべきか、何をすべきかが示されているわけではない。</a:t>
            </a:r>
            <a:endParaRPr lang="en-US" altLang="ja-JP" sz="1400" dirty="0">
              <a:solidFill>
                <a:srgbClr val="000000"/>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住宅確保要配慮者の対象領域が広範囲なため、同一・同質の支援ではなく、住宅確保要配慮者の特性や実情に合わせた支援が求められます。生活支援に関する居住支援法人の役割や活動については、さまざまに展開されている。</a:t>
            </a:r>
          </a:p>
        </p:txBody>
      </p:sp>
      <p:sp>
        <p:nvSpPr>
          <p:cNvPr id="21" name="正方形/長方形 20">
            <a:extLst>
              <a:ext uri="{FF2B5EF4-FFF2-40B4-BE49-F238E27FC236}">
                <a16:creationId xmlns:a16="http://schemas.microsoft.com/office/drawing/2014/main" id="{1FB95CD0-D888-47D4-A789-D0BA64D4971E}"/>
              </a:ext>
            </a:extLst>
          </p:cNvPr>
          <p:cNvSpPr/>
          <p:nvPr/>
        </p:nvSpPr>
        <p:spPr>
          <a:xfrm>
            <a:off x="490426" y="5017913"/>
            <a:ext cx="1635327" cy="1401742"/>
          </a:xfrm>
          <a:prstGeom prst="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kumimoji="1" lang="ja-JP" altLang="en-US" sz="1400" dirty="0">
                <a:solidFill>
                  <a:srgbClr val="000000"/>
                </a:solidFill>
                <a:latin typeface="Meiryo UI" panose="020B0604030504040204" pitchFamily="50" charset="-128"/>
                <a:ea typeface="Meiryo UI" panose="020B0604030504040204" pitchFamily="50" charset="-128"/>
              </a:rPr>
              <a:t>住宅確保要配慮者の生活の安定及び向上に関する情報の提供・相談</a:t>
            </a:r>
            <a:endParaRPr kumimoji="1" lang="en-US" altLang="ja-JP" sz="1400" dirty="0">
              <a:solidFill>
                <a:srgbClr val="00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533736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角丸四角形 97"/>
          <p:cNvSpPr/>
          <p:nvPr/>
        </p:nvSpPr>
        <p:spPr>
          <a:xfrm>
            <a:off x="1007604" y="1423353"/>
            <a:ext cx="7182798" cy="2325736"/>
          </a:xfrm>
          <a:prstGeom prst="roundRect">
            <a:avLst>
              <a:gd name="adj" fmla="val 3734"/>
            </a:avLst>
          </a:prstGeom>
          <a:solidFill>
            <a:schemeClr val="bg1">
              <a:alpha val="2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Arial"/>
              <a:ea typeface="ＭＳ Ｐゴシック"/>
            </a:endParaRPr>
          </a:p>
        </p:txBody>
      </p:sp>
      <p:graphicFrame>
        <p:nvGraphicFramePr>
          <p:cNvPr id="4" name="グラフ 3"/>
          <p:cNvGraphicFramePr>
            <a:graphicFrameLocks noChangeAspect="1"/>
          </p:cNvGraphicFramePr>
          <p:nvPr/>
        </p:nvGraphicFramePr>
        <p:xfrm>
          <a:off x="3815917" y="2092128"/>
          <a:ext cx="1705993" cy="1720169"/>
        </p:xfrm>
        <a:graphic>
          <a:graphicData uri="http://schemas.openxmlformats.org/drawingml/2006/chart">
            <c:chart xmlns:c="http://schemas.openxmlformats.org/drawingml/2006/chart" xmlns:r="http://schemas.openxmlformats.org/officeDocument/2006/relationships" r:id="rId3"/>
          </a:graphicData>
        </a:graphic>
      </p:graphicFrame>
      <p:sp>
        <p:nvSpPr>
          <p:cNvPr id="97" name="角丸四角形 96"/>
          <p:cNvSpPr/>
          <p:nvPr/>
        </p:nvSpPr>
        <p:spPr>
          <a:xfrm>
            <a:off x="993111" y="3945150"/>
            <a:ext cx="7199267" cy="1914122"/>
          </a:xfrm>
          <a:prstGeom prst="roundRect">
            <a:avLst>
              <a:gd name="adj" fmla="val 4724"/>
            </a:avLst>
          </a:prstGeom>
          <a:solidFill>
            <a:schemeClr val="bg1">
              <a:alpha val="24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Arial"/>
              <a:ea typeface="ＭＳ Ｐゴシック"/>
            </a:endParaRPr>
          </a:p>
        </p:txBody>
      </p:sp>
      <p:sp>
        <p:nvSpPr>
          <p:cNvPr id="5" name="正方形/長方形 4"/>
          <p:cNvSpPr/>
          <p:nvPr/>
        </p:nvSpPr>
        <p:spPr>
          <a:xfrm>
            <a:off x="1115615" y="4131079"/>
            <a:ext cx="3982703" cy="1728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4923" tIns="24923" rIns="24923" bIns="24923" rtlCol="0" anchor="t" anchorCtr="0">
            <a:noAutofit/>
          </a:bodyPr>
          <a:lstStyle/>
          <a:p>
            <a:pPr marL="123095" indent="-123095"/>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 住宅扶助の</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代理納付の実施率は</a:t>
            </a:r>
            <a:r>
              <a:rPr lang="en-US" altLang="ja-JP"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22.0</a:t>
            </a:r>
            <a:r>
              <a:rPr lang="ja-JP" altLang="en-US"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endPar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23095" indent="-123095">
              <a:spcBef>
                <a:spcPts val="225"/>
              </a:spcBef>
            </a:pP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代理納付を推進するため、住宅サイドからの情報提供と福祉サイドの事実確認を組み合わせた事前手続を整備</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51687" indent="-251687">
              <a:spcBef>
                <a:spcPts val="416"/>
              </a:spcBef>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① </a:t>
            </a:r>
            <a:r>
              <a:rPr lang="ja-JP" altLang="en-US" sz="12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賃貸人</a:t>
            </a:r>
            <a:r>
              <a:rPr lang="ja-JP" altLang="en-US" sz="12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から生活保護受給者の家賃滞納等に係る</a:t>
            </a:r>
            <a:r>
              <a:rPr lang="ja-JP" altLang="en-US" sz="12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情報を福祉事務所（保護の実施機関）に通知</a:t>
            </a:r>
            <a:endParaRPr lang="en-US" altLang="ja-JP" sz="12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251687" indent="-251687">
              <a:spcBef>
                <a:spcPts val="416"/>
              </a:spcBef>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 通知を受けた</a:t>
            </a:r>
            <a:r>
              <a:rPr lang="ja-JP" altLang="en-US" sz="12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福祉事務所は速やかに事実確認</a:t>
            </a:r>
            <a:r>
              <a:rPr lang="ja-JP" altLang="en-US" sz="12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を行い</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個別・具体的な</a:t>
            </a:r>
            <a:r>
              <a:rPr lang="ja-JP" altLang="en-US" sz="1200"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代理納付の判断を円滑化</a:t>
            </a:r>
          </a:p>
        </p:txBody>
      </p:sp>
      <p:sp>
        <p:nvSpPr>
          <p:cNvPr id="8" name="正方形/長方形 7"/>
          <p:cNvSpPr/>
          <p:nvPr/>
        </p:nvSpPr>
        <p:spPr>
          <a:xfrm>
            <a:off x="1238753" y="1669079"/>
            <a:ext cx="2172429" cy="258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4923" tIns="24923" rIns="24923" bIns="24923" rtlCol="0" anchor="t" anchorCtr="0">
            <a:spAutoFit/>
          </a:bodyPr>
          <a:lstStyle/>
          <a:p>
            <a:pPr marL="120897" indent="-120897" algn="ctr"/>
            <a:r>
              <a:rPr lang="ja-JP" altLang="en-US" sz="135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被保護世帯は</a:t>
            </a:r>
            <a:r>
              <a:rPr lang="en-US" altLang="ja-JP" sz="1350" u="sng" dirty="0">
                <a:solidFill>
                  <a:srgbClr val="B91E00"/>
                </a:solidFill>
                <a:latin typeface="メイリオ" panose="020B0604030504040204" pitchFamily="50" charset="-128"/>
                <a:ea typeface="メイリオ" panose="020B0604030504040204" pitchFamily="50" charset="-128"/>
                <a:cs typeface="メイリオ" panose="020B0604030504040204" pitchFamily="50" charset="-128"/>
              </a:rPr>
              <a:t>160</a:t>
            </a:r>
            <a:r>
              <a:rPr lang="ja-JP" altLang="en-US" sz="1350" u="sng" dirty="0">
                <a:solidFill>
                  <a:srgbClr val="B91E00"/>
                </a:solidFill>
                <a:latin typeface="メイリオ" panose="020B0604030504040204" pitchFamily="50" charset="-128"/>
                <a:ea typeface="メイリオ" panose="020B0604030504040204" pitchFamily="50" charset="-128"/>
                <a:cs typeface="メイリオ" panose="020B0604030504040204" pitchFamily="50" charset="-128"/>
              </a:rPr>
              <a:t>万世帯</a:t>
            </a:r>
            <a:endParaRPr lang="en-US" altLang="ja-JP" sz="1350" u="sng" dirty="0">
              <a:solidFill>
                <a:srgbClr val="B91E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5998666" y="1474900"/>
            <a:ext cx="2048090" cy="46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4923" tIns="24923" rIns="24923" bIns="24923" rtlCol="0" anchor="t" anchorCtr="0">
            <a:spAutoFit/>
          </a:bodyPr>
          <a:lstStyle/>
          <a:p>
            <a:pPr marL="120897" indent="-120897" algn="ctr"/>
            <a:r>
              <a:rPr lang="ja-JP" altLang="en-US" sz="135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被保護</a:t>
            </a:r>
            <a:r>
              <a:rPr lang="ja-JP" altLang="ja-JP" sz="135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者の入居に</a:t>
            </a:r>
            <a:r>
              <a:rPr lang="ja-JP" altLang="en-US" sz="135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対して</a:t>
            </a:r>
            <a:endParaRPr lang="en-US" altLang="ja-JP" sz="135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a:p>
            <a:pPr marL="120897" indent="-120897" algn="ctr"/>
            <a:r>
              <a:rPr lang="ja-JP" altLang="ja-JP" sz="135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大家の</a:t>
            </a:r>
            <a:r>
              <a:rPr lang="ja-JP" altLang="ja-JP" sz="1350" u="sng" dirty="0">
                <a:solidFill>
                  <a:srgbClr val="B91E00"/>
                </a:solidFill>
                <a:latin typeface="メイリオ" panose="020B0604030504040204" pitchFamily="50" charset="-128"/>
                <a:ea typeface="メイリオ" panose="020B0604030504040204" pitchFamily="50" charset="-128"/>
                <a:cs typeface="メイリオ" panose="020B0604030504040204" pitchFamily="50" charset="-128"/>
              </a:rPr>
              <a:t>６割が拒否感</a:t>
            </a:r>
            <a:endParaRPr lang="en-US" altLang="ja-JP" sz="1350" u="sng" dirty="0">
              <a:solidFill>
                <a:srgbClr val="B91E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3548557" y="1662789"/>
            <a:ext cx="2338972" cy="2580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4923" tIns="24923" rIns="24923" bIns="24923" rtlCol="0" anchor="t" anchorCtr="0">
            <a:spAutoFit/>
          </a:bodyPr>
          <a:lstStyle/>
          <a:p>
            <a:pPr marL="120897" indent="-120897" algn="ctr"/>
            <a:r>
              <a:rPr lang="ja-JP" altLang="en-US" sz="135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被保護世帯の</a:t>
            </a:r>
            <a:r>
              <a:rPr lang="ja-JP" altLang="en-US" sz="1350" u="sng" dirty="0">
                <a:solidFill>
                  <a:srgbClr val="B91E00"/>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350" u="sng" dirty="0">
                <a:solidFill>
                  <a:srgbClr val="B91E00"/>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350" u="sng" dirty="0">
                <a:solidFill>
                  <a:srgbClr val="B91E00"/>
                </a:solidFill>
                <a:latin typeface="メイリオ" panose="020B0604030504040204" pitchFamily="50" charset="-128"/>
                <a:ea typeface="メイリオ" panose="020B0604030504040204" pitchFamily="50" charset="-128"/>
                <a:cs typeface="メイリオ" panose="020B0604030504040204" pitchFamily="50" charset="-128"/>
              </a:rPr>
              <a:t>割</a:t>
            </a:r>
            <a:r>
              <a:rPr lang="ja-JP" altLang="en-US" sz="135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1350" u="sng" dirty="0">
                <a:solidFill>
                  <a:srgbClr val="B91E00"/>
                </a:solidFill>
                <a:latin typeface="メイリオ" panose="020B0604030504040204" pitchFamily="50" charset="-128"/>
                <a:ea typeface="メイリオ" panose="020B0604030504040204" pitchFamily="50" charset="-128"/>
                <a:cs typeface="メイリオ" panose="020B0604030504040204" pitchFamily="50" charset="-128"/>
              </a:rPr>
              <a:t>借家</a:t>
            </a:r>
            <a:endParaRPr lang="en-US" altLang="ja-JP" sz="135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7" name="グラフ 16"/>
          <p:cNvGraphicFramePr>
            <a:graphicFrameLocks noChangeAspect="1"/>
          </p:cNvGraphicFramePr>
          <p:nvPr>
            <p:extLst>
              <p:ext uri="{D42A27DB-BD31-4B8C-83A1-F6EECF244321}">
                <p14:modId xmlns:p14="http://schemas.microsoft.com/office/powerpoint/2010/main" val="3142090006"/>
              </p:ext>
            </p:extLst>
          </p:nvPr>
        </p:nvGraphicFramePr>
        <p:xfrm>
          <a:off x="6251698" y="1906860"/>
          <a:ext cx="1938704" cy="1842228"/>
        </p:xfrm>
        <a:graphic>
          <a:graphicData uri="http://schemas.openxmlformats.org/drawingml/2006/chart">
            <c:chart xmlns:c="http://schemas.openxmlformats.org/drawingml/2006/chart" xmlns:r="http://schemas.openxmlformats.org/officeDocument/2006/relationships" r:id="rId4"/>
          </a:graphicData>
        </a:graphic>
      </p:graphicFrame>
      <p:sp>
        <p:nvSpPr>
          <p:cNvPr id="16" name="正方形/長方形 15"/>
          <p:cNvSpPr/>
          <p:nvPr/>
        </p:nvSpPr>
        <p:spPr>
          <a:xfrm>
            <a:off x="5399620" y="2241275"/>
            <a:ext cx="1440632" cy="1158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lnSpc>
                <a:spcPct val="200000"/>
              </a:lnSpc>
              <a:spcAft>
                <a:spcPts val="623"/>
              </a:spcAft>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単身の高齢者</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ct val="200000"/>
              </a:lnSpc>
              <a:spcAft>
                <a:spcPts val="623"/>
              </a:spcAft>
            </a:pPr>
            <a:r>
              <a:rPr lang="ja-JP" altLang="en-US" sz="900" b="1" dirty="0">
                <a:solidFill>
                  <a:srgbClr val="B91E00"/>
                </a:solidFill>
                <a:latin typeface="メイリオ" panose="020B0604030504040204" pitchFamily="50" charset="-128"/>
                <a:ea typeface="メイリオ" panose="020B0604030504040204" pitchFamily="50" charset="-128"/>
                <a:cs typeface="メイリオ" panose="020B0604030504040204" pitchFamily="50" charset="-128"/>
              </a:rPr>
              <a:t>生活保護受給者</a:t>
            </a:r>
            <a:endParaRPr lang="en-US" altLang="ja-JP" sz="900" b="1" dirty="0">
              <a:solidFill>
                <a:srgbClr val="B91E00"/>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ct val="200000"/>
              </a:lnSpc>
              <a:spcAft>
                <a:spcPts val="623"/>
              </a:spcAft>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高齢者のみの世帯</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ct val="200000"/>
              </a:lnSpc>
              <a:spcAft>
                <a:spcPts val="623"/>
              </a:spcAft>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一人親世帯</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1646498" y="1961639"/>
            <a:ext cx="1526657" cy="161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marL="120897" indent="-120897" algn="ctr"/>
            <a:r>
              <a:rPr lang="ja-JP" altLang="en-US" sz="105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［被保護世帯数の推移］</a:t>
            </a:r>
            <a:endParaRPr lang="en-US" altLang="ja-JP" sz="105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6354835" y="1965034"/>
            <a:ext cx="1370285" cy="161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ct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［大家の入居拒否感］</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p:cNvSpPr/>
          <p:nvPr/>
        </p:nvSpPr>
        <p:spPr>
          <a:xfrm>
            <a:off x="3833475" y="1965034"/>
            <a:ext cx="1766422" cy="161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marL="120897" indent="-120897" algn="ctr"/>
            <a:r>
              <a:rPr lang="ja-JP" altLang="en-US" sz="105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［被保護世帯の住居の種類］</a:t>
            </a:r>
            <a:endParaRPr lang="en-US" altLang="ja-JP" sz="105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7190239" y="3595601"/>
            <a:ext cx="856517" cy="121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ja-JP" altLang="en-US" sz="78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8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H26 </a:t>
            </a:r>
            <a:r>
              <a:rPr lang="ja-JP" altLang="en-US" sz="78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民間調査）</a:t>
            </a:r>
            <a:endParaRPr lang="en-US" altLang="ja-JP" sz="788"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パイ 25"/>
          <p:cNvSpPr>
            <a:spLocks noChangeAspect="1"/>
          </p:cNvSpPr>
          <p:nvPr/>
        </p:nvSpPr>
        <p:spPr>
          <a:xfrm>
            <a:off x="4179773" y="2290523"/>
            <a:ext cx="1056191" cy="1068599"/>
          </a:xfrm>
          <a:prstGeom prst="pie">
            <a:avLst>
              <a:gd name="adj1" fmla="val 20550941"/>
              <a:gd name="adj2" fmla="val 9049510"/>
            </a:avLst>
          </a:prstGeom>
          <a:noFill/>
          <a:ln>
            <a:solidFill>
              <a:srgbClr val="B91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black"/>
              </a:solidFill>
              <a:latin typeface="Arial"/>
              <a:ea typeface="ＭＳ Ｐゴシック"/>
            </a:endParaRPr>
          </a:p>
        </p:txBody>
      </p:sp>
      <p:sp>
        <p:nvSpPr>
          <p:cNvPr id="100" name="角丸四角形 99"/>
          <p:cNvSpPr/>
          <p:nvPr/>
        </p:nvSpPr>
        <p:spPr>
          <a:xfrm>
            <a:off x="1115617" y="1322768"/>
            <a:ext cx="2608226" cy="225875"/>
          </a:xfrm>
          <a:prstGeom prst="roundRect">
            <a:avLst>
              <a:gd name="adj" fmla="val 37349"/>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r>
              <a:rPr lang="ja-JP" altLang="en-US" sz="1350" dirty="0">
                <a:solidFill>
                  <a:prstClr val="white"/>
                </a:solidFill>
                <a:latin typeface="HGP創英角ｺﾞｼｯｸUB"/>
                <a:ea typeface="HGP創英角ｺﾞｼｯｸUB"/>
                <a:cs typeface="メイリオ" panose="020B0604030504040204" pitchFamily="50" charset="-128"/>
              </a:rPr>
              <a:t>　生活保護受給者の居住の状況</a:t>
            </a:r>
          </a:p>
        </p:txBody>
      </p:sp>
      <p:sp>
        <p:nvSpPr>
          <p:cNvPr id="101" name="角丸四角形 100"/>
          <p:cNvSpPr/>
          <p:nvPr/>
        </p:nvSpPr>
        <p:spPr>
          <a:xfrm>
            <a:off x="1115617" y="3839511"/>
            <a:ext cx="2446208" cy="225875"/>
          </a:xfrm>
          <a:prstGeom prst="roundRect">
            <a:avLst>
              <a:gd name="adj" fmla="val 37349"/>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r>
              <a:rPr lang="ja-JP" altLang="en-US" sz="1350" dirty="0">
                <a:solidFill>
                  <a:prstClr val="white"/>
                </a:solidFill>
                <a:latin typeface="HGP創英角ｺﾞｼｯｸUB"/>
                <a:ea typeface="HGP創英角ｺﾞｼｯｸUB"/>
              </a:rPr>
              <a:t>　住宅扶助の代理納付の推進</a:t>
            </a:r>
          </a:p>
        </p:txBody>
      </p:sp>
      <p:sp>
        <p:nvSpPr>
          <p:cNvPr id="102" name="角丸四角形 101"/>
          <p:cNvSpPr/>
          <p:nvPr/>
        </p:nvSpPr>
        <p:spPr>
          <a:xfrm>
            <a:off x="5942950" y="2491851"/>
            <a:ext cx="2032977" cy="328307"/>
          </a:xfrm>
          <a:prstGeom prst="roundRect">
            <a:avLst/>
          </a:prstGeom>
          <a:noFill/>
          <a:ln cap="rnd">
            <a:solidFill>
              <a:srgbClr val="B91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Arial"/>
              <a:ea typeface="ＭＳ Ｐゴシック"/>
            </a:endParaRPr>
          </a:p>
        </p:txBody>
      </p:sp>
      <p:graphicFrame>
        <p:nvGraphicFramePr>
          <p:cNvPr id="103" name="グラフ 102"/>
          <p:cNvGraphicFramePr>
            <a:graphicFrameLocks/>
          </p:cNvGraphicFramePr>
          <p:nvPr/>
        </p:nvGraphicFramePr>
        <p:xfrm>
          <a:off x="1224321" y="2213644"/>
          <a:ext cx="2095869" cy="1372898"/>
        </p:xfrm>
        <a:graphic>
          <a:graphicData uri="http://schemas.openxmlformats.org/drawingml/2006/chart">
            <c:chart xmlns:c="http://schemas.openxmlformats.org/drawingml/2006/chart" xmlns:r="http://schemas.openxmlformats.org/officeDocument/2006/relationships" r:id="rId5"/>
          </a:graphicData>
        </a:graphic>
      </p:graphicFrame>
      <p:cxnSp>
        <p:nvCxnSpPr>
          <p:cNvPr id="106" name="直線矢印コネクタ 105"/>
          <p:cNvCxnSpPr/>
          <p:nvPr/>
        </p:nvCxnSpPr>
        <p:spPr>
          <a:xfrm>
            <a:off x="5712545" y="4299345"/>
            <a:ext cx="1725599"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7" name="正方形/長方形 106"/>
          <p:cNvSpPr/>
          <p:nvPr/>
        </p:nvSpPr>
        <p:spPr>
          <a:xfrm>
            <a:off x="6133680" y="4036680"/>
            <a:ext cx="901163" cy="239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賃貸借契約</a:t>
            </a:r>
          </a:p>
        </p:txBody>
      </p:sp>
      <p:sp>
        <p:nvSpPr>
          <p:cNvPr id="108" name="角丸四角形 107"/>
          <p:cNvSpPr/>
          <p:nvPr/>
        </p:nvSpPr>
        <p:spPr>
          <a:xfrm>
            <a:off x="5706126" y="5235112"/>
            <a:ext cx="1610082" cy="255346"/>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81000" rtlCol="0" anchor="ctr"/>
          <a:lstStyle/>
          <a:p>
            <a:pPr algn="ctr"/>
            <a:r>
              <a:rPr lang="ja-JP" altLang="en-US" sz="13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福祉事務所</a:t>
            </a:r>
          </a:p>
        </p:txBody>
      </p:sp>
      <p:cxnSp>
        <p:nvCxnSpPr>
          <p:cNvPr id="109" name="直線矢印コネクタ 108"/>
          <p:cNvCxnSpPr/>
          <p:nvPr/>
        </p:nvCxnSpPr>
        <p:spPr>
          <a:xfrm flipH="1">
            <a:off x="7331841" y="4858725"/>
            <a:ext cx="264495" cy="308221"/>
          </a:xfrm>
          <a:prstGeom prst="straightConnector1">
            <a:avLst/>
          </a:prstGeom>
          <a:ln w="25400">
            <a:solidFill>
              <a:schemeClr val="bg1">
                <a:lumMod val="50000"/>
              </a:schemeClr>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p:nvPr/>
        </p:nvCxnSpPr>
        <p:spPr>
          <a:xfrm>
            <a:off x="5718625" y="4432484"/>
            <a:ext cx="1723275" cy="0"/>
          </a:xfrm>
          <a:prstGeom prst="straightConnector1">
            <a:avLst/>
          </a:prstGeom>
          <a:ln w="25400">
            <a:solidFill>
              <a:schemeClr val="bg1">
                <a:lumMod val="50000"/>
              </a:schemeClr>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111" name="正方形/長方形 110"/>
          <p:cNvSpPr/>
          <p:nvPr/>
        </p:nvSpPr>
        <p:spPr>
          <a:xfrm>
            <a:off x="6138174" y="4501829"/>
            <a:ext cx="1242138" cy="191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31"/>
              </a:lnSpc>
            </a:pP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家賃・共益費</a:t>
            </a:r>
          </a:p>
        </p:txBody>
      </p:sp>
      <p:sp>
        <p:nvSpPr>
          <p:cNvPr id="112" name="正方形/長方形 111"/>
          <p:cNvSpPr/>
          <p:nvPr/>
        </p:nvSpPr>
        <p:spPr>
          <a:xfrm>
            <a:off x="7467666" y="4885117"/>
            <a:ext cx="722736" cy="366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住宅</a:t>
            </a:r>
            <a:endParaRPr lang="en-US" altLang="ja-JP"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5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扶助費等</a:t>
            </a:r>
          </a:p>
        </p:txBody>
      </p:sp>
      <p:cxnSp>
        <p:nvCxnSpPr>
          <p:cNvPr id="113" name="直線矢印コネクタ 112"/>
          <p:cNvCxnSpPr/>
          <p:nvPr/>
        </p:nvCxnSpPr>
        <p:spPr>
          <a:xfrm>
            <a:off x="5544879" y="4843260"/>
            <a:ext cx="280493" cy="338516"/>
          </a:xfrm>
          <a:prstGeom prst="straightConnector1">
            <a:avLst/>
          </a:prstGeom>
          <a:ln w="50800">
            <a:solidFill>
              <a:srgbClr val="0000FF"/>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114" name="正方形/長方形 113"/>
          <p:cNvSpPr/>
          <p:nvPr/>
        </p:nvSpPr>
        <p:spPr>
          <a:xfrm>
            <a:off x="5694361" y="4840122"/>
            <a:ext cx="1685951" cy="385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ja-JP" altLang="en-US" sz="105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③（必要とされた場合）</a:t>
            </a:r>
            <a:endParaRPr lang="en-US" altLang="ja-JP" sz="105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住宅扶助費等の代理納付</a:t>
            </a:r>
            <a:endParaRPr lang="en-US" altLang="ja-JP" sz="105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角丸四角形 114"/>
          <p:cNvSpPr/>
          <p:nvPr/>
        </p:nvSpPr>
        <p:spPr>
          <a:xfrm>
            <a:off x="5328084" y="4107213"/>
            <a:ext cx="270000" cy="71494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13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賃貸人</a:t>
            </a:r>
          </a:p>
        </p:txBody>
      </p:sp>
      <p:sp>
        <p:nvSpPr>
          <p:cNvPr id="116" name="角丸四角形 115"/>
          <p:cNvSpPr/>
          <p:nvPr/>
        </p:nvSpPr>
        <p:spPr>
          <a:xfrm>
            <a:off x="7516973" y="4107213"/>
            <a:ext cx="270000" cy="71494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27000" tIns="0" rIns="32400" bIns="0" rtlCol="0" anchor="ctr"/>
          <a:lstStyle/>
          <a:p>
            <a:pPr algn="ctr"/>
            <a:r>
              <a:rPr lang="ja-JP" altLang="en-US" sz="13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受給者</a:t>
            </a:r>
          </a:p>
        </p:txBody>
      </p:sp>
      <p:sp>
        <p:nvSpPr>
          <p:cNvPr id="117" name="環状矢印 116"/>
          <p:cNvSpPr/>
          <p:nvPr/>
        </p:nvSpPr>
        <p:spPr>
          <a:xfrm rot="1329379" flipH="1">
            <a:off x="5791413" y="4514355"/>
            <a:ext cx="677360" cy="871315"/>
          </a:xfrm>
          <a:prstGeom prst="circularArrow">
            <a:avLst>
              <a:gd name="adj1" fmla="val 5308"/>
              <a:gd name="adj2" fmla="val 878522"/>
              <a:gd name="adj3" fmla="val 20267619"/>
              <a:gd name="adj4" fmla="val 17212504"/>
              <a:gd name="adj5" fmla="val 6362"/>
            </a:avLst>
          </a:prstGeom>
          <a:solidFill>
            <a:srgbClr val="66FF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18" name="直線矢印コネクタ 117"/>
          <p:cNvCxnSpPr/>
          <p:nvPr/>
        </p:nvCxnSpPr>
        <p:spPr>
          <a:xfrm>
            <a:off x="5436097" y="4882756"/>
            <a:ext cx="284009" cy="3379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9" name="正方形/長方形 118"/>
          <p:cNvSpPr/>
          <p:nvPr/>
        </p:nvSpPr>
        <p:spPr>
          <a:xfrm>
            <a:off x="5004048" y="5002628"/>
            <a:ext cx="641949" cy="385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① 情報</a:t>
            </a:r>
            <a:endParaRPr lang="en-US" altLang="ja-JP" sz="105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提供</a:t>
            </a:r>
          </a:p>
        </p:txBody>
      </p:sp>
      <p:sp>
        <p:nvSpPr>
          <p:cNvPr id="120" name="正方形/長方形 119"/>
          <p:cNvSpPr/>
          <p:nvPr/>
        </p:nvSpPr>
        <p:spPr>
          <a:xfrm>
            <a:off x="5654856" y="5486291"/>
            <a:ext cx="1743793" cy="385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② 代理納付の要否を判断</a:t>
            </a:r>
            <a:endParaRPr lang="en-US" altLang="ja-JP" sz="105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するための事実確認</a:t>
            </a:r>
          </a:p>
        </p:txBody>
      </p:sp>
      <p:sp>
        <p:nvSpPr>
          <p:cNvPr id="39" name="正方形/長方形 38"/>
          <p:cNvSpPr/>
          <p:nvPr/>
        </p:nvSpPr>
        <p:spPr>
          <a:xfrm>
            <a:off x="1061611" y="2083276"/>
            <a:ext cx="590924" cy="121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marL="120897" indent="-120897" algn="ctr"/>
            <a:r>
              <a:rPr lang="ja-JP" altLang="en-US" sz="788"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rPr>
              <a:t>（万世帯）</a:t>
            </a:r>
            <a:endParaRPr lang="en-US" altLang="ja-JP" sz="788"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タイトル 1">
            <a:extLst>
              <a:ext uri="{FF2B5EF4-FFF2-40B4-BE49-F238E27FC236}">
                <a16:creationId xmlns:a16="http://schemas.microsoft.com/office/drawing/2014/main" id="{DC4C5480-58B1-435A-8F5C-DA2F32230740}"/>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（参考）住宅扶助の代理納付の推進（生活保護制度）</a:t>
            </a:r>
          </a:p>
        </p:txBody>
      </p:sp>
      <p:sp>
        <p:nvSpPr>
          <p:cNvPr id="41" name="正方形/長方形 40">
            <a:extLst>
              <a:ext uri="{FF2B5EF4-FFF2-40B4-BE49-F238E27FC236}">
                <a16:creationId xmlns:a16="http://schemas.microsoft.com/office/drawing/2014/main" id="{78F5DDB5-F440-4169-8804-D681D0B05DD6}"/>
              </a:ext>
            </a:extLst>
          </p:cNvPr>
          <p:cNvSpPr/>
          <p:nvPr/>
        </p:nvSpPr>
        <p:spPr>
          <a:xfrm>
            <a:off x="4803041" y="6196271"/>
            <a:ext cx="3250956" cy="225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rPr>
              <a:t>国土交通省資料、厚生労働省資料をもとに一部調整</a:t>
            </a:r>
          </a:p>
        </p:txBody>
      </p:sp>
      <p:sp>
        <p:nvSpPr>
          <p:cNvPr id="42" name="スライド番号プレースホルダー 3">
            <a:extLst>
              <a:ext uri="{FF2B5EF4-FFF2-40B4-BE49-F238E27FC236}">
                <a16:creationId xmlns:a16="http://schemas.microsoft.com/office/drawing/2014/main" id="{3700EBFE-C917-4A7D-BE08-E1D6DCE32311}"/>
              </a:ext>
            </a:extLst>
          </p:cNvPr>
          <p:cNvSpPr>
            <a:spLocks noGrp="1"/>
          </p:cNvSpPr>
          <p:nvPr>
            <p:ph type="sldNum" sz="quarter" idx="12"/>
          </p:nvPr>
        </p:nvSpPr>
        <p:spPr>
          <a:xfrm>
            <a:off x="6412847" y="6356351"/>
            <a:ext cx="2102503" cy="365125"/>
          </a:xfrm>
        </p:spPr>
        <p:txBody>
          <a:bodyPr/>
          <a:lstStyle/>
          <a:p>
            <a:fld id="{5FDA2957-D8DF-433F-96C1-785BB98D1D08}" type="slidenum">
              <a:rPr kumimoji="1" lang="ja-JP" altLang="en-US" smtClean="0"/>
              <a:t>123</a:t>
            </a:fld>
            <a:endParaRPr kumimoji="1" lang="ja-JP" altLang="en-US" dirty="0"/>
          </a:p>
        </p:txBody>
      </p:sp>
    </p:spTree>
    <p:extLst>
      <p:ext uri="{BB962C8B-B14F-4D97-AF65-F5344CB8AC3E}">
        <p14:creationId xmlns:p14="http://schemas.microsoft.com/office/powerpoint/2010/main" val="21759191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116CDB1-8EA8-4B1A-8270-8DF3E51188FF}"/>
              </a:ext>
            </a:extLst>
          </p:cNvPr>
          <p:cNvSpPr txBox="1"/>
          <p:nvPr/>
        </p:nvSpPr>
        <p:spPr>
          <a:xfrm>
            <a:off x="482600" y="1265072"/>
            <a:ext cx="6756400" cy="3028650"/>
          </a:xfrm>
          <a:prstGeom prst="rect">
            <a:avLst/>
          </a:prstGeom>
          <a:noFill/>
        </p:spPr>
        <p:txBody>
          <a:bodyPr wrap="square" rtlCol="0">
            <a:spAutoFit/>
          </a:bodyPr>
          <a:lstStyle/>
          <a:p>
            <a:pPr>
              <a:lnSpc>
                <a:spcPct val="150000"/>
              </a:lnSpc>
              <a:spcAft>
                <a:spcPts val="600"/>
              </a:spcAft>
            </a:pPr>
            <a:r>
              <a:rPr lang="ja-JP" altLang="en-US" sz="2000" b="1" dirty="0">
                <a:latin typeface="Meiryo UI" panose="020B0604030504040204" pitchFamily="50" charset="-128"/>
                <a:ea typeface="Meiryo UI" panose="020B0604030504040204" pitchFamily="50" charset="-128"/>
              </a:rPr>
              <a:t>５．居住支援法人の制度</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dirty="0">
                <a:latin typeface="Meiryo UI" panose="020B0604030504040204" pitchFamily="50" charset="-128"/>
                <a:ea typeface="Meiryo UI" panose="020B0604030504040204" pitchFamily="50" charset="-128"/>
              </a:rPr>
              <a:t>（１）新たな住宅セーフティネット制度の概要</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b="1" dirty="0">
                <a:highlight>
                  <a:srgbClr val="FFFF00"/>
                </a:highlight>
                <a:latin typeface="Meiryo UI" panose="020B0604030504040204" pitchFamily="50" charset="-128"/>
                <a:ea typeface="Meiryo UI" panose="020B0604030504040204" pitchFamily="50" charset="-128"/>
              </a:rPr>
              <a:t>（２）居住支援法人の役割</a:t>
            </a:r>
            <a:endParaRPr lang="en-US" altLang="ja-JP" sz="2000" b="1" dirty="0">
              <a:highlight>
                <a:srgbClr val="FFFF00"/>
              </a:highlight>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６．居住支援法人による支援の概要とポイント</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７</a:t>
            </a:r>
            <a:r>
              <a:rPr lang="zh-TW" altLang="en-US"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自立生活援助事業者と居住支援法人の連携</a:t>
            </a:r>
            <a:endParaRPr lang="en-US" altLang="zh-TW"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８．グループディスカッション</a:t>
            </a:r>
            <a:endParaRPr lang="zh-TW" altLang="en-US" sz="2000"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A5758320-9F89-4A9D-9398-9A64C4037F99}"/>
              </a:ext>
            </a:extLst>
          </p:cNvPr>
          <p:cNvSpPr/>
          <p:nvPr/>
        </p:nvSpPr>
        <p:spPr>
          <a:xfrm>
            <a:off x="551006" y="538902"/>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午後の部：自立生活援助事業者と居住支援法人の連携</a:t>
            </a:r>
            <a:endParaRPr lang="ja-JP" altLang="en-US" sz="2400" dirty="0"/>
          </a:p>
        </p:txBody>
      </p:sp>
      <p:sp>
        <p:nvSpPr>
          <p:cNvPr id="11" name="正方形/長方形 10">
            <a:extLst>
              <a:ext uri="{FF2B5EF4-FFF2-40B4-BE49-F238E27FC236}">
                <a16:creationId xmlns:a16="http://schemas.microsoft.com/office/drawing/2014/main" id="{10D6F93D-87B5-48C6-B3BB-0EC03E78CAE7}"/>
              </a:ext>
            </a:extLst>
          </p:cNvPr>
          <p:cNvSpPr/>
          <p:nvPr/>
        </p:nvSpPr>
        <p:spPr>
          <a:xfrm>
            <a:off x="5839691" y="1265072"/>
            <a:ext cx="3052057" cy="3584721"/>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lnSpc>
                <a:spcPct val="150000"/>
              </a:lnSpc>
            </a:pPr>
            <a:r>
              <a:rPr lang="ja-JP" altLang="en-US" sz="1400" b="1" dirty="0">
                <a:latin typeface="Meiryo UI" panose="020B0604030504040204" pitchFamily="50" charset="-128"/>
                <a:ea typeface="Meiryo UI" panose="020B0604030504040204" pitchFamily="50" charset="-128"/>
              </a:rPr>
              <a:t>本セクションの狙い</a:t>
            </a:r>
            <a:endParaRPr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このセクションでは、新たな住宅セーフティネット制度における居住支援法人の位置づけと求められる役割についてご理解頂きます。</a:t>
            </a:r>
          </a:p>
        </p:txBody>
      </p:sp>
    </p:spTree>
    <p:extLst>
      <p:ext uri="{BB962C8B-B14F-4D97-AF65-F5344CB8AC3E}">
        <p14:creationId xmlns:p14="http://schemas.microsoft.com/office/powerpoint/2010/main" val="3088372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0AFCB8F0-41EC-4B06-AEFB-2FD3906EE64B}"/>
              </a:ext>
            </a:extLst>
          </p:cNvPr>
          <p:cNvPicPr>
            <a:picLocks noChangeAspect="1"/>
          </p:cNvPicPr>
          <p:nvPr/>
        </p:nvPicPr>
        <p:blipFill>
          <a:blip r:embed="rId2"/>
          <a:stretch>
            <a:fillRect/>
          </a:stretch>
        </p:blipFill>
        <p:spPr>
          <a:xfrm>
            <a:off x="1031346" y="1852395"/>
            <a:ext cx="7081308" cy="4636998"/>
          </a:xfrm>
          <a:prstGeom prst="rect">
            <a:avLst/>
          </a:prstGeom>
        </p:spPr>
      </p:pic>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125</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１）居住支援法人の法的位置づけ</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981436"/>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l"/>
            <a:r>
              <a:rPr lang="ja-JP" altLang="en-US" sz="1400" dirty="0">
                <a:latin typeface="Meiryo UI" panose="020B0604030504040204" pitchFamily="50" charset="-128"/>
                <a:ea typeface="Meiryo UI" panose="020B0604030504040204" pitchFamily="50" charset="-128"/>
              </a:rPr>
              <a:t>居住支援法人の指定は都道府県が行います。そのため、居住支援法人としての申請手続きをする場合は、都道府県の担当窓口に手続きの確認をする必要があります。</a:t>
            </a:r>
            <a:br>
              <a:rPr lang="en-US" altLang="ja-JP"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なお、居住支援法人の申請をできる法人は、</a:t>
            </a:r>
            <a:r>
              <a:rPr lang="ja-JP" altLang="en-US" sz="1400" dirty="0">
                <a:solidFill>
                  <a:schemeClr val="accent5">
                    <a:lumMod val="50000"/>
                  </a:schemeClr>
                </a:solidFill>
                <a:latin typeface="Meiryo UI" panose="020B0604030504040204" pitchFamily="50" charset="-128"/>
                <a:ea typeface="Meiryo UI" panose="020B0604030504040204" pitchFamily="50" charset="-128"/>
              </a:rPr>
              <a:t>特定非営利活動法人、一般社団法人、一般財団法人、社会福祉法人などの営利を目的としない法人の他、居住支援を目的とする会社等</a:t>
            </a:r>
            <a:r>
              <a:rPr lang="ja-JP" altLang="en-US" sz="1400" dirty="0">
                <a:latin typeface="Meiryo UI" panose="020B0604030504040204" pitchFamily="50" charset="-128"/>
                <a:ea typeface="Meiryo UI" panose="020B0604030504040204" pitchFamily="50" charset="-128"/>
              </a:rPr>
              <a:t>とされています。</a:t>
            </a:r>
          </a:p>
        </p:txBody>
      </p:sp>
      <p:sp>
        <p:nvSpPr>
          <p:cNvPr id="13" name="正方形/長方形 12">
            <a:extLst>
              <a:ext uri="{FF2B5EF4-FFF2-40B4-BE49-F238E27FC236}">
                <a16:creationId xmlns:a16="http://schemas.microsoft.com/office/drawing/2014/main" id="{72D90A92-A97A-4EC8-96E9-F231DE8ED258}"/>
              </a:ext>
            </a:extLst>
          </p:cNvPr>
          <p:cNvSpPr/>
          <p:nvPr/>
        </p:nvSpPr>
        <p:spPr>
          <a:xfrm>
            <a:off x="6204390" y="6489393"/>
            <a:ext cx="1891784" cy="211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rPr>
              <a:t>国土交通省ホームページより</a:t>
            </a:r>
          </a:p>
        </p:txBody>
      </p:sp>
    </p:spTree>
    <p:extLst>
      <p:ext uri="{BB962C8B-B14F-4D97-AF65-F5344CB8AC3E}">
        <p14:creationId xmlns:p14="http://schemas.microsoft.com/office/powerpoint/2010/main" val="20539049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126</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２）居住支援協議会の位置づけ</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l"/>
            <a:r>
              <a:rPr lang="ja-JP" altLang="en-US" sz="1400" dirty="0">
                <a:latin typeface="Meiryo UI" panose="020B0604030504040204" pitchFamily="50" charset="-128"/>
                <a:ea typeface="Meiryo UI" panose="020B0604030504040204" pitchFamily="50" charset="-128"/>
              </a:rPr>
              <a:t>住宅セーフティネット法では、住宅確保要配慮者の居住支援に関連して、居住支援法人だけでなく「居住支援協議会」も位置づけられています。これは、地方公共団体、居住支援法人、不動産関係団体等が連携して設立する協議会で、住宅確保要配慮者の民間賃貸住宅への円滑な入居の促進等を図ることを目的としています。</a:t>
            </a:r>
          </a:p>
          <a:p>
            <a:pPr algn="l"/>
            <a:r>
              <a:rPr lang="ja-JP" altLang="en-US" sz="1400" dirty="0">
                <a:latin typeface="Meiryo UI" panose="020B0604030504040204" pitchFamily="50" charset="-128"/>
                <a:ea typeface="Meiryo UI" panose="020B0604030504040204" pitchFamily="50" charset="-128"/>
              </a:rPr>
              <a:t>全国の都道府県に設置されているほか、市区町村で設置している場合もあります。また、設置・運営に当たっては地方公共団体だけでなく、居住支援法人等が事務局等を担っている場合もあります。参加メンバーについては地方公共団体によって様々であり、指定されたすべての居住支援法人が参加メンバーとなっている場合もあります。</a:t>
            </a:r>
            <a:endParaRPr lang="en-US" altLang="ja-JP" sz="1400" dirty="0">
              <a:latin typeface="Meiryo UI" panose="020B0604030504040204" pitchFamily="50" charset="-128"/>
              <a:ea typeface="Meiryo UI" panose="020B0604030504040204" pitchFamily="50" charset="-128"/>
            </a:endParaRPr>
          </a:p>
          <a:p>
            <a:pPr algn="l"/>
            <a:r>
              <a:rPr lang="ja-JP" altLang="en-US" sz="1400" dirty="0">
                <a:latin typeface="Meiryo UI" panose="020B0604030504040204" pitchFamily="50" charset="-128"/>
                <a:ea typeface="Meiryo UI" panose="020B0604030504040204" pitchFamily="50" charset="-128"/>
              </a:rPr>
              <a:t>次頁に居住支援協議会の概要を掲載しておりますが、住宅確保要配慮者の民間賃貸住宅への円滑な入居の促進をするために、地域住宅協議会や生活福祉・就労支援協議会、自立支援協議会等との関連協議会との連携も重要になります。さらに、居住支援協議会によっては直接相談事業を担っているところもあります。活動内容も居住支援協議会によって様々となっておりますが、いずれにせよ居住支援法人との連携が重要となっているところです。</a:t>
            </a:r>
          </a:p>
        </p:txBody>
      </p:sp>
    </p:spTree>
    <p:extLst>
      <p:ext uri="{BB962C8B-B14F-4D97-AF65-F5344CB8AC3E}">
        <p14:creationId xmlns:p14="http://schemas.microsoft.com/office/powerpoint/2010/main" val="12498890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127</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（参考）居住支援協議会の概要</a:t>
            </a:r>
          </a:p>
        </p:txBody>
      </p:sp>
      <p:pic>
        <p:nvPicPr>
          <p:cNvPr id="3" name="図 2">
            <a:extLst>
              <a:ext uri="{FF2B5EF4-FFF2-40B4-BE49-F238E27FC236}">
                <a16:creationId xmlns:a16="http://schemas.microsoft.com/office/drawing/2014/main" id="{7BB4A6F6-F6CD-48FA-96DF-73AA679AAEE8}"/>
              </a:ext>
            </a:extLst>
          </p:cNvPr>
          <p:cNvPicPr>
            <a:picLocks noChangeAspect="1"/>
          </p:cNvPicPr>
          <p:nvPr/>
        </p:nvPicPr>
        <p:blipFill>
          <a:blip r:embed="rId2"/>
          <a:stretch>
            <a:fillRect/>
          </a:stretch>
        </p:blipFill>
        <p:spPr>
          <a:xfrm>
            <a:off x="234979" y="1114478"/>
            <a:ext cx="8674042" cy="4636964"/>
          </a:xfrm>
          <a:prstGeom prst="rect">
            <a:avLst/>
          </a:prstGeom>
        </p:spPr>
      </p:pic>
      <p:sp>
        <p:nvSpPr>
          <p:cNvPr id="8" name="正方形/長方形 7">
            <a:extLst>
              <a:ext uri="{FF2B5EF4-FFF2-40B4-BE49-F238E27FC236}">
                <a16:creationId xmlns:a16="http://schemas.microsoft.com/office/drawing/2014/main" id="{5BB4CC36-7E9D-4739-977F-7D9EBF2F4406}"/>
              </a:ext>
            </a:extLst>
          </p:cNvPr>
          <p:cNvSpPr/>
          <p:nvPr/>
        </p:nvSpPr>
        <p:spPr>
          <a:xfrm>
            <a:off x="6204390" y="5842729"/>
            <a:ext cx="1891784" cy="211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rPr>
              <a:t>国土交通省ホームページより</a:t>
            </a:r>
          </a:p>
        </p:txBody>
      </p:sp>
    </p:spTree>
    <p:extLst>
      <p:ext uri="{BB962C8B-B14F-4D97-AF65-F5344CB8AC3E}">
        <p14:creationId xmlns:p14="http://schemas.microsoft.com/office/powerpoint/2010/main" val="23347156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128</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２）居住支援法人に求められる役割</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居住支援においては、「経済的困窮」（ハウスレス）と、社会的孤立（ホームレス）の</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つの視点をもつことが重要です。「ハウスレス」は、家がないということに象徴される経済的な課題のことであり、「ホームレス」はホームと呼べる人との関係が無い、社会的孤立状態と捉えることができ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居住支援を行う上では、上記の</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つの視点をもった上で、単に家がない人に家を提供するのみでなく、人間関係や社会参加を含めた生活の維持までもを対象とした包括的な支援を提供することが求められます。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上記の考え方を前提とすると、居住支援法人が居住支援を行う上で重視すべき役割として以下の７つがあると考えられます。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marL="457200" lvl="1" indent="0">
              <a:buNone/>
            </a:pPr>
            <a:r>
              <a:rPr lang="ja-JP" altLang="en-US" sz="1400" dirty="0">
                <a:latin typeface="Meiryo UI" panose="020B0604030504040204" pitchFamily="50" charset="-128"/>
                <a:ea typeface="Meiryo UI" panose="020B0604030504040204" pitchFamily="50" charset="-128"/>
              </a:rPr>
              <a:t>①ハウスレス・ホームレスの</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つの視点をもつこと</a:t>
            </a:r>
            <a:endParaRPr lang="en-US" altLang="ja-JP" sz="1400" dirty="0">
              <a:latin typeface="Meiryo UI" panose="020B0604030504040204" pitchFamily="50" charset="-128"/>
              <a:ea typeface="Meiryo UI" panose="020B0604030504040204" pitchFamily="50" charset="-128"/>
            </a:endParaRPr>
          </a:p>
          <a:p>
            <a:pPr marL="457200" lvl="1" indent="0">
              <a:buNone/>
            </a:pPr>
            <a:r>
              <a:rPr lang="ja-JP" altLang="en-US" sz="1400" dirty="0">
                <a:latin typeface="Meiryo UI" panose="020B0604030504040204" pitchFamily="50" charset="-128"/>
                <a:ea typeface="Meiryo UI" panose="020B0604030504040204" pitchFamily="50" charset="-128"/>
              </a:rPr>
              <a:t>②総合的な相談支援事業</a:t>
            </a:r>
            <a:endParaRPr lang="en-US" altLang="ja-JP" sz="1400" dirty="0">
              <a:latin typeface="Meiryo UI" panose="020B0604030504040204" pitchFamily="50" charset="-128"/>
              <a:ea typeface="Meiryo UI" panose="020B0604030504040204" pitchFamily="50" charset="-128"/>
            </a:endParaRPr>
          </a:p>
          <a:p>
            <a:pPr marL="457200" lvl="1" indent="0">
              <a:buNone/>
            </a:pPr>
            <a:r>
              <a:rPr lang="ja-JP" altLang="en-US" sz="1400" dirty="0">
                <a:latin typeface="Meiryo UI" panose="020B0604030504040204" pitchFamily="50" charset="-128"/>
                <a:ea typeface="Meiryo UI" panose="020B0604030504040204" pitchFamily="50" charset="-128"/>
              </a:rPr>
              <a:t>③入居者・大家の</a:t>
            </a:r>
            <a:r>
              <a:rPr lang="en-US" altLang="ja-JP" sz="1400" dirty="0">
                <a:latin typeface="Meiryo UI" panose="020B0604030504040204" pitchFamily="50" charset="-128"/>
                <a:ea typeface="Meiryo UI" panose="020B0604030504040204" pitchFamily="50" charset="-128"/>
              </a:rPr>
              <a:t>2 </a:t>
            </a:r>
            <a:r>
              <a:rPr lang="ja-JP" altLang="en-US" sz="1400" dirty="0">
                <a:latin typeface="Meiryo UI" panose="020B0604030504040204" pitchFamily="50" charset="-128"/>
                <a:ea typeface="Meiryo UI" panose="020B0604030504040204" pitchFamily="50" charset="-128"/>
              </a:rPr>
              <a:t>つの安心を支援する</a:t>
            </a:r>
            <a:endParaRPr lang="en-US" altLang="ja-JP" sz="1400" dirty="0">
              <a:latin typeface="Meiryo UI" panose="020B0604030504040204" pitchFamily="50" charset="-128"/>
              <a:ea typeface="Meiryo UI" panose="020B0604030504040204" pitchFamily="50" charset="-128"/>
            </a:endParaRPr>
          </a:p>
          <a:p>
            <a:pPr marL="457200" lvl="1" indent="0">
              <a:buNone/>
            </a:pPr>
            <a:r>
              <a:rPr lang="ja-JP" altLang="en-US" sz="1400" dirty="0">
                <a:latin typeface="Meiryo UI" panose="020B0604030504040204" pitchFamily="50" charset="-128"/>
                <a:ea typeface="Meiryo UI" panose="020B0604030504040204" pitchFamily="50" charset="-128"/>
              </a:rPr>
              <a:t>④債務保証</a:t>
            </a:r>
            <a:endParaRPr lang="en-US" altLang="ja-JP" sz="1400" dirty="0">
              <a:latin typeface="Meiryo UI" panose="020B0604030504040204" pitchFamily="50" charset="-128"/>
              <a:ea typeface="Meiryo UI" panose="020B0604030504040204" pitchFamily="50" charset="-128"/>
            </a:endParaRPr>
          </a:p>
          <a:p>
            <a:pPr marL="457200" lvl="1" indent="0">
              <a:buNone/>
            </a:pPr>
            <a:r>
              <a:rPr lang="ja-JP" altLang="en-US" sz="1400" dirty="0">
                <a:latin typeface="Meiryo UI" panose="020B0604030504040204" pitchFamily="50" charset="-128"/>
                <a:ea typeface="Meiryo UI" panose="020B0604030504040204" pitchFamily="50" charset="-128"/>
              </a:rPr>
              <a:t>⑤入居支援</a:t>
            </a:r>
            <a:endParaRPr lang="en-US" altLang="ja-JP" sz="1400" dirty="0">
              <a:latin typeface="Meiryo UI" panose="020B0604030504040204" pitchFamily="50" charset="-128"/>
              <a:ea typeface="Meiryo UI" panose="020B0604030504040204" pitchFamily="50" charset="-128"/>
            </a:endParaRPr>
          </a:p>
          <a:p>
            <a:pPr marL="457200" lvl="1" indent="0">
              <a:buNone/>
            </a:pPr>
            <a:r>
              <a:rPr lang="ja-JP" altLang="en-US" sz="1400" dirty="0">
                <a:latin typeface="Meiryo UI" panose="020B0604030504040204" pitchFamily="50" charset="-128"/>
                <a:ea typeface="Meiryo UI" panose="020B0604030504040204" pitchFamily="50" charset="-128"/>
              </a:rPr>
              <a:t>⑥本業との連携</a:t>
            </a:r>
            <a:endParaRPr lang="en-US" altLang="ja-JP" sz="1400" dirty="0">
              <a:latin typeface="Meiryo UI" panose="020B0604030504040204" pitchFamily="50" charset="-128"/>
              <a:ea typeface="Meiryo UI" panose="020B0604030504040204" pitchFamily="50" charset="-128"/>
            </a:endParaRPr>
          </a:p>
          <a:p>
            <a:pPr marL="457200" lvl="1" indent="0">
              <a:buNone/>
            </a:pPr>
            <a:r>
              <a:rPr lang="ja-JP" altLang="en-US" sz="1400" dirty="0">
                <a:latin typeface="Meiryo UI" panose="020B0604030504040204" pitchFamily="50" charset="-128"/>
                <a:ea typeface="Meiryo UI" panose="020B0604030504040204" pitchFamily="50" charset="-128"/>
              </a:rPr>
              <a:t>⑦地域のコーディネート事業</a:t>
            </a:r>
            <a:endParaRPr lang="en-US" altLang="ja-JP" sz="1400" dirty="0">
              <a:latin typeface="Meiryo UI" panose="020B0604030504040204" pitchFamily="50" charset="-128"/>
              <a:ea typeface="Meiryo UI" panose="020B0604030504040204" pitchFamily="50" charset="-128"/>
            </a:endParaRPr>
          </a:p>
          <a:p>
            <a:pPr marL="0" indent="0">
              <a:buNone/>
            </a:pPr>
            <a:endParaRPr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85948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628650" y="1293989"/>
            <a:ext cx="7886700" cy="5048074"/>
          </a:xfrm>
        </p:spPr>
        <p:txBody>
          <a:bodyPr>
            <a:normAutofit/>
          </a:bodyPr>
          <a:lstStyle/>
          <a:p>
            <a:r>
              <a:rPr lang="en-US" altLang="ja-JP" sz="1400" dirty="0">
                <a:latin typeface="Meiryo UI" panose="020B0604030504040204" pitchFamily="50" charset="-128"/>
                <a:ea typeface="Meiryo UI" panose="020B0604030504040204" pitchFamily="50" charset="-128"/>
              </a:rPr>
              <a:t>1950</a:t>
            </a:r>
            <a:r>
              <a:rPr lang="ja-JP" altLang="en-US" sz="1400" dirty="0">
                <a:latin typeface="Meiryo UI" panose="020B0604030504040204" pitchFamily="50" charset="-128"/>
                <a:ea typeface="Meiryo UI" panose="020B0604030504040204" pitchFamily="50" charset="-128"/>
              </a:rPr>
              <a:t>年代にデンマークのバンク</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ミケルセンは、障害者が、障害がありながらも普通の市民と同じ生活ができるような、環境づくりをすることがノーマライゼーションの目的と定義しました。これはよく知られていることだと思います。</a:t>
            </a:r>
            <a:endParaRPr lang="en-US" altLang="ja-JP" sz="1400" dirty="0">
              <a:latin typeface="Meiryo UI" panose="020B0604030504040204" pitchFamily="50" charset="-128"/>
              <a:ea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我が国では、「国際障害者</a:t>
            </a:r>
            <a:r>
              <a:rPr lang="ja-JP" altLang="en-US" sz="1400">
                <a:latin typeface="Meiryo UI" panose="020B0604030504040204" pitchFamily="50" charset="-128"/>
                <a:ea typeface="Meiryo UI" panose="020B0604030504040204" pitchFamily="50" charset="-128"/>
              </a:rPr>
              <a:t>年」（</a:t>
            </a:r>
            <a:r>
              <a:rPr lang="en-US" altLang="ja-JP" sz="1400">
                <a:latin typeface="Meiryo UI" panose="020B0604030504040204" pitchFamily="50" charset="-128"/>
                <a:ea typeface="Meiryo UI" panose="020B0604030504040204" pitchFamily="50" charset="-128"/>
              </a:rPr>
              <a:t>1981</a:t>
            </a:r>
            <a:r>
              <a:rPr lang="ja-JP" altLang="en-US" sz="1400" dirty="0">
                <a:latin typeface="Meiryo UI" panose="020B0604030504040204" pitchFamily="50" charset="-128"/>
                <a:ea typeface="Meiryo UI" panose="020B0604030504040204" pitchFamily="50" charset="-128"/>
              </a:rPr>
              <a:t>年）と「国連・障害者の</a:t>
            </a:r>
            <a:r>
              <a:rPr lang="ja-JP" altLang="en-US" sz="1400">
                <a:latin typeface="Meiryo UI" panose="020B0604030504040204" pitchFamily="50" charset="-128"/>
                <a:ea typeface="Meiryo UI" panose="020B0604030504040204" pitchFamily="50" charset="-128"/>
              </a:rPr>
              <a:t>十年」（</a:t>
            </a:r>
            <a:r>
              <a:rPr lang="en-US" altLang="ja-JP" sz="1400">
                <a:latin typeface="Meiryo UI" panose="020B0604030504040204" pitchFamily="50" charset="-128"/>
                <a:ea typeface="Meiryo UI" panose="020B0604030504040204" pitchFamily="50" charset="-128"/>
              </a:rPr>
              <a:t>1983~92</a:t>
            </a:r>
            <a:r>
              <a:rPr lang="ja-JP" altLang="en-US" sz="1400" dirty="0">
                <a:latin typeface="Meiryo UI" panose="020B0604030504040204" pitchFamily="50" charset="-128"/>
                <a:ea typeface="Meiryo UI" panose="020B0604030504040204" pitchFamily="50" charset="-128"/>
              </a:rPr>
              <a:t>年）が、ノーマライゼーションの概念やソーシャルインクルージョンの思想、障害者への人権意識を広げることに大きな影響を与えました。</a:t>
            </a:r>
            <a:endParaRPr lang="en-US" altLang="ja-JP" sz="1400" dirty="0">
              <a:latin typeface="Meiryo UI" panose="020B0604030504040204" pitchFamily="50" charset="-128"/>
              <a:ea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endParaRPr>
          </a:p>
          <a:p>
            <a:r>
              <a:rPr lang="ja-JP" altLang="en-US" sz="1400">
                <a:latin typeface="Meiryo UI" panose="020B0604030504040204" pitchFamily="50" charset="-128"/>
                <a:ea typeface="Meiryo UI" panose="020B0604030504040204" pitchFamily="50" charset="-128"/>
              </a:rPr>
              <a:t>平成５（</a:t>
            </a:r>
            <a:r>
              <a:rPr lang="en-US" altLang="ja-JP" sz="1400">
                <a:latin typeface="Meiryo UI" panose="020B0604030504040204" pitchFamily="50" charset="-128"/>
                <a:ea typeface="Meiryo UI" panose="020B0604030504040204" pitchFamily="50" charset="-128"/>
              </a:rPr>
              <a:t>1993</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rPr>
              <a:t>月には、心身障害者対策基本法が障害者基本法に改正されて、法の理念にノーマライゼーションの考え方が導入されました。</a:t>
            </a:r>
            <a:endParaRPr lang="en-US" altLang="ja-JP" sz="1400" dirty="0">
              <a:latin typeface="Meiryo UI" panose="020B0604030504040204" pitchFamily="50" charset="-128"/>
              <a:ea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この間、欧米では、ノーマライゼーションの理念の浸透とともに、障害者支援における脱施設化と地域生活支援の考え方が一般的となり、障害者の自立生活運動や障害の「社会モデル」の考え方も汲み入れ、後の障害者</a:t>
            </a:r>
            <a:r>
              <a:rPr lang="ja-JP" altLang="en-US" sz="1400">
                <a:latin typeface="Meiryo UI" panose="020B0604030504040204" pitchFamily="50" charset="-128"/>
                <a:ea typeface="Meiryo UI" panose="020B0604030504040204" pitchFamily="50" charset="-128"/>
              </a:rPr>
              <a:t>権利条約（</a:t>
            </a:r>
            <a:r>
              <a:rPr lang="en-US" altLang="ja-JP" sz="1400">
                <a:latin typeface="Meiryo UI" panose="020B0604030504040204" pitchFamily="50" charset="-128"/>
                <a:ea typeface="Meiryo UI" panose="020B0604030504040204" pitchFamily="50" charset="-128"/>
              </a:rPr>
              <a:t>2006</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rPr>
              <a:t>月採択、</a:t>
            </a:r>
            <a:r>
              <a:rPr lang="en-US" altLang="ja-JP" sz="1400" dirty="0">
                <a:latin typeface="Meiryo UI" panose="020B0604030504040204" pitchFamily="50" charset="-128"/>
                <a:ea typeface="Meiryo UI" panose="020B0604030504040204" pitchFamily="50" charset="-128"/>
              </a:rPr>
              <a:t>2008</a:t>
            </a:r>
            <a:r>
              <a:rPr lang="ja-JP" altLang="en-US" sz="1400" dirty="0">
                <a:latin typeface="Meiryo UI" panose="020B0604030504040204" pitchFamily="50" charset="-128"/>
                <a:ea typeface="Meiryo UI" panose="020B0604030504040204" pitchFamily="50" charset="-128"/>
              </a:rPr>
              <a:t>年５月発効）につながりました。</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DF598C83-BEEE-4176-B4B9-ED6BEF599431}"/>
              </a:ext>
            </a:extLst>
          </p:cNvPr>
          <p:cNvSpPr/>
          <p:nvPr/>
        </p:nvSpPr>
        <p:spPr>
          <a:xfrm>
            <a:off x="701393" y="5134821"/>
            <a:ext cx="7741214" cy="1184987"/>
          </a:xfrm>
          <a:prstGeom prst="rect">
            <a:avLst/>
          </a:prstGeom>
          <a:solidFill>
            <a:schemeClr val="accent4">
              <a:lumMod val="20000"/>
              <a:lumOff val="80000"/>
            </a:schemeClr>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r>
              <a:rPr lang="ja-JP" altLang="en-US" sz="1400" dirty="0">
                <a:latin typeface="Meiryo UI" panose="020B0604030504040204" pitchFamily="50" charset="-128"/>
                <a:ea typeface="Meiryo UI" panose="020B0604030504040204" pitchFamily="50" charset="-128"/>
              </a:rPr>
              <a:t>障害者権利条約は、障害者の人権や基本的自由の享有を確保し、障害者の固有の尊厳の尊重を促進するため、障害者の権利の実現のための措置等を規定し、市民的・政治的権利、教育・保健・労働・雇用の権利、社会保障、余暇活動へのアクセスなど、様々な分野における取組みを締約国に求めています。　</a:t>
            </a:r>
            <a:endParaRPr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我が国では、この障害者権利条約に</a:t>
            </a:r>
            <a:r>
              <a:rPr kumimoji="1" lang="ja-JP" altLang="en-US" sz="1400">
                <a:latin typeface="Meiryo UI" panose="020B0604030504040204" pitchFamily="50" charset="-128"/>
                <a:ea typeface="Meiryo UI" panose="020B0604030504040204" pitchFamily="50" charset="-128"/>
              </a:rPr>
              <a:t>平成</a:t>
            </a:r>
            <a:r>
              <a:rPr kumimoji="1" lang="en-US" altLang="ja-JP" sz="1400">
                <a:latin typeface="Meiryo UI" panose="020B0604030504040204" pitchFamily="50" charset="-128"/>
                <a:ea typeface="Meiryo UI" panose="020B0604030504040204" pitchFamily="50" charset="-128"/>
              </a:rPr>
              <a:t>19</a:t>
            </a:r>
            <a:r>
              <a:rPr kumimoji="1" lang="ja-JP" altLang="en-US" sz="1400">
                <a:latin typeface="Meiryo UI" panose="020B0604030504040204" pitchFamily="50" charset="-128"/>
                <a:ea typeface="Meiryo UI" panose="020B0604030504040204" pitchFamily="50" charset="-128"/>
              </a:rPr>
              <a:t>（</a:t>
            </a:r>
            <a:r>
              <a:rPr kumimoji="1" lang="en-US" altLang="ja-JP" sz="1400">
                <a:latin typeface="Meiryo UI" panose="020B0604030504040204" pitchFamily="50" charset="-128"/>
                <a:ea typeface="Meiryo UI" panose="020B0604030504040204" pitchFamily="50" charset="-128"/>
              </a:rPr>
              <a:t>2007</a:t>
            </a:r>
            <a:r>
              <a:rPr kumimoji="1" lang="ja-JP" altLang="en-US" sz="1400" dirty="0">
                <a:latin typeface="Meiryo UI" panose="020B0604030504040204" pitchFamily="50" charset="-128"/>
                <a:ea typeface="Meiryo UI" panose="020B0604030504040204" pitchFamily="50" charset="-128"/>
              </a:rPr>
              <a:t>）年に署名しました。</a:t>
            </a: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p:txBody>
      </p:sp>
      <p:sp>
        <p:nvSpPr>
          <p:cNvPr id="6" name="フローチャート: 端子 5">
            <a:extLst>
              <a:ext uri="{FF2B5EF4-FFF2-40B4-BE49-F238E27FC236}">
                <a16:creationId xmlns:a16="http://schemas.microsoft.com/office/drawing/2014/main" id="{D196C561-D4C2-4CC8-8780-DD7F9AB06D80}"/>
              </a:ext>
            </a:extLst>
          </p:cNvPr>
          <p:cNvSpPr/>
          <p:nvPr/>
        </p:nvSpPr>
        <p:spPr>
          <a:xfrm>
            <a:off x="701393" y="5007872"/>
            <a:ext cx="934921" cy="215218"/>
          </a:xfrm>
          <a:prstGeom prst="flowChartTerminato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ポイント</a:t>
            </a:r>
          </a:p>
        </p:txBody>
      </p:sp>
      <p:sp>
        <p:nvSpPr>
          <p:cNvPr id="14" name="タイトル 1">
            <a:extLst>
              <a:ext uri="{FF2B5EF4-FFF2-40B4-BE49-F238E27FC236}">
                <a16:creationId xmlns:a16="http://schemas.microsoft.com/office/drawing/2014/main" id="{744228EB-F2EC-45C0-B44F-163B33D11E71}"/>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１）なぜ地域生活の支援が求められているのか</a:t>
            </a:r>
            <a:endParaRPr lang="en-US" altLang="ja-JP" dirty="0">
              <a:latin typeface="Meiryo UI" panose="020B0604030504040204" pitchFamily="50" charset="-128"/>
              <a:ea typeface="Meiryo UI" panose="020B0604030504040204" pitchFamily="50" charset="-128"/>
            </a:endParaRPr>
          </a:p>
        </p:txBody>
      </p:sp>
      <p:cxnSp>
        <p:nvCxnSpPr>
          <p:cNvPr id="8" name="直線コネクタ 7">
            <a:extLst>
              <a:ext uri="{FF2B5EF4-FFF2-40B4-BE49-F238E27FC236}">
                <a16:creationId xmlns:a16="http://schemas.microsoft.com/office/drawing/2014/main" id="{F4657AB8-BC1C-45F6-82BE-5F56CF38DE38}"/>
              </a:ext>
            </a:extLst>
          </p:cNvPr>
          <p:cNvCxnSpPr/>
          <p:nvPr/>
        </p:nvCxnSpPr>
        <p:spPr>
          <a:xfrm>
            <a:off x="1934308" y="6180993"/>
            <a:ext cx="34641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143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129</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２）居住支援法人に求められる役割</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marL="0" indent="0">
              <a:buNone/>
            </a:pPr>
            <a:endParaRPr lang="ja-JP" altLang="en-US" sz="14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09CB9A99-A9C7-412D-844B-834A47338456}"/>
              </a:ext>
            </a:extLst>
          </p:cNvPr>
          <p:cNvSpPr/>
          <p:nvPr/>
        </p:nvSpPr>
        <p:spPr>
          <a:xfrm>
            <a:off x="2125753" y="1300515"/>
            <a:ext cx="6527822" cy="945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前述のとおり、ハウスレスとホームレスの</a:t>
            </a:r>
            <a:r>
              <a:rPr lang="en-US" altLang="ja-JP" sz="1400" dirty="0">
                <a:solidFill>
                  <a:srgbClr val="000000"/>
                </a:solidFill>
                <a:latin typeface="Meiryo UI" panose="020B0604030504040204" pitchFamily="50" charset="-128"/>
                <a:ea typeface="Meiryo UI" panose="020B0604030504040204" pitchFamily="50" charset="-128"/>
              </a:rPr>
              <a:t>2</a:t>
            </a:r>
            <a:r>
              <a:rPr lang="ja-JP" altLang="en-US" sz="1400" dirty="0">
                <a:solidFill>
                  <a:srgbClr val="000000"/>
                </a:solidFill>
                <a:latin typeface="Meiryo UI" panose="020B0604030504040204" pitchFamily="50" charset="-128"/>
                <a:ea typeface="Meiryo UI" panose="020B0604030504040204" pitchFamily="50" charset="-128"/>
              </a:rPr>
              <a:t>つの視点をもち、住宅の確保や生活保護受給といった経済的困窮への対応に加え、社会参加や人との繋がりを含めた生活の営みを確保することも含めた支援を行うことが重要。</a:t>
            </a:r>
          </a:p>
        </p:txBody>
      </p:sp>
      <p:sp>
        <p:nvSpPr>
          <p:cNvPr id="7" name="正方形/長方形 6">
            <a:extLst>
              <a:ext uri="{FF2B5EF4-FFF2-40B4-BE49-F238E27FC236}">
                <a16:creationId xmlns:a16="http://schemas.microsoft.com/office/drawing/2014/main" id="{6E2C7098-B2A9-4980-90DF-C6612662897E}"/>
              </a:ext>
            </a:extLst>
          </p:cNvPr>
          <p:cNvSpPr/>
          <p:nvPr/>
        </p:nvSpPr>
        <p:spPr>
          <a:xfrm>
            <a:off x="490426" y="1300516"/>
            <a:ext cx="1635327" cy="945972"/>
          </a:xfrm>
          <a:prstGeom prst="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kumimoji="1" lang="ja-JP" altLang="en-US" sz="1400" dirty="0">
                <a:solidFill>
                  <a:schemeClr val="tx1"/>
                </a:solidFill>
                <a:latin typeface="Meiryo UI" panose="020B0604030504040204" pitchFamily="50" charset="-128"/>
                <a:ea typeface="Meiryo UI" panose="020B0604030504040204" pitchFamily="50" charset="-128"/>
              </a:rPr>
              <a:t>①ハウスレス・ホームレスの</a:t>
            </a:r>
            <a:r>
              <a:rPr kumimoji="1" lang="en-US" altLang="ja-JP" sz="1400" dirty="0">
                <a:solidFill>
                  <a:schemeClr val="tx1"/>
                </a:solidFill>
                <a:latin typeface="Meiryo UI" panose="020B0604030504040204" pitchFamily="50" charset="-128"/>
                <a:ea typeface="Meiryo UI" panose="020B0604030504040204" pitchFamily="50" charset="-128"/>
              </a:rPr>
              <a:t>2</a:t>
            </a:r>
            <a:r>
              <a:rPr kumimoji="1" lang="ja-JP" altLang="en-US" sz="1400" dirty="0">
                <a:solidFill>
                  <a:schemeClr val="tx1"/>
                </a:solidFill>
                <a:latin typeface="Meiryo UI" panose="020B0604030504040204" pitchFamily="50" charset="-128"/>
                <a:ea typeface="Meiryo UI" panose="020B0604030504040204" pitchFamily="50" charset="-128"/>
              </a:rPr>
              <a:t>つの視点をもつこと</a:t>
            </a:r>
          </a:p>
        </p:txBody>
      </p:sp>
      <p:sp>
        <p:nvSpPr>
          <p:cNvPr id="8" name="正方形/長方形 7">
            <a:extLst>
              <a:ext uri="{FF2B5EF4-FFF2-40B4-BE49-F238E27FC236}">
                <a16:creationId xmlns:a16="http://schemas.microsoft.com/office/drawing/2014/main" id="{FD65D506-DDAC-4BEB-B122-3769B913AC43}"/>
              </a:ext>
            </a:extLst>
          </p:cNvPr>
          <p:cNvSpPr/>
          <p:nvPr/>
        </p:nvSpPr>
        <p:spPr>
          <a:xfrm>
            <a:off x="2125753" y="2342704"/>
            <a:ext cx="6527822" cy="1226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住宅のことで困窮している人は、多くの場合住宅だけでなく、複合的な困難要因を抱えている場合が多い。このため、居住支援法人における相談支援は総合的なものである必要がある。</a:t>
            </a:r>
            <a:endParaRPr lang="en-US" altLang="ja-JP" sz="1400" dirty="0">
              <a:solidFill>
                <a:srgbClr val="000000"/>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当然、居住支援法人のみでは全てを解決はできないため、生活困窮、障害、介護、子育て等の各分野をつないだ多機関協働の体制を構築していくことが重要。</a:t>
            </a:r>
          </a:p>
        </p:txBody>
      </p:sp>
      <p:sp>
        <p:nvSpPr>
          <p:cNvPr id="9" name="正方形/長方形 8">
            <a:extLst>
              <a:ext uri="{FF2B5EF4-FFF2-40B4-BE49-F238E27FC236}">
                <a16:creationId xmlns:a16="http://schemas.microsoft.com/office/drawing/2014/main" id="{42EFF36E-60BB-4B0D-9132-451D0CC5E1A7}"/>
              </a:ext>
            </a:extLst>
          </p:cNvPr>
          <p:cNvSpPr/>
          <p:nvPr/>
        </p:nvSpPr>
        <p:spPr>
          <a:xfrm>
            <a:off x="490426" y="2342704"/>
            <a:ext cx="1635327" cy="1226619"/>
          </a:xfrm>
          <a:prstGeom prst="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kumimoji="1" lang="ja-JP" altLang="en-US" sz="1400" dirty="0">
                <a:solidFill>
                  <a:schemeClr val="tx1"/>
                </a:solidFill>
                <a:latin typeface="Meiryo UI" panose="020B0604030504040204" pitchFamily="50" charset="-128"/>
                <a:ea typeface="Meiryo UI" panose="020B0604030504040204" pitchFamily="50" charset="-128"/>
              </a:rPr>
              <a:t>②総合的な相談支援事業</a:t>
            </a:r>
          </a:p>
        </p:txBody>
      </p:sp>
      <p:sp>
        <p:nvSpPr>
          <p:cNvPr id="12" name="正方形/長方形 11">
            <a:extLst>
              <a:ext uri="{FF2B5EF4-FFF2-40B4-BE49-F238E27FC236}">
                <a16:creationId xmlns:a16="http://schemas.microsoft.com/office/drawing/2014/main" id="{3F0D7D9B-845E-45E0-8528-CF21820B2808}"/>
              </a:ext>
            </a:extLst>
          </p:cNvPr>
          <p:cNvSpPr/>
          <p:nvPr/>
        </p:nvSpPr>
        <p:spPr>
          <a:xfrm>
            <a:off x="2125753" y="3646523"/>
            <a:ext cx="6527822" cy="1226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「入居者の安心」と「大家の安心」をどちらも支援することが重要。</a:t>
            </a:r>
            <a:endParaRPr lang="en-US" altLang="ja-JP" sz="1400" dirty="0">
              <a:solidFill>
                <a:srgbClr val="000000"/>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「入居者の安心」については、前述のとおり社会的孤立を解消することを含めた支援が必要であるが、これに加え、「 大家の安心」を確保することも必要となる。</a:t>
            </a:r>
            <a:endParaRPr lang="en-US" altLang="ja-JP" sz="1400" dirty="0">
              <a:solidFill>
                <a:srgbClr val="000000"/>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大家が住まいを貸す際の不安として挙げられる、家賃滞納、保証人不在、何かあった際の相談先等について丁寧に対応していくことが必要。</a:t>
            </a:r>
          </a:p>
        </p:txBody>
      </p:sp>
      <p:sp>
        <p:nvSpPr>
          <p:cNvPr id="13" name="正方形/長方形 12">
            <a:extLst>
              <a:ext uri="{FF2B5EF4-FFF2-40B4-BE49-F238E27FC236}">
                <a16:creationId xmlns:a16="http://schemas.microsoft.com/office/drawing/2014/main" id="{3D8A3582-4B6B-467F-8E94-4E28AC037223}"/>
              </a:ext>
            </a:extLst>
          </p:cNvPr>
          <p:cNvSpPr/>
          <p:nvPr/>
        </p:nvSpPr>
        <p:spPr>
          <a:xfrm>
            <a:off x="490426" y="3646523"/>
            <a:ext cx="1635327" cy="1226619"/>
          </a:xfrm>
          <a:prstGeom prst="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kumimoji="1" lang="ja-JP" altLang="en-US" sz="1400" dirty="0">
                <a:solidFill>
                  <a:schemeClr val="tx1"/>
                </a:solidFill>
                <a:latin typeface="Meiryo UI" panose="020B0604030504040204" pitchFamily="50" charset="-128"/>
                <a:ea typeface="Meiryo UI" panose="020B0604030504040204" pitchFamily="50" charset="-128"/>
              </a:rPr>
              <a:t>③２つの安心を支援する</a:t>
            </a:r>
          </a:p>
        </p:txBody>
      </p:sp>
      <p:sp>
        <p:nvSpPr>
          <p:cNvPr id="14" name="正方形/長方形 13">
            <a:extLst>
              <a:ext uri="{FF2B5EF4-FFF2-40B4-BE49-F238E27FC236}">
                <a16:creationId xmlns:a16="http://schemas.microsoft.com/office/drawing/2014/main" id="{C6A8160D-496C-4FA5-8B42-A9575C5FA4B0}"/>
              </a:ext>
            </a:extLst>
          </p:cNvPr>
          <p:cNvSpPr/>
          <p:nvPr/>
        </p:nvSpPr>
        <p:spPr>
          <a:xfrm>
            <a:off x="2125753" y="4953461"/>
            <a:ext cx="6527822" cy="1226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前述のとおり、債務保証は居住支援法人が独自に担うことも、家賃債務保証会社と連携して行うことも可能。</a:t>
            </a:r>
            <a:endParaRPr lang="en-US" altLang="ja-JP" sz="1400" dirty="0">
              <a:solidFill>
                <a:srgbClr val="000000"/>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また、家賃滞納情報をいかに早く察知できるかが、居住支援においては重要。家賃滞納の原因を確認して対応していく必要が</a:t>
            </a:r>
            <a:r>
              <a:rPr lang="ja-JP" altLang="en-US" sz="1400">
                <a:solidFill>
                  <a:srgbClr val="000000"/>
                </a:solidFill>
                <a:latin typeface="Meiryo UI" panose="020B0604030504040204" pitchFamily="50" charset="-128"/>
                <a:ea typeface="Meiryo UI" panose="020B0604030504040204" pitchFamily="50" charset="-128"/>
              </a:rPr>
              <a:t>ある。（原因</a:t>
            </a:r>
            <a:r>
              <a:rPr lang="ja-JP" altLang="en-US" sz="1400" dirty="0">
                <a:solidFill>
                  <a:srgbClr val="000000"/>
                </a:solidFill>
                <a:latin typeface="Meiryo UI" panose="020B0604030504040204" pitchFamily="50" charset="-128"/>
                <a:ea typeface="Meiryo UI" panose="020B0604030504040204" pitchFamily="50" charset="-128"/>
              </a:rPr>
              <a:t>が依存症等による浪費であれば金銭管理の支援を強化したり、失業であれば再就職支援につなげる等）</a:t>
            </a:r>
            <a:endParaRPr lang="en-US" altLang="ja-JP" sz="1400" dirty="0">
              <a:solidFill>
                <a:srgbClr val="000000"/>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ja-JP" altLang="en-US" sz="1400" dirty="0">
              <a:solidFill>
                <a:srgbClr val="000000"/>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2DF7D47D-3664-476C-9A6B-74D5F2EA3E7F}"/>
              </a:ext>
            </a:extLst>
          </p:cNvPr>
          <p:cNvSpPr/>
          <p:nvPr/>
        </p:nvSpPr>
        <p:spPr>
          <a:xfrm>
            <a:off x="490426" y="4953461"/>
            <a:ext cx="1635327" cy="1226619"/>
          </a:xfrm>
          <a:prstGeom prst="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kumimoji="1" lang="ja-JP" altLang="en-US" sz="1400" dirty="0">
                <a:solidFill>
                  <a:schemeClr val="tx1"/>
                </a:solidFill>
                <a:latin typeface="Meiryo UI" panose="020B0604030504040204" pitchFamily="50" charset="-128"/>
                <a:ea typeface="Meiryo UI" panose="020B0604030504040204" pitchFamily="50" charset="-128"/>
              </a:rPr>
              <a:t>④債務保証</a:t>
            </a:r>
          </a:p>
        </p:txBody>
      </p:sp>
    </p:spTree>
    <p:extLst>
      <p:ext uri="{BB962C8B-B14F-4D97-AF65-F5344CB8AC3E}">
        <p14:creationId xmlns:p14="http://schemas.microsoft.com/office/powerpoint/2010/main" val="95820608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130</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２）居住支援法人に求められる役割</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marL="0" indent="0">
              <a:buNone/>
            </a:pPr>
            <a:endParaRPr lang="ja-JP" altLang="en-US" sz="14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09CB9A99-A9C7-412D-844B-834A47338456}"/>
              </a:ext>
            </a:extLst>
          </p:cNvPr>
          <p:cNvSpPr/>
          <p:nvPr/>
        </p:nvSpPr>
        <p:spPr>
          <a:xfrm>
            <a:off x="2125753" y="1300515"/>
            <a:ext cx="6527822" cy="945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不動産事業を本業とする居住支援法人であれば、本業を生かした支援を行い、そうでない福祉分野を本業とする居住支援法人であれば、</a:t>
            </a:r>
            <a:r>
              <a:rPr lang="zh-TW" altLang="en-US" sz="1400" dirty="0">
                <a:solidFill>
                  <a:srgbClr val="000000"/>
                </a:solidFill>
                <a:latin typeface="Meiryo UI" panose="020B0604030504040204" pitchFamily="50" charset="-128"/>
                <a:ea typeface="Meiryo UI" panose="020B0604030504040204" pitchFamily="50" charset="-128"/>
              </a:rPr>
              <a:t>不動産事業者</a:t>
            </a:r>
            <a:r>
              <a:rPr lang="ja-JP" altLang="en-US" sz="1400" dirty="0">
                <a:solidFill>
                  <a:srgbClr val="000000"/>
                </a:solidFill>
                <a:latin typeface="Meiryo UI" panose="020B0604030504040204" pitchFamily="50" charset="-128"/>
                <a:ea typeface="Meiryo UI" panose="020B0604030504040204" pitchFamily="50" charset="-128"/>
              </a:rPr>
              <a:t>との連携体制を構築することが重要。</a:t>
            </a:r>
          </a:p>
        </p:txBody>
      </p:sp>
      <p:sp>
        <p:nvSpPr>
          <p:cNvPr id="7" name="正方形/長方形 6">
            <a:extLst>
              <a:ext uri="{FF2B5EF4-FFF2-40B4-BE49-F238E27FC236}">
                <a16:creationId xmlns:a16="http://schemas.microsoft.com/office/drawing/2014/main" id="{6E2C7098-B2A9-4980-90DF-C6612662897E}"/>
              </a:ext>
            </a:extLst>
          </p:cNvPr>
          <p:cNvSpPr/>
          <p:nvPr/>
        </p:nvSpPr>
        <p:spPr>
          <a:xfrm>
            <a:off x="490426" y="1300516"/>
            <a:ext cx="1635327" cy="945972"/>
          </a:xfrm>
          <a:prstGeom prst="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kumimoji="1" lang="ja-JP" altLang="en-US" sz="1400" dirty="0">
                <a:solidFill>
                  <a:schemeClr val="tx1"/>
                </a:solidFill>
                <a:latin typeface="Meiryo UI" panose="020B0604030504040204" pitchFamily="50" charset="-128"/>
                <a:ea typeface="Meiryo UI" panose="020B0604030504040204" pitchFamily="50" charset="-128"/>
              </a:rPr>
              <a:t>⑤入居支援</a:t>
            </a:r>
          </a:p>
        </p:txBody>
      </p:sp>
      <p:sp>
        <p:nvSpPr>
          <p:cNvPr id="8" name="正方形/長方形 7">
            <a:extLst>
              <a:ext uri="{FF2B5EF4-FFF2-40B4-BE49-F238E27FC236}">
                <a16:creationId xmlns:a16="http://schemas.microsoft.com/office/drawing/2014/main" id="{FD65D506-DDAC-4BEB-B122-3769B913AC43}"/>
              </a:ext>
            </a:extLst>
          </p:cNvPr>
          <p:cNvSpPr/>
          <p:nvPr/>
        </p:nvSpPr>
        <p:spPr>
          <a:xfrm>
            <a:off x="2125753" y="2342704"/>
            <a:ext cx="6527822" cy="1226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居住支援法人は法人格ではなく、認定証であり看板。</a:t>
            </a:r>
            <a:endParaRPr lang="en-US" altLang="ja-JP" sz="1400" dirty="0">
              <a:solidFill>
                <a:srgbClr val="000000"/>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居住支援法人の指定を取得することで特別な収益事業があるわけではないため、本業が成立している上で、居住支援法人の働きによって本業の収入も増えるような仕組みを構築していくことが課題。</a:t>
            </a:r>
          </a:p>
        </p:txBody>
      </p:sp>
      <p:sp>
        <p:nvSpPr>
          <p:cNvPr id="9" name="正方形/長方形 8">
            <a:extLst>
              <a:ext uri="{FF2B5EF4-FFF2-40B4-BE49-F238E27FC236}">
                <a16:creationId xmlns:a16="http://schemas.microsoft.com/office/drawing/2014/main" id="{42EFF36E-60BB-4B0D-9132-451D0CC5E1A7}"/>
              </a:ext>
            </a:extLst>
          </p:cNvPr>
          <p:cNvSpPr/>
          <p:nvPr/>
        </p:nvSpPr>
        <p:spPr>
          <a:xfrm>
            <a:off x="490426" y="2342705"/>
            <a:ext cx="1635327" cy="960646"/>
          </a:xfrm>
          <a:prstGeom prst="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kumimoji="1" lang="ja-JP" altLang="en-US" sz="1400" dirty="0">
                <a:solidFill>
                  <a:schemeClr val="tx1"/>
                </a:solidFill>
                <a:latin typeface="Meiryo UI" panose="020B0604030504040204" pitchFamily="50" charset="-128"/>
                <a:ea typeface="Meiryo UI" panose="020B0604030504040204" pitchFamily="50" charset="-128"/>
              </a:rPr>
              <a:t>⑥本業との連携</a:t>
            </a:r>
          </a:p>
        </p:txBody>
      </p:sp>
      <p:sp>
        <p:nvSpPr>
          <p:cNvPr id="12" name="正方形/長方形 11">
            <a:extLst>
              <a:ext uri="{FF2B5EF4-FFF2-40B4-BE49-F238E27FC236}">
                <a16:creationId xmlns:a16="http://schemas.microsoft.com/office/drawing/2014/main" id="{3F0D7D9B-845E-45E0-8528-CF21820B2808}"/>
              </a:ext>
            </a:extLst>
          </p:cNvPr>
          <p:cNvSpPr/>
          <p:nvPr/>
        </p:nvSpPr>
        <p:spPr>
          <a:xfrm>
            <a:off x="2125753" y="3417839"/>
            <a:ext cx="6527822" cy="960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居住支援法人は社会的孤立の解消までを射程に入れるものの、出会いから看取りまで全てに対応していくことは困難。</a:t>
            </a:r>
            <a:endParaRPr lang="en-US" altLang="ja-JP" sz="1400" dirty="0">
              <a:solidFill>
                <a:srgbClr val="000000"/>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地域共生社会の実現に貢献し、地域からの情報が入ったら支援に入るような体制構築も含め、共生型の地域をコーディネートしていくことが重要。</a:t>
            </a:r>
          </a:p>
        </p:txBody>
      </p:sp>
      <p:sp>
        <p:nvSpPr>
          <p:cNvPr id="13" name="正方形/長方形 12">
            <a:extLst>
              <a:ext uri="{FF2B5EF4-FFF2-40B4-BE49-F238E27FC236}">
                <a16:creationId xmlns:a16="http://schemas.microsoft.com/office/drawing/2014/main" id="{3D8A3582-4B6B-467F-8E94-4E28AC037223}"/>
              </a:ext>
            </a:extLst>
          </p:cNvPr>
          <p:cNvSpPr/>
          <p:nvPr/>
        </p:nvSpPr>
        <p:spPr>
          <a:xfrm>
            <a:off x="490426" y="3417839"/>
            <a:ext cx="1635327" cy="960645"/>
          </a:xfrm>
          <a:prstGeom prst="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kumimoji="1" lang="ja-JP" altLang="en-US" sz="1400" dirty="0">
                <a:solidFill>
                  <a:schemeClr val="tx1"/>
                </a:solidFill>
                <a:latin typeface="Meiryo UI" panose="020B0604030504040204" pitchFamily="50" charset="-128"/>
                <a:ea typeface="Meiryo UI" panose="020B0604030504040204" pitchFamily="50" charset="-128"/>
              </a:rPr>
              <a:t>⑦地域のコーディネート</a:t>
            </a:r>
          </a:p>
        </p:txBody>
      </p:sp>
    </p:spTree>
    <p:extLst>
      <p:ext uri="{BB962C8B-B14F-4D97-AF65-F5344CB8AC3E}">
        <p14:creationId xmlns:p14="http://schemas.microsoft.com/office/powerpoint/2010/main" val="19346352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116CDB1-8EA8-4B1A-8270-8DF3E51188FF}"/>
              </a:ext>
            </a:extLst>
          </p:cNvPr>
          <p:cNvSpPr txBox="1"/>
          <p:nvPr/>
        </p:nvSpPr>
        <p:spPr>
          <a:xfrm>
            <a:off x="482600" y="1265072"/>
            <a:ext cx="6756400" cy="3028650"/>
          </a:xfrm>
          <a:prstGeom prst="rect">
            <a:avLst/>
          </a:prstGeom>
          <a:noFill/>
        </p:spPr>
        <p:txBody>
          <a:bodyPr wrap="square" rtlCol="0">
            <a:spAutoFit/>
          </a:bodyPr>
          <a:lstStyle/>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５．居住支援法人の制度</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b="1" dirty="0">
                <a:latin typeface="Meiryo UI" panose="020B0604030504040204" pitchFamily="50" charset="-128"/>
                <a:ea typeface="Meiryo UI" panose="020B0604030504040204" pitchFamily="50" charset="-128"/>
              </a:rPr>
              <a:t>６．居住支援法人による支援の概要とポイント</a:t>
            </a:r>
            <a:endParaRPr lang="en-US" altLang="ja-JP" sz="2000" b="1"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b="1" dirty="0">
                <a:highlight>
                  <a:srgbClr val="FFFF00"/>
                </a:highlight>
                <a:latin typeface="Meiryo UI" panose="020B0604030504040204" pitchFamily="50" charset="-128"/>
                <a:ea typeface="Meiryo UI" panose="020B0604030504040204" pitchFamily="50" charset="-128"/>
              </a:rPr>
              <a:t>（１）支援の一連の流れとポイント</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dirty="0">
                <a:latin typeface="Meiryo UI" panose="020B0604030504040204" pitchFamily="50" charset="-128"/>
                <a:ea typeface="Meiryo UI" panose="020B0604030504040204" pitchFamily="50" charset="-128"/>
              </a:rPr>
              <a:t>（２）支援事例</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７</a:t>
            </a:r>
            <a:r>
              <a:rPr lang="zh-TW" altLang="en-US"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自立生活援助事業者と居住支援法人の連携</a:t>
            </a:r>
            <a:endParaRPr lang="en-US" altLang="zh-TW"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８．グループディスカッション</a:t>
            </a:r>
            <a:endParaRPr lang="zh-TW" altLang="en-US" sz="2000"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A5758320-9F89-4A9D-9398-9A64C4037F99}"/>
              </a:ext>
            </a:extLst>
          </p:cNvPr>
          <p:cNvSpPr/>
          <p:nvPr/>
        </p:nvSpPr>
        <p:spPr>
          <a:xfrm>
            <a:off x="551006" y="538902"/>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午後の部：自立生活援助事業者と居住支援法人の連携</a:t>
            </a:r>
            <a:endParaRPr lang="ja-JP" altLang="en-US" sz="2400" dirty="0"/>
          </a:p>
        </p:txBody>
      </p:sp>
      <p:sp>
        <p:nvSpPr>
          <p:cNvPr id="11" name="正方形/長方形 10">
            <a:extLst>
              <a:ext uri="{FF2B5EF4-FFF2-40B4-BE49-F238E27FC236}">
                <a16:creationId xmlns:a16="http://schemas.microsoft.com/office/drawing/2014/main" id="{10D6F93D-87B5-48C6-B3BB-0EC03E78CAE7}"/>
              </a:ext>
            </a:extLst>
          </p:cNvPr>
          <p:cNvSpPr/>
          <p:nvPr/>
        </p:nvSpPr>
        <p:spPr>
          <a:xfrm>
            <a:off x="5808518" y="1265072"/>
            <a:ext cx="3083230" cy="3584721"/>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lnSpc>
                <a:spcPct val="150000"/>
              </a:lnSpc>
            </a:pPr>
            <a:r>
              <a:rPr lang="ja-JP" altLang="en-US" sz="1400" b="1" dirty="0">
                <a:latin typeface="Meiryo UI" panose="020B0604030504040204" pitchFamily="50" charset="-128"/>
                <a:ea typeface="Meiryo UI" panose="020B0604030504040204" pitchFamily="50" charset="-128"/>
              </a:rPr>
              <a:t>本セクションの狙い</a:t>
            </a:r>
            <a:endParaRPr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このセクションでは、居住支援法人による様々な支援のパターンやその一連の流れ、ポイントについて概況を把握していきます。</a:t>
            </a:r>
          </a:p>
        </p:txBody>
      </p:sp>
      <p:sp>
        <p:nvSpPr>
          <p:cNvPr id="5" name="矢印: 五方向 4">
            <a:extLst>
              <a:ext uri="{FF2B5EF4-FFF2-40B4-BE49-F238E27FC236}">
                <a16:creationId xmlns:a16="http://schemas.microsoft.com/office/drawing/2014/main" id="{E2ECA304-0922-4CE0-851E-59BE05998AC0}"/>
              </a:ext>
            </a:extLst>
          </p:cNvPr>
          <p:cNvSpPr/>
          <p:nvPr/>
        </p:nvSpPr>
        <p:spPr>
          <a:xfrm>
            <a:off x="5562599" y="5114298"/>
            <a:ext cx="3329149" cy="1201479"/>
          </a:xfrm>
          <a:prstGeom prst="homePlate">
            <a:avLst>
              <a:gd name="adj" fmla="val 2947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参考資料の紹介</a:t>
            </a:r>
            <a:endParaRPr kumimoji="1" lang="en-US" altLang="ja-JP" sz="1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endParaRPr kumimoji="1" lang="en-US" altLang="ja-JP" sz="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居住支援法人における支援の具体例は、</a:t>
            </a:r>
            <a:endPar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「居住支援法人 標準テキスト」　</a:t>
            </a:r>
            <a:r>
              <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p.26</a:t>
            </a:r>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～にも掲載されています。</a:t>
            </a:r>
            <a:endPar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p:txBody>
      </p:sp>
    </p:spTree>
    <p:extLst>
      <p:ext uri="{BB962C8B-B14F-4D97-AF65-F5344CB8AC3E}">
        <p14:creationId xmlns:p14="http://schemas.microsoft.com/office/powerpoint/2010/main" val="13057163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132</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１）入居・転居に向けた支援</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障害のある方の入居・転居の支援においては、主に①～⑥について確認を行い、支援をしていきます。</a:t>
            </a:r>
          </a:p>
        </p:txBody>
      </p:sp>
      <p:sp>
        <p:nvSpPr>
          <p:cNvPr id="2" name="正方形/長方形 1">
            <a:extLst>
              <a:ext uri="{FF2B5EF4-FFF2-40B4-BE49-F238E27FC236}">
                <a16:creationId xmlns:a16="http://schemas.microsoft.com/office/drawing/2014/main" id="{34250977-9D06-45CD-9588-D7F75522282B}"/>
              </a:ext>
            </a:extLst>
          </p:cNvPr>
          <p:cNvSpPr/>
          <p:nvPr/>
        </p:nvSpPr>
        <p:spPr>
          <a:xfrm>
            <a:off x="419548" y="1607161"/>
            <a:ext cx="2561666" cy="1046125"/>
          </a:xfrm>
          <a:prstGeom prst="rect">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①障害者手帳および障害福祉サービスの受給者証の確認</a:t>
            </a:r>
          </a:p>
        </p:txBody>
      </p:sp>
      <p:sp>
        <p:nvSpPr>
          <p:cNvPr id="9" name="正方形/長方形 8">
            <a:extLst>
              <a:ext uri="{FF2B5EF4-FFF2-40B4-BE49-F238E27FC236}">
                <a16:creationId xmlns:a16="http://schemas.microsoft.com/office/drawing/2014/main" id="{8393CFF7-008E-4A8D-B96F-6A6CB9EFBB5B}"/>
              </a:ext>
            </a:extLst>
          </p:cNvPr>
          <p:cNvSpPr/>
          <p:nvPr/>
        </p:nvSpPr>
        <p:spPr>
          <a:xfrm>
            <a:off x="3082738" y="1607161"/>
            <a:ext cx="5432612" cy="1046126"/>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所持する手帳の種類・等級を確認。</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742950" lvl="1" indent="-285750">
              <a:buFont typeface="Wingdings" panose="05000000000000000000" pitchFamily="2" charset="2"/>
              <a:buChar char="ü"/>
            </a:pPr>
            <a:r>
              <a:rPr kumimoji="1" lang="ja-JP" altLang="en-US" sz="1200" dirty="0">
                <a:solidFill>
                  <a:schemeClr val="tx1"/>
                </a:solidFill>
                <a:latin typeface="Meiryo UI" panose="020B0604030504040204" pitchFamily="50" charset="-128"/>
                <a:ea typeface="Meiryo UI" panose="020B0604030504040204" pitchFamily="50" charset="-128"/>
              </a:rPr>
              <a:t>身体障害：「身体障害者</a:t>
            </a:r>
            <a:r>
              <a:rPr kumimoji="1" lang="ja-JP" altLang="en-US" sz="1200">
                <a:solidFill>
                  <a:schemeClr val="tx1"/>
                </a:solidFill>
                <a:latin typeface="Meiryo UI" panose="020B0604030504040204" pitchFamily="50" charset="-128"/>
                <a:ea typeface="Meiryo UI" panose="020B0604030504040204" pitchFamily="50" charset="-128"/>
              </a:rPr>
              <a:t>手帳」（１</a:t>
            </a:r>
            <a:r>
              <a:rPr kumimoji="1" lang="ja-JP" altLang="en-US" sz="1200" dirty="0">
                <a:solidFill>
                  <a:schemeClr val="tx1"/>
                </a:solidFill>
                <a:latin typeface="Meiryo UI" panose="020B0604030504040204" pitchFamily="50" charset="-128"/>
                <a:ea typeface="Meiryo UI" panose="020B0604030504040204" pitchFamily="50" charset="-128"/>
              </a:rPr>
              <a:t>～７級）</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42950" lvl="1" indent="-285750">
              <a:buFont typeface="Wingdings" panose="05000000000000000000" pitchFamily="2" charset="2"/>
              <a:buChar char="ü"/>
            </a:pPr>
            <a:r>
              <a:rPr kumimoji="1" lang="ja-JP" altLang="en-US" sz="1200" dirty="0">
                <a:solidFill>
                  <a:schemeClr val="tx1"/>
                </a:solidFill>
                <a:latin typeface="Meiryo UI" panose="020B0604030504040204" pitchFamily="50" charset="-128"/>
                <a:ea typeface="Meiryo UI" panose="020B0604030504040204" pitchFamily="50" charset="-128"/>
              </a:rPr>
              <a:t>知的障害：自治体により手帳の名称、等級の区分・表記が異なる。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42950" lvl="1" indent="-285750">
              <a:buFont typeface="Wingdings" panose="05000000000000000000" pitchFamily="2" charset="2"/>
              <a:buChar char="ü"/>
            </a:pPr>
            <a:r>
              <a:rPr kumimoji="1" lang="ja-JP" altLang="en-US" sz="1200" dirty="0">
                <a:solidFill>
                  <a:schemeClr val="tx1"/>
                </a:solidFill>
                <a:latin typeface="Meiryo UI" panose="020B0604030504040204" pitchFamily="50" charset="-128"/>
                <a:ea typeface="Meiryo UI" panose="020B0604030504040204" pitchFamily="50" charset="-128"/>
              </a:rPr>
              <a:t>精神障害：「精神障害者保健福祉</a:t>
            </a:r>
            <a:r>
              <a:rPr kumimoji="1" lang="ja-JP" altLang="en-US" sz="1200">
                <a:solidFill>
                  <a:schemeClr val="tx1"/>
                </a:solidFill>
                <a:latin typeface="Meiryo UI" panose="020B0604030504040204" pitchFamily="50" charset="-128"/>
                <a:ea typeface="Meiryo UI" panose="020B0604030504040204" pitchFamily="50" charset="-128"/>
              </a:rPr>
              <a:t>手帳」（１</a:t>
            </a:r>
            <a:r>
              <a:rPr kumimoji="1" lang="ja-JP" altLang="en-US" sz="1200" dirty="0">
                <a:solidFill>
                  <a:schemeClr val="tx1"/>
                </a:solidFill>
                <a:latin typeface="Meiryo UI" panose="020B0604030504040204" pitchFamily="50" charset="-128"/>
                <a:ea typeface="Meiryo UI" panose="020B0604030504040204" pitchFamily="50" charset="-128"/>
              </a:rPr>
              <a:t>～３級）</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8C4A6AFE-C29A-45A5-B857-9C0BF4F4217A}"/>
              </a:ext>
            </a:extLst>
          </p:cNvPr>
          <p:cNvSpPr/>
          <p:nvPr/>
        </p:nvSpPr>
        <p:spPr>
          <a:xfrm>
            <a:off x="419548" y="2800742"/>
            <a:ext cx="2561666" cy="1888160"/>
          </a:xfrm>
          <a:prstGeom prst="rect">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②障害年金の受給状況・</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400" dirty="0">
                <a:solidFill>
                  <a:schemeClr val="tx1"/>
                </a:solidFill>
                <a:latin typeface="Meiryo UI" panose="020B0604030504040204" pitchFamily="50" charset="-128"/>
                <a:ea typeface="Meiryo UI" panose="020B0604030504040204" pitchFamily="50" charset="-128"/>
              </a:rPr>
              <a:t>就労状況の確認</a:t>
            </a:r>
          </a:p>
        </p:txBody>
      </p:sp>
      <p:sp>
        <p:nvSpPr>
          <p:cNvPr id="18" name="正方形/長方形 17">
            <a:extLst>
              <a:ext uri="{FF2B5EF4-FFF2-40B4-BE49-F238E27FC236}">
                <a16:creationId xmlns:a16="http://schemas.microsoft.com/office/drawing/2014/main" id="{E86677BA-0CCD-4020-8ABB-633071F55FF7}"/>
              </a:ext>
            </a:extLst>
          </p:cNvPr>
          <p:cNvSpPr/>
          <p:nvPr/>
        </p:nvSpPr>
        <p:spPr>
          <a:xfrm>
            <a:off x="3082738" y="2800740"/>
            <a:ext cx="5432612" cy="188816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障害年金の種類及び等級を確認</a:t>
            </a:r>
            <a:br>
              <a:rPr kumimoji="1" lang="en-US" altLang="ja-JP" sz="1400" dirty="0">
                <a:solidFill>
                  <a:schemeClr val="tx1"/>
                </a:solidFill>
                <a:latin typeface="Meiryo UI" panose="020B0604030504040204" pitchFamily="50" charset="-128"/>
                <a:ea typeface="Meiryo UI" panose="020B0604030504040204" pitchFamily="50" charset="-128"/>
              </a:rPr>
            </a:b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障害年金の種類は以下のとおり。等級は１～</a:t>
            </a:r>
            <a:r>
              <a:rPr kumimoji="1" lang="en-US" altLang="ja-JP" sz="1200" dirty="0">
                <a:solidFill>
                  <a:schemeClr val="tx1"/>
                </a:solidFill>
                <a:latin typeface="Meiryo UI" panose="020B0604030504040204" pitchFamily="50" charset="-128"/>
                <a:ea typeface="Meiryo UI" panose="020B0604030504040204" pitchFamily="50" charset="-128"/>
              </a:rPr>
              <a:t>3</a:t>
            </a:r>
            <a:r>
              <a:rPr kumimoji="1" lang="ja-JP" altLang="en-US" sz="1200" dirty="0">
                <a:solidFill>
                  <a:schemeClr val="tx1"/>
                </a:solidFill>
                <a:latin typeface="Meiryo UI" panose="020B0604030504040204" pitchFamily="50" charset="-128"/>
                <a:ea typeface="Meiryo UI" panose="020B0604030504040204" pitchFamily="50" charset="-128"/>
              </a:rPr>
              <a:t>級に分かれている。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42950" lvl="1" indent="-285750">
              <a:buFont typeface="Wingdings" panose="05000000000000000000" pitchFamily="2" charset="2"/>
              <a:buChar char="ü"/>
            </a:pPr>
            <a:r>
              <a:rPr kumimoji="1" lang="ja-JP" altLang="en-US" sz="1200" dirty="0">
                <a:solidFill>
                  <a:schemeClr val="tx1"/>
                </a:solidFill>
                <a:latin typeface="Meiryo UI" panose="020B0604030504040204" pitchFamily="50" charset="-128"/>
                <a:ea typeface="Meiryo UI" panose="020B0604030504040204" pitchFamily="50" charset="-128"/>
              </a:rPr>
              <a:t>障害</a:t>
            </a:r>
            <a:r>
              <a:rPr kumimoji="1" lang="ja-JP" altLang="en-US" sz="1200">
                <a:solidFill>
                  <a:schemeClr val="tx1"/>
                </a:solidFill>
                <a:latin typeface="Meiryo UI" panose="020B0604030504040204" pitchFamily="50" charset="-128"/>
                <a:ea typeface="Meiryo UI" panose="020B0604030504040204" pitchFamily="50" charset="-128"/>
              </a:rPr>
              <a:t>基礎年金（国民</a:t>
            </a:r>
            <a:r>
              <a:rPr kumimoji="1" lang="ja-JP" altLang="en-US" sz="1200" dirty="0">
                <a:solidFill>
                  <a:schemeClr val="tx1"/>
                </a:solidFill>
                <a:latin typeface="Meiryo UI" panose="020B0604030504040204" pitchFamily="50" charset="-128"/>
                <a:ea typeface="Meiryo UI" panose="020B0604030504040204" pitchFamily="50" charset="-128"/>
              </a:rPr>
              <a:t>年金加入者）</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42950" lvl="1" indent="-285750">
              <a:buFont typeface="Wingdings" panose="05000000000000000000" pitchFamily="2" charset="2"/>
              <a:buChar char="ü"/>
            </a:pPr>
            <a:r>
              <a:rPr kumimoji="1" lang="ja-JP" altLang="en-US" sz="1200" dirty="0">
                <a:solidFill>
                  <a:schemeClr val="tx1"/>
                </a:solidFill>
                <a:latin typeface="Meiryo UI" panose="020B0604030504040204" pitchFamily="50" charset="-128"/>
                <a:ea typeface="Meiryo UI" panose="020B0604030504040204" pitchFamily="50" charset="-128"/>
              </a:rPr>
              <a:t>障害</a:t>
            </a:r>
            <a:r>
              <a:rPr kumimoji="1" lang="ja-JP" altLang="en-US" sz="1200">
                <a:solidFill>
                  <a:schemeClr val="tx1"/>
                </a:solidFill>
                <a:latin typeface="Meiryo UI" panose="020B0604030504040204" pitchFamily="50" charset="-128"/>
                <a:ea typeface="Meiryo UI" panose="020B0604030504040204" pitchFamily="50" charset="-128"/>
              </a:rPr>
              <a:t>厚生年金（厚生</a:t>
            </a:r>
            <a:r>
              <a:rPr kumimoji="1" lang="ja-JP" altLang="en-US" sz="1200" dirty="0">
                <a:solidFill>
                  <a:schemeClr val="tx1"/>
                </a:solidFill>
                <a:latin typeface="Meiryo UI" panose="020B0604030504040204" pitchFamily="50" charset="-128"/>
                <a:ea typeface="Meiryo UI" panose="020B0604030504040204" pitchFamily="50" charset="-128"/>
              </a:rPr>
              <a:t>年金加入者）</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42950" lvl="1" indent="-285750">
              <a:buFont typeface="Wingdings" panose="05000000000000000000" pitchFamily="2" charset="2"/>
              <a:buChar char="ü"/>
            </a:pPr>
            <a:r>
              <a:rPr kumimoji="1" lang="ja-JP" altLang="en-US" sz="1200" dirty="0">
                <a:solidFill>
                  <a:schemeClr val="tx1"/>
                </a:solidFill>
                <a:latin typeface="Meiryo UI" panose="020B0604030504040204" pitchFamily="50" charset="-128"/>
                <a:ea typeface="Meiryo UI" panose="020B0604030504040204" pitchFamily="50" charset="-128"/>
              </a:rPr>
              <a:t>障害</a:t>
            </a:r>
            <a:r>
              <a:rPr kumimoji="1" lang="ja-JP" altLang="en-US" sz="1200">
                <a:solidFill>
                  <a:schemeClr val="tx1"/>
                </a:solidFill>
                <a:latin typeface="Meiryo UI" panose="020B0604030504040204" pitchFamily="50" charset="-128"/>
                <a:ea typeface="Meiryo UI" panose="020B0604030504040204" pitchFamily="50" charset="-128"/>
              </a:rPr>
              <a:t>共済年金（公務員</a:t>
            </a:r>
            <a:r>
              <a:rPr kumimoji="1" lang="ja-JP" altLang="en-US" sz="1200" dirty="0">
                <a:solidFill>
                  <a:schemeClr val="tx1"/>
                </a:solidFill>
                <a:latin typeface="Meiryo UI" panose="020B0604030504040204" pitchFamily="50" charset="-128"/>
                <a:ea typeface="Meiryo UI" panose="020B0604030504040204" pitchFamily="50" charset="-128"/>
              </a:rPr>
              <a:t>等が加入する共済年金加入者）</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日常の就労状況や給料あるいは工賃額を確認</a:t>
            </a:r>
            <a:br>
              <a:rPr kumimoji="1" lang="en-US" altLang="ja-JP" sz="1400" dirty="0">
                <a:solidFill>
                  <a:schemeClr val="tx1"/>
                </a:solidFill>
                <a:latin typeface="Meiryo UI" panose="020B0604030504040204" pitchFamily="50" charset="-128"/>
                <a:ea typeface="Meiryo UI" panose="020B0604030504040204" pitchFamily="50" charset="-128"/>
              </a:rPr>
            </a:b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→上記の確認結果等を踏まえ、家賃の収支計画を確認します。</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6B8BD937-1742-4ADF-B89A-386282AE6939}"/>
              </a:ext>
            </a:extLst>
          </p:cNvPr>
          <p:cNvSpPr/>
          <p:nvPr/>
        </p:nvSpPr>
        <p:spPr>
          <a:xfrm>
            <a:off x="419548" y="4830825"/>
            <a:ext cx="2561666" cy="1359366"/>
          </a:xfrm>
          <a:prstGeom prst="rect">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③計画相談支援事業の確認</a:t>
            </a:r>
          </a:p>
        </p:txBody>
      </p:sp>
      <p:sp>
        <p:nvSpPr>
          <p:cNvPr id="20" name="正方形/長方形 19">
            <a:extLst>
              <a:ext uri="{FF2B5EF4-FFF2-40B4-BE49-F238E27FC236}">
                <a16:creationId xmlns:a16="http://schemas.microsoft.com/office/drawing/2014/main" id="{DC2491AB-F75C-4C7D-BBFB-648E962F61EC}"/>
              </a:ext>
            </a:extLst>
          </p:cNvPr>
          <p:cNvSpPr/>
          <p:nvPr/>
        </p:nvSpPr>
        <p:spPr>
          <a:xfrm>
            <a:off x="3082738" y="4830824"/>
            <a:ext cx="5432612" cy="1359369"/>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障害福祉サービスの利用に関しては、原則として、相談支援事業所の相談支援専門員がサービス等利用計画を作成する。（計画相談支援事業）</a:t>
            </a:r>
            <a:br>
              <a:rPr kumimoji="1" lang="en-US" altLang="ja-JP" sz="1400" dirty="0">
                <a:solidFill>
                  <a:schemeClr val="tx1"/>
                </a:solidFill>
                <a:latin typeface="Meiryo UI" panose="020B0604030504040204" pitchFamily="50" charset="-128"/>
                <a:ea typeface="Meiryo UI" panose="020B0604030504040204" pitchFamily="50" charset="-128"/>
              </a:rPr>
            </a:br>
            <a:r>
              <a:rPr kumimoji="1" lang="ja-JP" altLang="en-US" sz="1400" dirty="0">
                <a:solidFill>
                  <a:schemeClr val="tx1"/>
                </a:solidFill>
                <a:latin typeface="Meiryo UI" panose="020B0604030504040204" pitchFamily="50" charset="-128"/>
                <a:ea typeface="Meiryo UI" panose="020B0604030504040204" pitchFamily="50" charset="-128"/>
              </a:rPr>
              <a:t>→今後、新たなサービス利用が必要な場合には、相談支援専門員とのコミュニケーションが必要になります。</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731122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133</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１）入居・転居に向けた支援</a:t>
            </a:r>
          </a:p>
        </p:txBody>
      </p:sp>
      <p:sp>
        <p:nvSpPr>
          <p:cNvPr id="2" name="正方形/長方形 1">
            <a:extLst>
              <a:ext uri="{FF2B5EF4-FFF2-40B4-BE49-F238E27FC236}">
                <a16:creationId xmlns:a16="http://schemas.microsoft.com/office/drawing/2014/main" id="{34250977-9D06-45CD-9588-D7F75522282B}"/>
              </a:ext>
            </a:extLst>
          </p:cNvPr>
          <p:cNvSpPr/>
          <p:nvPr/>
        </p:nvSpPr>
        <p:spPr>
          <a:xfrm>
            <a:off x="419548" y="1631398"/>
            <a:ext cx="2561666" cy="1046125"/>
          </a:xfrm>
          <a:prstGeom prst="rect">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④家族状況、医療状況の確認</a:t>
            </a:r>
          </a:p>
        </p:txBody>
      </p:sp>
      <p:sp>
        <p:nvSpPr>
          <p:cNvPr id="9" name="正方形/長方形 8">
            <a:extLst>
              <a:ext uri="{FF2B5EF4-FFF2-40B4-BE49-F238E27FC236}">
                <a16:creationId xmlns:a16="http://schemas.microsoft.com/office/drawing/2014/main" id="{8393CFF7-008E-4A8D-B96F-6A6CB9EFBB5B}"/>
              </a:ext>
            </a:extLst>
          </p:cNvPr>
          <p:cNvSpPr/>
          <p:nvPr/>
        </p:nvSpPr>
        <p:spPr>
          <a:xfrm>
            <a:off x="3082738" y="1631398"/>
            <a:ext cx="5432612" cy="1046126"/>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家族の状況の他</a:t>
            </a:r>
            <a:r>
              <a:rPr kumimoji="1" lang="ja-JP" altLang="en-US" sz="1400">
                <a:solidFill>
                  <a:schemeClr val="tx1"/>
                </a:solidFill>
                <a:latin typeface="Meiryo UI" panose="020B0604030504040204" pitchFamily="50" charset="-128"/>
                <a:ea typeface="Meiryo UI" panose="020B0604030504040204" pitchFamily="50" charset="-128"/>
              </a:rPr>
              <a:t>、医療（通院</a:t>
            </a:r>
            <a:r>
              <a:rPr kumimoji="1" lang="ja-JP" altLang="en-US" sz="1400" dirty="0">
                <a:solidFill>
                  <a:schemeClr val="tx1"/>
                </a:solidFill>
                <a:latin typeface="Meiryo UI" panose="020B0604030504040204" pitchFamily="50" charset="-128"/>
                <a:ea typeface="Meiryo UI" panose="020B0604030504040204" pitchFamily="50" charset="-128"/>
              </a:rPr>
              <a:t>や入院、服薬）に関する状況を確認</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3</a:t>
            </a:r>
            <a:r>
              <a:rPr kumimoji="1" lang="ja-JP" altLang="en-US" sz="1400" dirty="0">
                <a:solidFill>
                  <a:schemeClr val="tx1"/>
                </a:solidFill>
                <a:latin typeface="Meiryo UI" panose="020B0604030504040204" pitchFamily="50" charset="-128"/>
                <a:ea typeface="Meiryo UI" panose="020B0604030504040204" pitchFamily="50" charset="-128"/>
              </a:rPr>
              <a:t>．支援のポイント」で示したとおり、特に精神障害のある方では医療との連携体制の構築が重要です。</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8C4A6AFE-C29A-45A5-B857-9C0BF4F4217A}"/>
              </a:ext>
            </a:extLst>
          </p:cNvPr>
          <p:cNvSpPr/>
          <p:nvPr/>
        </p:nvSpPr>
        <p:spPr>
          <a:xfrm>
            <a:off x="419548" y="2824979"/>
            <a:ext cx="2561666" cy="1219895"/>
          </a:xfrm>
          <a:prstGeom prst="rect">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⑤ご本人の希望する生活の</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400" dirty="0">
                <a:solidFill>
                  <a:schemeClr val="tx1"/>
                </a:solidFill>
                <a:latin typeface="Meiryo UI" panose="020B0604030504040204" pitchFamily="50" charset="-128"/>
                <a:ea typeface="Meiryo UI" panose="020B0604030504040204" pitchFamily="50" charset="-128"/>
              </a:rPr>
              <a:t>イメージ、住まいの条件</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400" dirty="0">
                <a:solidFill>
                  <a:schemeClr val="tx1"/>
                </a:solidFill>
                <a:latin typeface="Meiryo UI" panose="020B0604030504040204" pitchFamily="50" charset="-128"/>
                <a:ea typeface="Meiryo UI" panose="020B0604030504040204" pitchFamily="50" charset="-128"/>
              </a:rPr>
              <a:t>の確認</a:t>
            </a:r>
          </a:p>
        </p:txBody>
      </p:sp>
      <p:sp>
        <p:nvSpPr>
          <p:cNvPr id="18" name="正方形/長方形 17">
            <a:extLst>
              <a:ext uri="{FF2B5EF4-FFF2-40B4-BE49-F238E27FC236}">
                <a16:creationId xmlns:a16="http://schemas.microsoft.com/office/drawing/2014/main" id="{E86677BA-0CCD-4020-8ABB-633071F55FF7}"/>
              </a:ext>
            </a:extLst>
          </p:cNvPr>
          <p:cNvSpPr/>
          <p:nvPr/>
        </p:nvSpPr>
        <p:spPr>
          <a:xfrm>
            <a:off x="3082738" y="2824978"/>
            <a:ext cx="5432612" cy="1219897"/>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生活する上での不安や支援が必要なことについて確認</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就労先への通勤手段や苦手</a:t>
            </a:r>
            <a:r>
              <a:rPr kumimoji="1" lang="ja-JP" altLang="en-US" sz="1400">
                <a:solidFill>
                  <a:schemeClr val="tx1"/>
                </a:solidFill>
                <a:latin typeface="Meiryo UI" panose="020B0604030504040204" pitchFamily="50" charset="-128"/>
                <a:ea typeface="Meiryo UI" panose="020B0604030504040204" pitchFamily="50" charset="-128"/>
              </a:rPr>
              <a:t>なこと（音</a:t>
            </a:r>
            <a:r>
              <a:rPr kumimoji="1" lang="ja-JP" altLang="en-US" sz="1400" dirty="0">
                <a:solidFill>
                  <a:schemeClr val="tx1"/>
                </a:solidFill>
                <a:latin typeface="Meiryo UI" panose="020B0604030504040204" pitchFamily="50" charset="-128"/>
                <a:ea typeface="Meiryo UI" panose="020B0604030504040204" pitchFamily="50" charset="-128"/>
              </a:rPr>
              <a:t>が苦手、人込みが苦手など）についても確認</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その他、住まいの条件があれば確認</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6B8BD937-1742-4ADF-B89A-386282AE6939}"/>
              </a:ext>
            </a:extLst>
          </p:cNvPr>
          <p:cNvSpPr/>
          <p:nvPr/>
        </p:nvSpPr>
        <p:spPr>
          <a:xfrm>
            <a:off x="419548" y="4192327"/>
            <a:ext cx="2561666" cy="896039"/>
          </a:xfrm>
          <a:prstGeom prst="rect">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⑥家賃債務保証の確保</a:t>
            </a:r>
          </a:p>
        </p:txBody>
      </p:sp>
      <p:sp>
        <p:nvSpPr>
          <p:cNvPr id="20" name="正方形/長方形 19">
            <a:extLst>
              <a:ext uri="{FF2B5EF4-FFF2-40B4-BE49-F238E27FC236}">
                <a16:creationId xmlns:a16="http://schemas.microsoft.com/office/drawing/2014/main" id="{DC2491AB-F75C-4C7D-BBFB-648E962F61EC}"/>
              </a:ext>
            </a:extLst>
          </p:cNvPr>
          <p:cNvSpPr/>
          <p:nvPr/>
        </p:nvSpPr>
        <p:spPr>
          <a:xfrm>
            <a:off x="3082738" y="4192326"/>
            <a:ext cx="5432612" cy="896041"/>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ja-JP" altLang="en-US" sz="1400">
                <a:solidFill>
                  <a:schemeClr val="tx1"/>
                </a:solidFill>
                <a:latin typeface="Meiryo UI" panose="020B0604030504040204" pitchFamily="50" charset="-128"/>
                <a:ea typeface="Meiryo UI" panose="020B0604030504040204" pitchFamily="50" charset="-128"/>
              </a:rPr>
              <a:t>連帯保証人（</a:t>
            </a:r>
            <a:r>
              <a:rPr kumimoji="1" lang="en-US" altLang="ja-JP" sz="140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）の確保が難しい場合は、居住支援法人や家賃債務保証事業者のサービスを活用することを検討</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令和</a:t>
            </a:r>
            <a:r>
              <a:rPr kumimoji="1" lang="en-US" altLang="ja-JP" sz="1400" dirty="0">
                <a:solidFill>
                  <a:schemeClr val="tx1"/>
                </a:solidFill>
                <a:latin typeface="Meiryo UI" panose="020B0604030504040204" pitchFamily="50" charset="-128"/>
                <a:ea typeface="Meiryo UI" panose="020B0604030504040204" pitchFamily="50" charset="-128"/>
              </a:rPr>
              <a:t>2</a:t>
            </a:r>
            <a:r>
              <a:rPr kumimoji="1" lang="ja-JP" altLang="en-US" sz="1400" dirty="0">
                <a:solidFill>
                  <a:schemeClr val="tx1"/>
                </a:solidFill>
                <a:latin typeface="Meiryo UI" panose="020B0604030504040204" pitchFamily="50" charset="-128"/>
                <a:ea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rPr>
              <a:t>4</a:t>
            </a:r>
            <a:r>
              <a:rPr kumimoji="1" lang="ja-JP" altLang="en-US" sz="1400" dirty="0">
                <a:solidFill>
                  <a:schemeClr val="tx1"/>
                </a:solidFill>
                <a:latin typeface="Meiryo UI" panose="020B0604030504040204" pitchFamily="50" charset="-128"/>
                <a:ea typeface="Meiryo UI" panose="020B0604030504040204" pitchFamily="50" charset="-128"/>
              </a:rPr>
              <a:t>月の民法改正により、連帯保証人になるためには極度額の同意が必要になっているため留意が必要。</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3C64D605-16FD-4622-A92A-CAC27AA00412}"/>
              </a:ext>
            </a:extLst>
          </p:cNvPr>
          <p:cNvSpPr/>
          <p:nvPr/>
        </p:nvSpPr>
        <p:spPr>
          <a:xfrm>
            <a:off x="419548" y="5519609"/>
            <a:ext cx="8095802" cy="747048"/>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以上の確認結果を踏まえ、新しい住まいの決定と生活支援体制の構築につなげていきます。</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400" dirty="0">
                <a:solidFill>
                  <a:schemeClr val="tx1"/>
                </a:solidFill>
                <a:latin typeface="Meiryo UI" panose="020B0604030504040204" pitchFamily="50" charset="-128"/>
                <a:ea typeface="Meiryo UI" panose="020B0604030504040204" pitchFamily="50" charset="-128"/>
              </a:rPr>
              <a:t>また、これらの情報を整理・共有していくことで、新居の大家の安心感を醸成していきます。</a:t>
            </a:r>
          </a:p>
        </p:txBody>
      </p:sp>
      <p:sp>
        <p:nvSpPr>
          <p:cNvPr id="3" name="フローチャート: 組合せ 2">
            <a:extLst>
              <a:ext uri="{FF2B5EF4-FFF2-40B4-BE49-F238E27FC236}">
                <a16:creationId xmlns:a16="http://schemas.microsoft.com/office/drawing/2014/main" id="{A292671D-7BBE-4003-A4DB-F53E7DB197B6}"/>
              </a:ext>
            </a:extLst>
          </p:cNvPr>
          <p:cNvSpPr/>
          <p:nvPr/>
        </p:nvSpPr>
        <p:spPr>
          <a:xfrm>
            <a:off x="2555613" y="5194448"/>
            <a:ext cx="3614570" cy="203313"/>
          </a:xfrm>
          <a:prstGeom prst="flowChartMerg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16" name="コンテンツ プレースホルダー 2">
            <a:extLst>
              <a:ext uri="{FF2B5EF4-FFF2-40B4-BE49-F238E27FC236}">
                <a16:creationId xmlns:a16="http://schemas.microsoft.com/office/drawing/2014/main" id="{496C6664-1F1D-4692-84AB-437252B78C8C}"/>
              </a:ext>
            </a:extLst>
          </p:cNvPr>
          <p:cNvSpPr txBox="1">
            <a:spLocks/>
          </p:cNvSpPr>
          <p:nvPr/>
        </p:nvSpPr>
        <p:spPr>
          <a:xfrm>
            <a:off x="628650" y="11288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a:latin typeface="Meiryo UI" panose="020B0604030504040204" pitchFamily="50" charset="-128"/>
                <a:ea typeface="Meiryo UI" panose="020B0604030504040204" pitchFamily="50" charset="-128"/>
              </a:rPr>
              <a:t>（つづき</a:t>
            </a:r>
            <a:r>
              <a:rPr lang="ja-JP" altLang="en-US" sz="1400" dirty="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24800668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134</a:t>
            </a:fld>
            <a:endParaRPr kumimoji="1" lang="ja-JP" altLang="en-US" dirty="0"/>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２）生活支援</a:t>
            </a:r>
          </a:p>
        </p:txBody>
      </p:sp>
      <p:sp>
        <p:nvSpPr>
          <p:cNvPr id="9" name="コンテンツ プレースホルダー 2">
            <a:extLst>
              <a:ext uri="{FF2B5EF4-FFF2-40B4-BE49-F238E27FC236}">
                <a16:creationId xmlns:a16="http://schemas.microsoft.com/office/drawing/2014/main" id="{E6789667-6500-4A97-A460-B556A8A404E5}"/>
              </a:ext>
            </a:extLst>
          </p:cNvPr>
          <p:cNvSpPr txBox="1">
            <a:spLocks/>
          </p:cNvSpPr>
          <p:nvPr/>
        </p:nvSpPr>
        <p:spPr>
          <a:xfrm>
            <a:off x="628650" y="11288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障害のある方の一人暮らし等の生活支援においては、以下の点に留意をして進めていきます。</a:t>
            </a:r>
          </a:p>
        </p:txBody>
      </p:sp>
      <p:sp>
        <p:nvSpPr>
          <p:cNvPr id="6" name="正方形/長方形 5">
            <a:extLst>
              <a:ext uri="{FF2B5EF4-FFF2-40B4-BE49-F238E27FC236}">
                <a16:creationId xmlns:a16="http://schemas.microsoft.com/office/drawing/2014/main" id="{DD53F21B-9396-4C48-9431-9D6760125842}"/>
              </a:ext>
            </a:extLst>
          </p:cNvPr>
          <p:cNvSpPr/>
          <p:nvPr/>
        </p:nvSpPr>
        <p:spPr>
          <a:xfrm>
            <a:off x="628650" y="1631398"/>
            <a:ext cx="1759548" cy="2273626"/>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生活支援の開始</a:t>
            </a:r>
          </a:p>
        </p:txBody>
      </p:sp>
      <p:sp>
        <p:nvSpPr>
          <p:cNvPr id="7" name="正方形/長方形 6">
            <a:extLst>
              <a:ext uri="{FF2B5EF4-FFF2-40B4-BE49-F238E27FC236}">
                <a16:creationId xmlns:a16="http://schemas.microsoft.com/office/drawing/2014/main" id="{FE2CFA05-23A9-4A46-A9DF-4F804B6744DD}"/>
              </a:ext>
            </a:extLst>
          </p:cNvPr>
          <p:cNvSpPr/>
          <p:nvPr/>
        </p:nvSpPr>
        <p:spPr>
          <a:xfrm>
            <a:off x="2538806" y="1631398"/>
            <a:ext cx="6185646" cy="2273628"/>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入居・転居を伴わず、生活支援から始める場合であっても、原則としては前述の①～⑥の項目について同様に確認する。</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同居していた両親の死去により支援を開始するケースが少なからずあるが、その場合は以下の点等にも留意が必要。</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742950" lvl="1" indent="-285750">
              <a:buFont typeface="Wingdings" panose="05000000000000000000" pitchFamily="2" charset="2"/>
              <a:buChar char="ü"/>
            </a:pPr>
            <a:r>
              <a:rPr kumimoji="1" lang="ja-JP" altLang="en-US" sz="1400" dirty="0">
                <a:solidFill>
                  <a:schemeClr val="tx1"/>
                </a:solidFill>
                <a:latin typeface="Meiryo UI" panose="020B0604030504040204" pitchFamily="50" charset="-128"/>
                <a:ea typeface="Meiryo UI" panose="020B0604030504040204" pitchFamily="50" charset="-128"/>
              </a:rPr>
              <a:t>頼れる親族の存在の確認</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742950" lvl="1" indent="-285750">
              <a:buFont typeface="Wingdings" panose="05000000000000000000" pitchFamily="2" charset="2"/>
              <a:buChar char="ü"/>
            </a:pPr>
            <a:r>
              <a:rPr kumimoji="1" lang="ja-JP" altLang="en-US" sz="1400" dirty="0">
                <a:solidFill>
                  <a:schemeClr val="tx1"/>
                </a:solidFill>
                <a:latin typeface="Meiryo UI" panose="020B0604030504040204" pitchFamily="50" charset="-128"/>
                <a:ea typeface="Meiryo UI" panose="020B0604030504040204" pitchFamily="50" charset="-128"/>
              </a:rPr>
              <a:t>ご本人の財産及び両親からの遺産の内容</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742950" lvl="1" indent="-285750">
              <a:buFont typeface="Wingdings" panose="05000000000000000000" pitchFamily="2" charset="2"/>
              <a:buChar char="ü"/>
            </a:pPr>
            <a:r>
              <a:rPr kumimoji="1" lang="ja-JP" altLang="en-US" sz="1400" dirty="0">
                <a:solidFill>
                  <a:schemeClr val="tx1"/>
                </a:solidFill>
                <a:latin typeface="Meiryo UI" panose="020B0604030504040204" pitchFamily="50" charset="-128"/>
                <a:ea typeface="Meiryo UI" panose="020B0604030504040204" pitchFamily="50" charset="-128"/>
              </a:rPr>
              <a:t>地域住民の方々とご本人を取り巻く支援のネットワークの状況</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6C79408E-3253-426A-8D30-9DDFDAE649F8}"/>
              </a:ext>
            </a:extLst>
          </p:cNvPr>
          <p:cNvSpPr/>
          <p:nvPr/>
        </p:nvSpPr>
        <p:spPr>
          <a:xfrm>
            <a:off x="628650" y="4052480"/>
            <a:ext cx="1759548" cy="212448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生活支援の継続</a:t>
            </a:r>
          </a:p>
        </p:txBody>
      </p:sp>
      <p:sp>
        <p:nvSpPr>
          <p:cNvPr id="12" name="正方形/長方形 11">
            <a:extLst>
              <a:ext uri="{FF2B5EF4-FFF2-40B4-BE49-F238E27FC236}">
                <a16:creationId xmlns:a16="http://schemas.microsoft.com/office/drawing/2014/main" id="{07143E12-9EA6-4397-8B6A-FC586F3362BE}"/>
              </a:ext>
            </a:extLst>
          </p:cNvPr>
          <p:cNvSpPr/>
          <p:nvPr/>
        </p:nvSpPr>
        <p:spPr>
          <a:xfrm>
            <a:off x="2538806" y="4052479"/>
            <a:ext cx="6185646" cy="2124484"/>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生活支援の開始時の確認結果をもとに、障害福祉サービスの関係者や、地域住民の方々を含め、ご本人を取り巻く支援のネットワークを構築し、拡充して行くことが重要。</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大家や必要に応じ近隣住民の方とも顔の見える関係性を構築し、継続的な見守りの状況や緊急時の対応等についても適宜情報共有する。</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生活支援を継続していく上では、計画相談支援や自立生活援助といった障害福祉サービスの関係者との役割分担や情報共有が重要。</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379771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116CDB1-8EA8-4B1A-8270-8DF3E51188FF}"/>
              </a:ext>
            </a:extLst>
          </p:cNvPr>
          <p:cNvSpPr txBox="1"/>
          <p:nvPr/>
        </p:nvSpPr>
        <p:spPr>
          <a:xfrm>
            <a:off x="482600" y="1265072"/>
            <a:ext cx="6756400" cy="3028650"/>
          </a:xfrm>
          <a:prstGeom prst="rect">
            <a:avLst/>
          </a:prstGeom>
          <a:noFill/>
        </p:spPr>
        <p:txBody>
          <a:bodyPr wrap="square" rtlCol="0">
            <a:spAutoFit/>
          </a:bodyPr>
          <a:lstStyle/>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５．居住支援法人の制度</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b="1" dirty="0">
                <a:latin typeface="Meiryo UI" panose="020B0604030504040204" pitchFamily="50" charset="-128"/>
                <a:ea typeface="Meiryo UI" panose="020B0604030504040204" pitchFamily="50" charset="-128"/>
              </a:rPr>
              <a:t>６．居住支援法人による支援の概要とポイント</a:t>
            </a:r>
            <a:endParaRPr lang="en-US" altLang="ja-JP" sz="2000" b="1"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（１）支援の一連の流れとポイント</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b="1" dirty="0">
                <a:highlight>
                  <a:srgbClr val="FFFF00"/>
                </a:highlight>
                <a:latin typeface="Meiryo UI" panose="020B0604030504040204" pitchFamily="50" charset="-128"/>
                <a:ea typeface="Meiryo UI" panose="020B0604030504040204" pitchFamily="50" charset="-128"/>
              </a:rPr>
              <a:t>（２）支援事例</a:t>
            </a:r>
            <a:endParaRPr lang="en-US" altLang="ja-JP" sz="2000" b="1" dirty="0">
              <a:highlight>
                <a:srgbClr val="FFFF00"/>
              </a:highlight>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７</a:t>
            </a:r>
            <a:r>
              <a:rPr lang="zh-TW" altLang="en-US"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自立生活援助事業者と居住支援法人の連携</a:t>
            </a:r>
            <a:endParaRPr lang="en-US" altLang="zh-TW"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８．グループディスカッション</a:t>
            </a:r>
            <a:endParaRPr lang="zh-TW" altLang="en-US" sz="2000"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A5758320-9F89-4A9D-9398-9A64C4037F99}"/>
              </a:ext>
            </a:extLst>
          </p:cNvPr>
          <p:cNvSpPr/>
          <p:nvPr/>
        </p:nvSpPr>
        <p:spPr>
          <a:xfrm>
            <a:off x="551006" y="538902"/>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午後の部：自立生活援助事業者と居住支援法人の連携</a:t>
            </a:r>
            <a:endParaRPr lang="ja-JP" altLang="en-US" sz="2400" dirty="0"/>
          </a:p>
        </p:txBody>
      </p:sp>
      <p:sp>
        <p:nvSpPr>
          <p:cNvPr id="11" name="正方形/長方形 10">
            <a:extLst>
              <a:ext uri="{FF2B5EF4-FFF2-40B4-BE49-F238E27FC236}">
                <a16:creationId xmlns:a16="http://schemas.microsoft.com/office/drawing/2014/main" id="{10D6F93D-87B5-48C6-B3BB-0EC03E78CAE7}"/>
              </a:ext>
            </a:extLst>
          </p:cNvPr>
          <p:cNvSpPr/>
          <p:nvPr/>
        </p:nvSpPr>
        <p:spPr>
          <a:xfrm>
            <a:off x="5787736" y="1265072"/>
            <a:ext cx="3104012" cy="3584721"/>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lnSpc>
                <a:spcPct val="150000"/>
              </a:lnSpc>
            </a:pPr>
            <a:r>
              <a:rPr lang="ja-JP" altLang="en-US" sz="1400" b="1" dirty="0">
                <a:latin typeface="Meiryo UI" panose="020B0604030504040204" pitchFamily="50" charset="-128"/>
                <a:ea typeface="Meiryo UI" panose="020B0604030504040204" pitchFamily="50" charset="-128"/>
              </a:rPr>
              <a:t>本セクションの狙い</a:t>
            </a:r>
            <a:endParaRPr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このセクションでは、居住支援法人が行っている実際の支援のイメージをつかんで頂きます。</a:t>
            </a:r>
          </a:p>
        </p:txBody>
      </p:sp>
    </p:spTree>
    <p:extLst>
      <p:ext uri="{BB962C8B-B14F-4D97-AF65-F5344CB8AC3E}">
        <p14:creationId xmlns:p14="http://schemas.microsoft.com/office/powerpoint/2010/main" val="302185915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A595B71E-0540-44CD-8966-FCAB42392176}"/>
              </a:ext>
            </a:extLst>
          </p:cNvPr>
          <p:cNvSpPr/>
          <p:nvPr/>
        </p:nvSpPr>
        <p:spPr>
          <a:xfrm>
            <a:off x="2207075" y="5627511"/>
            <a:ext cx="6240236" cy="954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a:buFont typeface="Arial" panose="020B0604020202020204" pitchFamily="34" charset="0"/>
              <a:buChar char="•"/>
            </a:pPr>
            <a:r>
              <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さんが、いよいよグループホームから単身生活に移行を希望。</a:t>
            </a:r>
            <a:br>
              <a:rPr lang="en-US" altLang="ja-JP" sz="1200" kern="0" dirty="0">
                <a:solidFill>
                  <a:prstClr val="black"/>
                </a:solidFill>
                <a:latin typeface="Meiryo UI" panose="020B0604030504040204" pitchFamily="50" charset="-128"/>
                <a:ea typeface="Meiryo UI" panose="020B0604030504040204" pitchFamily="50" charset="-128"/>
              </a:rPr>
            </a:br>
            <a:r>
              <a:rPr lang="ja-JP" altLang="en-US" sz="1200" kern="0" dirty="0">
                <a:solidFill>
                  <a:prstClr val="black"/>
                </a:solidFill>
                <a:latin typeface="Meiryo UI" panose="020B0604030504040204" pitchFamily="50" charset="-128"/>
                <a:ea typeface="Meiryo UI" panose="020B0604030504040204" pitchFamily="50" charset="-128"/>
              </a:rPr>
              <a:t>→</a:t>
            </a:r>
            <a:r>
              <a:rPr kumimoji="0" lang="ja-JP" altLang="en-US" sz="1200" b="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居住支援法人がアパートをサブリースの形で用意し、家賃保証を行う</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indent="-171450" algn="l">
              <a:buFont typeface="Arial" panose="020B0604020202020204" pitchFamily="34" charset="0"/>
              <a:buChar cha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そして</a:t>
            </a:r>
            <a:r>
              <a:rPr kumimoji="0" lang="ja-JP" altLang="en-US" sz="1200" b="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住まいに関するトラブルへの対応を居住支援法人が行い、単身生活移行後の定期的な巡回支援をグループホーム運営事業所が自立生活援助事業として行い</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、連携して</a:t>
            </a:r>
            <a:r>
              <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さんの単身生活の支援を行った。</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136</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１）居住支援法人による支援事例①</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知的障害が</a:t>
            </a:r>
            <a:r>
              <a:rPr lang="ja-JP" altLang="en-US" sz="1400">
                <a:latin typeface="Meiryo UI" panose="020B0604030504040204" pitchFamily="50" charset="-128"/>
                <a:ea typeface="Meiryo UI" panose="020B0604030504040204" pitchFamily="50" charset="-128"/>
              </a:rPr>
              <a:t>ある方（</a:t>
            </a:r>
            <a:r>
              <a:rPr lang="en-US" altLang="ja-JP" sz="140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さん）の居住支援の例</a:t>
            </a:r>
          </a:p>
        </p:txBody>
      </p:sp>
      <p:sp>
        <p:nvSpPr>
          <p:cNvPr id="8" name="正方形/長方形 7">
            <a:extLst>
              <a:ext uri="{FF2B5EF4-FFF2-40B4-BE49-F238E27FC236}">
                <a16:creationId xmlns:a16="http://schemas.microsoft.com/office/drawing/2014/main" id="{6F663157-C5AD-45BC-9AFC-288215B2922E}"/>
              </a:ext>
            </a:extLst>
          </p:cNvPr>
          <p:cNvSpPr/>
          <p:nvPr/>
        </p:nvSpPr>
        <p:spPr>
          <a:xfrm>
            <a:off x="670403" y="1552959"/>
            <a:ext cx="1388373" cy="420841"/>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プロフィール</a:t>
            </a:r>
          </a:p>
        </p:txBody>
      </p:sp>
      <p:sp>
        <p:nvSpPr>
          <p:cNvPr id="12" name="正方形/長方形 11">
            <a:extLst>
              <a:ext uri="{FF2B5EF4-FFF2-40B4-BE49-F238E27FC236}">
                <a16:creationId xmlns:a16="http://schemas.microsoft.com/office/drawing/2014/main" id="{BE0F1700-A6C3-464C-B2BE-53ED2469BDA2}"/>
              </a:ext>
            </a:extLst>
          </p:cNvPr>
          <p:cNvSpPr/>
          <p:nvPr/>
        </p:nvSpPr>
        <p:spPr>
          <a:xfrm>
            <a:off x="2207075" y="1552958"/>
            <a:ext cx="6240236" cy="420842"/>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a:buFont typeface="Arial" panose="020B0604020202020204" pitchFamily="34" charset="0"/>
              <a:buChar char="•"/>
            </a:pPr>
            <a:r>
              <a:rPr kumimoji="0"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両親が他界</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して、「きょうだい」および家族と暮らしていた</a:t>
            </a:r>
            <a:r>
              <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さんは、</a:t>
            </a:r>
            <a:r>
              <a:rPr kumimoji="0"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５０代軽度知的障害</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を持つ方。</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indent="-171450" algn="l">
              <a:buFont typeface="Arial" panose="020B0604020202020204" pitchFamily="34" charset="0"/>
              <a:buChar cha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障害者枠ではあるが、立派に働き、２０万円近い給料を手にしていた。</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フローチャート: 他ページ結合子 12">
            <a:extLst>
              <a:ext uri="{FF2B5EF4-FFF2-40B4-BE49-F238E27FC236}">
                <a16:creationId xmlns:a16="http://schemas.microsoft.com/office/drawing/2014/main" id="{1A8108D0-151D-45D2-997E-1D065B35331E}"/>
              </a:ext>
            </a:extLst>
          </p:cNvPr>
          <p:cNvSpPr/>
          <p:nvPr/>
        </p:nvSpPr>
        <p:spPr>
          <a:xfrm>
            <a:off x="670403" y="2070778"/>
            <a:ext cx="1388373" cy="822912"/>
          </a:xfrm>
          <a:prstGeom prst="flowChartOffpageConnector">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触法の背景</a:t>
            </a:r>
          </a:p>
        </p:txBody>
      </p:sp>
      <p:sp>
        <p:nvSpPr>
          <p:cNvPr id="14" name="正方形/長方形 13">
            <a:extLst>
              <a:ext uri="{FF2B5EF4-FFF2-40B4-BE49-F238E27FC236}">
                <a16:creationId xmlns:a16="http://schemas.microsoft.com/office/drawing/2014/main" id="{0A6A8C3A-C044-409C-95B3-4F059FD6EB80}"/>
              </a:ext>
            </a:extLst>
          </p:cNvPr>
          <p:cNvSpPr/>
          <p:nvPr/>
        </p:nvSpPr>
        <p:spPr>
          <a:xfrm>
            <a:off x="2207075" y="2052001"/>
            <a:ext cx="6240236" cy="822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a:buFont typeface="Arial" panose="020B0604020202020204" pitchFamily="34" charset="0"/>
              <a:buChar char="•"/>
            </a:pPr>
            <a:r>
              <a:rPr kumimoji="0" lang="ja-JP" altLang="en-US" sz="1200" b="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休日のある日、寂しさと気の緩みで軽犯罪を犯してしまう。</a:t>
            </a:r>
            <a:endParaRPr kumimoji="0" lang="en-US" altLang="ja-JP" sz="1200" b="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algn="l"/>
            <a:r>
              <a:rPr lang="ja-JP" altLang="en-US" sz="1200" kern="0" dirty="0">
                <a:solidFill>
                  <a:prstClr val="black"/>
                </a:solidFill>
                <a:latin typeface="Meiryo UI" panose="020B0604030504040204" pitchFamily="50" charset="-128"/>
                <a:ea typeface="Meiryo UI" panose="020B0604030504040204" pitchFamily="50" charset="-128"/>
              </a:rPr>
              <a:t>　→</a:t>
            </a:r>
            <a:r>
              <a:rPr kumimoji="0" lang="ja-JP" altLang="en-US" sz="1200" b="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担当弁護士より居住支援法人に相談が入る。</a:t>
            </a:r>
            <a:endParaRPr kumimoji="0" lang="en-US" altLang="ja-JP" sz="1200" b="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algn="l"/>
            <a:r>
              <a:rPr lang="ja-JP" altLang="en-US" sz="1200" kern="0" dirty="0">
                <a:solidFill>
                  <a:prstClr val="black"/>
                </a:solidFill>
                <a:latin typeface="Meiryo UI" panose="020B0604030504040204" pitchFamily="50" charset="-128"/>
                <a:ea typeface="Meiryo UI" panose="020B0604030504040204" pitchFamily="50" charset="-128"/>
              </a:rPr>
              <a:t>　→</a:t>
            </a:r>
            <a:r>
              <a:rPr kumimoji="0" lang="ja-JP" altLang="en-US" sz="1200" b="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その軽犯罪を犯した</a:t>
            </a:r>
            <a:r>
              <a:rPr kumimoji="0" lang="en-US" altLang="ja-JP" sz="1200" b="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a:t>
            </a:r>
            <a:r>
              <a:rPr kumimoji="0" lang="ja-JP" altLang="en-US" sz="1200" b="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さんに対して、「きょうだい」および家族が今後の同居を拒否。</a:t>
            </a:r>
            <a:endParaRPr kumimoji="0" lang="en-US" altLang="ja-JP" sz="1200" b="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algn="l"/>
            <a:r>
              <a:rPr lang="ja-JP" altLang="en-US" sz="1200" kern="0" dirty="0">
                <a:solidFill>
                  <a:prstClr val="black"/>
                </a:solidFill>
                <a:latin typeface="Meiryo UI" panose="020B0604030504040204" pitchFamily="50" charset="-128"/>
                <a:ea typeface="Meiryo UI" panose="020B0604030504040204" pitchFamily="50" charset="-128"/>
              </a:rPr>
              <a:t>　→</a:t>
            </a:r>
            <a:r>
              <a:rPr kumimoji="0" lang="ja-JP" altLang="en-US" sz="1200" b="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執行猶予付き判決が出るだろうという前提で、大至急で住む場所を探す必要が生じる。</a:t>
            </a:r>
            <a:endParaRPr kumimoji="0" lang="en-US" altLang="ja-JP" sz="1200" b="0" i="0"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フローチャート: 他ページ結合子 14">
            <a:extLst>
              <a:ext uri="{FF2B5EF4-FFF2-40B4-BE49-F238E27FC236}">
                <a16:creationId xmlns:a16="http://schemas.microsoft.com/office/drawing/2014/main" id="{A919D186-276F-491B-91C5-ACEBC68AEF28}"/>
              </a:ext>
            </a:extLst>
          </p:cNvPr>
          <p:cNvSpPr/>
          <p:nvPr/>
        </p:nvSpPr>
        <p:spPr>
          <a:xfrm>
            <a:off x="670403" y="2990668"/>
            <a:ext cx="1388373" cy="727337"/>
          </a:xfrm>
          <a:prstGeom prst="flowChartOffpageConnecto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グループホームへの入居</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156E4A47-AC4F-4805-B6C0-842AE7E34765}"/>
              </a:ext>
            </a:extLst>
          </p:cNvPr>
          <p:cNvSpPr/>
          <p:nvPr/>
        </p:nvSpPr>
        <p:spPr>
          <a:xfrm>
            <a:off x="2207075" y="2959803"/>
            <a:ext cx="6240236" cy="759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ja-JP" altLang="en-US" sz="1200" kern="0" dirty="0">
                <a:solidFill>
                  <a:prstClr val="black"/>
                </a:solidFill>
                <a:latin typeface="Meiryo UI" panose="020B0604030504040204" pitchFamily="50" charset="-128"/>
                <a:ea typeface="Meiryo UI" panose="020B0604030504040204" pitchFamily="50" charset="-128"/>
              </a:rPr>
              <a:t>拘置所での面会だけでは、どんな支援の組み立てが必要かも分からない。そこでその居住支援法人は、グループホーム運営事業所に相談。</a:t>
            </a:r>
            <a:r>
              <a:rPr lang="ja-JP" altLang="en-US" sz="1200" u="sng" kern="0" dirty="0">
                <a:solidFill>
                  <a:prstClr val="black"/>
                </a:solidFill>
                <a:latin typeface="Meiryo UI" panose="020B0604030504040204" pitchFamily="50" charset="-128"/>
                <a:ea typeface="Meiryo UI" panose="020B0604030504040204" pitchFamily="50" charset="-128"/>
              </a:rPr>
              <a:t>まずはグループホームでの受け入れ</a:t>
            </a:r>
            <a:r>
              <a:rPr lang="ja-JP" altLang="en-US" sz="1200" kern="0" dirty="0">
                <a:solidFill>
                  <a:prstClr val="black"/>
                </a:solidFill>
                <a:latin typeface="Meiryo UI" panose="020B0604030504040204" pitchFamily="50" charset="-128"/>
                <a:ea typeface="Meiryo UI" panose="020B0604030504040204" pitchFamily="50" charset="-128"/>
              </a:rPr>
              <a:t>という方法をとった。</a:t>
            </a:r>
            <a:endParaRPr lang="en-US" altLang="ja-JP" sz="1200" kern="0" dirty="0">
              <a:solidFill>
                <a:prstClr val="black"/>
              </a:solidFill>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en-US" altLang="ja-JP" sz="1200" kern="0" dirty="0">
                <a:solidFill>
                  <a:prstClr val="black"/>
                </a:solidFill>
                <a:latin typeface="Meiryo UI" panose="020B0604030504040204" pitchFamily="50" charset="-128"/>
                <a:ea typeface="Meiryo UI" panose="020B0604030504040204" pitchFamily="50" charset="-128"/>
              </a:rPr>
              <a:t>E</a:t>
            </a:r>
            <a:r>
              <a:rPr lang="ja-JP" altLang="en-US" sz="1200" kern="0" dirty="0">
                <a:solidFill>
                  <a:prstClr val="black"/>
                </a:solidFill>
                <a:latin typeface="Meiryo UI" panose="020B0604030504040204" pitchFamily="50" charset="-128"/>
                <a:ea typeface="Meiryo UI" panose="020B0604030504040204" pitchFamily="50" charset="-128"/>
              </a:rPr>
              <a:t>さんは金銭管理が苦手な面があったため、</a:t>
            </a:r>
            <a:r>
              <a:rPr lang="ja-JP" altLang="en-US" sz="1200" u="sng" kern="0" dirty="0">
                <a:solidFill>
                  <a:prstClr val="black"/>
                </a:solidFill>
                <a:latin typeface="Meiryo UI" panose="020B0604030504040204" pitchFamily="50" charset="-128"/>
                <a:ea typeface="Meiryo UI" panose="020B0604030504040204" pitchFamily="50" charset="-128"/>
              </a:rPr>
              <a:t>居住支援法人が、</a:t>
            </a:r>
            <a:r>
              <a:rPr lang="en-US" altLang="ja-JP" sz="1200" u="sng" kern="0" dirty="0">
                <a:solidFill>
                  <a:prstClr val="black"/>
                </a:solidFill>
                <a:latin typeface="Meiryo UI" panose="020B0604030504040204" pitchFamily="50" charset="-128"/>
                <a:ea typeface="Meiryo UI" panose="020B0604030504040204" pitchFamily="50" charset="-128"/>
              </a:rPr>
              <a:t>E</a:t>
            </a:r>
            <a:r>
              <a:rPr lang="ja-JP" altLang="en-US" sz="1200" u="sng" kern="0" dirty="0">
                <a:solidFill>
                  <a:prstClr val="black"/>
                </a:solidFill>
                <a:latin typeface="Meiryo UI" panose="020B0604030504040204" pitchFamily="50" charset="-128"/>
                <a:ea typeface="Meiryo UI" panose="020B0604030504040204" pitchFamily="50" charset="-128"/>
              </a:rPr>
              <a:t>さんとの間で金銭管理等援助サービスの委任契約を結び、</a:t>
            </a:r>
            <a:r>
              <a:rPr lang="en-US" altLang="ja-JP" sz="1200" u="sng" kern="0" dirty="0">
                <a:solidFill>
                  <a:prstClr val="black"/>
                </a:solidFill>
                <a:latin typeface="Meiryo UI" panose="020B0604030504040204" pitchFamily="50" charset="-128"/>
                <a:ea typeface="Meiryo UI" panose="020B0604030504040204" pitchFamily="50" charset="-128"/>
              </a:rPr>
              <a:t>E</a:t>
            </a:r>
            <a:r>
              <a:rPr lang="ja-JP" altLang="en-US" sz="1200" u="sng" kern="0" dirty="0">
                <a:solidFill>
                  <a:prstClr val="black"/>
                </a:solidFill>
                <a:latin typeface="Meiryo UI" panose="020B0604030504040204" pitchFamily="50" charset="-128"/>
                <a:ea typeface="Meiryo UI" panose="020B0604030504040204" pitchFamily="50" charset="-128"/>
              </a:rPr>
              <a:t>さんのグループホーム入居に当たっての身元保証を行う</a:t>
            </a:r>
            <a:r>
              <a:rPr lang="ja-JP" altLang="en-US" sz="1200" kern="0" dirty="0">
                <a:solidFill>
                  <a:prstClr val="black"/>
                </a:solidFill>
                <a:latin typeface="Meiryo UI" panose="020B0604030504040204" pitchFamily="50" charset="-128"/>
                <a:ea typeface="Meiryo UI" panose="020B0604030504040204" pitchFamily="50" charset="-128"/>
              </a:rPr>
              <a:t>ことにした。</a:t>
            </a:r>
            <a:endParaRPr lang="en-US" altLang="ja-JP" sz="1200" kern="0" dirty="0">
              <a:solidFill>
                <a:prstClr val="black"/>
              </a:solidFill>
              <a:latin typeface="Meiryo UI" panose="020B0604030504040204" pitchFamily="50" charset="-128"/>
              <a:ea typeface="Meiryo UI" panose="020B0604030504040204" pitchFamily="50" charset="-128"/>
            </a:endParaRPr>
          </a:p>
        </p:txBody>
      </p:sp>
      <p:sp>
        <p:nvSpPr>
          <p:cNvPr id="18" name="フローチャート: 他ページ結合子 17">
            <a:extLst>
              <a:ext uri="{FF2B5EF4-FFF2-40B4-BE49-F238E27FC236}">
                <a16:creationId xmlns:a16="http://schemas.microsoft.com/office/drawing/2014/main" id="{9F548C5E-CFE8-40B8-B03D-F14C4E9388C7}"/>
              </a:ext>
            </a:extLst>
          </p:cNvPr>
          <p:cNvSpPr/>
          <p:nvPr/>
        </p:nvSpPr>
        <p:spPr>
          <a:xfrm>
            <a:off x="670403" y="5627511"/>
            <a:ext cx="1388373" cy="954489"/>
          </a:xfrm>
          <a:prstGeom prst="flowChartOffpageConnecto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一人暮らしの</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400" dirty="0">
                <a:solidFill>
                  <a:schemeClr val="tx1"/>
                </a:solidFill>
                <a:latin typeface="Meiryo UI" panose="020B0604030504040204" pitchFamily="50" charset="-128"/>
                <a:ea typeface="Meiryo UI" panose="020B0604030504040204" pitchFamily="50" charset="-128"/>
              </a:rPr>
              <a:t>開始</a:t>
            </a:r>
          </a:p>
        </p:txBody>
      </p:sp>
      <p:sp>
        <p:nvSpPr>
          <p:cNvPr id="20" name="正方形/長方形 19">
            <a:extLst>
              <a:ext uri="{FF2B5EF4-FFF2-40B4-BE49-F238E27FC236}">
                <a16:creationId xmlns:a16="http://schemas.microsoft.com/office/drawing/2014/main" id="{F7DBB367-DB7C-4D22-ABFF-E59348467692}"/>
              </a:ext>
            </a:extLst>
          </p:cNvPr>
          <p:cNvSpPr/>
          <p:nvPr/>
        </p:nvSpPr>
        <p:spPr>
          <a:xfrm>
            <a:off x="2207075" y="3803876"/>
            <a:ext cx="6240236" cy="1715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a:buFont typeface="Arial" panose="020B0604020202020204" pitchFamily="34" charset="0"/>
              <a:buChar char="•"/>
            </a:pPr>
            <a:r>
              <a:rPr lang="en-US" altLang="ja-JP" sz="1200" kern="0" dirty="0">
                <a:solidFill>
                  <a:prstClr val="black"/>
                </a:solidFill>
                <a:latin typeface="Meiryo UI" panose="020B0604030504040204" pitchFamily="50" charset="-128"/>
                <a:ea typeface="Meiryo UI" panose="020B0604030504040204" pitchFamily="50" charset="-128"/>
              </a:rPr>
              <a:t>E</a:t>
            </a:r>
            <a:r>
              <a:rPr lang="ja-JP" altLang="en-US" sz="1200" kern="0" dirty="0">
                <a:solidFill>
                  <a:prstClr val="black"/>
                </a:solidFill>
                <a:latin typeface="Meiryo UI" panose="020B0604030504040204" pitchFamily="50" charset="-128"/>
                <a:ea typeface="Meiryo UI" panose="020B0604030504040204" pitchFamily="50" charset="-128"/>
              </a:rPr>
              <a:t>さんの預金通帳を預かった居住支援法人は、</a:t>
            </a:r>
            <a:r>
              <a:rPr lang="en-US" altLang="ja-JP" sz="1200" kern="0" dirty="0">
                <a:solidFill>
                  <a:prstClr val="black"/>
                </a:solidFill>
                <a:latin typeface="Meiryo UI" panose="020B0604030504040204" pitchFamily="50" charset="-128"/>
                <a:ea typeface="Meiryo UI" panose="020B0604030504040204" pitchFamily="50" charset="-128"/>
              </a:rPr>
              <a:t>E</a:t>
            </a:r>
            <a:r>
              <a:rPr lang="ja-JP" altLang="en-US" sz="1200" kern="0" dirty="0">
                <a:solidFill>
                  <a:prstClr val="black"/>
                </a:solidFill>
                <a:latin typeface="Meiryo UI" panose="020B0604030504040204" pitchFamily="50" charset="-128"/>
                <a:ea typeface="Meiryo UI" panose="020B0604030504040204" pitchFamily="50" charset="-128"/>
              </a:rPr>
              <a:t>さんが「きょうだい」から経済的虐待を受けている可能性があることを知り、調査を開始。</a:t>
            </a:r>
            <a:br>
              <a:rPr lang="en-US" altLang="ja-JP" sz="1200" kern="0" dirty="0">
                <a:solidFill>
                  <a:prstClr val="black"/>
                </a:solidFill>
                <a:latin typeface="Meiryo UI" panose="020B0604030504040204" pitchFamily="50" charset="-128"/>
                <a:ea typeface="Meiryo UI" panose="020B0604030504040204" pitchFamily="50" charset="-128"/>
              </a:rPr>
            </a:br>
            <a:r>
              <a:rPr lang="ja-JP" altLang="en-US" sz="1200" kern="0" dirty="0">
                <a:solidFill>
                  <a:prstClr val="black"/>
                </a:solidFill>
                <a:latin typeface="Meiryo UI" panose="020B0604030504040204" pitchFamily="50" charset="-128"/>
                <a:ea typeface="Meiryo UI" panose="020B0604030504040204" pitchFamily="50" charset="-128"/>
              </a:rPr>
              <a:t>→結果、</a:t>
            </a:r>
            <a:r>
              <a:rPr lang="en-US" altLang="ja-JP" sz="1200" kern="0" dirty="0">
                <a:solidFill>
                  <a:prstClr val="black"/>
                </a:solidFill>
                <a:latin typeface="Meiryo UI" panose="020B0604030504040204" pitchFamily="50" charset="-128"/>
                <a:ea typeface="Meiryo UI" panose="020B0604030504040204" pitchFamily="50" charset="-128"/>
              </a:rPr>
              <a:t>E</a:t>
            </a:r>
            <a:r>
              <a:rPr lang="ja-JP" altLang="en-US" sz="1200" kern="0" dirty="0">
                <a:solidFill>
                  <a:prstClr val="black"/>
                </a:solidFill>
                <a:latin typeface="Meiryo UI" panose="020B0604030504040204" pitchFamily="50" charset="-128"/>
                <a:ea typeface="Meiryo UI" panose="020B0604030504040204" pitchFamily="50" charset="-128"/>
              </a:rPr>
              <a:t>さんの給料の大部分は「きょうだい」の手に渡り、</a:t>
            </a:r>
            <a:r>
              <a:rPr lang="en-US" altLang="ja-JP" sz="1200" kern="0" dirty="0">
                <a:solidFill>
                  <a:prstClr val="black"/>
                </a:solidFill>
                <a:latin typeface="Meiryo UI" panose="020B0604030504040204" pitchFamily="50" charset="-128"/>
                <a:ea typeface="Meiryo UI" panose="020B0604030504040204" pitchFamily="50" charset="-128"/>
              </a:rPr>
              <a:t>E</a:t>
            </a:r>
            <a:r>
              <a:rPr lang="ja-JP" altLang="en-US" sz="1200" kern="0" dirty="0">
                <a:solidFill>
                  <a:prstClr val="black"/>
                </a:solidFill>
                <a:latin typeface="Meiryo UI" panose="020B0604030504040204" pitchFamily="50" charset="-128"/>
                <a:ea typeface="Meiryo UI" panose="020B0604030504040204" pitchFamily="50" charset="-128"/>
              </a:rPr>
              <a:t>さん自身はほとんどお金を持たされて</a:t>
            </a:r>
            <a:r>
              <a:rPr lang="ja-JP" altLang="en-US" sz="1200" kern="0">
                <a:solidFill>
                  <a:prstClr val="black"/>
                </a:solidFill>
                <a:latin typeface="Meiryo UI" panose="020B0604030504040204" pitchFamily="50" charset="-128"/>
                <a:ea typeface="Meiryo UI" panose="020B0604030504040204" pitchFamily="50" charset="-128"/>
              </a:rPr>
              <a:t>いなかった。（それ</a:t>
            </a:r>
            <a:r>
              <a:rPr lang="ja-JP" altLang="en-US" sz="1200" kern="0" dirty="0">
                <a:solidFill>
                  <a:prstClr val="black"/>
                </a:solidFill>
                <a:latin typeface="Meiryo UI" panose="020B0604030504040204" pitchFamily="50" charset="-128"/>
                <a:ea typeface="Meiryo UI" panose="020B0604030504040204" pitchFamily="50" charset="-128"/>
              </a:rPr>
              <a:t>が軽犯罪の原因にもなった。）</a:t>
            </a:r>
            <a:endParaRPr lang="en-US" altLang="ja-JP" sz="1200" kern="0" dirty="0">
              <a:solidFill>
                <a:prstClr val="black"/>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lang="ja-JP" altLang="en-US" sz="1200" kern="0" dirty="0">
                <a:solidFill>
                  <a:prstClr val="black"/>
                </a:solidFill>
                <a:latin typeface="Meiryo UI" panose="020B0604030504040204" pitchFamily="50" charset="-128"/>
                <a:ea typeface="Meiryo UI" panose="020B0604030504040204" pitchFamily="50" charset="-128"/>
              </a:rPr>
              <a:t>その</a:t>
            </a:r>
            <a:r>
              <a:rPr lang="en-US" altLang="ja-JP" sz="1200" kern="0" dirty="0">
                <a:solidFill>
                  <a:prstClr val="black"/>
                </a:solidFill>
                <a:latin typeface="Meiryo UI" panose="020B0604030504040204" pitchFamily="50" charset="-128"/>
                <a:ea typeface="Meiryo UI" panose="020B0604030504040204" pitchFamily="50" charset="-128"/>
              </a:rPr>
              <a:t>E</a:t>
            </a:r>
            <a:r>
              <a:rPr lang="ja-JP" altLang="en-US" sz="1200" kern="0" dirty="0">
                <a:solidFill>
                  <a:prstClr val="black"/>
                </a:solidFill>
                <a:latin typeface="Meiryo UI" panose="020B0604030504040204" pitchFamily="50" charset="-128"/>
                <a:ea typeface="Meiryo UI" panose="020B0604030504040204" pitchFamily="50" charset="-128"/>
              </a:rPr>
              <a:t>さんの「きょうだい」が、亡くなった親名義の今の家を売却し、その代金を</a:t>
            </a:r>
            <a:r>
              <a:rPr lang="en-US" altLang="ja-JP" sz="1200" kern="0" dirty="0">
                <a:solidFill>
                  <a:prstClr val="black"/>
                </a:solidFill>
                <a:latin typeface="Meiryo UI" panose="020B0604030504040204" pitchFamily="50" charset="-128"/>
                <a:ea typeface="Meiryo UI" panose="020B0604030504040204" pitchFamily="50" charset="-128"/>
              </a:rPr>
              <a:t>E</a:t>
            </a:r>
            <a:r>
              <a:rPr lang="ja-JP" altLang="en-US" sz="1200" kern="0" dirty="0">
                <a:solidFill>
                  <a:prstClr val="black"/>
                </a:solidFill>
                <a:latin typeface="Meiryo UI" panose="020B0604030504040204" pitchFamily="50" charset="-128"/>
                <a:ea typeface="Meiryo UI" panose="020B0604030504040204" pitchFamily="50" charset="-128"/>
              </a:rPr>
              <a:t>さんには渡さずにすべて自分たちのものにしようとしていることが判明。</a:t>
            </a:r>
            <a:br>
              <a:rPr lang="en-US" altLang="ja-JP" sz="1200" kern="0" dirty="0">
                <a:solidFill>
                  <a:prstClr val="black"/>
                </a:solidFill>
                <a:latin typeface="Meiryo UI" panose="020B0604030504040204" pitchFamily="50" charset="-128"/>
                <a:ea typeface="Meiryo UI" panose="020B0604030504040204" pitchFamily="50" charset="-128"/>
              </a:rPr>
            </a:br>
            <a:r>
              <a:rPr lang="ja-JP" altLang="en-US" sz="1200" kern="0" dirty="0">
                <a:solidFill>
                  <a:prstClr val="black"/>
                </a:solidFill>
                <a:latin typeface="Meiryo UI" panose="020B0604030504040204" pitchFamily="50" charset="-128"/>
                <a:ea typeface="Meiryo UI" panose="020B0604030504040204" pitchFamily="50" charset="-128"/>
              </a:rPr>
              <a:t>→居住支援法人のネットワークを活用し、</a:t>
            </a:r>
            <a:r>
              <a:rPr lang="en-US" altLang="ja-JP" sz="1200" kern="0" dirty="0">
                <a:solidFill>
                  <a:prstClr val="black"/>
                </a:solidFill>
                <a:latin typeface="Meiryo UI" panose="020B0604030504040204" pitchFamily="50" charset="-128"/>
                <a:ea typeface="Meiryo UI" panose="020B0604030504040204" pitchFamily="50" charset="-128"/>
              </a:rPr>
              <a:t>E</a:t>
            </a:r>
            <a:r>
              <a:rPr lang="ja-JP" altLang="en-US" sz="1200" kern="0" dirty="0">
                <a:solidFill>
                  <a:prstClr val="black"/>
                </a:solidFill>
                <a:latin typeface="Meiryo UI" panose="020B0604030504040204" pitchFamily="50" charset="-128"/>
                <a:ea typeface="Meiryo UI" panose="020B0604030504040204" pitchFamily="50" charset="-128"/>
              </a:rPr>
              <a:t>さんに移行型任意後見人をつけることにした。</a:t>
            </a:r>
            <a:br>
              <a:rPr lang="en-US" altLang="ja-JP" sz="1200" kern="0" dirty="0">
                <a:solidFill>
                  <a:prstClr val="black"/>
                </a:solidFill>
                <a:latin typeface="Meiryo UI" panose="020B0604030504040204" pitchFamily="50" charset="-128"/>
                <a:ea typeface="Meiryo UI" panose="020B0604030504040204" pitchFamily="50" charset="-128"/>
              </a:rPr>
            </a:br>
            <a:r>
              <a:rPr lang="ja-JP" altLang="en-US" sz="1200" kern="0" dirty="0">
                <a:solidFill>
                  <a:prstClr val="black"/>
                </a:solidFill>
                <a:latin typeface="Meiryo UI" panose="020B0604030504040204" pitchFamily="50" charset="-128"/>
                <a:ea typeface="Meiryo UI" panose="020B0604030504040204" pitchFamily="50" charset="-128"/>
              </a:rPr>
              <a:t>→その後見人が、家の売買に関する委任契約を</a:t>
            </a:r>
            <a:r>
              <a:rPr lang="en-US" altLang="ja-JP" sz="1200" kern="0" dirty="0">
                <a:solidFill>
                  <a:prstClr val="black"/>
                </a:solidFill>
                <a:latin typeface="Meiryo UI" panose="020B0604030504040204" pitchFamily="50" charset="-128"/>
                <a:ea typeface="Meiryo UI" panose="020B0604030504040204" pitchFamily="50" charset="-128"/>
              </a:rPr>
              <a:t>E</a:t>
            </a:r>
            <a:r>
              <a:rPr lang="ja-JP" altLang="en-US" sz="1200" kern="0" dirty="0">
                <a:solidFill>
                  <a:prstClr val="black"/>
                </a:solidFill>
                <a:latin typeface="Meiryo UI" panose="020B0604030504040204" pitchFamily="50" charset="-128"/>
                <a:ea typeface="Meiryo UI" panose="020B0604030504040204" pitchFamily="50" charset="-128"/>
              </a:rPr>
              <a:t>さんと結び、「きょうだい」に対峙。無事に売却代金の半分を手にすることができた。</a:t>
            </a:r>
            <a:endParaRPr lang="en-US" altLang="ja-JP" sz="1200" kern="0" dirty="0">
              <a:solidFill>
                <a:prstClr val="black"/>
              </a:solidFill>
              <a:latin typeface="Meiryo UI" panose="020B0604030504040204" pitchFamily="50" charset="-128"/>
              <a:ea typeface="Meiryo UI" panose="020B0604030504040204" pitchFamily="50" charset="-128"/>
            </a:endParaRPr>
          </a:p>
        </p:txBody>
      </p:sp>
      <p:sp>
        <p:nvSpPr>
          <p:cNvPr id="21" name="フローチャート: 他ページ結合子 20">
            <a:extLst>
              <a:ext uri="{FF2B5EF4-FFF2-40B4-BE49-F238E27FC236}">
                <a16:creationId xmlns:a16="http://schemas.microsoft.com/office/drawing/2014/main" id="{F0D7531B-7660-456C-81AB-ACF4DE20FA19}"/>
              </a:ext>
            </a:extLst>
          </p:cNvPr>
          <p:cNvSpPr/>
          <p:nvPr/>
        </p:nvSpPr>
        <p:spPr>
          <a:xfrm>
            <a:off x="670403" y="3814983"/>
            <a:ext cx="1388373" cy="1715551"/>
          </a:xfrm>
          <a:prstGeom prst="flowChartOffpageConnecto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経済状況の</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400" dirty="0">
                <a:solidFill>
                  <a:schemeClr val="tx1"/>
                </a:solidFill>
                <a:latin typeface="Meiryo UI" panose="020B0604030504040204" pitchFamily="50" charset="-128"/>
                <a:ea typeface="Meiryo UI" panose="020B0604030504040204" pitchFamily="50" charset="-128"/>
              </a:rPr>
              <a:t>把握と対応</a:t>
            </a:r>
          </a:p>
        </p:txBody>
      </p:sp>
      <p:sp>
        <p:nvSpPr>
          <p:cNvPr id="17" name="テキスト ボックス 16">
            <a:extLst>
              <a:ext uri="{FF2B5EF4-FFF2-40B4-BE49-F238E27FC236}">
                <a16:creationId xmlns:a16="http://schemas.microsoft.com/office/drawing/2014/main" id="{A926D17F-A199-4217-A6D2-00EF10EC00D8}"/>
              </a:ext>
            </a:extLst>
          </p:cNvPr>
          <p:cNvSpPr txBox="1"/>
          <p:nvPr/>
        </p:nvSpPr>
        <p:spPr>
          <a:xfrm>
            <a:off x="7569312" y="110603"/>
            <a:ext cx="1496154" cy="461665"/>
          </a:xfrm>
          <a:prstGeom prst="rect">
            <a:avLst/>
          </a:prstGeom>
          <a:solidFill>
            <a:schemeClr val="bg1">
              <a:lumMod val="85000"/>
            </a:schemeClr>
          </a:solidFill>
        </p:spPr>
        <p:txBody>
          <a:bodyPr wrap="square" rtlCol="0" anchor="ctr">
            <a:spAutoFit/>
          </a:bodyPr>
          <a:lstStyle/>
          <a:p>
            <a:pPr algn="ctr"/>
            <a:r>
              <a:rPr kumimoji="1" lang="ja-JP" altLang="en-US" sz="1200" dirty="0">
                <a:latin typeface="メイリオ" panose="020B0604030504040204" pitchFamily="50" charset="-128"/>
                <a:ea typeface="メイリオ" panose="020B0604030504040204" pitchFamily="50" charset="-128"/>
              </a:rPr>
              <a:t>事例サンプル</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solidFill>
                  <a:srgbClr val="FF0000"/>
                </a:solidFill>
                <a:latin typeface="メイリオ" panose="020B0604030504040204" pitchFamily="50" charset="-128"/>
                <a:ea typeface="メイリオ" panose="020B0604030504040204" pitchFamily="50" charset="-128"/>
              </a:rPr>
              <a:t>（差替可）</a:t>
            </a:r>
            <a:endParaRPr kumimoji="1" lang="en-US" altLang="ja-JP" sz="120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426581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137</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２）居住支援法人による支援事例②</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精神障害が</a:t>
            </a:r>
            <a:r>
              <a:rPr lang="ja-JP" altLang="en-US" sz="1400">
                <a:latin typeface="Meiryo UI" panose="020B0604030504040204" pitchFamily="50" charset="-128"/>
                <a:ea typeface="Meiryo UI" panose="020B0604030504040204" pitchFamily="50" charset="-128"/>
              </a:rPr>
              <a:t>ある方（</a:t>
            </a:r>
            <a:r>
              <a:rPr lang="en-US" altLang="ja-JP" sz="140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さん）の居住支援の例</a:t>
            </a:r>
          </a:p>
        </p:txBody>
      </p:sp>
      <p:sp>
        <p:nvSpPr>
          <p:cNvPr id="8" name="正方形/長方形 7">
            <a:extLst>
              <a:ext uri="{FF2B5EF4-FFF2-40B4-BE49-F238E27FC236}">
                <a16:creationId xmlns:a16="http://schemas.microsoft.com/office/drawing/2014/main" id="{6F663157-C5AD-45BC-9AFC-288215B2922E}"/>
              </a:ext>
            </a:extLst>
          </p:cNvPr>
          <p:cNvSpPr/>
          <p:nvPr/>
        </p:nvSpPr>
        <p:spPr>
          <a:xfrm>
            <a:off x="670403" y="1552959"/>
            <a:ext cx="1388373" cy="420841"/>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プロフィール</a:t>
            </a:r>
          </a:p>
        </p:txBody>
      </p:sp>
      <p:sp>
        <p:nvSpPr>
          <p:cNvPr id="12" name="正方形/長方形 11">
            <a:extLst>
              <a:ext uri="{FF2B5EF4-FFF2-40B4-BE49-F238E27FC236}">
                <a16:creationId xmlns:a16="http://schemas.microsoft.com/office/drawing/2014/main" id="{BE0F1700-A6C3-464C-B2BE-53ED2469BDA2}"/>
              </a:ext>
            </a:extLst>
          </p:cNvPr>
          <p:cNvSpPr/>
          <p:nvPr/>
        </p:nvSpPr>
        <p:spPr>
          <a:xfrm>
            <a:off x="2207075" y="1552958"/>
            <a:ext cx="6240236" cy="420842"/>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a:buFont typeface="Arial" panose="020B0604020202020204" pitchFamily="34" charset="0"/>
              <a:buChar char="•"/>
            </a:pPr>
            <a:r>
              <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さんは精神障がいを持つ４０代男性。幼少期の家族からの虐待がトラウマとなっており、人間関係で躓いてしまう傾向の強い人であった。</a:t>
            </a:r>
          </a:p>
        </p:txBody>
      </p:sp>
      <p:sp>
        <p:nvSpPr>
          <p:cNvPr id="13" name="フローチャート: 他ページ結合子 12">
            <a:extLst>
              <a:ext uri="{FF2B5EF4-FFF2-40B4-BE49-F238E27FC236}">
                <a16:creationId xmlns:a16="http://schemas.microsoft.com/office/drawing/2014/main" id="{1A8108D0-151D-45D2-997E-1D065B35331E}"/>
              </a:ext>
            </a:extLst>
          </p:cNvPr>
          <p:cNvSpPr/>
          <p:nvPr/>
        </p:nvSpPr>
        <p:spPr>
          <a:xfrm>
            <a:off x="670403" y="2052847"/>
            <a:ext cx="1388373" cy="951193"/>
          </a:xfrm>
          <a:prstGeom prst="flowChartOffpageConnector">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グループホームでの支援</a:t>
            </a:r>
          </a:p>
        </p:txBody>
      </p:sp>
      <p:sp>
        <p:nvSpPr>
          <p:cNvPr id="14" name="正方形/長方形 13">
            <a:extLst>
              <a:ext uri="{FF2B5EF4-FFF2-40B4-BE49-F238E27FC236}">
                <a16:creationId xmlns:a16="http://schemas.microsoft.com/office/drawing/2014/main" id="{0A6A8C3A-C044-409C-95B3-4F059FD6EB80}"/>
              </a:ext>
            </a:extLst>
          </p:cNvPr>
          <p:cNvSpPr/>
          <p:nvPr/>
        </p:nvSpPr>
        <p:spPr>
          <a:xfrm>
            <a:off x="2207075" y="2052000"/>
            <a:ext cx="6240236" cy="884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元々調理師として調理の仕事を行い、一人暮らしをしていたが、近隣住民とのトラブルを繰り返してしまい、グループホームでの生活に変わった。</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indent="-171450" algn="l">
              <a:buFont typeface="Arial" panose="020B0604020202020204" pitchFamily="34" charset="0"/>
              <a:buChar cha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しかし元々は料理が好きで、自活への意欲は高かったため</a:t>
            </a:r>
            <a:r>
              <a:rPr kumimoji="0" lang="ja-JP" altLang="en-US" sz="1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、グループホーム（共同</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生活）から</a:t>
            </a:r>
            <a:r>
              <a:rPr kumimoji="0" lang="ja-JP" altLang="en-US" sz="1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サテライト住居（グループホーム</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入居者としての支援を受けながら、ワンルームアパートなどで自立に近い生活を行う）に移住。</a:t>
            </a:r>
          </a:p>
        </p:txBody>
      </p:sp>
      <p:sp>
        <p:nvSpPr>
          <p:cNvPr id="15" name="フローチャート: 他ページ結合子 14">
            <a:extLst>
              <a:ext uri="{FF2B5EF4-FFF2-40B4-BE49-F238E27FC236}">
                <a16:creationId xmlns:a16="http://schemas.microsoft.com/office/drawing/2014/main" id="{A919D186-276F-491B-91C5-ACEBC68AEF28}"/>
              </a:ext>
            </a:extLst>
          </p:cNvPr>
          <p:cNvSpPr/>
          <p:nvPr/>
        </p:nvSpPr>
        <p:spPr>
          <a:xfrm>
            <a:off x="670403" y="3083087"/>
            <a:ext cx="1388373" cy="773159"/>
          </a:xfrm>
          <a:prstGeom prst="flowChartOffpageConnecto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一人暮らしに</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400" dirty="0">
                <a:solidFill>
                  <a:schemeClr val="tx1"/>
                </a:solidFill>
                <a:latin typeface="Meiryo UI" panose="020B0604030504040204" pitchFamily="50" charset="-128"/>
                <a:ea typeface="Meiryo UI" panose="020B0604030504040204" pitchFamily="50" charset="-128"/>
              </a:rPr>
              <a:t>向けた支援</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400" dirty="0">
                <a:solidFill>
                  <a:schemeClr val="tx1"/>
                </a:solidFill>
                <a:latin typeface="Meiryo UI" panose="020B0604030504040204" pitchFamily="50" charset="-128"/>
                <a:ea typeface="Meiryo UI" panose="020B0604030504040204" pitchFamily="50" charset="-128"/>
              </a:rPr>
              <a:t>の開始</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156E4A47-AC4F-4805-B6C0-842AE7E34765}"/>
              </a:ext>
            </a:extLst>
          </p:cNvPr>
          <p:cNvSpPr/>
          <p:nvPr/>
        </p:nvSpPr>
        <p:spPr>
          <a:xfrm>
            <a:off x="2207075" y="3035016"/>
            <a:ext cx="6240236" cy="821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a:buFont typeface="Arial" panose="020B0604020202020204" pitchFamily="34" charset="0"/>
              <a:buChar cha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サテライト住居での生活が２年を迎え、いよいよグループホームを出て自立生活に移行する準備を開始する。（サテライト住居は制度上２年間まで。自立がまだ難しい場合は延長もあり。）</a:t>
            </a:r>
            <a:endParaRPr lang="en-US" altLang="ja-JP" sz="1200" kern="0" noProof="0" dirty="0">
              <a:solidFill>
                <a:prstClr val="black"/>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しかし、</a:t>
            </a:r>
            <a:r>
              <a:rPr kumimoji="0" lang="ja-JP" altLang="en-US" sz="1200" b="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今住んでいる住居が気に入っており、近隣の住民とも良好な関係であるため、そのままアパートで暮らしながら、その場所を＜サテライト住居⇒ご本人名義の一人暮らし＞に変更しようとした</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8" name="フローチャート: 他ページ結合子 17">
            <a:extLst>
              <a:ext uri="{FF2B5EF4-FFF2-40B4-BE49-F238E27FC236}">
                <a16:creationId xmlns:a16="http://schemas.microsoft.com/office/drawing/2014/main" id="{9F548C5E-CFE8-40B8-B03D-F14C4E9388C7}"/>
              </a:ext>
            </a:extLst>
          </p:cNvPr>
          <p:cNvSpPr/>
          <p:nvPr/>
        </p:nvSpPr>
        <p:spPr>
          <a:xfrm>
            <a:off x="670403" y="4673022"/>
            <a:ext cx="1388373" cy="1847521"/>
          </a:xfrm>
          <a:prstGeom prst="flowChartOffpageConnecto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不動産契約に係る問題の解決</a:t>
            </a:r>
          </a:p>
        </p:txBody>
      </p:sp>
      <p:sp>
        <p:nvSpPr>
          <p:cNvPr id="20" name="正方形/長方形 19">
            <a:extLst>
              <a:ext uri="{FF2B5EF4-FFF2-40B4-BE49-F238E27FC236}">
                <a16:creationId xmlns:a16="http://schemas.microsoft.com/office/drawing/2014/main" id="{F7DBB367-DB7C-4D22-ABFF-E59348467692}"/>
              </a:ext>
            </a:extLst>
          </p:cNvPr>
          <p:cNvSpPr/>
          <p:nvPr/>
        </p:nvSpPr>
        <p:spPr>
          <a:xfrm>
            <a:off x="2207075" y="4673022"/>
            <a:ext cx="6240236" cy="1847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a:buFont typeface="Arial" panose="020B0604020202020204" pitchFamily="34" charset="0"/>
              <a:buChar char="•"/>
            </a:pPr>
            <a:r>
              <a:rPr lang="ja-JP" altLang="en-US" sz="1200" kern="0" dirty="0">
                <a:solidFill>
                  <a:prstClr val="black"/>
                </a:solidFill>
                <a:latin typeface="Meiryo UI" panose="020B0604030504040204" pitchFamily="50" charset="-128"/>
                <a:ea typeface="Meiryo UI" panose="020B0604030504040204" pitchFamily="50" charset="-128"/>
              </a:rPr>
              <a:t>このような問題に対し、居住支援法人は以下のように対応。</a:t>
            </a:r>
            <a:endParaRPr lang="en-US" altLang="ja-JP" sz="1200" kern="0" dirty="0">
              <a:solidFill>
                <a:prstClr val="black"/>
              </a:solidFill>
              <a:latin typeface="Meiryo UI" panose="020B0604030504040204" pitchFamily="50" charset="-128"/>
              <a:ea typeface="Meiryo UI" panose="020B0604030504040204" pitchFamily="50" charset="-128"/>
            </a:endParaRPr>
          </a:p>
          <a:p>
            <a:pPr marL="228600" indent="-228600" algn="l">
              <a:buFont typeface="+mj-ea"/>
              <a:buAutoNum type="circleNumDbPlain"/>
            </a:pPr>
            <a:r>
              <a:rPr lang="ja-JP" altLang="en-US" sz="1200" kern="0" dirty="0">
                <a:solidFill>
                  <a:prstClr val="black"/>
                </a:solidFill>
                <a:latin typeface="Meiryo UI" panose="020B0604030504040204" pitchFamily="50" charset="-128"/>
                <a:ea typeface="Meiryo UI" panose="020B0604030504040204" pitchFamily="50" charset="-128"/>
              </a:rPr>
              <a:t>グループホームを運営する</a:t>
            </a:r>
            <a:r>
              <a:rPr lang="en-US" altLang="ja-JP" sz="1200" kern="0" dirty="0">
                <a:solidFill>
                  <a:prstClr val="black"/>
                </a:solidFill>
                <a:latin typeface="Meiryo UI" panose="020B0604030504040204" pitchFamily="50" charset="-128"/>
                <a:ea typeface="Meiryo UI" panose="020B0604030504040204" pitchFamily="50" charset="-128"/>
              </a:rPr>
              <a:t>A</a:t>
            </a:r>
            <a:r>
              <a:rPr lang="ja-JP" altLang="en-US" sz="1200" kern="0" dirty="0">
                <a:solidFill>
                  <a:prstClr val="black"/>
                </a:solidFill>
                <a:latin typeface="Meiryo UI" panose="020B0604030504040204" pitchFamily="50" charset="-128"/>
                <a:ea typeface="Meiryo UI" panose="020B0604030504040204" pitchFamily="50" charset="-128"/>
              </a:rPr>
              <a:t>法人が、居住支援法人の</a:t>
            </a:r>
            <a:r>
              <a:rPr lang="en-US" altLang="ja-JP" sz="1200" kern="0" dirty="0">
                <a:solidFill>
                  <a:prstClr val="black"/>
                </a:solidFill>
                <a:latin typeface="Meiryo UI" panose="020B0604030504040204" pitchFamily="50" charset="-128"/>
                <a:ea typeface="Meiryo UI" panose="020B0604030504040204" pitchFamily="50" charset="-128"/>
              </a:rPr>
              <a:t>B</a:t>
            </a:r>
            <a:r>
              <a:rPr lang="ja-JP" altLang="en-US" sz="1200" kern="0" dirty="0">
                <a:solidFill>
                  <a:prstClr val="black"/>
                </a:solidFill>
                <a:latin typeface="Meiryo UI" panose="020B0604030504040204" pitchFamily="50" charset="-128"/>
                <a:ea typeface="Meiryo UI" panose="020B0604030504040204" pitchFamily="50" charset="-128"/>
              </a:rPr>
              <a:t>法人に家賃債務保証を依頼。</a:t>
            </a:r>
            <a:endParaRPr lang="en-US" altLang="ja-JP" sz="1200" kern="0" dirty="0">
              <a:solidFill>
                <a:prstClr val="black"/>
              </a:solidFill>
              <a:latin typeface="Meiryo UI" panose="020B0604030504040204" pitchFamily="50" charset="-128"/>
              <a:ea typeface="Meiryo UI" panose="020B0604030504040204" pitchFamily="50" charset="-128"/>
            </a:endParaRPr>
          </a:p>
          <a:p>
            <a:pPr marL="228600" indent="-228600" algn="l">
              <a:buFont typeface="+mj-ea"/>
              <a:buAutoNum type="circleNumDbPlain"/>
            </a:pPr>
            <a:r>
              <a:rPr lang="en-US" altLang="ja-JP" sz="1200" kern="0" dirty="0">
                <a:solidFill>
                  <a:prstClr val="black"/>
                </a:solidFill>
                <a:latin typeface="Meiryo UI" panose="020B0604030504040204" pitchFamily="50" charset="-128"/>
                <a:ea typeface="Meiryo UI" panose="020B0604030504040204" pitchFamily="50" charset="-128"/>
              </a:rPr>
              <a:t>B</a:t>
            </a:r>
            <a:r>
              <a:rPr lang="ja-JP" altLang="en-US" sz="1200" kern="0" dirty="0">
                <a:solidFill>
                  <a:prstClr val="black"/>
                </a:solidFill>
                <a:latin typeface="Meiryo UI" panose="020B0604030504040204" pitchFamily="50" charset="-128"/>
                <a:ea typeface="Meiryo UI" panose="020B0604030504040204" pitchFamily="50" charset="-128"/>
              </a:rPr>
              <a:t>法人が家賃債務保証を行う条件として、</a:t>
            </a:r>
            <a:r>
              <a:rPr lang="en-US" altLang="ja-JP" sz="1200" kern="0" dirty="0">
                <a:solidFill>
                  <a:prstClr val="black"/>
                </a:solidFill>
                <a:latin typeface="Meiryo UI" panose="020B0604030504040204" pitchFamily="50" charset="-128"/>
                <a:ea typeface="Meiryo UI" panose="020B0604030504040204" pitchFamily="50" charset="-128"/>
              </a:rPr>
              <a:t>A</a:t>
            </a:r>
            <a:r>
              <a:rPr lang="ja-JP" altLang="en-US" sz="1200" kern="0" dirty="0">
                <a:solidFill>
                  <a:prstClr val="black"/>
                </a:solidFill>
                <a:latin typeface="Meiryo UI" panose="020B0604030504040204" pitchFamily="50" charset="-128"/>
                <a:ea typeface="Meiryo UI" panose="020B0604030504040204" pitchFamily="50" charset="-128"/>
              </a:rPr>
              <a:t>法人が自立生活援助事業として、</a:t>
            </a:r>
            <a:r>
              <a:rPr lang="en-US" altLang="ja-JP" sz="1200" kern="0" dirty="0">
                <a:solidFill>
                  <a:prstClr val="black"/>
                </a:solidFill>
                <a:latin typeface="Meiryo UI" panose="020B0604030504040204" pitchFamily="50" charset="-128"/>
                <a:ea typeface="Meiryo UI" panose="020B0604030504040204" pitchFamily="50" charset="-128"/>
              </a:rPr>
              <a:t>D</a:t>
            </a:r>
            <a:r>
              <a:rPr lang="ja-JP" altLang="en-US" sz="1200" kern="0" dirty="0">
                <a:solidFill>
                  <a:prstClr val="black"/>
                </a:solidFill>
                <a:latin typeface="Meiryo UI" panose="020B0604030504040204" pitchFamily="50" charset="-128"/>
                <a:ea typeface="Meiryo UI" panose="020B0604030504040204" pitchFamily="50" charset="-128"/>
              </a:rPr>
              <a:t>さんの見守りを継続することを提案。</a:t>
            </a:r>
            <a:endParaRPr lang="en-US" altLang="ja-JP" sz="1200" kern="0" dirty="0">
              <a:solidFill>
                <a:prstClr val="black"/>
              </a:solidFill>
              <a:latin typeface="Meiryo UI" panose="020B0604030504040204" pitchFamily="50" charset="-128"/>
              <a:ea typeface="Meiryo UI" panose="020B0604030504040204" pitchFamily="50" charset="-128"/>
            </a:endParaRPr>
          </a:p>
          <a:p>
            <a:pPr marL="228600" indent="-228600" algn="l">
              <a:buFont typeface="+mj-ea"/>
              <a:buAutoNum type="circleNumDbPlain"/>
            </a:pPr>
            <a:r>
              <a:rPr lang="ja-JP" altLang="en-US" sz="1200" kern="0" dirty="0">
                <a:solidFill>
                  <a:prstClr val="black"/>
                </a:solidFill>
                <a:latin typeface="Meiryo UI" panose="020B0604030504040204" pitchFamily="50" charset="-128"/>
                <a:ea typeface="Meiryo UI" panose="020B0604030504040204" pitchFamily="50" charset="-128"/>
              </a:rPr>
              <a:t>居住支援法人の</a:t>
            </a:r>
            <a:r>
              <a:rPr lang="en-US" altLang="ja-JP" sz="1200" kern="0" dirty="0">
                <a:solidFill>
                  <a:prstClr val="black"/>
                </a:solidFill>
                <a:latin typeface="Meiryo UI" panose="020B0604030504040204" pitchFamily="50" charset="-128"/>
                <a:ea typeface="Meiryo UI" panose="020B0604030504040204" pitchFamily="50" charset="-128"/>
              </a:rPr>
              <a:t>B</a:t>
            </a:r>
            <a:r>
              <a:rPr lang="ja-JP" altLang="en-US" sz="1200" kern="0" dirty="0">
                <a:solidFill>
                  <a:prstClr val="black"/>
                </a:solidFill>
                <a:latin typeface="Meiryo UI" panose="020B0604030504040204" pitchFamily="50" charset="-128"/>
                <a:ea typeface="Meiryo UI" panose="020B0604030504040204" pitchFamily="50" charset="-128"/>
              </a:rPr>
              <a:t>法人が、夕食提供と居場所の提供を得意とする居住支援法人の</a:t>
            </a:r>
            <a:r>
              <a:rPr lang="en-US" altLang="ja-JP" sz="1200" kern="0" dirty="0">
                <a:solidFill>
                  <a:prstClr val="black"/>
                </a:solidFill>
                <a:latin typeface="Meiryo UI" panose="020B0604030504040204" pitchFamily="50" charset="-128"/>
                <a:ea typeface="Meiryo UI" panose="020B0604030504040204" pitchFamily="50" charset="-128"/>
              </a:rPr>
              <a:t>C</a:t>
            </a:r>
            <a:r>
              <a:rPr lang="ja-JP" altLang="en-US" sz="1200" kern="0" dirty="0">
                <a:solidFill>
                  <a:prstClr val="black"/>
                </a:solidFill>
                <a:latin typeface="Meiryo UI" panose="020B0604030504040204" pitchFamily="50" charset="-128"/>
                <a:ea typeface="Meiryo UI" panose="020B0604030504040204" pitchFamily="50" charset="-128"/>
              </a:rPr>
              <a:t>法人に協力を打診。</a:t>
            </a:r>
            <a:endParaRPr lang="en-US" altLang="ja-JP" sz="1200" kern="0" dirty="0">
              <a:solidFill>
                <a:prstClr val="black"/>
              </a:solidFill>
              <a:latin typeface="Meiryo UI" panose="020B0604030504040204" pitchFamily="50" charset="-128"/>
              <a:ea typeface="Meiryo UI" panose="020B0604030504040204" pitchFamily="50" charset="-128"/>
            </a:endParaRPr>
          </a:p>
          <a:p>
            <a:pPr marL="228600" indent="-228600" algn="l">
              <a:buFont typeface="+mj-ea"/>
              <a:buAutoNum type="circleNumDbPlain"/>
            </a:pPr>
            <a:r>
              <a:rPr lang="en-US" altLang="ja-JP" sz="1200" u="sng" kern="0" dirty="0">
                <a:solidFill>
                  <a:prstClr val="black"/>
                </a:solidFill>
                <a:latin typeface="Meiryo UI" panose="020B0604030504040204" pitchFamily="50" charset="-128"/>
                <a:ea typeface="Meiryo UI" panose="020B0604030504040204" pitchFamily="50" charset="-128"/>
              </a:rPr>
              <a:t>B</a:t>
            </a:r>
            <a:r>
              <a:rPr lang="ja-JP" altLang="en-US" sz="1200" u="sng" kern="0" dirty="0">
                <a:solidFill>
                  <a:prstClr val="black"/>
                </a:solidFill>
                <a:latin typeface="Meiryo UI" panose="020B0604030504040204" pitchFamily="50" charset="-128"/>
                <a:ea typeface="Meiryo UI" panose="020B0604030504040204" pitchFamily="50" charset="-128"/>
              </a:rPr>
              <a:t>法人が不動産管理会社に行き、</a:t>
            </a:r>
            <a:r>
              <a:rPr lang="en-US" altLang="ja-JP" sz="1200" u="sng" kern="0" dirty="0">
                <a:solidFill>
                  <a:prstClr val="black"/>
                </a:solidFill>
                <a:latin typeface="Meiryo UI" panose="020B0604030504040204" pitchFamily="50" charset="-128"/>
                <a:ea typeface="Meiryo UI" panose="020B0604030504040204" pitchFamily="50" charset="-128"/>
              </a:rPr>
              <a:t>A</a:t>
            </a:r>
            <a:r>
              <a:rPr lang="ja-JP" altLang="en-US" sz="1200" u="sng" kern="0" dirty="0">
                <a:solidFill>
                  <a:prstClr val="black"/>
                </a:solidFill>
                <a:latin typeface="Meiryo UI" panose="020B0604030504040204" pitchFamily="50" charset="-128"/>
                <a:ea typeface="Meiryo UI" panose="020B0604030504040204" pitchFamily="50" charset="-128"/>
              </a:rPr>
              <a:t>法人、</a:t>
            </a:r>
            <a:r>
              <a:rPr lang="en-US" altLang="ja-JP" sz="1200" u="sng" kern="0" dirty="0">
                <a:solidFill>
                  <a:prstClr val="black"/>
                </a:solidFill>
                <a:latin typeface="Meiryo UI" panose="020B0604030504040204" pitchFamily="50" charset="-128"/>
                <a:ea typeface="Meiryo UI" panose="020B0604030504040204" pitchFamily="50" charset="-128"/>
              </a:rPr>
              <a:t>B</a:t>
            </a:r>
            <a:r>
              <a:rPr lang="ja-JP" altLang="en-US" sz="1200" u="sng" kern="0" dirty="0">
                <a:solidFill>
                  <a:prstClr val="black"/>
                </a:solidFill>
                <a:latin typeface="Meiryo UI" panose="020B0604030504040204" pitchFamily="50" charset="-128"/>
                <a:ea typeface="Meiryo UI" panose="020B0604030504040204" pitchFamily="50" charset="-128"/>
              </a:rPr>
              <a:t>法人、</a:t>
            </a:r>
            <a:r>
              <a:rPr lang="en-US" altLang="ja-JP" sz="1200" u="sng" kern="0" dirty="0">
                <a:solidFill>
                  <a:prstClr val="black"/>
                </a:solidFill>
                <a:latin typeface="Meiryo UI" panose="020B0604030504040204" pitchFamily="50" charset="-128"/>
                <a:ea typeface="Meiryo UI" panose="020B0604030504040204" pitchFamily="50" charset="-128"/>
              </a:rPr>
              <a:t>C</a:t>
            </a:r>
            <a:r>
              <a:rPr lang="ja-JP" altLang="en-US" sz="1200" u="sng" kern="0" dirty="0">
                <a:solidFill>
                  <a:prstClr val="black"/>
                </a:solidFill>
                <a:latin typeface="Meiryo UI" panose="020B0604030504040204" pitchFamily="50" charset="-128"/>
                <a:ea typeface="Meiryo UI" panose="020B0604030504040204" pitchFamily="50" charset="-128"/>
              </a:rPr>
              <a:t>法人の連携で生活を支えることと、家賃債務保証は自前で行うことを提案</a:t>
            </a:r>
            <a:r>
              <a:rPr lang="ja-JP" altLang="en-US" sz="1200" kern="0" dirty="0">
                <a:solidFill>
                  <a:prstClr val="black"/>
                </a:solidFill>
                <a:latin typeface="Meiryo UI" panose="020B0604030504040204" pitchFamily="50" charset="-128"/>
                <a:ea typeface="Meiryo UI" panose="020B0604030504040204" pitchFamily="50" charset="-128"/>
              </a:rPr>
              <a:t>。</a:t>
            </a:r>
            <a:endParaRPr lang="en-US" altLang="ja-JP" sz="1200" kern="0" dirty="0">
              <a:solidFill>
                <a:prstClr val="black"/>
              </a:solidFill>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kern="0" dirty="0">
                <a:solidFill>
                  <a:prstClr val="black"/>
                </a:solidFill>
                <a:latin typeface="Meiryo UI" panose="020B0604030504040204" pitchFamily="50" charset="-128"/>
                <a:ea typeface="Meiryo UI" panose="020B0604030504040204" pitchFamily="50" charset="-128"/>
              </a:rPr>
              <a:t>上記の取組により、</a:t>
            </a:r>
            <a:r>
              <a:rPr lang="en-US" altLang="ja-JP" sz="1200" kern="0" dirty="0">
                <a:solidFill>
                  <a:prstClr val="black"/>
                </a:solidFill>
                <a:latin typeface="Meiryo UI" panose="020B0604030504040204" pitchFamily="50" charset="-128"/>
                <a:ea typeface="Meiryo UI" panose="020B0604030504040204" pitchFamily="50" charset="-128"/>
              </a:rPr>
              <a:t>D</a:t>
            </a:r>
            <a:r>
              <a:rPr lang="ja-JP" altLang="en-US" sz="1200" kern="0" dirty="0">
                <a:solidFill>
                  <a:prstClr val="black"/>
                </a:solidFill>
                <a:latin typeface="Meiryo UI" panose="020B0604030504040204" pitchFamily="50" charset="-128"/>
                <a:ea typeface="Meiryo UI" panose="020B0604030504040204" pitchFamily="50" charset="-128"/>
              </a:rPr>
              <a:t>さんは無事にご本人名義でそのアパートの賃貸借契約を行うことができ、ご本人の自立した生活が実現しました。</a:t>
            </a:r>
            <a:endParaRPr lang="en-US" altLang="ja-JP" sz="1200" kern="0" dirty="0">
              <a:solidFill>
                <a:prstClr val="black"/>
              </a:solidFill>
              <a:latin typeface="Meiryo UI" panose="020B0604030504040204" pitchFamily="50" charset="-128"/>
              <a:ea typeface="Meiryo UI" panose="020B0604030504040204" pitchFamily="50" charset="-128"/>
            </a:endParaRPr>
          </a:p>
        </p:txBody>
      </p:sp>
      <p:sp>
        <p:nvSpPr>
          <p:cNvPr id="23" name="フローチャート: 他ページ結合子 22">
            <a:extLst>
              <a:ext uri="{FF2B5EF4-FFF2-40B4-BE49-F238E27FC236}">
                <a16:creationId xmlns:a16="http://schemas.microsoft.com/office/drawing/2014/main" id="{525C2BD5-BEE8-4294-9A7A-E484098ED397}"/>
              </a:ext>
            </a:extLst>
          </p:cNvPr>
          <p:cNvSpPr/>
          <p:nvPr/>
        </p:nvSpPr>
        <p:spPr>
          <a:xfrm>
            <a:off x="670403" y="3935293"/>
            <a:ext cx="1388373" cy="658681"/>
          </a:xfrm>
          <a:prstGeom prst="flowChartOffpageConnector">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不動産契約に係る問題の発生</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845C2CF4-A950-4843-8B92-18E10A18A4C7}"/>
              </a:ext>
            </a:extLst>
          </p:cNvPr>
          <p:cNvSpPr/>
          <p:nvPr/>
        </p:nvSpPr>
        <p:spPr>
          <a:xfrm>
            <a:off x="2207075" y="3951515"/>
            <a:ext cx="6240236" cy="642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a:buFont typeface="Arial" panose="020B0604020202020204" pitchFamily="34" charset="0"/>
              <a:buChar char="•"/>
            </a:pP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ここで、予想外の問題が発生。不動産管理会社から、法人名義での賃貸であれば契約可能だが、</a:t>
            </a:r>
            <a:r>
              <a:rPr kumimoji="0" lang="en-US" altLang="ja-JP" sz="1200" b="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D</a:t>
            </a:r>
            <a:r>
              <a:rPr kumimoji="0" lang="ja-JP" altLang="en-US" sz="1200" b="0"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さんの名前での契約はできない、と告げられる。理由は、家賃債務保証会社が精神障害者に対して家賃保証を拒んだため</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とのこと。</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9C1B1721-2EDC-4A5C-A00B-DD26193723B3}"/>
              </a:ext>
            </a:extLst>
          </p:cNvPr>
          <p:cNvSpPr txBox="1"/>
          <p:nvPr/>
        </p:nvSpPr>
        <p:spPr>
          <a:xfrm>
            <a:off x="7569312" y="110603"/>
            <a:ext cx="1496154" cy="461665"/>
          </a:xfrm>
          <a:prstGeom prst="rect">
            <a:avLst/>
          </a:prstGeom>
          <a:solidFill>
            <a:schemeClr val="bg1">
              <a:lumMod val="85000"/>
            </a:schemeClr>
          </a:solidFill>
        </p:spPr>
        <p:txBody>
          <a:bodyPr wrap="square" rtlCol="0" anchor="ctr">
            <a:spAutoFit/>
          </a:bodyPr>
          <a:lstStyle/>
          <a:p>
            <a:pPr algn="ctr"/>
            <a:r>
              <a:rPr kumimoji="1" lang="ja-JP" altLang="en-US" sz="1200" dirty="0">
                <a:latin typeface="メイリオ" panose="020B0604030504040204" pitchFamily="50" charset="-128"/>
                <a:ea typeface="メイリオ" panose="020B0604030504040204" pitchFamily="50" charset="-128"/>
              </a:rPr>
              <a:t>事例サンプル</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solidFill>
                  <a:srgbClr val="FF0000"/>
                </a:solidFill>
                <a:latin typeface="メイリオ" panose="020B0604030504040204" pitchFamily="50" charset="-128"/>
                <a:ea typeface="メイリオ" panose="020B0604030504040204" pitchFamily="50" charset="-128"/>
              </a:rPr>
              <a:t>（差替可）</a:t>
            </a:r>
            <a:endParaRPr kumimoji="1" lang="en-US" altLang="ja-JP" sz="120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362641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138</a:t>
            </a:fld>
            <a:endParaRPr kumimoji="1" lang="ja-JP" altLang="en-US"/>
          </a:p>
        </p:txBody>
      </p:sp>
      <p:grpSp>
        <p:nvGrpSpPr>
          <p:cNvPr id="2" name="グループ化 1">
            <a:extLst>
              <a:ext uri="{FF2B5EF4-FFF2-40B4-BE49-F238E27FC236}">
                <a16:creationId xmlns:a16="http://schemas.microsoft.com/office/drawing/2014/main" id="{78782BD3-9881-4F69-A079-22093105465A}"/>
              </a:ext>
            </a:extLst>
          </p:cNvPr>
          <p:cNvGrpSpPr/>
          <p:nvPr/>
        </p:nvGrpSpPr>
        <p:grpSpPr>
          <a:xfrm>
            <a:off x="483578" y="1025896"/>
            <a:ext cx="8379068" cy="5436450"/>
            <a:chOff x="1614488" y="1446910"/>
            <a:chExt cx="5915025" cy="4468266"/>
          </a:xfrm>
        </p:grpSpPr>
        <p:sp>
          <p:nvSpPr>
            <p:cNvPr id="19" name="正方形/長方形 18">
              <a:extLst>
                <a:ext uri="{FF2B5EF4-FFF2-40B4-BE49-F238E27FC236}">
                  <a16:creationId xmlns:a16="http://schemas.microsoft.com/office/drawing/2014/main" id="{A595B71E-0540-44CD-8966-FCAB42392176}"/>
                </a:ext>
              </a:extLst>
            </p:cNvPr>
            <p:cNvSpPr/>
            <p:nvPr/>
          </p:nvSpPr>
          <p:spPr>
            <a:xfrm>
              <a:off x="2818020" y="5199309"/>
              <a:ext cx="4680177" cy="715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ご本人の</a:t>
              </a:r>
              <a:r>
                <a:rPr lang="en-US" altLang="ja-JP" sz="1100" kern="0" dirty="0">
                  <a:solidFill>
                    <a:schemeClr val="tx1"/>
                  </a:solidFill>
                  <a:latin typeface="Meiryo UI" panose="020B0604030504040204" pitchFamily="50" charset="-128"/>
                  <a:ea typeface="Meiryo UI" panose="020B0604030504040204" pitchFamily="50" charset="-128"/>
                </a:rPr>
                <a:t>ADL</a:t>
              </a:r>
              <a:r>
                <a:rPr lang="ja-JP" altLang="en-US" sz="1100" kern="0" dirty="0">
                  <a:solidFill>
                    <a:schemeClr val="tx1"/>
                  </a:solidFill>
                  <a:latin typeface="Meiryo UI" panose="020B0604030504040204" pitchFamily="50" charset="-128"/>
                  <a:ea typeface="Meiryo UI" panose="020B0604030504040204" pitchFamily="50" charset="-128"/>
                </a:rPr>
                <a:t>、就労先、この間築いた人間関係・社会関係なども考慮して居住先を居住支援法人がアドバイス。</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居住支援法人から連携する不動産事業者に物件提供を依頼。</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入居に際して大家側の意見なども聞いた上で支援体制を検討。</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複数の物件候補が出た時点でご本人と共に物件を見に行く。</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引っ越し、家財準備など居住支援法人が支援。転宅費用については、保護課と相談し一時扶助。</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地域移行後は、自立生活援助事業者と居住支援法人が連携して支援を実施。</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endParaRPr lang="en-US" altLang="ja-JP" sz="900" kern="0" dirty="0">
                <a:solidFill>
                  <a:schemeClr val="tx1"/>
                </a:solidFill>
                <a:latin typeface="Meiryo UI" panose="020B0604030504040204" pitchFamily="50" charset="-128"/>
                <a:ea typeface="Meiryo UI" panose="020B0604030504040204" pitchFamily="50" charset="-128"/>
              </a:endParaRP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1614488" y="1446910"/>
              <a:ext cx="5915025" cy="404306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n"/>
              </a:pPr>
              <a:r>
                <a:rPr lang="ja-JP" altLang="en-US" sz="1200" dirty="0">
                  <a:latin typeface="Meiryo UI" panose="020B0604030504040204" pitchFamily="50" charset="-128"/>
                  <a:ea typeface="Meiryo UI" panose="020B0604030504040204" pitchFamily="50" charset="-128"/>
                </a:rPr>
                <a:t>知的障害の疑いがある方（</a:t>
              </a:r>
              <a:r>
                <a:rPr lang="en-US" altLang="ja-JP" sz="1200" dirty="0">
                  <a:latin typeface="Meiryo UI" panose="020B0604030504040204" pitchFamily="50" charset="-128"/>
                  <a:ea typeface="Meiryo UI" panose="020B0604030504040204" pitchFamily="50" charset="-128"/>
                </a:rPr>
                <a:t>A</a:t>
              </a:r>
              <a:r>
                <a:rPr lang="ja-JP" altLang="en-US" sz="1200" dirty="0">
                  <a:latin typeface="Meiryo UI" panose="020B0604030504040204" pitchFamily="50" charset="-128"/>
                  <a:ea typeface="Meiryo UI" panose="020B0604030504040204" pitchFamily="50" charset="-128"/>
                </a:rPr>
                <a:t>さん）の居住支援の例</a:t>
              </a:r>
            </a:p>
          </p:txBody>
        </p:sp>
        <p:sp>
          <p:nvSpPr>
            <p:cNvPr id="8" name="正方形/長方形 7">
              <a:extLst>
                <a:ext uri="{FF2B5EF4-FFF2-40B4-BE49-F238E27FC236}">
                  <a16:creationId xmlns:a16="http://schemas.microsoft.com/office/drawing/2014/main" id="{6F663157-C5AD-45BC-9AFC-288215B2922E}"/>
                </a:ext>
              </a:extLst>
            </p:cNvPr>
            <p:cNvSpPr/>
            <p:nvPr/>
          </p:nvSpPr>
          <p:spPr>
            <a:xfrm>
              <a:off x="1645803" y="1694205"/>
              <a:ext cx="1041280" cy="465562"/>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rPr>
                <a:t>プロフィール</a:t>
              </a:r>
            </a:p>
          </p:txBody>
        </p:sp>
        <p:sp>
          <p:nvSpPr>
            <p:cNvPr id="12" name="正方形/長方形 11">
              <a:extLst>
                <a:ext uri="{FF2B5EF4-FFF2-40B4-BE49-F238E27FC236}">
                  <a16:creationId xmlns:a16="http://schemas.microsoft.com/office/drawing/2014/main" id="{BE0F1700-A6C3-464C-B2BE-53ED2469BDA2}"/>
                </a:ext>
              </a:extLst>
            </p:cNvPr>
            <p:cNvSpPr/>
            <p:nvPr/>
          </p:nvSpPr>
          <p:spPr>
            <a:xfrm>
              <a:off x="2798306" y="1714359"/>
              <a:ext cx="4680177" cy="396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a:buFont typeface="Arial" panose="020B0604020202020204" pitchFamily="34" charset="0"/>
                <a:buChar char="•"/>
              </a:pPr>
              <a:r>
                <a:rPr lang="en-US" altLang="ja-JP" sz="1100" kern="0" dirty="0">
                  <a:solidFill>
                    <a:schemeClr val="tx1"/>
                  </a:solidFill>
                  <a:latin typeface="Meiryo UI" panose="020B0604030504040204" pitchFamily="50" charset="-128"/>
                  <a:ea typeface="Meiryo UI" panose="020B0604030504040204" pitchFamily="50" charset="-128"/>
                </a:rPr>
                <a:t>40</a:t>
              </a:r>
              <a:r>
                <a:rPr lang="ja-JP" altLang="en-US" sz="1100" kern="0" dirty="0">
                  <a:solidFill>
                    <a:schemeClr val="tx1"/>
                  </a:solidFill>
                  <a:latin typeface="Meiryo UI" panose="020B0604030504040204" pitchFamily="50" charset="-128"/>
                  <a:ea typeface="Meiryo UI" panose="020B0604030504040204" pitchFamily="50" charset="-128"/>
                </a:rPr>
                <a:t>代男性。知的障害が疑われる。日雇い、期間雇用など不安定な就労を続けてきた。頼れる家族はおらず、社会に対しても不信感がある。今回失業と共に社員寮を出されることとなり、困窮者自立支援制度の窓口から紹介。　就労自立と共に生活自立や社会参加にも課題があり。社会的孤立状態。</a:t>
              </a:r>
              <a:endParaRPr lang="en-US" altLang="ja-JP" sz="1100" kern="0" dirty="0">
                <a:solidFill>
                  <a:schemeClr val="tx1"/>
                </a:solidFill>
                <a:latin typeface="Meiryo UI" panose="020B0604030504040204" pitchFamily="50" charset="-128"/>
                <a:ea typeface="Meiryo UI" panose="020B0604030504040204" pitchFamily="50" charset="-128"/>
              </a:endParaRPr>
            </a:p>
          </p:txBody>
        </p:sp>
        <p:sp>
          <p:nvSpPr>
            <p:cNvPr id="13" name="フローチャート: 他ページ結合子 12">
              <a:extLst>
                <a:ext uri="{FF2B5EF4-FFF2-40B4-BE49-F238E27FC236}">
                  <a16:creationId xmlns:a16="http://schemas.microsoft.com/office/drawing/2014/main" id="{1A8108D0-151D-45D2-997E-1D065B35331E}"/>
                </a:ext>
              </a:extLst>
            </p:cNvPr>
            <p:cNvSpPr/>
            <p:nvPr/>
          </p:nvSpPr>
          <p:spPr>
            <a:xfrm>
              <a:off x="1645803" y="2275802"/>
              <a:ext cx="1041280" cy="870693"/>
            </a:xfrm>
            <a:prstGeom prst="flowChartOffpageConnector">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rPr>
                <a:t>アセスメントと</a:t>
              </a:r>
              <a:endParaRPr lang="en-US" altLang="ja-JP" sz="1050" dirty="0">
                <a:solidFill>
                  <a:schemeClr val="tx1"/>
                </a:solidFill>
                <a:latin typeface="Meiryo UI" panose="020B0604030504040204" pitchFamily="50" charset="-128"/>
                <a:ea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rPr>
                <a:t>支援調整会議</a:t>
              </a:r>
            </a:p>
          </p:txBody>
        </p:sp>
        <p:sp>
          <p:nvSpPr>
            <p:cNvPr id="14" name="正方形/長方形 13">
              <a:extLst>
                <a:ext uri="{FF2B5EF4-FFF2-40B4-BE49-F238E27FC236}">
                  <a16:creationId xmlns:a16="http://schemas.microsoft.com/office/drawing/2014/main" id="{0A6A8C3A-C044-409C-95B3-4F059FD6EB80}"/>
                </a:ext>
              </a:extLst>
            </p:cNvPr>
            <p:cNvSpPr/>
            <p:nvPr/>
          </p:nvSpPr>
          <p:spPr>
            <a:xfrm>
              <a:off x="2806473" y="2231765"/>
              <a:ext cx="4680177" cy="946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既になされているアセスメント情報に加え居住に関わる部分のアセスメントを実施。</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生活困窮者自立支援制度の一時生活支援事業（シェルター）の利用を開始（３カ月）。</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その間に療育手帳判定を実施⇒結果、療育手帳（</a:t>
              </a:r>
              <a:r>
                <a:rPr lang="en-US" altLang="ja-JP" sz="1100" kern="0" dirty="0">
                  <a:solidFill>
                    <a:schemeClr val="tx1"/>
                  </a:solidFill>
                  <a:latin typeface="Meiryo UI" panose="020B0604030504040204" pitchFamily="50" charset="-128"/>
                  <a:ea typeface="Meiryo UI" panose="020B0604030504040204" pitchFamily="50" charset="-128"/>
                </a:rPr>
                <a:t>B2</a:t>
              </a:r>
              <a:r>
                <a:rPr lang="ja-JP" altLang="en-US" sz="1100" kern="0" dirty="0">
                  <a:solidFill>
                    <a:schemeClr val="tx1"/>
                  </a:solidFill>
                  <a:latin typeface="Meiryo UI" panose="020B0604030504040204" pitchFamily="50" charset="-128"/>
                  <a:ea typeface="Meiryo UI" panose="020B0604030504040204" pitchFamily="50" charset="-128"/>
                </a:rPr>
                <a:t>）を取得。</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並行して支援者会議（総合ケースカンファレンス）を実施。</a:t>
              </a:r>
              <a:endParaRPr lang="en-US" altLang="ja-JP" sz="1100" kern="0" dirty="0">
                <a:solidFill>
                  <a:schemeClr val="tx1"/>
                </a:solidFill>
                <a:latin typeface="Meiryo UI" panose="020B0604030504040204" pitchFamily="50" charset="-128"/>
                <a:ea typeface="Meiryo UI" panose="020B0604030504040204" pitchFamily="50" charset="-128"/>
              </a:endParaRPr>
            </a:p>
            <a:p>
              <a:r>
                <a:rPr lang="ja-JP" altLang="en-US" sz="1100" kern="0" dirty="0">
                  <a:solidFill>
                    <a:schemeClr val="tx1"/>
                  </a:solidFill>
                  <a:latin typeface="Meiryo UI" panose="020B0604030504040204" pitchFamily="50" charset="-128"/>
                  <a:ea typeface="Meiryo UI" panose="020B0604030504040204" pitchFamily="50" charset="-128"/>
                </a:rPr>
                <a:t>　　　　⇒参加メンバー：生活困窮者自立支援機関、居住支援法人、基幹相談支援センター</a:t>
              </a:r>
              <a:endParaRPr lang="en-US" altLang="ja-JP" sz="1100" kern="0" dirty="0">
                <a:solidFill>
                  <a:schemeClr val="tx1"/>
                </a:solidFill>
                <a:latin typeface="Meiryo UI" panose="020B0604030504040204" pitchFamily="50" charset="-128"/>
                <a:ea typeface="Meiryo UI" panose="020B0604030504040204" pitchFamily="50" charset="-128"/>
              </a:endParaRPr>
            </a:p>
            <a:p>
              <a:r>
                <a:rPr lang="ja-JP" altLang="en-US" sz="1100" kern="0" dirty="0">
                  <a:solidFill>
                    <a:schemeClr val="tx1"/>
                  </a:solidFill>
                  <a:latin typeface="Meiryo UI" panose="020B0604030504040204" pitchFamily="50" charset="-128"/>
                  <a:ea typeface="Meiryo UI" panose="020B0604030504040204" pitchFamily="50" charset="-128"/>
                </a:rPr>
                <a:t>　　　　⇒今後の支援の方向性を確認</a:t>
              </a:r>
              <a:endParaRPr lang="en-US" altLang="ja-JP" sz="1100" kern="0" dirty="0">
                <a:solidFill>
                  <a:schemeClr val="tx1"/>
                </a:solidFill>
                <a:latin typeface="Meiryo UI" panose="020B0604030504040204" pitchFamily="50" charset="-128"/>
                <a:ea typeface="Meiryo UI" panose="020B0604030504040204" pitchFamily="50" charset="-128"/>
              </a:endParaRPr>
            </a:p>
          </p:txBody>
        </p:sp>
        <p:sp>
          <p:nvSpPr>
            <p:cNvPr id="15" name="フローチャート: 他ページ結合子 14">
              <a:extLst>
                <a:ext uri="{FF2B5EF4-FFF2-40B4-BE49-F238E27FC236}">
                  <a16:creationId xmlns:a16="http://schemas.microsoft.com/office/drawing/2014/main" id="{A919D186-276F-491B-91C5-ACEBC68AEF28}"/>
                </a:ext>
              </a:extLst>
            </p:cNvPr>
            <p:cNvSpPr/>
            <p:nvPr/>
          </p:nvSpPr>
          <p:spPr>
            <a:xfrm>
              <a:off x="1645803" y="3262530"/>
              <a:ext cx="1041280" cy="705451"/>
            </a:xfrm>
            <a:prstGeom prst="flowChartOffpageConnecto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rPr>
                <a:t>グループホームへの入居</a:t>
              </a:r>
              <a:endParaRPr lang="en-US" altLang="ja-JP" sz="1050"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156E4A47-AC4F-4805-B6C0-842AE7E34765}"/>
                </a:ext>
              </a:extLst>
            </p:cNvPr>
            <p:cNvSpPr/>
            <p:nvPr/>
          </p:nvSpPr>
          <p:spPr>
            <a:xfrm>
              <a:off x="2798306" y="3343461"/>
              <a:ext cx="4680177" cy="396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a:buFont typeface="Arial" panose="020B0604020202020204" pitchFamily="34" charset="0"/>
                <a:buChar char="•"/>
              </a:pPr>
              <a:r>
                <a:rPr lang="en-US" altLang="ja-JP" sz="1100" kern="0" dirty="0">
                  <a:solidFill>
                    <a:schemeClr val="tx1"/>
                  </a:solidFill>
                  <a:latin typeface="Meiryo UI" panose="020B0604030504040204" pitchFamily="50" charset="-128"/>
                  <a:ea typeface="Meiryo UI" panose="020B0604030504040204" pitchFamily="50" charset="-128"/>
                </a:rPr>
                <a:t>40</a:t>
              </a:r>
              <a:r>
                <a:rPr lang="ja-JP" altLang="en-US" sz="1100" kern="0" dirty="0">
                  <a:solidFill>
                    <a:schemeClr val="tx1"/>
                  </a:solidFill>
                  <a:latin typeface="Meiryo UI" panose="020B0604030504040204" pitchFamily="50" charset="-128"/>
                  <a:ea typeface="Meiryo UI" panose="020B0604030504040204" pitchFamily="50" charset="-128"/>
                </a:rPr>
                <a:t>歳を過ぎてから自らが「障害者」であったことを認識することに時間がかかる。今後障害福祉サービスを使いながらごご本人が望む生き方を模索する時間が必要。</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上記のような理由からシェルター退所後、グループホームの利用を検討</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生活保護申請</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ご本人の合意のもと、入居。一年後の地域移行を目指す。</a:t>
              </a:r>
              <a:endParaRPr lang="en-US" altLang="ja-JP" sz="1100" kern="0" dirty="0">
                <a:solidFill>
                  <a:schemeClr val="tx1"/>
                </a:solidFill>
                <a:latin typeface="Meiryo UI" panose="020B0604030504040204" pitchFamily="50" charset="-128"/>
                <a:ea typeface="Meiryo UI" panose="020B0604030504040204" pitchFamily="50" charset="-128"/>
              </a:endParaRPr>
            </a:p>
          </p:txBody>
        </p:sp>
        <p:sp>
          <p:nvSpPr>
            <p:cNvPr id="18" name="フローチャート: 他ページ結合子 17">
              <a:extLst>
                <a:ext uri="{FF2B5EF4-FFF2-40B4-BE49-F238E27FC236}">
                  <a16:creationId xmlns:a16="http://schemas.microsoft.com/office/drawing/2014/main" id="{9F548C5E-CFE8-40B8-B03D-F14C4E9388C7}"/>
                </a:ext>
              </a:extLst>
            </p:cNvPr>
            <p:cNvSpPr/>
            <p:nvPr/>
          </p:nvSpPr>
          <p:spPr>
            <a:xfrm>
              <a:off x="1645803" y="4985337"/>
              <a:ext cx="1041280" cy="919918"/>
            </a:xfrm>
            <a:prstGeom prst="flowChartOffpageConnecto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rPr>
                <a:t>一人暮らしの</a:t>
              </a:r>
              <a:endParaRPr lang="en-US" altLang="ja-JP" sz="1050" dirty="0">
                <a:solidFill>
                  <a:schemeClr val="tx1"/>
                </a:solidFill>
                <a:latin typeface="Meiryo UI" panose="020B0604030504040204" pitchFamily="50" charset="-128"/>
                <a:ea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rPr>
                <a:t>開始</a:t>
              </a:r>
            </a:p>
          </p:txBody>
        </p:sp>
        <p:sp>
          <p:nvSpPr>
            <p:cNvPr id="20" name="正方形/長方形 19">
              <a:extLst>
                <a:ext uri="{FF2B5EF4-FFF2-40B4-BE49-F238E27FC236}">
                  <a16:creationId xmlns:a16="http://schemas.microsoft.com/office/drawing/2014/main" id="{F7DBB367-DB7C-4D22-ABFF-E59348467692}"/>
                </a:ext>
              </a:extLst>
            </p:cNvPr>
            <p:cNvSpPr/>
            <p:nvPr/>
          </p:nvSpPr>
          <p:spPr>
            <a:xfrm>
              <a:off x="2818020" y="3989922"/>
              <a:ext cx="4680177" cy="946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社会参加と他者との関係性づくりのために地域のボランティア活動への参加を提案。</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その後、就労移行支援事業を利用⇒半年後、就労先が決まった。</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家族との関係修復は困難で時間をかけて修復する。そのためにもご本人の生活の安定を優先する。</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これまで社員寮などで過ごすことが多く掃除や洗濯、炊事など生活自立に向けた支援が必要。</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地域移行３カ月前から居住支援法人との間で相談調整開始。</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過去に機関保証会社との間でトラブルがあり、居住支援法人が連帯保証人となる。</a:t>
              </a:r>
              <a:endParaRPr lang="en-US" altLang="ja-JP" sz="1100" kern="0" dirty="0">
                <a:solidFill>
                  <a:schemeClr val="tx1"/>
                </a:solidFill>
                <a:latin typeface="Meiryo UI" panose="020B0604030504040204" pitchFamily="50" charset="-128"/>
                <a:ea typeface="Meiryo UI" panose="020B0604030504040204" pitchFamily="50" charset="-128"/>
              </a:endParaRPr>
            </a:p>
          </p:txBody>
        </p:sp>
        <p:sp>
          <p:nvSpPr>
            <p:cNvPr id="21" name="フローチャート: 他ページ結合子 20">
              <a:extLst>
                <a:ext uri="{FF2B5EF4-FFF2-40B4-BE49-F238E27FC236}">
                  <a16:creationId xmlns:a16="http://schemas.microsoft.com/office/drawing/2014/main" id="{F0D7531B-7660-456C-81AB-ACF4DE20FA19}"/>
                </a:ext>
              </a:extLst>
            </p:cNvPr>
            <p:cNvSpPr/>
            <p:nvPr/>
          </p:nvSpPr>
          <p:spPr>
            <a:xfrm>
              <a:off x="1645803" y="4084017"/>
              <a:ext cx="1041280" cy="781168"/>
            </a:xfrm>
            <a:prstGeom prst="flowChartOffpageConnecto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rPr>
                <a:t>社会参加</a:t>
              </a:r>
              <a:endParaRPr lang="en-US" altLang="ja-JP" sz="1050" dirty="0">
                <a:solidFill>
                  <a:schemeClr val="tx1"/>
                </a:solidFill>
                <a:latin typeface="Meiryo UI" panose="020B0604030504040204" pitchFamily="50" charset="-128"/>
                <a:ea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rPr>
                <a:t>就労支援</a:t>
              </a:r>
              <a:endParaRPr lang="en-US" altLang="ja-JP" sz="1050" dirty="0">
                <a:solidFill>
                  <a:schemeClr val="tx1"/>
                </a:solidFill>
                <a:latin typeface="Meiryo UI" panose="020B0604030504040204" pitchFamily="50" charset="-128"/>
                <a:ea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rPr>
                <a:t>居住支援</a:t>
              </a:r>
            </a:p>
          </p:txBody>
        </p:sp>
      </p:grpSp>
      <p:sp>
        <p:nvSpPr>
          <p:cNvPr id="17" name="タイトル 1">
            <a:extLst>
              <a:ext uri="{FF2B5EF4-FFF2-40B4-BE49-F238E27FC236}">
                <a16:creationId xmlns:a16="http://schemas.microsoft.com/office/drawing/2014/main" id="{CBFD6D5E-8DEC-472B-9CBF-797AE92C5B33}"/>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３）居住支援法人による支援事例③</a:t>
            </a:r>
          </a:p>
        </p:txBody>
      </p:sp>
      <p:sp>
        <p:nvSpPr>
          <p:cNvPr id="23" name="テキスト ボックス 22">
            <a:extLst>
              <a:ext uri="{FF2B5EF4-FFF2-40B4-BE49-F238E27FC236}">
                <a16:creationId xmlns:a16="http://schemas.microsoft.com/office/drawing/2014/main" id="{1C65AD64-9AB3-42D5-98AE-A51C8E8C5BFD}"/>
              </a:ext>
            </a:extLst>
          </p:cNvPr>
          <p:cNvSpPr txBox="1"/>
          <p:nvPr/>
        </p:nvSpPr>
        <p:spPr>
          <a:xfrm>
            <a:off x="7569312" y="110603"/>
            <a:ext cx="1496154" cy="461665"/>
          </a:xfrm>
          <a:prstGeom prst="rect">
            <a:avLst/>
          </a:prstGeom>
          <a:solidFill>
            <a:schemeClr val="bg1">
              <a:lumMod val="85000"/>
            </a:schemeClr>
          </a:solidFill>
        </p:spPr>
        <p:txBody>
          <a:bodyPr wrap="square" rtlCol="0" anchor="ctr">
            <a:spAutoFit/>
          </a:bodyPr>
          <a:lstStyle/>
          <a:p>
            <a:pPr algn="ctr"/>
            <a:r>
              <a:rPr kumimoji="1" lang="ja-JP" altLang="en-US" sz="1200" dirty="0">
                <a:latin typeface="メイリオ" panose="020B0604030504040204" pitchFamily="50" charset="-128"/>
                <a:ea typeface="メイリオ" panose="020B0604030504040204" pitchFamily="50" charset="-128"/>
              </a:rPr>
              <a:t>事例サンプル</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solidFill>
                  <a:srgbClr val="FF0000"/>
                </a:solidFill>
                <a:latin typeface="メイリオ" panose="020B0604030504040204" pitchFamily="50" charset="-128"/>
                <a:ea typeface="メイリオ" panose="020B0604030504040204" pitchFamily="50" charset="-128"/>
              </a:rPr>
              <a:t>（差替可）</a:t>
            </a:r>
            <a:endParaRPr kumimoji="1" lang="en-US" altLang="ja-JP" sz="120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49737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cxnSp>
        <p:nvCxnSpPr>
          <p:cNvPr id="11" name="直線コネクタ 10">
            <a:extLst>
              <a:ext uri="{FF2B5EF4-FFF2-40B4-BE49-F238E27FC236}">
                <a16:creationId xmlns:a16="http://schemas.microsoft.com/office/drawing/2014/main" id="{2C5744BE-70B3-48F7-8222-1D2241AF92A5}"/>
              </a:ext>
            </a:extLst>
          </p:cNvPr>
          <p:cNvCxnSpPr/>
          <p:nvPr/>
        </p:nvCxnSpPr>
        <p:spPr>
          <a:xfrm>
            <a:off x="1986441" y="2051211"/>
            <a:ext cx="6856303"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2" name="右矢印 92">
            <a:extLst>
              <a:ext uri="{FF2B5EF4-FFF2-40B4-BE49-F238E27FC236}">
                <a16:creationId xmlns:a16="http://schemas.microsoft.com/office/drawing/2014/main" id="{D0844418-63F3-424E-9830-61CF1A269053}"/>
              </a:ext>
            </a:extLst>
          </p:cNvPr>
          <p:cNvSpPr/>
          <p:nvPr/>
        </p:nvSpPr>
        <p:spPr>
          <a:xfrm>
            <a:off x="2821119" y="934082"/>
            <a:ext cx="6077518" cy="756673"/>
          </a:xfrm>
          <a:prstGeom prst="rightArrow">
            <a:avLst>
              <a:gd name="adj1" fmla="val 50000"/>
              <a:gd name="adj2" fmla="val 486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9995" tIns="40000" rIns="79995" bIns="40000" anchor="ct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401"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「ノーマライゼーション」理念の浸透</a:t>
            </a:r>
            <a:endParaRPr kumimoji="0" lang="en-US" altLang="ja-JP" sz="876"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cxnSp>
        <p:nvCxnSpPr>
          <p:cNvPr id="13" name="直線コネクタ 12">
            <a:extLst>
              <a:ext uri="{FF2B5EF4-FFF2-40B4-BE49-F238E27FC236}">
                <a16:creationId xmlns:a16="http://schemas.microsoft.com/office/drawing/2014/main" id="{54BAECE2-DF0D-40A8-BD4B-A68E6B8A4516}"/>
              </a:ext>
            </a:extLst>
          </p:cNvPr>
          <p:cNvCxnSpPr/>
          <p:nvPr/>
        </p:nvCxnSpPr>
        <p:spPr>
          <a:xfrm flipV="1">
            <a:off x="302106" y="2429591"/>
            <a:ext cx="8540610" cy="44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56E9340E-3980-43D9-B0BE-D272CE1AD9B2}"/>
              </a:ext>
            </a:extLst>
          </p:cNvPr>
          <p:cNvSpPr txBox="1"/>
          <p:nvPr/>
        </p:nvSpPr>
        <p:spPr>
          <a:xfrm>
            <a:off x="4456576" y="2655976"/>
            <a:ext cx="1018977" cy="242492"/>
          </a:xfrm>
          <a:prstGeom prst="rect">
            <a:avLst/>
          </a:prstGeom>
          <a:noFill/>
        </p:spPr>
        <p:txBody>
          <a:bodyPr wrap="square" lIns="79995" tIns="40000" rIns="79995" bIns="40000">
            <a:spAutoFit/>
          </a:bodyP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en-US" altLang="ja-JP" sz="1051" dirty="0">
                <a:solidFill>
                  <a:prstClr val="black"/>
                </a:solidFill>
                <a:latin typeface="Meiryo UI" panose="020B0604030504040204" pitchFamily="50" charset="-128"/>
                <a:ea typeface="Meiryo UI" panose="020B0604030504040204" pitchFamily="50" charset="-128"/>
              </a:rPr>
              <a:t>H</a:t>
            </a:r>
            <a:r>
              <a:rPr kumimoji="0" lang="en-US" altLang="ja-JP"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15</a:t>
            </a:r>
            <a:r>
              <a:rPr kumimoji="0" lang="ja-JP" altLang="en-US"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a:t>
            </a:r>
          </a:p>
        </p:txBody>
      </p:sp>
      <p:sp>
        <p:nvSpPr>
          <p:cNvPr id="15" name="正方形/長方形 14">
            <a:extLst>
              <a:ext uri="{FF2B5EF4-FFF2-40B4-BE49-F238E27FC236}">
                <a16:creationId xmlns:a16="http://schemas.microsoft.com/office/drawing/2014/main" id="{C0FCADCC-827B-4CC1-8A22-1AB8B11F8DC4}"/>
              </a:ext>
            </a:extLst>
          </p:cNvPr>
          <p:cNvSpPr/>
          <p:nvPr/>
        </p:nvSpPr>
        <p:spPr>
          <a:xfrm>
            <a:off x="1972589" y="1123250"/>
            <a:ext cx="204417" cy="3783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9995" tIns="40000" rIns="79995" bIns="40000" anchor="ctr"/>
          <a:lstStyle/>
          <a:p>
            <a:pPr marL="0" marR="0" lvl="0" indent="0" algn="ctr" defTabSz="800866" rtl="0" eaLnBrk="1" fontAlgn="auto" latinLnBrk="0" hangingPunct="1">
              <a:lnSpc>
                <a:spcPct val="100000"/>
              </a:lnSpc>
              <a:spcBef>
                <a:spcPts val="0"/>
              </a:spcBef>
              <a:spcAft>
                <a:spcPts val="0"/>
              </a:spcAft>
              <a:buClrTx/>
              <a:buSzTx/>
              <a:buFontTx/>
              <a:buNone/>
              <a:tabLst/>
              <a:defRPr/>
            </a:pPr>
            <a:endParaRPr kumimoji="0" lang="ja-JP" altLang="en-US" sz="1051"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4780E53D-8D09-46AD-896F-7BE8836D4F36}"/>
              </a:ext>
            </a:extLst>
          </p:cNvPr>
          <p:cNvSpPr/>
          <p:nvPr/>
        </p:nvSpPr>
        <p:spPr>
          <a:xfrm>
            <a:off x="2245333" y="1123250"/>
            <a:ext cx="507459" cy="3783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9995" tIns="40000" rIns="79995" bIns="40000" anchor="ctr"/>
          <a:lstStyle/>
          <a:p>
            <a:pPr marL="0" marR="0" lvl="0" indent="0" algn="ctr" defTabSz="800866" rtl="0" eaLnBrk="1" fontAlgn="auto" latinLnBrk="0" hangingPunct="1">
              <a:lnSpc>
                <a:spcPct val="100000"/>
              </a:lnSpc>
              <a:spcBef>
                <a:spcPts val="0"/>
              </a:spcBef>
              <a:spcAft>
                <a:spcPts val="0"/>
              </a:spcAft>
              <a:buClrTx/>
              <a:buSzTx/>
              <a:buFontTx/>
              <a:buNone/>
              <a:tabLst/>
              <a:defRPr/>
            </a:pPr>
            <a:endParaRPr kumimoji="0" lang="ja-JP" altLang="en-US" sz="1051"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55ADD093-18C4-48B8-B205-0BDC75E09ACB}"/>
              </a:ext>
            </a:extLst>
          </p:cNvPr>
          <p:cNvSpPr txBox="1"/>
          <p:nvPr/>
        </p:nvSpPr>
        <p:spPr>
          <a:xfrm>
            <a:off x="1885505" y="1556729"/>
            <a:ext cx="547877" cy="242492"/>
          </a:xfrm>
          <a:prstGeom prst="rect">
            <a:avLst/>
          </a:prstGeom>
          <a:noFill/>
        </p:spPr>
        <p:txBody>
          <a:bodyPr wrap="none" lIns="79995" tIns="40000" rIns="79995" bIns="40000">
            <a:spAutoFit/>
          </a:bodyPr>
          <a:lstStyle/>
          <a:p>
            <a:pPr marL="0" marR="0" lvl="0" indent="0" algn="l" defTabSz="800866" rtl="0" eaLnBrk="1" fontAlgn="auto" latinLnBrk="0" hangingPunct="1">
              <a:lnSpc>
                <a:spcPct val="100000"/>
              </a:lnSpc>
              <a:spcBef>
                <a:spcPts val="0"/>
              </a:spcBef>
              <a:spcAft>
                <a:spcPts val="0"/>
              </a:spcAft>
              <a:buClrTx/>
              <a:buSzTx/>
              <a:buFontTx/>
              <a:buNone/>
              <a:tabLst/>
              <a:defRPr/>
            </a:pPr>
            <a:r>
              <a:rPr kumimoji="0" lang="en-US" altLang="ja-JP"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S56</a:t>
            </a:r>
            <a:r>
              <a:rPr kumimoji="0" lang="ja-JP" altLang="en-US"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a:t>
            </a:r>
          </a:p>
        </p:txBody>
      </p:sp>
      <p:sp>
        <p:nvSpPr>
          <p:cNvPr id="18" name="正方形/長方形 17">
            <a:extLst>
              <a:ext uri="{FF2B5EF4-FFF2-40B4-BE49-F238E27FC236}">
                <a16:creationId xmlns:a16="http://schemas.microsoft.com/office/drawing/2014/main" id="{07706F41-983D-4C18-A0DF-30DE54DEF8C5}"/>
              </a:ext>
            </a:extLst>
          </p:cNvPr>
          <p:cNvSpPr/>
          <p:nvPr/>
        </p:nvSpPr>
        <p:spPr>
          <a:xfrm>
            <a:off x="122592" y="1735899"/>
            <a:ext cx="1611595" cy="573564"/>
          </a:xfrm>
          <a:prstGeom prst="rect">
            <a:avLst/>
          </a:prstGeom>
          <a:solidFill>
            <a:srgbClr val="9900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9995" tIns="40000" rIns="79995" bIns="40000" anchor="ct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051"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障害者基本法</a:t>
            </a:r>
            <a:endParaRPr kumimoji="0" lang="en-US" altLang="ja-JP" sz="1051"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964"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（心身</a:t>
            </a:r>
            <a:r>
              <a:rPr kumimoji="0" lang="ja-JP" altLang="en-US" sz="964"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障害者対策基本法</a:t>
            </a:r>
            <a:endParaRPr kumimoji="0" lang="en-US" altLang="ja-JP" sz="964"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964"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として昭和</a:t>
            </a:r>
            <a:r>
              <a:rPr kumimoji="0" lang="en-US" altLang="ja-JP" sz="964"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45</a:t>
            </a:r>
            <a:r>
              <a:rPr kumimoji="0" lang="ja-JP" altLang="en-US" sz="964"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年制定）</a:t>
            </a:r>
          </a:p>
        </p:txBody>
      </p:sp>
      <p:cxnSp>
        <p:nvCxnSpPr>
          <p:cNvPr id="19" name="直線コネクタ 18">
            <a:extLst>
              <a:ext uri="{FF2B5EF4-FFF2-40B4-BE49-F238E27FC236}">
                <a16:creationId xmlns:a16="http://schemas.microsoft.com/office/drawing/2014/main" id="{C7AD9730-C777-4F48-8A43-FB51CE504D7A}"/>
              </a:ext>
            </a:extLst>
          </p:cNvPr>
          <p:cNvCxnSpPr/>
          <p:nvPr/>
        </p:nvCxnSpPr>
        <p:spPr>
          <a:xfrm flipV="1">
            <a:off x="1995252" y="5373227"/>
            <a:ext cx="6856303"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F59EAD0A-AD04-4097-A52A-1D8E1701CEBB}"/>
              </a:ext>
            </a:extLst>
          </p:cNvPr>
          <p:cNvCxnSpPr/>
          <p:nvPr/>
        </p:nvCxnSpPr>
        <p:spPr>
          <a:xfrm flipV="1">
            <a:off x="1995209" y="4286623"/>
            <a:ext cx="6856299"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15E33C21-C26F-4F82-AF1A-82860F63BBBC}"/>
              </a:ext>
            </a:extLst>
          </p:cNvPr>
          <p:cNvSpPr/>
          <p:nvPr/>
        </p:nvSpPr>
        <p:spPr>
          <a:xfrm>
            <a:off x="87550" y="2894497"/>
            <a:ext cx="1646630" cy="57975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9995" tIns="40000" rIns="79995" bIns="40000" anchor="ct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051"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身体障害者福祉法</a:t>
            </a:r>
            <a:endParaRPr kumimoji="0" lang="en-US" altLang="ja-JP" sz="1051"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964"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（昭和</a:t>
            </a:r>
            <a:r>
              <a:rPr kumimoji="0" lang="en-US" altLang="ja-JP" sz="964"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24</a:t>
            </a:r>
            <a:r>
              <a:rPr kumimoji="0" lang="ja-JP" altLang="en-US" sz="964"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年制定）</a:t>
            </a:r>
          </a:p>
        </p:txBody>
      </p:sp>
      <p:sp>
        <p:nvSpPr>
          <p:cNvPr id="22" name="正方形/長方形 21">
            <a:extLst>
              <a:ext uri="{FF2B5EF4-FFF2-40B4-BE49-F238E27FC236}">
                <a16:creationId xmlns:a16="http://schemas.microsoft.com/office/drawing/2014/main" id="{FEC09507-7076-4F70-A1C0-364380650FE1}"/>
              </a:ext>
            </a:extLst>
          </p:cNvPr>
          <p:cNvSpPr/>
          <p:nvPr/>
        </p:nvSpPr>
        <p:spPr>
          <a:xfrm>
            <a:off x="87550" y="3938634"/>
            <a:ext cx="1646630" cy="58114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9995" tIns="40000" rIns="79995" bIns="40000" anchor="ct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051"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知的障害者福祉法</a:t>
            </a:r>
            <a:endParaRPr kumimoji="0" lang="en-US" altLang="ja-JP" sz="1051"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964"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（精神</a:t>
            </a:r>
            <a:r>
              <a:rPr kumimoji="0" lang="ja-JP" altLang="en-US" sz="964"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薄弱者福祉法</a:t>
            </a:r>
            <a:endParaRPr kumimoji="0" lang="en-US" altLang="ja-JP" sz="964"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964"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として昭和</a:t>
            </a:r>
            <a:r>
              <a:rPr kumimoji="0" lang="en-US" altLang="ja-JP" sz="964"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35</a:t>
            </a:r>
            <a:r>
              <a:rPr kumimoji="0" lang="ja-JP" altLang="en-US" sz="964"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年制定）</a:t>
            </a:r>
          </a:p>
        </p:txBody>
      </p:sp>
      <p:sp>
        <p:nvSpPr>
          <p:cNvPr id="23" name="正方形/長方形 22">
            <a:extLst>
              <a:ext uri="{FF2B5EF4-FFF2-40B4-BE49-F238E27FC236}">
                <a16:creationId xmlns:a16="http://schemas.microsoft.com/office/drawing/2014/main" id="{D9E94A3F-A90E-4FBB-8017-23368B57BE6D}"/>
              </a:ext>
            </a:extLst>
          </p:cNvPr>
          <p:cNvSpPr/>
          <p:nvPr/>
        </p:nvSpPr>
        <p:spPr>
          <a:xfrm>
            <a:off x="87550" y="5047008"/>
            <a:ext cx="1646630" cy="58114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9995" tIns="40000" rIns="79995" bIns="40000" anchor="ct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051"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精神保健福祉法</a:t>
            </a:r>
            <a:endParaRPr kumimoji="0" lang="en-US" altLang="ja-JP" sz="1051"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964"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（精神</a:t>
            </a:r>
            <a:r>
              <a:rPr kumimoji="0" lang="ja-JP" altLang="en-US" sz="964"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衛生法として</a:t>
            </a:r>
            <a:endParaRPr kumimoji="0" lang="en-US" altLang="ja-JP" sz="964"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964"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昭和</a:t>
            </a:r>
            <a:r>
              <a:rPr kumimoji="0" lang="en-US" altLang="ja-JP" sz="964"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25</a:t>
            </a:r>
            <a:r>
              <a:rPr kumimoji="0" lang="ja-JP" altLang="en-US" sz="964"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年制定）</a:t>
            </a:r>
          </a:p>
        </p:txBody>
      </p:sp>
      <p:cxnSp>
        <p:nvCxnSpPr>
          <p:cNvPr id="24" name="直線コネクタ 23">
            <a:extLst>
              <a:ext uri="{FF2B5EF4-FFF2-40B4-BE49-F238E27FC236}">
                <a16:creationId xmlns:a16="http://schemas.microsoft.com/office/drawing/2014/main" id="{31CAA66F-8F0B-4B5B-B7EE-437E6E5B64C6}"/>
              </a:ext>
            </a:extLst>
          </p:cNvPr>
          <p:cNvCxnSpPr/>
          <p:nvPr/>
        </p:nvCxnSpPr>
        <p:spPr>
          <a:xfrm flipV="1">
            <a:off x="1986504" y="3154480"/>
            <a:ext cx="6856230"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74084EB2-E66A-484B-88FB-D557EC5EDAE9}"/>
              </a:ext>
            </a:extLst>
          </p:cNvPr>
          <p:cNvSpPr/>
          <p:nvPr/>
        </p:nvSpPr>
        <p:spPr>
          <a:xfrm>
            <a:off x="5581012" y="3041402"/>
            <a:ext cx="315316" cy="244247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79995" tIns="40000" rIns="79995" bIns="40000" anchor="ct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401"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障害者自立支援法施行</a:t>
            </a:r>
          </a:p>
        </p:txBody>
      </p:sp>
      <p:sp>
        <p:nvSpPr>
          <p:cNvPr id="26" name="テキスト ボックス 25">
            <a:extLst>
              <a:ext uri="{FF2B5EF4-FFF2-40B4-BE49-F238E27FC236}">
                <a16:creationId xmlns:a16="http://schemas.microsoft.com/office/drawing/2014/main" id="{FA70203F-9DDD-45AF-AE9B-109713C0B635}"/>
              </a:ext>
            </a:extLst>
          </p:cNvPr>
          <p:cNvSpPr txBox="1"/>
          <p:nvPr/>
        </p:nvSpPr>
        <p:spPr>
          <a:xfrm>
            <a:off x="5272426" y="2655976"/>
            <a:ext cx="893651" cy="242492"/>
          </a:xfrm>
          <a:prstGeom prst="rect">
            <a:avLst/>
          </a:prstGeom>
          <a:noFill/>
        </p:spPr>
        <p:txBody>
          <a:bodyPr wrap="square" lIns="79995" tIns="40000" rIns="79995" bIns="40000">
            <a:spAutoFit/>
          </a:bodyP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en-US" altLang="ja-JP" sz="1051" dirty="0">
                <a:solidFill>
                  <a:prstClr val="black"/>
                </a:solidFill>
                <a:latin typeface="Meiryo UI" panose="020B0604030504040204" pitchFamily="50" charset="-128"/>
                <a:ea typeface="Meiryo UI" panose="020B0604030504040204" pitchFamily="50" charset="-128"/>
              </a:rPr>
              <a:t>H</a:t>
            </a:r>
            <a:r>
              <a:rPr kumimoji="0" lang="en-US" altLang="ja-JP"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18</a:t>
            </a:r>
            <a:r>
              <a:rPr kumimoji="0" lang="ja-JP" altLang="en-US"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a:t>
            </a:r>
          </a:p>
        </p:txBody>
      </p:sp>
      <p:sp>
        <p:nvSpPr>
          <p:cNvPr id="27" name="角丸四角形 67">
            <a:extLst>
              <a:ext uri="{FF2B5EF4-FFF2-40B4-BE49-F238E27FC236}">
                <a16:creationId xmlns:a16="http://schemas.microsoft.com/office/drawing/2014/main" id="{D41CBD83-AFF8-45B4-8743-742801C7FC8A}"/>
              </a:ext>
            </a:extLst>
          </p:cNvPr>
          <p:cNvSpPr/>
          <p:nvPr/>
        </p:nvSpPr>
        <p:spPr>
          <a:xfrm>
            <a:off x="6968399" y="3041402"/>
            <a:ext cx="441442" cy="2471507"/>
          </a:xfrm>
          <a:prstGeom prst="rect">
            <a:avLst/>
          </a:prstGeom>
          <a:solidFill>
            <a:srgbClr val="9900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79995" tIns="40000" rIns="79995" bIns="40000" anchor="ct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401"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障害者総合支援法施行</a:t>
            </a:r>
          </a:p>
        </p:txBody>
      </p:sp>
      <p:sp>
        <p:nvSpPr>
          <p:cNvPr id="28" name="正方形/長方形 27">
            <a:extLst>
              <a:ext uri="{FF2B5EF4-FFF2-40B4-BE49-F238E27FC236}">
                <a16:creationId xmlns:a16="http://schemas.microsoft.com/office/drawing/2014/main" id="{EC9D2E84-25F8-4882-A8A3-F29398ACF476}"/>
              </a:ext>
            </a:extLst>
          </p:cNvPr>
          <p:cNvSpPr/>
          <p:nvPr/>
        </p:nvSpPr>
        <p:spPr>
          <a:xfrm>
            <a:off x="4824256" y="3041402"/>
            <a:ext cx="315316" cy="195412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79995" tIns="40000" rIns="79995" bIns="40000" anchor="ct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401"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支援費制度の施行</a:t>
            </a:r>
          </a:p>
        </p:txBody>
      </p:sp>
      <p:sp>
        <p:nvSpPr>
          <p:cNvPr id="29" name="円/楕円 73">
            <a:extLst>
              <a:ext uri="{FF2B5EF4-FFF2-40B4-BE49-F238E27FC236}">
                <a16:creationId xmlns:a16="http://schemas.microsoft.com/office/drawing/2014/main" id="{A958181D-6093-45F3-9E53-CB624DDC899D}"/>
              </a:ext>
            </a:extLst>
          </p:cNvPr>
          <p:cNvSpPr/>
          <p:nvPr/>
        </p:nvSpPr>
        <p:spPr>
          <a:xfrm>
            <a:off x="2333290" y="5055846"/>
            <a:ext cx="938213" cy="65302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051"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精神衛生法から精神保健法へ</a:t>
            </a:r>
          </a:p>
        </p:txBody>
      </p:sp>
      <p:sp>
        <p:nvSpPr>
          <p:cNvPr id="30" name="テキスト ボックス 29">
            <a:extLst>
              <a:ext uri="{FF2B5EF4-FFF2-40B4-BE49-F238E27FC236}">
                <a16:creationId xmlns:a16="http://schemas.microsoft.com/office/drawing/2014/main" id="{6C8AA74A-11F1-4D9A-A7BA-0A1725F63CD7}"/>
              </a:ext>
            </a:extLst>
          </p:cNvPr>
          <p:cNvSpPr txBox="1"/>
          <p:nvPr/>
        </p:nvSpPr>
        <p:spPr>
          <a:xfrm>
            <a:off x="2207200" y="4858662"/>
            <a:ext cx="952595" cy="242492"/>
          </a:xfrm>
          <a:prstGeom prst="rect">
            <a:avLst/>
          </a:prstGeom>
          <a:noFill/>
        </p:spPr>
        <p:txBody>
          <a:bodyPr wrap="square" lIns="79995" tIns="40000" rIns="79995" bIns="40000">
            <a:spAutoFit/>
          </a:bodyP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en-US" altLang="ja-JP"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S62</a:t>
            </a:r>
            <a:r>
              <a:rPr kumimoji="0" lang="ja-JP" altLang="en-US"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a:t>
            </a:r>
          </a:p>
        </p:txBody>
      </p:sp>
      <p:sp>
        <p:nvSpPr>
          <p:cNvPr id="31" name="円/楕円 75">
            <a:extLst>
              <a:ext uri="{FF2B5EF4-FFF2-40B4-BE49-F238E27FC236}">
                <a16:creationId xmlns:a16="http://schemas.microsoft.com/office/drawing/2014/main" id="{27D96473-0BA4-4015-BA81-2899BA9D7B31}"/>
              </a:ext>
            </a:extLst>
          </p:cNvPr>
          <p:cNvSpPr/>
          <p:nvPr/>
        </p:nvSpPr>
        <p:spPr>
          <a:xfrm>
            <a:off x="3363648" y="3938731"/>
            <a:ext cx="1397599" cy="635019"/>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051"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精神薄弱者福祉法から知的障害者福祉法へ</a:t>
            </a:r>
          </a:p>
        </p:txBody>
      </p:sp>
      <p:sp>
        <p:nvSpPr>
          <p:cNvPr id="32" name="テキスト ボックス 31">
            <a:extLst>
              <a:ext uri="{FF2B5EF4-FFF2-40B4-BE49-F238E27FC236}">
                <a16:creationId xmlns:a16="http://schemas.microsoft.com/office/drawing/2014/main" id="{524AC1BB-3B26-40A8-9EED-EDE8053BF4DF}"/>
              </a:ext>
            </a:extLst>
          </p:cNvPr>
          <p:cNvSpPr txBox="1"/>
          <p:nvPr/>
        </p:nvSpPr>
        <p:spPr>
          <a:xfrm>
            <a:off x="3360949" y="3745847"/>
            <a:ext cx="914406" cy="242492"/>
          </a:xfrm>
          <a:prstGeom prst="rect">
            <a:avLst/>
          </a:prstGeom>
          <a:noFill/>
        </p:spPr>
        <p:txBody>
          <a:bodyPr wrap="square" lIns="79995" tIns="40000" rIns="79995" bIns="40000">
            <a:spAutoFit/>
          </a:bodyP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en-US" altLang="ja-JP" sz="1051" dirty="0">
                <a:solidFill>
                  <a:prstClr val="black"/>
                </a:solidFill>
                <a:latin typeface="Meiryo UI" panose="020B0604030504040204" pitchFamily="50" charset="-128"/>
                <a:ea typeface="Meiryo UI" panose="020B0604030504040204" pitchFamily="50" charset="-128"/>
              </a:rPr>
              <a:t>H</a:t>
            </a:r>
            <a:r>
              <a:rPr kumimoji="0" lang="en-US" altLang="ja-JP"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10</a:t>
            </a:r>
            <a:r>
              <a:rPr kumimoji="0" lang="ja-JP" altLang="en-US"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a:t>
            </a:r>
          </a:p>
        </p:txBody>
      </p:sp>
      <p:sp>
        <p:nvSpPr>
          <p:cNvPr id="33" name="円/楕円 77">
            <a:extLst>
              <a:ext uri="{FF2B5EF4-FFF2-40B4-BE49-F238E27FC236}">
                <a16:creationId xmlns:a16="http://schemas.microsoft.com/office/drawing/2014/main" id="{1D865653-2BF2-4C12-81D2-185C2903FAF9}"/>
              </a:ext>
            </a:extLst>
          </p:cNvPr>
          <p:cNvSpPr/>
          <p:nvPr/>
        </p:nvSpPr>
        <p:spPr>
          <a:xfrm>
            <a:off x="3342275" y="5046713"/>
            <a:ext cx="1260711" cy="65302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051"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精神保健法から精神保健福祉法へ</a:t>
            </a:r>
          </a:p>
        </p:txBody>
      </p:sp>
      <p:sp>
        <p:nvSpPr>
          <p:cNvPr id="34" name="テキスト ボックス 33">
            <a:extLst>
              <a:ext uri="{FF2B5EF4-FFF2-40B4-BE49-F238E27FC236}">
                <a16:creationId xmlns:a16="http://schemas.microsoft.com/office/drawing/2014/main" id="{7FF711E8-CE77-42ED-90B4-20914708D287}"/>
              </a:ext>
            </a:extLst>
          </p:cNvPr>
          <p:cNvSpPr txBox="1"/>
          <p:nvPr/>
        </p:nvSpPr>
        <p:spPr>
          <a:xfrm>
            <a:off x="3216143" y="4858662"/>
            <a:ext cx="939253" cy="242492"/>
          </a:xfrm>
          <a:prstGeom prst="rect">
            <a:avLst/>
          </a:prstGeom>
          <a:noFill/>
        </p:spPr>
        <p:txBody>
          <a:bodyPr wrap="square" lIns="79995" tIns="40000" rIns="79995" bIns="40000">
            <a:spAutoFit/>
          </a:bodyP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en-US" altLang="ja-JP" sz="1051" dirty="0">
                <a:solidFill>
                  <a:prstClr val="black"/>
                </a:solidFill>
                <a:latin typeface="Meiryo UI" panose="020B0604030504040204" pitchFamily="50" charset="-128"/>
                <a:ea typeface="Meiryo UI" panose="020B0604030504040204" pitchFamily="50" charset="-128"/>
              </a:rPr>
              <a:t>H</a:t>
            </a:r>
            <a:r>
              <a:rPr kumimoji="0" lang="ja-JP" altLang="en-US" sz="1051" dirty="0">
                <a:solidFill>
                  <a:prstClr val="black"/>
                </a:solidFill>
                <a:latin typeface="Meiryo UI" panose="020B0604030504040204" pitchFamily="50" charset="-128"/>
                <a:ea typeface="Meiryo UI" panose="020B0604030504040204" pitchFamily="50" charset="-128"/>
              </a:rPr>
              <a:t>７</a:t>
            </a:r>
            <a:r>
              <a:rPr kumimoji="0" lang="ja-JP" altLang="en-US"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a:t>
            </a:r>
          </a:p>
        </p:txBody>
      </p:sp>
      <p:sp>
        <p:nvSpPr>
          <p:cNvPr id="35" name="円/楕円 42">
            <a:extLst>
              <a:ext uri="{FF2B5EF4-FFF2-40B4-BE49-F238E27FC236}">
                <a16:creationId xmlns:a16="http://schemas.microsoft.com/office/drawing/2014/main" id="{1A81B580-D6A8-4658-80A1-E612F520676A}"/>
              </a:ext>
            </a:extLst>
          </p:cNvPr>
          <p:cNvSpPr/>
          <p:nvPr/>
        </p:nvSpPr>
        <p:spPr>
          <a:xfrm>
            <a:off x="2017947" y="1893555"/>
            <a:ext cx="346847" cy="3752255"/>
          </a:xfrm>
          <a:prstGeom prst="ellipse">
            <a:avLst/>
          </a:prstGeom>
          <a:solidFill>
            <a:srgbClr val="9900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800866"/>
            <a:r>
              <a:rPr kumimoji="0" lang="ja-JP" altLang="en-US" sz="1051" b="1" dirty="0">
                <a:solidFill>
                  <a:schemeClr val="bg1"/>
                </a:solidFill>
                <a:latin typeface="Meiryo UI" panose="020B0604030504040204" pitchFamily="50" charset="-128"/>
                <a:ea typeface="Meiryo UI" panose="020B0604030504040204" pitchFamily="50" charset="-128"/>
              </a:rPr>
              <a:t>国際障害者</a:t>
            </a:r>
            <a:endParaRPr kumimoji="0" lang="en-US" altLang="ja-JP" sz="1051" b="1" dirty="0">
              <a:solidFill>
                <a:schemeClr val="bg1"/>
              </a:solidFill>
              <a:latin typeface="Meiryo UI" panose="020B0604030504040204" pitchFamily="50" charset="-128"/>
              <a:ea typeface="Meiryo UI" panose="020B0604030504040204" pitchFamily="50" charset="-128"/>
            </a:endParaRPr>
          </a:p>
          <a:p>
            <a:pPr algn="ctr" defTabSz="800866"/>
            <a:r>
              <a:rPr kumimoji="0" lang="ja-JP" altLang="en-US" sz="1051" b="1" dirty="0">
                <a:solidFill>
                  <a:schemeClr val="bg1"/>
                </a:solidFill>
                <a:latin typeface="Meiryo UI" panose="020B0604030504040204" pitchFamily="50" charset="-128"/>
                <a:ea typeface="Meiryo UI" panose="020B0604030504040204" pitchFamily="50" charset="-128"/>
              </a:rPr>
              <a:t>年</a:t>
            </a:r>
            <a:endParaRPr kumimoji="0" lang="en-US" altLang="ja-JP" sz="1051" b="1" dirty="0">
              <a:solidFill>
                <a:schemeClr val="bg1"/>
              </a:solidFill>
              <a:latin typeface="Meiryo UI" panose="020B0604030504040204" pitchFamily="50" charset="-128"/>
              <a:ea typeface="Meiryo UI" panose="020B0604030504040204" pitchFamily="50" charset="-128"/>
            </a:endParaRPr>
          </a:p>
          <a:p>
            <a:pPr algn="ctr" defTabSz="800866"/>
            <a:endParaRPr kumimoji="0" lang="en-US" altLang="ja-JP" sz="1051" b="1" dirty="0">
              <a:solidFill>
                <a:schemeClr val="bg1"/>
              </a:solidFill>
              <a:latin typeface="Meiryo UI" panose="020B0604030504040204" pitchFamily="50" charset="-128"/>
              <a:ea typeface="Meiryo UI" panose="020B0604030504040204" pitchFamily="50" charset="-128"/>
            </a:endParaRPr>
          </a:p>
          <a:p>
            <a:pPr algn="ctr" defTabSz="800866"/>
            <a:r>
              <a:rPr kumimoji="0" lang="ja-JP" altLang="en-US" sz="1051" b="1" dirty="0">
                <a:solidFill>
                  <a:schemeClr val="bg1"/>
                </a:solidFill>
                <a:latin typeface="Meiryo UI" panose="020B0604030504040204" pitchFamily="50" charset="-128"/>
                <a:ea typeface="Meiryo UI" panose="020B0604030504040204" pitchFamily="50" charset="-128"/>
              </a:rPr>
              <a:t>完全参加</a:t>
            </a:r>
            <a:endParaRPr kumimoji="0" lang="en-US" altLang="ja-JP" sz="1051" b="1" dirty="0">
              <a:solidFill>
                <a:schemeClr val="bg1"/>
              </a:solidFill>
              <a:latin typeface="Meiryo UI" panose="020B0604030504040204" pitchFamily="50" charset="-128"/>
              <a:ea typeface="Meiryo UI" panose="020B0604030504040204" pitchFamily="50" charset="-128"/>
            </a:endParaRPr>
          </a:p>
          <a:p>
            <a:pPr algn="ctr" defTabSz="800866"/>
            <a:r>
              <a:rPr kumimoji="0" lang="ja-JP" altLang="en-US" sz="1051" b="1" dirty="0">
                <a:solidFill>
                  <a:schemeClr val="bg1"/>
                </a:solidFill>
                <a:latin typeface="Meiryo UI" panose="020B0604030504040204" pitchFamily="50" charset="-128"/>
                <a:ea typeface="Meiryo UI" panose="020B0604030504040204" pitchFamily="50" charset="-128"/>
              </a:rPr>
              <a:t>と</a:t>
            </a:r>
            <a:endParaRPr kumimoji="0" lang="en-US" altLang="ja-JP" sz="1051" b="1" dirty="0">
              <a:solidFill>
                <a:schemeClr val="bg1"/>
              </a:solidFill>
              <a:latin typeface="Meiryo UI" panose="020B0604030504040204" pitchFamily="50" charset="-128"/>
              <a:ea typeface="Meiryo UI" panose="020B0604030504040204" pitchFamily="50" charset="-128"/>
            </a:endParaRPr>
          </a:p>
          <a:p>
            <a:pPr algn="ctr" defTabSz="800866"/>
            <a:r>
              <a:rPr kumimoji="0" lang="ja-JP" altLang="en-US" sz="1051" b="1" dirty="0">
                <a:solidFill>
                  <a:schemeClr val="bg1"/>
                </a:solidFill>
                <a:latin typeface="Meiryo UI" panose="020B0604030504040204" pitchFamily="50" charset="-128"/>
                <a:ea typeface="Meiryo UI" panose="020B0604030504040204" pitchFamily="50" charset="-128"/>
              </a:rPr>
              <a:t>平等</a:t>
            </a:r>
          </a:p>
        </p:txBody>
      </p:sp>
      <p:sp>
        <p:nvSpPr>
          <p:cNvPr id="36" name="円/楕円 55">
            <a:extLst>
              <a:ext uri="{FF2B5EF4-FFF2-40B4-BE49-F238E27FC236}">
                <a16:creationId xmlns:a16="http://schemas.microsoft.com/office/drawing/2014/main" id="{6B3310B9-AFB3-435C-A6E8-115235E6BDA2}"/>
              </a:ext>
            </a:extLst>
          </p:cNvPr>
          <p:cNvSpPr/>
          <p:nvPr/>
        </p:nvSpPr>
        <p:spPr>
          <a:xfrm>
            <a:off x="2837766" y="1731755"/>
            <a:ext cx="1917363" cy="634867"/>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051"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心身障害者対策基本法から障害者基本法へ</a:t>
            </a:r>
          </a:p>
        </p:txBody>
      </p:sp>
      <p:sp>
        <p:nvSpPr>
          <p:cNvPr id="37" name="テキスト ボックス 36">
            <a:extLst>
              <a:ext uri="{FF2B5EF4-FFF2-40B4-BE49-F238E27FC236}">
                <a16:creationId xmlns:a16="http://schemas.microsoft.com/office/drawing/2014/main" id="{33A20F0B-82ED-4764-8856-EA7504A7967E}"/>
              </a:ext>
            </a:extLst>
          </p:cNvPr>
          <p:cNvSpPr txBox="1"/>
          <p:nvPr/>
        </p:nvSpPr>
        <p:spPr>
          <a:xfrm>
            <a:off x="2717084" y="1556729"/>
            <a:ext cx="782841" cy="242492"/>
          </a:xfrm>
          <a:prstGeom prst="rect">
            <a:avLst/>
          </a:prstGeom>
          <a:noFill/>
        </p:spPr>
        <p:txBody>
          <a:bodyPr wrap="square" lIns="79995" tIns="40000" rIns="79995" bIns="40000">
            <a:spAutoFit/>
          </a:bodyP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en-US" altLang="ja-JP" sz="1051" dirty="0">
                <a:solidFill>
                  <a:prstClr val="black"/>
                </a:solidFill>
                <a:latin typeface="Meiryo UI" panose="020B0604030504040204" pitchFamily="50" charset="-128"/>
                <a:ea typeface="Meiryo UI" panose="020B0604030504040204" pitchFamily="50" charset="-128"/>
              </a:rPr>
              <a:t>H</a:t>
            </a:r>
            <a:r>
              <a:rPr kumimoji="0" lang="ja-JP" altLang="en-US" sz="1051" dirty="0">
                <a:solidFill>
                  <a:prstClr val="black"/>
                </a:solidFill>
                <a:latin typeface="Meiryo UI" panose="020B0604030504040204" pitchFamily="50" charset="-128"/>
                <a:ea typeface="Meiryo UI" panose="020B0604030504040204" pitchFamily="50" charset="-128"/>
              </a:rPr>
              <a:t>５</a:t>
            </a:r>
            <a:r>
              <a:rPr kumimoji="0" lang="ja-JP" altLang="en-US"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a:t>
            </a:r>
          </a:p>
        </p:txBody>
      </p:sp>
      <p:sp>
        <p:nvSpPr>
          <p:cNvPr id="38" name="テキスト ボックス 37">
            <a:extLst>
              <a:ext uri="{FF2B5EF4-FFF2-40B4-BE49-F238E27FC236}">
                <a16:creationId xmlns:a16="http://schemas.microsoft.com/office/drawing/2014/main" id="{723374EF-E6D4-4A6E-A32F-D4F4633E554E}"/>
              </a:ext>
            </a:extLst>
          </p:cNvPr>
          <p:cNvSpPr txBox="1"/>
          <p:nvPr/>
        </p:nvSpPr>
        <p:spPr>
          <a:xfrm>
            <a:off x="2015189" y="4837445"/>
            <a:ext cx="224070" cy="229155"/>
          </a:xfrm>
          <a:prstGeom prst="rect">
            <a:avLst/>
          </a:prstGeom>
          <a:noFill/>
        </p:spPr>
        <p:txBody>
          <a:bodyPr wrap="none" lIns="79995" tIns="40000" rIns="79995" bIns="40000" rtlCol="0">
            <a:spAutoFit/>
          </a:bodyPr>
          <a:lstStyle/>
          <a:p>
            <a:pPr marL="0" marR="0" lvl="0" indent="0" algn="l" defTabSz="800866" rtl="0" eaLnBrk="1" fontAlgn="auto" latinLnBrk="0" hangingPunct="1">
              <a:lnSpc>
                <a:spcPct val="100000"/>
              </a:lnSpc>
              <a:spcBef>
                <a:spcPts val="0"/>
              </a:spcBef>
              <a:spcAft>
                <a:spcPts val="0"/>
              </a:spcAft>
              <a:buClrTx/>
              <a:buSzTx/>
              <a:buFontTx/>
              <a:buNone/>
              <a:tabLst/>
              <a:defRPr/>
            </a:pPr>
            <a:r>
              <a:rPr kumimoji="0" lang="ja-JP" altLang="en-US" sz="964"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a:t>
            </a:r>
          </a:p>
        </p:txBody>
      </p:sp>
      <p:sp>
        <p:nvSpPr>
          <p:cNvPr id="39" name="テキスト ボックス 38">
            <a:extLst>
              <a:ext uri="{FF2B5EF4-FFF2-40B4-BE49-F238E27FC236}">
                <a16:creationId xmlns:a16="http://schemas.microsoft.com/office/drawing/2014/main" id="{B94B223F-CFB5-401B-9FFC-39A33730A6DE}"/>
              </a:ext>
            </a:extLst>
          </p:cNvPr>
          <p:cNvSpPr txBox="1"/>
          <p:nvPr/>
        </p:nvSpPr>
        <p:spPr>
          <a:xfrm>
            <a:off x="2207135" y="3674182"/>
            <a:ext cx="102987" cy="242492"/>
          </a:xfrm>
          <a:prstGeom prst="rect">
            <a:avLst/>
          </a:prstGeom>
          <a:noFill/>
        </p:spPr>
        <p:txBody>
          <a:bodyPr wrap="square" lIns="79995" tIns="40000" rIns="79995" bIns="40000" rtlCol="0">
            <a:spAutoFit/>
          </a:bodyPr>
          <a:lstStyle/>
          <a:p>
            <a:pPr marL="0" marR="0" lvl="0" indent="0" algn="l" defTabSz="800866" rtl="0" eaLnBrk="1" fontAlgn="auto" latinLnBrk="0" hangingPunct="1">
              <a:lnSpc>
                <a:spcPct val="100000"/>
              </a:lnSpc>
              <a:spcBef>
                <a:spcPts val="0"/>
              </a:spcBef>
              <a:spcAft>
                <a:spcPts val="0"/>
              </a:spcAft>
              <a:buClrTx/>
              <a:buSzTx/>
              <a:buFontTx/>
              <a:buNone/>
              <a:tabLst/>
              <a:defRPr/>
            </a:pPr>
            <a:r>
              <a:rPr kumimoji="0" lang="ja-JP" altLang="en-US" sz="1051"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a:t>
            </a:r>
          </a:p>
        </p:txBody>
      </p:sp>
      <p:sp>
        <p:nvSpPr>
          <p:cNvPr id="40" name="円/楕円 84">
            <a:extLst>
              <a:ext uri="{FF2B5EF4-FFF2-40B4-BE49-F238E27FC236}">
                <a16:creationId xmlns:a16="http://schemas.microsoft.com/office/drawing/2014/main" id="{0FC54180-C5F1-4455-BC65-D6F7BDE1F467}"/>
              </a:ext>
            </a:extLst>
          </p:cNvPr>
          <p:cNvSpPr/>
          <p:nvPr/>
        </p:nvSpPr>
        <p:spPr>
          <a:xfrm>
            <a:off x="5801730" y="1735934"/>
            <a:ext cx="1155905" cy="634867"/>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051"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障害者基本法の一部改正</a:t>
            </a:r>
          </a:p>
        </p:txBody>
      </p:sp>
      <p:sp>
        <p:nvSpPr>
          <p:cNvPr id="41" name="テキスト ボックス 40">
            <a:extLst>
              <a:ext uri="{FF2B5EF4-FFF2-40B4-BE49-F238E27FC236}">
                <a16:creationId xmlns:a16="http://schemas.microsoft.com/office/drawing/2014/main" id="{C41AAC3A-ADAE-480E-984D-B38926C074B5}"/>
              </a:ext>
            </a:extLst>
          </p:cNvPr>
          <p:cNvSpPr txBox="1"/>
          <p:nvPr/>
        </p:nvSpPr>
        <p:spPr>
          <a:xfrm>
            <a:off x="5644074" y="1556729"/>
            <a:ext cx="1016939" cy="242492"/>
          </a:xfrm>
          <a:prstGeom prst="rect">
            <a:avLst/>
          </a:prstGeom>
          <a:noFill/>
        </p:spPr>
        <p:txBody>
          <a:bodyPr wrap="square" lIns="79995" tIns="40000" rIns="79995" bIns="40000">
            <a:spAutoFit/>
          </a:bodyP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en-US" altLang="ja-JP" sz="1051" dirty="0">
                <a:solidFill>
                  <a:prstClr val="black"/>
                </a:solidFill>
                <a:latin typeface="Meiryo UI" panose="020B0604030504040204" pitchFamily="50" charset="-128"/>
                <a:ea typeface="Meiryo UI" panose="020B0604030504040204" pitchFamily="50" charset="-128"/>
              </a:rPr>
              <a:t>H</a:t>
            </a:r>
            <a:r>
              <a:rPr kumimoji="0" lang="en-US" altLang="ja-JP"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23</a:t>
            </a:r>
            <a:r>
              <a:rPr kumimoji="0" lang="ja-JP" altLang="en-US"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a:t>
            </a:r>
          </a:p>
        </p:txBody>
      </p:sp>
      <p:sp>
        <p:nvSpPr>
          <p:cNvPr id="42" name="テキスト ボックス 41">
            <a:extLst>
              <a:ext uri="{FF2B5EF4-FFF2-40B4-BE49-F238E27FC236}">
                <a16:creationId xmlns:a16="http://schemas.microsoft.com/office/drawing/2014/main" id="{377AF5C8-8DE1-458B-A646-AC17890F2D8D}"/>
              </a:ext>
            </a:extLst>
          </p:cNvPr>
          <p:cNvSpPr txBox="1"/>
          <p:nvPr/>
        </p:nvSpPr>
        <p:spPr>
          <a:xfrm>
            <a:off x="6677578" y="2655976"/>
            <a:ext cx="1018977" cy="404203"/>
          </a:xfrm>
          <a:prstGeom prst="rect">
            <a:avLst/>
          </a:prstGeom>
          <a:noFill/>
        </p:spPr>
        <p:txBody>
          <a:bodyPr wrap="square" lIns="79995" tIns="40000" rIns="79995" bIns="40000">
            <a:spAutoFit/>
          </a:bodyP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en-US" altLang="ja-JP" sz="1051" dirty="0">
                <a:solidFill>
                  <a:prstClr val="black"/>
                </a:solidFill>
                <a:latin typeface="Meiryo UI" panose="020B0604030504040204" pitchFamily="50" charset="-128"/>
                <a:ea typeface="Meiryo UI" panose="020B0604030504040204" pitchFamily="50" charset="-128"/>
              </a:rPr>
              <a:t>H</a:t>
            </a:r>
            <a:r>
              <a:rPr kumimoji="0" lang="en-US" altLang="ja-JP"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25</a:t>
            </a:r>
            <a:r>
              <a:rPr kumimoji="0" lang="ja-JP" altLang="en-US"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a:t>
            </a:r>
            <a:endParaRPr kumimoji="0" lang="en-US" altLang="ja-JP"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051" dirty="0">
                <a:solidFill>
                  <a:prstClr val="black"/>
                </a:solidFill>
                <a:latin typeface="Meiryo UI" panose="020B0604030504040204" pitchFamily="50" charset="-128"/>
                <a:ea typeface="Meiryo UI" panose="020B0604030504040204" pitchFamily="50" charset="-128"/>
              </a:rPr>
              <a:t>４</a:t>
            </a:r>
            <a:r>
              <a:rPr kumimoji="0" lang="ja-JP" altLang="en-US"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月</a:t>
            </a:r>
          </a:p>
        </p:txBody>
      </p:sp>
      <p:sp>
        <p:nvSpPr>
          <p:cNvPr id="43" name="正方形/長方形 42">
            <a:extLst>
              <a:ext uri="{FF2B5EF4-FFF2-40B4-BE49-F238E27FC236}">
                <a16:creationId xmlns:a16="http://schemas.microsoft.com/office/drawing/2014/main" id="{C030AD3F-E614-4E7B-AA98-9C16D387A3B9}"/>
              </a:ext>
            </a:extLst>
          </p:cNvPr>
          <p:cNvSpPr/>
          <p:nvPr/>
        </p:nvSpPr>
        <p:spPr>
          <a:xfrm>
            <a:off x="6148626" y="3041402"/>
            <a:ext cx="512388" cy="244247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79995" tIns="40000" rIns="79995" bIns="40000" anchor="ctr"/>
          <a:lstStyle/>
          <a:p>
            <a:pPr marL="0" marR="0" lvl="0" indent="0" algn="l" defTabSz="800866" rtl="0" eaLnBrk="1" fontAlgn="auto" latinLnBrk="0" hangingPunct="1">
              <a:lnSpc>
                <a:spcPct val="100000"/>
              </a:lnSpc>
              <a:spcBef>
                <a:spcPts val="0"/>
              </a:spcBef>
              <a:spcAft>
                <a:spcPts val="0"/>
              </a:spcAft>
              <a:buClrTx/>
              <a:buSzTx/>
              <a:buFontTx/>
              <a:buNone/>
              <a:tabLst/>
              <a:defRPr/>
            </a:pPr>
            <a:r>
              <a:rPr kumimoji="0" lang="ja-JP" altLang="en-US" sz="1401"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障害者自立支援法・</a:t>
            </a:r>
            <a:endParaRPr kumimoji="0" lang="en-US" altLang="ja-JP" sz="1401"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l" defTabSz="800866" rtl="0" eaLnBrk="1" fontAlgn="auto" latinLnBrk="0" hangingPunct="1">
              <a:lnSpc>
                <a:spcPct val="100000"/>
              </a:lnSpc>
              <a:spcBef>
                <a:spcPts val="0"/>
              </a:spcBef>
              <a:spcAft>
                <a:spcPts val="0"/>
              </a:spcAft>
              <a:buClrTx/>
              <a:buSzTx/>
              <a:buFontTx/>
              <a:buNone/>
              <a:tabLst/>
              <a:defRPr/>
            </a:pPr>
            <a:r>
              <a:rPr kumimoji="0" lang="ja-JP" altLang="en-US" sz="1401"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児童福祉法の一部改正法施行　</a:t>
            </a:r>
          </a:p>
        </p:txBody>
      </p:sp>
      <p:sp>
        <p:nvSpPr>
          <p:cNvPr id="44" name="テキスト ボックス 43">
            <a:extLst>
              <a:ext uri="{FF2B5EF4-FFF2-40B4-BE49-F238E27FC236}">
                <a16:creationId xmlns:a16="http://schemas.microsoft.com/office/drawing/2014/main" id="{F39A0CCC-AA77-4D28-A0DC-347607D04805}"/>
              </a:ext>
            </a:extLst>
          </p:cNvPr>
          <p:cNvSpPr txBox="1"/>
          <p:nvPr/>
        </p:nvSpPr>
        <p:spPr>
          <a:xfrm>
            <a:off x="5873898" y="2655976"/>
            <a:ext cx="1060505" cy="404203"/>
          </a:xfrm>
          <a:prstGeom prst="rect">
            <a:avLst/>
          </a:prstGeom>
          <a:noFill/>
        </p:spPr>
        <p:txBody>
          <a:bodyPr wrap="square" lIns="79995" tIns="40000" rIns="79995" bIns="40000">
            <a:spAutoFit/>
          </a:bodyP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en-US" altLang="ja-JP" sz="1051" dirty="0">
                <a:solidFill>
                  <a:prstClr val="black"/>
                </a:solidFill>
                <a:latin typeface="Meiryo UI" panose="020B0604030504040204" pitchFamily="50" charset="-128"/>
                <a:ea typeface="Meiryo UI" panose="020B0604030504040204" pitchFamily="50" charset="-128"/>
              </a:rPr>
              <a:t>H</a:t>
            </a:r>
            <a:r>
              <a:rPr kumimoji="0" lang="en-US" altLang="ja-JP"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24</a:t>
            </a:r>
            <a:r>
              <a:rPr kumimoji="0" lang="ja-JP" altLang="en-US"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a:t>
            </a:r>
            <a:endParaRPr kumimoji="0" lang="en-US" altLang="ja-JP"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051" dirty="0">
                <a:solidFill>
                  <a:prstClr val="black"/>
                </a:solidFill>
                <a:latin typeface="Meiryo UI" panose="020B0604030504040204" pitchFamily="50" charset="-128"/>
                <a:ea typeface="Meiryo UI" panose="020B0604030504040204" pitchFamily="50" charset="-128"/>
              </a:rPr>
              <a:t>４</a:t>
            </a:r>
            <a:r>
              <a:rPr kumimoji="0" lang="ja-JP" altLang="en-US"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月</a:t>
            </a:r>
          </a:p>
        </p:txBody>
      </p:sp>
      <p:sp>
        <p:nvSpPr>
          <p:cNvPr id="45" name="角丸四角形 64">
            <a:extLst>
              <a:ext uri="{FF2B5EF4-FFF2-40B4-BE49-F238E27FC236}">
                <a16:creationId xmlns:a16="http://schemas.microsoft.com/office/drawing/2014/main" id="{3667898A-B30A-402E-BD1E-FC71ED905464}"/>
              </a:ext>
            </a:extLst>
          </p:cNvPr>
          <p:cNvSpPr/>
          <p:nvPr/>
        </p:nvSpPr>
        <p:spPr>
          <a:xfrm>
            <a:off x="7593008" y="3041402"/>
            <a:ext cx="504505" cy="247150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79995" tIns="40000" rIns="79995" bIns="40000" anchor="ctr"/>
          <a:lstStyle/>
          <a:p>
            <a:pPr marL="0" marR="0" lvl="0" indent="0" algn="l" defTabSz="800866" rtl="0" eaLnBrk="1" fontAlgn="auto" latinLnBrk="0" hangingPunct="1">
              <a:lnSpc>
                <a:spcPct val="100000"/>
              </a:lnSpc>
              <a:spcBef>
                <a:spcPts val="0"/>
              </a:spcBef>
              <a:spcAft>
                <a:spcPts val="0"/>
              </a:spcAft>
              <a:buClrTx/>
              <a:buSzTx/>
              <a:buFontTx/>
              <a:buNone/>
              <a:tabLst/>
              <a:defRPr/>
            </a:pPr>
            <a:r>
              <a:rPr kumimoji="0" lang="ja-JP" altLang="en-US" sz="1401"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障害者総合支援法・</a:t>
            </a:r>
            <a:endParaRPr kumimoji="0" lang="en-US" altLang="ja-JP" sz="1401"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401"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児童福祉法の一部改正法成立</a:t>
            </a:r>
          </a:p>
        </p:txBody>
      </p:sp>
      <p:sp>
        <p:nvSpPr>
          <p:cNvPr id="46" name="テキスト ボックス 45">
            <a:extLst>
              <a:ext uri="{FF2B5EF4-FFF2-40B4-BE49-F238E27FC236}">
                <a16:creationId xmlns:a16="http://schemas.microsoft.com/office/drawing/2014/main" id="{3B0F61C9-2909-48A5-873F-BD6B2A781FFE}"/>
              </a:ext>
            </a:extLst>
          </p:cNvPr>
          <p:cNvSpPr txBox="1"/>
          <p:nvPr/>
        </p:nvSpPr>
        <p:spPr>
          <a:xfrm>
            <a:off x="7361221" y="2655976"/>
            <a:ext cx="1018977" cy="404203"/>
          </a:xfrm>
          <a:prstGeom prst="rect">
            <a:avLst/>
          </a:prstGeom>
          <a:noFill/>
        </p:spPr>
        <p:txBody>
          <a:bodyPr wrap="square" lIns="79995" tIns="40000" rIns="79995" bIns="40000">
            <a:spAutoFit/>
          </a:bodyP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en-US" altLang="ja-JP" sz="1051" dirty="0">
                <a:solidFill>
                  <a:prstClr val="black"/>
                </a:solidFill>
                <a:latin typeface="Meiryo UI" panose="020B0604030504040204" pitchFamily="50" charset="-128"/>
                <a:ea typeface="Meiryo UI" panose="020B0604030504040204" pitchFamily="50" charset="-128"/>
              </a:rPr>
              <a:t>H</a:t>
            </a:r>
            <a:r>
              <a:rPr kumimoji="0" lang="en-US" altLang="ja-JP"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28</a:t>
            </a:r>
            <a:r>
              <a:rPr kumimoji="0" lang="ja-JP" altLang="en-US"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a:t>
            </a:r>
            <a:endParaRPr kumimoji="0" lang="en-US" altLang="ja-JP"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051" dirty="0">
                <a:solidFill>
                  <a:prstClr val="black"/>
                </a:solidFill>
                <a:latin typeface="Meiryo UI" panose="020B0604030504040204" pitchFamily="50" charset="-128"/>
                <a:ea typeface="Meiryo UI" panose="020B0604030504040204" pitchFamily="50" charset="-128"/>
              </a:rPr>
              <a:t>５月</a:t>
            </a:r>
            <a:endParaRPr kumimoji="0" lang="ja-JP" altLang="en-US"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47" name="角丸四角形 78">
            <a:extLst>
              <a:ext uri="{FF2B5EF4-FFF2-40B4-BE49-F238E27FC236}">
                <a16:creationId xmlns:a16="http://schemas.microsoft.com/office/drawing/2014/main" id="{A8ACD13F-1562-47B7-AAC6-36AD6079577D}"/>
              </a:ext>
            </a:extLst>
          </p:cNvPr>
          <p:cNvSpPr/>
          <p:nvPr/>
        </p:nvSpPr>
        <p:spPr>
          <a:xfrm>
            <a:off x="8266014" y="3041402"/>
            <a:ext cx="403062" cy="247150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79995" tIns="40000" rIns="79995" bIns="40000" anchor="ct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401"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改正法の施行・報酬改定</a:t>
            </a:r>
          </a:p>
        </p:txBody>
      </p:sp>
      <p:sp>
        <p:nvSpPr>
          <p:cNvPr id="48" name="テキスト ボックス 47">
            <a:extLst>
              <a:ext uri="{FF2B5EF4-FFF2-40B4-BE49-F238E27FC236}">
                <a16:creationId xmlns:a16="http://schemas.microsoft.com/office/drawing/2014/main" id="{6EC64E48-7A20-42EE-A6A1-5849370DD3B7}"/>
              </a:ext>
            </a:extLst>
          </p:cNvPr>
          <p:cNvSpPr txBox="1"/>
          <p:nvPr/>
        </p:nvSpPr>
        <p:spPr>
          <a:xfrm>
            <a:off x="7956344" y="2655976"/>
            <a:ext cx="1018977" cy="404203"/>
          </a:xfrm>
          <a:prstGeom prst="rect">
            <a:avLst/>
          </a:prstGeom>
          <a:noFill/>
        </p:spPr>
        <p:txBody>
          <a:bodyPr wrap="square" lIns="79995" tIns="40000" rIns="79995" bIns="40000">
            <a:spAutoFit/>
          </a:bodyP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en-US" altLang="ja-JP" sz="1051" dirty="0">
                <a:solidFill>
                  <a:prstClr val="black"/>
                </a:solidFill>
                <a:latin typeface="Meiryo UI" panose="020B0604030504040204" pitchFamily="50" charset="-128"/>
                <a:ea typeface="Meiryo UI" panose="020B0604030504040204" pitchFamily="50" charset="-128"/>
              </a:rPr>
              <a:t>H</a:t>
            </a:r>
            <a:r>
              <a:rPr kumimoji="0" lang="en-US" altLang="ja-JP"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30</a:t>
            </a:r>
            <a:r>
              <a:rPr kumimoji="0" lang="ja-JP" altLang="en-US"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年</a:t>
            </a:r>
            <a:endParaRPr kumimoji="0" lang="en-US" altLang="ja-JP"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051" dirty="0">
                <a:solidFill>
                  <a:prstClr val="black"/>
                </a:solidFill>
                <a:latin typeface="Meiryo UI" panose="020B0604030504040204" pitchFamily="50" charset="-128"/>
                <a:ea typeface="Meiryo UI" panose="020B0604030504040204" pitchFamily="50" charset="-128"/>
              </a:rPr>
              <a:t>４月</a:t>
            </a:r>
            <a:endParaRPr kumimoji="0" lang="ja-JP" altLang="en-US" sz="105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0" name="正方形/長方形 49">
            <a:extLst>
              <a:ext uri="{FF2B5EF4-FFF2-40B4-BE49-F238E27FC236}">
                <a16:creationId xmlns:a16="http://schemas.microsoft.com/office/drawing/2014/main" id="{670DB8EA-BF80-4E7F-A67C-9DC0EF0319D4}"/>
              </a:ext>
            </a:extLst>
          </p:cNvPr>
          <p:cNvSpPr/>
          <p:nvPr/>
        </p:nvSpPr>
        <p:spPr>
          <a:xfrm>
            <a:off x="4176106" y="5778832"/>
            <a:ext cx="4655143" cy="642174"/>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9995" tIns="40000" rIns="79995" bIns="40000" anchor="ctr"/>
          <a:lstStyle/>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05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障害者権利条約　</a:t>
            </a:r>
            <a:r>
              <a:rPr kumimoji="0" lang="en-US" altLang="ja-JP" sz="105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2006</a:t>
            </a:r>
            <a:r>
              <a:rPr kumimoji="0" lang="ja-JP" altLang="en-US" sz="105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（平成</a:t>
            </a:r>
            <a:r>
              <a:rPr kumimoji="0" lang="en-US" altLang="ja-JP" sz="105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18</a:t>
            </a:r>
            <a:r>
              <a:rPr kumimoji="0" lang="ja-JP" altLang="en-US" sz="105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年）国連総会採択・</a:t>
            </a:r>
            <a:endParaRPr kumimoji="0" lang="en-US" altLang="ja-JP" sz="105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ctr" defTabSz="800866" rtl="0" eaLnBrk="1" fontAlgn="auto" latinLnBrk="0" hangingPunct="1">
              <a:lnSpc>
                <a:spcPct val="100000"/>
              </a:lnSpc>
              <a:spcBef>
                <a:spcPts val="0"/>
              </a:spcBef>
              <a:spcAft>
                <a:spcPts val="0"/>
              </a:spcAft>
              <a:buClrTx/>
              <a:buSzTx/>
              <a:buFontTx/>
              <a:buNone/>
              <a:tabLst/>
              <a:defRPr/>
            </a:pPr>
            <a:r>
              <a:rPr kumimoji="0" lang="en-US" altLang="ja-JP" sz="105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2008</a:t>
            </a:r>
            <a:r>
              <a:rPr kumimoji="0" lang="ja-JP" altLang="en-US" sz="105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年（平成</a:t>
            </a:r>
            <a:r>
              <a:rPr kumimoji="0" lang="en-US" altLang="ja-JP" sz="105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20</a:t>
            </a:r>
            <a:r>
              <a:rPr kumimoji="0" lang="ja-JP" altLang="en-US" sz="105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年）発効。</a:t>
            </a:r>
            <a:endParaRPr kumimoji="0" lang="en-US" altLang="ja-JP" sz="105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ctr" defTabSz="800866" rtl="0" eaLnBrk="1" fontAlgn="auto" latinLnBrk="0" hangingPunct="1">
              <a:lnSpc>
                <a:spcPct val="100000"/>
              </a:lnSpc>
              <a:spcBef>
                <a:spcPts val="0"/>
              </a:spcBef>
              <a:spcAft>
                <a:spcPts val="0"/>
              </a:spcAft>
              <a:buClrTx/>
              <a:buSzTx/>
              <a:buFontTx/>
              <a:buNone/>
              <a:tabLst/>
              <a:defRPr/>
            </a:pPr>
            <a:r>
              <a:rPr kumimoji="0" lang="ja-JP" altLang="en-US" sz="105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我が国では、</a:t>
            </a:r>
            <a:r>
              <a:rPr kumimoji="0" lang="en-US" altLang="ja-JP" sz="105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2007</a:t>
            </a:r>
            <a:r>
              <a:rPr kumimoji="0" lang="ja-JP" altLang="en-US" sz="105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年（平成</a:t>
            </a:r>
            <a:r>
              <a:rPr kumimoji="0" lang="en-US" altLang="ja-JP" sz="1051"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19</a:t>
            </a:r>
            <a:r>
              <a:rPr kumimoji="0" lang="ja-JP" altLang="en-US" sz="1051"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年</a:t>
            </a:r>
            <a:r>
              <a:rPr kumimoji="0" lang="ja-JP" altLang="en-US" sz="105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）署名・</a:t>
            </a:r>
            <a:r>
              <a:rPr kumimoji="0" lang="en-US" altLang="ja-JP" sz="105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2014</a:t>
            </a:r>
            <a:r>
              <a:rPr kumimoji="0" lang="ja-JP" altLang="en-US" sz="105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年（平成</a:t>
            </a:r>
            <a:r>
              <a:rPr kumimoji="0" lang="en-US" altLang="ja-JP" sz="105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26</a:t>
            </a:r>
            <a:r>
              <a:rPr kumimoji="0" lang="ja-JP" altLang="en-US" sz="105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）批准</a:t>
            </a:r>
            <a:endParaRPr kumimoji="0" lang="ja-JP" altLang="en-US" sz="964"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cxnSp>
        <p:nvCxnSpPr>
          <p:cNvPr id="51" name="直線コネクタ 50">
            <a:extLst>
              <a:ext uri="{FF2B5EF4-FFF2-40B4-BE49-F238E27FC236}">
                <a16:creationId xmlns:a16="http://schemas.microsoft.com/office/drawing/2014/main" id="{5A6D775D-DF5B-4D88-8522-F7CEB4D2D41B}"/>
              </a:ext>
            </a:extLst>
          </p:cNvPr>
          <p:cNvCxnSpPr/>
          <p:nvPr/>
        </p:nvCxnSpPr>
        <p:spPr>
          <a:xfrm>
            <a:off x="0" y="951424"/>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タイトル 1">
            <a:extLst>
              <a:ext uri="{FF2B5EF4-FFF2-40B4-BE49-F238E27FC236}">
                <a16:creationId xmlns:a16="http://schemas.microsoft.com/office/drawing/2014/main" id="{AA20A00C-77F8-42BE-A7AC-2443ED3F7D12}"/>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（参考）障害保健福祉施策の歴史</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479831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139</a:t>
            </a:fld>
            <a:endParaRPr kumimoji="1" lang="ja-JP" altLang="en-US" dirty="0"/>
          </a:p>
        </p:txBody>
      </p:sp>
      <p:grpSp>
        <p:nvGrpSpPr>
          <p:cNvPr id="2" name="グループ化 1">
            <a:extLst>
              <a:ext uri="{FF2B5EF4-FFF2-40B4-BE49-F238E27FC236}">
                <a16:creationId xmlns:a16="http://schemas.microsoft.com/office/drawing/2014/main" id="{69BB79AB-F036-4183-B76B-AA00E1A1DE1B}"/>
              </a:ext>
            </a:extLst>
          </p:cNvPr>
          <p:cNvGrpSpPr/>
          <p:nvPr/>
        </p:nvGrpSpPr>
        <p:grpSpPr>
          <a:xfrm>
            <a:off x="437745" y="1037231"/>
            <a:ext cx="8405526" cy="5011712"/>
            <a:chOff x="1571625" y="1583489"/>
            <a:chExt cx="5926572" cy="3837190"/>
          </a:xfrm>
        </p:grpSpPr>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1571625" y="1583489"/>
              <a:ext cx="5915025" cy="378605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n"/>
              </a:pPr>
              <a:r>
                <a:rPr lang="ja-JP" altLang="en-US" sz="1200" dirty="0">
                  <a:latin typeface="Meiryo UI" panose="020B0604030504040204" pitchFamily="50" charset="-128"/>
                  <a:ea typeface="Meiryo UI" panose="020B0604030504040204" pitchFamily="50" charset="-128"/>
                </a:rPr>
                <a:t>精神障害がある方（</a:t>
              </a:r>
              <a:r>
                <a:rPr lang="en-US" altLang="ja-JP" sz="1200" dirty="0">
                  <a:latin typeface="Meiryo UI" panose="020B0604030504040204" pitchFamily="50" charset="-128"/>
                  <a:ea typeface="Meiryo UI" panose="020B0604030504040204" pitchFamily="50" charset="-128"/>
                </a:rPr>
                <a:t>B</a:t>
              </a:r>
              <a:r>
                <a:rPr lang="ja-JP" altLang="en-US" sz="1200" dirty="0">
                  <a:latin typeface="Meiryo UI" panose="020B0604030504040204" pitchFamily="50" charset="-128"/>
                  <a:ea typeface="Meiryo UI" panose="020B0604030504040204" pitchFamily="50" charset="-128"/>
                </a:rPr>
                <a:t>さん）の居住支援の例</a:t>
              </a:r>
            </a:p>
          </p:txBody>
        </p:sp>
        <p:sp>
          <p:nvSpPr>
            <p:cNvPr id="8" name="正方形/長方形 7">
              <a:extLst>
                <a:ext uri="{FF2B5EF4-FFF2-40B4-BE49-F238E27FC236}">
                  <a16:creationId xmlns:a16="http://schemas.microsoft.com/office/drawing/2014/main" id="{6F663157-C5AD-45BC-9AFC-288215B2922E}"/>
                </a:ext>
              </a:extLst>
            </p:cNvPr>
            <p:cNvSpPr/>
            <p:nvPr/>
          </p:nvSpPr>
          <p:spPr>
            <a:xfrm>
              <a:off x="1645802" y="1800959"/>
              <a:ext cx="1041280" cy="492861"/>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rPr>
                <a:t>プロフィール</a:t>
              </a:r>
            </a:p>
          </p:txBody>
        </p:sp>
        <p:sp>
          <p:nvSpPr>
            <p:cNvPr id="12" name="正方形/長方形 11">
              <a:extLst>
                <a:ext uri="{FF2B5EF4-FFF2-40B4-BE49-F238E27FC236}">
                  <a16:creationId xmlns:a16="http://schemas.microsoft.com/office/drawing/2014/main" id="{BE0F1700-A6C3-464C-B2BE-53ED2469BDA2}"/>
                </a:ext>
              </a:extLst>
            </p:cNvPr>
            <p:cNvSpPr/>
            <p:nvPr/>
          </p:nvSpPr>
          <p:spPr>
            <a:xfrm>
              <a:off x="2794233" y="1900786"/>
              <a:ext cx="4680177" cy="313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精神障害のある</a:t>
              </a:r>
              <a:r>
                <a:rPr lang="en-US" altLang="ja-JP" sz="1100" kern="0" dirty="0">
                  <a:solidFill>
                    <a:schemeClr val="tx1"/>
                  </a:solidFill>
                  <a:latin typeface="Meiryo UI" panose="020B0604030504040204" pitchFamily="50" charset="-128"/>
                  <a:ea typeface="Meiryo UI" panose="020B0604030504040204" pitchFamily="50" charset="-128"/>
                </a:rPr>
                <a:t>40</a:t>
              </a:r>
              <a:r>
                <a:rPr lang="ja-JP" altLang="en-US" sz="1100" kern="0" dirty="0">
                  <a:solidFill>
                    <a:schemeClr val="tx1"/>
                  </a:solidFill>
                  <a:latin typeface="Meiryo UI" panose="020B0604030504040204" pitchFamily="50" charset="-128"/>
                  <a:ea typeface="Meiryo UI" panose="020B0604030504040204" pitchFamily="50" charset="-128"/>
                </a:rPr>
                <a:t>代女性。以前は会社員として働いていたが、統合失調症を発症し入院。その後、救護施設で数年を過ごしていた。今回、救護施設を出て地域居住に向かうこととなり、救護施設より相談が寄せられた。ご本人は、自らの現実を受け止められていないこともあり、投げやりな態度を示している。救護施設を出たいという意向はあるが、その後の人生について希望が持てない状態。</a:t>
              </a:r>
            </a:p>
          </p:txBody>
        </p:sp>
        <p:sp>
          <p:nvSpPr>
            <p:cNvPr id="13" name="フローチャート: 他ページ結合子 12">
              <a:extLst>
                <a:ext uri="{FF2B5EF4-FFF2-40B4-BE49-F238E27FC236}">
                  <a16:creationId xmlns:a16="http://schemas.microsoft.com/office/drawing/2014/main" id="{1A8108D0-151D-45D2-997E-1D065B35331E}"/>
                </a:ext>
              </a:extLst>
            </p:cNvPr>
            <p:cNvSpPr/>
            <p:nvPr/>
          </p:nvSpPr>
          <p:spPr>
            <a:xfrm>
              <a:off x="1645802" y="2442779"/>
              <a:ext cx="1041280" cy="662865"/>
            </a:xfrm>
            <a:prstGeom prst="flowChartOffpageConnector">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rPr>
                <a:t>地域移行に向けた支援会議</a:t>
              </a:r>
            </a:p>
          </p:txBody>
        </p:sp>
        <p:sp>
          <p:nvSpPr>
            <p:cNvPr id="14" name="正方形/長方形 13">
              <a:extLst>
                <a:ext uri="{FF2B5EF4-FFF2-40B4-BE49-F238E27FC236}">
                  <a16:creationId xmlns:a16="http://schemas.microsoft.com/office/drawing/2014/main" id="{0A6A8C3A-C044-409C-95B3-4F059FD6EB80}"/>
                </a:ext>
              </a:extLst>
            </p:cNvPr>
            <p:cNvSpPr/>
            <p:nvPr/>
          </p:nvSpPr>
          <p:spPr>
            <a:xfrm>
              <a:off x="2794233" y="2419497"/>
              <a:ext cx="4680177" cy="663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地域移行に向け、当事者を中心に支援会議を実施。</a:t>
              </a:r>
              <a:endParaRPr lang="en-US" altLang="ja-JP" sz="1100" kern="0" dirty="0">
                <a:solidFill>
                  <a:schemeClr val="tx1"/>
                </a:solidFill>
                <a:latin typeface="Meiryo UI" panose="020B0604030504040204" pitchFamily="50" charset="-128"/>
                <a:ea typeface="Meiryo UI" panose="020B0604030504040204" pitchFamily="50" charset="-128"/>
              </a:endParaRPr>
            </a:p>
            <a:p>
              <a:r>
                <a:rPr lang="ja-JP" altLang="en-US" sz="1100" kern="0" dirty="0">
                  <a:solidFill>
                    <a:schemeClr val="tx1"/>
                  </a:solidFill>
                  <a:latin typeface="Meiryo UI" panose="020B0604030504040204" pitchFamily="50" charset="-128"/>
                  <a:ea typeface="Meiryo UI" panose="020B0604030504040204" pitchFamily="50" charset="-128"/>
                </a:rPr>
                <a:t>　　⇒参加メンバー：救護施設担当者、居住支援法人、基幹相談支援センター</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ご本人の意向は一人暮らし</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当該救護施設が実施している「居宅生活訓練事業」を活用し、一人暮らしに向けた生活訓練を開始。元々、生活自立は出来ていた人なので、独りになった状態での精神面や社会参加がポイント。</a:t>
              </a:r>
            </a:p>
          </p:txBody>
        </p:sp>
        <p:sp>
          <p:nvSpPr>
            <p:cNvPr id="15" name="フローチャート: 他ページ結合子 14">
              <a:extLst>
                <a:ext uri="{FF2B5EF4-FFF2-40B4-BE49-F238E27FC236}">
                  <a16:creationId xmlns:a16="http://schemas.microsoft.com/office/drawing/2014/main" id="{A919D186-276F-491B-91C5-ACEBC68AEF28}"/>
                </a:ext>
              </a:extLst>
            </p:cNvPr>
            <p:cNvSpPr/>
            <p:nvPr/>
          </p:nvSpPr>
          <p:spPr>
            <a:xfrm>
              <a:off x="1645803" y="3227044"/>
              <a:ext cx="1041280" cy="661802"/>
            </a:xfrm>
            <a:prstGeom prst="flowChartOffpageConnecto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rPr>
                <a:t>一人暮らしに</a:t>
              </a:r>
              <a:endParaRPr lang="en-US" altLang="ja-JP" sz="1050" dirty="0">
                <a:solidFill>
                  <a:schemeClr val="tx1"/>
                </a:solidFill>
                <a:latin typeface="Meiryo UI" panose="020B0604030504040204" pitchFamily="50" charset="-128"/>
                <a:ea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rPr>
                <a:t>向けた支援</a:t>
              </a:r>
              <a:endParaRPr lang="en-US" altLang="ja-JP" sz="1050" dirty="0">
                <a:solidFill>
                  <a:schemeClr val="tx1"/>
                </a:solidFill>
                <a:latin typeface="Meiryo UI" panose="020B0604030504040204" pitchFamily="50" charset="-128"/>
                <a:ea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rPr>
                <a:t>の開始</a:t>
              </a:r>
              <a:endParaRPr lang="en-US" altLang="ja-JP" sz="1050"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156E4A47-AC4F-4805-B6C0-842AE7E34765}"/>
                </a:ext>
              </a:extLst>
            </p:cNvPr>
            <p:cNvSpPr/>
            <p:nvPr/>
          </p:nvSpPr>
          <p:spPr>
            <a:xfrm>
              <a:off x="2794233" y="3193603"/>
              <a:ext cx="4680177" cy="61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a:buFont typeface="Arial" panose="020B0604020202020204" pitchFamily="34" charset="0"/>
                <a:buChar char="•"/>
              </a:pPr>
              <a:r>
                <a:rPr lang="ja-JP" altLang="en-US" sz="1100" kern="0" dirty="0">
                  <a:solidFill>
                    <a:prstClr val="black"/>
                  </a:solidFill>
                  <a:latin typeface="Meiryo UI" panose="020B0604030504040204" pitchFamily="50" charset="-128"/>
                  <a:ea typeface="Meiryo UI" panose="020B0604030504040204" pitchFamily="50" charset="-128"/>
                </a:rPr>
                <a:t>救護施設退所</a:t>
              </a:r>
              <a:r>
                <a:rPr lang="en-US" altLang="ja-JP" sz="1100" kern="0" dirty="0">
                  <a:solidFill>
                    <a:prstClr val="black"/>
                  </a:solidFill>
                  <a:latin typeface="Meiryo UI" panose="020B0604030504040204" pitchFamily="50" charset="-128"/>
                  <a:ea typeface="Meiryo UI" panose="020B0604030504040204" pitchFamily="50" charset="-128"/>
                </a:rPr>
                <a:t>3</a:t>
              </a:r>
              <a:r>
                <a:rPr lang="ja-JP" altLang="en-US" sz="1100" kern="0" dirty="0">
                  <a:solidFill>
                    <a:prstClr val="black"/>
                  </a:solidFill>
                  <a:latin typeface="Meiryo UI" panose="020B0604030504040204" pitchFamily="50" charset="-128"/>
                  <a:ea typeface="Meiryo UI" panose="020B0604030504040204" pitchFamily="50" charset="-128"/>
                </a:rPr>
                <a:t>カ月前の時点で居住支援法人がご本人の意向を元に物件探しを開始</a:t>
              </a:r>
              <a:endParaRPr lang="en-US" altLang="ja-JP" sz="1100" kern="0" dirty="0">
                <a:solidFill>
                  <a:prstClr val="black"/>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prstClr val="black"/>
                  </a:solidFill>
                  <a:latin typeface="Meiryo UI" panose="020B0604030504040204" pitchFamily="50" charset="-128"/>
                  <a:ea typeface="Meiryo UI" panose="020B0604030504040204" pitchFamily="50" charset="-128"/>
                </a:rPr>
                <a:t>精神科入院の直前、近隣トラブルなどの経験もあり住宅選びに関しては、大家や不動産事業者との連携は必須</a:t>
              </a:r>
              <a:endParaRPr lang="en-US" altLang="ja-JP" sz="1100" kern="0" dirty="0">
                <a:solidFill>
                  <a:prstClr val="black"/>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prstClr val="black"/>
                  </a:solidFill>
                  <a:latin typeface="Meiryo UI" panose="020B0604030504040204" pitchFamily="50" charset="-128"/>
                  <a:ea typeface="Meiryo UI" panose="020B0604030504040204" pitchFamily="50" charset="-128"/>
                </a:rPr>
                <a:t>病状の安定と生活自立を優先させるため、今後も救護施設の通所事業を利用できる範囲に居住を確保することとする。</a:t>
              </a:r>
              <a:endParaRPr lang="en-US" altLang="ja-JP" sz="1100" kern="0" dirty="0">
                <a:solidFill>
                  <a:prstClr val="black"/>
                </a:solidFill>
                <a:latin typeface="Meiryo UI" panose="020B0604030504040204" pitchFamily="50" charset="-128"/>
                <a:ea typeface="Meiryo UI" panose="020B0604030504040204" pitchFamily="50" charset="-128"/>
              </a:endParaRPr>
            </a:p>
          </p:txBody>
        </p:sp>
        <p:sp>
          <p:nvSpPr>
            <p:cNvPr id="18" name="フローチャート: 他ページ結合子 17">
              <a:extLst>
                <a:ext uri="{FF2B5EF4-FFF2-40B4-BE49-F238E27FC236}">
                  <a16:creationId xmlns:a16="http://schemas.microsoft.com/office/drawing/2014/main" id="{9F548C5E-CFE8-40B8-B03D-F14C4E9388C7}"/>
                </a:ext>
              </a:extLst>
            </p:cNvPr>
            <p:cNvSpPr/>
            <p:nvPr/>
          </p:nvSpPr>
          <p:spPr>
            <a:xfrm>
              <a:off x="1644771" y="4586450"/>
              <a:ext cx="1041280" cy="834229"/>
            </a:xfrm>
            <a:prstGeom prst="flowChartOffpageConnecto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rPr>
                <a:t>その後の日常生活支援</a:t>
              </a:r>
            </a:p>
          </p:txBody>
        </p:sp>
        <p:sp>
          <p:nvSpPr>
            <p:cNvPr id="20" name="正方形/長方形 19">
              <a:extLst>
                <a:ext uri="{FF2B5EF4-FFF2-40B4-BE49-F238E27FC236}">
                  <a16:creationId xmlns:a16="http://schemas.microsoft.com/office/drawing/2014/main" id="{F7DBB367-DB7C-4D22-ABFF-E59348467692}"/>
                </a:ext>
              </a:extLst>
            </p:cNvPr>
            <p:cNvSpPr/>
            <p:nvPr/>
          </p:nvSpPr>
          <p:spPr>
            <a:xfrm>
              <a:off x="2818020" y="4573317"/>
              <a:ext cx="4680177" cy="824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今後の支援体制として、最もご本人と長く関わり、今後も通所事業において関係が続く救護施設がメインの支援者となることを確認。</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また、通院が継続することが重要であるので、担当する精神科クリニックとの間で支援等に関する打ち合わせを実施し、今後、何かあった場合は救護の担当者に連絡。その後、救護施設、自立生活援助事業者、居住支援法人での担当者会議を開催することとする。</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endParaRPr lang="en-US" altLang="ja-JP" sz="900" kern="0" dirty="0">
                <a:solidFill>
                  <a:schemeClr val="tx1"/>
                </a:solidFill>
                <a:latin typeface="Meiryo UI" panose="020B0604030504040204" pitchFamily="50" charset="-128"/>
                <a:ea typeface="Meiryo UI" panose="020B0604030504040204" pitchFamily="50" charset="-128"/>
              </a:endParaRPr>
            </a:p>
          </p:txBody>
        </p:sp>
        <p:sp>
          <p:nvSpPr>
            <p:cNvPr id="23" name="フローチャート: 他ページ結合子 22">
              <a:extLst>
                <a:ext uri="{FF2B5EF4-FFF2-40B4-BE49-F238E27FC236}">
                  <a16:creationId xmlns:a16="http://schemas.microsoft.com/office/drawing/2014/main" id="{525C2BD5-BEE8-4294-9A7A-E484098ED397}"/>
                </a:ext>
              </a:extLst>
            </p:cNvPr>
            <p:cNvSpPr/>
            <p:nvPr/>
          </p:nvSpPr>
          <p:spPr>
            <a:xfrm>
              <a:off x="1644771" y="3987842"/>
              <a:ext cx="1041280" cy="494011"/>
            </a:xfrm>
            <a:prstGeom prst="flowChartOffpageConnector">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rPr>
                <a:t>居住支援</a:t>
              </a:r>
              <a:endParaRPr lang="en-US" altLang="ja-JP" sz="1050" dirty="0">
                <a:solidFill>
                  <a:schemeClr val="tx1"/>
                </a:solidFill>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845C2CF4-A950-4843-8B92-18E10A18A4C7}"/>
                </a:ext>
              </a:extLst>
            </p:cNvPr>
            <p:cNvSpPr/>
            <p:nvPr/>
          </p:nvSpPr>
          <p:spPr>
            <a:xfrm>
              <a:off x="2794233" y="4048736"/>
              <a:ext cx="4680177" cy="481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賃貸借契約における債務保証に関して引き受けられる身内がいないことが判明</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居住支援法人との連携が可能な機関保証会社と連携することで解決</a:t>
              </a:r>
              <a:endParaRPr lang="en-US" altLang="ja-JP" sz="1100" kern="0" dirty="0">
                <a:solidFill>
                  <a:schemeClr val="tx1"/>
                </a:solidFill>
                <a:latin typeface="Meiryo UI" panose="020B0604030504040204" pitchFamily="50" charset="-128"/>
                <a:ea typeface="Meiryo UI" panose="020B0604030504040204" pitchFamily="50" charset="-128"/>
              </a:endParaRPr>
            </a:p>
            <a:p>
              <a:pPr marL="128588" indent="-128588">
                <a:buFont typeface="Arial" panose="020B0604020202020204" pitchFamily="34" charset="0"/>
                <a:buChar char="•"/>
              </a:pPr>
              <a:r>
                <a:rPr lang="ja-JP" altLang="en-US" sz="1100" kern="0" dirty="0">
                  <a:solidFill>
                    <a:schemeClr val="tx1"/>
                  </a:solidFill>
                  <a:latin typeface="Meiryo UI" panose="020B0604030504040204" pitchFamily="50" charset="-128"/>
                  <a:ea typeface="Meiryo UI" panose="020B0604030504040204" pitchFamily="50" charset="-128"/>
                </a:rPr>
                <a:t>大家の安心のため、自立生活援助事業者、救護施設の通所事業、居住支援法人の連携体制を説明</a:t>
              </a:r>
              <a:endParaRPr lang="en-US" altLang="ja-JP" sz="1100" kern="0" dirty="0">
                <a:solidFill>
                  <a:schemeClr val="tx1"/>
                </a:solidFill>
                <a:latin typeface="Meiryo UI" panose="020B0604030504040204" pitchFamily="50" charset="-128"/>
                <a:ea typeface="Meiryo UI" panose="020B0604030504040204" pitchFamily="50" charset="-128"/>
              </a:endParaRPr>
            </a:p>
            <a:p>
              <a:endParaRPr lang="en-US" altLang="ja-JP" sz="900" kern="0" dirty="0">
                <a:solidFill>
                  <a:schemeClr val="tx1"/>
                </a:solidFill>
                <a:latin typeface="Meiryo UI" panose="020B0604030504040204" pitchFamily="50" charset="-128"/>
                <a:ea typeface="Meiryo UI" panose="020B0604030504040204" pitchFamily="50" charset="-128"/>
              </a:endParaRPr>
            </a:p>
          </p:txBody>
        </p:sp>
      </p:grpSp>
      <p:sp>
        <p:nvSpPr>
          <p:cNvPr id="19" name="タイトル 1">
            <a:extLst>
              <a:ext uri="{FF2B5EF4-FFF2-40B4-BE49-F238E27FC236}">
                <a16:creationId xmlns:a16="http://schemas.microsoft.com/office/drawing/2014/main" id="{9F8B9ACF-E696-449D-B8C6-17FAD4639E00}"/>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４）居住支援法人による支援事例④</a:t>
            </a:r>
          </a:p>
        </p:txBody>
      </p:sp>
      <p:sp>
        <p:nvSpPr>
          <p:cNvPr id="21" name="テキスト ボックス 20">
            <a:extLst>
              <a:ext uri="{FF2B5EF4-FFF2-40B4-BE49-F238E27FC236}">
                <a16:creationId xmlns:a16="http://schemas.microsoft.com/office/drawing/2014/main" id="{C4865A8F-2003-450D-B1E5-70588C88440C}"/>
              </a:ext>
            </a:extLst>
          </p:cNvPr>
          <p:cNvSpPr txBox="1"/>
          <p:nvPr/>
        </p:nvSpPr>
        <p:spPr>
          <a:xfrm>
            <a:off x="7569312" y="110603"/>
            <a:ext cx="1496154" cy="461665"/>
          </a:xfrm>
          <a:prstGeom prst="rect">
            <a:avLst/>
          </a:prstGeom>
          <a:solidFill>
            <a:schemeClr val="bg1">
              <a:lumMod val="85000"/>
            </a:schemeClr>
          </a:solidFill>
        </p:spPr>
        <p:txBody>
          <a:bodyPr wrap="square" rtlCol="0" anchor="ctr">
            <a:spAutoFit/>
          </a:bodyPr>
          <a:lstStyle/>
          <a:p>
            <a:pPr algn="ctr"/>
            <a:r>
              <a:rPr kumimoji="1" lang="ja-JP" altLang="en-US" sz="1200" dirty="0">
                <a:latin typeface="メイリオ" panose="020B0604030504040204" pitchFamily="50" charset="-128"/>
                <a:ea typeface="メイリオ" panose="020B0604030504040204" pitchFamily="50" charset="-128"/>
              </a:rPr>
              <a:t>事例サンプル</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solidFill>
                  <a:srgbClr val="FF0000"/>
                </a:solidFill>
                <a:latin typeface="メイリオ" panose="020B0604030504040204" pitchFamily="50" charset="-128"/>
                <a:ea typeface="メイリオ" panose="020B0604030504040204" pitchFamily="50" charset="-128"/>
              </a:rPr>
              <a:t>（差替可）</a:t>
            </a:r>
            <a:endParaRPr kumimoji="1" lang="en-US" altLang="ja-JP" sz="120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2175181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116CDB1-8EA8-4B1A-8270-8DF3E51188FF}"/>
              </a:ext>
            </a:extLst>
          </p:cNvPr>
          <p:cNvSpPr txBox="1"/>
          <p:nvPr/>
        </p:nvSpPr>
        <p:spPr>
          <a:xfrm>
            <a:off x="482600" y="1265072"/>
            <a:ext cx="6756400" cy="3028650"/>
          </a:xfrm>
          <a:prstGeom prst="rect">
            <a:avLst/>
          </a:prstGeom>
          <a:noFill/>
        </p:spPr>
        <p:txBody>
          <a:bodyPr wrap="square" rtlCol="0">
            <a:spAutoFit/>
          </a:bodyPr>
          <a:lstStyle/>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５．居住支援法人の制度</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dirty="0">
                <a:latin typeface="Meiryo UI" panose="020B0604030504040204" pitchFamily="50" charset="-128"/>
                <a:ea typeface="Meiryo UI" panose="020B0604030504040204" pitchFamily="50" charset="-128"/>
              </a:rPr>
              <a:t>６．居住支援法人による支援の概要とポイント</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b="1" dirty="0">
                <a:latin typeface="Meiryo UI" panose="020B0604030504040204" pitchFamily="50" charset="-128"/>
                <a:ea typeface="Meiryo UI" panose="020B0604030504040204" pitchFamily="50" charset="-128"/>
              </a:rPr>
              <a:t>７</a:t>
            </a:r>
            <a:r>
              <a:rPr lang="zh-TW" altLang="en-US"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自立生活援助事業者と居住支援法人の連携</a:t>
            </a:r>
            <a:endParaRPr lang="en-US" altLang="zh-TW" sz="2000" b="1"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b="1" dirty="0">
                <a:highlight>
                  <a:srgbClr val="FFFF00"/>
                </a:highlight>
                <a:latin typeface="Meiryo UI" panose="020B0604030504040204" pitchFamily="50" charset="-128"/>
                <a:ea typeface="Meiryo UI" panose="020B0604030504040204" pitchFamily="50" charset="-128"/>
              </a:rPr>
              <a:t>（１）想定される連携のあり方</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dirty="0">
                <a:latin typeface="Meiryo UI" panose="020B0604030504040204" pitchFamily="50" charset="-128"/>
                <a:ea typeface="Meiryo UI" panose="020B0604030504040204" pitchFamily="50" charset="-128"/>
              </a:rPr>
              <a:t>（２）連携の事例</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８．グループディスカッション</a:t>
            </a:r>
            <a:endParaRPr lang="zh-TW" altLang="en-US" sz="2000"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A5758320-9F89-4A9D-9398-9A64C4037F99}"/>
              </a:ext>
            </a:extLst>
          </p:cNvPr>
          <p:cNvSpPr/>
          <p:nvPr/>
        </p:nvSpPr>
        <p:spPr>
          <a:xfrm>
            <a:off x="551006" y="538902"/>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午後の部：自立生活援助事業者と居住支援法人の連携</a:t>
            </a:r>
            <a:endParaRPr lang="ja-JP" altLang="en-US" sz="2400" dirty="0"/>
          </a:p>
        </p:txBody>
      </p:sp>
      <p:sp>
        <p:nvSpPr>
          <p:cNvPr id="11" name="正方形/長方形 10">
            <a:extLst>
              <a:ext uri="{FF2B5EF4-FFF2-40B4-BE49-F238E27FC236}">
                <a16:creationId xmlns:a16="http://schemas.microsoft.com/office/drawing/2014/main" id="{10D6F93D-87B5-48C6-B3BB-0EC03E78CAE7}"/>
              </a:ext>
            </a:extLst>
          </p:cNvPr>
          <p:cNvSpPr/>
          <p:nvPr/>
        </p:nvSpPr>
        <p:spPr>
          <a:xfrm>
            <a:off x="5850082" y="1265073"/>
            <a:ext cx="3041666" cy="3028650"/>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lnSpc>
                <a:spcPct val="150000"/>
              </a:lnSpc>
            </a:pPr>
            <a:r>
              <a:rPr lang="ja-JP" altLang="en-US" sz="1400" b="1" dirty="0">
                <a:latin typeface="Meiryo UI" panose="020B0604030504040204" pitchFamily="50" charset="-128"/>
                <a:ea typeface="Meiryo UI" panose="020B0604030504040204" pitchFamily="50" charset="-128"/>
              </a:rPr>
              <a:t>本セクションの狙い</a:t>
            </a:r>
            <a:endParaRPr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このセクションでは、今後更なる推進が期待される、自立生活援助事業者と居住支援法人の連携のあり方について検討していきます。</a:t>
            </a:r>
          </a:p>
        </p:txBody>
      </p:sp>
    </p:spTree>
    <p:extLst>
      <p:ext uri="{BB962C8B-B14F-4D97-AF65-F5344CB8AC3E}">
        <p14:creationId xmlns:p14="http://schemas.microsoft.com/office/powerpoint/2010/main" val="167861549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141</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a:latin typeface="Meiryo UI" panose="020B0604030504040204" pitchFamily="50" charset="-128"/>
                <a:ea typeface="Meiryo UI" panose="020B0604030504040204" pitchFamily="50" charset="-128"/>
              </a:rPr>
              <a:t>（１</a:t>
            </a:r>
            <a:r>
              <a:rPr lang="ja-JP" altLang="en-US" dirty="0">
                <a:latin typeface="Meiryo UI" panose="020B0604030504040204" pitchFamily="50" charset="-128"/>
                <a:ea typeface="Meiryo UI" panose="020B0604030504040204" pitchFamily="50" charset="-128"/>
              </a:rPr>
              <a:t>）想定される連携のあり方</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8"/>
            <a:ext cx="7886700" cy="5537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lang="ja-JP" altLang="en-US" sz="1400" u="sng" dirty="0">
                <a:latin typeface="Meiryo UI" panose="020B0604030504040204" pitchFamily="50" charset="-128"/>
                <a:ea typeface="Meiryo UI" panose="020B0604030504040204" pitchFamily="50" charset="-128"/>
              </a:rPr>
              <a:t>障害があるご本人が希望する地域生活の実現を目指しながら、住居の確保から人との繋がり・社会参加まで包括的に支援していく上では、自立生活援助事業者と居住支援法人の連携が有効</a:t>
            </a:r>
            <a:r>
              <a:rPr lang="ja-JP" altLang="en-US" sz="1400" dirty="0">
                <a:latin typeface="Meiryo UI" panose="020B0604030504040204" pitchFamily="50" charset="-128"/>
                <a:ea typeface="Meiryo UI" panose="020B0604030504040204" pitchFamily="50" charset="-128"/>
              </a:rPr>
              <a:t>であると考えられます。</a:t>
            </a:r>
            <a:endParaRPr lang="en-US" altLang="ja-JP" sz="1400" dirty="0">
              <a:latin typeface="Meiryo UI" panose="020B0604030504040204" pitchFamily="50" charset="-128"/>
              <a:ea typeface="Meiryo UI" panose="020B0604030504040204" pitchFamily="50" charset="-128"/>
            </a:endParaRPr>
          </a:p>
          <a:p>
            <a:pPr>
              <a:defRPr/>
            </a:pPr>
            <a:r>
              <a:rPr lang="ja-JP" altLang="en-US" sz="1400" dirty="0">
                <a:latin typeface="Meiryo UI" panose="020B0604030504040204" pitchFamily="50" charset="-128"/>
                <a:ea typeface="Meiryo UI" panose="020B0604030504040204" pitchFamily="50" charset="-128"/>
              </a:rPr>
              <a:t>両者がそれぞれの強みやネットワーク、地域資源を活かしながら、</a:t>
            </a:r>
            <a:r>
              <a:rPr lang="ja-JP" altLang="en-US" sz="1400" u="sng" dirty="0">
                <a:latin typeface="Meiryo UI" panose="020B0604030504040204" pitchFamily="50" charset="-128"/>
                <a:ea typeface="Meiryo UI" panose="020B0604030504040204" pitchFamily="50" charset="-128"/>
              </a:rPr>
              <a:t>ご本人と大家の両者の不安を軽減</a:t>
            </a:r>
            <a:r>
              <a:rPr lang="ja-JP" altLang="en-US" sz="1400" dirty="0">
                <a:latin typeface="Meiryo UI" panose="020B0604030504040204" pitchFamily="50" charset="-128"/>
                <a:ea typeface="Meiryo UI" panose="020B0604030504040204" pitchFamily="50" charset="-128"/>
              </a:rPr>
              <a:t>し、生活を様々な形で支えていくことができる、</a:t>
            </a:r>
            <a:r>
              <a:rPr lang="ja-JP" altLang="en-US" sz="1400" u="sng" dirty="0">
                <a:latin typeface="Meiryo UI" panose="020B0604030504040204" pitchFamily="50" charset="-128"/>
                <a:ea typeface="Meiryo UI" panose="020B0604030504040204" pitchFamily="50" charset="-128"/>
              </a:rPr>
              <a:t>重層的な支援体制を構築していくこと</a:t>
            </a:r>
            <a:r>
              <a:rPr lang="ja-JP" altLang="en-US" sz="1400" dirty="0">
                <a:latin typeface="Meiryo UI" panose="020B0604030504040204" pitchFamily="50" charset="-128"/>
                <a:ea typeface="Meiryo UI" panose="020B0604030504040204" pitchFamily="50" charset="-128"/>
              </a:rPr>
              <a:t>が望ましいといえるでしょう。</a:t>
            </a:r>
            <a:endParaRPr lang="en-US" altLang="ja-JP" sz="1400" dirty="0">
              <a:latin typeface="Meiryo UI" panose="020B0604030504040204" pitchFamily="50" charset="-128"/>
              <a:ea typeface="Meiryo UI" panose="020B0604030504040204" pitchFamily="50" charset="-128"/>
            </a:endParaRPr>
          </a:p>
          <a:p>
            <a:pPr>
              <a:defRPr/>
            </a:pPr>
            <a:r>
              <a:rPr lang="ja-JP" altLang="en-US" sz="1400" dirty="0">
                <a:latin typeface="Meiryo UI" panose="020B0604030504040204" pitchFamily="50" charset="-128"/>
                <a:ea typeface="Meiryo UI" panose="020B0604030504040204" pitchFamily="50" charset="-128"/>
              </a:rPr>
              <a:t>なお、自立生活援助事業者と居住支援法人の具体的な連携のあり方には様々な形が想定されるため、</a:t>
            </a:r>
            <a:r>
              <a:rPr lang="ja-JP" altLang="en-US" sz="1400" u="sng" dirty="0">
                <a:latin typeface="Meiryo UI" panose="020B0604030504040204" pitchFamily="50" charset="-128"/>
                <a:ea typeface="Meiryo UI" panose="020B0604030504040204" pitchFamily="50" charset="-128"/>
              </a:rPr>
              <a:t>個々の法人や事業所の特色・強み、地域の状況に応じて最適な体制を検討していくこと</a:t>
            </a:r>
            <a:r>
              <a:rPr lang="ja-JP" altLang="en-US" sz="1400" dirty="0">
                <a:latin typeface="Meiryo UI" panose="020B0604030504040204" pitchFamily="50" charset="-128"/>
                <a:ea typeface="Meiryo UI" panose="020B0604030504040204" pitchFamily="50" charset="-128"/>
              </a:rPr>
              <a:t>が必要です。</a:t>
            </a:r>
            <a:endParaRPr lang="en-US" altLang="ja-JP" sz="1400" dirty="0">
              <a:latin typeface="Meiryo UI" panose="020B0604030504040204" pitchFamily="50" charset="-128"/>
              <a:ea typeface="Meiryo UI" panose="020B0604030504040204" pitchFamily="50" charset="-128"/>
            </a:endParaRPr>
          </a:p>
          <a:p>
            <a:pPr>
              <a:defRPr/>
            </a:pPr>
            <a:r>
              <a:rPr lang="ja-JP" altLang="en-US" sz="1400" dirty="0">
                <a:latin typeface="Meiryo UI" panose="020B0604030504040204" pitchFamily="50" charset="-128"/>
                <a:ea typeface="Meiryo UI" panose="020B0604030504040204" pitchFamily="50" charset="-128"/>
              </a:rPr>
              <a:t>このような連携を推進していくためには、</a:t>
            </a:r>
            <a:r>
              <a:rPr lang="ja-JP" altLang="en-US" sz="1400" u="sng" dirty="0">
                <a:latin typeface="Meiryo UI" panose="020B0604030504040204" pitchFamily="50" charset="-128"/>
                <a:ea typeface="Meiryo UI" panose="020B0604030504040204" pitchFamily="50" charset="-128"/>
              </a:rPr>
              <a:t>自治体や（自立支援）協議会、居住支援協議会、基幹相談支援センター</a:t>
            </a:r>
            <a:r>
              <a:rPr lang="ja-JP" altLang="en-US" sz="1400" dirty="0">
                <a:latin typeface="Meiryo UI" panose="020B0604030504040204" pitchFamily="50" charset="-128"/>
                <a:ea typeface="Meiryo UI" panose="020B0604030504040204" pitchFamily="50" charset="-128"/>
              </a:rPr>
              <a:t>とも連携のあり方や可能性について情報交換を行い、支援を必要とする方と自立生活援助事業者、居住支援法人を繋いで頂けるよう</a:t>
            </a:r>
            <a:r>
              <a:rPr lang="ja-JP" altLang="en-US" sz="1400" u="sng" dirty="0">
                <a:latin typeface="Meiryo UI" panose="020B0604030504040204" pitchFamily="50" charset="-128"/>
                <a:ea typeface="Meiryo UI" panose="020B0604030504040204" pitchFamily="50" charset="-128"/>
              </a:rPr>
              <a:t>ネットワークを構築していくことも重要</a:t>
            </a:r>
            <a:r>
              <a:rPr lang="ja-JP" altLang="en-US" sz="1400" dirty="0">
                <a:latin typeface="Meiryo UI" panose="020B0604030504040204" pitchFamily="50" charset="-128"/>
                <a:ea typeface="Meiryo UI" panose="020B0604030504040204" pitchFamily="50" charset="-128"/>
              </a:rPr>
              <a:t>です。</a:t>
            </a:r>
            <a:endParaRPr lang="en-US" altLang="ja-JP" sz="1400" dirty="0">
              <a:latin typeface="Meiryo UI" panose="020B0604030504040204" pitchFamily="50" charset="-128"/>
              <a:ea typeface="Meiryo UI" panose="020B0604030504040204" pitchFamily="50" charset="-128"/>
            </a:endParaRPr>
          </a:p>
        </p:txBody>
      </p:sp>
      <p:sp>
        <p:nvSpPr>
          <p:cNvPr id="6" name="四角形: 角を丸くする 5">
            <a:extLst>
              <a:ext uri="{FF2B5EF4-FFF2-40B4-BE49-F238E27FC236}">
                <a16:creationId xmlns:a16="http://schemas.microsoft.com/office/drawing/2014/main" id="{846B5D0E-ECE6-40FE-89D4-716380264CEF}"/>
              </a:ext>
            </a:extLst>
          </p:cNvPr>
          <p:cNvSpPr/>
          <p:nvPr/>
        </p:nvSpPr>
        <p:spPr>
          <a:xfrm>
            <a:off x="1698643" y="5724763"/>
            <a:ext cx="2413058" cy="436747"/>
          </a:xfrm>
          <a:prstGeom prst="roundRect">
            <a:avLst/>
          </a:prstGeom>
          <a:solidFill>
            <a:schemeClr val="accent2">
              <a:lumMod val="40000"/>
              <a:lumOff val="60000"/>
            </a:schemeClr>
          </a:solidFill>
          <a:ln w="12700">
            <a:noFill/>
          </a:ln>
        </p:spPr>
        <p:style>
          <a:lnRef idx="0">
            <a:schemeClr val="accent1"/>
          </a:lnRef>
          <a:fillRef idx="1">
            <a:schemeClr val="accent1"/>
          </a:fillRef>
          <a:effectRef idx="0">
            <a:schemeClr val="dk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自立生活援助事業者</a:t>
            </a:r>
          </a:p>
        </p:txBody>
      </p:sp>
      <p:sp>
        <p:nvSpPr>
          <p:cNvPr id="7" name="四角形: 角を丸くする 6">
            <a:extLst>
              <a:ext uri="{FF2B5EF4-FFF2-40B4-BE49-F238E27FC236}">
                <a16:creationId xmlns:a16="http://schemas.microsoft.com/office/drawing/2014/main" id="{EDBE7F4A-5A1E-4C14-BCAA-5842C5B6E5F7}"/>
              </a:ext>
            </a:extLst>
          </p:cNvPr>
          <p:cNvSpPr/>
          <p:nvPr/>
        </p:nvSpPr>
        <p:spPr>
          <a:xfrm>
            <a:off x="5032300" y="5704826"/>
            <a:ext cx="2413061" cy="436747"/>
          </a:xfrm>
          <a:prstGeom prst="roundRect">
            <a:avLst/>
          </a:prstGeom>
          <a:solidFill>
            <a:schemeClr val="accent2">
              <a:lumMod val="40000"/>
              <a:lumOff val="60000"/>
            </a:schemeClr>
          </a:solidFill>
          <a:ln w="12700">
            <a:noFill/>
          </a:ln>
        </p:spPr>
        <p:style>
          <a:lnRef idx="0">
            <a:schemeClr val="accent1"/>
          </a:lnRef>
          <a:fillRef idx="1">
            <a:schemeClr val="accent1"/>
          </a:fillRef>
          <a:effectRef idx="0">
            <a:schemeClr val="dk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居住支援法人</a:t>
            </a:r>
          </a:p>
        </p:txBody>
      </p:sp>
      <p:sp>
        <p:nvSpPr>
          <p:cNvPr id="9" name="フリーフォーム: 図形 8">
            <a:extLst>
              <a:ext uri="{FF2B5EF4-FFF2-40B4-BE49-F238E27FC236}">
                <a16:creationId xmlns:a16="http://schemas.microsoft.com/office/drawing/2014/main" id="{AC3515EE-1A56-487C-85B3-FC6AA05F3B89}"/>
              </a:ext>
            </a:extLst>
          </p:cNvPr>
          <p:cNvSpPr/>
          <p:nvPr/>
        </p:nvSpPr>
        <p:spPr>
          <a:xfrm>
            <a:off x="3442254" y="3899379"/>
            <a:ext cx="2114015" cy="731089"/>
          </a:xfrm>
          <a:custGeom>
            <a:avLst/>
            <a:gdLst>
              <a:gd name="connsiteX0" fmla="*/ 793850 w 1587699"/>
              <a:gd name="connsiteY0" fmla="*/ 0 h 827871"/>
              <a:gd name="connsiteX1" fmla="*/ 793850 w 1587699"/>
              <a:gd name="connsiteY1" fmla="*/ 0 h 827871"/>
              <a:gd name="connsiteX2" fmla="*/ 0 w 1587699"/>
              <a:gd name="connsiteY2" fmla="*/ 756048 h 827871"/>
              <a:gd name="connsiteX3" fmla="*/ 85055 w 1587699"/>
              <a:gd name="connsiteY3" fmla="*/ 827872 h 827871"/>
              <a:gd name="connsiteX4" fmla="*/ 793850 w 1587699"/>
              <a:gd name="connsiteY4" fmla="*/ 154990 h 827871"/>
              <a:gd name="connsiteX5" fmla="*/ 793850 w 1587699"/>
              <a:gd name="connsiteY5" fmla="*/ 154990 h 827871"/>
              <a:gd name="connsiteX6" fmla="*/ 1502644 w 1587699"/>
              <a:gd name="connsiteY6" fmla="*/ 827872 h 827871"/>
              <a:gd name="connsiteX7" fmla="*/ 1587700 w 1587699"/>
              <a:gd name="connsiteY7" fmla="*/ 756048 h 82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699" h="827871">
                <a:moveTo>
                  <a:pt x="793850" y="0"/>
                </a:moveTo>
                <a:lnTo>
                  <a:pt x="793850" y="0"/>
                </a:lnTo>
                <a:lnTo>
                  <a:pt x="0" y="756048"/>
                </a:lnTo>
                <a:lnTo>
                  <a:pt x="85055" y="827872"/>
                </a:lnTo>
                <a:lnTo>
                  <a:pt x="793850" y="154990"/>
                </a:lnTo>
                <a:lnTo>
                  <a:pt x="793850" y="154990"/>
                </a:lnTo>
                <a:lnTo>
                  <a:pt x="1502644" y="827872"/>
                </a:lnTo>
                <a:lnTo>
                  <a:pt x="1587700" y="756048"/>
                </a:lnTo>
                <a:close/>
              </a:path>
            </a:pathLst>
          </a:custGeom>
          <a:solidFill>
            <a:schemeClr val="bg1">
              <a:lumMod val="65000"/>
            </a:schemeClr>
          </a:solidFill>
          <a:ln w="1885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2" name="フリーフォーム: 図形 11">
            <a:extLst>
              <a:ext uri="{FF2B5EF4-FFF2-40B4-BE49-F238E27FC236}">
                <a16:creationId xmlns:a16="http://schemas.microsoft.com/office/drawing/2014/main" id="{3917A8E5-6119-4D9F-AE45-761149413E54}"/>
              </a:ext>
            </a:extLst>
          </p:cNvPr>
          <p:cNvSpPr/>
          <p:nvPr/>
        </p:nvSpPr>
        <p:spPr>
          <a:xfrm>
            <a:off x="3744257" y="4154318"/>
            <a:ext cx="1510011" cy="971448"/>
          </a:xfrm>
          <a:custGeom>
            <a:avLst/>
            <a:gdLst>
              <a:gd name="connsiteX0" fmla="*/ 0 w 1134071"/>
              <a:gd name="connsiteY0" fmla="*/ 538684 h 1100049"/>
              <a:gd name="connsiteX1" fmla="*/ 0 w 1134071"/>
              <a:gd name="connsiteY1" fmla="*/ 1100049 h 1100049"/>
              <a:gd name="connsiteX2" fmla="*/ 453629 w 1134071"/>
              <a:gd name="connsiteY2" fmla="*/ 1100049 h 1100049"/>
              <a:gd name="connsiteX3" fmla="*/ 453629 w 1134071"/>
              <a:gd name="connsiteY3" fmla="*/ 627519 h 1100049"/>
              <a:gd name="connsiteX4" fmla="*/ 680443 w 1134071"/>
              <a:gd name="connsiteY4" fmla="*/ 627519 h 1100049"/>
              <a:gd name="connsiteX5" fmla="*/ 680443 w 1134071"/>
              <a:gd name="connsiteY5" fmla="*/ 1100049 h 1100049"/>
              <a:gd name="connsiteX6" fmla="*/ 1134071 w 1134071"/>
              <a:gd name="connsiteY6" fmla="*/ 1100049 h 1100049"/>
              <a:gd name="connsiteX7" fmla="*/ 1134071 w 1134071"/>
              <a:gd name="connsiteY7" fmla="*/ 538684 h 1100049"/>
              <a:gd name="connsiteX8" fmla="*/ 567036 w 1134071"/>
              <a:gd name="connsiteY8" fmla="*/ 0 h 1100049"/>
              <a:gd name="connsiteX9" fmla="*/ 0 w 1134071"/>
              <a:gd name="connsiteY9" fmla="*/ 538684 h 110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4071" h="1100049">
                <a:moveTo>
                  <a:pt x="0" y="538684"/>
                </a:moveTo>
                <a:lnTo>
                  <a:pt x="0" y="1100049"/>
                </a:lnTo>
                <a:lnTo>
                  <a:pt x="453629" y="1100049"/>
                </a:lnTo>
                <a:lnTo>
                  <a:pt x="453629" y="627519"/>
                </a:lnTo>
                <a:lnTo>
                  <a:pt x="680443" y="627519"/>
                </a:lnTo>
                <a:lnTo>
                  <a:pt x="680443" y="1100049"/>
                </a:lnTo>
                <a:lnTo>
                  <a:pt x="1134071" y="1100049"/>
                </a:lnTo>
                <a:lnTo>
                  <a:pt x="1134071" y="538684"/>
                </a:lnTo>
                <a:lnTo>
                  <a:pt x="567036" y="0"/>
                </a:lnTo>
                <a:lnTo>
                  <a:pt x="0" y="538684"/>
                </a:lnTo>
                <a:close/>
              </a:path>
            </a:pathLst>
          </a:custGeom>
          <a:solidFill>
            <a:schemeClr val="bg1">
              <a:lumMod val="65000"/>
            </a:schemeClr>
          </a:solidFill>
          <a:ln w="1885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3" name="グラフィックス 12" descr="車いすに乗った人">
            <a:extLst>
              <a:ext uri="{FF2B5EF4-FFF2-40B4-BE49-F238E27FC236}">
                <a16:creationId xmlns:a16="http://schemas.microsoft.com/office/drawing/2014/main" id="{46A1C269-FEAC-45B9-B5D8-DBDB05DFA0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4433" y="4496468"/>
            <a:ext cx="914400" cy="914400"/>
          </a:xfrm>
          <a:prstGeom prst="rect">
            <a:avLst/>
          </a:prstGeom>
        </p:spPr>
      </p:pic>
      <p:grpSp>
        <p:nvGrpSpPr>
          <p:cNvPr id="2" name="グループ化 1">
            <a:extLst>
              <a:ext uri="{FF2B5EF4-FFF2-40B4-BE49-F238E27FC236}">
                <a16:creationId xmlns:a16="http://schemas.microsoft.com/office/drawing/2014/main" id="{B630ABFF-B5B3-4C99-92EA-4B508E770574}"/>
              </a:ext>
            </a:extLst>
          </p:cNvPr>
          <p:cNvGrpSpPr/>
          <p:nvPr/>
        </p:nvGrpSpPr>
        <p:grpSpPr>
          <a:xfrm>
            <a:off x="5516922" y="4361385"/>
            <a:ext cx="1089577" cy="945217"/>
            <a:chOff x="5584825" y="3914316"/>
            <a:chExt cx="1241518" cy="1241518"/>
          </a:xfrm>
        </p:grpSpPr>
        <p:pic>
          <p:nvPicPr>
            <p:cNvPr id="8" name="グラフィックス 7" descr="ユーザー">
              <a:extLst>
                <a:ext uri="{FF2B5EF4-FFF2-40B4-BE49-F238E27FC236}">
                  <a16:creationId xmlns:a16="http://schemas.microsoft.com/office/drawing/2014/main" id="{ABDF5702-8DAD-433D-8CF2-27690656F1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4825" y="3914316"/>
              <a:ext cx="1241518" cy="1241518"/>
            </a:xfrm>
            <a:prstGeom prst="rect">
              <a:avLst/>
            </a:prstGeom>
          </p:spPr>
        </p:pic>
        <p:sp>
          <p:nvSpPr>
            <p:cNvPr id="14" name="テキスト ボックス 13">
              <a:extLst>
                <a:ext uri="{FF2B5EF4-FFF2-40B4-BE49-F238E27FC236}">
                  <a16:creationId xmlns:a16="http://schemas.microsoft.com/office/drawing/2014/main" id="{FA9468E2-7006-4ADC-ACF4-E3C845CC81DC}"/>
                </a:ext>
              </a:extLst>
            </p:cNvPr>
            <p:cNvSpPr txBox="1"/>
            <p:nvPr/>
          </p:nvSpPr>
          <p:spPr>
            <a:xfrm>
              <a:off x="5827866" y="4696927"/>
              <a:ext cx="750454" cy="242554"/>
            </a:xfrm>
            <a:prstGeom prst="rect">
              <a:avLst/>
            </a:prstGeom>
            <a:noFill/>
          </p:spPr>
          <p:txBody>
            <a:bodyPr wrap="square" lIns="0" tIns="0" rIns="0" bIns="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srgbClr val="FFFFFF"/>
                  </a:solidFill>
                  <a:latin typeface="Arial"/>
                  <a:ea typeface="ＭＳ Ｐゴシック"/>
                </a:rPr>
                <a:t>大家</a:t>
              </a:r>
              <a:endParaRPr kumimoji="1" lang="ja-JP" altLang="en-US" sz="1200" b="0" i="0" u="none" strike="noStrike" kern="1200" cap="none" spc="0" normalizeH="0" baseline="0" noProof="0" dirty="0">
                <a:ln>
                  <a:noFill/>
                </a:ln>
                <a:solidFill>
                  <a:srgbClr val="FFFFFF"/>
                </a:solidFill>
                <a:effectLst/>
                <a:uLnTx/>
                <a:uFillTx/>
                <a:latin typeface="Arial"/>
                <a:ea typeface="ＭＳ Ｐゴシック"/>
                <a:cs typeface="+mn-cs"/>
              </a:endParaRPr>
            </a:p>
          </p:txBody>
        </p:sp>
      </p:grpSp>
      <p:sp>
        <p:nvSpPr>
          <p:cNvPr id="15" name="矢印: 左右 14">
            <a:extLst>
              <a:ext uri="{FF2B5EF4-FFF2-40B4-BE49-F238E27FC236}">
                <a16:creationId xmlns:a16="http://schemas.microsoft.com/office/drawing/2014/main" id="{1E554973-CD54-427C-8001-E43442F58ABE}"/>
              </a:ext>
            </a:extLst>
          </p:cNvPr>
          <p:cNvSpPr/>
          <p:nvPr/>
        </p:nvSpPr>
        <p:spPr>
          <a:xfrm>
            <a:off x="3971925" y="5715001"/>
            <a:ext cx="1162050" cy="424191"/>
          </a:xfrm>
          <a:prstGeom prst="leftRightArrow">
            <a:avLst/>
          </a:prstGeom>
          <a:solidFill>
            <a:schemeClr val="bg1"/>
          </a:solidFill>
          <a:ln w="9525">
            <a:solidFill>
              <a:schemeClr val="bg1">
                <a:lumMod val="50000"/>
              </a:schemeClr>
            </a:solid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srgbClr val="000000"/>
                </a:solidFill>
                <a:effectLst/>
                <a:uLnTx/>
                <a:uFillTx/>
                <a:latin typeface="Arial"/>
                <a:ea typeface="ＭＳ Ｐゴシック"/>
                <a:cs typeface="+mn-cs"/>
              </a:rPr>
              <a:t>連携</a:t>
            </a:r>
          </a:p>
        </p:txBody>
      </p:sp>
      <p:sp>
        <p:nvSpPr>
          <p:cNvPr id="16" name="矢印: 上 15">
            <a:extLst>
              <a:ext uri="{FF2B5EF4-FFF2-40B4-BE49-F238E27FC236}">
                <a16:creationId xmlns:a16="http://schemas.microsoft.com/office/drawing/2014/main" id="{E72AF5AE-BCA3-4A1C-9093-B6DE9D58360C}"/>
              </a:ext>
            </a:extLst>
          </p:cNvPr>
          <p:cNvSpPr/>
          <p:nvPr/>
        </p:nvSpPr>
        <p:spPr>
          <a:xfrm>
            <a:off x="3317842" y="5288201"/>
            <a:ext cx="2407159" cy="373525"/>
          </a:xfrm>
          <a:prstGeom prst="upArrow">
            <a:avLst>
              <a:gd name="adj1" fmla="val 50000"/>
              <a:gd name="adj2" fmla="val 66691"/>
            </a:avLst>
          </a:prstGeom>
          <a:solidFill>
            <a:schemeClr val="accent2">
              <a:lumMod val="60000"/>
              <a:lumOff val="40000"/>
            </a:schemeClr>
          </a:solidFill>
          <a:ln w="9525">
            <a:solidFill>
              <a:schemeClr val="bg1">
                <a:lumMod val="50000"/>
              </a:schemeClr>
            </a:solid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7" name="吹き出し: 角を丸めた四角形 16">
            <a:extLst>
              <a:ext uri="{FF2B5EF4-FFF2-40B4-BE49-F238E27FC236}">
                <a16:creationId xmlns:a16="http://schemas.microsoft.com/office/drawing/2014/main" id="{5A9F678B-7E10-497A-9EDB-74CE299D9E39}"/>
              </a:ext>
            </a:extLst>
          </p:cNvPr>
          <p:cNvSpPr/>
          <p:nvPr/>
        </p:nvSpPr>
        <p:spPr>
          <a:xfrm>
            <a:off x="6399011" y="3919266"/>
            <a:ext cx="1532250" cy="697920"/>
          </a:xfrm>
          <a:prstGeom prst="wedgeRoundRectCallout">
            <a:avLst>
              <a:gd name="adj1" fmla="val -41347"/>
              <a:gd name="adj2" fmla="val 72053"/>
              <a:gd name="adj3" fmla="val 16667"/>
            </a:avLst>
          </a:prstGeom>
          <a:solidFill>
            <a:schemeClr val="accent4">
              <a:lumMod val="40000"/>
              <a:lumOff val="60000"/>
            </a:schemeClr>
          </a:solidFill>
          <a:ln w="9525">
            <a:noFill/>
          </a:ln>
        </p:spPr>
        <p:style>
          <a:lnRef idx="0">
            <a:schemeClr val="accent1"/>
          </a:lnRef>
          <a:fillRef idx="1">
            <a:schemeClr val="accent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srgbClr val="000000"/>
                </a:solidFill>
                <a:latin typeface="Arial"/>
                <a:ea typeface="ＭＳ Ｐゴシック"/>
              </a:rPr>
              <a:t>大家</a:t>
            </a: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の不安を</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軽減</a:t>
            </a:r>
          </a:p>
        </p:txBody>
      </p:sp>
      <p:sp>
        <p:nvSpPr>
          <p:cNvPr id="18" name="吹き出し: 角を丸めた四角形 17">
            <a:extLst>
              <a:ext uri="{FF2B5EF4-FFF2-40B4-BE49-F238E27FC236}">
                <a16:creationId xmlns:a16="http://schemas.microsoft.com/office/drawing/2014/main" id="{08506A15-9CEB-482B-9B22-A622C6A3E99D}"/>
              </a:ext>
            </a:extLst>
          </p:cNvPr>
          <p:cNvSpPr/>
          <p:nvPr/>
        </p:nvSpPr>
        <p:spPr>
          <a:xfrm>
            <a:off x="1619352" y="3919266"/>
            <a:ext cx="1532250" cy="697920"/>
          </a:xfrm>
          <a:prstGeom prst="wedgeRoundRectCallout">
            <a:avLst>
              <a:gd name="adj1" fmla="val 47547"/>
              <a:gd name="adj2" fmla="val 74782"/>
              <a:gd name="adj3" fmla="val 16667"/>
            </a:avLst>
          </a:prstGeom>
          <a:solidFill>
            <a:schemeClr val="accent4">
              <a:lumMod val="40000"/>
              <a:lumOff val="60000"/>
            </a:schemeClr>
          </a:solidFill>
          <a:ln w="9525">
            <a:noFill/>
          </a:ln>
        </p:spPr>
        <p:style>
          <a:lnRef idx="0">
            <a:schemeClr val="accent1"/>
          </a:lnRef>
          <a:fillRef idx="1">
            <a:schemeClr val="accent1"/>
          </a:fillRef>
          <a:effectRef idx="0">
            <a:schemeClr val="dk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ご本人の暮らしの不安を軽減</a:t>
            </a:r>
          </a:p>
        </p:txBody>
      </p:sp>
      <p:sp>
        <p:nvSpPr>
          <p:cNvPr id="20" name="左大かっこ 19">
            <a:extLst>
              <a:ext uri="{FF2B5EF4-FFF2-40B4-BE49-F238E27FC236}">
                <a16:creationId xmlns:a16="http://schemas.microsoft.com/office/drawing/2014/main" id="{68D2689B-2086-4588-A48B-A1F9F2EC0309}"/>
              </a:ext>
            </a:extLst>
          </p:cNvPr>
          <p:cNvSpPr/>
          <p:nvPr/>
        </p:nvSpPr>
        <p:spPr>
          <a:xfrm rot="16200000">
            <a:off x="4384793" y="3005326"/>
            <a:ext cx="374414" cy="6673216"/>
          </a:xfrm>
          <a:prstGeom prst="leftBracket">
            <a:avLst>
              <a:gd name="adj" fmla="val 85274"/>
            </a:avLst>
          </a:prstGeom>
          <a:ln w="12700" cap="sq">
            <a:solidFill>
              <a:schemeClr val="bg1">
                <a:lumMod val="50000"/>
              </a:schemeClr>
            </a:solidFill>
          </a:ln>
        </p:spPr>
        <p:style>
          <a:lnRef idx="1">
            <a:schemeClr val="accent1"/>
          </a:lnRef>
          <a:fillRef idx="0">
            <a:schemeClr val="accent1"/>
          </a:fillRef>
          <a:effectRef idx="0">
            <a:schemeClr val="dk1"/>
          </a:effectRef>
          <a:fontRef idx="minor">
            <a:schemeClr val="lt1"/>
          </a:fontRef>
        </p:style>
        <p:txBody>
          <a:bodyPr vert="eaVert"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Arial"/>
                <a:ea typeface="ＭＳ Ｐゴシック"/>
                <a:cs typeface="+mn-cs"/>
              </a:rPr>
              <a:t>地域の体制整備➡　</a:t>
            </a:r>
            <a:r>
              <a:rPr kumimoji="1" lang="ja-JP" altLang="en-US" sz="1300" b="0" i="0" u="none" strike="noStrike" kern="1200" cap="none" spc="0" normalizeH="0" baseline="0" noProof="0">
                <a:ln>
                  <a:noFill/>
                </a:ln>
                <a:solidFill>
                  <a:srgbClr val="000000"/>
                </a:solidFill>
                <a:effectLst/>
                <a:uLnTx/>
                <a:uFillTx/>
                <a:latin typeface="Arial"/>
                <a:ea typeface="ＭＳ Ｐゴシック"/>
                <a:cs typeface="+mn-cs"/>
              </a:rPr>
              <a:t>自治体、（自立</a:t>
            </a:r>
            <a:r>
              <a:rPr kumimoji="1" lang="ja-JP" altLang="en-US" sz="1300" b="0" i="0" u="none" strike="noStrike" kern="1200" cap="none" spc="0" normalizeH="0" baseline="0" noProof="0" dirty="0">
                <a:ln>
                  <a:noFill/>
                </a:ln>
                <a:solidFill>
                  <a:srgbClr val="000000"/>
                </a:solidFill>
                <a:effectLst/>
                <a:uLnTx/>
                <a:uFillTx/>
                <a:latin typeface="Arial"/>
                <a:ea typeface="ＭＳ Ｐゴシック"/>
                <a:cs typeface="+mn-cs"/>
              </a:rPr>
              <a:t>支援）協議会、居住支援協議会、基幹相談支援センター</a:t>
            </a:r>
          </a:p>
        </p:txBody>
      </p:sp>
      <p:sp>
        <p:nvSpPr>
          <p:cNvPr id="23" name="テキスト ボックス 22">
            <a:extLst>
              <a:ext uri="{FF2B5EF4-FFF2-40B4-BE49-F238E27FC236}">
                <a16:creationId xmlns:a16="http://schemas.microsoft.com/office/drawing/2014/main" id="{8E1D73D8-6D6F-40DE-9EC3-831791528BEF}"/>
              </a:ext>
            </a:extLst>
          </p:cNvPr>
          <p:cNvSpPr txBox="1"/>
          <p:nvPr/>
        </p:nvSpPr>
        <p:spPr>
          <a:xfrm>
            <a:off x="2490343" y="3578774"/>
            <a:ext cx="4017836" cy="276999"/>
          </a:xfrm>
          <a:prstGeom prst="rect">
            <a:avLst/>
          </a:prstGeom>
          <a:noFill/>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＜自立生活援助事業者と居住支援法人の連携のイメージ＞</a:t>
            </a:r>
          </a:p>
        </p:txBody>
      </p:sp>
    </p:spTree>
    <p:extLst>
      <p:ext uri="{BB962C8B-B14F-4D97-AF65-F5344CB8AC3E}">
        <p14:creationId xmlns:p14="http://schemas.microsoft.com/office/powerpoint/2010/main" val="7276696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a:xfrm>
            <a:off x="6457950" y="6476095"/>
            <a:ext cx="2057400" cy="365125"/>
          </a:xfrm>
        </p:spPr>
        <p:txBody>
          <a:bodyPr/>
          <a:lstStyle/>
          <a:p>
            <a:fld id="{5FDA2957-D8DF-433F-96C1-785BB98D1D08}" type="slidenum">
              <a:rPr kumimoji="1" lang="ja-JP" altLang="en-US" smtClean="0"/>
              <a:t>142</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a:latin typeface="Meiryo UI" panose="020B0604030504040204" pitchFamily="50" charset="-128"/>
                <a:ea typeface="Meiryo UI" panose="020B0604030504040204" pitchFamily="50" charset="-128"/>
              </a:rPr>
              <a:t>（１</a:t>
            </a:r>
            <a:r>
              <a:rPr lang="ja-JP" altLang="en-US" dirty="0">
                <a:latin typeface="Meiryo UI" panose="020B0604030504040204" pitchFamily="50" charset="-128"/>
                <a:ea typeface="Meiryo UI" panose="020B0604030504040204" pitchFamily="50" charset="-128"/>
              </a:rPr>
              <a:t>）想定される連携のあり方</a:t>
            </a:r>
          </a:p>
        </p:txBody>
      </p:sp>
      <p:sp>
        <p:nvSpPr>
          <p:cNvPr id="7" name="正方形/長方形 6">
            <a:extLst>
              <a:ext uri="{FF2B5EF4-FFF2-40B4-BE49-F238E27FC236}">
                <a16:creationId xmlns:a16="http://schemas.microsoft.com/office/drawing/2014/main" id="{D58A01D1-7B5B-45E2-87D2-E5D6A9EA48B9}"/>
              </a:ext>
            </a:extLst>
          </p:cNvPr>
          <p:cNvSpPr/>
          <p:nvPr/>
        </p:nvSpPr>
        <p:spPr>
          <a:xfrm>
            <a:off x="628650" y="1924911"/>
            <a:ext cx="7886700" cy="3093121"/>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自立生活援助事業者と居住支援法人が連携をしながらご本人の住まいの確保・入居の支援を行い、その後も連携して生活支援を実施。</a:t>
            </a:r>
          </a:p>
          <a:p>
            <a:pPr marL="285750" indent="-28575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自立生活援助事業者と居住支援法人のいずれかがご本人の窓口になることが想定される。</a:t>
            </a:r>
          </a:p>
          <a:p>
            <a:pPr marL="285750" indent="-28575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転居により生活スタイルや利用する障害福祉サービスが変わることが想定されるため、適宜計画相談支援との連携が必要になる。</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dirty="0">
                <a:solidFill>
                  <a:schemeClr val="accent2">
                    <a:lumMod val="75000"/>
                  </a:schemeClr>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u="sng" dirty="0">
                <a:solidFill>
                  <a:schemeClr val="tx1"/>
                </a:solidFill>
                <a:latin typeface="Meiryo UI" panose="020B0604030504040204" pitchFamily="50" charset="-128"/>
                <a:ea typeface="Meiryo UI" panose="020B0604030504040204" pitchFamily="50" charset="-128"/>
              </a:rPr>
              <a:t>条件を満たす場合、「居住支援連携体制加算」の対象になります。</a:t>
            </a:r>
            <a:endParaRPr kumimoji="1" lang="en-US" altLang="ja-JP" sz="1400" u="sng" dirty="0">
              <a:solidFill>
                <a:schemeClr val="tx1"/>
              </a:solidFill>
              <a:latin typeface="Meiryo UI" panose="020B0604030504040204" pitchFamily="50" charset="-128"/>
              <a:ea typeface="Meiryo UI" panose="020B0604030504040204" pitchFamily="50" charset="-128"/>
            </a:endParaRPr>
          </a:p>
          <a:p>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indent="-285750">
              <a:spcBef>
                <a:spcPts val="600"/>
              </a:spcBef>
              <a:spcAft>
                <a:spcPts val="600"/>
              </a:spcAft>
              <a:buFont typeface="Arial" panose="020B0604020202020204" pitchFamily="34" charset="0"/>
              <a:buChar char="•"/>
            </a:pP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1537AECB-EF62-45C1-9458-DC73781028CE}"/>
              </a:ext>
            </a:extLst>
          </p:cNvPr>
          <p:cNvSpPr/>
          <p:nvPr/>
        </p:nvSpPr>
        <p:spPr>
          <a:xfrm>
            <a:off x="628650" y="5437940"/>
            <a:ext cx="7886700" cy="108703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地域における居住支援において課題となること等について、自立生活援助事業者と居住支援法人が共同で問題提起を行い、協議会等に報告の上対策を検討。</a:t>
            </a:r>
            <a:endParaRPr kumimoji="1" lang="en-US" altLang="ja-JP" sz="140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400" dirty="0">
                <a:solidFill>
                  <a:schemeClr val="accent2">
                    <a:lumMod val="75000"/>
                  </a:schemeClr>
                </a:solidFill>
                <a:latin typeface="Meiryo UI" panose="020B0604030504040204" pitchFamily="50" charset="-128"/>
                <a:ea typeface="Meiryo UI" panose="020B0604030504040204" pitchFamily="50" charset="-128"/>
              </a:rPr>
              <a:t>　　➡</a:t>
            </a:r>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u="sng" dirty="0">
                <a:solidFill>
                  <a:schemeClr val="tx1"/>
                </a:solidFill>
                <a:latin typeface="Meiryo UI" panose="020B0604030504040204" pitchFamily="50" charset="-128"/>
                <a:ea typeface="Meiryo UI" panose="020B0604030504040204" pitchFamily="50" charset="-128"/>
              </a:rPr>
              <a:t>条件を満たす場合、「</a:t>
            </a:r>
            <a:r>
              <a:rPr kumimoji="1" lang="zh-TW" altLang="en-US" sz="1400" u="sng" dirty="0">
                <a:solidFill>
                  <a:schemeClr val="tx1"/>
                </a:solidFill>
                <a:latin typeface="Meiryo UI" panose="020B0604030504040204" pitchFamily="50" charset="-128"/>
                <a:ea typeface="Meiryo UI" panose="020B0604030504040204" pitchFamily="50" charset="-128"/>
              </a:rPr>
              <a:t>地域居住支援体制強化推進加算</a:t>
            </a:r>
            <a:r>
              <a:rPr kumimoji="1" lang="ja-JP" altLang="en-US" sz="1400" u="sng" dirty="0">
                <a:solidFill>
                  <a:schemeClr val="tx1"/>
                </a:solidFill>
                <a:latin typeface="Meiryo UI" panose="020B0604030504040204" pitchFamily="50" charset="-128"/>
                <a:ea typeface="Meiryo UI" panose="020B0604030504040204" pitchFamily="50" charset="-128"/>
              </a:rPr>
              <a:t>」の対象になります。</a:t>
            </a:r>
            <a:endParaRPr kumimoji="1" lang="en-US" altLang="ja-JP" sz="1400" u="sng"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0305EAB8-A63F-4B83-9243-03C5C963509E}"/>
              </a:ext>
            </a:extLst>
          </p:cNvPr>
          <p:cNvSpPr/>
          <p:nvPr/>
        </p:nvSpPr>
        <p:spPr>
          <a:xfrm>
            <a:off x="628649" y="1708912"/>
            <a:ext cx="7792862" cy="4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schemeClr val="tx1"/>
                </a:solidFill>
                <a:latin typeface="Meiryo UI" panose="020B0604030504040204" pitchFamily="50" charset="-128"/>
                <a:ea typeface="Meiryo UI" panose="020B0604030504040204" pitchFamily="50" charset="-128"/>
              </a:rPr>
              <a:t>A</a:t>
            </a:r>
            <a:r>
              <a:rPr lang="ja-JP" altLang="en-US" sz="1400" b="1" dirty="0">
                <a:solidFill>
                  <a:schemeClr val="tx1"/>
                </a:solidFill>
                <a:latin typeface="Meiryo UI" panose="020B0604030504040204" pitchFamily="50" charset="-128"/>
                <a:ea typeface="Meiryo UI" panose="020B0604030504040204" pitchFamily="50" charset="-128"/>
              </a:rPr>
              <a:t>：自立生活援助事業者と居住支援法人の連携により入居の支援から生活支援までを提供するケース</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66D66845-9261-4F1E-9D46-8A653303F325}"/>
              </a:ext>
            </a:extLst>
          </p:cNvPr>
          <p:cNvSpPr/>
          <p:nvPr/>
        </p:nvSpPr>
        <p:spPr>
          <a:xfrm>
            <a:off x="628650" y="5221940"/>
            <a:ext cx="7183260" cy="4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schemeClr val="tx1"/>
                </a:solidFill>
                <a:latin typeface="Meiryo UI" panose="020B0604030504040204" pitchFamily="50" charset="-128"/>
                <a:ea typeface="Meiryo UI" panose="020B0604030504040204" pitchFamily="50" charset="-128"/>
              </a:rPr>
              <a:t>B</a:t>
            </a:r>
            <a:r>
              <a:rPr lang="ja-JP" altLang="en-US" sz="1400" b="1" dirty="0">
                <a:solidFill>
                  <a:schemeClr val="tx1"/>
                </a:solidFill>
                <a:latin typeface="Meiryo UI" panose="020B0604030504040204" pitchFamily="50" charset="-128"/>
                <a:ea typeface="Meiryo UI" panose="020B0604030504040204" pitchFamily="50" charset="-128"/>
              </a:rPr>
              <a:t>：自立生活援助事業者が居住支援法人と相談の上、協議会へ報告するケース</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EAEE4766-41D7-406F-BE35-4D3996EBB112}"/>
              </a:ext>
            </a:extLst>
          </p:cNvPr>
          <p:cNvSpPr/>
          <p:nvPr/>
        </p:nvSpPr>
        <p:spPr>
          <a:xfrm>
            <a:off x="741484" y="3330235"/>
            <a:ext cx="7680027" cy="1265648"/>
          </a:xfrm>
          <a:prstGeom prst="rect">
            <a:avLst/>
          </a:prstGeom>
          <a:solidFill>
            <a:schemeClr val="bg1"/>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indent="0">
              <a:spcBef>
                <a:spcPts val="1000"/>
              </a:spcBef>
              <a:spcAft>
                <a:spcPts val="600"/>
              </a:spcAft>
              <a:buNone/>
            </a:pPr>
            <a:r>
              <a:rPr lang="ja-JP" altLang="en-US" sz="1400" b="1" dirty="0">
                <a:solidFill>
                  <a:schemeClr val="tx1"/>
                </a:solidFill>
                <a:latin typeface="Meiryo UI" panose="020B0604030504040204" pitchFamily="50" charset="-128"/>
                <a:ea typeface="Meiryo UI" panose="020B0604030504040204" pitchFamily="50" charset="-128"/>
              </a:rPr>
              <a:t>（参考）自立生活援助事業者と居住支援法人の連携により生活支援を行うケース</a:t>
            </a:r>
            <a:endParaRPr lang="en-US" altLang="ja-JP" sz="1400" b="1" dirty="0">
              <a:solidFill>
                <a:schemeClr val="tx1"/>
              </a:solidFill>
              <a:latin typeface="Meiryo UI" panose="020B0604030504040204" pitchFamily="50" charset="-128"/>
              <a:ea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dirty="0">
                <a:solidFill>
                  <a:schemeClr val="tx1"/>
                </a:solidFill>
                <a:latin typeface="Meiryo UI" panose="020B0604030504040204" pitchFamily="50" charset="-128"/>
                <a:ea typeface="Meiryo UI" panose="020B0604030504040204" pitchFamily="50" charset="-128"/>
              </a:rPr>
              <a:t>同居していた家族が急逝した場合等、入居支援は行わないものの、一人暮らしを開始する上での生活の組み立てから、自立生活援助事業者と居住支援法人が連携して支援するケースも想定される。</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dirty="0">
                <a:solidFill>
                  <a:schemeClr val="tx1"/>
                </a:solidFill>
                <a:latin typeface="Meiryo UI" panose="020B0604030504040204" pitchFamily="50" charset="-128"/>
                <a:ea typeface="Meiryo UI" panose="020B0604030504040204" pitchFamily="50" charset="-128"/>
              </a:rPr>
              <a:t>この場合、</a:t>
            </a:r>
            <a:r>
              <a:rPr lang="ja-JP" altLang="en-US" sz="1400" dirty="0">
                <a:solidFill>
                  <a:schemeClr val="tx1"/>
                </a:solidFill>
                <a:latin typeface="Meiryo UI" panose="020B0604030504040204" pitchFamily="50" charset="-128"/>
                <a:ea typeface="Meiryo UI" panose="020B0604030504040204" pitchFamily="50" charset="-128"/>
              </a:rPr>
              <a:t>居住支援法人が特に大家や近隣住民への対応、自立生活援助事業者が特にご本人の支援を行う等の役割分担の工夫も考えられる。</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3" name="コンテンツ プレースホルダー 2">
            <a:extLst>
              <a:ext uri="{FF2B5EF4-FFF2-40B4-BE49-F238E27FC236}">
                <a16:creationId xmlns:a16="http://schemas.microsoft.com/office/drawing/2014/main" id="{67C6819D-4311-4154-AB08-3593AB238AE1}"/>
              </a:ext>
            </a:extLst>
          </p:cNvPr>
          <p:cNvSpPr txBox="1">
            <a:spLocks/>
          </p:cNvSpPr>
          <p:nvPr/>
        </p:nvSpPr>
        <p:spPr>
          <a:xfrm>
            <a:off x="628650" y="1128889"/>
            <a:ext cx="7886700" cy="5048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lang="ja-JP" altLang="en-US" sz="1400" dirty="0">
                <a:latin typeface="Meiryo UI" panose="020B0604030504040204" pitchFamily="50" charset="-128"/>
                <a:ea typeface="Meiryo UI" panose="020B0604030504040204" pitchFamily="50" charset="-128"/>
              </a:rPr>
              <a:t>ここでは、自立生活援助事業における居住支援法人との連携に関する加算の条件も踏まえた、大きく２つの連携パターンをご紹介します。加算の具体的な条件は次頁に示しています。</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2806094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143</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000" dirty="0">
                <a:latin typeface="Meiryo UI" panose="020B0604030504040204" pitchFamily="50" charset="-128"/>
                <a:ea typeface="Meiryo UI" panose="020B0604030504040204" pitchFamily="50" charset="-128"/>
              </a:rPr>
              <a:t>（参考）自立生活援助における居住支援法人との連携に関する加算</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9"/>
            <a:ext cx="7886700" cy="5048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endParaRPr lang="en-US" altLang="ja-JP" sz="14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BB5E339A-13BB-4563-B0FE-CF812627CAE8}"/>
              </a:ext>
            </a:extLst>
          </p:cNvPr>
          <p:cNvSpPr/>
          <p:nvPr/>
        </p:nvSpPr>
        <p:spPr>
          <a:xfrm>
            <a:off x="628650" y="1967746"/>
            <a:ext cx="7886700" cy="231527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indent="-285750">
              <a:spcBef>
                <a:spcPts val="600"/>
              </a:spcBef>
              <a:buFont typeface="Arial" panose="020B0604020202020204" pitchFamily="34" charset="0"/>
              <a:buChar char="•"/>
            </a:pPr>
            <a:r>
              <a:rPr kumimoji="1" lang="en-US" altLang="ja-JP" sz="1400" dirty="0">
                <a:solidFill>
                  <a:schemeClr val="tx1"/>
                </a:solidFill>
                <a:latin typeface="Meiryo UI" panose="020B0604030504040204" pitchFamily="50" charset="-128"/>
                <a:ea typeface="Meiryo UI" panose="020B0604030504040204" pitchFamily="50" charset="-128"/>
              </a:rPr>
              <a:t>35</a:t>
            </a:r>
            <a:r>
              <a:rPr kumimoji="1" lang="ja-JP" altLang="en-US" sz="1400" dirty="0">
                <a:solidFill>
                  <a:schemeClr val="tx1"/>
                </a:solidFill>
                <a:latin typeface="Meiryo UI" panose="020B0604030504040204" pitchFamily="50" charset="-128"/>
                <a:ea typeface="Meiryo UI" panose="020B0604030504040204" pitchFamily="50" charset="-128"/>
              </a:rPr>
              <a:t>単位／月（体制加算）</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indent="-285750">
              <a:spcBef>
                <a:spcPts val="600"/>
              </a:spcBef>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障害者の居住先の確保及び居住支援を充実する観点から、地域相談支援事業者又は自立生活援助事業者が居住支援法人または居住支援協議会との連携体制を構築し、月に</a:t>
            </a:r>
            <a:r>
              <a:rPr kumimoji="1" lang="en-US" altLang="ja-JP" sz="1400" dirty="0">
                <a:solidFill>
                  <a:schemeClr val="tx1"/>
                </a:solidFill>
                <a:latin typeface="Meiryo UI" panose="020B0604030504040204" pitchFamily="50" charset="-128"/>
                <a:ea typeface="Meiryo UI" panose="020B0604030504040204" pitchFamily="50" charset="-128"/>
              </a:rPr>
              <a:t>1</a:t>
            </a:r>
            <a:r>
              <a:rPr kumimoji="1" lang="ja-JP" altLang="en-US" sz="1400" dirty="0">
                <a:solidFill>
                  <a:schemeClr val="tx1"/>
                </a:solidFill>
                <a:latin typeface="Meiryo UI" panose="020B0604030504040204" pitchFamily="50" charset="-128"/>
                <a:ea typeface="Meiryo UI" panose="020B0604030504040204" pitchFamily="50" charset="-128"/>
              </a:rPr>
              <a:t>回以上、情報連携を図る場を設け、情報共有することを評価する。</a:t>
            </a:r>
            <a:endParaRPr kumimoji="1" lang="en-US" altLang="ja-JP" sz="140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以下のいずれの要件も満たす場合に算定する。</a:t>
            </a:r>
            <a:br>
              <a:rPr kumimoji="1" lang="en-US" altLang="ja-JP" sz="1400" dirty="0">
                <a:solidFill>
                  <a:schemeClr val="tx1"/>
                </a:solidFill>
                <a:latin typeface="Meiryo UI" panose="020B0604030504040204" pitchFamily="50" charset="-128"/>
                <a:ea typeface="Meiryo UI" panose="020B0604030504040204" pitchFamily="50" charset="-128"/>
              </a:rPr>
            </a:br>
            <a:r>
              <a:rPr kumimoji="1" lang="ja-JP" altLang="en-US" sz="1400" dirty="0">
                <a:solidFill>
                  <a:schemeClr val="tx1"/>
                </a:solidFill>
                <a:latin typeface="Meiryo UI" panose="020B0604030504040204" pitchFamily="50" charset="-128"/>
                <a:ea typeface="Meiryo UI" panose="020B0604030504040204" pitchFamily="50" charset="-128"/>
              </a:rPr>
              <a:t>（１）居住支援法人又は居住支援協議会との連携体制を確保し、その旨公表していること。</a:t>
            </a:r>
            <a:br>
              <a:rPr kumimoji="1" lang="en-US" altLang="ja-JP" sz="1400" dirty="0">
                <a:solidFill>
                  <a:schemeClr val="tx1"/>
                </a:solidFill>
                <a:latin typeface="Meiryo UI" panose="020B0604030504040204" pitchFamily="50" charset="-128"/>
                <a:ea typeface="Meiryo UI" panose="020B0604030504040204" pitchFamily="50" charset="-128"/>
              </a:rPr>
            </a:br>
            <a:r>
              <a:rPr kumimoji="1" lang="ja-JP" altLang="en-US" sz="1400" dirty="0">
                <a:solidFill>
                  <a:schemeClr val="tx1"/>
                </a:solidFill>
                <a:latin typeface="Meiryo UI" panose="020B0604030504040204" pitchFamily="50" charset="-128"/>
                <a:ea typeface="Meiryo UI" panose="020B0604030504040204" pitchFamily="50" charset="-128"/>
              </a:rPr>
              <a:t>（２）月に１回以上、居住支援法人又は居住支援協議会と情報連携を図る場を設けて、</a:t>
            </a:r>
            <a:br>
              <a:rPr kumimoji="1" lang="en-US" altLang="ja-JP" sz="1400" dirty="0">
                <a:solidFill>
                  <a:schemeClr val="tx1"/>
                </a:solidFill>
                <a:latin typeface="Meiryo UI" panose="020B0604030504040204" pitchFamily="50" charset="-128"/>
                <a:ea typeface="Meiryo UI" panose="020B0604030504040204" pitchFamily="50" charset="-128"/>
              </a:rPr>
            </a:br>
            <a:r>
              <a:rPr kumimoji="1" lang="en-US" altLang="ja-JP" sz="1400" dirty="0">
                <a:solidFill>
                  <a:schemeClr val="tx1"/>
                </a:solidFill>
                <a:latin typeface="Meiryo UI" panose="020B0604030504040204" pitchFamily="50" charset="-128"/>
                <a:ea typeface="Meiryo UI" panose="020B0604030504040204" pitchFamily="50" charset="-128"/>
              </a:rPr>
              <a:t> </a:t>
            </a:r>
            <a:r>
              <a:rPr kumimoji="1" lang="ja-JP" altLang="en-US" sz="1400" dirty="0">
                <a:solidFill>
                  <a:schemeClr val="tx1"/>
                </a:solidFill>
                <a:latin typeface="Meiryo UI" panose="020B0604030504040204" pitchFamily="50" charset="-128"/>
                <a:ea typeface="Meiryo UI" panose="020B0604030504040204" pitchFamily="50" charset="-128"/>
              </a:rPr>
              <a:t>　　　　住宅の確保及び居住支援に係る必要な情報を共有すること。</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indent="-285750">
              <a:spcBef>
                <a:spcPts val="600"/>
              </a:spcBef>
              <a:spcAft>
                <a:spcPts val="600"/>
              </a:spcAft>
              <a:buFont typeface="Arial" panose="020B0604020202020204" pitchFamily="34" charset="0"/>
              <a:buChar char="•"/>
            </a:pP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0DC2C331-61EE-4ACF-84E2-7F5DB0D5378F}"/>
              </a:ext>
            </a:extLst>
          </p:cNvPr>
          <p:cNvSpPr/>
          <p:nvPr/>
        </p:nvSpPr>
        <p:spPr>
          <a:xfrm>
            <a:off x="628651" y="1806251"/>
            <a:ext cx="3943350" cy="43200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schemeClr val="tx1"/>
                </a:solidFill>
                <a:latin typeface="Meiryo UI" panose="020B0604030504040204" pitchFamily="50" charset="-128"/>
                <a:ea typeface="Meiryo UI" panose="020B0604030504040204" pitchFamily="50" charset="-128"/>
              </a:rPr>
              <a:t>A</a:t>
            </a:r>
            <a:r>
              <a:rPr lang="ja-JP" altLang="en-US" sz="1400" b="1" dirty="0">
                <a:solidFill>
                  <a:schemeClr val="tx1"/>
                </a:solidFill>
                <a:latin typeface="Meiryo UI" panose="020B0604030504040204" pitchFamily="50" charset="-128"/>
                <a:ea typeface="Meiryo UI" panose="020B0604030504040204" pitchFamily="50" charset="-128"/>
              </a:rPr>
              <a:t>：</a:t>
            </a:r>
            <a:r>
              <a:rPr kumimoji="1" lang="ja-JP" altLang="en-US" sz="1400" b="1" dirty="0">
                <a:solidFill>
                  <a:schemeClr val="tx1"/>
                </a:solidFill>
                <a:latin typeface="Meiryo UI" panose="020B0604030504040204" pitchFamily="50" charset="-128"/>
                <a:ea typeface="Meiryo UI" panose="020B0604030504040204" pitchFamily="50" charset="-128"/>
              </a:rPr>
              <a:t>居住支援連携体制加算</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353959DF-7EAE-41D5-BE1D-B49D29822874}"/>
              </a:ext>
            </a:extLst>
          </p:cNvPr>
          <p:cNvSpPr/>
          <p:nvPr/>
        </p:nvSpPr>
        <p:spPr>
          <a:xfrm>
            <a:off x="628650" y="4614805"/>
            <a:ext cx="7886700" cy="1644502"/>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indent="-285750">
              <a:spcBef>
                <a:spcPts val="600"/>
              </a:spcBef>
              <a:buFont typeface="Arial" panose="020B0604020202020204" pitchFamily="34" charset="0"/>
              <a:buChar char="•"/>
            </a:pPr>
            <a:r>
              <a:rPr kumimoji="1" lang="en-US" altLang="ja-JP" sz="1400" dirty="0">
                <a:solidFill>
                  <a:schemeClr val="tx1"/>
                </a:solidFill>
                <a:latin typeface="Meiryo UI" panose="020B0604030504040204" pitchFamily="50" charset="-128"/>
                <a:ea typeface="Meiryo UI" panose="020B0604030504040204" pitchFamily="50" charset="-128"/>
              </a:rPr>
              <a:t>500</a:t>
            </a:r>
            <a:r>
              <a:rPr kumimoji="1" lang="ja-JP" altLang="en-US" sz="1400" dirty="0">
                <a:solidFill>
                  <a:schemeClr val="tx1"/>
                </a:solidFill>
                <a:latin typeface="Meiryo UI" panose="020B0604030504040204" pitchFamily="50" charset="-128"/>
                <a:ea typeface="Meiryo UI" panose="020B0604030504040204" pitchFamily="50" charset="-128"/>
              </a:rPr>
              <a:t>単位／回（月１回を限度）</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285750" indent="-285750">
              <a:spcBef>
                <a:spcPts val="600"/>
              </a:spcBef>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地域相談支援事業者や自立生活援助事業者が、居住支援法人と共同して、利用者に対して在宅での療養上必要な説明及び指導を行った上で、障害者総合支援法に基づく協議会や精神障害にも対応した地域包括ケアシステムの構築における保健・医療・福祉等の関係者による協議の場に対し、住宅の確保及び居住支援に係る課題を報告することを評価する。</a:t>
            </a:r>
          </a:p>
        </p:txBody>
      </p:sp>
      <p:sp>
        <p:nvSpPr>
          <p:cNvPr id="9" name="正方形/長方形 8">
            <a:extLst>
              <a:ext uri="{FF2B5EF4-FFF2-40B4-BE49-F238E27FC236}">
                <a16:creationId xmlns:a16="http://schemas.microsoft.com/office/drawing/2014/main" id="{CBCF38DE-9DDA-49DE-97F1-2C835AE4A5EB}"/>
              </a:ext>
            </a:extLst>
          </p:cNvPr>
          <p:cNvSpPr/>
          <p:nvPr/>
        </p:nvSpPr>
        <p:spPr>
          <a:xfrm>
            <a:off x="628651" y="4435416"/>
            <a:ext cx="3943350" cy="432000"/>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schemeClr val="tx1"/>
                </a:solidFill>
                <a:latin typeface="Meiryo UI" panose="020B0604030504040204" pitchFamily="50" charset="-128"/>
                <a:ea typeface="Meiryo UI" panose="020B0604030504040204" pitchFamily="50" charset="-128"/>
              </a:rPr>
              <a:t>B</a:t>
            </a:r>
            <a:r>
              <a:rPr lang="ja-JP" altLang="en-US" sz="1400" b="1" dirty="0">
                <a:solidFill>
                  <a:schemeClr val="tx1"/>
                </a:solidFill>
                <a:latin typeface="Meiryo UI" panose="020B0604030504040204" pitchFamily="50" charset="-128"/>
                <a:ea typeface="Meiryo UI" panose="020B0604030504040204" pitchFamily="50" charset="-128"/>
              </a:rPr>
              <a:t>：</a:t>
            </a:r>
            <a:r>
              <a:rPr lang="zh-TW" altLang="en-US" sz="1400" b="1" dirty="0">
                <a:solidFill>
                  <a:schemeClr val="tx1"/>
                </a:solidFill>
                <a:latin typeface="Meiryo UI" panose="020B0604030504040204" pitchFamily="50" charset="-128"/>
                <a:ea typeface="Meiryo UI" panose="020B0604030504040204" pitchFamily="50" charset="-128"/>
              </a:rPr>
              <a:t>地域居住支援体制強化推進加算</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12" name="コンテンツ プレースホルダー 2">
            <a:extLst>
              <a:ext uri="{FF2B5EF4-FFF2-40B4-BE49-F238E27FC236}">
                <a16:creationId xmlns:a16="http://schemas.microsoft.com/office/drawing/2014/main" id="{999E5B20-DDB6-4154-B4DF-A0B21BD77A78}"/>
              </a:ext>
            </a:extLst>
          </p:cNvPr>
          <p:cNvSpPr txBox="1">
            <a:spLocks/>
          </p:cNvSpPr>
          <p:nvPr/>
        </p:nvSpPr>
        <p:spPr>
          <a:xfrm>
            <a:off x="781050" y="1281289"/>
            <a:ext cx="7886700" cy="5048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endParaRPr lang="en-US" altLang="ja-JP" sz="1400" dirty="0">
              <a:latin typeface="Meiryo UI" panose="020B0604030504040204" pitchFamily="50" charset="-128"/>
              <a:ea typeface="Meiryo UI" panose="020B0604030504040204" pitchFamily="50" charset="-128"/>
            </a:endParaRPr>
          </a:p>
        </p:txBody>
      </p:sp>
      <p:sp>
        <p:nvSpPr>
          <p:cNvPr id="14" name="コンテンツ プレースホルダー 2">
            <a:extLst>
              <a:ext uri="{FF2B5EF4-FFF2-40B4-BE49-F238E27FC236}">
                <a16:creationId xmlns:a16="http://schemas.microsoft.com/office/drawing/2014/main" id="{8888A94B-1C52-4328-B821-F1B6A393EA45}"/>
              </a:ext>
            </a:extLst>
          </p:cNvPr>
          <p:cNvSpPr txBox="1">
            <a:spLocks/>
          </p:cNvSpPr>
          <p:nvPr/>
        </p:nvSpPr>
        <p:spPr>
          <a:xfrm>
            <a:off x="476250" y="1128889"/>
            <a:ext cx="7886700" cy="53479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lang="ja-JP" altLang="en-US" sz="1400" dirty="0">
                <a:latin typeface="Meiryo UI" panose="020B0604030504040204" pitchFamily="50" charset="-128"/>
                <a:ea typeface="Meiryo UI" panose="020B0604030504040204" pitchFamily="50" charset="-128"/>
              </a:rPr>
              <a:t>令和</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年度の報酬改定において、居住支援法人・居住支援協議会と福祉の連携を促進する観点から、以下２つの加算が新設されています。</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518252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116CDB1-8EA8-4B1A-8270-8DF3E51188FF}"/>
              </a:ext>
            </a:extLst>
          </p:cNvPr>
          <p:cNvSpPr txBox="1"/>
          <p:nvPr/>
        </p:nvSpPr>
        <p:spPr>
          <a:xfrm>
            <a:off x="482600" y="1265072"/>
            <a:ext cx="6756400" cy="3028650"/>
          </a:xfrm>
          <a:prstGeom prst="rect">
            <a:avLst/>
          </a:prstGeom>
          <a:noFill/>
        </p:spPr>
        <p:txBody>
          <a:bodyPr wrap="square" rtlCol="0">
            <a:spAutoFit/>
          </a:bodyPr>
          <a:lstStyle/>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５．居住支援法人の制度</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dirty="0">
                <a:latin typeface="Meiryo UI" panose="020B0604030504040204" pitchFamily="50" charset="-128"/>
                <a:ea typeface="Meiryo UI" panose="020B0604030504040204" pitchFamily="50" charset="-128"/>
              </a:rPr>
              <a:t>６．居住支援法人による支援の概要とポイント</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b="1" dirty="0">
                <a:latin typeface="Meiryo UI" panose="020B0604030504040204" pitchFamily="50" charset="-128"/>
                <a:ea typeface="Meiryo UI" panose="020B0604030504040204" pitchFamily="50" charset="-128"/>
              </a:rPr>
              <a:t>７</a:t>
            </a:r>
            <a:r>
              <a:rPr lang="zh-TW" altLang="en-US"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自立生活援助事業者と居住支援法人の連携</a:t>
            </a:r>
            <a:endParaRPr lang="en-US" altLang="zh-TW" sz="2000" b="1"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（１）想定される連携のあり方</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b="1" dirty="0">
                <a:highlight>
                  <a:srgbClr val="FFFF00"/>
                </a:highlight>
                <a:latin typeface="Meiryo UI" panose="020B0604030504040204" pitchFamily="50" charset="-128"/>
                <a:ea typeface="Meiryo UI" panose="020B0604030504040204" pitchFamily="50" charset="-128"/>
              </a:rPr>
              <a:t>（２）連携の事例</a:t>
            </a:r>
            <a:endParaRPr lang="en-US" altLang="ja-JP" sz="2000" b="1" dirty="0">
              <a:highlight>
                <a:srgbClr val="FFFF00"/>
              </a:highlight>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８．グループディスカッション</a:t>
            </a:r>
            <a:endParaRPr lang="zh-TW" altLang="en-US" sz="2000"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A5758320-9F89-4A9D-9398-9A64C4037F99}"/>
              </a:ext>
            </a:extLst>
          </p:cNvPr>
          <p:cNvSpPr/>
          <p:nvPr/>
        </p:nvSpPr>
        <p:spPr>
          <a:xfrm>
            <a:off x="551006" y="538902"/>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午後の部：自立生活援助事業者と居住支援法人の連携</a:t>
            </a:r>
            <a:endParaRPr lang="ja-JP" altLang="en-US" sz="2400" dirty="0"/>
          </a:p>
        </p:txBody>
      </p:sp>
      <p:sp>
        <p:nvSpPr>
          <p:cNvPr id="11" name="正方形/長方形 10">
            <a:extLst>
              <a:ext uri="{FF2B5EF4-FFF2-40B4-BE49-F238E27FC236}">
                <a16:creationId xmlns:a16="http://schemas.microsoft.com/office/drawing/2014/main" id="{10D6F93D-87B5-48C6-B3BB-0EC03E78CAE7}"/>
              </a:ext>
            </a:extLst>
          </p:cNvPr>
          <p:cNvSpPr/>
          <p:nvPr/>
        </p:nvSpPr>
        <p:spPr>
          <a:xfrm>
            <a:off x="5839691" y="1265073"/>
            <a:ext cx="3052057" cy="3028650"/>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lnSpc>
                <a:spcPct val="150000"/>
              </a:lnSpc>
            </a:pPr>
            <a:r>
              <a:rPr lang="ja-JP" altLang="en-US" sz="1400" b="1" dirty="0">
                <a:latin typeface="Meiryo UI" panose="020B0604030504040204" pitchFamily="50" charset="-128"/>
                <a:ea typeface="Meiryo UI" panose="020B0604030504040204" pitchFamily="50" charset="-128"/>
              </a:rPr>
              <a:t>本セクションの狙い</a:t>
            </a:r>
            <a:endParaRPr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このセクションでは、自立生活援助事業者と居住支援法人の具体的な連携の事例について見ていきます。</a:t>
            </a:r>
          </a:p>
        </p:txBody>
      </p:sp>
      <p:sp>
        <p:nvSpPr>
          <p:cNvPr id="5" name="矢印: 五方向 4">
            <a:extLst>
              <a:ext uri="{FF2B5EF4-FFF2-40B4-BE49-F238E27FC236}">
                <a16:creationId xmlns:a16="http://schemas.microsoft.com/office/drawing/2014/main" id="{E88479BA-9821-4D87-9550-51845B657AC5}"/>
              </a:ext>
            </a:extLst>
          </p:cNvPr>
          <p:cNvSpPr/>
          <p:nvPr/>
        </p:nvSpPr>
        <p:spPr>
          <a:xfrm>
            <a:off x="861237" y="4587466"/>
            <a:ext cx="8030511" cy="1927634"/>
          </a:xfrm>
          <a:prstGeom prst="homePlate">
            <a:avLst>
              <a:gd name="adj" fmla="val 2947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300" b="1"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rPr>
              <a:t>居住支援法人の連絡先、相談窓口の紹介</a:t>
            </a:r>
            <a:endParaRPr kumimoji="1" lang="en-US" altLang="ja-JP" sz="1300" b="1"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endParaRPr>
          </a:p>
          <a:p>
            <a:endParaRPr kumimoji="1" lang="en-US" altLang="ja-JP" sz="300" b="1"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endParaRPr>
          </a:p>
          <a:p>
            <a:r>
              <a:rPr kumimoji="1" lang="ja-JP" altLang="en-US" sz="1300"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rPr>
              <a:t>●地域の居住支援法人は、以下の居住支援法人一覧から検索することもできます。</a:t>
            </a:r>
            <a:endParaRPr kumimoji="1" lang="en-US" altLang="ja-JP" sz="1300"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endParaRPr>
          </a:p>
          <a:p>
            <a:r>
              <a:rPr kumimoji="1" lang="ja-JP" altLang="en-US" sz="1300"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hlinkClick r:id="rId2"/>
              </a:rPr>
              <a:t>　　</a:t>
            </a:r>
            <a:r>
              <a:rPr kumimoji="1" lang="en-US" altLang="ja-JP" sz="1300"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hlinkClick r:id="rId2"/>
              </a:rPr>
              <a:t>https://www.mlit.go.jp/jutakukentiku/house/jutakukentiku_house_fr7_000026.html</a:t>
            </a:r>
            <a:endParaRPr kumimoji="1" lang="en-US" altLang="ja-JP" sz="1300"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endParaRPr>
          </a:p>
          <a:p>
            <a:endParaRPr kumimoji="1" lang="en-US" altLang="ja-JP" sz="500"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endParaRPr>
          </a:p>
          <a:p>
            <a:r>
              <a:rPr kumimoji="1" lang="ja-JP" altLang="en-US" sz="1300"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rPr>
              <a:t>●居住支援法人との連携に当たっては、全国居住支援法人協議会の相談窓口も活用頂けます。</a:t>
            </a:r>
            <a:endParaRPr kumimoji="1" lang="en-US" altLang="ja-JP" sz="1300"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endParaRPr>
          </a:p>
          <a:p>
            <a:r>
              <a:rPr kumimoji="1" lang="ja-JP" altLang="en-US" sz="1300"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rPr>
              <a:t>＜全国居住支援法人協議会＞　</a:t>
            </a:r>
            <a:r>
              <a:rPr kumimoji="1" lang="en-US" altLang="ja-JP" sz="1300"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hlinkClick r:id="rId3"/>
              </a:rPr>
              <a:t>https://www.zenkyokyou.jp/</a:t>
            </a:r>
            <a:endParaRPr kumimoji="1" lang="en-US" altLang="ja-JP" sz="1300"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endParaRPr>
          </a:p>
          <a:p>
            <a:endParaRPr kumimoji="1" lang="en-US" altLang="ja-JP" sz="300"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endParaRPr>
          </a:p>
          <a:p>
            <a:r>
              <a:rPr kumimoji="1" lang="ja-JP" altLang="en-US" sz="1300"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rPr>
              <a:t>＜居住支援法人相談窓口</a:t>
            </a:r>
            <a:r>
              <a:rPr kumimoji="1" lang="en-US" altLang="ja-JP" sz="1300"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rPr>
              <a:t>(</a:t>
            </a:r>
            <a:r>
              <a:rPr kumimoji="1" lang="ja-JP" altLang="en-US" sz="1300"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rPr>
              <a:t>アドバイス事業</a:t>
            </a:r>
            <a:r>
              <a:rPr kumimoji="1" lang="en-US" altLang="ja-JP" sz="1300"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rPr>
              <a:t>)</a:t>
            </a:r>
            <a:r>
              <a:rPr kumimoji="1" lang="ja-JP" altLang="en-US" sz="1300"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rPr>
              <a:t>＞</a:t>
            </a:r>
            <a:r>
              <a:rPr kumimoji="1" lang="en-US" altLang="ja-JP" sz="1300"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rPr>
              <a:t> [TEL] </a:t>
            </a:r>
            <a:r>
              <a:rPr kumimoji="1" lang="en-US" altLang="ja-JP" sz="1300" dirty="0">
                <a:solidFill>
                  <a:srgbClr val="0070C0"/>
                </a:solidFill>
                <a:latin typeface="Meiryo UI" panose="020B0604030504040204" pitchFamily="50" charset="-128"/>
                <a:ea typeface="Meiryo UI" panose="020B0604030504040204" pitchFamily="50" charset="-128"/>
                <a:cs typeface="Microsoft GothicNeo" panose="020B0503020000020004" pitchFamily="34" charset="-127"/>
              </a:rPr>
              <a:t>03-6273</a:t>
            </a:r>
            <a:r>
              <a:rPr kumimoji="1" lang="ja-JP" altLang="en-US" sz="1300" dirty="0">
                <a:solidFill>
                  <a:srgbClr val="0070C0"/>
                </a:solidFill>
                <a:latin typeface="Meiryo UI" panose="020B0604030504040204" pitchFamily="50" charset="-128"/>
                <a:ea typeface="Meiryo UI" panose="020B0604030504040204" pitchFamily="50" charset="-128"/>
                <a:cs typeface="Microsoft GothicNeo" panose="020B0503020000020004" pitchFamily="34" charset="-127"/>
              </a:rPr>
              <a:t>－</a:t>
            </a:r>
            <a:r>
              <a:rPr kumimoji="1" lang="en-US" altLang="ja-JP" sz="1300" dirty="0">
                <a:solidFill>
                  <a:srgbClr val="0070C0"/>
                </a:solidFill>
                <a:latin typeface="Meiryo UI" panose="020B0604030504040204" pitchFamily="50" charset="-128"/>
                <a:ea typeface="Meiryo UI" panose="020B0604030504040204" pitchFamily="50" charset="-128"/>
                <a:cs typeface="Microsoft GothicNeo" panose="020B0503020000020004" pitchFamily="34" charset="-127"/>
              </a:rPr>
              <a:t>8660</a:t>
            </a:r>
            <a:r>
              <a:rPr kumimoji="1" lang="en-US" altLang="ja-JP" sz="1300" dirty="0">
                <a:solidFill>
                  <a:schemeClr val="tx1"/>
                </a:solidFill>
                <a:latin typeface="Meiryo UI" panose="020B0604030504040204" pitchFamily="50" charset="-128"/>
                <a:ea typeface="Meiryo UI" panose="020B0604030504040204" pitchFamily="50" charset="-128"/>
                <a:cs typeface="Microsoft GothicNeo" panose="020B0503020000020004" pitchFamily="34" charset="-127"/>
              </a:rPr>
              <a:t> [Email] </a:t>
            </a:r>
            <a:r>
              <a:rPr kumimoji="1" lang="en-US" altLang="ja-JP" sz="1300" dirty="0">
                <a:solidFill>
                  <a:srgbClr val="0070C0"/>
                </a:solidFill>
                <a:latin typeface="Meiryo UI" panose="020B0604030504040204" pitchFamily="50" charset="-128"/>
                <a:ea typeface="Meiryo UI" panose="020B0604030504040204" pitchFamily="50" charset="-128"/>
                <a:cs typeface="Microsoft GothicNeo" panose="020B0503020000020004" pitchFamily="34" charset="-127"/>
                <a:hlinkClick r:id="rId4"/>
              </a:rPr>
              <a:t>info@zenkyokyou.jp</a:t>
            </a:r>
            <a:endParaRPr kumimoji="1" lang="en-US" altLang="ja-JP" sz="1300" dirty="0">
              <a:solidFill>
                <a:srgbClr val="0070C0"/>
              </a:solidFill>
              <a:latin typeface="Meiryo UI" panose="020B0604030504040204" pitchFamily="50" charset="-128"/>
              <a:ea typeface="Meiryo UI" panose="020B0604030504040204" pitchFamily="50" charset="-128"/>
              <a:cs typeface="Microsoft GothicNeo" panose="020B0503020000020004" pitchFamily="34" charset="-127"/>
            </a:endParaRPr>
          </a:p>
          <a:p>
            <a:pPr>
              <a:spcBef>
                <a:spcPts val="600"/>
              </a:spcBef>
            </a:pPr>
            <a:r>
              <a:rPr kumimoji="1" lang="en-US" altLang="ja-JP" sz="1300" dirty="0">
                <a:solidFill>
                  <a:srgbClr val="FF0000"/>
                </a:solidFill>
                <a:latin typeface="Meiryo UI" panose="020B0604030504040204" pitchFamily="50" charset="-128"/>
                <a:ea typeface="Meiryo UI" panose="020B0604030504040204" pitchFamily="50" charset="-128"/>
                <a:cs typeface="Microsoft GothicNeo" panose="020B0503020000020004" pitchFamily="34" charset="-127"/>
              </a:rPr>
              <a:t>※</a:t>
            </a:r>
            <a:r>
              <a:rPr kumimoji="1" lang="ja-JP" altLang="en-US" sz="1300" dirty="0">
                <a:solidFill>
                  <a:srgbClr val="FF0000"/>
                </a:solidFill>
                <a:latin typeface="Meiryo UI" panose="020B0604030504040204" pitchFamily="50" charset="-128"/>
                <a:ea typeface="Meiryo UI" panose="020B0604030504040204" pitchFamily="50" charset="-128"/>
                <a:cs typeface="Microsoft GothicNeo" panose="020B0503020000020004" pitchFamily="34" charset="-127"/>
              </a:rPr>
              <a:t>上記の</a:t>
            </a:r>
            <a:r>
              <a:rPr kumimoji="1" lang="en-US" altLang="ja-JP" sz="1300" dirty="0">
                <a:solidFill>
                  <a:srgbClr val="FF0000"/>
                </a:solidFill>
                <a:latin typeface="Meiryo UI" panose="020B0604030504040204" pitchFamily="50" charset="-128"/>
                <a:ea typeface="Meiryo UI" panose="020B0604030504040204" pitchFamily="50" charset="-128"/>
                <a:cs typeface="Microsoft GothicNeo" panose="020B0503020000020004" pitchFamily="34" charset="-127"/>
              </a:rPr>
              <a:t>URL</a:t>
            </a:r>
            <a:r>
              <a:rPr kumimoji="1" lang="ja-JP" altLang="en-US" sz="1300" dirty="0">
                <a:solidFill>
                  <a:srgbClr val="FF0000"/>
                </a:solidFill>
                <a:latin typeface="Meiryo UI" panose="020B0604030504040204" pitchFamily="50" charset="-128"/>
                <a:ea typeface="Meiryo UI" panose="020B0604030504040204" pitchFamily="50" charset="-128"/>
                <a:cs typeface="Microsoft GothicNeo" panose="020B0503020000020004" pitchFamily="34" charset="-127"/>
              </a:rPr>
              <a:t>及び相談窓口は、自立生活援助の運営ガイドブック</a:t>
            </a:r>
            <a:r>
              <a:rPr kumimoji="1" lang="en-US" altLang="ja-JP" sz="1300" dirty="0">
                <a:solidFill>
                  <a:srgbClr val="FF0000"/>
                </a:solidFill>
                <a:latin typeface="Meiryo UI" panose="020B0604030504040204" pitchFamily="50" charset="-128"/>
                <a:ea typeface="Meiryo UI" panose="020B0604030504040204" pitchFamily="50" charset="-128"/>
                <a:cs typeface="Microsoft GothicNeo" panose="020B0503020000020004" pitchFamily="34" charset="-127"/>
              </a:rPr>
              <a:t>p.58</a:t>
            </a:r>
            <a:r>
              <a:rPr kumimoji="1" lang="ja-JP" altLang="en-US" sz="1300" dirty="0">
                <a:solidFill>
                  <a:srgbClr val="FF0000"/>
                </a:solidFill>
                <a:latin typeface="Meiryo UI" panose="020B0604030504040204" pitchFamily="50" charset="-128"/>
                <a:ea typeface="Meiryo UI" panose="020B0604030504040204" pitchFamily="50" charset="-128"/>
                <a:cs typeface="Microsoft GothicNeo" panose="020B0503020000020004" pitchFamily="34" charset="-127"/>
              </a:rPr>
              <a:t>にも掲載されています。</a:t>
            </a:r>
            <a:endParaRPr kumimoji="1" lang="en-US" altLang="ja-JP" sz="1300" dirty="0">
              <a:solidFill>
                <a:srgbClr val="FF0000"/>
              </a:solidFill>
              <a:latin typeface="Meiryo UI" panose="020B0604030504040204" pitchFamily="50" charset="-128"/>
              <a:ea typeface="Meiryo UI" panose="020B0604030504040204" pitchFamily="50" charset="-128"/>
              <a:cs typeface="Microsoft GothicNeo" panose="020B0503020000020004" pitchFamily="34" charset="-127"/>
            </a:endParaRPr>
          </a:p>
        </p:txBody>
      </p:sp>
    </p:spTree>
    <p:extLst>
      <p:ext uri="{BB962C8B-B14F-4D97-AF65-F5344CB8AC3E}">
        <p14:creationId xmlns:p14="http://schemas.microsoft.com/office/powerpoint/2010/main" val="3009159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吹き出し: 四角形 46">
            <a:extLst>
              <a:ext uri="{FF2B5EF4-FFF2-40B4-BE49-F238E27FC236}">
                <a16:creationId xmlns:a16="http://schemas.microsoft.com/office/drawing/2014/main" id="{9E85BC1D-F84D-4F34-9C85-153B2FE9E26C}"/>
              </a:ext>
            </a:extLst>
          </p:cNvPr>
          <p:cNvSpPr/>
          <p:nvPr/>
        </p:nvSpPr>
        <p:spPr>
          <a:xfrm>
            <a:off x="4072191" y="5113581"/>
            <a:ext cx="4510595" cy="1563016"/>
          </a:xfrm>
          <a:prstGeom prst="wedgeRectCallout">
            <a:avLst>
              <a:gd name="adj1" fmla="val 7910"/>
              <a:gd name="adj2" fmla="val -60482"/>
            </a:avLst>
          </a:prstGeom>
          <a:solidFill>
            <a:schemeClr val="accent2">
              <a:lumMod val="40000"/>
              <a:lumOff val="60000"/>
            </a:schemeClr>
          </a:solidFill>
          <a:ln w="3175" cap="flat" cmpd="sng" algn="ctr">
            <a:solidFill>
              <a:sysClr val="windowText" lastClr="000000"/>
            </a:solidFill>
            <a:prstDash val="solid"/>
            <a:miter lim="800000"/>
          </a:ln>
          <a:effectLst/>
        </p:spPr>
        <p:txBody>
          <a:bodyPr wrap="square" anchor="ctr">
            <a:noAutofit/>
          </a:bodyPr>
          <a:lstStyle/>
          <a:p>
            <a:r>
              <a:rPr lang="ja-JP" altLang="en-US" sz="1300" dirty="0">
                <a:latin typeface="Meiryo UI" panose="020B0604030504040204" pitchFamily="50" charset="-128"/>
                <a:ea typeface="Meiryo UI" panose="020B0604030504040204" pitchFamily="50" charset="-128"/>
              </a:rPr>
              <a:t>上記のようなケースは、以下２つの要件を満たす場合、</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rPr>
              <a:t>居住支援連携体制加算</a:t>
            </a:r>
            <a:r>
              <a:rPr lang="ja-JP" altLang="en-US" sz="1300" dirty="0">
                <a:latin typeface="Meiryo UI" panose="020B0604030504040204" pitchFamily="50" charset="-128"/>
                <a:ea typeface="Meiryo UI" panose="020B0604030504040204" pitchFamily="50" charset="-128"/>
              </a:rPr>
              <a:t>」の対象となります。</a:t>
            </a:r>
            <a:endParaRPr lang="en-US" altLang="ja-JP" sz="13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sz="1300" dirty="0">
                <a:latin typeface="Meiryo UI" panose="020B0604030504040204" pitchFamily="50" charset="-128"/>
                <a:ea typeface="Meiryo UI" panose="020B0604030504040204" pitchFamily="50" charset="-128"/>
              </a:rPr>
              <a:t>①居住支援法人又は居住支援協議会との連携体制を確保し、</a:t>
            </a:r>
            <a:endParaRPr lang="en-US" altLang="ja-JP" sz="13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sz="1300" dirty="0">
                <a:latin typeface="Meiryo UI" panose="020B0604030504040204" pitchFamily="50" charset="-128"/>
                <a:ea typeface="Meiryo UI" panose="020B0604030504040204" pitchFamily="50" charset="-128"/>
              </a:rPr>
              <a:t>　その旨公表していること。</a:t>
            </a:r>
          </a:p>
          <a:p>
            <a:pPr marL="0" indent="0">
              <a:buFont typeface="Arial" panose="020B0604020202020204" pitchFamily="34" charset="0"/>
              <a:buNone/>
            </a:pPr>
            <a:r>
              <a:rPr lang="ja-JP" altLang="en-US" sz="1300" dirty="0">
                <a:latin typeface="Meiryo UI" panose="020B0604030504040204" pitchFamily="50" charset="-128"/>
                <a:ea typeface="Meiryo UI" panose="020B0604030504040204" pitchFamily="50" charset="-128"/>
              </a:rPr>
              <a:t>②月に１回以上、居住支援法人又は居住支援協議会と情報</a:t>
            </a:r>
            <a:endParaRPr lang="en-US" altLang="ja-JP" sz="13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sz="1300" dirty="0">
                <a:latin typeface="Meiryo UI" panose="020B0604030504040204" pitchFamily="50" charset="-128"/>
                <a:ea typeface="Meiryo UI" panose="020B0604030504040204" pitchFamily="50" charset="-128"/>
              </a:rPr>
              <a:t>　連携を図る場を設けて、住宅の確保及び居住支援に係る必要　</a:t>
            </a:r>
            <a:endParaRPr lang="en-US" altLang="ja-JP" sz="13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lang="ja-JP" altLang="en-US" sz="1300" dirty="0">
                <a:latin typeface="Meiryo UI" panose="020B0604030504040204" pitchFamily="50" charset="-128"/>
                <a:ea typeface="Meiryo UI" panose="020B0604030504040204" pitchFamily="50" charset="-128"/>
              </a:rPr>
              <a:t>　な情報を共すること。</a:t>
            </a:r>
            <a:endParaRPr lang="en-US" altLang="ja-JP" sz="1300" dirty="0">
              <a:latin typeface="Meiryo UI" panose="020B0604030504040204" pitchFamily="50" charset="-128"/>
              <a:ea typeface="Meiryo UI" panose="020B0604030504040204" pitchFamily="50" charset="-128"/>
            </a:endParaRPr>
          </a:p>
        </p:txBody>
      </p:sp>
      <p:sp>
        <p:nvSpPr>
          <p:cNvPr id="6" name="コンテンツ プレースホルダー 2">
            <a:extLst>
              <a:ext uri="{FF2B5EF4-FFF2-40B4-BE49-F238E27FC236}">
                <a16:creationId xmlns:a16="http://schemas.microsoft.com/office/drawing/2014/main" id="{555042F8-F614-45E5-9941-076EAA2F4547}"/>
              </a:ext>
            </a:extLst>
          </p:cNvPr>
          <p:cNvSpPr txBox="1">
            <a:spLocks/>
          </p:cNvSpPr>
          <p:nvPr/>
        </p:nvSpPr>
        <p:spPr>
          <a:xfrm>
            <a:off x="607260" y="809233"/>
            <a:ext cx="7886700" cy="5408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0" lang="ja-JP" altLang="en-US" sz="14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精神科病院に長期入院していた車いす利用の</a:t>
            </a:r>
            <a:r>
              <a:rPr kumimoji="0" lang="en-US" altLang="ja-JP" sz="14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A</a:t>
            </a:r>
            <a:r>
              <a:rPr kumimoji="0" lang="ja-JP" altLang="en-US" sz="14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さんが、居住支援法人と自立生活援助事業者の支援を受けて　一人暮らしを開始する支援事例を以下に示しています。</a:t>
            </a:r>
            <a:endParaRPr kumimoji="0" lang="en-US" altLang="ja-JP" sz="14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a:p>
            <a:endParaRPr kumimoji="0" lang="en-US" altLang="ja-JP" sz="1400" kern="0" dirty="0">
              <a:latin typeface="Meiryo UI" panose="020B0604030504040204" pitchFamily="50" charset="-128"/>
              <a:ea typeface="Meiryo UI" panose="020B0604030504040204" pitchFamily="50" charset="-128"/>
            </a:endParaRPr>
          </a:p>
          <a:p>
            <a:endParaRPr kumimoji="0" lang="en-US" altLang="ja-JP" sz="1400" kern="0" dirty="0">
              <a:latin typeface="Meiryo UI" panose="020B0604030504040204" pitchFamily="50" charset="-128"/>
              <a:ea typeface="Meiryo UI" panose="020B0604030504040204" pitchFamily="50" charset="-128"/>
            </a:endParaRPr>
          </a:p>
          <a:p>
            <a:endParaRPr kumimoji="0" lang="en-US" altLang="ja-JP" sz="1400" kern="0" dirty="0">
              <a:latin typeface="Meiryo UI" panose="020B0604030504040204" pitchFamily="50" charset="-128"/>
              <a:ea typeface="Meiryo UI" panose="020B0604030504040204" pitchFamily="50" charset="-128"/>
            </a:endParaRPr>
          </a:p>
          <a:p>
            <a:endParaRPr kumimoji="0" lang="en-US" altLang="ja-JP" sz="1400" kern="0" dirty="0">
              <a:latin typeface="Meiryo UI" panose="020B0604030504040204" pitchFamily="50" charset="-128"/>
              <a:ea typeface="Meiryo UI" panose="020B0604030504040204" pitchFamily="50" charset="-128"/>
            </a:endParaRPr>
          </a:p>
          <a:p>
            <a:endParaRPr kumimoji="0" lang="en-US" altLang="ja-JP" sz="1400" kern="0" dirty="0">
              <a:latin typeface="Meiryo UI" panose="020B0604030504040204" pitchFamily="50" charset="-128"/>
              <a:ea typeface="Meiryo UI" panose="020B0604030504040204" pitchFamily="50" charset="-128"/>
            </a:endParaRPr>
          </a:p>
          <a:p>
            <a:endParaRPr kumimoji="0" lang="en-US" altLang="ja-JP" sz="1400" kern="0" dirty="0">
              <a:latin typeface="Meiryo UI" panose="020B0604030504040204" pitchFamily="50" charset="-128"/>
              <a:ea typeface="Meiryo UI" panose="020B0604030504040204" pitchFamily="50" charset="-128"/>
            </a:endParaRPr>
          </a:p>
          <a:p>
            <a:endParaRPr kumimoji="0" lang="en-US" altLang="ja-JP" sz="1400" kern="0" dirty="0">
              <a:latin typeface="Meiryo UI" panose="020B0604030504040204" pitchFamily="50" charset="-128"/>
              <a:ea typeface="Meiryo UI" panose="020B0604030504040204" pitchFamily="50" charset="-128"/>
            </a:endParaRPr>
          </a:p>
          <a:p>
            <a:endParaRPr kumimoji="0" lang="en-US" altLang="ja-JP" sz="1400" kern="0" dirty="0">
              <a:latin typeface="Meiryo UI" panose="020B0604030504040204" pitchFamily="50" charset="-128"/>
              <a:ea typeface="Meiryo UI" panose="020B0604030504040204" pitchFamily="50" charset="-128"/>
            </a:endParaRPr>
          </a:p>
          <a:p>
            <a:endParaRPr kumimoji="0" lang="en-US" altLang="ja-JP" sz="1400" kern="0" dirty="0">
              <a:latin typeface="Meiryo UI" panose="020B0604030504040204" pitchFamily="50" charset="-128"/>
              <a:ea typeface="Meiryo UI" panose="020B0604030504040204" pitchFamily="50" charset="-128"/>
            </a:endParaRPr>
          </a:p>
          <a:p>
            <a:endParaRPr kumimoji="0" lang="en-US" altLang="ja-JP" sz="1400" kern="0" dirty="0">
              <a:latin typeface="Meiryo UI" panose="020B0604030504040204" pitchFamily="50" charset="-128"/>
              <a:ea typeface="Meiryo UI" panose="020B0604030504040204" pitchFamily="50" charset="-128"/>
            </a:endParaRPr>
          </a:p>
          <a:p>
            <a:endParaRPr kumimoji="0" lang="en-US" altLang="ja-JP" sz="1400" kern="0" dirty="0">
              <a:latin typeface="Meiryo UI" panose="020B0604030504040204" pitchFamily="50" charset="-128"/>
              <a:ea typeface="Meiryo UI" panose="020B0604030504040204" pitchFamily="50" charset="-128"/>
            </a:endParaRPr>
          </a:p>
          <a:p>
            <a:endParaRPr kumimoji="0" lang="en-US" altLang="ja-JP" sz="1400" kern="0" dirty="0">
              <a:latin typeface="Meiryo UI" panose="020B0604030504040204" pitchFamily="50" charset="-128"/>
              <a:ea typeface="Meiryo UI" panose="020B0604030504040204" pitchFamily="50" charset="-128"/>
            </a:endParaRPr>
          </a:p>
          <a:p>
            <a:pPr marL="0" indent="0">
              <a:buNone/>
            </a:pPr>
            <a:endParaRPr kumimoji="0" lang="en-US" altLang="ja-JP" sz="1400" kern="0" dirty="0">
              <a:latin typeface="Meiryo UI" panose="020B0604030504040204" pitchFamily="50" charset="-128"/>
              <a:ea typeface="Meiryo UI" panose="020B0604030504040204" pitchFamily="50" charset="-128"/>
            </a:endParaRPr>
          </a:p>
        </p:txBody>
      </p:sp>
      <p:sp>
        <p:nvSpPr>
          <p:cNvPr id="2" name="矢印: 五方向 1">
            <a:extLst>
              <a:ext uri="{FF2B5EF4-FFF2-40B4-BE49-F238E27FC236}">
                <a16:creationId xmlns:a16="http://schemas.microsoft.com/office/drawing/2014/main" id="{3CF583BA-4516-4731-AD3A-2F9044FCFF33}"/>
              </a:ext>
            </a:extLst>
          </p:cNvPr>
          <p:cNvSpPr/>
          <p:nvPr/>
        </p:nvSpPr>
        <p:spPr>
          <a:xfrm>
            <a:off x="1615995" y="2482462"/>
            <a:ext cx="1818161" cy="318570"/>
          </a:xfrm>
          <a:prstGeom prst="homePlate">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住居探し</a:t>
            </a:r>
          </a:p>
        </p:txBody>
      </p:sp>
      <p:sp>
        <p:nvSpPr>
          <p:cNvPr id="40" name="正方形/長方形 39">
            <a:extLst>
              <a:ext uri="{FF2B5EF4-FFF2-40B4-BE49-F238E27FC236}">
                <a16:creationId xmlns:a16="http://schemas.microsoft.com/office/drawing/2014/main" id="{B6A36E3B-3370-46F9-B646-07DFBBED2FF8}"/>
              </a:ext>
            </a:extLst>
          </p:cNvPr>
          <p:cNvSpPr/>
          <p:nvPr/>
        </p:nvSpPr>
        <p:spPr>
          <a:xfrm>
            <a:off x="1615995" y="1977732"/>
            <a:ext cx="1818162" cy="394531"/>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精神科病院に入院して　おり、一人暮らしを希望</a:t>
            </a:r>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49" y="191898"/>
            <a:ext cx="8117639"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1800" dirty="0">
                <a:latin typeface="Meiryo UI" panose="020B0604030504040204" pitchFamily="50" charset="-128"/>
                <a:ea typeface="Meiryo UI" panose="020B0604030504040204" pitchFamily="50" charset="-128"/>
              </a:rPr>
              <a:t>１）自立生活援助事業者と居住支援法人の連携により入居及び生活支援を実施①</a:t>
            </a:r>
          </a:p>
        </p:txBody>
      </p:sp>
      <p:sp>
        <p:nvSpPr>
          <p:cNvPr id="10" name="矢印: 五方向 9">
            <a:extLst>
              <a:ext uri="{FF2B5EF4-FFF2-40B4-BE49-F238E27FC236}">
                <a16:creationId xmlns:a16="http://schemas.microsoft.com/office/drawing/2014/main" id="{4FA9FCEB-A915-4495-A605-1CC8E3D519B5}"/>
              </a:ext>
            </a:extLst>
          </p:cNvPr>
          <p:cNvSpPr/>
          <p:nvPr/>
        </p:nvSpPr>
        <p:spPr>
          <a:xfrm>
            <a:off x="3520218" y="2482461"/>
            <a:ext cx="2701835" cy="318570"/>
          </a:xfrm>
          <a:prstGeom prst="homePlate">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住居の提案と入居に向けた支援</a:t>
            </a:r>
          </a:p>
        </p:txBody>
      </p:sp>
      <p:sp>
        <p:nvSpPr>
          <p:cNvPr id="12" name="矢印: 五方向 11">
            <a:extLst>
              <a:ext uri="{FF2B5EF4-FFF2-40B4-BE49-F238E27FC236}">
                <a16:creationId xmlns:a16="http://schemas.microsoft.com/office/drawing/2014/main" id="{2E7F5F2E-BB92-457B-B236-52C7D1354E30}"/>
              </a:ext>
            </a:extLst>
          </p:cNvPr>
          <p:cNvSpPr/>
          <p:nvPr/>
        </p:nvSpPr>
        <p:spPr>
          <a:xfrm>
            <a:off x="6309908" y="2482460"/>
            <a:ext cx="2226832" cy="318570"/>
          </a:xfrm>
          <a:prstGeom prst="homePlate">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継続的な生活支援</a:t>
            </a:r>
          </a:p>
        </p:txBody>
      </p:sp>
      <p:sp>
        <p:nvSpPr>
          <p:cNvPr id="13" name="正方形/長方形 12">
            <a:extLst>
              <a:ext uri="{FF2B5EF4-FFF2-40B4-BE49-F238E27FC236}">
                <a16:creationId xmlns:a16="http://schemas.microsoft.com/office/drawing/2014/main" id="{C151176A-8E54-435C-85CD-45C82D77F543}"/>
              </a:ext>
            </a:extLst>
          </p:cNvPr>
          <p:cNvSpPr/>
          <p:nvPr/>
        </p:nvSpPr>
        <p:spPr>
          <a:xfrm>
            <a:off x="1615996" y="3679422"/>
            <a:ext cx="1818162" cy="153803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200" kern="0" dirty="0">
                <a:solidFill>
                  <a:prstClr val="black"/>
                </a:solidFill>
                <a:latin typeface="Meiryo UI" panose="020B0604030504040204" pitchFamily="50" charset="-128"/>
                <a:ea typeface="Meiryo UI" panose="020B0604030504040204" pitchFamily="50" charset="-128"/>
              </a:rPr>
              <a:t>相談支援専門員の支援により一人暮らしのための物件を探すが、希望に合ったアパートはなかなか</a:t>
            </a:r>
            <a:r>
              <a:rPr lang="ja-JP" altLang="en-US" sz="1200" kern="0">
                <a:solidFill>
                  <a:prstClr val="black"/>
                </a:solidFill>
                <a:latin typeface="Meiryo UI" panose="020B0604030504040204" pitchFamily="50" charset="-128"/>
                <a:ea typeface="Meiryo UI" panose="020B0604030504040204" pitchFamily="50" charset="-128"/>
              </a:rPr>
              <a:t>見つからない。（車</a:t>
            </a:r>
            <a:r>
              <a:rPr lang="ja-JP" altLang="en-US" sz="1200" kern="0" dirty="0">
                <a:solidFill>
                  <a:prstClr val="black"/>
                </a:solidFill>
                <a:latin typeface="Meiryo UI" panose="020B0604030504040204" pitchFamily="50" charset="-128"/>
                <a:ea typeface="Meiryo UI" panose="020B0604030504040204" pitchFamily="50" charset="-128"/>
              </a:rPr>
              <a:t>いす利用のため、玄関までのスロープが短く、高さがある場合は厳しいなど。）</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cxnSp>
        <p:nvCxnSpPr>
          <p:cNvPr id="5" name="直線矢印コネクタ 4">
            <a:extLst>
              <a:ext uri="{FF2B5EF4-FFF2-40B4-BE49-F238E27FC236}">
                <a16:creationId xmlns:a16="http://schemas.microsoft.com/office/drawing/2014/main" id="{F8576761-AA58-4A85-81DB-926018A0B89F}"/>
              </a:ext>
            </a:extLst>
          </p:cNvPr>
          <p:cNvCxnSpPr>
            <a:cxnSpLocks/>
          </p:cNvCxnSpPr>
          <p:nvPr/>
        </p:nvCxnSpPr>
        <p:spPr>
          <a:xfrm>
            <a:off x="1728054" y="2962140"/>
            <a:ext cx="4377217" cy="18917"/>
          </a:xfrm>
          <a:prstGeom prst="straightConnector1">
            <a:avLst/>
          </a:prstGeom>
          <a:ln w="38100">
            <a:solidFill>
              <a:schemeClr val="accent4">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7" name="正方形/長方形 16">
            <a:extLst>
              <a:ext uri="{FF2B5EF4-FFF2-40B4-BE49-F238E27FC236}">
                <a16:creationId xmlns:a16="http://schemas.microsoft.com/office/drawing/2014/main" id="{B0D30349-3329-4213-8F2E-226210913E7E}"/>
              </a:ext>
            </a:extLst>
          </p:cNvPr>
          <p:cNvSpPr/>
          <p:nvPr/>
        </p:nvSpPr>
        <p:spPr>
          <a:xfrm>
            <a:off x="1978802" y="2830502"/>
            <a:ext cx="1252379" cy="256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計画相談支援</a:t>
            </a:r>
          </a:p>
        </p:txBody>
      </p:sp>
      <p:cxnSp>
        <p:nvCxnSpPr>
          <p:cNvPr id="18" name="直線矢印コネクタ 17">
            <a:extLst>
              <a:ext uri="{FF2B5EF4-FFF2-40B4-BE49-F238E27FC236}">
                <a16:creationId xmlns:a16="http://schemas.microsoft.com/office/drawing/2014/main" id="{0E4A8DD8-05F3-402F-8C9B-5C48502651F1}"/>
              </a:ext>
            </a:extLst>
          </p:cNvPr>
          <p:cNvCxnSpPr>
            <a:cxnSpLocks/>
          </p:cNvCxnSpPr>
          <p:nvPr/>
        </p:nvCxnSpPr>
        <p:spPr>
          <a:xfrm>
            <a:off x="6340143" y="2981057"/>
            <a:ext cx="2079815" cy="0"/>
          </a:xfrm>
          <a:prstGeom prst="straightConnector1">
            <a:avLst/>
          </a:prstGeom>
          <a:ln w="38100">
            <a:solidFill>
              <a:schemeClr val="accent4">
                <a:lumMod val="75000"/>
              </a:schemeClr>
            </a:solidFill>
            <a:prstDash val="dash"/>
            <a:tailEnd type="triangle"/>
          </a:ln>
        </p:spPr>
        <p:style>
          <a:lnRef idx="1">
            <a:schemeClr val="dk1"/>
          </a:lnRef>
          <a:fillRef idx="0">
            <a:schemeClr val="dk1"/>
          </a:fillRef>
          <a:effectRef idx="0">
            <a:schemeClr val="dk1"/>
          </a:effectRef>
          <a:fontRef idx="minor">
            <a:schemeClr val="tx1"/>
          </a:fontRef>
        </p:style>
      </p:cxnSp>
      <p:cxnSp>
        <p:nvCxnSpPr>
          <p:cNvPr id="20" name="直線矢印コネクタ 19">
            <a:extLst>
              <a:ext uri="{FF2B5EF4-FFF2-40B4-BE49-F238E27FC236}">
                <a16:creationId xmlns:a16="http://schemas.microsoft.com/office/drawing/2014/main" id="{1AAA8B51-69D8-4F50-AD27-4D26C457DB73}"/>
              </a:ext>
            </a:extLst>
          </p:cNvPr>
          <p:cNvCxnSpPr>
            <a:cxnSpLocks/>
          </p:cNvCxnSpPr>
          <p:nvPr/>
        </p:nvCxnSpPr>
        <p:spPr>
          <a:xfrm>
            <a:off x="4382251" y="3222598"/>
            <a:ext cx="1723020" cy="0"/>
          </a:xfrm>
          <a:prstGeom prst="straightConnector1">
            <a:avLst/>
          </a:prstGeom>
          <a:ln w="38100">
            <a:solidFill>
              <a:schemeClr val="accent4">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1" name="正方形/長方形 20">
            <a:extLst>
              <a:ext uri="{FF2B5EF4-FFF2-40B4-BE49-F238E27FC236}">
                <a16:creationId xmlns:a16="http://schemas.microsoft.com/office/drawing/2014/main" id="{A11EC11C-60D9-45F3-95B4-80DFD69C7927}"/>
              </a:ext>
            </a:extLst>
          </p:cNvPr>
          <p:cNvSpPr/>
          <p:nvPr/>
        </p:nvSpPr>
        <p:spPr>
          <a:xfrm>
            <a:off x="3277806" y="3014311"/>
            <a:ext cx="1104445" cy="416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居住支援法人</a:t>
            </a:r>
          </a:p>
        </p:txBody>
      </p:sp>
      <p:cxnSp>
        <p:nvCxnSpPr>
          <p:cNvPr id="22" name="直線矢印コネクタ 21">
            <a:extLst>
              <a:ext uri="{FF2B5EF4-FFF2-40B4-BE49-F238E27FC236}">
                <a16:creationId xmlns:a16="http://schemas.microsoft.com/office/drawing/2014/main" id="{B03C66FF-8B93-42F3-90BD-CEF5202299AB}"/>
              </a:ext>
            </a:extLst>
          </p:cNvPr>
          <p:cNvCxnSpPr>
            <a:cxnSpLocks/>
          </p:cNvCxnSpPr>
          <p:nvPr/>
        </p:nvCxnSpPr>
        <p:spPr>
          <a:xfrm>
            <a:off x="6340143" y="3222598"/>
            <a:ext cx="2079815" cy="0"/>
          </a:xfrm>
          <a:prstGeom prst="straightConnector1">
            <a:avLst/>
          </a:prstGeom>
          <a:ln w="38100">
            <a:solidFill>
              <a:schemeClr val="accent4">
                <a:lumMod val="75000"/>
              </a:schemeClr>
            </a:solidFill>
            <a:prstDash val="dash"/>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a:extLst>
              <a:ext uri="{FF2B5EF4-FFF2-40B4-BE49-F238E27FC236}">
                <a16:creationId xmlns:a16="http://schemas.microsoft.com/office/drawing/2014/main" id="{77DE1B29-5659-4452-A536-AE70E0D840F8}"/>
              </a:ext>
            </a:extLst>
          </p:cNvPr>
          <p:cNvCxnSpPr>
            <a:cxnSpLocks/>
          </p:cNvCxnSpPr>
          <p:nvPr/>
        </p:nvCxnSpPr>
        <p:spPr>
          <a:xfrm>
            <a:off x="5350440" y="3492415"/>
            <a:ext cx="3069518" cy="0"/>
          </a:xfrm>
          <a:prstGeom prst="straightConnector1">
            <a:avLst/>
          </a:prstGeom>
          <a:ln w="38100">
            <a:solidFill>
              <a:schemeClr val="accent4">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5" name="正方形/長方形 24">
            <a:extLst>
              <a:ext uri="{FF2B5EF4-FFF2-40B4-BE49-F238E27FC236}">
                <a16:creationId xmlns:a16="http://schemas.microsoft.com/office/drawing/2014/main" id="{85BC6310-3DB0-4785-9919-037C47DE272B}"/>
              </a:ext>
            </a:extLst>
          </p:cNvPr>
          <p:cNvSpPr/>
          <p:nvPr/>
        </p:nvSpPr>
        <p:spPr>
          <a:xfrm>
            <a:off x="3983318" y="3291819"/>
            <a:ext cx="1367122" cy="416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自立生活援助</a:t>
            </a:r>
          </a:p>
        </p:txBody>
      </p:sp>
      <p:sp>
        <p:nvSpPr>
          <p:cNvPr id="31" name="正方形/長方形 30">
            <a:extLst>
              <a:ext uri="{FF2B5EF4-FFF2-40B4-BE49-F238E27FC236}">
                <a16:creationId xmlns:a16="http://schemas.microsoft.com/office/drawing/2014/main" id="{E80C1AE4-26AE-4846-B224-70BAE1CF7927}"/>
              </a:ext>
            </a:extLst>
          </p:cNvPr>
          <p:cNvSpPr/>
          <p:nvPr/>
        </p:nvSpPr>
        <p:spPr>
          <a:xfrm>
            <a:off x="422677" y="2915049"/>
            <a:ext cx="1104445" cy="681821"/>
          </a:xfrm>
          <a:prstGeom prst="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支援者の</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algn="ctr"/>
            <a:r>
              <a:rPr kumimoji="1" lang="ja-JP" altLang="en-US" sz="1200" b="1" dirty="0">
                <a:solidFill>
                  <a:schemeClr val="tx1"/>
                </a:solidFill>
                <a:latin typeface="Meiryo UI" panose="020B0604030504040204" pitchFamily="50" charset="-128"/>
                <a:ea typeface="Meiryo UI" panose="020B0604030504040204" pitchFamily="50" charset="-128"/>
              </a:rPr>
              <a:t>関与状況</a:t>
            </a:r>
          </a:p>
        </p:txBody>
      </p:sp>
      <p:sp>
        <p:nvSpPr>
          <p:cNvPr id="32" name="正方形/長方形 31">
            <a:extLst>
              <a:ext uri="{FF2B5EF4-FFF2-40B4-BE49-F238E27FC236}">
                <a16:creationId xmlns:a16="http://schemas.microsoft.com/office/drawing/2014/main" id="{A2731044-378E-4194-9330-A46FA691B962}"/>
              </a:ext>
            </a:extLst>
          </p:cNvPr>
          <p:cNvSpPr/>
          <p:nvPr/>
        </p:nvSpPr>
        <p:spPr>
          <a:xfrm>
            <a:off x="422678" y="3681231"/>
            <a:ext cx="1104445" cy="1524839"/>
          </a:xfrm>
          <a:prstGeom prst="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支援の内容</a:t>
            </a:r>
          </a:p>
        </p:txBody>
      </p:sp>
      <p:sp>
        <p:nvSpPr>
          <p:cNvPr id="34" name="正方形/長方形 33">
            <a:extLst>
              <a:ext uri="{FF2B5EF4-FFF2-40B4-BE49-F238E27FC236}">
                <a16:creationId xmlns:a16="http://schemas.microsoft.com/office/drawing/2014/main" id="{22DA4B2B-DAD5-4A92-9B12-6CDC1610F2EA}"/>
              </a:ext>
            </a:extLst>
          </p:cNvPr>
          <p:cNvSpPr/>
          <p:nvPr/>
        </p:nvSpPr>
        <p:spPr>
          <a:xfrm>
            <a:off x="3523031" y="3682369"/>
            <a:ext cx="2699023" cy="137370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kumimoji="1" lang="ja-JP" altLang="en-US" sz="1200" kern="0" dirty="0">
                <a:solidFill>
                  <a:prstClr val="black"/>
                </a:solidFill>
                <a:latin typeface="Meiryo UI" panose="020B0604030504040204" pitchFamily="50" charset="-128"/>
                <a:ea typeface="Meiryo UI" panose="020B0604030504040204" pitchFamily="50" charset="-128"/>
              </a:rPr>
              <a:t>相談支援専門員から居住支援法人に相談</a:t>
            </a:r>
            <a:endParaRPr kumimoji="1" lang="en-US" altLang="ja-JP" sz="1200" kern="0" dirty="0">
              <a:solidFill>
                <a:prstClr val="black"/>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kumimoji="1" lang="ja-JP" altLang="en-US" sz="1200" kern="0" dirty="0">
                <a:solidFill>
                  <a:prstClr val="black"/>
                </a:solidFill>
                <a:latin typeface="Meiryo UI" panose="020B0604030504040204" pitchFamily="50" charset="-128"/>
                <a:ea typeface="Meiryo UI" panose="020B0604030504040204" pitchFamily="50" charset="-128"/>
              </a:rPr>
              <a:t>居住支援法人から物件の提案あり</a:t>
            </a:r>
            <a:endParaRPr kumimoji="1" lang="en-US" altLang="ja-JP" sz="1200" kern="0" dirty="0">
              <a:solidFill>
                <a:prstClr val="black"/>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kumimoji="1" lang="ja-JP" altLang="en-US" sz="1200" kern="0" dirty="0">
                <a:solidFill>
                  <a:prstClr val="black"/>
                </a:solidFill>
                <a:latin typeface="Meiryo UI" panose="020B0604030504040204" pitchFamily="50" charset="-128"/>
                <a:ea typeface="Meiryo UI" panose="020B0604030504040204" pitchFamily="50" charset="-128"/>
              </a:rPr>
              <a:t>ご本人の物件の希望を踏まえ、大家にスロープの設置を提案</a:t>
            </a:r>
            <a:r>
              <a:rPr kumimoji="1" lang="ja-JP" altLang="en-US" sz="1200" kern="0" dirty="0">
                <a:solidFill>
                  <a:schemeClr val="tx1"/>
                </a:solidFill>
                <a:latin typeface="Meiryo UI" panose="020B0604030504040204" pitchFamily="50" charset="-128"/>
                <a:ea typeface="Meiryo UI" panose="020B0604030504040204" pitchFamily="50" charset="-128"/>
              </a:rPr>
              <a:t>し、工事が実現</a:t>
            </a:r>
            <a:endParaRPr kumimoji="1" lang="en-US" altLang="ja-JP" sz="1200" kern="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kumimoji="1" lang="ja-JP" altLang="en-US" sz="1200" kern="0" dirty="0">
                <a:solidFill>
                  <a:schemeClr val="tx1"/>
                </a:solidFill>
                <a:latin typeface="Meiryo UI" panose="020B0604030504040204" pitchFamily="50" charset="-128"/>
                <a:ea typeface="Meiryo UI" panose="020B0604030504040204" pitchFamily="50" charset="-128"/>
              </a:rPr>
              <a:t>工事の進捗状況や退院後の生活支援について定期的な情報共有の場を設定</a:t>
            </a:r>
            <a:endParaRPr kumimoji="1" lang="en-US" altLang="ja-JP" sz="1200" kern="0" dirty="0">
              <a:solidFill>
                <a:prstClr val="black"/>
              </a:solidFill>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BACA3C94-F806-4C23-B055-168C942DC4B7}"/>
              </a:ext>
            </a:extLst>
          </p:cNvPr>
          <p:cNvSpPr/>
          <p:nvPr/>
        </p:nvSpPr>
        <p:spPr>
          <a:xfrm>
            <a:off x="6340143" y="3682126"/>
            <a:ext cx="2196597" cy="125142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生活支援に関する相談は主に自立生活援助事業者が対応する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kumimoji="1" lang="ja-JP" altLang="en-US" sz="1200" kern="0" dirty="0">
                <a:solidFill>
                  <a:schemeClr val="tx1"/>
                </a:solidFill>
                <a:latin typeface="Meiryo UI" panose="020B0604030504040204" pitchFamily="50" charset="-128"/>
                <a:ea typeface="Meiryo UI" panose="020B0604030504040204" pitchFamily="50" charset="-128"/>
              </a:rPr>
              <a:t>居住支援法人との定期的な情報共有も継続し、役割分担を行いながらご本人をサポート</a:t>
            </a:r>
            <a:endParaRPr kumimoji="1" lang="en-US" altLang="ja-JP" sz="1200" kern="0" dirty="0">
              <a:solidFill>
                <a:schemeClr val="tx1"/>
              </a:solidFill>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301C7CA2-22B4-4FC9-BF3B-6BADA7889FD7}"/>
              </a:ext>
            </a:extLst>
          </p:cNvPr>
          <p:cNvSpPr/>
          <p:nvPr/>
        </p:nvSpPr>
        <p:spPr>
          <a:xfrm>
            <a:off x="422677" y="1978964"/>
            <a:ext cx="1104445" cy="401186"/>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ご本人の状況</a:t>
            </a:r>
          </a:p>
        </p:txBody>
      </p:sp>
      <p:sp>
        <p:nvSpPr>
          <p:cNvPr id="37" name="正方形/長方形 36">
            <a:extLst>
              <a:ext uri="{FF2B5EF4-FFF2-40B4-BE49-F238E27FC236}">
                <a16:creationId xmlns:a16="http://schemas.microsoft.com/office/drawing/2014/main" id="{C88C1767-A64A-4801-81D6-FAD8A9DDAC30}"/>
              </a:ext>
            </a:extLst>
          </p:cNvPr>
          <p:cNvSpPr/>
          <p:nvPr/>
        </p:nvSpPr>
        <p:spPr>
          <a:xfrm>
            <a:off x="422677" y="2468196"/>
            <a:ext cx="1104445" cy="358077"/>
          </a:xfrm>
          <a:prstGeom prst="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支援の概況</a:t>
            </a:r>
          </a:p>
        </p:txBody>
      </p:sp>
      <p:sp>
        <p:nvSpPr>
          <p:cNvPr id="41" name="正方形/長方形 40">
            <a:extLst>
              <a:ext uri="{FF2B5EF4-FFF2-40B4-BE49-F238E27FC236}">
                <a16:creationId xmlns:a16="http://schemas.microsoft.com/office/drawing/2014/main" id="{65252546-2D8A-4D18-A1CB-2E6A75EF10B7}"/>
              </a:ext>
            </a:extLst>
          </p:cNvPr>
          <p:cNvSpPr/>
          <p:nvPr/>
        </p:nvSpPr>
        <p:spPr>
          <a:xfrm>
            <a:off x="3520218" y="1977732"/>
            <a:ext cx="2701835" cy="394531"/>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住居の決定と入居に向けた準備</a:t>
            </a:r>
          </a:p>
        </p:txBody>
      </p:sp>
      <p:sp>
        <p:nvSpPr>
          <p:cNvPr id="42" name="正方形/長方形 41">
            <a:extLst>
              <a:ext uri="{FF2B5EF4-FFF2-40B4-BE49-F238E27FC236}">
                <a16:creationId xmlns:a16="http://schemas.microsoft.com/office/drawing/2014/main" id="{984AC905-9A5F-44BD-883E-C1381017E1E1}"/>
              </a:ext>
            </a:extLst>
          </p:cNvPr>
          <p:cNvSpPr/>
          <p:nvPr/>
        </p:nvSpPr>
        <p:spPr>
          <a:xfrm>
            <a:off x="6309908" y="1977732"/>
            <a:ext cx="2226832" cy="394531"/>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一人暮らしを開始</a:t>
            </a:r>
          </a:p>
        </p:txBody>
      </p:sp>
      <p:sp>
        <p:nvSpPr>
          <p:cNvPr id="43" name="正方形/長方形 42">
            <a:extLst>
              <a:ext uri="{FF2B5EF4-FFF2-40B4-BE49-F238E27FC236}">
                <a16:creationId xmlns:a16="http://schemas.microsoft.com/office/drawing/2014/main" id="{1E9EE2C6-0F18-4A8D-8B93-FE88BF3AA308}"/>
              </a:ext>
            </a:extLst>
          </p:cNvPr>
          <p:cNvSpPr/>
          <p:nvPr/>
        </p:nvSpPr>
        <p:spPr>
          <a:xfrm>
            <a:off x="6692140" y="2864151"/>
            <a:ext cx="1252379" cy="256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モニタリング</a:t>
            </a:r>
          </a:p>
        </p:txBody>
      </p:sp>
      <p:sp>
        <p:nvSpPr>
          <p:cNvPr id="44" name="正方形/長方形 43">
            <a:extLst>
              <a:ext uri="{FF2B5EF4-FFF2-40B4-BE49-F238E27FC236}">
                <a16:creationId xmlns:a16="http://schemas.microsoft.com/office/drawing/2014/main" id="{83427258-58ED-479C-BBA3-6C957CBC63D9}"/>
              </a:ext>
            </a:extLst>
          </p:cNvPr>
          <p:cNvSpPr/>
          <p:nvPr/>
        </p:nvSpPr>
        <p:spPr>
          <a:xfrm>
            <a:off x="6540519" y="3092011"/>
            <a:ext cx="1404000" cy="256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定期的に情報共有</a:t>
            </a:r>
          </a:p>
        </p:txBody>
      </p:sp>
      <p:sp>
        <p:nvSpPr>
          <p:cNvPr id="33" name="正方形/長方形 32">
            <a:extLst>
              <a:ext uri="{FF2B5EF4-FFF2-40B4-BE49-F238E27FC236}">
                <a16:creationId xmlns:a16="http://schemas.microsoft.com/office/drawing/2014/main" id="{B1EA41A5-85C8-44A4-96C3-68A8F8F4BF10}"/>
              </a:ext>
            </a:extLst>
          </p:cNvPr>
          <p:cNvSpPr/>
          <p:nvPr/>
        </p:nvSpPr>
        <p:spPr>
          <a:xfrm>
            <a:off x="419101" y="1279367"/>
            <a:ext cx="8117639" cy="623424"/>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b="1" dirty="0">
                <a:solidFill>
                  <a:schemeClr val="tx1"/>
                </a:solidFill>
                <a:latin typeface="Meiryo UI" panose="020B0604030504040204" pitchFamily="50" charset="-128"/>
                <a:ea typeface="Meiryo UI" panose="020B0604030504040204" pitchFamily="50" charset="-128"/>
              </a:rPr>
              <a:t>A</a:t>
            </a:r>
            <a:r>
              <a:rPr kumimoji="1" lang="ja-JP" altLang="en-US" sz="1200" b="1" dirty="0">
                <a:solidFill>
                  <a:schemeClr val="tx1"/>
                </a:solidFill>
                <a:latin typeface="Meiryo UI" panose="020B0604030504040204" pitchFamily="50" charset="-128"/>
                <a:ea typeface="Meiryo UI" panose="020B0604030504040204" pitchFamily="50" charset="-128"/>
              </a:rPr>
              <a:t>さんのプロフィール</a:t>
            </a:r>
            <a:r>
              <a:rPr kumimoji="1" lang="ja-JP" altLang="en-US" sz="1200" dirty="0">
                <a:solidFill>
                  <a:schemeClr val="tx1"/>
                </a:solidFill>
                <a:latin typeface="Meiryo UI" panose="020B0604030504040204" pitchFamily="50" charset="-128"/>
                <a:ea typeface="Meiryo UI" panose="020B0604030504040204" pitchFamily="50" charset="-128"/>
              </a:rPr>
              <a:t>：</a:t>
            </a:r>
            <a:r>
              <a:rPr kumimoji="0" lang="ja-JP" altLang="en-US" sz="12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精神科病院に長期</a:t>
            </a:r>
            <a:r>
              <a:rPr lang="ja-JP" altLang="en-US" sz="1200" kern="0" dirty="0">
                <a:solidFill>
                  <a:schemeClr val="tx1"/>
                </a:solidFill>
                <a:latin typeface="Meiryo UI" panose="020B0604030504040204" pitchFamily="50" charset="-128"/>
                <a:ea typeface="Meiryo UI" panose="020B0604030504040204" pitchFamily="50" charset="-128"/>
              </a:rPr>
              <a:t>入院しており、一人暮らしを希望しているが、</a:t>
            </a:r>
            <a:r>
              <a:rPr kumimoji="0" lang="ja-JP" altLang="en-US" sz="12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車いす</a:t>
            </a:r>
            <a:r>
              <a:rPr lang="ja-JP" altLang="en-US" sz="1200" kern="0" dirty="0">
                <a:solidFill>
                  <a:schemeClr val="tx1"/>
                </a:solidFill>
                <a:latin typeface="Meiryo UI" panose="020B0604030504040204" pitchFamily="50" charset="-128"/>
                <a:ea typeface="Meiryo UI" panose="020B0604030504040204" pitchFamily="50" charset="-128"/>
              </a:rPr>
              <a:t>で生活ができるよい物件が見つからず、　</a:t>
            </a:r>
            <a:endParaRPr lang="en-US" altLang="ja-JP" sz="1200" kern="0" dirty="0">
              <a:solidFill>
                <a:schemeClr val="tx1"/>
              </a:solidFill>
              <a:latin typeface="Meiryo UI" panose="020B0604030504040204" pitchFamily="50" charset="-128"/>
              <a:ea typeface="Meiryo UI" panose="020B0604030504040204" pitchFamily="50" charset="-128"/>
            </a:endParaRPr>
          </a:p>
          <a:p>
            <a:r>
              <a:rPr lang="ja-JP" altLang="en-US" sz="1200" kern="0" dirty="0">
                <a:solidFill>
                  <a:schemeClr val="tx1"/>
                </a:solidFill>
                <a:latin typeface="Meiryo UI" panose="020B0604030504040204" pitchFamily="50" charset="-128"/>
                <a:ea typeface="Meiryo UI" panose="020B0604030504040204" pitchFamily="50" charset="-128"/>
              </a:rPr>
              <a:t>　　　　　　　　　　　　　 退院をあきらめかけていた。</a:t>
            </a:r>
            <a:endParaRPr lang="en-US" altLang="ja-JP" sz="1200" kern="0" dirty="0">
              <a:solidFill>
                <a:schemeClr val="tx1"/>
              </a:solidFill>
              <a:latin typeface="Meiryo UI" panose="020B0604030504040204" pitchFamily="50" charset="-128"/>
              <a:ea typeface="Meiryo UI" panose="020B0604030504040204" pitchFamily="50" charset="-128"/>
            </a:endParaRPr>
          </a:p>
          <a:p>
            <a:r>
              <a:rPr kumimoji="0" lang="ja-JP" altLang="en-US" sz="1200" b="1"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支援のきっかけ</a:t>
            </a:r>
            <a:r>
              <a:rPr kumimoji="0" lang="ja-JP" altLang="en-US" sz="12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：希望にあう物件が見つからず困っていた時に、相談支援専門員を介して居住支援法人の存在を知り、相談にいく。</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38" name="スライド番号プレースホルダー 3">
            <a:extLst>
              <a:ext uri="{FF2B5EF4-FFF2-40B4-BE49-F238E27FC236}">
                <a16:creationId xmlns:a16="http://schemas.microsoft.com/office/drawing/2014/main" id="{F890F63F-02FB-4508-A77C-DA5A323D13DC}"/>
              </a:ext>
            </a:extLst>
          </p:cNvPr>
          <p:cNvSpPr>
            <a:spLocks noGrp="1"/>
          </p:cNvSpPr>
          <p:nvPr>
            <p:ph type="sldNum" sz="quarter" idx="12"/>
          </p:nvPr>
        </p:nvSpPr>
        <p:spPr>
          <a:xfrm>
            <a:off x="6457950" y="6356351"/>
            <a:ext cx="2057400" cy="365125"/>
          </a:xfrm>
        </p:spPr>
        <p:txBody>
          <a:bodyPr/>
          <a:lstStyle/>
          <a:p>
            <a:fld id="{5FDA2957-D8DF-433F-96C1-785BB98D1D08}" type="slidenum">
              <a:rPr kumimoji="1" lang="ja-JP" altLang="en-US" smtClean="0"/>
              <a:t>145</a:t>
            </a:fld>
            <a:endParaRPr kumimoji="1" lang="ja-JP" altLang="en-US" dirty="0"/>
          </a:p>
        </p:txBody>
      </p:sp>
      <p:sp>
        <p:nvSpPr>
          <p:cNvPr id="45" name="吹き出し: 四角形 44">
            <a:extLst>
              <a:ext uri="{FF2B5EF4-FFF2-40B4-BE49-F238E27FC236}">
                <a16:creationId xmlns:a16="http://schemas.microsoft.com/office/drawing/2014/main" id="{7D5F0961-E2FF-445D-93A9-8F94B6B55E77}"/>
              </a:ext>
            </a:extLst>
          </p:cNvPr>
          <p:cNvSpPr/>
          <p:nvPr/>
        </p:nvSpPr>
        <p:spPr>
          <a:xfrm>
            <a:off x="419101" y="5292399"/>
            <a:ext cx="3564217" cy="1373703"/>
          </a:xfrm>
          <a:prstGeom prst="wedgeRectCallout">
            <a:avLst>
              <a:gd name="adj1" fmla="val 36807"/>
              <a:gd name="adj2" fmla="val -65712"/>
            </a:avLst>
          </a:prstGeom>
          <a:solidFill>
            <a:schemeClr val="accent2">
              <a:lumMod val="40000"/>
              <a:lumOff val="60000"/>
            </a:schemeClr>
          </a:solidFill>
          <a:ln w="3175" cap="flat" cmpd="sng" algn="ctr">
            <a:solidFill>
              <a:sysClr val="windowText" lastClr="000000"/>
            </a:solidFill>
            <a:prstDash val="solid"/>
            <a:miter lim="800000"/>
          </a:ln>
          <a:effectLst/>
        </p:spPr>
        <p:txBody>
          <a:bodyPr wrap="square" anchor="ctr">
            <a:noAutofit/>
          </a:bodyPr>
          <a:lstStyle/>
          <a:p>
            <a:r>
              <a:rPr lang="ja-JP" altLang="en-US" sz="1300" dirty="0">
                <a:latin typeface="Meiryo UI" panose="020B0604030504040204" pitchFamily="50" charset="-128"/>
                <a:ea typeface="Meiryo UI" panose="020B0604030504040204" pitchFamily="50" charset="-128"/>
              </a:rPr>
              <a:t>地域の住宅関係者との連携ができている居住支援法人の協力があることにより、</a:t>
            </a:r>
            <a:r>
              <a:rPr lang="ja-JP" altLang="en-US" sz="1300" b="1" dirty="0">
                <a:latin typeface="Meiryo UI" panose="020B0604030504040204" pitchFamily="50" charset="-128"/>
                <a:ea typeface="Meiryo UI" panose="020B0604030504040204" pitchFamily="50" charset="-128"/>
              </a:rPr>
              <a:t>住居について幅広い情報を得られる</a:t>
            </a:r>
            <a:r>
              <a:rPr lang="ja-JP" altLang="en-US" sz="1300" dirty="0">
                <a:latin typeface="Meiryo UI" panose="020B0604030504040204" pitchFamily="50" charset="-128"/>
                <a:ea typeface="Meiryo UI" panose="020B0604030504040204" pitchFamily="50" charset="-128"/>
              </a:rPr>
              <a:t>他、</a:t>
            </a:r>
            <a:endParaRPr lang="en-US" altLang="ja-JP" sz="1300" dirty="0">
              <a:latin typeface="Meiryo UI" panose="020B0604030504040204" pitchFamily="50" charset="-128"/>
              <a:ea typeface="Meiryo UI" panose="020B0604030504040204" pitchFamily="50" charset="-128"/>
            </a:endParaRPr>
          </a:p>
          <a:p>
            <a:r>
              <a:rPr lang="ja-JP" altLang="en-US" sz="1300" b="1" dirty="0">
                <a:latin typeface="Meiryo UI" panose="020B0604030504040204" pitchFamily="50" charset="-128"/>
                <a:ea typeface="Meiryo UI" panose="020B0604030504040204" pitchFamily="50" charset="-128"/>
              </a:rPr>
              <a:t>障害福祉関係者のみでは提案やその実行が難しい対応</a:t>
            </a:r>
            <a:r>
              <a:rPr lang="ja-JP" altLang="en-US" sz="1300" dirty="0">
                <a:latin typeface="Meiryo UI" panose="020B0604030504040204" pitchFamily="50" charset="-128"/>
                <a:ea typeface="Meiryo UI" panose="020B0604030504040204" pitchFamily="50" charset="-128"/>
              </a:rPr>
              <a:t>も実現できる可能性があります。</a:t>
            </a:r>
            <a:endParaRPr lang="en-US" altLang="ja-JP" sz="1300" dirty="0">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07462D28-8A45-4032-9914-98861E55F377}"/>
              </a:ext>
            </a:extLst>
          </p:cNvPr>
          <p:cNvSpPr txBox="1"/>
          <p:nvPr/>
        </p:nvSpPr>
        <p:spPr>
          <a:xfrm>
            <a:off x="7944518" y="49590"/>
            <a:ext cx="1120947" cy="396000"/>
          </a:xfrm>
          <a:prstGeom prst="rect">
            <a:avLst/>
          </a:prstGeom>
          <a:solidFill>
            <a:schemeClr val="bg1">
              <a:lumMod val="85000"/>
            </a:schemeClr>
          </a:solidFill>
        </p:spPr>
        <p:txBody>
          <a:bodyPr wrap="square" rtlCol="0" anchor="ctr">
            <a:spAutoFit/>
          </a:bodyPr>
          <a:lstStyle/>
          <a:p>
            <a:pPr algn="ctr"/>
            <a:r>
              <a:rPr kumimoji="1" lang="ja-JP" altLang="en-US" sz="1050" dirty="0">
                <a:latin typeface="メイリオ" panose="020B0604030504040204" pitchFamily="50" charset="-128"/>
                <a:ea typeface="メイリオ" panose="020B0604030504040204" pitchFamily="50" charset="-128"/>
              </a:rPr>
              <a:t>事例サンプル</a:t>
            </a:r>
            <a:endParaRPr kumimoji="1" lang="en-US" altLang="ja-JP" sz="1050" dirty="0">
              <a:latin typeface="メイリオ" panose="020B0604030504040204" pitchFamily="50" charset="-128"/>
              <a:ea typeface="メイリオ" panose="020B0604030504040204" pitchFamily="50" charset="-128"/>
            </a:endParaRPr>
          </a:p>
          <a:p>
            <a:pPr algn="ctr"/>
            <a:r>
              <a:rPr kumimoji="1" lang="ja-JP" altLang="en-US" sz="1050" dirty="0">
                <a:solidFill>
                  <a:srgbClr val="FF0000"/>
                </a:solidFill>
                <a:latin typeface="メイリオ" panose="020B0604030504040204" pitchFamily="50" charset="-128"/>
                <a:ea typeface="メイリオ" panose="020B0604030504040204" pitchFamily="50" charset="-128"/>
              </a:rPr>
              <a:t>（差替可）</a:t>
            </a:r>
            <a:endParaRPr kumimoji="1" lang="en-US" altLang="ja-JP" sz="105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7217119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矢印: 五方向 1">
            <a:extLst>
              <a:ext uri="{FF2B5EF4-FFF2-40B4-BE49-F238E27FC236}">
                <a16:creationId xmlns:a16="http://schemas.microsoft.com/office/drawing/2014/main" id="{3CF583BA-4516-4731-AD3A-2F9044FCFF33}"/>
              </a:ext>
            </a:extLst>
          </p:cNvPr>
          <p:cNvSpPr/>
          <p:nvPr/>
        </p:nvSpPr>
        <p:spPr>
          <a:xfrm>
            <a:off x="1615993" y="2313878"/>
            <a:ext cx="5278345" cy="303926"/>
          </a:xfrm>
          <a:prstGeom prst="homePlate">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大家が安心してアパートを貸せるだけの支援の仕組みを組み立て</a:t>
            </a:r>
          </a:p>
        </p:txBody>
      </p:sp>
      <p:sp>
        <p:nvSpPr>
          <p:cNvPr id="40" name="正方形/長方形 39">
            <a:extLst>
              <a:ext uri="{FF2B5EF4-FFF2-40B4-BE49-F238E27FC236}">
                <a16:creationId xmlns:a16="http://schemas.microsoft.com/office/drawing/2014/main" id="{B6A36E3B-3370-46F9-B646-07DFBBED2FF8}"/>
              </a:ext>
            </a:extLst>
          </p:cNvPr>
          <p:cNvSpPr/>
          <p:nvPr/>
        </p:nvSpPr>
        <p:spPr>
          <a:xfrm>
            <a:off x="1615994" y="1893521"/>
            <a:ext cx="2867133" cy="308895"/>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グループホームから退居後の住居探し</a:t>
            </a: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a:xfrm>
            <a:off x="6464065" y="6354535"/>
            <a:ext cx="2057400" cy="365125"/>
          </a:xfrm>
        </p:spPr>
        <p:txBody>
          <a:bodyPr/>
          <a:lstStyle/>
          <a:p>
            <a:fld id="{5FDA2957-D8DF-433F-96C1-785BB98D1D08}" type="slidenum">
              <a:rPr kumimoji="1" lang="ja-JP" altLang="en-US" smtClean="0"/>
              <a:t>146</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8203116"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1800" dirty="0">
                <a:latin typeface="Meiryo UI" panose="020B0604030504040204" pitchFamily="50" charset="-128"/>
                <a:ea typeface="Meiryo UI" panose="020B0604030504040204" pitchFamily="50" charset="-128"/>
              </a:rPr>
              <a:t>１）自立生活援助事業者と居住支援法人の連携により入居及び生活支援を実施②</a:t>
            </a:r>
          </a:p>
        </p:txBody>
      </p:sp>
      <p:sp>
        <p:nvSpPr>
          <p:cNvPr id="12" name="矢印: 五方向 11">
            <a:extLst>
              <a:ext uri="{FF2B5EF4-FFF2-40B4-BE49-F238E27FC236}">
                <a16:creationId xmlns:a16="http://schemas.microsoft.com/office/drawing/2014/main" id="{2E7F5F2E-BB92-457B-B236-52C7D1354E30}"/>
              </a:ext>
            </a:extLst>
          </p:cNvPr>
          <p:cNvSpPr/>
          <p:nvPr/>
        </p:nvSpPr>
        <p:spPr>
          <a:xfrm>
            <a:off x="6961825" y="2313875"/>
            <a:ext cx="1758427" cy="306662"/>
          </a:xfrm>
          <a:prstGeom prst="homePlate">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継続的な生活支援</a:t>
            </a:r>
          </a:p>
        </p:txBody>
      </p:sp>
      <p:sp>
        <p:nvSpPr>
          <p:cNvPr id="13" name="正方形/長方形 12">
            <a:extLst>
              <a:ext uri="{FF2B5EF4-FFF2-40B4-BE49-F238E27FC236}">
                <a16:creationId xmlns:a16="http://schemas.microsoft.com/office/drawing/2014/main" id="{C151176A-8E54-435C-85CD-45C82D77F543}"/>
              </a:ext>
            </a:extLst>
          </p:cNvPr>
          <p:cNvSpPr/>
          <p:nvPr/>
        </p:nvSpPr>
        <p:spPr>
          <a:xfrm>
            <a:off x="1615994" y="3537197"/>
            <a:ext cx="2867134" cy="213359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200" i="0" u="none" strike="noStrike" baseline="0" dirty="0">
                <a:solidFill>
                  <a:schemeClr val="tx1"/>
                </a:solidFill>
                <a:latin typeface="Meiryo UI" panose="020B0604030504040204" pitchFamily="50" charset="-128"/>
                <a:ea typeface="Meiryo UI" panose="020B0604030504040204" pitchFamily="50" charset="-128"/>
              </a:rPr>
              <a:t>障害者の入居に</a:t>
            </a:r>
            <a:r>
              <a:rPr lang="ja-JP" altLang="en-US" sz="1200" dirty="0">
                <a:solidFill>
                  <a:schemeClr val="tx1"/>
                </a:solidFill>
                <a:latin typeface="Meiryo UI" panose="020B0604030504040204" pitchFamily="50" charset="-128"/>
                <a:ea typeface="Meiryo UI" panose="020B0604030504040204" pitchFamily="50" charset="-128"/>
              </a:rPr>
              <a:t>当たって</a:t>
            </a:r>
            <a:r>
              <a:rPr lang="ja-JP" altLang="en-US" sz="1200" i="0" u="none" strike="noStrike" baseline="0" dirty="0">
                <a:solidFill>
                  <a:schemeClr val="tx1"/>
                </a:solidFill>
                <a:latin typeface="Meiryo UI" panose="020B0604030504040204" pitchFamily="50" charset="-128"/>
                <a:ea typeface="Meiryo UI" panose="020B0604030504040204" pitchFamily="50" charset="-128"/>
              </a:rPr>
              <a:t>は、</a:t>
            </a:r>
            <a:r>
              <a:rPr lang="ja-JP" altLang="en-US" sz="1200" b="1" dirty="0">
                <a:solidFill>
                  <a:schemeClr val="tx1"/>
                </a:solidFill>
                <a:latin typeface="Meiryo UI" panose="020B0604030504040204" pitchFamily="50" charset="-128"/>
                <a:ea typeface="Meiryo UI" panose="020B0604030504040204" pitchFamily="50" charset="-128"/>
              </a:rPr>
              <a:t>大家（賃貸人）</a:t>
            </a:r>
            <a:r>
              <a:rPr lang="ja-JP" altLang="en-US" sz="1200" b="1" i="0" u="none" strike="noStrike" baseline="0" dirty="0">
                <a:solidFill>
                  <a:schemeClr val="tx1"/>
                </a:solidFill>
                <a:latin typeface="Meiryo UI" panose="020B0604030504040204" pitchFamily="50" charset="-128"/>
                <a:ea typeface="Meiryo UI" panose="020B0604030504040204" pitchFamily="50" charset="-128"/>
              </a:rPr>
              <a:t>、不動産管理会社、家賃債務保証会社のいずれかが拒否を示す場合が多いため、対策を十分に検討</a:t>
            </a:r>
            <a:r>
              <a:rPr lang="ja-JP" altLang="en-US" sz="1200" b="0" i="0" u="none" strike="noStrike" baseline="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（主な「不安」としては、近隣とのトラブル、家賃の滞納、病気やパニックなどの緊急対応等）</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日頃の見守りは、複数の支援者と日常的に</a:t>
            </a:r>
            <a:r>
              <a:rPr kumimoji="1" lang="en-US" altLang="ja-JP" sz="1200" dirty="0">
                <a:solidFill>
                  <a:schemeClr val="tx1"/>
                </a:solidFill>
                <a:latin typeface="Meiryo UI" panose="020B0604030504040204" pitchFamily="50" charset="-128"/>
                <a:ea typeface="Meiryo UI" panose="020B0604030504040204" pitchFamily="50" charset="-128"/>
              </a:rPr>
              <a:t>SNS </a:t>
            </a:r>
            <a:r>
              <a:rPr kumimoji="1" lang="ja-JP" altLang="en-US" sz="1200" dirty="0">
                <a:solidFill>
                  <a:schemeClr val="tx1"/>
                </a:solidFill>
                <a:latin typeface="Meiryo UI" panose="020B0604030504040204" pitchFamily="50" charset="-128"/>
                <a:ea typeface="Meiryo UI" panose="020B0604030504040204" pitchFamily="50" charset="-128"/>
              </a:rPr>
              <a:t>等で相談できる仕組みや民間警備会社の見守りシステムも等も検討。</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合わせて、</a:t>
            </a:r>
            <a:r>
              <a:rPr kumimoji="1" lang="ja-JP" altLang="en-US" sz="1200" b="1" dirty="0">
                <a:solidFill>
                  <a:schemeClr val="tx1"/>
                </a:solidFill>
                <a:latin typeface="Meiryo UI" panose="020B0604030504040204" pitchFamily="50" charset="-128"/>
                <a:ea typeface="Meiryo UI" panose="020B0604030504040204" pitchFamily="50" charset="-128"/>
              </a:rPr>
              <a:t>日頃の見守りや緊急時対応のための自立生活援助の活用</a:t>
            </a:r>
            <a:r>
              <a:rPr kumimoji="1" lang="ja-JP" altLang="en-US" sz="1200" dirty="0">
                <a:solidFill>
                  <a:schemeClr val="tx1"/>
                </a:solidFill>
                <a:latin typeface="Meiryo UI" panose="020B0604030504040204" pitchFamily="50" charset="-128"/>
                <a:ea typeface="Meiryo UI" panose="020B0604030504040204" pitchFamily="50" charset="-128"/>
              </a:rPr>
              <a:t>も検討。</a:t>
            </a:r>
          </a:p>
        </p:txBody>
      </p:sp>
      <p:cxnSp>
        <p:nvCxnSpPr>
          <p:cNvPr id="5" name="直線矢印コネクタ 4">
            <a:extLst>
              <a:ext uri="{FF2B5EF4-FFF2-40B4-BE49-F238E27FC236}">
                <a16:creationId xmlns:a16="http://schemas.microsoft.com/office/drawing/2014/main" id="{F8576761-AA58-4A85-81DB-926018A0B89F}"/>
              </a:ext>
            </a:extLst>
          </p:cNvPr>
          <p:cNvCxnSpPr>
            <a:cxnSpLocks/>
          </p:cNvCxnSpPr>
          <p:nvPr/>
        </p:nvCxnSpPr>
        <p:spPr>
          <a:xfrm>
            <a:off x="1728054" y="2786552"/>
            <a:ext cx="5166284" cy="0"/>
          </a:xfrm>
          <a:prstGeom prst="straightConnector1">
            <a:avLst/>
          </a:prstGeom>
          <a:ln w="38100">
            <a:solidFill>
              <a:schemeClr val="accent4">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7" name="正方形/長方形 16">
            <a:extLst>
              <a:ext uri="{FF2B5EF4-FFF2-40B4-BE49-F238E27FC236}">
                <a16:creationId xmlns:a16="http://schemas.microsoft.com/office/drawing/2014/main" id="{B0D30349-3329-4213-8F2E-226210913E7E}"/>
              </a:ext>
            </a:extLst>
          </p:cNvPr>
          <p:cNvSpPr/>
          <p:nvPr/>
        </p:nvSpPr>
        <p:spPr>
          <a:xfrm>
            <a:off x="1978802" y="2667440"/>
            <a:ext cx="1252379" cy="256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居住支援法人</a:t>
            </a:r>
          </a:p>
        </p:txBody>
      </p:sp>
      <p:cxnSp>
        <p:nvCxnSpPr>
          <p:cNvPr id="18" name="直線矢印コネクタ 17">
            <a:extLst>
              <a:ext uri="{FF2B5EF4-FFF2-40B4-BE49-F238E27FC236}">
                <a16:creationId xmlns:a16="http://schemas.microsoft.com/office/drawing/2014/main" id="{0E4A8DD8-05F3-402F-8C9B-5C48502651F1}"/>
              </a:ext>
            </a:extLst>
          </p:cNvPr>
          <p:cNvCxnSpPr>
            <a:cxnSpLocks/>
          </p:cNvCxnSpPr>
          <p:nvPr/>
        </p:nvCxnSpPr>
        <p:spPr>
          <a:xfrm flipV="1">
            <a:off x="6983210" y="2786554"/>
            <a:ext cx="1693812" cy="16168"/>
          </a:xfrm>
          <a:prstGeom prst="straightConnector1">
            <a:avLst/>
          </a:prstGeom>
          <a:ln w="38100">
            <a:solidFill>
              <a:schemeClr val="accent4">
                <a:lumMod val="75000"/>
              </a:schemeClr>
            </a:solidFill>
            <a:prstDash val="dash"/>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a:extLst>
              <a:ext uri="{FF2B5EF4-FFF2-40B4-BE49-F238E27FC236}">
                <a16:creationId xmlns:a16="http://schemas.microsoft.com/office/drawing/2014/main" id="{B03C66FF-8B93-42F3-90BD-CEF5202299AB}"/>
              </a:ext>
            </a:extLst>
          </p:cNvPr>
          <p:cNvCxnSpPr>
            <a:cxnSpLocks/>
          </p:cNvCxnSpPr>
          <p:nvPr/>
        </p:nvCxnSpPr>
        <p:spPr>
          <a:xfrm>
            <a:off x="1728054" y="3047010"/>
            <a:ext cx="6948000" cy="0"/>
          </a:xfrm>
          <a:prstGeom prst="straightConnector1">
            <a:avLst/>
          </a:prstGeom>
          <a:ln w="38100">
            <a:solidFill>
              <a:schemeClr val="accent4">
                <a:lumMod val="75000"/>
              </a:schemeClr>
            </a:solidFill>
            <a:prstDash val="dash"/>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a:extLst>
              <a:ext uri="{FF2B5EF4-FFF2-40B4-BE49-F238E27FC236}">
                <a16:creationId xmlns:a16="http://schemas.microsoft.com/office/drawing/2014/main" id="{77DE1B29-5659-4452-A536-AE70E0D840F8}"/>
              </a:ext>
            </a:extLst>
          </p:cNvPr>
          <p:cNvCxnSpPr>
            <a:cxnSpLocks/>
          </p:cNvCxnSpPr>
          <p:nvPr/>
        </p:nvCxnSpPr>
        <p:spPr>
          <a:xfrm>
            <a:off x="5350440" y="3305676"/>
            <a:ext cx="3348000" cy="0"/>
          </a:xfrm>
          <a:prstGeom prst="straightConnector1">
            <a:avLst/>
          </a:prstGeom>
          <a:ln w="38100">
            <a:solidFill>
              <a:schemeClr val="accent4">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5" name="正方形/長方形 24">
            <a:extLst>
              <a:ext uri="{FF2B5EF4-FFF2-40B4-BE49-F238E27FC236}">
                <a16:creationId xmlns:a16="http://schemas.microsoft.com/office/drawing/2014/main" id="{85BC6310-3DB0-4785-9919-037C47DE272B}"/>
              </a:ext>
            </a:extLst>
          </p:cNvPr>
          <p:cNvSpPr/>
          <p:nvPr/>
        </p:nvSpPr>
        <p:spPr>
          <a:xfrm>
            <a:off x="4245994" y="3105080"/>
            <a:ext cx="1104446" cy="416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自立生活援助</a:t>
            </a:r>
          </a:p>
        </p:txBody>
      </p:sp>
      <p:sp>
        <p:nvSpPr>
          <p:cNvPr id="31" name="正方形/長方形 30">
            <a:extLst>
              <a:ext uri="{FF2B5EF4-FFF2-40B4-BE49-F238E27FC236}">
                <a16:creationId xmlns:a16="http://schemas.microsoft.com/office/drawing/2014/main" id="{E80C1AE4-26AE-4846-B224-70BAE1CF7927}"/>
              </a:ext>
            </a:extLst>
          </p:cNvPr>
          <p:cNvSpPr/>
          <p:nvPr/>
        </p:nvSpPr>
        <p:spPr>
          <a:xfrm>
            <a:off x="422677" y="2739461"/>
            <a:ext cx="1104445" cy="681821"/>
          </a:xfrm>
          <a:prstGeom prst="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支援者の</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algn="ctr"/>
            <a:r>
              <a:rPr kumimoji="1" lang="ja-JP" altLang="en-US" sz="1200" b="1" dirty="0">
                <a:solidFill>
                  <a:schemeClr val="tx1"/>
                </a:solidFill>
                <a:latin typeface="Meiryo UI" panose="020B0604030504040204" pitchFamily="50" charset="-128"/>
                <a:ea typeface="Meiryo UI" panose="020B0604030504040204" pitchFamily="50" charset="-128"/>
              </a:rPr>
              <a:t>関与状況</a:t>
            </a:r>
          </a:p>
        </p:txBody>
      </p:sp>
      <p:sp>
        <p:nvSpPr>
          <p:cNvPr id="32" name="正方形/長方形 31">
            <a:extLst>
              <a:ext uri="{FF2B5EF4-FFF2-40B4-BE49-F238E27FC236}">
                <a16:creationId xmlns:a16="http://schemas.microsoft.com/office/drawing/2014/main" id="{A2731044-378E-4194-9330-A46FA691B962}"/>
              </a:ext>
            </a:extLst>
          </p:cNvPr>
          <p:cNvSpPr/>
          <p:nvPr/>
        </p:nvSpPr>
        <p:spPr>
          <a:xfrm>
            <a:off x="422677" y="3539007"/>
            <a:ext cx="1104445" cy="2133595"/>
          </a:xfrm>
          <a:prstGeom prst="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支援の内容</a:t>
            </a:r>
          </a:p>
        </p:txBody>
      </p:sp>
      <p:sp>
        <p:nvSpPr>
          <p:cNvPr id="34" name="正方形/長方形 33">
            <a:extLst>
              <a:ext uri="{FF2B5EF4-FFF2-40B4-BE49-F238E27FC236}">
                <a16:creationId xmlns:a16="http://schemas.microsoft.com/office/drawing/2014/main" id="{22DA4B2B-DAD5-4A92-9B12-6CDC1610F2EA}"/>
              </a:ext>
            </a:extLst>
          </p:cNvPr>
          <p:cNvSpPr/>
          <p:nvPr/>
        </p:nvSpPr>
        <p:spPr>
          <a:xfrm>
            <a:off x="4572000" y="3540146"/>
            <a:ext cx="2322339" cy="180639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kumimoji="1" lang="ja-JP" altLang="en-US" sz="1200" kern="0" dirty="0">
                <a:solidFill>
                  <a:prstClr val="black"/>
                </a:solidFill>
                <a:latin typeface="Meiryo UI" panose="020B0604030504040204" pitchFamily="50" charset="-128"/>
                <a:ea typeface="Meiryo UI" panose="020B0604030504040204" pitchFamily="50" charset="-128"/>
              </a:rPr>
              <a:t>住宅確保要配慮者に対応可能な家賃債務保証会社に切り替えてもらう形で入居支援を実施。</a:t>
            </a:r>
            <a:endParaRPr kumimoji="1" lang="en-US" altLang="ja-JP" sz="1200" kern="0" dirty="0">
              <a:solidFill>
                <a:prstClr val="black"/>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kumimoji="1" lang="ja-JP" altLang="en-US" sz="1200" kern="0" dirty="0">
                <a:solidFill>
                  <a:prstClr val="black"/>
                </a:solidFill>
                <a:latin typeface="Meiryo UI" panose="020B0604030504040204" pitchFamily="50" charset="-128"/>
                <a:ea typeface="Meiryo UI" panose="020B0604030504040204" pitchFamily="50" charset="-128"/>
              </a:rPr>
              <a:t>入居が可能になったら、生活支援のための様々な支援関係者のネットワークを構築。</a:t>
            </a:r>
            <a:endParaRPr kumimoji="1" lang="en-US" altLang="ja-JP" sz="1200" kern="0" dirty="0">
              <a:solidFill>
                <a:prstClr val="black"/>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kumimoji="1" lang="ja-JP" altLang="en-US" sz="1200" kern="0" dirty="0">
                <a:solidFill>
                  <a:prstClr val="black"/>
                </a:solidFill>
                <a:latin typeface="Meiryo UI" panose="020B0604030504040204" pitchFamily="50" charset="-128"/>
                <a:ea typeface="Meiryo UI" panose="020B0604030504040204" pitchFamily="50" charset="-128"/>
              </a:rPr>
              <a:t>これらを居住支援計画に盛り込み、</a:t>
            </a:r>
            <a:r>
              <a:rPr kumimoji="1" lang="ja-JP" altLang="en-US" sz="1200" b="1" kern="0" dirty="0">
                <a:solidFill>
                  <a:prstClr val="black"/>
                </a:solidFill>
                <a:latin typeface="Meiryo UI" panose="020B0604030504040204" pitchFamily="50" charset="-128"/>
                <a:ea typeface="Meiryo UI" panose="020B0604030504040204" pitchFamily="50" charset="-128"/>
              </a:rPr>
              <a:t>ご本人・賃貸人関係者・支援関係者の「安心」を醸成</a:t>
            </a:r>
            <a:r>
              <a:rPr kumimoji="1" lang="ja-JP" altLang="en-US" sz="1200" kern="0" dirty="0">
                <a:solidFill>
                  <a:prstClr val="black"/>
                </a:solidFill>
                <a:latin typeface="Meiryo UI" panose="020B0604030504040204" pitchFamily="50" charset="-128"/>
                <a:ea typeface="Meiryo UI" panose="020B0604030504040204" pitchFamily="50" charset="-128"/>
              </a:rPr>
              <a:t>していく</a:t>
            </a:r>
            <a:endParaRPr kumimoji="1" lang="en-US" altLang="ja-JP" sz="1200" kern="0" dirty="0">
              <a:solidFill>
                <a:prstClr val="black"/>
              </a:solidFill>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BACA3C94-F806-4C23-B055-168C942DC4B7}"/>
              </a:ext>
            </a:extLst>
          </p:cNvPr>
          <p:cNvSpPr/>
          <p:nvPr/>
        </p:nvSpPr>
        <p:spPr>
          <a:xfrm>
            <a:off x="6983211" y="3539904"/>
            <a:ext cx="1737042" cy="101001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kumimoji="1" lang="ja-JP" altLang="en-US" sz="1200" kern="0" dirty="0">
                <a:solidFill>
                  <a:prstClr val="black"/>
                </a:solidFill>
                <a:latin typeface="Meiryo UI" panose="020B0604030504040204" pitchFamily="50" charset="-128"/>
                <a:ea typeface="Meiryo UI" panose="020B0604030504040204" pitchFamily="50" charset="-128"/>
              </a:rPr>
              <a:t>入居後は自立生活援助を中心に生活支援を継続</a:t>
            </a:r>
            <a:endParaRPr kumimoji="1" lang="en-US" altLang="ja-JP" sz="1200" kern="0" dirty="0">
              <a:solidFill>
                <a:prstClr val="black"/>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kumimoji="1" lang="ja-JP" altLang="en-US" sz="1200" kern="0" dirty="0">
                <a:solidFill>
                  <a:prstClr val="black"/>
                </a:solidFill>
                <a:latin typeface="Meiryo UI" panose="020B0604030504040204" pitchFamily="50" charset="-128"/>
                <a:ea typeface="Meiryo UI" panose="020B0604030504040204" pitchFamily="50" charset="-128"/>
              </a:rPr>
              <a:t>居住支援法人とも定期的に情報共有を継続</a:t>
            </a:r>
            <a:endParaRPr kumimoji="1" lang="en-US" altLang="ja-JP" sz="1200" kern="0" dirty="0">
              <a:solidFill>
                <a:prstClr val="black"/>
              </a:solidFill>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301C7CA2-22B4-4FC9-BF3B-6BADA7889FD7}"/>
              </a:ext>
            </a:extLst>
          </p:cNvPr>
          <p:cNvSpPr/>
          <p:nvPr/>
        </p:nvSpPr>
        <p:spPr>
          <a:xfrm>
            <a:off x="422677" y="1893521"/>
            <a:ext cx="1104445" cy="314105"/>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ご本人の状況</a:t>
            </a:r>
          </a:p>
        </p:txBody>
      </p:sp>
      <p:sp>
        <p:nvSpPr>
          <p:cNvPr id="37" name="正方形/長方形 36">
            <a:extLst>
              <a:ext uri="{FF2B5EF4-FFF2-40B4-BE49-F238E27FC236}">
                <a16:creationId xmlns:a16="http://schemas.microsoft.com/office/drawing/2014/main" id="{C88C1767-A64A-4801-81D6-FAD8A9DDAC30}"/>
              </a:ext>
            </a:extLst>
          </p:cNvPr>
          <p:cNvSpPr/>
          <p:nvPr/>
        </p:nvSpPr>
        <p:spPr>
          <a:xfrm>
            <a:off x="422676" y="2299613"/>
            <a:ext cx="1104445" cy="341620"/>
          </a:xfrm>
          <a:prstGeom prst="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支援の概況</a:t>
            </a:r>
          </a:p>
        </p:txBody>
      </p:sp>
      <p:sp>
        <p:nvSpPr>
          <p:cNvPr id="41" name="正方形/長方形 40">
            <a:extLst>
              <a:ext uri="{FF2B5EF4-FFF2-40B4-BE49-F238E27FC236}">
                <a16:creationId xmlns:a16="http://schemas.microsoft.com/office/drawing/2014/main" id="{65252546-2D8A-4D18-A1CB-2E6A75EF10B7}"/>
              </a:ext>
            </a:extLst>
          </p:cNvPr>
          <p:cNvSpPr/>
          <p:nvPr/>
        </p:nvSpPr>
        <p:spPr>
          <a:xfrm>
            <a:off x="4572000" y="1893521"/>
            <a:ext cx="2322339" cy="308895"/>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入居に向けた準備</a:t>
            </a:r>
          </a:p>
        </p:txBody>
      </p:sp>
      <p:sp>
        <p:nvSpPr>
          <p:cNvPr id="42" name="正方形/長方形 41">
            <a:extLst>
              <a:ext uri="{FF2B5EF4-FFF2-40B4-BE49-F238E27FC236}">
                <a16:creationId xmlns:a16="http://schemas.microsoft.com/office/drawing/2014/main" id="{984AC905-9A5F-44BD-883E-C1381017E1E1}"/>
              </a:ext>
            </a:extLst>
          </p:cNvPr>
          <p:cNvSpPr/>
          <p:nvPr/>
        </p:nvSpPr>
        <p:spPr>
          <a:xfrm>
            <a:off x="6983210" y="1870297"/>
            <a:ext cx="1737043" cy="308895"/>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一人暮らしを継続</a:t>
            </a:r>
          </a:p>
        </p:txBody>
      </p:sp>
      <p:sp>
        <p:nvSpPr>
          <p:cNvPr id="43" name="正方形/長方形 42">
            <a:extLst>
              <a:ext uri="{FF2B5EF4-FFF2-40B4-BE49-F238E27FC236}">
                <a16:creationId xmlns:a16="http://schemas.microsoft.com/office/drawing/2014/main" id="{1E9EE2C6-0F18-4A8D-8B93-FE88BF3AA308}"/>
              </a:ext>
            </a:extLst>
          </p:cNvPr>
          <p:cNvSpPr/>
          <p:nvPr/>
        </p:nvSpPr>
        <p:spPr>
          <a:xfrm>
            <a:off x="7142501" y="2667440"/>
            <a:ext cx="1260000" cy="276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定期的に情報共有</a:t>
            </a:r>
          </a:p>
        </p:txBody>
      </p:sp>
      <p:sp>
        <p:nvSpPr>
          <p:cNvPr id="44" name="正方形/長方形 43">
            <a:extLst>
              <a:ext uri="{FF2B5EF4-FFF2-40B4-BE49-F238E27FC236}">
                <a16:creationId xmlns:a16="http://schemas.microsoft.com/office/drawing/2014/main" id="{83427258-58ED-479C-BBA3-6C957CBC63D9}"/>
              </a:ext>
            </a:extLst>
          </p:cNvPr>
          <p:cNvSpPr/>
          <p:nvPr/>
        </p:nvSpPr>
        <p:spPr>
          <a:xfrm>
            <a:off x="3648492" y="2923703"/>
            <a:ext cx="1404000" cy="256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適宜情報連携</a:t>
            </a:r>
          </a:p>
        </p:txBody>
      </p:sp>
      <p:sp>
        <p:nvSpPr>
          <p:cNvPr id="33" name="正方形/長方形 32">
            <a:extLst>
              <a:ext uri="{FF2B5EF4-FFF2-40B4-BE49-F238E27FC236}">
                <a16:creationId xmlns:a16="http://schemas.microsoft.com/office/drawing/2014/main" id="{B1EA41A5-85C8-44A4-96C3-68A8F8F4BF10}"/>
              </a:ext>
            </a:extLst>
          </p:cNvPr>
          <p:cNvSpPr/>
          <p:nvPr/>
        </p:nvSpPr>
        <p:spPr>
          <a:xfrm>
            <a:off x="419101" y="1349921"/>
            <a:ext cx="8301153" cy="455554"/>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b="1" dirty="0">
                <a:solidFill>
                  <a:schemeClr val="tx1"/>
                </a:solidFill>
                <a:latin typeface="Meiryo UI" panose="020B0604030504040204" pitchFamily="50" charset="-128"/>
                <a:ea typeface="Meiryo UI" panose="020B0604030504040204" pitchFamily="50" charset="-128"/>
              </a:rPr>
              <a:t>C</a:t>
            </a:r>
            <a:r>
              <a:rPr kumimoji="1" lang="ja-JP" altLang="en-US" sz="1200" b="1" dirty="0">
                <a:solidFill>
                  <a:schemeClr val="tx1"/>
                </a:solidFill>
                <a:latin typeface="Meiryo UI" panose="020B0604030504040204" pitchFamily="50" charset="-128"/>
                <a:ea typeface="Meiryo UI" panose="020B0604030504040204" pitchFamily="50" charset="-128"/>
              </a:rPr>
              <a:t>さんのプロフィール</a:t>
            </a:r>
            <a:r>
              <a:rPr kumimoji="1" lang="ja-JP" altLang="en-US" sz="1200" dirty="0">
                <a:solidFill>
                  <a:schemeClr val="tx1"/>
                </a:solidFill>
                <a:latin typeface="Meiryo UI" panose="020B0604030504040204" pitchFamily="50" charset="-128"/>
                <a:ea typeface="Meiryo UI" panose="020B0604030504040204" pitchFamily="50" charset="-128"/>
              </a:rPr>
              <a:t>：知的障害のある</a:t>
            </a:r>
            <a:r>
              <a:rPr kumimoji="1" lang="en-US" altLang="ja-JP" sz="1200" dirty="0">
                <a:solidFill>
                  <a:schemeClr val="tx1"/>
                </a:solidFill>
                <a:latin typeface="Meiryo UI" panose="020B0604030504040204" pitchFamily="50" charset="-128"/>
                <a:ea typeface="Meiryo UI" panose="020B0604030504040204" pitchFamily="50" charset="-128"/>
              </a:rPr>
              <a:t>40</a:t>
            </a:r>
            <a:r>
              <a:rPr kumimoji="1" lang="ja-JP" altLang="en-US" sz="1200" dirty="0">
                <a:solidFill>
                  <a:schemeClr val="tx1"/>
                </a:solidFill>
                <a:latin typeface="Meiryo UI" panose="020B0604030504040204" pitchFamily="50" charset="-128"/>
                <a:ea typeface="Meiryo UI" panose="020B0604030504040204" pitchFamily="50" charset="-128"/>
              </a:rPr>
              <a:t>代女性。グループホームでは他の入居者との折り合いが悪く、精神的にも崩れつつある状況</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r>
              <a:rPr kumimoji="0"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支援のきっかけ</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：グループホーム運営側</a:t>
            </a:r>
            <a:r>
              <a:rPr kumimoji="0" lang="ja-JP" altLang="en-US" sz="12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から転居を勧められる</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が、ご本人は一人暮らしを強く希望し、居住支援法人が支援に入る。</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38" name="コンテンツ プレースホルダー 2">
            <a:extLst>
              <a:ext uri="{FF2B5EF4-FFF2-40B4-BE49-F238E27FC236}">
                <a16:creationId xmlns:a16="http://schemas.microsoft.com/office/drawing/2014/main" id="{56F77562-84D8-450C-A75D-F5E0066FBA7B}"/>
              </a:ext>
            </a:extLst>
          </p:cNvPr>
          <p:cNvSpPr txBox="1">
            <a:spLocks/>
          </p:cNvSpPr>
          <p:nvPr/>
        </p:nvSpPr>
        <p:spPr>
          <a:xfrm>
            <a:off x="607260" y="809233"/>
            <a:ext cx="7886700" cy="5408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知的障害のある</a:t>
            </a:r>
            <a:r>
              <a:rPr kumimoji="0"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a:t>
            </a: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さんが、居住支援法人の支援によりグループホームからアパートへの転居を実現し、自立生活援助の支援を受けて一人暮らしを継続していく支援事例を以下に示します。</a:t>
            </a:r>
            <a:endParaRPr kumimoji="0" lang="en-US" altLang="ja-JP" sz="1400" kern="0" dirty="0">
              <a:solidFill>
                <a:prstClr val="black"/>
              </a:solidFill>
              <a:latin typeface="Meiryo UI" panose="020B0604030504040204" pitchFamily="50" charset="-128"/>
              <a:ea typeface="Meiryo UI" panose="020B0604030504040204" pitchFamily="50" charset="-128"/>
            </a:endParaRPr>
          </a:p>
          <a:p>
            <a:pPr marL="0" indent="0">
              <a:buNone/>
            </a:pPr>
            <a:endParaRPr kumimoji="0" lang="en-US" altLang="ja-JP" sz="1400" kern="0" dirty="0">
              <a:solidFill>
                <a:prstClr val="black"/>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A11EC11C-60D9-45F3-95B4-80DFD69C7927}"/>
              </a:ext>
            </a:extLst>
          </p:cNvPr>
          <p:cNvSpPr/>
          <p:nvPr/>
        </p:nvSpPr>
        <p:spPr>
          <a:xfrm>
            <a:off x="2062325" y="2923703"/>
            <a:ext cx="1104445" cy="233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計画相談支援</a:t>
            </a:r>
          </a:p>
        </p:txBody>
      </p:sp>
      <p:sp>
        <p:nvSpPr>
          <p:cNvPr id="45" name="吹き出し: 四角形 44">
            <a:extLst>
              <a:ext uri="{FF2B5EF4-FFF2-40B4-BE49-F238E27FC236}">
                <a16:creationId xmlns:a16="http://schemas.microsoft.com/office/drawing/2014/main" id="{5C7FD2BB-3CAD-4A48-A06C-FC8F1ADF2E68}"/>
              </a:ext>
            </a:extLst>
          </p:cNvPr>
          <p:cNvSpPr/>
          <p:nvPr/>
        </p:nvSpPr>
        <p:spPr>
          <a:xfrm>
            <a:off x="415512" y="5884432"/>
            <a:ext cx="4067615" cy="835227"/>
          </a:xfrm>
          <a:prstGeom prst="wedgeRectCallout">
            <a:avLst>
              <a:gd name="adj1" fmla="val 14440"/>
              <a:gd name="adj2" fmla="val -68875"/>
            </a:avLst>
          </a:prstGeom>
          <a:solidFill>
            <a:schemeClr val="accent2">
              <a:lumMod val="40000"/>
              <a:lumOff val="60000"/>
            </a:schemeClr>
          </a:solidFill>
          <a:ln w="3175" cap="flat" cmpd="sng" algn="ctr">
            <a:solidFill>
              <a:sysClr val="windowText" lastClr="000000"/>
            </a:solidFill>
            <a:prstDash val="solid"/>
            <a:miter lim="800000"/>
          </a:ln>
          <a:effectLst/>
        </p:spPr>
        <p:txBody>
          <a:bodyPr wrap="square" anchor="ctr">
            <a:noAutofit/>
          </a:bodyPr>
          <a:lstStyle/>
          <a:p>
            <a:r>
              <a:rPr lang="ja-JP" altLang="en-US" sz="1300" dirty="0">
                <a:latin typeface="Meiryo UI" panose="020B0604030504040204" pitchFamily="50" charset="-128"/>
                <a:ea typeface="Meiryo UI" panose="020B0604030504040204" pitchFamily="50" charset="-128"/>
              </a:rPr>
              <a:t>賃貸人関係者に安心して頂くための生活支援の組み立てでは、居住支援法人ならではの仕組みやネットワークと、自立生活援助の特色を活かした支援を効果的に組合せましょう。</a:t>
            </a:r>
            <a:endParaRPr lang="en-US" altLang="ja-JP" sz="1300" dirty="0">
              <a:latin typeface="Meiryo UI" panose="020B0604030504040204" pitchFamily="50" charset="-128"/>
              <a:ea typeface="Meiryo UI" panose="020B0604030504040204" pitchFamily="50" charset="-128"/>
            </a:endParaRPr>
          </a:p>
        </p:txBody>
      </p:sp>
      <p:sp>
        <p:nvSpPr>
          <p:cNvPr id="46" name="吹き出し: 四角形 45">
            <a:extLst>
              <a:ext uri="{FF2B5EF4-FFF2-40B4-BE49-F238E27FC236}">
                <a16:creationId xmlns:a16="http://schemas.microsoft.com/office/drawing/2014/main" id="{16390375-CCF6-4E55-8575-EBD8FDC238F9}"/>
              </a:ext>
            </a:extLst>
          </p:cNvPr>
          <p:cNvSpPr/>
          <p:nvPr/>
        </p:nvSpPr>
        <p:spPr>
          <a:xfrm>
            <a:off x="4569677" y="5629567"/>
            <a:ext cx="3069518" cy="1090093"/>
          </a:xfrm>
          <a:prstGeom prst="wedgeRectCallout">
            <a:avLst>
              <a:gd name="adj1" fmla="val -30899"/>
              <a:gd name="adj2" fmla="val -69824"/>
            </a:avLst>
          </a:prstGeom>
          <a:solidFill>
            <a:schemeClr val="accent2">
              <a:lumMod val="40000"/>
              <a:lumOff val="60000"/>
            </a:schemeClr>
          </a:solidFill>
          <a:ln w="3175" cap="flat" cmpd="sng" algn="ctr">
            <a:solidFill>
              <a:sysClr val="windowText" lastClr="000000"/>
            </a:solidFill>
            <a:prstDash val="solid"/>
            <a:miter lim="800000"/>
          </a:ln>
          <a:effectLst/>
        </p:spPr>
        <p:txBody>
          <a:bodyPr wrap="square" anchor="ctr">
            <a:noAutofit/>
          </a:bodyPr>
          <a:lstStyle/>
          <a:p>
            <a:r>
              <a:rPr lang="ja-JP" altLang="en-US" sz="1300" dirty="0">
                <a:latin typeface="Meiryo UI" panose="020B0604030504040204" pitchFamily="50" charset="-128"/>
                <a:ea typeface="Meiryo UI" panose="020B0604030504040204" pitchFamily="50" charset="-128"/>
              </a:rPr>
              <a:t>左記で検討した入居後の支援の計画を、　</a:t>
            </a:r>
            <a:r>
              <a:rPr lang="ja-JP" altLang="en-US" sz="1300" b="1" dirty="0">
                <a:latin typeface="Meiryo UI" panose="020B0604030504040204" pitchFamily="50" charset="-128"/>
                <a:ea typeface="Meiryo UI" panose="020B0604030504040204" pitchFamily="50" charset="-128"/>
              </a:rPr>
              <a:t>賃貸人関係者の視点でわかりやすく整理し、提示する</a:t>
            </a:r>
            <a:r>
              <a:rPr lang="ja-JP" altLang="en-US" sz="1300" dirty="0">
                <a:latin typeface="Meiryo UI" panose="020B0604030504040204" pitchFamily="50" charset="-128"/>
                <a:ea typeface="Meiryo UI" panose="020B0604030504040204" pitchFamily="50" charset="-128"/>
              </a:rPr>
              <a:t>ことが重要です。</a:t>
            </a:r>
            <a:endParaRPr lang="en-US" altLang="ja-JP" sz="1300" dirty="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p.149</a:t>
            </a:r>
            <a:r>
              <a:rPr lang="ja-JP" altLang="en-US" sz="1300" dirty="0">
                <a:latin typeface="Meiryo UI" panose="020B0604030504040204" pitchFamily="50" charset="-128"/>
                <a:ea typeface="Meiryo UI" panose="020B0604030504040204" pitchFamily="50" charset="-128"/>
              </a:rPr>
              <a:t>に示す「生活サポートシート」も適宜参考にしてください。</a:t>
            </a:r>
            <a:endParaRPr lang="en-US" altLang="ja-JP" sz="1300" dirty="0">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CAEE7FD4-630C-412E-BFED-5BAB14E9D23A}"/>
              </a:ext>
            </a:extLst>
          </p:cNvPr>
          <p:cNvSpPr txBox="1"/>
          <p:nvPr/>
        </p:nvSpPr>
        <p:spPr>
          <a:xfrm>
            <a:off x="7944518" y="49590"/>
            <a:ext cx="1120947" cy="396000"/>
          </a:xfrm>
          <a:prstGeom prst="rect">
            <a:avLst/>
          </a:prstGeom>
          <a:solidFill>
            <a:schemeClr val="bg1">
              <a:lumMod val="85000"/>
            </a:schemeClr>
          </a:solidFill>
        </p:spPr>
        <p:txBody>
          <a:bodyPr wrap="square" rtlCol="0" anchor="ctr">
            <a:spAutoFit/>
          </a:bodyPr>
          <a:lstStyle/>
          <a:p>
            <a:pPr algn="ctr"/>
            <a:r>
              <a:rPr kumimoji="1" lang="ja-JP" altLang="en-US" sz="1050" dirty="0">
                <a:latin typeface="メイリオ" panose="020B0604030504040204" pitchFamily="50" charset="-128"/>
                <a:ea typeface="メイリオ" panose="020B0604030504040204" pitchFamily="50" charset="-128"/>
              </a:rPr>
              <a:t>事例サンプル</a:t>
            </a:r>
            <a:endParaRPr kumimoji="1" lang="en-US" altLang="ja-JP" sz="1050" dirty="0">
              <a:latin typeface="メイリオ" panose="020B0604030504040204" pitchFamily="50" charset="-128"/>
              <a:ea typeface="メイリオ" panose="020B0604030504040204" pitchFamily="50" charset="-128"/>
            </a:endParaRPr>
          </a:p>
          <a:p>
            <a:pPr algn="ctr"/>
            <a:r>
              <a:rPr kumimoji="1" lang="ja-JP" altLang="en-US" sz="1050" dirty="0">
                <a:solidFill>
                  <a:srgbClr val="FF0000"/>
                </a:solidFill>
                <a:latin typeface="メイリオ" panose="020B0604030504040204" pitchFamily="50" charset="-128"/>
                <a:ea typeface="メイリオ" panose="020B0604030504040204" pitchFamily="50" charset="-128"/>
              </a:rPr>
              <a:t>（差替可）</a:t>
            </a:r>
            <a:endParaRPr kumimoji="1" lang="en-US" altLang="ja-JP" sz="105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4123009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吹き出し: 四角形 45">
            <a:extLst>
              <a:ext uri="{FF2B5EF4-FFF2-40B4-BE49-F238E27FC236}">
                <a16:creationId xmlns:a16="http://schemas.microsoft.com/office/drawing/2014/main" id="{16390375-CCF6-4E55-8575-EBD8FDC238F9}"/>
              </a:ext>
            </a:extLst>
          </p:cNvPr>
          <p:cNvSpPr/>
          <p:nvPr/>
        </p:nvSpPr>
        <p:spPr>
          <a:xfrm>
            <a:off x="3320054" y="5438215"/>
            <a:ext cx="5408433" cy="1229490"/>
          </a:xfrm>
          <a:prstGeom prst="wedgeRectCallout">
            <a:avLst>
              <a:gd name="adj1" fmla="val 9719"/>
              <a:gd name="adj2" fmla="val -59454"/>
            </a:avLst>
          </a:prstGeom>
          <a:solidFill>
            <a:schemeClr val="accent2">
              <a:lumMod val="40000"/>
              <a:lumOff val="60000"/>
            </a:schemeClr>
          </a:solidFill>
          <a:ln w="3175" cap="flat" cmpd="sng" algn="ctr">
            <a:solidFill>
              <a:sysClr val="windowText" lastClr="000000"/>
            </a:solidFill>
            <a:prstDash val="solid"/>
            <a:miter lim="800000"/>
          </a:ln>
          <a:effectLst/>
        </p:spPr>
        <p:txBody>
          <a:bodyPr wrap="square" anchor="ctr">
            <a:noAutofit/>
          </a:bodyPr>
          <a:lstStyle/>
          <a:p>
            <a:r>
              <a:rPr lang="ja-JP" altLang="en-US" sz="1300" dirty="0">
                <a:latin typeface="Meiryo UI" panose="020B0604030504040204" pitchFamily="50" charset="-128"/>
                <a:ea typeface="Meiryo UI" panose="020B0604030504040204" pitchFamily="50" charset="-128"/>
              </a:rPr>
              <a:t>居住支援法人と自立生活援助の連携のあり方は、両者の強みに応じて柔軟に調整が必要ですが、居住支援法人が大家・近隣住民への対応をサポート、自立生活援助事業者がご本人の支援を担当する分担が一案です。</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居住支援法人がこれまでの知見やノウハウを生かして自立生活援助事業者に助言をしたり、大家や近隣住民とのコミュニケーションを担当したりすることで、居住支援がスムーズになる場合もあるようです。</a:t>
            </a:r>
            <a:endParaRPr lang="en-US" altLang="ja-JP" sz="1300" dirty="0">
              <a:latin typeface="Meiryo UI" panose="020B0604030504040204" pitchFamily="50" charset="-128"/>
              <a:ea typeface="Meiryo UI" panose="020B0604030504040204" pitchFamily="50" charset="-128"/>
            </a:endParaRPr>
          </a:p>
        </p:txBody>
      </p:sp>
      <p:sp>
        <p:nvSpPr>
          <p:cNvPr id="2" name="矢印: 五方向 1">
            <a:extLst>
              <a:ext uri="{FF2B5EF4-FFF2-40B4-BE49-F238E27FC236}">
                <a16:creationId xmlns:a16="http://schemas.microsoft.com/office/drawing/2014/main" id="{3CF583BA-4516-4731-AD3A-2F9044FCFF33}"/>
              </a:ext>
            </a:extLst>
          </p:cNvPr>
          <p:cNvSpPr/>
          <p:nvPr/>
        </p:nvSpPr>
        <p:spPr>
          <a:xfrm>
            <a:off x="1615993" y="2472513"/>
            <a:ext cx="1954058" cy="304625"/>
          </a:xfrm>
          <a:prstGeom prst="homePlate">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ご本人に関する情報を整理</a:t>
            </a:r>
          </a:p>
        </p:txBody>
      </p:sp>
      <p:sp>
        <p:nvSpPr>
          <p:cNvPr id="40" name="正方形/長方形 39">
            <a:extLst>
              <a:ext uri="{FF2B5EF4-FFF2-40B4-BE49-F238E27FC236}">
                <a16:creationId xmlns:a16="http://schemas.microsoft.com/office/drawing/2014/main" id="{B6A36E3B-3370-46F9-B646-07DFBBED2FF8}"/>
              </a:ext>
            </a:extLst>
          </p:cNvPr>
          <p:cNvSpPr/>
          <p:nvPr/>
        </p:nvSpPr>
        <p:spPr>
          <a:xfrm>
            <a:off x="1608830" y="2069866"/>
            <a:ext cx="2268000" cy="308895"/>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両親が他界後、一人暮らしを開始</a:t>
            </a: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a:xfrm>
            <a:off x="6464065" y="6344144"/>
            <a:ext cx="2057400" cy="365125"/>
          </a:xfrm>
        </p:spPr>
        <p:txBody>
          <a:bodyPr/>
          <a:lstStyle/>
          <a:p>
            <a:fld id="{5FDA2957-D8DF-433F-96C1-785BB98D1D08}" type="slidenum">
              <a:rPr kumimoji="1" lang="ja-JP" altLang="en-US" smtClean="0"/>
              <a:t>147</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1800" dirty="0">
                <a:latin typeface="Meiryo UI" panose="020B0604030504040204" pitchFamily="50" charset="-128"/>
                <a:ea typeface="Meiryo UI" panose="020B0604030504040204" pitchFamily="50" charset="-128"/>
              </a:rPr>
              <a:t>（参考）自立生活援助事業者と居住支援法人の連携により生活支援を実施</a:t>
            </a:r>
            <a:endParaRPr lang="en-US" altLang="ja-JP" sz="1800" dirty="0">
              <a:latin typeface="Meiryo UI" panose="020B0604030504040204" pitchFamily="50" charset="-128"/>
              <a:ea typeface="Meiryo UI" panose="020B0604030504040204" pitchFamily="50" charset="-128"/>
            </a:endParaRPr>
          </a:p>
        </p:txBody>
      </p:sp>
      <p:sp>
        <p:nvSpPr>
          <p:cNvPr id="12" name="矢印: 五方向 11">
            <a:extLst>
              <a:ext uri="{FF2B5EF4-FFF2-40B4-BE49-F238E27FC236}">
                <a16:creationId xmlns:a16="http://schemas.microsoft.com/office/drawing/2014/main" id="{2E7F5F2E-BB92-457B-B236-52C7D1354E30}"/>
              </a:ext>
            </a:extLst>
          </p:cNvPr>
          <p:cNvSpPr/>
          <p:nvPr/>
        </p:nvSpPr>
        <p:spPr>
          <a:xfrm>
            <a:off x="5778410" y="2470476"/>
            <a:ext cx="2952000" cy="306662"/>
          </a:xfrm>
          <a:prstGeom prst="homePlate">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継続的な生活支援</a:t>
            </a:r>
          </a:p>
        </p:txBody>
      </p:sp>
      <p:sp>
        <p:nvSpPr>
          <p:cNvPr id="13" name="正方形/長方形 12">
            <a:extLst>
              <a:ext uri="{FF2B5EF4-FFF2-40B4-BE49-F238E27FC236}">
                <a16:creationId xmlns:a16="http://schemas.microsoft.com/office/drawing/2014/main" id="{C151176A-8E54-435C-85CD-45C82D77F543}"/>
              </a:ext>
            </a:extLst>
          </p:cNvPr>
          <p:cNvSpPr/>
          <p:nvPr/>
        </p:nvSpPr>
        <p:spPr>
          <a:xfrm>
            <a:off x="1615994" y="3557980"/>
            <a:ext cx="1615187" cy="153660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頼れる親族等の存在、ご本人の経済状況（両親からの遺産含む）、地域住民の方々とのつながりやご本人を取り巻く支援のネットワークの状況を確認</a:t>
            </a:r>
          </a:p>
        </p:txBody>
      </p:sp>
      <p:cxnSp>
        <p:nvCxnSpPr>
          <p:cNvPr id="5" name="直線矢印コネクタ 4">
            <a:extLst>
              <a:ext uri="{FF2B5EF4-FFF2-40B4-BE49-F238E27FC236}">
                <a16:creationId xmlns:a16="http://schemas.microsoft.com/office/drawing/2014/main" id="{F8576761-AA58-4A85-81DB-926018A0B89F}"/>
              </a:ext>
            </a:extLst>
          </p:cNvPr>
          <p:cNvCxnSpPr>
            <a:cxnSpLocks/>
          </p:cNvCxnSpPr>
          <p:nvPr/>
        </p:nvCxnSpPr>
        <p:spPr>
          <a:xfrm>
            <a:off x="1728054" y="2921635"/>
            <a:ext cx="5166284" cy="0"/>
          </a:xfrm>
          <a:prstGeom prst="straightConnector1">
            <a:avLst/>
          </a:prstGeom>
          <a:ln w="38100">
            <a:solidFill>
              <a:schemeClr val="accent4">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7" name="正方形/長方形 16">
            <a:extLst>
              <a:ext uri="{FF2B5EF4-FFF2-40B4-BE49-F238E27FC236}">
                <a16:creationId xmlns:a16="http://schemas.microsoft.com/office/drawing/2014/main" id="{B0D30349-3329-4213-8F2E-226210913E7E}"/>
              </a:ext>
            </a:extLst>
          </p:cNvPr>
          <p:cNvSpPr/>
          <p:nvPr/>
        </p:nvSpPr>
        <p:spPr>
          <a:xfrm>
            <a:off x="1978802" y="2802523"/>
            <a:ext cx="1252379" cy="256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居住支援法人</a:t>
            </a:r>
          </a:p>
        </p:txBody>
      </p:sp>
      <p:cxnSp>
        <p:nvCxnSpPr>
          <p:cNvPr id="18" name="直線矢印コネクタ 17">
            <a:extLst>
              <a:ext uri="{FF2B5EF4-FFF2-40B4-BE49-F238E27FC236}">
                <a16:creationId xmlns:a16="http://schemas.microsoft.com/office/drawing/2014/main" id="{0E4A8DD8-05F3-402F-8C9B-5C48502651F1}"/>
              </a:ext>
            </a:extLst>
          </p:cNvPr>
          <p:cNvCxnSpPr>
            <a:cxnSpLocks/>
          </p:cNvCxnSpPr>
          <p:nvPr/>
        </p:nvCxnSpPr>
        <p:spPr>
          <a:xfrm flipV="1">
            <a:off x="6983210" y="2921637"/>
            <a:ext cx="1693812" cy="16168"/>
          </a:xfrm>
          <a:prstGeom prst="straightConnector1">
            <a:avLst/>
          </a:prstGeom>
          <a:ln w="38100">
            <a:solidFill>
              <a:schemeClr val="accent4">
                <a:lumMod val="75000"/>
              </a:schemeClr>
            </a:solidFill>
            <a:prstDash val="dash"/>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a:extLst>
              <a:ext uri="{FF2B5EF4-FFF2-40B4-BE49-F238E27FC236}">
                <a16:creationId xmlns:a16="http://schemas.microsoft.com/office/drawing/2014/main" id="{B03C66FF-8B93-42F3-90BD-CEF5202299AB}"/>
              </a:ext>
            </a:extLst>
          </p:cNvPr>
          <p:cNvCxnSpPr>
            <a:cxnSpLocks/>
          </p:cNvCxnSpPr>
          <p:nvPr/>
        </p:nvCxnSpPr>
        <p:spPr>
          <a:xfrm>
            <a:off x="3570051" y="3172031"/>
            <a:ext cx="5115730" cy="10063"/>
          </a:xfrm>
          <a:prstGeom prst="straightConnector1">
            <a:avLst/>
          </a:prstGeom>
          <a:ln w="38100">
            <a:solidFill>
              <a:schemeClr val="accent4">
                <a:lumMod val="75000"/>
              </a:schemeClr>
            </a:solidFill>
            <a:prstDash val="dash"/>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a:extLst>
              <a:ext uri="{FF2B5EF4-FFF2-40B4-BE49-F238E27FC236}">
                <a16:creationId xmlns:a16="http://schemas.microsoft.com/office/drawing/2014/main" id="{77DE1B29-5659-4452-A536-AE70E0D840F8}"/>
              </a:ext>
            </a:extLst>
          </p:cNvPr>
          <p:cNvCxnSpPr>
            <a:cxnSpLocks/>
          </p:cNvCxnSpPr>
          <p:nvPr/>
        </p:nvCxnSpPr>
        <p:spPr>
          <a:xfrm>
            <a:off x="4705815" y="3471932"/>
            <a:ext cx="3992625" cy="0"/>
          </a:xfrm>
          <a:prstGeom prst="straightConnector1">
            <a:avLst/>
          </a:prstGeom>
          <a:ln w="38100">
            <a:solidFill>
              <a:schemeClr val="accent4">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5" name="正方形/長方形 24">
            <a:extLst>
              <a:ext uri="{FF2B5EF4-FFF2-40B4-BE49-F238E27FC236}">
                <a16:creationId xmlns:a16="http://schemas.microsoft.com/office/drawing/2014/main" id="{85BC6310-3DB0-4785-9919-037C47DE272B}"/>
              </a:ext>
            </a:extLst>
          </p:cNvPr>
          <p:cNvSpPr/>
          <p:nvPr/>
        </p:nvSpPr>
        <p:spPr>
          <a:xfrm>
            <a:off x="4896667" y="3188357"/>
            <a:ext cx="1104445" cy="416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自立生活援助</a:t>
            </a:r>
          </a:p>
        </p:txBody>
      </p:sp>
      <p:sp>
        <p:nvSpPr>
          <p:cNvPr id="31" name="正方形/長方形 30">
            <a:extLst>
              <a:ext uri="{FF2B5EF4-FFF2-40B4-BE49-F238E27FC236}">
                <a16:creationId xmlns:a16="http://schemas.microsoft.com/office/drawing/2014/main" id="{E80C1AE4-26AE-4846-B224-70BAE1CF7927}"/>
              </a:ext>
            </a:extLst>
          </p:cNvPr>
          <p:cNvSpPr/>
          <p:nvPr/>
        </p:nvSpPr>
        <p:spPr>
          <a:xfrm>
            <a:off x="422677" y="2832980"/>
            <a:ext cx="1104445" cy="681821"/>
          </a:xfrm>
          <a:prstGeom prst="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支援者の</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algn="ctr"/>
            <a:r>
              <a:rPr kumimoji="1" lang="ja-JP" altLang="en-US" sz="1200" b="1" dirty="0">
                <a:solidFill>
                  <a:schemeClr val="tx1"/>
                </a:solidFill>
                <a:latin typeface="Meiryo UI" panose="020B0604030504040204" pitchFamily="50" charset="-128"/>
                <a:ea typeface="Meiryo UI" panose="020B0604030504040204" pitchFamily="50" charset="-128"/>
              </a:rPr>
              <a:t>関与状況</a:t>
            </a:r>
          </a:p>
        </p:txBody>
      </p:sp>
      <p:sp>
        <p:nvSpPr>
          <p:cNvPr id="32" name="正方形/長方形 31">
            <a:extLst>
              <a:ext uri="{FF2B5EF4-FFF2-40B4-BE49-F238E27FC236}">
                <a16:creationId xmlns:a16="http://schemas.microsoft.com/office/drawing/2014/main" id="{A2731044-378E-4194-9330-A46FA691B962}"/>
              </a:ext>
            </a:extLst>
          </p:cNvPr>
          <p:cNvSpPr/>
          <p:nvPr/>
        </p:nvSpPr>
        <p:spPr>
          <a:xfrm>
            <a:off x="422677" y="3559789"/>
            <a:ext cx="1104445" cy="2133595"/>
          </a:xfrm>
          <a:prstGeom prst="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支援の内容</a:t>
            </a:r>
          </a:p>
        </p:txBody>
      </p:sp>
      <p:sp>
        <p:nvSpPr>
          <p:cNvPr id="34" name="正方形/長方形 33">
            <a:extLst>
              <a:ext uri="{FF2B5EF4-FFF2-40B4-BE49-F238E27FC236}">
                <a16:creationId xmlns:a16="http://schemas.microsoft.com/office/drawing/2014/main" id="{22DA4B2B-DAD5-4A92-9B12-6CDC1610F2EA}"/>
              </a:ext>
            </a:extLst>
          </p:cNvPr>
          <p:cNvSpPr/>
          <p:nvPr/>
        </p:nvSpPr>
        <p:spPr>
          <a:xfrm>
            <a:off x="3320054" y="3570747"/>
            <a:ext cx="2444194" cy="169765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kumimoji="1" lang="ja-JP" altLang="en-US" sz="1200" kern="0" dirty="0">
                <a:solidFill>
                  <a:prstClr val="black"/>
                </a:solidFill>
                <a:latin typeface="Meiryo UI" panose="020B0604030504040204" pitchFamily="50" charset="-128"/>
                <a:ea typeface="Meiryo UI" panose="020B0604030504040204" pitchFamily="50" charset="-128"/>
              </a:rPr>
              <a:t>相談支援専門員と連携して障害福祉サービスの利用計画を作成して頂く</a:t>
            </a:r>
            <a:endParaRPr kumimoji="1" lang="en-US" altLang="ja-JP" sz="1200" kern="0" dirty="0">
              <a:solidFill>
                <a:prstClr val="black"/>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kumimoji="1" lang="ja-JP" altLang="en-US" sz="1200" kern="0" dirty="0">
                <a:solidFill>
                  <a:prstClr val="black"/>
                </a:solidFill>
                <a:latin typeface="Meiryo UI" panose="020B0604030504040204" pitchFamily="50" charset="-128"/>
                <a:ea typeface="Meiryo UI" panose="020B0604030504040204" pitchFamily="50" charset="-128"/>
              </a:rPr>
              <a:t>自治体、障害福祉サービス、近隣住民の方々等</a:t>
            </a:r>
            <a:r>
              <a:rPr kumimoji="1" lang="ja-JP" altLang="en-US" sz="1200" kern="0" dirty="0">
                <a:solidFill>
                  <a:srgbClr val="FF0000"/>
                </a:solidFill>
                <a:latin typeface="Meiryo UI" panose="020B0604030504040204" pitchFamily="50" charset="-128"/>
                <a:ea typeface="Meiryo UI" panose="020B0604030504040204" pitchFamily="50" charset="-128"/>
              </a:rPr>
              <a:t>、</a:t>
            </a:r>
            <a:r>
              <a:rPr kumimoji="1" lang="ja-JP" altLang="en-US" sz="1200" kern="0" dirty="0">
                <a:solidFill>
                  <a:prstClr val="black"/>
                </a:solidFill>
                <a:latin typeface="Meiryo UI" panose="020B0604030504040204" pitchFamily="50" charset="-128"/>
                <a:ea typeface="Meiryo UI" panose="020B0604030504040204" pitchFamily="50" charset="-128"/>
              </a:rPr>
              <a:t>インフォーマルな繋がりを含めた支援ネットワークの再構築を開始</a:t>
            </a:r>
            <a:endParaRPr kumimoji="1" lang="en-US" altLang="ja-JP" sz="1200" kern="0" dirty="0">
              <a:solidFill>
                <a:prstClr val="black"/>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kumimoji="1" lang="ja-JP" altLang="en-US" sz="1200" kern="0" dirty="0">
                <a:solidFill>
                  <a:prstClr val="black"/>
                </a:solidFill>
                <a:latin typeface="Meiryo UI" panose="020B0604030504040204" pitchFamily="50" charset="-128"/>
                <a:ea typeface="Meiryo UI" panose="020B0604030504040204" pitchFamily="50" charset="-128"/>
              </a:rPr>
              <a:t>自立生活援助の活用を検討し、居住支援法人との役割分担を整理</a:t>
            </a:r>
            <a:endParaRPr kumimoji="1" lang="en-US" altLang="ja-JP" sz="1200" kern="0" dirty="0">
              <a:solidFill>
                <a:prstClr val="black"/>
              </a:solidFill>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BACA3C94-F806-4C23-B055-168C942DC4B7}"/>
              </a:ext>
            </a:extLst>
          </p:cNvPr>
          <p:cNvSpPr/>
          <p:nvPr/>
        </p:nvSpPr>
        <p:spPr>
          <a:xfrm>
            <a:off x="5853119" y="3560685"/>
            <a:ext cx="2867134" cy="170597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kumimoji="1" lang="ja-JP" altLang="en-US" sz="1200" kern="0" dirty="0">
                <a:solidFill>
                  <a:prstClr val="black"/>
                </a:solidFill>
                <a:latin typeface="Meiryo UI" panose="020B0604030504040204" pitchFamily="50" charset="-128"/>
                <a:ea typeface="Meiryo UI" panose="020B0604030504040204" pitchFamily="50" charset="-128"/>
              </a:rPr>
              <a:t>自立生活援助事業者は、日頃の定期訪問等を通じてご本人の生活の不安や今後の希望に寄り添い、相談支援事</a:t>
            </a:r>
            <a:r>
              <a:rPr kumimoji="1" lang="ja-JP" altLang="en-US" sz="1200" kern="0" dirty="0">
                <a:solidFill>
                  <a:schemeClr val="tx1"/>
                </a:solidFill>
                <a:latin typeface="Meiryo UI" panose="020B0604030504040204" pitchFamily="50" charset="-128"/>
                <a:ea typeface="Meiryo UI" panose="020B0604030504040204" pitchFamily="50" charset="-128"/>
              </a:rPr>
              <a:t>業者と連</a:t>
            </a:r>
            <a:r>
              <a:rPr kumimoji="1" lang="ja-JP" altLang="en-US" sz="1200" kern="0" dirty="0">
                <a:solidFill>
                  <a:prstClr val="black"/>
                </a:solidFill>
                <a:latin typeface="Meiryo UI" panose="020B0604030504040204" pitchFamily="50" charset="-128"/>
                <a:ea typeface="Meiryo UI" panose="020B0604030504040204" pitchFamily="50" charset="-128"/>
              </a:rPr>
              <a:t>携してサービス利用の調整に繋げたり、地域で頼れる存在を増やしていくことに注力</a:t>
            </a:r>
            <a:endParaRPr kumimoji="1" lang="en-US" altLang="ja-JP" sz="1200" kern="0" dirty="0">
              <a:solidFill>
                <a:prstClr val="black"/>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kumimoji="1" lang="ja-JP" altLang="en-US" sz="1200" kern="0" dirty="0">
                <a:solidFill>
                  <a:prstClr val="black"/>
                </a:solidFill>
                <a:latin typeface="Meiryo UI" panose="020B0604030504040204" pitchFamily="50" charset="-128"/>
                <a:ea typeface="Meiryo UI" panose="020B0604030504040204" pitchFamily="50" charset="-128"/>
              </a:rPr>
              <a:t>居住支援法人は、直接または自立生活援助事業者を通じて大家や近隣住民の不安を丁寧に把握し、適宜対応を検討・実施</a:t>
            </a:r>
            <a:endParaRPr kumimoji="1" lang="en-US" altLang="ja-JP" sz="1200" kern="0" dirty="0">
              <a:solidFill>
                <a:prstClr val="black"/>
              </a:solidFill>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301C7CA2-22B4-4FC9-BF3B-6BADA7889FD7}"/>
              </a:ext>
            </a:extLst>
          </p:cNvPr>
          <p:cNvSpPr/>
          <p:nvPr/>
        </p:nvSpPr>
        <p:spPr>
          <a:xfrm>
            <a:off x="415513" y="2069866"/>
            <a:ext cx="1104445" cy="314105"/>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ご本人の状況</a:t>
            </a:r>
          </a:p>
        </p:txBody>
      </p:sp>
      <p:sp>
        <p:nvSpPr>
          <p:cNvPr id="37" name="正方形/長方形 36">
            <a:extLst>
              <a:ext uri="{FF2B5EF4-FFF2-40B4-BE49-F238E27FC236}">
                <a16:creationId xmlns:a16="http://schemas.microsoft.com/office/drawing/2014/main" id="{C88C1767-A64A-4801-81D6-FAD8A9DDAC30}"/>
              </a:ext>
            </a:extLst>
          </p:cNvPr>
          <p:cNvSpPr/>
          <p:nvPr/>
        </p:nvSpPr>
        <p:spPr>
          <a:xfrm>
            <a:off x="422676" y="2435518"/>
            <a:ext cx="1104445" cy="341620"/>
          </a:xfrm>
          <a:prstGeom prst="rect">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支援の概況</a:t>
            </a:r>
          </a:p>
        </p:txBody>
      </p:sp>
      <p:sp>
        <p:nvSpPr>
          <p:cNvPr id="42" name="正方形/長方形 41">
            <a:extLst>
              <a:ext uri="{FF2B5EF4-FFF2-40B4-BE49-F238E27FC236}">
                <a16:creationId xmlns:a16="http://schemas.microsoft.com/office/drawing/2014/main" id="{984AC905-9A5F-44BD-883E-C1381017E1E1}"/>
              </a:ext>
            </a:extLst>
          </p:cNvPr>
          <p:cNvSpPr/>
          <p:nvPr/>
        </p:nvSpPr>
        <p:spPr>
          <a:xfrm>
            <a:off x="5813001" y="2056507"/>
            <a:ext cx="2880000" cy="314102"/>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一人暮らしを継続</a:t>
            </a:r>
          </a:p>
        </p:txBody>
      </p:sp>
      <p:sp>
        <p:nvSpPr>
          <p:cNvPr id="43" name="正方形/長方形 42">
            <a:extLst>
              <a:ext uri="{FF2B5EF4-FFF2-40B4-BE49-F238E27FC236}">
                <a16:creationId xmlns:a16="http://schemas.microsoft.com/office/drawing/2014/main" id="{1E9EE2C6-0F18-4A8D-8B93-FE88BF3AA308}"/>
              </a:ext>
            </a:extLst>
          </p:cNvPr>
          <p:cNvSpPr/>
          <p:nvPr/>
        </p:nvSpPr>
        <p:spPr>
          <a:xfrm>
            <a:off x="7142501" y="2802523"/>
            <a:ext cx="1260000" cy="276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定期的に情報共有</a:t>
            </a:r>
          </a:p>
        </p:txBody>
      </p:sp>
      <p:sp>
        <p:nvSpPr>
          <p:cNvPr id="44" name="正方形/長方形 43">
            <a:extLst>
              <a:ext uri="{FF2B5EF4-FFF2-40B4-BE49-F238E27FC236}">
                <a16:creationId xmlns:a16="http://schemas.microsoft.com/office/drawing/2014/main" id="{83427258-58ED-479C-BBA3-6C957CBC63D9}"/>
              </a:ext>
            </a:extLst>
          </p:cNvPr>
          <p:cNvSpPr/>
          <p:nvPr/>
        </p:nvSpPr>
        <p:spPr>
          <a:xfrm>
            <a:off x="3948046" y="3058786"/>
            <a:ext cx="1104445" cy="233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適宜情報連携</a:t>
            </a:r>
          </a:p>
        </p:txBody>
      </p:sp>
      <p:sp>
        <p:nvSpPr>
          <p:cNvPr id="33" name="正方形/長方形 32">
            <a:extLst>
              <a:ext uri="{FF2B5EF4-FFF2-40B4-BE49-F238E27FC236}">
                <a16:creationId xmlns:a16="http://schemas.microsoft.com/office/drawing/2014/main" id="{B1EA41A5-85C8-44A4-96C3-68A8F8F4BF10}"/>
              </a:ext>
            </a:extLst>
          </p:cNvPr>
          <p:cNvSpPr/>
          <p:nvPr/>
        </p:nvSpPr>
        <p:spPr>
          <a:xfrm>
            <a:off x="419100" y="1349691"/>
            <a:ext cx="8301153" cy="616973"/>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b="1" dirty="0">
                <a:solidFill>
                  <a:schemeClr val="tx1"/>
                </a:solidFill>
                <a:latin typeface="Meiryo UI" panose="020B0604030504040204" pitchFamily="50" charset="-128"/>
                <a:ea typeface="Meiryo UI" panose="020B0604030504040204" pitchFamily="50" charset="-128"/>
              </a:rPr>
              <a:t>G</a:t>
            </a:r>
            <a:r>
              <a:rPr kumimoji="1" lang="ja-JP" altLang="en-US" sz="1200" b="1" dirty="0">
                <a:solidFill>
                  <a:schemeClr val="tx1"/>
                </a:solidFill>
                <a:latin typeface="Meiryo UI" panose="020B0604030504040204" pitchFamily="50" charset="-128"/>
                <a:ea typeface="Meiryo UI" panose="020B0604030504040204" pitchFamily="50" charset="-128"/>
              </a:rPr>
              <a:t>さんのプロフィール</a:t>
            </a:r>
            <a:r>
              <a:rPr kumimoji="1" lang="ja-JP" altLang="en-US" sz="1200" dirty="0">
                <a:solidFill>
                  <a:schemeClr val="tx1"/>
                </a:solidFill>
                <a:latin typeface="Meiryo UI" panose="020B0604030504040204" pitchFamily="50" charset="-128"/>
                <a:ea typeface="Meiryo UI" panose="020B0604030504040204" pitchFamily="50" charset="-128"/>
              </a:rPr>
              <a:t>：知的障害のある</a:t>
            </a:r>
            <a:r>
              <a:rPr kumimoji="1" lang="en-US" altLang="ja-JP" sz="1200" dirty="0">
                <a:solidFill>
                  <a:schemeClr val="tx1"/>
                </a:solidFill>
                <a:latin typeface="Meiryo UI" panose="020B0604030504040204" pitchFamily="50" charset="-128"/>
                <a:ea typeface="Meiryo UI" panose="020B0604030504040204" pitchFamily="50" charset="-128"/>
              </a:rPr>
              <a:t>50</a:t>
            </a:r>
            <a:r>
              <a:rPr kumimoji="1" lang="ja-JP" altLang="en-US" sz="1200" dirty="0">
                <a:solidFill>
                  <a:schemeClr val="tx1"/>
                </a:solidFill>
                <a:latin typeface="Meiryo UI" panose="020B0604030504040204" pitchFamily="50" charset="-128"/>
                <a:ea typeface="Meiryo UI" panose="020B0604030504040204" pitchFamily="50" charset="-128"/>
              </a:rPr>
              <a:t>代男性。これまでひきこもり生活を送っており、ご本人と地域住民の間には繋がりが乏しい。</a:t>
            </a:r>
            <a:endParaRPr kumimoji="0"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r>
              <a:rPr kumimoji="0"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支援のきっかけ</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：ご両親が他界</a:t>
            </a:r>
            <a:r>
              <a:rPr lang="ja-JP" altLang="en-US" sz="1200" kern="0" dirty="0">
                <a:solidFill>
                  <a:prstClr val="black"/>
                </a:solidFill>
                <a:latin typeface="Meiryo UI" panose="020B0604030504040204" pitchFamily="50" charset="-128"/>
                <a:ea typeface="Meiryo UI" panose="020B0604030504040204" pitchFamily="50" charset="-128"/>
              </a:rPr>
              <a:t>された</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ことをきっかけに</a:t>
            </a:r>
            <a:r>
              <a:rPr lang="ja-JP" altLang="en-US" sz="1200" kern="0" dirty="0">
                <a:solidFill>
                  <a:prstClr val="black"/>
                </a:solidFill>
                <a:latin typeface="Meiryo UI" panose="020B0604030504040204" pitchFamily="50" charset="-128"/>
                <a:ea typeface="Meiryo UI" panose="020B0604030504040204" pitchFamily="50" charset="-128"/>
              </a:rPr>
              <a:t>、居住支援法人がまず支援に</a:t>
            </a:r>
            <a:r>
              <a:rPr lang="ja-JP" altLang="en-US" sz="1200" kern="0" dirty="0">
                <a:solidFill>
                  <a:schemeClr val="tx1"/>
                </a:solidFill>
                <a:latin typeface="Meiryo UI" panose="020B0604030504040204" pitchFamily="50" charset="-128"/>
                <a:ea typeface="Meiryo UI" panose="020B0604030504040204" pitchFamily="50" charset="-128"/>
              </a:rPr>
              <a:t>入り、その後自立生活援助事</a:t>
            </a:r>
            <a:r>
              <a:rPr lang="ja-JP" altLang="en-US" sz="1200" kern="0" dirty="0">
                <a:solidFill>
                  <a:prstClr val="black"/>
                </a:solidFill>
                <a:latin typeface="Meiryo UI" panose="020B0604030504040204" pitchFamily="50" charset="-128"/>
                <a:ea typeface="Meiryo UI" panose="020B0604030504040204" pitchFamily="50" charset="-128"/>
              </a:rPr>
              <a:t>業者と連携した</a:t>
            </a:r>
            <a:endParaRPr lang="en-US" altLang="ja-JP" sz="1200" kern="0" dirty="0">
              <a:solidFill>
                <a:prstClr val="black"/>
              </a:solidFill>
              <a:latin typeface="Meiryo UI" panose="020B0604030504040204" pitchFamily="50" charset="-128"/>
              <a:ea typeface="Meiryo UI" panose="020B0604030504040204" pitchFamily="50" charset="-128"/>
            </a:endParaRPr>
          </a:p>
          <a:p>
            <a:r>
              <a:rPr lang="ja-JP" altLang="en-US" sz="1200" kern="0" dirty="0">
                <a:solidFill>
                  <a:prstClr val="black"/>
                </a:solidFill>
                <a:latin typeface="Meiryo UI" panose="020B0604030504040204" pitchFamily="50" charset="-128"/>
                <a:ea typeface="Meiryo UI" panose="020B0604030504040204" pitchFamily="50" charset="-128"/>
              </a:rPr>
              <a:t>　　　　　　　　　　 生活支援を実施</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38" name="コンテンツ プレースホルダー 2">
            <a:extLst>
              <a:ext uri="{FF2B5EF4-FFF2-40B4-BE49-F238E27FC236}">
                <a16:creationId xmlns:a16="http://schemas.microsoft.com/office/drawing/2014/main" id="{56F77562-84D8-450C-A75D-F5E0066FBA7B}"/>
              </a:ext>
            </a:extLst>
          </p:cNvPr>
          <p:cNvSpPr txBox="1">
            <a:spLocks/>
          </p:cNvSpPr>
          <p:nvPr/>
        </p:nvSpPr>
        <p:spPr>
          <a:xfrm>
            <a:off x="607260" y="809233"/>
            <a:ext cx="7886700" cy="5408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知的障害のある</a:t>
            </a:r>
            <a:r>
              <a:rPr kumimoji="0" lang="en-US" altLang="ja-JP" sz="1400" kern="0" dirty="0">
                <a:solidFill>
                  <a:prstClr val="black"/>
                </a:solidFill>
                <a:latin typeface="Meiryo UI" panose="020B0604030504040204" pitchFamily="50" charset="-128"/>
                <a:ea typeface="Meiryo UI" panose="020B0604030504040204" pitchFamily="50" charset="-128"/>
              </a:rPr>
              <a:t>G</a:t>
            </a: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さんが、</a:t>
            </a:r>
            <a:r>
              <a:rPr kumimoji="0" lang="ja-JP" altLang="en-US" sz="1400" kern="0" dirty="0">
                <a:solidFill>
                  <a:prstClr val="black"/>
                </a:solidFill>
                <a:latin typeface="Meiryo UI" panose="020B0604030504040204" pitchFamily="50" charset="-128"/>
                <a:ea typeface="Meiryo UI" panose="020B0604030504040204" pitchFamily="50" charset="-128"/>
              </a:rPr>
              <a:t>両親の他界をきっかけに一人暮らしを開始し、居住支援法人と自立生活援助による生活支援を受けながら生活を継続していく事例を以下に示しています。</a:t>
            </a:r>
            <a:endParaRPr kumimoji="0" lang="en-US" altLang="ja-JP" sz="1400" kern="0" dirty="0">
              <a:solidFill>
                <a:prstClr val="black"/>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A11EC11C-60D9-45F3-95B4-80DFD69C7927}"/>
              </a:ext>
            </a:extLst>
          </p:cNvPr>
          <p:cNvSpPr/>
          <p:nvPr/>
        </p:nvSpPr>
        <p:spPr>
          <a:xfrm>
            <a:off x="2504731" y="3048972"/>
            <a:ext cx="1104445" cy="233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計画相談支援</a:t>
            </a:r>
          </a:p>
        </p:txBody>
      </p:sp>
      <p:sp>
        <p:nvSpPr>
          <p:cNvPr id="45" name="吹き出し: 四角形 44">
            <a:extLst>
              <a:ext uri="{FF2B5EF4-FFF2-40B4-BE49-F238E27FC236}">
                <a16:creationId xmlns:a16="http://schemas.microsoft.com/office/drawing/2014/main" id="{5C7FD2BB-3CAD-4A48-A06C-FC8F1ADF2E68}"/>
              </a:ext>
            </a:extLst>
          </p:cNvPr>
          <p:cNvSpPr/>
          <p:nvPr/>
        </p:nvSpPr>
        <p:spPr>
          <a:xfrm>
            <a:off x="415513" y="5743583"/>
            <a:ext cx="2815668" cy="929332"/>
          </a:xfrm>
          <a:prstGeom prst="wedgeRectCallout">
            <a:avLst>
              <a:gd name="adj1" fmla="val 17212"/>
              <a:gd name="adj2" fmla="val -113272"/>
            </a:avLst>
          </a:prstGeom>
          <a:solidFill>
            <a:schemeClr val="accent2">
              <a:lumMod val="40000"/>
              <a:lumOff val="60000"/>
            </a:schemeClr>
          </a:solidFill>
          <a:ln w="3175" cap="flat" cmpd="sng" algn="ctr">
            <a:solidFill>
              <a:sysClr val="windowText" lastClr="000000"/>
            </a:solidFill>
            <a:prstDash val="solid"/>
            <a:miter lim="800000"/>
          </a:ln>
          <a:effectLst/>
        </p:spPr>
        <p:txBody>
          <a:bodyPr wrap="square" anchor="ctr">
            <a:noAutofit/>
          </a:bodyPr>
          <a:lstStyle/>
          <a:p>
            <a:r>
              <a:rPr lang="ja-JP" altLang="en-US" sz="1300" dirty="0">
                <a:latin typeface="Meiryo UI" panose="020B0604030504040204" pitchFamily="50" charset="-128"/>
                <a:ea typeface="Meiryo UI" panose="020B0604030504040204" pitchFamily="50" charset="-128"/>
              </a:rPr>
              <a:t>居住支援法人あるいは自立生活援助で生活支援を抱え込むのではなく、地域資源を丁寧に確認して支援の輪を広げていきましょう。</a:t>
            </a:r>
            <a:endParaRPr lang="en-US" altLang="ja-JP" sz="1300" dirty="0">
              <a:latin typeface="Meiryo UI" panose="020B0604030504040204" pitchFamily="50" charset="-128"/>
              <a:ea typeface="Meiryo UI" panose="020B0604030504040204" pitchFamily="50" charset="-128"/>
            </a:endParaRPr>
          </a:p>
        </p:txBody>
      </p:sp>
      <p:sp>
        <p:nvSpPr>
          <p:cNvPr id="39" name="矢印: 五方向 38">
            <a:extLst>
              <a:ext uri="{FF2B5EF4-FFF2-40B4-BE49-F238E27FC236}">
                <a16:creationId xmlns:a16="http://schemas.microsoft.com/office/drawing/2014/main" id="{38925599-A89F-4931-8B00-EFD3A9C04A88}"/>
              </a:ext>
            </a:extLst>
          </p:cNvPr>
          <p:cNvSpPr/>
          <p:nvPr/>
        </p:nvSpPr>
        <p:spPr>
          <a:xfrm>
            <a:off x="3972866" y="2470476"/>
            <a:ext cx="1758427" cy="306662"/>
          </a:xfrm>
          <a:prstGeom prst="homePlate">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生活支援の組み立て</a:t>
            </a:r>
          </a:p>
        </p:txBody>
      </p:sp>
      <p:sp>
        <p:nvSpPr>
          <p:cNvPr id="47" name="正方形/長方形 46">
            <a:extLst>
              <a:ext uri="{FF2B5EF4-FFF2-40B4-BE49-F238E27FC236}">
                <a16:creationId xmlns:a16="http://schemas.microsoft.com/office/drawing/2014/main" id="{9C335CED-B723-4EC4-88B7-AD949730AC93}"/>
              </a:ext>
            </a:extLst>
          </p:cNvPr>
          <p:cNvSpPr/>
          <p:nvPr/>
        </p:nvSpPr>
        <p:spPr>
          <a:xfrm>
            <a:off x="3965702" y="2067132"/>
            <a:ext cx="1758427" cy="314102"/>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生活の立て直し</a:t>
            </a:r>
          </a:p>
        </p:txBody>
      </p:sp>
      <p:sp>
        <p:nvSpPr>
          <p:cNvPr id="49" name="吹き出し: 四角形 48">
            <a:extLst>
              <a:ext uri="{FF2B5EF4-FFF2-40B4-BE49-F238E27FC236}">
                <a16:creationId xmlns:a16="http://schemas.microsoft.com/office/drawing/2014/main" id="{B129DDD0-DF04-46BD-9F6E-2F7B7ECA3E66}"/>
              </a:ext>
            </a:extLst>
          </p:cNvPr>
          <p:cNvSpPr/>
          <p:nvPr/>
        </p:nvSpPr>
        <p:spPr>
          <a:xfrm>
            <a:off x="422676" y="5743583"/>
            <a:ext cx="2815668" cy="929332"/>
          </a:xfrm>
          <a:prstGeom prst="wedgeRectCallout">
            <a:avLst>
              <a:gd name="adj1" fmla="val 50083"/>
              <a:gd name="adj2" fmla="val -109672"/>
            </a:avLst>
          </a:prstGeom>
          <a:solidFill>
            <a:schemeClr val="accent2">
              <a:lumMod val="40000"/>
              <a:lumOff val="60000"/>
            </a:schemeClr>
          </a:solidFill>
          <a:ln w="3175" cap="flat" cmpd="sng" algn="ctr">
            <a:solidFill>
              <a:sysClr val="windowText" lastClr="000000"/>
            </a:solidFill>
            <a:prstDash val="solid"/>
            <a:miter lim="800000"/>
          </a:ln>
          <a:effectLst/>
        </p:spPr>
        <p:txBody>
          <a:bodyPr wrap="square" anchor="ctr">
            <a:noAutofit/>
          </a:bodyPr>
          <a:lstStyle/>
          <a:p>
            <a:r>
              <a:rPr lang="ja-JP" altLang="en-US" sz="1300" dirty="0">
                <a:latin typeface="Meiryo UI" panose="020B0604030504040204" pitchFamily="50" charset="-128"/>
                <a:ea typeface="Meiryo UI" panose="020B0604030504040204" pitchFamily="50" charset="-128"/>
              </a:rPr>
              <a:t>居住支援法人あるいは自立生活援助で生活支援を抱え込むのではなく、地域資源を丁寧に確認して支援のネットワークを広げていきましょう。</a:t>
            </a:r>
            <a:endParaRPr lang="en-US" altLang="ja-JP" sz="1300" dirty="0">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C27A7788-00A5-4DDE-B184-81A09328508C}"/>
              </a:ext>
            </a:extLst>
          </p:cNvPr>
          <p:cNvSpPr txBox="1"/>
          <p:nvPr/>
        </p:nvSpPr>
        <p:spPr>
          <a:xfrm>
            <a:off x="7944518" y="49590"/>
            <a:ext cx="1120947" cy="396000"/>
          </a:xfrm>
          <a:prstGeom prst="rect">
            <a:avLst/>
          </a:prstGeom>
          <a:solidFill>
            <a:schemeClr val="bg1">
              <a:lumMod val="85000"/>
            </a:schemeClr>
          </a:solidFill>
        </p:spPr>
        <p:txBody>
          <a:bodyPr wrap="square" rtlCol="0" anchor="ctr">
            <a:spAutoFit/>
          </a:bodyPr>
          <a:lstStyle/>
          <a:p>
            <a:pPr algn="ctr"/>
            <a:r>
              <a:rPr kumimoji="1" lang="ja-JP" altLang="en-US" sz="1050" dirty="0">
                <a:latin typeface="メイリオ" panose="020B0604030504040204" pitchFamily="50" charset="-128"/>
                <a:ea typeface="メイリオ" panose="020B0604030504040204" pitchFamily="50" charset="-128"/>
              </a:rPr>
              <a:t>事例サンプル</a:t>
            </a:r>
            <a:endParaRPr kumimoji="1" lang="en-US" altLang="ja-JP" sz="1050" dirty="0">
              <a:latin typeface="メイリオ" panose="020B0604030504040204" pitchFamily="50" charset="-128"/>
              <a:ea typeface="メイリオ" panose="020B0604030504040204" pitchFamily="50" charset="-128"/>
            </a:endParaRPr>
          </a:p>
          <a:p>
            <a:pPr algn="ctr"/>
            <a:r>
              <a:rPr kumimoji="1" lang="ja-JP" altLang="en-US" sz="1050" dirty="0">
                <a:solidFill>
                  <a:srgbClr val="FF0000"/>
                </a:solidFill>
                <a:latin typeface="メイリオ" panose="020B0604030504040204" pitchFamily="50" charset="-128"/>
                <a:ea typeface="メイリオ" panose="020B0604030504040204" pitchFamily="50" charset="-128"/>
              </a:rPr>
              <a:t>（差替可）</a:t>
            </a:r>
            <a:endParaRPr kumimoji="1" lang="en-US" altLang="ja-JP" sz="105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0118018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a:xfrm>
            <a:off x="6457950" y="6465211"/>
            <a:ext cx="2057400" cy="365125"/>
          </a:xfrm>
        </p:spPr>
        <p:txBody>
          <a:bodyPr/>
          <a:lstStyle/>
          <a:p>
            <a:fld id="{5FDA2957-D8DF-433F-96C1-785BB98D1D08}" type="slidenum">
              <a:rPr kumimoji="1" lang="ja-JP" altLang="en-US" smtClean="0"/>
              <a:t>148</a:t>
            </a:fld>
            <a:endParaRPr kumimoji="1" lang="ja-JP" altLang="en-US" dirty="0"/>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1800" dirty="0">
                <a:latin typeface="Meiryo UI" panose="020B0604030504040204" pitchFamily="50" charset="-128"/>
                <a:ea typeface="Meiryo UI" panose="020B0604030504040204" pitchFamily="50" charset="-128"/>
              </a:rPr>
              <a:t>２）自立生活援助事業者と</a:t>
            </a:r>
            <a:r>
              <a:rPr kumimoji="1"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居住支援法人</a:t>
            </a:r>
            <a:r>
              <a:rPr lang="ja-JP" altLang="en-US" sz="1800" kern="0" dirty="0">
                <a:solidFill>
                  <a:prstClr val="black"/>
                </a:solidFill>
                <a:latin typeface="Meiryo UI" panose="020B0604030504040204" pitchFamily="50" charset="-128"/>
                <a:ea typeface="Meiryo UI" panose="020B0604030504040204" pitchFamily="50" charset="-128"/>
                <a:cs typeface="+mn-cs"/>
              </a:rPr>
              <a:t>が共同で</a:t>
            </a:r>
            <a:r>
              <a:rPr kumimoji="1"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協議会への報告を実施</a:t>
            </a:r>
            <a:endParaRPr lang="ja-JP" altLang="en-US" sz="1800" dirty="0">
              <a:latin typeface="Meiryo UI" panose="020B0604030504040204" pitchFamily="50" charset="-128"/>
              <a:ea typeface="Meiryo UI" panose="020B0604030504040204" pitchFamily="50" charset="-128"/>
            </a:endParaRPr>
          </a:p>
        </p:txBody>
      </p:sp>
      <p:sp>
        <p:nvSpPr>
          <p:cNvPr id="5" name="コンテンツ プレースホルダー 2">
            <a:extLst>
              <a:ext uri="{FF2B5EF4-FFF2-40B4-BE49-F238E27FC236}">
                <a16:creationId xmlns:a16="http://schemas.microsoft.com/office/drawing/2014/main" id="{0B600F13-E92C-4152-9AA3-EA94BECCD2E5}"/>
              </a:ext>
            </a:extLst>
          </p:cNvPr>
          <p:cNvSpPr txBox="1">
            <a:spLocks/>
          </p:cNvSpPr>
          <p:nvPr/>
        </p:nvSpPr>
        <p:spPr>
          <a:xfrm>
            <a:off x="628650" y="1128888"/>
            <a:ext cx="7886700" cy="5421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endParaRPr lang="en-US" altLang="ja-JP" sz="14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D42849A6-B714-404E-8800-70E255BD3B06}"/>
              </a:ext>
            </a:extLst>
          </p:cNvPr>
          <p:cNvSpPr/>
          <p:nvPr/>
        </p:nvSpPr>
        <p:spPr>
          <a:xfrm>
            <a:off x="628650" y="1947868"/>
            <a:ext cx="8056991" cy="3540851"/>
          </a:xfrm>
          <a:prstGeom prst="rect">
            <a:avLst/>
          </a:prstGeom>
          <a:solidFill>
            <a:schemeClr val="bg1">
              <a:lumMod val="95000"/>
            </a:schemeClr>
          </a:solidFill>
          <a:ln w="3175" cap="flat" cmpd="sng" algn="ctr">
            <a:solidFill>
              <a:sysClr val="windowText" lastClr="000000"/>
            </a:solidFill>
            <a:prstDash val="solid"/>
            <a:miter lim="800000"/>
          </a:ln>
          <a:effectLst/>
        </p:spPr>
        <p:txBody>
          <a:bodyPr wrap="square" anchor="ctr">
            <a:noAutofit/>
          </a:bodyPr>
          <a:lstStyle/>
          <a:p>
            <a:pPr marR="0" lvl="0" fontAlgn="auto">
              <a:lnSpc>
                <a:spcPct val="100000"/>
              </a:lnSpc>
              <a:spcBef>
                <a:spcPts val="600"/>
              </a:spcBef>
              <a:spcAft>
                <a:spcPts val="0"/>
              </a:spcAft>
              <a:buClrTx/>
              <a:buSzTx/>
              <a:tabLst/>
              <a:defRPr/>
            </a:pPr>
            <a:r>
              <a:rPr kumimoji="1" lang="en-US" altLang="ja-JP" sz="1200" b="1" kern="0" dirty="0">
                <a:solidFill>
                  <a:prstClr val="black"/>
                </a:solidFill>
                <a:latin typeface="Meiryo UI" panose="020B0604030504040204" pitchFamily="50" charset="-128"/>
                <a:ea typeface="Meiryo UI" panose="020B0604030504040204" pitchFamily="50" charset="-128"/>
              </a:rPr>
              <a:t>【</a:t>
            </a:r>
            <a:r>
              <a:rPr kumimoji="1" lang="ja-JP" altLang="en-US" sz="1200" b="1" kern="0" dirty="0">
                <a:solidFill>
                  <a:prstClr val="black"/>
                </a:solidFill>
                <a:latin typeface="Meiryo UI" panose="020B0604030504040204" pitchFamily="50" charset="-128"/>
                <a:ea typeface="Meiryo UI" panose="020B0604030504040204" pitchFamily="50" charset="-128"/>
              </a:rPr>
              <a:t>背景</a:t>
            </a:r>
            <a:r>
              <a:rPr kumimoji="1" lang="en-US" altLang="ja-JP" sz="1200" b="1" kern="0" dirty="0">
                <a:solidFill>
                  <a:prstClr val="black"/>
                </a:solidFill>
                <a:latin typeface="Meiryo UI" panose="020B0604030504040204" pitchFamily="50" charset="-128"/>
                <a:ea typeface="Meiryo UI" panose="020B0604030504040204" pitchFamily="50" charset="-128"/>
              </a:rPr>
              <a:t>】</a:t>
            </a:r>
          </a:p>
          <a:p>
            <a:pPr marL="108000" marR="0" lvl="0" indent="-108000" fontAlgn="auto">
              <a:lnSpc>
                <a:spcPct val="100000"/>
              </a:lnSpc>
              <a:spcBef>
                <a:spcPts val="0"/>
              </a:spcBef>
              <a:spcAft>
                <a:spcPts val="0"/>
              </a:spcAft>
              <a:buClrTx/>
              <a:buSzTx/>
              <a:buFont typeface="Arial" panose="020B0604020202020204" pitchFamily="34" charset="0"/>
              <a:buChar char="•"/>
              <a:tabLst/>
              <a:defRPr/>
            </a:pPr>
            <a:r>
              <a:rPr kumimoji="1" lang="ja-JP" altLang="en-US" sz="1200" kern="0" dirty="0">
                <a:solidFill>
                  <a:prstClr val="black"/>
                </a:solidFill>
                <a:latin typeface="Meiryo UI" panose="020B0604030504040204" pitchFamily="50" charset="-128"/>
                <a:ea typeface="Meiryo UI" panose="020B0604030504040204" pitchFamily="50" charset="-128"/>
              </a:rPr>
              <a:t>施設・病院での生活から、ご本人の希望に応じて地域生活への移行を進める上で要とも言える住宅の確保ですが、自立生活援助事業者が支援を行う中で、ご本人の住みたい家が見つかっても最終的に断られてしまい入居に至らない、というケースがありました。不動産事業者からは、大家が障害者に部屋を貸すことを不安に思っていることが理由であり、不動産事業者にはどうしようもないと説明をされました。</a:t>
            </a:r>
            <a:endParaRPr kumimoji="1" lang="en-US" altLang="ja-JP" sz="1200" kern="0" dirty="0">
              <a:solidFill>
                <a:prstClr val="black"/>
              </a:solidFill>
              <a:latin typeface="Meiryo UI" panose="020B0604030504040204" pitchFamily="50" charset="-128"/>
              <a:ea typeface="Meiryo UI" panose="020B0604030504040204" pitchFamily="50" charset="-128"/>
            </a:endParaRPr>
          </a:p>
          <a:p>
            <a:pPr marL="108000" marR="0" lvl="0" indent="-108000" fontAlgn="auto">
              <a:lnSpc>
                <a:spcPct val="100000"/>
              </a:lnSpc>
              <a:spcBef>
                <a:spcPts val="0"/>
              </a:spcBef>
              <a:spcAft>
                <a:spcPts val="0"/>
              </a:spcAft>
              <a:buClrTx/>
              <a:buSzTx/>
              <a:buFont typeface="Arial" panose="020B0604020202020204" pitchFamily="34" charset="0"/>
              <a:buChar char="•"/>
              <a:tabLst/>
              <a:defRPr/>
            </a:pPr>
            <a:r>
              <a:rPr kumimoji="1" lang="ja-JP" altLang="en-US" sz="1200" kern="0" dirty="0">
                <a:solidFill>
                  <a:prstClr val="black"/>
                </a:solidFill>
                <a:latin typeface="Meiryo UI" panose="020B0604030504040204" pitchFamily="50" charset="-128"/>
                <a:ea typeface="Meiryo UI" panose="020B0604030504040204" pitchFamily="50" charset="-128"/>
              </a:rPr>
              <a:t>その後、自立生活援助事業者と居住支援法人が協力して入居・転居支援を進めたケースにおいても同様のケースが発生。障害者への貸し渋りにより、地域移行支援が進まないことは解決すべき課題であるという認識を両者の間で確認しました。</a:t>
            </a:r>
            <a:endParaRPr kumimoji="1" lang="en-US" altLang="ja-JP" sz="1200" kern="0" dirty="0">
              <a:solidFill>
                <a:prstClr val="black"/>
              </a:solidFill>
              <a:latin typeface="Meiryo UI" panose="020B0604030504040204" pitchFamily="50" charset="-128"/>
              <a:ea typeface="Meiryo UI" panose="020B0604030504040204" pitchFamily="50" charset="-128"/>
            </a:endParaRPr>
          </a:p>
          <a:p>
            <a:pPr>
              <a:spcBef>
                <a:spcPts val="600"/>
              </a:spcBef>
              <a:defRPr/>
            </a:pPr>
            <a:r>
              <a:rPr kumimoji="1" lang="en-US" altLang="ja-JP" sz="1200" b="1" kern="0" dirty="0">
                <a:solidFill>
                  <a:prstClr val="black"/>
                </a:solidFill>
                <a:latin typeface="Meiryo UI" panose="020B0604030504040204" pitchFamily="50" charset="-128"/>
                <a:ea typeface="Meiryo UI" panose="020B0604030504040204" pitchFamily="50" charset="-128"/>
              </a:rPr>
              <a:t>【</a:t>
            </a:r>
            <a:r>
              <a:rPr kumimoji="1" lang="ja-JP" altLang="en-US" sz="1200" b="1" kern="0" dirty="0">
                <a:solidFill>
                  <a:prstClr val="black"/>
                </a:solidFill>
                <a:latin typeface="Meiryo UI" panose="020B0604030504040204" pitchFamily="50" charset="-128"/>
                <a:ea typeface="Meiryo UI" panose="020B0604030504040204" pitchFamily="50" charset="-128"/>
              </a:rPr>
              <a:t>自立支援協議会への報告</a:t>
            </a:r>
            <a:r>
              <a:rPr kumimoji="1" lang="en-US" altLang="ja-JP" sz="1200" b="1" kern="0" dirty="0">
                <a:solidFill>
                  <a:prstClr val="black"/>
                </a:solidFill>
                <a:latin typeface="Meiryo UI" panose="020B0604030504040204" pitchFamily="50" charset="-128"/>
                <a:ea typeface="Meiryo UI" panose="020B0604030504040204" pitchFamily="50" charset="-128"/>
              </a:rPr>
              <a:t>】</a:t>
            </a:r>
          </a:p>
          <a:p>
            <a:pPr marL="108000" marR="0" lvl="0" indent="-108000" fontAlgn="auto">
              <a:lnSpc>
                <a:spcPct val="100000"/>
              </a:lnSpc>
              <a:spcBef>
                <a:spcPts val="0"/>
              </a:spcBef>
              <a:spcAft>
                <a:spcPts val="0"/>
              </a:spcAft>
              <a:buClrTx/>
              <a:buSzTx/>
              <a:buFont typeface="Arial" panose="020B0604020202020204" pitchFamily="34" charset="0"/>
              <a:buChar char="•"/>
              <a:tabLst/>
              <a:defRPr/>
            </a:pPr>
            <a:r>
              <a:rPr kumimoji="1" lang="ja-JP" altLang="en-US" sz="1200" kern="0" dirty="0">
                <a:solidFill>
                  <a:prstClr val="black"/>
                </a:solidFill>
                <a:latin typeface="Meiryo UI" panose="020B0604030504040204" pitchFamily="50" charset="-128"/>
                <a:ea typeface="Meiryo UI" panose="020B0604030504040204" pitchFamily="50" charset="-128"/>
              </a:rPr>
              <a:t>そこで、自立生活援助事業者と居住支援法人が共同で、地域の自立支援協議会へ、障害者がアパートを借りられずに地域での暮らしの実現を阻む現状があること、またその理由が大家の不安であるということを報告しました。</a:t>
            </a:r>
            <a:endParaRPr kumimoji="1" lang="en-US" altLang="ja-JP" sz="1200" kern="0" dirty="0">
              <a:solidFill>
                <a:prstClr val="black"/>
              </a:solidFill>
              <a:latin typeface="Meiryo UI" panose="020B0604030504040204" pitchFamily="50" charset="-128"/>
              <a:ea typeface="Meiryo UI" panose="020B0604030504040204" pitchFamily="50" charset="-128"/>
            </a:endParaRPr>
          </a:p>
          <a:p>
            <a:pPr marR="0" lvl="0" fontAlgn="auto">
              <a:lnSpc>
                <a:spcPct val="100000"/>
              </a:lnSpc>
              <a:spcBef>
                <a:spcPts val="600"/>
              </a:spcBef>
              <a:spcAft>
                <a:spcPts val="0"/>
              </a:spcAft>
              <a:buClrTx/>
              <a:buSzTx/>
              <a:tabLst/>
              <a:defRPr/>
            </a:pPr>
            <a:r>
              <a:rPr kumimoji="1" lang="en-US" altLang="ja-JP" sz="1200" b="1" kern="0" dirty="0">
                <a:solidFill>
                  <a:prstClr val="black"/>
                </a:solidFill>
                <a:latin typeface="Meiryo UI" panose="020B0604030504040204" pitchFamily="50" charset="-128"/>
                <a:ea typeface="Meiryo UI" panose="020B0604030504040204" pitchFamily="50" charset="-128"/>
              </a:rPr>
              <a:t>【</a:t>
            </a:r>
            <a:r>
              <a:rPr kumimoji="1" lang="ja-JP" altLang="en-US" sz="1200" b="1" kern="0" dirty="0">
                <a:solidFill>
                  <a:prstClr val="black"/>
                </a:solidFill>
                <a:latin typeface="Meiryo UI" panose="020B0604030504040204" pitchFamily="50" charset="-128"/>
                <a:ea typeface="Meiryo UI" panose="020B0604030504040204" pitchFamily="50" charset="-128"/>
              </a:rPr>
              <a:t>自立支援協議会への報告を踏まえた対応</a:t>
            </a:r>
            <a:r>
              <a:rPr kumimoji="1" lang="en-US" altLang="ja-JP" sz="1200" b="1" kern="0" dirty="0">
                <a:solidFill>
                  <a:prstClr val="black"/>
                </a:solidFill>
                <a:latin typeface="Meiryo UI" panose="020B0604030504040204" pitchFamily="50" charset="-128"/>
                <a:ea typeface="Meiryo UI" panose="020B0604030504040204" pitchFamily="50" charset="-128"/>
              </a:rPr>
              <a:t>】</a:t>
            </a:r>
          </a:p>
          <a:p>
            <a:pPr marL="108000" indent="-108000">
              <a:buFont typeface="Arial" panose="020B0604020202020204" pitchFamily="34" charset="0"/>
              <a:buChar char="•"/>
              <a:defRPr/>
            </a:pPr>
            <a:r>
              <a:rPr kumimoji="1" lang="ja-JP" altLang="en-US" sz="1200" kern="0" dirty="0">
                <a:solidFill>
                  <a:prstClr val="black"/>
                </a:solidFill>
                <a:latin typeface="Meiryo UI" panose="020B0604030504040204" pitchFamily="50" charset="-128"/>
                <a:ea typeface="Meiryo UI" panose="020B0604030504040204" pitchFamily="50" charset="-128"/>
              </a:rPr>
              <a:t>自立支援協議会では同様の事例が集まっていたこともあり、プロジェクトチームにおいて「大家の不安がどんなところにあるか」「そのためにどんな対策が必要か」について不動産事業の関係者の方々との意見交換の場を設けました。これにより、障害福祉サービスの関係者や当事者、不動産関係者（宅建協会）と課題を共有し、</a:t>
            </a:r>
            <a:r>
              <a:rPr kumimoji="1" lang="zh-TW" altLang="en-US" sz="1200" kern="0" dirty="0">
                <a:solidFill>
                  <a:prstClr val="black"/>
                </a:solidFill>
                <a:latin typeface="Meiryo UI" panose="020B0604030504040204" pitchFamily="50" charset="-128"/>
                <a:ea typeface="Meiryo UI" panose="020B0604030504040204" pitchFamily="50" charset="-128"/>
              </a:rPr>
              <a:t>不動産事業者</a:t>
            </a:r>
            <a:r>
              <a:rPr kumimoji="1" lang="ja-JP" altLang="en-US" sz="1200" kern="0" dirty="0">
                <a:solidFill>
                  <a:prstClr val="black"/>
                </a:solidFill>
                <a:latin typeface="Meiryo UI" panose="020B0604030504040204" pitchFamily="50" charset="-128"/>
                <a:ea typeface="Meiryo UI" panose="020B0604030504040204" pitchFamily="50" charset="-128"/>
              </a:rPr>
              <a:t>の不安、大家の不安等について抽出することができました。</a:t>
            </a:r>
            <a:endParaRPr kumimoji="1" lang="en-US" altLang="ja-JP" sz="1200" kern="0" dirty="0">
              <a:solidFill>
                <a:prstClr val="black"/>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defRPr/>
            </a:pPr>
            <a:r>
              <a:rPr kumimoji="1" lang="ja-JP" altLang="en-US" sz="1200" kern="0" dirty="0">
                <a:solidFill>
                  <a:prstClr val="black"/>
                </a:solidFill>
                <a:latin typeface="Meiryo UI" panose="020B0604030504040204" pitchFamily="50" charset="-128"/>
                <a:ea typeface="Meiryo UI" panose="020B0604030504040204" pitchFamily="50" charset="-128"/>
              </a:rPr>
              <a:t>このような経過から、「生活サポートシート」の作成が実現しました。協議の場を活用できたことで、不動産関係者との顔の見える関係が構築でき、また、生活サポートシートを活用することで不動産関係者の安心も醸成しながら、ご本人の希望する住まいへの入居支援を進めることができるようになています。</a:t>
            </a:r>
          </a:p>
        </p:txBody>
      </p:sp>
      <p:sp>
        <p:nvSpPr>
          <p:cNvPr id="8" name="コンテンツ プレースホルダー 2">
            <a:extLst>
              <a:ext uri="{FF2B5EF4-FFF2-40B4-BE49-F238E27FC236}">
                <a16:creationId xmlns:a16="http://schemas.microsoft.com/office/drawing/2014/main" id="{68BCC2E6-72D0-4F0D-9ECE-4AED537C7DDD}"/>
              </a:ext>
            </a:extLst>
          </p:cNvPr>
          <p:cNvSpPr txBox="1">
            <a:spLocks/>
          </p:cNvSpPr>
          <p:nvPr/>
        </p:nvSpPr>
        <p:spPr>
          <a:xfrm>
            <a:off x="607260" y="809233"/>
            <a:ext cx="7886700" cy="6981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0" lang="ja-JP" altLang="en-US" sz="1400" kern="0" dirty="0">
                <a:solidFill>
                  <a:prstClr val="black"/>
                </a:solidFill>
                <a:latin typeface="Meiryo UI" panose="020B0604030504040204" pitchFamily="50" charset="-128"/>
                <a:ea typeface="Meiryo UI" panose="020B0604030504040204" pitchFamily="50" charset="-128"/>
              </a:rPr>
              <a:t>前頁までで見たような個別の支援ケース以外でも、地域における居住支援体制を強化するため、自立生活援助事業者と居住支援法人が連携して地域の協議会等へ課題等を報告することも推奨されています。</a:t>
            </a:r>
            <a:br>
              <a:rPr kumimoji="0" lang="en-US" altLang="ja-JP" sz="1400" kern="0" dirty="0">
                <a:solidFill>
                  <a:prstClr val="black"/>
                </a:solidFill>
                <a:latin typeface="Meiryo UI" panose="020B0604030504040204" pitchFamily="50" charset="-128"/>
                <a:ea typeface="Meiryo UI" panose="020B0604030504040204" pitchFamily="50" charset="-128"/>
              </a:rPr>
            </a:br>
            <a:r>
              <a:rPr kumimoji="0" lang="ja-JP" altLang="en-US" sz="1400" kern="0" dirty="0">
                <a:solidFill>
                  <a:prstClr val="black"/>
                </a:solidFill>
                <a:latin typeface="Meiryo UI" panose="020B0604030504040204" pitchFamily="50" charset="-128"/>
                <a:ea typeface="Meiryo UI" panose="020B0604030504040204" pitchFamily="50" charset="-128"/>
              </a:rPr>
              <a:t>具体的な報告事例として以下のようなケースが挙げられます。</a:t>
            </a:r>
            <a:endParaRPr kumimoji="0" lang="en-US" altLang="ja-JP" sz="1400" kern="0" dirty="0">
              <a:solidFill>
                <a:prstClr val="black"/>
              </a:solidFill>
              <a:latin typeface="Meiryo UI" panose="020B0604030504040204" pitchFamily="50" charset="-128"/>
              <a:ea typeface="Meiryo UI" panose="020B0604030504040204" pitchFamily="50" charset="-128"/>
            </a:endParaRPr>
          </a:p>
        </p:txBody>
      </p:sp>
      <p:sp>
        <p:nvSpPr>
          <p:cNvPr id="9" name="吹き出し: 四角形 8">
            <a:extLst>
              <a:ext uri="{FF2B5EF4-FFF2-40B4-BE49-F238E27FC236}">
                <a16:creationId xmlns:a16="http://schemas.microsoft.com/office/drawing/2014/main" id="{90E31769-E804-4D43-A7ED-09A6994D9D06}"/>
              </a:ext>
            </a:extLst>
          </p:cNvPr>
          <p:cNvSpPr/>
          <p:nvPr/>
        </p:nvSpPr>
        <p:spPr>
          <a:xfrm>
            <a:off x="628649" y="5660572"/>
            <a:ext cx="8056992" cy="826411"/>
          </a:xfrm>
          <a:prstGeom prst="wedgeRectCallout">
            <a:avLst>
              <a:gd name="adj1" fmla="val 8228"/>
              <a:gd name="adj2" fmla="val -67075"/>
            </a:avLst>
          </a:prstGeom>
          <a:solidFill>
            <a:schemeClr val="accent2">
              <a:lumMod val="40000"/>
              <a:lumOff val="60000"/>
            </a:schemeClr>
          </a:solidFill>
          <a:ln w="3175" cap="flat" cmpd="sng" algn="ctr">
            <a:solidFill>
              <a:sysClr val="windowText" lastClr="000000"/>
            </a:solidFill>
            <a:prstDash val="solid"/>
            <a:miter lim="800000"/>
          </a:ln>
          <a:effectLst/>
        </p:spPr>
        <p:txBody>
          <a:bodyPr wrap="square" anchor="ctr">
            <a:noAutofit/>
          </a:bodyPr>
          <a:lstStyle/>
          <a:p>
            <a:r>
              <a:rPr lang="ja-JP" altLang="en-US" sz="1200" dirty="0">
                <a:latin typeface="Meiryo UI" panose="020B0604030504040204" pitchFamily="50" charset="-128"/>
                <a:ea typeface="Meiryo UI" panose="020B0604030504040204" pitchFamily="50" charset="-128"/>
              </a:rPr>
              <a:t>上記のようなケースは、「地域居住支援体制強化推進加算」の対象となります。</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この加算は、地域相談支援事業者や自立生活援助事業者が、居住支援法人と共同して、利用者に対して在宅での療養上必要な説明及び指導を行った上で、障害者総合支援法に基づく協議会や精神障害にも対応した地域包括ケアシステムの構築における保健・医療・福祉等の関係者による協議の場に対し、住宅の確保及び居住支援に係る課題を報告することを評価するものです。</a:t>
            </a:r>
            <a:endParaRPr lang="en-US" altLang="ja-JP" sz="1200"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15F16E3C-93AB-4B3B-B77E-96DC5CC79DED}"/>
              </a:ext>
            </a:extLst>
          </p:cNvPr>
          <p:cNvSpPr/>
          <p:nvPr/>
        </p:nvSpPr>
        <p:spPr>
          <a:xfrm>
            <a:off x="628650" y="1532973"/>
            <a:ext cx="8056991" cy="341169"/>
          </a:xfrm>
          <a:prstGeom prst="rect">
            <a:avLst/>
          </a:prstGeom>
          <a:solidFill>
            <a:schemeClr val="bg1">
              <a:lumMod val="85000"/>
            </a:schemeClr>
          </a:solidFill>
          <a:ln w="3175" cap="flat" cmpd="sng" algn="ctr">
            <a:solidFill>
              <a:sysClr val="windowText" lastClr="000000"/>
            </a:solidFill>
            <a:prstDash val="solid"/>
            <a:miter lim="800000"/>
          </a:ln>
          <a:effectLst/>
        </p:spPr>
        <p:txBody>
          <a:bodyPr wrap="square" anchor="ctr">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ja-JP" altLang="en-US" sz="1200" kern="0" dirty="0">
                <a:solidFill>
                  <a:prstClr val="black"/>
                </a:solidFill>
                <a:latin typeface="Meiryo UI" panose="020B0604030504040204" pitchFamily="50" charset="-128"/>
                <a:ea typeface="Meiryo UI" panose="020B0604030504040204" pitchFamily="50" charset="-128"/>
              </a:rPr>
              <a:t>自立生活援助事業者と居住支援法人が連携し、地域の居住支援に関する課題を報告する例</a:t>
            </a:r>
            <a:endPar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3">
            <a:extLst>
              <a:ext uri="{FF2B5EF4-FFF2-40B4-BE49-F238E27FC236}">
                <a16:creationId xmlns:a16="http://schemas.microsoft.com/office/drawing/2014/main" id="{78989AD8-C43A-4E02-80EA-E16E5D7A5BAB}"/>
              </a:ext>
            </a:extLst>
          </p:cNvPr>
          <p:cNvSpPr txBox="1"/>
          <p:nvPr/>
        </p:nvSpPr>
        <p:spPr>
          <a:xfrm>
            <a:off x="7944518" y="49590"/>
            <a:ext cx="1120947" cy="396000"/>
          </a:xfrm>
          <a:prstGeom prst="rect">
            <a:avLst/>
          </a:prstGeom>
          <a:solidFill>
            <a:schemeClr val="bg1">
              <a:lumMod val="85000"/>
            </a:schemeClr>
          </a:solidFill>
        </p:spPr>
        <p:txBody>
          <a:bodyPr wrap="square" rtlCol="0" anchor="ctr">
            <a:spAutoFit/>
          </a:bodyPr>
          <a:lstStyle/>
          <a:p>
            <a:pPr algn="ctr"/>
            <a:r>
              <a:rPr kumimoji="1" lang="ja-JP" altLang="en-US" sz="1050" dirty="0">
                <a:latin typeface="メイリオ" panose="020B0604030504040204" pitchFamily="50" charset="-128"/>
                <a:ea typeface="メイリオ" panose="020B0604030504040204" pitchFamily="50" charset="-128"/>
              </a:rPr>
              <a:t>事例サンプル</a:t>
            </a:r>
            <a:endParaRPr kumimoji="1" lang="en-US" altLang="ja-JP" sz="1050" dirty="0">
              <a:latin typeface="メイリオ" panose="020B0604030504040204" pitchFamily="50" charset="-128"/>
              <a:ea typeface="メイリオ" panose="020B0604030504040204" pitchFamily="50" charset="-128"/>
            </a:endParaRPr>
          </a:p>
          <a:p>
            <a:pPr algn="ctr"/>
            <a:r>
              <a:rPr kumimoji="1" lang="ja-JP" altLang="en-US" sz="1050" dirty="0">
                <a:solidFill>
                  <a:srgbClr val="FF0000"/>
                </a:solidFill>
                <a:latin typeface="メイリオ" panose="020B0604030504040204" pitchFamily="50" charset="-128"/>
                <a:ea typeface="メイリオ" panose="020B0604030504040204" pitchFamily="50" charset="-128"/>
              </a:rPr>
              <a:t>（差替可）</a:t>
            </a:r>
            <a:endParaRPr kumimoji="1" lang="en-US" altLang="ja-JP" sz="105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8368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314617" y="1027616"/>
            <a:ext cx="8515350" cy="5693860"/>
          </a:xfrm>
        </p:spPr>
        <p:txBody>
          <a:bodyPr>
            <a:normAutofit/>
          </a:bodyPr>
          <a:lstStyle/>
          <a:p>
            <a:r>
              <a:rPr lang="ja-JP" altLang="en-US" sz="1400" dirty="0">
                <a:latin typeface="Meiryo UI" panose="020B0604030504040204" pitchFamily="50" charset="-128"/>
                <a:ea typeface="Meiryo UI" panose="020B0604030504040204" pitchFamily="50" charset="-128"/>
              </a:rPr>
              <a:t>障害者権利条約の</a:t>
            </a:r>
            <a:r>
              <a:rPr kumimoji="1" lang="ja-JP" altLang="en-US" sz="1400" dirty="0">
                <a:latin typeface="Meiryo UI" panose="020B0604030504040204" pitchFamily="50" charset="-128"/>
                <a:ea typeface="Meiryo UI" panose="020B0604030504040204" pitchFamily="50" charset="-128"/>
              </a:rPr>
              <a:t>締結に先立ち</a:t>
            </a:r>
            <a:r>
              <a:rPr lang="ja-JP" altLang="en-US" sz="1400" dirty="0">
                <a:latin typeface="Meiryo UI" panose="020B0604030504040204" pitchFamily="50" charset="-128"/>
                <a:ea typeface="Meiryo UI" panose="020B0604030504040204" pitchFamily="50" charset="-128"/>
              </a:rPr>
              <a:t>、様々な法制度等の整備が行われ、平成</a:t>
            </a:r>
            <a:r>
              <a:rPr lang="en-US" altLang="ja-JP" sz="1400" dirty="0">
                <a:latin typeface="Meiryo UI" panose="020B0604030504040204" pitchFamily="50" charset="-128"/>
                <a:ea typeface="Meiryo UI" panose="020B0604030504040204" pitchFamily="50" charset="-128"/>
              </a:rPr>
              <a:t>26</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2014</a:t>
            </a:r>
            <a:r>
              <a:rPr lang="ja-JP" altLang="en-US" sz="1400" dirty="0">
                <a:latin typeface="Meiryo UI" panose="020B0604030504040204" pitchFamily="50" charset="-128"/>
                <a:ea typeface="Meiryo UI" panose="020B0604030504040204" pitchFamily="50" charset="-128"/>
              </a:rPr>
              <a:t>）年にこの条約に　　　　　　　　批准しました。</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＜主な法制度等の整備＞</a:t>
            </a:r>
            <a:endParaRPr lang="en-US" altLang="ja-JP" sz="1200" dirty="0">
              <a:latin typeface="Meiryo UI" panose="020B0604030504040204" pitchFamily="50" charset="-128"/>
              <a:ea typeface="Meiryo UI" panose="020B0604030504040204" pitchFamily="50" charset="-128"/>
            </a:endParaRPr>
          </a:p>
          <a:p>
            <a:pPr lvl="1"/>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障害者基本法</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の改正</a:t>
            </a:r>
            <a:endParaRPr lang="en-US" altLang="ja-JP" sz="1200" dirty="0">
              <a:latin typeface="Meiryo UI" panose="020B0604030504040204" pitchFamily="50" charset="-128"/>
              <a:ea typeface="Meiryo UI" panose="020B0604030504040204" pitchFamily="50" charset="-128"/>
            </a:endParaRPr>
          </a:p>
          <a:p>
            <a:pPr lvl="1"/>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障害者の日常生活及び社会生活を総合的に支援する法律</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（障害者総合支援法）の成立</a:t>
            </a:r>
            <a:endParaRPr lang="en-US" altLang="ja-JP" sz="1200" dirty="0">
              <a:latin typeface="Meiryo UI" panose="020B0604030504040204" pitchFamily="50" charset="-128"/>
              <a:ea typeface="Meiryo UI" panose="020B0604030504040204" pitchFamily="50" charset="-128"/>
            </a:endParaRPr>
          </a:p>
          <a:p>
            <a:pPr lvl="1"/>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障害を理由とする差別の解消の推進に関する法律</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の成立</a:t>
            </a:r>
            <a:endParaRPr lang="en-US" altLang="ja-JP" sz="1200" dirty="0">
              <a:latin typeface="Meiryo UI" panose="020B0604030504040204" pitchFamily="50" charset="-128"/>
              <a:ea typeface="Meiryo UI" panose="020B0604030504040204" pitchFamily="50" charset="-128"/>
            </a:endParaRPr>
          </a:p>
          <a:p>
            <a:pPr lvl="1"/>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障害者の雇用の促進等に関する法律</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の改正　など</a:t>
            </a:r>
            <a:endParaRPr lang="en-US" altLang="ja-JP" sz="1200" dirty="0">
              <a:latin typeface="Meiryo UI" panose="020B0604030504040204" pitchFamily="50" charset="-128"/>
              <a:ea typeface="Meiryo UI" panose="020B0604030504040204" pitchFamily="50" charset="-128"/>
            </a:endParaRPr>
          </a:p>
          <a:p>
            <a:pPr lvl="1"/>
            <a:endParaRPr lang="en-US" altLang="ja-JP" sz="1200" dirty="0">
              <a:latin typeface="Meiryo UI" panose="020B0604030504040204" pitchFamily="50" charset="-128"/>
              <a:ea typeface="Meiryo UI" panose="020B0604030504040204" pitchFamily="50" charset="-128"/>
            </a:endParaRPr>
          </a:p>
          <a:p>
            <a:pPr lvl="1"/>
            <a:endParaRPr lang="en-US" altLang="ja-JP" sz="12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障害者基本法の改正に</a:t>
            </a:r>
            <a:r>
              <a:rPr lang="ja-JP" altLang="en-US" sz="1400" dirty="0">
                <a:latin typeface="Meiryo UI" panose="020B0604030504040204" pitchFamily="50" charset="-128"/>
                <a:ea typeface="Meiryo UI" panose="020B0604030504040204" pitchFamily="50" charset="-128"/>
              </a:rPr>
              <a:t>当たって</a:t>
            </a:r>
            <a:r>
              <a:rPr kumimoji="1" lang="ja-JP" altLang="en-US" sz="1400" dirty="0">
                <a:latin typeface="Meiryo UI" panose="020B0604030504040204" pitchFamily="50" charset="-128"/>
                <a:ea typeface="Meiryo UI" panose="020B0604030504040204" pitchFamily="50" charset="-128"/>
              </a:rPr>
              <a:t>は、その理念にノーマライゼーションの考え方を導入し，障害者はあらゆる　　　　　　分野の活動に参加する機会を与えられるものとするという趣旨が加えられました。</a:t>
            </a:r>
            <a:endParaRPr kumimoji="1" lang="en-US" altLang="ja-JP" sz="1400" dirty="0">
              <a:latin typeface="Meiryo UI" panose="020B0604030504040204" pitchFamily="50" charset="-128"/>
              <a:ea typeface="Meiryo UI" panose="020B0604030504040204" pitchFamily="50" charset="-128"/>
            </a:endParaRPr>
          </a:p>
          <a:p>
            <a:pPr marL="216000" lvl="1" indent="0">
              <a:buNone/>
            </a:pPr>
            <a:endParaRPr kumimoji="1" lang="en-US" altLang="ja-JP" sz="1400" dirty="0">
              <a:latin typeface="Meiryo UI" panose="020B0604030504040204" pitchFamily="50" charset="-128"/>
              <a:ea typeface="Meiryo UI" panose="020B0604030504040204" pitchFamily="50" charset="-128"/>
            </a:endParaRPr>
          </a:p>
          <a:p>
            <a:pPr marL="216000" lvl="1" indent="0">
              <a:buNone/>
            </a:pPr>
            <a:endParaRPr lang="en-US" altLang="ja-JP" sz="1400" dirty="0">
              <a:latin typeface="Meiryo UI" panose="020B0604030504040204" pitchFamily="50" charset="-128"/>
              <a:ea typeface="Meiryo UI" panose="020B0604030504040204" pitchFamily="50" charset="-128"/>
            </a:endParaRPr>
          </a:p>
          <a:p>
            <a:pPr marL="216000" lvl="1" indent="0">
              <a:buNone/>
            </a:pPr>
            <a:endParaRPr kumimoji="1" lang="en-US" altLang="ja-JP" sz="1400" dirty="0">
              <a:latin typeface="Meiryo UI" panose="020B0604030504040204" pitchFamily="50" charset="-128"/>
              <a:ea typeface="Meiryo UI" panose="020B0604030504040204" pitchFamily="50" charset="-128"/>
            </a:endParaRPr>
          </a:p>
          <a:p>
            <a:pPr marL="216000" lvl="1" indent="0">
              <a:buNone/>
            </a:pPr>
            <a:endParaRPr lang="en-US" altLang="ja-JP" sz="1400" dirty="0">
              <a:latin typeface="Meiryo UI" panose="020B0604030504040204" pitchFamily="50" charset="-128"/>
              <a:ea typeface="Meiryo UI" panose="020B0604030504040204" pitchFamily="50" charset="-128"/>
            </a:endParaRPr>
          </a:p>
          <a:p>
            <a:pPr marL="216000" lvl="1" indent="0">
              <a:buNone/>
            </a:pPr>
            <a:endParaRPr kumimoji="1" lang="en-US" altLang="ja-JP" sz="1400" dirty="0">
              <a:latin typeface="Meiryo UI" panose="020B0604030504040204" pitchFamily="50" charset="-128"/>
              <a:ea typeface="Meiryo UI" panose="020B0604030504040204" pitchFamily="50" charset="-128"/>
            </a:endParaRPr>
          </a:p>
          <a:p>
            <a:pPr marL="216000" lvl="1" indent="0">
              <a:buNone/>
            </a:pPr>
            <a:endParaRPr lang="en-US" altLang="ja-JP" sz="1400" dirty="0">
              <a:latin typeface="Meiryo UI" panose="020B0604030504040204" pitchFamily="50" charset="-128"/>
              <a:ea typeface="Meiryo UI" panose="020B0604030504040204" pitchFamily="50" charset="-128"/>
            </a:endParaRPr>
          </a:p>
          <a:p>
            <a:pPr marL="216000" lvl="1" indent="0">
              <a:buNone/>
            </a:pPr>
            <a:endParaRPr kumimoji="1" lang="en-US" altLang="ja-JP" sz="1400" dirty="0">
              <a:latin typeface="Meiryo UI" panose="020B0604030504040204" pitchFamily="50" charset="-128"/>
              <a:ea typeface="Meiryo UI" panose="020B0604030504040204" pitchFamily="50" charset="-128"/>
            </a:endParaRPr>
          </a:p>
          <a:p>
            <a:pPr marL="216000" lvl="1" indent="0">
              <a:buNone/>
            </a:pPr>
            <a:endParaRPr kumimoji="1" lang="en-US" altLang="ja-JP" sz="1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20322A13-842B-429E-9629-FFD8F6A81637}"/>
              </a:ext>
            </a:extLst>
          </p:cNvPr>
          <p:cNvSpPr/>
          <p:nvPr/>
        </p:nvSpPr>
        <p:spPr>
          <a:xfrm>
            <a:off x="599794" y="4293114"/>
            <a:ext cx="7741214" cy="1758496"/>
          </a:xfrm>
          <a:prstGeom prst="rect">
            <a:avLst/>
          </a:prstGeom>
          <a:solidFill>
            <a:schemeClr val="accent4">
              <a:lumMod val="20000"/>
              <a:lumOff val="80000"/>
            </a:schemeClr>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障害者総合支援法（平成</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2013</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４月施行）の第一条「法の目的」と「基本理念」では、全ての国民が、障害の有無によって分け隔てられることなく、相互に人格と個性を尊重し合いながら共生する社会の実現のため、全ての障害者及び障害児に社会参加の機会が確保されることに加え、「どこで誰と生活するかについての選択の機会が確保」され、「地域社会において他の人々と共生することを妨げられないこと」が目指されるべきである旨が明記されています。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このように、法律上も障害の有無によって分け隔られることなく「地域社会のなかで生活していくこと」を　　　　目指していることがわかります。</a:t>
            </a:r>
          </a:p>
        </p:txBody>
      </p:sp>
      <p:sp>
        <p:nvSpPr>
          <p:cNvPr id="6" name="フローチャート: 端子 5">
            <a:extLst>
              <a:ext uri="{FF2B5EF4-FFF2-40B4-BE49-F238E27FC236}">
                <a16:creationId xmlns:a16="http://schemas.microsoft.com/office/drawing/2014/main" id="{0CF7EDD2-FDDE-487C-BE1E-484838A2B051}"/>
              </a:ext>
            </a:extLst>
          </p:cNvPr>
          <p:cNvSpPr/>
          <p:nvPr/>
        </p:nvSpPr>
        <p:spPr>
          <a:xfrm>
            <a:off x="599794" y="4166165"/>
            <a:ext cx="934921" cy="215218"/>
          </a:xfrm>
          <a:prstGeom prst="flowChartTerminato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ポイント</a:t>
            </a:r>
          </a:p>
        </p:txBody>
      </p:sp>
      <p:sp>
        <p:nvSpPr>
          <p:cNvPr id="9" name="タイトル 1">
            <a:extLst>
              <a:ext uri="{FF2B5EF4-FFF2-40B4-BE49-F238E27FC236}">
                <a16:creationId xmlns:a16="http://schemas.microsoft.com/office/drawing/2014/main" id="{7D690A29-1823-4BFA-A4ED-BEDCC6219AA4}"/>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１）なぜ地域生活の支援が求められているのか</a:t>
            </a:r>
            <a:endParaRPr kumimoji="1" lang="en-US" altLang="ja-JP"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cxnSp>
        <p:nvCxnSpPr>
          <p:cNvPr id="7" name="直線コネクタ 6">
            <a:extLst>
              <a:ext uri="{FF2B5EF4-FFF2-40B4-BE49-F238E27FC236}">
                <a16:creationId xmlns:a16="http://schemas.microsoft.com/office/drawing/2014/main" id="{D5D3B9DB-E7E0-45D3-8C46-501BD9100112}"/>
              </a:ext>
            </a:extLst>
          </p:cNvPr>
          <p:cNvCxnSpPr>
            <a:cxnSpLocks/>
          </p:cNvCxnSpPr>
          <p:nvPr/>
        </p:nvCxnSpPr>
        <p:spPr>
          <a:xfrm>
            <a:off x="7178432" y="4865514"/>
            <a:ext cx="99353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60363FBE-9330-42AA-8999-ADA577E66517}"/>
              </a:ext>
            </a:extLst>
          </p:cNvPr>
          <p:cNvCxnSpPr>
            <a:cxnSpLocks/>
          </p:cNvCxnSpPr>
          <p:nvPr/>
        </p:nvCxnSpPr>
        <p:spPr>
          <a:xfrm>
            <a:off x="683847" y="5079460"/>
            <a:ext cx="51581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12613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149</a:t>
            </a:fld>
            <a:endParaRPr kumimoji="1" lang="ja-JP" altLang="en-US"/>
          </a:p>
        </p:txBody>
      </p:sp>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800" dirty="0">
                <a:latin typeface="Meiryo UI" panose="020B0604030504040204" pitchFamily="50" charset="-128"/>
                <a:ea typeface="Meiryo UI" panose="020B0604030504040204" pitchFamily="50" charset="-128"/>
              </a:rPr>
              <a:t>（参考）</a:t>
            </a:r>
            <a:r>
              <a:rPr lang="ja-JP" altLang="en-US" dirty="0">
                <a:latin typeface="Meiryo UI" panose="020B0604030504040204" pitchFamily="50" charset="-128"/>
                <a:ea typeface="Meiryo UI" panose="020B0604030504040204" pitchFamily="50" charset="-128"/>
              </a:rPr>
              <a:t>生活サポートシートの例</a:t>
            </a:r>
            <a:endParaRPr lang="ja-JP" altLang="en-US" sz="2800" dirty="0">
              <a:latin typeface="Meiryo UI" panose="020B0604030504040204" pitchFamily="50" charset="-128"/>
              <a:ea typeface="Meiryo UI" panose="020B0604030504040204" pitchFamily="50" charset="-128"/>
            </a:endParaRP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628650" y="11288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457200">
              <a:lnSpc>
                <a:spcPct val="100000"/>
              </a:lnSpc>
              <a:spcBef>
                <a:spcPts val="0"/>
              </a:spcBef>
              <a:defRPr/>
            </a:pPr>
            <a:r>
              <a:rPr lang="ja-JP" altLang="en-US" sz="1400" dirty="0">
                <a:latin typeface="Meiryo UI" panose="020B0604030504040204" pitchFamily="50" charset="-128"/>
                <a:ea typeface="Meiryo UI" panose="020B0604030504040204" pitchFamily="50" charset="-128"/>
              </a:rPr>
              <a:t>自立生活援助の事業所と不動産事業者の間での連携を円滑にするため、ルール作りやその運用を行う上では、ご本人の基礎情報や不動産事業者とのやり取りに関する重要事項、支援ネットワーク等を明記して情報共有しておくことが有効です。</a:t>
            </a:r>
            <a:endParaRPr lang="en-US" altLang="ja-JP" sz="1400" dirty="0">
              <a:latin typeface="Meiryo UI" panose="020B0604030504040204" pitchFamily="50" charset="-128"/>
              <a:ea typeface="Meiryo UI" panose="020B0604030504040204" pitchFamily="50" charset="-128"/>
            </a:endParaRPr>
          </a:p>
          <a:p>
            <a:pPr defTabSz="457200">
              <a:lnSpc>
                <a:spcPct val="100000"/>
              </a:lnSpc>
              <a:spcBef>
                <a:spcPts val="0"/>
              </a:spcBef>
              <a:defRPr/>
            </a:pPr>
            <a:r>
              <a:rPr lang="ja-JP" altLang="en-US" sz="1400" dirty="0">
                <a:latin typeface="Meiryo UI" panose="020B0604030504040204" pitchFamily="50" charset="-128"/>
                <a:ea typeface="Meiryo UI" panose="020B0604030504040204" pitchFamily="50" charset="-128"/>
              </a:rPr>
              <a:t>自事業所で活用しやすいよう、適宜カスタマイズして作成・活用することも考えられます。</a:t>
            </a:r>
            <a:endParaRPr lang="en-US" altLang="ja-JP" sz="1400" dirty="0">
              <a:latin typeface="Meiryo UI" panose="020B0604030504040204" pitchFamily="50" charset="-128"/>
              <a:ea typeface="Meiryo UI" panose="020B0604030504040204" pitchFamily="50" charset="-128"/>
            </a:endParaRPr>
          </a:p>
        </p:txBody>
      </p:sp>
      <p:graphicFrame>
        <p:nvGraphicFramePr>
          <p:cNvPr id="3" name="表 2">
            <a:extLst>
              <a:ext uri="{FF2B5EF4-FFF2-40B4-BE49-F238E27FC236}">
                <a16:creationId xmlns:a16="http://schemas.microsoft.com/office/drawing/2014/main" id="{E24A8B43-FE07-469B-81DD-0979758FE488}"/>
              </a:ext>
            </a:extLst>
          </p:cNvPr>
          <p:cNvGraphicFramePr>
            <a:graphicFrameLocks noGrp="1"/>
          </p:cNvGraphicFramePr>
          <p:nvPr>
            <p:extLst>
              <p:ext uri="{D42A27DB-BD31-4B8C-83A1-F6EECF244321}">
                <p14:modId xmlns:p14="http://schemas.microsoft.com/office/powerpoint/2010/main" val="3568586400"/>
              </p:ext>
            </p:extLst>
          </p:nvPr>
        </p:nvGraphicFramePr>
        <p:xfrm>
          <a:off x="1180630" y="2123201"/>
          <a:ext cx="6782740" cy="4415712"/>
        </p:xfrm>
        <a:graphic>
          <a:graphicData uri="http://schemas.openxmlformats.org/drawingml/2006/table">
            <a:tbl>
              <a:tblPr/>
              <a:tblGrid>
                <a:gridCol w="1565656">
                  <a:extLst>
                    <a:ext uri="{9D8B030D-6E8A-4147-A177-3AD203B41FA5}">
                      <a16:colId xmlns:a16="http://schemas.microsoft.com/office/drawing/2014/main" val="2021532385"/>
                    </a:ext>
                  </a:extLst>
                </a:gridCol>
                <a:gridCol w="206985">
                  <a:extLst>
                    <a:ext uri="{9D8B030D-6E8A-4147-A177-3AD203B41FA5}">
                      <a16:colId xmlns:a16="http://schemas.microsoft.com/office/drawing/2014/main" val="2138678542"/>
                    </a:ext>
                  </a:extLst>
                </a:gridCol>
                <a:gridCol w="270673">
                  <a:extLst>
                    <a:ext uri="{9D8B030D-6E8A-4147-A177-3AD203B41FA5}">
                      <a16:colId xmlns:a16="http://schemas.microsoft.com/office/drawing/2014/main" val="1128003381"/>
                    </a:ext>
                  </a:extLst>
                </a:gridCol>
                <a:gridCol w="206985">
                  <a:extLst>
                    <a:ext uri="{9D8B030D-6E8A-4147-A177-3AD203B41FA5}">
                      <a16:colId xmlns:a16="http://schemas.microsoft.com/office/drawing/2014/main" val="2070855340"/>
                    </a:ext>
                  </a:extLst>
                </a:gridCol>
                <a:gridCol w="206985">
                  <a:extLst>
                    <a:ext uri="{9D8B030D-6E8A-4147-A177-3AD203B41FA5}">
                      <a16:colId xmlns:a16="http://schemas.microsoft.com/office/drawing/2014/main" val="549197757"/>
                    </a:ext>
                  </a:extLst>
                </a:gridCol>
                <a:gridCol w="206985">
                  <a:extLst>
                    <a:ext uri="{9D8B030D-6E8A-4147-A177-3AD203B41FA5}">
                      <a16:colId xmlns:a16="http://schemas.microsoft.com/office/drawing/2014/main" val="1760350697"/>
                    </a:ext>
                  </a:extLst>
                </a:gridCol>
                <a:gridCol w="206985">
                  <a:extLst>
                    <a:ext uri="{9D8B030D-6E8A-4147-A177-3AD203B41FA5}">
                      <a16:colId xmlns:a16="http://schemas.microsoft.com/office/drawing/2014/main" val="1727028898"/>
                    </a:ext>
                  </a:extLst>
                </a:gridCol>
                <a:gridCol w="206985">
                  <a:extLst>
                    <a:ext uri="{9D8B030D-6E8A-4147-A177-3AD203B41FA5}">
                      <a16:colId xmlns:a16="http://schemas.microsoft.com/office/drawing/2014/main" val="1098757819"/>
                    </a:ext>
                  </a:extLst>
                </a:gridCol>
                <a:gridCol w="206985">
                  <a:extLst>
                    <a:ext uri="{9D8B030D-6E8A-4147-A177-3AD203B41FA5}">
                      <a16:colId xmlns:a16="http://schemas.microsoft.com/office/drawing/2014/main" val="3610480691"/>
                    </a:ext>
                  </a:extLst>
                </a:gridCol>
                <a:gridCol w="206985">
                  <a:extLst>
                    <a:ext uri="{9D8B030D-6E8A-4147-A177-3AD203B41FA5}">
                      <a16:colId xmlns:a16="http://schemas.microsoft.com/office/drawing/2014/main" val="2290634756"/>
                    </a:ext>
                  </a:extLst>
                </a:gridCol>
                <a:gridCol w="206985">
                  <a:extLst>
                    <a:ext uri="{9D8B030D-6E8A-4147-A177-3AD203B41FA5}">
                      <a16:colId xmlns:a16="http://schemas.microsoft.com/office/drawing/2014/main" val="1842591286"/>
                    </a:ext>
                  </a:extLst>
                </a:gridCol>
                <a:gridCol w="111454">
                  <a:extLst>
                    <a:ext uri="{9D8B030D-6E8A-4147-A177-3AD203B41FA5}">
                      <a16:colId xmlns:a16="http://schemas.microsoft.com/office/drawing/2014/main" val="2734491285"/>
                    </a:ext>
                  </a:extLst>
                </a:gridCol>
                <a:gridCol w="573189">
                  <a:extLst>
                    <a:ext uri="{9D8B030D-6E8A-4147-A177-3AD203B41FA5}">
                      <a16:colId xmlns:a16="http://schemas.microsoft.com/office/drawing/2014/main" val="674389956"/>
                    </a:ext>
                  </a:extLst>
                </a:gridCol>
                <a:gridCol w="206985">
                  <a:extLst>
                    <a:ext uri="{9D8B030D-6E8A-4147-A177-3AD203B41FA5}">
                      <a16:colId xmlns:a16="http://schemas.microsoft.com/office/drawing/2014/main" val="1165831752"/>
                    </a:ext>
                  </a:extLst>
                </a:gridCol>
                <a:gridCol w="270673">
                  <a:extLst>
                    <a:ext uri="{9D8B030D-6E8A-4147-A177-3AD203B41FA5}">
                      <a16:colId xmlns:a16="http://schemas.microsoft.com/office/drawing/2014/main" val="4273830014"/>
                    </a:ext>
                  </a:extLst>
                </a:gridCol>
                <a:gridCol w="206985">
                  <a:extLst>
                    <a:ext uri="{9D8B030D-6E8A-4147-A177-3AD203B41FA5}">
                      <a16:colId xmlns:a16="http://schemas.microsoft.com/office/drawing/2014/main" val="1963055878"/>
                    </a:ext>
                  </a:extLst>
                </a:gridCol>
                <a:gridCol w="206985">
                  <a:extLst>
                    <a:ext uri="{9D8B030D-6E8A-4147-A177-3AD203B41FA5}">
                      <a16:colId xmlns:a16="http://schemas.microsoft.com/office/drawing/2014/main" val="1171542305"/>
                    </a:ext>
                  </a:extLst>
                </a:gridCol>
                <a:gridCol w="206985">
                  <a:extLst>
                    <a:ext uri="{9D8B030D-6E8A-4147-A177-3AD203B41FA5}">
                      <a16:colId xmlns:a16="http://schemas.microsoft.com/office/drawing/2014/main" val="2213721900"/>
                    </a:ext>
                  </a:extLst>
                </a:gridCol>
                <a:gridCol w="206985">
                  <a:extLst>
                    <a:ext uri="{9D8B030D-6E8A-4147-A177-3AD203B41FA5}">
                      <a16:colId xmlns:a16="http://schemas.microsoft.com/office/drawing/2014/main" val="1558513557"/>
                    </a:ext>
                  </a:extLst>
                </a:gridCol>
                <a:gridCol w="206985">
                  <a:extLst>
                    <a:ext uri="{9D8B030D-6E8A-4147-A177-3AD203B41FA5}">
                      <a16:colId xmlns:a16="http://schemas.microsoft.com/office/drawing/2014/main" val="1097764101"/>
                    </a:ext>
                  </a:extLst>
                </a:gridCol>
                <a:gridCol w="206985">
                  <a:extLst>
                    <a:ext uri="{9D8B030D-6E8A-4147-A177-3AD203B41FA5}">
                      <a16:colId xmlns:a16="http://schemas.microsoft.com/office/drawing/2014/main" val="311523601"/>
                    </a:ext>
                  </a:extLst>
                </a:gridCol>
                <a:gridCol w="206985">
                  <a:extLst>
                    <a:ext uri="{9D8B030D-6E8A-4147-A177-3AD203B41FA5}">
                      <a16:colId xmlns:a16="http://schemas.microsoft.com/office/drawing/2014/main" val="3229805517"/>
                    </a:ext>
                  </a:extLst>
                </a:gridCol>
                <a:gridCol w="206985">
                  <a:extLst>
                    <a:ext uri="{9D8B030D-6E8A-4147-A177-3AD203B41FA5}">
                      <a16:colId xmlns:a16="http://schemas.microsoft.com/office/drawing/2014/main" val="423767643"/>
                    </a:ext>
                  </a:extLst>
                </a:gridCol>
                <a:gridCol w="265365">
                  <a:extLst>
                    <a:ext uri="{9D8B030D-6E8A-4147-A177-3AD203B41FA5}">
                      <a16:colId xmlns:a16="http://schemas.microsoft.com/office/drawing/2014/main" val="2726644887"/>
                    </a:ext>
                  </a:extLst>
                </a:gridCol>
              </a:tblGrid>
              <a:tr h="172330">
                <a:tc gridSpan="23">
                  <a:txBody>
                    <a:bodyPr/>
                    <a:lstStyle/>
                    <a:p>
                      <a:pPr algn="l" fontAlgn="ctr"/>
                      <a:r>
                        <a:rPr lang="en-US" altLang="ja-JP" sz="1000" b="1" i="0" u="none" strike="noStrike" dirty="0">
                          <a:effectLst/>
                          <a:latin typeface="Meiryo UI" panose="020B0604030504040204" pitchFamily="50" charset="-128"/>
                          <a:ea typeface="Meiryo UI" panose="020B0604030504040204" pitchFamily="50" charset="-128"/>
                        </a:rPr>
                        <a:t>【</a:t>
                      </a:r>
                      <a:r>
                        <a:rPr lang="ja-JP" altLang="en-US" sz="1000" b="1" i="0" u="none" strike="noStrike" dirty="0">
                          <a:effectLst/>
                          <a:latin typeface="Meiryo UI" panose="020B0604030504040204" pitchFamily="50" charset="-128"/>
                          <a:ea typeface="Meiryo UI" panose="020B0604030504040204" pitchFamily="50" charset="-128"/>
                        </a:rPr>
                        <a:t>生活サポートシートの活用例</a:t>
                      </a:r>
                      <a:r>
                        <a:rPr lang="en-US" altLang="ja-JP" sz="1000" b="1" i="0" u="none" strike="noStrike" dirty="0">
                          <a:effectLst/>
                          <a:latin typeface="Meiryo UI" panose="020B0604030504040204" pitchFamily="50" charset="-128"/>
                          <a:ea typeface="Meiryo UI" panose="020B0604030504040204" pitchFamily="50" charset="-128"/>
                        </a:rPr>
                        <a:t>】</a:t>
                      </a:r>
                    </a:p>
                  </a:txBody>
                  <a:tcPr marL="6628" marR="6628" marT="6628"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0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a:noFill/>
                    </a:lnB>
                  </a:tcPr>
                </a:tc>
                <a:extLst>
                  <a:ext uri="{0D108BD9-81ED-4DB2-BD59-A6C34878D82A}">
                    <a16:rowId xmlns:a16="http://schemas.microsoft.com/office/drawing/2014/main" val="2348446045"/>
                  </a:ext>
                </a:extLst>
              </a:tr>
              <a:tr h="192214">
                <a:tc gridSpan="24">
                  <a:txBody>
                    <a:bodyPr/>
                    <a:lstStyle/>
                    <a:p>
                      <a:pPr algn="ctr" fontAlgn="ctr"/>
                      <a:r>
                        <a:rPr lang="ja-JP" altLang="en-US" sz="1000" b="1" i="0" u="sng" strike="noStrike" dirty="0">
                          <a:effectLst/>
                          <a:latin typeface="Meiryo UI" panose="020B0604030504040204" pitchFamily="50" charset="-128"/>
                          <a:ea typeface="Meiryo UI" panose="020B0604030504040204" pitchFamily="50" charset="-128"/>
                        </a:rPr>
                        <a:t>　</a:t>
                      </a:r>
                      <a:r>
                        <a:rPr lang="ja-JP" altLang="en-US" sz="1000" b="1" i="0" u="sng" strike="noStrike">
                          <a:effectLst/>
                          <a:latin typeface="Meiryo UI" panose="020B0604030504040204" pitchFamily="50" charset="-128"/>
                          <a:ea typeface="Meiryo UI" panose="020B0604030504040204" pitchFamily="50" charset="-128"/>
                        </a:rPr>
                        <a:t>黒木氏（仮名</a:t>
                      </a:r>
                      <a:r>
                        <a:rPr lang="ja-JP" altLang="en-US" sz="1000" b="1" i="0" u="sng" strike="noStrike" dirty="0">
                          <a:effectLst/>
                          <a:latin typeface="Meiryo UI" panose="020B0604030504040204" pitchFamily="50" charset="-128"/>
                          <a:ea typeface="Meiryo UI" panose="020B0604030504040204" pitchFamily="50" charset="-128"/>
                        </a:rPr>
                        <a:t>）の生活サポートシート</a:t>
                      </a:r>
                    </a:p>
                  </a:txBody>
                  <a:tcPr marL="6628" marR="6628" marT="6628"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00918179"/>
                  </a:ext>
                </a:extLst>
              </a:tr>
              <a:tr h="165702">
                <a:tc>
                  <a:txBody>
                    <a:bodyPr/>
                    <a:lstStyle/>
                    <a:p>
                      <a:pPr algn="l" fontAlgn="ctr"/>
                      <a:r>
                        <a:rPr lang="en-US" altLang="ja-JP" sz="900" b="0" i="0" u="none" strike="noStrike">
                          <a:effectLst/>
                          <a:latin typeface="Meiryo UI" panose="020B0604030504040204" pitchFamily="50" charset="-128"/>
                          <a:ea typeface="Meiryo UI" panose="020B0604030504040204" pitchFamily="50" charset="-128"/>
                        </a:rPr>
                        <a:t>【</a:t>
                      </a:r>
                      <a:r>
                        <a:rPr lang="ja-JP" altLang="en-US" sz="900" b="0" i="0" u="none" strike="noStrike">
                          <a:effectLst/>
                          <a:latin typeface="Meiryo UI" panose="020B0604030504040204" pitchFamily="50" charset="-128"/>
                          <a:ea typeface="Meiryo UI" panose="020B0604030504040204" pitchFamily="50" charset="-128"/>
                        </a:rPr>
                        <a:t>基礎情報</a:t>
                      </a:r>
                      <a:r>
                        <a:rPr lang="en-US" altLang="ja-JP" sz="900" b="0" i="0" u="none" strike="noStrike">
                          <a:effectLst/>
                          <a:latin typeface="Meiryo UI" panose="020B0604030504040204" pitchFamily="50" charset="-128"/>
                          <a:ea typeface="Meiryo UI" panose="020B0604030504040204" pitchFamily="50" charset="-128"/>
                        </a:rPr>
                        <a:t>】</a:t>
                      </a: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a:noFill/>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a:noFill/>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a:noFill/>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a:noFill/>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a:noFill/>
                    </a:lnB>
                  </a:tcPr>
                </a:tc>
                <a:tc>
                  <a:txBody>
                    <a:bodyPr/>
                    <a:lstStyle/>
                    <a:p>
                      <a:pPr algn="r"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a:noFill/>
                    </a:lnB>
                  </a:tcPr>
                </a:tc>
                <a:tc>
                  <a:txBody>
                    <a:bodyPr/>
                    <a:lstStyle/>
                    <a:p>
                      <a:pPr algn="ctr"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a:noFill/>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a:noFill/>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a:noFill/>
                    </a:lnB>
                  </a:tcPr>
                </a:tc>
                <a:extLst>
                  <a:ext uri="{0D108BD9-81ED-4DB2-BD59-A6C34878D82A}">
                    <a16:rowId xmlns:a16="http://schemas.microsoft.com/office/drawing/2014/main" val="687386493"/>
                  </a:ext>
                </a:extLst>
              </a:tr>
              <a:tr h="165702">
                <a:tc gridSpan="3">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名前</a:t>
                      </a:r>
                    </a:p>
                  </a:txBody>
                  <a:tcPr marL="6628" marR="6628" marT="6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8">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黒木（仮名</a:t>
                      </a:r>
                      <a:r>
                        <a:rPr lang="ja-JP" altLang="en-US" sz="900" b="0" i="0" u="none" strike="noStrike" dirty="0">
                          <a:effectLst/>
                          <a:latin typeface="Meiryo UI" panose="020B0604030504040204" pitchFamily="50" charset="-128"/>
                          <a:ea typeface="Meiryo UI" panose="020B0604030504040204" pitchFamily="50" charset="-128"/>
                        </a:rPr>
                        <a:t>）</a:t>
                      </a:r>
                    </a:p>
                  </a:txBody>
                  <a:tcPr marL="6628" marR="6628" marT="6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l" fontAlgn="ctr"/>
                      <a:r>
                        <a:rPr lang="ja-JP" altLang="en-US" sz="900" b="0" i="0" u="none" strike="noStrike">
                          <a:effectLst/>
                          <a:latin typeface="Meiryo UI" panose="020B0604030504040204" pitchFamily="50" charset="-128"/>
                          <a:ea typeface="Meiryo UI" panose="020B0604030504040204" pitchFamily="50" charset="-128"/>
                        </a:rPr>
                        <a:t>年齢</a:t>
                      </a:r>
                      <a:r>
                        <a:rPr lang="en-US" altLang="ja-JP" sz="900" b="0" i="0" u="none" strike="noStrike">
                          <a:effectLst/>
                          <a:latin typeface="Meiryo UI" panose="020B0604030504040204" pitchFamily="50" charset="-128"/>
                          <a:ea typeface="Meiryo UI" panose="020B0604030504040204" pitchFamily="50" charset="-128"/>
                        </a:rPr>
                        <a:t>40</a:t>
                      </a:r>
                      <a:r>
                        <a:rPr lang="ja-JP" altLang="en-US" sz="900" b="0" i="0" u="none" strike="noStrike">
                          <a:effectLst/>
                          <a:latin typeface="Meiryo UI" panose="020B0604030504040204" pitchFamily="50" charset="-128"/>
                          <a:ea typeface="Meiryo UI" panose="020B0604030504040204" pitchFamily="50" charset="-128"/>
                        </a:rPr>
                        <a:t>歳</a:t>
                      </a:r>
                    </a:p>
                  </a:txBody>
                  <a:tcPr marL="6628" marR="6628" marT="662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900" b="0" i="0" u="none" strike="noStrike">
                          <a:effectLst/>
                          <a:latin typeface="Meiryo UI" panose="020B0604030504040204" pitchFamily="50" charset="-128"/>
                          <a:ea typeface="Meiryo UI" panose="020B0604030504040204" pitchFamily="50" charset="-128"/>
                        </a:rPr>
                        <a:t>　</a:t>
                      </a:r>
                    </a:p>
                  </a:txBody>
                  <a:tcPr marL="6628" marR="6628" marT="662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effectLst/>
                          <a:latin typeface="Meiryo UI" panose="020B0604030504040204" pitchFamily="50" charset="-128"/>
                          <a:ea typeface="Meiryo UI" panose="020B0604030504040204" pitchFamily="50" charset="-128"/>
                        </a:rPr>
                        <a:t>　</a:t>
                      </a:r>
                    </a:p>
                  </a:txBody>
                  <a:tcPr marL="6628" marR="6628" marT="6628"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a:noFill/>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a:noFill/>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a:noFill/>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a:noFill/>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a:noFill/>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a:noFill/>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a:noFill/>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a:noFill/>
                    </a:lnB>
                  </a:tcPr>
                </a:tc>
                <a:extLst>
                  <a:ext uri="{0D108BD9-81ED-4DB2-BD59-A6C34878D82A}">
                    <a16:rowId xmlns:a16="http://schemas.microsoft.com/office/drawing/2014/main" val="505607610"/>
                  </a:ext>
                </a:extLst>
              </a:tr>
              <a:tr h="165702">
                <a:tc gridSpan="3">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障害概要</a:t>
                      </a:r>
                    </a:p>
                  </a:txBody>
                  <a:tcPr marL="6628" marR="6628" marT="6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8">
                  <a:txBody>
                    <a:bodyPr/>
                    <a:lstStyle/>
                    <a:p>
                      <a:pPr algn="ctr" fontAlgn="ctr"/>
                      <a:r>
                        <a:rPr lang="ja-JP" altLang="en-US" sz="900" b="0" i="0" u="none" strike="noStrike" dirty="0">
                          <a:effectLst/>
                          <a:latin typeface="Meiryo UI" panose="020B0604030504040204" pitchFamily="50" charset="-128"/>
                          <a:ea typeface="Meiryo UI" panose="020B0604030504040204" pitchFamily="50" charset="-128"/>
                        </a:rPr>
                        <a:t>知的</a:t>
                      </a:r>
                      <a:r>
                        <a:rPr lang="ja-JP" altLang="en-US" sz="900" b="0" i="0" u="none" strike="noStrike">
                          <a:effectLst/>
                          <a:latin typeface="Meiryo UI" panose="020B0604030504040204" pitchFamily="50" charset="-128"/>
                          <a:ea typeface="Meiryo UI" panose="020B0604030504040204" pitchFamily="50" charset="-128"/>
                        </a:rPr>
                        <a:t>障がい（療育</a:t>
                      </a:r>
                      <a:r>
                        <a:rPr lang="ja-JP" altLang="en-US" sz="900" b="0" i="0" u="none" strike="noStrike" dirty="0">
                          <a:effectLst/>
                          <a:latin typeface="Meiryo UI" panose="020B0604030504040204" pitchFamily="50" charset="-128"/>
                          <a:ea typeface="Meiryo UI" panose="020B0604030504040204" pitchFamily="50" charset="-128"/>
                        </a:rPr>
                        <a:t>手帳</a:t>
                      </a:r>
                      <a:r>
                        <a:rPr lang="en-US" altLang="ja-JP" sz="900" b="0" i="0" u="none" strike="noStrike" dirty="0">
                          <a:effectLst/>
                          <a:latin typeface="Meiryo UI" panose="020B0604030504040204" pitchFamily="50" charset="-128"/>
                          <a:ea typeface="Meiryo UI" panose="020B0604030504040204" pitchFamily="50" charset="-128"/>
                        </a:rPr>
                        <a:t>B2)</a:t>
                      </a:r>
                    </a:p>
                  </a:txBody>
                  <a:tcPr marL="6628" marR="6628" marT="6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900" b="0" i="0" u="none" strike="noStrike">
                          <a:effectLst/>
                          <a:latin typeface="Meiryo UI" panose="020B0604030504040204" pitchFamily="50" charset="-128"/>
                          <a:ea typeface="Meiryo UI" panose="020B0604030504040204" pitchFamily="50" charset="-128"/>
                        </a:rPr>
                        <a:t>　</a:t>
                      </a:r>
                    </a:p>
                  </a:txBody>
                  <a:tcPr marL="6628" marR="6628" marT="662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3496611"/>
                  </a:ext>
                </a:extLst>
              </a:tr>
              <a:tr h="165702">
                <a:tc gridSpan="3">
                  <a:txBody>
                    <a:bodyPr/>
                    <a:lstStyle/>
                    <a:p>
                      <a:pPr algn="ctr" fontAlgn="ctr"/>
                      <a:r>
                        <a:rPr lang="ja-JP" altLang="en-US" sz="900" b="0" i="0" u="none" strike="noStrike" dirty="0">
                          <a:effectLst/>
                          <a:latin typeface="Meiryo UI" panose="020B0604030504040204" pitchFamily="50" charset="-128"/>
                          <a:ea typeface="Meiryo UI" panose="020B0604030504040204" pitchFamily="50" charset="-128"/>
                        </a:rPr>
                        <a:t>　家族・</a:t>
                      </a:r>
                      <a:r>
                        <a:rPr lang="ja-JP" altLang="en-US" sz="900" b="0" i="0" u="none" strike="noStrike">
                          <a:effectLst/>
                          <a:latin typeface="Meiryo UI" panose="020B0604030504040204" pitchFamily="50" charset="-128"/>
                          <a:ea typeface="Meiryo UI" panose="020B0604030504040204" pitchFamily="50" charset="-128"/>
                        </a:rPr>
                        <a:t>親族①（続柄　　</a:t>
                      </a:r>
                      <a:r>
                        <a:rPr lang="ja-JP" altLang="en-US" sz="900" b="0" i="0" u="none" strike="noStrike" dirty="0">
                          <a:effectLst/>
                          <a:latin typeface="Meiryo UI" panose="020B0604030504040204" pitchFamily="50" charset="-128"/>
                          <a:ea typeface="Meiryo UI" panose="020B0604030504040204" pitchFamily="50" charset="-128"/>
                        </a:rPr>
                        <a:t>）</a:t>
                      </a:r>
                    </a:p>
                  </a:txBody>
                  <a:tcPr marL="6628" marR="6628" marT="6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21">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　令和２年</a:t>
                      </a:r>
                      <a:r>
                        <a:rPr lang="en-US" altLang="ja-JP" sz="900" b="0" i="0" u="none" strike="noStrike">
                          <a:effectLst/>
                          <a:latin typeface="Meiryo UI" panose="020B0604030504040204" pitchFamily="50" charset="-128"/>
                          <a:ea typeface="Meiryo UI" panose="020B0604030504040204" pitchFamily="50" charset="-128"/>
                        </a:rPr>
                        <a:t>X</a:t>
                      </a:r>
                      <a:r>
                        <a:rPr lang="ja-JP" altLang="en-US" sz="900" b="0" i="0" u="none" strike="noStrike">
                          <a:effectLst/>
                          <a:latin typeface="Meiryo UI" panose="020B0604030504040204" pitchFamily="50" charset="-128"/>
                          <a:ea typeface="Meiryo UI" panose="020B0604030504040204" pitchFamily="50" charset="-128"/>
                        </a:rPr>
                        <a:t>月</a:t>
                      </a:r>
                      <a:r>
                        <a:rPr lang="en-US" altLang="ja-JP" sz="900" b="0" i="0" u="none" strike="noStrike">
                          <a:effectLst/>
                          <a:latin typeface="Meiryo UI" panose="020B0604030504040204" pitchFamily="50" charset="-128"/>
                          <a:ea typeface="Meiryo UI" panose="020B0604030504040204" pitchFamily="50" charset="-128"/>
                        </a:rPr>
                        <a:t>XX</a:t>
                      </a:r>
                      <a:r>
                        <a:rPr lang="ja-JP" altLang="en-US" sz="900" b="0" i="0" u="none" strike="noStrike">
                          <a:effectLst/>
                          <a:latin typeface="Meiryo UI" panose="020B0604030504040204" pitchFamily="50" charset="-128"/>
                          <a:ea typeface="Meiryo UI" panose="020B0604030504040204" pitchFamily="50" charset="-128"/>
                        </a:rPr>
                        <a:t>日、母親が他界し、親族と呼べる方はおられない。</a:t>
                      </a:r>
                    </a:p>
                  </a:txBody>
                  <a:tcPr marL="6628" marR="6628" marT="6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32850577"/>
                  </a:ext>
                </a:extLst>
              </a:tr>
              <a:tr h="165702">
                <a:tc gridSpan="3">
                  <a:txBody>
                    <a:bodyPr/>
                    <a:lstStyle/>
                    <a:p>
                      <a:pPr algn="ctr" fontAlgn="ctr"/>
                      <a:r>
                        <a:rPr lang="ja-JP" altLang="en-US" sz="900" b="0" i="0" u="none" strike="noStrike">
                          <a:solidFill>
                            <a:schemeClr val="tx1"/>
                          </a:solidFill>
                          <a:effectLst/>
                          <a:latin typeface="Meiryo UI" panose="020B0604030504040204" pitchFamily="50" charset="-128"/>
                          <a:ea typeface="Meiryo UI" panose="020B0604030504040204" pitchFamily="50" charset="-128"/>
                        </a:rPr>
                        <a:t>主治医</a:t>
                      </a:r>
                    </a:p>
                  </a:txBody>
                  <a:tcPr marL="6628" marR="6628" marT="6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9">
                  <a:txBody>
                    <a:bodyPr/>
                    <a:lstStyle/>
                    <a:p>
                      <a:pPr algn="l" fontAlgn="ctr"/>
                      <a:r>
                        <a:rPr lang="en-US" sz="900" b="0" i="0" u="none" strike="noStrike" dirty="0">
                          <a:solidFill>
                            <a:schemeClr val="tx1"/>
                          </a:solidFill>
                          <a:effectLst/>
                          <a:latin typeface="Meiryo UI" panose="020B0604030504040204" pitchFamily="50" charset="-128"/>
                          <a:ea typeface="Meiryo UI" panose="020B0604030504040204" pitchFamily="50" charset="-128"/>
                        </a:rPr>
                        <a:t>　　　</a:t>
                      </a:r>
                      <a:r>
                        <a:rPr lang="en-US" sz="900" b="0" i="0" u="none" strike="noStrike">
                          <a:solidFill>
                            <a:schemeClr val="tx1"/>
                          </a:solidFill>
                          <a:effectLst/>
                          <a:latin typeface="Meiryo UI" panose="020B0604030504040204" pitchFamily="50" charset="-128"/>
                          <a:ea typeface="Meiryo UI" panose="020B0604030504040204" pitchFamily="50" charset="-128"/>
                        </a:rPr>
                        <a:t>K　</a:t>
                      </a:r>
                      <a:r>
                        <a:rPr lang="ja-JP" altLang="en-US" sz="900" b="0" i="0" u="none" strike="noStrike">
                          <a:solidFill>
                            <a:schemeClr val="tx1"/>
                          </a:solidFill>
                          <a:effectLst/>
                          <a:latin typeface="Meiryo UI" panose="020B0604030504040204" pitchFamily="50" charset="-128"/>
                          <a:ea typeface="Meiryo UI" panose="020B0604030504040204" pitchFamily="50" charset="-128"/>
                        </a:rPr>
                        <a:t>先生（</a:t>
                      </a:r>
                      <a:r>
                        <a:rPr lang="en-US" sz="900" b="0" i="0" u="none" strike="noStrike">
                          <a:solidFill>
                            <a:schemeClr val="tx1"/>
                          </a:solidFill>
                          <a:effectLst/>
                          <a:latin typeface="Meiryo UI" panose="020B0604030504040204" pitchFamily="50" charset="-128"/>
                          <a:ea typeface="Meiryo UI" panose="020B0604030504040204" pitchFamily="50" charset="-128"/>
                        </a:rPr>
                        <a:t>N</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病院）</a:t>
                      </a:r>
                    </a:p>
                  </a:txBody>
                  <a:tcPr marL="6628" marR="6628" marT="6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2">
                  <a:txBody>
                    <a:body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定期受診、服薬はされていない。</a:t>
                      </a:r>
                    </a:p>
                  </a:txBody>
                  <a:tcPr marL="6628" marR="6628" marT="6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35141995"/>
                  </a:ext>
                </a:extLst>
              </a:tr>
              <a:tr h="165702">
                <a:tc gridSpan="3">
                  <a:txBody>
                    <a:bodyPr/>
                    <a:lstStyle/>
                    <a:p>
                      <a:pPr algn="ctr" fontAlgn="ct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主支援機関・団体</a:t>
                      </a:r>
                    </a:p>
                  </a:txBody>
                  <a:tcPr marL="6628" marR="6628" marT="6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13">
                  <a:txBody>
                    <a:bodyPr/>
                    <a:lstStyle/>
                    <a:p>
                      <a:pPr algn="ctr" fontAlgn="ctr"/>
                      <a:r>
                        <a:rPr lang="ja-JP" altLang="en-US" sz="900" b="0" i="0" u="none" strike="noStrike">
                          <a:solidFill>
                            <a:schemeClr val="tx1"/>
                          </a:solidFill>
                          <a:effectLst/>
                          <a:latin typeface="Meiryo UI" panose="020B0604030504040204" pitchFamily="50" charset="-128"/>
                          <a:ea typeface="Meiryo UI" panose="020B0604030504040204" pitchFamily="50" charset="-128"/>
                        </a:rPr>
                        <a:t>相談サポートセンター</a:t>
                      </a:r>
                      <a:r>
                        <a:rPr lang="en-US" altLang="ja-JP" sz="900" b="0" i="0" u="none" strike="noStrike">
                          <a:solidFill>
                            <a:schemeClr val="tx1"/>
                          </a:solidFill>
                          <a:effectLst/>
                          <a:latin typeface="Meiryo UI" panose="020B0604030504040204" pitchFamily="50" charset="-128"/>
                          <a:ea typeface="Meiryo UI" panose="020B0604030504040204" pitchFamily="50" charset="-128"/>
                        </a:rPr>
                        <a:t>S</a:t>
                      </a:r>
                    </a:p>
                  </a:txBody>
                  <a:tcPr marL="6628" marR="6628" marT="6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900" b="0" i="0" u="none" strike="noStrike">
                          <a:solidFill>
                            <a:schemeClr val="tx1"/>
                          </a:solidFill>
                          <a:effectLst/>
                          <a:latin typeface="Meiryo UI" panose="020B0604030504040204" pitchFamily="50" charset="-128"/>
                          <a:ea typeface="Meiryo UI" panose="020B0604030504040204" pitchFamily="50" charset="-128"/>
                        </a:rPr>
                        <a:t>連絡先</a:t>
                      </a:r>
                    </a:p>
                  </a:txBody>
                  <a:tcPr marL="6628" marR="6628" marT="6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5">
                  <a:txBody>
                    <a:bodyPr/>
                    <a:lstStyle/>
                    <a:p>
                      <a:pPr algn="ctr" fontAlgn="ctr"/>
                      <a:r>
                        <a:rPr lang="en-US" sz="900" b="0" i="0" u="none" strike="noStrike" dirty="0">
                          <a:solidFill>
                            <a:schemeClr val="tx1"/>
                          </a:solidFill>
                          <a:effectLst/>
                          <a:latin typeface="Meiryo UI" panose="020B0604030504040204" pitchFamily="50" charset="-128"/>
                          <a:ea typeface="Meiryo UI" panose="020B0604030504040204" pitchFamily="50" charset="-128"/>
                        </a:rPr>
                        <a:t>XXXX-XX-XXXX</a:t>
                      </a:r>
                    </a:p>
                  </a:txBody>
                  <a:tcPr marL="6628" marR="6628" marT="6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68739140"/>
                  </a:ext>
                </a:extLst>
              </a:tr>
              <a:tr h="220384">
                <a:tc>
                  <a:txBody>
                    <a:bodyPr/>
                    <a:lstStyle/>
                    <a:p>
                      <a:pPr algn="l" fontAlgn="b"/>
                      <a:r>
                        <a:rPr lang="en-US" altLang="ja-JP" sz="900" b="0" i="0" u="none" strike="noStrike">
                          <a:effectLst/>
                          <a:latin typeface="Meiryo UI" panose="020B0604030504040204" pitchFamily="50" charset="-128"/>
                          <a:ea typeface="Meiryo UI" panose="020B0604030504040204" pitchFamily="50" charset="-128"/>
                        </a:rPr>
                        <a:t>【</a:t>
                      </a:r>
                      <a:r>
                        <a:rPr lang="ja-JP" altLang="en-US" sz="900" b="0" i="0" u="none" strike="noStrike">
                          <a:effectLst/>
                          <a:latin typeface="Meiryo UI" panose="020B0604030504040204" pitchFamily="50" charset="-128"/>
                          <a:ea typeface="Meiryo UI" panose="020B0604030504040204" pitchFamily="50" charset="-128"/>
                        </a:rPr>
                        <a:t>重要事項の対応について</a:t>
                      </a:r>
                      <a:r>
                        <a:rPr lang="en-US" altLang="ja-JP" sz="900" b="0" i="0" u="none" strike="noStrike">
                          <a:effectLst/>
                          <a:latin typeface="Meiryo UI" panose="020B0604030504040204" pitchFamily="50" charset="-128"/>
                          <a:ea typeface="Meiryo UI" panose="020B0604030504040204" pitchFamily="50" charset="-128"/>
                        </a:rPr>
                        <a:t>】</a:t>
                      </a: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5443167"/>
                  </a:ext>
                </a:extLst>
              </a:tr>
              <a:tr h="165702">
                <a:tc gridSpan="3">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事項</a:t>
                      </a:r>
                    </a:p>
                  </a:txBody>
                  <a:tcPr marL="6628" marR="6628" marT="662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21">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対応</a:t>
                      </a:r>
                    </a:p>
                  </a:txBody>
                  <a:tcPr marL="6628" marR="6628" marT="6628"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818058869"/>
                  </a:ext>
                </a:extLst>
              </a:tr>
              <a:tr h="669437">
                <a:tc gridSpan="3">
                  <a:txBody>
                    <a:bodyPr/>
                    <a:lstStyle/>
                    <a:p>
                      <a:pPr algn="l" fontAlgn="t"/>
                      <a:r>
                        <a:rPr lang="ja-JP" altLang="en-US" sz="900" b="0" i="0" u="none" strike="noStrike" dirty="0">
                          <a:effectLst/>
                          <a:latin typeface="Meiryo UI" panose="020B0604030504040204" pitchFamily="50" charset="-128"/>
                          <a:ea typeface="Meiryo UI" panose="020B0604030504040204" pitchFamily="50" charset="-128"/>
                        </a:rPr>
                        <a:t>アパート</a:t>
                      </a: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退居後</a:t>
                      </a:r>
                      <a:r>
                        <a:rPr lang="ja-JP" altLang="en-US" sz="900" b="0" i="0" u="none" strike="noStrike" dirty="0">
                          <a:effectLst/>
                          <a:latin typeface="Meiryo UI" panose="020B0604030504040204" pitchFamily="50" charset="-128"/>
                          <a:ea typeface="Meiryo UI" panose="020B0604030504040204" pitchFamily="50" charset="-128"/>
                        </a:rPr>
                        <a:t>の現状回復のためにかかる費用に関する支払いについて、合計</a:t>
                      </a:r>
                      <a:r>
                        <a:rPr lang="en-US" altLang="ja-JP" sz="900" b="0" i="0" u="none" strike="noStrike" dirty="0">
                          <a:effectLst/>
                          <a:latin typeface="Meiryo UI" panose="020B0604030504040204" pitchFamily="50" charset="-128"/>
                          <a:ea typeface="Meiryo UI" panose="020B0604030504040204" pitchFamily="50" charset="-128"/>
                        </a:rPr>
                        <a:t>30</a:t>
                      </a:r>
                      <a:r>
                        <a:rPr lang="ja-JP" altLang="en-US" sz="900" b="0" i="0" u="none" strike="noStrike" dirty="0">
                          <a:effectLst/>
                          <a:latin typeface="Meiryo UI" panose="020B0604030504040204" pitchFamily="50" charset="-128"/>
                          <a:ea typeface="Meiryo UI" panose="020B0604030504040204" pitchFamily="50" charset="-128"/>
                        </a:rPr>
                        <a:t>万円を分割</a:t>
                      </a:r>
                      <a:r>
                        <a:rPr lang="en-US" altLang="ja-JP" sz="900" b="0" i="0" u="none" strike="noStrike" dirty="0">
                          <a:effectLst/>
                          <a:latin typeface="Meiryo UI" panose="020B0604030504040204" pitchFamily="50" charset="-128"/>
                          <a:ea typeface="Meiryo UI" panose="020B0604030504040204" pitchFamily="50" charset="-128"/>
                        </a:rPr>
                        <a:t>20</a:t>
                      </a:r>
                      <a:r>
                        <a:rPr lang="ja-JP" altLang="en-US" sz="900" b="0" i="0" u="none" strike="noStrike" dirty="0">
                          <a:effectLst/>
                          <a:latin typeface="Meiryo UI" panose="020B0604030504040204" pitchFamily="50" charset="-128"/>
                          <a:ea typeface="Meiryo UI" panose="020B0604030504040204" pitchFamily="50" charset="-128"/>
                        </a:rPr>
                        <a:t>回にて月々</a:t>
                      </a:r>
                      <a:r>
                        <a:rPr lang="en-US" altLang="ja-JP" sz="900" b="0" i="0" u="none" strike="noStrike" dirty="0">
                          <a:effectLst/>
                          <a:latin typeface="Meiryo UI" panose="020B0604030504040204" pitchFamily="50" charset="-128"/>
                          <a:ea typeface="Meiryo UI" panose="020B0604030504040204" pitchFamily="50" charset="-128"/>
                        </a:rPr>
                        <a:t>1</a:t>
                      </a:r>
                      <a:r>
                        <a:rPr lang="ja-JP" altLang="en-US" sz="900" b="0" i="0" u="none" strike="noStrike" dirty="0">
                          <a:effectLst/>
                          <a:latin typeface="Meiryo UI" panose="020B0604030504040204" pitchFamily="50" charset="-128"/>
                          <a:ea typeface="Meiryo UI" panose="020B0604030504040204" pitchFamily="50" charset="-128"/>
                        </a:rPr>
                        <a:t>万</a:t>
                      </a:r>
                      <a:r>
                        <a:rPr lang="en-US" altLang="ja-JP" sz="900" b="0" i="0" u="none" strike="noStrike" dirty="0">
                          <a:effectLst/>
                          <a:latin typeface="Meiryo UI" panose="020B0604030504040204" pitchFamily="50" charset="-128"/>
                          <a:ea typeface="Meiryo UI" panose="020B0604030504040204" pitchFamily="50" charset="-128"/>
                        </a:rPr>
                        <a:t>5</a:t>
                      </a:r>
                      <a:r>
                        <a:rPr lang="ja-JP" altLang="en-US" sz="900" b="0" i="0" u="none" strike="noStrike" dirty="0">
                          <a:effectLst/>
                          <a:latin typeface="Meiryo UI" panose="020B0604030504040204" pitchFamily="50" charset="-128"/>
                          <a:ea typeface="Meiryo UI" panose="020B0604030504040204" pitchFamily="50" charset="-128"/>
                        </a:rPr>
                        <a:t>千円を毎月</a:t>
                      </a:r>
                      <a:r>
                        <a:rPr lang="en-US" altLang="ja-JP" sz="900" b="0" i="0" u="none" strike="noStrike" dirty="0">
                          <a:effectLst/>
                          <a:latin typeface="Meiryo UI" panose="020B0604030504040204" pitchFamily="50" charset="-128"/>
                          <a:ea typeface="Meiryo UI" panose="020B0604030504040204" pitchFamily="50" charset="-128"/>
                        </a:rPr>
                        <a:t>10</a:t>
                      </a:r>
                      <a:r>
                        <a:rPr lang="ja-JP" altLang="en-US" sz="900" b="0" i="0" u="none" strike="noStrike" dirty="0">
                          <a:effectLst/>
                          <a:latin typeface="Meiryo UI" panose="020B0604030504040204" pitchFamily="50" charset="-128"/>
                          <a:ea typeface="Meiryo UI" panose="020B0604030504040204" pitchFamily="50" charset="-128"/>
                        </a:rPr>
                        <a:t>日までに</a:t>
                      </a:r>
                      <a:r>
                        <a:rPr lang="en-US" altLang="ja-JP" sz="900" b="0" i="0" u="none" strike="noStrike" dirty="0">
                          <a:effectLst/>
                          <a:latin typeface="Meiryo UI" panose="020B0604030504040204" pitchFamily="50" charset="-128"/>
                          <a:ea typeface="Meiryo UI" panose="020B0604030504040204" pitchFamily="50" charset="-128"/>
                        </a:rPr>
                        <a:t>A</a:t>
                      </a:r>
                      <a:r>
                        <a:rPr lang="ja-JP" altLang="en-US" sz="900" b="0" i="0" u="none" strike="noStrike" dirty="0">
                          <a:effectLst/>
                          <a:latin typeface="Meiryo UI" panose="020B0604030504040204" pitchFamily="50" charset="-128"/>
                          <a:ea typeface="Meiryo UI" panose="020B0604030504040204" pitchFamily="50" charset="-128"/>
                        </a:rPr>
                        <a:t>不動産様に支払う件について。</a:t>
                      </a:r>
                    </a:p>
                  </a:txBody>
                  <a:tcPr marL="6628" marR="6628" marT="66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21">
                  <a:txBody>
                    <a:bodyPr/>
                    <a:lstStyle/>
                    <a:p>
                      <a:pPr algn="l" fontAlgn="t"/>
                      <a:r>
                        <a:rPr lang="ja-JP" altLang="en-US" sz="900" b="0" i="0" u="none" strike="noStrike" dirty="0">
                          <a:effectLst/>
                          <a:latin typeface="Meiryo UI" panose="020B0604030504040204" pitchFamily="50" charset="-128"/>
                          <a:ea typeface="Meiryo UI" panose="020B0604030504040204" pitchFamily="50" charset="-128"/>
                        </a:rPr>
                        <a:t>〇毎月</a:t>
                      </a:r>
                      <a:r>
                        <a:rPr lang="en-US" altLang="ja-JP" sz="900" b="0" i="0" u="none" strike="noStrike" dirty="0">
                          <a:effectLst/>
                          <a:latin typeface="Meiryo UI" panose="020B0604030504040204" pitchFamily="50" charset="-128"/>
                          <a:ea typeface="Meiryo UI" panose="020B0604030504040204" pitchFamily="50" charset="-128"/>
                        </a:rPr>
                        <a:t>10</a:t>
                      </a:r>
                      <a:r>
                        <a:rPr lang="ja-JP" altLang="en-US" sz="900" b="0" i="0" u="none" strike="noStrike" dirty="0">
                          <a:effectLst/>
                          <a:latin typeface="Meiryo UI" panose="020B0604030504040204" pitchFamily="50" charset="-128"/>
                          <a:ea typeface="Meiryo UI" panose="020B0604030504040204" pitchFamily="50" charset="-128"/>
                        </a:rPr>
                        <a:t>日までに支払いを済ませることができるかどうか、本人に直接会って確認を行います。</a:t>
                      </a:r>
                      <a:br>
                        <a:rPr lang="ja-JP" altLang="en-US" sz="900" b="0" i="0" u="none" strike="noStrike" dirty="0">
                          <a:effectLst/>
                          <a:latin typeface="Meiryo UI" panose="020B0604030504040204" pitchFamily="50" charset="-128"/>
                          <a:ea typeface="Meiryo UI" panose="020B0604030504040204" pitchFamily="50" charset="-128"/>
                        </a:rPr>
                      </a:br>
                      <a:r>
                        <a:rPr lang="ja-JP" altLang="en-US" sz="900" b="0" i="0" u="none" strike="noStrike" dirty="0">
                          <a:effectLst/>
                          <a:latin typeface="Meiryo UI" panose="020B0604030504040204" pitchFamily="50" charset="-128"/>
                          <a:ea typeface="Meiryo UI" panose="020B0604030504040204" pitchFamily="50" charset="-128"/>
                        </a:rPr>
                        <a:t>〇支払いに関して本人の相談に随時対応します。</a:t>
                      </a:r>
                      <a:br>
                        <a:rPr lang="ja-JP" altLang="en-US" sz="900" b="0" i="0" u="none" strike="noStrike" dirty="0">
                          <a:effectLst/>
                          <a:latin typeface="Meiryo UI" panose="020B0604030504040204" pitchFamily="50" charset="-128"/>
                          <a:ea typeface="Meiryo UI" panose="020B0604030504040204" pitchFamily="50" charset="-128"/>
                        </a:rPr>
                      </a:br>
                      <a:r>
                        <a:rPr lang="ja-JP" altLang="en-US" sz="900" b="0" i="0" u="none" strike="noStrike" dirty="0">
                          <a:effectLst/>
                          <a:latin typeface="Meiryo UI" panose="020B0604030504040204" pitchFamily="50" charset="-128"/>
                          <a:ea typeface="Meiryo UI" panose="020B0604030504040204" pitchFamily="50" charset="-128"/>
                        </a:rPr>
                        <a:t>〇支払いが滞るようなことがあった場合は、本人の住むグループホームの管理者及び、社会福祉課、就労継続支援</a:t>
                      </a:r>
                      <a:r>
                        <a:rPr lang="en-US" altLang="ja-JP" sz="900" b="0" i="0" u="none" strike="noStrike" dirty="0">
                          <a:effectLst/>
                          <a:latin typeface="Meiryo UI" panose="020B0604030504040204" pitchFamily="50" charset="-128"/>
                          <a:ea typeface="Meiryo UI" panose="020B0604030504040204" pitchFamily="50" charset="-128"/>
                        </a:rPr>
                        <a:t>B</a:t>
                      </a:r>
                      <a:r>
                        <a:rPr lang="ja-JP" altLang="en-US" sz="900" b="0" i="0" u="none" strike="noStrike" dirty="0">
                          <a:effectLst/>
                          <a:latin typeface="Meiryo UI" panose="020B0604030504040204" pitchFamily="50" charset="-128"/>
                          <a:ea typeface="Meiryo UI" panose="020B0604030504040204" pitchFamily="50" charset="-128"/>
                        </a:rPr>
                        <a:t>型の担当者と共働し、本人に支払いを促す手段について検討し、実行します。</a:t>
                      </a:r>
                      <a:br>
                        <a:rPr lang="ja-JP" altLang="en-US" sz="900" b="0" i="0" u="none" strike="noStrike" dirty="0">
                          <a:effectLst/>
                          <a:latin typeface="Meiryo UI" panose="020B0604030504040204" pitchFamily="50" charset="-128"/>
                          <a:ea typeface="Meiryo UI" panose="020B0604030504040204" pitchFamily="50" charset="-128"/>
                        </a:rPr>
                      </a:br>
                      <a:r>
                        <a:rPr lang="ja-JP" altLang="en-US" sz="900" b="0" i="0" u="none" strike="noStrike" dirty="0">
                          <a:effectLst/>
                          <a:latin typeface="Meiryo UI" panose="020B0604030504040204" pitchFamily="50" charset="-128"/>
                          <a:ea typeface="Meiryo UI" panose="020B0604030504040204" pitchFamily="50" charset="-128"/>
                        </a:rPr>
                        <a:t>〇（不動産事業者）様からのご相談を随時受付、対応させていただきます。</a:t>
                      </a:r>
                    </a:p>
                  </a:txBody>
                  <a:tcPr marL="6628" marR="6628" marT="662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89886511"/>
                  </a:ext>
                </a:extLst>
              </a:tr>
              <a:tr h="165702">
                <a:tc gridSpan="3">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　</a:t>
                      </a:r>
                    </a:p>
                  </a:txBody>
                  <a:tcPr marL="6628" marR="6628" marT="6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21">
                  <a:txBody>
                    <a:bodyPr/>
                    <a:lstStyle/>
                    <a:p>
                      <a:pPr algn="ctr" fontAlgn="ctr"/>
                      <a:r>
                        <a:rPr lang="ja-JP" altLang="en-US" sz="900" b="0" i="0" u="none" strike="noStrike">
                          <a:solidFill>
                            <a:srgbClr val="FF0000"/>
                          </a:solidFill>
                          <a:effectLst/>
                          <a:latin typeface="Meiryo UI" panose="020B0604030504040204" pitchFamily="50" charset="-128"/>
                          <a:ea typeface="Meiryo UI" panose="020B0604030504040204" pitchFamily="50" charset="-128"/>
                        </a:rPr>
                        <a:t>緊急時（日</a:t>
                      </a:r>
                      <a:r>
                        <a:rPr lang="ja-JP" altLang="en-US" sz="900" b="0" i="0" u="none" strike="noStrike" dirty="0">
                          <a:solidFill>
                            <a:srgbClr val="FF0000"/>
                          </a:solidFill>
                          <a:effectLst/>
                          <a:latin typeface="Meiryo UI" panose="020B0604030504040204" pitchFamily="50" charset="-128"/>
                          <a:ea typeface="Meiryo UI" panose="020B0604030504040204" pitchFamily="50" charset="-128"/>
                        </a:rPr>
                        <a:t>祝夜間</a:t>
                      </a:r>
                      <a:r>
                        <a:rPr lang="ja-JP" altLang="en-US" sz="900" b="0" i="0" u="none" strike="noStrike">
                          <a:solidFill>
                            <a:srgbClr val="FF0000"/>
                          </a:solidFill>
                          <a:effectLst/>
                          <a:latin typeface="Meiryo UI" panose="020B0604030504040204" pitchFamily="50" charset="-128"/>
                          <a:ea typeface="Meiryo UI" panose="020B0604030504040204" pitchFamily="50" charset="-128"/>
                        </a:rPr>
                        <a:t>）</a:t>
                      </a:r>
                      <a:r>
                        <a:rPr lang="en-US" altLang="ja-JP" sz="900" b="0" i="0" u="none" strike="noStrike">
                          <a:solidFill>
                            <a:srgbClr val="FF0000"/>
                          </a:solidFill>
                          <a:effectLst/>
                          <a:latin typeface="Meiryo UI" panose="020B0604030504040204" pitchFamily="50" charset="-128"/>
                          <a:ea typeface="Meiryo UI" panose="020B0604030504040204" pitchFamily="50" charset="-128"/>
                        </a:rPr>
                        <a:t>XXXX-XX-XXXX</a:t>
                      </a:r>
                      <a:r>
                        <a:rPr lang="ja-JP" altLang="en-US" sz="900" b="1" i="0" u="none" strike="noStrike">
                          <a:effectLst/>
                          <a:latin typeface="Meiryo UI" panose="020B0604030504040204" pitchFamily="50" charset="-128"/>
                          <a:ea typeface="Meiryo UI" panose="020B0604030504040204" pitchFamily="50" charset="-128"/>
                        </a:rPr>
                        <a:t>（相談</a:t>
                      </a:r>
                      <a:r>
                        <a:rPr lang="ja-JP" altLang="en-US" sz="900" b="1" i="0" u="none" strike="noStrike" dirty="0">
                          <a:effectLst/>
                          <a:latin typeface="Meiryo UI" panose="020B0604030504040204" pitchFamily="50" charset="-128"/>
                          <a:ea typeface="Meiryo UI" panose="020B0604030504040204" pitchFamily="50" charset="-128"/>
                        </a:rPr>
                        <a:t>サポートセンター</a:t>
                      </a:r>
                      <a:r>
                        <a:rPr lang="en-US" altLang="ja-JP" sz="900" b="1" i="0" u="none" strike="noStrike" dirty="0">
                          <a:effectLst/>
                          <a:latin typeface="Meiryo UI" panose="020B0604030504040204" pitchFamily="50" charset="-128"/>
                          <a:ea typeface="Meiryo UI" panose="020B0604030504040204" pitchFamily="50" charset="-128"/>
                        </a:rPr>
                        <a:t>S</a:t>
                      </a:r>
                      <a:r>
                        <a:rPr lang="ja-JP" altLang="en-US" sz="900" b="1" i="0" u="none" strike="noStrike" dirty="0">
                          <a:effectLst/>
                          <a:latin typeface="Meiryo UI" panose="020B0604030504040204" pitchFamily="50" charset="-128"/>
                          <a:ea typeface="Meiryo UI" panose="020B0604030504040204" pitchFamily="50" charset="-128"/>
                        </a:rPr>
                        <a:t>　担当</a:t>
                      </a:r>
                      <a:r>
                        <a:rPr lang="en-US" altLang="ja-JP" sz="900" b="1" i="0" u="none" strike="noStrike" dirty="0">
                          <a:effectLst/>
                          <a:latin typeface="Meiryo UI" panose="020B0604030504040204" pitchFamily="50" charset="-128"/>
                          <a:ea typeface="Meiryo UI" panose="020B0604030504040204" pitchFamily="50" charset="-128"/>
                        </a:rPr>
                        <a:t>Y</a:t>
                      </a:r>
                      <a:r>
                        <a:rPr lang="ja-JP" altLang="en-US" sz="900" b="1" i="0" u="none" strike="noStrike" dirty="0">
                          <a:effectLst/>
                          <a:latin typeface="Meiryo UI" panose="020B0604030504040204" pitchFamily="50" charset="-128"/>
                          <a:ea typeface="Meiryo UI" panose="020B0604030504040204" pitchFamily="50" charset="-128"/>
                        </a:rPr>
                        <a:t>）</a:t>
                      </a:r>
                      <a:endParaRPr lang="ja-JP" altLang="en-US" sz="900" b="0" i="0" u="none" strike="noStrike" dirty="0">
                        <a:effectLst/>
                        <a:latin typeface="Meiryo UI" panose="020B0604030504040204" pitchFamily="50" charset="-128"/>
                        <a:ea typeface="Meiryo UI" panose="020B0604030504040204" pitchFamily="50" charset="-128"/>
                      </a:endParaRPr>
                    </a:p>
                  </a:txBody>
                  <a:tcPr marL="6628" marR="6628" marT="66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698186928"/>
                  </a:ext>
                </a:extLst>
              </a:tr>
              <a:tr h="220384">
                <a:tc>
                  <a:txBody>
                    <a:bodyPr/>
                    <a:lstStyle/>
                    <a:p>
                      <a:pPr algn="l" fontAlgn="b"/>
                      <a:r>
                        <a:rPr lang="en-US" altLang="ja-JP" sz="900" b="0" i="0" u="none" strike="noStrike">
                          <a:effectLst/>
                          <a:latin typeface="Meiryo UI" panose="020B0604030504040204" pitchFamily="50" charset="-128"/>
                          <a:ea typeface="Meiryo UI" panose="020B0604030504040204" pitchFamily="50" charset="-128"/>
                        </a:rPr>
                        <a:t>【</a:t>
                      </a:r>
                      <a:r>
                        <a:rPr lang="ja-JP" altLang="en-US" sz="900" b="0" i="0" u="none" strike="noStrike">
                          <a:effectLst/>
                          <a:latin typeface="Meiryo UI" panose="020B0604030504040204" pitchFamily="50" charset="-128"/>
                          <a:ea typeface="Meiryo UI" panose="020B0604030504040204" pitchFamily="50" charset="-128"/>
                        </a:rPr>
                        <a:t>支援ネットワーク</a:t>
                      </a:r>
                      <a:r>
                        <a:rPr lang="en-US" altLang="ja-JP" sz="900" b="0" i="0" u="none" strike="noStrike">
                          <a:effectLst/>
                          <a:latin typeface="Meiryo UI" panose="020B0604030504040204" pitchFamily="50" charset="-128"/>
                          <a:ea typeface="Meiryo UI" panose="020B0604030504040204" pitchFamily="50" charset="-128"/>
                        </a:rPr>
                        <a:t>】</a:t>
                      </a: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b"/>
                      <a:endParaRPr lang="ja-JP" altLang="en-US" sz="900" b="0" i="0" u="none" strike="noStrike">
                        <a:effectLst/>
                        <a:latin typeface="Meiryo UI" panose="020B0604030504040204" pitchFamily="50" charset="-128"/>
                        <a:ea typeface="Meiryo UI" panose="020B0604030504040204" pitchFamily="50" charset="-128"/>
                      </a:endParaRPr>
                    </a:p>
                  </a:txBody>
                  <a:tcPr marL="6628" marR="6628" marT="6628"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64772160"/>
                  </a:ext>
                </a:extLst>
              </a:tr>
              <a:tr h="165702">
                <a:tc>
                  <a:txBody>
                    <a:bodyPr/>
                    <a:lstStyle/>
                    <a:p>
                      <a:pPr algn="ctr" fontAlgn="ctr"/>
                      <a:r>
                        <a:rPr lang="ja-JP" altLang="en-US" sz="900" b="0" i="0" u="none" strike="noStrike" dirty="0">
                          <a:solidFill>
                            <a:schemeClr val="tx1"/>
                          </a:solidFill>
                          <a:effectLst/>
                          <a:latin typeface="Meiryo UI" panose="020B0604030504040204" pitchFamily="50" charset="-128"/>
                          <a:ea typeface="Meiryo UI" panose="020B0604030504040204" pitchFamily="50" charset="-128"/>
                        </a:rPr>
                        <a:t>支援機関・団体</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gridSpan="5">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名称</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3">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概　要（どんな</a:t>
                      </a:r>
                      <a:r>
                        <a:rPr lang="ja-JP" altLang="en-US" sz="900" b="0" i="0" u="none" strike="noStrike" dirty="0">
                          <a:effectLst/>
                          <a:latin typeface="Meiryo UI" panose="020B0604030504040204" pitchFamily="50" charset="-128"/>
                          <a:ea typeface="Meiryo UI" panose="020B0604030504040204" pitchFamily="50" charset="-128"/>
                        </a:rPr>
                        <a:t>支援をしているか）</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5">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担当者・連絡先</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66830284"/>
                  </a:ext>
                </a:extLst>
              </a:tr>
              <a:tr h="404313">
                <a:tc>
                  <a:txBody>
                    <a:bodyPr/>
                    <a:lstStyle/>
                    <a:p>
                      <a:pPr algn="ctr" fontAlgn="ctr"/>
                      <a:r>
                        <a:rPr lang="zh-TW" altLang="en-US" sz="900" b="0" i="0" u="none" strike="noStrike" dirty="0">
                          <a:effectLst/>
                          <a:latin typeface="Meiryo UI" panose="020B0604030504040204" pitchFamily="50" charset="-128"/>
                          <a:ea typeface="Meiryo UI" panose="020B0604030504040204" pitchFamily="50" charset="-128"/>
                        </a:rPr>
                        <a:t>相談支援事業所</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gridSpan="5">
                  <a:txBody>
                    <a:bodyPr/>
                    <a:lstStyle/>
                    <a:p>
                      <a:pPr algn="ctr" fontAlgn="ctr"/>
                      <a:r>
                        <a:rPr lang="ja-JP" altLang="en-US" sz="900" b="0" i="0" u="none" strike="noStrike" dirty="0">
                          <a:effectLst/>
                          <a:latin typeface="Meiryo UI" panose="020B0604030504040204" pitchFamily="50" charset="-128"/>
                          <a:ea typeface="Meiryo UI" panose="020B0604030504040204" pitchFamily="50" charset="-128"/>
                        </a:rPr>
                        <a:t>相談サポートセンター</a:t>
                      </a:r>
                      <a:r>
                        <a:rPr lang="en-US" altLang="ja-JP" sz="900" b="0" i="0" u="none" strike="noStrike" dirty="0">
                          <a:effectLst/>
                          <a:latin typeface="Meiryo UI" panose="020B0604030504040204" pitchFamily="50" charset="-128"/>
                          <a:ea typeface="Meiryo UI" panose="020B0604030504040204" pitchFamily="50" charset="-128"/>
                        </a:rPr>
                        <a:t>S</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3">
                  <a:txBody>
                    <a:bodyPr/>
                    <a:lstStyle/>
                    <a:p>
                      <a:pPr algn="l" fontAlgn="ctr"/>
                      <a:r>
                        <a:rPr lang="ja-JP" altLang="en-US" sz="900" b="0" i="0" u="none" strike="noStrike" dirty="0">
                          <a:effectLst/>
                          <a:latin typeface="Meiryo UI" panose="020B0604030504040204" pitchFamily="50" charset="-128"/>
                          <a:ea typeface="Meiryo UI" panose="020B0604030504040204" pitchFamily="50" charset="-128"/>
                        </a:rPr>
                        <a:t>・サービス等</a:t>
                      </a:r>
                      <a:r>
                        <a:rPr lang="ja-JP" altLang="en-US" sz="900" b="0" i="0" u="none" strike="noStrike">
                          <a:effectLst/>
                          <a:latin typeface="Meiryo UI" panose="020B0604030504040204" pitchFamily="50" charset="-128"/>
                          <a:ea typeface="Meiryo UI" panose="020B0604030504040204" pitchFamily="50" charset="-128"/>
                        </a:rPr>
                        <a:t>利用計画（プラン</a:t>
                      </a:r>
                      <a:r>
                        <a:rPr lang="ja-JP" altLang="en-US" sz="900" b="0" i="0" u="none" strike="noStrike" dirty="0">
                          <a:effectLst/>
                          <a:latin typeface="Meiryo UI" panose="020B0604030504040204" pitchFamily="50" charset="-128"/>
                          <a:ea typeface="Meiryo UI" panose="020B0604030504040204" pitchFamily="50" charset="-128"/>
                        </a:rPr>
                        <a:t>）作成 </a:t>
                      </a:r>
                      <a:r>
                        <a:rPr lang="en-US" altLang="ja-JP" sz="900" b="0" i="0" u="none" strike="noStrike" dirty="0">
                          <a:effectLst/>
                          <a:latin typeface="Meiryo UI" panose="020B0604030504040204" pitchFamily="50" charset="-128"/>
                          <a:ea typeface="Meiryo UI" panose="020B0604030504040204" pitchFamily="50" charset="-128"/>
                        </a:rPr>
                        <a:t>※</a:t>
                      </a:r>
                      <a:r>
                        <a:rPr lang="ja-JP" altLang="en-US" sz="900" b="0" i="0" u="none" strike="noStrike" dirty="0">
                          <a:effectLst/>
                          <a:latin typeface="Meiryo UI" panose="020B0604030504040204" pitchFamily="50" charset="-128"/>
                          <a:ea typeface="Meiryo UI" panose="020B0604030504040204" pitchFamily="50" charset="-128"/>
                        </a:rPr>
                        <a:t>添付</a:t>
                      </a:r>
                      <a:br>
                        <a:rPr lang="ja-JP" altLang="en-US" sz="900" b="0" i="0" u="none" strike="noStrike" dirty="0">
                          <a:effectLst/>
                          <a:latin typeface="Meiryo UI" panose="020B0604030504040204" pitchFamily="50" charset="-128"/>
                          <a:ea typeface="Meiryo UI" panose="020B0604030504040204" pitchFamily="50" charset="-128"/>
                        </a:rPr>
                      </a:br>
                      <a:r>
                        <a:rPr lang="ja-JP" altLang="en-US" sz="900" b="0" i="0" u="none" strike="noStrike" dirty="0">
                          <a:effectLst/>
                          <a:latin typeface="Meiryo UI" panose="020B0604030504040204" pitchFamily="50" charset="-128"/>
                          <a:ea typeface="Meiryo UI" panose="020B0604030504040204" pitchFamily="50" charset="-128"/>
                        </a:rPr>
                        <a:t>・生活全般のご相談をお受けし、支援を行います。</a:t>
                      </a:r>
                      <a:br>
                        <a:rPr lang="ja-JP" altLang="en-US" sz="900" b="0" i="0" u="none" strike="noStrike" dirty="0">
                          <a:effectLst/>
                          <a:latin typeface="Meiryo UI" panose="020B0604030504040204" pitchFamily="50" charset="-128"/>
                          <a:ea typeface="Meiryo UI" panose="020B0604030504040204" pitchFamily="50" charset="-128"/>
                        </a:rPr>
                      </a:br>
                      <a:r>
                        <a:rPr lang="ja-JP" altLang="en-US" sz="900" b="0" i="0" u="none" strike="noStrike" dirty="0">
                          <a:effectLst/>
                          <a:latin typeface="Meiryo UI" panose="020B0604030504040204" pitchFamily="50" charset="-128"/>
                          <a:ea typeface="Meiryo UI" panose="020B0604030504040204" pitchFamily="50" charset="-128"/>
                        </a:rPr>
                        <a:t>・各関係機関との連絡調整を行います。緊急時も対応します。</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5">
                  <a:txBody>
                    <a:bodyPr/>
                    <a:lstStyle/>
                    <a:p>
                      <a:pPr algn="ctr" fontAlgn="ctr"/>
                      <a:r>
                        <a:rPr lang="ja-JP" altLang="en-US" sz="900" b="0" i="0" u="none" strike="noStrike">
                          <a:effectLst/>
                          <a:latin typeface="Meiryo UI" panose="020B0604030504040204" pitchFamily="50" charset="-128"/>
                          <a:ea typeface="Meiryo UI" panose="020B0604030504040204" pitchFamily="50" charset="-128"/>
                        </a:rPr>
                        <a:t>担当</a:t>
                      </a:r>
                      <a:r>
                        <a:rPr lang="en-US" sz="900" b="0" i="0" u="none" strike="noStrike">
                          <a:effectLst/>
                          <a:latin typeface="Meiryo UI" panose="020B0604030504040204" pitchFamily="50" charset="-128"/>
                          <a:ea typeface="Meiryo UI" panose="020B0604030504040204" pitchFamily="50" charset="-128"/>
                        </a:rPr>
                        <a:t>Y</a:t>
                      </a:r>
                      <a:br>
                        <a:rPr lang="en-US" sz="900" b="0" i="0" u="none" strike="noStrike">
                          <a:effectLst/>
                          <a:latin typeface="Meiryo UI" panose="020B0604030504040204" pitchFamily="50" charset="-128"/>
                          <a:ea typeface="Meiryo UI" panose="020B0604030504040204" pitchFamily="50" charset="-128"/>
                        </a:rPr>
                      </a:br>
                      <a:r>
                        <a:rPr lang="en-US" sz="900" b="0" i="0" u="none" strike="noStrike">
                          <a:effectLst/>
                          <a:latin typeface="Meiryo UI" panose="020B0604030504040204" pitchFamily="50" charset="-128"/>
                          <a:ea typeface="Meiryo UI" panose="020B0604030504040204" pitchFamily="50" charset="-128"/>
                        </a:rPr>
                        <a:t>XXXX-XX-XXXX</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397045551"/>
                  </a:ext>
                </a:extLst>
              </a:tr>
              <a:tr h="271751">
                <a:tc>
                  <a:txBody>
                    <a:bodyPr/>
                    <a:lstStyle/>
                    <a:p>
                      <a:pPr algn="ctr" fontAlgn="ctr"/>
                      <a:r>
                        <a:rPr lang="zh-TW" altLang="en-US" sz="900" b="0" i="0" u="none" strike="noStrike" dirty="0">
                          <a:effectLst/>
                          <a:latin typeface="Meiryo UI" panose="020B0604030504040204" pitchFamily="50" charset="-128"/>
                          <a:ea typeface="Meiryo UI" panose="020B0604030504040204" pitchFamily="50" charset="-128"/>
                        </a:rPr>
                        <a:t>就労訓練施設</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gridSpan="5">
                  <a:txBody>
                    <a:bodyPr/>
                    <a:lstStyle/>
                    <a:p>
                      <a:pPr algn="ctr" fontAlgn="ctr"/>
                      <a:r>
                        <a:rPr lang="zh-TW" altLang="en-US" sz="900" b="0" i="0" u="none" strike="noStrike" dirty="0">
                          <a:effectLst/>
                          <a:latin typeface="Meiryo UI" panose="020B0604030504040204" pitchFamily="50" charset="-128"/>
                          <a:ea typeface="Meiryo UI" panose="020B0604030504040204" pitchFamily="50" charset="-128"/>
                        </a:rPr>
                        <a:t>就労訓練施設</a:t>
                      </a:r>
                      <a:r>
                        <a:rPr lang="en-US" altLang="zh-TW" sz="900" b="0" i="0" u="none" strike="noStrike" dirty="0">
                          <a:effectLst/>
                          <a:latin typeface="Meiryo UI" panose="020B0604030504040204" pitchFamily="50" charset="-128"/>
                          <a:ea typeface="Meiryo UI" panose="020B0604030504040204" pitchFamily="50" charset="-128"/>
                        </a:rPr>
                        <a:t>H</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3">
                  <a:txBody>
                    <a:bodyPr/>
                    <a:lstStyle/>
                    <a:p>
                      <a:pPr algn="l" fontAlgn="ctr"/>
                      <a:r>
                        <a:rPr lang="ja-JP" altLang="en-US" sz="900" b="0" i="0" u="none" strike="noStrike" dirty="0">
                          <a:effectLst/>
                          <a:latin typeface="Meiryo UI" panose="020B0604030504040204" pitchFamily="50" charset="-128"/>
                          <a:ea typeface="Meiryo UI" panose="020B0604030504040204" pitchFamily="50" charset="-128"/>
                        </a:rPr>
                        <a:t>・就労に向けての支援を行います。工賃を支払いにあてます。</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5">
                  <a:txBody>
                    <a:bodyPr/>
                    <a:lstStyle/>
                    <a:p>
                      <a:pPr algn="ctr" fontAlgn="ctr"/>
                      <a:r>
                        <a:rPr lang="en-US" sz="900" b="0" i="0" u="none" strike="noStrike">
                          <a:effectLst/>
                          <a:latin typeface="Meiryo UI" panose="020B0604030504040204" pitchFamily="50" charset="-128"/>
                          <a:ea typeface="Meiryo UI" panose="020B0604030504040204" pitchFamily="50" charset="-128"/>
                        </a:rPr>
                        <a:t>O</a:t>
                      </a:r>
                      <a:r>
                        <a:rPr lang="ja-JP" altLang="en-US" sz="900" b="0" i="0" u="none" strike="noStrike">
                          <a:effectLst/>
                          <a:latin typeface="Meiryo UI" panose="020B0604030504040204" pitchFamily="50" charset="-128"/>
                          <a:ea typeface="Meiryo UI" panose="020B0604030504040204" pitchFamily="50" charset="-128"/>
                        </a:rPr>
                        <a:t>さん</a:t>
                      </a:r>
                      <a:br>
                        <a:rPr lang="ja-JP" altLang="en-US" sz="900" b="0" i="0" u="none" strike="noStrike">
                          <a:effectLst/>
                          <a:latin typeface="Meiryo UI" panose="020B0604030504040204" pitchFamily="50" charset="-128"/>
                          <a:ea typeface="Meiryo UI" panose="020B0604030504040204" pitchFamily="50" charset="-128"/>
                        </a:rPr>
                      </a:br>
                      <a:r>
                        <a:rPr lang="en-US" sz="900" b="0" i="0" u="none" strike="noStrike">
                          <a:effectLst/>
                          <a:latin typeface="Meiryo UI" panose="020B0604030504040204" pitchFamily="50" charset="-128"/>
                          <a:ea typeface="Meiryo UI" panose="020B0604030504040204" pitchFamily="50" charset="-128"/>
                        </a:rPr>
                        <a:t>XXXX-XX-XXXX</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620679827"/>
                  </a:ext>
                </a:extLst>
              </a:tr>
              <a:tr h="271751">
                <a:tc>
                  <a:txBody>
                    <a:bodyPr/>
                    <a:lstStyle/>
                    <a:p>
                      <a:pPr algn="ctr" fontAlgn="ctr"/>
                      <a:r>
                        <a:rPr lang="en-US" sz="900" b="0" i="0" u="none" strike="noStrike" dirty="0">
                          <a:effectLst/>
                          <a:latin typeface="Meiryo UI" panose="020B0604030504040204" pitchFamily="50" charset="-128"/>
                          <a:ea typeface="Meiryo UI" panose="020B0604030504040204" pitchFamily="50" charset="-128"/>
                        </a:rPr>
                        <a:t>XX</a:t>
                      </a:r>
                      <a:r>
                        <a:rPr lang="ja-JP" altLang="en-US" sz="900" b="0" i="0" u="none" strike="noStrike" dirty="0">
                          <a:effectLst/>
                          <a:latin typeface="Meiryo UI" panose="020B0604030504040204" pitchFamily="50" charset="-128"/>
                          <a:ea typeface="Meiryo UI" panose="020B0604030504040204" pitchFamily="50" charset="-128"/>
                        </a:rPr>
                        <a:t>市役所</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gridSpan="5">
                  <a:txBody>
                    <a:bodyPr/>
                    <a:lstStyle/>
                    <a:p>
                      <a:pPr algn="ctr" fontAlgn="ctr"/>
                      <a:r>
                        <a:rPr lang="ja-JP" altLang="en-US" sz="900" b="0" i="0" u="none" strike="noStrike" dirty="0">
                          <a:effectLst/>
                          <a:latin typeface="Meiryo UI" panose="020B0604030504040204" pitchFamily="50" charset="-128"/>
                          <a:ea typeface="Meiryo UI" panose="020B0604030504040204" pitchFamily="50" charset="-128"/>
                        </a:rPr>
                        <a:t>社会福祉課</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3">
                  <a:txBody>
                    <a:bodyPr/>
                    <a:lstStyle/>
                    <a:p>
                      <a:pPr algn="l" fontAlgn="ctr"/>
                      <a:r>
                        <a:rPr lang="ja-JP" altLang="en-US" sz="900" b="0" i="0" u="none" strike="noStrike" dirty="0">
                          <a:effectLst/>
                          <a:latin typeface="Meiryo UI" panose="020B0604030504040204" pitchFamily="50" charset="-128"/>
                          <a:ea typeface="Meiryo UI" panose="020B0604030504040204" pitchFamily="50" charset="-128"/>
                        </a:rPr>
                        <a:t>・定期的に本人宅を訪問し、状況を把握します。関係機関との連絡調整行います。</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5">
                  <a:txBody>
                    <a:bodyPr/>
                    <a:lstStyle/>
                    <a:p>
                      <a:pPr algn="ctr" fontAlgn="ctr"/>
                      <a:r>
                        <a:rPr lang="en-US" sz="900" b="0" i="0" u="none" strike="noStrike" dirty="0">
                          <a:effectLst/>
                          <a:latin typeface="Meiryo UI" panose="020B0604030504040204" pitchFamily="50" charset="-128"/>
                          <a:ea typeface="Meiryo UI" panose="020B0604030504040204" pitchFamily="50" charset="-128"/>
                        </a:rPr>
                        <a:t>H</a:t>
                      </a:r>
                      <a:r>
                        <a:rPr lang="ja-JP" altLang="en-US" sz="900" b="0" i="0" u="none" strike="noStrike" dirty="0">
                          <a:effectLst/>
                          <a:latin typeface="Meiryo UI" panose="020B0604030504040204" pitchFamily="50" charset="-128"/>
                          <a:ea typeface="Meiryo UI" panose="020B0604030504040204" pitchFamily="50" charset="-128"/>
                        </a:rPr>
                        <a:t>さん</a:t>
                      </a:r>
                      <a:br>
                        <a:rPr lang="ja-JP" altLang="en-US" sz="900" b="0" i="0" u="none" strike="noStrike" dirty="0">
                          <a:effectLst/>
                          <a:latin typeface="Meiryo UI" panose="020B0604030504040204" pitchFamily="50" charset="-128"/>
                          <a:ea typeface="Meiryo UI" panose="020B0604030504040204" pitchFamily="50" charset="-128"/>
                        </a:rPr>
                      </a:br>
                      <a:r>
                        <a:rPr lang="en-US" sz="900" b="0" i="0" u="none" strike="noStrike" dirty="0">
                          <a:effectLst/>
                          <a:latin typeface="Meiryo UI" panose="020B0604030504040204" pitchFamily="50" charset="-128"/>
                          <a:ea typeface="Meiryo UI" panose="020B0604030504040204" pitchFamily="50" charset="-128"/>
                        </a:rPr>
                        <a:t>XXXX-XX-XXXX</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57730939"/>
                  </a:ext>
                </a:extLst>
              </a:tr>
              <a:tr h="271751">
                <a:tc>
                  <a:txBody>
                    <a:bodyPr/>
                    <a:lstStyle/>
                    <a:p>
                      <a:pPr algn="ctr" fontAlgn="ctr"/>
                      <a:r>
                        <a:rPr lang="ja-JP" altLang="en-US" sz="900" b="0" i="0" u="none" strike="noStrike" dirty="0">
                          <a:effectLst/>
                          <a:latin typeface="Meiryo UI" panose="020B0604030504040204" pitchFamily="50" charset="-128"/>
                          <a:ea typeface="Meiryo UI" panose="020B0604030504040204" pitchFamily="50" charset="-128"/>
                        </a:rPr>
                        <a:t>グループホーム</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gridSpan="5">
                  <a:txBody>
                    <a:bodyPr/>
                    <a:lstStyle/>
                    <a:p>
                      <a:pPr algn="ctr" fontAlgn="ctr"/>
                      <a:r>
                        <a:rPr lang="en-US" sz="900" b="0" i="0" u="none" strike="noStrike" dirty="0">
                          <a:effectLst/>
                          <a:latin typeface="Meiryo UI" panose="020B0604030504040204" pitchFamily="50" charset="-128"/>
                          <a:ea typeface="Meiryo UI" panose="020B0604030504040204" pitchFamily="50" charset="-128"/>
                        </a:rPr>
                        <a:t>R</a:t>
                      </a:r>
                      <a:r>
                        <a:rPr lang="ja-JP" altLang="en-US" sz="900" b="0" i="0" u="none" strike="noStrike" dirty="0">
                          <a:effectLst/>
                          <a:latin typeface="Meiryo UI" panose="020B0604030504040204" pitchFamily="50" charset="-128"/>
                          <a:ea typeface="Meiryo UI" panose="020B0604030504040204" pitchFamily="50" charset="-128"/>
                        </a:rPr>
                        <a:t>ホーム</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13">
                  <a:txBody>
                    <a:bodyPr/>
                    <a:lstStyle/>
                    <a:p>
                      <a:pPr algn="l" fontAlgn="ctr"/>
                      <a:r>
                        <a:rPr lang="ja-JP" altLang="en-US" sz="900" b="0" i="0" u="none" strike="noStrike" dirty="0">
                          <a:effectLst/>
                          <a:latin typeface="Meiryo UI" panose="020B0604030504040204" pitchFamily="50" charset="-128"/>
                          <a:ea typeface="Meiryo UI" panose="020B0604030504040204" pitchFamily="50" charset="-128"/>
                        </a:rPr>
                        <a:t>・居室、朝夕の食事の提供、生活の指導等を行います。</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5">
                  <a:txBody>
                    <a:bodyPr/>
                    <a:lstStyle/>
                    <a:p>
                      <a:pPr algn="ctr" fontAlgn="ctr"/>
                      <a:r>
                        <a:rPr lang="en-US" sz="900" b="0" i="0" u="none" strike="noStrike" dirty="0">
                          <a:effectLst/>
                          <a:latin typeface="Meiryo UI" panose="020B0604030504040204" pitchFamily="50" charset="-128"/>
                          <a:ea typeface="Meiryo UI" panose="020B0604030504040204" pitchFamily="50" charset="-128"/>
                        </a:rPr>
                        <a:t>S</a:t>
                      </a:r>
                      <a:r>
                        <a:rPr lang="ja-JP" altLang="en-US" sz="900" b="0" i="0" u="none" strike="noStrike" dirty="0">
                          <a:effectLst/>
                          <a:latin typeface="Meiryo UI" panose="020B0604030504040204" pitchFamily="50" charset="-128"/>
                          <a:ea typeface="Meiryo UI" panose="020B0604030504040204" pitchFamily="50" charset="-128"/>
                        </a:rPr>
                        <a:t>さん</a:t>
                      </a:r>
                      <a:br>
                        <a:rPr lang="ja-JP" altLang="en-US" sz="900" b="0" i="0" u="none" strike="noStrike" dirty="0">
                          <a:effectLst/>
                          <a:latin typeface="Meiryo UI" panose="020B0604030504040204" pitchFamily="50" charset="-128"/>
                          <a:ea typeface="Meiryo UI" panose="020B0604030504040204" pitchFamily="50" charset="-128"/>
                        </a:rPr>
                      </a:br>
                      <a:r>
                        <a:rPr lang="en-US" sz="900" b="0" i="0" u="none" strike="noStrike" dirty="0">
                          <a:effectLst/>
                          <a:latin typeface="Meiryo UI" panose="020B0604030504040204" pitchFamily="50" charset="-128"/>
                          <a:ea typeface="Meiryo UI" panose="020B0604030504040204" pitchFamily="50" charset="-128"/>
                        </a:rPr>
                        <a:t>XXXX-XX-XXXX</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46818818"/>
                  </a:ext>
                </a:extLst>
              </a:tr>
              <a:tr h="165702">
                <a:tc gridSpan="24">
                  <a:txBody>
                    <a:bodyPr/>
                    <a:lstStyle/>
                    <a:p>
                      <a:pPr algn="ctr" fontAlgn="ctr"/>
                      <a:r>
                        <a:rPr lang="en-US" altLang="ja-JP" sz="900" b="0" i="0" u="none" strike="noStrike" dirty="0">
                          <a:effectLst/>
                          <a:latin typeface="Meiryo UI" panose="020B0604030504040204" pitchFamily="50" charset="-128"/>
                          <a:ea typeface="Meiryo UI" panose="020B0604030504040204" pitchFamily="50" charset="-128"/>
                        </a:rPr>
                        <a:t>※</a:t>
                      </a:r>
                      <a:r>
                        <a:rPr lang="ja-JP" altLang="en-US" sz="900" b="0" i="0" u="none" strike="noStrike" dirty="0">
                          <a:effectLst/>
                          <a:latin typeface="Meiryo UI" panose="020B0604030504040204" pitchFamily="50" charset="-128"/>
                          <a:ea typeface="Meiryo UI" panose="020B0604030504040204" pitchFamily="50" charset="-128"/>
                        </a:rPr>
                        <a:t>各関係機関が連携してご本人に関わっています。何かご心配なことがありましたら、ご相談下さい。</a:t>
                      </a:r>
                    </a:p>
                  </a:txBody>
                  <a:tcPr marL="6628" marR="6628" marT="662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63340329"/>
                  </a:ext>
                </a:extLst>
              </a:tr>
            </a:tbl>
          </a:graphicData>
        </a:graphic>
      </p:graphicFrame>
    </p:spTree>
    <p:extLst>
      <p:ext uri="{BB962C8B-B14F-4D97-AF65-F5344CB8AC3E}">
        <p14:creationId xmlns:p14="http://schemas.microsoft.com/office/powerpoint/2010/main" val="1408380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116CDB1-8EA8-4B1A-8270-8DF3E51188FF}"/>
              </a:ext>
            </a:extLst>
          </p:cNvPr>
          <p:cNvSpPr txBox="1"/>
          <p:nvPr/>
        </p:nvSpPr>
        <p:spPr>
          <a:xfrm>
            <a:off x="482600" y="1265072"/>
            <a:ext cx="6756400" cy="3567259"/>
          </a:xfrm>
          <a:prstGeom prst="rect">
            <a:avLst/>
          </a:prstGeom>
          <a:noFill/>
        </p:spPr>
        <p:txBody>
          <a:bodyPr wrap="square" rtlCol="0">
            <a:spAutoFit/>
          </a:bodyPr>
          <a:lstStyle/>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５．居住支援法人の制度</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dirty="0">
                <a:latin typeface="Meiryo UI" panose="020B0604030504040204" pitchFamily="50" charset="-128"/>
                <a:ea typeface="Meiryo UI" panose="020B0604030504040204" pitchFamily="50" charset="-128"/>
              </a:rPr>
              <a:t>６．居住支援法人による支援の概要とポイント</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７</a:t>
            </a:r>
            <a:r>
              <a:rPr lang="zh-TW" altLang="en-US"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自立生活援助事業者と居住支援法人の連携</a:t>
            </a:r>
            <a:endParaRPr lang="en-US" altLang="zh-TW"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b="1" dirty="0">
                <a:latin typeface="Meiryo UI" panose="020B0604030504040204" pitchFamily="50" charset="-128"/>
                <a:ea typeface="Meiryo UI" panose="020B0604030504040204" pitchFamily="50" charset="-128"/>
              </a:rPr>
              <a:t>８．グループディスカッション</a:t>
            </a:r>
            <a:endParaRPr lang="en-US" altLang="ja-JP" sz="2000" b="1"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b="1" dirty="0">
                <a:highlight>
                  <a:srgbClr val="FFFF00"/>
                </a:highlight>
                <a:latin typeface="Meiryo UI" panose="020B0604030504040204" pitchFamily="50" charset="-128"/>
                <a:ea typeface="Meiryo UI" panose="020B0604030504040204" pitchFamily="50" charset="-128"/>
              </a:rPr>
              <a:t>（１）グループディスカッションの実施</a:t>
            </a:r>
            <a:br>
              <a:rPr lang="ja-JP" altLang="en-US" sz="2000" dirty="0">
                <a:latin typeface="Meiryo UI" panose="020B0604030504040204" pitchFamily="50" charset="-128"/>
                <a:ea typeface="Meiryo UI" panose="020B0604030504040204" pitchFamily="50" charset="-128"/>
              </a:rPr>
            </a:br>
            <a:r>
              <a:rPr lang="ja-JP" altLang="en-US" sz="2000" dirty="0">
                <a:latin typeface="Meiryo UI" panose="020B0604030504040204" pitchFamily="50" charset="-128"/>
                <a:ea typeface="Meiryo UI" panose="020B0604030504040204" pitchFamily="50" charset="-128"/>
              </a:rPr>
              <a:t>（２）ディスカッション結果の発表・講師への質問</a:t>
            </a: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　</a:t>
            </a:r>
            <a:endParaRPr lang="zh-TW" altLang="en-US" sz="2000" b="1"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A5758320-9F89-4A9D-9398-9A64C4037F99}"/>
              </a:ext>
            </a:extLst>
          </p:cNvPr>
          <p:cNvSpPr/>
          <p:nvPr/>
        </p:nvSpPr>
        <p:spPr>
          <a:xfrm>
            <a:off x="551006" y="538902"/>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午後の部：自立生活援助事業者と居住支援法人の連携</a:t>
            </a:r>
            <a:endParaRPr lang="ja-JP" altLang="en-US" sz="2400" dirty="0"/>
          </a:p>
        </p:txBody>
      </p:sp>
      <p:sp>
        <p:nvSpPr>
          <p:cNvPr id="11" name="正方形/長方形 10">
            <a:extLst>
              <a:ext uri="{FF2B5EF4-FFF2-40B4-BE49-F238E27FC236}">
                <a16:creationId xmlns:a16="http://schemas.microsoft.com/office/drawing/2014/main" id="{10D6F93D-87B5-48C6-B3BB-0EC03E78CAE7}"/>
              </a:ext>
            </a:extLst>
          </p:cNvPr>
          <p:cNvSpPr/>
          <p:nvPr/>
        </p:nvSpPr>
        <p:spPr>
          <a:xfrm>
            <a:off x="5808519" y="1265072"/>
            <a:ext cx="3083230" cy="3358883"/>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lnSpc>
                <a:spcPct val="150000"/>
              </a:lnSpc>
            </a:pPr>
            <a:r>
              <a:rPr lang="ja-JP" altLang="en-US" sz="1400" b="1" dirty="0">
                <a:latin typeface="Meiryo UI" panose="020B0604030504040204" pitchFamily="50" charset="-128"/>
                <a:ea typeface="Meiryo UI" panose="020B0604030504040204" pitchFamily="50" charset="-128"/>
              </a:rPr>
              <a:t>本セクションの狙い</a:t>
            </a:r>
            <a:endParaRPr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各参加者の視点での課題感やそのための対応、研修での学び、今後のアクションをシェア頂くことで、研修内容の理解を深めて頂ければと思います。</a:t>
            </a:r>
            <a:endParaRPr lang="en-US" altLang="ja-JP" sz="14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また、自立生活援助事業者と居住支援法人の連携をはじめ、支援の輪を今後更に広げていくことに繋げて頂ければ幸いです。</a:t>
            </a:r>
          </a:p>
        </p:txBody>
      </p:sp>
    </p:spTree>
    <p:extLst>
      <p:ext uri="{BB962C8B-B14F-4D97-AF65-F5344CB8AC3E}">
        <p14:creationId xmlns:p14="http://schemas.microsoft.com/office/powerpoint/2010/main" val="109281200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F1418971-ABA4-4DF7-B1C8-1D6C8C71B4D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グループディスカッションの実施方法（概要）</a:t>
            </a:r>
          </a:p>
        </p:txBody>
      </p:sp>
      <p:sp>
        <p:nvSpPr>
          <p:cNvPr id="10" name="コンテンツ プレースホルダー 2">
            <a:extLst>
              <a:ext uri="{FF2B5EF4-FFF2-40B4-BE49-F238E27FC236}">
                <a16:creationId xmlns:a16="http://schemas.microsoft.com/office/drawing/2014/main" id="{BECC0A15-2FCA-4C11-AC8B-B528E92A0464}"/>
              </a:ext>
            </a:extLst>
          </p:cNvPr>
          <p:cNvSpPr txBox="1">
            <a:spLocks/>
          </p:cNvSpPr>
          <p:nvPr/>
        </p:nvSpPr>
        <p:spPr>
          <a:xfrm>
            <a:off x="395536" y="820538"/>
            <a:ext cx="8280920" cy="4980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グループ</a:t>
            </a:r>
            <a:r>
              <a:rPr lang="ja-JP" altLang="en-US" sz="1400" dirty="0">
                <a:solidFill>
                  <a:prstClr val="black"/>
                </a:solidFill>
                <a:latin typeface="Meiryo UI" panose="020B0604030504040204" pitchFamily="50" charset="-128"/>
                <a:ea typeface="Meiryo UI" panose="020B0604030504040204" pitchFamily="50" charset="-128"/>
              </a:rPr>
              <a:t>ごと</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に分かれ、グループディスカッションを実施頂きます。</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0" indent="-2286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実施後は、一部の</a:t>
            </a:r>
            <a:r>
              <a:rPr lang="ja-JP" altLang="en-US" sz="1400" dirty="0">
                <a:solidFill>
                  <a:prstClr val="black"/>
                </a:solidFill>
                <a:latin typeface="Meiryo UI" panose="020B0604030504040204" pitchFamily="50" charset="-128"/>
                <a:ea typeface="Meiryo UI" panose="020B0604030504040204" pitchFamily="50" charset="-128"/>
              </a:rPr>
              <a:t>グループ</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にディスカッションの内容</a:t>
            </a:r>
            <a:r>
              <a:rPr lang="ja-JP" altLang="en-US" sz="1400" dirty="0">
                <a:solidFill>
                  <a:prstClr val="black"/>
                </a:solidFill>
                <a:latin typeface="Meiryo UI" panose="020B0604030504040204" pitchFamily="50" charset="-128"/>
                <a:ea typeface="Meiryo UI" panose="020B0604030504040204" pitchFamily="50" charset="-128"/>
              </a:rPr>
              <a:t>を</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参加者全体にご共有頂きます。</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0" indent="-2286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kumimoji="1" lang="en-US" altLang="ja-JP" sz="1400" b="1" i="0" u="none" strike="noStrike" kern="1200" cap="none" spc="0" normalizeH="0" baseline="0" noProof="0" dirty="0">
              <a:ln>
                <a:noFill/>
              </a:ln>
              <a:solidFill>
                <a:srgbClr val="ED7D31">
                  <a:lumMod val="75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ED7D31">
                    <a:lumMod val="75000"/>
                  </a:srgbClr>
                </a:solidFill>
                <a:effectLst/>
                <a:uLnTx/>
                <a:uFillTx/>
                <a:latin typeface="Meiryo UI" panose="020B0604030504040204" pitchFamily="50" charset="-128"/>
                <a:ea typeface="Meiryo UI" panose="020B0604030504040204" pitchFamily="50" charset="-128"/>
                <a:cs typeface="+mn-cs"/>
              </a:rPr>
              <a:t>１．アイスブレイク（自己紹介・研修参加の経緯）、役割の決定　５分</a:t>
            </a:r>
            <a:endParaRPr kumimoji="1" lang="en-US" altLang="ja-JP" sz="1400" b="1" i="0" u="none" strike="noStrike" kern="1200" cap="none" spc="0" normalizeH="0" baseline="0" noProof="0" dirty="0">
              <a:ln>
                <a:noFill/>
              </a:ln>
              <a:solidFill>
                <a:srgbClr val="ED7D31">
                  <a:lumMod val="75000"/>
                </a:srgbClr>
              </a:solidFill>
              <a:effectLst/>
              <a:uLnTx/>
              <a:uFillTx/>
              <a:latin typeface="Meiryo UI" panose="020B0604030504040204" pitchFamily="50" charset="-128"/>
              <a:ea typeface="Meiryo UI" panose="020B0604030504040204" pitchFamily="50" charset="-128"/>
              <a:cs typeface="+mn-cs"/>
            </a:endParaRPr>
          </a:p>
          <a:p>
            <a:pPr marL="540000" lvl="1" indent="-342900" defTabSz="457200">
              <a:lnSpc>
                <a:spcPct val="100000"/>
              </a:lnSpc>
              <a:spcBef>
                <a:spcPts val="0"/>
              </a:spcBef>
              <a:spcAft>
                <a:spcPts val="600"/>
              </a:spcAft>
              <a:defRPr/>
            </a:pPr>
            <a:r>
              <a:rPr lang="ja-JP" altLang="en-US" sz="1300" dirty="0">
                <a:solidFill>
                  <a:prstClr val="black"/>
                </a:solidFill>
                <a:latin typeface="Meiryo UI" panose="020B0604030504040204" pitchFamily="50" charset="-128"/>
                <a:ea typeface="Meiryo UI" panose="020B0604030504040204" pitchFamily="50" charset="-128"/>
              </a:rPr>
              <a:t>各参加者による、研修参加の経緯等を含めた自己紹介</a:t>
            </a:r>
            <a:endParaRPr lang="en-US" altLang="ja-JP" sz="1300" dirty="0">
              <a:solidFill>
                <a:prstClr val="black"/>
              </a:solidFill>
              <a:latin typeface="Meiryo UI" panose="020B0604030504040204" pitchFamily="50" charset="-128"/>
              <a:ea typeface="Meiryo UI" panose="020B0604030504040204" pitchFamily="50" charset="-128"/>
            </a:endParaRPr>
          </a:p>
          <a:p>
            <a:pPr marL="540000" lvl="1" indent="-342900" defTabSz="457200">
              <a:lnSpc>
                <a:spcPct val="100000"/>
              </a:lnSpc>
              <a:spcBef>
                <a:spcPts val="0"/>
              </a:spcBef>
              <a:spcAft>
                <a:spcPts val="600"/>
              </a:spcAft>
              <a:defRPr/>
            </a:pPr>
            <a:r>
              <a:rPr lang="ja-JP" altLang="en-US" sz="1300" dirty="0">
                <a:solidFill>
                  <a:prstClr val="black"/>
                </a:solidFill>
                <a:latin typeface="Meiryo UI" panose="020B0604030504040204" pitchFamily="50" charset="-128"/>
                <a:ea typeface="Meiryo UI" panose="020B0604030504040204" pitchFamily="50" charset="-128"/>
              </a:rPr>
              <a:t>発表兼書記担当を決定（進行役の方に兼任頂いても構いません。）</a:t>
            </a:r>
            <a:endParaRPr lang="en-US" altLang="ja-JP" sz="1300" dirty="0">
              <a:solidFill>
                <a:prstClr val="black"/>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ED7D31">
                    <a:lumMod val="75000"/>
                  </a:srgbClr>
                </a:solidFill>
                <a:effectLst/>
                <a:uLnTx/>
                <a:uFillTx/>
                <a:latin typeface="Meiryo UI" panose="020B0604030504040204" pitchFamily="50" charset="-128"/>
                <a:ea typeface="Meiryo UI" panose="020B0604030504040204" pitchFamily="50" charset="-128"/>
                <a:cs typeface="+mn-cs"/>
              </a:rPr>
              <a:t>２．ディスカッションの実施とシートの記入・提出　</a:t>
            </a:r>
            <a:r>
              <a:rPr lang="en-US" altLang="ja-JP" sz="1400" b="1" dirty="0">
                <a:solidFill>
                  <a:srgbClr val="ED7D31">
                    <a:lumMod val="75000"/>
                  </a:srgbClr>
                </a:solidFill>
                <a:latin typeface="Meiryo UI" panose="020B0604030504040204" pitchFamily="50" charset="-128"/>
                <a:ea typeface="Meiryo UI" panose="020B0604030504040204" pitchFamily="50" charset="-128"/>
              </a:rPr>
              <a:t>40</a:t>
            </a:r>
            <a:r>
              <a:rPr kumimoji="1" lang="ja-JP" altLang="en-US" sz="1400" b="1" i="0" u="none" strike="noStrike" kern="1200" cap="none" spc="0" normalizeH="0" baseline="0" noProof="0" dirty="0">
                <a:ln>
                  <a:noFill/>
                </a:ln>
                <a:solidFill>
                  <a:srgbClr val="ED7D31">
                    <a:lumMod val="75000"/>
                  </a:srgbClr>
                </a:solidFill>
                <a:effectLst/>
                <a:uLnTx/>
                <a:uFillTx/>
                <a:latin typeface="Meiryo UI" panose="020B0604030504040204" pitchFamily="50" charset="-128"/>
                <a:ea typeface="Meiryo UI" panose="020B0604030504040204" pitchFamily="50" charset="-128"/>
                <a:cs typeface="+mn-cs"/>
              </a:rPr>
              <a:t>分</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97100" marR="0" lvl="1" indent="0" algn="l" defTabSz="457200" rtl="0" eaLnBrk="1" fontAlgn="auto" latinLnBrk="0" hangingPunct="1">
              <a:lnSpc>
                <a:spcPct val="100000"/>
              </a:lnSpc>
              <a:spcBef>
                <a:spcPts val="0"/>
              </a:spcBef>
              <a:spcAft>
                <a:spcPts val="600"/>
              </a:spcAft>
              <a:buClrTx/>
              <a:buSzTx/>
              <a:buNone/>
              <a:tabLst/>
              <a:defRPr/>
            </a:pPr>
            <a:r>
              <a:rPr lang="ja-JP" altLang="en-US" sz="1400" b="1" dirty="0">
                <a:solidFill>
                  <a:srgbClr val="ED7D31">
                    <a:lumMod val="75000"/>
                  </a:srgbClr>
                </a:solidFill>
                <a:latin typeface="Meiryo UI" panose="020B0604030504040204" pitchFamily="50" charset="-128"/>
                <a:ea typeface="Meiryo UI" panose="020B0604030504040204" pitchFamily="50" charset="-128"/>
              </a:rPr>
              <a:t>　　２－１．グループディスカッション</a:t>
            </a:r>
            <a:endParaRPr lang="en-US" altLang="ja-JP" sz="1400" b="1" dirty="0">
              <a:solidFill>
                <a:srgbClr val="ED7D31">
                  <a:lumMod val="75000"/>
                </a:srgbClr>
              </a:solidFill>
              <a:latin typeface="Meiryo UI" panose="020B0604030504040204" pitchFamily="50" charset="-128"/>
              <a:ea typeface="Meiryo UI" panose="020B0604030504040204" pitchFamily="50" charset="-128"/>
            </a:endParaRPr>
          </a:p>
          <a:p>
            <a:pPr marL="540000" marR="0" lvl="1" indent="-342900" defTabSz="457200" fontAlgn="auto">
              <a:lnSpc>
                <a:spcPct val="100000"/>
              </a:lnSpc>
              <a:spcBef>
                <a:spcPts val="0"/>
              </a:spcBef>
              <a:spcAft>
                <a:spcPts val="600"/>
              </a:spcAft>
              <a:buClrTx/>
              <a:buSzTx/>
              <a:tabLst/>
              <a:defRPr/>
            </a:pPr>
            <a:r>
              <a:rPr lang="ja-JP" altLang="en-US" sz="1300" dirty="0">
                <a:solidFill>
                  <a:prstClr val="black"/>
                </a:solidFill>
                <a:latin typeface="Meiryo UI" panose="020B0604030504040204" pitchFamily="50" charset="-128"/>
                <a:ea typeface="Meiryo UI" panose="020B0604030504040204" pitchFamily="50" charset="-128"/>
              </a:rPr>
              <a:t>①</a:t>
            </a:r>
            <a:r>
              <a:rPr lang="en-US" altLang="ja-JP" sz="1300" dirty="0">
                <a:solidFill>
                  <a:prstClr val="black"/>
                </a:solidFill>
                <a:latin typeface="Meiryo UI" panose="020B0604030504040204" pitchFamily="50" charset="-128"/>
                <a:ea typeface="Meiryo UI" panose="020B0604030504040204" pitchFamily="50" charset="-128"/>
              </a:rPr>
              <a:t>~</a:t>
            </a:r>
            <a:r>
              <a:rPr lang="ja-JP" altLang="en-US" sz="1300" dirty="0">
                <a:solidFill>
                  <a:prstClr val="black"/>
                </a:solidFill>
                <a:latin typeface="Meiryo UI" panose="020B0604030504040204" pitchFamily="50" charset="-128"/>
                <a:ea typeface="Meiryo UI" panose="020B0604030504040204" pitchFamily="50" charset="-128"/>
              </a:rPr>
              <a:t>③の３つのテーマについて、各グループでディスカッションを行ってください。</a:t>
            </a:r>
            <a:endParaRPr lang="en-US" altLang="ja-JP" sz="1300" dirty="0">
              <a:solidFill>
                <a:prstClr val="black"/>
              </a:solidFill>
              <a:latin typeface="Meiryo UI" panose="020B0604030504040204" pitchFamily="50" charset="-128"/>
              <a:ea typeface="Meiryo UI" panose="020B0604030504040204" pitchFamily="50" charset="-128"/>
            </a:endParaRPr>
          </a:p>
          <a:p>
            <a:pPr marL="720000" marR="0" lvl="1" indent="-180000" algn="l" defTabSz="457200" rtl="0" eaLnBrk="1" fontAlgn="auto" latinLnBrk="0" hangingPunct="1">
              <a:lnSpc>
                <a:spcPct val="100000"/>
              </a:lnSpc>
              <a:spcBef>
                <a:spcPts val="0"/>
              </a:spcBef>
              <a:spcAft>
                <a:spcPts val="600"/>
              </a:spcAft>
              <a:buClrTx/>
              <a:buSzTx/>
              <a:buFont typeface="+mj-ea"/>
              <a:buAutoNum type="circleNumDbPlain"/>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自立生活援助の普及・活用推進に関する現状での困りごとや課題感の共有、それに対する対応案の検討</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720000" marR="0" lvl="1" indent="-180000" algn="l" defTabSz="457200" rtl="0" eaLnBrk="1" fontAlgn="auto" latinLnBrk="0" hangingPunct="1">
              <a:lnSpc>
                <a:spcPct val="100000"/>
              </a:lnSpc>
              <a:spcBef>
                <a:spcPts val="0"/>
              </a:spcBef>
              <a:spcAft>
                <a:spcPts val="600"/>
              </a:spcAft>
              <a:buClrTx/>
              <a:buSzTx/>
              <a:buFont typeface="+mj-ea"/>
              <a:buAutoNum type="circleNumDbPlain"/>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自立生活援助事業者と居住支援法人の連携に関する現状での困りごとや課題感の共有、それに対する対応案の検討</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720000" marR="0" lvl="1" indent="-180000" algn="l" defTabSz="457200" rtl="0" eaLnBrk="1" fontAlgn="auto" latinLnBrk="0" hangingPunct="1">
              <a:lnSpc>
                <a:spcPct val="100000"/>
              </a:lnSpc>
              <a:spcBef>
                <a:spcPts val="0"/>
              </a:spcBef>
              <a:spcAft>
                <a:spcPts val="600"/>
              </a:spcAft>
              <a:buClrTx/>
              <a:buSzTx/>
              <a:buFont typeface="+mj-ea"/>
              <a:buAutoNum type="circleNumDbPlain"/>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各参加者の本研修を踏まえた今後のアクション、ネクストステップについて共有（小さなことでも</a:t>
            </a:r>
            <a:r>
              <a:rPr lang="ja-JP" altLang="en-US" sz="1300" dirty="0">
                <a:solidFill>
                  <a:prstClr val="black"/>
                </a:solidFill>
                <a:latin typeface="Meiryo UI" panose="020B0604030504040204" pitchFamily="50" charset="-128"/>
                <a:ea typeface="Meiryo UI" panose="020B0604030504040204" pitchFamily="50" charset="-128"/>
              </a:rPr>
              <a:t>結構です</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lang="en-US" altLang="ja-JP" sz="1300" dirty="0">
              <a:solidFill>
                <a:prstClr val="black"/>
              </a:solidFill>
              <a:latin typeface="Meiryo UI" panose="020B0604030504040204" pitchFamily="50" charset="-128"/>
              <a:ea typeface="Meiryo UI" panose="020B0604030504040204" pitchFamily="50" charset="-128"/>
            </a:endParaRPr>
          </a:p>
          <a:p>
            <a:pPr marL="197100" lvl="1" indent="0" defTabSz="457200">
              <a:lnSpc>
                <a:spcPct val="100000"/>
              </a:lnSpc>
              <a:spcBef>
                <a:spcPts val="0"/>
              </a:spcBef>
              <a:spcAft>
                <a:spcPts val="600"/>
              </a:spcAft>
              <a:buNone/>
              <a:defRPr/>
            </a:pPr>
            <a:r>
              <a:rPr lang="ja-JP" altLang="en-US" sz="1300" b="1" dirty="0">
                <a:solidFill>
                  <a:prstClr val="black"/>
                </a:solidFill>
                <a:latin typeface="Meiryo UI" panose="020B0604030504040204" pitchFamily="50" charset="-128"/>
                <a:ea typeface="Meiryo UI" panose="020B0604030504040204" pitchFamily="50" charset="-128"/>
              </a:rPr>
              <a:t>　</a:t>
            </a:r>
            <a:endParaRPr lang="en-US" altLang="ja-JP" sz="1300" b="1" dirty="0">
              <a:solidFill>
                <a:prstClr val="black"/>
              </a:solidFill>
              <a:latin typeface="Meiryo UI" panose="020B0604030504040204" pitchFamily="50" charset="-128"/>
              <a:ea typeface="Meiryo UI" panose="020B0604030504040204" pitchFamily="50" charset="-128"/>
            </a:endParaRPr>
          </a:p>
          <a:p>
            <a:pPr marL="197100" lvl="1" indent="0" defTabSz="457200">
              <a:lnSpc>
                <a:spcPct val="100000"/>
              </a:lnSpc>
              <a:spcBef>
                <a:spcPts val="0"/>
              </a:spcBef>
              <a:spcAft>
                <a:spcPts val="600"/>
              </a:spcAft>
              <a:buNone/>
              <a:defRPr/>
            </a:pPr>
            <a:r>
              <a:rPr kumimoji="1" lang="ja-JP" altLang="en-US" sz="1400" b="1" i="0" u="none" strike="noStrike" kern="1200" cap="none" spc="0" normalizeH="0" baseline="0" noProof="0" dirty="0">
                <a:ln>
                  <a:noFill/>
                </a:ln>
                <a:solidFill>
                  <a:srgbClr val="ED7D31">
                    <a:lumMod val="75000"/>
                  </a:srgbClr>
                </a:solidFill>
                <a:effectLst/>
                <a:uLnTx/>
                <a:uFillTx/>
                <a:latin typeface="Meiryo UI" panose="020B0604030504040204" pitchFamily="50" charset="-128"/>
                <a:ea typeface="Meiryo UI" panose="020B0604030504040204" pitchFamily="50" charset="-128"/>
                <a:cs typeface="+mn-cs"/>
              </a:rPr>
              <a:t>２－２．講師への質問のとりまとめ</a:t>
            </a:r>
            <a:endParaRPr kumimoji="1" lang="en-US" altLang="ja-JP" sz="1400" b="1" i="0" u="none" strike="noStrike" kern="1200" cap="none" spc="0" normalizeH="0" baseline="0" noProof="0" dirty="0">
              <a:ln>
                <a:noFill/>
              </a:ln>
              <a:solidFill>
                <a:srgbClr val="ED7D31">
                  <a:lumMod val="75000"/>
                </a:srgbClr>
              </a:solidFill>
              <a:effectLst/>
              <a:uLnTx/>
              <a:uFillTx/>
              <a:latin typeface="Meiryo UI" panose="020B0604030504040204" pitchFamily="50" charset="-128"/>
              <a:ea typeface="Meiryo UI" panose="020B0604030504040204" pitchFamily="50" charset="-128"/>
              <a:cs typeface="+mn-cs"/>
            </a:endParaRPr>
          </a:p>
          <a:p>
            <a:pPr marL="540000" lvl="1" indent="-342900" defTabSz="457200">
              <a:lnSpc>
                <a:spcPct val="100000"/>
              </a:lnSpc>
              <a:spcBef>
                <a:spcPts val="0"/>
              </a:spcBef>
              <a:spcAft>
                <a:spcPts val="600"/>
              </a:spcAft>
              <a:defRPr/>
            </a:pPr>
            <a:r>
              <a:rPr lang="ja-JP" altLang="en-US" sz="1300" dirty="0">
                <a:solidFill>
                  <a:prstClr val="black"/>
                </a:solidFill>
                <a:latin typeface="Meiryo UI" panose="020B0604030504040204" pitchFamily="50" charset="-128"/>
                <a:ea typeface="Meiryo UI" panose="020B0604030504040204" pitchFamily="50" charset="-128"/>
              </a:rPr>
              <a:t>ディスカッションを踏まえて講師に質問したい事項をグループごとに取りまとめてください。</a:t>
            </a:r>
            <a:br>
              <a:rPr lang="en-US" altLang="ja-JP" sz="1300" dirty="0">
                <a:solidFill>
                  <a:prstClr val="black"/>
                </a:solidFill>
                <a:latin typeface="Meiryo UI" panose="020B0604030504040204" pitchFamily="50" charset="-128"/>
                <a:ea typeface="Meiryo UI" panose="020B0604030504040204" pitchFamily="50" charset="-128"/>
              </a:rPr>
            </a:br>
            <a:r>
              <a:rPr lang="ja-JP" altLang="en-US" sz="1300" dirty="0">
                <a:solidFill>
                  <a:prstClr val="black"/>
                </a:solidFill>
                <a:latin typeface="Meiryo UI" panose="020B0604030504040204" pitchFamily="50" charset="-128"/>
                <a:ea typeface="Meiryo UI" panose="020B0604030504040204" pitchFamily="50" charset="-128"/>
              </a:rPr>
              <a:t>可能な範囲で研修時間内に講師がお答えいたします。</a:t>
            </a:r>
            <a:endParaRPr kumimoji="1" lang="en-US" altLang="ja-JP"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57200" marR="0" lvl="1"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en-US" altLang="ja-JP" sz="1400" i="0" u="none" strike="noStrike" kern="1200" cap="none" spc="0" normalizeH="0" baseline="0" noProof="0" dirty="0">
              <a:ln>
                <a:noFill/>
              </a:ln>
              <a:solidFill>
                <a:schemeClr val="bg2">
                  <a:lumMod val="50000"/>
                </a:schemeClr>
              </a:solidFill>
              <a:effectLst/>
              <a:uLnTx/>
              <a:uFillTx/>
              <a:latin typeface="Meiryo UI" panose="020B0604030504040204" pitchFamily="50" charset="-128"/>
              <a:ea typeface="Meiryo UI" panose="020B0604030504040204" pitchFamily="50" charset="-128"/>
              <a:cs typeface="+mn-cs"/>
            </a:endParaRPr>
          </a:p>
          <a:p>
            <a:pPr marL="457200" marR="0" lvl="1"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altLang="ja-JP" sz="1400" b="1" dirty="0">
              <a:solidFill>
                <a:prstClr val="black"/>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EBE911BA-813E-407D-9959-01194F738F40}"/>
              </a:ext>
            </a:extLst>
          </p:cNvPr>
          <p:cNvSpPr/>
          <p:nvPr/>
        </p:nvSpPr>
        <p:spPr>
          <a:xfrm>
            <a:off x="395536" y="1813202"/>
            <a:ext cx="8352928" cy="4311374"/>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スライド番号プレースホルダー 3">
            <a:extLst>
              <a:ext uri="{FF2B5EF4-FFF2-40B4-BE49-F238E27FC236}">
                <a16:creationId xmlns:a16="http://schemas.microsoft.com/office/drawing/2014/main" id="{10AD6EE3-35EA-4DD2-A68E-3B39E07B396E}"/>
              </a:ext>
            </a:extLst>
          </p:cNvPr>
          <p:cNvSpPr>
            <a:spLocks noGrp="1"/>
          </p:cNvSpPr>
          <p:nvPr>
            <p:ph type="sldNum" sz="quarter" idx="12"/>
          </p:nvPr>
        </p:nvSpPr>
        <p:spPr>
          <a:xfrm>
            <a:off x="6649343" y="6356348"/>
            <a:ext cx="2057400" cy="365125"/>
          </a:xfrm>
        </p:spPr>
        <p:txBody>
          <a:bodyPr/>
          <a:lstStyle/>
          <a:p>
            <a:fld id="{5FDA2957-D8DF-433F-96C1-785BB98D1D08}" type="slidenum">
              <a:rPr kumimoji="1" lang="ja-JP" altLang="en-US" smtClean="0"/>
              <a:t>151</a:t>
            </a:fld>
            <a:endParaRPr kumimoji="1" lang="ja-JP" altLang="en-US" dirty="0"/>
          </a:p>
        </p:txBody>
      </p:sp>
      <p:sp>
        <p:nvSpPr>
          <p:cNvPr id="12" name="正方形/長方形 11">
            <a:extLst>
              <a:ext uri="{FF2B5EF4-FFF2-40B4-BE49-F238E27FC236}">
                <a16:creationId xmlns:a16="http://schemas.microsoft.com/office/drawing/2014/main" id="{97A8CD1B-A550-46BB-BDE7-C7AE51DD88C7}"/>
              </a:ext>
            </a:extLst>
          </p:cNvPr>
          <p:cNvSpPr/>
          <p:nvPr/>
        </p:nvSpPr>
        <p:spPr>
          <a:xfrm>
            <a:off x="395536" y="1813201"/>
            <a:ext cx="2659552" cy="325048"/>
          </a:xfrm>
          <a:prstGeom prst="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グループディスカッションの進め方</a:t>
            </a:r>
          </a:p>
        </p:txBody>
      </p:sp>
      <p:sp>
        <p:nvSpPr>
          <p:cNvPr id="7" name="テキスト ボックス 6">
            <a:extLst>
              <a:ext uri="{FF2B5EF4-FFF2-40B4-BE49-F238E27FC236}">
                <a16:creationId xmlns:a16="http://schemas.microsoft.com/office/drawing/2014/main" id="{19EF6AAF-DBDF-42D5-986F-0DB744877D68}"/>
              </a:ext>
            </a:extLst>
          </p:cNvPr>
          <p:cNvSpPr txBox="1"/>
          <p:nvPr/>
        </p:nvSpPr>
        <p:spPr>
          <a:xfrm>
            <a:off x="7207624" y="18270"/>
            <a:ext cx="1857842" cy="646331"/>
          </a:xfrm>
          <a:prstGeom prst="rect">
            <a:avLst/>
          </a:prstGeom>
          <a:solidFill>
            <a:schemeClr val="bg1">
              <a:lumMod val="85000"/>
            </a:schemeClr>
          </a:solidFill>
        </p:spPr>
        <p:txBody>
          <a:bodyPr wrap="square" rtlCol="0" anchor="ctr">
            <a:spAutoFit/>
          </a:bodyPr>
          <a:lstStyle/>
          <a:p>
            <a:pPr algn="ctr"/>
            <a:r>
              <a:rPr kumimoji="1" lang="ja-JP" altLang="en-US" sz="1200" dirty="0">
                <a:latin typeface="メイリオ" panose="020B0604030504040204" pitchFamily="50" charset="-128"/>
                <a:ea typeface="メイリオ" panose="020B0604030504040204" pitchFamily="50" charset="-128"/>
              </a:rPr>
              <a:t>サンプル</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solidFill>
                  <a:srgbClr val="FF0000"/>
                </a:solidFill>
                <a:latin typeface="メイリオ" panose="020B0604030504040204" pitchFamily="50" charset="-128"/>
                <a:ea typeface="メイリオ" panose="020B0604030504040204" pitchFamily="50" charset="-128"/>
              </a:rPr>
              <a:t>（テーマや実施方法については適宜調整）</a:t>
            </a:r>
            <a:endParaRPr kumimoji="1" lang="en-US" altLang="ja-JP" sz="120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142969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116CDB1-8EA8-4B1A-8270-8DF3E51188FF}"/>
              </a:ext>
            </a:extLst>
          </p:cNvPr>
          <p:cNvSpPr txBox="1"/>
          <p:nvPr/>
        </p:nvSpPr>
        <p:spPr>
          <a:xfrm>
            <a:off x="482600" y="1265072"/>
            <a:ext cx="6756400" cy="3567259"/>
          </a:xfrm>
          <a:prstGeom prst="rect">
            <a:avLst/>
          </a:prstGeom>
          <a:noFill/>
        </p:spPr>
        <p:txBody>
          <a:bodyPr wrap="square" rtlCol="0">
            <a:spAutoFit/>
          </a:bodyPr>
          <a:lstStyle/>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５．居住支援法人の制度</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dirty="0">
                <a:latin typeface="Meiryo UI" panose="020B0604030504040204" pitchFamily="50" charset="-128"/>
                <a:ea typeface="Meiryo UI" panose="020B0604030504040204" pitchFamily="50" charset="-128"/>
              </a:rPr>
              <a:t>６．居住支援法人による支援の概要とポイント</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７</a:t>
            </a:r>
            <a:r>
              <a:rPr lang="zh-TW" altLang="en-US" sz="2000" dirty="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自立生活援助事業者と居住支援法人の連携</a:t>
            </a:r>
            <a:endParaRPr lang="en-US" altLang="zh-TW"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b="1" dirty="0">
                <a:latin typeface="Meiryo UI" panose="020B0604030504040204" pitchFamily="50" charset="-128"/>
                <a:ea typeface="Meiryo UI" panose="020B0604030504040204" pitchFamily="50" charset="-128"/>
              </a:rPr>
              <a:t>８．グループディスカッション</a:t>
            </a:r>
            <a:endParaRPr lang="en-US" altLang="ja-JP" sz="2000" b="1"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（１）グループディスカッションの実施</a:t>
            </a:r>
            <a:br>
              <a:rPr lang="ja-JP" altLang="en-US" sz="2000" dirty="0">
                <a:latin typeface="Meiryo UI" panose="020B0604030504040204" pitchFamily="50" charset="-128"/>
                <a:ea typeface="Meiryo UI" panose="020B0604030504040204" pitchFamily="50" charset="-128"/>
              </a:rPr>
            </a:br>
            <a:r>
              <a:rPr lang="ja-JP" altLang="en-US" sz="2000" b="1" dirty="0">
                <a:highlight>
                  <a:srgbClr val="FFFF00"/>
                </a:highlight>
                <a:latin typeface="Meiryo UI" panose="020B0604030504040204" pitchFamily="50" charset="-128"/>
                <a:ea typeface="Meiryo UI" panose="020B0604030504040204" pitchFamily="50" charset="-128"/>
              </a:rPr>
              <a:t>（２）ディスカッション結果の発表・講師への質問</a:t>
            </a: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　</a:t>
            </a:r>
            <a:endParaRPr lang="zh-TW" altLang="en-US" sz="2000" b="1"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A5758320-9F89-4A9D-9398-9A64C4037F99}"/>
              </a:ext>
            </a:extLst>
          </p:cNvPr>
          <p:cNvSpPr/>
          <p:nvPr/>
        </p:nvSpPr>
        <p:spPr>
          <a:xfrm>
            <a:off x="551006" y="538902"/>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午後の部：自立生活援助事業者と居住支援法人の連携</a:t>
            </a:r>
            <a:endParaRPr lang="ja-JP" altLang="en-US" sz="2400" dirty="0"/>
          </a:p>
        </p:txBody>
      </p:sp>
      <p:sp>
        <p:nvSpPr>
          <p:cNvPr id="11" name="正方形/長方形 10">
            <a:extLst>
              <a:ext uri="{FF2B5EF4-FFF2-40B4-BE49-F238E27FC236}">
                <a16:creationId xmlns:a16="http://schemas.microsoft.com/office/drawing/2014/main" id="{10D6F93D-87B5-48C6-B3BB-0EC03E78CAE7}"/>
              </a:ext>
            </a:extLst>
          </p:cNvPr>
          <p:cNvSpPr/>
          <p:nvPr/>
        </p:nvSpPr>
        <p:spPr>
          <a:xfrm>
            <a:off x="5900057" y="1265072"/>
            <a:ext cx="2991691" cy="3584721"/>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lnSpc>
                <a:spcPct val="150000"/>
              </a:lnSpc>
            </a:pPr>
            <a:r>
              <a:rPr lang="ja-JP" altLang="en-US" sz="1400" b="1" dirty="0">
                <a:latin typeface="Meiryo UI" panose="020B0604030504040204" pitchFamily="50" charset="-128"/>
                <a:ea typeface="Meiryo UI" panose="020B0604030504040204" pitchFamily="50" charset="-128"/>
              </a:rPr>
              <a:t>本セクションの狙い</a:t>
            </a:r>
            <a:endParaRPr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各参加者の視点での課題感やそのための対応、研修での学び、今後のアクションをシェア頂くことで、研修内容の理解を深めて頂ければと思います。</a:t>
            </a:r>
            <a:endParaRPr lang="en-US" altLang="ja-JP" sz="14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また、自立生活援助事業者と居住支援法人の連携をはじめ、支援の輪を今後更に広げていくことに繋げて頂ければ幸いです。</a:t>
            </a:r>
          </a:p>
        </p:txBody>
      </p:sp>
    </p:spTree>
    <p:extLst>
      <p:ext uri="{BB962C8B-B14F-4D97-AF65-F5344CB8AC3E}">
        <p14:creationId xmlns:p14="http://schemas.microsoft.com/office/powerpoint/2010/main" val="23251124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5"/>
          </p:nvPr>
        </p:nvSpPr>
        <p:spPr>
          <a:xfrm>
            <a:off x="8125691" y="6552267"/>
            <a:ext cx="550309" cy="11523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GB" sz="105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GB" sz="105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8" name="タイトル 1">
            <a:extLst>
              <a:ext uri="{FF2B5EF4-FFF2-40B4-BE49-F238E27FC236}">
                <a16:creationId xmlns:a16="http://schemas.microsoft.com/office/drawing/2014/main" id="{496C860B-B277-44F6-89AB-52D04FA00F88}"/>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参考資料</a:t>
            </a:r>
            <a:endParaRPr lang="en-US" altLang="ja-JP" dirty="0">
              <a:latin typeface="Meiryo UI" panose="020B0604030504040204" pitchFamily="50" charset="-128"/>
              <a:ea typeface="Meiryo UI" panose="020B0604030504040204" pitchFamily="50" charset="-128"/>
            </a:endParaRPr>
          </a:p>
        </p:txBody>
      </p:sp>
      <p:sp>
        <p:nvSpPr>
          <p:cNvPr id="29" name="コンテンツ プレースホルダー 2">
            <a:extLst>
              <a:ext uri="{FF2B5EF4-FFF2-40B4-BE49-F238E27FC236}">
                <a16:creationId xmlns:a16="http://schemas.microsoft.com/office/drawing/2014/main" id="{CC7A4A62-8357-480C-9B4E-F37C5CE1BB31}"/>
              </a:ext>
            </a:extLst>
          </p:cNvPr>
          <p:cNvSpPr>
            <a:spLocks noGrp="1"/>
          </p:cNvSpPr>
          <p:nvPr>
            <p:ph idx="1"/>
          </p:nvPr>
        </p:nvSpPr>
        <p:spPr>
          <a:xfrm>
            <a:off x="628650" y="940587"/>
            <a:ext cx="7886700" cy="868502"/>
          </a:xfrm>
        </p:spPr>
        <p:txBody>
          <a:bodyPr>
            <a:noAutofit/>
          </a:bodyPr>
          <a:lstStyle/>
          <a:p>
            <a:r>
              <a:rPr lang="ja-JP" altLang="en-US" sz="1400" dirty="0">
                <a:latin typeface="Meiryo UI" panose="020B0604030504040204" pitchFamily="50" charset="-128"/>
                <a:ea typeface="Meiryo UI" panose="020B0604030504040204" pitchFamily="50" charset="-128"/>
              </a:rPr>
              <a:t>本研修で使用した参考資料２点は、以下の</a:t>
            </a:r>
            <a:r>
              <a:rPr lang="en-US" altLang="ja-JP" sz="1400" dirty="0">
                <a:latin typeface="Meiryo UI" panose="020B0604030504040204" pitchFamily="50" charset="-128"/>
                <a:ea typeface="Meiryo UI" panose="020B0604030504040204" pitchFamily="50" charset="-128"/>
              </a:rPr>
              <a:t>URL</a:t>
            </a:r>
            <a:r>
              <a:rPr lang="ja-JP" altLang="en-US" sz="1400" dirty="0">
                <a:latin typeface="Meiryo UI" panose="020B0604030504040204" pitchFamily="50" charset="-128"/>
                <a:ea typeface="Meiryo UI" panose="020B0604030504040204" pitchFamily="50" charset="-128"/>
              </a:rPr>
              <a:t>からどなたでもアクセスが可能です。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日々の業務の中での振り返りや、周囲の関係者への周知等においてご活用いただければ幸いです。</a:t>
            </a:r>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pPr marL="0" indent="0">
              <a:buNone/>
            </a:pPr>
            <a:endParaRPr kumimoji="1" lang="ja-JP" altLang="en-US" sz="1800" dirty="0">
              <a:latin typeface="Meiryo UI" panose="020B0604030504040204" pitchFamily="50" charset="-128"/>
              <a:ea typeface="Meiryo UI" panose="020B0604030504040204" pitchFamily="50" charset="-128"/>
            </a:endParaRPr>
          </a:p>
        </p:txBody>
      </p:sp>
      <p:sp>
        <p:nvSpPr>
          <p:cNvPr id="40" name="コンテンツ プレースホルダー 2">
            <a:extLst>
              <a:ext uri="{FF2B5EF4-FFF2-40B4-BE49-F238E27FC236}">
                <a16:creationId xmlns:a16="http://schemas.microsoft.com/office/drawing/2014/main" id="{D1AB138C-B3FE-4930-A7F9-A2D5F004D455}"/>
              </a:ext>
            </a:extLst>
          </p:cNvPr>
          <p:cNvSpPr txBox="1">
            <a:spLocks/>
          </p:cNvSpPr>
          <p:nvPr/>
        </p:nvSpPr>
        <p:spPr>
          <a:xfrm>
            <a:off x="628650" y="1630023"/>
            <a:ext cx="7388245" cy="48331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600"/>
              </a:spcBef>
              <a:buNone/>
            </a:pPr>
            <a:endParaRPr lang="ja-JP" altLang="en-US" sz="1400" dirty="0">
              <a:latin typeface="Meiryo UI" panose="020B0604030504040204" pitchFamily="50" charset="-128"/>
              <a:ea typeface="Meiryo UI" panose="020B0604030504040204" pitchFamily="50" charset="-128"/>
            </a:endParaRPr>
          </a:p>
          <a:p>
            <a:pPr marL="0" indent="0">
              <a:spcBef>
                <a:spcPts val="600"/>
              </a:spcBef>
              <a:buNone/>
            </a:pPr>
            <a:r>
              <a:rPr lang="ja-JP" altLang="en-US" sz="1400" b="1" dirty="0">
                <a:latin typeface="Meiryo UI" panose="020B0604030504040204" pitchFamily="50" charset="-128"/>
                <a:ea typeface="Meiryo UI" panose="020B0604030504040204" pitchFamily="50" charset="-128"/>
              </a:rPr>
              <a:t>自立生活援助の運営ガイドブック（</a:t>
            </a:r>
            <a:r>
              <a:rPr lang="en-US" altLang="ja-JP" sz="1400" b="1" dirty="0">
                <a:latin typeface="Meiryo UI" panose="020B0604030504040204" pitchFamily="50" charset="-128"/>
                <a:ea typeface="Meiryo UI" panose="020B0604030504040204" pitchFamily="50" charset="-128"/>
              </a:rPr>
              <a:t>PwC</a:t>
            </a:r>
            <a:r>
              <a:rPr lang="ja-JP" altLang="en-US" sz="1400" b="1" dirty="0">
                <a:latin typeface="Meiryo UI" panose="020B0604030504040204" pitchFamily="50" charset="-128"/>
                <a:ea typeface="Meiryo UI" panose="020B0604030504040204" pitchFamily="50" charset="-128"/>
              </a:rPr>
              <a:t>コンサルティング合同会社）</a:t>
            </a:r>
          </a:p>
          <a:p>
            <a:pPr marL="0" indent="0">
              <a:spcBef>
                <a:spcPts val="600"/>
              </a:spcBef>
              <a:buNone/>
            </a:pPr>
            <a:r>
              <a:rPr lang="ja-JP" altLang="en-US" sz="1200" dirty="0">
                <a:latin typeface="Meiryo UI" panose="020B0604030504040204" pitchFamily="50" charset="-128"/>
                <a:ea typeface="Meiryo UI" panose="020B0604030504040204" pitchFamily="50" charset="-128"/>
              </a:rPr>
              <a:t> </a:t>
            </a:r>
          </a:p>
          <a:p>
            <a:pPr marL="0" indent="0">
              <a:spcBef>
                <a:spcPts val="600"/>
              </a:spcBef>
              <a:buNone/>
            </a:pPr>
            <a:r>
              <a:rPr lang="en-US" altLang="ja-JP" sz="1200" dirty="0">
                <a:latin typeface="Meiryo UI" panose="020B0604030504040204" pitchFamily="50" charset="-128"/>
                <a:ea typeface="Meiryo UI" panose="020B0604030504040204" pitchFamily="50" charset="-128"/>
                <a:hlinkClick r:id="rId2"/>
              </a:rPr>
              <a:t>https://www.pwc.com/jp/ja/knowledge/track-record/assets/pdf/independent-living-support-management-guidebook-2020-guidebook.pdf</a:t>
            </a:r>
            <a:endParaRPr lang="en-US" altLang="ja-JP" sz="1200" dirty="0">
              <a:latin typeface="Meiryo UI" panose="020B0604030504040204" pitchFamily="50" charset="-128"/>
              <a:ea typeface="Meiryo UI" panose="020B0604030504040204" pitchFamily="50" charset="-128"/>
            </a:endParaRPr>
          </a:p>
          <a:p>
            <a:pPr marL="0" indent="0">
              <a:spcBef>
                <a:spcPts val="600"/>
              </a:spcBef>
              <a:buNone/>
            </a:pPr>
            <a:endParaRPr lang="en-US" altLang="ja-JP" sz="1200" dirty="0">
              <a:latin typeface="Meiryo UI" panose="020B0604030504040204" pitchFamily="50" charset="-128"/>
              <a:ea typeface="Meiryo UI" panose="020B0604030504040204" pitchFamily="50" charset="-128"/>
            </a:endParaRPr>
          </a:p>
          <a:p>
            <a:pPr marL="0" indent="0">
              <a:spcBef>
                <a:spcPts val="600"/>
              </a:spcBef>
              <a:buNone/>
            </a:pPr>
            <a:endParaRPr lang="en-US" altLang="ja-JP" sz="1200" dirty="0">
              <a:latin typeface="Meiryo UI" panose="020B0604030504040204" pitchFamily="50" charset="-128"/>
              <a:ea typeface="Meiryo UI" panose="020B0604030504040204" pitchFamily="50" charset="-128"/>
            </a:endParaRPr>
          </a:p>
          <a:p>
            <a:pPr marL="0" indent="0">
              <a:spcBef>
                <a:spcPts val="600"/>
              </a:spcBef>
              <a:buNone/>
            </a:pPr>
            <a:endParaRPr lang="en-US" altLang="ja-JP" sz="1200" dirty="0">
              <a:latin typeface="Meiryo UI" panose="020B0604030504040204" pitchFamily="50" charset="-128"/>
              <a:ea typeface="Meiryo UI" panose="020B0604030504040204" pitchFamily="50" charset="-128"/>
            </a:endParaRPr>
          </a:p>
          <a:p>
            <a:pPr marL="0" indent="0">
              <a:spcBef>
                <a:spcPts val="600"/>
              </a:spcBef>
              <a:buNone/>
            </a:pPr>
            <a:endParaRPr lang="en-US" altLang="ja-JP" sz="1200" dirty="0">
              <a:latin typeface="Meiryo UI" panose="020B0604030504040204" pitchFamily="50" charset="-128"/>
              <a:ea typeface="Meiryo UI" panose="020B0604030504040204" pitchFamily="50" charset="-128"/>
            </a:endParaRPr>
          </a:p>
          <a:p>
            <a:pPr marL="0" indent="0">
              <a:spcBef>
                <a:spcPts val="600"/>
              </a:spcBef>
              <a:buNone/>
            </a:pPr>
            <a:endParaRPr lang="en-US" altLang="ja-JP" sz="1200" dirty="0">
              <a:latin typeface="Meiryo UI" panose="020B0604030504040204" pitchFamily="50" charset="-128"/>
              <a:ea typeface="Meiryo UI" panose="020B0604030504040204" pitchFamily="50" charset="-128"/>
            </a:endParaRPr>
          </a:p>
          <a:p>
            <a:pPr marL="0" indent="0">
              <a:spcBef>
                <a:spcPts val="600"/>
              </a:spcBef>
              <a:buNone/>
            </a:pPr>
            <a:r>
              <a:rPr lang="ja-JP" altLang="en-US" sz="1400" b="1" dirty="0">
                <a:latin typeface="Meiryo UI" panose="020B0604030504040204" pitchFamily="50" charset="-128"/>
                <a:ea typeface="Meiryo UI" panose="020B0604030504040204" pitchFamily="50" charset="-128"/>
              </a:rPr>
              <a:t>居住支援法人　標準テキスト（一般社団法人 全国居住支援法人協議会）</a:t>
            </a:r>
          </a:p>
          <a:p>
            <a:pPr marL="0" indent="0">
              <a:spcBef>
                <a:spcPts val="600"/>
              </a:spcBef>
              <a:buNone/>
            </a:pPr>
            <a:r>
              <a:rPr lang="ja-JP" altLang="en-US" sz="1200" b="1" dirty="0">
                <a:latin typeface="Meiryo UI" panose="020B0604030504040204" pitchFamily="50" charset="-128"/>
                <a:ea typeface="Meiryo UI" panose="020B0604030504040204" pitchFamily="50" charset="-128"/>
              </a:rPr>
              <a:t> </a:t>
            </a:r>
          </a:p>
          <a:p>
            <a:pPr marL="0" indent="0">
              <a:spcBef>
                <a:spcPts val="600"/>
              </a:spcBef>
              <a:buNone/>
            </a:pPr>
            <a:r>
              <a:rPr lang="en-US" altLang="ja-JP" sz="1200" dirty="0">
                <a:latin typeface="Meiryo UI" panose="020B0604030504040204" pitchFamily="50" charset="-128"/>
                <a:ea typeface="Meiryo UI" panose="020B0604030504040204" pitchFamily="50" charset="-128"/>
                <a:hlinkClick r:id="rId3"/>
              </a:rPr>
              <a:t>https://www.zenkyokyou.jp/%E7%A0%94%E4%BF%AE-%E4%BC%81%E7%94%BB/%E6%A8%99%E6%BA%96%E3%83%86%E3%82%AD%E3%82%B9%E3%83%88/</a:t>
            </a:r>
            <a:endParaRPr lang="en-US" altLang="ja-JP" sz="1200" dirty="0">
              <a:latin typeface="Meiryo UI" panose="020B0604030504040204" pitchFamily="50" charset="-128"/>
              <a:ea typeface="Meiryo UI" panose="020B0604030504040204" pitchFamily="50" charset="-128"/>
            </a:endParaRPr>
          </a:p>
          <a:p>
            <a:pPr marL="0" indent="0">
              <a:spcBef>
                <a:spcPts val="600"/>
              </a:spcBef>
              <a:buNone/>
            </a:pPr>
            <a:endParaRPr lang="en-US" altLang="ja-JP" sz="1200" dirty="0">
              <a:latin typeface="Meiryo UI" panose="020B0604030504040204" pitchFamily="50" charset="-128"/>
              <a:ea typeface="Meiryo UI" panose="020B0604030504040204" pitchFamily="50" charset="-128"/>
            </a:endParaRPr>
          </a:p>
          <a:p>
            <a:pPr marL="0" indent="0">
              <a:spcBef>
                <a:spcPts val="600"/>
              </a:spcBef>
              <a:buNone/>
            </a:pPr>
            <a:endParaRPr lang="en-US" altLang="ja-JP" sz="1200" dirty="0">
              <a:latin typeface="Meiryo UI" panose="020B0604030504040204" pitchFamily="50" charset="-128"/>
              <a:ea typeface="Meiryo UI" panose="020B0604030504040204" pitchFamily="50" charset="-128"/>
            </a:endParaRPr>
          </a:p>
          <a:p>
            <a:pPr marL="0" indent="0">
              <a:spcBef>
                <a:spcPts val="600"/>
              </a:spcBef>
              <a:buNone/>
            </a:pPr>
            <a:endParaRPr lang="en-US" altLang="ja-JP" sz="1200" dirty="0">
              <a:latin typeface="Meiryo UI" panose="020B0604030504040204" pitchFamily="50" charset="-128"/>
              <a:ea typeface="Meiryo UI" panose="020B0604030504040204" pitchFamily="50" charset="-128"/>
            </a:endParaRPr>
          </a:p>
          <a:p>
            <a:pPr marL="0" indent="0">
              <a:spcBef>
                <a:spcPts val="600"/>
              </a:spcBef>
              <a:buNone/>
            </a:pPr>
            <a:endParaRPr lang="en-US" altLang="ja-JP" sz="1200" dirty="0">
              <a:latin typeface="Meiryo UI" panose="020B0604030504040204" pitchFamily="50" charset="-128"/>
              <a:ea typeface="Meiryo UI" panose="020B0604030504040204" pitchFamily="50" charset="-128"/>
            </a:endParaRPr>
          </a:p>
          <a:p>
            <a:pPr marL="0" indent="0">
              <a:spcBef>
                <a:spcPts val="600"/>
              </a:spcBef>
              <a:buNone/>
            </a:pPr>
            <a:r>
              <a:rPr lang="en-US" altLang="ja-JP" sz="1200" dirty="0">
                <a:latin typeface="Meiryo UI" panose="020B0604030504040204" pitchFamily="50" charset="-128"/>
                <a:ea typeface="Meiryo UI" panose="020B0604030504040204" pitchFamily="50" charset="-128"/>
              </a:rPr>
              <a:t> </a:t>
            </a:r>
          </a:p>
          <a:p>
            <a:pPr marL="0" indent="0">
              <a:spcBef>
                <a:spcPts val="600"/>
              </a:spcBef>
              <a:buNone/>
            </a:pPr>
            <a:endParaRPr lang="en-US" altLang="ja-JP" sz="1200" dirty="0">
              <a:latin typeface="Meiryo UI" panose="020B0604030504040204" pitchFamily="50" charset="-128"/>
              <a:ea typeface="Meiryo UI" panose="020B0604030504040204" pitchFamily="50" charset="-128"/>
            </a:endParaRPr>
          </a:p>
          <a:p>
            <a:pPr marL="0" indent="0">
              <a:spcBef>
                <a:spcPts val="600"/>
              </a:spcBef>
              <a:buNone/>
            </a:pPr>
            <a:endParaRPr lang="ja-JP" altLang="en-US" sz="1200" dirty="0">
              <a:latin typeface="Meiryo UI" panose="020B0604030504040204" pitchFamily="50" charset="-128"/>
              <a:ea typeface="Meiryo UI" panose="020B0604030504040204" pitchFamily="50" charset="-128"/>
            </a:endParaRPr>
          </a:p>
        </p:txBody>
      </p:sp>
      <p:pic>
        <p:nvPicPr>
          <p:cNvPr id="21" name="図 20">
            <a:extLst>
              <a:ext uri="{FF2B5EF4-FFF2-40B4-BE49-F238E27FC236}">
                <a16:creationId xmlns:a16="http://schemas.microsoft.com/office/drawing/2014/main" id="{0B3805A3-322A-4FFF-A8BD-320B75BDCDF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42364" y="2795155"/>
            <a:ext cx="1311679" cy="1259724"/>
          </a:xfrm>
          <a:prstGeom prst="rect">
            <a:avLst/>
          </a:prstGeom>
          <a:noFill/>
          <a:ln>
            <a:noFill/>
          </a:ln>
        </p:spPr>
      </p:pic>
      <p:pic>
        <p:nvPicPr>
          <p:cNvPr id="22" name="図 21">
            <a:extLst>
              <a:ext uri="{FF2B5EF4-FFF2-40B4-BE49-F238E27FC236}">
                <a16:creationId xmlns:a16="http://schemas.microsoft.com/office/drawing/2014/main" id="{E74B9AB2-9279-4C6B-A07D-914D7A1E4A4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442364" y="5040945"/>
            <a:ext cx="1311679" cy="1259724"/>
          </a:xfrm>
          <a:prstGeom prst="rect">
            <a:avLst/>
          </a:prstGeom>
          <a:noFill/>
          <a:ln>
            <a:noFill/>
          </a:ln>
        </p:spPr>
      </p:pic>
    </p:spTree>
    <p:extLst>
      <p:ext uri="{BB962C8B-B14F-4D97-AF65-F5344CB8AC3E}">
        <p14:creationId xmlns:p14="http://schemas.microsoft.com/office/powerpoint/2010/main" val="2587375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314617" y="1027616"/>
            <a:ext cx="8515350" cy="5693860"/>
          </a:xfrm>
        </p:spPr>
        <p:txBody>
          <a:bodyPr>
            <a:normAutofit/>
          </a:bodyPr>
          <a:lstStyle/>
          <a:p>
            <a:endParaRPr kumimoji="1"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そこで、あなたにもう一つの質問です。</a:t>
            </a:r>
            <a:endParaRPr kumimoji="1" lang="en-US" altLang="ja-JP" sz="1400" dirty="0">
              <a:latin typeface="Meiryo UI" panose="020B0604030504040204" pitchFamily="50" charset="-128"/>
              <a:ea typeface="Meiryo UI" panose="020B0604030504040204" pitchFamily="50" charset="-128"/>
            </a:endParaRPr>
          </a:p>
          <a:p>
            <a:pPr marL="0" indent="0">
              <a:buNone/>
            </a:pPr>
            <a:endParaRPr kumimoji="1" lang="en-US" altLang="ja-JP" sz="1400" dirty="0">
              <a:latin typeface="Meiryo UI" panose="020B0604030504040204" pitchFamily="50" charset="-128"/>
              <a:ea typeface="Meiryo UI" panose="020B0604030504040204" pitchFamily="50" charset="-128"/>
            </a:endParaRPr>
          </a:p>
          <a:p>
            <a:pPr marL="0" indent="0">
              <a:buNone/>
            </a:pPr>
            <a:r>
              <a:rPr lang="ja-JP" altLang="en-US" sz="1600" dirty="0">
                <a:latin typeface="UD デジタル 教科書体 N-B" panose="02020700000000000000" pitchFamily="17" charset="-128"/>
                <a:ea typeface="UD デジタル 教科書体 N-B" panose="02020700000000000000" pitchFamily="17" charset="-128"/>
              </a:rPr>
              <a:t>Ｑ：</a:t>
            </a:r>
            <a:r>
              <a:rPr kumimoji="1" lang="ja-JP" altLang="en-US" sz="1600" dirty="0">
                <a:latin typeface="UD デジタル 教科書体 N-B" panose="02020700000000000000" pitchFamily="17" charset="-128"/>
                <a:ea typeface="UD デジタル 教科書体 N-B" panose="02020700000000000000" pitchFamily="17" charset="-128"/>
              </a:rPr>
              <a:t>「もし、あなたが支援者でなく障害者だったら、</a:t>
            </a:r>
            <a:endParaRPr kumimoji="1" lang="en-US" altLang="ja-JP" sz="1600" dirty="0">
              <a:latin typeface="UD デジタル 教科書体 N-B" panose="02020700000000000000" pitchFamily="17" charset="-128"/>
              <a:ea typeface="UD デジタル 教科書体 N-B" panose="02020700000000000000" pitchFamily="17" charset="-128"/>
            </a:endParaRPr>
          </a:p>
          <a:p>
            <a:pPr marL="0" indent="0">
              <a:buNone/>
            </a:pPr>
            <a:r>
              <a:rPr lang="ja-JP" altLang="en-US" sz="1600" dirty="0">
                <a:latin typeface="UD デジタル 教科書体 N-B" panose="02020700000000000000" pitchFamily="17" charset="-128"/>
                <a:ea typeface="UD デジタル 教科書体 N-B" panose="02020700000000000000" pitchFamily="17" charset="-128"/>
              </a:rPr>
              <a:t>　　　　　　　　　　　　　</a:t>
            </a:r>
            <a:endParaRPr lang="en-US" altLang="ja-JP" sz="1600" dirty="0">
              <a:latin typeface="UD デジタル 教科書体 N-B" panose="02020700000000000000" pitchFamily="17" charset="-128"/>
              <a:ea typeface="UD デジタル 教科書体 N-B" panose="02020700000000000000" pitchFamily="17" charset="-128"/>
            </a:endParaRPr>
          </a:p>
          <a:p>
            <a:pPr marL="0" indent="0">
              <a:buNone/>
            </a:pPr>
            <a:r>
              <a:rPr kumimoji="1" lang="ja-JP" altLang="en-US" sz="1600" dirty="0">
                <a:latin typeface="UD デジタル 教科書体 N-B" panose="02020700000000000000" pitchFamily="17" charset="-128"/>
                <a:ea typeface="UD デジタル 教科書体 N-B" panose="02020700000000000000" pitchFamily="17" charset="-128"/>
              </a:rPr>
              <a:t>　　　　　　　　　　　　　　あなたは、どんな暮らしをしたいと思いますか」。</a:t>
            </a:r>
            <a:endParaRPr kumimoji="1" lang="en-US" altLang="ja-JP" sz="1600" dirty="0">
              <a:latin typeface="UD デジタル 教科書体 N-B" panose="02020700000000000000" pitchFamily="17" charset="-128"/>
              <a:ea typeface="UD デジタル 教科書体 N-B" panose="02020700000000000000" pitchFamily="17" charset="-128"/>
            </a:endParaRPr>
          </a:p>
          <a:p>
            <a:pPr marL="0" indent="0">
              <a:buNone/>
            </a:pPr>
            <a:endParaRPr kumimoji="1" lang="en-US" altLang="ja-JP" sz="1400" dirty="0">
              <a:latin typeface="UD デジタル 教科書体 N-B" panose="02020700000000000000" pitchFamily="17" charset="-128"/>
              <a:ea typeface="UD デジタル 教科書体 N-B" panose="02020700000000000000" pitchFamily="17" charset="-128"/>
            </a:endParaRPr>
          </a:p>
          <a:p>
            <a:pPr marL="0" indent="0">
              <a:buNone/>
            </a:pPr>
            <a:endParaRPr kumimoji="1" lang="en-US" altLang="ja-JP" sz="1400" dirty="0">
              <a:latin typeface="UD デジタル 教科書体 N-B" panose="02020700000000000000" pitchFamily="17" charset="-128"/>
              <a:ea typeface="UD デジタル 教科書体 N-B" panose="02020700000000000000" pitchFamily="17" charset="-128"/>
            </a:endParaRPr>
          </a:p>
          <a:p>
            <a:pPr marL="0" indent="0">
              <a:buNone/>
            </a:pPr>
            <a:endParaRPr kumimoji="1" lang="ja-JP" altLang="en-US" sz="1400" dirty="0">
              <a:latin typeface="UD デジタル 教科書体 N-B" panose="02020700000000000000" pitchFamily="17" charset="-128"/>
              <a:ea typeface="UD デジタル 教科書体 N-B" panose="02020700000000000000" pitchFamily="17" charset="-128"/>
            </a:endParaRPr>
          </a:p>
          <a:p>
            <a:r>
              <a:rPr kumimoji="1" lang="ja-JP" altLang="en-US" sz="1400" dirty="0">
                <a:latin typeface="Meiryo UI" panose="020B0604030504040204" pitchFamily="50" charset="-128"/>
                <a:ea typeface="Meiryo UI" panose="020B0604030504040204" pitchFamily="50" charset="-128"/>
              </a:rPr>
              <a:t>自分事として考えてみましょう。さて、どうでしょう。この質問には多くの皆さんが、</a:t>
            </a:r>
            <a:endParaRPr kumimoji="1" lang="en-US" altLang="ja-JP" sz="1400" dirty="0">
              <a:latin typeface="Meiryo UI" panose="020B0604030504040204" pitchFamily="50" charset="-128"/>
              <a:ea typeface="Meiryo UI" panose="020B0604030504040204" pitchFamily="50" charset="-128"/>
            </a:endParaRPr>
          </a:p>
          <a:p>
            <a:pPr marL="0" indent="0">
              <a:buNone/>
            </a:pPr>
            <a:r>
              <a:rPr kumimoji="1" lang="ja-JP" altLang="en-US" sz="1400" dirty="0">
                <a:latin typeface="Meiryo UI" panose="020B0604030504040204" pitchFamily="50" charset="-128"/>
                <a:ea typeface="Meiryo UI" panose="020B0604030504040204" pitchFamily="50" charset="-128"/>
              </a:rPr>
              <a:t>　　　</a:t>
            </a:r>
            <a:r>
              <a:rPr kumimoji="1" lang="ja-JP" altLang="en-US" sz="1400" dirty="0">
                <a:solidFill>
                  <a:srgbClr val="0070C0"/>
                </a:solidFill>
                <a:latin typeface="Meiryo UI" panose="020B0604030504040204" pitchFamily="50" charset="-128"/>
                <a:ea typeface="Meiryo UI" panose="020B0604030504040204" pitchFamily="50" charset="-128"/>
              </a:rPr>
              <a:t>「住み慣れた地域で自分らしく生活したい」</a:t>
            </a:r>
            <a:r>
              <a:rPr kumimoji="1" lang="ja-JP" altLang="en-US" sz="1400" dirty="0">
                <a:latin typeface="Meiryo UI" panose="020B0604030504040204" pitchFamily="50" charset="-128"/>
                <a:ea typeface="Meiryo UI" panose="020B0604030504040204" pitchFamily="50" charset="-128"/>
              </a:rPr>
              <a:t>と答えるのではないでしょうか。</a:t>
            </a:r>
            <a:endParaRPr kumimoji="1"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これが、ごくあたり前の価値観なのだと思います。</a:t>
            </a: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タイトル 1">
            <a:extLst>
              <a:ext uri="{FF2B5EF4-FFF2-40B4-BE49-F238E27FC236}">
                <a16:creationId xmlns:a16="http://schemas.microsoft.com/office/drawing/2014/main" id="{7D690A29-1823-4BFA-A4ED-BEDCC6219AA4}"/>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１）なぜ地域生活の支援が求められているのか</a:t>
            </a:r>
            <a:endParaRPr kumimoji="1" lang="en-US" altLang="ja-JP"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Tree>
    <p:extLst>
      <p:ext uri="{BB962C8B-B14F-4D97-AF65-F5344CB8AC3E}">
        <p14:creationId xmlns:p14="http://schemas.microsoft.com/office/powerpoint/2010/main" val="2484929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628650" y="1188850"/>
            <a:ext cx="7886700" cy="5048074"/>
          </a:xfrm>
        </p:spPr>
        <p:txBody>
          <a:bodyPr>
            <a:normAutofit/>
          </a:bodyPr>
          <a:lstStyle/>
          <a:p>
            <a:r>
              <a:rPr kumimoji="1" lang="ja-JP" altLang="en-US" sz="1400" dirty="0">
                <a:latin typeface="Meiryo UI" panose="020B0604030504040204" pitchFamily="50" charset="-128"/>
                <a:ea typeface="Meiryo UI" panose="020B0604030504040204" pitchFamily="50" charset="-128"/>
              </a:rPr>
              <a:t>「そうか、自分事として考えることで、理念はよくわかったけど、実際に障害者支援はどのように推進されているのだろうか」。そんな疑問がわいてきます。それでは、ここで、障害福祉計画における基本指針をみてみましょう。</a:t>
            </a:r>
          </a:p>
          <a:p>
            <a:endParaRPr kumimoji="1" lang="ja-JP" altLang="en-US" sz="18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75B4A649-6B8A-4C5A-90F1-40FA9978EEFB}"/>
              </a:ext>
            </a:extLst>
          </p:cNvPr>
          <p:cNvSpPr/>
          <p:nvPr/>
        </p:nvSpPr>
        <p:spPr>
          <a:xfrm>
            <a:off x="701393" y="2053984"/>
            <a:ext cx="7741214" cy="1873456"/>
          </a:xfrm>
          <a:prstGeom prst="rect">
            <a:avLst/>
          </a:prstGeom>
          <a:solidFill>
            <a:schemeClr val="accent2">
              <a:lumMod val="20000"/>
              <a:lumOff val="80000"/>
            </a:schemeClr>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r>
              <a:rPr lang="ja-JP" altLang="en-US" sz="1400" dirty="0">
                <a:solidFill>
                  <a:schemeClr val="tx1"/>
                </a:solidFill>
                <a:latin typeface="Meiryo UI" panose="020B0604030504040204" pitchFamily="50" charset="-128"/>
                <a:ea typeface="Meiryo UI" panose="020B0604030504040204" pitchFamily="50" charset="-128"/>
              </a:rPr>
              <a:t>　障害者総合支援法と児童福祉法では、市町村と都道府県に対して、障害福祉計画と障害児福祉計画を作成することを義務付けています。この計画は、国が、障害福祉サービス等の提供体制の円滑な実施を確保すること等を目的として定めた基本指針に即したかたちで作成します。</a:t>
            </a:r>
            <a:endParaRPr lang="en-US" altLang="ja-JP" sz="1400" dirty="0">
              <a:solidFill>
                <a:schemeClr val="tx1"/>
              </a:solidFill>
              <a:latin typeface="Meiryo UI" panose="020B0604030504040204" pitchFamily="50" charset="-128"/>
              <a:ea typeface="Meiryo UI" panose="020B0604030504040204" pitchFamily="50" charset="-128"/>
            </a:endParaRPr>
          </a:p>
          <a:p>
            <a:endParaRPr lang="ja-JP" altLang="en-US"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基本指針によると、障害福祉計画と障害児福祉計画の次期計画は、令和３年度から令和５年度までのもので、第６期障害福祉計画・第２期障害児福祉計画となっています。この計画では、障害者等の地域生活を支援するためのサービス基盤整備等に係る令和５年度末の目標を設定するとしています。</a:t>
            </a:r>
          </a:p>
        </p:txBody>
      </p:sp>
      <p:sp>
        <p:nvSpPr>
          <p:cNvPr id="6" name="正方形/長方形 5">
            <a:extLst>
              <a:ext uri="{FF2B5EF4-FFF2-40B4-BE49-F238E27FC236}">
                <a16:creationId xmlns:a16="http://schemas.microsoft.com/office/drawing/2014/main" id="{975C0E45-BEA1-415B-8A7A-E3686CA79151}"/>
              </a:ext>
            </a:extLst>
          </p:cNvPr>
          <p:cNvSpPr/>
          <p:nvPr/>
        </p:nvSpPr>
        <p:spPr>
          <a:xfrm>
            <a:off x="701393" y="1839945"/>
            <a:ext cx="1800000" cy="215218"/>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障害福祉計画とは</a:t>
            </a:r>
          </a:p>
        </p:txBody>
      </p:sp>
      <p:sp>
        <p:nvSpPr>
          <p:cNvPr id="12" name="タイトル 1">
            <a:extLst>
              <a:ext uri="{FF2B5EF4-FFF2-40B4-BE49-F238E27FC236}">
                <a16:creationId xmlns:a16="http://schemas.microsoft.com/office/drawing/2014/main" id="{0DC9BF0F-5EC8-44BB-8FE2-407168924A33}"/>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２）障害者支援の目指す姿</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67154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628650" y="1188850"/>
            <a:ext cx="7886700" cy="5196960"/>
          </a:xfrm>
        </p:spPr>
        <p:txBody>
          <a:bodyPr>
            <a:normAutofit/>
          </a:bodyPr>
          <a:lstStyle/>
          <a:p>
            <a:r>
              <a:rPr lang="ja-JP" altLang="en-US" sz="1400" dirty="0">
                <a:latin typeface="Meiryo UI" panose="020B0604030504040204" pitchFamily="50" charset="-128"/>
                <a:ea typeface="Meiryo UI" panose="020B0604030504040204" pitchFamily="50" charset="-128"/>
              </a:rPr>
              <a:t>基本指針の基本的な理念には、「入所等（福祉施設への入所又は病院への入院をいう。）から地域生活への移行、地域生活の継続の支援、就労支援等の課題に対応したサービス提供体制の整備」を掲げています。また、成果目標では、「福祉施設の入所者の地域生活への移行」、「精神障害にも対応した地域包括ケアシステムの構築」を盛り込んでいます。</a:t>
            </a:r>
            <a:endParaRPr lang="en-US" altLang="ja-JP" sz="1400" dirty="0">
              <a:latin typeface="Meiryo UI" panose="020B0604030504040204" pitchFamily="50" charset="-128"/>
              <a:ea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入所等から地域生活への移行については、地域生活を希望する人が地域での暮らしを継続することができるよう、必要な障害福祉サービス等が提供される体制を確保するとしています。また、地域生活に対する安心感を担保し、自立した生活を希望する者に対する支援等を進めるために、地域生活への移行、親元からの自立等にむけて、地域生活支援拠点等の整備及びコーディネーターの配置等の地域の体制づくりを強化するとしています。</a:t>
            </a:r>
            <a:endParaRPr lang="en-US" altLang="ja-JP" sz="1400" dirty="0">
              <a:latin typeface="Meiryo UI" panose="020B0604030504040204" pitchFamily="50" charset="-128"/>
              <a:ea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精神病床における長期入院患者の地域生活への移行を進めるに当たっては、精神科病院や地域援助事業者による努力だけでは限界があり、自治体を中心とした地域精神保健医療福祉の一体的な取組の推進に加え、差別や偏見のない、あらゆる人が共生できる包摂的（インクルーシブ）な社会の実現に向けた取組の推進が必要であるとしています。そのうえで、精神障害者が、地域の一員として安心して自分らしい暮らしをすることができるよう、精神障害にも対応した地域包括ケアシステムの構築を進めるとしています。</a:t>
            </a:r>
            <a:endParaRPr lang="en-US" altLang="ja-JP" sz="1400" dirty="0">
              <a:latin typeface="Meiryo UI" panose="020B0604030504040204" pitchFamily="50" charset="-128"/>
              <a:ea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このように、障害者が住み慣れた地域で自分らしく暮らすことを実現するために、国は基本指針を定め、市町村及び都道府県は障害福祉計画を策定して、中長期的な視点をもって推進しています。 </a:t>
            </a: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1" name="タイトル 1">
            <a:extLst>
              <a:ext uri="{FF2B5EF4-FFF2-40B4-BE49-F238E27FC236}">
                <a16:creationId xmlns:a16="http://schemas.microsoft.com/office/drawing/2014/main" id="{625F4F87-0FA1-47E5-8025-B21CC1B304E5}"/>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２）障害者支援の目指す姿</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54573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628650" y="1188850"/>
            <a:ext cx="7886700" cy="5368968"/>
          </a:xfrm>
        </p:spPr>
        <p:txBody>
          <a:bodyPr>
            <a:normAutofit/>
          </a:bodyPr>
          <a:lstStyle/>
          <a:p>
            <a:r>
              <a:rPr lang="ja-JP" altLang="en-US" sz="1400" dirty="0">
                <a:latin typeface="Meiryo UI" panose="020B0604030504040204" pitchFamily="50" charset="-128"/>
                <a:ea typeface="Meiryo UI" panose="020B0604030504040204" pitchFamily="50" charset="-128"/>
              </a:rPr>
              <a:t>あなたが支援者でなく障害者であって、</a:t>
            </a:r>
            <a:r>
              <a:rPr lang="ja-JP" altLang="en-US" sz="1400" dirty="0">
                <a:solidFill>
                  <a:srgbClr val="0070C0"/>
                </a:solidFill>
                <a:latin typeface="Meiryo UI" panose="020B0604030504040204" pitchFamily="50" charset="-128"/>
                <a:ea typeface="Meiryo UI" panose="020B0604030504040204" pitchFamily="50" charset="-128"/>
              </a:rPr>
              <a:t>「住み慣れた地域で自分らしく生活したい」</a:t>
            </a:r>
            <a:r>
              <a:rPr lang="ja-JP" altLang="en-US" sz="1400" dirty="0">
                <a:latin typeface="Meiryo UI" panose="020B0604030504040204" pitchFamily="50" charset="-128"/>
                <a:ea typeface="Meiryo UI" panose="020B0604030504040204" pitchFamily="50" charset="-128"/>
              </a:rPr>
              <a:t>というあたり前の気持ちをもっているとします。もし、いくつかの理由で、一人暮らしを始めることになった場合には、どんなことを考えるのでしょうか。</a:t>
            </a:r>
            <a:endParaRPr lang="en-US" altLang="ja-JP" sz="1400" dirty="0">
              <a:latin typeface="Meiryo UI" panose="020B0604030504040204" pitchFamily="50" charset="-128"/>
              <a:ea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例えば、</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　１）今までサポートしてくれていた親が急死して突然一人暮らしが始まった場合</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　２）グループホームで暮らしていたけれど念願の一人暮らしが始まった場合</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　３）精神科病院から退院して初めての一人暮らしが始まった場合など、</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　　皆さんはどんなことを考え、どんなことを思い描くのでしょうか。</a:t>
            </a:r>
            <a:endParaRPr lang="en-US" altLang="ja-JP" sz="1400" dirty="0">
              <a:latin typeface="Meiryo UI" panose="020B0604030504040204" pitchFamily="50" charset="-128"/>
              <a:ea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なんとか頑張っていこう」「あせらずやっていこう」「自由の始まりだ」「楽しいことをしたい」など、肯定的にとらえることもあるでしょう。その反面、「なんか不安だな？」「大丈夫かな？」「誰に相談すればいいのかな？」「眠れるかな？」「どうやって生活すればいいのか？」などの不安な気持ちを抱くこともあるでしょう。</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一人暮らしの準備がない場合には、考えただけでも尻込みしてしまいます。「楽しく」とか「自分らしく」とか「住み慣れた地域で自分らしく生活したい」なんて気持ちも吹き飛んでしまいかねません。</a:t>
            </a: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自分が障害者であったら</a:t>
            </a:r>
            <a:r>
              <a:rPr lang="ja-JP" altLang="en-US" sz="1400" dirty="0">
                <a:solidFill>
                  <a:srgbClr val="FF0000"/>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と自分事として考えみると、親身になってサポートしてくれる</a:t>
            </a:r>
            <a:r>
              <a:rPr lang="ja-JP" altLang="en-US" sz="1400" dirty="0">
                <a:solidFill>
                  <a:srgbClr val="FF0000"/>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頼りになる人が必要だということが手に取るようにわかります。</a:t>
            </a:r>
            <a:endParaRPr lang="en-US" altLang="ja-JP" sz="1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7" name="タイトル 1">
            <a:extLst>
              <a:ext uri="{FF2B5EF4-FFF2-40B4-BE49-F238E27FC236}">
                <a16:creationId xmlns:a16="http://schemas.microsoft.com/office/drawing/2014/main" id="{E4C1AB59-576C-4955-BFA5-BC96966AD360}"/>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３）自立生活援助創設の背景とその位置づけ</a:t>
            </a:r>
          </a:p>
        </p:txBody>
      </p:sp>
    </p:spTree>
    <p:extLst>
      <p:ext uri="{BB962C8B-B14F-4D97-AF65-F5344CB8AC3E}">
        <p14:creationId xmlns:p14="http://schemas.microsoft.com/office/powerpoint/2010/main" val="3971462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GB" sz="105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05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4" name="正方形/長方形 13">
            <a:extLst>
              <a:ext uri="{FF2B5EF4-FFF2-40B4-BE49-F238E27FC236}">
                <a16:creationId xmlns:a16="http://schemas.microsoft.com/office/drawing/2014/main" id="{288479AC-DE73-4C49-BB3D-3C6380CEA351}"/>
              </a:ext>
            </a:extLst>
          </p:cNvPr>
          <p:cNvSpPr/>
          <p:nvPr/>
        </p:nvSpPr>
        <p:spPr>
          <a:xfrm>
            <a:off x="639618" y="2034873"/>
            <a:ext cx="774716" cy="1567844"/>
          </a:xfrm>
          <a:prstGeom prst="rect">
            <a:avLst/>
          </a:prstGeom>
          <a:solidFill>
            <a:schemeClr val="accent4">
              <a:lumMod val="20000"/>
              <a:lumOff val="80000"/>
            </a:schemeClr>
          </a:solidFill>
          <a:ln w="6350">
            <a:noFill/>
          </a:ln>
        </p:spPr>
        <p:txBody>
          <a:bodyPr vert="horz" wrap="square" lIns="84406" tIns="42203" rIns="84406" bIns="4220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背景</a:t>
            </a:r>
          </a:p>
        </p:txBody>
      </p:sp>
      <p:sp>
        <p:nvSpPr>
          <p:cNvPr id="15" name="正方形/長方形 14">
            <a:extLst>
              <a:ext uri="{FF2B5EF4-FFF2-40B4-BE49-F238E27FC236}">
                <a16:creationId xmlns:a16="http://schemas.microsoft.com/office/drawing/2014/main" id="{2AFB5460-A7DA-4F4B-8BC9-7435C182A60D}"/>
              </a:ext>
            </a:extLst>
          </p:cNvPr>
          <p:cNvSpPr/>
          <p:nvPr/>
        </p:nvSpPr>
        <p:spPr>
          <a:xfrm>
            <a:off x="633740" y="3713272"/>
            <a:ext cx="774716" cy="1443514"/>
          </a:xfrm>
          <a:prstGeom prst="rect">
            <a:avLst/>
          </a:prstGeom>
          <a:solidFill>
            <a:schemeClr val="accent4">
              <a:lumMod val="60000"/>
              <a:lumOff val="40000"/>
            </a:schemeClr>
          </a:solidFill>
          <a:ln w="6350">
            <a:noFill/>
          </a:ln>
        </p:spPr>
        <p:txBody>
          <a:bodyPr vert="horz" wrap="square" lIns="84406" tIns="42203" rIns="84406" bIns="4220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目的</a:t>
            </a:r>
            <a:endParaRPr kumimoji="1" lang="ja-JP" altLang="en-US" sz="1108"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8" name="タイトル 1">
            <a:extLst>
              <a:ext uri="{FF2B5EF4-FFF2-40B4-BE49-F238E27FC236}">
                <a16:creationId xmlns:a16="http://schemas.microsoft.com/office/drawing/2014/main" id="{496C860B-B277-44F6-89AB-52D04FA00F88}"/>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本研修の背景と目的</a:t>
            </a:r>
            <a:endParaRPr lang="en-US" altLang="ja-JP" dirty="0">
              <a:latin typeface="Meiryo UI" panose="020B0604030504040204" pitchFamily="50" charset="-128"/>
              <a:ea typeface="Meiryo UI" panose="020B0604030504040204" pitchFamily="50" charset="-128"/>
            </a:endParaRPr>
          </a:p>
        </p:txBody>
      </p:sp>
      <p:sp>
        <p:nvSpPr>
          <p:cNvPr id="29" name="コンテンツ プレースホルダー 2">
            <a:extLst>
              <a:ext uri="{FF2B5EF4-FFF2-40B4-BE49-F238E27FC236}">
                <a16:creationId xmlns:a16="http://schemas.microsoft.com/office/drawing/2014/main" id="{CC7A4A62-8357-480C-9B4E-F37C5CE1BB31}"/>
              </a:ext>
            </a:extLst>
          </p:cNvPr>
          <p:cNvSpPr>
            <a:spLocks noGrp="1"/>
          </p:cNvSpPr>
          <p:nvPr>
            <p:ph idx="1"/>
          </p:nvPr>
        </p:nvSpPr>
        <p:spPr>
          <a:xfrm>
            <a:off x="628650" y="940587"/>
            <a:ext cx="7886700" cy="868502"/>
          </a:xfrm>
        </p:spPr>
        <p:txBody>
          <a:bodyPr>
            <a:noAutofit/>
          </a:bodyPr>
          <a:lstStyle/>
          <a:p>
            <a:pPr marL="0" indent="0">
              <a:lnSpc>
                <a:spcPct val="100000"/>
              </a:lnSpc>
              <a:buNone/>
            </a:pPr>
            <a:r>
              <a:rPr lang="ja-JP" altLang="en-US" sz="1400" dirty="0">
                <a:latin typeface="Meiryo UI" panose="020B0604030504040204" pitchFamily="50" charset="-128"/>
                <a:ea typeface="Meiryo UI" panose="020B0604030504040204" pitchFamily="50" charset="-128"/>
              </a:rPr>
              <a:t>本研修は、①自立生活援助の概要や支援方法・運営について学び、新規指定の取得や、より効果的な事業の実践に活かして頂くこと、②障害者の 「居住支援」のあり方について理解を深め、自立生活援助事業者と居住支援法人の連携による重層的な支援体制の構築に活かして頂くことの２点を主な目的として実施します。</a:t>
            </a:r>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pPr marL="0" indent="0">
              <a:buNone/>
            </a:pPr>
            <a:endParaRPr kumimoji="1" lang="ja-JP" altLang="en-US" sz="1800" dirty="0">
              <a:latin typeface="Meiryo UI" panose="020B0604030504040204" pitchFamily="50" charset="-128"/>
              <a:ea typeface="Meiryo UI" panose="020B0604030504040204" pitchFamily="50" charset="-128"/>
            </a:endParaRPr>
          </a:p>
        </p:txBody>
      </p:sp>
      <p:sp>
        <p:nvSpPr>
          <p:cNvPr id="35" name="コンテンツ プレースホルダー 2">
            <a:extLst>
              <a:ext uri="{FF2B5EF4-FFF2-40B4-BE49-F238E27FC236}">
                <a16:creationId xmlns:a16="http://schemas.microsoft.com/office/drawing/2014/main" id="{B800C556-5E2E-4803-9DC2-E73A4C6FC6BE}"/>
              </a:ext>
            </a:extLst>
          </p:cNvPr>
          <p:cNvSpPr txBox="1">
            <a:spLocks/>
          </p:cNvSpPr>
          <p:nvPr/>
        </p:nvSpPr>
        <p:spPr>
          <a:xfrm>
            <a:off x="1392398" y="3718560"/>
            <a:ext cx="7388245" cy="14382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rPr>
              <a:t>上記の背景を踏まえ、以下の２つを目的として本研修会を実施する。</a:t>
            </a:r>
            <a:endParaRPr lang="en-US" altLang="ja-JP" sz="1200" dirty="0">
              <a:latin typeface="Meiryo UI" panose="020B0604030504040204" pitchFamily="50" charset="-128"/>
              <a:ea typeface="Meiryo UI" panose="020B0604030504040204" pitchFamily="50" charset="-128"/>
            </a:endParaRPr>
          </a:p>
          <a:p>
            <a:pPr>
              <a:lnSpc>
                <a:spcPct val="100000"/>
              </a:lnSpc>
              <a:buFont typeface="+mj-ea"/>
              <a:buAutoNum type="circleNumDbPlain"/>
            </a:pPr>
            <a:r>
              <a:rPr lang="ja-JP" altLang="en-US" sz="1300" dirty="0">
                <a:latin typeface="Meiryo UI" panose="020B0604030504040204" pitchFamily="50" charset="-128"/>
                <a:ea typeface="Meiryo UI" panose="020B0604030504040204" pitchFamily="50" charset="-128"/>
              </a:rPr>
              <a:t>自立生活援助の概要や支援方法・運営について学び、</a:t>
            </a:r>
            <a:r>
              <a:rPr lang="ja-JP" altLang="en-US" sz="1300" b="1" u="sng" dirty="0">
                <a:latin typeface="Meiryo UI" panose="020B0604030504040204" pitchFamily="50" charset="-128"/>
                <a:ea typeface="Meiryo UI" panose="020B0604030504040204" pitchFamily="50" charset="-128"/>
              </a:rPr>
              <a:t>新規指定の取得や、より効果的な事業の実践に活かして頂く。または、新規指定事業所の拡充に繋げて頂く</a:t>
            </a:r>
            <a:r>
              <a:rPr lang="ja-JP" altLang="en-US" sz="1300" dirty="0">
                <a:latin typeface="Meiryo UI" panose="020B0604030504040204" pitchFamily="50" charset="-128"/>
                <a:ea typeface="Meiryo UI" panose="020B0604030504040204" pitchFamily="50" charset="-128"/>
              </a:rPr>
              <a:t>。</a:t>
            </a:r>
          </a:p>
          <a:p>
            <a:pPr>
              <a:lnSpc>
                <a:spcPct val="100000"/>
              </a:lnSpc>
              <a:buFont typeface="+mj-ea"/>
              <a:buAutoNum type="circleNumDbPlain"/>
            </a:pPr>
            <a:r>
              <a:rPr lang="ja-JP" altLang="en-US" sz="1300" dirty="0">
                <a:latin typeface="Meiryo UI" panose="020B0604030504040204" pitchFamily="50" charset="-128"/>
                <a:ea typeface="Meiryo UI" panose="020B0604030504040204" pitchFamily="50" charset="-128"/>
              </a:rPr>
              <a:t>障害者の地域生活支援において欠かせない「居住支援」のあり方について理解を深め、</a:t>
            </a:r>
            <a:br>
              <a:rPr lang="en-US" altLang="ja-JP" sz="1300" dirty="0">
                <a:latin typeface="Meiryo UI" panose="020B0604030504040204" pitchFamily="50" charset="-128"/>
                <a:ea typeface="Meiryo UI" panose="020B0604030504040204" pitchFamily="50" charset="-128"/>
              </a:rPr>
            </a:br>
            <a:r>
              <a:rPr lang="ja-JP" altLang="en-US" sz="1300" b="1" u="sng" dirty="0">
                <a:latin typeface="Meiryo UI" panose="020B0604030504040204" pitchFamily="50" charset="-128"/>
                <a:ea typeface="Meiryo UI" panose="020B0604030504040204" pitchFamily="50" charset="-128"/>
              </a:rPr>
              <a:t>自立生活援助事業者と居住支援法人の連携による重層的な支援体制の構築に活かして頂く。</a:t>
            </a:r>
          </a:p>
          <a:p>
            <a:endParaRPr lang="en-US" altLang="ja-JP" sz="12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endParaRPr lang="en-US" altLang="ja-JP" sz="12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endParaRPr lang="ja-JP" altLang="en-US" sz="1200" dirty="0">
              <a:latin typeface="Meiryo UI" panose="020B0604030504040204" pitchFamily="50" charset="-128"/>
              <a:ea typeface="Meiryo UI" panose="020B0604030504040204" pitchFamily="50" charset="-128"/>
            </a:endParaRPr>
          </a:p>
        </p:txBody>
      </p:sp>
      <p:sp>
        <p:nvSpPr>
          <p:cNvPr id="38" name="正方形/長方形 37">
            <a:extLst>
              <a:ext uri="{FF2B5EF4-FFF2-40B4-BE49-F238E27FC236}">
                <a16:creationId xmlns:a16="http://schemas.microsoft.com/office/drawing/2014/main" id="{BA3DF1E8-85D9-4EC9-A515-F5331C1DA88C}"/>
              </a:ext>
            </a:extLst>
          </p:cNvPr>
          <p:cNvSpPr/>
          <p:nvPr/>
        </p:nvSpPr>
        <p:spPr>
          <a:xfrm>
            <a:off x="628650" y="5272019"/>
            <a:ext cx="774716" cy="1275338"/>
          </a:xfrm>
          <a:prstGeom prst="rect">
            <a:avLst/>
          </a:prstGeom>
          <a:solidFill>
            <a:schemeClr val="accent4">
              <a:lumMod val="40000"/>
              <a:lumOff val="60000"/>
            </a:schemeClr>
          </a:solidFill>
          <a:ln w="6350">
            <a:noFill/>
          </a:ln>
        </p:spPr>
        <p:txBody>
          <a:bodyPr vert="horz" wrap="square" lIns="84406" tIns="42203" rIns="84406" bIns="4220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研修の</a:t>
            </a:r>
            <a:endParaRPr kumimoji="1" lang="en-US" altLang="ja-JP" sz="1108"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対象者</a:t>
            </a:r>
          </a:p>
        </p:txBody>
      </p:sp>
      <p:sp>
        <p:nvSpPr>
          <p:cNvPr id="39" name="コンテンツ プレースホルダー 2">
            <a:extLst>
              <a:ext uri="{FF2B5EF4-FFF2-40B4-BE49-F238E27FC236}">
                <a16:creationId xmlns:a16="http://schemas.microsoft.com/office/drawing/2014/main" id="{A9B0C70A-6313-4B92-9B14-A7312ACB5D5B}"/>
              </a:ext>
            </a:extLst>
          </p:cNvPr>
          <p:cNvSpPr txBox="1">
            <a:spLocks/>
          </p:cNvSpPr>
          <p:nvPr/>
        </p:nvSpPr>
        <p:spPr>
          <a:xfrm>
            <a:off x="1387308" y="5276929"/>
            <a:ext cx="7388245" cy="1275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rPr>
              <a:t>本研修会では、以下の方々を対象とする。</a:t>
            </a:r>
            <a:endParaRPr lang="en-US" altLang="ja-JP" sz="1200" dirty="0">
              <a:latin typeface="Meiryo UI" panose="020B0604030504040204" pitchFamily="50" charset="-128"/>
              <a:ea typeface="Meiryo UI" panose="020B0604030504040204" pitchFamily="50" charset="-128"/>
            </a:endParaRPr>
          </a:p>
          <a:p>
            <a:pPr lvl="1">
              <a:spcBef>
                <a:spcPts val="300"/>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rPr>
              <a:t>自立生活援助事業者</a:t>
            </a:r>
          </a:p>
          <a:p>
            <a:pPr lvl="1">
              <a:spcBef>
                <a:spcPts val="300"/>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rPr>
              <a:t>自立生活援助事業に関心のある相談支援事業・障害福祉サービス提供事業者</a:t>
            </a:r>
          </a:p>
          <a:p>
            <a:pPr lvl="1">
              <a:spcBef>
                <a:spcPts val="300"/>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rPr>
              <a:t>自立生活援助事業に関心のある居住支援法人</a:t>
            </a:r>
          </a:p>
          <a:p>
            <a:pPr lvl="1">
              <a:spcBef>
                <a:spcPts val="300"/>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rPr>
              <a:t>自立生活援助事業者または居住支援法人との協働に関心のあるその他関係者</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（自治体職員、基幹相談支援センター職員、地域生活支援拠点等の関係者等）</a:t>
            </a:r>
            <a:endParaRPr lang="en-US" altLang="ja-JP" sz="12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endParaRPr lang="en-US" altLang="ja-JP" sz="12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endParaRPr lang="ja-JP" altLang="en-US" sz="1200" dirty="0">
              <a:latin typeface="Meiryo UI" panose="020B0604030504040204" pitchFamily="50" charset="-128"/>
              <a:ea typeface="Meiryo UI" panose="020B0604030504040204" pitchFamily="50" charset="-128"/>
            </a:endParaRPr>
          </a:p>
        </p:txBody>
      </p:sp>
      <p:sp>
        <p:nvSpPr>
          <p:cNvPr id="40" name="コンテンツ プレースホルダー 2">
            <a:extLst>
              <a:ext uri="{FF2B5EF4-FFF2-40B4-BE49-F238E27FC236}">
                <a16:creationId xmlns:a16="http://schemas.microsoft.com/office/drawing/2014/main" id="{D1AB138C-B3FE-4930-A7F9-A2D5F004D455}"/>
              </a:ext>
            </a:extLst>
          </p:cNvPr>
          <p:cNvSpPr txBox="1">
            <a:spLocks/>
          </p:cNvSpPr>
          <p:nvPr/>
        </p:nvSpPr>
        <p:spPr>
          <a:xfrm>
            <a:off x="1392398" y="2029962"/>
            <a:ext cx="7388245" cy="15666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spcBef>
                <a:spcPts val="600"/>
              </a:spcBef>
            </a:pPr>
            <a:r>
              <a:rPr lang="ja-JP" altLang="en-US" sz="1200" dirty="0">
                <a:latin typeface="Meiryo UI" panose="020B0604030504040204" pitchFamily="50" charset="-128"/>
                <a:ea typeface="Meiryo UI" panose="020B0604030504040204" pitchFamily="50" charset="-128"/>
              </a:rPr>
              <a:t>自立生活援助事業は、障害者支援施設やグループホーム等から一人暮らしへの移行を希望する知的障害者や</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精神障害者などについて、ご本人の意思を尊重した地域生活を支援するため、平成</a:t>
            </a:r>
            <a:r>
              <a:rPr lang="en-US" altLang="ja-JP" sz="1200" dirty="0">
                <a:latin typeface="Meiryo UI" panose="020B0604030504040204" pitchFamily="50" charset="-128"/>
                <a:ea typeface="Meiryo UI" panose="020B0604030504040204" pitchFamily="50" charset="-128"/>
              </a:rPr>
              <a:t>30</a:t>
            </a:r>
            <a:r>
              <a:rPr lang="ja-JP" altLang="en-US" sz="1200" dirty="0">
                <a:latin typeface="Meiryo UI" panose="020B0604030504040204" pitchFamily="50" charset="-128"/>
                <a:ea typeface="Meiryo UI" panose="020B0604030504040204" pitchFamily="50" charset="-128"/>
              </a:rPr>
              <a:t>年度に創設された。</a:t>
            </a:r>
            <a:endParaRPr lang="en-US" altLang="ja-JP" sz="1200" dirty="0">
              <a:latin typeface="Meiryo UI" panose="020B0604030504040204" pitchFamily="50" charset="-128"/>
              <a:ea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rPr>
              <a:t>しかしながら、自立生活援助の事業の実施状況は低調となっており、取組の推進が課題となっている。</a:t>
            </a:r>
          </a:p>
          <a:p>
            <a:pPr>
              <a:spcBef>
                <a:spcPts val="600"/>
              </a:spcBef>
            </a:pPr>
            <a:r>
              <a:rPr lang="ja-JP" altLang="en-US" sz="1200" dirty="0">
                <a:latin typeface="Meiryo UI" panose="020B0604030504040204" pitchFamily="50" charset="-128"/>
                <a:ea typeface="Meiryo UI" panose="020B0604030504040204" pitchFamily="50" charset="-128"/>
              </a:rPr>
              <a:t>また、住宅確保要配慮者の入居に関しては、賃貸人の約７割が障害者に対して拒否感があるとしているなど、　　　居住支援施策と自立生活援助の連携を進めることが団体からも求められている。</a:t>
            </a:r>
            <a:endParaRPr lang="en-US" altLang="ja-JP" sz="1200" dirty="0">
              <a:latin typeface="Meiryo UI" panose="020B0604030504040204" pitchFamily="50" charset="-128"/>
              <a:ea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rPr>
              <a:t> 令和３年度障害福祉サービス等報酬改定では、自立生活援助事業者と居住支援法人等との連携について加算で評価されており、今後は連携の実践に向けて効果的な方法等を示していく必要がある。</a:t>
            </a:r>
          </a:p>
        </p:txBody>
      </p:sp>
    </p:spTree>
    <p:extLst>
      <p:ext uri="{BB962C8B-B14F-4D97-AF65-F5344CB8AC3E}">
        <p14:creationId xmlns:p14="http://schemas.microsoft.com/office/powerpoint/2010/main" val="566955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628650" y="1188850"/>
            <a:ext cx="7886700" cy="5477252"/>
          </a:xfrm>
        </p:spPr>
        <p:txBody>
          <a:bodyPr>
            <a:normAutofit/>
          </a:bodyPr>
          <a:lstStyle/>
          <a:p>
            <a:r>
              <a:rPr lang="ja-JP" altLang="en-US" sz="1400" dirty="0">
                <a:latin typeface="Meiryo UI" panose="020B0604030504040204" pitchFamily="50" charset="-128"/>
                <a:ea typeface="Meiryo UI" panose="020B0604030504040204" pitchFamily="50" charset="-128"/>
              </a:rPr>
              <a:t>平成</a:t>
            </a:r>
            <a:r>
              <a:rPr lang="en-US" altLang="ja-JP" sz="1400" dirty="0">
                <a:latin typeface="Meiryo UI" panose="020B0604030504040204" pitchFamily="50" charset="-128"/>
                <a:ea typeface="Meiryo UI" panose="020B0604030504040204" pitchFamily="50" charset="-128"/>
              </a:rPr>
              <a:t>27</a:t>
            </a:r>
            <a:r>
              <a:rPr lang="ja-JP" altLang="en-US" sz="1400" dirty="0">
                <a:latin typeface="Meiryo UI" panose="020B0604030504040204" pitchFamily="50" charset="-128"/>
                <a:ea typeface="Meiryo UI" panose="020B0604030504040204" pitchFamily="50" charset="-128"/>
              </a:rPr>
              <a:t>年度の障害福祉サービス等報酬改定では、訪問による自立訓練が、通所を前提としない人に対しても提供できるようになりました。また、横浜市は平成</a:t>
            </a:r>
            <a:r>
              <a:rPr lang="en-US" altLang="ja-JP" sz="1400" dirty="0">
                <a:latin typeface="Meiryo UI" panose="020B0604030504040204" pitchFamily="50" charset="-128"/>
                <a:ea typeface="Meiryo UI" panose="020B0604030504040204" pitchFamily="50" charset="-128"/>
              </a:rPr>
              <a:t>13</a:t>
            </a:r>
            <a:r>
              <a:rPr lang="ja-JP" altLang="en-US" sz="1400" dirty="0">
                <a:latin typeface="Meiryo UI" panose="020B0604030504040204" pitchFamily="50" charset="-128"/>
                <a:ea typeface="Meiryo UI" panose="020B0604030504040204" pitchFamily="50" charset="-128"/>
              </a:rPr>
              <a:t>年度から独自に横浜市自立生活アシスタント事業を、社会福祉法人南高愛隣会は独自事業として、共に単身の障害者への訪問支援を行っています。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厚生労働省は、厚生労働科学研究や障害者総合福祉推進事業等を活用して、このような先行事例も含めて、効果的な訪問支援の在り方についての調査研究を実施しています。社会保障審議会障害者部会で取りまとめられた、障害者総合支援法施行３年後の見直しについての報告書（平成</a:t>
            </a:r>
            <a:r>
              <a:rPr lang="en-US" altLang="ja-JP" sz="1400" dirty="0">
                <a:latin typeface="Meiryo UI" panose="020B0604030504040204" pitchFamily="50" charset="-128"/>
                <a:ea typeface="Meiryo UI" panose="020B0604030504040204" pitchFamily="50" charset="-128"/>
              </a:rPr>
              <a:t>27</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rPr>
              <a:t>14</a:t>
            </a:r>
            <a:r>
              <a:rPr lang="ja-JP" altLang="en-US" sz="1400" dirty="0">
                <a:latin typeface="Meiryo UI" panose="020B0604030504040204" pitchFamily="50" charset="-128"/>
                <a:ea typeface="Meiryo UI" panose="020B0604030504040204" pitchFamily="50" charset="-128"/>
              </a:rPr>
              <a:t>日）では、地域生活・地域移行の支援に関する課題として、「地域生活・地域移行の受け皿の整備や、定期的又は随時の生活支援を必要とする障害者等を支える仕組みの構築が求められている」と記載されてい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こののち、障害者総合支援法の一部を改正する法律案が国会にて成立しました（平成</a:t>
            </a:r>
            <a:r>
              <a:rPr lang="en-US" altLang="ja-JP" sz="1400" dirty="0">
                <a:latin typeface="Meiryo UI" panose="020B0604030504040204" pitchFamily="50" charset="-128"/>
                <a:ea typeface="Meiryo UI" panose="020B0604030504040204" pitchFamily="50" charset="-128"/>
              </a:rPr>
              <a:t>28</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rPr>
              <a:t>25</a:t>
            </a:r>
            <a:r>
              <a:rPr lang="ja-JP" altLang="en-US" sz="1400" dirty="0">
                <a:latin typeface="Meiryo UI" panose="020B0604030504040204" pitchFamily="50" charset="-128"/>
                <a:ea typeface="Meiryo UI" panose="020B0604030504040204" pitchFamily="50" charset="-128"/>
              </a:rPr>
              <a:t>日成立）。平成</a:t>
            </a:r>
            <a:r>
              <a:rPr lang="en-US" altLang="ja-JP" sz="1400" dirty="0">
                <a:latin typeface="Meiryo UI" panose="020B0604030504040204" pitchFamily="50" charset="-128"/>
                <a:ea typeface="Meiryo UI" panose="020B0604030504040204" pitchFamily="50" charset="-128"/>
              </a:rPr>
              <a:t>28</a:t>
            </a:r>
            <a:r>
              <a:rPr lang="ja-JP" altLang="en-US" sz="1400" dirty="0">
                <a:latin typeface="Meiryo UI" panose="020B0604030504040204" pitchFamily="50" charset="-128"/>
                <a:ea typeface="Meiryo UI" panose="020B0604030504040204" pitchFamily="50" charset="-128"/>
              </a:rPr>
              <a:t>年度の障害者総合支援法の一部改正を受け、障害者の望む地域生活の支援を促進するためのサービスとして「自立生活援助」が平成</a:t>
            </a:r>
            <a:r>
              <a:rPr lang="en-US" altLang="ja-JP" sz="1400" dirty="0">
                <a:latin typeface="Meiryo UI" panose="020B0604030504040204" pitchFamily="50" charset="-128"/>
                <a:ea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rPr>
              <a:t>年度に施行されました。</a:t>
            </a: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7" name="タイトル 1">
            <a:extLst>
              <a:ext uri="{FF2B5EF4-FFF2-40B4-BE49-F238E27FC236}">
                <a16:creationId xmlns:a16="http://schemas.microsoft.com/office/drawing/2014/main" id="{E4C1AB59-576C-4955-BFA5-BC96966AD360}"/>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３）自立生活援助創設の背景とその位置づけ</a:t>
            </a:r>
          </a:p>
        </p:txBody>
      </p:sp>
    </p:spTree>
    <p:extLst>
      <p:ext uri="{BB962C8B-B14F-4D97-AF65-F5344CB8AC3E}">
        <p14:creationId xmlns:p14="http://schemas.microsoft.com/office/powerpoint/2010/main" val="3232682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527053" y="1128888"/>
            <a:ext cx="7988877" cy="5465875"/>
          </a:xfrm>
        </p:spPr>
        <p:txBody>
          <a:bodyPr>
            <a:normAutofit/>
          </a:bodyPr>
          <a:lstStyle/>
          <a:p>
            <a:pPr marL="425450" marR="139700" lvl="0" indent="-285750" algn="just">
              <a:spcAft>
                <a:spcPts val="600"/>
              </a:spcAft>
              <a:defRPr/>
            </a:pP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厚生労働省は、「自立生活援助」の創設の背景と意図を次のように説明しています。</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425450" marR="139700" lvl="0" indent="-285750" algn="just">
              <a:spcAft>
                <a:spcPts val="600"/>
              </a:spcAft>
              <a:defRPr/>
            </a:pP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425450" marR="139700" lvl="0" indent="-285750" algn="just">
              <a:spcAft>
                <a:spcPts val="600"/>
              </a:spcAft>
              <a:defRPr/>
            </a:pP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425450" marR="139700" lvl="0" indent="-285750" algn="just">
              <a:spcAft>
                <a:spcPts val="600"/>
              </a:spcAft>
              <a:defRPr/>
            </a:pP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425450" marR="139700" lvl="0" indent="-285750" algn="just">
              <a:spcAft>
                <a:spcPts val="600"/>
              </a:spcAft>
              <a:defRPr/>
            </a:pP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139700" marR="139700" lvl="0" indent="0" algn="just">
              <a:spcAft>
                <a:spcPts val="600"/>
              </a:spcAft>
              <a:buNone/>
              <a:defRPr/>
            </a:pP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139700" marR="139700" lvl="0" indent="0" algn="just">
              <a:spcAft>
                <a:spcPts val="600"/>
              </a:spcAft>
              <a:buNone/>
              <a:defRPr/>
            </a:pPr>
            <a:endParaRPr lang="en-US" altLang="ja-JP" sz="900" dirty="0">
              <a:latin typeface="Meiryo UI" panose="020B0604030504040204" pitchFamily="50" charset="-128"/>
              <a:ea typeface="Meiryo UI" panose="020B0604030504040204" pitchFamily="50" charset="-128"/>
              <a:cs typeface="Times New Roman" panose="02020603050405020304" pitchFamily="18" charset="0"/>
            </a:endParaRPr>
          </a:p>
          <a:p>
            <a:pPr marL="425450" marR="139700" lvl="0" indent="-285750" algn="just">
              <a:spcAft>
                <a:spcPts val="600"/>
              </a:spcAft>
              <a:defRPr/>
            </a:pP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このように、自立生活援助は、</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60363" marR="139700" lvl="0" indent="-220663" algn="just">
              <a:spcAft>
                <a:spcPts val="600"/>
              </a:spcAft>
              <a:buNone/>
              <a:defRPr/>
            </a:pP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障害者の皆さんの「住み慣れた地域で自分らしく生活したい」「一人暮らしを始めるに当たっては親身に　　なってサポートしてくれる頼りになる人が必要」という思いと、</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60363" marR="139700" lvl="0" indent="-220663" algn="just">
              <a:spcAft>
                <a:spcPts val="600"/>
              </a:spcAft>
              <a:buNone/>
              <a:defRPr/>
            </a:pP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dirty="0">
                <a:solidFill>
                  <a:srgbClr val="00B05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支援現場の「市民として当たり前に一人暮らしができるよう応援したい」「サービス範囲外での臨時の訪問による支援で疲弊してしまうことを考えると、定期訪問に加え随時の訪問を制度化してほしい」「ご本人の生活する力を引き出す支援をしたい」「個人のニーズに即したオーダーメイドの支援をしたい」という声に応える形で創設されました。</a:t>
            </a:r>
          </a:p>
          <a:p>
            <a:pPr marL="425450" marR="139700" lvl="0" indent="-285750" algn="just">
              <a:spcAft>
                <a:spcPts val="600"/>
              </a:spcAft>
              <a:defRPr/>
            </a:pP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障害者総合支援法の第一条には、「どこで誰と生活するかについての選択の機会が確保」され、「地域社会において他の人々と共生することを妨げられないこと」と書かれています。自立生活援助は、地域共生社会の実現にむけて、まさに法の理念を体現しているサービスの一つといえます。</a:t>
            </a: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E2324559-86D6-479C-BE23-5D8C7E2A947C}"/>
              </a:ext>
            </a:extLst>
          </p:cNvPr>
          <p:cNvSpPr/>
          <p:nvPr/>
        </p:nvSpPr>
        <p:spPr>
          <a:xfrm>
            <a:off x="895931" y="1533316"/>
            <a:ext cx="7379855" cy="2198176"/>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障害者が安心して地域で生活することができるよう、グループホーム等地域生活を支援する仕組みの見直しが求められているが、集団生活ではなく賃貸住宅等における一人暮らしを希望する障害者の中には、知的障害や精神障害により理解力や生活力等が十分ではないために一人暮らしを選択できない者がいる。</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このため、障害者支援施設やグループホーム等から一人暮らしへの移行を希望する知的障害者や精神障害者などについて、本人の意思を尊重した地域生活を支援するため、一定の期間にわたり、障害者の理解力や生活力等を補う観点から、適時のタイミングで適切な支援を行うサービスとして、自立生活援助が新たに創設された。</a:t>
            </a:r>
          </a:p>
        </p:txBody>
      </p:sp>
      <p:sp>
        <p:nvSpPr>
          <p:cNvPr id="16" name="タイトル 1">
            <a:extLst>
              <a:ext uri="{FF2B5EF4-FFF2-40B4-BE49-F238E27FC236}">
                <a16:creationId xmlns:a16="http://schemas.microsoft.com/office/drawing/2014/main" id="{53671D80-6E7E-49B9-9527-77A90A83A89E}"/>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３）自立生活援助創設の背景とその位置づけ</a:t>
            </a:r>
          </a:p>
        </p:txBody>
      </p:sp>
      <p:cxnSp>
        <p:nvCxnSpPr>
          <p:cNvPr id="6" name="直線コネクタ 5">
            <a:extLst>
              <a:ext uri="{FF2B5EF4-FFF2-40B4-BE49-F238E27FC236}">
                <a16:creationId xmlns:a16="http://schemas.microsoft.com/office/drawing/2014/main" id="{DE3E3A07-6038-4B49-BEC0-E0A39E88C8C7}"/>
              </a:ext>
            </a:extLst>
          </p:cNvPr>
          <p:cNvCxnSpPr>
            <a:cxnSpLocks/>
          </p:cNvCxnSpPr>
          <p:nvPr/>
        </p:nvCxnSpPr>
        <p:spPr>
          <a:xfrm>
            <a:off x="1043179" y="6422871"/>
            <a:ext cx="463718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E9047606-4371-4D04-B771-B2230BA4CB68}"/>
              </a:ext>
            </a:extLst>
          </p:cNvPr>
          <p:cNvCxnSpPr>
            <a:cxnSpLocks/>
          </p:cNvCxnSpPr>
          <p:nvPr/>
        </p:nvCxnSpPr>
        <p:spPr>
          <a:xfrm>
            <a:off x="7566360" y="6233512"/>
            <a:ext cx="70942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250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9F18538D-5AB6-4EC6-BE60-145E65DE74BE}"/>
              </a:ext>
            </a:extLst>
          </p:cNvPr>
          <p:cNvSpPr/>
          <p:nvPr/>
        </p:nvSpPr>
        <p:spPr>
          <a:xfrm>
            <a:off x="223505" y="6357962"/>
            <a:ext cx="8593200" cy="335253"/>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just" defTabSz="883649" rtl="0" eaLnBrk="1" fontAlgn="base" latinLnBrk="0" hangingPunct="1">
              <a:lnSpc>
                <a:spcPts val="1431"/>
              </a:lnSpc>
              <a:spcBef>
                <a:spcPts val="92"/>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mn-cs"/>
              </a:rPr>
              <a:t>平成</a:t>
            </a:r>
            <a:r>
              <a:rPr kumimoji="1" lang="en-US" altLang="ja-JP" sz="1200" b="0" i="0" u="none" strike="noStrike" kern="12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mn-cs"/>
              </a:rPr>
              <a:t>30</a:t>
            </a:r>
            <a:r>
              <a:rPr kumimoji="1" lang="ja-JP" altLang="en-US" sz="1200" b="0" i="0" u="none" strike="noStrike" kern="12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mn-cs"/>
              </a:rPr>
              <a:t>年</a:t>
            </a:r>
            <a:r>
              <a:rPr kumimoji="1" lang="ja-JP" altLang="en-US" sz="1200" b="0" i="0" u="none" strike="noStrike" kern="1200" cap="none" spc="0" normalizeH="0" baseline="0" noProof="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mn-cs"/>
              </a:rPr>
              <a:t>４月１日</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（２</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については公布の日）</a:t>
            </a:r>
          </a:p>
        </p:txBody>
      </p:sp>
      <p:sp>
        <p:nvSpPr>
          <p:cNvPr id="29" name="フローチャート: 端子 28">
            <a:extLst>
              <a:ext uri="{FF2B5EF4-FFF2-40B4-BE49-F238E27FC236}">
                <a16:creationId xmlns:a16="http://schemas.microsoft.com/office/drawing/2014/main" id="{555CBCC2-4F9D-47DC-840A-2D845E136DF4}"/>
              </a:ext>
            </a:extLst>
          </p:cNvPr>
          <p:cNvSpPr/>
          <p:nvPr/>
        </p:nvSpPr>
        <p:spPr>
          <a:xfrm>
            <a:off x="223505" y="6182244"/>
            <a:ext cx="1188000" cy="215218"/>
          </a:xfrm>
          <a:prstGeom prst="flowChartTerminator">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施行期日</a:t>
            </a:r>
          </a:p>
        </p:txBody>
      </p:sp>
      <p:sp>
        <p:nvSpPr>
          <p:cNvPr id="14" name="スライド番号プレースホルダー 1"/>
          <p:cNvSpPr txBox="1">
            <a:spLocks/>
          </p:cNvSpPr>
          <p:nvPr/>
        </p:nvSpPr>
        <p:spPr bwMode="auto">
          <a:xfrm>
            <a:off x="6964881" y="6286501"/>
            <a:ext cx="2133600" cy="439615"/>
          </a:xfrm>
          <a:prstGeom prst="rect">
            <a:avLst/>
          </a:prstGeom>
          <a:noFill/>
          <a:ln w="9525">
            <a:noFill/>
            <a:miter lim="800000"/>
            <a:headEnd/>
            <a:tailEnd/>
          </a:ln>
          <a:effectLst/>
        </p:spPr>
        <p:txBody>
          <a:bodyPr vert="horz" wrap="square" lIns="84186" tIns="42095" rIns="84186" bIns="42095"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147" algn="l" rtl="0" fontAlgn="base">
              <a:spcBef>
                <a:spcPct val="0"/>
              </a:spcBef>
              <a:spcAft>
                <a:spcPct val="0"/>
              </a:spcAft>
              <a:defRPr kumimoji="1" kern="1200">
                <a:solidFill>
                  <a:schemeClr val="tx1"/>
                </a:solidFill>
                <a:latin typeface="Arial" charset="0"/>
                <a:ea typeface="ＭＳ Ｐゴシック" charset="-128"/>
                <a:cs typeface="+mn-cs"/>
              </a:defRPr>
            </a:lvl2pPr>
            <a:lvl3pPr marL="914293" algn="l" rtl="0" fontAlgn="base">
              <a:spcBef>
                <a:spcPct val="0"/>
              </a:spcBef>
              <a:spcAft>
                <a:spcPct val="0"/>
              </a:spcAft>
              <a:defRPr kumimoji="1" kern="1200">
                <a:solidFill>
                  <a:schemeClr val="tx1"/>
                </a:solidFill>
                <a:latin typeface="Arial" charset="0"/>
                <a:ea typeface="ＭＳ Ｐゴシック" charset="-128"/>
                <a:cs typeface="+mn-cs"/>
              </a:defRPr>
            </a:lvl3pPr>
            <a:lvl4pPr marL="1371440" algn="l" rtl="0" fontAlgn="base">
              <a:spcBef>
                <a:spcPct val="0"/>
              </a:spcBef>
              <a:spcAft>
                <a:spcPct val="0"/>
              </a:spcAft>
              <a:defRPr kumimoji="1" kern="1200">
                <a:solidFill>
                  <a:schemeClr val="tx1"/>
                </a:solidFill>
                <a:latin typeface="Arial" charset="0"/>
                <a:ea typeface="ＭＳ Ｐゴシック" charset="-128"/>
                <a:cs typeface="+mn-cs"/>
              </a:defRPr>
            </a:lvl4pPr>
            <a:lvl5pPr marL="1828587" algn="l" rtl="0" fontAlgn="base">
              <a:spcBef>
                <a:spcPct val="0"/>
              </a:spcBef>
              <a:spcAft>
                <a:spcPct val="0"/>
              </a:spcAft>
              <a:defRPr kumimoji="1" kern="1200">
                <a:solidFill>
                  <a:schemeClr val="tx1"/>
                </a:solidFill>
                <a:latin typeface="Arial" charset="0"/>
                <a:ea typeface="ＭＳ Ｐゴシック" charset="-128"/>
                <a:cs typeface="+mn-cs"/>
              </a:defRPr>
            </a:lvl5pPr>
            <a:lvl6pPr marL="2285733" algn="l" defTabSz="914293" rtl="0" eaLnBrk="1" latinLnBrk="0" hangingPunct="1">
              <a:defRPr kumimoji="1" kern="1200">
                <a:solidFill>
                  <a:schemeClr val="tx1"/>
                </a:solidFill>
                <a:latin typeface="Arial" charset="0"/>
                <a:ea typeface="ＭＳ Ｐゴシック" charset="-128"/>
                <a:cs typeface="+mn-cs"/>
              </a:defRPr>
            </a:lvl6pPr>
            <a:lvl7pPr marL="2742879" algn="l" defTabSz="914293" rtl="0" eaLnBrk="1" latinLnBrk="0" hangingPunct="1">
              <a:defRPr kumimoji="1" kern="1200">
                <a:solidFill>
                  <a:schemeClr val="tx1"/>
                </a:solidFill>
                <a:latin typeface="Arial" charset="0"/>
                <a:ea typeface="ＭＳ Ｐゴシック" charset="-128"/>
                <a:cs typeface="+mn-cs"/>
              </a:defRPr>
            </a:lvl7pPr>
            <a:lvl8pPr marL="3200026" algn="l" defTabSz="914293" rtl="0" eaLnBrk="1" latinLnBrk="0" hangingPunct="1">
              <a:defRPr kumimoji="1" kern="1200">
                <a:solidFill>
                  <a:schemeClr val="tx1"/>
                </a:solidFill>
                <a:latin typeface="Arial" charset="0"/>
                <a:ea typeface="ＭＳ Ｐゴシック" charset="-128"/>
                <a:cs typeface="+mn-cs"/>
              </a:defRPr>
            </a:lvl8pPr>
            <a:lvl9pPr marL="3657173" algn="l" defTabSz="914293" rtl="0" eaLnBrk="1" latinLnBrk="0" hangingPunct="1">
              <a:defRPr kumimoji="1" kern="1200">
                <a:solidFill>
                  <a:schemeClr val="tx1"/>
                </a:solidFill>
                <a:latin typeface="Arial" charset="0"/>
                <a:ea typeface="ＭＳ Ｐゴシック" charset="-128"/>
                <a:cs typeface="+mn-cs"/>
              </a:defRPr>
            </a:lvl9pPr>
          </a:lstStyle>
          <a:p>
            <a:pPr marL="0" marR="0" lvl="0" indent="0" algn="r" defTabSz="844083"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20" name="スライド番号プレースホルダー 3">
            <a:extLst>
              <a:ext uri="{FF2B5EF4-FFF2-40B4-BE49-F238E27FC236}">
                <a16:creationId xmlns:a16="http://schemas.microsoft.com/office/drawing/2014/main" id="{418004FA-B66A-4BE3-8FDB-D026F02EACE2}"/>
              </a:ext>
            </a:extLst>
          </p:cNvPr>
          <p:cNvSpPr>
            <a:spLocks noGrp="1"/>
          </p:cNvSpPr>
          <p:nvPr>
            <p:ph type="sldNum" sz="quarter" idx="12"/>
          </p:nvPr>
        </p:nvSpPr>
        <p:spPr>
          <a:xfrm>
            <a:off x="64579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7BCD0A14-688D-4A17-9635-FDBDB842A3A7}"/>
              </a:ext>
            </a:extLst>
          </p:cNvPr>
          <p:cNvSpPr/>
          <p:nvPr/>
        </p:nvSpPr>
        <p:spPr>
          <a:xfrm>
            <a:off x="223505" y="1315229"/>
            <a:ext cx="8591311" cy="762842"/>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just" defTabSz="883649" rtl="0" eaLnBrk="1" fontAlgn="base" latinLnBrk="0" hangingPunct="1">
              <a:lnSpc>
                <a:spcPts val="1431"/>
              </a:lnSpc>
              <a:spcBef>
                <a:spcPts val="92"/>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92"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障害者が自らの望む地域生活を営むことができるよう、「生活」と「就労」に対する支援の一層の充実や高齢障害者による介護保険サービスの円滑な利用を促進するための見直しを行うとともに、障害児支援のニーズの多様化にきめ細かく対応するための支援の拡充を図るほか、サービスの質の確保・向上を図るための環境整備等を行う。</a:t>
            </a:r>
          </a:p>
        </p:txBody>
      </p:sp>
      <p:sp>
        <p:nvSpPr>
          <p:cNvPr id="23" name="フローチャート: 端子 22">
            <a:extLst>
              <a:ext uri="{FF2B5EF4-FFF2-40B4-BE49-F238E27FC236}">
                <a16:creationId xmlns:a16="http://schemas.microsoft.com/office/drawing/2014/main" id="{CB1E5A1A-D6BB-4826-A285-EF18833F2184}"/>
              </a:ext>
            </a:extLst>
          </p:cNvPr>
          <p:cNvSpPr/>
          <p:nvPr/>
        </p:nvSpPr>
        <p:spPr>
          <a:xfrm>
            <a:off x="223505" y="1176087"/>
            <a:ext cx="864000" cy="215218"/>
          </a:xfrm>
          <a:prstGeom prst="flowChartTerminator">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趣旨</a:t>
            </a:r>
          </a:p>
        </p:txBody>
      </p:sp>
      <p:sp>
        <p:nvSpPr>
          <p:cNvPr id="24" name="タイトル 1">
            <a:extLst>
              <a:ext uri="{FF2B5EF4-FFF2-40B4-BE49-F238E27FC236}">
                <a16:creationId xmlns:a16="http://schemas.microsoft.com/office/drawing/2014/main" id="{22F5A663-7731-4A59-9B24-82A361769ED4}"/>
              </a:ext>
            </a:extLst>
          </p:cNvPr>
          <p:cNvSpPr txBox="1">
            <a:spLocks/>
          </p:cNvSpPr>
          <p:nvPr/>
        </p:nvSpPr>
        <p:spPr>
          <a:xfrm>
            <a:off x="628650" y="252056"/>
            <a:ext cx="7886700" cy="6847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j-cs"/>
              </a:rPr>
              <a:t>（参考</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）障害者の日常生活及び社会生活を総合的に支援するための法律及び児童福祉法の一部を改正する法律（概要）</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平成</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28</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年</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5</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月</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25</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日成立</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a:t>
            </a:r>
          </a:p>
        </p:txBody>
      </p:sp>
      <p:sp>
        <p:nvSpPr>
          <p:cNvPr id="25" name="正方形/長方形 24">
            <a:extLst>
              <a:ext uri="{FF2B5EF4-FFF2-40B4-BE49-F238E27FC236}">
                <a16:creationId xmlns:a16="http://schemas.microsoft.com/office/drawing/2014/main" id="{D9EA1844-49A6-4EB5-921F-92270006A30E}"/>
              </a:ext>
            </a:extLst>
          </p:cNvPr>
          <p:cNvSpPr/>
          <p:nvPr/>
        </p:nvSpPr>
        <p:spPr>
          <a:xfrm>
            <a:off x="223505" y="2276288"/>
            <a:ext cx="8591311" cy="3793416"/>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just" defTabSz="883649" rtl="0" eaLnBrk="1" fontAlgn="base" latinLnBrk="0" hangingPunct="1">
              <a:lnSpc>
                <a:spcPts val="1431"/>
              </a:lnSpc>
              <a:spcBef>
                <a:spcPts val="92"/>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１．障害者の望む地域生活の支援</a:t>
            </a:r>
          </a:p>
          <a:p>
            <a:pPr marL="360363" marR="0" lvl="0" indent="-360363" algn="just" defTabSz="883649" rtl="0" eaLnBrk="1" fontAlgn="base" latinLnBrk="0" hangingPunct="1">
              <a:lnSpc>
                <a:spcPts val="1431"/>
              </a:lnSpc>
              <a:spcBef>
                <a:spcPts val="92"/>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mn-cs"/>
              </a:rPr>
              <a:t>施設入所支援や共同生活援助を利用していた者等を対象として、定期的な巡回訪問や随時の対応により、円滑な地域生活に向けた相談・助言等を行うサービスを</a:t>
            </a:r>
            <a:r>
              <a:rPr kumimoji="1" lang="ja-JP" altLang="en-US" sz="1200" b="0" i="0" u="none" strike="noStrike" kern="1200" cap="none" spc="0" normalizeH="0" baseline="0" noProof="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mn-cs"/>
              </a:rPr>
              <a:t>新設する（自立</a:t>
            </a:r>
            <a:r>
              <a:rPr kumimoji="1" lang="ja-JP" altLang="en-US" sz="1200" b="0" i="0" u="none" strike="noStrike" kern="12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mn-cs"/>
              </a:rPr>
              <a:t>生活援助）</a:t>
            </a:r>
          </a:p>
          <a:p>
            <a:pPr marL="0" marR="0" lvl="0" indent="0" algn="just" defTabSz="883649" rtl="0" eaLnBrk="1" fontAlgn="base" latinLnBrk="0" hangingPunct="1">
              <a:lnSpc>
                <a:spcPts val="1431"/>
              </a:lnSpc>
              <a:spcBef>
                <a:spcPts val="92"/>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就業に伴う生活面の課題に対応できるよう、事業所・家族との連絡調整等の支援を行うサービスを</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新設する（就労</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定着支援）</a:t>
            </a:r>
          </a:p>
          <a:p>
            <a:pPr marL="0" marR="0" lvl="0" indent="0" algn="just" defTabSz="883649" rtl="0" eaLnBrk="1" fontAlgn="base" latinLnBrk="0" hangingPunct="1">
              <a:lnSpc>
                <a:spcPts val="1431"/>
              </a:lnSpc>
              <a:spcBef>
                <a:spcPts val="92"/>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重度訪問介護について、医療機関への入院時も一定の支援を可能とする</a:t>
            </a:r>
          </a:p>
          <a:p>
            <a:pPr marL="360363" marR="0" lvl="0" indent="-360363" algn="just" defTabSz="883649" rtl="0" eaLnBrk="1" fontAlgn="base" latinLnBrk="0" hangingPunct="1">
              <a:lnSpc>
                <a:spcPts val="1431"/>
              </a:lnSpc>
              <a:spcBef>
                <a:spcPts val="92"/>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65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に至るまで相当の長期間にわたり障害福祉サービスを利用してきた低所得の高齢障害者が引き続き障害福祉サービスに相当する介護保険サービスを利用する場合に、障害者の所得の状況や障害の程度等の事情を勘案し、当該介護保険サービスの利用者負担を障害福祉制度に</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より軽減（償還</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）できる仕組みを設ける</a:t>
            </a:r>
          </a:p>
          <a:p>
            <a:pPr marL="0" marR="0" lvl="0" indent="0" algn="just" defTabSz="883649" rtl="0" eaLnBrk="1" fontAlgn="base" latinLnBrk="0" hangingPunct="1">
              <a:lnSpc>
                <a:spcPts val="1431"/>
              </a:lnSpc>
              <a:spcBef>
                <a:spcPts val="92"/>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883649" rtl="0" eaLnBrk="1" fontAlgn="base" latinLnBrk="0" hangingPunct="1">
              <a:lnSpc>
                <a:spcPts val="1431"/>
              </a:lnSpc>
              <a:spcBef>
                <a:spcPts val="92"/>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２．障害児支援のニーズの多様化へのきめ細かな対応</a:t>
            </a:r>
          </a:p>
          <a:p>
            <a:pPr marL="0" marR="0" lvl="0" indent="0" algn="just" defTabSz="883649" rtl="0" eaLnBrk="1" fontAlgn="base" latinLnBrk="0" hangingPunct="1">
              <a:lnSpc>
                <a:spcPts val="1431"/>
              </a:lnSpc>
              <a:spcBef>
                <a:spcPts val="92"/>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重度の障害等により外出が著しく困難な障害児に対し、居宅を訪問して発達支援を提供するサービスを新設する</a:t>
            </a:r>
          </a:p>
          <a:p>
            <a:pPr marL="0" marR="0" lvl="0" indent="0" algn="just" defTabSz="883649" rtl="0" eaLnBrk="1" fontAlgn="base" latinLnBrk="0" hangingPunct="1">
              <a:lnSpc>
                <a:spcPts val="1431"/>
              </a:lnSpc>
              <a:spcBef>
                <a:spcPts val="92"/>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保育所等の障害児に発達支援を提供する保育所等訪問支援について、乳児院・児童養護施設の障害児に対象を拡大する</a:t>
            </a:r>
          </a:p>
          <a:p>
            <a:pPr marL="0" marR="0" lvl="0" indent="0" algn="just" defTabSz="883649" rtl="0" eaLnBrk="1" fontAlgn="base" latinLnBrk="0" hangingPunct="1">
              <a:lnSpc>
                <a:spcPts val="1431"/>
              </a:lnSpc>
              <a:spcBef>
                <a:spcPts val="92"/>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医療的ケアを要する障害児が適切な支援を受けられるよう、自治体において保健・医療・福祉等の連携促進に努めるものとする</a:t>
            </a:r>
          </a:p>
          <a:p>
            <a:pPr marL="0" marR="0" lvl="0" indent="0" algn="just" defTabSz="883649" rtl="0" eaLnBrk="1" fontAlgn="base" latinLnBrk="0" hangingPunct="1">
              <a:lnSpc>
                <a:spcPts val="1431"/>
              </a:lnSpc>
              <a:spcBef>
                <a:spcPts val="92"/>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障害児のサービスに係る提供体制の計画的な構築を推進するため、自治体において障害児福祉計画を策定するものとする</a:t>
            </a:r>
          </a:p>
          <a:p>
            <a:pPr marL="0" marR="0" lvl="0" indent="0" algn="just" defTabSz="883649" rtl="0" eaLnBrk="1" fontAlgn="base" latinLnBrk="0" hangingPunct="1">
              <a:lnSpc>
                <a:spcPts val="1431"/>
              </a:lnSpc>
              <a:spcBef>
                <a:spcPts val="92"/>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883649" rtl="0" eaLnBrk="1" fontAlgn="base" latinLnBrk="0" hangingPunct="1">
              <a:lnSpc>
                <a:spcPts val="1431"/>
              </a:lnSpc>
              <a:spcBef>
                <a:spcPts val="92"/>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３．サービスの質の確保・向上に向けた環境整備</a:t>
            </a:r>
          </a:p>
          <a:p>
            <a:pPr marL="0" marR="0" lvl="0" indent="0" algn="just" defTabSz="883649" rtl="0" eaLnBrk="1" fontAlgn="base" latinLnBrk="0" hangingPunct="1">
              <a:lnSpc>
                <a:spcPts val="1431"/>
              </a:lnSpc>
              <a:spcBef>
                <a:spcPts val="92"/>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補装具費について、成長に伴い短期間で取り替える必要のある障害児の場合等に貸与の活用も可能とする</a:t>
            </a:r>
          </a:p>
          <a:p>
            <a:pPr marL="360363" marR="0" lvl="0" indent="-360363" algn="just" defTabSz="883649" rtl="0" eaLnBrk="1" fontAlgn="base" latinLnBrk="0" hangingPunct="1">
              <a:lnSpc>
                <a:spcPts val="1431"/>
              </a:lnSpc>
              <a:spcBef>
                <a:spcPts val="92"/>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都道府県がサービス事業所の事業内容等の情報を公表する制度を設けるとともに、自治体の事務の効率化を図るため、所要の規定を整備する</a:t>
            </a:r>
          </a:p>
        </p:txBody>
      </p:sp>
      <p:sp>
        <p:nvSpPr>
          <p:cNvPr id="26" name="フローチャート: 端子 25">
            <a:extLst>
              <a:ext uri="{FF2B5EF4-FFF2-40B4-BE49-F238E27FC236}">
                <a16:creationId xmlns:a16="http://schemas.microsoft.com/office/drawing/2014/main" id="{39A306C6-0FC7-49C6-9BB1-AFDA7EDEA48E}"/>
              </a:ext>
            </a:extLst>
          </p:cNvPr>
          <p:cNvSpPr/>
          <p:nvPr/>
        </p:nvSpPr>
        <p:spPr>
          <a:xfrm>
            <a:off x="223505" y="2158273"/>
            <a:ext cx="864000" cy="215218"/>
          </a:xfrm>
          <a:prstGeom prst="flowChartTerminator">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概要</a:t>
            </a:r>
          </a:p>
        </p:txBody>
      </p:sp>
      <p:cxnSp>
        <p:nvCxnSpPr>
          <p:cNvPr id="31" name="直線コネクタ 30">
            <a:extLst>
              <a:ext uri="{FF2B5EF4-FFF2-40B4-BE49-F238E27FC236}">
                <a16:creationId xmlns:a16="http://schemas.microsoft.com/office/drawing/2014/main" id="{D016EF39-3891-4276-8CD0-7BD0777B1F0E}"/>
              </a:ext>
            </a:extLst>
          </p:cNvPr>
          <p:cNvCxnSpPr/>
          <p:nvPr/>
        </p:nvCxnSpPr>
        <p:spPr>
          <a:xfrm>
            <a:off x="0" y="951424"/>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C3BDC14E-B308-4044-B5D6-D848D352EB80}"/>
              </a:ext>
            </a:extLst>
          </p:cNvPr>
          <p:cNvCxnSpPr>
            <a:cxnSpLocks/>
          </p:cNvCxnSpPr>
          <p:nvPr/>
        </p:nvCxnSpPr>
        <p:spPr>
          <a:xfrm>
            <a:off x="999305" y="1606093"/>
            <a:ext cx="23073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91BDFE9D-BD16-4405-8C03-0ACEF8E0CA7C}"/>
              </a:ext>
            </a:extLst>
          </p:cNvPr>
          <p:cNvCxnSpPr>
            <a:cxnSpLocks/>
          </p:cNvCxnSpPr>
          <p:nvPr/>
        </p:nvCxnSpPr>
        <p:spPr>
          <a:xfrm>
            <a:off x="3123668" y="2954603"/>
            <a:ext cx="99353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310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E51614C-C79F-4C7B-9B78-C9C8C0B0BECD}"/>
              </a:ext>
            </a:extLst>
          </p:cNvPr>
          <p:cNvSpPr/>
          <p:nvPr/>
        </p:nvSpPr>
        <p:spPr>
          <a:xfrm>
            <a:off x="551006" y="706228"/>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午前の部　～自立生活援助による障害者の地域生活支援～</a:t>
            </a:r>
            <a:endParaRPr lang="ja-JP" altLang="en-US" sz="2400" dirty="0"/>
          </a:p>
        </p:txBody>
      </p:sp>
      <p:sp>
        <p:nvSpPr>
          <p:cNvPr id="8" name="テキスト ボックス 7">
            <a:extLst>
              <a:ext uri="{FF2B5EF4-FFF2-40B4-BE49-F238E27FC236}">
                <a16:creationId xmlns:a16="http://schemas.microsoft.com/office/drawing/2014/main" id="{EE21CF1F-42C5-4E65-9CEE-86C84EB3FEE2}"/>
              </a:ext>
            </a:extLst>
          </p:cNvPr>
          <p:cNvSpPr txBox="1"/>
          <p:nvPr/>
        </p:nvSpPr>
        <p:spPr>
          <a:xfrm>
            <a:off x="482600" y="1265072"/>
            <a:ext cx="6756400" cy="3490314"/>
          </a:xfrm>
          <a:prstGeom prst="rect">
            <a:avLst/>
          </a:prstGeom>
          <a:noFill/>
        </p:spPr>
        <p:txBody>
          <a:bodyPr wrap="square" rtlCol="0">
            <a:spAutoFit/>
          </a:bodyPr>
          <a:lstStyle/>
          <a:p>
            <a:pPr>
              <a:lnSpc>
                <a:spcPct val="150000"/>
              </a:lnSpc>
              <a:spcAft>
                <a:spcPts val="600"/>
              </a:spcAft>
            </a:pPr>
            <a:r>
              <a:rPr lang="ja-JP" altLang="en-US" sz="2000" b="1" dirty="0">
                <a:latin typeface="Meiryo UI" panose="020B0604030504040204" pitchFamily="50" charset="-128"/>
                <a:ea typeface="Meiryo UI" panose="020B0604030504040204" pitchFamily="50" charset="-128"/>
              </a:rPr>
              <a:t>１．自立生活援助の制度</a:t>
            </a:r>
            <a:br>
              <a:rPr lang="en-US" altLang="ja-JP" sz="2000" b="1">
                <a:highlight>
                  <a:srgbClr val="C0C0C0"/>
                </a:highlight>
                <a:latin typeface="Meiryo UI" panose="020B0604030504040204" pitchFamily="50" charset="-128"/>
                <a:ea typeface="Meiryo UI" panose="020B0604030504040204" pitchFamily="50" charset="-128"/>
              </a:rPr>
            </a:br>
            <a:r>
              <a:rPr lang="ja-JP" altLang="en-US" sz="2000">
                <a:latin typeface="Meiryo UI" panose="020B0604030504040204" pitchFamily="50" charset="-128"/>
                <a:ea typeface="Meiryo UI" panose="020B0604030504040204" pitchFamily="50" charset="-128"/>
              </a:rPr>
              <a:t>（１</a:t>
            </a:r>
            <a:r>
              <a:rPr lang="ja-JP" altLang="en-US" sz="2000" dirty="0">
                <a:latin typeface="Meiryo UI" panose="020B0604030504040204" pitchFamily="50" charset="-128"/>
                <a:ea typeface="Meiryo UI" panose="020B0604030504040204" pitchFamily="50" charset="-128"/>
              </a:rPr>
              <a:t>）サービス創設の背景と位置づけ</a:t>
            </a:r>
            <a:br>
              <a:rPr lang="en-US" altLang="ja-JP" sz="2000" b="1">
                <a:highlight>
                  <a:srgbClr val="C0C0C0"/>
                </a:highlight>
                <a:latin typeface="Meiryo UI" panose="020B0604030504040204" pitchFamily="50" charset="-128"/>
                <a:ea typeface="Meiryo UI" panose="020B0604030504040204" pitchFamily="50" charset="-128"/>
              </a:rPr>
            </a:br>
            <a:r>
              <a:rPr lang="ja-JP" altLang="en-US" sz="2000" b="1">
                <a:highlight>
                  <a:srgbClr val="FFFF00"/>
                </a:highlight>
                <a:latin typeface="Meiryo UI" panose="020B0604030504040204" pitchFamily="50" charset="-128"/>
                <a:ea typeface="Meiryo UI" panose="020B0604030504040204" pitchFamily="50" charset="-128"/>
              </a:rPr>
              <a:t>（２</a:t>
            </a:r>
            <a:r>
              <a:rPr lang="ja-JP" altLang="en-US" sz="2000" b="1" dirty="0">
                <a:highlight>
                  <a:srgbClr val="FFFF00"/>
                </a:highlight>
                <a:latin typeface="Meiryo UI" panose="020B0604030504040204" pitchFamily="50" charset="-128"/>
                <a:ea typeface="Meiryo UI" panose="020B0604030504040204" pitchFamily="50" charset="-128"/>
              </a:rPr>
              <a:t>）サービスの概要</a:t>
            </a:r>
            <a:br>
              <a:rPr lang="en-US" altLang="ja-JP" sz="2000">
                <a:latin typeface="Meiryo UI" panose="020B0604030504040204" pitchFamily="50" charset="-128"/>
                <a:ea typeface="Meiryo UI" panose="020B0604030504040204" pitchFamily="50" charset="-128"/>
              </a:rPr>
            </a:br>
            <a:r>
              <a:rPr lang="ja-JP" altLang="en-US" sz="2000">
                <a:latin typeface="Meiryo UI" panose="020B0604030504040204" pitchFamily="50" charset="-128"/>
                <a:ea typeface="Meiryo UI" panose="020B0604030504040204" pitchFamily="50" charset="-128"/>
              </a:rPr>
              <a:t>（３</a:t>
            </a:r>
            <a:r>
              <a:rPr lang="ja-JP" altLang="en-US" sz="2000" dirty="0">
                <a:latin typeface="Meiryo UI" panose="020B0604030504040204" pitchFamily="50" charset="-128"/>
                <a:ea typeface="Meiryo UI" panose="020B0604030504040204" pitchFamily="50" charset="-128"/>
              </a:rPr>
              <a:t>）サービスの特色　</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２．支援の全体像と事業実施の流れ</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zh-TW" altLang="en-US" sz="2000" dirty="0">
                <a:latin typeface="Meiryo UI" panose="020B0604030504040204" pitchFamily="50" charset="-128"/>
                <a:ea typeface="Meiryo UI" panose="020B0604030504040204" pitchFamily="50" charset="-128"/>
              </a:rPr>
              <a:t>３．</a:t>
            </a:r>
            <a:r>
              <a:rPr lang="ja-JP" altLang="en-US" sz="2000" dirty="0">
                <a:latin typeface="Meiryo UI" panose="020B0604030504040204" pitchFamily="50" charset="-128"/>
                <a:ea typeface="Meiryo UI" panose="020B0604030504040204" pitchFamily="50" charset="-128"/>
              </a:rPr>
              <a:t>支援のポイント</a:t>
            </a:r>
            <a:endParaRPr lang="en-US" altLang="zh-TW"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４．</a:t>
            </a:r>
            <a:r>
              <a:rPr lang="zh-TW" altLang="en-US" sz="2000" dirty="0">
                <a:latin typeface="Meiryo UI" panose="020B0604030504040204" pitchFamily="50" charset="-128"/>
                <a:ea typeface="Meiryo UI" panose="020B0604030504040204" pitchFamily="50" charset="-128"/>
              </a:rPr>
              <a:t>事業運営</a:t>
            </a:r>
          </a:p>
        </p:txBody>
      </p:sp>
      <p:sp>
        <p:nvSpPr>
          <p:cNvPr id="9" name="正方形/長方形 8">
            <a:extLst>
              <a:ext uri="{FF2B5EF4-FFF2-40B4-BE49-F238E27FC236}">
                <a16:creationId xmlns:a16="http://schemas.microsoft.com/office/drawing/2014/main" id="{16B177C1-E35E-42D2-959C-219467561B4C}"/>
              </a:ext>
            </a:extLst>
          </p:cNvPr>
          <p:cNvSpPr/>
          <p:nvPr/>
        </p:nvSpPr>
        <p:spPr>
          <a:xfrm>
            <a:off x="4722471" y="1265072"/>
            <a:ext cx="4169278" cy="3584721"/>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lnSpc>
                <a:spcPct val="150000"/>
              </a:lnSpc>
            </a:pPr>
            <a:r>
              <a:rPr lang="ja-JP" altLang="en-US" sz="1400" b="1" dirty="0">
                <a:latin typeface="Meiryo UI" panose="020B0604030504040204" pitchFamily="50" charset="-128"/>
                <a:ea typeface="Meiryo UI" panose="020B0604030504040204" pitchFamily="50" charset="-128"/>
              </a:rPr>
              <a:t>本セクションの狙い</a:t>
            </a:r>
            <a:endParaRPr lang="en-US" altLang="ja-JP" sz="1400" b="1" dirty="0">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自立生活援助は、具体的にどのような人が利用でき、どのような支援を受けられるのでしょうか。</a:t>
            </a:r>
            <a:endParaRPr lang="en-US" altLang="ja-JP" sz="14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自立生活援助を利用できる対象者やサービス内容の他、令和</a:t>
            </a:r>
            <a:r>
              <a:rPr lang="en-US" altLang="ja-JP" sz="1400" dirty="0">
                <a:solidFill>
                  <a:schemeClr val="tx1"/>
                </a:solidFill>
                <a:latin typeface="Meiryo UI" panose="020B0604030504040204" pitchFamily="50" charset="-128"/>
                <a:ea typeface="Meiryo UI" panose="020B0604030504040204" pitchFamily="50" charset="-128"/>
              </a:rPr>
              <a:t>3</a:t>
            </a:r>
            <a:r>
              <a:rPr lang="ja-JP" altLang="en-US" sz="1400" dirty="0">
                <a:solidFill>
                  <a:schemeClr val="tx1"/>
                </a:solidFill>
                <a:latin typeface="Meiryo UI" panose="020B0604030504040204" pitchFamily="50" charset="-128"/>
                <a:ea typeface="Meiryo UI" panose="020B0604030504040204" pitchFamily="50" charset="-128"/>
              </a:rPr>
              <a:t>年度の報酬改定を踏まえた人員配置基準や報酬設定について理解しましょう。</a:t>
            </a:r>
          </a:p>
          <a:p>
            <a:pPr algn="ctr">
              <a:lnSpc>
                <a:spcPct val="150000"/>
              </a:lnSpc>
            </a:pP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2" name="矢印: 五方向 1">
            <a:extLst>
              <a:ext uri="{FF2B5EF4-FFF2-40B4-BE49-F238E27FC236}">
                <a16:creationId xmlns:a16="http://schemas.microsoft.com/office/drawing/2014/main" id="{23256515-8F46-4E36-8039-6D04310D7660}"/>
              </a:ext>
            </a:extLst>
          </p:cNvPr>
          <p:cNvSpPr/>
          <p:nvPr/>
        </p:nvSpPr>
        <p:spPr>
          <a:xfrm>
            <a:off x="4950263" y="5100753"/>
            <a:ext cx="3671163" cy="1051019"/>
          </a:xfrm>
          <a:prstGeom prst="homePlate">
            <a:avLst>
              <a:gd name="adj" fmla="val 2947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参考資料の紹介</a:t>
            </a:r>
            <a:endParaRPr kumimoji="1" lang="en-US" altLang="ja-JP" sz="1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endParaRPr kumimoji="1" lang="en-US" altLang="ja-JP" sz="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サービスの概要は「自立生活援助の運営ガイドブック」</a:t>
            </a:r>
            <a:r>
              <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p.7</a:t>
            </a:r>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～にも掲載されています。</a:t>
            </a:r>
            <a:endPar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サービス周知の際は適宜こちらもご活用ください。</a:t>
            </a:r>
            <a:endPar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p:txBody>
      </p:sp>
    </p:spTree>
    <p:extLst>
      <p:ext uri="{BB962C8B-B14F-4D97-AF65-F5344CB8AC3E}">
        <p14:creationId xmlns:p14="http://schemas.microsoft.com/office/powerpoint/2010/main" val="1662303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628650" y="1128889"/>
            <a:ext cx="7886700" cy="5048074"/>
          </a:xfrm>
        </p:spPr>
        <p:txBody>
          <a:bodyPr>
            <a:normAutofit/>
          </a:bodyPr>
          <a:lstStyle/>
          <a:p>
            <a:r>
              <a:rPr lang="ja-JP" altLang="en-US" sz="1400" dirty="0">
                <a:latin typeface="Meiryo UI" panose="020B0604030504040204" pitchFamily="50" charset="-128"/>
                <a:ea typeface="Meiryo UI" panose="020B0604030504040204" pitchFamily="50" charset="-128"/>
              </a:rPr>
              <a:t>自立生活援助のサービスをわかりやすく言うと、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障害者が一人暮らしをはじめたときに、生活や健康のこと、生活をしていく上での様々な手続きなどについて、定期的な巡回訪問又は随時通報を受けて行う訪問によって必要な助言や関係機関等との連絡調整などの支援を行い、暮らしの安心・安全を確保していく」ためのサービス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具体的には、以下の法律で規定されています。　</a:t>
            </a:r>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pPr marL="0" indent="0">
              <a:buNone/>
            </a:pPr>
            <a:endParaRPr lang="ja-JP" altLang="en-US" sz="1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23</a:t>
            </a:fld>
            <a:endParaRPr kumimoji="1" lang="ja-JP" altLang="en-US" dirty="0"/>
          </a:p>
        </p:txBody>
      </p:sp>
      <p:sp>
        <p:nvSpPr>
          <p:cNvPr id="5" name="正方形/長方形 4">
            <a:extLst>
              <a:ext uri="{FF2B5EF4-FFF2-40B4-BE49-F238E27FC236}">
                <a16:creationId xmlns:a16="http://schemas.microsoft.com/office/drawing/2014/main" id="{433334FF-4482-4CB0-B432-417DC43A7522}"/>
              </a:ext>
            </a:extLst>
          </p:cNvPr>
          <p:cNvSpPr/>
          <p:nvPr/>
        </p:nvSpPr>
        <p:spPr>
          <a:xfrm>
            <a:off x="701393" y="3116578"/>
            <a:ext cx="7741214" cy="1736255"/>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障害者の日常生活及び社会生活を総合的に支援するため</a:t>
            </a:r>
            <a:r>
              <a:rPr lang="ja-JP" altLang="en-US" sz="1400">
                <a:solidFill>
                  <a:schemeClr val="tx1"/>
                </a:solidFill>
                <a:latin typeface="Meiryo UI" panose="020B0604030504040204" pitchFamily="50" charset="-128"/>
                <a:ea typeface="Meiryo UI" panose="020B0604030504040204" pitchFamily="50" charset="-128"/>
              </a:rPr>
              <a:t>の法律（平成</a:t>
            </a:r>
            <a:r>
              <a:rPr lang="en-US" altLang="ja-JP" sz="1400" dirty="0">
                <a:solidFill>
                  <a:schemeClr val="tx1"/>
                </a:solidFill>
                <a:latin typeface="Meiryo UI" panose="020B0604030504040204" pitchFamily="50" charset="-128"/>
                <a:ea typeface="Meiryo UI" panose="020B0604030504040204" pitchFamily="50" charset="-128"/>
              </a:rPr>
              <a:t>17</a:t>
            </a:r>
            <a:r>
              <a:rPr lang="ja-JP" altLang="en-US" sz="1400" dirty="0">
                <a:solidFill>
                  <a:schemeClr val="tx1"/>
                </a:solidFill>
                <a:latin typeface="Meiryo UI" panose="020B0604030504040204" pitchFamily="50" charset="-128"/>
                <a:ea typeface="Meiryo UI" panose="020B0604030504040204" pitchFamily="50" charset="-128"/>
              </a:rPr>
              <a:t>年法律第１２３号、障害者総合支援法）第５条第</a:t>
            </a:r>
            <a:r>
              <a:rPr lang="en-US" altLang="ja-JP" sz="1400" dirty="0">
                <a:solidFill>
                  <a:schemeClr val="tx1"/>
                </a:solidFill>
                <a:latin typeface="Meiryo UI" panose="020B0604030504040204" pitchFamily="50" charset="-128"/>
                <a:ea typeface="Meiryo UI" panose="020B0604030504040204" pitchFamily="50" charset="-128"/>
              </a:rPr>
              <a:t>16</a:t>
            </a:r>
            <a:r>
              <a:rPr lang="ja-JP" altLang="en-US" sz="1400" dirty="0">
                <a:solidFill>
                  <a:schemeClr val="tx1"/>
                </a:solidFill>
                <a:latin typeface="Meiryo UI" panose="020B0604030504040204" pitchFamily="50" charset="-128"/>
                <a:ea typeface="Meiryo UI" panose="020B0604030504040204" pitchFamily="50" charset="-128"/>
              </a:rPr>
              <a:t>項の規定</a:t>
            </a:r>
            <a:endParaRPr lang="en-US" altLang="ja-JP" sz="1400" dirty="0">
              <a:solidFill>
                <a:schemeClr val="tx1"/>
              </a:solidFill>
              <a:latin typeface="Meiryo UI" panose="020B0604030504040204" pitchFamily="50" charset="-128"/>
              <a:ea typeface="Meiryo UI" panose="020B0604030504040204" pitchFamily="50" charset="-128"/>
            </a:endParaRPr>
          </a:p>
          <a:p>
            <a:pPr>
              <a:lnSpc>
                <a:spcPts val="1500"/>
              </a:lnSpc>
            </a:pPr>
            <a:endParaRPr lang="en-US" altLang="ja-JP" sz="1400"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この法律において「自立生活援助」とは、施設入所支援又は共同生活援助を受けていた障害者その他の厚生労働省令で定める障害者が居宅における自立した日常生活を営む上での各般の問題につき、厚生労働省令で定める期間にわたり、定期的な巡回訪問により、又は随時通報を受け、当該障害者からの相談に応じ、必要な情報の提供及び助言その他の厚生労働省令で定める援助を行うことをいう。」</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3" name="タイトル 1">
            <a:extLst>
              <a:ext uri="{FF2B5EF4-FFF2-40B4-BE49-F238E27FC236}">
                <a16:creationId xmlns:a16="http://schemas.microsoft.com/office/drawing/2014/main" id="{FF566697-E614-4922-9DF2-D0F519900E8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１）サービスの概要</a:t>
            </a:r>
            <a:endParaRPr lang="ja-JP" altLang="en-US" strike="sngStrike" dirty="0">
              <a:solidFill>
                <a:srgbClr val="00B050"/>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A47FBB0E-587A-46DA-9D69-DB6ED7DFBA08}"/>
              </a:ext>
            </a:extLst>
          </p:cNvPr>
          <p:cNvSpPr txBox="1"/>
          <p:nvPr/>
        </p:nvSpPr>
        <p:spPr>
          <a:xfrm>
            <a:off x="663154" y="5255491"/>
            <a:ext cx="7813957" cy="461665"/>
          </a:xfrm>
          <a:prstGeom prst="rect">
            <a:avLst/>
          </a:prstGeom>
          <a:noFill/>
        </p:spPr>
        <p:txBody>
          <a:bodyPr wrap="square" rtlCol="0">
            <a:spAutoFit/>
          </a:bodyPr>
          <a:lstStyle/>
          <a:p>
            <a:r>
              <a:rPr kumimoji="1" lang="ja-JP" altLang="en-US" sz="2400" dirty="0">
                <a:latin typeface="UD デジタル 教科書体 N-B" panose="02020700000000000000" pitchFamily="17" charset="-128"/>
                <a:ea typeface="UD デジタル 教科書体 N-B" panose="02020700000000000000" pitchFamily="17" charset="-128"/>
              </a:rPr>
              <a:t>分かりやすく言い換えると　➡　暮らしの安心</a:t>
            </a:r>
          </a:p>
        </p:txBody>
      </p:sp>
    </p:spTree>
    <p:extLst>
      <p:ext uri="{BB962C8B-B14F-4D97-AF65-F5344CB8AC3E}">
        <p14:creationId xmlns:p14="http://schemas.microsoft.com/office/powerpoint/2010/main" val="3931972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628650" y="1128889"/>
            <a:ext cx="7886700" cy="5592587"/>
          </a:xfrm>
        </p:spPr>
        <p:txBody>
          <a:bodyPr>
            <a:norm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サービスの対象者は以下①～③のとおり定められています。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kumimoji="1"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kumimoji="1" lang="ja-JP" altLang="en-US" sz="14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a:extLst>
              <a:ext uri="{FF2B5EF4-FFF2-40B4-BE49-F238E27FC236}">
                <a16:creationId xmlns:a16="http://schemas.microsoft.com/office/drawing/2014/main" id="{17BF6B19-9E5F-4271-8764-199F08874C25}"/>
              </a:ext>
            </a:extLst>
          </p:cNvPr>
          <p:cNvSpPr/>
          <p:nvPr/>
        </p:nvSpPr>
        <p:spPr>
          <a:xfrm>
            <a:off x="774136" y="5075612"/>
            <a:ext cx="7741214" cy="1332000"/>
          </a:xfrm>
          <a:prstGeom prst="rect">
            <a:avLst/>
          </a:prstGeom>
          <a:solidFill>
            <a:schemeClr val="accent4">
              <a:lumMod val="20000"/>
              <a:lumOff val="80000"/>
            </a:schemeClr>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r>
              <a:rPr lang="ja-JP" altLang="ja-JP" sz="1200" dirty="0">
                <a:latin typeface="Meiryo UI" panose="020B0604030504040204" pitchFamily="50" charset="-128"/>
                <a:ea typeface="Meiryo UI" panose="020B0604030504040204" pitchFamily="50" charset="-128"/>
                <a:cs typeface="Meiryo UI" panose="020B0604030504040204" pitchFamily="50" charset="-128"/>
              </a:rPr>
              <a:t>自立生活援助を利用できる対象者は、単に障害者支援施設や精神科病院から一人暮らしをはじめる場合に限られることなく、さらに幅広い視点で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とらえられています。</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例えば、高齢の親と同居している障害者で、親の支援</a:t>
            </a:r>
            <a:r>
              <a:rPr lang="ja-JP"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受けることが難しい場合や、既に一人暮らしをしているものの、生活上の困りごとが生じ、支援を必要としている場合なども対象となるということです。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a:extLst>
              <a:ext uri="{FF2B5EF4-FFF2-40B4-BE49-F238E27FC236}">
                <a16:creationId xmlns:a16="http://schemas.microsoft.com/office/drawing/2014/main" id="{5FCDAF6A-5413-47A3-BE60-556941983AC4}"/>
              </a:ext>
            </a:extLst>
          </p:cNvPr>
          <p:cNvSpPr/>
          <p:nvPr/>
        </p:nvSpPr>
        <p:spPr>
          <a:xfrm>
            <a:off x="869642" y="5826615"/>
            <a:ext cx="7550202" cy="496727"/>
          </a:xfrm>
          <a:prstGeom prst="rect">
            <a:avLst/>
          </a:prstGeom>
          <a:solidFill>
            <a:schemeClr val="accent4">
              <a:lumMod val="20000"/>
              <a:lumOff val="80000"/>
            </a:schemeClr>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r>
              <a:rPr lang="ja-JP" altLang="ja-JP" sz="1100" dirty="0">
                <a:latin typeface="Meiryo UI" panose="020B0604030504040204" pitchFamily="50" charset="-128"/>
                <a:ea typeface="Meiryo UI" panose="020B0604030504040204" pitchFamily="50" charset="-128"/>
                <a:cs typeface="Meiryo UI" panose="020B0604030504040204" pitchFamily="50" charset="-128"/>
              </a:rPr>
              <a:t>こうした事例に該当しない場合でも、個別の事情によってサービスの利用を希望する場合は、市町村審査会の個別審査を受けることで、利用が認められる場合もあります。サービス希望理由や必要性を明らかにしたうえで市町村に相談しましょう。</a:t>
            </a: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24</a:t>
            </a:fld>
            <a:endParaRPr kumimoji="1" lang="ja-JP" altLang="en-US" dirty="0"/>
          </a:p>
        </p:txBody>
      </p:sp>
      <p:sp>
        <p:nvSpPr>
          <p:cNvPr id="6" name="正方形/長方形 5">
            <a:extLst>
              <a:ext uri="{FF2B5EF4-FFF2-40B4-BE49-F238E27FC236}">
                <a16:creationId xmlns:a16="http://schemas.microsoft.com/office/drawing/2014/main" id="{3D75E3F3-29EA-4690-924A-F1265A04574A}"/>
              </a:ext>
            </a:extLst>
          </p:cNvPr>
          <p:cNvSpPr/>
          <p:nvPr/>
        </p:nvSpPr>
        <p:spPr>
          <a:xfrm>
            <a:off x="774136" y="1391665"/>
            <a:ext cx="7741214" cy="3508006"/>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marL="342900" indent="-342900">
              <a:lnSpc>
                <a:spcPts val="1500"/>
              </a:lnSpc>
              <a:buFont typeface="+mj-lt"/>
              <a:buAutoNum type="arabicPeriod"/>
            </a:pPr>
            <a:r>
              <a:rPr lang="ja-JP" altLang="en-US" sz="1200" dirty="0">
                <a:solidFill>
                  <a:schemeClr val="tx1"/>
                </a:solidFill>
                <a:ea typeface="Meiryo UI"/>
                <a:cs typeface="Arial"/>
              </a:rPr>
              <a:t>障害者支援施設やグループホーム、精神科</a:t>
            </a:r>
            <a:r>
              <a:rPr lang="ja-JP" altLang="en-US" sz="1200">
                <a:solidFill>
                  <a:schemeClr val="tx1"/>
                </a:solidFill>
                <a:ea typeface="Meiryo UI"/>
                <a:cs typeface="Arial"/>
              </a:rPr>
              <a:t>病院等（</a:t>
            </a:r>
            <a:r>
              <a:rPr lang="en-US" altLang="ja-JP" sz="1200">
                <a:solidFill>
                  <a:schemeClr val="tx1"/>
                </a:solidFill>
                <a:ea typeface="Meiryo UI"/>
                <a:cs typeface="Arial"/>
              </a:rPr>
              <a:t>※</a:t>
            </a:r>
            <a:r>
              <a:rPr lang="ja-JP" altLang="en-US" sz="1200" dirty="0">
                <a:solidFill>
                  <a:schemeClr val="tx1"/>
                </a:solidFill>
                <a:ea typeface="Meiryo UI"/>
                <a:cs typeface="Arial"/>
              </a:rPr>
              <a:t>１）から地域での一人暮らしに移行した障害者等で、理解力や生活力等に不安がある者</a:t>
            </a:r>
          </a:p>
          <a:p>
            <a:pPr marL="342900" indent="-342900">
              <a:lnSpc>
                <a:spcPts val="1500"/>
              </a:lnSpc>
              <a:buFont typeface="+mj-lt"/>
              <a:buAutoNum type="arabicPeriod"/>
            </a:pPr>
            <a:r>
              <a:rPr lang="ja-JP" altLang="en-US" sz="1200" dirty="0">
                <a:solidFill>
                  <a:schemeClr val="tx1"/>
                </a:solidFill>
                <a:ea typeface="Meiryo UI"/>
                <a:cs typeface="Arial"/>
              </a:rPr>
              <a:t>現に一人で暮らしており、自立生活援助による支援が必要</a:t>
            </a:r>
            <a:r>
              <a:rPr lang="ja-JP" altLang="en-US" sz="1200">
                <a:solidFill>
                  <a:schemeClr val="tx1"/>
                </a:solidFill>
                <a:ea typeface="Meiryo UI"/>
                <a:cs typeface="Arial"/>
              </a:rPr>
              <a:t>な者（</a:t>
            </a:r>
            <a:r>
              <a:rPr lang="en-US" altLang="ja-JP" sz="1200">
                <a:solidFill>
                  <a:schemeClr val="tx1"/>
                </a:solidFill>
                <a:ea typeface="Meiryo UI"/>
                <a:cs typeface="Arial"/>
              </a:rPr>
              <a:t>※</a:t>
            </a:r>
            <a:r>
              <a:rPr lang="ja-JP" altLang="en-US" sz="1200" dirty="0">
                <a:solidFill>
                  <a:schemeClr val="tx1"/>
                </a:solidFill>
                <a:ea typeface="Meiryo UI"/>
                <a:cs typeface="Arial"/>
              </a:rPr>
              <a:t>２）</a:t>
            </a:r>
          </a:p>
          <a:p>
            <a:pPr marL="342900" indent="-342900">
              <a:lnSpc>
                <a:spcPts val="1500"/>
              </a:lnSpc>
              <a:buFont typeface="+mj-lt"/>
              <a:buAutoNum type="arabicPeriod"/>
            </a:pPr>
            <a:r>
              <a:rPr lang="ja-JP" altLang="en-US" sz="1200" dirty="0">
                <a:solidFill>
                  <a:schemeClr val="tx1"/>
                </a:solidFill>
                <a:ea typeface="Meiryo UI"/>
                <a:cs typeface="Arial"/>
              </a:rPr>
              <a:t>障害、疾病等の家族と同居して</a:t>
            </a:r>
            <a:r>
              <a:rPr lang="ja-JP" altLang="en-US" sz="1200">
                <a:solidFill>
                  <a:schemeClr val="tx1"/>
                </a:solidFill>
                <a:ea typeface="Meiryo UI"/>
                <a:cs typeface="Arial"/>
              </a:rPr>
              <a:t>おり、（障害者</a:t>
            </a:r>
            <a:r>
              <a:rPr lang="ja-JP" altLang="en-US" sz="1200" dirty="0">
                <a:solidFill>
                  <a:schemeClr val="tx1"/>
                </a:solidFill>
                <a:ea typeface="Meiryo UI"/>
                <a:cs typeface="Arial"/>
              </a:rPr>
              <a:t>同士で結婚している場合を含む）、家族による支援が見込めないため、実質的に一人暮らしと同様の状況であり、自立生活援助による支援が必要</a:t>
            </a:r>
            <a:r>
              <a:rPr lang="ja-JP" altLang="en-US" sz="1200">
                <a:solidFill>
                  <a:schemeClr val="tx1"/>
                </a:solidFill>
                <a:ea typeface="Meiryo UI"/>
                <a:cs typeface="Arial"/>
              </a:rPr>
              <a:t>な者（</a:t>
            </a:r>
            <a:r>
              <a:rPr lang="en-US" altLang="ja-JP" sz="1200">
                <a:solidFill>
                  <a:schemeClr val="tx1"/>
                </a:solidFill>
                <a:ea typeface="Meiryo UI"/>
                <a:cs typeface="Arial"/>
              </a:rPr>
              <a:t>※</a:t>
            </a:r>
            <a:r>
              <a:rPr lang="ja-JP" altLang="en-US" sz="1200" dirty="0">
                <a:solidFill>
                  <a:schemeClr val="tx1"/>
                </a:solidFill>
                <a:ea typeface="Meiryo UI"/>
                <a:cs typeface="Arial"/>
              </a:rPr>
              <a:t>２）</a:t>
            </a:r>
            <a:endParaRPr lang="en-US" altLang="ja-JP" sz="1100" dirty="0">
              <a:solidFill>
                <a:schemeClr val="tx1"/>
              </a:solidFill>
              <a:ea typeface="Meiryo UI"/>
              <a:cs typeface="Arial"/>
            </a:endParaRPr>
          </a:p>
          <a:p>
            <a:pPr>
              <a:lnSpc>
                <a:spcPts val="1500"/>
              </a:lnSpc>
            </a:pPr>
            <a:r>
              <a:rPr lang="en-US" altLang="ja-JP" sz="1000" dirty="0">
                <a:solidFill>
                  <a:schemeClr val="tx1"/>
                </a:solidFill>
                <a:ea typeface="Meiryo UI"/>
                <a:cs typeface="Arial"/>
              </a:rPr>
              <a:t>※</a:t>
            </a:r>
            <a:r>
              <a:rPr lang="ja-JP" altLang="en-US" sz="1000" dirty="0">
                <a:solidFill>
                  <a:schemeClr val="tx1"/>
                </a:solidFill>
                <a:ea typeface="Meiryo UI"/>
                <a:cs typeface="Arial"/>
              </a:rPr>
              <a:t>１  ① 障害者支援施設、のぞみの園、指定宿泊型自立訓練を行う</a:t>
            </a:r>
            <a:r>
              <a:rPr lang="ja-JP" altLang="en-US" sz="1000">
                <a:solidFill>
                  <a:schemeClr val="tx1"/>
                </a:solidFill>
                <a:ea typeface="Meiryo UI"/>
                <a:cs typeface="Arial"/>
              </a:rPr>
              <a:t>自立訓練（生活</a:t>
            </a:r>
            <a:r>
              <a:rPr lang="ja-JP" altLang="en-US" sz="1000" dirty="0">
                <a:solidFill>
                  <a:schemeClr val="tx1"/>
                </a:solidFill>
                <a:ea typeface="Meiryo UI"/>
                <a:cs typeface="Arial"/>
              </a:rPr>
              <a:t>訓練）事業所、</a:t>
            </a:r>
            <a:endParaRPr lang="en-US" altLang="ja-JP" sz="1000" dirty="0">
              <a:solidFill>
                <a:schemeClr val="tx1"/>
              </a:solidFill>
              <a:ea typeface="Meiryo UI"/>
              <a:cs typeface="Arial"/>
            </a:endParaRPr>
          </a:p>
          <a:p>
            <a:pPr>
              <a:lnSpc>
                <a:spcPts val="1500"/>
              </a:lnSpc>
            </a:pPr>
            <a:r>
              <a:rPr lang="ja-JP" altLang="en-US" sz="1000" dirty="0">
                <a:solidFill>
                  <a:schemeClr val="tx1"/>
                </a:solidFill>
                <a:ea typeface="Meiryo UI"/>
                <a:cs typeface="Arial"/>
              </a:rPr>
              <a:t>　　　　　  児童福祉施設又は療養介護を行う病院に入所していた障害者</a:t>
            </a:r>
            <a:endParaRPr lang="en-US" altLang="ja-JP" sz="1000" dirty="0">
              <a:solidFill>
                <a:schemeClr val="tx1"/>
              </a:solidFill>
              <a:ea typeface="Meiryo UI"/>
              <a:cs typeface="Arial"/>
            </a:endParaRPr>
          </a:p>
          <a:p>
            <a:pPr>
              <a:lnSpc>
                <a:spcPts val="1500"/>
              </a:lnSpc>
            </a:pPr>
            <a:r>
              <a:rPr lang="ja-JP" altLang="en-US" sz="1000" dirty="0">
                <a:solidFill>
                  <a:schemeClr val="tx1"/>
                </a:solidFill>
                <a:ea typeface="Meiryo UI"/>
                <a:cs typeface="Arial"/>
              </a:rPr>
              <a:t>　　　　　  </a:t>
            </a:r>
            <a:r>
              <a:rPr lang="en-US" altLang="ja-JP" sz="1000" dirty="0">
                <a:solidFill>
                  <a:schemeClr val="tx1"/>
                </a:solidFill>
                <a:ea typeface="Meiryo UI"/>
                <a:cs typeface="Arial"/>
              </a:rPr>
              <a:t>※</a:t>
            </a:r>
            <a:r>
              <a:rPr lang="ja-JP" altLang="en-US" sz="1000" dirty="0">
                <a:solidFill>
                  <a:schemeClr val="tx1"/>
                </a:solidFill>
                <a:ea typeface="Meiryo UI"/>
                <a:cs typeface="Arial"/>
              </a:rPr>
              <a:t>児童福祉施設に入所していた</a:t>
            </a:r>
            <a:r>
              <a:rPr lang="en-US" altLang="ja-JP" sz="1000" dirty="0">
                <a:solidFill>
                  <a:schemeClr val="tx1"/>
                </a:solidFill>
                <a:ea typeface="Meiryo UI"/>
                <a:cs typeface="Arial"/>
              </a:rPr>
              <a:t>18</a:t>
            </a:r>
            <a:r>
              <a:rPr lang="ja-JP" altLang="en-US" sz="1000" dirty="0">
                <a:solidFill>
                  <a:schemeClr val="tx1"/>
                </a:solidFill>
                <a:ea typeface="Meiryo UI"/>
                <a:cs typeface="Arial"/>
              </a:rPr>
              <a:t>歳以上の者、障害者支援施設等に入所していた</a:t>
            </a:r>
            <a:r>
              <a:rPr lang="en-US" altLang="ja-JP" sz="1000" dirty="0">
                <a:solidFill>
                  <a:schemeClr val="tx1"/>
                </a:solidFill>
                <a:ea typeface="Meiryo UI"/>
                <a:cs typeface="Arial"/>
              </a:rPr>
              <a:t>15</a:t>
            </a:r>
            <a:r>
              <a:rPr lang="ja-JP" altLang="en-US" sz="1000" dirty="0">
                <a:solidFill>
                  <a:schemeClr val="tx1"/>
                </a:solidFill>
                <a:ea typeface="Meiryo UI"/>
                <a:cs typeface="Arial"/>
              </a:rPr>
              <a:t>歳以上の障害者みなしの者も対象</a:t>
            </a:r>
          </a:p>
          <a:p>
            <a:pPr>
              <a:lnSpc>
                <a:spcPts val="1500"/>
              </a:lnSpc>
            </a:pPr>
            <a:r>
              <a:rPr lang="ja-JP" altLang="en-US" sz="1000" dirty="0">
                <a:solidFill>
                  <a:schemeClr val="tx1"/>
                </a:solidFill>
                <a:ea typeface="Meiryo UI"/>
                <a:cs typeface="Arial"/>
              </a:rPr>
              <a:t>　　　  ② 共同生活援助を行う住居又は福祉ホームに入居していた障害者</a:t>
            </a:r>
            <a:endParaRPr lang="en-US" altLang="ja-JP" sz="1000" dirty="0">
              <a:solidFill>
                <a:schemeClr val="tx1"/>
              </a:solidFill>
              <a:ea typeface="Meiryo UI"/>
              <a:cs typeface="Arial"/>
            </a:endParaRPr>
          </a:p>
          <a:p>
            <a:pPr>
              <a:lnSpc>
                <a:spcPts val="1500"/>
              </a:lnSpc>
            </a:pPr>
            <a:r>
              <a:rPr lang="ja-JP" altLang="en-US" sz="1000" dirty="0">
                <a:solidFill>
                  <a:schemeClr val="tx1"/>
                </a:solidFill>
                <a:ea typeface="Meiryo UI"/>
                <a:cs typeface="Arial"/>
              </a:rPr>
              <a:t>　　　  ③ 精神科病院に入院していた精神障害者</a:t>
            </a:r>
          </a:p>
          <a:p>
            <a:pPr>
              <a:lnSpc>
                <a:spcPts val="1500"/>
              </a:lnSpc>
            </a:pPr>
            <a:r>
              <a:rPr lang="ja-JP" altLang="en-US" sz="1000" dirty="0">
                <a:solidFill>
                  <a:schemeClr val="tx1"/>
                </a:solidFill>
                <a:ea typeface="Meiryo UI"/>
                <a:cs typeface="Arial"/>
              </a:rPr>
              <a:t>　　　  ④ 救護施設又は更生施設に入所していた障害者</a:t>
            </a:r>
            <a:endParaRPr lang="en-US" altLang="ja-JP" sz="1000" dirty="0">
              <a:solidFill>
                <a:schemeClr val="tx1"/>
              </a:solidFill>
              <a:ea typeface="Meiryo UI"/>
              <a:cs typeface="Arial"/>
            </a:endParaRPr>
          </a:p>
          <a:p>
            <a:pPr>
              <a:lnSpc>
                <a:spcPts val="1500"/>
              </a:lnSpc>
            </a:pPr>
            <a:r>
              <a:rPr lang="ja-JP" altLang="en-US" sz="1000" dirty="0">
                <a:solidFill>
                  <a:schemeClr val="tx1"/>
                </a:solidFill>
                <a:ea typeface="Meiryo UI"/>
                <a:cs typeface="Arial"/>
              </a:rPr>
              <a:t>　　　  ⑤ </a:t>
            </a:r>
            <a:r>
              <a:rPr lang="ja-JP" altLang="en-US" sz="1000">
                <a:solidFill>
                  <a:schemeClr val="tx1"/>
                </a:solidFill>
                <a:ea typeface="Meiryo UI"/>
                <a:cs typeface="Arial"/>
              </a:rPr>
              <a:t>刑事施設（刑務所</a:t>
            </a:r>
            <a:r>
              <a:rPr lang="ja-JP" altLang="en-US" sz="1000" dirty="0">
                <a:solidFill>
                  <a:schemeClr val="tx1"/>
                </a:solidFill>
                <a:ea typeface="Meiryo UI"/>
                <a:cs typeface="Arial"/>
              </a:rPr>
              <a:t>、少年刑務所、拘置所）、少年院に収容されていた障害者</a:t>
            </a:r>
          </a:p>
          <a:p>
            <a:pPr>
              <a:lnSpc>
                <a:spcPts val="1500"/>
              </a:lnSpc>
            </a:pPr>
            <a:r>
              <a:rPr lang="ja-JP" altLang="en-US" sz="1000" dirty="0">
                <a:solidFill>
                  <a:schemeClr val="tx1"/>
                </a:solidFill>
                <a:ea typeface="Meiryo UI"/>
                <a:cs typeface="Arial"/>
              </a:rPr>
              <a:t>　　　  ⑥ 更生保護施設に入所していた障害者又は自立更生促進センター、就業支援センター若しくは自立準備ホームに宿泊していた障害者　　　</a:t>
            </a:r>
            <a:br>
              <a:rPr lang="en-US" altLang="ja-JP" sz="1000" dirty="0">
                <a:solidFill>
                  <a:schemeClr val="tx1"/>
                </a:solidFill>
                <a:ea typeface="Meiryo UI"/>
                <a:cs typeface="Arial"/>
              </a:rPr>
            </a:br>
            <a:r>
              <a:rPr lang="en-US" altLang="ja-JP" sz="1000" dirty="0">
                <a:solidFill>
                  <a:schemeClr val="tx1"/>
                </a:solidFill>
                <a:ea typeface="Meiryo UI"/>
                <a:cs typeface="Arial"/>
              </a:rPr>
              <a:t>※</a:t>
            </a:r>
            <a:r>
              <a:rPr lang="ja-JP" altLang="en-US" sz="1000" dirty="0">
                <a:solidFill>
                  <a:schemeClr val="tx1"/>
                </a:solidFill>
                <a:ea typeface="Meiryo UI"/>
                <a:cs typeface="Arial"/>
              </a:rPr>
              <a:t>２　自立生活援助による支援が必要な者の例</a:t>
            </a:r>
          </a:p>
          <a:p>
            <a:pPr>
              <a:lnSpc>
                <a:spcPts val="1500"/>
              </a:lnSpc>
            </a:pPr>
            <a:r>
              <a:rPr lang="ja-JP" altLang="en-US" sz="1000" dirty="0">
                <a:solidFill>
                  <a:schemeClr val="tx1"/>
                </a:solidFill>
                <a:ea typeface="Meiryo UI"/>
                <a:cs typeface="Arial"/>
              </a:rPr>
              <a:t>　　　  ① 地域移行支援の対象要件に該当する障害者施設に入所していた者や精神科病院に入院していた者等であり、理解力や生活力を補う観点</a:t>
            </a:r>
            <a:r>
              <a:rPr lang="en-US" altLang="ja-JP" sz="1000" dirty="0">
                <a:solidFill>
                  <a:schemeClr val="tx1"/>
                </a:solidFill>
                <a:ea typeface="Meiryo UI"/>
                <a:cs typeface="Arial"/>
              </a:rPr>
              <a:t>	</a:t>
            </a:r>
            <a:r>
              <a:rPr lang="ja-JP" altLang="en-US" sz="1000" dirty="0">
                <a:solidFill>
                  <a:schemeClr val="tx1"/>
                </a:solidFill>
                <a:ea typeface="Meiryo UI"/>
                <a:cs typeface="Arial"/>
              </a:rPr>
              <a:t>から支援が必要と認められる場合　</a:t>
            </a:r>
            <a:endParaRPr lang="en-US" altLang="ja-JP" sz="1000" dirty="0">
              <a:solidFill>
                <a:schemeClr val="tx1"/>
              </a:solidFill>
              <a:ea typeface="Meiryo UI"/>
              <a:cs typeface="Arial"/>
            </a:endParaRPr>
          </a:p>
          <a:p>
            <a:pPr>
              <a:lnSpc>
                <a:spcPts val="1500"/>
              </a:lnSpc>
            </a:pPr>
            <a:r>
              <a:rPr lang="ja-JP" altLang="en-US" sz="1000" dirty="0">
                <a:solidFill>
                  <a:schemeClr val="tx1"/>
                </a:solidFill>
                <a:ea typeface="Meiryo UI"/>
                <a:cs typeface="Arial"/>
              </a:rPr>
              <a:t>　　　  ② 人間関係や環境の変化等によって、一人暮らしや地域生活を継続することが困難と</a:t>
            </a:r>
            <a:r>
              <a:rPr lang="ja-JP" altLang="en-US" sz="1000">
                <a:solidFill>
                  <a:schemeClr val="tx1"/>
                </a:solidFill>
                <a:ea typeface="Meiryo UI"/>
                <a:cs typeface="Arial"/>
              </a:rPr>
              <a:t>認められる場合（家族</a:t>
            </a:r>
            <a:r>
              <a:rPr lang="ja-JP" altLang="en-US" sz="1000" dirty="0">
                <a:solidFill>
                  <a:schemeClr val="tx1"/>
                </a:solidFill>
                <a:ea typeface="Meiryo UI"/>
                <a:cs typeface="Arial"/>
              </a:rPr>
              <a:t>の死亡、入退院の繰返し等）</a:t>
            </a:r>
            <a:endParaRPr lang="en-US" altLang="ja-JP" sz="1000" dirty="0">
              <a:solidFill>
                <a:schemeClr val="tx1"/>
              </a:solidFill>
              <a:ea typeface="Meiryo UI"/>
              <a:cs typeface="Arial"/>
            </a:endParaRPr>
          </a:p>
          <a:p>
            <a:pPr>
              <a:lnSpc>
                <a:spcPts val="1500"/>
              </a:lnSpc>
            </a:pPr>
            <a:r>
              <a:rPr lang="ja-JP" altLang="en-US" sz="1000" dirty="0">
                <a:solidFill>
                  <a:schemeClr val="tx1"/>
                </a:solidFill>
                <a:ea typeface="Meiryo UI"/>
                <a:cs typeface="Arial"/>
              </a:rPr>
              <a:t>　　　  ③ その他、市町村審査会における個別審査を経てその必要性を判断した上で適当を認められる場合</a:t>
            </a:r>
          </a:p>
        </p:txBody>
      </p:sp>
      <p:sp>
        <p:nvSpPr>
          <p:cNvPr id="10" name="フローチャート: 端子 9">
            <a:extLst>
              <a:ext uri="{FF2B5EF4-FFF2-40B4-BE49-F238E27FC236}">
                <a16:creationId xmlns:a16="http://schemas.microsoft.com/office/drawing/2014/main" id="{8BACB3C5-27CC-415E-8EA3-311CBE2C2382}"/>
              </a:ext>
            </a:extLst>
          </p:cNvPr>
          <p:cNvSpPr/>
          <p:nvPr/>
        </p:nvSpPr>
        <p:spPr>
          <a:xfrm>
            <a:off x="774136" y="4963885"/>
            <a:ext cx="1043778" cy="216164"/>
          </a:xfrm>
          <a:prstGeom prst="flowChartTerminato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ポイント</a:t>
            </a:r>
          </a:p>
        </p:txBody>
      </p:sp>
      <p:sp>
        <p:nvSpPr>
          <p:cNvPr id="14" name="タイトル 1">
            <a:extLst>
              <a:ext uri="{FF2B5EF4-FFF2-40B4-BE49-F238E27FC236}">
                <a16:creationId xmlns:a16="http://schemas.microsoft.com/office/drawing/2014/main" id="{26C4016C-0EA8-4431-B99F-EB93ED394E6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２）サービスの対象者</a:t>
            </a:r>
            <a:endParaRPr lang="ja-JP" altLang="en-US" strike="sngStrike" dirty="0">
              <a:solidFill>
                <a:srgbClr val="00B050"/>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DAF93D7-9BBB-4757-BB32-5DC241BFA5B3}"/>
              </a:ext>
            </a:extLst>
          </p:cNvPr>
          <p:cNvCxnSpPr>
            <a:cxnSpLocks/>
          </p:cNvCxnSpPr>
          <p:nvPr/>
        </p:nvCxnSpPr>
        <p:spPr>
          <a:xfrm>
            <a:off x="5083636" y="1623511"/>
            <a:ext cx="25363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732B0F49-375F-4EAC-9180-C2A1C06ABB0B}"/>
              </a:ext>
            </a:extLst>
          </p:cNvPr>
          <p:cNvCxnSpPr>
            <a:cxnSpLocks/>
          </p:cNvCxnSpPr>
          <p:nvPr/>
        </p:nvCxnSpPr>
        <p:spPr>
          <a:xfrm>
            <a:off x="1221385" y="1984917"/>
            <a:ext cx="143472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722519E-B0F7-480B-9849-F9C0A8A8B57B}"/>
              </a:ext>
            </a:extLst>
          </p:cNvPr>
          <p:cNvCxnSpPr>
            <a:cxnSpLocks/>
          </p:cNvCxnSpPr>
          <p:nvPr/>
        </p:nvCxnSpPr>
        <p:spPr>
          <a:xfrm>
            <a:off x="6211396" y="2193922"/>
            <a:ext cx="17830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CD7DEB0-E238-47A5-ACC8-173F6D945F1B}"/>
              </a:ext>
            </a:extLst>
          </p:cNvPr>
          <p:cNvCxnSpPr>
            <a:cxnSpLocks/>
          </p:cNvCxnSpPr>
          <p:nvPr/>
        </p:nvCxnSpPr>
        <p:spPr>
          <a:xfrm>
            <a:off x="1221385" y="2385511"/>
            <a:ext cx="205303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吹き出し: 角を丸めた四角形 17">
            <a:extLst>
              <a:ext uri="{FF2B5EF4-FFF2-40B4-BE49-F238E27FC236}">
                <a16:creationId xmlns:a16="http://schemas.microsoft.com/office/drawing/2014/main" id="{AA18F4E6-D8B8-4D0E-AC56-FA5DF2806504}"/>
              </a:ext>
            </a:extLst>
          </p:cNvPr>
          <p:cNvSpPr/>
          <p:nvPr/>
        </p:nvSpPr>
        <p:spPr>
          <a:xfrm>
            <a:off x="4100323" y="213323"/>
            <a:ext cx="4502989" cy="601702"/>
          </a:xfrm>
          <a:prstGeom prst="wedgeRoundRectCallout">
            <a:avLst>
              <a:gd name="adj1" fmla="val -52442"/>
              <a:gd name="adj2" fmla="val 19934"/>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相談支援専門員のアセスメントにより自立生活援助を必要とする根拠を明確に示すことが大事</a:t>
            </a:r>
          </a:p>
        </p:txBody>
      </p:sp>
      <p:sp>
        <p:nvSpPr>
          <p:cNvPr id="2" name="楕円 1">
            <a:extLst>
              <a:ext uri="{FF2B5EF4-FFF2-40B4-BE49-F238E27FC236}">
                <a16:creationId xmlns:a16="http://schemas.microsoft.com/office/drawing/2014/main" id="{B8089F14-3680-4D4C-8010-7255E3546712}"/>
              </a:ext>
            </a:extLst>
          </p:cNvPr>
          <p:cNvSpPr/>
          <p:nvPr/>
        </p:nvSpPr>
        <p:spPr>
          <a:xfrm>
            <a:off x="808641" y="1432398"/>
            <a:ext cx="192024" cy="1911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61E39855-19CA-4B7B-94AE-0FF55D584FB9}"/>
              </a:ext>
            </a:extLst>
          </p:cNvPr>
          <p:cNvSpPr/>
          <p:nvPr/>
        </p:nvSpPr>
        <p:spPr>
          <a:xfrm>
            <a:off x="822328" y="1816700"/>
            <a:ext cx="192024" cy="1911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E7D264BE-7DBD-4E94-82A2-67EC191F8F29}"/>
              </a:ext>
            </a:extLst>
          </p:cNvPr>
          <p:cNvSpPr/>
          <p:nvPr/>
        </p:nvSpPr>
        <p:spPr>
          <a:xfrm>
            <a:off x="822328" y="2034672"/>
            <a:ext cx="192024" cy="1911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20642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628650" y="1128889"/>
            <a:ext cx="8099714" cy="5592587"/>
          </a:xfrm>
        </p:spPr>
        <p:txBody>
          <a:bodyPr>
            <a:norm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自立生活援助は、定期的な訪問や随時の通報を受けた訪問、利用者からの相談対応等により、ご本人の　地域での生活を支えていくサービスです。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サービスの提供期間についてはご本人の状況やニーズを適切に把握し、市町村とも調整していくことが必要です。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自立生活援助のような支援</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れまで広く相談支援事業所や障害福祉サービス事業所が担ってきました。障害者が地域で一人暮らしをすることに対するさまざまな相談や調整を自立生活援助という障害福祉サービスに制度化されたことで、障害者のニーズを捉えた的確な支援を明確に実施することができ、地域移行の促進に寄与することが期待さ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C481230B-42B9-449D-99E0-BBBA3A2C7438}"/>
              </a:ext>
            </a:extLst>
          </p:cNvPr>
          <p:cNvSpPr/>
          <p:nvPr/>
        </p:nvSpPr>
        <p:spPr>
          <a:xfrm>
            <a:off x="774136" y="2060586"/>
            <a:ext cx="7741214" cy="1681292"/>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自立生活援助のサービス内容</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「標準利用期間（</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年間</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わたり、自立生活援助事業所の地域生活支援員が定期的な居宅訪問や随時の通報を受けて行う訪問、当該利用者からの相談対応等より、当該利用者の日常生活における課題を把握し、必要な情報の提供及び助言、関係機関との連絡調整等を行う。」</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年度報酬改定により、</a:t>
            </a:r>
            <a:r>
              <a:rPr kumimoji="0"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標準利用期間（</a:t>
            </a:r>
            <a:r>
              <a:rPr kumimoji="0"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年間）を超えて更にサービスが必要な場合</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は、市町村　審査会の個別審査を要件とした上で、</a:t>
            </a:r>
            <a:r>
              <a:rPr kumimoji="0"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原則１回ではなく、複数回の更新が認められる</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ことになりました。</a:t>
            </a:r>
          </a:p>
        </p:txBody>
      </p:sp>
      <p:sp>
        <p:nvSpPr>
          <p:cNvPr id="12" name="正方形/長方形 11">
            <a:extLst>
              <a:ext uri="{FF2B5EF4-FFF2-40B4-BE49-F238E27FC236}">
                <a16:creationId xmlns:a16="http://schemas.microsoft.com/office/drawing/2014/main" id="{4D457E0A-DE73-4B94-AD56-76B47714B473}"/>
              </a:ext>
            </a:extLst>
          </p:cNvPr>
          <p:cNvSpPr/>
          <p:nvPr/>
        </p:nvSpPr>
        <p:spPr>
          <a:xfrm>
            <a:off x="701393" y="3911632"/>
            <a:ext cx="7741214" cy="1396347"/>
          </a:xfrm>
          <a:prstGeom prst="rect">
            <a:avLst/>
          </a:prstGeom>
          <a:solidFill>
            <a:schemeClr val="accent4">
              <a:lumMod val="20000"/>
              <a:lumOff val="80000"/>
            </a:schemeClr>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標準利用期間は</a:t>
            </a:r>
            <a:r>
              <a:rPr kumimoji="0" lang="en-US" altLang="ja-JP"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年間とされていますが、更新することが可能です。</a:t>
            </a:r>
            <a:endParaRPr kumimoji="0" lang="en-US" altLang="ja-JP"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更新には市町村審査会の個別審査が必要となりますので、相談支援専門員と連携し、これまでの支援経過や目標の達成具合、更新することで見込まれる成果などを明らかにし、市町村に相談するとよいでしょう。</a:t>
            </a:r>
            <a:endParaRPr kumimoji="0"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支給決定期間内に十分な効果が得られず、引続きサービスを利用することによって改善の見込みがあるなどと判断されれば、更新が可能となります。</a:t>
            </a:r>
            <a:endParaRPr kumimoji="0" lang="ja-JP"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フローチャート: 端子 12">
            <a:extLst>
              <a:ext uri="{FF2B5EF4-FFF2-40B4-BE49-F238E27FC236}">
                <a16:creationId xmlns:a16="http://schemas.microsoft.com/office/drawing/2014/main" id="{3649964F-2EEF-45BB-97D9-1B96F2238F1C}"/>
              </a:ext>
            </a:extLst>
          </p:cNvPr>
          <p:cNvSpPr/>
          <p:nvPr/>
        </p:nvSpPr>
        <p:spPr>
          <a:xfrm>
            <a:off x="701393" y="3804022"/>
            <a:ext cx="934921" cy="215218"/>
          </a:xfrm>
          <a:prstGeom prst="flowChartTerminato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ポイント</a:t>
            </a:r>
          </a:p>
        </p:txBody>
      </p:sp>
      <p:sp>
        <p:nvSpPr>
          <p:cNvPr id="15" name="タイトル 1">
            <a:extLst>
              <a:ext uri="{FF2B5EF4-FFF2-40B4-BE49-F238E27FC236}">
                <a16:creationId xmlns:a16="http://schemas.microsoft.com/office/drawing/2014/main" id="{3FEBAD73-F6F6-4871-8103-757523B73E8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３）サービスの内容</a:t>
            </a:r>
            <a:endParaRPr kumimoji="1" lang="ja-JP" altLang="en-US" sz="2800" b="0" i="0" u="none" strike="sngStrike" kern="1200" cap="none" spc="0" normalizeH="0" baseline="0" noProof="0" dirty="0">
              <a:ln>
                <a:noFill/>
              </a:ln>
              <a:solidFill>
                <a:srgbClr val="00B050"/>
              </a:solidFill>
              <a:effectLst/>
              <a:uLnTx/>
              <a:uFillTx/>
              <a:latin typeface="Meiryo UI" panose="020B0604030504040204" pitchFamily="50" charset="-128"/>
              <a:ea typeface="Meiryo UI" panose="020B0604030504040204" pitchFamily="50" charset="-128"/>
              <a:cs typeface="+mj-cs"/>
            </a:endParaRPr>
          </a:p>
        </p:txBody>
      </p:sp>
      <p:cxnSp>
        <p:nvCxnSpPr>
          <p:cNvPr id="9" name="直線コネクタ 8">
            <a:extLst>
              <a:ext uri="{FF2B5EF4-FFF2-40B4-BE49-F238E27FC236}">
                <a16:creationId xmlns:a16="http://schemas.microsoft.com/office/drawing/2014/main" id="{412DEA7D-DE11-42E3-8275-4F9A61CD6214}"/>
              </a:ext>
            </a:extLst>
          </p:cNvPr>
          <p:cNvCxnSpPr>
            <a:cxnSpLocks/>
          </p:cNvCxnSpPr>
          <p:nvPr/>
        </p:nvCxnSpPr>
        <p:spPr>
          <a:xfrm>
            <a:off x="3673678" y="4353478"/>
            <a:ext cx="13382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279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628650" y="1128889"/>
            <a:ext cx="7886700" cy="4851781"/>
          </a:xfrm>
        </p:spPr>
        <p:txBody>
          <a:bodyPr>
            <a:normAutofit/>
          </a:bodyPr>
          <a:lstStyle/>
          <a:p>
            <a:pPr marL="0" indent="0">
              <a:buNone/>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endParaRPr lang="ja-JP"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26</a:t>
            </a:fld>
            <a:endParaRPr kumimoji="1" lang="ja-JP" altLang="en-US"/>
          </a:p>
        </p:txBody>
      </p:sp>
      <p:sp>
        <p:nvSpPr>
          <p:cNvPr id="7" name="コンテンツ プレースホルダー 2">
            <a:extLst>
              <a:ext uri="{FF2B5EF4-FFF2-40B4-BE49-F238E27FC236}">
                <a16:creationId xmlns:a16="http://schemas.microsoft.com/office/drawing/2014/main" id="{30EED30C-400F-4001-9AC7-BCE4AF4842F7}"/>
              </a:ext>
            </a:extLst>
          </p:cNvPr>
          <p:cNvSpPr txBox="1">
            <a:spLocks/>
          </p:cNvSpPr>
          <p:nvPr/>
        </p:nvSpPr>
        <p:spPr>
          <a:xfrm>
            <a:off x="781050" y="1281289"/>
            <a:ext cx="7886700" cy="5211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自立生活援助の実施主体の要件については、「指定障害福祉サービス事業者（居宅介護、重度訪問介護、同行援護、行動援護、宿泊型自立訓練又は共同生活援助の事業を行うものに限る。）、指定障害者支援施設又は指定相談支援事業者でなければならない」と定められています。</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（基準省令　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条の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　解釈通知　第十四の３）</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ただし、これまで別々の者を配置することとしていた「サービス管理責任者」と 「地域生活支援員」について、令和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年度よりその兼務が認められています。この際、基本報酬の算定に当たっての地域生活支援員の人数については、サービス管理責任者と兼務する地域生活支援員は１人につき</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0.5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人とみなして算定します。</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自立生活援助事業者は、地域生活支援員が、概ね週に１回以上、利用者の居宅を訪問し、利用者の心身の状況やその置かれている環境、日常生活全般の状況について把握し、必要な情報提供や助言・相談、障害福祉サービス事業者や医療機関等との連絡調整を行うこととされています。</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利用者からの通報があった場合には、速やかに電話による対応や利用者の居宅等に訪問し状況把握を行った上で、必要な情報提供や助言・相談、障害福祉サービス事業者や医療機関等との連絡調整を行うこととされています。</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利用者の心身の状況や障害の特性に応じて、携帯電話等により利用者や家族と常時の連絡体制確保することとしています。</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これらのサービス提供体制により、利用者の安定的な居宅生活が継続できるよう支援することとしています。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a:extLst>
              <a:ext uri="{FF2B5EF4-FFF2-40B4-BE49-F238E27FC236}">
                <a16:creationId xmlns:a16="http://schemas.microsoft.com/office/drawing/2014/main" id="{93FFE2DD-AD45-4819-A97C-E09DF2305799}"/>
              </a:ext>
            </a:extLst>
          </p:cNvPr>
          <p:cNvSpPr/>
          <p:nvPr/>
        </p:nvSpPr>
        <p:spPr>
          <a:xfrm>
            <a:off x="1110566" y="2512128"/>
            <a:ext cx="6592819" cy="722775"/>
          </a:xfrm>
          <a:prstGeom prst="rect">
            <a:avLst/>
          </a:prstGeom>
          <a:solidFill>
            <a:schemeClr val="accent2">
              <a:lumMod val="20000"/>
              <a:lumOff val="80000"/>
            </a:schemeClr>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・サービス管理責任者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：１以上</a:t>
            </a: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・地域生活支援員１</a:t>
            </a:r>
            <a:r>
              <a:rPr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　（</a:t>
            </a:r>
            <a:r>
              <a:rPr lang="en-US" altLang="ja-JP" sz="140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が標準）</a:t>
            </a:r>
          </a:p>
        </p:txBody>
      </p:sp>
      <p:sp>
        <p:nvSpPr>
          <p:cNvPr id="9" name="正方形/長方形 8">
            <a:extLst>
              <a:ext uri="{FF2B5EF4-FFF2-40B4-BE49-F238E27FC236}">
                <a16:creationId xmlns:a16="http://schemas.microsoft.com/office/drawing/2014/main" id="{AA1A35C8-FF00-4C18-8726-FDE5D156B0B8}"/>
              </a:ext>
            </a:extLst>
          </p:cNvPr>
          <p:cNvSpPr/>
          <p:nvPr/>
        </p:nvSpPr>
        <p:spPr>
          <a:xfrm>
            <a:off x="1110566" y="2301904"/>
            <a:ext cx="4752000" cy="215218"/>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自立生活援助のサービス提供に当たっての人員配置基準</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13" name="タイトル 1">
            <a:extLst>
              <a:ext uri="{FF2B5EF4-FFF2-40B4-BE49-F238E27FC236}">
                <a16:creationId xmlns:a16="http://schemas.microsoft.com/office/drawing/2014/main" id="{8C03D9FC-340C-4286-9F25-E098C36BB8A5}"/>
              </a:ext>
            </a:extLst>
          </p:cNvPr>
          <p:cNvSpPr txBox="1">
            <a:spLocks/>
          </p:cNvSpPr>
          <p:nvPr/>
        </p:nvSpPr>
        <p:spPr>
          <a:xfrm>
            <a:off x="628650" y="365126"/>
            <a:ext cx="7886700" cy="6847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（参考）サービスの実施要件と提供体制</a:t>
            </a:r>
            <a:endParaRPr lang="ja-JP" altLang="en-US" strike="sngStrike" dirty="0">
              <a:latin typeface="Meiryo UI" panose="020B0604030504040204" pitchFamily="50" charset="-128"/>
              <a:ea typeface="Meiryo UI" panose="020B0604030504040204" pitchFamily="50" charset="-128"/>
            </a:endParaRPr>
          </a:p>
        </p:txBody>
      </p:sp>
      <p:cxnSp>
        <p:nvCxnSpPr>
          <p:cNvPr id="11" name="直線コネクタ 10">
            <a:extLst>
              <a:ext uri="{FF2B5EF4-FFF2-40B4-BE49-F238E27FC236}">
                <a16:creationId xmlns:a16="http://schemas.microsoft.com/office/drawing/2014/main" id="{23D28D36-47A2-45F4-9360-12E4A6BD04E9}"/>
              </a:ext>
            </a:extLst>
          </p:cNvPr>
          <p:cNvCxnSpPr>
            <a:cxnSpLocks/>
          </p:cNvCxnSpPr>
          <p:nvPr/>
        </p:nvCxnSpPr>
        <p:spPr>
          <a:xfrm>
            <a:off x="1110566" y="3869561"/>
            <a:ext cx="306193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791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a:extLst>
              <a:ext uri="{FF2B5EF4-FFF2-40B4-BE49-F238E27FC236}">
                <a16:creationId xmlns:a16="http://schemas.microsoft.com/office/drawing/2014/main" id="{026327F1-83A3-4FD4-B908-6FC0A9A6DAAE}"/>
              </a:ext>
            </a:extLst>
          </p:cNvPr>
          <p:cNvSpPr txBox="1">
            <a:spLocks/>
          </p:cNvSpPr>
          <p:nvPr/>
        </p:nvSpPr>
        <p:spPr>
          <a:xfrm>
            <a:off x="781050" y="1281289"/>
            <a:ext cx="7886700" cy="5211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年度の報酬改定を受け、報酬単価は以下のとおり設定されています。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１：令和３年度報酬改定により、自立生活</a:t>
            </a:r>
            <a:r>
              <a:rPr lang="ja-JP" altLang="en-US" sz="1400">
                <a:latin typeface="Meiryo UI" panose="020B0604030504040204" pitchFamily="50" charset="-128"/>
                <a:ea typeface="Meiryo UI" panose="020B0604030504040204" pitchFamily="50" charset="-128"/>
                <a:cs typeface="Meiryo UI" panose="020B0604030504040204" pitchFamily="50" charset="-128"/>
              </a:rPr>
              <a:t>援助サービス費（</a:t>
            </a:r>
            <a:r>
              <a:rPr lang="en-US" altLang="ja-JP" sz="1400">
                <a:latin typeface="Meiryo UI" panose="020B0604030504040204" pitchFamily="50" charset="-128"/>
                <a:ea typeface="Meiryo UI" panose="020B0604030504040204" pitchFamily="50" charset="-128"/>
                <a:cs typeface="Meiryo UI" panose="020B0604030504040204" pitchFamily="50" charset="-128"/>
              </a:rPr>
              <a:t>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）の対象者に、退所等から１年以内の者の他、同居家族の死亡等により単身生活を開始した日から１年以内の者が加えられています。</a:t>
            </a:r>
          </a:p>
        </p:txBody>
      </p:sp>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628650" y="1128889"/>
            <a:ext cx="7886700" cy="4851781"/>
          </a:xfrm>
        </p:spPr>
        <p:txBody>
          <a:bodyPr>
            <a:normAutofit/>
          </a:bodyPr>
          <a:lstStyle/>
          <a:p>
            <a:pPr marL="0" indent="0">
              <a:buNone/>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27</a:t>
            </a:fld>
            <a:endParaRPr kumimoji="1" lang="ja-JP" altLang="en-US"/>
          </a:p>
        </p:txBody>
      </p:sp>
      <p:graphicFrame>
        <p:nvGraphicFramePr>
          <p:cNvPr id="7" name="表 6">
            <a:extLst>
              <a:ext uri="{FF2B5EF4-FFF2-40B4-BE49-F238E27FC236}">
                <a16:creationId xmlns:a16="http://schemas.microsoft.com/office/drawing/2014/main" id="{95CEE0DA-E1F2-4443-9870-1F15C9C81AFC}"/>
              </a:ext>
            </a:extLst>
          </p:cNvPr>
          <p:cNvGraphicFramePr>
            <a:graphicFrameLocks noGrp="1"/>
          </p:cNvGraphicFramePr>
          <p:nvPr/>
        </p:nvGraphicFramePr>
        <p:xfrm>
          <a:off x="664027" y="1673478"/>
          <a:ext cx="7815946" cy="3120464"/>
        </p:xfrm>
        <a:graphic>
          <a:graphicData uri="http://schemas.openxmlformats.org/drawingml/2006/table">
            <a:tbl>
              <a:tblPr firstRow="1" firstCol="1" bandRow="1">
                <a:tableStyleId>{F2DE63D5-997A-4646-A377-4702673A728D}</a:tableStyleId>
              </a:tblPr>
              <a:tblGrid>
                <a:gridCol w="1216241">
                  <a:extLst>
                    <a:ext uri="{9D8B030D-6E8A-4147-A177-3AD203B41FA5}">
                      <a16:colId xmlns:a16="http://schemas.microsoft.com/office/drawing/2014/main" val="4240647383"/>
                    </a:ext>
                  </a:extLst>
                </a:gridCol>
                <a:gridCol w="5299969">
                  <a:extLst>
                    <a:ext uri="{9D8B030D-6E8A-4147-A177-3AD203B41FA5}">
                      <a16:colId xmlns:a16="http://schemas.microsoft.com/office/drawing/2014/main" val="2938873473"/>
                    </a:ext>
                  </a:extLst>
                </a:gridCol>
                <a:gridCol w="1299736">
                  <a:extLst>
                    <a:ext uri="{9D8B030D-6E8A-4147-A177-3AD203B41FA5}">
                      <a16:colId xmlns:a16="http://schemas.microsoft.com/office/drawing/2014/main" val="316683933"/>
                    </a:ext>
                  </a:extLst>
                </a:gridCol>
              </a:tblGrid>
              <a:tr h="464472">
                <a:tc gridSpan="3">
                  <a:txBody>
                    <a:bodyPr/>
                    <a:lstStyle/>
                    <a:p>
                      <a:pPr marL="133350" marR="133350" algn="ctr">
                        <a:lnSpc>
                          <a:spcPts val="1200"/>
                        </a:lnSpc>
                        <a:spcAft>
                          <a:spcPts val="600"/>
                        </a:spcAft>
                      </a:pPr>
                      <a:r>
                        <a:rPr lang="ja-JP" sz="1200" dirty="0">
                          <a:solidFill>
                            <a:schemeClr val="tx1"/>
                          </a:solidFill>
                          <a:effectLst/>
                          <a:latin typeface="Meiryo UI" panose="020B0604030504040204" pitchFamily="50" charset="-128"/>
                          <a:ea typeface="Meiryo UI" panose="020B0604030504040204" pitchFamily="50" charset="-128"/>
                        </a:rPr>
                        <a:t>主な</a:t>
                      </a:r>
                      <a:r>
                        <a:rPr lang="ja-JP" sz="1200">
                          <a:solidFill>
                            <a:schemeClr val="tx1"/>
                          </a:solidFill>
                          <a:effectLst/>
                          <a:latin typeface="Meiryo UI" panose="020B0604030504040204" pitchFamily="50" charset="-128"/>
                          <a:ea typeface="Meiryo UI" panose="020B0604030504040204" pitchFamily="50" charset="-128"/>
                        </a:rPr>
                        <a:t>基本報酬（※</a:t>
                      </a:r>
                      <a:r>
                        <a:rPr lang="ja-JP" sz="1200" dirty="0">
                          <a:solidFill>
                            <a:schemeClr val="tx1"/>
                          </a:solidFill>
                          <a:effectLst/>
                          <a:latin typeface="Meiryo UI" panose="020B0604030504040204" pitchFamily="50" charset="-128"/>
                          <a:ea typeface="Meiryo UI" panose="020B0604030504040204" pitchFamily="50" charset="-128"/>
                        </a:rPr>
                        <a:t>１）</a:t>
                      </a:r>
                      <a:endParaRPr lang="ja-JP" sz="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hMerge="1">
                  <a:txBody>
                    <a:bodyPr/>
                    <a:lstStyle/>
                    <a:p>
                      <a:pPr marL="133350" marR="133350" algn="ctr">
                        <a:lnSpc>
                          <a:spcPts val="1200"/>
                        </a:lnSpc>
                        <a:spcAft>
                          <a:spcPts val="600"/>
                        </a:spcAft>
                      </a:pPr>
                      <a:endPar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1719104"/>
                  </a:ext>
                </a:extLst>
              </a:tr>
              <a:tr h="490046">
                <a:tc rowSpan="2">
                  <a:txBody>
                    <a:bodyPr/>
                    <a:lstStyle/>
                    <a:p>
                      <a:pPr algn="ct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自立生活援助</a:t>
                      </a:r>
                      <a:endParaRPr lang="en-US" altLang="ja-JP" sz="1200" b="0" dirty="0">
                        <a:solidFill>
                          <a:schemeClr val="tx1"/>
                        </a:solidFill>
                        <a:effectLst/>
                        <a:latin typeface="Meiryo UI" panose="020B0604030504040204" pitchFamily="50" charset="-128"/>
                        <a:ea typeface="Meiryo UI" panose="020B0604030504040204" pitchFamily="50" charset="-128"/>
                      </a:endParaRPr>
                    </a:p>
                    <a:p>
                      <a:pPr algn="ctr">
                        <a:lnSpc>
                          <a:spcPts val="1200"/>
                        </a:lnSpc>
                        <a:spcAft>
                          <a:spcPts val="300"/>
                        </a:spcAft>
                      </a:pPr>
                      <a:r>
                        <a:rPr lang="ja-JP" sz="1200" b="0">
                          <a:solidFill>
                            <a:schemeClr val="tx1"/>
                          </a:solidFill>
                          <a:effectLst/>
                          <a:latin typeface="Meiryo UI" panose="020B0604030504040204" pitchFamily="50" charset="-128"/>
                          <a:ea typeface="Meiryo UI" panose="020B0604030504040204" pitchFamily="50" charset="-128"/>
                        </a:rPr>
                        <a:t>サービス費（Ⅰ</a:t>
                      </a:r>
                      <a:r>
                        <a:rPr lang="ja-JP" sz="1200" b="0" dirty="0">
                          <a:solidFill>
                            <a:schemeClr val="tx1"/>
                          </a:solidFill>
                          <a:effectLst/>
                          <a:latin typeface="Meiryo UI" panose="020B0604030504040204" pitchFamily="50" charset="-128"/>
                          <a:ea typeface="Meiryo UI" panose="020B0604030504040204" pitchFamily="50" charset="-128"/>
                        </a:rPr>
                        <a:t>）</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200"/>
                        </a:lnSpc>
                        <a:spcAft>
                          <a:spcPts val="300"/>
                        </a:spcAft>
                      </a:pPr>
                      <a:r>
                        <a:rPr lang="ja-JP" sz="1200" b="0">
                          <a:solidFill>
                            <a:schemeClr val="tx1"/>
                          </a:solidFill>
                          <a:effectLst/>
                          <a:latin typeface="Meiryo UI" panose="020B0604030504040204" pitchFamily="50" charset="-128"/>
                          <a:ea typeface="Meiryo UI" panose="020B0604030504040204" pitchFamily="50" charset="-128"/>
                        </a:rPr>
                        <a:t>（１</a:t>
                      </a:r>
                      <a:r>
                        <a:rPr lang="ja-JP" sz="1200" b="0" dirty="0">
                          <a:solidFill>
                            <a:schemeClr val="tx1"/>
                          </a:solidFill>
                          <a:effectLst/>
                          <a:latin typeface="Meiryo UI" panose="020B0604030504040204" pitchFamily="50" charset="-128"/>
                          <a:ea typeface="Meiryo UI" panose="020B0604030504040204" pitchFamily="50" charset="-128"/>
                        </a:rPr>
                        <a:t>）地域生活支援員</a:t>
                      </a:r>
                      <a:r>
                        <a:rPr lang="en-US" sz="1200" b="0" dirty="0">
                          <a:solidFill>
                            <a:schemeClr val="tx1"/>
                          </a:solidFill>
                          <a:effectLst/>
                          <a:latin typeface="Meiryo UI" panose="020B0604030504040204" pitchFamily="50" charset="-128"/>
                          <a:ea typeface="Meiryo UI" panose="020B0604030504040204" pitchFamily="50" charset="-128"/>
                        </a:rPr>
                        <a:t>30</a:t>
                      </a:r>
                      <a:r>
                        <a:rPr lang="ja-JP" sz="1200" b="0" dirty="0">
                          <a:solidFill>
                            <a:schemeClr val="tx1"/>
                          </a:solidFill>
                          <a:effectLst/>
                          <a:latin typeface="Meiryo UI" panose="020B0604030504040204" pitchFamily="50" charset="-128"/>
                          <a:ea typeface="Meiryo UI" panose="020B0604030504040204" pitchFamily="50" charset="-128"/>
                        </a:rPr>
                        <a:t>：１未満で退所等から</a:t>
                      </a:r>
                      <a:r>
                        <a:rPr lang="en-US" sz="1200" b="0" dirty="0">
                          <a:solidFill>
                            <a:schemeClr val="tx1"/>
                          </a:solidFill>
                          <a:effectLst/>
                          <a:latin typeface="Meiryo UI" panose="020B0604030504040204" pitchFamily="50" charset="-128"/>
                          <a:ea typeface="Meiryo UI" panose="020B0604030504040204" pitchFamily="50" charset="-128"/>
                        </a:rPr>
                        <a:t>1</a:t>
                      </a:r>
                      <a:r>
                        <a:rPr lang="ja-JP" sz="1200" b="0" dirty="0">
                          <a:solidFill>
                            <a:schemeClr val="tx1"/>
                          </a:solidFill>
                          <a:effectLst/>
                          <a:latin typeface="Meiryo UI" panose="020B0604030504040204" pitchFamily="50" charset="-128"/>
                          <a:ea typeface="Meiryo UI" panose="020B0604030504040204" pitchFamily="50" charset="-128"/>
                        </a:rPr>
                        <a:t>年以内の場合</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300"/>
                        </a:spcAft>
                      </a:pPr>
                      <a:r>
                        <a:rPr lang="en-US" sz="1200" b="0" dirty="0">
                          <a:solidFill>
                            <a:schemeClr val="tx1"/>
                          </a:solidFill>
                          <a:effectLst/>
                          <a:latin typeface="Meiryo UI" panose="020B0604030504040204" pitchFamily="50" charset="-128"/>
                          <a:ea typeface="Meiryo UI" panose="020B0604030504040204" pitchFamily="50" charset="-128"/>
                        </a:rPr>
                        <a:t>1,558</a:t>
                      </a:r>
                      <a:r>
                        <a:rPr lang="ja-JP" sz="1200" b="0" dirty="0">
                          <a:solidFill>
                            <a:schemeClr val="tx1"/>
                          </a:solidFill>
                          <a:effectLst/>
                          <a:latin typeface="Meiryo UI" panose="020B0604030504040204" pitchFamily="50" charset="-128"/>
                          <a:ea typeface="Meiryo UI" panose="020B0604030504040204" pitchFamily="50" charset="-128"/>
                        </a:rPr>
                        <a:t>単位</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4262840"/>
                  </a:ext>
                </a:extLst>
              </a:tr>
              <a:tr h="490046">
                <a:tc vMerge="1">
                  <a:txBody>
                    <a:bodyPr/>
                    <a:lstStyle/>
                    <a:p>
                      <a:endParaRPr kumimoji="1" lang="ja-JP" altLang="en-US"/>
                    </a:p>
                  </a:txBody>
                  <a:tcPr/>
                </a:tc>
                <a:tc>
                  <a:txBody>
                    <a:bodyPr/>
                    <a:lstStyle/>
                    <a:p>
                      <a:r>
                        <a:rPr lang="ja-JP" sz="1200" b="0">
                          <a:solidFill>
                            <a:schemeClr val="tx1"/>
                          </a:solidFill>
                          <a:effectLst/>
                          <a:latin typeface="Meiryo UI" panose="020B0604030504040204" pitchFamily="50" charset="-128"/>
                          <a:ea typeface="Meiryo UI" panose="020B0604030504040204" pitchFamily="50" charset="-128"/>
                        </a:rPr>
                        <a:t>（２</a:t>
                      </a:r>
                      <a:r>
                        <a:rPr lang="ja-JP" sz="1200" b="0" dirty="0">
                          <a:solidFill>
                            <a:schemeClr val="tx1"/>
                          </a:solidFill>
                          <a:effectLst/>
                          <a:latin typeface="Meiryo UI" panose="020B0604030504040204" pitchFamily="50" charset="-128"/>
                          <a:ea typeface="Meiryo UI" panose="020B0604030504040204" pitchFamily="50" charset="-128"/>
                        </a:rPr>
                        <a:t>）地域生活支援員</a:t>
                      </a:r>
                      <a:r>
                        <a:rPr lang="en-US" sz="1200" b="0" dirty="0">
                          <a:solidFill>
                            <a:schemeClr val="tx1"/>
                          </a:solidFill>
                          <a:effectLst/>
                          <a:latin typeface="Meiryo UI" panose="020B0604030504040204" pitchFamily="50" charset="-128"/>
                          <a:ea typeface="Meiryo UI" panose="020B0604030504040204" pitchFamily="50" charset="-128"/>
                        </a:rPr>
                        <a:t>30</a:t>
                      </a:r>
                      <a:r>
                        <a:rPr lang="ja-JP" sz="1200" b="0" dirty="0">
                          <a:solidFill>
                            <a:schemeClr val="tx1"/>
                          </a:solidFill>
                          <a:effectLst/>
                          <a:latin typeface="Meiryo UI" panose="020B0604030504040204" pitchFamily="50" charset="-128"/>
                          <a:ea typeface="Meiryo UI" panose="020B0604030504040204" pitchFamily="50" charset="-128"/>
                        </a:rPr>
                        <a:t>：１以上で退所等から</a:t>
                      </a:r>
                      <a:r>
                        <a:rPr lang="en-US" sz="1200" b="0" dirty="0">
                          <a:solidFill>
                            <a:schemeClr val="tx1"/>
                          </a:solidFill>
                          <a:effectLst/>
                          <a:latin typeface="Meiryo UI" panose="020B0604030504040204" pitchFamily="50" charset="-128"/>
                          <a:ea typeface="Meiryo UI" panose="020B0604030504040204" pitchFamily="50" charset="-128"/>
                        </a:rPr>
                        <a:t>1</a:t>
                      </a:r>
                      <a:r>
                        <a:rPr lang="ja-JP" sz="1200" b="0" dirty="0">
                          <a:solidFill>
                            <a:schemeClr val="tx1"/>
                          </a:solidFill>
                          <a:effectLst/>
                          <a:latin typeface="Meiryo UI" panose="020B0604030504040204" pitchFamily="50" charset="-128"/>
                          <a:ea typeface="Meiryo UI" panose="020B0604030504040204" pitchFamily="50" charset="-128"/>
                        </a:rPr>
                        <a:t>年以内の場合</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72000"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solidFill>
                            <a:schemeClr val="tx1"/>
                          </a:solidFill>
                          <a:effectLst/>
                          <a:latin typeface="Meiryo UI" panose="020B0604030504040204" pitchFamily="50" charset="-128"/>
                          <a:ea typeface="Meiryo UI" panose="020B0604030504040204" pitchFamily="50" charset="-128"/>
                        </a:rPr>
                        <a:t>1,090</a:t>
                      </a:r>
                      <a:r>
                        <a:rPr lang="ja-JP" sz="1200" b="0" dirty="0">
                          <a:solidFill>
                            <a:schemeClr val="tx1"/>
                          </a:solidFill>
                          <a:effectLst/>
                          <a:latin typeface="Meiryo UI" panose="020B0604030504040204" pitchFamily="50" charset="-128"/>
                          <a:ea typeface="Meiryo UI" panose="020B0604030504040204" pitchFamily="50" charset="-128"/>
                        </a:rPr>
                        <a:t>単位</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0197069"/>
                  </a:ext>
                </a:extLst>
              </a:tr>
              <a:tr h="490046">
                <a:tc rowSpan="2">
                  <a:txBody>
                    <a:bodyPr/>
                    <a:lstStyle/>
                    <a:p>
                      <a:pPr algn="ct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自立生活援助</a:t>
                      </a:r>
                      <a:endParaRPr lang="en-US" altLang="ja-JP" sz="1200" b="0" dirty="0">
                        <a:solidFill>
                          <a:schemeClr val="tx1"/>
                        </a:solidFill>
                        <a:effectLst/>
                        <a:latin typeface="Meiryo UI" panose="020B0604030504040204" pitchFamily="50" charset="-128"/>
                        <a:ea typeface="Meiryo UI" panose="020B0604030504040204" pitchFamily="50" charset="-128"/>
                      </a:endParaRPr>
                    </a:p>
                    <a:p>
                      <a:pPr algn="ctr">
                        <a:lnSpc>
                          <a:spcPts val="1200"/>
                        </a:lnSpc>
                        <a:spcAft>
                          <a:spcPts val="300"/>
                        </a:spcAft>
                      </a:pPr>
                      <a:r>
                        <a:rPr lang="ja-JP" sz="1200" b="0">
                          <a:solidFill>
                            <a:schemeClr val="tx1"/>
                          </a:solidFill>
                          <a:effectLst/>
                          <a:latin typeface="Meiryo UI" panose="020B0604030504040204" pitchFamily="50" charset="-128"/>
                          <a:ea typeface="Meiryo UI" panose="020B0604030504040204" pitchFamily="50" charset="-128"/>
                        </a:rPr>
                        <a:t>サービス費（Ⅱ</a:t>
                      </a:r>
                      <a:r>
                        <a:rPr lang="ja-JP" sz="1200" b="0" dirty="0">
                          <a:solidFill>
                            <a:schemeClr val="tx1"/>
                          </a:solidFill>
                          <a:effectLst/>
                          <a:latin typeface="Meiryo UI" panose="020B0604030504040204" pitchFamily="50" charset="-128"/>
                          <a:ea typeface="Meiryo UI" panose="020B0604030504040204" pitchFamily="50" charset="-128"/>
                        </a:rPr>
                        <a:t>）</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200"/>
                        </a:lnSpc>
                        <a:spcAft>
                          <a:spcPts val="300"/>
                        </a:spcAft>
                      </a:pPr>
                      <a:r>
                        <a:rPr lang="ja-JP" sz="1200" b="0">
                          <a:solidFill>
                            <a:schemeClr val="tx1"/>
                          </a:solidFill>
                          <a:effectLst/>
                          <a:latin typeface="Meiryo UI" panose="020B0604030504040204" pitchFamily="50" charset="-128"/>
                          <a:ea typeface="Meiryo UI" panose="020B0604030504040204" pitchFamily="50" charset="-128"/>
                        </a:rPr>
                        <a:t>（１</a:t>
                      </a:r>
                      <a:r>
                        <a:rPr lang="ja-JP" sz="1200" b="0" dirty="0">
                          <a:solidFill>
                            <a:schemeClr val="tx1"/>
                          </a:solidFill>
                          <a:effectLst/>
                          <a:latin typeface="Meiryo UI" panose="020B0604030504040204" pitchFamily="50" charset="-128"/>
                          <a:ea typeface="Meiryo UI" panose="020B0604030504040204" pitchFamily="50" charset="-128"/>
                        </a:rPr>
                        <a:t>）地域生活支援員</a:t>
                      </a:r>
                      <a:r>
                        <a:rPr lang="en-US" sz="1200" b="0" dirty="0">
                          <a:solidFill>
                            <a:schemeClr val="tx1"/>
                          </a:solidFill>
                          <a:effectLst/>
                          <a:latin typeface="Meiryo UI" panose="020B0604030504040204" pitchFamily="50" charset="-128"/>
                          <a:ea typeface="Meiryo UI" panose="020B0604030504040204" pitchFamily="50" charset="-128"/>
                        </a:rPr>
                        <a:t>30</a:t>
                      </a:r>
                      <a:r>
                        <a:rPr lang="ja-JP" sz="1200" b="0" dirty="0">
                          <a:solidFill>
                            <a:schemeClr val="tx1"/>
                          </a:solidFill>
                          <a:effectLst/>
                          <a:latin typeface="Meiryo UI" panose="020B0604030504040204" pitchFamily="50" charset="-128"/>
                          <a:ea typeface="Meiryo UI" panose="020B0604030504040204" pitchFamily="50" charset="-128"/>
                        </a:rPr>
                        <a:t>：１</a:t>
                      </a:r>
                      <a:r>
                        <a:rPr lang="ja-JP" sz="1200" b="0">
                          <a:solidFill>
                            <a:schemeClr val="tx1"/>
                          </a:solidFill>
                          <a:effectLst/>
                          <a:latin typeface="Meiryo UI" panose="020B0604030504040204" pitchFamily="50" charset="-128"/>
                          <a:ea typeface="Meiryo UI" panose="020B0604030504040204" pitchFamily="50" charset="-128"/>
                        </a:rPr>
                        <a:t>未満で（Ⅰ</a:t>
                      </a:r>
                      <a:r>
                        <a:rPr lang="ja-JP" sz="1200" b="0" dirty="0">
                          <a:solidFill>
                            <a:schemeClr val="tx1"/>
                          </a:solidFill>
                          <a:effectLst/>
                          <a:latin typeface="Meiryo UI" panose="020B0604030504040204" pitchFamily="50" charset="-128"/>
                          <a:ea typeface="Meiryo UI" panose="020B0604030504040204" pitchFamily="50" charset="-128"/>
                        </a:rPr>
                        <a:t>）以外の場合</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300"/>
                        </a:spcAft>
                      </a:pPr>
                      <a:r>
                        <a:rPr lang="en-US" sz="1200" b="0" dirty="0">
                          <a:solidFill>
                            <a:schemeClr val="tx1"/>
                          </a:solidFill>
                          <a:effectLst/>
                          <a:latin typeface="Meiryo UI" panose="020B0604030504040204" pitchFamily="50" charset="-128"/>
                          <a:ea typeface="Meiryo UI" panose="020B0604030504040204" pitchFamily="50" charset="-128"/>
                        </a:rPr>
                        <a:t>1,166</a:t>
                      </a:r>
                      <a:r>
                        <a:rPr lang="ja-JP" sz="1200" b="0" dirty="0">
                          <a:solidFill>
                            <a:schemeClr val="tx1"/>
                          </a:solidFill>
                          <a:effectLst/>
                          <a:latin typeface="Meiryo UI" panose="020B0604030504040204" pitchFamily="50" charset="-128"/>
                          <a:ea typeface="Meiryo UI" panose="020B0604030504040204" pitchFamily="50" charset="-128"/>
                        </a:rPr>
                        <a:t>単位</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9981632"/>
                  </a:ext>
                </a:extLst>
              </a:tr>
              <a:tr h="468992">
                <a:tc vMerge="1">
                  <a:txBody>
                    <a:bodyPr/>
                    <a:lstStyle/>
                    <a:p>
                      <a:endParaRPr kumimoji="1" lang="ja-JP" altLang="en-US"/>
                    </a:p>
                  </a:txBody>
                  <a:tcPr/>
                </a:tc>
                <a:tc>
                  <a:txBody>
                    <a:bodyPr/>
                    <a:lstStyle/>
                    <a:p>
                      <a:r>
                        <a:rPr lang="ja-JP" sz="1200" b="0">
                          <a:solidFill>
                            <a:schemeClr val="tx1"/>
                          </a:solidFill>
                          <a:effectLst/>
                          <a:latin typeface="Meiryo UI" panose="020B0604030504040204" pitchFamily="50" charset="-128"/>
                          <a:ea typeface="Meiryo UI" panose="020B0604030504040204" pitchFamily="50" charset="-128"/>
                        </a:rPr>
                        <a:t>（２</a:t>
                      </a:r>
                      <a:r>
                        <a:rPr lang="ja-JP" sz="1200" b="0" dirty="0">
                          <a:solidFill>
                            <a:schemeClr val="tx1"/>
                          </a:solidFill>
                          <a:effectLst/>
                          <a:latin typeface="Meiryo UI" panose="020B0604030504040204" pitchFamily="50" charset="-128"/>
                          <a:ea typeface="Meiryo UI" panose="020B0604030504040204" pitchFamily="50" charset="-128"/>
                        </a:rPr>
                        <a:t>）地域生活支援員</a:t>
                      </a:r>
                      <a:r>
                        <a:rPr lang="en-US" sz="1200" b="0" dirty="0">
                          <a:solidFill>
                            <a:schemeClr val="tx1"/>
                          </a:solidFill>
                          <a:effectLst/>
                          <a:latin typeface="Meiryo UI" panose="020B0604030504040204" pitchFamily="50" charset="-128"/>
                          <a:ea typeface="Meiryo UI" panose="020B0604030504040204" pitchFamily="50" charset="-128"/>
                        </a:rPr>
                        <a:t>30</a:t>
                      </a:r>
                      <a:r>
                        <a:rPr lang="ja-JP" sz="1200" b="0" dirty="0">
                          <a:solidFill>
                            <a:schemeClr val="tx1"/>
                          </a:solidFill>
                          <a:effectLst/>
                          <a:latin typeface="Meiryo UI" panose="020B0604030504040204" pitchFamily="50" charset="-128"/>
                          <a:ea typeface="Meiryo UI" panose="020B0604030504040204" pitchFamily="50" charset="-128"/>
                        </a:rPr>
                        <a:t>：１</a:t>
                      </a:r>
                      <a:r>
                        <a:rPr lang="ja-JP" sz="1200" b="0">
                          <a:solidFill>
                            <a:schemeClr val="tx1"/>
                          </a:solidFill>
                          <a:effectLst/>
                          <a:latin typeface="Meiryo UI" panose="020B0604030504040204" pitchFamily="50" charset="-128"/>
                          <a:ea typeface="Meiryo UI" panose="020B0604030504040204" pitchFamily="50" charset="-128"/>
                        </a:rPr>
                        <a:t>以上で（Ⅰ</a:t>
                      </a:r>
                      <a:r>
                        <a:rPr lang="ja-JP" sz="1200" b="0" dirty="0">
                          <a:solidFill>
                            <a:schemeClr val="tx1"/>
                          </a:solidFill>
                          <a:effectLst/>
                          <a:latin typeface="Meiryo UI" panose="020B0604030504040204" pitchFamily="50" charset="-128"/>
                          <a:ea typeface="Meiryo UI" panose="020B0604030504040204" pitchFamily="50" charset="-128"/>
                        </a:rPr>
                        <a:t>）以外の場合</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72000"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solidFill>
                            <a:schemeClr val="tx1"/>
                          </a:solidFill>
                          <a:effectLst/>
                          <a:latin typeface="Meiryo UI" panose="020B0604030504040204" pitchFamily="50" charset="-128"/>
                          <a:ea typeface="Meiryo UI" panose="020B0604030504040204" pitchFamily="50" charset="-128"/>
                        </a:rPr>
                        <a:t>817</a:t>
                      </a:r>
                      <a:r>
                        <a:rPr lang="ja-JP" sz="1200" b="0" dirty="0">
                          <a:solidFill>
                            <a:schemeClr val="tx1"/>
                          </a:solidFill>
                          <a:effectLst/>
                          <a:latin typeface="Meiryo UI" panose="020B0604030504040204" pitchFamily="50" charset="-128"/>
                          <a:ea typeface="Meiryo UI" panose="020B0604030504040204" pitchFamily="50" charset="-128"/>
                        </a:rPr>
                        <a:t>単位</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6832940"/>
                  </a:ext>
                </a:extLst>
              </a:tr>
              <a:tr h="716862">
                <a:tc>
                  <a:txBody>
                    <a:bodyPr/>
                    <a:lstStyle/>
                    <a:p>
                      <a:pPr algn="ct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標準利用期間</a:t>
                      </a:r>
                      <a:endParaRPr lang="en-US" altLang="ja-JP" sz="1200" b="0" dirty="0">
                        <a:solidFill>
                          <a:schemeClr val="tx1"/>
                        </a:solidFill>
                        <a:effectLst/>
                        <a:latin typeface="Meiryo UI" panose="020B0604030504040204" pitchFamily="50" charset="-128"/>
                        <a:ea typeface="Meiryo UI" panose="020B0604030504040204" pitchFamily="50" charset="-128"/>
                      </a:endParaRPr>
                    </a:p>
                    <a:p>
                      <a:pPr algn="ct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超過減算</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事業者ごとの平均利用期間が標準</a:t>
                      </a:r>
                      <a:r>
                        <a:rPr lang="ja-JP" sz="1200" b="0">
                          <a:solidFill>
                            <a:schemeClr val="tx1"/>
                          </a:solidFill>
                          <a:effectLst/>
                          <a:latin typeface="Meiryo UI" panose="020B0604030504040204" pitchFamily="50" charset="-128"/>
                          <a:ea typeface="Meiryo UI" panose="020B0604030504040204" pitchFamily="50" charset="-128"/>
                        </a:rPr>
                        <a:t>利用期間（１年間</a:t>
                      </a:r>
                      <a:r>
                        <a:rPr lang="ja-JP" sz="1200" b="0" dirty="0">
                          <a:solidFill>
                            <a:schemeClr val="tx1"/>
                          </a:solidFill>
                          <a:effectLst/>
                          <a:latin typeface="Meiryo UI" panose="020B0604030504040204" pitchFamily="50" charset="-128"/>
                          <a:ea typeface="Meiryo UI" panose="020B0604030504040204" pitchFamily="50" charset="-128"/>
                        </a:rPr>
                        <a:t>）を６ヶ月以上越える場合</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300"/>
                        </a:spcAft>
                      </a:pPr>
                      <a:r>
                        <a:rPr lang="en-US" sz="1200" b="0" dirty="0">
                          <a:solidFill>
                            <a:schemeClr val="tx1"/>
                          </a:solidFill>
                          <a:effectLst/>
                          <a:latin typeface="Meiryo UI" panose="020B0604030504040204" pitchFamily="50" charset="-128"/>
                          <a:ea typeface="Meiryo UI" panose="020B0604030504040204" pitchFamily="50" charset="-128"/>
                        </a:rPr>
                        <a:t>×95</a:t>
                      </a:r>
                      <a:r>
                        <a:rPr lang="ja-JP" sz="1200" b="0" dirty="0">
                          <a:solidFill>
                            <a:schemeClr val="tx1"/>
                          </a:solidFill>
                          <a:effectLst/>
                          <a:latin typeface="Meiryo UI" panose="020B0604030504040204" pitchFamily="50" charset="-128"/>
                          <a:ea typeface="Meiryo UI" panose="020B0604030504040204" pitchFamily="50" charset="-128"/>
                        </a:rPr>
                        <a:t>／</a:t>
                      </a:r>
                      <a:r>
                        <a:rPr lang="en-US" sz="1200" b="0" dirty="0">
                          <a:solidFill>
                            <a:schemeClr val="tx1"/>
                          </a:solidFill>
                          <a:effectLst/>
                          <a:latin typeface="Meiryo UI" panose="020B0604030504040204" pitchFamily="50" charset="-128"/>
                          <a:ea typeface="Meiryo UI" panose="020B0604030504040204" pitchFamily="50" charset="-128"/>
                        </a:rPr>
                        <a:t>100</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4064461"/>
                  </a:ext>
                </a:extLst>
              </a:tr>
            </a:tbl>
          </a:graphicData>
        </a:graphic>
      </p:graphicFrame>
      <p:sp>
        <p:nvSpPr>
          <p:cNvPr id="13" name="タイトル 1">
            <a:extLst>
              <a:ext uri="{FF2B5EF4-FFF2-40B4-BE49-F238E27FC236}">
                <a16:creationId xmlns:a16="http://schemas.microsoft.com/office/drawing/2014/main" id="{49A35E28-B264-4457-AE3D-62637D50D12D}"/>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（参考）</a:t>
            </a:r>
            <a:r>
              <a:rPr lang="zh-TW" altLang="en-US" dirty="0">
                <a:latin typeface="Meiryo UI" panose="020B0604030504040204" pitchFamily="50" charset="-128"/>
                <a:ea typeface="Meiryo UI" panose="020B0604030504040204" pitchFamily="50" charset="-128"/>
              </a:rPr>
              <a:t>報酬</a:t>
            </a:r>
            <a:r>
              <a:rPr lang="ja-JP" altLang="en-US" dirty="0">
                <a:latin typeface="Meiryo UI" panose="020B0604030504040204" pitchFamily="50" charset="-128"/>
                <a:ea typeface="Meiryo UI" panose="020B0604030504040204" pitchFamily="50" charset="-128"/>
              </a:rPr>
              <a:t>設定</a:t>
            </a:r>
            <a:endParaRPr lang="zh-TW"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11191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a:extLst>
              <a:ext uri="{FF2B5EF4-FFF2-40B4-BE49-F238E27FC236}">
                <a16:creationId xmlns:a16="http://schemas.microsoft.com/office/drawing/2014/main" id="{235678E3-C811-4023-B458-4B894656D199}"/>
              </a:ext>
            </a:extLst>
          </p:cNvPr>
          <p:cNvSpPr txBox="1">
            <a:spLocks/>
          </p:cNvSpPr>
          <p:nvPr/>
        </p:nvSpPr>
        <p:spPr>
          <a:xfrm>
            <a:off x="781050" y="1226859"/>
            <a:ext cx="7886700" cy="55767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anose="020B0604020202020204" pitchFamily="34" charset="0"/>
              <a:buNone/>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２：報酬については、上記以外でも、全てのサービス共通の項目等があります。詳細については「障害福祉サービス費等の報酬算定</a:t>
            </a:r>
            <a:r>
              <a:rPr lang="ja-JP" altLang="en-US" sz="1100">
                <a:latin typeface="Meiryo UI" panose="020B0604030504040204" pitchFamily="50" charset="-128"/>
                <a:ea typeface="Meiryo UI" panose="020B0604030504040204" pitchFamily="50" charset="-128"/>
                <a:cs typeface="Meiryo UI" panose="020B0604030504040204" pitchFamily="50" charset="-128"/>
              </a:rPr>
              <a:t>構造」（令和</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３年度）をご確認ください。令和３年度時点の報酬の内容は、以下の</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URL</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から確認ができます。</a:t>
            </a:r>
            <a:br>
              <a:rPr lang="en-US" altLang="ja-JP" sz="1100" dirty="0">
                <a:latin typeface="Meiryo UI" panose="020B0604030504040204" pitchFamily="50" charset="-128"/>
                <a:ea typeface="Meiryo UI" panose="020B0604030504040204" pitchFamily="50" charset="-128"/>
                <a:cs typeface="Meiryo UI" panose="020B0604030504040204" pitchFamily="50" charset="-128"/>
              </a:rPr>
            </a:br>
            <a:r>
              <a:rPr lang="ja-JP" altLang="en-US" sz="1100" dirty="0">
                <a:latin typeface="Meiryo UI" panose="020B0604030504040204" pitchFamily="50" charset="-128"/>
                <a:ea typeface="Meiryo UI" panose="020B0604030504040204" pitchFamily="50" charset="-128"/>
                <a:cs typeface="Meiryo UI" panose="020B0604030504040204" pitchFamily="50" charset="-128"/>
              </a:rPr>
              <a:t>＜令和３年度障害福祉サービス等報酬改定の概要＞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https://www.mhlw.go.jp/stf/newpage_16573.html</a:t>
            </a:r>
          </a:p>
        </p:txBody>
      </p:sp>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628650" y="1128889"/>
            <a:ext cx="7886700" cy="4851781"/>
          </a:xfrm>
        </p:spPr>
        <p:txBody>
          <a:bodyPr>
            <a:normAutofit/>
          </a:bodyPr>
          <a:lstStyle/>
          <a:p>
            <a:pPr marL="0" indent="0">
              <a:buNone/>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endParaRPr lang="ja-JP"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28</a:t>
            </a:fld>
            <a:endParaRPr kumimoji="1" lang="ja-JP" altLang="en-US"/>
          </a:p>
        </p:txBody>
      </p:sp>
      <p:graphicFrame>
        <p:nvGraphicFramePr>
          <p:cNvPr id="7" name="表 6">
            <a:extLst>
              <a:ext uri="{FF2B5EF4-FFF2-40B4-BE49-F238E27FC236}">
                <a16:creationId xmlns:a16="http://schemas.microsoft.com/office/drawing/2014/main" id="{95CEE0DA-E1F2-4443-9870-1F15C9C81AFC}"/>
              </a:ext>
            </a:extLst>
          </p:cNvPr>
          <p:cNvGraphicFramePr>
            <a:graphicFrameLocks noGrp="1"/>
          </p:cNvGraphicFramePr>
          <p:nvPr/>
        </p:nvGraphicFramePr>
        <p:xfrm>
          <a:off x="267303" y="908413"/>
          <a:ext cx="8618518" cy="5311231"/>
        </p:xfrm>
        <a:graphic>
          <a:graphicData uri="http://schemas.openxmlformats.org/drawingml/2006/table">
            <a:tbl>
              <a:tblPr firstRow="1" firstCol="1" bandRow="1">
                <a:tableStyleId>{F2DE63D5-997A-4646-A377-4702673A728D}</a:tableStyleId>
              </a:tblPr>
              <a:tblGrid>
                <a:gridCol w="1175089">
                  <a:extLst>
                    <a:ext uri="{9D8B030D-6E8A-4147-A177-3AD203B41FA5}">
                      <a16:colId xmlns:a16="http://schemas.microsoft.com/office/drawing/2014/main" val="4240647383"/>
                    </a:ext>
                  </a:extLst>
                </a:gridCol>
                <a:gridCol w="6243744">
                  <a:extLst>
                    <a:ext uri="{9D8B030D-6E8A-4147-A177-3AD203B41FA5}">
                      <a16:colId xmlns:a16="http://schemas.microsoft.com/office/drawing/2014/main" val="2938873473"/>
                    </a:ext>
                  </a:extLst>
                </a:gridCol>
                <a:gridCol w="1199685">
                  <a:extLst>
                    <a:ext uri="{9D8B030D-6E8A-4147-A177-3AD203B41FA5}">
                      <a16:colId xmlns:a16="http://schemas.microsoft.com/office/drawing/2014/main" val="316683933"/>
                    </a:ext>
                  </a:extLst>
                </a:gridCol>
              </a:tblGrid>
              <a:tr h="216889">
                <a:tc gridSpan="3">
                  <a:txBody>
                    <a:bodyPr/>
                    <a:lstStyle/>
                    <a:p>
                      <a:pPr marL="133350" marR="133350" algn="ctr">
                        <a:lnSpc>
                          <a:spcPts val="1200"/>
                        </a:lnSpc>
                        <a:spcAft>
                          <a:spcPts val="600"/>
                        </a:spcAft>
                      </a:pPr>
                      <a:r>
                        <a:rPr lang="ja-JP" sz="1200" dirty="0">
                          <a:solidFill>
                            <a:schemeClr val="tx1"/>
                          </a:solidFill>
                          <a:effectLst/>
                          <a:latin typeface="Meiryo UI" panose="020B0604030504040204" pitchFamily="50" charset="-128"/>
                          <a:ea typeface="Meiryo UI" panose="020B0604030504040204" pitchFamily="50" charset="-128"/>
                        </a:rPr>
                        <a:t>主</a:t>
                      </a:r>
                      <a:r>
                        <a:rPr lang="ja-JP" sz="1200">
                          <a:solidFill>
                            <a:schemeClr val="tx1"/>
                          </a:solidFill>
                          <a:effectLst/>
                          <a:latin typeface="Meiryo UI" panose="020B0604030504040204" pitchFamily="50" charset="-128"/>
                          <a:ea typeface="Meiryo UI" panose="020B0604030504040204" pitchFamily="50" charset="-128"/>
                        </a:rPr>
                        <a:t>な加算（自立</a:t>
                      </a:r>
                      <a:r>
                        <a:rPr lang="ja-JP" sz="1200" dirty="0">
                          <a:solidFill>
                            <a:schemeClr val="tx1"/>
                          </a:solidFill>
                          <a:effectLst/>
                          <a:latin typeface="Meiryo UI" panose="020B0604030504040204" pitchFamily="50" charset="-128"/>
                          <a:ea typeface="Meiryo UI" panose="020B0604030504040204" pitchFamily="50" charset="-128"/>
                        </a:rPr>
                        <a:t>生活援助固有の加算を中心に</a:t>
                      </a:r>
                      <a:r>
                        <a:rPr lang="ja-JP" sz="1200">
                          <a:solidFill>
                            <a:schemeClr val="tx1"/>
                          </a:solidFill>
                          <a:effectLst/>
                          <a:latin typeface="Meiryo UI" panose="020B0604030504040204" pitchFamily="50" charset="-128"/>
                          <a:ea typeface="Meiryo UI" panose="020B0604030504040204" pitchFamily="50" charset="-128"/>
                        </a:rPr>
                        <a:t>掲載）（※</a:t>
                      </a:r>
                      <a:r>
                        <a:rPr lang="ja-JP" sz="1200" dirty="0">
                          <a:solidFill>
                            <a:schemeClr val="tx1"/>
                          </a:solidFill>
                          <a:effectLst/>
                          <a:latin typeface="Meiryo UI" panose="020B0604030504040204" pitchFamily="50" charset="-128"/>
                          <a:ea typeface="Meiryo UI" panose="020B0604030504040204" pitchFamily="50" charset="-128"/>
                        </a:rPr>
                        <a:t>２）</a:t>
                      </a:r>
                      <a:endParaRPr lang="ja-JP" sz="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hMerge="1">
                  <a:txBody>
                    <a:bodyPr/>
                    <a:lstStyle/>
                    <a:p>
                      <a:pPr marL="133350" marR="133350" algn="ctr">
                        <a:lnSpc>
                          <a:spcPts val="1200"/>
                        </a:lnSpc>
                        <a:spcAft>
                          <a:spcPts val="600"/>
                        </a:spcAft>
                      </a:pPr>
                      <a:endParaRPr lang="ja-JP" sz="1200" dirty="0">
                        <a:solidFill>
                          <a:srgbClr val="000000"/>
                        </a:solidFill>
                        <a:effectLst/>
                        <a:latin typeface="Arial" panose="020B0604020202020204" pitchFamily="34" charset="0"/>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8247889"/>
                  </a:ext>
                </a:extLst>
              </a:tr>
              <a:tr h="1405950">
                <a:tc>
                  <a:txBody>
                    <a:bodyPr/>
                    <a:lstStyle/>
                    <a:p>
                      <a:pPr algn="ct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ピアサポート体制加算</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地域生活支援事業の「障害者</a:t>
                      </a:r>
                      <a:r>
                        <a:rPr lang="ja-JP" sz="1200" b="0">
                          <a:solidFill>
                            <a:schemeClr val="tx1"/>
                          </a:solidFill>
                          <a:effectLst/>
                          <a:latin typeface="Meiryo UI" panose="020B0604030504040204" pitchFamily="50" charset="-128"/>
                          <a:ea typeface="Meiryo UI" panose="020B0604030504040204" pitchFamily="50" charset="-128"/>
                        </a:rPr>
                        <a:t>ピアサポート研修（基礎</a:t>
                      </a:r>
                      <a:r>
                        <a:rPr lang="ja-JP" sz="1200" b="0" dirty="0">
                          <a:solidFill>
                            <a:schemeClr val="tx1"/>
                          </a:solidFill>
                          <a:effectLst/>
                          <a:latin typeface="Meiryo UI" panose="020B0604030504040204" pitchFamily="50" charset="-128"/>
                          <a:ea typeface="Meiryo UI" panose="020B0604030504040204" pitchFamily="50" charset="-128"/>
                        </a:rPr>
                        <a:t>研修及び専門研修）」を修了した次の者を</a:t>
                      </a:r>
                      <a:r>
                        <a:rPr lang="ja-JP" altLang="en-US" sz="1200" b="0" dirty="0">
                          <a:solidFill>
                            <a:schemeClr val="tx1"/>
                          </a:solidFill>
                          <a:effectLst/>
                          <a:latin typeface="Meiryo UI" panose="020B0604030504040204" pitchFamily="50" charset="-128"/>
                          <a:ea typeface="Meiryo UI" panose="020B0604030504040204" pitchFamily="50" charset="-128"/>
                        </a:rPr>
                        <a:t>　</a:t>
                      </a:r>
                      <a:r>
                        <a:rPr lang="ja-JP" sz="1200" b="0" dirty="0">
                          <a:solidFill>
                            <a:schemeClr val="tx1"/>
                          </a:solidFill>
                          <a:effectLst/>
                          <a:latin typeface="Meiryo UI" panose="020B0604030504040204" pitchFamily="50" charset="-128"/>
                          <a:ea typeface="Meiryo UI" panose="020B0604030504040204" pitchFamily="50" charset="-128"/>
                        </a:rPr>
                        <a:t>それぞれ常勤換算方法で</a:t>
                      </a:r>
                      <a:r>
                        <a:rPr lang="en-US" sz="1200" b="0" dirty="0">
                          <a:solidFill>
                            <a:schemeClr val="tx1"/>
                          </a:solidFill>
                          <a:effectLst/>
                          <a:latin typeface="Meiryo UI" panose="020B0604030504040204" pitchFamily="50" charset="-128"/>
                          <a:ea typeface="Meiryo UI" panose="020B0604030504040204" pitchFamily="50" charset="-128"/>
                        </a:rPr>
                        <a:t>0.5</a:t>
                      </a:r>
                      <a:r>
                        <a:rPr lang="ja-JP" sz="1200" b="0" dirty="0">
                          <a:solidFill>
                            <a:schemeClr val="tx1"/>
                          </a:solidFill>
                          <a:effectLst/>
                          <a:latin typeface="Meiryo UI" panose="020B0604030504040204" pitchFamily="50" charset="-128"/>
                          <a:ea typeface="Meiryo UI" panose="020B0604030504040204" pitchFamily="50" charset="-128"/>
                        </a:rPr>
                        <a:t>人以上配置している場合※</a:t>
                      </a:r>
                    </a:p>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①　障害者又は障害者であったと都道府県が認める者</a:t>
                      </a:r>
                    </a:p>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②　管理者、サービス管理責任者又は地域生活支援員</a:t>
                      </a:r>
                    </a:p>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※研修要件は令和</a:t>
                      </a:r>
                      <a:r>
                        <a:rPr lang="en-US" sz="1200" b="0" dirty="0">
                          <a:solidFill>
                            <a:schemeClr val="tx1"/>
                          </a:solidFill>
                          <a:effectLst/>
                          <a:latin typeface="Meiryo UI" panose="020B0604030504040204" pitchFamily="50" charset="-128"/>
                          <a:ea typeface="Meiryo UI" panose="020B0604030504040204" pitchFamily="50" charset="-128"/>
                        </a:rPr>
                        <a:t>6</a:t>
                      </a:r>
                      <a:r>
                        <a:rPr lang="ja-JP" sz="1200" b="0" dirty="0">
                          <a:solidFill>
                            <a:schemeClr val="tx1"/>
                          </a:solidFill>
                          <a:effectLst/>
                          <a:latin typeface="Meiryo UI" panose="020B0604030504040204" pitchFamily="50" charset="-128"/>
                          <a:ea typeface="Meiryo UI" panose="020B0604030504040204" pitchFamily="50" charset="-128"/>
                        </a:rPr>
                        <a:t>年</a:t>
                      </a:r>
                      <a:r>
                        <a:rPr lang="en-US" sz="1200" b="0" dirty="0">
                          <a:solidFill>
                            <a:schemeClr val="tx1"/>
                          </a:solidFill>
                          <a:effectLst/>
                          <a:latin typeface="Meiryo UI" panose="020B0604030504040204" pitchFamily="50" charset="-128"/>
                          <a:ea typeface="Meiryo UI" panose="020B0604030504040204" pitchFamily="50" charset="-128"/>
                        </a:rPr>
                        <a:t>3</a:t>
                      </a:r>
                      <a:r>
                        <a:rPr lang="ja-JP" sz="1200" b="0" dirty="0">
                          <a:solidFill>
                            <a:schemeClr val="tx1"/>
                          </a:solidFill>
                          <a:effectLst/>
                          <a:latin typeface="Meiryo UI" panose="020B0604030504040204" pitchFamily="50" charset="-128"/>
                          <a:ea typeface="Meiryo UI" panose="020B0604030504040204" pitchFamily="50" charset="-128"/>
                        </a:rPr>
                        <a:t>月</a:t>
                      </a:r>
                      <a:r>
                        <a:rPr lang="en-US" sz="1200" b="0" dirty="0">
                          <a:solidFill>
                            <a:schemeClr val="tx1"/>
                          </a:solidFill>
                          <a:effectLst/>
                          <a:latin typeface="Meiryo UI" panose="020B0604030504040204" pitchFamily="50" charset="-128"/>
                          <a:ea typeface="Meiryo UI" panose="020B0604030504040204" pitchFamily="50" charset="-128"/>
                        </a:rPr>
                        <a:t>31</a:t>
                      </a:r>
                      <a:r>
                        <a:rPr lang="ja-JP" sz="1200" b="0" dirty="0">
                          <a:solidFill>
                            <a:schemeClr val="tx1"/>
                          </a:solidFill>
                          <a:effectLst/>
                          <a:latin typeface="Meiryo UI" panose="020B0604030504040204" pitchFamily="50" charset="-128"/>
                          <a:ea typeface="Meiryo UI" panose="020B0604030504040204" pitchFamily="50" charset="-128"/>
                        </a:rPr>
                        <a:t>日までの経過措置あり</a:t>
                      </a:r>
                    </a:p>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※併設</a:t>
                      </a:r>
                      <a:r>
                        <a:rPr lang="ja-JP" sz="1200" b="0">
                          <a:solidFill>
                            <a:schemeClr val="tx1"/>
                          </a:solidFill>
                          <a:effectLst/>
                          <a:latin typeface="Meiryo UI" panose="020B0604030504040204" pitchFamily="50" charset="-128"/>
                          <a:ea typeface="Meiryo UI" panose="020B0604030504040204" pitchFamily="50" charset="-128"/>
                        </a:rPr>
                        <a:t>する事業所（計画</a:t>
                      </a:r>
                      <a:r>
                        <a:rPr lang="ja-JP" sz="1200" b="0" dirty="0">
                          <a:solidFill>
                            <a:schemeClr val="tx1"/>
                          </a:solidFill>
                          <a:effectLst/>
                          <a:latin typeface="Meiryo UI" panose="020B0604030504040204" pitchFamily="50" charset="-128"/>
                          <a:ea typeface="Meiryo UI" panose="020B0604030504040204" pitchFamily="50" charset="-128"/>
                        </a:rPr>
                        <a:t>相談支援・障害児相談支援・地域移行支援・地域定着支援に限る。）の兼務先を含む業務時間の合計が常勤換算方法で</a:t>
                      </a:r>
                      <a:r>
                        <a:rPr lang="en-US" sz="1200" b="0" dirty="0">
                          <a:solidFill>
                            <a:schemeClr val="tx1"/>
                          </a:solidFill>
                          <a:effectLst/>
                          <a:latin typeface="Meiryo UI" panose="020B0604030504040204" pitchFamily="50" charset="-128"/>
                          <a:ea typeface="Meiryo UI" panose="020B0604030504040204" pitchFamily="50" charset="-128"/>
                        </a:rPr>
                        <a:t>0.5</a:t>
                      </a:r>
                      <a:r>
                        <a:rPr lang="ja-JP" sz="1200" b="0" dirty="0">
                          <a:solidFill>
                            <a:schemeClr val="tx1"/>
                          </a:solidFill>
                          <a:effectLst/>
                          <a:latin typeface="Meiryo UI" panose="020B0604030504040204" pitchFamily="50" charset="-128"/>
                          <a:ea typeface="Meiryo UI" panose="020B0604030504040204" pitchFamily="50" charset="-128"/>
                        </a:rPr>
                        <a:t>人以上の場合も算定可。</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300"/>
                        </a:spcAft>
                      </a:pPr>
                      <a:r>
                        <a:rPr lang="en-US" sz="1200" b="0" dirty="0">
                          <a:solidFill>
                            <a:schemeClr val="tx1"/>
                          </a:solidFill>
                          <a:effectLst/>
                          <a:latin typeface="Meiryo UI" panose="020B0604030504040204" pitchFamily="50" charset="-128"/>
                          <a:ea typeface="Meiryo UI" panose="020B0604030504040204" pitchFamily="50" charset="-128"/>
                        </a:rPr>
                        <a:t>100</a:t>
                      </a:r>
                      <a:r>
                        <a:rPr lang="ja-JP" sz="1200" b="0" dirty="0">
                          <a:solidFill>
                            <a:schemeClr val="tx1"/>
                          </a:solidFill>
                          <a:effectLst/>
                          <a:latin typeface="Meiryo UI" panose="020B0604030504040204" pitchFamily="50" charset="-128"/>
                          <a:ea typeface="Meiryo UI" panose="020B0604030504040204" pitchFamily="50" charset="-128"/>
                        </a:rPr>
                        <a:t>単位／月</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3601505"/>
                  </a:ext>
                </a:extLst>
              </a:tr>
              <a:tr h="234573">
                <a:tc>
                  <a:txBody>
                    <a:bodyPr/>
                    <a:lstStyle/>
                    <a:p>
                      <a:pPr algn="ct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初回加算</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自立生活援助の利用を開始した月</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300"/>
                        </a:spcAft>
                      </a:pPr>
                      <a:r>
                        <a:rPr lang="en-US" sz="1200" b="0" dirty="0">
                          <a:solidFill>
                            <a:schemeClr val="tx1"/>
                          </a:solidFill>
                          <a:effectLst/>
                          <a:latin typeface="Meiryo UI" panose="020B0604030504040204" pitchFamily="50" charset="-128"/>
                          <a:ea typeface="Meiryo UI" panose="020B0604030504040204" pitchFamily="50" charset="-128"/>
                        </a:rPr>
                        <a:t>500</a:t>
                      </a:r>
                      <a:r>
                        <a:rPr lang="ja-JP" sz="1200" b="0" dirty="0">
                          <a:solidFill>
                            <a:schemeClr val="tx1"/>
                          </a:solidFill>
                          <a:effectLst/>
                          <a:latin typeface="Meiryo UI" panose="020B0604030504040204" pitchFamily="50" charset="-128"/>
                          <a:ea typeface="Meiryo UI" panose="020B0604030504040204" pitchFamily="50" charset="-128"/>
                        </a:rPr>
                        <a:t>単位／月</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5525779"/>
                  </a:ext>
                </a:extLst>
              </a:tr>
              <a:tr h="298200">
                <a:tc rowSpan="3">
                  <a:txBody>
                    <a:bodyPr/>
                    <a:lstStyle/>
                    <a:p>
                      <a:pPr algn="ct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同行支援加算</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外出する利用者に同行して支援を行った場合</a:t>
                      </a:r>
                      <a:r>
                        <a:rPr lang="en-US" sz="1200" b="0" dirty="0">
                          <a:solidFill>
                            <a:schemeClr val="tx1"/>
                          </a:solidFill>
                          <a:effectLst/>
                          <a:latin typeface="Meiryo UI" panose="020B0604030504040204" pitchFamily="50" charset="-128"/>
                          <a:ea typeface="Meiryo UI" panose="020B0604030504040204" pitchFamily="50" charset="-128"/>
                        </a:rPr>
                        <a:t>_</a:t>
                      </a:r>
                      <a:r>
                        <a:rPr lang="ja-JP" sz="1200" b="0" dirty="0">
                          <a:solidFill>
                            <a:schemeClr val="tx1"/>
                          </a:solidFill>
                          <a:effectLst/>
                          <a:latin typeface="Meiryo UI" panose="020B0604030504040204" pitchFamily="50" charset="-128"/>
                          <a:ea typeface="Meiryo UI" panose="020B0604030504040204" pitchFamily="50" charset="-128"/>
                        </a:rPr>
                        <a:t>イ 月２回以下</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300"/>
                        </a:spcAft>
                      </a:pPr>
                      <a:r>
                        <a:rPr lang="en-US" sz="1200" b="0" dirty="0">
                          <a:solidFill>
                            <a:schemeClr val="tx1"/>
                          </a:solidFill>
                          <a:effectLst/>
                          <a:latin typeface="Meiryo UI" panose="020B0604030504040204" pitchFamily="50" charset="-128"/>
                          <a:ea typeface="Meiryo UI" panose="020B0604030504040204" pitchFamily="50" charset="-128"/>
                        </a:rPr>
                        <a:t>500</a:t>
                      </a:r>
                      <a:r>
                        <a:rPr lang="ja-JP" sz="1200" b="0" dirty="0">
                          <a:solidFill>
                            <a:schemeClr val="tx1"/>
                          </a:solidFill>
                          <a:effectLst/>
                          <a:latin typeface="Meiryo UI" panose="020B0604030504040204" pitchFamily="50" charset="-128"/>
                          <a:ea typeface="Meiryo UI" panose="020B0604030504040204" pitchFamily="50" charset="-128"/>
                        </a:rPr>
                        <a:t>単位／月</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4153017"/>
                  </a:ext>
                </a:extLst>
              </a:tr>
              <a:tr h="298200">
                <a:tc vMerge="1">
                  <a:txBody>
                    <a:bodyPr/>
                    <a:lstStyle/>
                    <a:p>
                      <a:endParaRPr kumimoji="1" lang="ja-JP" altLang="en-US"/>
                    </a:p>
                  </a:txBody>
                  <a:tcPr/>
                </a:tc>
                <a:tc>
                  <a:txBody>
                    <a:bodyPr/>
                    <a:lstStyle/>
                    <a:p>
                      <a:r>
                        <a:rPr lang="ja-JP" sz="1200" b="0" dirty="0">
                          <a:solidFill>
                            <a:schemeClr val="tx1"/>
                          </a:solidFill>
                          <a:effectLst/>
                          <a:latin typeface="Meiryo UI" panose="020B0604030504040204" pitchFamily="50" charset="-128"/>
                          <a:ea typeface="Meiryo UI" panose="020B0604030504040204" pitchFamily="50" charset="-128"/>
                        </a:rPr>
                        <a:t>外出する利用者に同行して支援を行った場合</a:t>
                      </a:r>
                      <a:r>
                        <a:rPr lang="en-US" sz="1200" b="0" dirty="0">
                          <a:solidFill>
                            <a:schemeClr val="tx1"/>
                          </a:solidFill>
                          <a:effectLst/>
                          <a:latin typeface="Meiryo UI" panose="020B0604030504040204" pitchFamily="50" charset="-128"/>
                          <a:ea typeface="Meiryo UI" panose="020B0604030504040204" pitchFamily="50" charset="-128"/>
                        </a:rPr>
                        <a:t>_</a:t>
                      </a:r>
                      <a:r>
                        <a:rPr lang="ja-JP" sz="1200" b="0" dirty="0">
                          <a:solidFill>
                            <a:schemeClr val="tx1"/>
                          </a:solidFill>
                          <a:effectLst/>
                          <a:latin typeface="Meiryo UI" panose="020B0604030504040204" pitchFamily="50" charset="-128"/>
                          <a:ea typeface="Meiryo UI" panose="020B0604030504040204" pitchFamily="50" charset="-128"/>
                        </a:rPr>
                        <a:t>ロ 月３回</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dirty="0">
                          <a:solidFill>
                            <a:schemeClr val="tx1"/>
                          </a:solidFill>
                          <a:effectLst/>
                          <a:latin typeface="Meiryo UI" panose="020B0604030504040204" pitchFamily="50" charset="-128"/>
                          <a:ea typeface="Meiryo UI" panose="020B0604030504040204" pitchFamily="50" charset="-128"/>
                        </a:rPr>
                        <a:t>750</a:t>
                      </a:r>
                      <a:r>
                        <a:rPr lang="ja-JP" sz="1200" b="0" dirty="0">
                          <a:solidFill>
                            <a:schemeClr val="tx1"/>
                          </a:solidFill>
                          <a:effectLst/>
                          <a:latin typeface="Meiryo UI" panose="020B0604030504040204" pitchFamily="50" charset="-128"/>
                          <a:ea typeface="Meiryo UI" panose="020B0604030504040204" pitchFamily="50" charset="-128"/>
                        </a:rPr>
                        <a:t>単位／月</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2809803"/>
                  </a:ext>
                </a:extLst>
              </a:tr>
              <a:tr h="298200">
                <a:tc vMerge="1">
                  <a:txBody>
                    <a:bodyPr/>
                    <a:lstStyle/>
                    <a:p>
                      <a:endParaRPr kumimoji="1" lang="ja-JP" altLang="en-US"/>
                    </a:p>
                  </a:txBody>
                  <a:tcPr/>
                </a:tc>
                <a:tc>
                  <a:txBody>
                    <a:bodyPr/>
                    <a:lstStyle/>
                    <a:p>
                      <a:r>
                        <a:rPr lang="ja-JP" sz="1200" b="0" dirty="0">
                          <a:solidFill>
                            <a:schemeClr val="tx1"/>
                          </a:solidFill>
                          <a:effectLst/>
                          <a:latin typeface="Meiryo UI" panose="020B0604030504040204" pitchFamily="50" charset="-128"/>
                          <a:ea typeface="Meiryo UI" panose="020B0604030504040204" pitchFamily="50" charset="-128"/>
                        </a:rPr>
                        <a:t>外出する利用者に同行して支援を行った場合</a:t>
                      </a:r>
                      <a:r>
                        <a:rPr lang="en-US" sz="1200" b="0" dirty="0">
                          <a:solidFill>
                            <a:schemeClr val="tx1"/>
                          </a:solidFill>
                          <a:effectLst/>
                          <a:latin typeface="Meiryo UI" panose="020B0604030504040204" pitchFamily="50" charset="-128"/>
                          <a:ea typeface="Meiryo UI" panose="020B0604030504040204" pitchFamily="50" charset="-128"/>
                        </a:rPr>
                        <a:t>_</a:t>
                      </a:r>
                      <a:r>
                        <a:rPr lang="ja-JP" sz="1200" b="0" dirty="0">
                          <a:solidFill>
                            <a:schemeClr val="tx1"/>
                          </a:solidFill>
                          <a:effectLst/>
                          <a:latin typeface="Meiryo UI" panose="020B0604030504040204" pitchFamily="50" charset="-128"/>
                          <a:ea typeface="Meiryo UI" panose="020B0604030504040204" pitchFamily="50" charset="-128"/>
                        </a:rPr>
                        <a:t>ハ 月４回以上</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dirty="0">
                          <a:solidFill>
                            <a:schemeClr val="tx1"/>
                          </a:solidFill>
                          <a:effectLst/>
                          <a:latin typeface="Meiryo UI" panose="020B0604030504040204" pitchFamily="50" charset="-128"/>
                          <a:ea typeface="Meiryo UI" panose="020B0604030504040204" pitchFamily="50" charset="-128"/>
                        </a:rPr>
                        <a:t>1,000</a:t>
                      </a:r>
                      <a:r>
                        <a:rPr lang="ja-JP" sz="1200" b="0" dirty="0">
                          <a:solidFill>
                            <a:schemeClr val="tx1"/>
                          </a:solidFill>
                          <a:effectLst/>
                          <a:latin typeface="Meiryo UI" panose="020B0604030504040204" pitchFamily="50" charset="-128"/>
                          <a:ea typeface="Meiryo UI" panose="020B0604030504040204" pitchFamily="50" charset="-128"/>
                        </a:rPr>
                        <a:t>単位／月</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5236951"/>
                  </a:ext>
                </a:extLst>
              </a:tr>
              <a:tr h="878719">
                <a:tc rowSpan="2">
                  <a:txBody>
                    <a:bodyPr/>
                    <a:lstStyle/>
                    <a:p>
                      <a:pPr algn="ct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緊急時支援加算</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33350">
                        <a:lnSpc>
                          <a:spcPts val="1200"/>
                        </a:lnSpc>
                        <a:spcAft>
                          <a:spcPts val="600"/>
                        </a:spcAft>
                      </a:pPr>
                      <a:r>
                        <a:rPr lang="ja-JP" sz="1200" b="0" dirty="0">
                          <a:solidFill>
                            <a:schemeClr val="tx1"/>
                          </a:solidFill>
                          <a:effectLst/>
                          <a:latin typeface="Meiryo UI" panose="020B0604030504040204" pitchFamily="50" charset="-128"/>
                          <a:ea typeface="Meiryo UI" panose="020B0604030504040204" pitchFamily="50" charset="-128"/>
                        </a:rPr>
                        <a:t>イ 緊急時</a:t>
                      </a:r>
                      <a:r>
                        <a:rPr lang="ja-JP" sz="1200" b="0">
                          <a:solidFill>
                            <a:schemeClr val="tx1"/>
                          </a:solidFill>
                          <a:effectLst/>
                          <a:latin typeface="Meiryo UI" panose="020B0604030504040204" pitchFamily="50" charset="-128"/>
                          <a:ea typeface="Meiryo UI" panose="020B0604030504040204" pitchFamily="50" charset="-128"/>
                        </a:rPr>
                        <a:t>支援加算</a:t>
                      </a:r>
                      <a:r>
                        <a:rPr lang="en-US" sz="1200" b="0">
                          <a:solidFill>
                            <a:schemeClr val="tx1"/>
                          </a:solidFill>
                          <a:effectLst/>
                          <a:latin typeface="Meiryo UI" panose="020B0604030504040204" pitchFamily="50" charset="-128"/>
                          <a:ea typeface="Meiryo UI" panose="020B0604030504040204" pitchFamily="50" charset="-128"/>
                        </a:rPr>
                        <a:t>(</a:t>
                      </a:r>
                      <a:r>
                        <a:rPr lang="ja-JP" sz="1200" b="0">
                          <a:solidFill>
                            <a:schemeClr val="tx1"/>
                          </a:solidFill>
                          <a:effectLst/>
                          <a:latin typeface="Meiryo UI" panose="020B0604030504040204" pitchFamily="50" charset="-128"/>
                          <a:ea typeface="Meiryo UI" panose="020B0604030504040204" pitchFamily="50" charset="-128"/>
                        </a:rPr>
                        <a:t>Ⅰ</a:t>
                      </a:r>
                      <a:r>
                        <a:rPr lang="en-US" sz="1200" b="0" dirty="0">
                          <a:solidFill>
                            <a:schemeClr val="tx1"/>
                          </a:solidFill>
                          <a:effectLst/>
                          <a:latin typeface="Meiryo UI" panose="020B0604030504040204" pitchFamily="50" charset="-128"/>
                          <a:ea typeface="Meiryo UI" panose="020B0604030504040204" pitchFamily="50" charset="-128"/>
                        </a:rPr>
                        <a:t>)</a:t>
                      </a:r>
                      <a:endParaRPr lang="ja-JP" sz="1200" b="0" dirty="0">
                        <a:solidFill>
                          <a:schemeClr val="tx1"/>
                        </a:solidFill>
                        <a:effectLst/>
                        <a:latin typeface="Meiryo UI" panose="020B0604030504040204" pitchFamily="50" charset="-128"/>
                        <a:ea typeface="Meiryo UI" panose="020B0604030504040204" pitchFamily="50" charset="-128"/>
                      </a:endParaRPr>
                    </a:p>
                    <a:p>
                      <a:pPr marR="133350">
                        <a:lnSpc>
                          <a:spcPts val="1200"/>
                        </a:lnSpc>
                        <a:spcAft>
                          <a:spcPts val="600"/>
                        </a:spcAft>
                      </a:pPr>
                      <a:r>
                        <a:rPr lang="ja-JP" sz="1200" b="0" dirty="0">
                          <a:solidFill>
                            <a:schemeClr val="tx1"/>
                          </a:solidFill>
                          <a:effectLst/>
                          <a:latin typeface="Meiryo UI" panose="020B0604030504040204" pitchFamily="50" charset="-128"/>
                          <a:ea typeface="Meiryo UI" panose="020B0604030504040204" pitchFamily="50" charset="-128"/>
                        </a:rPr>
                        <a:t>緊急時に利用者等からの要請に基づき、深夜に速やかに利用者の居宅等への訪問等による支援</a:t>
                      </a:r>
                      <a:r>
                        <a:rPr lang="ja-JP" altLang="en-US" sz="1200" b="0" dirty="0">
                          <a:solidFill>
                            <a:schemeClr val="tx1"/>
                          </a:solidFill>
                          <a:effectLst/>
                          <a:latin typeface="Meiryo UI" panose="020B0604030504040204" pitchFamily="50" charset="-128"/>
                          <a:ea typeface="Meiryo UI" panose="020B0604030504040204" pitchFamily="50" charset="-128"/>
                        </a:rPr>
                        <a:t>を</a:t>
                      </a:r>
                      <a:r>
                        <a:rPr lang="ja-JP" sz="1200" b="0" dirty="0">
                          <a:solidFill>
                            <a:schemeClr val="tx1"/>
                          </a:solidFill>
                          <a:effectLst/>
                          <a:latin typeface="Meiryo UI" panose="020B0604030504040204" pitchFamily="50" charset="-128"/>
                          <a:ea typeface="Meiryo UI" panose="020B0604030504040204" pitchFamily="50" charset="-128"/>
                        </a:rPr>
                        <a:t>行った場合</a:t>
                      </a:r>
                    </a:p>
                    <a:p>
                      <a:pPr marR="133350">
                        <a:lnSpc>
                          <a:spcPts val="1200"/>
                        </a:lnSpc>
                        <a:spcAft>
                          <a:spcPts val="600"/>
                        </a:spcAft>
                      </a:pPr>
                      <a:r>
                        <a:rPr lang="ja-JP" sz="1200" b="0" dirty="0">
                          <a:solidFill>
                            <a:schemeClr val="tx1"/>
                          </a:solidFill>
                          <a:effectLst/>
                          <a:latin typeface="Meiryo UI" panose="020B0604030504040204" pitchFamily="50" charset="-128"/>
                          <a:ea typeface="Meiryo UI" panose="020B0604030504040204" pitchFamily="50" charset="-128"/>
                        </a:rPr>
                        <a:t>※地域生活支援拠点等の場合　</a:t>
                      </a:r>
                      <a:r>
                        <a:rPr lang="en-US" sz="1200" b="0" dirty="0">
                          <a:solidFill>
                            <a:schemeClr val="tx1"/>
                          </a:solidFill>
                          <a:effectLst/>
                          <a:latin typeface="Meiryo UI" panose="020B0604030504040204" pitchFamily="50" charset="-128"/>
                          <a:ea typeface="Meiryo UI" panose="020B0604030504040204" pitchFamily="50" charset="-128"/>
                        </a:rPr>
                        <a:t>+50</a:t>
                      </a:r>
                      <a:r>
                        <a:rPr lang="ja-JP" sz="1200" b="0" dirty="0">
                          <a:solidFill>
                            <a:schemeClr val="tx1"/>
                          </a:solidFill>
                          <a:effectLst/>
                          <a:latin typeface="Meiryo UI" panose="020B0604030504040204" pitchFamily="50" charset="-128"/>
                          <a:ea typeface="Meiryo UI" panose="020B0604030504040204" pitchFamily="50" charset="-128"/>
                        </a:rPr>
                        <a:t>単位</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33350" algn="ctr">
                        <a:lnSpc>
                          <a:spcPts val="1200"/>
                        </a:lnSpc>
                        <a:spcAft>
                          <a:spcPts val="600"/>
                        </a:spcAft>
                      </a:pPr>
                      <a:r>
                        <a:rPr lang="en-US" sz="1200" b="0" dirty="0">
                          <a:solidFill>
                            <a:schemeClr val="tx1"/>
                          </a:solidFill>
                          <a:effectLst/>
                          <a:latin typeface="Meiryo UI" panose="020B0604030504040204" pitchFamily="50" charset="-128"/>
                          <a:ea typeface="Meiryo UI" panose="020B0604030504040204" pitchFamily="50" charset="-128"/>
                        </a:rPr>
                        <a:t>711</a:t>
                      </a:r>
                      <a:r>
                        <a:rPr lang="ja-JP" sz="1200" b="0" dirty="0">
                          <a:solidFill>
                            <a:schemeClr val="tx1"/>
                          </a:solidFill>
                          <a:effectLst/>
                          <a:latin typeface="Meiryo UI" panose="020B0604030504040204" pitchFamily="50" charset="-128"/>
                          <a:ea typeface="Meiryo UI" panose="020B0604030504040204" pitchFamily="50" charset="-128"/>
                        </a:rPr>
                        <a:t>単位／日</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0139094"/>
                  </a:ext>
                </a:extLst>
              </a:tr>
              <a:tr h="439359">
                <a:tc vMerge="1">
                  <a:txBody>
                    <a:bodyPr/>
                    <a:lstStyle/>
                    <a:p>
                      <a:endParaRPr kumimoji="1" lang="ja-JP" altLang="en-US"/>
                    </a:p>
                  </a:txBody>
                  <a:tcPr/>
                </a:tc>
                <a:tc>
                  <a:txBody>
                    <a:bodyPr/>
                    <a:lstStyle/>
                    <a:p>
                      <a:pPr marR="133350">
                        <a:lnSpc>
                          <a:spcPts val="1200"/>
                        </a:lnSpc>
                        <a:spcAft>
                          <a:spcPts val="600"/>
                        </a:spcAft>
                      </a:pPr>
                      <a:r>
                        <a:rPr lang="ja-JP" sz="1200" b="0" dirty="0">
                          <a:solidFill>
                            <a:schemeClr val="tx1"/>
                          </a:solidFill>
                          <a:effectLst/>
                          <a:latin typeface="Meiryo UI" panose="020B0604030504040204" pitchFamily="50" charset="-128"/>
                          <a:ea typeface="Meiryo UI" panose="020B0604030504040204" pitchFamily="50" charset="-128"/>
                        </a:rPr>
                        <a:t>ロ 緊急時</a:t>
                      </a:r>
                      <a:r>
                        <a:rPr lang="ja-JP" sz="1200" b="0">
                          <a:solidFill>
                            <a:schemeClr val="tx1"/>
                          </a:solidFill>
                          <a:effectLst/>
                          <a:latin typeface="Meiryo UI" panose="020B0604030504040204" pitchFamily="50" charset="-128"/>
                          <a:ea typeface="Meiryo UI" panose="020B0604030504040204" pitchFamily="50" charset="-128"/>
                        </a:rPr>
                        <a:t>支援加算</a:t>
                      </a:r>
                      <a:r>
                        <a:rPr lang="en-US" sz="1200" b="0">
                          <a:solidFill>
                            <a:schemeClr val="tx1"/>
                          </a:solidFill>
                          <a:effectLst/>
                          <a:latin typeface="Meiryo UI" panose="020B0604030504040204" pitchFamily="50" charset="-128"/>
                          <a:ea typeface="Meiryo UI" panose="020B0604030504040204" pitchFamily="50" charset="-128"/>
                        </a:rPr>
                        <a:t>(</a:t>
                      </a:r>
                      <a:r>
                        <a:rPr lang="ja-JP" sz="1200" b="0">
                          <a:solidFill>
                            <a:schemeClr val="tx1"/>
                          </a:solidFill>
                          <a:effectLst/>
                          <a:latin typeface="Meiryo UI" panose="020B0604030504040204" pitchFamily="50" charset="-128"/>
                          <a:ea typeface="Meiryo UI" panose="020B0604030504040204" pitchFamily="50" charset="-128"/>
                        </a:rPr>
                        <a:t>Ⅱ</a:t>
                      </a:r>
                      <a:r>
                        <a:rPr lang="en-US" sz="1200" b="0" dirty="0">
                          <a:solidFill>
                            <a:schemeClr val="tx1"/>
                          </a:solidFill>
                          <a:effectLst/>
                          <a:latin typeface="Meiryo UI" panose="020B0604030504040204" pitchFamily="50" charset="-128"/>
                          <a:ea typeface="Meiryo UI" panose="020B0604030504040204" pitchFamily="50" charset="-128"/>
                        </a:rPr>
                        <a:t>)</a:t>
                      </a:r>
                      <a:endParaRPr lang="ja-JP" sz="1200" b="0" dirty="0">
                        <a:solidFill>
                          <a:schemeClr val="tx1"/>
                        </a:solidFill>
                        <a:effectLst/>
                        <a:latin typeface="Meiryo UI" panose="020B0604030504040204" pitchFamily="50" charset="-128"/>
                        <a:ea typeface="Meiryo UI" panose="020B0604030504040204" pitchFamily="50" charset="-128"/>
                      </a:endParaRPr>
                    </a:p>
                    <a:p>
                      <a:pPr marR="133350">
                        <a:lnSpc>
                          <a:spcPts val="1200"/>
                        </a:lnSpc>
                        <a:spcAft>
                          <a:spcPts val="600"/>
                        </a:spcAft>
                      </a:pPr>
                      <a:r>
                        <a:rPr lang="ja-JP" sz="1200" b="0" dirty="0">
                          <a:solidFill>
                            <a:schemeClr val="tx1"/>
                          </a:solidFill>
                          <a:effectLst/>
                          <a:latin typeface="Meiryo UI" panose="020B0604030504040204" pitchFamily="50" charset="-128"/>
                          <a:ea typeface="Meiryo UI" panose="020B0604030504040204" pitchFamily="50" charset="-128"/>
                        </a:rPr>
                        <a:t>緊急時に利用者等からの要請に基づき、深夜に電話による相談援助を行った場合</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133350" algn="ctr">
                        <a:lnSpc>
                          <a:spcPts val="1200"/>
                        </a:lnSpc>
                        <a:spcAft>
                          <a:spcPts val="600"/>
                        </a:spcAft>
                      </a:pPr>
                      <a:r>
                        <a:rPr lang="en-US" sz="1200" b="0" dirty="0">
                          <a:solidFill>
                            <a:schemeClr val="tx1"/>
                          </a:solidFill>
                          <a:effectLst/>
                          <a:latin typeface="Meiryo UI" panose="020B0604030504040204" pitchFamily="50" charset="-128"/>
                          <a:ea typeface="Meiryo UI" panose="020B0604030504040204" pitchFamily="50" charset="-128"/>
                        </a:rPr>
                        <a:t>94</a:t>
                      </a:r>
                      <a:r>
                        <a:rPr lang="ja-JP" sz="1200" b="0" dirty="0">
                          <a:solidFill>
                            <a:schemeClr val="tx1"/>
                          </a:solidFill>
                          <a:effectLst/>
                          <a:latin typeface="Meiryo UI" panose="020B0604030504040204" pitchFamily="50" charset="-128"/>
                          <a:ea typeface="Meiryo UI" panose="020B0604030504040204" pitchFamily="50" charset="-128"/>
                        </a:rPr>
                        <a:t>単位／日</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2515181"/>
                  </a:ext>
                </a:extLst>
              </a:tr>
              <a:tr h="395423">
                <a:tc>
                  <a:txBody>
                    <a:bodyPr/>
                    <a:lstStyle/>
                    <a:p>
                      <a:pPr algn="ct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日常生活支援</a:t>
                      </a:r>
                      <a:endParaRPr lang="en-US" altLang="ja-JP" sz="1200" b="0" dirty="0">
                        <a:solidFill>
                          <a:schemeClr val="tx1"/>
                        </a:solidFill>
                        <a:effectLst/>
                        <a:latin typeface="Meiryo UI" panose="020B0604030504040204" pitchFamily="50" charset="-128"/>
                        <a:ea typeface="Meiryo UI" panose="020B0604030504040204" pitchFamily="50" charset="-128"/>
                      </a:endParaRPr>
                    </a:p>
                    <a:p>
                      <a:pPr algn="ct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情報提供加算</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あらかじめ利用者の同意を得て、精神障害者が日常生活を維持する上で必要な情報を、精神科病院等に対して情報提供</a:t>
                      </a:r>
                      <a:r>
                        <a:rPr lang="ja-JP" sz="1200" b="0">
                          <a:solidFill>
                            <a:schemeClr val="tx1"/>
                          </a:solidFill>
                          <a:effectLst/>
                          <a:latin typeface="Meiryo UI" panose="020B0604030504040204" pitchFamily="50" charset="-128"/>
                          <a:ea typeface="Meiryo UI" panose="020B0604030504040204" pitchFamily="50" charset="-128"/>
                        </a:rPr>
                        <a:t>した場合（月</a:t>
                      </a:r>
                      <a:r>
                        <a:rPr lang="ja-JP" sz="1200" b="0" dirty="0">
                          <a:solidFill>
                            <a:schemeClr val="tx1"/>
                          </a:solidFill>
                          <a:effectLst/>
                          <a:latin typeface="Meiryo UI" panose="020B0604030504040204" pitchFamily="50" charset="-128"/>
                          <a:ea typeface="Meiryo UI" panose="020B0604030504040204" pitchFamily="50" charset="-128"/>
                        </a:rPr>
                        <a:t>１回を限度）</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300"/>
                        </a:spcAft>
                      </a:pPr>
                      <a:r>
                        <a:rPr lang="en-US" sz="1200" b="0" dirty="0">
                          <a:solidFill>
                            <a:schemeClr val="tx1"/>
                          </a:solidFill>
                          <a:effectLst/>
                          <a:latin typeface="Meiryo UI" panose="020B0604030504040204" pitchFamily="50" charset="-128"/>
                          <a:ea typeface="Meiryo UI" panose="020B0604030504040204" pitchFamily="50" charset="-128"/>
                        </a:rPr>
                        <a:t>100</a:t>
                      </a:r>
                      <a:r>
                        <a:rPr lang="ja-JP" sz="1200" b="0" dirty="0">
                          <a:solidFill>
                            <a:schemeClr val="tx1"/>
                          </a:solidFill>
                          <a:effectLst/>
                          <a:latin typeface="Meiryo UI" panose="020B0604030504040204" pitchFamily="50" charset="-128"/>
                          <a:ea typeface="Meiryo UI" panose="020B0604030504040204" pitchFamily="50" charset="-128"/>
                        </a:rPr>
                        <a:t>単位／回</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157446"/>
                  </a:ext>
                </a:extLst>
              </a:tr>
              <a:tr h="395423">
                <a:tc>
                  <a:txBody>
                    <a:bodyPr/>
                    <a:lstStyle/>
                    <a:p>
                      <a:pPr algn="ct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居住支援</a:t>
                      </a:r>
                      <a:endParaRPr lang="en-US" altLang="ja-JP" sz="1200" b="0" dirty="0">
                        <a:solidFill>
                          <a:schemeClr val="tx1"/>
                        </a:solidFill>
                        <a:effectLst/>
                        <a:latin typeface="Meiryo UI" panose="020B0604030504040204" pitchFamily="50" charset="-128"/>
                        <a:ea typeface="Meiryo UI" panose="020B0604030504040204" pitchFamily="50" charset="-128"/>
                      </a:endParaRPr>
                    </a:p>
                    <a:p>
                      <a:pPr algn="ct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連携体制加算</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居住支援法人や居住支援協議会との連携体制を構築し、月に１回以上、情報連携を図る場を設けて情報共有した場合</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300"/>
                        </a:spcAft>
                      </a:pPr>
                      <a:r>
                        <a:rPr lang="en-US" sz="1200" b="0" dirty="0">
                          <a:solidFill>
                            <a:schemeClr val="tx1"/>
                          </a:solidFill>
                          <a:effectLst/>
                          <a:latin typeface="Meiryo UI" panose="020B0604030504040204" pitchFamily="50" charset="-128"/>
                          <a:ea typeface="Meiryo UI" panose="020B0604030504040204" pitchFamily="50" charset="-128"/>
                        </a:rPr>
                        <a:t>35</a:t>
                      </a:r>
                      <a:r>
                        <a:rPr lang="ja-JP" sz="1200" b="0" dirty="0">
                          <a:solidFill>
                            <a:schemeClr val="tx1"/>
                          </a:solidFill>
                          <a:effectLst/>
                          <a:latin typeface="Meiryo UI" panose="020B0604030504040204" pitchFamily="50" charset="-128"/>
                          <a:ea typeface="Meiryo UI" panose="020B0604030504040204" pitchFamily="50" charset="-128"/>
                        </a:rPr>
                        <a:t>単位／月</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4796498"/>
                  </a:ext>
                </a:extLst>
              </a:tr>
              <a:tr h="450295">
                <a:tc>
                  <a:txBody>
                    <a:bodyPr/>
                    <a:lstStyle/>
                    <a:p>
                      <a:pPr algn="ct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地域居住支援体制強化推進加算</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200"/>
                        </a:lnSpc>
                        <a:spcAft>
                          <a:spcPts val="300"/>
                        </a:spcAft>
                      </a:pPr>
                      <a:r>
                        <a:rPr lang="ja-JP" sz="1200" b="0" dirty="0">
                          <a:solidFill>
                            <a:schemeClr val="tx1"/>
                          </a:solidFill>
                          <a:effectLst/>
                          <a:latin typeface="Meiryo UI" panose="020B0604030504040204" pitchFamily="50" charset="-128"/>
                          <a:ea typeface="Meiryo UI" panose="020B0604030504040204" pitchFamily="50" charset="-128"/>
                        </a:rPr>
                        <a:t>住居の確保及び居住支援に係る課題を文書により報告する等の居住支援体制強化の取組を</a:t>
                      </a:r>
                      <a:r>
                        <a:rPr lang="ja-JP" sz="1200" b="0">
                          <a:solidFill>
                            <a:schemeClr val="tx1"/>
                          </a:solidFill>
                          <a:effectLst/>
                          <a:latin typeface="Meiryo UI" panose="020B0604030504040204" pitchFamily="50" charset="-128"/>
                          <a:ea typeface="Meiryo UI" panose="020B0604030504040204" pitchFamily="50" charset="-128"/>
                        </a:rPr>
                        <a:t>行った場合（月</a:t>
                      </a:r>
                      <a:r>
                        <a:rPr lang="ja-JP" sz="1200" b="0" dirty="0">
                          <a:solidFill>
                            <a:schemeClr val="tx1"/>
                          </a:solidFill>
                          <a:effectLst/>
                          <a:latin typeface="Meiryo UI" panose="020B0604030504040204" pitchFamily="50" charset="-128"/>
                          <a:ea typeface="Meiryo UI" panose="020B0604030504040204" pitchFamily="50" charset="-128"/>
                        </a:rPr>
                        <a:t>１回を限度）</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300"/>
                        </a:spcAft>
                      </a:pPr>
                      <a:r>
                        <a:rPr lang="en-US" sz="1200" b="0" dirty="0">
                          <a:solidFill>
                            <a:schemeClr val="tx1"/>
                          </a:solidFill>
                          <a:effectLst/>
                          <a:latin typeface="Meiryo UI" panose="020B0604030504040204" pitchFamily="50" charset="-128"/>
                          <a:ea typeface="Meiryo UI" panose="020B0604030504040204" pitchFamily="50" charset="-128"/>
                        </a:rPr>
                        <a:t>500</a:t>
                      </a:r>
                      <a:r>
                        <a:rPr lang="ja-JP" sz="1200" b="0" dirty="0">
                          <a:solidFill>
                            <a:schemeClr val="tx1"/>
                          </a:solidFill>
                          <a:effectLst/>
                          <a:latin typeface="Meiryo UI" panose="020B0604030504040204" pitchFamily="50" charset="-128"/>
                          <a:ea typeface="Meiryo UI" panose="020B0604030504040204" pitchFamily="50" charset="-128"/>
                        </a:rPr>
                        <a:t>単位／回</a:t>
                      </a:r>
                      <a:endParaRPr lang="ja-JP" sz="1200" b="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17316" marR="17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35772710"/>
                  </a:ext>
                </a:extLst>
              </a:tr>
            </a:tbl>
          </a:graphicData>
        </a:graphic>
      </p:graphicFrame>
      <p:sp>
        <p:nvSpPr>
          <p:cNvPr id="12" name="タイトル 1">
            <a:extLst>
              <a:ext uri="{FF2B5EF4-FFF2-40B4-BE49-F238E27FC236}">
                <a16:creationId xmlns:a16="http://schemas.microsoft.com/office/drawing/2014/main" id="{B6BF897F-7722-40CD-86EA-20EA81416442}"/>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（参考）</a:t>
            </a:r>
            <a:r>
              <a:rPr lang="zh-TW" altLang="en-US" dirty="0">
                <a:latin typeface="Meiryo UI" panose="020B0604030504040204" pitchFamily="50" charset="-128"/>
                <a:ea typeface="Meiryo UI" panose="020B0604030504040204" pitchFamily="50" charset="-128"/>
              </a:rPr>
              <a:t>報酬</a:t>
            </a:r>
            <a:r>
              <a:rPr lang="ja-JP" altLang="en-US" dirty="0">
                <a:latin typeface="Meiryo UI" panose="020B0604030504040204" pitchFamily="50" charset="-128"/>
                <a:ea typeface="Meiryo UI" panose="020B0604030504040204" pitchFamily="50" charset="-128"/>
              </a:rPr>
              <a:t>設定</a:t>
            </a:r>
            <a:endParaRPr lang="zh-TW"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67439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3">
            <a:extLst>
              <a:ext uri="{FF2B5EF4-FFF2-40B4-BE49-F238E27FC236}">
                <a16:creationId xmlns:a16="http://schemas.microsoft.com/office/drawing/2014/main" id="{5554C75F-479A-4DDA-B8E2-37210E85E649}"/>
              </a:ext>
            </a:extLst>
          </p:cNvPr>
          <p:cNvSpPr txBox="1">
            <a:spLocks/>
          </p:cNvSpPr>
          <p:nvPr/>
        </p:nvSpPr>
        <p:spPr>
          <a:xfrm>
            <a:off x="601758" y="1814260"/>
            <a:ext cx="4116545" cy="507777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spcAft>
                <a:spcPts val="600"/>
              </a:spcAft>
            </a:pPr>
            <a:r>
              <a:rPr lang="ja-JP" altLang="en-US" sz="1800" b="1" u="sng" dirty="0">
                <a:latin typeface="Meiryo UI" panose="020B0604030504040204" pitchFamily="50" charset="-128"/>
                <a:ea typeface="Meiryo UI" panose="020B0604030504040204" pitchFamily="50" charset="-128"/>
              </a:rPr>
              <a:t>１．自立生活援助の制度</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（１）サービス創設の背景と位置づけ</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１）なぜ地域生活の支援が求められているのか</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２）障害者支援の目指す姿</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３）自立生活援助創設の背景とその位置づけ</a:t>
            </a:r>
            <a:endParaRPr lang="en-US" altLang="ja-JP" sz="1200" dirty="0">
              <a:latin typeface="Meiryo UI" panose="020B0604030504040204" pitchFamily="50" charset="-128"/>
              <a:ea typeface="Meiryo UI" panose="020B0604030504040204" pitchFamily="50" charset="-128"/>
            </a:endParaRPr>
          </a:p>
          <a:p>
            <a:pPr algn="l">
              <a:lnSpc>
                <a:spcPct val="150000"/>
              </a:lnSpc>
              <a:spcAft>
                <a:spcPts val="600"/>
              </a:spcAft>
            </a:pP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（２）サービスの概要</a:t>
            </a:r>
            <a:br>
              <a:rPr lang="en-US" altLang="ja-JP" sz="1200" b="1"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１）サービスの概要</a:t>
            </a:r>
            <a:br>
              <a:rPr lang="en-US" altLang="ja-JP" sz="1200" strike="sngStrike" dirty="0">
                <a:solidFill>
                  <a:srgbClr val="FF0000"/>
                </a:solidFill>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２）サービスの対象者</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３）サービスの内容</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４）サービスの実施要件と提供体制</a:t>
            </a:r>
            <a:br>
              <a:rPr lang="en-US" altLang="zh-TW"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（３）サービスの特色</a:t>
            </a:r>
            <a:br>
              <a:rPr lang="en-US" altLang="ja-JP" sz="1200" b="1"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１）利用者に合わせた柔軟な支援　　　</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２）状況に応じた伴走型支援</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３）街の中での関係づくり</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４）自立生活援助が開く可能性</a:t>
            </a:r>
            <a:br>
              <a:rPr lang="en-US" altLang="ja-JP" sz="1200" dirty="0">
                <a:latin typeface="Meiryo UI" panose="020B0604030504040204" pitchFamily="50" charset="-128"/>
                <a:ea typeface="Meiryo UI" panose="020B0604030504040204" pitchFamily="50" charset="-128"/>
              </a:rPr>
            </a:br>
            <a:endParaRPr lang="en-US" altLang="ja-JP" sz="1200"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DF4376CF-108F-47C8-9583-439F5F20FF49}"/>
              </a:ext>
            </a:extLst>
          </p:cNvPr>
          <p:cNvSpPr/>
          <p:nvPr/>
        </p:nvSpPr>
        <p:spPr>
          <a:xfrm>
            <a:off x="481558" y="1035729"/>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午前の部：自立生活援助による障害者の地域生活支援</a:t>
            </a:r>
            <a:endParaRPr lang="ja-JP" altLang="en-US" sz="2400" dirty="0"/>
          </a:p>
        </p:txBody>
      </p:sp>
      <p:sp>
        <p:nvSpPr>
          <p:cNvPr id="6" name="タイトル 3">
            <a:extLst>
              <a:ext uri="{FF2B5EF4-FFF2-40B4-BE49-F238E27FC236}">
                <a16:creationId xmlns:a16="http://schemas.microsoft.com/office/drawing/2014/main" id="{AD354461-2293-49D6-89E2-EEF3A2BFBD7A}"/>
              </a:ext>
            </a:extLst>
          </p:cNvPr>
          <p:cNvSpPr txBox="1">
            <a:spLocks/>
          </p:cNvSpPr>
          <p:nvPr/>
        </p:nvSpPr>
        <p:spPr>
          <a:xfrm>
            <a:off x="4590006" y="1814260"/>
            <a:ext cx="4232295" cy="507777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spcAft>
                <a:spcPts val="600"/>
              </a:spcAft>
            </a:pPr>
            <a:r>
              <a:rPr lang="ja-JP" altLang="en-US" sz="1800" b="1" u="sng" dirty="0">
                <a:latin typeface="Meiryo UI" panose="020B0604030504040204" pitchFamily="50" charset="-128"/>
                <a:ea typeface="Meiryo UI" panose="020B0604030504040204" pitchFamily="50" charset="-128"/>
              </a:rPr>
              <a:t>２．支援の全体像と実施の流れ</a:t>
            </a:r>
            <a:br>
              <a:rPr lang="en-US" altLang="ja-JP" sz="18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（１）ご本人を中心とした支援の全体像</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１）様々な地域資源を活用した支援体制の構築</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２）その他の障害福祉サービス等も含めた支援の全体の流れ</a:t>
            </a:r>
            <a:endParaRPr lang="en-US" altLang="ja-JP" sz="1200" dirty="0">
              <a:latin typeface="Meiryo UI" panose="020B0604030504040204" pitchFamily="50" charset="-128"/>
              <a:ea typeface="Meiryo UI" panose="020B0604030504040204" pitchFamily="50" charset="-128"/>
            </a:endParaRPr>
          </a:p>
          <a:p>
            <a:pPr algn="l">
              <a:lnSpc>
                <a:spcPct val="150000"/>
              </a:lnSpc>
              <a:spcAft>
                <a:spcPts val="600"/>
              </a:spcAft>
            </a:pP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（２）サービスの流れ</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１）サービスの周知</a:t>
            </a:r>
            <a:br>
              <a:rPr lang="en-US" altLang="ja-JP" sz="1200" strike="sngStrike" dirty="0">
                <a:solidFill>
                  <a:srgbClr val="FF0000"/>
                </a:solidFill>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２）ご本人へのアプローチ</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３）サービスの利用決定と計画策定</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４）サービスの提供</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５）モニタリングと計画の見直し</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６）サービス終了判断と引継ぎ</a:t>
            </a:r>
            <a:br>
              <a:rPr lang="en-US" altLang="zh-TW"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p:txBody>
      </p:sp>
      <p:sp>
        <p:nvSpPr>
          <p:cNvPr id="7" name="タイトル 1">
            <a:extLst>
              <a:ext uri="{FF2B5EF4-FFF2-40B4-BE49-F238E27FC236}">
                <a16:creationId xmlns:a16="http://schemas.microsoft.com/office/drawing/2014/main" id="{431AEE1B-5928-4EB1-B0F2-6E3F21875B1E}"/>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研修カリキュラムの概要</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53914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E51614C-C79F-4C7B-9B78-C9C8C0B0BECD}"/>
              </a:ext>
            </a:extLst>
          </p:cNvPr>
          <p:cNvSpPr/>
          <p:nvPr/>
        </p:nvSpPr>
        <p:spPr>
          <a:xfrm>
            <a:off x="551006" y="706228"/>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午前の部：自立生活援助による障害者の地域生活支援</a:t>
            </a:r>
            <a:endParaRPr lang="ja-JP" altLang="en-US" sz="2400" dirty="0"/>
          </a:p>
        </p:txBody>
      </p:sp>
      <p:sp>
        <p:nvSpPr>
          <p:cNvPr id="8" name="テキスト ボックス 7">
            <a:extLst>
              <a:ext uri="{FF2B5EF4-FFF2-40B4-BE49-F238E27FC236}">
                <a16:creationId xmlns:a16="http://schemas.microsoft.com/office/drawing/2014/main" id="{EE21CF1F-42C5-4E65-9CEE-86C84EB3FEE2}"/>
              </a:ext>
            </a:extLst>
          </p:cNvPr>
          <p:cNvSpPr txBox="1"/>
          <p:nvPr/>
        </p:nvSpPr>
        <p:spPr>
          <a:xfrm>
            <a:off x="482600" y="1265072"/>
            <a:ext cx="6756400" cy="3490314"/>
          </a:xfrm>
          <a:prstGeom prst="rect">
            <a:avLst/>
          </a:prstGeom>
          <a:noFill/>
        </p:spPr>
        <p:txBody>
          <a:bodyPr wrap="square" rtlCol="0">
            <a:spAutoFit/>
          </a:bodyPr>
          <a:lstStyle/>
          <a:p>
            <a:pPr>
              <a:lnSpc>
                <a:spcPct val="150000"/>
              </a:lnSpc>
              <a:spcAft>
                <a:spcPts val="600"/>
              </a:spcAft>
            </a:pPr>
            <a:r>
              <a:rPr lang="ja-JP" altLang="en-US" sz="2000" b="1" dirty="0">
                <a:latin typeface="Meiryo UI" panose="020B0604030504040204" pitchFamily="50" charset="-128"/>
                <a:ea typeface="Meiryo UI" panose="020B0604030504040204" pitchFamily="50" charset="-128"/>
              </a:rPr>
              <a:t>１．自立生活援助の制度</a:t>
            </a:r>
            <a:br>
              <a:rPr lang="en-US" altLang="ja-JP" sz="2000" b="1">
                <a:highlight>
                  <a:srgbClr val="C0C0C0"/>
                </a:highlight>
                <a:latin typeface="Meiryo UI" panose="020B0604030504040204" pitchFamily="50" charset="-128"/>
                <a:ea typeface="Meiryo UI" panose="020B0604030504040204" pitchFamily="50" charset="-128"/>
              </a:rPr>
            </a:br>
            <a:r>
              <a:rPr lang="ja-JP" altLang="en-US" sz="2000">
                <a:latin typeface="Meiryo UI" panose="020B0604030504040204" pitchFamily="50" charset="-128"/>
                <a:ea typeface="Meiryo UI" panose="020B0604030504040204" pitchFamily="50" charset="-128"/>
              </a:rPr>
              <a:t>（１</a:t>
            </a:r>
            <a:r>
              <a:rPr lang="ja-JP" altLang="en-US" sz="2000" dirty="0">
                <a:latin typeface="Meiryo UI" panose="020B0604030504040204" pitchFamily="50" charset="-128"/>
                <a:ea typeface="Meiryo UI" panose="020B0604030504040204" pitchFamily="50" charset="-128"/>
              </a:rPr>
              <a:t>）サービス創設の背景と位置づけ</a:t>
            </a:r>
            <a:br>
              <a:rPr lang="en-US" altLang="ja-JP" sz="2000" b="1">
                <a:highlight>
                  <a:srgbClr val="C0C0C0"/>
                </a:highlight>
                <a:latin typeface="Meiryo UI" panose="020B0604030504040204" pitchFamily="50" charset="-128"/>
                <a:ea typeface="Meiryo UI" panose="020B0604030504040204" pitchFamily="50" charset="-128"/>
              </a:rPr>
            </a:br>
            <a:r>
              <a:rPr lang="ja-JP" altLang="en-US" sz="2000">
                <a:latin typeface="Meiryo UI" panose="020B0604030504040204" pitchFamily="50" charset="-128"/>
                <a:ea typeface="Meiryo UI" panose="020B0604030504040204" pitchFamily="50" charset="-128"/>
              </a:rPr>
              <a:t>（２</a:t>
            </a:r>
            <a:r>
              <a:rPr lang="ja-JP" altLang="en-US" sz="2000" dirty="0">
                <a:latin typeface="Meiryo UI" panose="020B0604030504040204" pitchFamily="50" charset="-128"/>
                <a:ea typeface="Meiryo UI" panose="020B0604030504040204" pitchFamily="50" charset="-128"/>
              </a:rPr>
              <a:t>）サービスの概要</a:t>
            </a:r>
            <a:br>
              <a:rPr lang="en-US" altLang="ja-JP" sz="2000">
                <a:latin typeface="Meiryo UI" panose="020B0604030504040204" pitchFamily="50" charset="-128"/>
                <a:ea typeface="Meiryo UI" panose="020B0604030504040204" pitchFamily="50" charset="-128"/>
              </a:rPr>
            </a:br>
            <a:r>
              <a:rPr lang="ja-JP" altLang="en-US" sz="2000" b="1">
                <a:highlight>
                  <a:srgbClr val="FFFF00"/>
                </a:highlight>
                <a:latin typeface="Meiryo UI" panose="020B0604030504040204" pitchFamily="50" charset="-128"/>
                <a:ea typeface="Meiryo UI" panose="020B0604030504040204" pitchFamily="50" charset="-128"/>
              </a:rPr>
              <a:t>（３</a:t>
            </a:r>
            <a:r>
              <a:rPr lang="ja-JP" altLang="en-US" sz="2000" b="1" dirty="0">
                <a:highlight>
                  <a:srgbClr val="FFFF00"/>
                </a:highlight>
                <a:latin typeface="Meiryo UI" panose="020B0604030504040204" pitchFamily="50" charset="-128"/>
                <a:ea typeface="Meiryo UI" panose="020B0604030504040204" pitchFamily="50" charset="-128"/>
              </a:rPr>
              <a:t>）サービスの特色　</a:t>
            </a:r>
            <a:endParaRPr lang="en-US" altLang="ja-JP" sz="2000" b="1" dirty="0">
              <a:highlight>
                <a:srgbClr val="FFFF00"/>
              </a:highlight>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２．支援の全体像と事業実施の流れ</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zh-TW" altLang="en-US" sz="2000" dirty="0">
                <a:latin typeface="Meiryo UI" panose="020B0604030504040204" pitchFamily="50" charset="-128"/>
                <a:ea typeface="Meiryo UI" panose="020B0604030504040204" pitchFamily="50" charset="-128"/>
              </a:rPr>
              <a:t>３．</a:t>
            </a:r>
            <a:r>
              <a:rPr lang="ja-JP" altLang="en-US" sz="2000" dirty="0">
                <a:latin typeface="Meiryo UI" panose="020B0604030504040204" pitchFamily="50" charset="-128"/>
                <a:ea typeface="Meiryo UI" panose="020B0604030504040204" pitchFamily="50" charset="-128"/>
              </a:rPr>
              <a:t>支援のポイント</a:t>
            </a:r>
            <a:endParaRPr lang="en-US" altLang="zh-TW"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４．</a:t>
            </a:r>
            <a:r>
              <a:rPr lang="zh-TW" altLang="en-US" sz="2000" dirty="0">
                <a:latin typeface="Meiryo UI" panose="020B0604030504040204" pitchFamily="50" charset="-128"/>
                <a:ea typeface="Meiryo UI" panose="020B0604030504040204" pitchFamily="50" charset="-128"/>
              </a:rPr>
              <a:t>事業運営</a:t>
            </a:r>
          </a:p>
        </p:txBody>
      </p:sp>
      <p:sp>
        <p:nvSpPr>
          <p:cNvPr id="9" name="正方形/長方形 8">
            <a:extLst>
              <a:ext uri="{FF2B5EF4-FFF2-40B4-BE49-F238E27FC236}">
                <a16:creationId xmlns:a16="http://schemas.microsoft.com/office/drawing/2014/main" id="{16B177C1-E35E-42D2-959C-219467561B4C}"/>
              </a:ext>
            </a:extLst>
          </p:cNvPr>
          <p:cNvSpPr/>
          <p:nvPr/>
        </p:nvSpPr>
        <p:spPr>
          <a:xfrm>
            <a:off x="4722471" y="1265072"/>
            <a:ext cx="4169278" cy="3584721"/>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lnSpc>
                <a:spcPct val="150000"/>
              </a:lnSpc>
            </a:pPr>
            <a:r>
              <a:rPr lang="ja-JP" altLang="en-US" sz="1400" b="1" dirty="0">
                <a:latin typeface="Meiryo UI" panose="020B0604030504040204" pitchFamily="50" charset="-128"/>
                <a:ea typeface="Meiryo UI" panose="020B0604030504040204" pitchFamily="50" charset="-128"/>
              </a:rPr>
              <a:t>本セクションの狙い</a:t>
            </a:r>
            <a:endParaRPr lang="en-US" altLang="ja-JP" sz="1400" b="1" dirty="0">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自立生活援助は、その時々に合わせた柔軟な支援が出来ることや、利用者の方への伴走型の支援が出来ることが特色です。</a:t>
            </a:r>
            <a:endParaRPr lang="en-US" altLang="ja-JP" sz="14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本セクションでは、自立生活援助の特色や可能性について理解しましょう。</a:t>
            </a:r>
            <a:endParaRPr lang="en-US" altLang="ja-JP" sz="1400" dirty="0">
              <a:solidFill>
                <a:schemeClr val="tx1"/>
              </a:solidFill>
              <a:latin typeface="Meiryo UI" panose="020B0604030504040204" pitchFamily="50" charset="-128"/>
              <a:ea typeface="Meiryo UI" panose="020B0604030504040204" pitchFamily="50" charset="-128"/>
            </a:endParaRPr>
          </a:p>
          <a:p>
            <a:pPr algn="ctr">
              <a:lnSpc>
                <a:spcPct val="150000"/>
              </a:lnSpc>
            </a:pPr>
            <a:endParaRPr lang="en-US" altLang="ja-JP" sz="1400"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28077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628650" y="1128889"/>
            <a:ext cx="7886700" cy="5592587"/>
          </a:xfrm>
        </p:spPr>
        <p:txBody>
          <a:bodyPr>
            <a:norm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自立生活援助は、一人ひとりの取組む課題やその方のペースに合わせて行うことができる柔軟性の高い支援です。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3D75E3F3-29EA-4690-924A-F1265A04574A}"/>
              </a:ext>
            </a:extLst>
          </p:cNvPr>
          <p:cNvSpPr/>
          <p:nvPr/>
        </p:nvSpPr>
        <p:spPr>
          <a:xfrm>
            <a:off x="774136" y="1581250"/>
            <a:ext cx="7741214" cy="3345183"/>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lnSpc>
                <a:spcPct val="107000"/>
              </a:lnSpc>
              <a:spcAft>
                <a:spcPts val="800"/>
              </a:spcAft>
            </a:pPr>
            <a:endParaRPr lang="en-US" altLang="ja-JP" sz="1800" dirty="0">
              <a:effectLst/>
              <a:latin typeface="Arial" panose="020B0604020202020204" pitchFamily="34" charset="0"/>
              <a:ea typeface="Meiryo UI" panose="020B0604030504040204" pitchFamily="50" charset="-128"/>
              <a:cs typeface="Times New Roman" panose="02020603050405020304" pitchFamily="18" charset="0"/>
            </a:endParaRPr>
          </a:p>
          <a:p>
            <a:pPr algn="ctr">
              <a:lnSpc>
                <a:spcPct val="107000"/>
              </a:lnSpc>
              <a:spcAft>
                <a:spcPts val="800"/>
              </a:spcAft>
            </a:pPr>
            <a:endParaRPr lang="en-US" altLang="ja-JP" dirty="0">
              <a:latin typeface="Arial" panose="020B0604020202020204" pitchFamily="34" charset="0"/>
              <a:ea typeface="Meiryo UI" panose="020B0604030504040204" pitchFamily="50" charset="-128"/>
              <a:cs typeface="Times New Roman" panose="02020603050405020304" pitchFamily="18" charset="0"/>
            </a:endParaRPr>
          </a:p>
          <a:p>
            <a:pPr algn="ctr">
              <a:lnSpc>
                <a:spcPct val="107000"/>
              </a:lnSpc>
              <a:spcAft>
                <a:spcPts val="800"/>
              </a:spcAft>
            </a:pPr>
            <a:endParaRPr lang="en-US" altLang="ja-JP" sz="1800" dirty="0">
              <a:effectLst/>
              <a:latin typeface="Arial" panose="020B0604020202020204" pitchFamily="34" charset="0"/>
              <a:ea typeface="Meiryo UI" panose="020B0604030504040204" pitchFamily="50" charset="-128"/>
              <a:cs typeface="Times New Roman" panose="02020603050405020304" pitchFamily="18" charset="0"/>
            </a:endParaRPr>
          </a:p>
          <a:p>
            <a:pPr algn="ctr">
              <a:lnSpc>
                <a:spcPct val="107000"/>
              </a:lnSpc>
              <a:spcAft>
                <a:spcPts val="800"/>
              </a:spcAft>
            </a:pPr>
            <a:endParaRPr lang="en-US" altLang="ja-JP" dirty="0">
              <a:latin typeface="Arial" panose="020B0604020202020204" pitchFamily="34" charset="0"/>
              <a:ea typeface="Meiryo UI" panose="020B0604030504040204" pitchFamily="50" charset="-128"/>
              <a:cs typeface="Times New Roman" panose="02020603050405020304" pitchFamily="18" charset="0"/>
            </a:endParaRPr>
          </a:p>
          <a:p>
            <a:pPr algn="ctr">
              <a:lnSpc>
                <a:spcPct val="107000"/>
              </a:lnSpc>
              <a:spcAft>
                <a:spcPts val="800"/>
              </a:spcAft>
            </a:pPr>
            <a:endParaRPr lang="en-US" altLang="ja-JP" sz="1800" dirty="0">
              <a:effectLst/>
              <a:latin typeface="Arial" panose="020B0604020202020204" pitchFamily="34" charset="0"/>
              <a:ea typeface="Meiryo UI" panose="020B0604030504040204" pitchFamily="50" charset="-128"/>
              <a:cs typeface="Times New Roman" panose="02020603050405020304" pitchFamily="18" charset="0"/>
            </a:endParaRPr>
          </a:p>
          <a:p>
            <a:pPr algn="ctr">
              <a:lnSpc>
                <a:spcPct val="107000"/>
              </a:lnSpc>
              <a:spcAft>
                <a:spcPts val="800"/>
              </a:spcAft>
            </a:pPr>
            <a:endParaRPr lang="en-US" altLang="ja-JP" dirty="0">
              <a:latin typeface="Arial" panose="020B0604020202020204" pitchFamily="34" charset="0"/>
              <a:ea typeface="Meiryo UI" panose="020B0604030504040204" pitchFamily="50" charset="-128"/>
              <a:cs typeface="Times New Roman" panose="02020603050405020304" pitchFamily="18" charset="0"/>
            </a:endParaRPr>
          </a:p>
          <a:p>
            <a:pPr algn="ctr">
              <a:lnSpc>
                <a:spcPct val="107000"/>
              </a:lnSpc>
              <a:spcAft>
                <a:spcPts val="800"/>
              </a:spcAft>
            </a:pPr>
            <a:endParaRPr lang="en-US" altLang="ja-JP" sz="1800" dirty="0">
              <a:effectLst/>
              <a:latin typeface="Arial" panose="020B0604020202020204" pitchFamily="34" charset="0"/>
              <a:ea typeface="Meiryo UI" panose="020B0604030504040204" pitchFamily="50" charset="-128"/>
              <a:cs typeface="Times New Roman" panose="02020603050405020304" pitchFamily="18" charset="0"/>
            </a:endParaRPr>
          </a:p>
          <a:p>
            <a:pPr algn="ctr">
              <a:lnSpc>
                <a:spcPct val="107000"/>
              </a:lnSpc>
              <a:spcAft>
                <a:spcPts val="800"/>
              </a:spcAft>
            </a:pPr>
            <a:endParaRPr lang="en-US" altLang="ja-JP" sz="1200" dirty="0">
              <a:effectLst/>
              <a:latin typeface="Arial" panose="020B0604020202020204" pitchFamily="34" charset="0"/>
              <a:ea typeface="Meiryo UI" panose="020B0604030504040204" pitchFamily="50" charset="-128"/>
              <a:cs typeface="Times New Roman" panose="02020603050405020304" pitchFamily="18" charset="0"/>
            </a:endParaRPr>
          </a:p>
          <a:p>
            <a:pPr algn="ctr">
              <a:lnSpc>
                <a:spcPct val="107000"/>
              </a:lnSpc>
              <a:spcAft>
                <a:spcPts val="800"/>
              </a:spcAft>
            </a:pPr>
            <a:r>
              <a:rPr lang="ja-JP" altLang="ja-JP" sz="1200">
                <a:effectLst/>
                <a:latin typeface="Arial" panose="020B0604020202020204" pitchFamily="34" charset="0"/>
                <a:ea typeface="Meiryo UI" panose="020B0604030504040204" pitchFamily="50" charset="-128"/>
                <a:cs typeface="Times New Roman" panose="02020603050405020304" pitchFamily="18" charset="0"/>
              </a:rPr>
              <a:t>（出典</a:t>
            </a:r>
            <a:r>
              <a:rPr lang="ja-JP" altLang="ja-JP" sz="1200" dirty="0">
                <a:effectLst/>
                <a:latin typeface="Arial" panose="020B0604020202020204" pitchFamily="34" charset="0"/>
                <a:ea typeface="Meiryo UI" panose="020B0604030504040204" pitchFamily="50" charset="-128"/>
                <a:cs typeface="Times New Roman" panose="02020603050405020304" pitchFamily="18" charset="0"/>
              </a:rPr>
              <a:t>：地域で暮らそう！地域移行支援・地域定着支援・自立生活援助導入ガイド</a:t>
            </a:r>
            <a:r>
              <a:rPr lang="ja-JP" altLang="en-US" sz="1200" dirty="0">
                <a:latin typeface="Arial" panose="020B0604020202020204" pitchFamily="34" charset="0"/>
                <a:ea typeface="Meiryo UI" panose="020B0604030504040204" pitchFamily="50" charset="-128"/>
                <a:cs typeface="Times New Roman" panose="02020603050405020304" pitchFamily="18" charset="0"/>
              </a:rPr>
              <a:t>，</a:t>
            </a:r>
            <a:r>
              <a:rPr lang="ja-JP" altLang="ja-JP" sz="1200" dirty="0">
                <a:effectLst/>
                <a:latin typeface="Arial" panose="020B0604020202020204" pitchFamily="34" charset="0"/>
                <a:ea typeface="Meiryo UI" panose="020B0604030504040204" pitchFamily="50" charset="-128"/>
                <a:cs typeface="Times New Roman" panose="02020603050405020304" pitchFamily="18" charset="0"/>
              </a:rPr>
              <a:t>金剛出版，</a:t>
            </a:r>
            <a:r>
              <a:rPr lang="en-US" altLang="ja-JP" sz="1200" dirty="0">
                <a:effectLst/>
                <a:latin typeface="Arial" panose="020B0604020202020204" pitchFamily="34" charset="0"/>
                <a:ea typeface="Meiryo UI" panose="020B0604030504040204" pitchFamily="50" charset="-128"/>
                <a:cs typeface="Times New Roman" panose="02020603050405020304" pitchFamily="18" charset="0"/>
              </a:rPr>
              <a:t>2018</a:t>
            </a:r>
            <a:r>
              <a:rPr lang="ja-JP" altLang="ja-JP" sz="1200" dirty="0">
                <a:effectLst/>
                <a:latin typeface="Arial" panose="020B0604020202020204" pitchFamily="34" charset="0"/>
                <a:ea typeface="Meiryo UI" panose="020B0604030504040204" pitchFamily="50" charset="-128"/>
                <a:cs typeface="Times New Roman" panose="02020603050405020304" pitchFamily="18" charset="0"/>
              </a:rPr>
              <a:t>）</a:t>
            </a:r>
            <a:endParaRPr lang="ja-JP" altLang="ja-JP" sz="1200" dirty="0">
              <a:effectLst/>
              <a:latin typeface="Arial" panose="020B0604020202020204" pitchFamily="34" charset="0"/>
              <a:ea typeface="ＭＳ 明朝" panose="02020609040205080304" pitchFamily="17"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17BF6B19-9E5F-4271-8764-199F08874C25}"/>
              </a:ext>
            </a:extLst>
          </p:cNvPr>
          <p:cNvSpPr/>
          <p:nvPr/>
        </p:nvSpPr>
        <p:spPr>
          <a:xfrm>
            <a:off x="774136" y="5145348"/>
            <a:ext cx="7741214" cy="940141"/>
          </a:xfrm>
          <a:prstGeom prst="rect">
            <a:avLst/>
          </a:prstGeom>
          <a:solidFill>
            <a:schemeClr val="accent4">
              <a:lumMod val="20000"/>
              <a:lumOff val="80000"/>
            </a:schemeClr>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係機関との連絡調整や環境整備に必要な援助も行い、それぞれの生活に必要な仕組みづくりを包括的に行います。支援の場を居宅だけに限定せず、ご本人が暮らす地域全体をフィールドにして支援を展開します</a:t>
            </a:r>
            <a:r>
              <a:rPr kumimoji="0"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0" name="フローチャート: 端子 9">
            <a:extLst>
              <a:ext uri="{FF2B5EF4-FFF2-40B4-BE49-F238E27FC236}">
                <a16:creationId xmlns:a16="http://schemas.microsoft.com/office/drawing/2014/main" id="{8BACB3C5-27CC-415E-8EA3-311CBE2C2382}"/>
              </a:ext>
            </a:extLst>
          </p:cNvPr>
          <p:cNvSpPr/>
          <p:nvPr/>
        </p:nvSpPr>
        <p:spPr>
          <a:xfrm>
            <a:off x="774136" y="5005455"/>
            <a:ext cx="934921" cy="215218"/>
          </a:xfrm>
          <a:prstGeom prst="flowChartTerminato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ポイント</a:t>
            </a:r>
          </a:p>
        </p:txBody>
      </p:sp>
      <p:sp>
        <p:nvSpPr>
          <p:cNvPr id="16" name="タイトル 1">
            <a:extLst>
              <a:ext uri="{FF2B5EF4-FFF2-40B4-BE49-F238E27FC236}">
                <a16:creationId xmlns:a16="http://schemas.microsoft.com/office/drawing/2014/main" id="{0DA92EAA-8470-44DA-9F4F-2F3890AC08E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１）利用者に合わせた柔軟な支援</a:t>
            </a:r>
            <a:endParaRPr lang="zh-TW" altLang="en-US" dirty="0">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29130C5E-3E4C-4842-8E48-F98F05613AB6}"/>
              </a:ext>
            </a:extLst>
          </p:cNvPr>
          <p:cNvPicPr>
            <a:picLocks noChangeAspect="1"/>
          </p:cNvPicPr>
          <p:nvPr/>
        </p:nvPicPr>
        <p:blipFill>
          <a:blip r:embed="rId2"/>
          <a:stretch>
            <a:fillRect/>
          </a:stretch>
        </p:blipFill>
        <p:spPr>
          <a:xfrm>
            <a:off x="1380443" y="1637327"/>
            <a:ext cx="6400800" cy="2933700"/>
          </a:xfrm>
          <a:prstGeom prst="rect">
            <a:avLst/>
          </a:prstGeom>
        </p:spPr>
      </p:pic>
      <p:cxnSp>
        <p:nvCxnSpPr>
          <p:cNvPr id="11" name="直線コネクタ 10">
            <a:extLst>
              <a:ext uri="{FF2B5EF4-FFF2-40B4-BE49-F238E27FC236}">
                <a16:creationId xmlns:a16="http://schemas.microsoft.com/office/drawing/2014/main" id="{AE6247EF-A323-496F-BA80-986C06B43D4D}"/>
              </a:ext>
            </a:extLst>
          </p:cNvPr>
          <p:cNvCxnSpPr>
            <a:cxnSpLocks/>
          </p:cNvCxnSpPr>
          <p:nvPr/>
        </p:nvCxnSpPr>
        <p:spPr>
          <a:xfrm>
            <a:off x="7710854" y="5628023"/>
            <a:ext cx="67700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202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628650" y="1128889"/>
            <a:ext cx="7886700" cy="5592587"/>
          </a:xfrm>
        </p:spPr>
        <p:txBody>
          <a:bodyPr>
            <a:norm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自立生活援助では、それぞれの自立やエンパワメント（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自らの生活をコントロールする力を取り戻すこと）を支える上でポイントを絞った訪問や同行支援が有効でしょう。</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その中でご本人や地域の良さや強み、また、「支援の必要性」のある状況の背景などについてのアセスメントがより深まります。そのアセスメントに基づいて次の支援展開を考えていくことができます。また、自立生活援助の利用期間が終了した後も、それまでに構築された地域の中での関係性により、伴走型支援が継続されていくことが大事にな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自立生活援助による細やかな伴走型の支援が地域に広がると、ご本人は安心して一人暮らしを選択できるようになり、また、その支援内容が広く知られることで地域移行を進めることにも繋がるでしょう。また、「親亡き後」の安心を醸成していくことにもつなが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5" name="タイトル 1">
            <a:extLst>
              <a:ext uri="{FF2B5EF4-FFF2-40B4-BE49-F238E27FC236}">
                <a16:creationId xmlns:a16="http://schemas.microsoft.com/office/drawing/2014/main" id="{7DD971F2-3C4B-4D5E-8E9D-7EF567B9CEE5}"/>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２）状況に応じた伴走型支援</a:t>
            </a:r>
            <a:endParaRPr lang="zh-TW"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39584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17BF6B19-9E5F-4271-8764-199F08874C25}"/>
              </a:ext>
            </a:extLst>
          </p:cNvPr>
          <p:cNvSpPr/>
          <p:nvPr/>
        </p:nvSpPr>
        <p:spPr>
          <a:xfrm>
            <a:off x="774136" y="5185173"/>
            <a:ext cx="7741214" cy="1260403"/>
          </a:xfrm>
          <a:prstGeom prst="rect">
            <a:avLst/>
          </a:prstGeom>
          <a:solidFill>
            <a:schemeClr val="accent4">
              <a:lumMod val="20000"/>
              <a:lumOff val="80000"/>
            </a:schemeClr>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安心して暮らすうえで必要な関係性を街の中でつくっていくことが自立生活援助の役割であり、醍醐味でもあるでしょう。大家や近隣住民、商店などとの暮らしに必要なインフォーマルな資源との関係構築のサポートを行います。また、住まいが地域生活の基盤となるため、適宜居住支援法人や居住支援協議会等との連携を図ることも重要でしょう。様々な分野を巻き込んだ重層的なセーフティーネットを意識した活動も求められます。（自立支援）協議会などで改めて地域の支援体制について眺めなおすことも大切なことでです。</a:t>
            </a:r>
          </a:p>
        </p:txBody>
      </p:sp>
      <p:sp>
        <p:nvSpPr>
          <p:cNvPr id="10" name="フローチャート: 端子 9">
            <a:extLst>
              <a:ext uri="{FF2B5EF4-FFF2-40B4-BE49-F238E27FC236}">
                <a16:creationId xmlns:a16="http://schemas.microsoft.com/office/drawing/2014/main" id="{8BACB3C5-27CC-415E-8EA3-311CBE2C2382}"/>
              </a:ext>
            </a:extLst>
          </p:cNvPr>
          <p:cNvSpPr/>
          <p:nvPr/>
        </p:nvSpPr>
        <p:spPr>
          <a:xfrm>
            <a:off x="774136" y="5079669"/>
            <a:ext cx="934921" cy="215218"/>
          </a:xfrm>
          <a:prstGeom prst="flowChartTerminato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ポイント</a:t>
            </a:r>
          </a:p>
        </p:txBody>
      </p:sp>
      <p:sp>
        <p:nvSpPr>
          <p:cNvPr id="14" name="コンテンツ プレースホルダー 2">
            <a:extLst>
              <a:ext uri="{FF2B5EF4-FFF2-40B4-BE49-F238E27FC236}">
                <a16:creationId xmlns:a16="http://schemas.microsoft.com/office/drawing/2014/main" id="{41A205A2-1EDB-4426-ACEE-65BEC76F554E}"/>
              </a:ext>
            </a:extLst>
          </p:cNvPr>
          <p:cNvSpPr txBox="1">
            <a:spLocks/>
          </p:cNvSpPr>
          <p:nvPr/>
        </p:nvSpPr>
        <p:spPr>
          <a:xfrm>
            <a:off x="628650" y="1128889"/>
            <a:ext cx="7886700" cy="5592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自立生活援助を展開するうえで、大きな要素は街の中での関係づくりです。ノーマライゼーションの理念に　　基づき、自然と地域の中に溶け込んでいけるような関わりが求められます。自立生活援助は「つなぎの支援」として関係をつくる際の「のりしろ」のような役割を果たします。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タイトル 1">
            <a:extLst>
              <a:ext uri="{FF2B5EF4-FFF2-40B4-BE49-F238E27FC236}">
                <a16:creationId xmlns:a16="http://schemas.microsoft.com/office/drawing/2014/main" id="{59B788AE-BADE-44C2-9124-7D1CEE9FCC0E}"/>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３）街の中での関係づくり</a:t>
            </a:r>
            <a:endParaRPr lang="zh-TW" altLang="en-US"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8084BEB0-1120-45A8-9064-CDD1236973A9}"/>
              </a:ext>
            </a:extLst>
          </p:cNvPr>
          <p:cNvPicPr>
            <a:picLocks noChangeAspect="1"/>
          </p:cNvPicPr>
          <p:nvPr/>
        </p:nvPicPr>
        <p:blipFill>
          <a:blip r:embed="rId2"/>
          <a:stretch>
            <a:fillRect/>
          </a:stretch>
        </p:blipFill>
        <p:spPr>
          <a:xfrm>
            <a:off x="2251075" y="1857142"/>
            <a:ext cx="4640077" cy="3288188"/>
          </a:xfrm>
          <a:prstGeom prst="rect">
            <a:avLst/>
          </a:prstGeom>
        </p:spPr>
      </p:pic>
      <p:cxnSp>
        <p:nvCxnSpPr>
          <p:cNvPr id="8" name="直線コネクタ 7">
            <a:extLst>
              <a:ext uri="{FF2B5EF4-FFF2-40B4-BE49-F238E27FC236}">
                <a16:creationId xmlns:a16="http://schemas.microsoft.com/office/drawing/2014/main" id="{0DF081E7-67D1-431A-9329-AC876208B77E}"/>
              </a:ext>
            </a:extLst>
          </p:cNvPr>
          <p:cNvCxnSpPr>
            <a:cxnSpLocks/>
          </p:cNvCxnSpPr>
          <p:nvPr/>
        </p:nvCxnSpPr>
        <p:spPr>
          <a:xfrm>
            <a:off x="2024966" y="5962130"/>
            <a:ext cx="376037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813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628650" y="1128889"/>
            <a:ext cx="7886700" cy="5048074"/>
          </a:xfrm>
        </p:spPr>
        <p:txBody>
          <a:bodyPr>
            <a:normAutofit/>
          </a:bodyPr>
          <a:lstStyle/>
          <a:p>
            <a:r>
              <a:rPr lang="ja-JP" altLang="en-US" sz="1400" dirty="0">
                <a:latin typeface="Meiryo UI" panose="020B0604030504040204" pitchFamily="50" charset="-128"/>
                <a:ea typeface="Meiryo UI" panose="020B0604030504040204" pitchFamily="50" charset="-128"/>
              </a:rPr>
              <a:t>自立生活援助はご本人や地域の良さを見出し、活用していくストレングス志向のサービスです。暮らしの中でご本人と一緒に課題について考え、創意工夫を重ねる関りは支援者の育成にとっても大きな意味があります。そのようなことを踏まえて、（自立支援）協議会などで改めて地域の支援体制について眺めなおすことも　　大切なことです。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F7A92112-82DF-4719-B36A-E50AE456F142}"/>
              </a:ext>
            </a:extLst>
          </p:cNvPr>
          <p:cNvSpPr/>
          <p:nvPr/>
        </p:nvSpPr>
        <p:spPr>
          <a:xfrm>
            <a:off x="550718" y="2375799"/>
            <a:ext cx="8042564" cy="3524258"/>
          </a:xfrm>
          <a:prstGeom prst="rect">
            <a:avLst/>
          </a:prstGeom>
          <a:solidFill>
            <a:schemeClr val="accent2">
              <a:lumMod val="20000"/>
              <a:lumOff val="80000"/>
            </a:schemeClr>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①個人単位での効果・メリット</a:t>
            </a:r>
          </a:p>
          <a:p>
            <a:pPr marL="360000" marR="0" lvl="0" indent="-144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地域での生活を困難にしている要因をアセスメントし、自立した生活に向けた「安心材料」を増やしていく</a:t>
            </a:r>
            <a:b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ことができる</a:t>
            </a:r>
            <a:endParaRPr kumimoji="0"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60000" marR="0" lvl="0" indent="-144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ご本人にとって有用なサービスや地域資源などを考え、それらの活用に向けた準備ができる</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②事業所単位でのメリット</a:t>
            </a:r>
          </a:p>
          <a:p>
            <a:pPr marL="360000" indent="-144000">
              <a:buFont typeface="Arial" panose="020B0604020202020204" pitchFamily="34" charset="0"/>
              <a:buChar char="•"/>
              <a:defRPr/>
            </a:pPr>
            <a:r>
              <a:rPr lang="ja-JP" altLang="en-US" sz="1400" dirty="0">
                <a:solidFill>
                  <a:schemeClr val="tx1"/>
                </a:solidFill>
                <a:latin typeface="Meiryo UI" panose="020B0604030504040204" pitchFamily="50" charset="-128"/>
                <a:ea typeface="Meiryo UI" panose="020B0604030504040204" pitchFamily="50" charset="-128"/>
              </a:rPr>
              <a:t>地域生活に当たっての課題をご本人と一緒に考え、創意工夫を重ねる関わりは、支援者の育成に繋がる</a:t>
            </a:r>
          </a:p>
          <a:p>
            <a:pPr marL="360000" indent="-144000">
              <a:buFont typeface="Arial" panose="020B0604020202020204" pitchFamily="34" charset="0"/>
              <a:buChar char="•"/>
              <a:defRPr/>
            </a:pPr>
            <a:r>
              <a:rPr lang="ja-JP" altLang="en-US" sz="1400" dirty="0">
                <a:solidFill>
                  <a:schemeClr val="tx1"/>
                </a:solidFill>
                <a:latin typeface="Meiryo UI" panose="020B0604030504040204" pitchFamily="50" charset="-128"/>
                <a:ea typeface="Meiryo UI" panose="020B0604030504040204" pitchFamily="50" charset="-128"/>
              </a:rPr>
              <a:t>上記のような支援を実施していく過程で得られた様々な地域資源とのつながりは事業所としての貴重な</a:t>
            </a:r>
            <a:br>
              <a:rPr lang="en-US" altLang="ja-JP"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財産となる</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③地域単位でのメリットの例</a:t>
            </a:r>
          </a:p>
          <a:p>
            <a:pPr marL="360000" marR="0" lvl="0" indent="-144000" fontAlgn="auto">
              <a:lnSpc>
                <a:spcPct val="100000"/>
              </a:lnSpc>
              <a:spcBef>
                <a:spcPts val="0"/>
              </a:spcBef>
              <a:spcAft>
                <a:spcPts val="0"/>
              </a:spcAft>
              <a:buClrTx/>
              <a:buSzTx/>
              <a:buFont typeface="Arial" panose="020B0604020202020204" pitchFamily="34" charset="0"/>
              <a:buChar char="•"/>
              <a:tabLst/>
              <a:defRPr/>
            </a:pPr>
            <a:r>
              <a:rPr lang="ja-JP" altLang="en-US" sz="1400" dirty="0">
                <a:solidFill>
                  <a:schemeClr val="tx1"/>
                </a:solidFill>
                <a:latin typeface="Meiryo UI" panose="020B0604030504040204" pitchFamily="50" charset="-128"/>
                <a:ea typeface="Meiryo UI" panose="020B0604030504040204" pitchFamily="50" charset="-128"/>
              </a:rPr>
              <a:t>本人にとって有用な様々な地域資源と関係性を構築していく中で、地域全体の支え手を増やすことに繋がる</a:t>
            </a:r>
          </a:p>
          <a:p>
            <a:pPr marL="360000" marR="0" lvl="0" indent="-144000" fontAlgn="auto">
              <a:lnSpc>
                <a:spcPct val="100000"/>
              </a:lnSpc>
              <a:spcBef>
                <a:spcPts val="0"/>
              </a:spcBef>
              <a:spcAft>
                <a:spcPts val="0"/>
              </a:spcAft>
              <a:buClrTx/>
              <a:buSzTx/>
              <a:buFont typeface="Arial" panose="020B0604020202020204" pitchFamily="34" charset="0"/>
              <a:buChar char="•"/>
              <a:tabLst/>
              <a:defRPr/>
            </a:pPr>
            <a:r>
              <a:rPr lang="ja-JP" altLang="en-US" sz="1400" dirty="0">
                <a:solidFill>
                  <a:schemeClr val="tx1"/>
                </a:solidFill>
                <a:latin typeface="Meiryo UI" panose="020B0604030504040204" pitchFamily="50" charset="-128"/>
                <a:ea typeface="Meiryo UI" panose="020B0604030504040204" pitchFamily="50" charset="-128"/>
              </a:rPr>
              <a:t>このような支援は現状では委託相談支援等が担っている場合もあるが、個別給付サービスである自立生活援助がこれらの担い手になることで、委託相談支援が本来担うべき役割（障害福祉サービスの対象にならない多岐に渡る相談）に集中することができる</a:t>
            </a:r>
          </a:p>
        </p:txBody>
      </p:sp>
      <p:sp>
        <p:nvSpPr>
          <p:cNvPr id="10" name="正方形/長方形 9">
            <a:extLst>
              <a:ext uri="{FF2B5EF4-FFF2-40B4-BE49-F238E27FC236}">
                <a16:creationId xmlns:a16="http://schemas.microsoft.com/office/drawing/2014/main" id="{D3C0AD86-0917-4C3E-9AC9-08AFB629EF54}"/>
              </a:ext>
            </a:extLst>
          </p:cNvPr>
          <p:cNvSpPr/>
          <p:nvPr/>
        </p:nvSpPr>
        <p:spPr>
          <a:xfrm>
            <a:off x="550718" y="2160581"/>
            <a:ext cx="3600000" cy="215218"/>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ja-JP" altLang="en-US" sz="1400" dirty="0">
                <a:solidFill>
                  <a:schemeClr val="tx1"/>
                </a:solidFill>
                <a:latin typeface="Meiryo UI" panose="020B0604030504040204" pitchFamily="50" charset="-128"/>
                <a:ea typeface="Meiryo UI" panose="020B0604030504040204" pitchFamily="50" charset="-128"/>
              </a:rPr>
              <a:t>自立生活援助の活用がもたらす効果の例</a:t>
            </a:r>
            <a:endPar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14" name="タイトル 1">
            <a:extLst>
              <a:ext uri="{FF2B5EF4-FFF2-40B4-BE49-F238E27FC236}">
                <a16:creationId xmlns:a16="http://schemas.microsoft.com/office/drawing/2014/main" id="{1FD432DC-E2C2-40E6-86F5-1CA8CF5B509D}"/>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４）自立生活援助が開く可能性</a:t>
            </a:r>
            <a:endParaRPr lang="zh-TW"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88498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490349-BADA-4DAD-B143-C0EC54A2D48A}"/>
              </a:ext>
            </a:extLst>
          </p:cNvPr>
          <p:cNvSpPr>
            <a:spLocks noGrp="1"/>
          </p:cNvSpPr>
          <p:nvPr>
            <p:ph idx="1"/>
          </p:nvPr>
        </p:nvSpPr>
        <p:spPr>
          <a:xfrm>
            <a:off x="628650" y="879505"/>
            <a:ext cx="7886700" cy="5048074"/>
          </a:xfrm>
        </p:spPr>
        <p:txBody>
          <a:bodyPr>
            <a:normAutofit/>
          </a:bodyPr>
          <a:lstStyle/>
          <a:p>
            <a:r>
              <a:rPr lang="ja-JP" altLang="en-US" sz="1400" dirty="0">
                <a:latin typeface="Meiryo UI" panose="020B0604030504040204" pitchFamily="50" charset="-128"/>
                <a:ea typeface="Meiryo UI" panose="020B0604030504040204" pitchFamily="50" charset="-128"/>
              </a:rPr>
              <a:t>自立生活援助におけるピアサポーターの主な役割として以下の</a:t>
            </a:r>
            <a:r>
              <a:rPr lang="en-US" altLang="ja-JP" sz="1400" dirty="0">
                <a:latin typeface="Meiryo UI" panose="020B0604030504040204" pitchFamily="50" charset="-128"/>
                <a:ea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rPr>
              <a:t>つがあります。</a:t>
            </a:r>
          </a:p>
          <a:p>
            <a:endParaRPr kumimoji="1"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支援チームとしてピアサポーターがしっかりとその役割を</a:t>
            </a:r>
            <a:r>
              <a:rPr lang="ja-JP" altLang="en-US" sz="1400" dirty="0">
                <a:latin typeface="Meiryo UI" panose="020B0604030504040204" pitchFamily="50" charset="-128"/>
                <a:ea typeface="Meiryo UI" panose="020B0604030504040204" pitchFamily="50" charset="-128"/>
              </a:rPr>
              <a:t>果たすため</a:t>
            </a:r>
            <a:r>
              <a:rPr kumimoji="1" lang="ja-JP" altLang="en-US" sz="1400" dirty="0">
                <a:latin typeface="Meiryo UI" panose="020B0604030504040204" pitchFamily="50" charset="-128"/>
                <a:ea typeface="Meiryo UI" panose="020B0604030504040204" pitchFamily="50" charset="-128"/>
              </a:rPr>
              <a:t>のポイントを示します。</a:t>
            </a:r>
          </a:p>
        </p:txBody>
      </p:sp>
      <p:sp>
        <p:nvSpPr>
          <p:cNvPr id="7" name="正方形/長方形 6">
            <a:extLst>
              <a:ext uri="{FF2B5EF4-FFF2-40B4-BE49-F238E27FC236}">
                <a16:creationId xmlns:a16="http://schemas.microsoft.com/office/drawing/2014/main" id="{16DC8603-51F1-4F44-9FFC-90C38546D831}"/>
              </a:ext>
            </a:extLst>
          </p:cNvPr>
          <p:cNvSpPr/>
          <p:nvPr/>
        </p:nvSpPr>
        <p:spPr>
          <a:xfrm>
            <a:off x="708933" y="1266220"/>
            <a:ext cx="1141638" cy="947044"/>
          </a:xfrm>
          <a:prstGeom prst="rect">
            <a:avLst/>
          </a:prstGeom>
          <a:solidFill>
            <a:schemeClr val="bg1">
              <a:lumMod val="75000"/>
            </a:schemeClr>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主な役割</a:t>
            </a:r>
            <a:endParaRPr lang="ja-JP"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a:extLst>
              <a:ext uri="{FF2B5EF4-FFF2-40B4-BE49-F238E27FC236}">
                <a16:creationId xmlns:a16="http://schemas.microsoft.com/office/drawing/2014/main" id="{26BC7532-6271-48D6-84DA-2B7835663DD9}"/>
              </a:ext>
            </a:extLst>
          </p:cNvPr>
          <p:cNvSpPr/>
          <p:nvPr/>
        </p:nvSpPr>
        <p:spPr>
          <a:xfrm>
            <a:off x="2002971" y="1266220"/>
            <a:ext cx="6512378" cy="947044"/>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marL="228600" indent="-228600">
              <a:buFont typeface="+mj-ea"/>
              <a:buAutoNum type="circleNumDbPlain"/>
            </a:pPr>
            <a:r>
              <a:rPr lang="ja-JP" altLang="en-US" sz="1400" dirty="0">
                <a:latin typeface="Meiryo UI" panose="020B0604030504040204" pitchFamily="50" charset="-128"/>
                <a:ea typeface="Meiryo UI" panose="020B0604030504040204" pitchFamily="50" charset="-128"/>
              </a:rPr>
              <a:t>同じような経験をしていることでの共感性</a:t>
            </a:r>
            <a:endParaRPr lang="en-US" altLang="ja-JP" sz="1400" dirty="0">
              <a:latin typeface="Meiryo UI" panose="020B0604030504040204" pitchFamily="50" charset="-128"/>
              <a:ea typeface="Meiryo UI" panose="020B0604030504040204" pitchFamily="50" charset="-128"/>
            </a:endParaRPr>
          </a:p>
          <a:p>
            <a:pPr marL="228600" indent="-228600">
              <a:buFont typeface="+mj-ea"/>
              <a:buAutoNum type="circleNumDbPlain"/>
            </a:pPr>
            <a:r>
              <a:rPr lang="ja-JP" altLang="en-US" sz="1400" dirty="0">
                <a:latin typeface="Meiryo UI" panose="020B0604030504040204" pitchFamily="50" charset="-128"/>
                <a:ea typeface="Meiryo UI" panose="020B0604030504040204" pitchFamily="50" charset="-128"/>
              </a:rPr>
              <a:t>自らの体験で学んだ経験知、生きる知恵</a:t>
            </a:r>
            <a:endParaRPr lang="en-US" altLang="ja-JP" sz="1400" dirty="0">
              <a:latin typeface="Meiryo UI" panose="020B0604030504040204" pitchFamily="50" charset="-128"/>
              <a:ea typeface="Meiryo UI" panose="020B0604030504040204" pitchFamily="50" charset="-128"/>
            </a:endParaRPr>
          </a:p>
          <a:p>
            <a:pPr marL="228600" indent="-228600">
              <a:buFont typeface="+mj-ea"/>
              <a:buAutoNum type="circleNumDbPlain"/>
            </a:pPr>
            <a:r>
              <a:rPr lang="ja-JP" altLang="en-US" sz="1400" dirty="0">
                <a:latin typeface="Meiryo UI" panose="020B0604030504040204" pitchFamily="50" charset="-128"/>
                <a:ea typeface="Meiryo UI" panose="020B0604030504040204" pitchFamily="50" charset="-128"/>
              </a:rPr>
              <a:t>支援する、されるという縦の関係性ではなく、お互い様という横の関係性、対等性</a:t>
            </a:r>
            <a:endParaRPr lang="en-US" altLang="ja-JP" sz="1400" dirty="0">
              <a:latin typeface="Meiryo UI" panose="020B0604030504040204" pitchFamily="50" charset="-128"/>
              <a:ea typeface="Meiryo UI" panose="020B0604030504040204" pitchFamily="50" charset="-128"/>
            </a:endParaRPr>
          </a:p>
          <a:p>
            <a:pPr marL="228600" indent="-228600">
              <a:buFont typeface="+mj-ea"/>
              <a:buAutoNum type="circleNumDbPlain"/>
            </a:pPr>
            <a:r>
              <a:rPr lang="ja-JP" altLang="en-US" sz="1400" dirty="0">
                <a:latin typeface="Meiryo UI" panose="020B0604030504040204" pitchFamily="50" charset="-128"/>
                <a:ea typeface="Meiryo UI" panose="020B0604030504040204" pitchFamily="50" charset="-128"/>
              </a:rPr>
              <a:t>少し先を歩んでいるロールモデル</a:t>
            </a:r>
          </a:p>
        </p:txBody>
      </p:sp>
      <p:sp>
        <p:nvSpPr>
          <p:cNvPr id="13" name="正方形/長方形 12">
            <a:extLst>
              <a:ext uri="{FF2B5EF4-FFF2-40B4-BE49-F238E27FC236}">
                <a16:creationId xmlns:a16="http://schemas.microsoft.com/office/drawing/2014/main" id="{A129B7DD-68D4-4A93-9602-D25C4F41A551}"/>
              </a:ext>
            </a:extLst>
          </p:cNvPr>
          <p:cNvSpPr/>
          <p:nvPr/>
        </p:nvSpPr>
        <p:spPr>
          <a:xfrm>
            <a:off x="708932" y="2854591"/>
            <a:ext cx="1141637" cy="1145908"/>
          </a:xfrm>
          <a:prstGeom prst="rect">
            <a:avLst/>
          </a:prstGeom>
          <a:solidFill>
            <a:schemeClr val="bg1">
              <a:lumMod val="75000"/>
            </a:schemeClr>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支援チーム</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の一員として</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すべきこと</a:t>
            </a:r>
            <a:endParaRPr lang="ja-JP"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a:extLst>
              <a:ext uri="{FF2B5EF4-FFF2-40B4-BE49-F238E27FC236}">
                <a16:creationId xmlns:a16="http://schemas.microsoft.com/office/drawing/2014/main" id="{6D585A38-EE0D-4E03-B385-8266DF26907E}"/>
              </a:ext>
            </a:extLst>
          </p:cNvPr>
          <p:cNvSpPr/>
          <p:nvPr/>
        </p:nvSpPr>
        <p:spPr>
          <a:xfrm>
            <a:off x="2002971" y="2854592"/>
            <a:ext cx="6512378" cy="1145908"/>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marL="171450" indent="-1714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支援チームでの情報を共有すること</a:t>
            </a:r>
          </a:p>
          <a:p>
            <a:pPr marL="171450" indent="-1714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報告・連絡・相談をしっかり行うこと</a:t>
            </a:r>
          </a:p>
          <a:p>
            <a:pPr marL="171450" indent="-1714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ピアサポーターとしても意見をはっきり伝えられること</a:t>
            </a:r>
            <a:endParaRPr lang="en-US" altLang="ja-JP" sz="14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多職種との協働での支援では、それぞれの役割を踏まえた上でピアサポーターの役割を　明確にすること</a:t>
            </a:r>
          </a:p>
        </p:txBody>
      </p:sp>
      <p:sp>
        <p:nvSpPr>
          <p:cNvPr id="18" name="正方形/長方形 17">
            <a:extLst>
              <a:ext uri="{FF2B5EF4-FFF2-40B4-BE49-F238E27FC236}">
                <a16:creationId xmlns:a16="http://schemas.microsoft.com/office/drawing/2014/main" id="{1BFB1DB7-96EE-4D97-A9AF-9C6EA46054A9}"/>
              </a:ext>
            </a:extLst>
          </p:cNvPr>
          <p:cNvSpPr/>
          <p:nvPr/>
        </p:nvSpPr>
        <p:spPr>
          <a:xfrm>
            <a:off x="708933" y="4231121"/>
            <a:ext cx="7806416" cy="1324604"/>
          </a:xfrm>
          <a:prstGeom prst="rect">
            <a:avLst/>
          </a:prstGeom>
          <a:solidFill>
            <a:schemeClr val="accent4">
              <a:lumMod val="20000"/>
              <a:lumOff val="80000"/>
            </a:schemeClr>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r>
              <a:rPr lang="ja-JP" altLang="en-US" sz="1400" dirty="0">
                <a:latin typeface="Meiryo UI" panose="020B0604030504040204" pitchFamily="50" charset="-128"/>
                <a:ea typeface="Meiryo UI" panose="020B0604030504040204" pitchFamily="50" charset="-128"/>
              </a:rPr>
              <a:t>ピアサポーターならではの情報提供も重要な支援の一つだと考えます。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まず、ピアサポーターは自分が使ったことのあるサービスについて情報や使い勝手を伝えることができます。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その他にも、地域でのインフォーマルな情報を伝えられます。（どこそこのスーパーでは何曜日に何が特売であるかとか、あそこのラーメン屋が安くておいしいなど。）さらには、自分が実際に障害者手帳の提示で利用料が安くなるところの情報なども教えることができます。</a:t>
            </a:r>
          </a:p>
        </p:txBody>
      </p:sp>
      <p:sp>
        <p:nvSpPr>
          <p:cNvPr id="21" name="フローチャート: 端子 20">
            <a:extLst>
              <a:ext uri="{FF2B5EF4-FFF2-40B4-BE49-F238E27FC236}">
                <a16:creationId xmlns:a16="http://schemas.microsoft.com/office/drawing/2014/main" id="{6A2C2CB7-FF76-4C39-AB48-B22B27F963A3}"/>
              </a:ext>
            </a:extLst>
          </p:cNvPr>
          <p:cNvSpPr/>
          <p:nvPr/>
        </p:nvSpPr>
        <p:spPr>
          <a:xfrm>
            <a:off x="708820" y="4113094"/>
            <a:ext cx="934921" cy="215218"/>
          </a:xfrm>
          <a:prstGeom prst="flowChartTerminato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補足</a:t>
            </a:r>
          </a:p>
        </p:txBody>
      </p:sp>
      <p:sp>
        <p:nvSpPr>
          <p:cNvPr id="12" name="スライド番号プレースホルダー 3">
            <a:extLst>
              <a:ext uri="{FF2B5EF4-FFF2-40B4-BE49-F238E27FC236}">
                <a16:creationId xmlns:a16="http://schemas.microsoft.com/office/drawing/2014/main" id="{4BCCAC2A-A480-4535-B329-7FBC3B39D736}"/>
              </a:ext>
            </a:extLst>
          </p:cNvPr>
          <p:cNvSpPr>
            <a:spLocks noGrp="1"/>
          </p:cNvSpPr>
          <p:nvPr>
            <p:ph type="sldNum" sz="quarter" idx="12"/>
          </p:nvPr>
        </p:nvSpPr>
        <p:spPr>
          <a:xfrm>
            <a:off x="6457950" y="6356351"/>
            <a:ext cx="2057400" cy="365125"/>
          </a:xfrm>
        </p:spPr>
        <p:txBody>
          <a:bodyPr/>
          <a:lstStyle/>
          <a:p>
            <a:fld id="{5FDA2957-D8DF-433F-96C1-785BB98D1D08}" type="slidenum">
              <a:rPr kumimoji="1" lang="ja-JP" altLang="en-US" smtClean="0"/>
              <a:t>34</a:t>
            </a:fld>
            <a:endParaRPr kumimoji="1" lang="ja-JP" altLang="en-US"/>
          </a:p>
        </p:txBody>
      </p:sp>
      <p:sp>
        <p:nvSpPr>
          <p:cNvPr id="19" name="タイトル 1">
            <a:extLst>
              <a:ext uri="{FF2B5EF4-FFF2-40B4-BE49-F238E27FC236}">
                <a16:creationId xmlns:a16="http://schemas.microsoft.com/office/drawing/2014/main" id="{A598FEE2-1C75-45EC-8998-D03EF96CEC23}"/>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（参考）自立生活援助におけるピアサポーターの役割</a:t>
            </a:r>
            <a:endParaRPr lang="zh-TW" altLang="en-US" dirty="0">
              <a:latin typeface="Meiryo UI" panose="020B0604030504040204" pitchFamily="50" charset="-128"/>
              <a:ea typeface="Meiryo UI" panose="020B0604030504040204" pitchFamily="50" charset="-128"/>
            </a:endParaRPr>
          </a:p>
        </p:txBody>
      </p:sp>
      <p:sp>
        <p:nvSpPr>
          <p:cNvPr id="11" name="矢印: 五方向 10">
            <a:extLst>
              <a:ext uri="{FF2B5EF4-FFF2-40B4-BE49-F238E27FC236}">
                <a16:creationId xmlns:a16="http://schemas.microsoft.com/office/drawing/2014/main" id="{9838D4C0-6A7D-4683-93C1-485801EB7362}"/>
              </a:ext>
            </a:extLst>
          </p:cNvPr>
          <p:cNvSpPr/>
          <p:nvPr/>
        </p:nvSpPr>
        <p:spPr>
          <a:xfrm>
            <a:off x="4612141" y="5662858"/>
            <a:ext cx="3671163" cy="1003243"/>
          </a:xfrm>
          <a:prstGeom prst="homePlate">
            <a:avLst>
              <a:gd name="adj" fmla="val 2947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参考資料の紹介</a:t>
            </a:r>
            <a:endParaRPr kumimoji="1" lang="en-US" altLang="ja-JP" sz="1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endParaRPr kumimoji="1" lang="en-US" altLang="ja-JP" sz="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自立生活援助におけるピアサポートに関するコラムを「自立生活援助の運営ガイドブック」</a:t>
            </a:r>
            <a:r>
              <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p.13</a:t>
            </a:r>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にも掲載されています。</a:t>
            </a:r>
            <a:endPar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p:txBody>
      </p:sp>
    </p:spTree>
    <p:extLst>
      <p:ext uri="{BB962C8B-B14F-4D97-AF65-F5344CB8AC3E}">
        <p14:creationId xmlns:p14="http://schemas.microsoft.com/office/powerpoint/2010/main" val="2037976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E51614C-C79F-4C7B-9B78-C9C8C0B0BECD}"/>
              </a:ext>
            </a:extLst>
          </p:cNvPr>
          <p:cNvSpPr/>
          <p:nvPr/>
        </p:nvSpPr>
        <p:spPr>
          <a:xfrm>
            <a:off x="551006" y="706228"/>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午前の部：自立生活援助による障害者の地域生活支援</a:t>
            </a:r>
            <a:endParaRPr lang="ja-JP" altLang="en-US" sz="2400" dirty="0"/>
          </a:p>
        </p:txBody>
      </p:sp>
      <p:sp>
        <p:nvSpPr>
          <p:cNvPr id="8" name="テキスト ボックス 7">
            <a:extLst>
              <a:ext uri="{FF2B5EF4-FFF2-40B4-BE49-F238E27FC236}">
                <a16:creationId xmlns:a16="http://schemas.microsoft.com/office/drawing/2014/main" id="{EE21CF1F-42C5-4E65-9CEE-86C84EB3FEE2}"/>
              </a:ext>
            </a:extLst>
          </p:cNvPr>
          <p:cNvSpPr txBox="1"/>
          <p:nvPr/>
        </p:nvSpPr>
        <p:spPr>
          <a:xfrm>
            <a:off x="482600" y="1265072"/>
            <a:ext cx="6756400" cy="3028650"/>
          </a:xfrm>
          <a:prstGeom prst="rect">
            <a:avLst/>
          </a:prstGeom>
          <a:noFill/>
        </p:spPr>
        <p:txBody>
          <a:bodyPr wrap="square" rtlCol="0">
            <a:spAutoFit/>
          </a:bodyPr>
          <a:lstStyle/>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１．自立生活援助の制度</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b="1" dirty="0">
                <a:latin typeface="Meiryo UI" panose="020B0604030504040204" pitchFamily="50" charset="-128"/>
                <a:ea typeface="Meiryo UI" panose="020B0604030504040204" pitchFamily="50" charset="-128"/>
              </a:rPr>
              <a:t>２．支援の全体像と事業実施の流れ</a:t>
            </a:r>
            <a:endParaRPr lang="en-US" altLang="ja-JP" sz="2000" b="1"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b="1" dirty="0">
                <a:highlight>
                  <a:srgbClr val="FFFF00"/>
                </a:highlight>
                <a:latin typeface="Meiryo UI" panose="020B0604030504040204" pitchFamily="50" charset="-128"/>
                <a:ea typeface="Meiryo UI" panose="020B0604030504040204" pitchFamily="50" charset="-128"/>
              </a:rPr>
              <a:t>（１）ご本人を中心とした支援の全体像</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dirty="0">
                <a:latin typeface="Meiryo UI" panose="020B0604030504040204" pitchFamily="50" charset="-128"/>
                <a:ea typeface="Meiryo UI" panose="020B0604030504040204" pitchFamily="50" charset="-128"/>
              </a:rPr>
              <a:t>（２）自立生活援助のサービスの流れ</a:t>
            </a:r>
            <a:endParaRPr lang="en-US" altLang="ja-JP" sz="2000" b="1" dirty="0">
              <a:highlight>
                <a:srgbClr val="FFFF00"/>
              </a:highlight>
              <a:latin typeface="Meiryo UI" panose="020B0604030504040204" pitchFamily="50" charset="-128"/>
              <a:ea typeface="Meiryo UI" panose="020B0604030504040204" pitchFamily="50" charset="-128"/>
            </a:endParaRPr>
          </a:p>
          <a:p>
            <a:pPr>
              <a:lnSpc>
                <a:spcPct val="150000"/>
              </a:lnSpc>
              <a:spcAft>
                <a:spcPts val="600"/>
              </a:spcAft>
            </a:pPr>
            <a:r>
              <a:rPr lang="zh-TW" altLang="en-US" sz="2000" dirty="0">
                <a:latin typeface="Meiryo UI" panose="020B0604030504040204" pitchFamily="50" charset="-128"/>
                <a:ea typeface="Meiryo UI" panose="020B0604030504040204" pitchFamily="50" charset="-128"/>
              </a:rPr>
              <a:t>３．</a:t>
            </a:r>
            <a:r>
              <a:rPr lang="ja-JP" altLang="en-US" sz="2000" dirty="0">
                <a:latin typeface="Meiryo UI" panose="020B0604030504040204" pitchFamily="50" charset="-128"/>
                <a:ea typeface="Meiryo UI" panose="020B0604030504040204" pitchFamily="50" charset="-128"/>
              </a:rPr>
              <a:t>支援のポイント</a:t>
            </a:r>
            <a:endParaRPr lang="en-US" altLang="zh-TW"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４．</a:t>
            </a:r>
            <a:r>
              <a:rPr lang="zh-TW" altLang="en-US" sz="2000" dirty="0">
                <a:latin typeface="Meiryo UI" panose="020B0604030504040204" pitchFamily="50" charset="-128"/>
                <a:ea typeface="Meiryo UI" panose="020B0604030504040204" pitchFamily="50" charset="-128"/>
              </a:rPr>
              <a:t>事業運営</a:t>
            </a:r>
          </a:p>
        </p:txBody>
      </p:sp>
      <p:sp>
        <p:nvSpPr>
          <p:cNvPr id="9" name="正方形/長方形 8">
            <a:extLst>
              <a:ext uri="{FF2B5EF4-FFF2-40B4-BE49-F238E27FC236}">
                <a16:creationId xmlns:a16="http://schemas.microsoft.com/office/drawing/2014/main" id="{16B177C1-E35E-42D2-959C-219467561B4C}"/>
              </a:ext>
            </a:extLst>
          </p:cNvPr>
          <p:cNvSpPr/>
          <p:nvPr/>
        </p:nvSpPr>
        <p:spPr>
          <a:xfrm>
            <a:off x="4956463" y="1265072"/>
            <a:ext cx="3935285" cy="3584721"/>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lnSpc>
                <a:spcPct val="150000"/>
              </a:lnSpc>
            </a:pPr>
            <a:r>
              <a:rPr lang="ja-JP" altLang="en-US" sz="1400" b="1" dirty="0">
                <a:latin typeface="Meiryo UI" panose="020B0604030504040204" pitchFamily="50" charset="-128"/>
                <a:ea typeface="Meiryo UI" panose="020B0604030504040204" pitchFamily="50" charset="-128"/>
              </a:rPr>
              <a:t>本セクションの狙い</a:t>
            </a:r>
            <a:endParaRPr lang="en-US" altLang="ja-JP" sz="1400" b="1" dirty="0">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障害者の地域生活を支えるための支援のあり方は様々であり、地域の資源をうまく組み合わせて支援体制を整えていく必要があります。</a:t>
            </a:r>
            <a:endParaRPr lang="en-US" altLang="ja-JP" sz="14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そのようなご本人を中心とした支援の全体像と、その中での自立生活援助の位置づけについて見ていきましょう。</a:t>
            </a:r>
            <a:endParaRPr lang="en-US" altLang="ja-JP" sz="14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12789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36</a:t>
            </a:fld>
            <a:endParaRPr kumimoji="1" lang="ja-JP" altLang="en-US"/>
          </a:p>
        </p:txBody>
      </p:sp>
      <p:sp>
        <p:nvSpPr>
          <p:cNvPr id="11" name="タイトル 1">
            <a:extLst>
              <a:ext uri="{FF2B5EF4-FFF2-40B4-BE49-F238E27FC236}">
                <a16:creationId xmlns:a16="http://schemas.microsoft.com/office/drawing/2014/main" id="{782EF57F-FD7C-4271-8AA1-57A7939A9F4C}"/>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１）様々な地域資源を活用した支援体制の構築</a:t>
            </a:r>
            <a:endParaRPr lang="zh-TW" altLang="en-US" dirty="0">
              <a:latin typeface="Meiryo UI" panose="020B0604030504040204" pitchFamily="50" charset="-128"/>
              <a:ea typeface="Meiryo UI" panose="020B0604030504040204" pitchFamily="50" charset="-128"/>
            </a:endParaRPr>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8"/>
            <a:ext cx="7886700" cy="50131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ご本人の地域生活を自立生活援助のみで支えるのではなく、それぞれの地域における地域資源を活用しながら、ご本人が安心して暮らす上で必要な関係性を街の中で構築していくことが重要です。</a:t>
            </a:r>
            <a:endParaRPr lang="en-US" altLang="ja-JP" sz="1400" dirty="0">
              <a:latin typeface="Meiryo UI" panose="020B0604030504040204" pitchFamily="50" charset="-128"/>
              <a:ea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障害福祉サービス事業所や相談支援事業所はもちろん、医療との連携体制の構築や居住支援の視点も重要です。</a:t>
            </a:r>
            <a:endParaRPr lang="en-US" altLang="ja-JP" sz="1400" dirty="0">
              <a:latin typeface="Meiryo UI" panose="020B0604030504040204" pitchFamily="50" charset="-128"/>
              <a:ea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これらの体制を確保しながら、大家や近隣住民、商店など、暮らしに必要なインフォーマルな資源との　　関係構築のサポートを行います。</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01753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37</a:t>
            </a:fld>
            <a:endParaRPr kumimoji="1" lang="ja-JP" altLang="en-US"/>
          </a:p>
        </p:txBody>
      </p:sp>
      <p:sp>
        <p:nvSpPr>
          <p:cNvPr id="11" name="タイトル 1">
            <a:extLst>
              <a:ext uri="{FF2B5EF4-FFF2-40B4-BE49-F238E27FC236}">
                <a16:creationId xmlns:a16="http://schemas.microsoft.com/office/drawing/2014/main" id="{782EF57F-FD7C-4271-8AA1-57A7939A9F4C}"/>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２）その他の障害福祉サービス等も含めた支援の全体の流れ</a:t>
            </a:r>
            <a:endParaRPr lang="zh-TW" altLang="en-US" sz="2400" dirty="0">
              <a:latin typeface="Meiryo UI" panose="020B0604030504040204" pitchFamily="50" charset="-128"/>
              <a:ea typeface="Meiryo UI" panose="020B0604030504040204" pitchFamily="50" charset="-128"/>
            </a:endParaRPr>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022558"/>
            <a:ext cx="7886700" cy="5227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自立生活援助を活用する方の背景は様々ですが、例として以下のような支援の流れが考えられます。</a:t>
            </a:r>
            <a:endParaRPr lang="en-US" altLang="ja-JP" sz="1400" dirty="0">
              <a:latin typeface="Meiryo UI" panose="020B0604030504040204" pitchFamily="50" charset="-128"/>
              <a:ea typeface="Meiryo UI" panose="020B0604030504040204" pitchFamily="50" charset="-128"/>
            </a:endParaRPr>
          </a:p>
          <a:p>
            <a:endParaRPr lang="en-US" altLang="ja-JP" sz="100" dirty="0">
              <a:latin typeface="Meiryo UI" panose="020B0604030504040204" pitchFamily="50" charset="-128"/>
              <a:ea typeface="Meiryo UI" panose="020B0604030504040204" pitchFamily="50" charset="-128"/>
            </a:endParaRPr>
          </a:p>
          <a:p>
            <a:pPr marL="0" indent="0">
              <a:buNone/>
            </a:pPr>
            <a:r>
              <a:rPr lang="en-US" altLang="ja-JP" sz="1400" b="1" dirty="0">
                <a:latin typeface="Meiryo UI" panose="020B0604030504040204" pitchFamily="50" charset="-128"/>
                <a:ea typeface="Meiryo UI" panose="020B0604030504040204" pitchFamily="50" charset="-128"/>
              </a:rPr>
              <a:t>A</a:t>
            </a:r>
            <a:r>
              <a:rPr lang="ja-JP" altLang="en-US" sz="1400" b="1" dirty="0">
                <a:latin typeface="Meiryo UI" panose="020B0604030504040204" pitchFamily="50" charset="-128"/>
                <a:ea typeface="Meiryo UI" panose="020B0604030504040204" pitchFamily="50" charset="-128"/>
              </a:rPr>
              <a:t>　精神科病院から退院し、地域移行支援、自立生活援助、地域定着支援を利用する例</a:t>
            </a:r>
            <a:endParaRPr lang="en-US" altLang="ja-JP" sz="1400" b="1" dirty="0">
              <a:latin typeface="Meiryo UI" panose="020B0604030504040204" pitchFamily="50" charset="-128"/>
              <a:ea typeface="Meiryo UI" panose="020B0604030504040204" pitchFamily="50" charset="-128"/>
            </a:endParaRPr>
          </a:p>
          <a:p>
            <a:pPr marL="342900" indent="-342900">
              <a:buFont typeface="+mj-ea"/>
              <a:buAutoNum type="circleNumDbPlain"/>
            </a:pP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endParaRPr lang="en-US" altLang="ja-JP" sz="1400" dirty="0">
              <a:latin typeface="Meiryo UI" panose="020B0604030504040204" pitchFamily="50" charset="-128"/>
              <a:ea typeface="Meiryo UI" panose="020B0604030504040204" pitchFamily="50" charset="-128"/>
            </a:endParaRPr>
          </a:p>
          <a:p>
            <a:pPr marL="0" indent="0">
              <a:buNone/>
            </a:pPr>
            <a:r>
              <a:rPr lang="en-US" altLang="ja-JP" sz="1400" b="1" dirty="0">
                <a:latin typeface="Meiryo UI" panose="020B0604030504040204" pitchFamily="50" charset="-128"/>
                <a:ea typeface="Meiryo UI" panose="020B0604030504040204" pitchFamily="50" charset="-128"/>
              </a:rPr>
              <a:t>B</a:t>
            </a:r>
            <a:r>
              <a:rPr lang="ja-JP" altLang="en-US" sz="1400" b="1" dirty="0">
                <a:latin typeface="Meiryo UI" panose="020B0604030504040204" pitchFamily="50" charset="-128"/>
                <a:ea typeface="Meiryo UI" panose="020B0604030504040204" pitchFamily="50" charset="-128"/>
              </a:rPr>
              <a:t>　グループホームから退居し、自立生活援助を利用する例</a:t>
            </a:r>
            <a:endParaRPr lang="en-US" altLang="ja-JP" sz="1400" b="1" dirty="0">
              <a:latin typeface="Meiryo UI" panose="020B0604030504040204" pitchFamily="50" charset="-128"/>
              <a:ea typeface="Meiryo UI" panose="020B0604030504040204" pitchFamily="50" charset="-128"/>
            </a:endParaRPr>
          </a:p>
          <a:p>
            <a:pPr marL="342900" indent="-342900">
              <a:buFont typeface="+mj-ea"/>
              <a:buAutoNum type="circleNumDbPlain"/>
            </a:pP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pPr marL="0" indent="0">
              <a:buNone/>
            </a:pPr>
            <a:r>
              <a:rPr lang="en-US" altLang="ja-JP" sz="1400" b="1" dirty="0">
                <a:latin typeface="Meiryo UI" panose="020B0604030504040204" pitchFamily="50" charset="-128"/>
                <a:ea typeface="Meiryo UI" panose="020B0604030504040204" pitchFamily="50" charset="-128"/>
              </a:rPr>
              <a:t>C</a:t>
            </a:r>
            <a:r>
              <a:rPr lang="ja-JP" altLang="en-US" sz="1400" b="1" dirty="0">
                <a:latin typeface="Meiryo UI" panose="020B0604030504040204" pitchFamily="50" charset="-128"/>
                <a:ea typeface="Meiryo UI" panose="020B0604030504040204" pitchFamily="50" charset="-128"/>
              </a:rPr>
              <a:t>　同居していた家族の急逝等がきっかけとなり、基幹相談支援センターを通じて自立生活援助に繋がる例</a:t>
            </a:r>
            <a:endParaRPr lang="en-US" altLang="ja-JP" sz="1400" b="1" dirty="0">
              <a:latin typeface="Meiryo UI" panose="020B0604030504040204" pitchFamily="50" charset="-128"/>
              <a:ea typeface="Meiryo UI" panose="020B0604030504040204" pitchFamily="50" charset="-128"/>
            </a:endParaRPr>
          </a:p>
          <a:p>
            <a:pPr marL="342900" indent="-342900">
              <a:buFont typeface="+mj-ea"/>
              <a:buAutoNum type="circleNumDbPlain"/>
            </a:pPr>
            <a:endParaRPr lang="en-US" altLang="ja-JP" sz="1400" b="1" dirty="0">
              <a:latin typeface="Meiryo UI" panose="020B0604030504040204" pitchFamily="50" charset="-128"/>
              <a:ea typeface="Meiryo UI" panose="020B0604030504040204" pitchFamily="50" charset="-128"/>
            </a:endParaRPr>
          </a:p>
          <a:p>
            <a:pPr marL="327025" indent="0">
              <a:buNone/>
            </a:pPr>
            <a:endParaRPr lang="en-US" altLang="ja-JP" sz="1400" dirty="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E3FC2BCA-9952-4C52-BD7C-16442AEC0A34}"/>
              </a:ext>
            </a:extLst>
          </p:cNvPr>
          <p:cNvPicPr>
            <a:picLocks noChangeAspect="1"/>
          </p:cNvPicPr>
          <p:nvPr/>
        </p:nvPicPr>
        <p:blipFill>
          <a:blip r:embed="rId2"/>
          <a:stretch>
            <a:fillRect/>
          </a:stretch>
        </p:blipFill>
        <p:spPr>
          <a:xfrm>
            <a:off x="628650" y="1802256"/>
            <a:ext cx="8195823" cy="1202280"/>
          </a:xfrm>
          <a:prstGeom prst="rect">
            <a:avLst/>
          </a:prstGeom>
        </p:spPr>
      </p:pic>
      <p:pic>
        <p:nvPicPr>
          <p:cNvPr id="3" name="図 2">
            <a:extLst>
              <a:ext uri="{FF2B5EF4-FFF2-40B4-BE49-F238E27FC236}">
                <a16:creationId xmlns:a16="http://schemas.microsoft.com/office/drawing/2014/main" id="{1EB30393-CE1C-4C25-8AF3-AEACB5770FEB}"/>
              </a:ext>
            </a:extLst>
          </p:cNvPr>
          <p:cNvPicPr>
            <a:picLocks noChangeAspect="1"/>
          </p:cNvPicPr>
          <p:nvPr/>
        </p:nvPicPr>
        <p:blipFill>
          <a:blip r:embed="rId3"/>
          <a:stretch>
            <a:fillRect/>
          </a:stretch>
        </p:blipFill>
        <p:spPr>
          <a:xfrm>
            <a:off x="628650" y="3395293"/>
            <a:ext cx="8195823" cy="1200627"/>
          </a:xfrm>
          <a:prstGeom prst="rect">
            <a:avLst/>
          </a:prstGeom>
        </p:spPr>
      </p:pic>
      <p:pic>
        <p:nvPicPr>
          <p:cNvPr id="236" name="図 235">
            <a:extLst>
              <a:ext uri="{FF2B5EF4-FFF2-40B4-BE49-F238E27FC236}">
                <a16:creationId xmlns:a16="http://schemas.microsoft.com/office/drawing/2014/main" id="{42BAD6C3-61C1-4009-B6C8-72467EF22ECD}"/>
              </a:ext>
            </a:extLst>
          </p:cNvPr>
          <p:cNvPicPr>
            <a:picLocks noChangeAspect="1"/>
          </p:cNvPicPr>
          <p:nvPr/>
        </p:nvPicPr>
        <p:blipFill>
          <a:blip r:embed="rId4"/>
          <a:stretch>
            <a:fillRect/>
          </a:stretch>
        </p:blipFill>
        <p:spPr>
          <a:xfrm>
            <a:off x="628650" y="4986677"/>
            <a:ext cx="8195823" cy="1450638"/>
          </a:xfrm>
          <a:prstGeom prst="rect">
            <a:avLst/>
          </a:prstGeom>
        </p:spPr>
      </p:pic>
    </p:spTree>
    <p:extLst>
      <p:ext uri="{BB962C8B-B14F-4D97-AF65-F5344CB8AC3E}">
        <p14:creationId xmlns:p14="http://schemas.microsoft.com/office/powerpoint/2010/main" val="4200269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ホームベース 60">
            <a:extLst>
              <a:ext uri="{FF2B5EF4-FFF2-40B4-BE49-F238E27FC236}">
                <a16:creationId xmlns:a16="http://schemas.microsoft.com/office/drawing/2014/main" id="{4F549935-B55C-4005-9A1E-708AB00180BA}"/>
              </a:ext>
            </a:extLst>
          </p:cNvPr>
          <p:cNvSpPr/>
          <p:nvPr/>
        </p:nvSpPr>
        <p:spPr>
          <a:xfrm>
            <a:off x="282322" y="4379316"/>
            <a:ext cx="8365625" cy="137523"/>
          </a:xfrm>
          <a:prstGeom prst="homePlate">
            <a:avLst/>
          </a:prstGeom>
          <a:solidFill>
            <a:srgbClr val="00B05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831" b="1" dirty="0">
                <a:solidFill>
                  <a:srgbClr val="002060"/>
                </a:solidFill>
                <a:latin typeface="Calibri"/>
                <a:ea typeface="ＭＳ Ｐゴシック" panose="020B0600070205080204" pitchFamily="50" charset="-128"/>
              </a:rPr>
              <a:t>計画</a:t>
            </a:r>
            <a:r>
              <a:rPr kumimoji="1" lang="ja-JP" altLang="en-US" sz="831" b="1">
                <a:solidFill>
                  <a:srgbClr val="002060"/>
                </a:solidFill>
                <a:latin typeface="Calibri"/>
                <a:ea typeface="ＭＳ Ｐゴシック" panose="020B0600070205080204" pitchFamily="50" charset="-128"/>
              </a:rPr>
              <a:t>相談支援（モニタリング</a:t>
            </a:r>
            <a:r>
              <a:rPr kumimoji="1" lang="ja-JP" altLang="en-US" sz="831" b="1" dirty="0">
                <a:solidFill>
                  <a:srgbClr val="002060"/>
                </a:solidFill>
                <a:latin typeface="Calibri"/>
                <a:ea typeface="ＭＳ Ｐゴシック" panose="020B0600070205080204" pitchFamily="50" charset="-128"/>
              </a:rPr>
              <a:t>：毎月）</a:t>
            </a:r>
          </a:p>
        </p:txBody>
      </p:sp>
      <p:sp>
        <p:nvSpPr>
          <p:cNvPr id="5" name="正方形/長方形 4">
            <a:extLst>
              <a:ext uri="{FF2B5EF4-FFF2-40B4-BE49-F238E27FC236}">
                <a16:creationId xmlns:a16="http://schemas.microsoft.com/office/drawing/2014/main" id="{3C9F3E63-2F8F-4D52-95AF-6A215C060BEA}"/>
              </a:ext>
            </a:extLst>
          </p:cNvPr>
          <p:cNvSpPr/>
          <p:nvPr/>
        </p:nvSpPr>
        <p:spPr>
          <a:xfrm>
            <a:off x="195722" y="703774"/>
            <a:ext cx="8778477" cy="139906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3231" rIns="33231" rtlCol="0" anchor="t" anchorCtr="0"/>
          <a:lstStyle/>
          <a:p>
            <a:pPr defTabSz="844083">
              <a:defRPr/>
            </a:pPr>
            <a:r>
              <a:rPr kumimoji="1" lang="ja-JP" altLang="en-US" sz="1292" dirty="0">
                <a:solidFill>
                  <a:prstClr val="black"/>
                </a:solidFill>
                <a:latin typeface="ＭＳ Ｐゴシック" panose="020B0600070205080204" pitchFamily="50" charset="-128"/>
                <a:ea typeface="ＭＳ Ｐゴシック" panose="020B0600070205080204" pitchFamily="50" charset="-128"/>
              </a:rPr>
              <a:t>　</a:t>
            </a:r>
          </a:p>
        </p:txBody>
      </p:sp>
      <p:sp>
        <p:nvSpPr>
          <p:cNvPr id="6" name="テキスト ボックス 5">
            <a:extLst>
              <a:ext uri="{FF2B5EF4-FFF2-40B4-BE49-F238E27FC236}">
                <a16:creationId xmlns:a16="http://schemas.microsoft.com/office/drawing/2014/main" id="{71E809D7-686E-420F-B13F-6B7E6F3231C3}"/>
              </a:ext>
            </a:extLst>
          </p:cNvPr>
          <p:cNvSpPr txBox="1"/>
          <p:nvPr/>
        </p:nvSpPr>
        <p:spPr>
          <a:xfrm>
            <a:off x="282322" y="1319098"/>
            <a:ext cx="1094422" cy="156197"/>
          </a:xfrm>
          <a:prstGeom prst="rect">
            <a:avLst/>
          </a:prstGeom>
          <a:noFill/>
        </p:spPr>
        <p:txBody>
          <a:bodyPr wrap="square" lIns="0" tIns="0" rIns="0" bIns="0" rtlCol="0">
            <a:spAutoFit/>
          </a:bodyPr>
          <a:lstStyle/>
          <a:p>
            <a:pPr defTabSz="844083">
              <a:defRPr/>
            </a:pPr>
            <a:r>
              <a:rPr kumimoji="1" lang="en-US" altLang="ja-JP" sz="1015" b="1" dirty="0">
                <a:solidFill>
                  <a:prstClr val="black"/>
                </a:solidFill>
                <a:latin typeface="ＭＳ Ｐゴシック" panose="020B0600070205080204" pitchFamily="50" charset="-128"/>
                <a:ea typeface="ＭＳ Ｐゴシック" panose="020B0600070205080204" pitchFamily="50" charset="-128"/>
              </a:rPr>
              <a:t>【</a:t>
            </a:r>
            <a:r>
              <a:rPr kumimoji="1" lang="ja-JP" altLang="en-US" sz="1015" b="1" dirty="0">
                <a:solidFill>
                  <a:prstClr val="black"/>
                </a:solidFill>
                <a:latin typeface="ＭＳ Ｐゴシック" panose="020B0600070205080204" pitchFamily="50" charset="-128"/>
                <a:ea typeface="ＭＳ Ｐゴシック" panose="020B0600070205080204" pitchFamily="50" charset="-128"/>
              </a:rPr>
              <a:t>病院</a:t>
            </a:r>
            <a:r>
              <a:rPr kumimoji="1" lang="en-US" altLang="ja-JP" sz="1015" b="1" dirty="0">
                <a:solidFill>
                  <a:prstClr val="black"/>
                </a:solidFill>
                <a:latin typeface="ＭＳ Ｐゴシック" panose="020B0600070205080204" pitchFamily="50" charset="-128"/>
                <a:ea typeface="ＭＳ Ｐゴシック" panose="020B0600070205080204" pitchFamily="50" charset="-128"/>
              </a:rPr>
              <a:t>】</a:t>
            </a:r>
            <a:r>
              <a:rPr kumimoji="1" lang="ja-JP" altLang="en-US" sz="1015" b="1" dirty="0">
                <a:solidFill>
                  <a:prstClr val="black"/>
                </a:solidFill>
                <a:latin typeface="ＭＳ Ｐゴシック" panose="020B0600070205080204" pitchFamily="50" charset="-128"/>
                <a:ea typeface="ＭＳ Ｐゴシック" panose="020B0600070205080204" pitchFamily="50" charset="-128"/>
              </a:rPr>
              <a:t>施設、</a:t>
            </a:r>
            <a:r>
              <a:rPr kumimoji="1" lang="en-US" altLang="ja-JP" sz="1015" b="1" dirty="0">
                <a:solidFill>
                  <a:prstClr val="black"/>
                </a:solidFill>
                <a:latin typeface="ＭＳ Ｐゴシック" panose="020B0600070205080204" pitchFamily="50" charset="-128"/>
                <a:ea typeface="ＭＳ Ｐゴシック" panose="020B0600070205080204" pitchFamily="50" charset="-128"/>
              </a:rPr>
              <a:t>GH</a:t>
            </a:r>
            <a:endParaRPr kumimoji="1" lang="ja-JP" altLang="en-US" sz="1015" b="1" dirty="0">
              <a:solidFill>
                <a:prstClr val="black"/>
              </a:solidFill>
              <a:latin typeface="ＭＳ Ｐゴシック" panose="020B0600070205080204" pitchFamily="50" charset="-128"/>
              <a:ea typeface="ＭＳ Ｐゴシック" panose="020B0600070205080204" pitchFamily="50" charset="-128"/>
            </a:endParaRPr>
          </a:p>
        </p:txBody>
      </p:sp>
      <p:sp>
        <p:nvSpPr>
          <p:cNvPr id="8" name="右矢印吹き出し 56">
            <a:extLst>
              <a:ext uri="{FF2B5EF4-FFF2-40B4-BE49-F238E27FC236}">
                <a16:creationId xmlns:a16="http://schemas.microsoft.com/office/drawing/2014/main" id="{0458ED96-FDF3-432B-8805-BB1620F17025}"/>
              </a:ext>
            </a:extLst>
          </p:cNvPr>
          <p:cNvSpPr/>
          <p:nvPr/>
        </p:nvSpPr>
        <p:spPr>
          <a:xfrm>
            <a:off x="3043215" y="789302"/>
            <a:ext cx="5864518" cy="478717"/>
          </a:xfrm>
          <a:prstGeom prst="rightArrowCallout">
            <a:avLst>
              <a:gd name="adj1" fmla="val 48140"/>
              <a:gd name="adj2" fmla="val 34834"/>
              <a:gd name="adj3" fmla="val 21537"/>
              <a:gd name="adj4" fmla="val 65924"/>
            </a:avLst>
          </a:prstGeom>
          <a:solidFill>
            <a:schemeClr val="accent5">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kumimoji="1" lang="ja-JP" altLang="en-US" sz="1662">
              <a:solidFill>
                <a:prstClr val="white"/>
              </a:solidFill>
              <a:latin typeface="Calibri"/>
              <a:ea typeface="ＭＳ Ｐゴシック" panose="020B0600070205080204" pitchFamily="50" charset="-128"/>
            </a:endParaRPr>
          </a:p>
        </p:txBody>
      </p:sp>
      <p:sp>
        <p:nvSpPr>
          <p:cNvPr id="11" name="ホームベース 60">
            <a:extLst>
              <a:ext uri="{FF2B5EF4-FFF2-40B4-BE49-F238E27FC236}">
                <a16:creationId xmlns:a16="http://schemas.microsoft.com/office/drawing/2014/main" id="{53AD84A6-D7B0-4442-8ABF-BE0459480E3A}"/>
              </a:ext>
            </a:extLst>
          </p:cNvPr>
          <p:cNvSpPr/>
          <p:nvPr/>
        </p:nvSpPr>
        <p:spPr>
          <a:xfrm>
            <a:off x="6792445" y="1463469"/>
            <a:ext cx="1668778" cy="198465"/>
          </a:xfrm>
          <a:prstGeom prst="homePlate">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1108" b="1" dirty="0">
                <a:solidFill>
                  <a:srgbClr val="002060"/>
                </a:solidFill>
                <a:latin typeface="Calibri"/>
                <a:ea typeface="ＭＳ Ｐゴシック" panose="020B0600070205080204" pitchFamily="50" charset="-128"/>
              </a:rPr>
              <a:t>地域定着支援</a:t>
            </a:r>
          </a:p>
        </p:txBody>
      </p:sp>
      <p:sp>
        <p:nvSpPr>
          <p:cNvPr id="12" name="テキスト ボックス 11">
            <a:extLst>
              <a:ext uri="{FF2B5EF4-FFF2-40B4-BE49-F238E27FC236}">
                <a16:creationId xmlns:a16="http://schemas.microsoft.com/office/drawing/2014/main" id="{E065EAD5-8868-428F-BF10-E672776024F2}"/>
              </a:ext>
            </a:extLst>
          </p:cNvPr>
          <p:cNvSpPr txBox="1"/>
          <p:nvPr/>
        </p:nvSpPr>
        <p:spPr>
          <a:xfrm>
            <a:off x="7192690" y="950532"/>
            <a:ext cx="1063349" cy="156197"/>
          </a:xfrm>
          <a:prstGeom prst="rect">
            <a:avLst/>
          </a:prstGeom>
          <a:noFill/>
        </p:spPr>
        <p:txBody>
          <a:bodyPr wrap="square" lIns="0" tIns="0" rIns="0" bIns="0" rtlCol="0">
            <a:spAutoFit/>
          </a:bodyPr>
          <a:lstStyle/>
          <a:p>
            <a:pPr defTabSz="844083">
              <a:defRPr/>
            </a:pPr>
            <a:r>
              <a:rPr kumimoji="1" lang="en-US" altLang="ja-JP" sz="1015" b="1" dirty="0">
                <a:solidFill>
                  <a:srgbClr val="002060"/>
                </a:solidFill>
                <a:latin typeface="ＭＳ Ｐゴシック" panose="020B0600070205080204" pitchFamily="50" charset="-128"/>
                <a:ea typeface="ＭＳ Ｐゴシック" panose="020B0600070205080204" pitchFamily="50" charset="-128"/>
              </a:rPr>
              <a:t>1</a:t>
            </a:r>
            <a:r>
              <a:rPr kumimoji="1" lang="ja-JP" altLang="en-US" sz="1015" b="1" dirty="0">
                <a:solidFill>
                  <a:srgbClr val="002060"/>
                </a:solidFill>
                <a:latin typeface="ＭＳ Ｐゴシック" panose="020B0600070205080204" pitchFamily="50" charset="-128"/>
                <a:ea typeface="ＭＳ Ｐゴシック" panose="020B0600070205080204" pitchFamily="50" charset="-128"/>
              </a:rPr>
              <a:t>人暮らしの継続</a:t>
            </a:r>
          </a:p>
        </p:txBody>
      </p:sp>
      <p:sp>
        <p:nvSpPr>
          <p:cNvPr id="13" name="右矢印 85">
            <a:extLst>
              <a:ext uri="{FF2B5EF4-FFF2-40B4-BE49-F238E27FC236}">
                <a16:creationId xmlns:a16="http://schemas.microsoft.com/office/drawing/2014/main" id="{387FA5E8-EDCF-44EA-B191-413D35B463DB}"/>
              </a:ext>
            </a:extLst>
          </p:cNvPr>
          <p:cNvSpPr/>
          <p:nvPr/>
        </p:nvSpPr>
        <p:spPr>
          <a:xfrm>
            <a:off x="998409" y="903182"/>
            <a:ext cx="1657127" cy="451328"/>
          </a:xfrm>
          <a:prstGeom prst="rightArrow">
            <a:avLst/>
          </a:pr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r>
              <a:rPr kumimoji="1" lang="ja-JP" altLang="en-US" sz="923" b="1" dirty="0">
                <a:solidFill>
                  <a:srgbClr val="002060"/>
                </a:solidFill>
                <a:latin typeface="Calibri"/>
                <a:ea typeface="ＭＳ Ｐゴシック" panose="020B0600070205080204" pitchFamily="50" charset="-128"/>
              </a:rPr>
              <a:t>一人暮らしへの移行</a:t>
            </a:r>
          </a:p>
        </p:txBody>
      </p:sp>
      <p:sp>
        <p:nvSpPr>
          <p:cNvPr id="14" name="テキスト ボックス 13">
            <a:extLst>
              <a:ext uri="{FF2B5EF4-FFF2-40B4-BE49-F238E27FC236}">
                <a16:creationId xmlns:a16="http://schemas.microsoft.com/office/drawing/2014/main" id="{E6640E57-201A-41BB-9F71-B47FE3D2B88B}"/>
              </a:ext>
            </a:extLst>
          </p:cNvPr>
          <p:cNvSpPr txBox="1"/>
          <p:nvPr/>
        </p:nvSpPr>
        <p:spPr>
          <a:xfrm>
            <a:off x="3875429" y="830755"/>
            <a:ext cx="2842072" cy="412753"/>
          </a:xfrm>
          <a:prstGeom prst="rect">
            <a:avLst/>
          </a:prstGeom>
          <a:solidFill>
            <a:schemeClr val="bg1"/>
          </a:solidFill>
          <a:ln w="12700">
            <a:solidFill>
              <a:schemeClr val="tx1"/>
            </a:solidFill>
          </a:ln>
        </p:spPr>
        <p:txBody>
          <a:bodyPr wrap="square" lIns="0" tIns="0" rIns="0" bIns="0" rtlCol="0" anchor="ctr" anchorCtr="0">
            <a:noAutofit/>
          </a:bodyPr>
          <a:lstStyle/>
          <a:p>
            <a:pPr defTabSz="844083">
              <a:defRPr/>
            </a:pPr>
            <a:r>
              <a:rPr kumimoji="1" lang="ja-JP" altLang="en-US" sz="969" b="1" dirty="0">
                <a:solidFill>
                  <a:srgbClr val="002060"/>
                </a:solidFill>
                <a:latin typeface="ＭＳ Ｐゴシック" panose="020B0600070205080204" pitchFamily="50" charset="-128"/>
                <a:ea typeface="ＭＳ Ｐゴシック" panose="020B0600070205080204" pitchFamily="50" charset="-128"/>
              </a:rPr>
              <a:t>　　　　　　　</a:t>
            </a:r>
            <a:r>
              <a:rPr kumimoji="1" lang="ja-JP" altLang="en-US" sz="969" b="1">
                <a:solidFill>
                  <a:srgbClr val="002060"/>
                </a:solidFill>
                <a:latin typeface="ＭＳ Ｐゴシック" panose="020B0600070205080204" pitchFamily="50" charset="-128"/>
                <a:ea typeface="ＭＳ Ｐゴシック" panose="020B0600070205080204" pitchFamily="50" charset="-128"/>
              </a:rPr>
              <a:t>日中活動（自立</a:t>
            </a:r>
            <a:r>
              <a:rPr kumimoji="1" lang="ja-JP" altLang="en-US" sz="969" b="1" dirty="0">
                <a:solidFill>
                  <a:srgbClr val="002060"/>
                </a:solidFill>
                <a:latin typeface="ＭＳ Ｐゴシック" panose="020B0600070205080204" pitchFamily="50" charset="-128"/>
                <a:ea typeface="ＭＳ Ｐゴシック" panose="020B0600070205080204" pitchFamily="50" charset="-128"/>
              </a:rPr>
              <a:t>訓練、就労移行支援 等）</a:t>
            </a:r>
            <a:endParaRPr kumimoji="1" lang="en-US" altLang="ja-JP" sz="969" b="1" dirty="0">
              <a:solidFill>
                <a:srgbClr val="002060"/>
              </a:solidFill>
              <a:latin typeface="ＭＳ Ｐゴシック" panose="020B0600070205080204" pitchFamily="50" charset="-128"/>
              <a:ea typeface="ＭＳ Ｐゴシック" panose="020B0600070205080204" pitchFamily="50" charset="-128"/>
            </a:endParaRPr>
          </a:p>
          <a:p>
            <a:pPr defTabSz="844083">
              <a:defRPr/>
            </a:pPr>
            <a:r>
              <a:rPr kumimoji="1" lang="ja-JP" altLang="en-US" sz="969" b="1" dirty="0">
                <a:solidFill>
                  <a:srgbClr val="002060"/>
                </a:solidFill>
                <a:latin typeface="ＭＳ Ｐゴシック" panose="020B0600070205080204" pitchFamily="50" charset="-128"/>
                <a:ea typeface="ＭＳ Ｐゴシック" panose="020B0600070205080204" pitchFamily="50" charset="-128"/>
              </a:rPr>
              <a:t>　　　　　　　</a:t>
            </a:r>
            <a:r>
              <a:rPr kumimoji="1" lang="ja-JP" altLang="en-US" sz="969" b="1">
                <a:solidFill>
                  <a:srgbClr val="002060"/>
                </a:solidFill>
                <a:latin typeface="ＭＳ Ｐゴシック" panose="020B0600070205080204" pitchFamily="50" charset="-128"/>
                <a:ea typeface="ＭＳ Ｐゴシック" panose="020B0600070205080204" pitchFamily="50" charset="-128"/>
              </a:rPr>
              <a:t>居宅ｻｰﾋﾞｽ（居宅</a:t>
            </a:r>
            <a:r>
              <a:rPr kumimoji="1" lang="ja-JP" altLang="en-US" sz="969" b="1" dirty="0">
                <a:solidFill>
                  <a:srgbClr val="002060"/>
                </a:solidFill>
                <a:latin typeface="ＭＳ Ｐゴシック" panose="020B0600070205080204" pitchFamily="50" charset="-128"/>
                <a:ea typeface="ＭＳ Ｐゴシック" panose="020B0600070205080204" pitchFamily="50" charset="-128"/>
              </a:rPr>
              <a:t>介護 等）</a:t>
            </a:r>
            <a:endParaRPr kumimoji="1" lang="en-US" altLang="ja-JP" sz="969" b="1" dirty="0">
              <a:solidFill>
                <a:srgbClr val="002060"/>
              </a:solidFill>
              <a:latin typeface="ＭＳ Ｐゴシック" panose="020B0600070205080204" pitchFamily="50" charset="-128"/>
              <a:ea typeface="ＭＳ Ｐゴシック" panose="020B0600070205080204" pitchFamily="50" charset="-128"/>
            </a:endParaRPr>
          </a:p>
        </p:txBody>
      </p:sp>
      <p:sp>
        <p:nvSpPr>
          <p:cNvPr id="109" name="ホームベース 468">
            <a:extLst>
              <a:ext uri="{FF2B5EF4-FFF2-40B4-BE49-F238E27FC236}">
                <a16:creationId xmlns:a16="http://schemas.microsoft.com/office/drawing/2014/main" id="{E7A0DD17-3E95-47C8-AB46-E5880864D5D8}"/>
              </a:ext>
            </a:extLst>
          </p:cNvPr>
          <p:cNvSpPr/>
          <p:nvPr/>
        </p:nvSpPr>
        <p:spPr>
          <a:xfrm>
            <a:off x="3043215" y="1368464"/>
            <a:ext cx="3679025" cy="359491"/>
          </a:xfrm>
          <a:prstGeom prst="homePlate">
            <a:avLst/>
          </a:prstGeom>
          <a:solidFill>
            <a:srgbClr val="FFC000"/>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r>
              <a:rPr kumimoji="1" lang="ja-JP" altLang="en-US" sz="1477"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自立生活援助</a:t>
            </a:r>
          </a:p>
        </p:txBody>
      </p:sp>
      <p:pic>
        <p:nvPicPr>
          <p:cNvPr id="123" name="図 122">
            <a:extLst>
              <a:ext uri="{FF2B5EF4-FFF2-40B4-BE49-F238E27FC236}">
                <a16:creationId xmlns:a16="http://schemas.microsoft.com/office/drawing/2014/main" id="{E601DE41-2726-4C35-B540-3208EEC003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1" y="764283"/>
            <a:ext cx="446146" cy="521844"/>
          </a:xfrm>
          <a:prstGeom prst="rect">
            <a:avLst/>
          </a:prstGeom>
        </p:spPr>
      </p:pic>
      <p:sp>
        <p:nvSpPr>
          <p:cNvPr id="124" name="正方形/長方形 123">
            <a:extLst>
              <a:ext uri="{FF2B5EF4-FFF2-40B4-BE49-F238E27FC236}">
                <a16:creationId xmlns:a16="http://schemas.microsoft.com/office/drawing/2014/main" id="{DCA4288C-C16A-4218-9FD9-098A28CE81B0}"/>
              </a:ext>
            </a:extLst>
          </p:cNvPr>
          <p:cNvSpPr/>
          <p:nvPr/>
        </p:nvSpPr>
        <p:spPr>
          <a:xfrm>
            <a:off x="2710393" y="781934"/>
            <a:ext cx="266353" cy="984402"/>
          </a:xfrm>
          <a:prstGeom prst="rect">
            <a:avLst/>
          </a:prstGeom>
          <a:solidFill>
            <a:srgbClr val="FF99CC"/>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defTabSz="844083">
              <a:defRPr/>
            </a:pPr>
            <a:r>
              <a:rPr kumimoji="1" lang="ja-JP" altLang="en-US" sz="923" dirty="0">
                <a:solidFill>
                  <a:srgbClr val="002060"/>
                </a:solidFill>
                <a:latin typeface="Calibri"/>
                <a:ea typeface="ＭＳ Ｐゴシック" panose="020B0600070205080204" pitchFamily="50" charset="-128"/>
              </a:rPr>
              <a:t>一人暮らし開始</a:t>
            </a:r>
          </a:p>
        </p:txBody>
      </p:sp>
      <p:sp>
        <p:nvSpPr>
          <p:cNvPr id="126" name="ホームベース 60">
            <a:extLst>
              <a:ext uri="{FF2B5EF4-FFF2-40B4-BE49-F238E27FC236}">
                <a16:creationId xmlns:a16="http://schemas.microsoft.com/office/drawing/2014/main" id="{86CC7849-0F68-45C1-B746-59AD85106009}"/>
              </a:ext>
            </a:extLst>
          </p:cNvPr>
          <p:cNvSpPr/>
          <p:nvPr/>
        </p:nvSpPr>
        <p:spPr>
          <a:xfrm>
            <a:off x="1376744" y="1816637"/>
            <a:ext cx="7186992" cy="198465"/>
          </a:xfrm>
          <a:prstGeom prst="homePlate">
            <a:avLst/>
          </a:prstGeom>
          <a:solidFill>
            <a:srgbClr val="00B05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1108" b="1" dirty="0">
                <a:solidFill>
                  <a:srgbClr val="002060"/>
                </a:solidFill>
                <a:latin typeface="Calibri"/>
                <a:ea typeface="ＭＳ Ｐゴシック" panose="020B0600070205080204" pitchFamily="50" charset="-128"/>
              </a:rPr>
              <a:t>計画相談支援</a:t>
            </a:r>
          </a:p>
        </p:txBody>
      </p:sp>
      <p:sp>
        <p:nvSpPr>
          <p:cNvPr id="127" name="ホームベース 66">
            <a:extLst>
              <a:ext uri="{FF2B5EF4-FFF2-40B4-BE49-F238E27FC236}">
                <a16:creationId xmlns:a16="http://schemas.microsoft.com/office/drawing/2014/main" id="{A6AB838B-3BC5-48CC-BCB6-0A90672F6BBD}"/>
              </a:ext>
            </a:extLst>
          </p:cNvPr>
          <p:cNvSpPr/>
          <p:nvPr/>
        </p:nvSpPr>
        <p:spPr>
          <a:xfrm>
            <a:off x="1376744" y="1465917"/>
            <a:ext cx="1267180" cy="198465"/>
          </a:xfrm>
          <a:prstGeom prst="homePlat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1108" b="1" dirty="0">
                <a:solidFill>
                  <a:srgbClr val="002060"/>
                </a:solidFill>
                <a:latin typeface="Calibri"/>
                <a:ea typeface="ＭＳ Ｐゴシック" panose="020B0600070205080204" pitchFamily="50" charset="-128"/>
              </a:rPr>
              <a:t>地域移行支援</a:t>
            </a:r>
          </a:p>
        </p:txBody>
      </p:sp>
      <p:pic>
        <p:nvPicPr>
          <p:cNvPr id="129" name="図 128">
            <a:extLst>
              <a:ext uri="{FF2B5EF4-FFF2-40B4-BE49-F238E27FC236}">
                <a16:creationId xmlns:a16="http://schemas.microsoft.com/office/drawing/2014/main" id="{1C7D99DC-E9E8-4AFA-A40B-DF57ED068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2116" y="781934"/>
            <a:ext cx="503586" cy="520369"/>
          </a:xfrm>
          <a:prstGeom prst="rect">
            <a:avLst/>
          </a:prstGeom>
        </p:spPr>
      </p:pic>
      <p:pic>
        <p:nvPicPr>
          <p:cNvPr id="133" name="図 132">
            <a:extLst>
              <a:ext uri="{FF2B5EF4-FFF2-40B4-BE49-F238E27FC236}">
                <a16:creationId xmlns:a16="http://schemas.microsoft.com/office/drawing/2014/main" id="{766D0580-F44D-40B6-A8FE-F95C38D411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4899" y="813813"/>
            <a:ext cx="374061" cy="429694"/>
          </a:xfrm>
          <a:prstGeom prst="rect">
            <a:avLst/>
          </a:prstGeom>
        </p:spPr>
      </p:pic>
      <p:pic>
        <p:nvPicPr>
          <p:cNvPr id="135" name="図 134">
            <a:extLst>
              <a:ext uri="{FF2B5EF4-FFF2-40B4-BE49-F238E27FC236}">
                <a16:creationId xmlns:a16="http://schemas.microsoft.com/office/drawing/2014/main" id="{52CCC3D0-3B19-4288-AB87-748308299A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827" y="782091"/>
            <a:ext cx="441978" cy="495116"/>
          </a:xfrm>
          <a:prstGeom prst="rect">
            <a:avLst/>
          </a:prstGeom>
        </p:spPr>
      </p:pic>
      <p:pic>
        <p:nvPicPr>
          <p:cNvPr id="137" name="図 136">
            <a:extLst>
              <a:ext uri="{FF2B5EF4-FFF2-40B4-BE49-F238E27FC236}">
                <a16:creationId xmlns:a16="http://schemas.microsoft.com/office/drawing/2014/main" id="{D2A26597-BC57-45FF-99D8-8A25AF1FE9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6038" y="789302"/>
            <a:ext cx="391909" cy="450470"/>
          </a:xfrm>
          <a:prstGeom prst="rect">
            <a:avLst/>
          </a:prstGeom>
        </p:spPr>
      </p:pic>
      <p:sp>
        <p:nvSpPr>
          <p:cNvPr id="138" name="テキスト ボックス 137">
            <a:extLst>
              <a:ext uri="{FF2B5EF4-FFF2-40B4-BE49-F238E27FC236}">
                <a16:creationId xmlns:a16="http://schemas.microsoft.com/office/drawing/2014/main" id="{9D848D43-E20F-494C-AAE4-8F2D699C2EAB}"/>
              </a:ext>
            </a:extLst>
          </p:cNvPr>
          <p:cNvSpPr txBox="1"/>
          <p:nvPr/>
        </p:nvSpPr>
        <p:spPr>
          <a:xfrm>
            <a:off x="204557" y="2191369"/>
            <a:ext cx="3370409" cy="1200521"/>
          </a:xfrm>
          <a:prstGeom prst="rect">
            <a:avLst/>
          </a:prstGeom>
          <a:solidFill>
            <a:schemeClr val="tx2">
              <a:lumMod val="60000"/>
              <a:lumOff val="40000"/>
              <a:alpha val="89000"/>
            </a:schemeClr>
          </a:solidFill>
          <a:ln>
            <a:noFill/>
          </a:ln>
        </p:spPr>
        <p:txBody>
          <a:bodyPr wrap="square" rtlCol="0">
            <a:spAutoFit/>
          </a:bodyPr>
          <a:lstStyle/>
          <a:p>
            <a:pPr defTabSz="844083">
              <a:defRPr/>
            </a:pPr>
            <a:r>
              <a:rPr kumimoji="1" lang="ja-JP" altLang="en-US" sz="2215" dirty="0">
                <a:solidFill>
                  <a:prstClr val="white"/>
                </a:solidFill>
                <a:latin typeface="Calibri"/>
                <a:ea typeface="ＭＳ Ｐゴシック" panose="020B0600070205080204" pitchFamily="50" charset="-128"/>
              </a:rPr>
              <a:t>星野一郎さん</a:t>
            </a:r>
            <a:endParaRPr kumimoji="1" lang="en-US" altLang="ja-JP" sz="2215" dirty="0">
              <a:solidFill>
                <a:prstClr val="white"/>
              </a:solidFill>
              <a:latin typeface="Calibri"/>
              <a:ea typeface="ＭＳ Ｐゴシック" panose="020B0600070205080204" pitchFamily="50" charset="-128"/>
            </a:endParaRPr>
          </a:p>
          <a:p>
            <a:pPr defTabSz="844083">
              <a:defRPr/>
            </a:pPr>
            <a:r>
              <a:rPr kumimoji="1" lang="ja-JP" altLang="en-US" sz="1662">
                <a:solidFill>
                  <a:prstClr val="white"/>
                </a:solidFill>
                <a:latin typeface="Calibri"/>
                <a:ea typeface="ＭＳ Ｐゴシック" panose="020B0600070205080204" pitchFamily="50" charset="-128"/>
              </a:rPr>
              <a:t>統合失調症（４８歳</a:t>
            </a:r>
            <a:r>
              <a:rPr kumimoji="1" lang="ja-JP" altLang="en-US" sz="1662" dirty="0">
                <a:solidFill>
                  <a:prstClr val="white"/>
                </a:solidFill>
                <a:latin typeface="Calibri"/>
                <a:ea typeface="ＭＳ Ｐゴシック" panose="020B0600070205080204" pitchFamily="50" charset="-128"/>
              </a:rPr>
              <a:t>・男性）</a:t>
            </a:r>
            <a:endParaRPr kumimoji="1" lang="en-US" altLang="ja-JP" sz="1662" dirty="0">
              <a:solidFill>
                <a:prstClr val="white"/>
              </a:solidFill>
              <a:latin typeface="Calibri"/>
              <a:ea typeface="ＭＳ Ｐゴシック" panose="020B0600070205080204" pitchFamily="50" charset="-128"/>
            </a:endParaRPr>
          </a:p>
          <a:p>
            <a:pPr defTabSz="844083">
              <a:defRPr/>
            </a:pPr>
            <a:r>
              <a:rPr kumimoji="1" lang="ja-JP" altLang="en-US" sz="1662" dirty="0">
                <a:solidFill>
                  <a:prstClr val="white"/>
                </a:solidFill>
                <a:latin typeface="Calibri"/>
                <a:ea typeface="ＭＳ Ｐゴシック" panose="020B0600070205080204" pitchFamily="50" charset="-128"/>
              </a:rPr>
              <a:t>入院期間：</a:t>
            </a:r>
            <a:r>
              <a:rPr kumimoji="1" lang="en-US" altLang="ja-JP" sz="1662" dirty="0">
                <a:solidFill>
                  <a:prstClr val="white"/>
                </a:solidFill>
                <a:latin typeface="Calibri"/>
                <a:ea typeface="ＭＳ Ｐゴシック" panose="020B0600070205080204" pitchFamily="50" charset="-128"/>
              </a:rPr>
              <a:t>0.5</a:t>
            </a:r>
            <a:r>
              <a:rPr kumimoji="1" lang="ja-JP" altLang="en-US" sz="1662" dirty="0">
                <a:solidFill>
                  <a:prstClr val="white"/>
                </a:solidFill>
                <a:latin typeface="Calibri"/>
                <a:ea typeface="ＭＳ Ｐゴシック" panose="020B0600070205080204" pitchFamily="50" charset="-128"/>
              </a:rPr>
              <a:t>年</a:t>
            </a:r>
            <a:endParaRPr kumimoji="1" lang="en-US" altLang="ja-JP" sz="1662" dirty="0">
              <a:solidFill>
                <a:prstClr val="white"/>
              </a:solidFill>
              <a:latin typeface="Calibri"/>
              <a:ea typeface="ＭＳ Ｐゴシック" panose="020B0600070205080204" pitchFamily="50" charset="-128"/>
            </a:endParaRPr>
          </a:p>
          <a:p>
            <a:pPr defTabSz="844083">
              <a:defRPr/>
            </a:pPr>
            <a:r>
              <a:rPr kumimoji="1" lang="ja-JP" altLang="en-US" sz="1662" b="1" dirty="0">
                <a:solidFill>
                  <a:prstClr val="white"/>
                </a:solidFill>
                <a:latin typeface="Calibri"/>
                <a:ea typeface="ＭＳ Ｐゴシック" panose="020B0600070205080204" pitchFamily="50" charset="-128"/>
              </a:rPr>
              <a:t>孤独感が強く、不安定になりやすい</a:t>
            </a:r>
          </a:p>
        </p:txBody>
      </p:sp>
      <p:sp>
        <p:nvSpPr>
          <p:cNvPr id="140" name="正方形/長方形 139">
            <a:extLst>
              <a:ext uri="{FF2B5EF4-FFF2-40B4-BE49-F238E27FC236}">
                <a16:creationId xmlns:a16="http://schemas.microsoft.com/office/drawing/2014/main" id="{1B8E9342-920F-40F4-AC6A-832A5A1703F9}"/>
              </a:ext>
            </a:extLst>
          </p:cNvPr>
          <p:cNvSpPr/>
          <p:nvPr/>
        </p:nvSpPr>
        <p:spPr>
          <a:xfrm>
            <a:off x="3707905" y="2191368"/>
            <a:ext cx="5266295" cy="119322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4083">
              <a:defRPr/>
            </a:pPr>
            <a:r>
              <a:rPr kumimoji="1" lang="ja-JP" altLang="en-US" sz="1600" dirty="0">
                <a:solidFill>
                  <a:srgbClr val="002060"/>
                </a:solidFill>
                <a:latin typeface="Calibri"/>
                <a:ea typeface="ＭＳ Ｐゴシック" panose="020B0600070205080204" pitchFamily="50" charset="-128"/>
              </a:rPr>
              <a:t>希望：実家を</a:t>
            </a:r>
            <a:r>
              <a:rPr kumimoji="1" lang="ja-JP" altLang="en-US" sz="1600">
                <a:solidFill>
                  <a:srgbClr val="002060"/>
                </a:solidFill>
                <a:latin typeface="Calibri"/>
                <a:ea typeface="ＭＳ Ｐゴシック" panose="020B0600070205080204" pitchFamily="50" charset="-128"/>
              </a:rPr>
              <a:t>守って行きたい（先祖</a:t>
            </a:r>
            <a:r>
              <a:rPr kumimoji="1" lang="ja-JP" altLang="en-US" sz="1600" dirty="0">
                <a:solidFill>
                  <a:srgbClr val="002060"/>
                </a:solidFill>
                <a:latin typeface="Calibri"/>
                <a:ea typeface="ＭＳ Ｐゴシック" panose="020B0600070205080204" pitchFamily="50" charset="-128"/>
              </a:rPr>
              <a:t>を守りたい）！</a:t>
            </a:r>
            <a:endParaRPr kumimoji="1" lang="en-US" altLang="ja-JP" sz="1600" dirty="0">
              <a:solidFill>
                <a:srgbClr val="002060"/>
              </a:solidFill>
              <a:latin typeface="Calibri"/>
              <a:ea typeface="ＭＳ Ｐゴシック" panose="020B0600070205080204" pitchFamily="50" charset="-128"/>
            </a:endParaRPr>
          </a:p>
          <a:p>
            <a:pPr defTabSz="844083">
              <a:defRPr/>
            </a:pPr>
            <a:r>
              <a:rPr kumimoji="1" lang="ja-JP" altLang="en-US" sz="1600" dirty="0">
                <a:solidFill>
                  <a:srgbClr val="002060"/>
                </a:solidFill>
                <a:latin typeface="Calibri"/>
                <a:ea typeface="ＭＳ Ｐゴシック" panose="020B0600070205080204" pitchFamily="50" charset="-128"/>
              </a:rPr>
              <a:t>　　　  他者の役に立ちたい</a:t>
            </a:r>
            <a:r>
              <a:rPr kumimoji="1" lang="ja-JP" altLang="en-US" sz="1600" dirty="0" err="1">
                <a:solidFill>
                  <a:srgbClr val="002060"/>
                </a:solidFill>
                <a:latin typeface="Calibri"/>
                <a:ea typeface="ＭＳ Ｐゴシック" panose="020B0600070205080204" pitchFamily="50" charset="-128"/>
              </a:rPr>
              <a:t>。</a:t>
            </a:r>
            <a:endParaRPr kumimoji="1" lang="en-US" altLang="ja-JP" sz="1600" dirty="0">
              <a:solidFill>
                <a:srgbClr val="002060"/>
              </a:solidFill>
              <a:latin typeface="Calibri"/>
              <a:ea typeface="ＭＳ Ｐゴシック" panose="020B0600070205080204" pitchFamily="50" charset="-128"/>
            </a:endParaRPr>
          </a:p>
          <a:p>
            <a:pPr defTabSz="844083">
              <a:defRPr/>
            </a:pPr>
            <a:r>
              <a:rPr kumimoji="1" lang="ja-JP" altLang="en-US" sz="1600" dirty="0">
                <a:solidFill>
                  <a:srgbClr val="002060"/>
                </a:solidFill>
                <a:latin typeface="Calibri"/>
                <a:ea typeface="ＭＳ Ｐゴシック" panose="020B0600070205080204" pitchFamily="50" charset="-128"/>
              </a:rPr>
              <a:t>　　　  苦手</a:t>
            </a:r>
            <a:r>
              <a:rPr kumimoji="1" lang="ja-JP" altLang="en-US" sz="1600">
                <a:solidFill>
                  <a:srgbClr val="002060"/>
                </a:solidFill>
                <a:latin typeface="Calibri"/>
                <a:ea typeface="ＭＳ Ｐゴシック" panose="020B0600070205080204" pitchFamily="50" charset="-128"/>
              </a:rPr>
              <a:t>なこと（調理</a:t>
            </a:r>
            <a:r>
              <a:rPr kumimoji="1" lang="ja-JP" altLang="en-US" sz="1600" dirty="0">
                <a:solidFill>
                  <a:srgbClr val="002060"/>
                </a:solidFill>
                <a:latin typeface="Calibri"/>
                <a:ea typeface="ＭＳ Ｐゴシック" panose="020B0600070205080204" pitchFamily="50" charset="-128"/>
              </a:rPr>
              <a:t>、金銭管理等）を手伝ってほしい。</a:t>
            </a:r>
            <a:endParaRPr kumimoji="1" lang="en-US" altLang="ja-JP" sz="1600" dirty="0">
              <a:solidFill>
                <a:srgbClr val="002060"/>
              </a:solidFill>
              <a:latin typeface="Calibri"/>
              <a:ea typeface="ＭＳ Ｐゴシック" panose="020B0600070205080204" pitchFamily="50" charset="-128"/>
            </a:endParaRPr>
          </a:p>
          <a:p>
            <a:pPr defTabSz="844083">
              <a:defRPr/>
            </a:pPr>
            <a:endParaRPr kumimoji="1" lang="en-US" altLang="ja-JP" sz="600" dirty="0">
              <a:solidFill>
                <a:srgbClr val="002060"/>
              </a:solidFill>
              <a:latin typeface="Calibri"/>
              <a:ea typeface="ＭＳ Ｐゴシック" panose="020B0600070205080204" pitchFamily="50" charset="-128"/>
            </a:endParaRPr>
          </a:p>
          <a:p>
            <a:pPr defTabSz="844083">
              <a:defRPr/>
            </a:pPr>
            <a:r>
              <a:rPr kumimoji="1" lang="ja-JP" altLang="en-US" sz="1600" dirty="0">
                <a:solidFill>
                  <a:srgbClr val="002060"/>
                </a:solidFill>
                <a:latin typeface="Calibri"/>
                <a:ea typeface="ＭＳ Ｐゴシック" panose="020B0600070205080204" pitchFamily="50" charset="-128"/>
              </a:rPr>
              <a:t>背景：４３歳時に母が他界してから一人暮らし</a:t>
            </a:r>
            <a:r>
              <a:rPr kumimoji="1" lang="ja-JP" altLang="en-US" sz="1600" dirty="0" err="1">
                <a:solidFill>
                  <a:srgbClr val="002060"/>
                </a:solidFill>
                <a:latin typeface="Calibri"/>
                <a:ea typeface="ＭＳ Ｐゴシック" panose="020B0600070205080204" pitchFamily="50" charset="-128"/>
              </a:rPr>
              <a:t>。</a:t>
            </a:r>
            <a:endParaRPr kumimoji="1" lang="ja-JP" altLang="en-US" sz="1600" dirty="0">
              <a:solidFill>
                <a:srgbClr val="002060"/>
              </a:solidFill>
              <a:latin typeface="Calibri"/>
              <a:ea typeface="ＭＳ Ｐゴシック" panose="020B0600070205080204" pitchFamily="50" charset="-128"/>
            </a:endParaRPr>
          </a:p>
        </p:txBody>
      </p:sp>
      <p:cxnSp>
        <p:nvCxnSpPr>
          <p:cNvPr id="144" name="直線矢印コネクタ 143">
            <a:extLst>
              <a:ext uri="{FF2B5EF4-FFF2-40B4-BE49-F238E27FC236}">
                <a16:creationId xmlns:a16="http://schemas.microsoft.com/office/drawing/2014/main" id="{73C2C90A-F0DF-4342-B892-65B842AC0ACC}"/>
              </a:ext>
            </a:extLst>
          </p:cNvPr>
          <p:cNvCxnSpPr/>
          <p:nvPr/>
        </p:nvCxnSpPr>
        <p:spPr>
          <a:xfrm>
            <a:off x="204558" y="4717187"/>
            <a:ext cx="8703175" cy="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直線コネクタ 145">
            <a:extLst>
              <a:ext uri="{FF2B5EF4-FFF2-40B4-BE49-F238E27FC236}">
                <a16:creationId xmlns:a16="http://schemas.microsoft.com/office/drawing/2014/main" id="{1CA6B2E3-763A-414D-86F3-CBA528F426ED}"/>
              </a:ext>
            </a:extLst>
          </p:cNvPr>
          <p:cNvCxnSpPr>
            <a:cxnSpLocks/>
          </p:cNvCxnSpPr>
          <p:nvPr/>
        </p:nvCxnSpPr>
        <p:spPr>
          <a:xfrm>
            <a:off x="1713837" y="4584250"/>
            <a:ext cx="0" cy="326818"/>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7" name="テキスト ボックス 146">
            <a:extLst>
              <a:ext uri="{FF2B5EF4-FFF2-40B4-BE49-F238E27FC236}">
                <a16:creationId xmlns:a16="http://schemas.microsoft.com/office/drawing/2014/main" id="{CE829E19-484E-489F-A9DF-85A1539CF8D4}"/>
              </a:ext>
            </a:extLst>
          </p:cNvPr>
          <p:cNvSpPr txBox="1"/>
          <p:nvPr/>
        </p:nvSpPr>
        <p:spPr>
          <a:xfrm>
            <a:off x="1486470" y="3653684"/>
            <a:ext cx="440442" cy="669340"/>
          </a:xfrm>
          <a:prstGeom prst="rect">
            <a:avLst/>
          </a:prstGeom>
          <a:noFill/>
        </p:spPr>
        <p:txBody>
          <a:bodyPr vert="eaVert" wrap="square" rtlCol="0">
            <a:spAutoFit/>
          </a:bodyPr>
          <a:lstStyle/>
          <a:p>
            <a:pPr defTabSz="844083">
              <a:defRPr/>
            </a:pPr>
            <a:r>
              <a:rPr kumimoji="1" lang="ja-JP" altLang="en-US" sz="1662" dirty="0">
                <a:solidFill>
                  <a:srgbClr val="002060"/>
                </a:solidFill>
                <a:latin typeface="Calibri"/>
                <a:ea typeface="ＭＳ Ｐゴシック" panose="020B0600070205080204" pitchFamily="50" charset="-128"/>
              </a:rPr>
              <a:t>退 院</a:t>
            </a:r>
          </a:p>
        </p:txBody>
      </p:sp>
      <p:sp>
        <p:nvSpPr>
          <p:cNvPr id="149" name="ホームベース 66">
            <a:extLst>
              <a:ext uri="{FF2B5EF4-FFF2-40B4-BE49-F238E27FC236}">
                <a16:creationId xmlns:a16="http://schemas.microsoft.com/office/drawing/2014/main" id="{CBF10D5E-06B3-41DC-A05E-51649F888AAF}"/>
              </a:ext>
            </a:extLst>
          </p:cNvPr>
          <p:cNvSpPr/>
          <p:nvPr/>
        </p:nvSpPr>
        <p:spPr>
          <a:xfrm>
            <a:off x="294953" y="3587216"/>
            <a:ext cx="1267180" cy="198465"/>
          </a:xfrm>
          <a:prstGeom prst="homePlat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1108" b="1" dirty="0">
                <a:solidFill>
                  <a:srgbClr val="002060"/>
                </a:solidFill>
                <a:latin typeface="Calibri"/>
                <a:ea typeface="ＭＳ Ｐゴシック" panose="020B0600070205080204" pitchFamily="50" charset="-128"/>
              </a:rPr>
              <a:t>地域移行支援</a:t>
            </a:r>
          </a:p>
        </p:txBody>
      </p:sp>
      <p:sp>
        <p:nvSpPr>
          <p:cNvPr id="150" name="テキスト ボックス 149">
            <a:extLst>
              <a:ext uri="{FF2B5EF4-FFF2-40B4-BE49-F238E27FC236}">
                <a16:creationId xmlns:a16="http://schemas.microsoft.com/office/drawing/2014/main" id="{EDC1D53B-72A7-4137-A666-327CD2C1BA80}"/>
              </a:ext>
            </a:extLst>
          </p:cNvPr>
          <p:cNvSpPr txBox="1"/>
          <p:nvPr/>
        </p:nvSpPr>
        <p:spPr>
          <a:xfrm>
            <a:off x="1486469" y="4983061"/>
            <a:ext cx="440442" cy="1370572"/>
          </a:xfrm>
          <a:prstGeom prst="rect">
            <a:avLst/>
          </a:prstGeom>
          <a:noFill/>
        </p:spPr>
        <p:txBody>
          <a:bodyPr vert="eaVert" wrap="square" rtlCol="0">
            <a:spAutoFit/>
          </a:bodyPr>
          <a:lstStyle/>
          <a:p>
            <a:pPr defTabSz="844083">
              <a:defRPr/>
            </a:pPr>
            <a:r>
              <a:rPr kumimoji="1" lang="ja-JP" altLang="en-US" sz="1662" dirty="0">
                <a:solidFill>
                  <a:srgbClr val="002060"/>
                </a:solidFill>
                <a:latin typeface="Calibri"/>
                <a:ea typeface="ＭＳ Ｐゴシック" panose="020B0600070205080204" pitchFamily="50" charset="-128"/>
              </a:rPr>
              <a:t>自宅生活再開</a:t>
            </a:r>
          </a:p>
        </p:txBody>
      </p:sp>
      <p:sp>
        <p:nvSpPr>
          <p:cNvPr id="151" name="ホームベース 468">
            <a:extLst>
              <a:ext uri="{FF2B5EF4-FFF2-40B4-BE49-F238E27FC236}">
                <a16:creationId xmlns:a16="http://schemas.microsoft.com/office/drawing/2014/main" id="{899F0028-D860-4E40-9E13-9A2CB53451AD}"/>
              </a:ext>
            </a:extLst>
          </p:cNvPr>
          <p:cNvSpPr/>
          <p:nvPr/>
        </p:nvSpPr>
        <p:spPr>
          <a:xfrm>
            <a:off x="1889762" y="3587216"/>
            <a:ext cx="5008650" cy="200841"/>
          </a:xfrm>
          <a:prstGeom prst="homePlate">
            <a:avLst/>
          </a:prstGeom>
          <a:solidFill>
            <a:srgbClr val="FFC00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r>
              <a:rPr kumimoji="1"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自立生活援助</a:t>
            </a:r>
          </a:p>
        </p:txBody>
      </p:sp>
      <p:cxnSp>
        <p:nvCxnSpPr>
          <p:cNvPr id="152" name="直線コネクタ 151">
            <a:extLst>
              <a:ext uri="{FF2B5EF4-FFF2-40B4-BE49-F238E27FC236}">
                <a16:creationId xmlns:a16="http://schemas.microsoft.com/office/drawing/2014/main" id="{452D93DE-1F6C-48CD-AF36-055CBE3CDF43}"/>
              </a:ext>
            </a:extLst>
          </p:cNvPr>
          <p:cNvCxnSpPr>
            <a:cxnSpLocks/>
          </p:cNvCxnSpPr>
          <p:nvPr/>
        </p:nvCxnSpPr>
        <p:spPr>
          <a:xfrm>
            <a:off x="6964881" y="4584249"/>
            <a:ext cx="0" cy="33234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3" name="ホームベース 60">
            <a:extLst>
              <a:ext uri="{FF2B5EF4-FFF2-40B4-BE49-F238E27FC236}">
                <a16:creationId xmlns:a16="http://schemas.microsoft.com/office/drawing/2014/main" id="{810972D5-8510-4A6F-9230-4BB11F01CD07}"/>
              </a:ext>
            </a:extLst>
          </p:cNvPr>
          <p:cNvSpPr/>
          <p:nvPr/>
        </p:nvSpPr>
        <p:spPr>
          <a:xfrm>
            <a:off x="7106503" y="3587216"/>
            <a:ext cx="1522633" cy="198465"/>
          </a:xfrm>
          <a:prstGeom prst="homePlate">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1108" b="1" dirty="0">
                <a:solidFill>
                  <a:srgbClr val="002060"/>
                </a:solidFill>
                <a:latin typeface="Calibri"/>
                <a:ea typeface="ＭＳ Ｐゴシック" panose="020B0600070205080204" pitchFamily="50" charset="-128"/>
              </a:rPr>
              <a:t>地域定着支援</a:t>
            </a:r>
          </a:p>
        </p:txBody>
      </p:sp>
      <p:sp>
        <p:nvSpPr>
          <p:cNvPr id="157" name="ホームベース 60">
            <a:extLst>
              <a:ext uri="{FF2B5EF4-FFF2-40B4-BE49-F238E27FC236}">
                <a16:creationId xmlns:a16="http://schemas.microsoft.com/office/drawing/2014/main" id="{E57C30FF-F5FD-40E2-B938-A1E168F340A3}"/>
              </a:ext>
            </a:extLst>
          </p:cNvPr>
          <p:cNvSpPr/>
          <p:nvPr/>
        </p:nvSpPr>
        <p:spPr>
          <a:xfrm>
            <a:off x="4590261" y="4118967"/>
            <a:ext cx="4057686" cy="198465"/>
          </a:xfrm>
          <a:prstGeom prst="homePlat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1108" b="1" dirty="0">
                <a:solidFill>
                  <a:srgbClr val="002060"/>
                </a:solidFill>
                <a:latin typeface="Calibri"/>
                <a:ea typeface="ＭＳ Ｐゴシック" panose="020B0600070205080204" pitchFamily="50" charset="-128"/>
              </a:rPr>
              <a:t>居宅介護</a:t>
            </a:r>
          </a:p>
        </p:txBody>
      </p:sp>
      <p:sp>
        <p:nvSpPr>
          <p:cNvPr id="158" name="ホームベース 60">
            <a:extLst>
              <a:ext uri="{FF2B5EF4-FFF2-40B4-BE49-F238E27FC236}">
                <a16:creationId xmlns:a16="http://schemas.microsoft.com/office/drawing/2014/main" id="{2376349A-3C6D-4C77-9DA0-A68F233381CE}"/>
              </a:ext>
            </a:extLst>
          </p:cNvPr>
          <p:cNvSpPr/>
          <p:nvPr/>
        </p:nvSpPr>
        <p:spPr>
          <a:xfrm>
            <a:off x="1889761" y="3853091"/>
            <a:ext cx="6758185" cy="198465"/>
          </a:xfrm>
          <a:prstGeom prst="homePlate">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1108" b="1" dirty="0">
                <a:solidFill>
                  <a:srgbClr val="002060"/>
                </a:solidFill>
                <a:latin typeface="Calibri"/>
                <a:ea typeface="ＭＳ Ｐゴシック" panose="020B0600070205080204" pitchFamily="50" charset="-128"/>
              </a:rPr>
              <a:t>訪問看護</a:t>
            </a:r>
          </a:p>
        </p:txBody>
      </p:sp>
      <p:sp>
        <p:nvSpPr>
          <p:cNvPr id="164" name="四角形: 角を丸くする 163">
            <a:extLst>
              <a:ext uri="{FF2B5EF4-FFF2-40B4-BE49-F238E27FC236}">
                <a16:creationId xmlns:a16="http://schemas.microsoft.com/office/drawing/2014/main" id="{45A348D3-5C13-429F-AA2B-C4974B6310F7}"/>
              </a:ext>
            </a:extLst>
          </p:cNvPr>
          <p:cNvSpPr/>
          <p:nvPr/>
        </p:nvSpPr>
        <p:spPr>
          <a:xfrm>
            <a:off x="204559" y="4983063"/>
            <a:ext cx="1296201" cy="1569977"/>
          </a:xfrm>
          <a:prstGeom prst="round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t"/>
          <a:lstStyle/>
          <a:p>
            <a:pPr defTabSz="844083">
              <a:defRPr/>
            </a:pPr>
            <a:r>
              <a:rPr kumimoji="1" lang="ja-JP" altLang="en-US" sz="1292" dirty="0">
                <a:solidFill>
                  <a:srgbClr val="002060"/>
                </a:solidFill>
                <a:latin typeface="Calibri"/>
                <a:ea typeface="ＭＳ Ｐゴシック" panose="020B0600070205080204" pitchFamily="50" charset="-128"/>
              </a:rPr>
              <a:t>関係作り</a:t>
            </a:r>
            <a:endParaRPr kumimoji="1" lang="en-US" altLang="ja-JP" sz="1292" dirty="0">
              <a:solidFill>
                <a:srgbClr val="002060"/>
              </a:solidFill>
              <a:latin typeface="Calibri"/>
              <a:ea typeface="ＭＳ Ｐゴシック" panose="020B0600070205080204" pitchFamily="50" charset="-128"/>
            </a:endParaRPr>
          </a:p>
          <a:p>
            <a:pPr defTabSz="844083">
              <a:defRPr/>
            </a:pPr>
            <a:r>
              <a:rPr kumimoji="1" lang="ja-JP" altLang="en-US" sz="1292" dirty="0">
                <a:solidFill>
                  <a:srgbClr val="002060"/>
                </a:solidFill>
                <a:latin typeface="Calibri"/>
                <a:ea typeface="ＭＳ Ｐゴシック" panose="020B0600070205080204" pitchFamily="50" charset="-128"/>
              </a:rPr>
              <a:t>生活保護申請</a:t>
            </a:r>
            <a:endParaRPr kumimoji="1" lang="en-US" altLang="ja-JP" sz="1292" dirty="0">
              <a:solidFill>
                <a:srgbClr val="002060"/>
              </a:solidFill>
              <a:latin typeface="Calibri"/>
              <a:ea typeface="ＭＳ Ｐゴシック" panose="020B0600070205080204" pitchFamily="50" charset="-128"/>
            </a:endParaRPr>
          </a:p>
          <a:p>
            <a:pPr defTabSz="844083">
              <a:defRPr/>
            </a:pPr>
            <a:r>
              <a:rPr kumimoji="1" lang="ja-JP" altLang="en-US" sz="1292" dirty="0">
                <a:solidFill>
                  <a:srgbClr val="002060"/>
                </a:solidFill>
                <a:latin typeface="Calibri"/>
                <a:ea typeface="ＭＳ Ｐゴシック" panose="020B0600070205080204" pitchFamily="50" charset="-128"/>
              </a:rPr>
              <a:t>環境整備</a:t>
            </a:r>
            <a:endParaRPr kumimoji="1" lang="en-US" altLang="ja-JP" sz="1292" dirty="0">
              <a:solidFill>
                <a:srgbClr val="002060"/>
              </a:solidFill>
              <a:latin typeface="Calibri"/>
              <a:ea typeface="ＭＳ Ｐゴシック" panose="020B0600070205080204" pitchFamily="50" charset="-128"/>
            </a:endParaRPr>
          </a:p>
          <a:p>
            <a:pPr defTabSz="844083">
              <a:defRPr/>
            </a:pPr>
            <a:r>
              <a:rPr kumimoji="1" lang="ja-JP" altLang="en-US" sz="1292" dirty="0">
                <a:solidFill>
                  <a:srgbClr val="002060"/>
                </a:solidFill>
                <a:latin typeface="Calibri"/>
                <a:ea typeface="ＭＳ Ｐゴシック" panose="020B0600070205080204" pitchFamily="50" charset="-128"/>
              </a:rPr>
              <a:t>試験外泊</a:t>
            </a:r>
            <a:endParaRPr kumimoji="1" lang="en-US" altLang="ja-JP" sz="1292" dirty="0">
              <a:solidFill>
                <a:srgbClr val="002060"/>
              </a:solidFill>
              <a:latin typeface="Calibri"/>
              <a:ea typeface="ＭＳ Ｐゴシック" panose="020B0600070205080204" pitchFamily="50" charset="-128"/>
            </a:endParaRPr>
          </a:p>
          <a:p>
            <a:pPr defTabSz="844083">
              <a:defRPr/>
            </a:pPr>
            <a:r>
              <a:rPr kumimoji="1" lang="ja-JP" altLang="en-US" sz="1292" dirty="0">
                <a:solidFill>
                  <a:srgbClr val="002060"/>
                </a:solidFill>
                <a:latin typeface="Calibri"/>
                <a:ea typeface="ＭＳ Ｐゴシック" panose="020B0600070205080204" pitchFamily="50" charset="-128"/>
              </a:rPr>
              <a:t>サービス調整</a:t>
            </a:r>
            <a:endParaRPr kumimoji="1" lang="en-US" altLang="ja-JP" sz="1292" dirty="0">
              <a:solidFill>
                <a:srgbClr val="002060"/>
              </a:solidFill>
              <a:latin typeface="Calibri"/>
              <a:ea typeface="ＭＳ Ｐゴシック" panose="020B0600070205080204" pitchFamily="50" charset="-128"/>
            </a:endParaRPr>
          </a:p>
          <a:p>
            <a:pPr defTabSz="844083">
              <a:defRPr/>
            </a:pPr>
            <a:r>
              <a:rPr kumimoji="1" lang="ja-JP" altLang="en-US" sz="1292">
                <a:solidFill>
                  <a:srgbClr val="FF0000"/>
                </a:solidFill>
                <a:latin typeface="Calibri"/>
                <a:ea typeface="ＭＳ Ｐゴシック" panose="020B0600070205080204" pitchFamily="50" charset="-128"/>
              </a:rPr>
              <a:t>「実家（先祖</a:t>
            </a:r>
            <a:r>
              <a:rPr kumimoji="1" lang="ja-JP" altLang="en-US" sz="1292" dirty="0">
                <a:solidFill>
                  <a:srgbClr val="FF0000"/>
                </a:solidFill>
                <a:latin typeface="Calibri"/>
                <a:ea typeface="ＭＳ Ｐゴシック" panose="020B0600070205080204" pitchFamily="50" charset="-128"/>
              </a:rPr>
              <a:t>）を守りたい」</a:t>
            </a:r>
          </a:p>
        </p:txBody>
      </p:sp>
      <p:sp>
        <p:nvSpPr>
          <p:cNvPr id="165" name="テキスト ボックス 164">
            <a:extLst>
              <a:ext uri="{FF2B5EF4-FFF2-40B4-BE49-F238E27FC236}">
                <a16:creationId xmlns:a16="http://schemas.microsoft.com/office/drawing/2014/main" id="{FF37E797-7897-4A21-8D11-9C713C7DBC65}"/>
              </a:ext>
            </a:extLst>
          </p:cNvPr>
          <p:cNvSpPr txBox="1"/>
          <p:nvPr/>
        </p:nvSpPr>
        <p:spPr>
          <a:xfrm>
            <a:off x="294954" y="3845050"/>
            <a:ext cx="1081791" cy="490006"/>
          </a:xfrm>
          <a:prstGeom prst="rect">
            <a:avLst/>
          </a:prstGeom>
          <a:noFill/>
        </p:spPr>
        <p:txBody>
          <a:bodyPr wrap="square" rtlCol="0">
            <a:spAutoFit/>
          </a:bodyPr>
          <a:lstStyle/>
          <a:p>
            <a:pPr algn="ctr" defTabSz="844083">
              <a:defRPr/>
            </a:pPr>
            <a:r>
              <a:rPr kumimoji="1" lang="ja-JP" altLang="en-US" sz="1292" dirty="0">
                <a:solidFill>
                  <a:srgbClr val="002060"/>
                </a:solidFill>
                <a:latin typeface="Calibri"/>
                <a:ea typeface="ＭＳ Ｐゴシック" panose="020B0600070205080204" pitchFamily="50" charset="-128"/>
              </a:rPr>
              <a:t>集団生活のＧＨは嫌です</a:t>
            </a:r>
          </a:p>
        </p:txBody>
      </p:sp>
      <p:sp>
        <p:nvSpPr>
          <p:cNvPr id="166" name="四角形: 角を丸くする 165">
            <a:extLst>
              <a:ext uri="{FF2B5EF4-FFF2-40B4-BE49-F238E27FC236}">
                <a16:creationId xmlns:a16="http://schemas.microsoft.com/office/drawing/2014/main" id="{7F257E8E-91E0-4096-8C7B-334B9516D206}"/>
              </a:ext>
            </a:extLst>
          </p:cNvPr>
          <p:cNvSpPr/>
          <p:nvPr/>
        </p:nvSpPr>
        <p:spPr>
          <a:xfrm>
            <a:off x="1926912" y="4979849"/>
            <a:ext cx="2578620" cy="1573191"/>
          </a:xfrm>
          <a:prstGeom prst="round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t"/>
          <a:lstStyle/>
          <a:p>
            <a:pPr defTabSz="844083">
              <a:defRPr/>
            </a:pPr>
            <a:r>
              <a:rPr kumimoji="1" lang="ja-JP" altLang="en-US" sz="1292" dirty="0">
                <a:solidFill>
                  <a:srgbClr val="002060"/>
                </a:solidFill>
                <a:latin typeface="Calibri"/>
                <a:ea typeface="ＭＳ Ｐゴシック" panose="020B0600070205080204" pitchFamily="50" charset="-128"/>
              </a:rPr>
              <a:t>地域移行の担当者が自立生活援助の担当</a:t>
            </a:r>
            <a:r>
              <a:rPr kumimoji="1" lang="ja-JP" altLang="en-US" sz="1292">
                <a:solidFill>
                  <a:srgbClr val="002060"/>
                </a:solidFill>
                <a:latin typeface="Calibri"/>
                <a:ea typeface="ＭＳ Ｐゴシック" panose="020B0600070205080204" pitchFamily="50" charset="-128"/>
              </a:rPr>
              <a:t>を継続</a:t>
            </a:r>
            <a:r>
              <a:rPr kumimoji="1" lang="ja-JP" altLang="en-US" sz="1292">
                <a:solidFill>
                  <a:srgbClr val="FF0000"/>
                </a:solidFill>
                <a:latin typeface="Calibri"/>
                <a:ea typeface="ＭＳ Ｐゴシック" panose="020B0600070205080204" pitchFamily="50" charset="-128"/>
              </a:rPr>
              <a:t>（安心感</a:t>
            </a:r>
            <a:r>
              <a:rPr kumimoji="1" lang="ja-JP" altLang="en-US" sz="1292" dirty="0">
                <a:solidFill>
                  <a:srgbClr val="FF0000"/>
                </a:solidFill>
                <a:latin typeface="Calibri"/>
                <a:ea typeface="ＭＳ Ｐゴシック" panose="020B0600070205080204" pitchFamily="50" charset="-128"/>
              </a:rPr>
              <a:t>）</a:t>
            </a:r>
            <a:endParaRPr kumimoji="1" lang="en-US" altLang="ja-JP" sz="1292" dirty="0">
              <a:solidFill>
                <a:srgbClr val="002060"/>
              </a:solidFill>
              <a:latin typeface="Calibri"/>
              <a:ea typeface="ＭＳ Ｐゴシック" panose="020B0600070205080204" pitchFamily="50" charset="-128"/>
            </a:endParaRPr>
          </a:p>
          <a:p>
            <a:pPr defTabSz="844083">
              <a:defRPr/>
            </a:pPr>
            <a:r>
              <a:rPr kumimoji="1" lang="ja-JP" altLang="en-US" sz="1015" dirty="0">
                <a:solidFill>
                  <a:srgbClr val="002060"/>
                </a:solidFill>
                <a:latin typeface="Calibri"/>
                <a:ea typeface="ＭＳ Ｐゴシック" panose="020B0600070205080204" pitchFamily="50" charset="-128"/>
              </a:rPr>
              <a:t>退院直後は１日おき➡週２回➡週１回訪問</a:t>
            </a:r>
            <a:endParaRPr kumimoji="1" lang="en-US" altLang="ja-JP" sz="1015" dirty="0">
              <a:solidFill>
                <a:srgbClr val="002060"/>
              </a:solidFill>
              <a:latin typeface="Calibri"/>
              <a:ea typeface="ＭＳ Ｐゴシック" panose="020B0600070205080204" pitchFamily="50" charset="-128"/>
            </a:endParaRPr>
          </a:p>
          <a:p>
            <a:pPr defTabSz="844083">
              <a:defRPr/>
            </a:pPr>
            <a:r>
              <a:rPr kumimoji="1" lang="ja-JP" altLang="en-US" sz="1292" dirty="0">
                <a:solidFill>
                  <a:srgbClr val="002060"/>
                </a:solidFill>
                <a:latin typeface="Calibri"/>
                <a:ea typeface="ＭＳ Ｐゴシック" panose="020B0600070205080204" pitchFamily="50" charset="-128"/>
              </a:rPr>
              <a:t>暮らしのアセスメント</a:t>
            </a:r>
            <a:endParaRPr kumimoji="1" lang="en-US" altLang="ja-JP" sz="1292" dirty="0">
              <a:solidFill>
                <a:srgbClr val="002060"/>
              </a:solidFill>
              <a:latin typeface="Calibri"/>
              <a:ea typeface="ＭＳ Ｐゴシック" panose="020B0600070205080204" pitchFamily="50" charset="-128"/>
            </a:endParaRPr>
          </a:p>
          <a:p>
            <a:pPr defTabSz="844083">
              <a:defRPr/>
            </a:pPr>
            <a:r>
              <a:rPr kumimoji="1" lang="ja-JP" altLang="en-US" sz="1015" dirty="0">
                <a:solidFill>
                  <a:srgbClr val="002060"/>
                </a:solidFill>
                <a:latin typeface="Calibri"/>
                <a:ea typeface="ＭＳ Ｐゴシック" panose="020B0600070205080204" pitchFamily="50" charset="-128"/>
              </a:rPr>
              <a:t>・書類確認、役所の同行、家事の助言等</a:t>
            </a:r>
            <a:endParaRPr kumimoji="1" lang="en-US" altLang="ja-JP" sz="1015" dirty="0">
              <a:solidFill>
                <a:srgbClr val="002060"/>
              </a:solidFill>
              <a:latin typeface="Calibri"/>
              <a:ea typeface="ＭＳ Ｐゴシック" panose="020B0600070205080204" pitchFamily="50" charset="-128"/>
            </a:endParaRPr>
          </a:p>
          <a:p>
            <a:pPr defTabSz="844083">
              <a:defRPr/>
            </a:pPr>
            <a:r>
              <a:rPr kumimoji="1" lang="ja-JP" altLang="en-US" sz="1015" dirty="0">
                <a:solidFill>
                  <a:srgbClr val="002060"/>
                </a:solidFill>
                <a:latin typeface="Calibri"/>
                <a:ea typeface="ＭＳ Ｐゴシック" panose="020B0600070205080204" pitchFamily="50" charset="-128"/>
              </a:rPr>
              <a:t>・診察</a:t>
            </a:r>
            <a:r>
              <a:rPr kumimoji="1" lang="ja-JP" altLang="en-US" sz="1015">
                <a:solidFill>
                  <a:srgbClr val="002060"/>
                </a:solidFill>
                <a:latin typeface="Calibri"/>
                <a:ea typeface="ＭＳ Ｐゴシック" panose="020B0600070205080204" pitchFamily="50" charset="-128"/>
              </a:rPr>
              <a:t>の同行（コミュニケーション</a:t>
            </a:r>
            <a:r>
              <a:rPr kumimoji="1" lang="ja-JP" altLang="en-US" sz="1015" dirty="0">
                <a:solidFill>
                  <a:srgbClr val="002060"/>
                </a:solidFill>
                <a:latin typeface="Calibri"/>
                <a:ea typeface="ＭＳ Ｐゴシック" panose="020B0600070205080204" pitchFamily="50" charset="-128"/>
              </a:rPr>
              <a:t>支援）</a:t>
            </a:r>
            <a:endParaRPr kumimoji="1" lang="en-US" altLang="ja-JP" sz="1015" dirty="0">
              <a:solidFill>
                <a:srgbClr val="002060"/>
              </a:solidFill>
              <a:latin typeface="Calibri"/>
              <a:ea typeface="ＭＳ Ｐゴシック" panose="020B0600070205080204" pitchFamily="50" charset="-128"/>
            </a:endParaRPr>
          </a:p>
          <a:p>
            <a:pPr defTabSz="844083">
              <a:defRPr/>
            </a:pPr>
            <a:r>
              <a:rPr kumimoji="1" lang="ja-JP" altLang="en-US" sz="1015" dirty="0">
                <a:solidFill>
                  <a:srgbClr val="002060"/>
                </a:solidFill>
                <a:latin typeface="Calibri"/>
                <a:ea typeface="ＭＳ Ｐゴシック" panose="020B0600070205080204" pitchFamily="50" charset="-128"/>
              </a:rPr>
              <a:t>・訪問看護との役割分担と連携</a:t>
            </a:r>
            <a:endParaRPr kumimoji="1" lang="en-US" altLang="ja-JP" sz="1015" dirty="0">
              <a:solidFill>
                <a:srgbClr val="002060"/>
              </a:solidFill>
              <a:latin typeface="Calibri"/>
              <a:ea typeface="ＭＳ Ｐゴシック" panose="020B0600070205080204" pitchFamily="50" charset="-128"/>
            </a:endParaRPr>
          </a:p>
          <a:p>
            <a:pPr defTabSz="844083">
              <a:defRPr/>
            </a:pPr>
            <a:r>
              <a:rPr kumimoji="1" lang="ja-JP" altLang="en-US" sz="1015" dirty="0">
                <a:solidFill>
                  <a:srgbClr val="002060"/>
                </a:solidFill>
                <a:latin typeface="Calibri"/>
                <a:ea typeface="ＭＳ Ｐゴシック" panose="020B0600070205080204" pitchFamily="50" charset="-128"/>
              </a:rPr>
              <a:t>・内服管理、健康管理</a:t>
            </a:r>
            <a:endParaRPr kumimoji="1" lang="en-US" altLang="ja-JP" sz="1015" dirty="0">
              <a:solidFill>
                <a:srgbClr val="002060"/>
              </a:solidFill>
              <a:latin typeface="Calibri"/>
              <a:ea typeface="ＭＳ Ｐゴシック" panose="020B0600070205080204" pitchFamily="50" charset="-128"/>
            </a:endParaRPr>
          </a:p>
        </p:txBody>
      </p:sp>
      <p:sp>
        <p:nvSpPr>
          <p:cNvPr id="167" name="テキスト ボックス 166">
            <a:extLst>
              <a:ext uri="{FF2B5EF4-FFF2-40B4-BE49-F238E27FC236}">
                <a16:creationId xmlns:a16="http://schemas.microsoft.com/office/drawing/2014/main" id="{F98678BA-4535-457B-99AC-90C48FAD26A1}"/>
              </a:ext>
            </a:extLst>
          </p:cNvPr>
          <p:cNvSpPr txBox="1"/>
          <p:nvPr/>
        </p:nvSpPr>
        <p:spPr>
          <a:xfrm>
            <a:off x="515054" y="4844599"/>
            <a:ext cx="688173" cy="198837"/>
          </a:xfrm>
          <a:prstGeom prst="rect">
            <a:avLst/>
          </a:prstGeom>
          <a:solidFill>
            <a:srgbClr val="002060"/>
          </a:solidFill>
        </p:spPr>
        <p:txBody>
          <a:bodyPr wrap="square" lIns="0" tIns="0" rIns="0" bIns="0" rtlCol="0">
            <a:spAutoFit/>
          </a:bodyPr>
          <a:lstStyle/>
          <a:p>
            <a:pPr algn="ctr" defTabSz="844083">
              <a:defRPr/>
            </a:pPr>
            <a:r>
              <a:rPr kumimoji="1" lang="ja-JP" altLang="en-US" sz="1292" dirty="0">
                <a:solidFill>
                  <a:prstClr val="white"/>
                </a:solidFill>
                <a:latin typeface="Calibri"/>
                <a:ea typeface="ＭＳ Ｐゴシック" panose="020B0600070205080204" pitchFamily="50" charset="-128"/>
              </a:rPr>
              <a:t>６ケ月間</a:t>
            </a:r>
          </a:p>
        </p:txBody>
      </p:sp>
      <p:sp>
        <p:nvSpPr>
          <p:cNvPr id="168" name="テキスト ボックス 167">
            <a:extLst>
              <a:ext uri="{FF2B5EF4-FFF2-40B4-BE49-F238E27FC236}">
                <a16:creationId xmlns:a16="http://schemas.microsoft.com/office/drawing/2014/main" id="{D76B2972-492A-486E-9081-740CCAB1C712}"/>
              </a:ext>
            </a:extLst>
          </p:cNvPr>
          <p:cNvSpPr txBox="1"/>
          <p:nvPr/>
        </p:nvSpPr>
        <p:spPr>
          <a:xfrm>
            <a:off x="2913846" y="4844599"/>
            <a:ext cx="688173" cy="198837"/>
          </a:xfrm>
          <a:prstGeom prst="rect">
            <a:avLst/>
          </a:prstGeom>
          <a:solidFill>
            <a:srgbClr val="002060"/>
          </a:solidFill>
        </p:spPr>
        <p:txBody>
          <a:bodyPr wrap="square" lIns="0" tIns="0" rIns="0" bIns="0" rtlCol="0">
            <a:spAutoFit/>
          </a:bodyPr>
          <a:lstStyle/>
          <a:p>
            <a:pPr algn="ctr" defTabSz="844083">
              <a:defRPr/>
            </a:pPr>
            <a:r>
              <a:rPr kumimoji="1" lang="ja-JP" altLang="en-US" sz="1292" dirty="0">
                <a:solidFill>
                  <a:prstClr val="white"/>
                </a:solidFill>
                <a:latin typeface="Calibri"/>
                <a:ea typeface="ＭＳ Ｐゴシック" panose="020B0600070205080204" pitchFamily="50" charset="-128"/>
              </a:rPr>
              <a:t>３ケ月間</a:t>
            </a:r>
          </a:p>
        </p:txBody>
      </p:sp>
      <p:sp>
        <p:nvSpPr>
          <p:cNvPr id="169" name="四角形: 角を丸くする 168">
            <a:extLst>
              <a:ext uri="{FF2B5EF4-FFF2-40B4-BE49-F238E27FC236}">
                <a16:creationId xmlns:a16="http://schemas.microsoft.com/office/drawing/2014/main" id="{7BEC0D74-2761-4AEF-8933-A3CA35186369}"/>
              </a:ext>
            </a:extLst>
          </p:cNvPr>
          <p:cNvSpPr/>
          <p:nvPr/>
        </p:nvSpPr>
        <p:spPr>
          <a:xfrm>
            <a:off x="4538506" y="4979849"/>
            <a:ext cx="2178995" cy="1573191"/>
          </a:xfrm>
          <a:prstGeom prst="round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t"/>
          <a:lstStyle/>
          <a:p>
            <a:pPr defTabSz="844083">
              <a:defRPr/>
            </a:pPr>
            <a:r>
              <a:rPr kumimoji="1" lang="ja-JP" altLang="en-US" sz="1292" dirty="0">
                <a:solidFill>
                  <a:srgbClr val="002060"/>
                </a:solidFill>
                <a:latin typeface="ＭＳ Ｐゴシック" panose="020B0600070205080204" pitchFamily="50" charset="-128"/>
                <a:ea typeface="ＭＳ Ｐゴシック" panose="020B0600070205080204" pitchFamily="50" charset="-128"/>
              </a:rPr>
              <a:t>自立生活援助から居宅介護</a:t>
            </a:r>
            <a:r>
              <a:rPr kumimoji="1" lang="ja-JP" altLang="en-US" sz="1292">
                <a:solidFill>
                  <a:srgbClr val="002060"/>
                </a:solidFill>
                <a:latin typeface="ＭＳ Ｐゴシック" panose="020B0600070205080204" pitchFamily="50" charset="-128"/>
                <a:ea typeface="ＭＳ Ｐゴシック" panose="020B0600070205080204" pitchFamily="50" charset="-128"/>
              </a:rPr>
              <a:t>へバトンタッチ</a:t>
            </a:r>
            <a:r>
              <a:rPr kumimoji="1" lang="ja-JP" altLang="en-US" sz="1292">
                <a:solidFill>
                  <a:srgbClr val="FF0000"/>
                </a:solidFill>
                <a:latin typeface="ＭＳ Ｐゴシック" panose="020B0600070205080204" pitchFamily="50" charset="-128"/>
                <a:ea typeface="ＭＳ Ｐゴシック" panose="020B0600070205080204" pitchFamily="50" charset="-128"/>
              </a:rPr>
              <a:t>（支援</a:t>
            </a:r>
            <a:r>
              <a:rPr kumimoji="1" lang="ja-JP" altLang="en-US" sz="1292" dirty="0">
                <a:solidFill>
                  <a:srgbClr val="FF0000"/>
                </a:solidFill>
                <a:latin typeface="ＭＳ Ｐゴシック" panose="020B0600070205080204" pitchFamily="50" charset="-128"/>
                <a:ea typeface="ＭＳ Ｐゴシック" panose="020B0600070205080204" pitchFamily="50" charset="-128"/>
              </a:rPr>
              <a:t>の引継）</a:t>
            </a:r>
            <a:endParaRPr kumimoji="1" lang="en-US" altLang="ja-JP" sz="1292" dirty="0">
              <a:solidFill>
                <a:srgbClr val="002060"/>
              </a:solidFill>
              <a:latin typeface="ＭＳ Ｐゴシック" panose="020B0600070205080204" pitchFamily="50" charset="-128"/>
              <a:ea typeface="ＭＳ Ｐゴシック" panose="020B0600070205080204" pitchFamily="50" charset="-128"/>
            </a:endParaRPr>
          </a:p>
          <a:p>
            <a:pPr defTabSz="844083">
              <a:defRPr/>
            </a:pPr>
            <a:r>
              <a:rPr kumimoji="1" lang="ja-JP" altLang="en-US" sz="1015" dirty="0">
                <a:solidFill>
                  <a:srgbClr val="002060"/>
                </a:solidFill>
                <a:latin typeface="ＭＳ Ｐゴシック" panose="020B0600070205080204" pitchFamily="50" charset="-128"/>
                <a:ea typeface="ＭＳ Ｐゴシック" panose="020B0600070205080204" pitchFamily="50" charset="-128"/>
              </a:rPr>
              <a:t>「前から話していたヘルパーさんを紹介しますね」「腕のいいヘルパーさんですよ」</a:t>
            </a:r>
            <a:endParaRPr kumimoji="1" lang="en-US" altLang="ja-JP" sz="1015" dirty="0">
              <a:solidFill>
                <a:srgbClr val="002060"/>
              </a:solidFill>
              <a:latin typeface="ＭＳ Ｐゴシック" panose="020B0600070205080204" pitchFamily="50" charset="-128"/>
              <a:ea typeface="ＭＳ Ｐゴシック" panose="020B0600070205080204" pitchFamily="50" charset="-128"/>
            </a:endParaRPr>
          </a:p>
          <a:p>
            <a:pPr defTabSz="844083">
              <a:defRPr/>
            </a:pPr>
            <a:r>
              <a:rPr kumimoji="1" lang="ja-JP" altLang="en-US" sz="1292" dirty="0">
                <a:solidFill>
                  <a:srgbClr val="002060"/>
                </a:solidFill>
                <a:latin typeface="ＭＳ Ｐゴシック" panose="020B0600070205080204" pitchFamily="50" charset="-128"/>
                <a:ea typeface="ＭＳ Ｐゴシック" panose="020B0600070205080204" pitchFamily="50" charset="-128"/>
              </a:rPr>
              <a:t>自立生活援助の担当者と　　　ヘルパーの２名体制で支援</a:t>
            </a:r>
            <a:endParaRPr kumimoji="1" lang="en-US" altLang="ja-JP" sz="1292" dirty="0">
              <a:solidFill>
                <a:srgbClr val="002060"/>
              </a:solidFill>
              <a:latin typeface="ＭＳ Ｐゴシック" panose="020B0600070205080204" pitchFamily="50" charset="-128"/>
              <a:ea typeface="ＭＳ Ｐゴシック" panose="020B0600070205080204" pitchFamily="50" charset="-128"/>
            </a:endParaRPr>
          </a:p>
          <a:p>
            <a:pPr defTabSz="844083">
              <a:defRPr/>
            </a:pPr>
            <a:r>
              <a:rPr kumimoji="1" lang="ja-JP" altLang="en-US" sz="1015" dirty="0">
                <a:solidFill>
                  <a:srgbClr val="002060"/>
                </a:solidFill>
                <a:latin typeface="ＭＳ Ｐゴシック" panose="020B0600070205080204" pitchFamily="50" charset="-128"/>
                <a:ea typeface="ＭＳ Ｐゴシック" panose="020B0600070205080204" pitchFamily="50" charset="-128"/>
              </a:rPr>
              <a:t>・家事支援、買い物同行等</a:t>
            </a:r>
            <a:endParaRPr kumimoji="1" lang="en-US" altLang="ja-JP" sz="1015" dirty="0">
              <a:solidFill>
                <a:srgbClr val="002060"/>
              </a:solidFill>
              <a:latin typeface="ＭＳ Ｐゴシック" panose="020B0600070205080204" pitchFamily="50" charset="-128"/>
              <a:ea typeface="ＭＳ Ｐゴシック" panose="020B0600070205080204" pitchFamily="50" charset="-128"/>
            </a:endParaRPr>
          </a:p>
        </p:txBody>
      </p:sp>
      <p:sp>
        <p:nvSpPr>
          <p:cNvPr id="170" name="テキスト ボックス 169">
            <a:extLst>
              <a:ext uri="{FF2B5EF4-FFF2-40B4-BE49-F238E27FC236}">
                <a16:creationId xmlns:a16="http://schemas.microsoft.com/office/drawing/2014/main" id="{385A102F-DA78-4A1D-9C84-8CE52AB90EE1}"/>
              </a:ext>
            </a:extLst>
          </p:cNvPr>
          <p:cNvSpPr txBox="1"/>
          <p:nvPr/>
        </p:nvSpPr>
        <p:spPr>
          <a:xfrm>
            <a:off x="5296465" y="4844599"/>
            <a:ext cx="688173" cy="198837"/>
          </a:xfrm>
          <a:prstGeom prst="rect">
            <a:avLst/>
          </a:prstGeom>
          <a:solidFill>
            <a:srgbClr val="002060"/>
          </a:solidFill>
        </p:spPr>
        <p:txBody>
          <a:bodyPr wrap="square" lIns="0" tIns="0" rIns="0" bIns="0" rtlCol="0">
            <a:spAutoFit/>
          </a:bodyPr>
          <a:lstStyle/>
          <a:p>
            <a:pPr algn="ctr" defTabSz="844083">
              <a:defRPr/>
            </a:pPr>
            <a:r>
              <a:rPr kumimoji="1" lang="ja-JP" altLang="en-US" sz="1292" dirty="0">
                <a:solidFill>
                  <a:prstClr val="white"/>
                </a:solidFill>
                <a:latin typeface="Calibri"/>
                <a:ea typeface="ＭＳ Ｐゴシック" panose="020B0600070205080204" pitchFamily="50" charset="-128"/>
              </a:rPr>
              <a:t>３ケ月間</a:t>
            </a:r>
          </a:p>
        </p:txBody>
      </p:sp>
      <p:sp>
        <p:nvSpPr>
          <p:cNvPr id="171" name="テキスト ボックス 170">
            <a:extLst>
              <a:ext uri="{FF2B5EF4-FFF2-40B4-BE49-F238E27FC236}">
                <a16:creationId xmlns:a16="http://schemas.microsoft.com/office/drawing/2014/main" id="{5235FFF7-EDF3-4B2C-8D7F-F07E6FDEFB14}"/>
              </a:ext>
            </a:extLst>
          </p:cNvPr>
          <p:cNvSpPr txBox="1"/>
          <p:nvPr/>
        </p:nvSpPr>
        <p:spPr>
          <a:xfrm>
            <a:off x="6735253" y="5049532"/>
            <a:ext cx="440442" cy="1370572"/>
          </a:xfrm>
          <a:prstGeom prst="rect">
            <a:avLst/>
          </a:prstGeom>
          <a:noFill/>
        </p:spPr>
        <p:txBody>
          <a:bodyPr vert="eaVert" wrap="square" rtlCol="0">
            <a:spAutoFit/>
          </a:bodyPr>
          <a:lstStyle/>
          <a:p>
            <a:pPr defTabSz="844083">
              <a:defRPr/>
            </a:pPr>
            <a:r>
              <a:rPr kumimoji="1" lang="ja-JP" altLang="en-US" sz="1662" dirty="0">
                <a:solidFill>
                  <a:srgbClr val="002060"/>
                </a:solidFill>
                <a:latin typeface="Calibri"/>
                <a:ea typeface="ＭＳ Ｐゴシック" panose="020B0600070205080204" pitchFamily="50" charset="-128"/>
              </a:rPr>
              <a:t>計画見直し</a:t>
            </a:r>
          </a:p>
        </p:txBody>
      </p:sp>
      <p:sp>
        <p:nvSpPr>
          <p:cNvPr id="172" name="四角形: 角を丸くする 171">
            <a:extLst>
              <a:ext uri="{FF2B5EF4-FFF2-40B4-BE49-F238E27FC236}">
                <a16:creationId xmlns:a16="http://schemas.microsoft.com/office/drawing/2014/main" id="{479BA5D5-8825-4237-AF52-87004C52F3C8}"/>
              </a:ext>
            </a:extLst>
          </p:cNvPr>
          <p:cNvSpPr/>
          <p:nvPr/>
        </p:nvSpPr>
        <p:spPr>
          <a:xfrm>
            <a:off x="7203288" y="4983063"/>
            <a:ext cx="1444658" cy="1569977"/>
          </a:xfrm>
          <a:prstGeom prst="round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t"/>
          <a:lstStyle/>
          <a:p>
            <a:pPr defTabSz="844083">
              <a:defRPr/>
            </a:pPr>
            <a:r>
              <a:rPr kumimoji="1" lang="ja-JP" altLang="en-US" sz="1015" dirty="0">
                <a:solidFill>
                  <a:srgbClr val="002060"/>
                </a:solidFill>
                <a:latin typeface="Calibri"/>
                <a:ea typeface="ＭＳ Ｐゴシック" panose="020B0600070205080204" pitchFamily="50" charset="-128"/>
              </a:rPr>
              <a:t>「もう自立生活援助がなくても大丈夫です。でも、地域定着支援はもう少しお願いします。」</a:t>
            </a:r>
            <a:endParaRPr kumimoji="1" lang="en-US" altLang="ja-JP" sz="1015" dirty="0">
              <a:solidFill>
                <a:srgbClr val="002060"/>
              </a:solidFill>
              <a:latin typeface="Calibri"/>
              <a:ea typeface="ＭＳ Ｐゴシック" panose="020B0600070205080204" pitchFamily="50" charset="-128"/>
            </a:endParaRPr>
          </a:p>
          <a:p>
            <a:pPr defTabSz="844083">
              <a:defRPr/>
            </a:pPr>
            <a:r>
              <a:rPr kumimoji="1" lang="ja-JP" altLang="en-US" sz="1015" dirty="0">
                <a:solidFill>
                  <a:srgbClr val="002060"/>
                </a:solidFill>
                <a:latin typeface="Calibri"/>
                <a:ea typeface="ＭＳ Ｐゴシック" panose="020B0600070205080204" pitchFamily="50" charset="-128"/>
              </a:rPr>
              <a:t>「これからは、趣味の釣りにもたくさん出かけたいと思います。」</a:t>
            </a:r>
            <a:endParaRPr kumimoji="1" lang="en-US" altLang="ja-JP" sz="1015" dirty="0">
              <a:solidFill>
                <a:srgbClr val="002060"/>
              </a:solidFill>
              <a:latin typeface="Calibri"/>
              <a:ea typeface="ＭＳ Ｐゴシック" panose="020B0600070205080204" pitchFamily="50" charset="-128"/>
            </a:endParaRPr>
          </a:p>
        </p:txBody>
      </p:sp>
      <p:pic>
        <p:nvPicPr>
          <p:cNvPr id="46" name="図 45"/>
          <p:cNvPicPr>
            <a:picLocks noChangeAspect="1"/>
          </p:cNvPicPr>
          <p:nvPr/>
        </p:nvPicPr>
        <p:blipFill>
          <a:blip r:embed="rId7"/>
          <a:stretch>
            <a:fillRect/>
          </a:stretch>
        </p:blipFill>
        <p:spPr>
          <a:xfrm>
            <a:off x="3043215" y="836712"/>
            <a:ext cx="476158" cy="444216"/>
          </a:xfrm>
          <a:prstGeom prst="rect">
            <a:avLst/>
          </a:prstGeom>
        </p:spPr>
      </p:pic>
      <p:sp>
        <p:nvSpPr>
          <p:cNvPr id="44" name="テキスト ボックス 43">
            <a:extLst>
              <a:ext uri="{FF2B5EF4-FFF2-40B4-BE49-F238E27FC236}">
                <a16:creationId xmlns:a16="http://schemas.microsoft.com/office/drawing/2014/main" id="{9207FCE0-55A1-474D-B7B4-79AEC3EC4222}"/>
              </a:ext>
            </a:extLst>
          </p:cNvPr>
          <p:cNvSpPr txBox="1"/>
          <p:nvPr/>
        </p:nvSpPr>
        <p:spPr>
          <a:xfrm>
            <a:off x="156604" y="288025"/>
            <a:ext cx="8647153" cy="338554"/>
          </a:xfrm>
          <a:prstGeom prst="rect">
            <a:avLst/>
          </a:prstGeom>
          <a:noFill/>
        </p:spPr>
        <p:txBody>
          <a:bodyPr wrap="square">
            <a:spAutoFit/>
          </a:bodyPr>
          <a:lstStyle/>
          <a:p>
            <a:r>
              <a:rPr lang="en-US" altLang="ja-JP" sz="1600" dirty="0">
                <a:latin typeface="Meiryo UI" panose="020B0604030504040204" pitchFamily="50" charset="-128"/>
                <a:ea typeface="Meiryo UI" panose="020B0604030504040204" pitchFamily="50" charset="-128"/>
              </a:rPr>
              <a:t>A</a:t>
            </a:r>
            <a:r>
              <a:rPr lang="ja-JP" altLang="en-US" sz="1600" dirty="0">
                <a:latin typeface="Meiryo UI" panose="020B0604030504040204" pitchFamily="50" charset="-128"/>
                <a:ea typeface="Meiryo UI" panose="020B0604030504040204" pitchFamily="50" charset="-128"/>
              </a:rPr>
              <a:t>　精神科病院から退院し、地域移行支援、自立生活援助、地域定着支援を利用する例</a:t>
            </a:r>
            <a:endParaRPr lang="en-US" altLang="ja-JP" sz="1600" dirty="0">
              <a:latin typeface="Meiryo UI" panose="020B0604030504040204" pitchFamily="50" charset="-128"/>
              <a:ea typeface="Meiryo UI" panose="020B0604030504040204" pitchFamily="50" charset="-128"/>
            </a:endParaRPr>
          </a:p>
        </p:txBody>
      </p:sp>
      <p:sp>
        <p:nvSpPr>
          <p:cNvPr id="45" name="スライド番号プレースホルダー 3">
            <a:extLst>
              <a:ext uri="{FF2B5EF4-FFF2-40B4-BE49-F238E27FC236}">
                <a16:creationId xmlns:a16="http://schemas.microsoft.com/office/drawing/2014/main" id="{613D5557-A9C4-49C0-A015-D99089480001}"/>
              </a:ext>
            </a:extLst>
          </p:cNvPr>
          <p:cNvSpPr>
            <a:spLocks noGrp="1"/>
          </p:cNvSpPr>
          <p:nvPr>
            <p:ph type="sldNum" sz="quarter" idx="12"/>
          </p:nvPr>
        </p:nvSpPr>
        <p:spPr>
          <a:xfrm>
            <a:off x="6457950" y="6497869"/>
            <a:ext cx="2057400" cy="365125"/>
          </a:xfrm>
        </p:spPr>
        <p:txBody>
          <a:bodyPr/>
          <a:lstStyle/>
          <a:p>
            <a:fld id="{5FDA2957-D8DF-433F-96C1-785BB98D1D08}" type="slidenum">
              <a:rPr kumimoji="1" lang="ja-JP" altLang="en-US" smtClean="0"/>
              <a:t>38</a:t>
            </a:fld>
            <a:endParaRPr kumimoji="1" lang="ja-JP" altLang="en-US"/>
          </a:p>
        </p:txBody>
      </p:sp>
    </p:spTree>
    <p:extLst>
      <p:ext uri="{BB962C8B-B14F-4D97-AF65-F5344CB8AC3E}">
        <p14:creationId xmlns:p14="http://schemas.microsoft.com/office/powerpoint/2010/main" val="3406762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3">
            <a:extLst>
              <a:ext uri="{FF2B5EF4-FFF2-40B4-BE49-F238E27FC236}">
                <a16:creationId xmlns:a16="http://schemas.microsoft.com/office/drawing/2014/main" id="{5554C75F-479A-4DDA-B8E2-37210E85E649}"/>
              </a:ext>
            </a:extLst>
          </p:cNvPr>
          <p:cNvSpPr txBox="1">
            <a:spLocks/>
          </p:cNvSpPr>
          <p:nvPr/>
        </p:nvSpPr>
        <p:spPr>
          <a:xfrm>
            <a:off x="601758" y="1824651"/>
            <a:ext cx="4116545" cy="507777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spcAft>
                <a:spcPts val="600"/>
              </a:spcAft>
            </a:pPr>
            <a:r>
              <a:rPr lang="ja-JP" altLang="en-US" sz="1800" b="1" u="sng" dirty="0">
                <a:latin typeface="Meiryo UI" panose="020B0604030504040204" pitchFamily="50" charset="-128"/>
                <a:ea typeface="Meiryo UI" panose="020B0604030504040204" pitchFamily="50" charset="-128"/>
              </a:rPr>
              <a:t>３．支援のポイント</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（１）精神障害がある方の支援</a:t>
            </a:r>
            <a:br>
              <a:rPr lang="en-US" altLang="ja-JP" sz="1200" b="1"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１）精神疾患を有する患者数の推移</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２）主な精神疾患の理解と支援のポイント</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３）医療との連携の重要性</a:t>
            </a:r>
            <a:endParaRPr lang="en-US" altLang="ja-JP" sz="1200" dirty="0">
              <a:latin typeface="Meiryo UI" panose="020B0604030504040204" pitchFamily="50" charset="-128"/>
              <a:ea typeface="Meiryo UI" panose="020B0604030504040204" pitchFamily="50" charset="-128"/>
            </a:endParaRPr>
          </a:p>
          <a:p>
            <a:pPr algn="l">
              <a:lnSpc>
                <a:spcPct val="150000"/>
              </a:lnSpc>
              <a:spcAft>
                <a:spcPts val="600"/>
              </a:spcAft>
            </a:pP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（２）知的障害がある方の支援</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１）知的障害の理解</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２）特性を踏まえた支援のポイント</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３）知的障害がある方の支援事例</a:t>
            </a:r>
            <a:endParaRPr lang="en-US" altLang="ja-JP" sz="1200" dirty="0">
              <a:latin typeface="Meiryo UI" panose="020B0604030504040204" pitchFamily="50" charset="-128"/>
              <a:ea typeface="Meiryo UI" panose="020B0604030504040204" pitchFamily="50" charset="-128"/>
            </a:endParaRPr>
          </a:p>
          <a:p>
            <a:pPr algn="l">
              <a:lnSpc>
                <a:spcPct val="150000"/>
              </a:lnSpc>
              <a:spcAft>
                <a:spcPts val="600"/>
              </a:spcAft>
            </a:pP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（３）発達障害がある方の支援</a:t>
            </a:r>
            <a:br>
              <a:rPr lang="en-US" altLang="ja-JP" sz="1200" b="1"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１）発達障害の理解</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２）特性を踏まえた支援のポイント</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３）発達障害がある方の支援事例</a:t>
            </a:r>
            <a:endParaRPr lang="en-US" altLang="ja-JP" sz="1200" dirty="0">
              <a:latin typeface="Meiryo UI" panose="020B0604030504040204" pitchFamily="50" charset="-128"/>
              <a:ea typeface="Meiryo UI" panose="020B0604030504040204" pitchFamily="50" charset="-128"/>
            </a:endParaRPr>
          </a:p>
          <a:p>
            <a:pPr algn="l">
              <a:lnSpc>
                <a:spcPct val="150000"/>
              </a:lnSpc>
              <a:spcAft>
                <a:spcPts val="600"/>
              </a:spcAft>
            </a:pPr>
            <a:endParaRPr lang="en-US" altLang="ja-JP" sz="1200" dirty="0">
              <a:latin typeface="Meiryo UI" panose="020B0604030504040204" pitchFamily="50" charset="-128"/>
              <a:ea typeface="Meiryo UI" panose="020B0604030504040204" pitchFamily="50" charset="-128"/>
            </a:endParaRPr>
          </a:p>
          <a:p>
            <a:pPr algn="l">
              <a:lnSpc>
                <a:spcPct val="150000"/>
              </a:lnSpc>
              <a:spcAft>
                <a:spcPts val="600"/>
              </a:spcAft>
            </a:pP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DF4376CF-108F-47C8-9583-439F5F20FF49}"/>
              </a:ext>
            </a:extLst>
          </p:cNvPr>
          <p:cNvSpPr/>
          <p:nvPr/>
        </p:nvSpPr>
        <p:spPr>
          <a:xfrm>
            <a:off x="481558" y="1046120"/>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午前の部：自立生活援助による障害者の地域生活支援</a:t>
            </a:r>
            <a:endParaRPr lang="ja-JP" altLang="en-US" sz="2400" dirty="0"/>
          </a:p>
        </p:txBody>
      </p:sp>
      <p:sp>
        <p:nvSpPr>
          <p:cNvPr id="6" name="タイトル 3">
            <a:extLst>
              <a:ext uri="{FF2B5EF4-FFF2-40B4-BE49-F238E27FC236}">
                <a16:creationId xmlns:a16="http://schemas.microsoft.com/office/drawing/2014/main" id="{AD354461-2293-49D6-89E2-EEF3A2BFBD7A}"/>
              </a:ext>
            </a:extLst>
          </p:cNvPr>
          <p:cNvSpPr txBox="1">
            <a:spLocks/>
          </p:cNvSpPr>
          <p:nvPr/>
        </p:nvSpPr>
        <p:spPr>
          <a:xfrm>
            <a:off x="4583574" y="1824651"/>
            <a:ext cx="4560425" cy="507777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spcAft>
                <a:spcPts val="600"/>
              </a:spcAft>
            </a:pPr>
            <a:r>
              <a:rPr lang="ja-JP" altLang="en-US" sz="1800" b="1" u="sng" dirty="0">
                <a:latin typeface="Meiryo UI" panose="020B0604030504040204" pitchFamily="50" charset="-128"/>
                <a:ea typeface="Meiryo UI" panose="020B0604030504040204" pitchFamily="50" charset="-128"/>
              </a:rPr>
              <a:t>４．事業運営</a:t>
            </a:r>
            <a:br>
              <a:rPr lang="en-US" altLang="ja-JP" sz="18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（１）事業運営の概要</a:t>
            </a:r>
            <a:endParaRPr lang="en-US" altLang="ja-JP" sz="1200" b="1" dirty="0">
              <a:latin typeface="Meiryo UI" panose="020B0604030504040204" pitchFamily="50" charset="-128"/>
              <a:ea typeface="Meiryo UI" panose="020B0604030504040204" pitchFamily="50" charset="-128"/>
            </a:endParaRPr>
          </a:p>
          <a:p>
            <a:pPr algn="l">
              <a:lnSpc>
                <a:spcPct val="150000"/>
              </a:lnSpc>
              <a:spcAft>
                <a:spcPts val="600"/>
              </a:spcAft>
            </a:pPr>
            <a:r>
              <a:rPr lang="ja-JP" altLang="en-US" sz="1200" b="1" dirty="0">
                <a:latin typeface="Meiryo UI" panose="020B0604030504040204" pitchFamily="50" charset="-128"/>
                <a:ea typeface="Meiryo UI" panose="020B0604030504040204" pitchFamily="50" charset="-128"/>
              </a:rPr>
              <a:t>　（２）マネジメントの要点</a:t>
            </a:r>
            <a:endParaRPr lang="en-US" altLang="ja-JP" sz="1200" dirty="0">
              <a:latin typeface="Meiryo UI" panose="020B0604030504040204" pitchFamily="50" charset="-128"/>
              <a:ea typeface="Meiryo UI" panose="020B0604030504040204" pitchFamily="50" charset="-128"/>
            </a:endParaRPr>
          </a:p>
        </p:txBody>
      </p:sp>
      <p:sp>
        <p:nvSpPr>
          <p:cNvPr id="7" name="タイトル 1">
            <a:extLst>
              <a:ext uri="{FF2B5EF4-FFF2-40B4-BE49-F238E27FC236}">
                <a16:creationId xmlns:a16="http://schemas.microsoft.com/office/drawing/2014/main" id="{18120948-311A-4755-9D97-920D2DB9B245}"/>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研修カリキュラムの概要</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66509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ホームベース 60">
            <a:extLst>
              <a:ext uri="{FF2B5EF4-FFF2-40B4-BE49-F238E27FC236}">
                <a16:creationId xmlns:a16="http://schemas.microsoft.com/office/drawing/2014/main" id="{4F549935-B55C-4005-9A1E-708AB00180BA}"/>
              </a:ext>
            </a:extLst>
          </p:cNvPr>
          <p:cNvSpPr/>
          <p:nvPr/>
        </p:nvSpPr>
        <p:spPr>
          <a:xfrm>
            <a:off x="282322" y="4379316"/>
            <a:ext cx="8365625" cy="137523"/>
          </a:xfrm>
          <a:prstGeom prst="homePlate">
            <a:avLst/>
          </a:prstGeom>
          <a:solidFill>
            <a:srgbClr val="00B05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831" b="1" dirty="0">
                <a:solidFill>
                  <a:srgbClr val="002060"/>
                </a:solidFill>
                <a:latin typeface="Calibri"/>
                <a:ea typeface="ＭＳ Ｐゴシック" panose="020B0600070205080204" pitchFamily="50" charset="-128"/>
              </a:rPr>
              <a:t>計画</a:t>
            </a:r>
            <a:r>
              <a:rPr kumimoji="1" lang="ja-JP" altLang="en-US" sz="831" b="1">
                <a:solidFill>
                  <a:srgbClr val="002060"/>
                </a:solidFill>
                <a:latin typeface="Calibri"/>
                <a:ea typeface="ＭＳ Ｐゴシック" panose="020B0600070205080204" pitchFamily="50" charset="-128"/>
              </a:rPr>
              <a:t>相談支援（モニタリング</a:t>
            </a:r>
            <a:r>
              <a:rPr kumimoji="1" lang="ja-JP" altLang="en-US" sz="831" b="1" dirty="0">
                <a:solidFill>
                  <a:srgbClr val="002060"/>
                </a:solidFill>
                <a:latin typeface="Calibri"/>
                <a:ea typeface="ＭＳ Ｐゴシック" panose="020B0600070205080204" pitchFamily="50" charset="-128"/>
              </a:rPr>
              <a:t>：毎月）</a:t>
            </a:r>
          </a:p>
        </p:txBody>
      </p:sp>
      <p:sp>
        <p:nvSpPr>
          <p:cNvPr id="5" name="正方形/長方形 4">
            <a:extLst>
              <a:ext uri="{FF2B5EF4-FFF2-40B4-BE49-F238E27FC236}">
                <a16:creationId xmlns:a16="http://schemas.microsoft.com/office/drawing/2014/main" id="{3C9F3E63-2F8F-4D52-95AF-6A215C060BEA}"/>
              </a:ext>
            </a:extLst>
          </p:cNvPr>
          <p:cNvSpPr/>
          <p:nvPr/>
        </p:nvSpPr>
        <p:spPr>
          <a:xfrm>
            <a:off x="195722" y="703774"/>
            <a:ext cx="8778477" cy="139906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3231" rIns="33231" rtlCol="0" anchor="t" anchorCtr="0"/>
          <a:lstStyle/>
          <a:p>
            <a:pPr defTabSz="844083">
              <a:defRPr/>
            </a:pPr>
            <a:r>
              <a:rPr kumimoji="1" lang="ja-JP" altLang="en-US" sz="1292" dirty="0">
                <a:solidFill>
                  <a:prstClr val="black"/>
                </a:solidFill>
                <a:latin typeface="ＭＳ Ｐゴシック" panose="020B0600070205080204" pitchFamily="50" charset="-128"/>
                <a:ea typeface="ＭＳ Ｐゴシック" panose="020B0600070205080204" pitchFamily="50" charset="-128"/>
              </a:rPr>
              <a:t>　</a:t>
            </a:r>
          </a:p>
        </p:txBody>
      </p:sp>
      <p:sp>
        <p:nvSpPr>
          <p:cNvPr id="6" name="テキスト ボックス 5">
            <a:extLst>
              <a:ext uri="{FF2B5EF4-FFF2-40B4-BE49-F238E27FC236}">
                <a16:creationId xmlns:a16="http://schemas.microsoft.com/office/drawing/2014/main" id="{71E809D7-686E-420F-B13F-6B7E6F3231C3}"/>
              </a:ext>
            </a:extLst>
          </p:cNvPr>
          <p:cNvSpPr txBox="1"/>
          <p:nvPr/>
        </p:nvSpPr>
        <p:spPr>
          <a:xfrm>
            <a:off x="342599" y="787697"/>
            <a:ext cx="508933" cy="156197"/>
          </a:xfrm>
          <a:prstGeom prst="rect">
            <a:avLst/>
          </a:prstGeom>
          <a:noFill/>
        </p:spPr>
        <p:txBody>
          <a:bodyPr wrap="square" lIns="0" tIns="0" rIns="0" bIns="0" rtlCol="0">
            <a:spAutoFit/>
          </a:bodyPr>
          <a:lstStyle/>
          <a:p>
            <a:pPr defTabSz="844083">
              <a:defRPr/>
            </a:pPr>
            <a:r>
              <a:rPr kumimoji="1" lang="en-US" altLang="ja-JP" sz="1015" b="1" dirty="0">
                <a:solidFill>
                  <a:prstClr val="black"/>
                </a:solidFill>
                <a:latin typeface="ＭＳ Ｐゴシック" panose="020B0600070205080204" pitchFamily="50" charset="-128"/>
                <a:ea typeface="ＭＳ Ｐゴシック" panose="020B0600070205080204" pitchFamily="50" charset="-128"/>
              </a:rPr>
              <a:t>【GH</a:t>
            </a:r>
            <a:r>
              <a:rPr lang="en-US" altLang="ja-JP" sz="1015" b="1" dirty="0">
                <a:solidFill>
                  <a:prstClr val="black"/>
                </a:solidFill>
                <a:latin typeface="ＭＳ Ｐゴシック" panose="020B0600070205080204" pitchFamily="50" charset="-128"/>
                <a:ea typeface="ＭＳ Ｐゴシック" panose="020B0600070205080204" pitchFamily="50" charset="-128"/>
              </a:rPr>
              <a:t>】</a:t>
            </a:r>
            <a:endParaRPr kumimoji="1" lang="ja-JP" altLang="en-US" sz="1015" b="1" dirty="0">
              <a:solidFill>
                <a:prstClr val="black"/>
              </a:solidFill>
              <a:latin typeface="ＭＳ Ｐゴシック" panose="020B0600070205080204" pitchFamily="50" charset="-128"/>
              <a:ea typeface="ＭＳ Ｐゴシック" panose="020B0600070205080204" pitchFamily="50" charset="-128"/>
            </a:endParaRPr>
          </a:p>
        </p:txBody>
      </p:sp>
      <p:sp>
        <p:nvSpPr>
          <p:cNvPr id="8" name="右矢印吹き出し 56">
            <a:extLst>
              <a:ext uri="{FF2B5EF4-FFF2-40B4-BE49-F238E27FC236}">
                <a16:creationId xmlns:a16="http://schemas.microsoft.com/office/drawing/2014/main" id="{0458ED96-FDF3-432B-8805-BB1620F17025}"/>
              </a:ext>
            </a:extLst>
          </p:cNvPr>
          <p:cNvSpPr/>
          <p:nvPr/>
        </p:nvSpPr>
        <p:spPr>
          <a:xfrm>
            <a:off x="3043215" y="789302"/>
            <a:ext cx="5864518" cy="478717"/>
          </a:xfrm>
          <a:prstGeom prst="rightArrowCallout">
            <a:avLst>
              <a:gd name="adj1" fmla="val 48140"/>
              <a:gd name="adj2" fmla="val 34834"/>
              <a:gd name="adj3" fmla="val 21537"/>
              <a:gd name="adj4" fmla="val 65924"/>
            </a:avLst>
          </a:prstGeom>
          <a:solidFill>
            <a:schemeClr val="accent5">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kumimoji="1" lang="ja-JP" altLang="en-US" sz="1662">
              <a:solidFill>
                <a:prstClr val="white"/>
              </a:solidFill>
              <a:latin typeface="Calibri"/>
              <a:ea typeface="ＭＳ Ｐゴシック" panose="020B0600070205080204" pitchFamily="50" charset="-128"/>
            </a:endParaRPr>
          </a:p>
        </p:txBody>
      </p:sp>
      <p:sp>
        <p:nvSpPr>
          <p:cNvPr id="11" name="ホームベース 60">
            <a:extLst>
              <a:ext uri="{FF2B5EF4-FFF2-40B4-BE49-F238E27FC236}">
                <a16:creationId xmlns:a16="http://schemas.microsoft.com/office/drawing/2014/main" id="{53AD84A6-D7B0-4442-8ABF-BE0459480E3A}"/>
              </a:ext>
            </a:extLst>
          </p:cNvPr>
          <p:cNvSpPr/>
          <p:nvPr/>
        </p:nvSpPr>
        <p:spPr>
          <a:xfrm>
            <a:off x="6792445" y="1463469"/>
            <a:ext cx="1668778" cy="198465"/>
          </a:xfrm>
          <a:prstGeom prst="homePlate">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1108" b="1" dirty="0">
                <a:solidFill>
                  <a:srgbClr val="002060"/>
                </a:solidFill>
                <a:latin typeface="Calibri"/>
                <a:ea typeface="ＭＳ Ｐゴシック" panose="020B0600070205080204" pitchFamily="50" charset="-128"/>
              </a:rPr>
              <a:t>地域定着支援</a:t>
            </a:r>
          </a:p>
        </p:txBody>
      </p:sp>
      <p:sp>
        <p:nvSpPr>
          <p:cNvPr id="12" name="テキスト ボックス 11">
            <a:extLst>
              <a:ext uri="{FF2B5EF4-FFF2-40B4-BE49-F238E27FC236}">
                <a16:creationId xmlns:a16="http://schemas.microsoft.com/office/drawing/2014/main" id="{E065EAD5-8868-428F-BF10-E672776024F2}"/>
              </a:ext>
            </a:extLst>
          </p:cNvPr>
          <p:cNvSpPr txBox="1"/>
          <p:nvPr/>
        </p:nvSpPr>
        <p:spPr>
          <a:xfrm>
            <a:off x="7192690" y="950532"/>
            <a:ext cx="1063349" cy="156197"/>
          </a:xfrm>
          <a:prstGeom prst="rect">
            <a:avLst/>
          </a:prstGeom>
          <a:noFill/>
        </p:spPr>
        <p:txBody>
          <a:bodyPr wrap="square" lIns="0" tIns="0" rIns="0" bIns="0" rtlCol="0">
            <a:spAutoFit/>
          </a:bodyPr>
          <a:lstStyle/>
          <a:p>
            <a:pPr defTabSz="844083">
              <a:defRPr/>
            </a:pPr>
            <a:r>
              <a:rPr kumimoji="1" lang="en-US" altLang="ja-JP" sz="1015" b="1" dirty="0">
                <a:solidFill>
                  <a:srgbClr val="002060"/>
                </a:solidFill>
                <a:latin typeface="ＭＳ Ｐゴシック" panose="020B0600070205080204" pitchFamily="50" charset="-128"/>
                <a:ea typeface="ＭＳ Ｐゴシック" panose="020B0600070205080204" pitchFamily="50" charset="-128"/>
              </a:rPr>
              <a:t>1</a:t>
            </a:r>
            <a:r>
              <a:rPr kumimoji="1" lang="ja-JP" altLang="en-US" sz="1015" b="1" dirty="0">
                <a:solidFill>
                  <a:srgbClr val="002060"/>
                </a:solidFill>
                <a:latin typeface="ＭＳ Ｐゴシック" panose="020B0600070205080204" pitchFamily="50" charset="-128"/>
                <a:ea typeface="ＭＳ Ｐゴシック" panose="020B0600070205080204" pitchFamily="50" charset="-128"/>
              </a:rPr>
              <a:t>人暮らしの継続</a:t>
            </a:r>
          </a:p>
        </p:txBody>
      </p:sp>
      <p:sp>
        <p:nvSpPr>
          <p:cNvPr id="13" name="右矢印 85">
            <a:extLst>
              <a:ext uri="{FF2B5EF4-FFF2-40B4-BE49-F238E27FC236}">
                <a16:creationId xmlns:a16="http://schemas.microsoft.com/office/drawing/2014/main" id="{387FA5E8-EDCF-44EA-B191-413D35B463DB}"/>
              </a:ext>
            </a:extLst>
          </p:cNvPr>
          <p:cNvSpPr/>
          <p:nvPr/>
        </p:nvSpPr>
        <p:spPr>
          <a:xfrm>
            <a:off x="998409" y="903182"/>
            <a:ext cx="1657127" cy="451328"/>
          </a:xfrm>
          <a:prstGeom prst="rightArrow">
            <a:avLst/>
          </a:pr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r>
              <a:rPr kumimoji="1" lang="ja-JP" altLang="en-US" sz="923" b="1" dirty="0">
                <a:solidFill>
                  <a:srgbClr val="002060"/>
                </a:solidFill>
                <a:latin typeface="Calibri"/>
                <a:ea typeface="ＭＳ Ｐゴシック" panose="020B0600070205080204" pitchFamily="50" charset="-128"/>
              </a:rPr>
              <a:t>一人暮らしへの移行</a:t>
            </a:r>
          </a:p>
        </p:txBody>
      </p:sp>
      <p:sp>
        <p:nvSpPr>
          <p:cNvPr id="14" name="テキスト ボックス 13">
            <a:extLst>
              <a:ext uri="{FF2B5EF4-FFF2-40B4-BE49-F238E27FC236}">
                <a16:creationId xmlns:a16="http://schemas.microsoft.com/office/drawing/2014/main" id="{E6640E57-201A-41BB-9F71-B47FE3D2B88B}"/>
              </a:ext>
            </a:extLst>
          </p:cNvPr>
          <p:cNvSpPr txBox="1"/>
          <p:nvPr/>
        </p:nvSpPr>
        <p:spPr>
          <a:xfrm>
            <a:off x="3875429" y="830755"/>
            <a:ext cx="2842072" cy="412753"/>
          </a:xfrm>
          <a:prstGeom prst="rect">
            <a:avLst/>
          </a:prstGeom>
          <a:solidFill>
            <a:schemeClr val="bg1"/>
          </a:solidFill>
          <a:ln w="12700">
            <a:solidFill>
              <a:schemeClr val="tx1"/>
            </a:solidFill>
          </a:ln>
        </p:spPr>
        <p:txBody>
          <a:bodyPr wrap="square" lIns="0" tIns="0" rIns="0" bIns="0" rtlCol="0" anchor="ctr" anchorCtr="0">
            <a:noAutofit/>
          </a:bodyPr>
          <a:lstStyle/>
          <a:p>
            <a:pPr defTabSz="844083">
              <a:defRPr/>
            </a:pPr>
            <a:r>
              <a:rPr kumimoji="1" lang="ja-JP" altLang="en-US" sz="969" b="1" dirty="0">
                <a:solidFill>
                  <a:srgbClr val="002060"/>
                </a:solidFill>
                <a:latin typeface="ＭＳ Ｐゴシック" panose="020B0600070205080204" pitchFamily="50" charset="-128"/>
                <a:ea typeface="ＭＳ Ｐゴシック" panose="020B0600070205080204" pitchFamily="50" charset="-128"/>
              </a:rPr>
              <a:t>　　　　　　　</a:t>
            </a:r>
            <a:r>
              <a:rPr kumimoji="1" lang="ja-JP" altLang="en-US" sz="969" b="1">
                <a:solidFill>
                  <a:srgbClr val="002060"/>
                </a:solidFill>
                <a:latin typeface="ＭＳ Ｐゴシック" panose="020B0600070205080204" pitchFamily="50" charset="-128"/>
                <a:ea typeface="ＭＳ Ｐゴシック" panose="020B0600070205080204" pitchFamily="50" charset="-128"/>
              </a:rPr>
              <a:t>日中活動（自立</a:t>
            </a:r>
            <a:r>
              <a:rPr kumimoji="1" lang="ja-JP" altLang="en-US" sz="969" b="1" dirty="0">
                <a:solidFill>
                  <a:srgbClr val="002060"/>
                </a:solidFill>
                <a:latin typeface="ＭＳ Ｐゴシック" panose="020B0600070205080204" pitchFamily="50" charset="-128"/>
                <a:ea typeface="ＭＳ Ｐゴシック" panose="020B0600070205080204" pitchFamily="50" charset="-128"/>
              </a:rPr>
              <a:t>訓練、就労移行支援 等）</a:t>
            </a:r>
            <a:endParaRPr kumimoji="1" lang="en-US" altLang="ja-JP" sz="969" b="1" dirty="0">
              <a:solidFill>
                <a:srgbClr val="002060"/>
              </a:solidFill>
              <a:latin typeface="ＭＳ Ｐゴシック" panose="020B0600070205080204" pitchFamily="50" charset="-128"/>
              <a:ea typeface="ＭＳ Ｐゴシック" panose="020B0600070205080204" pitchFamily="50" charset="-128"/>
            </a:endParaRPr>
          </a:p>
          <a:p>
            <a:pPr defTabSz="844083">
              <a:defRPr/>
            </a:pPr>
            <a:r>
              <a:rPr kumimoji="1" lang="ja-JP" altLang="en-US" sz="969" b="1" dirty="0">
                <a:solidFill>
                  <a:srgbClr val="002060"/>
                </a:solidFill>
                <a:latin typeface="ＭＳ Ｐゴシック" panose="020B0600070205080204" pitchFamily="50" charset="-128"/>
                <a:ea typeface="ＭＳ Ｐゴシック" panose="020B0600070205080204" pitchFamily="50" charset="-128"/>
              </a:rPr>
              <a:t>　　　　　　　</a:t>
            </a:r>
            <a:r>
              <a:rPr kumimoji="1" lang="ja-JP" altLang="en-US" sz="969" b="1">
                <a:solidFill>
                  <a:srgbClr val="002060"/>
                </a:solidFill>
                <a:latin typeface="ＭＳ Ｐゴシック" panose="020B0600070205080204" pitchFamily="50" charset="-128"/>
                <a:ea typeface="ＭＳ Ｐゴシック" panose="020B0600070205080204" pitchFamily="50" charset="-128"/>
              </a:rPr>
              <a:t>居宅ｻｰﾋﾞｽ（居宅</a:t>
            </a:r>
            <a:r>
              <a:rPr kumimoji="1" lang="ja-JP" altLang="en-US" sz="969" b="1" dirty="0">
                <a:solidFill>
                  <a:srgbClr val="002060"/>
                </a:solidFill>
                <a:latin typeface="ＭＳ Ｐゴシック" panose="020B0600070205080204" pitchFamily="50" charset="-128"/>
                <a:ea typeface="ＭＳ Ｐゴシック" panose="020B0600070205080204" pitchFamily="50" charset="-128"/>
              </a:rPr>
              <a:t>介護 等）</a:t>
            </a:r>
            <a:endParaRPr kumimoji="1" lang="en-US" altLang="ja-JP" sz="969" b="1" dirty="0">
              <a:solidFill>
                <a:srgbClr val="002060"/>
              </a:solidFill>
              <a:latin typeface="ＭＳ Ｐゴシック" panose="020B0600070205080204" pitchFamily="50" charset="-128"/>
              <a:ea typeface="ＭＳ Ｐゴシック" panose="020B0600070205080204" pitchFamily="50" charset="-128"/>
            </a:endParaRPr>
          </a:p>
        </p:txBody>
      </p:sp>
      <p:sp>
        <p:nvSpPr>
          <p:cNvPr id="109" name="ホームベース 468">
            <a:extLst>
              <a:ext uri="{FF2B5EF4-FFF2-40B4-BE49-F238E27FC236}">
                <a16:creationId xmlns:a16="http://schemas.microsoft.com/office/drawing/2014/main" id="{E7A0DD17-3E95-47C8-AB46-E5880864D5D8}"/>
              </a:ext>
            </a:extLst>
          </p:cNvPr>
          <p:cNvSpPr/>
          <p:nvPr/>
        </p:nvSpPr>
        <p:spPr>
          <a:xfrm>
            <a:off x="3043215" y="1368464"/>
            <a:ext cx="3679025" cy="359491"/>
          </a:xfrm>
          <a:prstGeom prst="homePlate">
            <a:avLst/>
          </a:prstGeom>
          <a:solidFill>
            <a:srgbClr val="FFC000"/>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r>
              <a:rPr kumimoji="1" lang="ja-JP" altLang="en-US" sz="1477"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自立生活援助</a:t>
            </a:r>
          </a:p>
        </p:txBody>
      </p:sp>
      <p:sp>
        <p:nvSpPr>
          <p:cNvPr id="124" name="正方形/長方形 123">
            <a:extLst>
              <a:ext uri="{FF2B5EF4-FFF2-40B4-BE49-F238E27FC236}">
                <a16:creationId xmlns:a16="http://schemas.microsoft.com/office/drawing/2014/main" id="{DCA4288C-C16A-4218-9FD9-098A28CE81B0}"/>
              </a:ext>
            </a:extLst>
          </p:cNvPr>
          <p:cNvSpPr/>
          <p:nvPr/>
        </p:nvSpPr>
        <p:spPr>
          <a:xfrm>
            <a:off x="2710393" y="781934"/>
            <a:ext cx="266353" cy="984402"/>
          </a:xfrm>
          <a:prstGeom prst="rect">
            <a:avLst/>
          </a:prstGeom>
          <a:solidFill>
            <a:srgbClr val="FF99CC"/>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defTabSz="844083">
              <a:defRPr/>
            </a:pPr>
            <a:r>
              <a:rPr kumimoji="1" lang="ja-JP" altLang="en-US" sz="923" dirty="0">
                <a:solidFill>
                  <a:srgbClr val="002060"/>
                </a:solidFill>
                <a:latin typeface="Calibri"/>
                <a:ea typeface="ＭＳ Ｐゴシック" panose="020B0600070205080204" pitchFamily="50" charset="-128"/>
              </a:rPr>
              <a:t>一人暮らし開始</a:t>
            </a:r>
          </a:p>
        </p:txBody>
      </p:sp>
      <p:sp>
        <p:nvSpPr>
          <p:cNvPr id="126" name="ホームベース 60">
            <a:extLst>
              <a:ext uri="{FF2B5EF4-FFF2-40B4-BE49-F238E27FC236}">
                <a16:creationId xmlns:a16="http://schemas.microsoft.com/office/drawing/2014/main" id="{86CC7849-0F68-45C1-B746-59AD85106009}"/>
              </a:ext>
            </a:extLst>
          </p:cNvPr>
          <p:cNvSpPr/>
          <p:nvPr/>
        </p:nvSpPr>
        <p:spPr>
          <a:xfrm>
            <a:off x="998408" y="1831369"/>
            <a:ext cx="7565328" cy="183732"/>
          </a:xfrm>
          <a:prstGeom prst="homePlate">
            <a:avLst/>
          </a:prstGeom>
          <a:solidFill>
            <a:srgbClr val="00B05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1108" b="1" dirty="0">
                <a:solidFill>
                  <a:srgbClr val="002060"/>
                </a:solidFill>
                <a:latin typeface="Calibri"/>
                <a:ea typeface="ＭＳ Ｐゴシック" panose="020B0600070205080204" pitchFamily="50" charset="-128"/>
              </a:rPr>
              <a:t>計画相談支援</a:t>
            </a:r>
          </a:p>
        </p:txBody>
      </p:sp>
      <p:sp>
        <p:nvSpPr>
          <p:cNvPr id="140" name="正方形/長方形 139">
            <a:extLst>
              <a:ext uri="{FF2B5EF4-FFF2-40B4-BE49-F238E27FC236}">
                <a16:creationId xmlns:a16="http://schemas.microsoft.com/office/drawing/2014/main" id="{1B8E9342-920F-40F4-AC6A-832A5A1703F9}"/>
              </a:ext>
            </a:extLst>
          </p:cNvPr>
          <p:cNvSpPr/>
          <p:nvPr/>
        </p:nvSpPr>
        <p:spPr>
          <a:xfrm>
            <a:off x="3707904" y="2191367"/>
            <a:ext cx="5317514" cy="136379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4083">
              <a:defRPr/>
            </a:pPr>
            <a:r>
              <a:rPr kumimoji="1" lang="ja-JP" altLang="en-US" sz="1600" dirty="0">
                <a:solidFill>
                  <a:srgbClr val="002060"/>
                </a:solidFill>
                <a:latin typeface="Calibri"/>
                <a:ea typeface="ＭＳ Ｐゴシック" panose="020B0600070205080204" pitchFamily="50" charset="-128"/>
              </a:rPr>
              <a:t>背景：ＧＨを</a:t>
            </a:r>
            <a:r>
              <a:rPr lang="ja-JP" altLang="en-US" sz="1600" dirty="0">
                <a:solidFill>
                  <a:srgbClr val="002060"/>
                </a:solidFill>
                <a:latin typeface="Calibri"/>
                <a:ea typeface="ＭＳ Ｐゴシック" panose="020B0600070205080204" pitchFamily="50" charset="-128"/>
              </a:rPr>
              <a:t>２</a:t>
            </a:r>
            <a:r>
              <a:rPr kumimoji="1" lang="ja-JP" altLang="en-US" sz="1600" dirty="0">
                <a:solidFill>
                  <a:srgbClr val="002060"/>
                </a:solidFill>
                <a:latin typeface="Calibri"/>
                <a:ea typeface="ＭＳ Ｐゴシック" panose="020B0600070205080204" pitchFamily="50" charset="-128"/>
              </a:rPr>
              <a:t>年間利用し、単身生活に自信がついた美咲</a:t>
            </a:r>
            <a:endParaRPr kumimoji="1" lang="en-US" altLang="ja-JP" sz="1600" dirty="0">
              <a:solidFill>
                <a:srgbClr val="002060"/>
              </a:solidFill>
              <a:latin typeface="Calibri"/>
              <a:ea typeface="ＭＳ Ｐゴシック" panose="020B0600070205080204" pitchFamily="50" charset="-128"/>
            </a:endParaRPr>
          </a:p>
          <a:p>
            <a:pPr defTabSz="844083">
              <a:defRPr/>
            </a:pPr>
            <a:r>
              <a:rPr kumimoji="1" lang="ja-JP" altLang="en-US" sz="1600" dirty="0">
                <a:solidFill>
                  <a:srgbClr val="002060"/>
                </a:solidFill>
                <a:latin typeface="Calibri"/>
                <a:ea typeface="ＭＳ Ｐゴシック" panose="020B0600070205080204" pitchFamily="50" charset="-128"/>
              </a:rPr>
              <a:t>　　　</a:t>
            </a:r>
            <a:r>
              <a:rPr kumimoji="1" lang="en-US" altLang="ja-JP" sz="1600" dirty="0">
                <a:solidFill>
                  <a:srgbClr val="002060"/>
                </a:solidFill>
                <a:latin typeface="Calibri"/>
                <a:ea typeface="ＭＳ Ｐゴシック" panose="020B0600070205080204" pitchFamily="50" charset="-128"/>
              </a:rPr>
              <a:t>  </a:t>
            </a:r>
            <a:r>
              <a:rPr kumimoji="1" lang="ja-JP" altLang="en-US" sz="1600" dirty="0">
                <a:solidFill>
                  <a:srgbClr val="002060"/>
                </a:solidFill>
                <a:latin typeface="Calibri"/>
                <a:ea typeface="ＭＳ Ｐゴシック" panose="020B0600070205080204" pitchFamily="50" charset="-128"/>
              </a:rPr>
              <a:t>さん。アパート生活を開始するにあたり、薬の管理や</a:t>
            </a:r>
            <a:endParaRPr kumimoji="1" lang="en-US" altLang="ja-JP" sz="1600" dirty="0">
              <a:solidFill>
                <a:srgbClr val="002060"/>
              </a:solidFill>
              <a:latin typeface="Calibri"/>
              <a:ea typeface="ＭＳ Ｐゴシック" panose="020B0600070205080204" pitchFamily="50" charset="-128"/>
            </a:endParaRPr>
          </a:p>
          <a:p>
            <a:pPr defTabSz="844083">
              <a:defRPr/>
            </a:pPr>
            <a:r>
              <a:rPr kumimoji="1" lang="ja-JP" altLang="en-US" sz="1600" dirty="0">
                <a:solidFill>
                  <a:srgbClr val="002060"/>
                </a:solidFill>
                <a:latin typeface="Calibri"/>
                <a:ea typeface="ＭＳ Ｐゴシック" panose="020B0600070205080204" pitchFamily="50" charset="-128"/>
              </a:rPr>
              <a:t>　　　</a:t>
            </a:r>
            <a:r>
              <a:rPr kumimoji="1" lang="en-US" altLang="ja-JP" sz="1600" dirty="0">
                <a:solidFill>
                  <a:srgbClr val="002060"/>
                </a:solidFill>
                <a:latin typeface="Calibri"/>
                <a:ea typeface="ＭＳ Ｐゴシック" panose="020B0600070205080204" pitchFamily="50" charset="-128"/>
              </a:rPr>
              <a:t>  </a:t>
            </a:r>
            <a:r>
              <a:rPr kumimoji="1" lang="ja-JP" altLang="en-US" sz="1600" dirty="0">
                <a:solidFill>
                  <a:srgbClr val="002060"/>
                </a:solidFill>
                <a:latin typeface="Calibri"/>
                <a:ea typeface="ＭＳ Ｐゴシック" panose="020B0600070205080204" pitchFamily="50" charset="-128"/>
              </a:rPr>
              <a:t>掃除等は大丈夫だが、鍵やガスの取り扱い、お金や　</a:t>
            </a:r>
            <a:endParaRPr kumimoji="1" lang="en-US" altLang="ja-JP" sz="1600" dirty="0">
              <a:solidFill>
                <a:srgbClr val="002060"/>
              </a:solidFill>
              <a:latin typeface="Calibri"/>
              <a:ea typeface="ＭＳ Ｐゴシック" panose="020B0600070205080204" pitchFamily="50" charset="-128"/>
            </a:endParaRPr>
          </a:p>
          <a:p>
            <a:pPr defTabSz="844083">
              <a:defRPr/>
            </a:pPr>
            <a:r>
              <a:rPr kumimoji="1" lang="ja-JP" altLang="en-US" sz="1600" dirty="0">
                <a:solidFill>
                  <a:srgbClr val="002060"/>
                </a:solidFill>
                <a:latin typeface="Calibri"/>
                <a:ea typeface="ＭＳ Ｐゴシック" panose="020B0600070205080204" pitchFamily="50" charset="-128"/>
              </a:rPr>
              <a:t>　　　</a:t>
            </a:r>
            <a:r>
              <a:rPr kumimoji="1" lang="en-US" altLang="ja-JP" sz="1600" dirty="0">
                <a:solidFill>
                  <a:srgbClr val="002060"/>
                </a:solidFill>
                <a:latin typeface="Calibri"/>
                <a:ea typeface="ＭＳ Ｐゴシック" panose="020B0600070205080204" pitchFamily="50" charset="-128"/>
              </a:rPr>
              <a:t>  </a:t>
            </a:r>
            <a:r>
              <a:rPr kumimoji="1" lang="ja-JP" altLang="en-US" sz="1600" dirty="0">
                <a:solidFill>
                  <a:srgbClr val="002060"/>
                </a:solidFill>
                <a:latin typeface="Calibri"/>
                <a:ea typeface="ＭＳ Ｐゴシック" panose="020B0600070205080204" pitchFamily="50" charset="-128"/>
              </a:rPr>
              <a:t>書類の対応、土地勘のなさなど不安に対して自立生</a:t>
            </a:r>
            <a:r>
              <a:rPr kumimoji="1" lang="en-US" altLang="ja-JP" sz="1600" dirty="0">
                <a:solidFill>
                  <a:srgbClr val="002060"/>
                </a:solidFill>
                <a:latin typeface="Calibri"/>
                <a:ea typeface="ＭＳ Ｐゴシック" panose="020B0600070205080204" pitchFamily="50" charset="-128"/>
              </a:rPr>
              <a:t> </a:t>
            </a:r>
          </a:p>
          <a:p>
            <a:pPr defTabSz="844083">
              <a:defRPr/>
            </a:pPr>
            <a:r>
              <a:rPr kumimoji="1" lang="en-US" altLang="ja-JP" sz="1600" dirty="0">
                <a:solidFill>
                  <a:srgbClr val="002060"/>
                </a:solidFill>
                <a:latin typeface="Calibri"/>
                <a:ea typeface="ＭＳ Ｐゴシック" panose="020B0600070205080204" pitchFamily="50" charset="-128"/>
              </a:rPr>
              <a:t>           </a:t>
            </a:r>
            <a:r>
              <a:rPr kumimoji="1" lang="ja-JP" altLang="en-US" sz="1600">
                <a:solidFill>
                  <a:srgbClr val="002060"/>
                </a:solidFill>
                <a:latin typeface="Calibri"/>
                <a:ea typeface="ＭＳ Ｐゴシック" panose="020B0600070205080204" pitchFamily="50" charset="-128"/>
              </a:rPr>
              <a:t>活援助（ＧＨ</a:t>
            </a:r>
            <a:r>
              <a:rPr kumimoji="1" lang="ja-JP" altLang="en-US" sz="1600" dirty="0">
                <a:solidFill>
                  <a:srgbClr val="002060"/>
                </a:solidFill>
                <a:latin typeface="Calibri"/>
                <a:ea typeface="ＭＳ Ｐゴシック" panose="020B0600070205080204" pitchFamily="50" charset="-128"/>
              </a:rPr>
              <a:t>スタッフ）の利用をスタートした。</a:t>
            </a:r>
          </a:p>
        </p:txBody>
      </p:sp>
      <p:cxnSp>
        <p:nvCxnSpPr>
          <p:cNvPr id="144" name="直線矢印コネクタ 143">
            <a:extLst>
              <a:ext uri="{FF2B5EF4-FFF2-40B4-BE49-F238E27FC236}">
                <a16:creationId xmlns:a16="http://schemas.microsoft.com/office/drawing/2014/main" id="{73C2C90A-F0DF-4342-B892-65B842AC0ACC}"/>
              </a:ext>
            </a:extLst>
          </p:cNvPr>
          <p:cNvCxnSpPr/>
          <p:nvPr/>
        </p:nvCxnSpPr>
        <p:spPr>
          <a:xfrm>
            <a:off x="204558" y="4717187"/>
            <a:ext cx="8703175" cy="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直線コネクタ 145">
            <a:extLst>
              <a:ext uri="{FF2B5EF4-FFF2-40B4-BE49-F238E27FC236}">
                <a16:creationId xmlns:a16="http://schemas.microsoft.com/office/drawing/2014/main" id="{1CA6B2E3-763A-414D-86F3-CBA528F426ED}"/>
              </a:ext>
            </a:extLst>
          </p:cNvPr>
          <p:cNvCxnSpPr>
            <a:cxnSpLocks/>
          </p:cNvCxnSpPr>
          <p:nvPr/>
        </p:nvCxnSpPr>
        <p:spPr>
          <a:xfrm>
            <a:off x="1713837" y="4584250"/>
            <a:ext cx="0" cy="326818"/>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7" name="テキスト ボックス 146">
            <a:extLst>
              <a:ext uri="{FF2B5EF4-FFF2-40B4-BE49-F238E27FC236}">
                <a16:creationId xmlns:a16="http://schemas.microsoft.com/office/drawing/2014/main" id="{CE829E19-484E-489F-A9DF-85A1539CF8D4}"/>
              </a:ext>
            </a:extLst>
          </p:cNvPr>
          <p:cNvSpPr txBox="1"/>
          <p:nvPr/>
        </p:nvSpPr>
        <p:spPr>
          <a:xfrm>
            <a:off x="1486470" y="3471028"/>
            <a:ext cx="440442" cy="1353820"/>
          </a:xfrm>
          <a:prstGeom prst="rect">
            <a:avLst/>
          </a:prstGeom>
          <a:noFill/>
        </p:spPr>
        <p:txBody>
          <a:bodyPr vert="eaVert" wrap="square" rtlCol="0">
            <a:spAutoFit/>
          </a:bodyPr>
          <a:lstStyle/>
          <a:p>
            <a:pPr defTabSz="844083">
              <a:defRPr/>
            </a:pPr>
            <a:r>
              <a:rPr lang="ja-JP" altLang="en-US" sz="1662">
                <a:solidFill>
                  <a:srgbClr val="002060"/>
                </a:solidFill>
                <a:latin typeface="Calibri"/>
                <a:ea typeface="ＭＳ Ｐゴシック" panose="020B0600070205080204" pitchFamily="50" charset="-128"/>
              </a:rPr>
              <a:t>環境変化</a:t>
            </a:r>
            <a:endParaRPr kumimoji="1" lang="ja-JP" altLang="en-US" sz="1662" dirty="0">
              <a:solidFill>
                <a:srgbClr val="002060"/>
              </a:solidFill>
              <a:latin typeface="Calibri"/>
              <a:ea typeface="ＭＳ Ｐゴシック" panose="020B0600070205080204" pitchFamily="50" charset="-128"/>
            </a:endParaRPr>
          </a:p>
        </p:txBody>
      </p:sp>
      <p:sp>
        <p:nvSpPr>
          <p:cNvPr id="149" name="ホームベース 66">
            <a:extLst>
              <a:ext uri="{FF2B5EF4-FFF2-40B4-BE49-F238E27FC236}">
                <a16:creationId xmlns:a16="http://schemas.microsoft.com/office/drawing/2014/main" id="{CBF10D5E-06B3-41DC-A05E-51649F888AAF}"/>
              </a:ext>
            </a:extLst>
          </p:cNvPr>
          <p:cNvSpPr/>
          <p:nvPr/>
        </p:nvSpPr>
        <p:spPr>
          <a:xfrm>
            <a:off x="294953" y="3587216"/>
            <a:ext cx="1267180" cy="198465"/>
          </a:xfrm>
          <a:prstGeom prst="homePlat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1108" b="1" dirty="0">
                <a:solidFill>
                  <a:srgbClr val="002060"/>
                </a:solidFill>
                <a:latin typeface="Calibri"/>
                <a:ea typeface="ＭＳ Ｐゴシック" panose="020B0600070205080204" pitchFamily="50" charset="-128"/>
              </a:rPr>
              <a:t>グループホーム</a:t>
            </a:r>
          </a:p>
        </p:txBody>
      </p:sp>
      <p:sp>
        <p:nvSpPr>
          <p:cNvPr id="150" name="テキスト ボックス 149">
            <a:extLst>
              <a:ext uri="{FF2B5EF4-FFF2-40B4-BE49-F238E27FC236}">
                <a16:creationId xmlns:a16="http://schemas.microsoft.com/office/drawing/2014/main" id="{EDC1D53B-72A7-4137-A666-327CD2C1BA80}"/>
              </a:ext>
            </a:extLst>
          </p:cNvPr>
          <p:cNvSpPr txBox="1"/>
          <p:nvPr/>
        </p:nvSpPr>
        <p:spPr>
          <a:xfrm>
            <a:off x="1486469" y="4983061"/>
            <a:ext cx="440442" cy="1370572"/>
          </a:xfrm>
          <a:prstGeom prst="rect">
            <a:avLst/>
          </a:prstGeom>
          <a:noFill/>
        </p:spPr>
        <p:txBody>
          <a:bodyPr vert="eaVert" wrap="square" rtlCol="0">
            <a:spAutoFit/>
          </a:bodyPr>
          <a:lstStyle/>
          <a:p>
            <a:pPr defTabSz="844083">
              <a:defRPr/>
            </a:pPr>
            <a:r>
              <a:rPr kumimoji="1" lang="ja-JP" altLang="en-US" sz="1662" dirty="0">
                <a:solidFill>
                  <a:srgbClr val="002060"/>
                </a:solidFill>
                <a:latin typeface="Calibri"/>
                <a:ea typeface="ＭＳ Ｐゴシック" panose="020B0600070205080204" pitchFamily="50" charset="-128"/>
              </a:rPr>
              <a:t>アパート生活</a:t>
            </a:r>
          </a:p>
        </p:txBody>
      </p:sp>
      <p:sp>
        <p:nvSpPr>
          <p:cNvPr id="151" name="ホームベース 468">
            <a:extLst>
              <a:ext uri="{FF2B5EF4-FFF2-40B4-BE49-F238E27FC236}">
                <a16:creationId xmlns:a16="http://schemas.microsoft.com/office/drawing/2014/main" id="{899F0028-D860-4E40-9E13-9A2CB53451AD}"/>
              </a:ext>
            </a:extLst>
          </p:cNvPr>
          <p:cNvSpPr/>
          <p:nvPr/>
        </p:nvSpPr>
        <p:spPr>
          <a:xfrm>
            <a:off x="1889762" y="3587215"/>
            <a:ext cx="5008650" cy="385348"/>
          </a:xfrm>
          <a:prstGeom prst="homePlate">
            <a:avLst/>
          </a:prstGeom>
          <a:solidFill>
            <a:srgbClr val="FFC00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r>
              <a:rPr kumimoji="1"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自立生活援助</a:t>
            </a:r>
          </a:p>
        </p:txBody>
      </p:sp>
      <p:cxnSp>
        <p:nvCxnSpPr>
          <p:cNvPr id="152" name="直線コネクタ 151">
            <a:extLst>
              <a:ext uri="{FF2B5EF4-FFF2-40B4-BE49-F238E27FC236}">
                <a16:creationId xmlns:a16="http://schemas.microsoft.com/office/drawing/2014/main" id="{452D93DE-1F6C-48CD-AF36-055CBE3CDF43}"/>
              </a:ext>
            </a:extLst>
          </p:cNvPr>
          <p:cNvCxnSpPr>
            <a:cxnSpLocks/>
          </p:cNvCxnSpPr>
          <p:nvPr/>
        </p:nvCxnSpPr>
        <p:spPr>
          <a:xfrm>
            <a:off x="6964881" y="4584249"/>
            <a:ext cx="0" cy="33234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3" name="ホームベース 60">
            <a:extLst>
              <a:ext uri="{FF2B5EF4-FFF2-40B4-BE49-F238E27FC236}">
                <a16:creationId xmlns:a16="http://schemas.microsoft.com/office/drawing/2014/main" id="{810972D5-8510-4A6F-9230-4BB11F01CD07}"/>
              </a:ext>
            </a:extLst>
          </p:cNvPr>
          <p:cNvSpPr/>
          <p:nvPr/>
        </p:nvSpPr>
        <p:spPr>
          <a:xfrm>
            <a:off x="7106503" y="3587216"/>
            <a:ext cx="1522633" cy="198465"/>
          </a:xfrm>
          <a:prstGeom prst="homePlate">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1108" b="1" dirty="0">
                <a:solidFill>
                  <a:srgbClr val="002060"/>
                </a:solidFill>
                <a:latin typeface="Calibri"/>
                <a:ea typeface="ＭＳ Ｐゴシック" panose="020B0600070205080204" pitchFamily="50" charset="-128"/>
              </a:rPr>
              <a:t>地域定着支援</a:t>
            </a:r>
          </a:p>
        </p:txBody>
      </p:sp>
      <p:sp>
        <p:nvSpPr>
          <p:cNvPr id="157" name="ホームベース 60">
            <a:extLst>
              <a:ext uri="{FF2B5EF4-FFF2-40B4-BE49-F238E27FC236}">
                <a16:creationId xmlns:a16="http://schemas.microsoft.com/office/drawing/2014/main" id="{E57C30FF-F5FD-40E2-B938-A1E168F340A3}"/>
              </a:ext>
            </a:extLst>
          </p:cNvPr>
          <p:cNvSpPr/>
          <p:nvPr/>
        </p:nvSpPr>
        <p:spPr>
          <a:xfrm>
            <a:off x="5436095" y="4118967"/>
            <a:ext cx="3211851" cy="185940"/>
          </a:xfrm>
          <a:prstGeom prst="homePlat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1108" b="1" dirty="0">
                <a:solidFill>
                  <a:srgbClr val="002060"/>
                </a:solidFill>
                <a:latin typeface="Calibri"/>
                <a:ea typeface="ＭＳ Ｐゴシック" panose="020B0600070205080204" pitchFamily="50" charset="-128"/>
              </a:rPr>
              <a:t>居宅介護</a:t>
            </a:r>
          </a:p>
        </p:txBody>
      </p:sp>
      <p:sp>
        <p:nvSpPr>
          <p:cNvPr id="164" name="四角形: 角を丸くする 163">
            <a:extLst>
              <a:ext uri="{FF2B5EF4-FFF2-40B4-BE49-F238E27FC236}">
                <a16:creationId xmlns:a16="http://schemas.microsoft.com/office/drawing/2014/main" id="{45A348D3-5C13-429F-AA2B-C4974B6310F7}"/>
              </a:ext>
            </a:extLst>
          </p:cNvPr>
          <p:cNvSpPr/>
          <p:nvPr/>
        </p:nvSpPr>
        <p:spPr>
          <a:xfrm>
            <a:off x="204558" y="4983063"/>
            <a:ext cx="1357575" cy="1569977"/>
          </a:xfrm>
          <a:prstGeom prst="round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t"/>
          <a:lstStyle/>
          <a:p>
            <a:pPr defTabSz="844083">
              <a:defRPr/>
            </a:pPr>
            <a:r>
              <a:rPr lang="ja-JP" altLang="en-US" sz="1292" dirty="0">
                <a:solidFill>
                  <a:srgbClr val="002060"/>
                </a:solidFill>
                <a:latin typeface="Calibri"/>
                <a:ea typeface="ＭＳ Ｐゴシック" panose="020B0600070205080204" pitchFamily="50" charset="-128"/>
              </a:rPr>
              <a:t>生活全般の支援を目的にＧＨのスタッフが自立生活援助の担当</a:t>
            </a:r>
            <a:r>
              <a:rPr lang="ja-JP" altLang="en-US" sz="1292">
                <a:solidFill>
                  <a:srgbClr val="002060"/>
                </a:solidFill>
                <a:latin typeface="Calibri"/>
                <a:ea typeface="ＭＳ Ｐゴシック" panose="020B0600070205080204" pitchFamily="50" charset="-128"/>
              </a:rPr>
              <a:t>になることでアパートへ転宅することとなる。</a:t>
            </a:r>
            <a:endParaRPr kumimoji="1" lang="en-US" altLang="ja-JP" sz="1292" dirty="0">
              <a:solidFill>
                <a:srgbClr val="002060"/>
              </a:solidFill>
              <a:latin typeface="Calibri"/>
              <a:ea typeface="ＭＳ Ｐゴシック" panose="020B0600070205080204" pitchFamily="50" charset="-128"/>
            </a:endParaRPr>
          </a:p>
        </p:txBody>
      </p:sp>
      <p:sp>
        <p:nvSpPr>
          <p:cNvPr id="165" name="テキスト ボックス 164">
            <a:extLst>
              <a:ext uri="{FF2B5EF4-FFF2-40B4-BE49-F238E27FC236}">
                <a16:creationId xmlns:a16="http://schemas.microsoft.com/office/drawing/2014/main" id="{FF37E797-7897-4A21-8D11-9C713C7DBC65}"/>
              </a:ext>
            </a:extLst>
          </p:cNvPr>
          <p:cNvSpPr txBox="1"/>
          <p:nvPr/>
        </p:nvSpPr>
        <p:spPr>
          <a:xfrm>
            <a:off x="294955" y="3845050"/>
            <a:ext cx="1205804" cy="490006"/>
          </a:xfrm>
          <a:prstGeom prst="rect">
            <a:avLst/>
          </a:prstGeom>
          <a:noFill/>
        </p:spPr>
        <p:txBody>
          <a:bodyPr wrap="square" rtlCol="0">
            <a:spAutoFit/>
          </a:bodyPr>
          <a:lstStyle/>
          <a:p>
            <a:pPr algn="ctr" defTabSz="844083">
              <a:defRPr/>
            </a:pPr>
            <a:r>
              <a:rPr lang="ja-JP" altLang="en-US" sz="1292">
                <a:solidFill>
                  <a:srgbClr val="002060"/>
                </a:solidFill>
                <a:latin typeface="Calibri"/>
                <a:ea typeface="ＭＳ Ｐゴシック" panose="020B0600070205080204" pitchFamily="50" charset="-128"/>
              </a:rPr>
              <a:t>一人暮らしに自信がついた</a:t>
            </a:r>
            <a:endParaRPr kumimoji="1" lang="ja-JP" altLang="en-US" sz="1292" dirty="0">
              <a:solidFill>
                <a:srgbClr val="002060"/>
              </a:solidFill>
              <a:latin typeface="Calibri"/>
              <a:ea typeface="ＭＳ Ｐゴシック" panose="020B0600070205080204" pitchFamily="50" charset="-128"/>
            </a:endParaRPr>
          </a:p>
        </p:txBody>
      </p:sp>
      <p:sp>
        <p:nvSpPr>
          <p:cNvPr id="166" name="四角形: 角を丸くする 165">
            <a:extLst>
              <a:ext uri="{FF2B5EF4-FFF2-40B4-BE49-F238E27FC236}">
                <a16:creationId xmlns:a16="http://schemas.microsoft.com/office/drawing/2014/main" id="{7F257E8E-91E0-4096-8C7B-334B9516D206}"/>
              </a:ext>
            </a:extLst>
          </p:cNvPr>
          <p:cNvSpPr/>
          <p:nvPr/>
        </p:nvSpPr>
        <p:spPr>
          <a:xfrm>
            <a:off x="1926911" y="4979849"/>
            <a:ext cx="2150902" cy="1573191"/>
          </a:xfrm>
          <a:prstGeom prst="round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t"/>
          <a:lstStyle/>
          <a:p>
            <a:pPr defTabSz="844083">
              <a:defRPr/>
            </a:pPr>
            <a:r>
              <a:rPr lang="ja-JP" altLang="en-US" sz="1292" dirty="0">
                <a:solidFill>
                  <a:srgbClr val="002060"/>
                </a:solidFill>
                <a:latin typeface="Calibri"/>
                <a:ea typeface="ＭＳ Ｐゴシック" panose="020B0600070205080204" pitchFamily="50" charset="-128"/>
              </a:rPr>
              <a:t>ＧＨ</a:t>
            </a:r>
            <a:r>
              <a:rPr kumimoji="1" lang="ja-JP" altLang="en-US" sz="1292" dirty="0">
                <a:solidFill>
                  <a:srgbClr val="002060"/>
                </a:solidFill>
                <a:latin typeface="Calibri"/>
                <a:ea typeface="ＭＳ Ｐゴシック" panose="020B0600070205080204" pitchFamily="50" charset="-128"/>
              </a:rPr>
              <a:t>の担当者が自立生活援助の担当</a:t>
            </a:r>
            <a:r>
              <a:rPr kumimoji="1" lang="ja-JP" altLang="en-US" sz="1292">
                <a:solidFill>
                  <a:srgbClr val="002060"/>
                </a:solidFill>
                <a:latin typeface="Calibri"/>
                <a:ea typeface="ＭＳ Ｐゴシック" panose="020B0600070205080204" pitchFamily="50" charset="-128"/>
              </a:rPr>
              <a:t>を継続</a:t>
            </a:r>
            <a:r>
              <a:rPr kumimoji="1" lang="ja-JP" altLang="en-US" sz="1292">
                <a:solidFill>
                  <a:srgbClr val="FF0000"/>
                </a:solidFill>
                <a:latin typeface="Calibri"/>
                <a:ea typeface="ＭＳ Ｐゴシック" panose="020B0600070205080204" pitchFamily="50" charset="-128"/>
              </a:rPr>
              <a:t>（安心感</a:t>
            </a:r>
            <a:r>
              <a:rPr kumimoji="1" lang="ja-JP" altLang="en-US" sz="1292" dirty="0">
                <a:solidFill>
                  <a:srgbClr val="FF0000"/>
                </a:solidFill>
                <a:latin typeface="Calibri"/>
                <a:ea typeface="ＭＳ Ｐゴシック" panose="020B0600070205080204" pitchFamily="50" charset="-128"/>
              </a:rPr>
              <a:t>）</a:t>
            </a:r>
            <a:endParaRPr kumimoji="1" lang="en-US" altLang="ja-JP" sz="1292" dirty="0">
              <a:solidFill>
                <a:srgbClr val="002060"/>
              </a:solidFill>
              <a:latin typeface="Calibri"/>
              <a:ea typeface="ＭＳ Ｐゴシック" panose="020B0600070205080204" pitchFamily="50" charset="-128"/>
            </a:endParaRPr>
          </a:p>
          <a:p>
            <a:pPr defTabSz="844083">
              <a:defRPr/>
            </a:pPr>
            <a:r>
              <a:rPr lang="ja-JP" altLang="en-US" sz="1015" dirty="0">
                <a:solidFill>
                  <a:srgbClr val="002060"/>
                </a:solidFill>
                <a:latin typeface="Calibri"/>
                <a:ea typeface="ＭＳ Ｐゴシック" panose="020B0600070205080204" pitchFamily="50" charset="-128"/>
              </a:rPr>
              <a:t>自由の満喫：寂しさの実感</a:t>
            </a:r>
            <a:endParaRPr kumimoji="1" lang="en-US" altLang="ja-JP" sz="1015" dirty="0">
              <a:solidFill>
                <a:srgbClr val="002060"/>
              </a:solidFill>
              <a:latin typeface="Calibri"/>
              <a:ea typeface="ＭＳ Ｐゴシック" panose="020B0600070205080204" pitchFamily="50" charset="-128"/>
            </a:endParaRPr>
          </a:p>
          <a:p>
            <a:pPr defTabSz="844083">
              <a:defRPr/>
            </a:pPr>
            <a:r>
              <a:rPr kumimoji="1" lang="ja-JP" altLang="en-US" sz="1292" dirty="0">
                <a:solidFill>
                  <a:srgbClr val="002060"/>
                </a:solidFill>
                <a:latin typeface="Calibri"/>
                <a:ea typeface="ＭＳ Ｐゴシック" panose="020B0600070205080204" pitchFamily="50" charset="-128"/>
              </a:rPr>
              <a:t>暮らしのアセスメント</a:t>
            </a:r>
            <a:endParaRPr kumimoji="1" lang="en-US" altLang="ja-JP" sz="1292" dirty="0">
              <a:solidFill>
                <a:srgbClr val="002060"/>
              </a:solidFill>
              <a:latin typeface="Calibri"/>
              <a:ea typeface="ＭＳ Ｐゴシック" panose="020B0600070205080204" pitchFamily="50" charset="-128"/>
            </a:endParaRPr>
          </a:p>
          <a:p>
            <a:pPr defTabSz="844083">
              <a:defRPr/>
            </a:pPr>
            <a:r>
              <a:rPr lang="ja-JP" altLang="en-US" sz="1015" dirty="0">
                <a:solidFill>
                  <a:srgbClr val="002060"/>
                </a:solidFill>
                <a:latin typeface="Calibri"/>
                <a:ea typeface="ＭＳ Ｐゴシック" panose="020B0600070205080204" pitchFamily="50" charset="-128"/>
              </a:rPr>
              <a:t>環境</a:t>
            </a:r>
            <a:r>
              <a:rPr lang="ja-JP" altLang="en-US" sz="1015">
                <a:solidFill>
                  <a:srgbClr val="002060"/>
                </a:solidFill>
                <a:latin typeface="Calibri"/>
                <a:ea typeface="ＭＳ Ｐゴシック" panose="020B0600070205080204" pitchFamily="50" charset="-128"/>
              </a:rPr>
              <a:t>の変化（隣</a:t>
            </a:r>
            <a:r>
              <a:rPr lang="ja-JP" altLang="en-US" sz="1015" dirty="0">
                <a:solidFill>
                  <a:srgbClr val="002060"/>
                </a:solidFill>
                <a:latin typeface="Calibri"/>
                <a:ea typeface="ＭＳ Ｐゴシック" panose="020B0600070205080204" pitchFamily="50" charset="-128"/>
              </a:rPr>
              <a:t>町）への戸惑い</a:t>
            </a:r>
            <a:endParaRPr lang="en-US" altLang="ja-JP" sz="1015" dirty="0">
              <a:solidFill>
                <a:srgbClr val="002060"/>
              </a:solidFill>
              <a:latin typeface="Calibri"/>
              <a:ea typeface="ＭＳ Ｐゴシック" panose="020B0600070205080204" pitchFamily="50" charset="-128"/>
            </a:endParaRPr>
          </a:p>
          <a:p>
            <a:pPr defTabSz="844083">
              <a:defRPr/>
            </a:pPr>
            <a:r>
              <a:rPr lang="ja-JP" altLang="en-US" sz="1015" dirty="0">
                <a:solidFill>
                  <a:srgbClr val="002060"/>
                </a:solidFill>
                <a:latin typeface="Calibri"/>
                <a:ea typeface="ＭＳ Ｐゴシック" panose="020B0600070205080204" pitchFamily="50" charset="-128"/>
              </a:rPr>
              <a:t>・</a:t>
            </a:r>
            <a:r>
              <a:rPr lang="en-US" altLang="ja-JP" sz="1015" dirty="0">
                <a:solidFill>
                  <a:srgbClr val="002060"/>
                </a:solidFill>
                <a:latin typeface="Calibri"/>
                <a:ea typeface="ＭＳ Ｐゴシック" panose="020B0600070205080204" pitchFamily="50" charset="-128"/>
              </a:rPr>
              <a:t>IH</a:t>
            </a:r>
            <a:r>
              <a:rPr lang="ja-JP" altLang="en-US" sz="1015" dirty="0">
                <a:solidFill>
                  <a:srgbClr val="002060"/>
                </a:solidFill>
                <a:latin typeface="Calibri"/>
                <a:ea typeface="ＭＳ Ｐゴシック" panose="020B0600070205080204" pitchFamily="50" charset="-128"/>
              </a:rPr>
              <a:t>→ガスコンロ　・通院　・相談相手</a:t>
            </a:r>
            <a:endParaRPr lang="en-US" altLang="ja-JP" sz="1015" dirty="0">
              <a:solidFill>
                <a:srgbClr val="002060"/>
              </a:solidFill>
              <a:latin typeface="Calibri"/>
              <a:ea typeface="ＭＳ Ｐゴシック" panose="020B0600070205080204" pitchFamily="50" charset="-128"/>
            </a:endParaRPr>
          </a:p>
          <a:p>
            <a:pPr defTabSz="844083">
              <a:defRPr/>
            </a:pPr>
            <a:r>
              <a:rPr lang="ja-JP" altLang="en-US" sz="1015" dirty="0">
                <a:solidFill>
                  <a:srgbClr val="002060"/>
                </a:solidFill>
                <a:latin typeface="Calibri"/>
                <a:ea typeface="ＭＳ Ｐゴシック" panose="020B0600070205080204" pitchFamily="50" charset="-128"/>
              </a:rPr>
              <a:t>・鍵の管理　　　　・</a:t>
            </a:r>
            <a:r>
              <a:rPr lang="en-US" altLang="ja-JP" sz="1015" dirty="0">
                <a:solidFill>
                  <a:srgbClr val="002060"/>
                </a:solidFill>
                <a:latin typeface="Calibri"/>
                <a:ea typeface="ＭＳ Ｐゴシック" panose="020B0600070205080204" pitchFamily="50" charset="-128"/>
              </a:rPr>
              <a:t>ATM</a:t>
            </a:r>
            <a:r>
              <a:rPr lang="ja-JP" altLang="en-US" sz="1015" dirty="0">
                <a:solidFill>
                  <a:srgbClr val="002060"/>
                </a:solidFill>
                <a:latin typeface="Calibri"/>
                <a:ea typeface="ＭＳ Ｐゴシック" panose="020B0600070205080204" pitchFamily="50" charset="-128"/>
              </a:rPr>
              <a:t>の使い方</a:t>
            </a:r>
            <a:endParaRPr lang="en-US" altLang="ja-JP" sz="1015" dirty="0">
              <a:solidFill>
                <a:srgbClr val="002060"/>
              </a:solidFill>
              <a:latin typeface="Calibri"/>
              <a:ea typeface="ＭＳ Ｐゴシック" panose="020B0600070205080204" pitchFamily="50" charset="-128"/>
            </a:endParaRPr>
          </a:p>
          <a:p>
            <a:pPr defTabSz="844083">
              <a:defRPr/>
            </a:pPr>
            <a:r>
              <a:rPr lang="ja-JP" altLang="en-US" sz="1015" dirty="0">
                <a:solidFill>
                  <a:srgbClr val="002060"/>
                </a:solidFill>
                <a:latin typeface="Calibri"/>
                <a:ea typeface="ＭＳ Ｐゴシック" panose="020B0600070205080204" pitchFamily="50" charset="-128"/>
              </a:rPr>
              <a:t>・お店の選択　</a:t>
            </a:r>
            <a:r>
              <a:rPr lang="en-US" altLang="ja-JP" sz="1015" dirty="0">
                <a:solidFill>
                  <a:srgbClr val="002060"/>
                </a:solidFill>
                <a:latin typeface="Calibri"/>
                <a:ea typeface="ＭＳ Ｐゴシック" panose="020B0600070205080204" pitchFamily="50" charset="-128"/>
              </a:rPr>
              <a:t> </a:t>
            </a:r>
            <a:r>
              <a:rPr lang="ja-JP" altLang="en-US" sz="1015" dirty="0">
                <a:solidFill>
                  <a:srgbClr val="002060"/>
                </a:solidFill>
                <a:latin typeface="Calibri"/>
                <a:ea typeface="ＭＳ Ｐゴシック" panose="020B0600070205080204" pitchFamily="50" charset="-128"/>
              </a:rPr>
              <a:t>　・郵便物　・ゴミだし</a:t>
            </a:r>
            <a:endParaRPr lang="en-US" altLang="ja-JP" sz="1015" dirty="0">
              <a:solidFill>
                <a:srgbClr val="002060"/>
              </a:solidFill>
              <a:latin typeface="Calibri"/>
              <a:ea typeface="ＭＳ Ｐゴシック" panose="020B0600070205080204" pitchFamily="50" charset="-128"/>
            </a:endParaRPr>
          </a:p>
        </p:txBody>
      </p:sp>
      <p:sp>
        <p:nvSpPr>
          <p:cNvPr id="168" name="テキスト ボックス 167">
            <a:extLst>
              <a:ext uri="{FF2B5EF4-FFF2-40B4-BE49-F238E27FC236}">
                <a16:creationId xmlns:a16="http://schemas.microsoft.com/office/drawing/2014/main" id="{D76B2972-492A-486E-9081-740CCAB1C712}"/>
              </a:ext>
            </a:extLst>
          </p:cNvPr>
          <p:cNvSpPr txBox="1"/>
          <p:nvPr/>
        </p:nvSpPr>
        <p:spPr>
          <a:xfrm>
            <a:off x="2620918" y="4844599"/>
            <a:ext cx="688173" cy="198837"/>
          </a:xfrm>
          <a:prstGeom prst="rect">
            <a:avLst/>
          </a:prstGeom>
          <a:solidFill>
            <a:srgbClr val="002060"/>
          </a:solidFill>
        </p:spPr>
        <p:txBody>
          <a:bodyPr wrap="square" lIns="0" tIns="0" rIns="0" bIns="0" rtlCol="0">
            <a:spAutoFit/>
          </a:bodyPr>
          <a:lstStyle/>
          <a:p>
            <a:pPr algn="ctr" defTabSz="844083">
              <a:defRPr/>
            </a:pPr>
            <a:r>
              <a:rPr lang="ja-JP" altLang="en-US" sz="1292" dirty="0">
                <a:solidFill>
                  <a:prstClr val="white"/>
                </a:solidFill>
                <a:latin typeface="Calibri"/>
                <a:ea typeface="ＭＳ Ｐゴシック" panose="020B0600070205080204" pitchFamily="50" charset="-128"/>
              </a:rPr>
              <a:t>２</a:t>
            </a:r>
            <a:r>
              <a:rPr kumimoji="1" lang="ja-JP" altLang="en-US" sz="1292" dirty="0">
                <a:solidFill>
                  <a:prstClr val="white"/>
                </a:solidFill>
                <a:latin typeface="Calibri"/>
                <a:ea typeface="ＭＳ Ｐゴシック" panose="020B0600070205080204" pitchFamily="50" charset="-128"/>
              </a:rPr>
              <a:t>ケ月間</a:t>
            </a:r>
          </a:p>
        </p:txBody>
      </p:sp>
      <p:sp>
        <p:nvSpPr>
          <p:cNvPr id="169" name="四角形: 角を丸くする 168">
            <a:extLst>
              <a:ext uri="{FF2B5EF4-FFF2-40B4-BE49-F238E27FC236}">
                <a16:creationId xmlns:a16="http://schemas.microsoft.com/office/drawing/2014/main" id="{7BEC0D74-2761-4AEF-8933-A3CA35186369}"/>
              </a:ext>
            </a:extLst>
          </p:cNvPr>
          <p:cNvSpPr/>
          <p:nvPr/>
        </p:nvSpPr>
        <p:spPr>
          <a:xfrm>
            <a:off x="4538506" y="4979849"/>
            <a:ext cx="2178995" cy="1573191"/>
          </a:xfrm>
          <a:prstGeom prst="round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t"/>
          <a:lstStyle/>
          <a:p>
            <a:pPr defTabSz="844083">
              <a:defRPr/>
            </a:pPr>
            <a:r>
              <a:rPr kumimoji="1" lang="ja-JP" altLang="en-US" sz="1292" dirty="0">
                <a:solidFill>
                  <a:srgbClr val="002060"/>
                </a:solidFill>
                <a:latin typeface="ＭＳ Ｐゴシック" panose="020B0600070205080204" pitchFamily="50" charset="-128"/>
                <a:ea typeface="ＭＳ Ｐゴシック" panose="020B0600070205080204" pitchFamily="50" charset="-128"/>
              </a:rPr>
              <a:t>自立生活援助を通じて</a:t>
            </a:r>
            <a:endParaRPr kumimoji="1" lang="en-US" altLang="ja-JP" sz="1292" dirty="0">
              <a:solidFill>
                <a:srgbClr val="002060"/>
              </a:solidFill>
              <a:latin typeface="ＭＳ Ｐゴシック" panose="020B0600070205080204" pitchFamily="50" charset="-128"/>
              <a:ea typeface="ＭＳ Ｐゴシック" panose="020B0600070205080204" pitchFamily="50" charset="-128"/>
            </a:endParaRPr>
          </a:p>
          <a:p>
            <a:pPr defTabSz="844083">
              <a:defRPr/>
            </a:pPr>
            <a:r>
              <a:rPr lang="en-US" altLang="ja-JP" sz="1015" dirty="0">
                <a:solidFill>
                  <a:srgbClr val="002060"/>
                </a:solidFill>
                <a:latin typeface="ＭＳ Ｐゴシック" panose="020B0600070205080204" pitchFamily="50" charset="-128"/>
                <a:ea typeface="ＭＳ Ｐゴシック" panose="020B0600070205080204" pitchFamily="50" charset="-128"/>
              </a:rPr>
              <a:t>※</a:t>
            </a:r>
            <a:r>
              <a:rPr lang="ja-JP" altLang="en-US" sz="1015" dirty="0">
                <a:solidFill>
                  <a:srgbClr val="002060"/>
                </a:solidFill>
                <a:latin typeface="ＭＳ Ｐゴシック" panose="020B0600070205080204" pitchFamily="50" charset="-128"/>
                <a:ea typeface="ＭＳ Ｐゴシック" panose="020B0600070205080204" pitchFamily="50" charset="-128"/>
              </a:rPr>
              <a:t>大丈夫になったこと</a:t>
            </a:r>
            <a:endParaRPr lang="en-US" altLang="ja-JP" sz="1015" dirty="0">
              <a:solidFill>
                <a:srgbClr val="002060"/>
              </a:solidFill>
              <a:latin typeface="ＭＳ Ｐゴシック" panose="020B0600070205080204" pitchFamily="50" charset="-128"/>
              <a:ea typeface="ＭＳ Ｐゴシック" panose="020B0600070205080204" pitchFamily="50" charset="-128"/>
            </a:endParaRPr>
          </a:p>
          <a:p>
            <a:pPr defTabSz="844083">
              <a:defRPr/>
            </a:pPr>
            <a:r>
              <a:rPr kumimoji="1" lang="ja-JP" altLang="en-US" sz="1015" dirty="0">
                <a:solidFill>
                  <a:srgbClr val="002060"/>
                </a:solidFill>
                <a:latin typeface="ＭＳ Ｐゴシック" panose="020B0600070205080204" pitchFamily="50" charset="-128"/>
                <a:ea typeface="ＭＳ Ｐゴシック" panose="020B0600070205080204" pitchFamily="50" charset="-128"/>
              </a:rPr>
              <a:t>・コンロ、鍵の管理、</a:t>
            </a:r>
            <a:r>
              <a:rPr kumimoji="1" lang="en-US" altLang="ja-JP" sz="1015" dirty="0">
                <a:solidFill>
                  <a:srgbClr val="002060"/>
                </a:solidFill>
                <a:latin typeface="ＭＳ Ｐゴシック" panose="020B0600070205080204" pitchFamily="50" charset="-128"/>
                <a:ea typeface="ＭＳ Ｐゴシック" panose="020B0600070205080204" pitchFamily="50" charset="-128"/>
              </a:rPr>
              <a:t>ATM</a:t>
            </a:r>
            <a:r>
              <a:rPr kumimoji="1" lang="ja-JP" altLang="en-US" sz="1015" dirty="0">
                <a:solidFill>
                  <a:srgbClr val="002060"/>
                </a:solidFill>
                <a:latin typeface="ＭＳ Ｐゴシック" panose="020B0600070205080204" pitchFamily="50" charset="-128"/>
                <a:ea typeface="ＭＳ Ｐゴシック" panose="020B0600070205080204" pitchFamily="50" charset="-128"/>
              </a:rPr>
              <a:t>、</a:t>
            </a:r>
            <a:r>
              <a:rPr lang="ja-JP" altLang="en-US" sz="1015" dirty="0">
                <a:solidFill>
                  <a:srgbClr val="002060"/>
                </a:solidFill>
                <a:latin typeface="ＭＳ Ｐゴシック" panose="020B0600070205080204" pitchFamily="50" charset="-128"/>
                <a:ea typeface="ＭＳ Ｐゴシック" panose="020B0600070205080204" pitchFamily="50" charset="-128"/>
              </a:rPr>
              <a:t>美容院</a:t>
            </a:r>
            <a:endParaRPr kumimoji="1" lang="en-US" altLang="ja-JP" sz="1015" dirty="0">
              <a:solidFill>
                <a:srgbClr val="002060"/>
              </a:solidFill>
              <a:latin typeface="ＭＳ Ｐゴシック" panose="020B0600070205080204" pitchFamily="50" charset="-128"/>
              <a:ea typeface="ＭＳ Ｐゴシック" panose="020B0600070205080204" pitchFamily="50" charset="-128"/>
            </a:endParaRPr>
          </a:p>
          <a:p>
            <a:pPr defTabSz="844083">
              <a:defRPr/>
            </a:pPr>
            <a:r>
              <a:rPr kumimoji="1" lang="en-US" altLang="ja-JP" sz="1015" dirty="0">
                <a:solidFill>
                  <a:srgbClr val="002060"/>
                </a:solidFill>
                <a:latin typeface="ＭＳ Ｐゴシック" panose="020B0600070205080204" pitchFamily="50" charset="-128"/>
                <a:ea typeface="ＭＳ Ｐゴシック" panose="020B0600070205080204" pitchFamily="50" charset="-128"/>
              </a:rPr>
              <a:t>※</a:t>
            </a:r>
            <a:r>
              <a:rPr kumimoji="1" lang="ja-JP" altLang="en-US" sz="1015" dirty="0">
                <a:solidFill>
                  <a:srgbClr val="002060"/>
                </a:solidFill>
                <a:latin typeface="ＭＳ Ｐゴシック" panose="020B0600070205080204" pitchFamily="50" charset="-128"/>
                <a:ea typeface="ＭＳ Ｐゴシック" panose="020B0600070205080204" pitchFamily="50" charset="-128"/>
              </a:rPr>
              <a:t>まだ自信がないこと</a:t>
            </a:r>
            <a:endParaRPr kumimoji="1" lang="en-US" altLang="ja-JP" sz="1015" dirty="0">
              <a:solidFill>
                <a:srgbClr val="002060"/>
              </a:solidFill>
              <a:latin typeface="ＭＳ Ｐゴシック" panose="020B0600070205080204" pitchFamily="50" charset="-128"/>
              <a:ea typeface="ＭＳ Ｐゴシック" panose="020B0600070205080204" pitchFamily="50" charset="-128"/>
            </a:endParaRPr>
          </a:p>
          <a:p>
            <a:pPr defTabSz="844083">
              <a:defRPr/>
            </a:pPr>
            <a:r>
              <a:rPr lang="ja-JP" altLang="en-US" sz="1015" dirty="0">
                <a:solidFill>
                  <a:srgbClr val="002060"/>
                </a:solidFill>
                <a:latin typeface="ＭＳ Ｐゴシック" panose="020B0600070205080204" pitchFamily="50" charset="-128"/>
                <a:ea typeface="ＭＳ Ｐゴシック" panose="020B0600070205080204" pitchFamily="50" charset="-128"/>
              </a:rPr>
              <a:t>・郵便物やスーパーはドキドキする</a:t>
            </a:r>
            <a:endParaRPr lang="en-US" altLang="ja-JP" sz="1015" dirty="0">
              <a:solidFill>
                <a:srgbClr val="002060"/>
              </a:solidFill>
              <a:latin typeface="ＭＳ Ｐゴシック" panose="020B0600070205080204" pitchFamily="50" charset="-128"/>
              <a:ea typeface="ＭＳ Ｐゴシック" panose="020B0600070205080204" pitchFamily="50" charset="-128"/>
            </a:endParaRPr>
          </a:p>
          <a:p>
            <a:pPr defTabSz="844083">
              <a:defRPr/>
            </a:pPr>
            <a:r>
              <a:rPr kumimoji="1" lang="ja-JP" altLang="en-US" sz="1015" dirty="0">
                <a:solidFill>
                  <a:srgbClr val="002060"/>
                </a:solidFill>
                <a:latin typeface="ＭＳ Ｐゴシック" panose="020B0600070205080204" pitchFamily="50" charset="-128"/>
                <a:ea typeface="ＭＳ Ｐゴシック" panose="020B0600070205080204" pitchFamily="50" charset="-128"/>
              </a:rPr>
              <a:t>・急な通院が不安</a:t>
            </a:r>
            <a:endParaRPr lang="en-US" altLang="ja-JP" sz="1292" dirty="0">
              <a:solidFill>
                <a:srgbClr val="002060"/>
              </a:solidFill>
              <a:latin typeface="ＭＳ Ｐゴシック" panose="020B0600070205080204" pitchFamily="50" charset="-128"/>
              <a:ea typeface="ＭＳ Ｐゴシック" panose="020B0600070205080204" pitchFamily="50" charset="-128"/>
            </a:endParaRPr>
          </a:p>
          <a:p>
            <a:pPr defTabSz="844083">
              <a:defRPr/>
            </a:pPr>
            <a:r>
              <a:rPr kumimoji="1" lang="ja-JP" altLang="en-US" sz="1292" dirty="0">
                <a:solidFill>
                  <a:srgbClr val="002060"/>
                </a:solidFill>
                <a:latin typeface="ＭＳ Ｐゴシック" panose="020B0600070205080204" pitchFamily="50" charset="-128"/>
                <a:ea typeface="ＭＳ Ｐゴシック" panose="020B0600070205080204" pitchFamily="50" charset="-128"/>
              </a:rPr>
              <a:t>自立生活援助から居宅介護</a:t>
            </a:r>
            <a:r>
              <a:rPr lang="ja-JP" altLang="en-US" sz="1292" dirty="0">
                <a:solidFill>
                  <a:srgbClr val="002060"/>
                </a:solidFill>
                <a:latin typeface="ＭＳ Ｐゴシック" panose="020B0600070205080204" pitchFamily="50" charset="-128"/>
                <a:ea typeface="ＭＳ Ｐゴシック" panose="020B0600070205080204" pitchFamily="50" charset="-128"/>
              </a:rPr>
              <a:t>へバトンタッチ</a:t>
            </a:r>
            <a:endParaRPr lang="en-US" altLang="ja-JP" sz="1292" dirty="0">
              <a:solidFill>
                <a:srgbClr val="002060"/>
              </a:solidFill>
              <a:latin typeface="ＭＳ Ｐゴシック" panose="020B0600070205080204" pitchFamily="50" charset="-128"/>
              <a:ea typeface="ＭＳ Ｐゴシック" panose="020B0600070205080204" pitchFamily="50" charset="-128"/>
            </a:endParaRPr>
          </a:p>
        </p:txBody>
      </p:sp>
      <p:sp>
        <p:nvSpPr>
          <p:cNvPr id="170" name="テキスト ボックス 169">
            <a:extLst>
              <a:ext uri="{FF2B5EF4-FFF2-40B4-BE49-F238E27FC236}">
                <a16:creationId xmlns:a16="http://schemas.microsoft.com/office/drawing/2014/main" id="{385A102F-DA78-4A1D-9C84-8CE52AB90EE1}"/>
              </a:ext>
            </a:extLst>
          </p:cNvPr>
          <p:cNvSpPr txBox="1"/>
          <p:nvPr/>
        </p:nvSpPr>
        <p:spPr>
          <a:xfrm>
            <a:off x="5296465" y="4844599"/>
            <a:ext cx="688173" cy="198837"/>
          </a:xfrm>
          <a:prstGeom prst="rect">
            <a:avLst/>
          </a:prstGeom>
          <a:solidFill>
            <a:srgbClr val="002060"/>
          </a:solidFill>
        </p:spPr>
        <p:txBody>
          <a:bodyPr wrap="square" lIns="0" tIns="0" rIns="0" bIns="0" rtlCol="0">
            <a:spAutoFit/>
          </a:bodyPr>
          <a:lstStyle/>
          <a:p>
            <a:pPr algn="ctr" defTabSz="844083">
              <a:defRPr/>
            </a:pPr>
            <a:r>
              <a:rPr lang="ja-JP" altLang="en-US" sz="1292" dirty="0">
                <a:solidFill>
                  <a:prstClr val="white"/>
                </a:solidFill>
                <a:latin typeface="Calibri"/>
                <a:ea typeface="ＭＳ Ｐゴシック" panose="020B0600070205080204" pitchFamily="50" charset="-128"/>
              </a:rPr>
              <a:t>４</a:t>
            </a:r>
            <a:r>
              <a:rPr kumimoji="1" lang="ja-JP" altLang="en-US" sz="1292" dirty="0">
                <a:solidFill>
                  <a:prstClr val="white"/>
                </a:solidFill>
                <a:latin typeface="Calibri"/>
                <a:ea typeface="ＭＳ Ｐゴシック" panose="020B0600070205080204" pitchFamily="50" charset="-128"/>
              </a:rPr>
              <a:t>ケ月間</a:t>
            </a:r>
          </a:p>
        </p:txBody>
      </p:sp>
      <p:sp>
        <p:nvSpPr>
          <p:cNvPr id="171" name="テキスト ボックス 170">
            <a:extLst>
              <a:ext uri="{FF2B5EF4-FFF2-40B4-BE49-F238E27FC236}">
                <a16:creationId xmlns:a16="http://schemas.microsoft.com/office/drawing/2014/main" id="{5235FFF7-EDF3-4B2C-8D7F-F07E6FDEFB14}"/>
              </a:ext>
            </a:extLst>
          </p:cNvPr>
          <p:cNvSpPr txBox="1"/>
          <p:nvPr/>
        </p:nvSpPr>
        <p:spPr>
          <a:xfrm>
            <a:off x="6735253" y="5049532"/>
            <a:ext cx="440442" cy="1370572"/>
          </a:xfrm>
          <a:prstGeom prst="rect">
            <a:avLst/>
          </a:prstGeom>
          <a:noFill/>
        </p:spPr>
        <p:txBody>
          <a:bodyPr vert="eaVert" wrap="square" rtlCol="0">
            <a:spAutoFit/>
          </a:bodyPr>
          <a:lstStyle/>
          <a:p>
            <a:pPr defTabSz="844083">
              <a:defRPr/>
            </a:pPr>
            <a:r>
              <a:rPr kumimoji="1" lang="ja-JP" altLang="en-US" sz="1662" dirty="0">
                <a:solidFill>
                  <a:srgbClr val="002060"/>
                </a:solidFill>
                <a:latin typeface="Calibri"/>
                <a:ea typeface="ＭＳ Ｐゴシック" panose="020B0600070205080204" pitchFamily="50" charset="-128"/>
              </a:rPr>
              <a:t>計画見直し</a:t>
            </a:r>
          </a:p>
        </p:txBody>
      </p:sp>
      <p:sp>
        <p:nvSpPr>
          <p:cNvPr id="172" name="四角形: 角を丸くする 171">
            <a:extLst>
              <a:ext uri="{FF2B5EF4-FFF2-40B4-BE49-F238E27FC236}">
                <a16:creationId xmlns:a16="http://schemas.microsoft.com/office/drawing/2014/main" id="{479BA5D5-8825-4237-AF52-87004C52F3C8}"/>
              </a:ext>
            </a:extLst>
          </p:cNvPr>
          <p:cNvSpPr/>
          <p:nvPr/>
        </p:nvSpPr>
        <p:spPr>
          <a:xfrm>
            <a:off x="7203288" y="4983063"/>
            <a:ext cx="1704445" cy="1569977"/>
          </a:xfrm>
          <a:prstGeom prst="round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t"/>
          <a:lstStyle/>
          <a:p>
            <a:pPr defTabSz="844083">
              <a:defRPr/>
            </a:pPr>
            <a:r>
              <a:rPr kumimoji="1" lang="ja-JP" altLang="en-US" sz="1015" dirty="0">
                <a:solidFill>
                  <a:srgbClr val="002060"/>
                </a:solidFill>
                <a:latin typeface="Calibri"/>
                <a:ea typeface="ＭＳ Ｐゴシック" panose="020B0600070205080204" pitchFamily="50" charset="-128"/>
              </a:rPr>
              <a:t>「</a:t>
            </a:r>
            <a:r>
              <a:rPr lang="ja-JP" altLang="en-US" sz="1015" dirty="0">
                <a:solidFill>
                  <a:srgbClr val="002060"/>
                </a:solidFill>
                <a:latin typeface="Calibri"/>
                <a:ea typeface="ＭＳ Ｐゴシック" panose="020B0600070205080204" pitchFamily="50" charset="-128"/>
              </a:rPr>
              <a:t>訪問販売などの新しい出来事に遭遇した時や急な通院をする時のために</a:t>
            </a:r>
            <a:r>
              <a:rPr kumimoji="1" lang="ja-JP" altLang="en-US" sz="1015" dirty="0">
                <a:solidFill>
                  <a:srgbClr val="002060"/>
                </a:solidFill>
                <a:latin typeface="Calibri"/>
                <a:ea typeface="ＭＳ Ｐゴシック" panose="020B0600070205080204" pitchFamily="50" charset="-128"/>
              </a:rPr>
              <a:t>、地域定着支援を利用したいです。」</a:t>
            </a:r>
            <a:endParaRPr kumimoji="1" lang="en-US" altLang="ja-JP" sz="1015" dirty="0">
              <a:solidFill>
                <a:srgbClr val="002060"/>
              </a:solidFill>
              <a:latin typeface="Calibri"/>
              <a:ea typeface="ＭＳ Ｐゴシック" panose="020B0600070205080204" pitchFamily="50" charset="-128"/>
            </a:endParaRPr>
          </a:p>
          <a:p>
            <a:pPr defTabSz="844083">
              <a:defRPr/>
            </a:pPr>
            <a:r>
              <a:rPr kumimoji="1" lang="ja-JP" altLang="en-US" sz="1015" dirty="0">
                <a:solidFill>
                  <a:srgbClr val="002060"/>
                </a:solidFill>
                <a:latin typeface="Calibri"/>
                <a:ea typeface="ＭＳ Ｐゴシック" panose="020B0600070205080204" pitchFamily="50" charset="-128"/>
              </a:rPr>
              <a:t>「</a:t>
            </a:r>
            <a:r>
              <a:rPr lang="ja-JP" altLang="en-US" sz="1015" dirty="0">
                <a:solidFill>
                  <a:srgbClr val="002060"/>
                </a:solidFill>
                <a:latin typeface="Calibri"/>
                <a:ea typeface="ＭＳ Ｐゴシック" panose="020B0600070205080204" pitchFamily="50" charset="-128"/>
              </a:rPr>
              <a:t>新しい土地に随分慣れてきましたが、もう少しヘルパーさんと一緒に買い物を手伝って欲しいです。」</a:t>
            </a:r>
            <a:endParaRPr lang="en-US" altLang="ja-JP" sz="1015" dirty="0">
              <a:solidFill>
                <a:srgbClr val="002060"/>
              </a:solidFill>
              <a:latin typeface="Calibri"/>
              <a:ea typeface="ＭＳ Ｐゴシック" panose="020B0600070205080204" pitchFamily="50" charset="-128"/>
            </a:endParaRPr>
          </a:p>
        </p:txBody>
      </p:sp>
      <p:pic>
        <p:nvPicPr>
          <p:cNvPr id="45" name="図 44">
            <a:extLst>
              <a:ext uri="{FF2B5EF4-FFF2-40B4-BE49-F238E27FC236}">
                <a16:creationId xmlns:a16="http://schemas.microsoft.com/office/drawing/2014/main" id="{EC93DEEA-82B2-4E24-9414-C797FFAC72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92" y="951594"/>
            <a:ext cx="447833" cy="447833"/>
          </a:xfrm>
          <a:prstGeom prst="rect">
            <a:avLst/>
          </a:prstGeom>
        </p:spPr>
      </p:pic>
      <p:sp>
        <p:nvSpPr>
          <p:cNvPr id="46" name="テキスト ボックス 45">
            <a:extLst>
              <a:ext uri="{FF2B5EF4-FFF2-40B4-BE49-F238E27FC236}">
                <a16:creationId xmlns:a16="http://schemas.microsoft.com/office/drawing/2014/main" id="{9D848D43-E20F-494C-AAE4-8F2D699C2EAB}"/>
              </a:ext>
            </a:extLst>
          </p:cNvPr>
          <p:cNvSpPr txBox="1"/>
          <p:nvPr/>
        </p:nvSpPr>
        <p:spPr>
          <a:xfrm>
            <a:off x="185051" y="2185702"/>
            <a:ext cx="3370409" cy="1200521"/>
          </a:xfrm>
          <a:prstGeom prst="rect">
            <a:avLst/>
          </a:prstGeom>
          <a:solidFill>
            <a:srgbClr val="FF9999">
              <a:alpha val="88627"/>
            </a:srgbClr>
          </a:solidFill>
          <a:ln>
            <a:noFill/>
          </a:ln>
        </p:spPr>
        <p:txBody>
          <a:bodyPr wrap="square" rtlCol="0">
            <a:spAutoFit/>
          </a:bodyPr>
          <a:lstStyle/>
          <a:p>
            <a:pPr defTabSz="422041">
              <a:defRPr/>
            </a:pPr>
            <a:r>
              <a:rPr lang="ja-JP" altLang="en-US" sz="2215" dirty="0">
                <a:solidFill>
                  <a:srgbClr val="002060"/>
                </a:solidFill>
                <a:latin typeface="Calibri"/>
                <a:ea typeface="ＭＳ Ｐゴシック" panose="020B0600070205080204" pitchFamily="50" charset="-128"/>
              </a:rPr>
              <a:t>佐藤美咲</a:t>
            </a:r>
            <a:r>
              <a:rPr kumimoji="1" lang="ja-JP" altLang="en-US" sz="1662" dirty="0">
                <a:solidFill>
                  <a:srgbClr val="002060"/>
                </a:solidFill>
                <a:latin typeface="Calibri"/>
                <a:ea typeface="ＭＳ Ｐゴシック" panose="020B0600070205080204" pitchFamily="50" charset="-128"/>
              </a:rPr>
              <a:t>さん</a:t>
            </a:r>
            <a:endParaRPr lang="en-US" altLang="ja-JP" sz="2585" dirty="0">
              <a:solidFill>
                <a:srgbClr val="002060"/>
              </a:solidFill>
              <a:latin typeface="Calibri"/>
              <a:ea typeface="ＭＳ Ｐゴシック" panose="020B0600070205080204" pitchFamily="50" charset="-128"/>
            </a:endParaRPr>
          </a:p>
          <a:p>
            <a:pPr defTabSz="422041">
              <a:defRPr/>
            </a:pPr>
            <a:r>
              <a:rPr lang="ja-JP" altLang="en-US" sz="1662">
                <a:solidFill>
                  <a:srgbClr val="002060"/>
                </a:solidFill>
                <a:latin typeface="Calibri"/>
                <a:ea typeface="ＭＳ Ｐゴシック" panose="020B0600070205080204" pitchFamily="50" charset="-128"/>
              </a:rPr>
              <a:t>統合失調症（３３歳</a:t>
            </a:r>
            <a:r>
              <a:rPr lang="ja-JP" altLang="en-US" sz="1662" dirty="0">
                <a:solidFill>
                  <a:srgbClr val="002060"/>
                </a:solidFill>
                <a:latin typeface="Calibri"/>
                <a:ea typeface="ＭＳ Ｐゴシック" panose="020B0600070205080204" pitchFamily="50" charset="-128"/>
              </a:rPr>
              <a:t>・女性）</a:t>
            </a:r>
            <a:endParaRPr lang="en-US" altLang="ja-JP" sz="1662" dirty="0">
              <a:solidFill>
                <a:srgbClr val="002060"/>
              </a:solidFill>
              <a:latin typeface="Calibri"/>
              <a:ea typeface="ＭＳ Ｐゴシック" panose="020B0600070205080204" pitchFamily="50" charset="-128"/>
            </a:endParaRPr>
          </a:p>
          <a:p>
            <a:pPr defTabSz="422041">
              <a:defRPr/>
            </a:pPr>
            <a:r>
              <a:rPr lang="ja-JP" altLang="en-US" sz="1662" dirty="0">
                <a:solidFill>
                  <a:srgbClr val="002060"/>
                </a:solidFill>
                <a:latin typeface="Calibri"/>
                <a:ea typeface="ＭＳ Ｐゴシック" panose="020B0600070205080204" pitchFamily="50" charset="-128"/>
              </a:rPr>
              <a:t>グループホームを２年間利用して、隣町でのアパート暮らしを開始。</a:t>
            </a:r>
            <a:endParaRPr kumimoji="1" lang="en-US" altLang="ja-JP" sz="1662" dirty="0">
              <a:solidFill>
                <a:srgbClr val="002060"/>
              </a:solidFill>
              <a:latin typeface="Calibri"/>
              <a:ea typeface="ＭＳ Ｐゴシック" panose="020B0600070205080204" pitchFamily="50" charset="-128"/>
            </a:endParaRPr>
          </a:p>
        </p:txBody>
      </p:sp>
      <p:cxnSp>
        <p:nvCxnSpPr>
          <p:cNvPr id="47" name="直線コネクタ 46">
            <a:extLst>
              <a:ext uri="{FF2B5EF4-FFF2-40B4-BE49-F238E27FC236}">
                <a16:creationId xmlns:a16="http://schemas.microsoft.com/office/drawing/2014/main" id="{1CA6B2E3-763A-414D-86F3-CBA528F426ED}"/>
              </a:ext>
            </a:extLst>
          </p:cNvPr>
          <p:cNvCxnSpPr>
            <a:cxnSpLocks/>
          </p:cNvCxnSpPr>
          <p:nvPr/>
        </p:nvCxnSpPr>
        <p:spPr>
          <a:xfrm>
            <a:off x="4306124" y="4584250"/>
            <a:ext cx="0" cy="326818"/>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DC1D53B-72A7-4137-A666-327CD2C1BA80}"/>
              </a:ext>
            </a:extLst>
          </p:cNvPr>
          <p:cNvSpPr txBox="1"/>
          <p:nvPr/>
        </p:nvSpPr>
        <p:spPr>
          <a:xfrm>
            <a:off x="4081045" y="4995784"/>
            <a:ext cx="440442" cy="1370572"/>
          </a:xfrm>
          <a:prstGeom prst="rect">
            <a:avLst/>
          </a:prstGeom>
          <a:noFill/>
        </p:spPr>
        <p:txBody>
          <a:bodyPr vert="eaVert" wrap="square" rtlCol="0">
            <a:spAutoFit/>
          </a:bodyPr>
          <a:lstStyle/>
          <a:p>
            <a:pPr defTabSz="844083">
              <a:defRPr/>
            </a:pPr>
            <a:r>
              <a:rPr lang="ja-JP" altLang="en-US" sz="1662" dirty="0">
                <a:solidFill>
                  <a:srgbClr val="002060"/>
                </a:solidFill>
                <a:latin typeface="Calibri"/>
                <a:ea typeface="ＭＳ Ｐゴシック" panose="020B0600070205080204" pitchFamily="50" charset="-128"/>
              </a:rPr>
              <a:t>慣れ始める</a:t>
            </a:r>
            <a:endParaRPr kumimoji="1" lang="ja-JP" altLang="en-US" sz="1662" dirty="0">
              <a:solidFill>
                <a:srgbClr val="002060"/>
              </a:solidFill>
              <a:latin typeface="Calibri"/>
              <a:ea typeface="ＭＳ Ｐゴシック" panose="020B0600070205080204" pitchFamily="50" charset="-128"/>
            </a:endParaRPr>
          </a:p>
        </p:txBody>
      </p:sp>
      <p:pic>
        <p:nvPicPr>
          <p:cNvPr id="2" name="図 1"/>
          <p:cNvPicPr>
            <a:picLocks noChangeAspect="1"/>
          </p:cNvPicPr>
          <p:nvPr/>
        </p:nvPicPr>
        <p:blipFill>
          <a:blip r:embed="rId3"/>
          <a:stretch>
            <a:fillRect/>
          </a:stretch>
        </p:blipFill>
        <p:spPr>
          <a:xfrm>
            <a:off x="3476486" y="743392"/>
            <a:ext cx="464712" cy="565860"/>
          </a:xfrm>
          <a:prstGeom prst="rect">
            <a:avLst/>
          </a:prstGeom>
        </p:spPr>
      </p:pic>
      <p:pic>
        <p:nvPicPr>
          <p:cNvPr id="9" name="図 8"/>
          <p:cNvPicPr>
            <a:picLocks noChangeAspect="1"/>
          </p:cNvPicPr>
          <p:nvPr/>
        </p:nvPicPr>
        <p:blipFill>
          <a:blip r:embed="rId4"/>
          <a:stretch>
            <a:fillRect/>
          </a:stretch>
        </p:blipFill>
        <p:spPr>
          <a:xfrm>
            <a:off x="6457230" y="727154"/>
            <a:ext cx="517914" cy="571314"/>
          </a:xfrm>
          <a:prstGeom prst="rect">
            <a:avLst/>
          </a:prstGeom>
        </p:spPr>
      </p:pic>
      <p:pic>
        <p:nvPicPr>
          <p:cNvPr id="15" name="図 14"/>
          <p:cNvPicPr>
            <a:picLocks noChangeAspect="1"/>
          </p:cNvPicPr>
          <p:nvPr/>
        </p:nvPicPr>
        <p:blipFill>
          <a:blip r:embed="rId5"/>
          <a:stretch>
            <a:fillRect/>
          </a:stretch>
        </p:blipFill>
        <p:spPr>
          <a:xfrm>
            <a:off x="644745" y="1055749"/>
            <a:ext cx="602059" cy="757081"/>
          </a:xfrm>
          <a:prstGeom prst="rect">
            <a:avLst/>
          </a:prstGeom>
        </p:spPr>
      </p:pic>
      <p:pic>
        <p:nvPicPr>
          <p:cNvPr id="18" name="図 17"/>
          <p:cNvPicPr>
            <a:picLocks noChangeAspect="1"/>
          </p:cNvPicPr>
          <p:nvPr/>
        </p:nvPicPr>
        <p:blipFill>
          <a:blip r:embed="rId6"/>
          <a:stretch>
            <a:fillRect/>
          </a:stretch>
        </p:blipFill>
        <p:spPr>
          <a:xfrm>
            <a:off x="3031603" y="785765"/>
            <a:ext cx="529944" cy="494394"/>
          </a:xfrm>
          <a:prstGeom prst="rect">
            <a:avLst/>
          </a:prstGeom>
        </p:spPr>
      </p:pic>
      <p:pic>
        <p:nvPicPr>
          <p:cNvPr id="19" name="図 18"/>
          <p:cNvPicPr>
            <a:picLocks noChangeAspect="1"/>
          </p:cNvPicPr>
          <p:nvPr/>
        </p:nvPicPr>
        <p:blipFill>
          <a:blip r:embed="rId7">
            <a:extLst>
              <a:ext uri="{BEBA8EAE-BF5A-486C-A8C5-ECC9F3942E4B}">
                <a14:imgProps xmlns:a14="http://schemas.microsoft.com/office/drawing/2010/main">
                  <a14:imgLayer r:embed="rId8">
                    <a14:imgEffect>
                      <a14:backgroundRemoval t="0" b="56375" l="6654" r="97412">
                        <a14:foregroundMark x1="23845" y1="19000" x2="23845" y2="19000"/>
                      </a14:backgroundRemoval>
                    </a14:imgEffect>
                  </a14:imgLayer>
                </a14:imgProps>
              </a:ext>
            </a:extLst>
          </a:blip>
          <a:stretch>
            <a:fillRect/>
          </a:stretch>
        </p:blipFill>
        <p:spPr>
          <a:xfrm>
            <a:off x="3945396" y="843239"/>
            <a:ext cx="467909" cy="691916"/>
          </a:xfrm>
          <a:prstGeom prst="rect">
            <a:avLst/>
          </a:prstGeom>
        </p:spPr>
      </p:pic>
      <p:sp>
        <p:nvSpPr>
          <p:cNvPr id="43" name="テキスト ボックス 42">
            <a:extLst>
              <a:ext uri="{FF2B5EF4-FFF2-40B4-BE49-F238E27FC236}">
                <a16:creationId xmlns:a16="http://schemas.microsoft.com/office/drawing/2014/main" id="{7D7E5106-E5D6-4CB4-8E8C-B56C36E43D2A}"/>
              </a:ext>
            </a:extLst>
          </p:cNvPr>
          <p:cNvSpPr txBox="1"/>
          <p:nvPr/>
        </p:nvSpPr>
        <p:spPr>
          <a:xfrm>
            <a:off x="185050" y="277828"/>
            <a:ext cx="6272179" cy="338554"/>
          </a:xfrm>
          <a:prstGeom prst="rect">
            <a:avLst/>
          </a:prstGeom>
          <a:noFill/>
        </p:spPr>
        <p:txBody>
          <a:bodyPr wrap="square">
            <a:spAutoFit/>
          </a:bodyPr>
          <a:lstStyle/>
          <a:p>
            <a:r>
              <a:rPr lang="en-US" altLang="ja-JP" sz="1600" dirty="0">
                <a:latin typeface="Meiryo UI" panose="020B0604030504040204" pitchFamily="50" charset="-128"/>
                <a:ea typeface="Meiryo UI" panose="020B0604030504040204" pitchFamily="50" charset="-128"/>
              </a:rPr>
              <a:t>B</a:t>
            </a:r>
            <a:r>
              <a:rPr lang="ja-JP" altLang="en-US" sz="1600" dirty="0">
                <a:latin typeface="Meiryo UI" panose="020B0604030504040204" pitchFamily="50" charset="-128"/>
                <a:ea typeface="Meiryo UI" panose="020B0604030504040204" pitchFamily="50" charset="-128"/>
              </a:rPr>
              <a:t>　グループホームから退居し、自立生活援助を利用する例</a:t>
            </a:r>
            <a:endParaRPr lang="en-US" altLang="ja-JP" sz="1600" dirty="0">
              <a:latin typeface="Meiryo UI" panose="020B0604030504040204" pitchFamily="50" charset="-128"/>
              <a:ea typeface="Meiryo UI" panose="020B0604030504040204" pitchFamily="50" charset="-128"/>
            </a:endParaRPr>
          </a:p>
        </p:txBody>
      </p:sp>
      <p:sp>
        <p:nvSpPr>
          <p:cNvPr id="44" name="スライド番号プレースホルダー 3">
            <a:extLst>
              <a:ext uri="{FF2B5EF4-FFF2-40B4-BE49-F238E27FC236}">
                <a16:creationId xmlns:a16="http://schemas.microsoft.com/office/drawing/2014/main" id="{2F98FBA1-1B29-4F5E-BE36-D588204EFDF8}"/>
              </a:ext>
            </a:extLst>
          </p:cNvPr>
          <p:cNvSpPr>
            <a:spLocks noGrp="1"/>
          </p:cNvSpPr>
          <p:nvPr>
            <p:ph type="sldNum" sz="quarter" idx="12"/>
          </p:nvPr>
        </p:nvSpPr>
        <p:spPr>
          <a:xfrm>
            <a:off x="6457950" y="6486983"/>
            <a:ext cx="2057400" cy="365125"/>
          </a:xfrm>
        </p:spPr>
        <p:txBody>
          <a:bodyPr/>
          <a:lstStyle/>
          <a:p>
            <a:fld id="{5FDA2957-D8DF-433F-96C1-785BB98D1D08}" type="slidenum">
              <a:rPr kumimoji="1" lang="ja-JP" altLang="en-US" smtClean="0"/>
              <a:t>39</a:t>
            </a:fld>
            <a:endParaRPr kumimoji="1" lang="ja-JP" altLang="en-US"/>
          </a:p>
        </p:txBody>
      </p:sp>
    </p:spTree>
    <p:extLst>
      <p:ext uri="{BB962C8B-B14F-4D97-AF65-F5344CB8AC3E}">
        <p14:creationId xmlns:p14="http://schemas.microsoft.com/office/powerpoint/2010/main" val="2473030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ホームベース 60">
            <a:extLst>
              <a:ext uri="{FF2B5EF4-FFF2-40B4-BE49-F238E27FC236}">
                <a16:creationId xmlns:a16="http://schemas.microsoft.com/office/drawing/2014/main" id="{4F549935-B55C-4005-9A1E-708AB00180BA}"/>
              </a:ext>
            </a:extLst>
          </p:cNvPr>
          <p:cNvSpPr/>
          <p:nvPr/>
        </p:nvSpPr>
        <p:spPr>
          <a:xfrm>
            <a:off x="2733630" y="3891435"/>
            <a:ext cx="6056226" cy="150267"/>
          </a:xfrm>
          <a:prstGeom prst="homePlate">
            <a:avLst/>
          </a:prstGeom>
          <a:solidFill>
            <a:srgbClr val="00B05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831" b="1" dirty="0">
                <a:solidFill>
                  <a:srgbClr val="002060"/>
                </a:solidFill>
                <a:latin typeface="Calibri"/>
                <a:ea typeface="ＭＳ Ｐゴシック" panose="020B0600070205080204" pitchFamily="50" charset="-128"/>
              </a:rPr>
              <a:t>計画</a:t>
            </a:r>
            <a:r>
              <a:rPr kumimoji="1" lang="ja-JP" altLang="en-US" sz="831" b="1">
                <a:solidFill>
                  <a:srgbClr val="002060"/>
                </a:solidFill>
                <a:latin typeface="Calibri"/>
                <a:ea typeface="ＭＳ Ｐゴシック" panose="020B0600070205080204" pitchFamily="50" charset="-128"/>
              </a:rPr>
              <a:t>相談支援（モニタリング</a:t>
            </a:r>
            <a:r>
              <a:rPr kumimoji="1" lang="ja-JP" altLang="en-US" sz="831" b="1" dirty="0">
                <a:solidFill>
                  <a:srgbClr val="002060"/>
                </a:solidFill>
                <a:latin typeface="Calibri"/>
                <a:ea typeface="ＭＳ Ｐゴシック" panose="020B0600070205080204" pitchFamily="50" charset="-128"/>
              </a:rPr>
              <a:t>：毎月）</a:t>
            </a:r>
          </a:p>
        </p:txBody>
      </p:sp>
      <p:sp>
        <p:nvSpPr>
          <p:cNvPr id="4" name="スライド番号プレースホルダー 3">
            <a:extLst>
              <a:ext uri="{FF2B5EF4-FFF2-40B4-BE49-F238E27FC236}">
                <a16:creationId xmlns:a16="http://schemas.microsoft.com/office/drawing/2014/main" id="{183D7EE6-3D06-45AB-ACD9-CD4C680594A7}"/>
              </a:ext>
            </a:extLst>
          </p:cNvPr>
          <p:cNvSpPr>
            <a:spLocks noGrp="1"/>
          </p:cNvSpPr>
          <p:nvPr>
            <p:ph type="sldNum" sz="quarter" idx="12"/>
          </p:nvPr>
        </p:nvSpPr>
        <p:spPr>
          <a:xfrm>
            <a:off x="6457950" y="6486983"/>
            <a:ext cx="2057400" cy="365125"/>
          </a:xfrm>
        </p:spPr>
        <p:txBody>
          <a:bodyPr/>
          <a:lstStyle/>
          <a:p>
            <a:pPr defTabSz="844083">
              <a:defRPr/>
            </a:pPr>
            <a:fld id="{F1F3852E-26CA-4289-AEF2-BFA90C44DCC3}" type="slidenum">
              <a:rPr kumimoji="1" lang="ja-JP" altLang="en-US">
                <a:solidFill>
                  <a:prstClr val="black">
                    <a:tint val="75000"/>
                  </a:prstClr>
                </a:solidFill>
                <a:latin typeface="Calibri"/>
                <a:ea typeface="ＭＳ Ｐゴシック" panose="020B0600070205080204" pitchFamily="50" charset="-128"/>
              </a:rPr>
              <a:pPr defTabSz="844083">
                <a:defRPr/>
              </a:pPr>
              <a:t>40</a:t>
            </a:fld>
            <a:endParaRPr kumimoji="1" lang="ja-JP" altLang="en-US">
              <a:solidFill>
                <a:prstClr val="black">
                  <a:tint val="75000"/>
                </a:prstClr>
              </a:solidFill>
              <a:latin typeface="Calibri"/>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3C9F3E63-2F8F-4D52-95AF-6A215C060BEA}"/>
              </a:ext>
            </a:extLst>
          </p:cNvPr>
          <p:cNvSpPr/>
          <p:nvPr/>
        </p:nvSpPr>
        <p:spPr>
          <a:xfrm>
            <a:off x="195722" y="703774"/>
            <a:ext cx="8778477" cy="139906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3231" rIns="33231" rtlCol="0" anchor="t" anchorCtr="0"/>
          <a:lstStyle/>
          <a:p>
            <a:pPr defTabSz="844083">
              <a:defRPr/>
            </a:pPr>
            <a:r>
              <a:rPr kumimoji="1" lang="ja-JP" altLang="en-US" sz="1292" dirty="0">
                <a:solidFill>
                  <a:prstClr val="black"/>
                </a:solidFill>
                <a:latin typeface="ＭＳ Ｐゴシック" panose="020B0600070205080204" pitchFamily="50" charset="-128"/>
                <a:ea typeface="ＭＳ Ｐゴシック" panose="020B0600070205080204" pitchFamily="50" charset="-128"/>
              </a:rPr>
              <a:t>　</a:t>
            </a:r>
          </a:p>
        </p:txBody>
      </p:sp>
      <p:sp>
        <p:nvSpPr>
          <p:cNvPr id="8" name="右矢印吹き出し 56">
            <a:extLst>
              <a:ext uri="{FF2B5EF4-FFF2-40B4-BE49-F238E27FC236}">
                <a16:creationId xmlns:a16="http://schemas.microsoft.com/office/drawing/2014/main" id="{0458ED96-FDF3-432B-8805-BB1620F17025}"/>
              </a:ext>
            </a:extLst>
          </p:cNvPr>
          <p:cNvSpPr/>
          <p:nvPr/>
        </p:nvSpPr>
        <p:spPr>
          <a:xfrm>
            <a:off x="3043215" y="789302"/>
            <a:ext cx="5864518" cy="478717"/>
          </a:xfrm>
          <a:prstGeom prst="rightArrowCallout">
            <a:avLst>
              <a:gd name="adj1" fmla="val 48140"/>
              <a:gd name="adj2" fmla="val 34834"/>
              <a:gd name="adj3" fmla="val 21537"/>
              <a:gd name="adj4" fmla="val 65924"/>
            </a:avLst>
          </a:prstGeom>
          <a:solidFill>
            <a:schemeClr val="accent5">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kumimoji="1" lang="ja-JP" altLang="en-US" sz="1662">
              <a:solidFill>
                <a:prstClr val="white"/>
              </a:solidFill>
              <a:latin typeface="Calibri"/>
              <a:ea typeface="ＭＳ Ｐゴシック" panose="020B0600070205080204" pitchFamily="50" charset="-128"/>
            </a:endParaRPr>
          </a:p>
        </p:txBody>
      </p:sp>
      <p:sp>
        <p:nvSpPr>
          <p:cNvPr id="11" name="ホームベース 60">
            <a:extLst>
              <a:ext uri="{FF2B5EF4-FFF2-40B4-BE49-F238E27FC236}">
                <a16:creationId xmlns:a16="http://schemas.microsoft.com/office/drawing/2014/main" id="{53AD84A6-D7B0-4442-8ABF-BE0459480E3A}"/>
              </a:ext>
            </a:extLst>
          </p:cNvPr>
          <p:cNvSpPr/>
          <p:nvPr/>
        </p:nvSpPr>
        <p:spPr>
          <a:xfrm>
            <a:off x="6792445" y="1438022"/>
            <a:ext cx="1668778" cy="253468"/>
          </a:xfrm>
          <a:prstGeom prst="homePlate">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1108" b="1" dirty="0">
                <a:solidFill>
                  <a:srgbClr val="002060"/>
                </a:solidFill>
                <a:latin typeface="Calibri"/>
                <a:ea typeface="ＭＳ Ｐゴシック" panose="020B0600070205080204" pitchFamily="50" charset="-128"/>
              </a:rPr>
              <a:t>地域定着支援</a:t>
            </a:r>
          </a:p>
        </p:txBody>
      </p:sp>
      <p:sp>
        <p:nvSpPr>
          <p:cNvPr id="12" name="テキスト ボックス 11">
            <a:extLst>
              <a:ext uri="{FF2B5EF4-FFF2-40B4-BE49-F238E27FC236}">
                <a16:creationId xmlns:a16="http://schemas.microsoft.com/office/drawing/2014/main" id="{E065EAD5-8868-428F-BF10-E672776024F2}"/>
              </a:ext>
            </a:extLst>
          </p:cNvPr>
          <p:cNvSpPr txBox="1"/>
          <p:nvPr/>
        </p:nvSpPr>
        <p:spPr>
          <a:xfrm>
            <a:off x="7192690" y="950532"/>
            <a:ext cx="1063349" cy="156197"/>
          </a:xfrm>
          <a:prstGeom prst="rect">
            <a:avLst/>
          </a:prstGeom>
          <a:noFill/>
        </p:spPr>
        <p:txBody>
          <a:bodyPr wrap="square" lIns="0" tIns="0" rIns="0" bIns="0" rtlCol="0">
            <a:spAutoFit/>
          </a:bodyPr>
          <a:lstStyle/>
          <a:p>
            <a:pPr defTabSz="844083">
              <a:defRPr/>
            </a:pPr>
            <a:r>
              <a:rPr kumimoji="1" lang="ja-JP" altLang="en-US" sz="1015" b="1" dirty="0">
                <a:solidFill>
                  <a:srgbClr val="002060"/>
                </a:solidFill>
                <a:latin typeface="ＭＳ Ｐゴシック" panose="020B0600070205080204" pitchFamily="50" charset="-128"/>
                <a:ea typeface="ＭＳ Ｐゴシック" panose="020B0600070205080204" pitchFamily="50" charset="-128"/>
              </a:rPr>
              <a:t>地域生活の継続</a:t>
            </a:r>
          </a:p>
        </p:txBody>
      </p:sp>
      <p:sp>
        <p:nvSpPr>
          <p:cNvPr id="13" name="右矢印 85">
            <a:extLst>
              <a:ext uri="{FF2B5EF4-FFF2-40B4-BE49-F238E27FC236}">
                <a16:creationId xmlns:a16="http://schemas.microsoft.com/office/drawing/2014/main" id="{387FA5E8-EDCF-44EA-B191-413D35B463DB}"/>
              </a:ext>
            </a:extLst>
          </p:cNvPr>
          <p:cNvSpPr/>
          <p:nvPr/>
        </p:nvSpPr>
        <p:spPr>
          <a:xfrm>
            <a:off x="1423671" y="814241"/>
            <a:ext cx="527956" cy="451328"/>
          </a:xfrm>
          <a:prstGeom prst="rightArrow">
            <a:avLst/>
          </a:pr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kumimoji="1" lang="ja-JP" altLang="en-US" sz="923" b="1" dirty="0">
              <a:solidFill>
                <a:srgbClr val="002060"/>
              </a:solidFill>
              <a:latin typeface="Calibri"/>
              <a:ea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E6640E57-201A-41BB-9F71-B47FE3D2B88B}"/>
              </a:ext>
            </a:extLst>
          </p:cNvPr>
          <p:cNvSpPr txBox="1"/>
          <p:nvPr/>
        </p:nvSpPr>
        <p:spPr>
          <a:xfrm>
            <a:off x="3875429" y="830755"/>
            <a:ext cx="2842072" cy="412753"/>
          </a:xfrm>
          <a:prstGeom prst="rect">
            <a:avLst/>
          </a:prstGeom>
          <a:solidFill>
            <a:schemeClr val="bg1"/>
          </a:solidFill>
          <a:ln w="12700">
            <a:solidFill>
              <a:schemeClr val="tx1"/>
            </a:solidFill>
          </a:ln>
        </p:spPr>
        <p:txBody>
          <a:bodyPr wrap="square" lIns="0" tIns="0" rIns="0" bIns="0" rtlCol="0" anchor="ctr" anchorCtr="0">
            <a:noAutofit/>
          </a:bodyPr>
          <a:lstStyle/>
          <a:p>
            <a:pPr defTabSz="844083">
              <a:defRPr/>
            </a:pPr>
            <a:r>
              <a:rPr kumimoji="1" lang="ja-JP" altLang="en-US" sz="969" b="1" dirty="0">
                <a:solidFill>
                  <a:srgbClr val="002060"/>
                </a:solidFill>
                <a:latin typeface="ＭＳ Ｐゴシック" panose="020B0600070205080204" pitchFamily="50" charset="-128"/>
                <a:ea typeface="ＭＳ Ｐゴシック" panose="020B0600070205080204" pitchFamily="50" charset="-128"/>
              </a:rPr>
              <a:t>　　　　　　　</a:t>
            </a:r>
            <a:r>
              <a:rPr kumimoji="1" lang="ja-JP" altLang="en-US" sz="969" b="1">
                <a:solidFill>
                  <a:srgbClr val="002060"/>
                </a:solidFill>
                <a:latin typeface="ＭＳ Ｐゴシック" panose="020B0600070205080204" pitchFamily="50" charset="-128"/>
                <a:ea typeface="ＭＳ Ｐゴシック" panose="020B0600070205080204" pitchFamily="50" charset="-128"/>
              </a:rPr>
              <a:t>日中活動（自立</a:t>
            </a:r>
            <a:r>
              <a:rPr kumimoji="1" lang="ja-JP" altLang="en-US" sz="969" b="1" dirty="0">
                <a:solidFill>
                  <a:srgbClr val="002060"/>
                </a:solidFill>
                <a:latin typeface="ＭＳ Ｐゴシック" panose="020B0600070205080204" pitchFamily="50" charset="-128"/>
                <a:ea typeface="ＭＳ Ｐゴシック" panose="020B0600070205080204" pitchFamily="50" charset="-128"/>
              </a:rPr>
              <a:t>訓練、就労移行支援 等）</a:t>
            </a:r>
            <a:endParaRPr kumimoji="1" lang="en-US" altLang="ja-JP" sz="969" b="1" dirty="0">
              <a:solidFill>
                <a:srgbClr val="002060"/>
              </a:solidFill>
              <a:latin typeface="ＭＳ Ｐゴシック" panose="020B0600070205080204" pitchFamily="50" charset="-128"/>
              <a:ea typeface="ＭＳ Ｐゴシック" panose="020B0600070205080204" pitchFamily="50" charset="-128"/>
            </a:endParaRPr>
          </a:p>
          <a:p>
            <a:pPr defTabSz="844083">
              <a:defRPr/>
            </a:pPr>
            <a:r>
              <a:rPr kumimoji="1" lang="ja-JP" altLang="en-US" sz="969" b="1" dirty="0">
                <a:solidFill>
                  <a:srgbClr val="002060"/>
                </a:solidFill>
                <a:latin typeface="ＭＳ Ｐゴシック" panose="020B0600070205080204" pitchFamily="50" charset="-128"/>
                <a:ea typeface="ＭＳ Ｐゴシック" panose="020B0600070205080204" pitchFamily="50" charset="-128"/>
              </a:rPr>
              <a:t>　　　　　　　</a:t>
            </a:r>
            <a:r>
              <a:rPr kumimoji="1" lang="ja-JP" altLang="en-US" sz="969" b="1">
                <a:solidFill>
                  <a:srgbClr val="002060"/>
                </a:solidFill>
                <a:latin typeface="ＭＳ Ｐゴシック" panose="020B0600070205080204" pitchFamily="50" charset="-128"/>
                <a:ea typeface="ＭＳ Ｐゴシック" panose="020B0600070205080204" pitchFamily="50" charset="-128"/>
              </a:rPr>
              <a:t>居宅ｻｰﾋﾞｽ（居宅</a:t>
            </a:r>
            <a:r>
              <a:rPr kumimoji="1" lang="ja-JP" altLang="en-US" sz="969" b="1" dirty="0">
                <a:solidFill>
                  <a:srgbClr val="002060"/>
                </a:solidFill>
                <a:latin typeface="ＭＳ Ｐゴシック" panose="020B0600070205080204" pitchFamily="50" charset="-128"/>
                <a:ea typeface="ＭＳ Ｐゴシック" panose="020B0600070205080204" pitchFamily="50" charset="-128"/>
              </a:rPr>
              <a:t>介護 等）</a:t>
            </a:r>
            <a:endParaRPr kumimoji="1" lang="en-US" altLang="ja-JP" sz="969" b="1" dirty="0">
              <a:solidFill>
                <a:srgbClr val="002060"/>
              </a:solidFill>
              <a:latin typeface="ＭＳ Ｐゴシック" panose="020B0600070205080204" pitchFamily="50" charset="-128"/>
              <a:ea typeface="ＭＳ Ｐゴシック" panose="020B0600070205080204" pitchFamily="50" charset="-128"/>
            </a:endParaRPr>
          </a:p>
        </p:txBody>
      </p:sp>
      <p:sp>
        <p:nvSpPr>
          <p:cNvPr id="109" name="ホームベース 468">
            <a:extLst>
              <a:ext uri="{FF2B5EF4-FFF2-40B4-BE49-F238E27FC236}">
                <a16:creationId xmlns:a16="http://schemas.microsoft.com/office/drawing/2014/main" id="{E7A0DD17-3E95-47C8-AB46-E5880864D5D8}"/>
              </a:ext>
            </a:extLst>
          </p:cNvPr>
          <p:cNvSpPr/>
          <p:nvPr/>
        </p:nvSpPr>
        <p:spPr>
          <a:xfrm>
            <a:off x="3043215" y="1368464"/>
            <a:ext cx="3679025" cy="359491"/>
          </a:xfrm>
          <a:prstGeom prst="homePlate">
            <a:avLst/>
          </a:prstGeom>
          <a:solidFill>
            <a:srgbClr val="FFC000"/>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r>
              <a:rPr kumimoji="1" lang="ja-JP" altLang="en-US" sz="1477"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自立生活援助</a:t>
            </a:r>
          </a:p>
        </p:txBody>
      </p:sp>
      <p:sp>
        <p:nvSpPr>
          <p:cNvPr id="126" name="ホームベース 60">
            <a:extLst>
              <a:ext uri="{FF2B5EF4-FFF2-40B4-BE49-F238E27FC236}">
                <a16:creationId xmlns:a16="http://schemas.microsoft.com/office/drawing/2014/main" id="{86CC7849-0F68-45C1-B746-59AD85106009}"/>
              </a:ext>
            </a:extLst>
          </p:cNvPr>
          <p:cNvSpPr/>
          <p:nvPr/>
        </p:nvSpPr>
        <p:spPr>
          <a:xfrm>
            <a:off x="3043214" y="1802054"/>
            <a:ext cx="5520522" cy="213047"/>
          </a:xfrm>
          <a:prstGeom prst="homePlate">
            <a:avLst/>
          </a:prstGeom>
          <a:solidFill>
            <a:srgbClr val="00B050">
              <a:alpha val="7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1108" b="1" dirty="0">
                <a:solidFill>
                  <a:srgbClr val="002060"/>
                </a:solidFill>
                <a:latin typeface="Calibri"/>
                <a:ea typeface="ＭＳ Ｐゴシック" panose="020B0600070205080204" pitchFamily="50" charset="-128"/>
              </a:rPr>
              <a:t>計画相談支援</a:t>
            </a:r>
          </a:p>
        </p:txBody>
      </p:sp>
      <p:sp>
        <p:nvSpPr>
          <p:cNvPr id="140" name="正方形/長方形 139">
            <a:extLst>
              <a:ext uri="{FF2B5EF4-FFF2-40B4-BE49-F238E27FC236}">
                <a16:creationId xmlns:a16="http://schemas.microsoft.com/office/drawing/2014/main" id="{1B8E9342-920F-40F4-AC6A-832A5A1703F9}"/>
              </a:ext>
            </a:extLst>
          </p:cNvPr>
          <p:cNvSpPr/>
          <p:nvPr/>
        </p:nvSpPr>
        <p:spPr>
          <a:xfrm>
            <a:off x="4485305" y="2191368"/>
            <a:ext cx="4488895" cy="119322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4083">
              <a:defRPr/>
            </a:pPr>
            <a:r>
              <a:rPr kumimoji="1" lang="ja-JP" altLang="en-US" sz="1400" dirty="0">
                <a:solidFill>
                  <a:srgbClr val="002060"/>
                </a:solidFill>
                <a:latin typeface="Calibri"/>
                <a:ea typeface="ＭＳ Ｐゴシック" panose="020B0600070205080204" pitchFamily="50" charset="-128"/>
              </a:rPr>
              <a:t>背景：母</a:t>
            </a:r>
            <a:r>
              <a:rPr kumimoji="1" lang="ja-JP" altLang="en-US" sz="1400">
                <a:solidFill>
                  <a:srgbClr val="002060"/>
                </a:solidFill>
                <a:latin typeface="Calibri"/>
                <a:ea typeface="ＭＳ Ｐゴシック" panose="020B0600070205080204" pitchFamily="50" charset="-128"/>
              </a:rPr>
              <a:t>、兄（４２歳</a:t>
            </a:r>
            <a:r>
              <a:rPr kumimoji="1" lang="ja-JP" altLang="en-US" sz="1400" dirty="0">
                <a:solidFill>
                  <a:srgbClr val="002060"/>
                </a:solidFill>
                <a:latin typeface="Calibri"/>
                <a:ea typeface="ＭＳ Ｐゴシック" panose="020B0600070205080204" pitchFamily="50" charset="-128"/>
              </a:rPr>
              <a:t>）と３人暮らしだったが、１年前に母が急死</a:t>
            </a:r>
            <a:r>
              <a:rPr kumimoji="1" lang="ja-JP" altLang="en-US" sz="1400">
                <a:solidFill>
                  <a:srgbClr val="002060"/>
                </a:solidFill>
                <a:latin typeface="Calibri"/>
                <a:ea typeface="ＭＳ Ｐゴシック" panose="020B0600070205080204" pitchFamily="50" charset="-128"/>
              </a:rPr>
              <a:t>して兄（仕事</a:t>
            </a:r>
            <a:r>
              <a:rPr kumimoji="1" lang="ja-JP" altLang="en-US" sz="1400" dirty="0">
                <a:solidFill>
                  <a:srgbClr val="002060"/>
                </a:solidFill>
                <a:latin typeface="Calibri"/>
                <a:ea typeface="ＭＳ Ｐゴシック" panose="020B0600070205080204" pitchFamily="50" charset="-128"/>
              </a:rPr>
              <a:t>多忙）と２人暮らしになる。母が亡くなった頃から外出する姿を見かけなくなり、心配した民生委員が訪問したところ、兄もどのように支援したら</a:t>
            </a:r>
            <a:r>
              <a:rPr kumimoji="1" lang="ja-JP" altLang="en-US" sz="1400">
                <a:solidFill>
                  <a:srgbClr val="002060"/>
                </a:solidFill>
                <a:latin typeface="Calibri"/>
                <a:ea typeface="ＭＳ Ｐゴシック" panose="020B0600070205080204" pitchFamily="50" charset="-128"/>
              </a:rPr>
              <a:t>いいか（入浴</a:t>
            </a:r>
            <a:r>
              <a:rPr kumimoji="1" lang="ja-JP" altLang="en-US" sz="1400" dirty="0">
                <a:solidFill>
                  <a:srgbClr val="002060"/>
                </a:solidFill>
                <a:latin typeface="Calibri"/>
                <a:ea typeface="ＭＳ Ｐゴシック" panose="020B0600070205080204" pitchFamily="50" charset="-128"/>
              </a:rPr>
              <a:t>、身だしなみ）手をこまねいていた。</a:t>
            </a:r>
            <a:endParaRPr kumimoji="1" lang="en-US" altLang="ja-JP" sz="1400" dirty="0">
              <a:solidFill>
                <a:srgbClr val="002060"/>
              </a:solidFill>
              <a:latin typeface="Calibri"/>
              <a:ea typeface="ＭＳ Ｐゴシック" panose="020B0600070205080204" pitchFamily="50" charset="-128"/>
            </a:endParaRPr>
          </a:p>
        </p:txBody>
      </p:sp>
      <p:cxnSp>
        <p:nvCxnSpPr>
          <p:cNvPr id="144" name="直線矢印コネクタ 143">
            <a:extLst>
              <a:ext uri="{FF2B5EF4-FFF2-40B4-BE49-F238E27FC236}">
                <a16:creationId xmlns:a16="http://schemas.microsoft.com/office/drawing/2014/main" id="{73C2C90A-F0DF-4342-B892-65B842AC0ACC}"/>
              </a:ext>
            </a:extLst>
          </p:cNvPr>
          <p:cNvCxnSpPr/>
          <p:nvPr/>
        </p:nvCxnSpPr>
        <p:spPr>
          <a:xfrm>
            <a:off x="204558" y="4226627"/>
            <a:ext cx="8703175" cy="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直線コネクタ 145">
            <a:extLst>
              <a:ext uri="{FF2B5EF4-FFF2-40B4-BE49-F238E27FC236}">
                <a16:creationId xmlns:a16="http://schemas.microsoft.com/office/drawing/2014/main" id="{1CA6B2E3-763A-414D-86F3-CBA528F426ED}"/>
              </a:ext>
            </a:extLst>
          </p:cNvPr>
          <p:cNvCxnSpPr>
            <a:cxnSpLocks/>
          </p:cNvCxnSpPr>
          <p:nvPr/>
        </p:nvCxnSpPr>
        <p:spPr>
          <a:xfrm>
            <a:off x="1833990" y="4090842"/>
            <a:ext cx="0" cy="326818"/>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0" name="テキスト ボックス 149">
            <a:extLst>
              <a:ext uri="{FF2B5EF4-FFF2-40B4-BE49-F238E27FC236}">
                <a16:creationId xmlns:a16="http://schemas.microsoft.com/office/drawing/2014/main" id="{EDC1D53B-72A7-4137-A666-327CD2C1BA80}"/>
              </a:ext>
            </a:extLst>
          </p:cNvPr>
          <p:cNvSpPr txBox="1"/>
          <p:nvPr/>
        </p:nvSpPr>
        <p:spPr>
          <a:xfrm>
            <a:off x="724143" y="4477577"/>
            <a:ext cx="411972" cy="2116654"/>
          </a:xfrm>
          <a:prstGeom prst="rect">
            <a:avLst/>
          </a:prstGeom>
          <a:noFill/>
        </p:spPr>
        <p:txBody>
          <a:bodyPr vert="eaVert" wrap="square" rtlCol="0">
            <a:spAutoFit/>
          </a:bodyPr>
          <a:lstStyle/>
          <a:p>
            <a:pPr defTabSz="844083">
              <a:defRPr/>
            </a:pPr>
            <a:r>
              <a:rPr kumimoji="1" lang="ja-JP" altLang="en-US" sz="1477" dirty="0">
                <a:solidFill>
                  <a:srgbClr val="002060"/>
                </a:solidFill>
                <a:latin typeface="Calibri"/>
                <a:ea typeface="ＭＳ Ｐゴシック" panose="020B0600070205080204" pitchFamily="50" charset="-128"/>
              </a:rPr>
              <a:t>母急死→兄と２人暮らし</a:t>
            </a:r>
            <a:endParaRPr kumimoji="1" lang="en-US" altLang="ja-JP" sz="1477" dirty="0">
              <a:solidFill>
                <a:srgbClr val="002060"/>
              </a:solidFill>
              <a:latin typeface="Calibri"/>
              <a:ea typeface="ＭＳ Ｐゴシック" panose="020B0600070205080204" pitchFamily="50" charset="-128"/>
            </a:endParaRPr>
          </a:p>
        </p:txBody>
      </p:sp>
      <p:cxnSp>
        <p:nvCxnSpPr>
          <p:cNvPr id="152" name="直線コネクタ 151">
            <a:extLst>
              <a:ext uri="{FF2B5EF4-FFF2-40B4-BE49-F238E27FC236}">
                <a16:creationId xmlns:a16="http://schemas.microsoft.com/office/drawing/2014/main" id="{452D93DE-1F6C-48CD-AF36-055CBE3CDF43}"/>
              </a:ext>
            </a:extLst>
          </p:cNvPr>
          <p:cNvCxnSpPr>
            <a:cxnSpLocks/>
          </p:cNvCxnSpPr>
          <p:nvPr/>
        </p:nvCxnSpPr>
        <p:spPr>
          <a:xfrm>
            <a:off x="5655502" y="4093689"/>
            <a:ext cx="0" cy="33234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3" name="ホームベース 60">
            <a:extLst>
              <a:ext uri="{FF2B5EF4-FFF2-40B4-BE49-F238E27FC236}">
                <a16:creationId xmlns:a16="http://schemas.microsoft.com/office/drawing/2014/main" id="{810972D5-8510-4A6F-9230-4BB11F01CD07}"/>
              </a:ext>
            </a:extLst>
          </p:cNvPr>
          <p:cNvSpPr/>
          <p:nvPr/>
        </p:nvSpPr>
        <p:spPr>
          <a:xfrm>
            <a:off x="7724364" y="3432955"/>
            <a:ext cx="1075308" cy="216940"/>
          </a:xfrm>
          <a:prstGeom prst="homePlate">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1108" b="1" dirty="0">
                <a:solidFill>
                  <a:srgbClr val="002060"/>
                </a:solidFill>
                <a:latin typeface="Calibri"/>
                <a:ea typeface="ＭＳ Ｐゴシック" panose="020B0600070205080204" pitchFamily="50" charset="-128"/>
              </a:rPr>
              <a:t>定着</a:t>
            </a:r>
          </a:p>
        </p:txBody>
      </p:sp>
      <p:sp>
        <p:nvSpPr>
          <p:cNvPr id="166" name="四角形: 角を丸くする 165">
            <a:extLst>
              <a:ext uri="{FF2B5EF4-FFF2-40B4-BE49-F238E27FC236}">
                <a16:creationId xmlns:a16="http://schemas.microsoft.com/office/drawing/2014/main" id="{7F257E8E-91E0-4096-8C7B-334B9516D206}"/>
              </a:ext>
            </a:extLst>
          </p:cNvPr>
          <p:cNvSpPr/>
          <p:nvPr/>
        </p:nvSpPr>
        <p:spPr>
          <a:xfrm>
            <a:off x="2875699" y="4406217"/>
            <a:ext cx="2600886" cy="2080353"/>
          </a:xfrm>
          <a:prstGeom prst="round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defTabSz="844083">
              <a:defRPr/>
            </a:pPr>
            <a:r>
              <a:rPr kumimoji="1" lang="ja-JP" altLang="en-US" sz="1292" b="1" dirty="0">
                <a:solidFill>
                  <a:srgbClr val="002060"/>
                </a:solidFill>
                <a:latin typeface="Calibri"/>
                <a:ea typeface="ＭＳ Ｐゴシック" panose="020B0600070205080204" pitchFamily="50" charset="-128"/>
              </a:rPr>
              <a:t>自立生活援助の担当者が定期巡回して</a:t>
            </a:r>
            <a:r>
              <a:rPr kumimoji="1" lang="en-US" altLang="ja-JP" sz="1292" b="1" dirty="0">
                <a:solidFill>
                  <a:srgbClr val="002060"/>
                </a:solidFill>
                <a:latin typeface="Calibri"/>
                <a:ea typeface="ＭＳ Ｐゴシック" panose="020B0600070205080204" pitchFamily="50" charset="-128"/>
              </a:rPr>
              <a:t>【</a:t>
            </a:r>
            <a:r>
              <a:rPr kumimoji="1" lang="ja-JP" altLang="en-US" sz="1292" b="1" dirty="0">
                <a:solidFill>
                  <a:srgbClr val="002060"/>
                </a:solidFill>
                <a:latin typeface="Calibri"/>
                <a:ea typeface="ＭＳ Ｐゴシック" panose="020B0600070205080204" pitchFamily="50" charset="-128"/>
              </a:rPr>
              <a:t>関係作り</a:t>
            </a:r>
            <a:r>
              <a:rPr kumimoji="1" lang="en-US" altLang="ja-JP" sz="1292" b="1" dirty="0">
                <a:solidFill>
                  <a:srgbClr val="002060"/>
                </a:solidFill>
                <a:latin typeface="Calibri"/>
                <a:ea typeface="ＭＳ Ｐゴシック" panose="020B0600070205080204" pitchFamily="50" charset="-128"/>
              </a:rPr>
              <a:t>】</a:t>
            </a:r>
            <a:r>
              <a:rPr kumimoji="1" lang="ja-JP" altLang="en-US" sz="1292" b="1" dirty="0">
                <a:solidFill>
                  <a:srgbClr val="002060"/>
                </a:solidFill>
                <a:latin typeface="Calibri"/>
                <a:ea typeface="ＭＳ Ｐゴシック" panose="020B0600070205080204" pitchFamily="50" charset="-128"/>
              </a:rPr>
              <a:t>と</a:t>
            </a:r>
            <a:r>
              <a:rPr kumimoji="1" lang="en-US" altLang="ja-JP" sz="1292" b="1" dirty="0">
                <a:solidFill>
                  <a:srgbClr val="002060"/>
                </a:solidFill>
                <a:latin typeface="Calibri"/>
                <a:ea typeface="ＭＳ Ｐゴシック" panose="020B0600070205080204" pitchFamily="50" charset="-128"/>
              </a:rPr>
              <a:t>【</a:t>
            </a:r>
            <a:r>
              <a:rPr kumimoji="1" lang="ja-JP" altLang="en-US" sz="1292" b="1" dirty="0">
                <a:solidFill>
                  <a:srgbClr val="002060"/>
                </a:solidFill>
                <a:latin typeface="Calibri"/>
                <a:ea typeface="ＭＳ Ｐゴシック" panose="020B0600070205080204" pitchFamily="50" charset="-128"/>
              </a:rPr>
              <a:t>アセスメント</a:t>
            </a:r>
            <a:r>
              <a:rPr kumimoji="1" lang="en-US" altLang="ja-JP" sz="1292" b="1" dirty="0">
                <a:solidFill>
                  <a:srgbClr val="002060"/>
                </a:solidFill>
                <a:latin typeface="Calibri"/>
                <a:ea typeface="ＭＳ Ｐゴシック" panose="020B0600070205080204" pitchFamily="50" charset="-128"/>
              </a:rPr>
              <a:t>】</a:t>
            </a:r>
            <a:r>
              <a:rPr kumimoji="1" lang="ja-JP" altLang="en-US" sz="1292" b="1" dirty="0">
                <a:solidFill>
                  <a:srgbClr val="002060"/>
                </a:solidFill>
                <a:latin typeface="Calibri"/>
                <a:ea typeface="ＭＳ Ｐゴシック" panose="020B0600070205080204" pitchFamily="50" charset="-128"/>
              </a:rPr>
              <a:t>を実施</a:t>
            </a:r>
            <a:endParaRPr kumimoji="1" lang="en-US" altLang="ja-JP" sz="1292" b="1" dirty="0">
              <a:solidFill>
                <a:srgbClr val="002060"/>
              </a:solidFill>
              <a:latin typeface="Calibri"/>
              <a:ea typeface="ＭＳ Ｐゴシック" panose="020B0600070205080204" pitchFamily="50" charset="-128"/>
            </a:endParaRPr>
          </a:p>
          <a:p>
            <a:pPr defTabSz="844083">
              <a:defRPr/>
            </a:pPr>
            <a:r>
              <a:rPr kumimoji="1" lang="ja-JP" altLang="en-US" sz="1015" dirty="0">
                <a:solidFill>
                  <a:srgbClr val="002060"/>
                </a:solidFill>
                <a:latin typeface="Calibri"/>
                <a:ea typeface="ＭＳ Ｐゴシック" panose="020B0600070205080204" pitchFamily="50" charset="-128"/>
              </a:rPr>
              <a:t>①体重の減少　　　　　　 ②抑うつ状態</a:t>
            </a:r>
            <a:endParaRPr kumimoji="1" lang="en-US" altLang="ja-JP" sz="1015" dirty="0">
              <a:solidFill>
                <a:srgbClr val="002060"/>
              </a:solidFill>
              <a:latin typeface="Calibri"/>
              <a:ea typeface="ＭＳ Ｐゴシック" panose="020B0600070205080204" pitchFamily="50" charset="-128"/>
            </a:endParaRPr>
          </a:p>
          <a:p>
            <a:pPr defTabSz="844083">
              <a:defRPr/>
            </a:pPr>
            <a:r>
              <a:rPr kumimoji="1" lang="ja-JP" altLang="en-US" sz="1015" dirty="0">
                <a:solidFill>
                  <a:srgbClr val="002060"/>
                </a:solidFill>
                <a:latin typeface="Calibri"/>
                <a:ea typeface="ＭＳ Ｐゴシック" panose="020B0600070205080204" pitchFamily="50" charset="-128"/>
              </a:rPr>
              <a:t>③１人での外出は困難　④整容ができない</a:t>
            </a:r>
            <a:endParaRPr kumimoji="1" lang="en-US" altLang="ja-JP" sz="1015" dirty="0">
              <a:solidFill>
                <a:srgbClr val="002060"/>
              </a:solidFill>
              <a:latin typeface="Calibri"/>
              <a:ea typeface="ＭＳ Ｐゴシック" panose="020B0600070205080204" pitchFamily="50" charset="-128"/>
            </a:endParaRPr>
          </a:p>
          <a:p>
            <a:pPr defTabSz="844083">
              <a:defRPr/>
            </a:pPr>
            <a:r>
              <a:rPr kumimoji="1" lang="ja-JP" altLang="en-US" sz="1292" b="1" dirty="0">
                <a:solidFill>
                  <a:srgbClr val="002060"/>
                </a:solidFill>
                <a:latin typeface="Calibri"/>
                <a:ea typeface="ＭＳ Ｐゴシック" panose="020B0600070205080204" pitchFamily="50" charset="-128"/>
              </a:rPr>
              <a:t>上記の課題に対して支援を実施</a:t>
            </a:r>
            <a:endParaRPr kumimoji="1" lang="en-US" altLang="ja-JP" sz="1292" b="1" dirty="0">
              <a:solidFill>
                <a:srgbClr val="002060"/>
              </a:solidFill>
              <a:latin typeface="Calibri"/>
              <a:ea typeface="ＭＳ Ｐゴシック" panose="020B0600070205080204" pitchFamily="50" charset="-128"/>
            </a:endParaRPr>
          </a:p>
          <a:p>
            <a:pPr defTabSz="844083">
              <a:defRPr/>
            </a:pPr>
            <a:r>
              <a:rPr kumimoji="1" lang="ja-JP" altLang="en-US" sz="1015" dirty="0">
                <a:solidFill>
                  <a:srgbClr val="002060"/>
                </a:solidFill>
                <a:latin typeface="Calibri"/>
                <a:ea typeface="ＭＳ Ｐゴシック" panose="020B0600070205080204" pitchFamily="50" charset="-128"/>
              </a:rPr>
              <a:t>①一緒に買い物に出かけてバランスを助言</a:t>
            </a:r>
            <a:endParaRPr kumimoji="1" lang="en-US" altLang="ja-JP" sz="1015" dirty="0">
              <a:solidFill>
                <a:srgbClr val="002060"/>
              </a:solidFill>
              <a:latin typeface="Calibri"/>
              <a:ea typeface="ＭＳ Ｐゴシック" panose="020B0600070205080204" pitchFamily="50" charset="-128"/>
            </a:endParaRPr>
          </a:p>
          <a:p>
            <a:pPr defTabSz="844083">
              <a:defRPr/>
            </a:pPr>
            <a:r>
              <a:rPr kumimoji="1" lang="ja-JP" altLang="en-US" sz="1015" dirty="0">
                <a:solidFill>
                  <a:srgbClr val="002060"/>
                </a:solidFill>
                <a:latin typeface="Calibri"/>
                <a:ea typeface="ＭＳ Ｐゴシック" panose="020B0600070205080204" pitchFamily="50" charset="-128"/>
              </a:rPr>
              <a:t>②定期的に巡回し、精神状態の把握</a:t>
            </a:r>
            <a:endParaRPr kumimoji="1" lang="en-US" altLang="ja-JP" sz="1015" dirty="0">
              <a:solidFill>
                <a:srgbClr val="002060"/>
              </a:solidFill>
              <a:latin typeface="Calibri"/>
              <a:ea typeface="ＭＳ Ｐゴシック" panose="020B0600070205080204" pitchFamily="50" charset="-128"/>
            </a:endParaRPr>
          </a:p>
          <a:p>
            <a:pPr defTabSz="844083">
              <a:defRPr/>
            </a:pPr>
            <a:r>
              <a:rPr kumimoji="1" lang="ja-JP" altLang="en-US" sz="1015" dirty="0">
                <a:solidFill>
                  <a:srgbClr val="002060"/>
                </a:solidFill>
                <a:latin typeface="Calibri"/>
                <a:ea typeface="ＭＳ Ｐゴシック" panose="020B0600070205080204" pitchFamily="50" charset="-128"/>
              </a:rPr>
              <a:t>③散歩や青年教室の見学へ同行支援</a:t>
            </a:r>
            <a:endParaRPr kumimoji="1" lang="en-US" altLang="ja-JP" sz="1015" dirty="0">
              <a:solidFill>
                <a:srgbClr val="002060"/>
              </a:solidFill>
              <a:latin typeface="Calibri"/>
              <a:ea typeface="ＭＳ Ｐゴシック" panose="020B0600070205080204" pitchFamily="50" charset="-128"/>
            </a:endParaRPr>
          </a:p>
          <a:p>
            <a:pPr defTabSz="844083">
              <a:defRPr/>
            </a:pPr>
            <a:r>
              <a:rPr kumimoji="1" lang="ja-JP" altLang="en-US" sz="1015" dirty="0">
                <a:solidFill>
                  <a:srgbClr val="002060"/>
                </a:solidFill>
                <a:latin typeface="Calibri"/>
                <a:ea typeface="ＭＳ Ｐゴシック" panose="020B0600070205080204" pitchFamily="50" charset="-128"/>
              </a:rPr>
              <a:t>④入浴と着替えの促し、美容院への同行</a:t>
            </a:r>
            <a:endParaRPr kumimoji="1" lang="en-US" altLang="ja-JP" sz="1015" dirty="0">
              <a:solidFill>
                <a:srgbClr val="002060"/>
              </a:solidFill>
              <a:latin typeface="Calibri"/>
              <a:ea typeface="ＭＳ Ｐゴシック" panose="020B0600070205080204" pitchFamily="50" charset="-128"/>
            </a:endParaRPr>
          </a:p>
          <a:p>
            <a:pPr defTabSz="844083">
              <a:defRPr/>
            </a:pPr>
            <a:r>
              <a:rPr kumimoji="1" lang="ja-JP" altLang="en-US" sz="1292" b="1" dirty="0">
                <a:solidFill>
                  <a:srgbClr val="002060"/>
                </a:solidFill>
                <a:latin typeface="Calibri"/>
                <a:ea typeface="ＭＳ Ｐゴシック" panose="020B0600070205080204" pitchFamily="50" charset="-128"/>
              </a:rPr>
              <a:t>相談支援専門員と情報の連携</a:t>
            </a:r>
            <a:endParaRPr kumimoji="1" lang="en-US" altLang="ja-JP" sz="1292" b="1" dirty="0">
              <a:solidFill>
                <a:srgbClr val="002060"/>
              </a:solidFill>
              <a:latin typeface="Calibri"/>
              <a:ea typeface="ＭＳ Ｐゴシック" panose="020B0600070205080204" pitchFamily="50" charset="-128"/>
            </a:endParaRPr>
          </a:p>
        </p:txBody>
      </p:sp>
      <p:sp>
        <p:nvSpPr>
          <p:cNvPr id="168" name="テキスト ボックス 167">
            <a:extLst>
              <a:ext uri="{FF2B5EF4-FFF2-40B4-BE49-F238E27FC236}">
                <a16:creationId xmlns:a16="http://schemas.microsoft.com/office/drawing/2014/main" id="{D76B2972-492A-486E-9081-740CCAB1C712}"/>
              </a:ext>
            </a:extLst>
          </p:cNvPr>
          <p:cNvSpPr txBox="1"/>
          <p:nvPr/>
        </p:nvSpPr>
        <p:spPr>
          <a:xfrm>
            <a:off x="2946515" y="4293096"/>
            <a:ext cx="2353539" cy="198837"/>
          </a:xfrm>
          <a:prstGeom prst="rect">
            <a:avLst/>
          </a:prstGeom>
          <a:solidFill>
            <a:srgbClr val="002060"/>
          </a:solidFill>
        </p:spPr>
        <p:txBody>
          <a:bodyPr wrap="square" lIns="0" tIns="0" rIns="0" bIns="0" rtlCol="0">
            <a:spAutoFit/>
          </a:bodyPr>
          <a:lstStyle/>
          <a:p>
            <a:pPr algn="ctr" defTabSz="844083">
              <a:defRPr/>
            </a:pPr>
            <a:r>
              <a:rPr kumimoji="1" lang="ja-JP" altLang="en-US" sz="1292" dirty="0">
                <a:solidFill>
                  <a:prstClr val="white"/>
                </a:solidFill>
                <a:latin typeface="Calibri"/>
                <a:ea typeface="ＭＳ Ｐゴシック" panose="020B0600070205080204" pitchFamily="50" charset="-128"/>
              </a:rPr>
              <a:t>３</a:t>
            </a:r>
            <a:r>
              <a:rPr kumimoji="1" lang="ja-JP" altLang="en-US" sz="1292">
                <a:solidFill>
                  <a:prstClr val="white"/>
                </a:solidFill>
                <a:latin typeface="Calibri"/>
                <a:ea typeface="ＭＳ Ｐゴシック" panose="020B0600070205080204" pitchFamily="50" charset="-128"/>
              </a:rPr>
              <a:t>ケ月間（週</a:t>
            </a:r>
            <a:r>
              <a:rPr kumimoji="1" lang="ja-JP" altLang="en-US" sz="1292" dirty="0">
                <a:solidFill>
                  <a:prstClr val="white"/>
                </a:solidFill>
                <a:latin typeface="Calibri"/>
                <a:ea typeface="ＭＳ Ｐゴシック" panose="020B0600070205080204" pitchFamily="50" charset="-128"/>
              </a:rPr>
              <a:t>２回訪問支援）</a:t>
            </a:r>
          </a:p>
        </p:txBody>
      </p:sp>
      <p:sp>
        <p:nvSpPr>
          <p:cNvPr id="171" name="テキスト ボックス 170">
            <a:extLst>
              <a:ext uri="{FF2B5EF4-FFF2-40B4-BE49-F238E27FC236}">
                <a16:creationId xmlns:a16="http://schemas.microsoft.com/office/drawing/2014/main" id="{5235FFF7-EDF3-4B2C-8D7F-F07E6FDEFB14}"/>
              </a:ext>
            </a:extLst>
          </p:cNvPr>
          <p:cNvSpPr txBox="1"/>
          <p:nvPr/>
        </p:nvSpPr>
        <p:spPr>
          <a:xfrm>
            <a:off x="5441806" y="4492503"/>
            <a:ext cx="440442" cy="2101728"/>
          </a:xfrm>
          <a:prstGeom prst="rect">
            <a:avLst/>
          </a:prstGeom>
          <a:noFill/>
        </p:spPr>
        <p:txBody>
          <a:bodyPr vert="eaVert" wrap="square" rtlCol="0">
            <a:spAutoFit/>
          </a:bodyPr>
          <a:lstStyle/>
          <a:p>
            <a:pPr defTabSz="844083">
              <a:defRPr/>
            </a:pPr>
            <a:r>
              <a:rPr kumimoji="1" lang="ja-JP" altLang="en-US" sz="1662" dirty="0">
                <a:solidFill>
                  <a:srgbClr val="002060"/>
                </a:solidFill>
                <a:latin typeface="Calibri"/>
                <a:ea typeface="ＭＳ Ｐゴシック" panose="020B0600070205080204" pitchFamily="50" charset="-128"/>
              </a:rPr>
              <a:t>計画見直し</a:t>
            </a:r>
          </a:p>
        </p:txBody>
      </p:sp>
      <p:sp>
        <p:nvSpPr>
          <p:cNvPr id="182" name="爆発 2 374">
            <a:extLst>
              <a:ext uri="{FF2B5EF4-FFF2-40B4-BE49-F238E27FC236}">
                <a16:creationId xmlns:a16="http://schemas.microsoft.com/office/drawing/2014/main" id="{7FC8654B-B24B-4368-B79D-E2E908FB794B}"/>
              </a:ext>
            </a:extLst>
          </p:cNvPr>
          <p:cNvSpPr/>
          <p:nvPr/>
        </p:nvSpPr>
        <p:spPr>
          <a:xfrm>
            <a:off x="2000119" y="766244"/>
            <a:ext cx="969073" cy="650298"/>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44083">
              <a:defRPr/>
            </a:pPr>
            <a:r>
              <a:rPr kumimoji="1" lang="ja-JP" altLang="en-US" sz="831" b="1" dirty="0">
                <a:solidFill>
                  <a:srgbClr val="FF0000"/>
                </a:solidFill>
                <a:latin typeface="Calibri"/>
                <a:ea typeface="ＭＳ Ｐゴシック" panose="020B0600070205080204" pitchFamily="50" charset="-128"/>
              </a:rPr>
              <a:t>支援の必要性</a:t>
            </a:r>
          </a:p>
        </p:txBody>
      </p:sp>
      <p:sp>
        <p:nvSpPr>
          <p:cNvPr id="186" name="テキスト ボックス 185">
            <a:extLst>
              <a:ext uri="{FF2B5EF4-FFF2-40B4-BE49-F238E27FC236}">
                <a16:creationId xmlns:a16="http://schemas.microsoft.com/office/drawing/2014/main" id="{B7A38461-893A-4AD1-8CB6-174521B49C73}"/>
              </a:ext>
            </a:extLst>
          </p:cNvPr>
          <p:cNvSpPr txBox="1"/>
          <p:nvPr/>
        </p:nvSpPr>
        <p:spPr>
          <a:xfrm>
            <a:off x="282322" y="875519"/>
            <a:ext cx="609160" cy="379504"/>
          </a:xfrm>
          <a:prstGeom prst="rect">
            <a:avLst/>
          </a:prstGeom>
          <a:noFill/>
          <a:ln w="12700">
            <a:solidFill>
              <a:schemeClr val="tx1"/>
            </a:solidFill>
          </a:ln>
        </p:spPr>
        <p:txBody>
          <a:bodyPr wrap="square" lIns="33231" tIns="33231" rIns="33231" bIns="33231" rtlCol="0">
            <a:spAutoFit/>
          </a:bodyPr>
          <a:lstStyle/>
          <a:p>
            <a:pPr algn="ctr" defTabSz="844083">
              <a:defRPr/>
            </a:pPr>
            <a:r>
              <a:rPr kumimoji="1" lang="ja-JP" altLang="en-US" sz="1015" b="1" dirty="0">
                <a:solidFill>
                  <a:prstClr val="black"/>
                </a:solidFill>
                <a:latin typeface="ＭＳ Ｐゴシック" panose="020B0600070205080204" pitchFamily="50" charset="-128"/>
                <a:ea typeface="ＭＳ Ｐゴシック" panose="020B0600070205080204" pitchFamily="50" charset="-128"/>
              </a:rPr>
              <a:t>障害者</a:t>
            </a:r>
            <a:r>
              <a:rPr kumimoji="1" lang="ja-JP" altLang="en-US" sz="1015" b="1">
                <a:solidFill>
                  <a:prstClr val="black"/>
                </a:solidFill>
                <a:latin typeface="ＭＳ Ｐゴシック" panose="020B0600070205080204" pitchFamily="50" charset="-128"/>
                <a:ea typeface="ＭＳ Ｐゴシック" panose="020B0600070205080204" pitchFamily="50" charset="-128"/>
              </a:rPr>
              <a:t>等の世帯</a:t>
            </a:r>
            <a:endParaRPr kumimoji="1" lang="en-US" altLang="ja-JP" sz="1015" b="1" dirty="0">
              <a:solidFill>
                <a:prstClr val="black"/>
              </a:solidFill>
              <a:latin typeface="ＭＳ Ｐゴシック" panose="020B0600070205080204" pitchFamily="50" charset="-128"/>
              <a:ea typeface="ＭＳ Ｐゴシック" panose="020B0600070205080204" pitchFamily="50" charset="-128"/>
            </a:endParaRPr>
          </a:p>
        </p:txBody>
      </p:sp>
      <p:sp>
        <p:nvSpPr>
          <p:cNvPr id="187" name="ホームベース 60">
            <a:extLst>
              <a:ext uri="{FF2B5EF4-FFF2-40B4-BE49-F238E27FC236}">
                <a16:creationId xmlns:a16="http://schemas.microsoft.com/office/drawing/2014/main" id="{00C1993F-CBA3-4F38-A14E-664FB1875B70}"/>
              </a:ext>
            </a:extLst>
          </p:cNvPr>
          <p:cNvSpPr/>
          <p:nvPr/>
        </p:nvSpPr>
        <p:spPr>
          <a:xfrm>
            <a:off x="2000119" y="1779425"/>
            <a:ext cx="972891" cy="253728"/>
          </a:xfrm>
          <a:prstGeom prst="homePlat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1108" b="1" dirty="0">
                <a:solidFill>
                  <a:srgbClr val="002060"/>
                </a:solidFill>
                <a:latin typeface="Calibri"/>
                <a:ea typeface="ＭＳ Ｐゴシック" panose="020B0600070205080204" pitchFamily="50" charset="-128"/>
              </a:rPr>
              <a:t>委託相談</a:t>
            </a:r>
          </a:p>
        </p:txBody>
      </p:sp>
      <p:sp>
        <p:nvSpPr>
          <p:cNvPr id="188" name="ホームベース 60">
            <a:extLst>
              <a:ext uri="{FF2B5EF4-FFF2-40B4-BE49-F238E27FC236}">
                <a16:creationId xmlns:a16="http://schemas.microsoft.com/office/drawing/2014/main" id="{98D2470E-B9EB-4576-9E50-7A0C0F911323}"/>
              </a:ext>
            </a:extLst>
          </p:cNvPr>
          <p:cNvSpPr/>
          <p:nvPr/>
        </p:nvSpPr>
        <p:spPr>
          <a:xfrm>
            <a:off x="1070264" y="6231091"/>
            <a:ext cx="908732" cy="343815"/>
          </a:xfrm>
          <a:prstGeom prst="homePlat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969" b="1" dirty="0">
                <a:solidFill>
                  <a:srgbClr val="002060"/>
                </a:solidFill>
                <a:latin typeface="Calibri"/>
                <a:ea typeface="ＭＳ Ｐゴシック" panose="020B0600070205080204" pitchFamily="50" charset="-128"/>
              </a:rPr>
              <a:t>民生委員➡</a:t>
            </a:r>
            <a:endParaRPr kumimoji="1" lang="en-US" altLang="ja-JP" sz="969" b="1" dirty="0">
              <a:solidFill>
                <a:srgbClr val="002060"/>
              </a:solidFill>
              <a:latin typeface="Calibri"/>
              <a:ea typeface="ＭＳ Ｐゴシック" panose="020B0600070205080204" pitchFamily="50" charset="-128"/>
            </a:endParaRPr>
          </a:p>
          <a:p>
            <a:pPr algn="ctr" defTabSz="844083">
              <a:defRPr/>
            </a:pPr>
            <a:r>
              <a:rPr kumimoji="1" lang="ja-JP" altLang="en-US" sz="969" b="1" dirty="0">
                <a:solidFill>
                  <a:srgbClr val="002060"/>
                </a:solidFill>
                <a:latin typeface="Calibri"/>
                <a:ea typeface="ＭＳ Ｐゴシック" panose="020B0600070205080204" pitchFamily="50" charset="-128"/>
              </a:rPr>
              <a:t>委託相談へ</a:t>
            </a:r>
            <a:endParaRPr kumimoji="1" lang="en-US" altLang="ja-JP" sz="969" b="1" dirty="0">
              <a:solidFill>
                <a:srgbClr val="002060"/>
              </a:solidFill>
              <a:latin typeface="Calibri"/>
              <a:ea typeface="ＭＳ Ｐゴシック" panose="020B0600070205080204" pitchFamily="50" charset="-128"/>
            </a:endParaRPr>
          </a:p>
        </p:txBody>
      </p:sp>
      <p:cxnSp>
        <p:nvCxnSpPr>
          <p:cNvPr id="189" name="直線コネクタ 188">
            <a:extLst>
              <a:ext uri="{FF2B5EF4-FFF2-40B4-BE49-F238E27FC236}">
                <a16:creationId xmlns:a16="http://schemas.microsoft.com/office/drawing/2014/main" id="{FC750159-33A6-4519-B4FE-CCF07864F4E9}"/>
              </a:ext>
            </a:extLst>
          </p:cNvPr>
          <p:cNvCxnSpPr>
            <a:cxnSpLocks/>
          </p:cNvCxnSpPr>
          <p:nvPr/>
        </p:nvCxnSpPr>
        <p:spPr>
          <a:xfrm>
            <a:off x="928377" y="4093689"/>
            <a:ext cx="0" cy="33234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90" name="爆発 2 374">
            <a:extLst>
              <a:ext uri="{FF2B5EF4-FFF2-40B4-BE49-F238E27FC236}">
                <a16:creationId xmlns:a16="http://schemas.microsoft.com/office/drawing/2014/main" id="{8A4FDBDE-4BB2-489F-B25F-C7DB42C036D6}"/>
              </a:ext>
            </a:extLst>
          </p:cNvPr>
          <p:cNvSpPr/>
          <p:nvPr/>
        </p:nvSpPr>
        <p:spPr>
          <a:xfrm>
            <a:off x="1962020" y="4018899"/>
            <a:ext cx="817831" cy="430873"/>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44083">
              <a:defRPr/>
            </a:pPr>
            <a:r>
              <a:rPr kumimoji="1" lang="ja-JP" altLang="en-US" sz="831" b="1" dirty="0">
                <a:solidFill>
                  <a:srgbClr val="FF0000"/>
                </a:solidFill>
                <a:latin typeface="Calibri"/>
                <a:ea typeface="ＭＳ Ｐゴシック" panose="020B0600070205080204" pitchFamily="50" charset="-128"/>
              </a:rPr>
              <a:t>支援の必要性</a:t>
            </a:r>
          </a:p>
        </p:txBody>
      </p:sp>
      <p:sp>
        <p:nvSpPr>
          <p:cNvPr id="42" name="テキスト ボックス 41">
            <a:extLst>
              <a:ext uri="{FF2B5EF4-FFF2-40B4-BE49-F238E27FC236}">
                <a16:creationId xmlns:a16="http://schemas.microsoft.com/office/drawing/2014/main" id="{9D848D43-E20F-494C-AAE4-8F2D699C2EAB}"/>
              </a:ext>
            </a:extLst>
          </p:cNvPr>
          <p:cNvSpPr txBox="1"/>
          <p:nvPr/>
        </p:nvSpPr>
        <p:spPr>
          <a:xfrm>
            <a:off x="221979" y="2191369"/>
            <a:ext cx="4191326" cy="1200521"/>
          </a:xfrm>
          <a:prstGeom prst="rect">
            <a:avLst/>
          </a:prstGeom>
          <a:solidFill>
            <a:srgbClr val="FF99CC">
              <a:alpha val="88627"/>
            </a:srgbClr>
          </a:solidFill>
          <a:ln>
            <a:noFill/>
          </a:ln>
        </p:spPr>
        <p:txBody>
          <a:bodyPr wrap="square" rtlCol="0">
            <a:spAutoFit/>
          </a:bodyPr>
          <a:lstStyle/>
          <a:p>
            <a:pPr defTabSz="844083">
              <a:defRPr/>
            </a:pPr>
            <a:r>
              <a:rPr kumimoji="1" lang="ja-JP" altLang="en-US" sz="2215" dirty="0">
                <a:solidFill>
                  <a:srgbClr val="002060"/>
                </a:solidFill>
                <a:latin typeface="Calibri"/>
                <a:ea typeface="ＭＳ Ｐゴシック" panose="020B0600070205080204" pitchFamily="50" charset="-128"/>
              </a:rPr>
              <a:t>鈴木ひとみさん</a:t>
            </a:r>
            <a:endParaRPr kumimoji="1" lang="en-US" altLang="ja-JP" sz="2215" dirty="0">
              <a:solidFill>
                <a:srgbClr val="002060"/>
              </a:solidFill>
              <a:latin typeface="Calibri"/>
              <a:ea typeface="ＭＳ Ｐゴシック" panose="020B0600070205080204" pitchFamily="50" charset="-128"/>
            </a:endParaRPr>
          </a:p>
          <a:p>
            <a:pPr defTabSz="844083">
              <a:defRPr/>
            </a:pPr>
            <a:r>
              <a:rPr kumimoji="1" lang="ja-JP" altLang="en-US" sz="1662" dirty="0">
                <a:solidFill>
                  <a:srgbClr val="002060"/>
                </a:solidFill>
                <a:latin typeface="Calibri"/>
                <a:ea typeface="ＭＳ Ｐゴシック" panose="020B0600070205080204" pitchFamily="50" charset="-128"/>
              </a:rPr>
              <a:t>軽度・</a:t>
            </a:r>
            <a:r>
              <a:rPr kumimoji="1" lang="ja-JP" altLang="en-US" sz="1662">
                <a:solidFill>
                  <a:srgbClr val="002060"/>
                </a:solidFill>
                <a:latin typeface="Calibri"/>
                <a:ea typeface="ＭＳ Ｐゴシック" panose="020B0600070205080204" pitchFamily="50" charset="-128"/>
              </a:rPr>
              <a:t>知的障害（３８歳</a:t>
            </a:r>
            <a:r>
              <a:rPr kumimoji="1" lang="ja-JP" altLang="en-US" sz="1662" dirty="0">
                <a:solidFill>
                  <a:srgbClr val="002060"/>
                </a:solidFill>
                <a:latin typeface="Calibri"/>
                <a:ea typeface="ＭＳ Ｐゴシック" panose="020B0600070205080204" pitchFamily="50" charset="-128"/>
              </a:rPr>
              <a:t>・女性）</a:t>
            </a:r>
            <a:endParaRPr kumimoji="1" lang="en-US" altLang="ja-JP" sz="1662" dirty="0">
              <a:solidFill>
                <a:srgbClr val="002060"/>
              </a:solidFill>
              <a:latin typeface="Calibri"/>
              <a:ea typeface="ＭＳ Ｐゴシック" panose="020B0600070205080204" pitchFamily="50" charset="-128"/>
            </a:endParaRPr>
          </a:p>
          <a:p>
            <a:pPr defTabSz="844083">
              <a:defRPr/>
            </a:pPr>
            <a:r>
              <a:rPr kumimoji="1" lang="ja-JP" altLang="en-US" sz="1662" b="1" dirty="0">
                <a:solidFill>
                  <a:srgbClr val="002060"/>
                </a:solidFill>
                <a:latin typeface="Calibri"/>
                <a:ea typeface="ＭＳ Ｐゴシック" panose="020B0600070205080204" pitchFamily="50" charset="-128"/>
              </a:rPr>
              <a:t>サービス利用歴なし。母</a:t>
            </a:r>
            <a:r>
              <a:rPr kumimoji="1" lang="ja-JP" altLang="en-US" sz="1662" b="1">
                <a:solidFill>
                  <a:srgbClr val="002060"/>
                </a:solidFill>
                <a:latin typeface="Calibri"/>
                <a:ea typeface="ＭＳ Ｐゴシック" panose="020B0600070205080204" pitchFamily="50" charset="-128"/>
              </a:rPr>
              <a:t>が他界（１年前</a:t>
            </a:r>
            <a:r>
              <a:rPr kumimoji="1" lang="ja-JP" altLang="en-US" sz="1662" b="1" dirty="0">
                <a:solidFill>
                  <a:srgbClr val="002060"/>
                </a:solidFill>
                <a:latin typeface="Calibri"/>
                <a:ea typeface="ＭＳ Ｐゴシック" panose="020B0600070205080204" pitchFamily="50" charset="-128"/>
              </a:rPr>
              <a:t>）して　　から兄との２人暮らしをしている。</a:t>
            </a:r>
            <a:endParaRPr kumimoji="1" lang="en-US" altLang="ja-JP" sz="1662" b="1" dirty="0">
              <a:solidFill>
                <a:srgbClr val="002060"/>
              </a:solidFill>
              <a:latin typeface="Calibri"/>
              <a:ea typeface="ＭＳ Ｐゴシック" panose="020B0600070205080204" pitchFamily="50" charset="-128"/>
            </a:endParaRPr>
          </a:p>
        </p:txBody>
      </p:sp>
      <p:sp>
        <p:nvSpPr>
          <p:cNvPr id="43" name="ホームベース 468">
            <a:extLst>
              <a:ext uri="{FF2B5EF4-FFF2-40B4-BE49-F238E27FC236}">
                <a16:creationId xmlns:a16="http://schemas.microsoft.com/office/drawing/2014/main" id="{899F0028-D860-4E40-9E13-9A2CB53451AD}"/>
              </a:ext>
            </a:extLst>
          </p:cNvPr>
          <p:cNvSpPr/>
          <p:nvPr/>
        </p:nvSpPr>
        <p:spPr>
          <a:xfrm>
            <a:off x="2733630" y="3443928"/>
            <a:ext cx="4893202" cy="205966"/>
          </a:xfrm>
          <a:prstGeom prst="homePlate">
            <a:avLst/>
          </a:prstGeom>
          <a:solidFill>
            <a:srgbClr val="FFC00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r>
              <a:rPr kumimoji="1"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自立生活援助</a:t>
            </a:r>
          </a:p>
        </p:txBody>
      </p:sp>
      <p:sp>
        <p:nvSpPr>
          <p:cNvPr id="45" name="テキスト ボックス 44">
            <a:extLst>
              <a:ext uri="{FF2B5EF4-FFF2-40B4-BE49-F238E27FC236}">
                <a16:creationId xmlns:a16="http://schemas.microsoft.com/office/drawing/2014/main" id="{EDC1D53B-72A7-4137-A666-327CD2C1BA80}"/>
              </a:ext>
            </a:extLst>
          </p:cNvPr>
          <p:cNvSpPr txBox="1"/>
          <p:nvPr/>
        </p:nvSpPr>
        <p:spPr>
          <a:xfrm>
            <a:off x="1611474" y="4477577"/>
            <a:ext cx="411972" cy="2116654"/>
          </a:xfrm>
          <a:prstGeom prst="rect">
            <a:avLst/>
          </a:prstGeom>
          <a:noFill/>
        </p:spPr>
        <p:txBody>
          <a:bodyPr vert="eaVert" wrap="square" rtlCol="0">
            <a:spAutoFit/>
          </a:bodyPr>
          <a:lstStyle/>
          <a:p>
            <a:pPr defTabSz="844083">
              <a:defRPr/>
            </a:pPr>
            <a:r>
              <a:rPr kumimoji="1" lang="ja-JP" altLang="en-US" sz="1477" dirty="0">
                <a:solidFill>
                  <a:srgbClr val="002060"/>
                </a:solidFill>
                <a:latin typeface="Calibri"/>
                <a:ea typeface="ＭＳ Ｐゴシック" panose="020B0600070205080204" pitchFamily="50" charset="-128"/>
              </a:rPr>
              <a:t>民生委員→委託相談</a:t>
            </a:r>
            <a:endParaRPr kumimoji="1" lang="en-US" altLang="ja-JP" sz="1477" dirty="0">
              <a:solidFill>
                <a:srgbClr val="002060"/>
              </a:solidFill>
              <a:latin typeface="Calibri"/>
              <a:ea typeface="ＭＳ Ｐゴシック" panose="020B0600070205080204" pitchFamily="50" charset="-128"/>
            </a:endParaRPr>
          </a:p>
        </p:txBody>
      </p:sp>
      <p:sp>
        <p:nvSpPr>
          <p:cNvPr id="38" name="ホームベース 60">
            <a:extLst>
              <a:ext uri="{FF2B5EF4-FFF2-40B4-BE49-F238E27FC236}">
                <a16:creationId xmlns:a16="http://schemas.microsoft.com/office/drawing/2014/main" id="{E57C30FF-F5FD-40E2-B938-A1E168F340A3}"/>
              </a:ext>
            </a:extLst>
          </p:cNvPr>
          <p:cNvSpPr/>
          <p:nvPr/>
        </p:nvSpPr>
        <p:spPr>
          <a:xfrm>
            <a:off x="5663592" y="3681067"/>
            <a:ext cx="3126264" cy="177540"/>
          </a:xfrm>
          <a:prstGeom prst="homePlat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3231" bIns="33231" rtlCol="0" anchor="ctr"/>
          <a:lstStyle/>
          <a:p>
            <a:pPr algn="ctr" defTabSz="844083">
              <a:defRPr/>
            </a:pPr>
            <a:r>
              <a:rPr kumimoji="1" lang="ja-JP" altLang="en-US" sz="1108" b="1" dirty="0">
                <a:solidFill>
                  <a:srgbClr val="002060"/>
                </a:solidFill>
                <a:latin typeface="Calibri"/>
                <a:ea typeface="ＭＳ Ｐゴシック" panose="020B0600070205080204" pitchFamily="50" charset="-128"/>
              </a:rPr>
              <a:t>居宅介護</a:t>
            </a:r>
          </a:p>
        </p:txBody>
      </p:sp>
      <p:cxnSp>
        <p:nvCxnSpPr>
          <p:cNvPr id="39" name="直線コネクタ 38">
            <a:extLst>
              <a:ext uri="{FF2B5EF4-FFF2-40B4-BE49-F238E27FC236}">
                <a16:creationId xmlns:a16="http://schemas.microsoft.com/office/drawing/2014/main" id="{452D93DE-1F6C-48CD-AF36-055CBE3CDF43}"/>
              </a:ext>
            </a:extLst>
          </p:cNvPr>
          <p:cNvCxnSpPr>
            <a:cxnSpLocks/>
          </p:cNvCxnSpPr>
          <p:nvPr/>
        </p:nvCxnSpPr>
        <p:spPr>
          <a:xfrm>
            <a:off x="7641991" y="4093689"/>
            <a:ext cx="0" cy="33234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5235FFF7-EDF3-4B2C-8D7F-F07E6FDEFB14}"/>
              </a:ext>
            </a:extLst>
          </p:cNvPr>
          <p:cNvSpPr txBox="1"/>
          <p:nvPr/>
        </p:nvSpPr>
        <p:spPr>
          <a:xfrm>
            <a:off x="7400956" y="4492503"/>
            <a:ext cx="440442" cy="2101728"/>
          </a:xfrm>
          <a:prstGeom prst="rect">
            <a:avLst/>
          </a:prstGeom>
          <a:noFill/>
        </p:spPr>
        <p:txBody>
          <a:bodyPr vert="eaVert" wrap="square" rtlCol="0">
            <a:spAutoFit/>
          </a:bodyPr>
          <a:lstStyle/>
          <a:p>
            <a:pPr defTabSz="844083">
              <a:defRPr/>
            </a:pPr>
            <a:r>
              <a:rPr kumimoji="1" lang="ja-JP" altLang="en-US" sz="1662" dirty="0">
                <a:solidFill>
                  <a:srgbClr val="002060"/>
                </a:solidFill>
                <a:latin typeface="Calibri"/>
                <a:ea typeface="ＭＳ Ｐゴシック" panose="020B0600070205080204" pitchFamily="50" charset="-128"/>
              </a:rPr>
              <a:t>計画見直し</a:t>
            </a:r>
          </a:p>
        </p:txBody>
      </p:sp>
      <p:pic>
        <p:nvPicPr>
          <p:cNvPr id="2" name="図 1"/>
          <p:cNvPicPr>
            <a:picLocks noChangeAspect="1"/>
          </p:cNvPicPr>
          <p:nvPr/>
        </p:nvPicPr>
        <p:blipFill>
          <a:blip r:embed="rId2"/>
          <a:stretch>
            <a:fillRect/>
          </a:stretch>
        </p:blipFill>
        <p:spPr>
          <a:xfrm>
            <a:off x="851439" y="812375"/>
            <a:ext cx="633953" cy="616597"/>
          </a:xfrm>
          <a:prstGeom prst="rect">
            <a:avLst/>
          </a:prstGeom>
        </p:spPr>
      </p:pic>
      <p:pic>
        <p:nvPicPr>
          <p:cNvPr id="46" name="図 45"/>
          <p:cNvPicPr>
            <a:picLocks noChangeAspect="1"/>
          </p:cNvPicPr>
          <p:nvPr/>
        </p:nvPicPr>
        <p:blipFill>
          <a:blip r:embed="rId3">
            <a:extLst>
              <a:ext uri="{BEBA8EAE-BF5A-486C-A8C5-ECC9F3942E4B}">
                <a14:imgProps xmlns:a14="http://schemas.microsoft.com/office/drawing/2010/main">
                  <a14:imgLayer r:embed="rId4">
                    <a14:imgEffect>
                      <a14:backgroundRemoval t="0" b="56375" l="6654" r="97412">
                        <a14:foregroundMark x1="23845" y1="19000" x2="23845" y2="19000"/>
                      </a14:backgroundRemoval>
                    </a14:imgEffect>
                  </a14:imgLayer>
                </a14:imgProps>
              </a:ext>
            </a:extLst>
          </a:blip>
          <a:stretch>
            <a:fillRect/>
          </a:stretch>
        </p:blipFill>
        <p:spPr>
          <a:xfrm>
            <a:off x="3945396" y="843239"/>
            <a:ext cx="467909" cy="691916"/>
          </a:xfrm>
          <a:prstGeom prst="rect">
            <a:avLst/>
          </a:prstGeom>
        </p:spPr>
      </p:pic>
      <p:pic>
        <p:nvPicPr>
          <p:cNvPr id="1026" name="Picture 2" descr="http://4.bp.blogspot.com/-Y-XHbQFHWc0/VZ-POo6EOkI/AAAAAAAAvDA/0sxsqR9Zm7o/s800/girl_shoc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389" y="1332050"/>
            <a:ext cx="693726" cy="718880"/>
          </a:xfrm>
          <a:prstGeom prst="rect">
            <a:avLst/>
          </a:prstGeom>
          <a:noFill/>
          <a:extLst>
            <a:ext uri="{909E8E84-426E-40DD-AFC4-6F175D3DCCD1}">
              <a14:hiddenFill xmlns:a14="http://schemas.microsoft.com/office/drawing/2010/main">
                <a:solidFill>
                  <a:srgbClr val="FFFFFF"/>
                </a:solidFill>
              </a14:hiddenFill>
            </a:ext>
          </a:extLst>
        </p:spPr>
      </p:pic>
      <p:sp>
        <p:nvSpPr>
          <p:cNvPr id="47" name="テキスト ボックス 46">
            <a:extLst>
              <a:ext uri="{FF2B5EF4-FFF2-40B4-BE49-F238E27FC236}">
                <a16:creationId xmlns:a16="http://schemas.microsoft.com/office/drawing/2014/main" id="{EDC1D53B-72A7-4137-A666-327CD2C1BA80}"/>
              </a:ext>
            </a:extLst>
          </p:cNvPr>
          <p:cNvSpPr txBox="1"/>
          <p:nvPr/>
        </p:nvSpPr>
        <p:spPr>
          <a:xfrm>
            <a:off x="167949" y="4480843"/>
            <a:ext cx="411972" cy="2116654"/>
          </a:xfrm>
          <a:prstGeom prst="rect">
            <a:avLst/>
          </a:prstGeom>
          <a:noFill/>
        </p:spPr>
        <p:txBody>
          <a:bodyPr vert="eaVert" wrap="square" rtlCol="0">
            <a:spAutoFit/>
          </a:bodyPr>
          <a:lstStyle/>
          <a:p>
            <a:pPr defTabSz="844083">
              <a:defRPr/>
            </a:pPr>
            <a:r>
              <a:rPr kumimoji="1" lang="ja-JP" altLang="en-US" sz="1477" dirty="0">
                <a:solidFill>
                  <a:srgbClr val="002060"/>
                </a:solidFill>
                <a:latin typeface="Calibri"/>
                <a:ea typeface="ＭＳ Ｐゴシック" panose="020B0600070205080204" pitchFamily="50" charset="-128"/>
              </a:rPr>
              <a:t>特別支援学校卒業</a:t>
            </a:r>
            <a:endParaRPr kumimoji="1" lang="en-US" altLang="ja-JP" sz="1477" dirty="0">
              <a:solidFill>
                <a:srgbClr val="002060"/>
              </a:solidFill>
              <a:latin typeface="Calibri"/>
              <a:ea typeface="ＭＳ Ｐゴシック" panose="020B0600070205080204" pitchFamily="50" charset="-128"/>
            </a:endParaRPr>
          </a:p>
        </p:txBody>
      </p:sp>
      <p:cxnSp>
        <p:nvCxnSpPr>
          <p:cNvPr id="48" name="直線コネクタ 47">
            <a:extLst>
              <a:ext uri="{FF2B5EF4-FFF2-40B4-BE49-F238E27FC236}">
                <a16:creationId xmlns:a16="http://schemas.microsoft.com/office/drawing/2014/main" id="{FC750159-33A6-4519-B4FE-CCF07864F4E9}"/>
              </a:ext>
            </a:extLst>
          </p:cNvPr>
          <p:cNvCxnSpPr>
            <a:cxnSpLocks/>
          </p:cNvCxnSpPr>
          <p:nvPr/>
        </p:nvCxnSpPr>
        <p:spPr>
          <a:xfrm>
            <a:off x="372184" y="4096955"/>
            <a:ext cx="0" cy="33234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586901" y="3869568"/>
            <a:ext cx="728265" cy="291170"/>
          </a:xfrm>
          <a:prstGeom prst="rect">
            <a:avLst/>
          </a:prstGeom>
          <a:noFill/>
        </p:spPr>
        <p:txBody>
          <a:bodyPr wrap="square" rtlCol="0">
            <a:spAutoFit/>
          </a:bodyPr>
          <a:lstStyle/>
          <a:p>
            <a:pPr algn="ctr" defTabSz="422041">
              <a:defRPr/>
            </a:pPr>
            <a:r>
              <a:rPr kumimoji="1" lang="ja-JP" altLang="en-US" sz="1292" dirty="0">
                <a:solidFill>
                  <a:srgbClr val="002060"/>
                </a:solidFill>
                <a:latin typeface="Calibri"/>
                <a:ea typeface="ＭＳ Ｐゴシック" panose="020B0600070205080204" pitchFamily="50" charset="-128"/>
              </a:rPr>
              <a:t>１年前</a:t>
            </a:r>
          </a:p>
        </p:txBody>
      </p:sp>
      <p:sp>
        <p:nvSpPr>
          <p:cNvPr id="49" name="テキスト ボックス 48">
            <a:extLst>
              <a:ext uri="{FF2B5EF4-FFF2-40B4-BE49-F238E27FC236}">
                <a16:creationId xmlns:a16="http://schemas.microsoft.com/office/drawing/2014/main" id="{EDC1D53B-72A7-4137-A666-327CD2C1BA80}"/>
              </a:ext>
            </a:extLst>
          </p:cNvPr>
          <p:cNvSpPr txBox="1"/>
          <p:nvPr/>
        </p:nvSpPr>
        <p:spPr>
          <a:xfrm>
            <a:off x="1173815" y="4478375"/>
            <a:ext cx="411972" cy="2116654"/>
          </a:xfrm>
          <a:prstGeom prst="rect">
            <a:avLst/>
          </a:prstGeom>
          <a:noFill/>
        </p:spPr>
        <p:txBody>
          <a:bodyPr vert="eaVert" wrap="square" rtlCol="0">
            <a:spAutoFit/>
          </a:bodyPr>
          <a:lstStyle/>
          <a:p>
            <a:pPr defTabSz="844083">
              <a:defRPr/>
            </a:pPr>
            <a:r>
              <a:rPr kumimoji="1" lang="ja-JP" altLang="en-US" sz="1477" dirty="0">
                <a:solidFill>
                  <a:srgbClr val="002060"/>
                </a:solidFill>
                <a:latin typeface="Calibri"/>
                <a:ea typeface="ＭＳ Ｐゴシック" panose="020B0600070205080204" pitchFamily="50" charset="-128"/>
              </a:rPr>
              <a:t>民生委員気にする</a:t>
            </a:r>
            <a:endParaRPr kumimoji="1" lang="en-US" altLang="ja-JP" sz="1477" dirty="0">
              <a:solidFill>
                <a:srgbClr val="002060"/>
              </a:solidFill>
              <a:latin typeface="Calibri"/>
              <a:ea typeface="ＭＳ Ｐゴシック" panose="020B0600070205080204" pitchFamily="50" charset="-128"/>
            </a:endParaRPr>
          </a:p>
        </p:txBody>
      </p:sp>
      <p:cxnSp>
        <p:nvCxnSpPr>
          <p:cNvPr id="50" name="直線コネクタ 49">
            <a:extLst>
              <a:ext uri="{FF2B5EF4-FFF2-40B4-BE49-F238E27FC236}">
                <a16:creationId xmlns:a16="http://schemas.microsoft.com/office/drawing/2014/main" id="{1CA6B2E3-763A-414D-86F3-CBA528F426ED}"/>
              </a:ext>
            </a:extLst>
          </p:cNvPr>
          <p:cNvCxnSpPr>
            <a:cxnSpLocks/>
          </p:cNvCxnSpPr>
          <p:nvPr/>
        </p:nvCxnSpPr>
        <p:spPr>
          <a:xfrm>
            <a:off x="2681352" y="4103923"/>
            <a:ext cx="0" cy="326818"/>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a:extLst>
              <a:ext uri="{FF2B5EF4-FFF2-40B4-BE49-F238E27FC236}">
                <a16:creationId xmlns:a16="http://schemas.microsoft.com/office/drawing/2014/main" id="{EDC1D53B-72A7-4137-A666-327CD2C1BA80}"/>
              </a:ext>
            </a:extLst>
          </p:cNvPr>
          <p:cNvSpPr txBox="1"/>
          <p:nvPr/>
        </p:nvSpPr>
        <p:spPr>
          <a:xfrm>
            <a:off x="1879747" y="4480842"/>
            <a:ext cx="411972" cy="2364337"/>
          </a:xfrm>
          <a:prstGeom prst="rect">
            <a:avLst/>
          </a:prstGeom>
          <a:noFill/>
        </p:spPr>
        <p:txBody>
          <a:bodyPr vert="eaVert" wrap="square" rtlCol="0">
            <a:spAutoFit/>
          </a:bodyPr>
          <a:lstStyle/>
          <a:p>
            <a:pPr defTabSz="844083">
              <a:defRPr/>
            </a:pPr>
            <a:r>
              <a:rPr kumimoji="1" lang="ja-JP" altLang="en-US" sz="1477" dirty="0">
                <a:solidFill>
                  <a:srgbClr val="002060"/>
                </a:solidFill>
                <a:latin typeface="Calibri"/>
                <a:ea typeface="ＭＳ Ｐゴシック" panose="020B0600070205080204" pitchFamily="50" charset="-128"/>
              </a:rPr>
              <a:t>委託相談→支援の必要性</a:t>
            </a:r>
            <a:endParaRPr kumimoji="1" lang="en-US" altLang="ja-JP" sz="1477" dirty="0">
              <a:solidFill>
                <a:srgbClr val="002060"/>
              </a:solidFill>
              <a:latin typeface="Calibri"/>
              <a:ea typeface="ＭＳ Ｐゴシック" panose="020B0600070205080204" pitchFamily="50" charset="-128"/>
            </a:endParaRPr>
          </a:p>
        </p:txBody>
      </p:sp>
      <p:sp>
        <p:nvSpPr>
          <p:cNvPr id="9" name="角丸四角形吹き出し 8"/>
          <p:cNvSpPr/>
          <p:nvPr/>
        </p:nvSpPr>
        <p:spPr>
          <a:xfrm>
            <a:off x="234003" y="3432954"/>
            <a:ext cx="2025581" cy="447506"/>
          </a:xfrm>
          <a:prstGeom prst="wedgeRoundRectCallout">
            <a:avLst>
              <a:gd name="adj1" fmla="val 49511"/>
              <a:gd name="adj2" fmla="val 97257"/>
              <a:gd name="adj3" fmla="val 16667"/>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41">
              <a:defRPr/>
            </a:pPr>
            <a:r>
              <a:rPr kumimoji="1" lang="ja-JP" altLang="en-US" sz="923" dirty="0">
                <a:solidFill>
                  <a:srgbClr val="002060"/>
                </a:solidFill>
                <a:latin typeface="Calibri"/>
                <a:ea typeface="ＭＳ Ｐゴシック" panose="020B0600070205080204" pitchFamily="50" charset="-128"/>
              </a:rPr>
              <a:t>家族同居ではあるが、従来は母が一手に支援をしていた。兄は日中仕事をしているため支援が困難と判断</a:t>
            </a:r>
            <a:endParaRPr kumimoji="1" lang="en-US" altLang="ja-JP" sz="923" dirty="0">
              <a:solidFill>
                <a:srgbClr val="002060"/>
              </a:solidFill>
              <a:latin typeface="Calibri"/>
              <a:ea typeface="ＭＳ Ｐゴシック" panose="020B0600070205080204" pitchFamily="50" charset="-128"/>
            </a:endParaRPr>
          </a:p>
        </p:txBody>
      </p:sp>
      <p:sp>
        <p:nvSpPr>
          <p:cNvPr id="52" name="テキスト ボックス 51">
            <a:extLst>
              <a:ext uri="{FF2B5EF4-FFF2-40B4-BE49-F238E27FC236}">
                <a16:creationId xmlns:a16="http://schemas.microsoft.com/office/drawing/2014/main" id="{EDC1D53B-72A7-4137-A666-327CD2C1BA80}"/>
              </a:ext>
            </a:extLst>
          </p:cNvPr>
          <p:cNvSpPr txBox="1"/>
          <p:nvPr/>
        </p:nvSpPr>
        <p:spPr>
          <a:xfrm>
            <a:off x="2157835" y="4484108"/>
            <a:ext cx="411972" cy="2116654"/>
          </a:xfrm>
          <a:prstGeom prst="rect">
            <a:avLst/>
          </a:prstGeom>
          <a:noFill/>
        </p:spPr>
        <p:txBody>
          <a:bodyPr vert="eaVert" wrap="square" rtlCol="0">
            <a:spAutoFit/>
          </a:bodyPr>
          <a:lstStyle/>
          <a:p>
            <a:pPr defTabSz="844083">
              <a:defRPr/>
            </a:pPr>
            <a:r>
              <a:rPr kumimoji="1" lang="ja-JP" altLang="en-US" sz="1477" dirty="0">
                <a:solidFill>
                  <a:srgbClr val="002060"/>
                </a:solidFill>
                <a:latin typeface="Calibri"/>
                <a:ea typeface="ＭＳ Ｐゴシック" panose="020B0600070205080204" pitchFamily="50" charset="-128"/>
              </a:rPr>
              <a:t>委託相談→計画相談</a:t>
            </a:r>
            <a:endParaRPr kumimoji="1" lang="en-US" altLang="ja-JP" sz="1477" dirty="0">
              <a:solidFill>
                <a:srgbClr val="002060"/>
              </a:solidFill>
              <a:latin typeface="Calibri"/>
              <a:ea typeface="ＭＳ Ｐゴシック" panose="020B0600070205080204" pitchFamily="50" charset="-128"/>
            </a:endParaRPr>
          </a:p>
        </p:txBody>
      </p:sp>
      <p:sp>
        <p:nvSpPr>
          <p:cNvPr id="53" name="テキスト ボックス 52">
            <a:extLst>
              <a:ext uri="{FF2B5EF4-FFF2-40B4-BE49-F238E27FC236}">
                <a16:creationId xmlns:a16="http://schemas.microsoft.com/office/drawing/2014/main" id="{EDC1D53B-72A7-4137-A666-327CD2C1BA80}"/>
              </a:ext>
            </a:extLst>
          </p:cNvPr>
          <p:cNvSpPr txBox="1"/>
          <p:nvPr/>
        </p:nvSpPr>
        <p:spPr>
          <a:xfrm>
            <a:off x="2472671" y="4471826"/>
            <a:ext cx="411972" cy="2116654"/>
          </a:xfrm>
          <a:prstGeom prst="rect">
            <a:avLst/>
          </a:prstGeom>
          <a:noFill/>
        </p:spPr>
        <p:txBody>
          <a:bodyPr vert="eaVert" wrap="square" rtlCol="0">
            <a:spAutoFit/>
          </a:bodyPr>
          <a:lstStyle/>
          <a:p>
            <a:pPr defTabSz="844083">
              <a:defRPr/>
            </a:pPr>
            <a:r>
              <a:rPr kumimoji="1" lang="ja-JP" altLang="en-US" sz="1477" dirty="0">
                <a:solidFill>
                  <a:srgbClr val="002060"/>
                </a:solidFill>
                <a:latin typeface="Calibri"/>
                <a:ea typeface="ＭＳ Ｐゴシック" panose="020B0600070205080204" pitchFamily="50" charset="-128"/>
              </a:rPr>
              <a:t>自立生活援助導入</a:t>
            </a:r>
            <a:endParaRPr kumimoji="1" lang="en-US" altLang="ja-JP" sz="1477" dirty="0">
              <a:solidFill>
                <a:srgbClr val="002060"/>
              </a:solidFill>
              <a:latin typeface="Calibri"/>
              <a:ea typeface="ＭＳ Ｐゴシック" panose="020B0600070205080204" pitchFamily="50" charset="-128"/>
            </a:endParaRPr>
          </a:p>
        </p:txBody>
      </p:sp>
      <p:sp>
        <p:nvSpPr>
          <p:cNvPr id="54" name="四角形: 角を丸くする 168">
            <a:extLst>
              <a:ext uri="{FF2B5EF4-FFF2-40B4-BE49-F238E27FC236}">
                <a16:creationId xmlns:a16="http://schemas.microsoft.com/office/drawing/2014/main" id="{7BEC0D74-2761-4AEF-8933-A3CA35186369}"/>
              </a:ext>
            </a:extLst>
          </p:cNvPr>
          <p:cNvSpPr/>
          <p:nvPr/>
        </p:nvSpPr>
        <p:spPr>
          <a:xfrm>
            <a:off x="5844529" y="4419963"/>
            <a:ext cx="1594991" cy="2066609"/>
          </a:xfrm>
          <a:prstGeom prst="round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t"/>
          <a:lstStyle/>
          <a:p>
            <a:pPr defTabSz="844083">
              <a:defRPr/>
            </a:pPr>
            <a:r>
              <a:rPr kumimoji="1" lang="ja-JP" altLang="en-US" sz="1015" dirty="0">
                <a:solidFill>
                  <a:srgbClr val="002060"/>
                </a:solidFill>
                <a:latin typeface="ＭＳ Ｐゴシック" panose="020B0600070205080204" pitchFamily="50" charset="-128"/>
                <a:ea typeface="ＭＳ Ｐゴシック" panose="020B0600070205080204" pitchFamily="50" charset="-128"/>
              </a:rPr>
              <a:t>自立生活</a:t>
            </a:r>
            <a:r>
              <a:rPr kumimoji="1" lang="ja-JP" altLang="en-US" sz="1015">
                <a:solidFill>
                  <a:srgbClr val="002060"/>
                </a:solidFill>
                <a:latin typeface="ＭＳ Ｐゴシック" panose="020B0600070205080204" pitchFamily="50" charset="-128"/>
                <a:ea typeface="ＭＳ Ｐゴシック" panose="020B0600070205080204" pitchFamily="50" charset="-128"/>
              </a:rPr>
              <a:t>援助担当者（</a:t>
            </a:r>
            <a:r>
              <a:rPr kumimoji="1" lang="en-US" altLang="ja-JP" sz="1015">
                <a:solidFill>
                  <a:srgbClr val="002060"/>
                </a:solidFill>
                <a:latin typeface="ＭＳ Ｐゴシック" panose="020B0600070205080204" pitchFamily="50" charset="-128"/>
                <a:ea typeface="ＭＳ Ｐゴシック" panose="020B0600070205080204" pitchFamily="50" charset="-128"/>
              </a:rPr>
              <a:t>53</a:t>
            </a:r>
            <a:r>
              <a:rPr kumimoji="1" lang="ja-JP" altLang="en-US" sz="1015" dirty="0">
                <a:solidFill>
                  <a:srgbClr val="002060"/>
                </a:solidFill>
                <a:latin typeface="ＭＳ Ｐゴシック" panose="020B0600070205080204" pitchFamily="50" charset="-128"/>
                <a:ea typeface="ＭＳ Ｐゴシック" panose="020B0600070205080204" pitchFamily="50" charset="-128"/>
              </a:rPr>
              <a:t>歳女性）の支援により課題①②については改善</a:t>
            </a:r>
            <a:endParaRPr kumimoji="1" lang="en-US" altLang="ja-JP" sz="1015" dirty="0">
              <a:solidFill>
                <a:srgbClr val="002060"/>
              </a:solidFill>
              <a:latin typeface="ＭＳ Ｐゴシック" panose="020B0600070205080204" pitchFamily="50" charset="-128"/>
              <a:ea typeface="ＭＳ Ｐゴシック" panose="020B0600070205080204" pitchFamily="50" charset="-128"/>
            </a:endParaRPr>
          </a:p>
          <a:p>
            <a:pPr defTabSz="844083">
              <a:defRPr/>
            </a:pPr>
            <a:r>
              <a:rPr kumimoji="1" lang="ja-JP" altLang="en-US" sz="1015" dirty="0">
                <a:solidFill>
                  <a:srgbClr val="002060"/>
                </a:solidFill>
                <a:latin typeface="ＭＳ Ｐゴシック" panose="020B0600070205080204" pitchFamily="50" charset="-128"/>
                <a:ea typeface="ＭＳ Ｐゴシック" panose="020B0600070205080204" pitchFamily="50" charset="-128"/>
              </a:rPr>
              <a:t>課題③について「行事が楽しい」➡移動支援</a:t>
            </a:r>
            <a:endParaRPr kumimoji="1" lang="en-US" altLang="ja-JP" sz="1015" dirty="0">
              <a:solidFill>
                <a:srgbClr val="002060"/>
              </a:solidFill>
              <a:latin typeface="ＭＳ Ｐゴシック" panose="020B0600070205080204" pitchFamily="50" charset="-128"/>
              <a:ea typeface="ＭＳ Ｐゴシック" panose="020B0600070205080204" pitchFamily="50" charset="-128"/>
            </a:endParaRPr>
          </a:p>
          <a:p>
            <a:pPr defTabSz="844083">
              <a:defRPr/>
            </a:pPr>
            <a:r>
              <a:rPr kumimoji="1" lang="ja-JP" altLang="en-US" sz="1292" b="1" dirty="0">
                <a:solidFill>
                  <a:srgbClr val="002060"/>
                </a:solidFill>
                <a:latin typeface="ＭＳ Ｐゴシック" panose="020B0600070205080204" pitchFamily="50" charset="-128"/>
                <a:ea typeface="ＭＳ Ｐゴシック" panose="020B0600070205080204" pitchFamily="50" charset="-128"/>
              </a:rPr>
              <a:t>自立生活援助から居宅介護へバトンタッチ</a:t>
            </a:r>
            <a:endParaRPr kumimoji="1" lang="en-US" altLang="ja-JP" sz="1292" b="1" dirty="0">
              <a:solidFill>
                <a:srgbClr val="002060"/>
              </a:solidFill>
              <a:latin typeface="ＭＳ Ｐゴシック" panose="020B0600070205080204" pitchFamily="50" charset="-128"/>
              <a:ea typeface="ＭＳ Ｐゴシック" panose="020B0600070205080204" pitchFamily="50" charset="-128"/>
            </a:endParaRPr>
          </a:p>
          <a:p>
            <a:pPr defTabSz="844083">
              <a:defRPr/>
            </a:pPr>
            <a:r>
              <a:rPr kumimoji="1" lang="ja-JP" altLang="en-US" sz="1015" dirty="0">
                <a:solidFill>
                  <a:srgbClr val="002060"/>
                </a:solidFill>
                <a:latin typeface="ＭＳ Ｐゴシック" panose="020B0600070205080204" pitchFamily="50" charset="-128"/>
                <a:ea typeface="ＭＳ Ｐゴシック" panose="020B0600070205080204" pitchFamily="50" charset="-128"/>
              </a:rPr>
              <a:t>④入浴の声掛けと洗濯や洋服の選択と整頓等をヘルパーが支援</a:t>
            </a:r>
            <a:endParaRPr kumimoji="1" lang="en-US" altLang="ja-JP" sz="1015" dirty="0">
              <a:solidFill>
                <a:srgbClr val="002060"/>
              </a:solidFill>
              <a:latin typeface="ＭＳ Ｐゴシック" panose="020B0600070205080204" pitchFamily="50" charset="-128"/>
              <a:ea typeface="ＭＳ Ｐゴシック" panose="020B0600070205080204" pitchFamily="50" charset="-128"/>
            </a:endParaRPr>
          </a:p>
        </p:txBody>
      </p:sp>
      <p:sp>
        <p:nvSpPr>
          <p:cNvPr id="170" name="テキスト ボックス 169">
            <a:extLst>
              <a:ext uri="{FF2B5EF4-FFF2-40B4-BE49-F238E27FC236}">
                <a16:creationId xmlns:a16="http://schemas.microsoft.com/office/drawing/2014/main" id="{385A102F-DA78-4A1D-9C84-8CE52AB90EE1}"/>
              </a:ext>
            </a:extLst>
          </p:cNvPr>
          <p:cNvSpPr txBox="1"/>
          <p:nvPr/>
        </p:nvSpPr>
        <p:spPr>
          <a:xfrm>
            <a:off x="6088959" y="4300441"/>
            <a:ext cx="1154219" cy="198837"/>
          </a:xfrm>
          <a:prstGeom prst="rect">
            <a:avLst/>
          </a:prstGeom>
          <a:solidFill>
            <a:srgbClr val="002060"/>
          </a:solidFill>
        </p:spPr>
        <p:txBody>
          <a:bodyPr wrap="square" lIns="0" tIns="0" rIns="0" bIns="0" rtlCol="0">
            <a:spAutoFit/>
          </a:bodyPr>
          <a:lstStyle/>
          <a:p>
            <a:pPr algn="ctr" defTabSz="844083">
              <a:defRPr/>
            </a:pPr>
            <a:r>
              <a:rPr kumimoji="1" lang="ja-JP" altLang="en-US" sz="1292" dirty="0">
                <a:solidFill>
                  <a:prstClr val="white"/>
                </a:solidFill>
                <a:latin typeface="Calibri"/>
                <a:ea typeface="ＭＳ Ｐゴシック" panose="020B0600070205080204" pitchFamily="50" charset="-128"/>
              </a:rPr>
              <a:t>２</a:t>
            </a:r>
            <a:r>
              <a:rPr kumimoji="1" lang="ja-JP" altLang="en-US" sz="1292">
                <a:solidFill>
                  <a:prstClr val="white"/>
                </a:solidFill>
                <a:latin typeface="Calibri"/>
                <a:ea typeface="ＭＳ Ｐゴシック" panose="020B0600070205080204" pitchFamily="50" charset="-128"/>
              </a:rPr>
              <a:t>ケ月（週</a:t>
            </a:r>
            <a:r>
              <a:rPr kumimoji="1" lang="ja-JP" altLang="en-US" sz="1292" dirty="0">
                <a:solidFill>
                  <a:prstClr val="white"/>
                </a:solidFill>
                <a:latin typeface="Calibri"/>
                <a:ea typeface="ＭＳ Ｐゴシック" panose="020B0600070205080204" pitchFamily="50" charset="-128"/>
              </a:rPr>
              <a:t>１回）</a:t>
            </a:r>
          </a:p>
        </p:txBody>
      </p:sp>
      <p:pic>
        <p:nvPicPr>
          <p:cNvPr id="3" name="Picture 2" descr="心配している人のイラスト（中年男性）">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070265" y="1184496"/>
            <a:ext cx="676297" cy="824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2.bp.blogspot.com/-oWQrg8pX9S8/VZ-O48X3FHI/AAAAAAAAu-c/h7yxNkjQ9YQ/s800/girl01_laugh.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8882" y="757988"/>
            <a:ext cx="496220" cy="529366"/>
          </a:xfrm>
          <a:prstGeom prst="rect">
            <a:avLst/>
          </a:prstGeom>
          <a:noFill/>
          <a:extLst>
            <a:ext uri="{909E8E84-426E-40DD-AFC4-6F175D3DCCD1}">
              <a14:hiddenFill xmlns:a14="http://schemas.microsoft.com/office/drawing/2010/main">
                <a:solidFill>
                  <a:srgbClr val="FFFFFF"/>
                </a:solidFill>
              </a14:hiddenFill>
            </a:ext>
          </a:extLst>
        </p:spPr>
      </p:pic>
      <p:sp>
        <p:nvSpPr>
          <p:cNvPr id="55" name="四角形: 角を丸くする 171">
            <a:extLst>
              <a:ext uri="{FF2B5EF4-FFF2-40B4-BE49-F238E27FC236}">
                <a16:creationId xmlns:a16="http://schemas.microsoft.com/office/drawing/2014/main" id="{479BA5D5-8825-4237-AF52-87004C52F3C8}"/>
              </a:ext>
            </a:extLst>
          </p:cNvPr>
          <p:cNvSpPr/>
          <p:nvPr/>
        </p:nvSpPr>
        <p:spPr>
          <a:xfrm>
            <a:off x="7841399" y="4426034"/>
            <a:ext cx="1132802" cy="2060537"/>
          </a:xfrm>
          <a:prstGeom prst="round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rtlCol="0" anchor="t"/>
          <a:lstStyle/>
          <a:p>
            <a:pPr defTabSz="422041">
              <a:defRPr/>
            </a:pPr>
            <a:r>
              <a:rPr lang="ja-JP" altLang="en-US" sz="1015" dirty="0">
                <a:solidFill>
                  <a:srgbClr val="002060"/>
                </a:solidFill>
                <a:latin typeface="Calibri"/>
                <a:ea typeface="ＭＳ Ｐゴシック" panose="020B0600070205080204" pitchFamily="50" charset="-128"/>
              </a:rPr>
              <a:t>自立生活援助の担当者のかかわりにより、実は「同年代の友達が欲しかった」というニーズが分かり、月２回の青年教室の参加を楽しみにしている。</a:t>
            </a:r>
            <a:endParaRPr lang="en-US" altLang="ja-JP" sz="1015" dirty="0">
              <a:solidFill>
                <a:srgbClr val="002060"/>
              </a:solidFill>
              <a:latin typeface="Calibri"/>
              <a:ea typeface="ＭＳ Ｐゴシック" panose="020B0600070205080204" pitchFamily="50" charset="-128"/>
            </a:endParaRPr>
          </a:p>
          <a:p>
            <a:pPr defTabSz="422041">
              <a:defRPr/>
            </a:pPr>
            <a:r>
              <a:rPr lang="ja-JP" altLang="en-US" sz="1015" dirty="0">
                <a:solidFill>
                  <a:srgbClr val="002060"/>
                </a:solidFill>
                <a:latin typeface="Calibri"/>
                <a:ea typeface="ＭＳ Ｐゴシック" panose="020B0600070205080204" pitchFamily="50" charset="-128"/>
              </a:rPr>
              <a:t>兄も安心して仕事を続けている。</a:t>
            </a:r>
            <a:endParaRPr lang="en-US" altLang="ja-JP" sz="1015" dirty="0">
              <a:solidFill>
                <a:srgbClr val="002060"/>
              </a:solidFill>
              <a:latin typeface="Calibri"/>
              <a:ea typeface="ＭＳ Ｐゴシック" panose="020B0600070205080204" pitchFamily="50" charset="-128"/>
            </a:endParaRPr>
          </a:p>
        </p:txBody>
      </p:sp>
      <p:sp>
        <p:nvSpPr>
          <p:cNvPr id="56" name="テキスト ボックス 55">
            <a:extLst>
              <a:ext uri="{FF2B5EF4-FFF2-40B4-BE49-F238E27FC236}">
                <a16:creationId xmlns:a16="http://schemas.microsoft.com/office/drawing/2014/main" id="{6428724C-A938-4310-A8FB-32AC849DF95C}"/>
              </a:ext>
            </a:extLst>
          </p:cNvPr>
          <p:cNvSpPr txBox="1"/>
          <p:nvPr/>
        </p:nvSpPr>
        <p:spPr>
          <a:xfrm>
            <a:off x="210040" y="253824"/>
            <a:ext cx="8778477" cy="338554"/>
          </a:xfrm>
          <a:prstGeom prst="rect">
            <a:avLst/>
          </a:prstGeom>
          <a:noFill/>
        </p:spPr>
        <p:txBody>
          <a:bodyPr wrap="square">
            <a:spAutoFit/>
          </a:bodyPr>
          <a:lstStyle/>
          <a:p>
            <a:r>
              <a:rPr lang="en-US" altLang="ja-JP" sz="1600" dirty="0">
                <a:latin typeface="Meiryo UI" panose="020B0604030504040204" pitchFamily="50" charset="-128"/>
                <a:ea typeface="Meiryo UI" panose="020B0604030504040204" pitchFamily="50" charset="-128"/>
              </a:rPr>
              <a:t>C</a:t>
            </a:r>
            <a:r>
              <a:rPr lang="ja-JP" altLang="en-US" sz="1600" dirty="0">
                <a:latin typeface="Meiryo UI" panose="020B0604030504040204" pitchFamily="50" charset="-128"/>
                <a:ea typeface="Meiryo UI" panose="020B0604030504040204" pitchFamily="50" charset="-128"/>
              </a:rPr>
              <a:t>　同居していた家族の急逝等がきっかけとなり、基幹相談支援センターを通じて自立生活援助に繋がる例</a:t>
            </a:r>
            <a:endParaRPr lang="en-US" altLang="ja-JP"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77438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正方形/長方形 170"/>
          <p:cNvSpPr/>
          <p:nvPr/>
        </p:nvSpPr>
        <p:spPr>
          <a:xfrm>
            <a:off x="150984" y="1013319"/>
            <a:ext cx="8887266" cy="1629671"/>
          </a:xfrm>
          <a:prstGeom prst="rect">
            <a:avLst/>
          </a:prstGeom>
          <a:ln>
            <a:headEnd type="none" w="med" len="med"/>
            <a:tailEnd type="arrow" w="med" len="med"/>
          </a:ln>
        </p:spPr>
        <p:style>
          <a:lnRef idx="2">
            <a:schemeClr val="accent1"/>
          </a:lnRef>
          <a:fillRef idx="1">
            <a:schemeClr val="lt1"/>
          </a:fillRef>
          <a:effectRef idx="0">
            <a:schemeClr val="accent1"/>
          </a:effectRef>
          <a:fontRef idx="minor">
            <a:schemeClr val="dk1"/>
          </a:fontRef>
        </p:style>
        <p:txBody>
          <a:bodyPr vert="horz" rtlCol="0" anchor="ctr"/>
          <a:lstStyle/>
          <a:p>
            <a:pPr marL="1658857" marR="0" lvl="0" indent="-1658857" algn="ctr" defTabSz="981832" rtl="0" eaLnBrk="1" fontAlgn="auto" latinLnBrk="0" hangingPunct="1">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地域生活への移行に向けて、地域移行支援・自立生活援助・地域定着支援を組み合わせた支援を実施</a:t>
            </a:r>
            <a:endParaRPr kumimoji="1" lang="en-US" altLang="ja-JP" sz="1292" b="1"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endParaRPr>
          </a:p>
          <a:p>
            <a:pPr marL="1658857" marR="0" lvl="0" indent="-1658857" algn="l" defTabSz="981832"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endParaRPr>
          </a:p>
          <a:p>
            <a:pPr marL="1658857" marR="0" lvl="0" indent="-1658857" algn="l" defTabSz="981832"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○地域移行支援 ： 障害者支援施設や病院等に入所又は入院している障害者を対象に、</a:t>
            </a:r>
            <a:r>
              <a:rPr kumimoji="1" lang="ja-JP" altLang="en-US" sz="1108" b="0" i="0" u="sng"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住居の確保その他の地域生活へ移行するための支</a:t>
            </a:r>
            <a:endParaRPr kumimoji="1" lang="en-US" altLang="ja-JP" sz="1108" b="0" i="0" u="sng"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endParaRPr>
          </a:p>
          <a:p>
            <a:pPr marL="1658857" marR="0" lvl="0" indent="-1658857" algn="l" defTabSz="981832"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108" b="0" i="0" u="sng"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援</a:t>
            </a:r>
            <a:r>
              <a:rPr kumimoji="1" lang="ja-JP" altLang="en-US"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を行う。</a:t>
            </a:r>
            <a:r>
              <a:rPr kumimoji="1" lang="en-US" altLang="ja-JP"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支給決定期間：</a:t>
            </a:r>
            <a:r>
              <a:rPr kumimoji="1" lang="ja-JP" altLang="en-US" sz="1108"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６ヶ月間</a:t>
            </a:r>
            <a:r>
              <a:rPr kumimoji="1" lang="en-US" altLang="ja-JP"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a:t>
            </a:r>
          </a:p>
          <a:p>
            <a:pPr marL="1658857" marR="0" lvl="0" indent="-1658857" algn="l" defTabSz="981832"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○自立生活援助 ： グループホームや障害者支援施設、病院等から退所・退院した障害者等を対象に、</a:t>
            </a:r>
            <a:r>
              <a:rPr kumimoji="1" lang="ja-JP" altLang="en-US" sz="1108" b="0" i="0" u="sng"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定期及び随時訪問、随時対応その</a:t>
            </a:r>
            <a:endParaRPr kumimoji="1" lang="en-US" altLang="ja-JP" sz="1108" b="0" i="0" u="sng"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endParaRPr>
          </a:p>
          <a:p>
            <a:pPr marL="1658857" marR="0" lvl="0" indent="-1658857" algn="l" defTabSz="981832"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108" b="0" i="0" u="sng"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他自立した日常生活の実現に必要な支援</a:t>
            </a:r>
            <a:r>
              <a:rPr kumimoji="1" lang="ja-JP" altLang="en-US"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を行う。</a:t>
            </a:r>
            <a:r>
              <a:rPr kumimoji="1" lang="en-US" altLang="ja-JP"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標準利用期間：</a:t>
            </a:r>
            <a:r>
              <a:rPr kumimoji="1" lang="ja-JP" altLang="en-US" sz="1108"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１年間</a:t>
            </a:r>
            <a:r>
              <a:rPr kumimoji="1" lang="en-US" altLang="ja-JP"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a:t>
            </a:r>
          </a:p>
          <a:p>
            <a:pPr marL="1658857" marR="0" lvl="0" indent="-1658857" algn="l" defTabSz="981832"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○地域定着支援 ： 居宅において単身で生活している障害者等を対象に、</a:t>
            </a:r>
            <a:r>
              <a:rPr kumimoji="1" lang="ja-JP" altLang="en-US" sz="1108" b="0" i="0" u="sng"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常時の連絡体制</a:t>
            </a:r>
            <a:r>
              <a:rPr kumimoji="1" lang="ja-JP" altLang="en-US"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を確保し、</a:t>
            </a:r>
            <a:r>
              <a:rPr kumimoji="1" lang="ja-JP" altLang="en-US" sz="1108" b="0" i="0" u="sng"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緊急時には必要な支援</a:t>
            </a:r>
            <a:r>
              <a:rPr kumimoji="1" lang="ja-JP" altLang="en-US"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を行う。</a:t>
            </a:r>
            <a:endParaRPr kumimoji="1" lang="en-US" altLang="ja-JP"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endParaRPr>
          </a:p>
          <a:p>
            <a:pPr marL="1658857" marR="0" lvl="0" indent="-1658857" algn="l" defTabSz="981832"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　　　　　　　　</a:t>
            </a:r>
            <a:r>
              <a:rPr kumimoji="1" lang="en-US" altLang="ja-JP"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支給決定期間：</a:t>
            </a:r>
            <a:r>
              <a:rPr kumimoji="1" lang="ja-JP" altLang="en-US" sz="1108"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１年間</a:t>
            </a:r>
            <a:r>
              <a:rPr kumimoji="1" lang="en-US" altLang="ja-JP" sz="1108"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a:t>
            </a:r>
          </a:p>
        </p:txBody>
      </p:sp>
      <p:sp>
        <p:nvSpPr>
          <p:cNvPr id="1287" name="ホームベース 1286"/>
          <p:cNvSpPr/>
          <p:nvPr/>
        </p:nvSpPr>
        <p:spPr>
          <a:xfrm>
            <a:off x="3205522" y="3195477"/>
            <a:ext cx="1428827" cy="864096"/>
          </a:xfrm>
          <a:prstGeom prst="homePlate">
            <a:avLst>
              <a:gd name="adj" fmla="val 26597"/>
            </a:avLst>
          </a:prstGeom>
          <a:gradFill flip="none" rotWithShape="1">
            <a:gsLst>
              <a:gs pos="0">
                <a:schemeClr val="accent1">
                  <a:lumMod val="20000"/>
                  <a:lumOff val="80000"/>
                </a:schemeClr>
              </a:gs>
              <a:gs pos="40000">
                <a:schemeClr val="accent1">
                  <a:lumMod val="20000"/>
                  <a:lumOff val="80000"/>
                </a:schemeClr>
              </a:gs>
              <a:gs pos="60000">
                <a:schemeClr val="bg1"/>
              </a:gs>
            </a:gsLst>
            <a:lin ang="0" scaled="1"/>
            <a:tileRect/>
          </a:gradFill>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108"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mn-cs"/>
            </a:endParaRPr>
          </a:p>
        </p:txBody>
      </p:sp>
      <p:sp>
        <p:nvSpPr>
          <p:cNvPr id="1286" name="ホームベース 1285"/>
          <p:cNvSpPr/>
          <p:nvPr/>
        </p:nvSpPr>
        <p:spPr>
          <a:xfrm>
            <a:off x="1990801" y="3204874"/>
            <a:ext cx="1428827" cy="864096"/>
          </a:xfrm>
          <a:prstGeom prst="homePlate">
            <a:avLst>
              <a:gd name="adj" fmla="val 26597"/>
            </a:avLst>
          </a:prstGeom>
          <a:gradFill flip="none" rotWithShape="1">
            <a:gsLst>
              <a:gs pos="0">
                <a:schemeClr val="accent1">
                  <a:lumMod val="40000"/>
                  <a:lumOff val="60000"/>
                </a:schemeClr>
              </a:gs>
              <a:gs pos="22000">
                <a:schemeClr val="accent1">
                  <a:lumMod val="40000"/>
                  <a:lumOff val="60000"/>
                </a:schemeClr>
              </a:gs>
              <a:gs pos="75000">
                <a:schemeClr val="accent1">
                  <a:lumMod val="20000"/>
                  <a:lumOff val="80000"/>
                </a:schemeClr>
              </a:gs>
            </a:gsLst>
            <a:lin ang="0" scaled="1"/>
            <a:tileRect/>
          </a:gradFill>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108"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mn-cs"/>
            </a:endParaRPr>
          </a:p>
        </p:txBody>
      </p:sp>
      <p:sp>
        <p:nvSpPr>
          <p:cNvPr id="13" name="角丸四角形 12"/>
          <p:cNvSpPr/>
          <p:nvPr/>
        </p:nvSpPr>
        <p:spPr>
          <a:xfrm>
            <a:off x="62431" y="2621281"/>
            <a:ext cx="4904345" cy="247771"/>
          </a:xfrm>
          <a:prstGeom prst="roundRect">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33231" rIns="33231" anchor="ctr"/>
          <a:lstStyle/>
          <a:p>
            <a:pPr marL="0" marR="0" lvl="0" indent="152404" algn="l" defTabSz="844083" rtl="0" eaLnBrk="0" fontAlgn="base" latinLnBrk="0" hangingPunct="0">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（参考）　地域生活への移行に向けた支援の流れ（イメージ）</a:t>
            </a:r>
            <a:endParaRPr kumimoji="1" lang="en-US" altLang="ja-JP" sz="1015"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2211" name="Freeform 1246"/>
          <p:cNvSpPr>
            <a:spLocks noEditPoints="1"/>
          </p:cNvSpPr>
          <p:nvPr/>
        </p:nvSpPr>
        <p:spPr bwMode="auto">
          <a:xfrm>
            <a:off x="401355" y="3720939"/>
            <a:ext cx="291612" cy="156797"/>
          </a:xfrm>
          <a:custGeom>
            <a:avLst/>
            <a:gdLst>
              <a:gd name="T0" fmla="*/ 0 w 199"/>
              <a:gd name="T1" fmla="*/ 46 h 107"/>
              <a:gd name="T2" fmla="*/ 61 w 199"/>
              <a:gd name="T3" fmla="*/ 46 h 107"/>
              <a:gd name="T4" fmla="*/ 55 w 199"/>
              <a:gd name="T5" fmla="*/ 53 h 107"/>
              <a:gd name="T6" fmla="*/ 55 w 199"/>
              <a:gd name="T7" fmla="*/ 0 h 107"/>
              <a:gd name="T8" fmla="*/ 145 w 199"/>
              <a:gd name="T9" fmla="*/ 0 h 107"/>
              <a:gd name="T10" fmla="*/ 145 w 199"/>
              <a:gd name="T11" fmla="*/ 53 h 107"/>
              <a:gd name="T12" fmla="*/ 139 w 199"/>
              <a:gd name="T13" fmla="*/ 46 h 107"/>
              <a:gd name="T14" fmla="*/ 199 w 199"/>
              <a:gd name="T15" fmla="*/ 46 h 107"/>
              <a:gd name="T16" fmla="*/ 100 w 199"/>
              <a:gd name="T17" fmla="*/ 107 h 107"/>
              <a:gd name="T18" fmla="*/ 0 w 199"/>
              <a:gd name="T19" fmla="*/ 46 h 107"/>
              <a:gd name="T20" fmla="*/ 103 w 199"/>
              <a:gd name="T21" fmla="*/ 94 h 107"/>
              <a:gd name="T22" fmla="*/ 97 w 199"/>
              <a:gd name="T23" fmla="*/ 94 h 107"/>
              <a:gd name="T24" fmla="*/ 174 w 199"/>
              <a:gd name="T25" fmla="*/ 47 h 107"/>
              <a:gd name="T26" fmla="*/ 177 w 199"/>
              <a:gd name="T27" fmla="*/ 59 h 107"/>
              <a:gd name="T28" fmla="*/ 133 w 199"/>
              <a:gd name="T29" fmla="*/ 59 h 107"/>
              <a:gd name="T30" fmla="*/ 133 w 199"/>
              <a:gd name="T31" fmla="*/ 6 h 107"/>
              <a:gd name="T32" fmla="*/ 139 w 199"/>
              <a:gd name="T33" fmla="*/ 12 h 107"/>
              <a:gd name="T34" fmla="*/ 61 w 199"/>
              <a:gd name="T35" fmla="*/ 12 h 107"/>
              <a:gd name="T36" fmla="*/ 67 w 199"/>
              <a:gd name="T37" fmla="*/ 6 h 107"/>
              <a:gd name="T38" fmla="*/ 67 w 199"/>
              <a:gd name="T39" fmla="*/ 59 h 107"/>
              <a:gd name="T40" fmla="*/ 22 w 199"/>
              <a:gd name="T41" fmla="*/ 59 h 107"/>
              <a:gd name="T42" fmla="*/ 26 w 199"/>
              <a:gd name="T43" fmla="*/ 47 h 107"/>
              <a:gd name="T44" fmla="*/ 103 w 199"/>
              <a:gd name="T45" fmla="*/ 9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9" h="107">
                <a:moveTo>
                  <a:pt x="0" y="46"/>
                </a:moveTo>
                <a:lnTo>
                  <a:pt x="61" y="46"/>
                </a:lnTo>
                <a:lnTo>
                  <a:pt x="55" y="53"/>
                </a:lnTo>
                <a:lnTo>
                  <a:pt x="55" y="0"/>
                </a:lnTo>
                <a:lnTo>
                  <a:pt x="145" y="0"/>
                </a:lnTo>
                <a:lnTo>
                  <a:pt x="145" y="53"/>
                </a:lnTo>
                <a:lnTo>
                  <a:pt x="139" y="46"/>
                </a:lnTo>
                <a:lnTo>
                  <a:pt x="199" y="46"/>
                </a:lnTo>
                <a:lnTo>
                  <a:pt x="100" y="107"/>
                </a:lnTo>
                <a:lnTo>
                  <a:pt x="0" y="46"/>
                </a:lnTo>
                <a:close/>
                <a:moveTo>
                  <a:pt x="103" y="94"/>
                </a:moveTo>
                <a:lnTo>
                  <a:pt x="97" y="94"/>
                </a:lnTo>
                <a:lnTo>
                  <a:pt x="174" y="47"/>
                </a:lnTo>
                <a:lnTo>
                  <a:pt x="177" y="59"/>
                </a:lnTo>
                <a:lnTo>
                  <a:pt x="133" y="59"/>
                </a:lnTo>
                <a:lnTo>
                  <a:pt x="133" y="6"/>
                </a:lnTo>
                <a:lnTo>
                  <a:pt x="139" y="12"/>
                </a:lnTo>
                <a:lnTo>
                  <a:pt x="61" y="12"/>
                </a:lnTo>
                <a:lnTo>
                  <a:pt x="67" y="6"/>
                </a:lnTo>
                <a:lnTo>
                  <a:pt x="67" y="59"/>
                </a:lnTo>
                <a:lnTo>
                  <a:pt x="22" y="59"/>
                </a:lnTo>
                <a:lnTo>
                  <a:pt x="26" y="47"/>
                </a:lnTo>
                <a:lnTo>
                  <a:pt x="103" y="94"/>
                </a:lnTo>
                <a:close/>
              </a:path>
            </a:pathLst>
          </a:custGeom>
          <a:solidFill>
            <a:srgbClr val="000000"/>
          </a:solidFill>
          <a:ln w="0" cap="flat">
            <a:solidFill>
              <a:srgbClr val="000000"/>
            </a:solidFill>
            <a:prstDash val="solid"/>
            <a:round/>
            <a:headEnd/>
            <a:tailEnd/>
          </a:ln>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746" name="正方形/長方形 2745"/>
          <p:cNvSpPr/>
          <p:nvPr/>
        </p:nvSpPr>
        <p:spPr>
          <a:xfrm>
            <a:off x="887843" y="2842653"/>
            <a:ext cx="3711212" cy="359040"/>
          </a:xfrm>
          <a:prstGeom prst="rect">
            <a:avLst/>
          </a:prstGeom>
          <a:ln>
            <a:headEnd type="none" w="med" len="med"/>
            <a:tailEnd type="arrow" w="med" len="med"/>
          </a:ln>
        </p:spPr>
        <p:style>
          <a:lnRef idx="0">
            <a:schemeClr val="accent1"/>
          </a:lnRef>
          <a:fillRef idx="3">
            <a:schemeClr val="accent1"/>
          </a:fillRef>
          <a:effectRef idx="3">
            <a:schemeClr val="accent1"/>
          </a:effectRef>
          <a:fontRef idx="minor">
            <a:schemeClr val="lt1"/>
          </a:fontRef>
        </p:style>
        <p:txBody>
          <a:bodyPr vert="horz"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地域移行支援</a:t>
            </a:r>
            <a:endParaRPr kumimoji="1" lang="en-US" altLang="ja-JP" sz="1108"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646"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646"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事業所数　３０３事業所　利用者数　５１３人</a:t>
            </a:r>
            <a:r>
              <a:rPr kumimoji="1" lang="en-US" altLang="ja-JP" sz="646"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646"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1275" name="正方形/長方形 1274"/>
          <p:cNvSpPr/>
          <p:nvPr/>
        </p:nvSpPr>
        <p:spPr>
          <a:xfrm>
            <a:off x="4603636" y="2825402"/>
            <a:ext cx="2209703" cy="385089"/>
          </a:xfrm>
          <a:prstGeom prst="rect">
            <a:avLst/>
          </a:prstGeom>
          <a:ln>
            <a:headEnd type="none" w="med" len="med"/>
            <a:tailEnd type="arrow" w="med" len="med"/>
          </a:ln>
        </p:spPr>
        <p:style>
          <a:lnRef idx="0">
            <a:schemeClr val="accent6"/>
          </a:lnRef>
          <a:fillRef idx="3">
            <a:schemeClr val="accent6"/>
          </a:fillRef>
          <a:effectRef idx="3">
            <a:schemeClr val="accent6"/>
          </a:effectRef>
          <a:fontRef idx="minor">
            <a:schemeClr val="lt1"/>
          </a:fontRef>
        </p:style>
        <p:txBody>
          <a:bodyPr vert="horz"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自立生活援助</a:t>
            </a:r>
            <a:endParaRPr kumimoji="1" lang="en-US" altLang="ja-JP" sz="1108"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646"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646"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事業所数　２４５事業所　利用者数　９６８人</a:t>
            </a:r>
            <a:r>
              <a:rPr kumimoji="1" lang="en-US" altLang="ja-JP" sz="646"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646"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1276" name="正方形/長方形 1275"/>
          <p:cNvSpPr/>
          <p:nvPr/>
        </p:nvSpPr>
        <p:spPr>
          <a:xfrm>
            <a:off x="6813339" y="2825932"/>
            <a:ext cx="2249166" cy="393887"/>
          </a:xfrm>
          <a:prstGeom prst="rect">
            <a:avLst/>
          </a:prstGeom>
          <a:solidFill>
            <a:srgbClr val="92D050"/>
          </a:solidFill>
          <a:ln>
            <a:headEnd type="none" w="med" len="med"/>
            <a:tailEnd type="arrow" w="med" len="med"/>
          </a:ln>
        </p:spPr>
        <p:style>
          <a:lnRef idx="0">
            <a:schemeClr val="accent1"/>
          </a:lnRef>
          <a:fillRef idx="3">
            <a:schemeClr val="accent1"/>
          </a:fillRef>
          <a:effectRef idx="3">
            <a:schemeClr val="accent1"/>
          </a:effectRef>
          <a:fontRef idx="minor">
            <a:schemeClr val="lt1"/>
          </a:fontRef>
        </p:style>
        <p:txBody>
          <a:bodyPr vert="horz"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地域定着支援</a:t>
            </a:r>
            <a:endParaRPr kumimoji="1" lang="en-US" altLang="ja-JP" sz="1108"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646"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646"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事業所数　５７１事業所　利用者数　３，８８２人</a:t>
            </a:r>
            <a:r>
              <a:rPr kumimoji="1" lang="en-US" altLang="ja-JP" sz="646"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646"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2748" name="ホームベース 2747"/>
          <p:cNvSpPr/>
          <p:nvPr/>
        </p:nvSpPr>
        <p:spPr>
          <a:xfrm>
            <a:off x="887433" y="3209704"/>
            <a:ext cx="1373341" cy="864096"/>
          </a:xfrm>
          <a:prstGeom prst="homePlate">
            <a:avLst>
              <a:gd name="adj" fmla="val 26597"/>
            </a:avLst>
          </a:prstGeom>
          <a:gradFill>
            <a:gsLst>
              <a:gs pos="0">
                <a:schemeClr val="accent1">
                  <a:lumMod val="60000"/>
                  <a:lumOff val="40000"/>
                </a:schemeClr>
              </a:gs>
              <a:gs pos="40000">
                <a:schemeClr val="accent1">
                  <a:lumMod val="40000"/>
                  <a:lumOff val="60000"/>
                </a:schemeClr>
              </a:gs>
              <a:gs pos="75000">
                <a:schemeClr val="accent1">
                  <a:lumMod val="40000"/>
                  <a:lumOff val="60000"/>
                </a:schemeClr>
              </a:gs>
            </a:gsLst>
            <a:lin ang="0" scaled="1"/>
          </a:gradFill>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108"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mn-cs"/>
            </a:endParaRPr>
          </a:p>
        </p:txBody>
      </p:sp>
      <p:sp>
        <p:nvSpPr>
          <p:cNvPr id="2749" name="正方形/長方形 2748"/>
          <p:cNvSpPr/>
          <p:nvPr/>
        </p:nvSpPr>
        <p:spPr>
          <a:xfrm>
            <a:off x="998050" y="3243809"/>
            <a:ext cx="991013" cy="705984"/>
          </a:xfrm>
          <a:prstGeom prst="rect">
            <a:avLst/>
          </a:prstGeom>
          <a:no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初期</a:t>
            </a:r>
            <a:r>
              <a:rPr kumimoji="1" lang="en-US" altLang="ja-JP"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a:t>
            </a: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○計画作成</a:t>
            </a:r>
            <a:endParaRPr kumimoji="1" lang="en-US" altLang="ja-JP"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○訪問相談、</a:t>
            </a:r>
            <a:endParaRPr kumimoji="1" lang="en-US" altLang="ja-JP"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endParaRPr>
          </a:p>
          <a:p>
            <a:pPr marL="167058" marR="0" lvl="0" indent="-87925" algn="l"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情報提供</a:t>
            </a:r>
          </a:p>
        </p:txBody>
      </p:sp>
      <p:sp>
        <p:nvSpPr>
          <p:cNvPr id="1282" name="正方形/長方形 1281"/>
          <p:cNvSpPr/>
          <p:nvPr/>
        </p:nvSpPr>
        <p:spPr>
          <a:xfrm>
            <a:off x="2236009" y="3291602"/>
            <a:ext cx="932970" cy="705984"/>
          </a:xfrm>
          <a:prstGeom prst="rect">
            <a:avLst/>
          </a:prstGeom>
          <a:no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中期</a:t>
            </a:r>
            <a:r>
              <a:rPr kumimoji="1" lang="en-US" altLang="ja-JP"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a:t>
            </a: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○訪問相談</a:t>
            </a:r>
            <a:endParaRPr kumimoji="1" lang="en-US" altLang="ja-JP"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○同行支援</a:t>
            </a:r>
            <a:endParaRPr kumimoji="1" lang="en-US" altLang="ja-JP"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endParaRPr>
          </a:p>
          <a:p>
            <a:pPr marL="79133" marR="0" lvl="0" indent="-79133" algn="l"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○日中活動の体験利用</a:t>
            </a:r>
            <a:endParaRPr kumimoji="1" lang="en-US" altLang="ja-JP"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1283" name="正方形/長方形 1282"/>
          <p:cNvSpPr/>
          <p:nvPr/>
        </p:nvSpPr>
        <p:spPr>
          <a:xfrm>
            <a:off x="3377208" y="3227374"/>
            <a:ext cx="1006492" cy="705984"/>
          </a:xfrm>
          <a:prstGeom prst="rect">
            <a:avLst/>
          </a:prstGeom>
          <a:no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en-US" altLang="ja-JP"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終期</a:t>
            </a:r>
            <a:r>
              <a:rPr kumimoji="1" lang="en-US" altLang="ja-JP"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a:t>
            </a: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○住居の確保等</a:t>
            </a:r>
            <a:endParaRPr kumimoji="1" lang="en-US" altLang="ja-JP"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○同行支援</a:t>
            </a:r>
            <a:endParaRPr kumimoji="1" lang="en-US" altLang="ja-JP"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endParaRPr>
          </a:p>
          <a:p>
            <a:pPr marL="79133" marR="0" lvl="0" indent="-79133" algn="l"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○関係機関調整</a:t>
            </a:r>
            <a:endParaRPr kumimoji="1" lang="en-US" altLang="ja-JP"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1284" name="正方形/長方形 1283"/>
          <p:cNvSpPr/>
          <p:nvPr/>
        </p:nvSpPr>
        <p:spPr>
          <a:xfrm>
            <a:off x="4624051" y="3227374"/>
            <a:ext cx="2166948" cy="865086"/>
          </a:xfrm>
          <a:prstGeom prst="rect">
            <a:avLst/>
          </a:prstGeom>
          <a:solidFill>
            <a:srgbClr val="FFFF00"/>
          </a:solidFill>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79133" marR="0" lvl="0" indent="-79133" algn="l" defTabSz="844083"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○定期訪問による生活状況のモニタリング、助言</a:t>
            </a:r>
            <a:endParaRPr kumimoji="1" lang="en-US" altLang="ja-JP" sz="831"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79133" marR="0" lvl="0" indent="-79133" algn="l" defTabSz="844083"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○随時訪問、随時対応による相談援助</a:t>
            </a:r>
            <a:endParaRPr kumimoji="1" lang="en-US" altLang="ja-JP" sz="831"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79133" marR="0" lvl="0" indent="-79133" algn="l" defTabSz="844083"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○近隣住民との関係構築など、インフォーマルを含めた生活環境の整備</a:t>
            </a:r>
          </a:p>
        </p:txBody>
      </p:sp>
      <p:sp>
        <p:nvSpPr>
          <p:cNvPr id="1285" name="正方形/長方形 1284"/>
          <p:cNvSpPr/>
          <p:nvPr/>
        </p:nvSpPr>
        <p:spPr>
          <a:xfrm>
            <a:off x="6813339" y="3215173"/>
            <a:ext cx="2249166" cy="880413"/>
          </a:xfrm>
          <a:prstGeom prst="rect">
            <a:avLst/>
          </a:prstGeom>
          <a:solidFill>
            <a:srgbClr val="E7FED0"/>
          </a:solidFill>
          <a:ln w="19050">
            <a:solidFill>
              <a:schemeClr val="accent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79133" marR="0" lvl="0" indent="-79133" algn="l" defTabSz="844083" rtl="0" eaLnBrk="1" fontAlgn="auto" latinLnBrk="0" hangingPunct="1">
              <a:lnSpc>
                <a:spcPct val="100000"/>
              </a:lnSpc>
              <a:spcBef>
                <a:spcPts val="0"/>
              </a:spcBef>
              <a:spcAft>
                <a:spcPts val="0"/>
              </a:spcAft>
              <a:buClrTx/>
              <a:buSzTx/>
              <a:buFontTx/>
              <a:buNone/>
              <a:tabLst>
                <a:tab pos="79133" algn="l"/>
              </a:tabLst>
              <a:defRPr/>
            </a:pPr>
            <a:r>
              <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○居宅で単身等で生活する者との常時の連絡体制の確保</a:t>
            </a:r>
            <a:endParaRPr kumimoji="1" lang="en-US" altLang="ja-JP"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○緊急訪問、緊急対応</a:t>
            </a:r>
          </a:p>
        </p:txBody>
      </p:sp>
      <p:sp>
        <p:nvSpPr>
          <p:cNvPr id="1288" name="正方形/長方形 1287"/>
          <p:cNvSpPr/>
          <p:nvPr/>
        </p:nvSpPr>
        <p:spPr>
          <a:xfrm>
            <a:off x="4168627" y="2657312"/>
            <a:ext cx="877774" cy="156450"/>
          </a:xfrm>
          <a:prstGeom prst="rect">
            <a:avLst/>
          </a:prstGeom>
          <a:solidFill>
            <a:schemeClr val="bg1"/>
          </a:solid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923"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退院・退所</a:t>
            </a:r>
          </a:p>
        </p:txBody>
      </p:sp>
      <p:sp>
        <p:nvSpPr>
          <p:cNvPr id="1289" name="正方形/長方形 1288"/>
          <p:cNvSpPr>
            <a:spLocks noChangeAspect="1"/>
          </p:cNvSpPr>
          <p:nvPr/>
        </p:nvSpPr>
        <p:spPr>
          <a:xfrm>
            <a:off x="4612669" y="4842911"/>
            <a:ext cx="4246243" cy="352048"/>
          </a:xfrm>
          <a:prstGeom prst="rect">
            <a:avLst/>
          </a:prstGeom>
          <a:solidFill>
            <a:schemeClr val="accent2">
              <a:lumMod val="20000"/>
              <a:lumOff val="80000"/>
            </a:schemeClr>
          </a:solidFill>
          <a:ln w="190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79133" marR="0" lvl="0" indent="-79133" algn="l"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通院、デイケア、訪問看護</a:t>
            </a:r>
          </a:p>
        </p:txBody>
      </p:sp>
      <p:sp>
        <p:nvSpPr>
          <p:cNvPr id="1290" name="正方形/長方形 1289"/>
          <p:cNvSpPr/>
          <p:nvPr/>
        </p:nvSpPr>
        <p:spPr>
          <a:xfrm>
            <a:off x="890969" y="4846511"/>
            <a:ext cx="3704961" cy="352048"/>
          </a:xfrm>
          <a:prstGeom prst="rect">
            <a:avLst/>
          </a:prstGeom>
          <a:solidFill>
            <a:schemeClr val="accent2">
              <a:lumMod val="20000"/>
              <a:lumOff val="80000"/>
            </a:schemeClr>
          </a:solidFill>
          <a:ln w="190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79133" marR="0" lvl="0" indent="-79133" algn="l"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en-US" altLang="ja-JP"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精神科病院・入所施設</a:t>
            </a:r>
            <a:r>
              <a:rPr kumimoji="1" lang="en-US" altLang="ja-JP"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291" name="正方形/長方形 1290"/>
          <p:cNvSpPr/>
          <p:nvPr/>
        </p:nvSpPr>
        <p:spPr>
          <a:xfrm>
            <a:off x="2743448" y="4827052"/>
            <a:ext cx="1874519" cy="352992"/>
          </a:xfrm>
          <a:prstGeom prst="rect">
            <a:avLst/>
          </a:prstGeom>
          <a:no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相談支援事業者との連携による地域移行に向けた支援の実施</a:t>
            </a:r>
          </a:p>
        </p:txBody>
      </p:sp>
      <p:sp>
        <p:nvSpPr>
          <p:cNvPr id="1292" name="正方形/長方形 1291"/>
          <p:cNvSpPr>
            <a:spLocks noChangeAspect="1"/>
          </p:cNvSpPr>
          <p:nvPr/>
        </p:nvSpPr>
        <p:spPr>
          <a:xfrm>
            <a:off x="4594617" y="5222463"/>
            <a:ext cx="4251913" cy="352048"/>
          </a:xfrm>
          <a:prstGeom prst="rect">
            <a:avLst/>
          </a:prstGeom>
          <a:solidFill>
            <a:schemeClr val="accent6">
              <a:lumMod val="20000"/>
              <a:lumOff val="80000"/>
            </a:schemeClr>
          </a:solidFill>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79133" marR="0" lvl="0" indent="-79133" algn="l"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日中活動、居宅サービス利用</a:t>
            </a:r>
          </a:p>
        </p:txBody>
      </p:sp>
      <p:sp>
        <p:nvSpPr>
          <p:cNvPr id="1293" name="正方形/長方形 1292"/>
          <p:cNvSpPr/>
          <p:nvPr/>
        </p:nvSpPr>
        <p:spPr>
          <a:xfrm>
            <a:off x="2307779" y="5223712"/>
            <a:ext cx="2296472" cy="352048"/>
          </a:xfrm>
          <a:prstGeom prst="rect">
            <a:avLst/>
          </a:prstGeom>
          <a:solidFill>
            <a:schemeClr val="accent6">
              <a:lumMod val="20000"/>
              <a:lumOff val="80000"/>
            </a:schemeClr>
          </a:solidFill>
          <a:ln w="1905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79133" marR="0" lvl="0" indent="-79133" algn="l"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日中活動の体験利用</a:t>
            </a:r>
            <a:endParaRPr kumimoji="1" lang="en-US" altLang="ja-JP"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79133" marR="0" lvl="0" indent="-79133" algn="l"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en-US" altLang="ja-JP"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障害福祉サービス事業所</a:t>
            </a:r>
            <a:r>
              <a:rPr kumimoji="1" lang="en-US" altLang="ja-JP"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grpSp>
        <p:nvGrpSpPr>
          <p:cNvPr id="1294" name="Group 1191"/>
          <p:cNvGrpSpPr>
            <a:grpSpLocks noChangeAspect="1"/>
          </p:cNvGrpSpPr>
          <p:nvPr/>
        </p:nvGrpSpPr>
        <p:grpSpPr bwMode="auto">
          <a:xfrm>
            <a:off x="2070905" y="5214907"/>
            <a:ext cx="542706" cy="380311"/>
            <a:chOff x="1346" y="3223"/>
            <a:chExt cx="328" cy="239"/>
          </a:xfrm>
        </p:grpSpPr>
        <p:sp>
          <p:nvSpPr>
            <p:cNvPr id="1295" name="Freeform 1098"/>
            <p:cNvSpPr>
              <a:spLocks/>
            </p:cNvSpPr>
            <p:nvPr/>
          </p:nvSpPr>
          <p:spPr bwMode="auto">
            <a:xfrm>
              <a:off x="1346" y="3369"/>
              <a:ext cx="328" cy="93"/>
            </a:xfrm>
            <a:custGeom>
              <a:avLst/>
              <a:gdLst>
                <a:gd name="T0" fmla="*/ 80 w 328"/>
                <a:gd name="T1" fmla="*/ 93 h 93"/>
                <a:gd name="T2" fmla="*/ 0 w 328"/>
                <a:gd name="T3" fmla="*/ 13 h 93"/>
                <a:gd name="T4" fmla="*/ 229 w 328"/>
                <a:gd name="T5" fmla="*/ 0 h 93"/>
                <a:gd name="T6" fmla="*/ 328 w 328"/>
                <a:gd name="T7" fmla="*/ 80 h 93"/>
                <a:gd name="T8" fmla="*/ 80 w 328"/>
                <a:gd name="T9" fmla="*/ 93 h 93"/>
              </a:gdLst>
              <a:ahLst/>
              <a:cxnLst>
                <a:cxn ang="0">
                  <a:pos x="T0" y="T1"/>
                </a:cxn>
                <a:cxn ang="0">
                  <a:pos x="T2" y="T3"/>
                </a:cxn>
                <a:cxn ang="0">
                  <a:pos x="T4" y="T5"/>
                </a:cxn>
                <a:cxn ang="0">
                  <a:pos x="T6" y="T7"/>
                </a:cxn>
                <a:cxn ang="0">
                  <a:pos x="T8" y="T9"/>
                </a:cxn>
              </a:cxnLst>
              <a:rect l="0" t="0" r="r" b="b"/>
              <a:pathLst>
                <a:path w="328" h="93">
                  <a:moveTo>
                    <a:pt x="80" y="93"/>
                  </a:moveTo>
                  <a:lnTo>
                    <a:pt x="0" y="13"/>
                  </a:lnTo>
                  <a:lnTo>
                    <a:pt x="229" y="0"/>
                  </a:lnTo>
                  <a:lnTo>
                    <a:pt x="328" y="80"/>
                  </a:lnTo>
                  <a:lnTo>
                    <a:pt x="80" y="93"/>
                  </a:lnTo>
                  <a:close/>
                </a:path>
              </a:pathLst>
            </a:custGeom>
            <a:solidFill>
              <a:srgbClr val="7FF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296" name="Freeform 1099"/>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297" name="Freeform 1100"/>
            <p:cNvSpPr>
              <a:spLocks/>
            </p:cNvSpPr>
            <p:nvPr/>
          </p:nvSpPr>
          <p:spPr bwMode="auto">
            <a:xfrm>
              <a:off x="1369" y="3223"/>
              <a:ext cx="275" cy="223"/>
            </a:xfrm>
            <a:custGeom>
              <a:avLst/>
              <a:gdLst>
                <a:gd name="T0" fmla="*/ 34 w 275"/>
                <a:gd name="T1" fmla="*/ 44 h 223"/>
                <a:gd name="T2" fmla="*/ 18 w 275"/>
                <a:gd name="T3" fmla="*/ 45 h 223"/>
                <a:gd name="T4" fmla="*/ 17 w 275"/>
                <a:gd name="T5" fmla="*/ 45 h 223"/>
                <a:gd name="T6" fmla="*/ 16 w 275"/>
                <a:gd name="T7" fmla="*/ 47 h 223"/>
                <a:gd name="T8" fmla="*/ 16 w 275"/>
                <a:gd name="T9" fmla="*/ 48 h 223"/>
                <a:gd name="T10" fmla="*/ 15 w 275"/>
                <a:gd name="T11" fmla="*/ 48 h 223"/>
                <a:gd name="T12" fmla="*/ 14 w 275"/>
                <a:gd name="T13" fmla="*/ 152 h 223"/>
                <a:gd name="T14" fmla="*/ 13 w 275"/>
                <a:gd name="T15" fmla="*/ 152 h 223"/>
                <a:gd name="T16" fmla="*/ 11 w 275"/>
                <a:gd name="T17" fmla="*/ 153 h 223"/>
                <a:gd name="T18" fmla="*/ 10 w 275"/>
                <a:gd name="T19" fmla="*/ 153 h 223"/>
                <a:gd name="T20" fmla="*/ 9 w 275"/>
                <a:gd name="T21" fmla="*/ 153 h 223"/>
                <a:gd name="T22" fmla="*/ 7 w 275"/>
                <a:gd name="T23" fmla="*/ 153 h 223"/>
                <a:gd name="T24" fmla="*/ 6 w 275"/>
                <a:gd name="T25" fmla="*/ 153 h 223"/>
                <a:gd name="T26" fmla="*/ 5 w 275"/>
                <a:gd name="T27" fmla="*/ 153 h 223"/>
                <a:gd name="T28" fmla="*/ 3 w 275"/>
                <a:gd name="T29" fmla="*/ 153 h 223"/>
                <a:gd name="T30" fmla="*/ 2 w 275"/>
                <a:gd name="T31" fmla="*/ 153 h 223"/>
                <a:gd name="T32" fmla="*/ 1 w 275"/>
                <a:gd name="T33" fmla="*/ 154 h 223"/>
                <a:gd name="T34" fmla="*/ 3 w 275"/>
                <a:gd name="T35" fmla="*/ 158 h 223"/>
                <a:gd name="T36" fmla="*/ 9 w 275"/>
                <a:gd name="T37" fmla="*/ 164 h 223"/>
                <a:gd name="T38" fmla="*/ 16 w 275"/>
                <a:gd name="T39" fmla="*/ 170 h 223"/>
                <a:gd name="T40" fmla="*/ 22 w 275"/>
                <a:gd name="T41" fmla="*/ 176 h 223"/>
                <a:gd name="T42" fmla="*/ 29 w 275"/>
                <a:gd name="T43" fmla="*/ 183 h 223"/>
                <a:gd name="T44" fmla="*/ 35 w 275"/>
                <a:gd name="T45" fmla="*/ 189 h 223"/>
                <a:gd name="T46" fmla="*/ 42 w 275"/>
                <a:gd name="T47" fmla="*/ 195 h 223"/>
                <a:gd name="T48" fmla="*/ 48 w 275"/>
                <a:gd name="T49" fmla="*/ 202 h 223"/>
                <a:gd name="T50" fmla="*/ 54 w 275"/>
                <a:gd name="T51" fmla="*/ 208 h 223"/>
                <a:gd name="T52" fmla="*/ 61 w 275"/>
                <a:gd name="T53" fmla="*/ 214 h 223"/>
                <a:gd name="T54" fmla="*/ 67 w 275"/>
                <a:gd name="T55" fmla="*/ 221 h 223"/>
                <a:gd name="T56" fmla="*/ 273 w 275"/>
                <a:gd name="T57" fmla="*/ 213 h 223"/>
                <a:gd name="T58" fmla="*/ 273 w 275"/>
                <a:gd name="T59" fmla="*/ 212 h 223"/>
                <a:gd name="T60" fmla="*/ 274 w 275"/>
                <a:gd name="T61" fmla="*/ 212 h 223"/>
                <a:gd name="T62" fmla="*/ 275 w 275"/>
                <a:gd name="T63" fmla="*/ 211 h 223"/>
                <a:gd name="T64" fmla="*/ 275 w 275"/>
                <a:gd name="T65" fmla="*/ 210 h 223"/>
                <a:gd name="T66" fmla="*/ 262 w 275"/>
                <a:gd name="T67" fmla="*/ 109 h 223"/>
                <a:gd name="T68" fmla="*/ 262 w 275"/>
                <a:gd name="T69" fmla="*/ 102 h 223"/>
                <a:gd name="T70" fmla="*/ 262 w 275"/>
                <a:gd name="T71" fmla="*/ 95 h 223"/>
                <a:gd name="T72" fmla="*/ 262 w 275"/>
                <a:gd name="T73" fmla="*/ 88 h 223"/>
                <a:gd name="T74" fmla="*/ 262 w 275"/>
                <a:gd name="T75" fmla="*/ 82 h 223"/>
                <a:gd name="T76" fmla="*/ 263 w 275"/>
                <a:gd name="T77" fmla="*/ 75 h 223"/>
                <a:gd name="T78" fmla="*/ 263 w 275"/>
                <a:gd name="T79" fmla="*/ 68 h 223"/>
                <a:gd name="T80" fmla="*/ 263 w 275"/>
                <a:gd name="T81" fmla="*/ 61 h 223"/>
                <a:gd name="T82" fmla="*/ 263 w 275"/>
                <a:gd name="T83" fmla="*/ 55 h 223"/>
                <a:gd name="T84" fmla="*/ 263 w 275"/>
                <a:gd name="T85" fmla="*/ 48 h 223"/>
                <a:gd name="T86" fmla="*/ 263 w 275"/>
                <a:gd name="T87" fmla="*/ 41 h 223"/>
                <a:gd name="T88" fmla="*/ 225 w 275"/>
                <a:gd name="T89" fmla="*/ 0 h 223"/>
                <a:gd name="T90" fmla="*/ 38 w 275"/>
                <a:gd name="T91" fmla="*/ 9 h 223"/>
                <a:gd name="T92" fmla="*/ 37 w 275"/>
                <a:gd name="T93" fmla="*/ 9 h 223"/>
                <a:gd name="T94" fmla="*/ 36 w 275"/>
                <a:gd name="T95" fmla="*/ 10 h 223"/>
                <a:gd name="T96" fmla="*/ 36 w 275"/>
                <a:gd name="T97" fmla="*/ 11 h 223"/>
                <a:gd name="T98" fmla="*/ 35 w 275"/>
                <a:gd name="T99" fmla="*/ 11 h 223"/>
                <a:gd name="T100" fmla="*/ 35 w 275"/>
                <a:gd name="T101" fmla="*/ 12 h 223"/>
                <a:gd name="T102" fmla="*/ 35 w 275"/>
                <a:gd name="T10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23">
                  <a:moveTo>
                    <a:pt x="35" y="14"/>
                  </a:moveTo>
                  <a:lnTo>
                    <a:pt x="35" y="43"/>
                  </a:lnTo>
                  <a:lnTo>
                    <a:pt x="34" y="44"/>
                  </a:lnTo>
                  <a:lnTo>
                    <a:pt x="18" y="45"/>
                  </a:lnTo>
                  <a:lnTo>
                    <a:pt x="18" y="45"/>
                  </a:lnTo>
                  <a:lnTo>
                    <a:pt x="18" y="45"/>
                  </a:lnTo>
                  <a:lnTo>
                    <a:pt x="17" y="45"/>
                  </a:lnTo>
                  <a:lnTo>
                    <a:pt x="17" y="45"/>
                  </a:lnTo>
                  <a:lnTo>
                    <a:pt x="17" y="45"/>
                  </a:lnTo>
                  <a:lnTo>
                    <a:pt x="17" y="46"/>
                  </a:lnTo>
                  <a:lnTo>
                    <a:pt x="16" y="46"/>
                  </a:lnTo>
                  <a:lnTo>
                    <a:pt x="16" y="47"/>
                  </a:lnTo>
                  <a:lnTo>
                    <a:pt x="16" y="47"/>
                  </a:lnTo>
                  <a:lnTo>
                    <a:pt x="16" y="47"/>
                  </a:lnTo>
                  <a:lnTo>
                    <a:pt x="16" y="48"/>
                  </a:lnTo>
                  <a:lnTo>
                    <a:pt x="16" y="48"/>
                  </a:lnTo>
                  <a:lnTo>
                    <a:pt x="15" y="48"/>
                  </a:lnTo>
                  <a:lnTo>
                    <a:pt x="15" y="48"/>
                  </a:lnTo>
                  <a:lnTo>
                    <a:pt x="16" y="50"/>
                  </a:lnTo>
                  <a:lnTo>
                    <a:pt x="15" y="151"/>
                  </a:lnTo>
                  <a:lnTo>
                    <a:pt x="14" y="152"/>
                  </a:lnTo>
                  <a:lnTo>
                    <a:pt x="14" y="152"/>
                  </a:lnTo>
                  <a:lnTo>
                    <a:pt x="13" y="152"/>
                  </a:lnTo>
                  <a:lnTo>
                    <a:pt x="13" y="152"/>
                  </a:lnTo>
                  <a:lnTo>
                    <a:pt x="12" y="152"/>
                  </a:lnTo>
                  <a:lnTo>
                    <a:pt x="12" y="153"/>
                  </a:lnTo>
                  <a:lnTo>
                    <a:pt x="11" y="153"/>
                  </a:lnTo>
                  <a:lnTo>
                    <a:pt x="11" y="153"/>
                  </a:lnTo>
                  <a:lnTo>
                    <a:pt x="11" y="153"/>
                  </a:lnTo>
                  <a:lnTo>
                    <a:pt x="10" y="153"/>
                  </a:lnTo>
                  <a:lnTo>
                    <a:pt x="10" y="153"/>
                  </a:lnTo>
                  <a:lnTo>
                    <a:pt x="9" y="153"/>
                  </a:lnTo>
                  <a:lnTo>
                    <a:pt x="9" y="153"/>
                  </a:lnTo>
                  <a:lnTo>
                    <a:pt x="8" y="153"/>
                  </a:lnTo>
                  <a:lnTo>
                    <a:pt x="8" y="153"/>
                  </a:lnTo>
                  <a:lnTo>
                    <a:pt x="7" y="153"/>
                  </a:lnTo>
                  <a:lnTo>
                    <a:pt x="7" y="153"/>
                  </a:lnTo>
                  <a:lnTo>
                    <a:pt x="7" y="153"/>
                  </a:lnTo>
                  <a:lnTo>
                    <a:pt x="6" y="153"/>
                  </a:lnTo>
                  <a:lnTo>
                    <a:pt x="6" y="153"/>
                  </a:lnTo>
                  <a:lnTo>
                    <a:pt x="5" y="153"/>
                  </a:lnTo>
                  <a:lnTo>
                    <a:pt x="5" y="153"/>
                  </a:lnTo>
                  <a:lnTo>
                    <a:pt x="4" y="153"/>
                  </a:lnTo>
                  <a:lnTo>
                    <a:pt x="4" y="153"/>
                  </a:lnTo>
                  <a:lnTo>
                    <a:pt x="3" y="153"/>
                  </a:lnTo>
                  <a:lnTo>
                    <a:pt x="3" y="153"/>
                  </a:lnTo>
                  <a:lnTo>
                    <a:pt x="2" y="153"/>
                  </a:lnTo>
                  <a:lnTo>
                    <a:pt x="2" y="153"/>
                  </a:lnTo>
                  <a:lnTo>
                    <a:pt x="2" y="154"/>
                  </a:lnTo>
                  <a:lnTo>
                    <a:pt x="1" y="154"/>
                  </a:lnTo>
                  <a:lnTo>
                    <a:pt x="1" y="154"/>
                  </a:lnTo>
                  <a:lnTo>
                    <a:pt x="0" y="155"/>
                  </a:lnTo>
                  <a:lnTo>
                    <a:pt x="0" y="156"/>
                  </a:lnTo>
                  <a:lnTo>
                    <a:pt x="3" y="158"/>
                  </a:lnTo>
                  <a:lnTo>
                    <a:pt x="5" y="160"/>
                  </a:lnTo>
                  <a:lnTo>
                    <a:pt x="7" y="162"/>
                  </a:lnTo>
                  <a:lnTo>
                    <a:pt x="9" y="164"/>
                  </a:lnTo>
                  <a:lnTo>
                    <a:pt x="11" y="166"/>
                  </a:lnTo>
                  <a:lnTo>
                    <a:pt x="14" y="168"/>
                  </a:lnTo>
                  <a:lnTo>
                    <a:pt x="16" y="170"/>
                  </a:lnTo>
                  <a:lnTo>
                    <a:pt x="18" y="172"/>
                  </a:lnTo>
                  <a:lnTo>
                    <a:pt x="20" y="174"/>
                  </a:lnTo>
                  <a:lnTo>
                    <a:pt x="22" y="176"/>
                  </a:lnTo>
                  <a:lnTo>
                    <a:pt x="24" y="179"/>
                  </a:lnTo>
                  <a:lnTo>
                    <a:pt x="27" y="181"/>
                  </a:lnTo>
                  <a:lnTo>
                    <a:pt x="29" y="183"/>
                  </a:lnTo>
                  <a:lnTo>
                    <a:pt x="31" y="185"/>
                  </a:lnTo>
                  <a:lnTo>
                    <a:pt x="33" y="187"/>
                  </a:lnTo>
                  <a:lnTo>
                    <a:pt x="35" y="189"/>
                  </a:lnTo>
                  <a:lnTo>
                    <a:pt x="37" y="191"/>
                  </a:lnTo>
                  <a:lnTo>
                    <a:pt x="40" y="193"/>
                  </a:lnTo>
                  <a:lnTo>
                    <a:pt x="42" y="195"/>
                  </a:lnTo>
                  <a:lnTo>
                    <a:pt x="44" y="197"/>
                  </a:lnTo>
                  <a:lnTo>
                    <a:pt x="46" y="199"/>
                  </a:lnTo>
                  <a:lnTo>
                    <a:pt x="48" y="202"/>
                  </a:lnTo>
                  <a:lnTo>
                    <a:pt x="50" y="204"/>
                  </a:lnTo>
                  <a:lnTo>
                    <a:pt x="52" y="206"/>
                  </a:lnTo>
                  <a:lnTo>
                    <a:pt x="54" y="208"/>
                  </a:lnTo>
                  <a:lnTo>
                    <a:pt x="57" y="210"/>
                  </a:lnTo>
                  <a:lnTo>
                    <a:pt x="59" y="212"/>
                  </a:lnTo>
                  <a:lnTo>
                    <a:pt x="61" y="214"/>
                  </a:lnTo>
                  <a:lnTo>
                    <a:pt x="63" y="216"/>
                  </a:lnTo>
                  <a:lnTo>
                    <a:pt x="65" y="219"/>
                  </a:lnTo>
                  <a:lnTo>
                    <a:pt x="67" y="221"/>
                  </a:lnTo>
                  <a:lnTo>
                    <a:pt x="70" y="223"/>
                  </a:lnTo>
                  <a:lnTo>
                    <a:pt x="132" y="219"/>
                  </a:lnTo>
                  <a:lnTo>
                    <a:pt x="273" y="213"/>
                  </a:lnTo>
                  <a:lnTo>
                    <a:pt x="273" y="213"/>
                  </a:lnTo>
                  <a:lnTo>
                    <a:pt x="273" y="213"/>
                  </a:lnTo>
                  <a:lnTo>
                    <a:pt x="273" y="212"/>
                  </a:lnTo>
                  <a:lnTo>
                    <a:pt x="274" y="212"/>
                  </a:lnTo>
                  <a:lnTo>
                    <a:pt x="274" y="212"/>
                  </a:lnTo>
                  <a:lnTo>
                    <a:pt x="274" y="212"/>
                  </a:lnTo>
                  <a:lnTo>
                    <a:pt x="274" y="211"/>
                  </a:lnTo>
                  <a:lnTo>
                    <a:pt x="275" y="211"/>
                  </a:lnTo>
                  <a:lnTo>
                    <a:pt x="275" y="211"/>
                  </a:lnTo>
                  <a:lnTo>
                    <a:pt x="275" y="211"/>
                  </a:lnTo>
                  <a:lnTo>
                    <a:pt x="275" y="211"/>
                  </a:lnTo>
                  <a:lnTo>
                    <a:pt x="275" y="210"/>
                  </a:lnTo>
                  <a:lnTo>
                    <a:pt x="275" y="210"/>
                  </a:lnTo>
                  <a:lnTo>
                    <a:pt x="261" y="196"/>
                  </a:lnTo>
                  <a:lnTo>
                    <a:pt x="262" y="109"/>
                  </a:lnTo>
                  <a:lnTo>
                    <a:pt x="262" y="107"/>
                  </a:lnTo>
                  <a:lnTo>
                    <a:pt x="262" y="104"/>
                  </a:lnTo>
                  <a:lnTo>
                    <a:pt x="262" y="102"/>
                  </a:lnTo>
                  <a:lnTo>
                    <a:pt x="262" y="100"/>
                  </a:lnTo>
                  <a:lnTo>
                    <a:pt x="262" y="97"/>
                  </a:lnTo>
                  <a:lnTo>
                    <a:pt x="262" y="95"/>
                  </a:lnTo>
                  <a:lnTo>
                    <a:pt x="262" y="93"/>
                  </a:lnTo>
                  <a:lnTo>
                    <a:pt x="262" y="91"/>
                  </a:lnTo>
                  <a:lnTo>
                    <a:pt x="262" y="88"/>
                  </a:lnTo>
                  <a:lnTo>
                    <a:pt x="262" y="86"/>
                  </a:lnTo>
                  <a:lnTo>
                    <a:pt x="262" y="84"/>
                  </a:lnTo>
                  <a:lnTo>
                    <a:pt x="262" y="82"/>
                  </a:lnTo>
                  <a:lnTo>
                    <a:pt x="262" y="79"/>
                  </a:lnTo>
                  <a:lnTo>
                    <a:pt x="262" y="77"/>
                  </a:lnTo>
                  <a:lnTo>
                    <a:pt x="263" y="75"/>
                  </a:lnTo>
                  <a:lnTo>
                    <a:pt x="263" y="73"/>
                  </a:lnTo>
                  <a:lnTo>
                    <a:pt x="263" y="70"/>
                  </a:lnTo>
                  <a:lnTo>
                    <a:pt x="263" y="68"/>
                  </a:lnTo>
                  <a:lnTo>
                    <a:pt x="263" y="66"/>
                  </a:lnTo>
                  <a:lnTo>
                    <a:pt x="263" y="64"/>
                  </a:lnTo>
                  <a:lnTo>
                    <a:pt x="263" y="61"/>
                  </a:lnTo>
                  <a:lnTo>
                    <a:pt x="263" y="59"/>
                  </a:lnTo>
                  <a:lnTo>
                    <a:pt x="263" y="57"/>
                  </a:lnTo>
                  <a:lnTo>
                    <a:pt x="263" y="55"/>
                  </a:lnTo>
                  <a:lnTo>
                    <a:pt x="263" y="53"/>
                  </a:lnTo>
                  <a:lnTo>
                    <a:pt x="263" y="50"/>
                  </a:lnTo>
                  <a:lnTo>
                    <a:pt x="263" y="48"/>
                  </a:lnTo>
                  <a:lnTo>
                    <a:pt x="263" y="46"/>
                  </a:lnTo>
                  <a:lnTo>
                    <a:pt x="263" y="44"/>
                  </a:lnTo>
                  <a:lnTo>
                    <a:pt x="263" y="41"/>
                  </a:lnTo>
                  <a:lnTo>
                    <a:pt x="263" y="39"/>
                  </a:lnTo>
                  <a:lnTo>
                    <a:pt x="262" y="37"/>
                  </a:lnTo>
                  <a:lnTo>
                    <a:pt x="225" y="0"/>
                  </a:lnTo>
                  <a:lnTo>
                    <a:pt x="179" y="3"/>
                  </a:lnTo>
                  <a:lnTo>
                    <a:pt x="38" y="9"/>
                  </a:lnTo>
                  <a:lnTo>
                    <a:pt x="38" y="9"/>
                  </a:lnTo>
                  <a:lnTo>
                    <a:pt x="37" y="9"/>
                  </a:lnTo>
                  <a:lnTo>
                    <a:pt x="37" y="9"/>
                  </a:lnTo>
                  <a:lnTo>
                    <a:pt x="37" y="9"/>
                  </a:lnTo>
                  <a:lnTo>
                    <a:pt x="37" y="10"/>
                  </a:lnTo>
                  <a:lnTo>
                    <a:pt x="36" y="10"/>
                  </a:lnTo>
                  <a:lnTo>
                    <a:pt x="36" y="10"/>
                  </a:lnTo>
                  <a:lnTo>
                    <a:pt x="36" y="10"/>
                  </a:lnTo>
                  <a:lnTo>
                    <a:pt x="36" y="11"/>
                  </a:lnTo>
                  <a:lnTo>
                    <a:pt x="36" y="11"/>
                  </a:lnTo>
                  <a:lnTo>
                    <a:pt x="36" y="11"/>
                  </a:lnTo>
                  <a:lnTo>
                    <a:pt x="35" y="11"/>
                  </a:lnTo>
                  <a:lnTo>
                    <a:pt x="35" y="11"/>
                  </a:lnTo>
                  <a:lnTo>
                    <a:pt x="35" y="11"/>
                  </a:lnTo>
                  <a:lnTo>
                    <a:pt x="35" y="12"/>
                  </a:lnTo>
                  <a:lnTo>
                    <a:pt x="35" y="12"/>
                  </a:lnTo>
                  <a:lnTo>
                    <a:pt x="35" y="13"/>
                  </a:lnTo>
                  <a:lnTo>
                    <a:pt x="35" y="13"/>
                  </a:lnTo>
                  <a:lnTo>
                    <a:pt x="35" y="13"/>
                  </a:lnTo>
                  <a:lnTo>
                    <a:pt x="35" y="14"/>
                  </a:lnTo>
                  <a:lnTo>
                    <a:pt x="35"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298" name="Freeform 1101"/>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299" name="Freeform 1102"/>
            <p:cNvSpPr>
              <a:spLocks/>
            </p:cNvSpPr>
            <p:nvPr/>
          </p:nvSpPr>
          <p:spPr bwMode="auto">
            <a:xfrm>
              <a:off x="1410" y="3226"/>
              <a:ext cx="218" cy="45"/>
            </a:xfrm>
            <a:custGeom>
              <a:avLst/>
              <a:gdLst>
                <a:gd name="T0" fmla="*/ 1 w 218"/>
                <a:gd name="T1" fmla="*/ 10 h 45"/>
                <a:gd name="T2" fmla="*/ 3 w 218"/>
                <a:gd name="T3" fmla="*/ 13 h 45"/>
                <a:gd name="T4" fmla="*/ 5 w 218"/>
                <a:gd name="T5" fmla="*/ 15 h 45"/>
                <a:gd name="T6" fmla="*/ 7 w 218"/>
                <a:gd name="T7" fmla="*/ 17 h 45"/>
                <a:gd name="T8" fmla="*/ 9 w 218"/>
                <a:gd name="T9" fmla="*/ 19 h 45"/>
                <a:gd name="T10" fmla="*/ 11 w 218"/>
                <a:gd name="T11" fmla="*/ 22 h 45"/>
                <a:gd name="T12" fmla="*/ 14 w 218"/>
                <a:gd name="T13" fmla="*/ 24 h 45"/>
                <a:gd name="T14" fmla="*/ 16 w 218"/>
                <a:gd name="T15" fmla="*/ 26 h 45"/>
                <a:gd name="T16" fmla="*/ 18 w 218"/>
                <a:gd name="T17" fmla="*/ 28 h 45"/>
                <a:gd name="T18" fmla="*/ 21 w 218"/>
                <a:gd name="T19" fmla="*/ 30 h 45"/>
                <a:gd name="T20" fmla="*/ 23 w 218"/>
                <a:gd name="T21" fmla="*/ 33 h 45"/>
                <a:gd name="T22" fmla="*/ 25 w 218"/>
                <a:gd name="T23" fmla="*/ 35 h 45"/>
                <a:gd name="T24" fmla="*/ 28 w 218"/>
                <a:gd name="T25" fmla="*/ 37 h 45"/>
                <a:gd name="T26" fmla="*/ 30 w 218"/>
                <a:gd name="T27" fmla="*/ 39 h 45"/>
                <a:gd name="T28" fmla="*/ 32 w 218"/>
                <a:gd name="T29" fmla="*/ 41 h 45"/>
                <a:gd name="T30" fmla="*/ 34 w 218"/>
                <a:gd name="T31" fmla="*/ 44 h 45"/>
                <a:gd name="T32" fmla="*/ 218 w 218"/>
                <a:gd name="T33" fmla="*/ 36 h 45"/>
                <a:gd name="T34" fmla="*/ 216 w 218"/>
                <a:gd name="T35" fmla="*/ 34 h 45"/>
                <a:gd name="T36" fmla="*/ 214 w 218"/>
                <a:gd name="T37" fmla="*/ 31 h 45"/>
                <a:gd name="T38" fmla="*/ 211 w 218"/>
                <a:gd name="T39" fmla="*/ 29 h 45"/>
                <a:gd name="T40" fmla="*/ 209 w 218"/>
                <a:gd name="T41" fmla="*/ 27 h 45"/>
                <a:gd name="T42" fmla="*/ 207 w 218"/>
                <a:gd name="T43" fmla="*/ 25 h 45"/>
                <a:gd name="T44" fmla="*/ 205 w 218"/>
                <a:gd name="T45" fmla="*/ 22 h 45"/>
                <a:gd name="T46" fmla="*/ 202 w 218"/>
                <a:gd name="T47" fmla="*/ 20 h 45"/>
                <a:gd name="T48" fmla="*/ 200 w 218"/>
                <a:gd name="T49" fmla="*/ 18 h 45"/>
                <a:gd name="T50" fmla="*/ 198 w 218"/>
                <a:gd name="T51" fmla="*/ 16 h 45"/>
                <a:gd name="T52" fmla="*/ 195 w 218"/>
                <a:gd name="T53" fmla="*/ 14 h 45"/>
                <a:gd name="T54" fmla="*/ 193 w 218"/>
                <a:gd name="T55" fmla="*/ 11 h 45"/>
                <a:gd name="T56" fmla="*/ 191 w 218"/>
                <a:gd name="T57" fmla="*/ 9 h 45"/>
                <a:gd name="T58" fmla="*/ 189 w 218"/>
                <a:gd name="T59" fmla="*/ 7 h 45"/>
                <a:gd name="T60" fmla="*/ 186 w 218"/>
                <a:gd name="T61" fmla="*/ 5 h 45"/>
                <a:gd name="T62" fmla="*/ 184 w 218"/>
                <a:gd name="T63" fmla="*/ 3 h 45"/>
                <a:gd name="T64" fmla="*/ 182 w 218"/>
                <a:gd name="T65" fmla="*/ 0 h 45"/>
                <a:gd name="T66" fmla="*/ 0 w 218"/>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45">
                  <a:moveTo>
                    <a:pt x="0" y="9"/>
                  </a:moveTo>
                  <a:lnTo>
                    <a:pt x="1" y="10"/>
                  </a:lnTo>
                  <a:lnTo>
                    <a:pt x="2" y="12"/>
                  </a:lnTo>
                  <a:lnTo>
                    <a:pt x="3" y="13"/>
                  </a:lnTo>
                  <a:lnTo>
                    <a:pt x="4" y="14"/>
                  </a:lnTo>
                  <a:lnTo>
                    <a:pt x="5" y="15"/>
                  </a:lnTo>
                  <a:lnTo>
                    <a:pt x="6" y="16"/>
                  </a:lnTo>
                  <a:lnTo>
                    <a:pt x="7" y="17"/>
                  </a:lnTo>
                  <a:lnTo>
                    <a:pt x="8" y="18"/>
                  </a:lnTo>
                  <a:lnTo>
                    <a:pt x="9" y="19"/>
                  </a:lnTo>
                  <a:lnTo>
                    <a:pt x="10" y="21"/>
                  </a:lnTo>
                  <a:lnTo>
                    <a:pt x="11" y="22"/>
                  </a:lnTo>
                  <a:lnTo>
                    <a:pt x="12" y="23"/>
                  </a:lnTo>
                  <a:lnTo>
                    <a:pt x="14" y="24"/>
                  </a:lnTo>
                  <a:lnTo>
                    <a:pt x="15" y="25"/>
                  </a:lnTo>
                  <a:lnTo>
                    <a:pt x="16" y="26"/>
                  </a:lnTo>
                  <a:lnTo>
                    <a:pt x="17" y="27"/>
                  </a:lnTo>
                  <a:lnTo>
                    <a:pt x="18" y="28"/>
                  </a:lnTo>
                  <a:lnTo>
                    <a:pt x="19" y="29"/>
                  </a:lnTo>
                  <a:lnTo>
                    <a:pt x="21" y="30"/>
                  </a:lnTo>
                  <a:lnTo>
                    <a:pt x="22" y="31"/>
                  </a:lnTo>
                  <a:lnTo>
                    <a:pt x="23" y="33"/>
                  </a:lnTo>
                  <a:lnTo>
                    <a:pt x="24" y="34"/>
                  </a:lnTo>
                  <a:lnTo>
                    <a:pt x="25" y="35"/>
                  </a:lnTo>
                  <a:lnTo>
                    <a:pt x="26" y="36"/>
                  </a:lnTo>
                  <a:lnTo>
                    <a:pt x="28" y="37"/>
                  </a:lnTo>
                  <a:lnTo>
                    <a:pt x="29" y="38"/>
                  </a:lnTo>
                  <a:lnTo>
                    <a:pt x="30" y="39"/>
                  </a:lnTo>
                  <a:lnTo>
                    <a:pt x="31" y="40"/>
                  </a:lnTo>
                  <a:lnTo>
                    <a:pt x="32" y="41"/>
                  </a:lnTo>
                  <a:lnTo>
                    <a:pt x="33" y="42"/>
                  </a:lnTo>
                  <a:lnTo>
                    <a:pt x="34" y="44"/>
                  </a:lnTo>
                  <a:lnTo>
                    <a:pt x="36" y="45"/>
                  </a:lnTo>
                  <a:lnTo>
                    <a:pt x="218" y="36"/>
                  </a:lnTo>
                  <a:lnTo>
                    <a:pt x="217" y="35"/>
                  </a:lnTo>
                  <a:lnTo>
                    <a:pt x="216" y="34"/>
                  </a:lnTo>
                  <a:lnTo>
                    <a:pt x="215" y="32"/>
                  </a:lnTo>
                  <a:lnTo>
                    <a:pt x="214" y="31"/>
                  </a:lnTo>
                  <a:lnTo>
                    <a:pt x="213" y="30"/>
                  </a:lnTo>
                  <a:lnTo>
                    <a:pt x="211" y="29"/>
                  </a:lnTo>
                  <a:lnTo>
                    <a:pt x="210" y="28"/>
                  </a:lnTo>
                  <a:lnTo>
                    <a:pt x="209" y="27"/>
                  </a:lnTo>
                  <a:lnTo>
                    <a:pt x="208" y="26"/>
                  </a:lnTo>
                  <a:lnTo>
                    <a:pt x="207" y="25"/>
                  </a:lnTo>
                  <a:lnTo>
                    <a:pt x="206" y="23"/>
                  </a:lnTo>
                  <a:lnTo>
                    <a:pt x="205" y="22"/>
                  </a:lnTo>
                  <a:lnTo>
                    <a:pt x="203" y="21"/>
                  </a:lnTo>
                  <a:lnTo>
                    <a:pt x="202" y="20"/>
                  </a:lnTo>
                  <a:lnTo>
                    <a:pt x="201" y="19"/>
                  </a:lnTo>
                  <a:lnTo>
                    <a:pt x="200" y="18"/>
                  </a:lnTo>
                  <a:lnTo>
                    <a:pt x="199" y="17"/>
                  </a:lnTo>
                  <a:lnTo>
                    <a:pt x="198" y="16"/>
                  </a:lnTo>
                  <a:lnTo>
                    <a:pt x="197" y="14"/>
                  </a:lnTo>
                  <a:lnTo>
                    <a:pt x="195" y="14"/>
                  </a:lnTo>
                  <a:lnTo>
                    <a:pt x="194" y="12"/>
                  </a:lnTo>
                  <a:lnTo>
                    <a:pt x="193" y="11"/>
                  </a:lnTo>
                  <a:lnTo>
                    <a:pt x="192" y="10"/>
                  </a:lnTo>
                  <a:lnTo>
                    <a:pt x="191" y="9"/>
                  </a:lnTo>
                  <a:lnTo>
                    <a:pt x="190" y="8"/>
                  </a:lnTo>
                  <a:lnTo>
                    <a:pt x="189" y="7"/>
                  </a:lnTo>
                  <a:lnTo>
                    <a:pt x="187" y="6"/>
                  </a:lnTo>
                  <a:lnTo>
                    <a:pt x="186" y="5"/>
                  </a:lnTo>
                  <a:lnTo>
                    <a:pt x="185" y="4"/>
                  </a:lnTo>
                  <a:lnTo>
                    <a:pt x="184" y="3"/>
                  </a:lnTo>
                  <a:lnTo>
                    <a:pt x="183" y="2"/>
                  </a:lnTo>
                  <a:lnTo>
                    <a:pt x="182" y="0"/>
                  </a:lnTo>
                  <a:lnTo>
                    <a:pt x="18" y="8"/>
                  </a:lnTo>
                  <a:lnTo>
                    <a:pt x="0"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00" name="Freeform 1103"/>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01" name="Freeform 1104"/>
            <p:cNvSpPr>
              <a:spLocks/>
            </p:cNvSpPr>
            <p:nvPr/>
          </p:nvSpPr>
          <p:spPr bwMode="auto">
            <a:xfrm>
              <a:off x="1406" y="3237"/>
              <a:ext cx="39" cy="110"/>
            </a:xfrm>
            <a:custGeom>
              <a:avLst/>
              <a:gdLst>
                <a:gd name="T0" fmla="*/ 37 w 39"/>
                <a:gd name="T1" fmla="*/ 110 h 110"/>
                <a:gd name="T2" fmla="*/ 39 w 39"/>
                <a:gd name="T3" fmla="*/ 37 h 110"/>
                <a:gd name="T4" fmla="*/ 37 w 39"/>
                <a:gd name="T5" fmla="*/ 34 h 110"/>
                <a:gd name="T6" fmla="*/ 2 w 39"/>
                <a:gd name="T7" fmla="*/ 0 h 110"/>
                <a:gd name="T8" fmla="*/ 0 w 39"/>
                <a:gd name="T9" fmla="*/ 76 h 110"/>
                <a:gd name="T10" fmla="*/ 37 w 39"/>
                <a:gd name="T11" fmla="*/ 110 h 110"/>
              </a:gdLst>
              <a:ahLst/>
              <a:cxnLst>
                <a:cxn ang="0">
                  <a:pos x="T0" y="T1"/>
                </a:cxn>
                <a:cxn ang="0">
                  <a:pos x="T2" y="T3"/>
                </a:cxn>
                <a:cxn ang="0">
                  <a:pos x="T4" y="T5"/>
                </a:cxn>
                <a:cxn ang="0">
                  <a:pos x="T6" y="T7"/>
                </a:cxn>
                <a:cxn ang="0">
                  <a:pos x="T8" y="T9"/>
                </a:cxn>
                <a:cxn ang="0">
                  <a:pos x="T10" y="T11"/>
                </a:cxn>
              </a:cxnLst>
              <a:rect l="0" t="0" r="r" b="b"/>
              <a:pathLst>
                <a:path w="39" h="110">
                  <a:moveTo>
                    <a:pt x="37" y="110"/>
                  </a:moveTo>
                  <a:lnTo>
                    <a:pt x="39" y="37"/>
                  </a:lnTo>
                  <a:lnTo>
                    <a:pt x="37" y="34"/>
                  </a:lnTo>
                  <a:lnTo>
                    <a:pt x="2" y="0"/>
                  </a:lnTo>
                  <a:lnTo>
                    <a:pt x="0" y="76"/>
                  </a:lnTo>
                  <a:lnTo>
                    <a:pt x="37" y="11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02" name="Freeform 1105"/>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03" name="Freeform 1106"/>
            <p:cNvSpPr>
              <a:spLocks/>
            </p:cNvSpPr>
            <p:nvPr/>
          </p:nvSpPr>
          <p:spPr bwMode="auto">
            <a:xfrm>
              <a:off x="1390" y="3271"/>
              <a:ext cx="15" cy="14"/>
            </a:xfrm>
            <a:custGeom>
              <a:avLst/>
              <a:gdLst>
                <a:gd name="T0" fmla="*/ 15 w 15"/>
                <a:gd name="T1" fmla="*/ 14 h 14"/>
                <a:gd name="T2" fmla="*/ 15 w 15"/>
                <a:gd name="T3" fmla="*/ 0 h 14"/>
                <a:gd name="T4" fmla="*/ 15 w 15"/>
                <a:gd name="T5" fmla="*/ 0 h 14"/>
                <a:gd name="T6" fmla="*/ 14 w 15"/>
                <a:gd name="T7" fmla="*/ 0 h 14"/>
                <a:gd name="T8" fmla="*/ 14 w 15"/>
                <a:gd name="T9" fmla="*/ 0 h 14"/>
                <a:gd name="T10" fmla="*/ 13 w 15"/>
                <a:gd name="T11" fmla="*/ 0 h 14"/>
                <a:gd name="T12" fmla="*/ 13 w 15"/>
                <a:gd name="T13" fmla="*/ 0 h 14"/>
                <a:gd name="T14" fmla="*/ 13 w 15"/>
                <a:gd name="T15" fmla="*/ 0 h 14"/>
                <a:gd name="T16" fmla="*/ 12 w 15"/>
                <a:gd name="T17" fmla="*/ 0 h 14"/>
                <a:gd name="T18" fmla="*/ 12 w 15"/>
                <a:gd name="T19" fmla="*/ 0 h 14"/>
                <a:gd name="T20" fmla="*/ 11 w 15"/>
                <a:gd name="T21" fmla="*/ 0 h 14"/>
                <a:gd name="T22" fmla="*/ 11 w 15"/>
                <a:gd name="T23" fmla="*/ 0 h 14"/>
                <a:gd name="T24" fmla="*/ 10 w 15"/>
                <a:gd name="T25" fmla="*/ 0 h 14"/>
                <a:gd name="T26" fmla="*/ 10 w 15"/>
                <a:gd name="T27" fmla="*/ 0 h 14"/>
                <a:gd name="T28" fmla="*/ 9 w 15"/>
                <a:gd name="T29" fmla="*/ 0 h 14"/>
                <a:gd name="T30" fmla="*/ 9 w 15"/>
                <a:gd name="T31" fmla="*/ 0 h 14"/>
                <a:gd name="T32" fmla="*/ 8 w 15"/>
                <a:gd name="T33" fmla="*/ 0 h 14"/>
                <a:gd name="T34" fmla="*/ 8 w 15"/>
                <a:gd name="T35" fmla="*/ 0 h 14"/>
                <a:gd name="T36" fmla="*/ 7 w 15"/>
                <a:gd name="T37" fmla="*/ 0 h 14"/>
                <a:gd name="T38" fmla="*/ 7 w 15"/>
                <a:gd name="T39" fmla="*/ 0 h 14"/>
                <a:gd name="T40" fmla="*/ 6 w 15"/>
                <a:gd name="T41" fmla="*/ 0 h 14"/>
                <a:gd name="T42" fmla="*/ 6 w 15"/>
                <a:gd name="T43" fmla="*/ 0 h 14"/>
                <a:gd name="T44" fmla="*/ 5 w 15"/>
                <a:gd name="T45" fmla="*/ 0 h 14"/>
                <a:gd name="T46" fmla="*/ 5 w 15"/>
                <a:gd name="T47" fmla="*/ 0 h 14"/>
                <a:gd name="T48" fmla="*/ 4 w 15"/>
                <a:gd name="T49" fmla="*/ 0 h 14"/>
                <a:gd name="T50" fmla="*/ 4 w 15"/>
                <a:gd name="T51" fmla="*/ 0 h 14"/>
                <a:gd name="T52" fmla="*/ 3 w 15"/>
                <a:gd name="T53" fmla="*/ 0 h 14"/>
                <a:gd name="T54" fmla="*/ 3 w 15"/>
                <a:gd name="T55" fmla="*/ 0 h 14"/>
                <a:gd name="T56" fmla="*/ 2 w 15"/>
                <a:gd name="T57" fmla="*/ 0 h 14"/>
                <a:gd name="T58" fmla="*/ 2 w 15"/>
                <a:gd name="T59" fmla="*/ 0 h 14"/>
                <a:gd name="T60" fmla="*/ 2 w 15"/>
                <a:gd name="T61" fmla="*/ 0 h 14"/>
                <a:gd name="T62" fmla="*/ 1 w 15"/>
                <a:gd name="T63" fmla="*/ 0 h 14"/>
                <a:gd name="T64" fmla="*/ 0 w 15"/>
                <a:gd name="T65" fmla="*/ 0 h 14"/>
                <a:gd name="T66" fmla="*/ 0 w 15"/>
                <a:gd name="T67" fmla="*/ 0 h 14"/>
                <a:gd name="T68" fmla="*/ 15 w 15"/>
                <a:gd name="T6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4">
                  <a:moveTo>
                    <a:pt x="15" y="14"/>
                  </a:moveTo>
                  <a:lnTo>
                    <a:pt x="15" y="0"/>
                  </a:lnTo>
                  <a:lnTo>
                    <a:pt x="15" y="0"/>
                  </a:lnTo>
                  <a:lnTo>
                    <a:pt x="14" y="0"/>
                  </a:lnTo>
                  <a:lnTo>
                    <a:pt x="14" y="0"/>
                  </a:lnTo>
                  <a:lnTo>
                    <a:pt x="13" y="0"/>
                  </a:lnTo>
                  <a:lnTo>
                    <a:pt x="13" y="0"/>
                  </a:lnTo>
                  <a:lnTo>
                    <a:pt x="13" y="0"/>
                  </a:lnTo>
                  <a:lnTo>
                    <a:pt x="12" y="0"/>
                  </a:lnTo>
                  <a:lnTo>
                    <a:pt x="12" y="0"/>
                  </a:lnTo>
                  <a:lnTo>
                    <a:pt x="11" y="0"/>
                  </a:lnTo>
                  <a:lnTo>
                    <a:pt x="11" y="0"/>
                  </a:lnTo>
                  <a:lnTo>
                    <a:pt x="10" y="0"/>
                  </a:lnTo>
                  <a:lnTo>
                    <a:pt x="10" y="0"/>
                  </a:lnTo>
                  <a:lnTo>
                    <a:pt x="9" y="0"/>
                  </a:lnTo>
                  <a:lnTo>
                    <a:pt x="9" y="0"/>
                  </a:lnTo>
                  <a:lnTo>
                    <a:pt x="8" y="0"/>
                  </a:lnTo>
                  <a:lnTo>
                    <a:pt x="8" y="0"/>
                  </a:lnTo>
                  <a:lnTo>
                    <a:pt x="7" y="0"/>
                  </a:lnTo>
                  <a:lnTo>
                    <a:pt x="7" y="0"/>
                  </a:lnTo>
                  <a:lnTo>
                    <a:pt x="6" y="0"/>
                  </a:lnTo>
                  <a:lnTo>
                    <a:pt x="6" y="0"/>
                  </a:lnTo>
                  <a:lnTo>
                    <a:pt x="5" y="0"/>
                  </a:lnTo>
                  <a:lnTo>
                    <a:pt x="5" y="0"/>
                  </a:lnTo>
                  <a:lnTo>
                    <a:pt x="4" y="0"/>
                  </a:lnTo>
                  <a:lnTo>
                    <a:pt x="4" y="0"/>
                  </a:lnTo>
                  <a:lnTo>
                    <a:pt x="3" y="0"/>
                  </a:lnTo>
                  <a:lnTo>
                    <a:pt x="3" y="0"/>
                  </a:lnTo>
                  <a:lnTo>
                    <a:pt x="2" y="0"/>
                  </a:lnTo>
                  <a:lnTo>
                    <a:pt x="2" y="0"/>
                  </a:lnTo>
                  <a:lnTo>
                    <a:pt x="2" y="0"/>
                  </a:lnTo>
                  <a:lnTo>
                    <a:pt x="1" y="0"/>
                  </a:lnTo>
                  <a:lnTo>
                    <a:pt x="0" y="0"/>
                  </a:lnTo>
                  <a:lnTo>
                    <a:pt x="0" y="0"/>
                  </a:lnTo>
                  <a:lnTo>
                    <a:pt x="15"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04" name="Freeform 1107"/>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05" name="Freeform 1108"/>
            <p:cNvSpPr>
              <a:spLocks/>
            </p:cNvSpPr>
            <p:nvPr/>
          </p:nvSpPr>
          <p:spPr bwMode="auto">
            <a:xfrm>
              <a:off x="1414" y="3271"/>
              <a:ext cx="19" cy="40"/>
            </a:xfrm>
            <a:custGeom>
              <a:avLst/>
              <a:gdLst>
                <a:gd name="T0" fmla="*/ 0 w 19"/>
                <a:gd name="T1" fmla="*/ 25 h 40"/>
                <a:gd name="T2" fmla="*/ 1 w 19"/>
                <a:gd name="T3" fmla="*/ 25 h 40"/>
                <a:gd name="T4" fmla="*/ 2 w 19"/>
                <a:gd name="T5" fmla="*/ 25 h 40"/>
                <a:gd name="T6" fmla="*/ 2 w 19"/>
                <a:gd name="T7" fmla="*/ 26 h 40"/>
                <a:gd name="T8" fmla="*/ 3 w 19"/>
                <a:gd name="T9" fmla="*/ 27 h 40"/>
                <a:gd name="T10" fmla="*/ 4 w 19"/>
                <a:gd name="T11" fmla="*/ 27 h 40"/>
                <a:gd name="T12" fmla="*/ 4 w 19"/>
                <a:gd name="T13" fmla="*/ 27 h 40"/>
                <a:gd name="T14" fmla="*/ 5 w 19"/>
                <a:gd name="T15" fmla="*/ 28 h 40"/>
                <a:gd name="T16" fmla="*/ 5 w 19"/>
                <a:gd name="T17" fmla="*/ 29 h 40"/>
                <a:gd name="T18" fmla="*/ 6 w 19"/>
                <a:gd name="T19" fmla="*/ 29 h 40"/>
                <a:gd name="T20" fmla="*/ 6 w 19"/>
                <a:gd name="T21" fmla="*/ 29 h 40"/>
                <a:gd name="T22" fmla="*/ 7 w 19"/>
                <a:gd name="T23" fmla="*/ 30 h 40"/>
                <a:gd name="T24" fmla="*/ 7 w 19"/>
                <a:gd name="T25" fmla="*/ 31 h 40"/>
                <a:gd name="T26" fmla="*/ 8 w 19"/>
                <a:gd name="T27" fmla="*/ 31 h 40"/>
                <a:gd name="T28" fmla="*/ 8 w 19"/>
                <a:gd name="T29" fmla="*/ 32 h 40"/>
                <a:gd name="T30" fmla="*/ 9 w 19"/>
                <a:gd name="T31" fmla="*/ 32 h 40"/>
                <a:gd name="T32" fmla="*/ 10 w 19"/>
                <a:gd name="T33" fmla="*/ 33 h 40"/>
                <a:gd name="T34" fmla="*/ 10 w 19"/>
                <a:gd name="T35" fmla="*/ 33 h 40"/>
                <a:gd name="T36" fmla="*/ 11 w 19"/>
                <a:gd name="T37" fmla="*/ 34 h 40"/>
                <a:gd name="T38" fmla="*/ 12 w 19"/>
                <a:gd name="T39" fmla="*/ 34 h 40"/>
                <a:gd name="T40" fmla="*/ 12 w 19"/>
                <a:gd name="T41" fmla="*/ 35 h 40"/>
                <a:gd name="T42" fmla="*/ 13 w 19"/>
                <a:gd name="T43" fmla="*/ 35 h 40"/>
                <a:gd name="T44" fmla="*/ 13 w 19"/>
                <a:gd name="T45" fmla="*/ 36 h 40"/>
                <a:gd name="T46" fmla="*/ 14 w 19"/>
                <a:gd name="T47" fmla="*/ 36 h 40"/>
                <a:gd name="T48" fmla="*/ 14 w 19"/>
                <a:gd name="T49" fmla="*/ 37 h 40"/>
                <a:gd name="T50" fmla="*/ 15 w 19"/>
                <a:gd name="T51" fmla="*/ 37 h 40"/>
                <a:gd name="T52" fmla="*/ 15 w 19"/>
                <a:gd name="T53" fmla="*/ 38 h 40"/>
                <a:gd name="T54" fmla="*/ 16 w 19"/>
                <a:gd name="T55" fmla="*/ 38 h 40"/>
                <a:gd name="T56" fmla="*/ 16 w 19"/>
                <a:gd name="T57" fmla="*/ 39 h 40"/>
                <a:gd name="T58" fmla="*/ 17 w 19"/>
                <a:gd name="T59" fmla="*/ 39 h 40"/>
                <a:gd name="T60" fmla="*/ 18 w 19"/>
                <a:gd name="T61" fmla="*/ 40 h 40"/>
                <a:gd name="T62" fmla="*/ 18 w 19"/>
                <a:gd name="T63" fmla="*/ 40 h 40"/>
                <a:gd name="T64" fmla="*/ 19 w 19"/>
                <a:gd name="T65" fmla="*/ 40 h 40"/>
                <a:gd name="T66" fmla="*/ 19 w 19"/>
                <a:gd name="T67" fmla="*/ 17 h 40"/>
                <a:gd name="T68" fmla="*/ 1 w 19"/>
                <a:gd name="T69" fmla="*/ 0 h 40"/>
                <a:gd name="T70" fmla="*/ 0 w 19"/>
                <a:gd name="T71" fmla="*/ 1 h 40"/>
                <a:gd name="T72" fmla="*/ 0 w 19"/>
                <a:gd name="T7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0">
                  <a:moveTo>
                    <a:pt x="0" y="25"/>
                  </a:moveTo>
                  <a:lnTo>
                    <a:pt x="1" y="25"/>
                  </a:lnTo>
                  <a:lnTo>
                    <a:pt x="2" y="25"/>
                  </a:lnTo>
                  <a:lnTo>
                    <a:pt x="2" y="26"/>
                  </a:lnTo>
                  <a:lnTo>
                    <a:pt x="3" y="27"/>
                  </a:lnTo>
                  <a:lnTo>
                    <a:pt x="4" y="27"/>
                  </a:lnTo>
                  <a:lnTo>
                    <a:pt x="4" y="27"/>
                  </a:lnTo>
                  <a:lnTo>
                    <a:pt x="5" y="28"/>
                  </a:lnTo>
                  <a:lnTo>
                    <a:pt x="5" y="29"/>
                  </a:lnTo>
                  <a:lnTo>
                    <a:pt x="6" y="29"/>
                  </a:lnTo>
                  <a:lnTo>
                    <a:pt x="6" y="29"/>
                  </a:lnTo>
                  <a:lnTo>
                    <a:pt x="7" y="30"/>
                  </a:lnTo>
                  <a:lnTo>
                    <a:pt x="7" y="31"/>
                  </a:lnTo>
                  <a:lnTo>
                    <a:pt x="8" y="31"/>
                  </a:lnTo>
                  <a:lnTo>
                    <a:pt x="8" y="32"/>
                  </a:lnTo>
                  <a:lnTo>
                    <a:pt x="9" y="32"/>
                  </a:lnTo>
                  <a:lnTo>
                    <a:pt x="10" y="33"/>
                  </a:lnTo>
                  <a:lnTo>
                    <a:pt x="10" y="33"/>
                  </a:lnTo>
                  <a:lnTo>
                    <a:pt x="11" y="34"/>
                  </a:lnTo>
                  <a:lnTo>
                    <a:pt x="12" y="34"/>
                  </a:lnTo>
                  <a:lnTo>
                    <a:pt x="12" y="35"/>
                  </a:lnTo>
                  <a:lnTo>
                    <a:pt x="13" y="35"/>
                  </a:lnTo>
                  <a:lnTo>
                    <a:pt x="13" y="36"/>
                  </a:lnTo>
                  <a:lnTo>
                    <a:pt x="14" y="36"/>
                  </a:lnTo>
                  <a:lnTo>
                    <a:pt x="14" y="37"/>
                  </a:lnTo>
                  <a:lnTo>
                    <a:pt x="15" y="37"/>
                  </a:lnTo>
                  <a:lnTo>
                    <a:pt x="15" y="38"/>
                  </a:lnTo>
                  <a:lnTo>
                    <a:pt x="16" y="38"/>
                  </a:lnTo>
                  <a:lnTo>
                    <a:pt x="16" y="39"/>
                  </a:lnTo>
                  <a:lnTo>
                    <a:pt x="17" y="39"/>
                  </a:lnTo>
                  <a:lnTo>
                    <a:pt x="18" y="40"/>
                  </a:lnTo>
                  <a:lnTo>
                    <a:pt x="18" y="40"/>
                  </a:lnTo>
                  <a:lnTo>
                    <a:pt x="19" y="40"/>
                  </a:lnTo>
                  <a:lnTo>
                    <a:pt x="19" y="17"/>
                  </a:lnTo>
                  <a:lnTo>
                    <a:pt x="1" y="0"/>
                  </a:lnTo>
                  <a:lnTo>
                    <a:pt x="0" y="1"/>
                  </a:lnTo>
                  <a:lnTo>
                    <a:pt x="0" y="2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06" name="Freeform 1109"/>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07" name="Freeform 1110"/>
            <p:cNvSpPr>
              <a:spLocks/>
            </p:cNvSpPr>
            <p:nvPr/>
          </p:nvSpPr>
          <p:spPr bwMode="auto">
            <a:xfrm>
              <a:off x="1388" y="3273"/>
              <a:ext cx="2" cy="25"/>
            </a:xfrm>
            <a:custGeom>
              <a:avLst/>
              <a:gdLst>
                <a:gd name="T0" fmla="*/ 0 w 2"/>
                <a:gd name="T1" fmla="*/ 22 h 25"/>
                <a:gd name="T2" fmla="*/ 0 w 2"/>
                <a:gd name="T3" fmla="*/ 23 h 25"/>
                <a:gd name="T4" fmla="*/ 0 w 2"/>
                <a:gd name="T5" fmla="*/ 23 h 25"/>
                <a:gd name="T6" fmla="*/ 0 w 2"/>
                <a:gd name="T7" fmla="*/ 23 h 25"/>
                <a:gd name="T8" fmla="*/ 0 w 2"/>
                <a:gd name="T9" fmla="*/ 23 h 25"/>
                <a:gd name="T10" fmla="*/ 1 w 2"/>
                <a:gd name="T11" fmla="*/ 23 h 25"/>
                <a:gd name="T12" fmla="*/ 1 w 2"/>
                <a:gd name="T13" fmla="*/ 24 h 25"/>
                <a:gd name="T14" fmla="*/ 1 w 2"/>
                <a:gd name="T15" fmla="*/ 24 h 25"/>
                <a:gd name="T16" fmla="*/ 1 w 2"/>
                <a:gd name="T17" fmla="*/ 25 h 25"/>
                <a:gd name="T18" fmla="*/ 1 w 2"/>
                <a:gd name="T19" fmla="*/ 25 h 25"/>
                <a:gd name="T20" fmla="*/ 2 w 2"/>
                <a:gd name="T21" fmla="*/ 25 h 25"/>
                <a:gd name="T22" fmla="*/ 2 w 2"/>
                <a:gd name="T23" fmla="*/ 1 h 25"/>
                <a:gd name="T24" fmla="*/ 1 w 2"/>
                <a:gd name="T25" fmla="*/ 0 h 25"/>
                <a:gd name="T26" fmla="*/ 0 w 2"/>
                <a:gd name="T2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5">
                  <a:moveTo>
                    <a:pt x="0" y="22"/>
                  </a:moveTo>
                  <a:lnTo>
                    <a:pt x="0" y="23"/>
                  </a:lnTo>
                  <a:lnTo>
                    <a:pt x="0" y="23"/>
                  </a:lnTo>
                  <a:lnTo>
                    <a:pt x="0" y="23"/>
                  </a:lnTo>
                  <a:lnTo>
                    <a:pt x="0" y="23"/>
                  </a:lnTo>
                  <a:lnTo>
                    <a:pt x="1" y="23"/>
                  </a:lnTo>
                  <a:lnTo>
                    <a:pt x="1" y="24"/>
                  </a:lnTo>
                  <a:lnTo>
                    <a:pt x="1" y="24"/>
                  </a:lnTo>
                  <a:lnTo>
                    <a:pt x="1" y="25"/>
                  </a:lnTo>
                  <a:lnTo>
                    <a:pt x="1" y="25"/>
                  </a:lnTo>
                  <a:lnTo>
                    <a:pt x="2" y="25"/>
                  </a:lnTo>
                  <a:lnTo>
                    <a:pt x="2" y="1"/>
                  </a:lnTo>
                  <a:lnTo>
                    <a:pt x="1" y="0"/>
                  </a:lnTo>
                  <a:lnTo>
                    <a:pt x="0" y="2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08" name="Freeform 1111"/>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09" name="Freeform 1112"/>
            <p:cNvSpPr>
              <a:spLocks/>
            </p:cNvSpPr>
            <p:nvPr/>
          </p:nvSpPr>
          <p:spPr bwMode="auto">
            <a:xfrm>
              <a:off x="1443" y="3264"/>
              <a:ext cx="186" cy="171"/>
            </a:xfrm>
            <a:custGeom>
              <a:avLst/>
              <a:gdLst>
                <a:gd name="T0" fmla="*/ 183 w 186"/>
                <a:gd name="T1" fmla="*/ 107 h 171"/>
                <a:gd name="T2" fmla="*/ 181 w 186"/>
                <a:gd name="T3" fmla="*/ 106 h 171"/>
                <a:gd name="T4" fmla="*/ 178 w 186"/>
                <a:gd name="T5" fmla="*/ 106 h 171"/>
                <a:gd name="T6" fmla="*/ 176 w 186"/>
                <a:gd name="T7" fmla="*/ 106 h 171"/>
                <a:gd name="T8" fmla="*/ 173 w 186"/>
                <a:gd name="T9" fmla="*/ 106 h 171"/>
                <a:gd name="T10" fmla="*/ 128 w 186"/>
                <a:gd name="T11" fmla="*/ 133 h 171"/>
                <a:gd name="T12" fmla="*/ 128 w 186"/>
                <a:gd name="T13" fmla="*/ 128 h 171"/>
                <a:gd name="T14" fmla="*/ 128 w 186"/>
                <a:gd name="T15" fmla="*/ 121 h 171"/>
                <a:gd name="T16" fmla="*/ 128 w 186"/>
                <a:gd name="T17" fmla="*/ 115 h 171"/>
                <a:gd name="T18" fmla="*/ 127 w 186"/>
                <a:gd name="T19" fmla="*/ 109 h 171"/>
                <a:gd name="T20" fmla="*/ 70 w 186"/>
                <a:gd name="T21" fmla="*/ 112 h 171"/>
                <a:gd name="T22" fmla="*/ 67 w 186"/>
                <a:gd name="T23" fmla="*/ 112 h 171"/>
                <a:gd name="T24" fmla="*/ 65 w 186"/>
                <a:gd name="T25" fmla="*/ 112 h 171"/>
                <a:gd name="T26" fmla="*/ 62 w 186"/>
                <a:gd name="T27" fmla="*/ 112 h 171"/>
                <a:gd name="T28" fmla="*/ 59 w 186"/>
                <a:gd name="T29" fmla="*/ 112 h 171"/>
                <a:gd name="T30" fmla="*/ 58 w 186"/>
                <a:gd name="T31" fmla="*/ 115 h 171"/>
                <a:gd name="T32" fmla="*/ 57 w 186"/>
                <a:gd name="T33" fmla="*/ 121 h 171"/>
                <a:gd name="T34" fmla="*/ 57 w 186"/>
                <a:gd name="T35" fmla="*/ 127 h 171"/>
                <a:gd name="T36" fmla="*/ 57 w 186"/>
                <a:gd name="T37" fmla="*/ 133 h 171"/>
                <a:gd name="T38" fmla="*/ 57 w 186"/>
                <a:gd name="T39" fmla="*/ 139 h 171"/>
                <a:gd name="T40" fmla="*/ 12 w 186"/>
                <a:gd name="T41" fmla="*/ 138 h 171"/>
                <a:gd name="T42" fmla="*/ 13 w 186"/>
                <a:gd name="T43" fmla="*/ 132 h 171"/>
                <a:gd name="T44" fmla="*/ 13 w 186"/>
                <a:gd name="T45" fmla="*/ 126 h 171"/>
                <a:gd name="T46" fmla="*/ 13 w 186"/>
                <a:gd name="T47" fmla="*/ 120 h 171"/>
                <a:gd name="T48" fmla="*/ 13 w 186"/>
                <a:gd name="T49" fmla="*/ 114 h 171"/>
                <a:gd name="T50" fmla="*/ 5 w 186"/>
                <a:gd name="T51" fmla="*/ 103 h 171"/>
                <a:gd name="T52" fmla="*/ 5 w 186"/>
                <a:gd name="T53" fmla="*/ 100 h 171"/>
                <a:gd name="T54" fmla="*/ 5 w 186"/>
                <a:gd name="T55" fmla="*/ 97 h 171"/>
                <a:gd name="T56" fmla="*/ 184 w 186"/>
                <a:gd name="T57" fmla="*/ 102 h 171"/>
                <a:gd name="T58" fmla="*/ 185 w 186"/>
                <a:gd name="T59" fmla="*/ 86 h 171"/>
                <a:gd name="T60" fmla="*/ 185 w 186"/>
                <a:gd name="T61" fmla="*/ 69 h 171"/>
                <a:gd name="T62" fmla="*/ 185 w 186"/>
                <a:gd name="T63" fmla="*/ 52 h 171"/>
                <a:gd name="T64" fmla="*/ 186 w 186"/>
                <a:gd name="T65" fmla="*/ 35 h 171"/>
                <a:gd name="T66" fmla="*/ 174 w 186"/>
                <a:gd name="T67" fmla="*/ 26 h 171"/>
                <a:gd name="T68" fmla="*/ 173 w 186"/>
                <a:gd name="T69" fmla="*/ 32 h 171"/>
                <a:gd name="T70" fmla="*/ 173 w 186"/>
                <a:gd name="T71" fmla="*/ 36 h 171"/>
                <a:gd name="T72" fmla="*/ 173 w 186"/>
                <a:gd name="T73" fmla="*/ 42 h 171"/>
                <a:gd name="T74" fmla="*/ 173 w 186"/>
                <a:gd name="T75" fmla="*/ 47 h 171"/>
                <a:gd name="T76" fmla="*/ 116 w 186"/>
                <a:gd name="T77" fmla="*/ 52 h 171"/>
                <a:gd name="T78" fmla="*/ 70 w 186"/>
                <a:gd name="T79" fmla="*/ 31 h 171"/>
                <a:gd name="T80" fmla="*/ 67 w 186"/>
                <a:gd name="T81" fmla="*/ 30 h 171"/>
                <a:gd name="T82" fmla="*/ 64 w 186"/>
                <a:gd name="T83" fmla="*/ 31 h 171"/>
                <a:gd name="T84" fmla="*/ 62 w 186"/>
                <a:gd name="T85" fmla="*/ 31 h 171"/>
                <a:gd name="T86" fmla="*/ 58 w 186"/>
                <a:gd name="T87" fmla="*/ 34 h 171"/>
                <a:gd name="T88" fmla="*/ 58 w 186"/>
                <a:gd name="T89" fmla="*/ 39 h 171"/>
                <a:gd name="T90" fmla="*/ 58 w 186"/>
                <a:gd name="T91" fmla="*/ 43 h 171"/>
                <a:gd name="T92" fmla="*/ 58 w 186"/>
                <a:gd name="T93" fmla="*/ 48 h 171"/>
                <a:gd name="T94" fmla="*/ 58 w 186"/>
                <a:gd name="T95" fmla="*/ 52 h 171"/>
                <a:gd name="T96" fmla="*/ 14 w 186"/>
                <a:gd name="T97" fmla="*/ 55 h 171"/>
                <a:gd name="T98" fmla="*/ 14 w 186"/>
                <a:gd name="T99" fmla="*/ 48 h 171"/>
                <a:gd name="T100" fmla="*/ 14 w 186"/>
                <a:gd name="T101" fmla="*/ 40 h 171"/>
                <a:gd name="T102" fmla="*/ 13 w 186"/>
                <a:gd name="T103" fmla="*/ 33 h 171"/>
                <a:gd name="T104" fmla="*/ 10 w 186"/>
                <a:gd name="T105" fmla="*/ 28 h 171"/>
                <a:gd name="T106" fmla="*/ 7 w 186"/>
                <a:gd name="T107" fmla="*/ 25 h 171"/>
                <a:gd name="T108" fmla="*/ 7 w 186"/>
                <a:gd name="T109" fmla="*/ 22 h 171"/>
                <a:gd name="T110" fmla="*/ 7 w 186"/>
                <a:gd name="T111" fmla="*/ 19 h 171"/>
                <a:gd name="T112" fmla="*/ 8 w 186"/>
                <a:gd name="T113" fmla="*/ 17 h 171"/>
                <a:gd name="T114" fmla="*/ 66 w 186"/>
                <a:gd name="T115" fmla="*/ 5 h 171"/>
                <a:gd name="T116" fmla="*/ 52 w 186"/>
                <a:gd name="T117" fmla="*/ 6 h 171"/>
                <a:gd name="T118" fmla="*/ 36 w 186"/>
                <a:gd name="T119" fmla="*/ 7 h 171"/>
                <a:gd name="T120" fmla="*/ 21 w 186"/>
                <a:gd name="T121" fmla="*/ 8 h 171"/>
                <a:gd name="T122" fmla="*/ 6 w 186"/>
                <a:gd name="T123" fmla="*/ 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71">
                  <a:moveTo>
                    <a:pt x="3" y="14"/>
                  </a:moveTo>
                  <a:lnTo>
                    <a:pt x="0" y="170"/>
                  </a:lnTo>
                  <a:lnTo>
                    <a:pt x="1" y="171"/>
                  </a:lnTo>
                  <a:lnTo>
                    <a:pt x="183" y="162"/>
                  </a:lnTo>
                  <a:lnTo>
                    <a:pt x="184" y="107"/>
                  </a:lnTo>
                  <a:lnTo>
                    <a:pt x="184" y="107"/>
                  </a:lnTo>
                  <a:lnTo>
                    <a:pt x="183" y="107"/>
                  </a:lnTo>
                  <a:lnTo>
                    <a:pt x="183" y="106"/>
                  </a:lnTo>
                  <a:lnTo>
                    <a:pt x="183" y="106"/>
                  </a:lnTo>
                  <a:lnTo>
                    <a:pt x="182" y="106"/>
                  </a:lnTo>
                  <a:lnTo>
                    <a:pt x="182" y="106"/>
                  </a:lnTo>
                  <a:lnTo>
                    <a:pt x="182" y="106"/>
                  </a:lnTo>
                  <a:lnTo>
                    <a:pt x="181" y="106"/>
                  </a:lnTo>
                  <a:lnTo>
                    <a:pt x="181" y="106"/>
                  </a:lnTo>
                  <a:lnTo>
                    <a:pt x="181" y="106"/>
                  </a:lnTo>
                  <a:lnTo>
                    <a:pt x="180" y="106"/>
                  </a:lnTo>
                  <a:lnTo>
                    <a:pt x="180" y="106"/>
                  </a:lnTo>
                  <a:lnTo>
                    <a:pt x="180" y="106"/>
                  </a:lnTo>
                  <a:lnTo>
                    <a:pt x="179" y="106"/>
                  </a:lnTo>
                  <a:lnTo>
                    <a:pt x="179" y="106"/>
                  </a:lnTo>
                  <a:lnTo>
                    <a:pt x="178" y="106"/>
                  </a:lnTo>
                  <a:lnTo>
                    <a:pt x="178" y="106"/>
                  </a:lnTo>
                  <a:lnTo>
                    <a:pt x="178" y="106"/>
                  </a:lnTo>
                  <a:lnTo>
                    <a:pt x="177" y="106"/>
                  </a:lnTo>
                  <a:lnTo>
                    <a:pt x="177" y="106"/>
                  </a:lnTo>
                  <a:lnTo>
                    <a:pt x="176" y="106"/>
                  </a:lnTo>
                  <a:lnTo>
                    <a:pt x="176" y="106"/>
                  </a:lnTo>
                  <a:lnTo>
                    <a:pt x="176" y="106"/>
                  </a:lnTo>
                  <a:lnTo>
                    <a:pt x="175" y="106"/>
                  </a:lnTo>
                  <a:lnTo>
                    <a:pt x="175" y="106"/>
                  </a:lnTo>
                  <a:lnTo>
                    <a:pt x="175" y="106"/>
                  </a:lnTo>
                  <a:lnTo>
                    <a:pt x="174" y="106"/>
                  </a:lnTo>
                  <a:lnTo>
                    <a:pt x="174" y="106"/>
                  </a:lnTo>
                  <a:lnTo>
                    <a:pt x="174" y="106"/>
                  </a:lnTo>
                  <a:lnTo>
                    <a:pt x="173" y="106"/>
                  </a:lnTo>
                  <a:lnTo>
                    <a:pt x="173" y="106"/>
                  </a:lnTo>
                  <a:lnTo>
                    <a:pt x="172" y="107"/>
                  </a:lnTo>
                  <a:lnTo>
                    <a:pt x="171" y="133"/>
                  </a:lnTo>
                  <a:lnTo>
                    <a:pt x="128" y="136"/>
                  </a:lnTo>
                  <a:lnTo>
                    <a:pt x="128" y="135"/>
                  </a:lnTo>
                  <a:lnTo>
                    <a:pt x="128" y="134"/>
                  </a:lnTo>
                  <a:lnTo>
                    <a:pt x="128" y="133"/>
                  </a:lnTo>
                  <a:lnTo>
                    <a:pt x="128" y="133"/>
                  </a:lnTo>
                  <a:lnTo>
                    <a:pt x="128" y="132"/>
                  </a:lnTo>
                  <a:lnTo>
                    <a:pt x="128" y="131"/>
                  </a:lnTo>
                  <a:lnTo>
                    <a:pt x="128" y="130"/>
                  </a:lnTo>
                  <a:lnTo>
                    <a:pt x="128" y="129"/>
                  </a:lnTo>
                  <a:lnTo>
                    <a:pt x="128" y="129"/>
                  </a:lnTo>
                  <a:lnTo>
                    <a:pt x="128" y="128"/>
                  </a:lnTo>
                  <a:lnTo>
                    <a:pt x="128" y="127"/>
                  </a:lnTo>
                  <a:lnTo>
                    <a:pt x="128" y="126"/>
                  </a:lnTo>
                  <a:lnTo>
                    <a:pt x="128" y="125"/>
                  </a:lnTo>
                  <a:lnTo>
                    <a:pt x="128" y="124"/>
                  </a:lnTo>
                  <a:lnTo>
                    <a:pt x="128" y="123"/>
                  </a:lnTo>
                  <a:lnTo>
                    <a:pt x="128" y="123"/>
                  </a:lnTo>
                  <a:lnTo>
                    <a:pt x="128" y="121"/>
                  </a:lnTo>
                  <a:lnTo>
                    <a:pt x="128" y="121"/>
                  </a:lnTo>
                  <a:lnTo>
                    <a:pt x="128" y="120"/>
                  </a:lnTo>
                  <a:lnTo>
                    <a:pt x="128" y="119"/>
                  </a:lnTo>
                  <a:lnTo>
                    <a:pt x="128" y="118"/>
                  </a:lnTo>
                  <a:lnTo>
                    <a:pt x="128" y="117"/>
                  </a:lnTo>
                  <a:lnTo>
                    <a:pt x="128" y="116"/>
                  </a:lnTo>
                  <a:lnTo>
                    <a:pt x="128" y="115"/>
                  </a:lnTo>
                  <a:lnTo>
                    <a:pt x="128" y="114"/>
                  </a:lnTo>
                  <a:lnTo>
                    <a:pt x="128" y="114"/>
                  </a:lnTo>
                  <a:lnTo>
                    <a:pt x="128" y="113"/>
                  </a:lnTo>
                  <a:lnTo>
                    <a:pt x="127" y="112"/>
                  </a:lnTo>
                  <a:lnTo>
                    <a:pt x="127" y="111"/>
                  </a:lnTo>
                  <a:lnTo>
                    <a:pt x="127" y="110"/>
                  </a:lnTo>
                  <a:lnTo>
                    <a:pt x="127" y="109"/>
                  </a:lnTo>
                  <a:lnTo>
                    <a:pt x="127" y="108"/>
                  </a:lnTo>
                  <a:lnTo>
                    <a:pt x="115" y="109"/>
                  </a:lnTo>
                  <a:lnTo>
                    <a:pt x="114" y="136"/>
                  </a:lnTo>
                  <a:lnTo>
                    <a:pt x="70" y="140"/>
                  </a:lnTo>
                  <a:lnTo>
                    <a:pt x="69" y="138"/>
                  </a:lnTo>
                  <a:lnTo>
                    <a:pt x="70" y="112"/>
                  </a:lnTo>
                  <a:lnTo>
                    <a:pt x="70" y="112"/>
                  </a:lnTo>
                  <a:lnTo>
                    <a:pt x="69" y="112"/>
                  </a:lnTo>
                  <a:lnTo>
                    <a:pt x="69" y="112"/>
                  </a:lnTo>
                  <a:lnTo>
                    <a:pt x="69" y="112"/>
                  </a:lnTo>
                  <a:lnTo>
                    <a:pt x="69" y="112"/>
                  </a:lnTo>
                  <a:lnTo>
                    <a:pt x="68" y="112"/>
                  </a:lnTo>
                  <a:lnTo>
                    <a:pt x="68" y="112"/>
                  </a:lnTo>
                  <a:lnTo>
                    <a:pt x="67" y="112"/>
                  </a:lnTo>
                  <a:lnTo>
                    <a:pt x="67" y="112"/>
                  </a:lnTo>
                  <a:lnTo>
                    <a:pt x="66" y="112"/>
                  </a:lnTo>
                  <a:lnTo>
                    <a:pt x="66" y="112"/>
                  </a:lnTo>
                  <a:lnTo>
                    <a:pt x="66" y="112"/>
                  </a:lnTo>
                  <a:lnTo>
                    <a:pt x="65" y="112"/>
                  </a:lnTo>
                  <a:lnTo>
                    <a:pt x="65" y="112"/>
                  </a:lnTo>
                  <a:lnTo>
                    <a:pt x="65" y="112"/>
                  </a:lnTo>
                  <a:lnTo>
                    <a:pt x="64" y="112"/>
                  </a:lnTo>
                  <a:lnTo>
                    <a:pt x="64" y="112"/>
                  </a:lnTo>
                  <a:lnTo>
                    <a:pt x="64" y="112"/>
                  </a:lnTo>
                  <a:lnTo>
                    <a:pt x="63" y="112"/>
                  </a:lnTo>
                  <a:lnTo>
                    <a:pt x="63" y="112"/>
                  </a:lnTo>
                  <a:lnTo>
                    <a:pt x="63" y="112"/>
                  </a:lnTo>
                  <a:lnTo>
                    <a:pt x="62" y="112"/>
                  </a:lnTo>
                  <a:lnTo>
                    <a:pt x="62" y="112"/>
                  </a:lnTo>
                  <a:lnTo>
                    <a:pt x="62" y="112"/>
                  </a:lnTo>
                  <a:lnTo>
                    <a:pt x="61" y="112"/>
                  </a:lnTo>
                  <a:lnTo>
                    <a:pt x="61" y="112"/>
                  </a:lnTo>
                  <a:lnTo>
                    <a:pt x="60" y="112"/>
                  </a:lnTo>
                  <a:lnTo>
                    <a:pt x="60" y="112"/>
                  </a:lnTo>
                  <a:lnTo>
                    <a:pt x="59" y="112"/>
                  </a:lnTo>
                  <a:lnTo>
                    <a:pt x="59" y="112"/>
                  </a:lnTo>
                  <a:lnTo>
                    <a:pt x="59" y="112"/>
                  </a:lnTo>
                  <a:lnTo>
                    <a:pt x="58" y="112"/>
                  </a:lnTo>
                  <a:lnTo>
                    <a:pt x="58" y="113"/>
                  </a:lnTo>
                  <a:lnTo>
                    <a:pt x="58" y="114"/>
                  </a:lnTo>
                  <a:lnTo>
                    <a:pt x="58" y="114"/>
                  </a:lnTo>
                  <a:lnTo>
                    <a:pt x="58" y="115"/>
                  </a:lnTo>
                  <a:lnTo>
                    <a:pt x="58" y="116"/>
                  </a:lnTo>
                  <a:lnTo>
                    <a:pt x="58" y="117"/>
                  </a:lnTo>
                  <a:lnTo>
                    <a:pt x="57" y="118"/>
                  </a:lnTo>
                  <a:lnTo>
                    <a:pt x="57" y="118"/>
                  </a:lnTo>
                  <a:lnTo>
                    <a:pt x="57" y="119"/>
                  </a:lnTo>
                  <a:lnTo>
                    <a:pt x="57" y="120"/>
                  </a:lnTo>
                  <a:lnTo>
                    <a:pt x="57" y="121"/>
                  </a:lnTo>
                  <a:lnTo>
                    <a:pt x="57" y="122"/>
                  </a:lnTo>
                  <a:lnTo>
                    <a:pt x="57" y="123"/>
                  </a:lnTo>
                  <a:lnTo>
                    <a:pt x="57" y="124"/>
                  </a:lnTo>
                  <a:lnTo>
                    <a:pt x="57" y="125"/>
                  </a:lnTo>
                  <a:lnTo>
                    <a:pt x="57" y="125"/>
                  </a:lnTo>
                  <a:lnTo>
                    <a:pt x="57" y="127"/>
                  </a:lnTo>
                  <a:lnTo>
                    <a:pt x="57" y="127"/>
                  </a:lnTo>
                  <a:lnTo>
                    <a:pt x="57" y="128"/>
                  </a:lnTo>
                  <a:lnTo>
                    <a:pt x="57" y="129"/>
                  </a:lnTo>
                  <a:lnTo>
                    <a:pt x="57" y="130"/>
                  </a:lnTo>
                  <a:lnTo>
                    <a:pt x="57" y="131"/>
                  </a:lnTo>
                  <a:lnTo>
                    <a:pt x="57" y="132"/>
                  </a:lnTo>
                  <a:lnTo>
                    <a:pt x="57" y="133"/>
                  </a:lnTo>
                  <a:lnTo>
                    <a:pt x="57" y="133"/>
                  </a:lnTo>
                  <a:lnTo>
                    <a:pt x="57" y="134"/>
                  </a:lnTo>
                  <a:lnTo>
                    <a:pt x="57" y="135"/>
                  </a:lnTo>
                  <a:lnTo>
                    <a:pt x="57" y="136"/>
                  </a:lnTo>
                  <a:lnTo>
                    <a:pt x="57" y="137"/>
                  </a:lnTo>
                  <a:lnTo>
                    <a:pt x="57" y="138"/>
                  </a:lnTo>
                  <a:lnTo>
                    <a:pt x="57" y="138"/>
                  </a:lnTo>
                  <a:lnTo>
                    <a:pt x="57" y="139"/>
                  </a:lnTo>
                  <a:lnTo>
                    <a:pt x="56" y="140"/>
                  </a:lnTo>
                  <a:lnTo>
                    <a:pt x="13" y="143"/>
                  </a:lnTo>
                  <a:lnTo>
                    <a:pt x="12" y="142"/>
                  </a:lnTo>
                  <a:lnTo>
                    <a:pt x="12" y="141"/>
                  </a:lnTo>
                  <a:lnTo>
                    <a:pt x="12" y="140"/>
                  </a:lnTo>
                  <a:lnTo>
                    <a:pt x="12" y="139"/>
                  </a:lnTo>
                  <a:lnTo>
                    <a:pt x="12" y="138"/>
                  </a:lnTo>
                  <a:lnTo>
                    <a:pt x="13" y="138"/>
                  </a:lnTo>
                  <a:lnTo>
                    <a:pt x="13" y="137"/>
                  </a:lnTo>
                  <a:lnTo>
                    <a:pt x="13" y="136"/>
                  </a:lnTo>
                  <a:lnTo>
                    <a:pt x="13" y="135"/>
                  </a:lnTo>
                  <a:lnTo>
                    <a:pt x="13" y="134"/>
                  </a:lnTo>
                  <a:lnTo>
                    <a:pt x="13" y="133"/>
                  </a:lnTo>
                  <a:lnTo>
                    <a:pt x="13" y="132"/>
                  </a:lnTo>
                  <a:lnTo>
                    <a:pt x="13" y="131"/>
                  </a:lnTo>
                  <a:lnTo>
                    <a:pt x="13" y="131"/>
                  </a:lnTo>
                  <a:lnTo>
                    <a:pt x="13" y="130"/>
                  </a:lnTo>
                  <a:lnTo>
                    <a:pt x="13" y="129"/>
                  </a:lnTo>
                  <a:lnTo>
                    <a:pt x="13" y="128"/>
                  </a:lnTo>
                  <a:lnTo>
                    <a:pt x="13" y="127"/>
                  </a:lnTo>
                  <a:lnTo>
                    <a:pt x="13" y="126"/>
                  </a:lnTo>
                  <a:lnTo>
                    <a:pt x="13" y="125"/>
                  </a:lnTo>
                  <a:lnTo>
                    <a:pt x="13" y="125"/>
                  </a:lnTo>
                  <a:lnTo>
                    <a:pt x="13" y="124"/>
                  </a:lnTo>
                  <a:lnTo>
                    <a:pt x="13" y="123"/>
                  </a:lnTo>
                  <a:lnTo>
                    <a:pt x="13" y="122"/>
                  </a:lnTo>
                  <a:lnTo>
                    <a:pt x="13" y="121"/>
                  </a:lnTo>
                  <a:lnTo>
                    <a:pt x="13" y="120"/>
                  </a:lnTo>
                  <a:lnTo>
                    <a:pt x="13" y="119"/>
                  </a:lnTo>
                  <a:lnTo>
                    <a:pt x="13" y="118"/>
                  </a:lnTo>
                  <a:lnTo>
                    <a:pt x="13" y="118"/>
                  </a:lnTo>
                  <a:lnTo>
                    <a:pt x="13" y="117"/>
                  </a:lnTo>
                  <a:lnTo>
                    <a:pt x="13" y="116"/>
                  </a:lnTo>
                  <a:lnTo>
                    <a:pt x="13" y="115"/>
                  </a:lnTo>
                  <a:lnTo>
                    <a:pt x="13" y="114"/>
                  </a:lnTo>
                  <a:lnTo>
                    <a:pt x="4" y="105"/>
                  </a:lnTo>
                  <a:lnTo>
                    <a:pt x="5" y="105"/>
                  </a:lnTo>
                  <a:lnTo>
                    <a:pt x="5" y="105"/>
                  </a:lnTo>
                  <a:lnTo>
                    <a:pt x="5" y="104"/>
                  </a:lnTo>
                  <a:lnTo>
                    <a:pt x="5" y="104"/>
                  </a:lnTo>
                  <a:lnTo>
                    <a:pt x="5" y="103"/>
                  </a:lnTo>
                  <a:lnTo>
                    <a:pt x="5" y="103"/>
                  </a:lnTo>
                  <a:lnTo>
                    <a:pt x="5" y="103"/>
                  </a:lnTo>
                  <a:lnTo>
                    <a:pt x="5" y="102"/>
                  </a:lnTo>
                  <a:lnTo>
                    <a:pt x="5" y="102"/>
                  </a:lnTo>
                  <a:lnTo>
                    <a:pt x="5" y="101"/>
                  </a:lnTo>
                  <a:lnTo>
                    <a:pt x="5" y="101"/>
                  </a:lnTo>
                  <a:lnTo>
                    <a:pt x="5" y="101"/>
                  </a:lnTo>
                  <a:lnTo>
                    <a:pt x="5" y="100"/>
                  </a:lnTo>
                  <a:lnTo>
                    <a:pt x="5" y="100"/>
                  </a:lnTo>
                  <a:lnTo>
                    <a:pt x="5" y="99"/>
                  </a:lnTo>
                  <a:lnTo>
                    <a:pt x="5" y="99"/>
                  </a:lnTo>
                  <a:lnTo>
                    <a:pt x="5" y="99"/>
                  </a:lnTo>
                  <a:lnTo>
                    <a:pt x="5" y="98"/>
                  </a:lnTo>
                  <a:lnTo>
                    <a:pt x="5" y="98"/>
                  </a:lnTo>
                  <a:lnTo>
                    <a:pt x="5" y="97"/>
                  </a:lnTo>
                  <a:lnTo>
                    <a:pt x="6" y="97"/>
                  </a:lnTo>
                  <a:lnTo>
                    <a:pt x="6" y="97"/>
                  </a:lnTo>
                  <a:lnTo>
                    <a:pt x="6" y="97"/>
                  </a:lnTo>
                  <a:lnTo>
                    <a:pt x="6" y="97"/>
                  </a:lnTo>
                  <a:lnTo>
                    <a:pt x="10" y="97"/>
                  </a:lnTo>
                  <a:lnTo>
                    <a:pt x="180" y="90"/>
                  </a:lnTo>
                  <a:lnTo>
                    <a:pt x="184" y="102"/>
                  </a:lnTo>
                  <a:lnTo>
                    <a:pt x="184" y="99"/>
                  </a:lnTo>
                  <a:lnTo>
                    <a:pt x="184" y="97"/>
                  </a:lnTo>
                  <a:lnTo>
                    <a:pt x="184" y="95"/>
                  </a:lnTo>
                  <a:lnTo>
                    <a:pt x="184" y="93"/>
                  </a:lnTo>
                  <a:lnTo>
                    <a:pt x="184" y="90"/>
                  </a:lnTo>
                  <a:lnTo>
                    <a:pt x="185" y="88"/>
                  </a:lnTo>
                  <a:lnTo>
                    <a:pt x="185" y="86"/>
                  </a:lnTo>
                  <a:lnTo>
                    <a:pt x="185" y="83"/>
                  </a:lnTo>
                  <a:lnTo>
                    <a:pt x="185" y="81"/>
                  </a:lnTo>
                  <a:lnTo>
                    <a:pt x="185" y="78"/>
                  </a:lnTo>
                  <a:lnTo>
                    <a:pt x="185" y="76"/>
                  </a:lnTo>
                  <a:lnTo>
                    <a:pt x="185" y="73"/>
                  </a:lnTo>
                  <a:lnTo>
                    <a:pt x="185" y="71"/>
                  </a:lnTo>
                  <a:lnTo>
                    <a:pt x="185" y="69"/>
                  </a:lnTo>
                  <a:lnTo>
                    <a:pt x="185" y="67"/>
                  </a:lnTo>
                  <a:lnTo>
                    <a:pt x="185" y="64"/>
                  </a:lnTo>
                  <a:lnTo>
                    <a:pt x="185" y="62"/>
                  </a:lnTo>
                  <a:lnTo>
                    <a:pt x="185" y="59"/>
                  </a:lnTo>
                  <a:lnTo>
                    <a:pt x="185" y="57"/>
                  </a:lnTo>
                  <a:lnTo>
                    <a:pt x="185" y="54"/>
                  </a:lnTo>
                  <a:lnTo>
                    <a:pt x="185" y="52"/>
                  </a:lnTo>
                  <a:lnTo>
                    <a:pt x="185" y="50"/>
                  </a:lnTo>
                  <a:lnTo>
                    <a:pt x="186" y="47"/>
                  </a:lnTo>
                  <a:lnTo>
                    <a:pt x="186" y="45"/>
                  </a:lnTo>
                  <a:lnTo>
                    <a:pt x="186" y="42"/>
                  </a:lnTo>
                  <a:lnTo>
                    <a:pt x="186" y="40"/>
                  </a:lnTo>
                  <a:lnTo>
                    <a:pt x="186" y="37"/>
                  </a:lnTo>
                  <a:lnTo>
                    <a:pt x="186" y="35"/>
                  </a:lnTo>
                  <a:lnTo>
                    <a:pt x="186" y="32"/>
                  </a:lnTo>
                  <a:lnTo>
                    <a:pt x="186" y="30"/>
                  </a:lnTo>
                  <a:lnTo>
                    <a:pt x="186" y="28"/>
                  </a:lnTo>
                  <a:lnTo>
                    <a:pt x="186" y="25"/>
                  </a:lnTo>
                  <a:lnTo>
                    <a:pt x="174" y="25"/>
                  </a:lnTo>
                  <a:lnTo>
                    <a:pt x="174" y="26"/>
                  </a:lnTo>
                  <a:lnTo>
                    <a:pt x="174" y="26"/>
                  </a:lnTo>
                  <a:lnTo>
                    <a:pt x="174" y="27"/>
                  </a:lnTo>
                  <a:lnTo>
                    <a:pt x="174" y="28"/>
                  </a:lnTo>
                  <a:lnTo>
                    <a:pt x="174" y="28"/>
                  </a:lnTo>
                  <a:lnTo>
                    <a:pt x="173" y="29"/>
                  </a:lnTo>
                  <a:lnTo>
                    <a:pt x="173" y="30"/>
                  </a:lnTo>
                  <a:lnTo>
                    <a:pt x="173" y="31"/>
                  </a:lnTo>
                  <a:lnTo>
                    <a:pt x="173" y="32"/>
                  </a:lnTo>
                  <a:lnTo>
                    <a:pt x="173" y="32"/>
                  </a:lnTo>
                  <a:lnTo>
                    <a:pt x="173" y="33"/>
                  </a:lnTo>
                  <a:lnTo>
                    <a:pt x="173" y="34"/>
                  </a:lnTo>
                  <a:lnTo>
                    <a:pt x="173" y="34"/>
                  </a:lnTo>
                  <a:lnTo>
                    <a:pt x="173" y="35"/>
                  </a:lnTo>
                  <a:lnTo>
                    <a:pt x="173" y="36"/>
                  </a:lnTo>
                  <a:lnTo>
                    <a:pt x="173" y="36"/>
                  </a:lnTo>
                  <a:lnTo>
                    <a:pt x="173" y="37"/>
                  </a:lnTo>
                  <a:lnTo>
                    <a:pt x="173" y="38"/>
                  </a:lnTo>
                  <a:lnTo>
                    <a:pt x="173" y="39"/>
                  </a:lnTo>
                  <a:lnTo>
                    <a:pt x="173" y="40"/>
                  </a:lnTo>
                  <a:lnTo>
                    <a:pt x="173" y="40"/>
                  </a:lnTo>
                  <a:lnTo>
                    <a:pt x="173" y="41"/>
                  </a:lnTo>
                  <a:lnTo>
                    <a:pt x="173" y="42"/>
                  </a:lnTo>
                  <a:lnTo>
                    <a:pt x="173" y="43"/>
                  </a:lnTo>
                  <a:lnTo>
                    <a:pt x="173" y="43"/>
                  </a:lnTo>
                  <a:lnTo>
                    <a:pt x="173" y="44"/>
                  </a:lnTo>
                  <a:lnTo>
                    <a:pt x="173" y="45"/>
                  </a:lnTo>
                  <a:lnTo>
                    <a:pt x="173" y="45"/>
                  </a:lnTo>
                  <a:lnTo>
                    <a:pt x="173" y="46"/>
                  </a:lnTo>
                  <a:lnTo>
                    <a:pt x="173" y="47"/>
                  </a:lnTo>
                  <a:lnTo>
                    <a:pt x="173" y="47"/>
                  </a:lnTo>
                  <a:lnTo>
                    <a:pt x="173" y="48"/>
                  </a:lnTo>
                  <a:lnTo>
                    <a:pt x="172" y="50"/>
                  </a:lnTo>
                  <a:lnTo>
                    <a:pt x="128" y="52"/>
                  </a:lnTo>
                  <a:lnTo>
                    <a:pt x="128" y="28"/>
                  </a:lnTo>
                  <a:lnTo>
                    <a:pt x="116" y="28"/>
                  </a:lnTo>
                  <a:lnTo>
                    <a:pt x="116" y="52"/>
                  </a:lnTo>
                  <a:lnTo>
                    <a:pt x="71" y="55"/>
                  </a:lnTo>
                  <a:lnTo>
                    <a:pt x="71" y="32"/>
                  </a:lnTo>
                  <a:lnTo>
                    <a:pt x="71" y="32"/>
                  </a:lnTo>
                  <a:lnTo>
                    <a:pt x="71" y="31"/>
                  </a:lnTo>
                  <a:lnTo>
                    <a:pt x="70" y="31"/>
                  </a:lnTo>
                  <a:lnTo>
                    <a:pt x="70" y="31"/>
                  </a:lnTo>
                  <a:lnTo>
                    <a:pt x="70" y="31"/>
                  </a:lnTo>
                  <a:lnTo>
                    <a:pt x="69" y="31"/>
                  </a:lnTo>
                  <a:lnTo>
                    <a:pt x="69" y="31"/>
                  </a:lnTo>
                  <a:lnTo>
                    <a:pt x="69" y="31"/>
                  </a:lnTo>
                  <a:lnTo>
                    <a:pt x="68" y="31"/>
                  </a:lnTo>
                  <a:lnTo>
                    <a:pt x="68" y="30"/>
                  </a:lnTo>
                  <a:lnTo>
                    <a:pt x="67" y="30"/>
                  </a:lnTo>
                  <a:lnTo>
                    <a:pt x="67" y="30"/>
                  </a:lnTo>
                  <a:lnTo>
                    <a:pt x="67" y="30"/>
                  </a:lnTo>
                  <a:lnTo>
                    <a:pt x="66" y="30"/>
                  </a:lnTo>
                  <a:lnTo>
                    <a:pt x="66" y="30"/>
                  </a:lnTo>
                  <a:lnTo>
                    <a:pt x="66" y="30"/>
                  </a:lnTo>
                  <a:lnTo>
                    <a:pt x="65" y="31"/>
                  </a:lnTo>
                  <a:lnTo>
                    <a:pt x="65" y="31"/>
                  </a:lnTo>
                  <a:lnTo>
                    <a:pt x="64" y="31"/>
                  </a:lnTo>
                  <a:lnTo>
                    <a:pt x="64" y="31"/>
                  </a:lnTo>
                  <a:lnTo>
                    <a:pt x="64" y="31"/>
                  </a:lnTo>
                  <a:lnTo>
                    <a:pt x="63" y="31"/>
                  </a:lnTo>
                  <a:lnTo>
                    <a:pt x="63" y="31"/>
                  </a:lnTo>
                  <a:lnTo>
                    <a:pt x="63" y="31"/>
                  </a:lnTo>
                  <a:lnTo>
                    <a:pt x="62" y="31"/>
                  </a:lnTo>
                  <a:lnTo>
                    <a:pt x="62" y="31"/>
                  </a:lnTo>
                  <a:lnTo>
                    <a:pt x="61" y="31"/>
                  </a:lnTo>
                  <a:lnTo>
                    <a:pt x="61" y="31"/>
                  </a:lnTo>
                  <a:lnTo>
                    <a:pt x="61" y="31"/>
                  </a:lnTo>
                  <a:lnTo>
                    <a:pt x="60" y="31"/>
                  </a:lnTo>
                  <a:lnTo>
                    <a:pt x="60" y="32"/>
                  </a:lnTo>
                  <a:lnTo>
                    <a:pt x="59" y="32"/>
                  </a:lnTo>
                  <a:lnTo>
                    <a:pt x="58" y="34"/>
                  </a:lnTo>
                  <a:lnTo>
                    <a:pt x="58" y="34"/>
                  </a:lnTo>
                  <a:lnTo>
                    <a:pt x="58" y="35"/>
                  </a:lnTo>
                  <a:lnTo>
                    <a:pt x="58" y="36"/>
                  </a:lnTo>
                  <a:lnTo>
                    <a:pt x="58" y="36"/>
                  </a:lnTo>
                  <a:lnTo>
                    <a:pt x="58" y="37"/>
                  </a:lnTo>
                  <a:lnTo>
                    <a:pt x="58" y="38"/>
                  </a:lnTo>
                  <a:lnTo>
                    <a:pt x="58" y="39"/>
                  </a:lnTo>
                  <a:lnTo>
                    <a:pt x="58" y="39"/>
                  </a:lnTo>
                  <a:lnTo>
                    <a:pt x="58" y="40"/>
                  </a:lnTo>
                  <a:lnTo>
                    <a:pt x="58" y="41"/>
                  </a:lnTo>
                  <a:lnTo>
                    <a:pt x="58" y="41"/>
                  </a:lnTo>
                  <a:lnTo>
                    <a:pt x="58" y="42"/>
                  </a:lnTo>
                  <a:lnTo>
                    <a:pt x="58" y="43"/>
                  </a:lnTo>
                  <a:lnTo>
                    <a:pt x="58" y="43"/>
                  </a:lnTo>
                  <a:lnTo>
                    <a:pt x="58" y="44"/>
                  </a:lnTo>
                  <a:lnTo>
                    <a:pt x="58" y="45"/>
                  </a:lnTo>
                  <a:lnTo>
                    <a:pt x="58" y="45"/>
                  </a:lnTo>
                  <a:lnTo>
                    <a:pt x="58" y="46"/>
                  </a:lnTo>
                  <a:lnTo>
                    <a:pt x="58" y="47"/>
                  </a:lnTo>
                  <a:lnTo>
                    <a:pt x="58" y="47"/>
                  </a:lnTo>
                  <a:lnTo>
                    <a:pt x="58" y="48"/>
                  </a:lnTo>
                  <a:lnTo>
                    <a:pt x="58" y="48"/>
                  </a:lnTo>
                  <a:lnTo>
                    <a:pt x="58" y="49"/>
                  </a:lnTo>
                  <a:lnTo>
                    <a:pt x="58" y="50"/>
                  </a:lnTo>
                  <a:lnTo>
                    <a:pt x="58" y="50"/>
                  </a:lnTo>
                  <a:lnTo>
                    <a:pt x="58" y="51"/>
                  </a:lnTo>
                  <a:lnTo>
                    <a:pt x="58" y="52"/>
                  </a:lnTo>
                  <a:lnTo>
                    <a:pt x="58" y="52"/>
                  </a:lnTo>
                  <a:lnTo>
                    <a:pt x="58" y="53"/>
                  </a:lnTo>
                  <a:lnTo>
                    <a:pt x="58" y="54"/>
                  </a:lnTo>
                  <a:lnTo>
                    <a:pt x="58" y="54"/>
                  </a:lnTo>
                  <a:lnTo>
                    <a:pt x="58" y="55"/>
                  </a:lnTo>
                  <a:lnTo>
                    <a:pt x="15" y="58"/>
                  </a:lnTo>
                  <a:lnTo>
                    <a:pt x="14" y="56"/>
                  </a:lnTo>
                  <a:lnTo>
                    <a:pt x="14" y="55"/>
                  </a:lnTo>
                  <a:lnTo>
                    <a:pt x="14" y="54"/>
                  </a:lnTo>
                  <a:lnTo>
                    <a:pt x="14" y="53"/>
                  </a:lnTo>
                  <a:lnTo>
                    <a:pt x="14" y="52"/>
                  </a:lnTo>
                  <a:lnTo>
                    <a:pt x="14" y="51"/>
                  </a:lnTo>
                  <a:lnTo>
                    <a:pt x="14" y="50"/>
                  </a:lnTo>
                  <a:lnTo>
                    <a:pt x="14" y="49"/>
                  </a:lnTo>
                  <a:lnTo>
                    <a:pt x="14" y="48"/>
                  </a:lnTo>
                  <a:lnTo>
                    <a:pt x="14" y="47"/>
                  </a:lnTo>
                  <a:lnTo>
                    <a:pt x="14" y="45"/>
                  </a:lnTo>
                  <a:lnTo>
                    <a:pt x="14" y="44"/>
                  </a:lnTo>
                  <a:lnTo>
                    <a:pt x="14" y="43"/>
                  </a:lnTo>
                  <a:lnTo>
                    <a:pt x="14" y="42"/>
                  </a:lnTo>
                  <a:lnTo>
                    <a:pt x="14" y="41"/>
                  </a:lnTo>
                  <a:lnTo>
                    <a:pt x="14" y="40"/>
                  </a:lnTo>
                  <a:lnTo>
                    <a:pt x="14" y="39"/>
                  </a:lnTo>
                  <a:lnTo>
                    <a:pt x="14" y="38"/>
                  </a:lnTo>
                  <a:lnTo>
                    <a:pt x="14" y="36"/>
                  </a:lnTo>
                  <a:lnTo>
                    <a:pt x="14" y="36"/>
                  </a:lnTo>
                  <a:lnTo>
                    <a:pt x="14" y="34"/>
                  </a:lnTo>
                  <a:lnTo>
                    <a:pt x="14" y="34"/>
                  </a:lnTo>
                  <a:lnTo>
                    <a:pt x="13" y="33"/>
                  </a:lnTo>
                  <a:lnTo>
                    <a:pt x="13" y="32"/>
                  </a:lnTo>
                  <a:lnTo>
                    <a:pt x="13" y="31"/>
                  </a:lnTo>
                  <a:lnTo>
                    <a:pt x="12" y="30"/>
                  </a:lnTo>
                  <a:lnTo>
                    <a:pt x="12" y="30"/>
                  </a:lnTo>
                  <a:lnTo>
                    <a:pt x="11" y="29"/>
                  </a:lnTo>
                  <a:lnTo>
                    <a:pt x="10" y="28"/>
                  </a:lnTo>
                  <a:lnTo>
                    <a:pt x="10" y="28"/>
                  </a:lnTo>
                  <a:lnTo>
                    <a:pt x="9" y="27"/>
                  </a:lnTo>
                  <a:lnTo>
                    <a:pt x="7" y="26"/>
                  </a:lnTo>
                  <a:lnTo>
                    <a:pt x="6" y="26"/>
                  </a:lnTo>
                  <a:lnTo>
                    <a:pt x="7" y="26"/>
                  </a:lnTo>
                  <a:lnTo>
                    <a:pt x="7" y="26"/>
                  </a:lnTo>
                  <a:lnTo>
                    <a:pt x="7" y="25"/>
                  </a:lnTo>
                  <a:lnTo>
                    <a:pt x="7" y="25"/>
                  </a:lnTo>
                  <a:lnTo>
                    <a:pt x="7" y="25"/>
                  </a:lnTo>
                  <a:lnTo>
                    <a:pt x="7" y="24"/>
                  </a:lnTo>
                  <a:lnTo>
                    <a:pt x="7" y="24"/>
                  </a:lnTo>
                  <a:lnTo>
                    <a:pt x="7" y="24"/>
                  </a:lnTo>
                  <a:lnTo>
                    <a:pt x="7" y="23"/>
                  </a:lnTo>
                  <a:lnTo>
                    <a:pt x="7" y="23"/>
                  </a:lnTo>
                  <a:lnTo>
                    <a:pt x="7" y="22"/>
                  </a:lnTo>
                  <a:lnTo>
                    <a:pt x="7" y="22"/>
                  </a:lnTo>
                  <a:lnTo>
                    <a:pt x="7" y="22"/>
                  </a:lnTo>
                  <a:lnTo>
                    <a:pt x="7" y="21"/>
                  </a:lnTo>
                  <a:lnTo>
                    <a:pt x="7" y="21"/>
                  </a:lnTo>
                  <a:lnTo>
                    <a:pt x="7" y="20"/>
                  </a:lnTo>
                  <a:lnTo>
                    <a:pt x="7" y="20"/>
                  </a:lnTo>
                  <a:lnTo>
                    <a:pt x="7" y="19"/>
                  </a:lnTo>
                  <a:lnTo>
                    <a:pt x="7" y="19"/>
                  </a:lnTo>
                  <a:lnTo>
                    <a:pt x="7" y="19"/>
                  </a:lnTo>
                  <a:lnTo>
                    <a:pt x="7" y="19"/>
                  </a:lnTo>
                  <a:lnTo>
                    <a:pt x="7" y="18"/>
                  </a:lnTo>
                  <a:lnTo>
                    <a:pt x="8" y="18"/>
                  </a:lnTo>
                  <a:lnTo>
                    <a:pt x="8" y="18"/>
                  </a:lnTo>
                  <a:lnTo>
                    <a:pt x="8" y="17"/>
                  </a:lnTo>
                  <a:lnTo>
                    <a:pt x="181" y="9"/>
                  </a:lnTo>
                  <a:lnTo>
                    <a:pt x="185" y="19"/>
                  </a:lnTo>
                  <a:lnTo>
                    <a:pt x="186" y="0"/>
                  </a:lnTo>
                  <a:lnTo>
                    <a:pt x="73" y="5"/>
                  </a:lnTo>
                  <a:lnTo>
                    <a:pt x="71" y="5"/>
                  </a:lnTo>
                  <a:lnTo>
                    <a:pt x="69" y="5"/>
                  </a:lnTo>
                  <a:lnTo>
                    <a:pt x="66" y="5"/>
                  </a:lnTo>
                  <a:lnTo>
                    <a:pt x="64" y="5"/>
                  </a:lnTo>
                  <a:lnTo>
                    <a:pt x="62" y="5"/>
                  </a:lnTo>
                  <a:lnTo>
                    <a:pt x="60" y="5"/>
                  </a:lnTo>
                  <a:lnTo>
                    <a:pt x="58" y="5"/>
                  </a:lnTo>
                  <a:lnTo>
                    <a:pt x="56" y="6"/>
                  </a:lnTo>
                  <a:lnTo>
                    <a:pt x="54" y="6"/>
                  </a:lnTo>
                  <a:lnTo>
                    <a:pt x="52" y="6"/>
                  </a:lnTo>
                  <a:lnTo>
                    <a:pt x="49" y="6"/>
                  </a:lnTo>
                  <a:lnTo>
                    <a:pt x="47" y="6"/>
                  </a:lnTo>
                  <a:lnTo>
                    <a:pt x="45" y="6"/>
                  </a:lnTo>
                  <a:lnTo>
                    <a:pt x="43" y="6"/>
                  </a:lnTo>
                  <a:lnTo>
                    <a:pt x="41" y="7"/>
                  </a:lnTo>
                  <a:lnTo>
                    <a:pt x="38" y="7"/>
                  </a:lnTo>
                  <a:lnTo>
                    <a:pt x="36" y="7"/>
                  </a:lnTo>
                  <a:lnTo>
                    <a:pt x="34" y="7"/>
                  </a:lnTo>
                  <a:lnTo>
                    <a:pt x="32" y="7"/>
                  </a:lnTo>
                  <a:lnTo>
                    <a:pt x="30" y="7"/>
                  </a:lnTo>
                  <a:lnTo>
                    <a:pt x="28" y="7"/>
                  </a:lnTo>
                  <a:lnTo>
                    <a:pt x="26" y="7"/>
                  </a:lnTo>
                  <a:lnTo>
                    <a:pt x="23" y="7"/>
                  </a:lnTo>
                  <a:lnTo>
                    <a:pt x="21" y="8"/>
                  </a:lnTo>
                  <a:lnTo>
                    <a:pt x="19" y="8"/>
                  </a:lnTo>
                  <a:lnTo>
                    <a:pt x="16" y="8"/>
                  </a:lnTo>
                  <a:lnTo>
                    <a:pt x="14" y="8"/>
                  </a:lnTo>
                  <a:lnTo>
                    <a:pt x="12" y="8"/>
                  </a:lnTo>
                  <a:lnTo>
                    <a:pt x="10" y="8"/>
                  </a:lnTo>
                  <a:lnTo>
                    <a:pt x="8" y="8"/>
                  </a:lnTo>
                  <a:lnTo>
                    <a:pt x="6" y="9"/>
                  </a:lnTo>
                  <a:lnTo>
                    <a:pt x="3" y="9"/>
                  </a:lnTo>
                  <a:lnTo>
                    <a:pt x="3" y="1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10" name="Freeform 1113"/>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close/>
                </a:path>
              </a:pathLst>
            </a:custGeom>
            <a:solidFill>
              <a:srgbClr val="40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11" name="Freeform 1114"/>
            <p:cNvSpPr>
              <a:spLocks/>
            </p:cNvSpPr>
            <p:nvPr/>
          </p:nvSpPr>
          <p:spPr bwMode="auto">
            <a:xfrm>
              <a:off x="1415" y="3274"/>
              <a:ext cx="16" cy="35"/>
            </a:xfrm>
            <a:custGeom>
              <a:avLst/>
              <a:gdLst>
                <a:gd name="T0" fmla="*/ 1 w 16"/>
                <a:gd name="T1" fmla="*/ 1 h 35"/>
                <a:gd name="T2" fmla="*/ 1 w 16"/>
                <a:gd name="T3" fmla="*/ 2 h 35"/>
                <a:gd name="T4" fmla="*/ 1 w 16"/>
                <a:gd name="T5" fmla="*/ 3 h 35"/>
                <a:gd name="T6" fmla="*/ 1 w 16"/>
                <a:gd name="T7" fmla="*/ 5 h 35"/>
                <a:gd name="T8" fmla="*/ 1 w 16"/>
                <a:gd name="T9" fmla="*/ 6 h 35"/>
                <a:gd name="T10" fmla="*/ 1 w 16"/>
                <a:gd name="T11" fmla="*/ 7 h 35"/>
                <a:gd name="T12" fmla="*/ 1 w 16"/>
                <a:gd name="T13" fmla="*/ 9 h 35"/>
                <a:gd name="T14" fmla="*/ 0 w 16"/>
                <a:gd name="T15" fmla="*/ 10 h 35"/>
                <a:gd name="T16" fmla="*/ 0 w 16"/>
                <a:gd name="T17" fmla="*/ 11 h 35"/>
                <a:gd name="T18" fmla="*/ 0 w 16"/>
                <a:gd name="T19" fmla="*/ 12 h 35"/>
                <a:gd name="T20" fmla="*/ 0 w 16"/>
                <a:gd name="T21" fmla="*/ 14 h 35"/>
                <a:gd name="T22" fmla="*/ 0 w 16"/>
                <a:gd name="T23" fmla="*/ 15 h 35"/>
                <a:gd name="T24" fmla="*/ 0 w 16"/>
                <a:gd name="T25" fmla="*/ 16 h 35"/>
                <a:gd name="T26" fmla="*/ 0 w 16"/>
                <a:gd name="T27" fmla="*/ 18 h 35"/>
                <a:gd name="T28" fmla="*/ 1 w 16"/>
                <a:gd name="T29" fmla="*/ 19 h 35"/>
                <a:gd name="T30" fmla="*/ 1 w 16"/>
                <a:gd name="T31" fmla="*/ 20 h 35"/>
                <a:gd name="T32" fmla="*/ 2 w 16"/>
                <a:gd name="T33" fmla="*/ 21 h 35"/>
                <a:gd name="T34" fmla="*/ 2 w 16"/>
                <a:gd name="T35" fmla="*/ 22 h 35"/>
                <a:gd name="T36" fmla="*/ 3 w 16"/>
                <a:gd name="T37" fmla="*/ 23 h 35"/>
                <a:gd name="T38" fmla="*/ 4 w 16"/>
                <a:gd name="T39" fmla="*/ 24 h 35"/>
                <a:gd name="T40" fmla="*/ 5 w 16"/>
                <a:gd name="T41" fmla="*/ 24 h 35"/>
                <a:gd name="T42" fmla="*/ 6 w 16"/>
                <a:gd name="T43" fmla="*/ 25 h 35"/>
                <a:gd name="T44" fmla="*/ 7 w 16"/>
                <a:gd name="T45" fmla="*/ 26 h 35"/>
                <a:gd name="T46" fmla="*/ 8 w 16"/>
                <a:gd name="T47" fmla="*/ 27 h 35"/>
                <a:gd name="T48" fmla="*/ 9 w 16"/>
                <a:gd name="T49" fmla="*/ 28 h 35"/>
                <a:gd name="T50" fmla="*/ 10 w 16"/>
                <a:gd name="T51" fmla="*/ 29 h 35"/>
                <a:gd name="T52" fmla="*/ 11 w 16"/>
                <a:gd name="T53" fmla="*/ 30 h 35"/>
                <a:gd name="T54" fmla="*/ 12 w 16"/>
                <a:gd name="T55" fmla="*/ 31 h 35"/>
                <a:gd name="T56" fmla="*/ 13 w 16"/>
                <a:gd name="T57" fmla="*/ 32 h 35"/>
                <a:gd name="T58" fmla="*/ 14 w 16"/>
                <a:gd name="T59" fmla="*/ 33 h 35"/>
                <a:gd name="T60" fmla="*/ 15 w 16"/>
                <a:gd name="T61" fmla="*/ 33 h 35"/>
                <a:gd name="T62" fmla="*/ 16 w 16"/>
                <a:gd name="T63" fmla="*/ 34 h 35"/>
                <a:gd name="T64" fmla="*/ 16 w 16"/>
                <a:gd name="T65" fmla="*/ 15 h 35"/>
                <a:gd name="T66" fmla="*/ 16 w 16"/>
                <a:gd name="T67" fmla="*/ 14 h 35"/>
                <a:gd name="T68" fmla="*/ 15 w 16"/>
                <a:gd name="T69" fmla="*/ 12 h 35"/>
                <a:gd name="T70" fmla="*/ 14 w 16"/>
                <a:gd name="T71" fmla="*/ 12 h 35"/>
                <a:gd name="T72" fmla="*/ 13 w 16"/>
                <a:gd name="T73" fmla="*/ 11 h 35"/>
                <a:gd name="T74" fmla="*/ 12 w 16"/>
                <a:gd name="T75" fmla="*/ 9 h 35"/>
                <a:gd name="T76" fmla="*/ 11 w 16"/>
                <a:gd name="T77" fmla="*/ 9 h 35"/>
                <a:gd name="T78" fmla="*/ 10 w 16"/>
                <a:gd name="T79" fmla="*/ 8 h 35"/>
                <a:gd name="T80" fmla="*/ 9 w 16"/>
                <a:gd name="T81" fmla="*/ 7 h 35"/>
                <a:gd name="T82" fmla="*/ 8 w 16"/>
                <a:gd name="T83" fmla="*/ 6 h 35"/>
                <a:gd name="T84" fmla="*/ 7 w 16"/>
                <a:gd name="T85" fmla="*/ 5 h 35"/>
                <a:gd name="T86" fmla="*/ 6 w 16"/>
                <a:gd name="T87" fmla="*/ 4 h 35"/>
                <a:gd name="T88" fmla="*/ 5 w 16"/>
                <a:gd name="T89" fmla="*/ 3 h 35"/>
                <a:gd name="T90" fmla="*/ 4 w 16"/>
                <a:gd name="T91" fmla="*/ 3 h 35"/>
                <a:gd name="T92" fmla="*/ 3 w 16"/>
                <a:gd name="T93" fmla="*/ 2 h 35"/>
                <a:gd name="T94" fmla="*/ 2 w 16"/>
                <a:gd name="T95" fmla="*/ 1 h 35"/>
                <a:gd name="T96" fmla="*/ 1 w 16"/>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 h="35">
                  <a:moveTo>
                    <a:pt x="1" y="0"/>
                  </a:moveTo>
                  <a:lnTo>
                    <a:pt x="1" y="1"/>
                  </a:lnTo>
                  <a:lnTo>
                    <a:pt x="1" y="1"/>
                  </a:lnTo>
                  <a:lnTo>
                    <a:pt x="1" y="2"/>
                  </a:lnTo>
                  <a:lnTo>
                    <a:pt x="1" y="3"/>
                  </a:lnTo>
                  <a:lnTo>
                    <a:pt x="1" y="3"/>
                  </a:lnTo>
                  <a:lnTo>
                    <a:pt x="1" y="4"/>
                  </a:lnTo>
                  <a:lnTo>
                    <a:pt x="1" y="5"/>
                  </a:lnTo>
                  <a:lnTo>
                    <a:pt x="1" y="5"/>
                  </a:lnTo>
                  <a:lnTo>
                    <a:pt x="1" y="6"/>
                  </a:lnTo>
                  <a:lnTo>
                    <a:pt x="1" y="7"/>
                  </a:lnTo>
                  <a:lnTo>
                    <a:pt x="1" y="7"/>
                  </a:lnTo>
                  <a:lnTo>
                    <a:pt x="1" y="8"/>
                  </a:lnTo>
                  <a:lnTo>
                    <a:pt x="1" y="9"/>
                  </a:lnTo>
                  <a:lnTo>
                    <a:pt x="1" y="9"/>
                  </a:lnTo>
                  <a:lnTo>
                    <a:pt x="0" y="10"/>
                  </a:lnTo>
                  <a:lnTo>
                    <a:pt x="0" y="10"/>
                  </a:lnTo>
                  <a:lnTo>
                    <a:pt x="0" y="11"/>
                  </a:lnTo>
                  <a:lnTo>
                    <a:pt x="0" y="12"/>
                  </a:lnTo>
                  <a:lnTo>
                    <a:pt x="0" y="12"/>
                  </a:lnTo>
                  <a:lnTo>
                    <a:pt x="0" y="13"/>
                  </a:lnTo>
                  <a:lnTo>
                    <a:pt x="0" y="14"/>
                  </a:lnTo>
                  <a:lnTo>
                    <a:pt x="0" y="14"/>
                  </a:lnTo>
                  <a:lnTo>
                    <a:pt x="0" y="15"/>
                  </a:lnTo>
                  <a:lnTo>
                    <a:pt x="0" y="16"/>
                  </a:lnTo>
                  <a:lnTo>
                    <a:pt x="0" y="16"/>
                  </a:lnTo>
                  <a:lnTo>
                    <a:pt x="0" y="17"/>
                  </a:lnTo>
                  <a:lnTo>
                    <a:pt x="0" y="18"/>
                  </a:lnTo>
                  <a:lnTo>
                    <a:pt x="1" y="18"/>
                  </a:lnTo>
                  <a:lnTo>
                    <a:pt x="1" y="19"/>
                  </a:lnTo>
                  <a:lnTo>
                    <a:pt x="1" y="20"/>
                  </a:lnTo>
                  <a:lnTo>
                    <a:pt x="1" y="20"/>
                  </a:lnTo>
                  <a:lnTo>
                    <a:pt x="1" y="21"/>
                  </a:lnTo>
                  <a:lnTo>
                    <a:pt x="2" y="21"/>
                  </a:lnTo>
                  <a:lnTo>
                    <a:pt x="2" y="22"/>
                  </a:lnTo>
                  <a:lnTo>
                    <a:pt x="2" y="22"/>
                  </a:lnTo>
                  <a:lnTo>
                    <a:pt x="3" y="22"/>
                  </a:lnTo>
                  <a:lnTo>
                    <a:pt x="3" y="23"/>
                  </a:lnTo>
                  <a:lnTo>
                    <a:pt x="4" y="23"/>
                  </a:lnTo>
                  <a:lnTo>
                    <a:pt x="4" y="24"/>
                  </a:lnTo>
                  <a:lnTo>
                    <a:pt x="5" y="24"/>
                  </a:lnTo>
                  <a:lnTo>
                    <a:pt x="5" y="24"/>
                  </a:lnTo>
                  <a:lnTo>
                    <a:pt x="6" y="25"/>
                  </a:lnTo>
                  <a:lnTo>
                    <a:pt x="6" y="25"/>
                  </a:lnTo>
                  <a:lnTo>
                    <a:pt x="7" y="26"/>
                  </a:lnTo>
                  <a:lnTo>
                    <a:pt x="7" y="26"/>
                  </a:lnTo>
                  <a:lnTo>
                    <a:pt x="8" y="27"/>
                  </a:lnTo>
                  <a:lnTo>
                    <a:pt x="8" y="27"/>
                  </a:lnTo>
                  <a:lnTo>
                    <a:pt x="8" y="28"/>
                  </a:lnTo>
                  <a:lnTo>
                    <a:pt x="9" y="28"/>
                  </a:lnTo>
                  <a:lnTo>
                    <a:pt x="9" y="29"/>
                  </a:lnTo>
                  <a:lnTo>
                    <a:pt x="10" y="29"/>
                  </a:lnTo>
                  <a:lnTo>
                    <a:pt x="11" y="29"/>
                  </a:lnTo>
                  <a:lnTo>
                    <a:pt x="11" y="30"/>
                  </a:lnTo>
                  <a:lnTo>
                    <a:pt x="12" y="31"/>
                  </a:lnTo>
                  <a:lnTo>
                    <a:pt x="12" y="31"/>
                  </a:lnTo>
                  <a:lnTo>
                    <a:pt x="13" y="31"/>
                  </a:lnTo>
                  <a:lnTo>
                    <a:pt x="13" y="32"/>
                  </a:lnTo>
                  <a:lnTo>
                    <a:pt x="13" y="32"/>
                  </a:lnTo>
                  <a:lnTo>
                    <a:pt x="14" y="33"/>
                  </a:lnTo>
                  <a:lnTo>
                    <a:pt x="14" y="33"/>
                  </a:lnTo>
                  <a:lnTo>
                    <a:pt x="15" y="33"/>
                  </a:lnTo>
                  <a:lnTo>
                    <a:pt x="15" y="34"/>
                  </a:lnTo>
                  <a:lnTo>
                    <a:pt x="16" y="34"/>
                  </a:lnTo>
                  <a:lnTo>
                    <a:pt x="16" y="35"/>
                  </a:lnTo>
                  <a:lnTo>
                    <a:pt x="16" y="15"/>
                  </a:lnTo>
                  <a:lnTo>
                    <a:pt x="16" y="14"/>
                  </a:lnTo>
                  <a:lnTo>
                    <a:pt x="16" y="14"/>
                  </a:lnTo>
                  <a:lnTo>
                    <a:pt x="15" y="13"/>
                  </a:lnTo>
                  <a:lnTo>
                    <a:pt x="15" y="12"/>
                  </a:lnTo>
                  <a:lnTo>
                    <a:pt x="14" y="12"/>
                  </a:lnTo>
                  <a:lnTo>
                    <a:pt x="14" y="12"/>
                  </a:lnTo>
                  <a:lnTo>
                    <a:pt x="14" y="11"/>
                  </a:lnTo>
                  <a:lnTo>
                    <a:pt x="13" y="11"/>
                  </a:lnTo>
                  <a:lnTo>
                    <a:pt x="13" y="10"/>
                  </a:lnTo>
                  <a:lnTo>
                    <a:pt x="12" y="9"/>
                  </a:lnTo>
                  <a:lnTo>
                    <a:pt x="12" y="9"/>
                  </a:lnTo>
                  <a:lnTo>
                    <a:pt x="11" y="9"/>
                  </a:lnTo>
                  <a:lnTo>
                    <a:pt x="11" y="8"/>
                  </a:lnTo>
                  <a:lnTo>
                    <a:pt x="10" y="8"/>
                  </a:lnTo>
                  <a:lnTo>
                    <a:pt x="10" y="7"/>
                  </a:lnTo>
                  <a:lnTo>
                    <a:pt x="9" y="7"/>
                  </a:lnTo>
                  <a:lnTo>
                    <a:pt x="9" y="7"/>
                  </a:lnTo>
                  <a:lnTo>
                    <a:pt x="8" y="6"/>
                  </a:lnTo>
                  <a:lnTo>
                    <a:pt x="8" y="5"/>
                  </a:lnTo>
                  <a:lnTo>
                    <a:pt x="7" y="5"/>
                  </a:lnTo>
                  <a:lnTo>
                    <a:pt x="7" y="5"/>
                  </a:lnTo>
                  <a:lnTo>
                    <a:pt x="6" y="4"/>
                  </a:lnTo>
                  <a:lnTo>
                    <a:pt x="6" y="4"/>
                  </a:lnTo>
                  <a:lnTo>
                    <a:pt x="5" y="3"/>
                  </a:lnTo>
                  <a:lnTo>
                    <a:pt x="5" y="3"/>
                  </a:lnTo>
                  <a:lnTo>
                    <a:pt x="4" y="3"/>
                  </a:lnTo>
                  <a:lnTo>
                    <a:pt x="4" y="2"/>
                  </a:lnTo>
                  <a:lnTo>
                    <a:pt x="3" y="2"/>
                  </a:lnTo>
                  <a:lnTo>
                    <a:pt x="3" y="1"/>
                  </a:lnTo>
                  <a:lnTo>
                    <a:pt x="2" y="1"/>
                  </a:lnTo>
                  <a:lnTo>
                    <a:pt x="2" y="1"/>
                  </a:lnTo>
                  <a:lnTo>
                    <a:pt x="1" y="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12" name="Freeform 1115"/>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13" name="Freeform 1116"/>
            <p:cNvSpPr>
              <a:spLocks/>
            </p:cNvSpPr>
            <p:nvPr/>
          </p:nvSpPr>
          <p:spPr bwMode="auto">
            <a:xfrm>
              <a:off x="1392" y="3276"/>
              <a:ext cx="3" cy="26"/>
            </a:xfrm>
            <a:custGeom>
              <a:avLst/>
              <a:gdLst>
                <a:gd name="T0" fmla="*/ 2 w 3"/>
                <a:gd name="T1" fmla="*/ 26 h 26"/>
                <a:gd name="T2" fmla="*/ 2 w 3"/>
                <a:gd name="T3" fmla="*/ 25 h 26"/>
                <a:gd name="T4" fmla="*/ 2 w 3"/>
                <a:gd name="T5" fmla="*/ 25 h 26"/>
                <a:gd name="T6" fmla="*/ 2 w 3"/>
                <a:gd name="T7" fmla="*/ 24 h 26"/>
                <a:gd name="T8" fmla="*/ 2 w 3"/>
                <a:gd name="T9" fmla="*/ 23 h 26"/>
                <a:gd name="T10" fmla="*/ 2 w 3"/>
                <a:gd name="T11" fmla="*/ 22 h 26"/>
                <a:gd name="T12" fmla="*/ 2 w 3"/>
                <a:gd name="T13" fmla="*/ 22 h 26"/>
                <a:gd name="T14" fmla="*/ 2 w 3"/>
                <a:gd name="T15" fmla="*/ 21 h 26"/>
                <a:gd name="T16" fmla="*/ 2 w 3"/>
                <a:gd name="T17" fmla="*/ 20 h 26"/>
                <a:gd name="T18" fmla="*/ 2 w 3"/>
                <a:gd name="T19" fmla="*/ 20 h 26"/>
                <a:gd name="T20" fmla="*/ 3 w 3"/>
                <a:gd name="T21" fmla="*/ 19 h 26"/>
                <a:gd name="T22" fmla="*/ 3 w 3"/>
                <a:gd name="T23" fmla="*/ 18 h 26"/>
                <a:gd name="T24" fmla="*/ 3 w 3"/>
                <a:gd name="T25" fmla="*/ 17 h 26"/>
                <a:gd name="T26" fmla="*/ 3 w 3"/>
                <a:gd name="T27" fmla="*/ 16 h 26"/>
                <a:gd name="T28" fmla="*/ 3 w 3"/>
                <a:gd name="T29" fmla="*/ 16 h 26"/>
                <a:gd name="T30" fmla="*/ 3 w 3"/>
                <a:gd name="T31" fmla="*/ 15 h 26"/>
                <a:gd name="T32" fmla="*/ 3 w 3"/>
                <a:gd name="T33" fmla="*/ 14 h 26"/>
                <a:gd name="T34" fmla="*/ 3 w 3"/>
                <a:gd name="T35" fmla="*/ 13 h 26"/>
                <a:gd name="T36" fmla="*/ 3 w 3"/>
                <a:gd name="T37" fmla="*/ 12 h 26"/>
                <a:gd name="T38" fmla="*/ 3 w 3"/>
                <a:gd name="T39" fmla="*/ 12 h 26"/>
                <a:gd name="T40" fmla="*/ 3 w 3"/>
                <a:gd name="T41" fmla="*/ 11 h 26"/>
                <a:gd name="T42" fmla="*/ 3 w 3"/>
                <a:gd name="T43" fmla="*/ 10 h 26"/>
                <a:gd name="T44" fmla="*/ 3 w 3"/>
                <a:gd name="T45" fmla="*/ 9 h 26"/>
                <a:gd name="T46" fmla="*/ 3 w 3"/>
                <a:gd name="T47" fmla="*/ 8 h 26"/>
                <a:gd name="T48" fmla="*/ 3 w 3"/>
                <a:gd name="T49" fmla="*/ 7 h 26"/>
                <a:gd name="T50" fmla="*/ 3 w 3"/>
                <a:gd name="T51" fmla="*/ 7 h 26"/>
                <a:gd name="T52" fmla="*/ 3 w 3"/>
                <a:gd name="T53" fmla="*/ 6 h 26"/>
                <a:gd name="T54" fmla="*/ 3 w 3"/>
                <a:gd name="T55" fmla="*/ 5 h 26"/>
                <a:gd name="T56" fmla="*/ 3 w 3"/>
                <a:gd name="T57" fmla="*/ 5 h 26"/>
                <a:gd name="T58" fmla="*/ 3 w 3"/>
                <a:gd name="T59" fmla="*/ 4 h 26"/>
                <a:gd name="T60" fmla="*/ 3 w 3"/>
                <a:gd name="T61" fmla="*/ 3 h 26"/>
                <a:gd name="T62" fmla="*/ 3 w 3"/>
                <a:gd name="T63" fmla="*/ 3 h 26"/>
                <a:gd name="T64" fmla="*/ 3 w 3"/>
                <a:gd name="T65" fmla="*/ 2 h 26"/>
                <a:gd name="T66" fmla="*/ 0 w 3"/>
                <a:gd name="T67" fmla="*/ 0 h 26"/>
                <a:gd name="T68" fmla="*/ 0 w 3"/>
                <a:gd name="T69" fmla="*/ 24 h 26"/>
                <a:gd name="T70" fmla="*/ 2 w 3"/>
                <a:gd name="T7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26">
                  <a:moveTo>
                    <a:pt x="2" y="26"/>
                  </a:moveTo>
                  <a:lnTo>
                    <a:pt x="2" y="25"/>
                  </a:lnTo>
                  <a:lnTo>
                    <a:pt x="2" y="25"/>
                  </a:lnTo>
                  <a:lnTo>
                    <a:pt x="2" y="24"/>
                  </a:lnTo>
                  <a:lnTo>
                    <a:pt x="2" y="23"/>
                  </a:lnTo>
                  <a:lnTo>
                    <a:pt x="2" y="22"/>
                  </a:lnTo>
                  <a:lnTo>
                    <a:pt x="2" y="22"/>
                  </a:lnTo>
                  <a:lnTo>
                    <a:pt x="2" y="21"/>
                  </a:lnTo>
                  <a:lnTo>
                    <a:pt x="2" y="20"/>
                  </a:lnTo>
                  <a:lnTo>
                    <a:pt x="2" y="20"/>
                  </a:lnTo>
                  <a:lnTo>
                    <a:pt x="3" y="19"/>
                  </a:lnTo>
                  <a:lnTo>
                    <a:pt x="3" y="18"/>
                  </a:lnTo>
                  <a:lnTo>
                    <a:pt x="3" y="17"/>
                  </a:lnTo>
                  <a:lnTo>
                    <a:pt x="3" y="16"/>
                  </a:lnTo>
                  <a:lnTo>
                    <a:pt x="3" y="16"/>
                  </a:lnTo>
                  <a:lnTo>
                    <a:pt x="3" y="15"/>
                  </a:lnTo>
                  <a:lnTo>
                    <a:pt x="3" y="14"/>
                  </a:lnTo>
                  <a:lnTo>
                    <a:pt x="3" y="13"/>
                  </a:lnTo>
                  <a:lnTo>
                    <a:pt x="3" y="12"/>
                  </a:lnTo>
                  <a:lnTo>
                    <a:pt x="3" y="12"/>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2"/>
                  </a:lnTo>
                  <a:lnTo>
                    <a:pt x="0" y="0"/>
                  </a:lnTo>
                  <a:lnTo>
                    <a:pt x="0" y="24"/>
                  </a:lnTo>
                  <a:lnTo>
                    <a:pt x="2" y="26"/>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14" name="Freeform 1117"/>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15" name="Freeform 1118"/>
            <p:cNvSpPr>
              <a:spLocks/>
            </p:cNvSpPr>
            <p:nvPr/>
          </p:nvSpPr>
          <p:spPr bwMode="auto">
            <a:xfrm>
              <a:off x="1396" y="3280"/>
              <a:ext cx="4" cy="27"/>
            </a:xfrm>
            <a:custGeom>
              <a:avLst/>
              <a:gdLst>
                <a:gd name="T0" fmla="*/ 0 w 4"/>
                <a:gd name="T1" fmla="*/ 24 h 27"/>
                <a:gd name="T2" fmla="*/ 0 w 4"/>
                <a:gd name="T3" fmla="*/ 24 h 27"/>
                <a:gd name="T4" fmla="*/ 1 w 4"/>
                <a:gd name="T5" fmla="*/ 25 h 27"/>
                <a:gd name="T6" fmla="*/ 1 w 4"/>
                <a:gd name="T7" fmla="*/ 25 h 27"/>
                <a:gd name="T8" fmla="*/ 1 w 4"/>
                <a:gd name="T9" fmla="*/ 25 h 27"/>
                <a:gd name="T10" fmla="*/ 1 w 4"/>
                <a:gd name="T11" fmla="*/ 25 h 27"/>
                <a:gd name="T12" fmla="*/ 1 w 4"/>
                <a:gd name="T13" fmla="*/ 25 h 27"/>
                <a:gd name="T14" fmla="*/ 2 w 4"/>
                <a:gd name="T15" fmla="*/ 25 h 27"/>
                <a:gd name="T16" fmla="*/ 2 w 4"/>
                <a:gd name="T17" fmla="*/ 26 h 27"/>
                <a:gd name="T18" fmla="*/ 2 w 4"/>
                <a:gd name="T19" fmla="*/ 26 h 27"/>
                <a:gd name="T20" fmla="*/ 2 w 4"/>
                <a:gd name="T21" fmla="*/ 26 h 27"/>
                <a:gd name="T22" fmla="*/ 3 w 4"/>
                <a:gd name="T23" fmla="*/ 26 h 27"/>
                <a:gd name="T24" fmla="*/ 3 w 4"/>
                <a:gd name="T25" fmla="*/ 27 h 27"/>
                <a:gd name="T26" fmla="*/ 3 w 4"/>
                <a:gd name="T27" fmla="*/ 27 h 27"/>
                <a:gd name="T28" fmla="*/ 3 w 4"/>
                <a:gd name="T29" fmla="*/ 27 h 27"/>
                <a:gd name="T30" fmla="*/ 4 w 4"/>
                <a:gd name="T31" fmla="*/ 27 h 27"/>
                <a:gd name="T32" fmla="*/ 4 w 4"/>
                <a:gd name="T33" fmla="*/ 27 h 27"/>
                <a:gd name="T34" fmla="*/ 4 w 4"/>
                <a:gd name="T35" fmla="*/ 2 h 27"/>
                <a:gd name="T36" fmla="*/ 4 w 4"/>
                <a:gd name="T37" fmla="*/ 2 h 27"/>
                <a:gd name="T38" fmla="*/ 4 w 4"/>
                <a:gd name="T39" fmla="*/ 2 h 27"/>
                <a:gd name="T40" fmla="*/ 3 w 4"/>
                <a:gd name="T41" fmla="*/ 2 h 27"/>
                <a:gd name="T42" fmla="*/ 3 w 4"/>
                <a:gd name="T43" fmla="*/ 2 h 27"/>
                <a:gd name="T44" fmla="*/ 3 w 4"/>
                <a:gd name="T45" fmla="*/ 1 h 27"/>
                <a:gd name="T46" fmla="*/ 2 w 4"/>
                <a:gd name="T47" fmla="*/ 1 h 27"/>
                <a:gd name="T48" fmla="*/ 2 w 4"/>
                <a:gd name="T49" fmla="*/ 1 h 27"/>
                <a:gd name="T50" fmla="*/ 2 w 4"/>
                <a:gd name="T51" fmla="*/ 1 h 27"/>
                <a:gd name="T52" fmla="*/ 2 w 4"/>
                <a:gd name="T53" fmla="*/ 1 h 27"/>
                <a:gd name="T54" fmla="*/ 2 w 4"/>
                <a:gd name="T55" fmla="*/ 1 h 27"/>
                <a:gd name="T56" fmla="*/ 1 w 4"/>
                <a:gd name="T57" fmla="*/ 1 h 27"/>
                <a:gd name="T58" fmla="*/ 1 w 4"/>
                <a:gd name="T59" fmla="*/ 1 h 27"/>
                <a:gd name="T60" fmla="*/ 1 w 4"/>
                <a:gd name="T61" fmla="*/ 0 h 27"/>
                <a:gd name="T62" fmla="*/ 1 w 4"/>
                <a:gd name="T63" fmla="*/ 0 h 27"/>
                <a:gd name="T64" fmla="*/ 0 w 4"/>
                <a:gd name="T65" fmla="*/ 0 h 27"/>
                <a:gd name="T66" fmla="*/ 0 w 4"/>
                <a:gd name="T6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 h="27">
                  <a:moveTo>
                    <a:pt x="0" y="24"/>
                  </a:moveTo>
                  <a:lnTo>
                    <a:pt x="0" y="24"/>
                  </a:lnTo>
                  <a:lnTo>
                    <a:pt x="1" y="25"/>
                  </a:lnTo>
                  <a:lnTo>
                    <a:pt x="1" y="25"/>
                  </a:lnTo>
                  <a:lnTo>
                    <a:pt x="1" y="25"/>
                  </a:lnTo>
                  <a:lnTo>
                    <a:pt x="1" y="25"/>
                  </a:lnTo>
                  <a:lnTo>
                    <a:pt x="1" y="25"/>
                  </a:lnTo>
                  <a:lnTo>
                    <a:pt x="2" y="25"/>
                  </a:lnTo>
                  <a:lnTo>
                    <a:pt x="2" y="26"/>
                  </a:lnTo>
                  <a:lnTo>
                    <a:pt x="2" y="26"/>
                  </a:lnTo>
                  <a:lnTo>
                    <a:pt x="2" y="26"/>
                  </a:lnTo>
                  <a:lnTo>
                    <a:pt x="3" y="26"/>
                  </a:lnTo>
                  <a:lnTo>
                    <a:pt x="3" y="27"/>
                  </a:lnTo>
                  <a:lnTo>
                    <a:pt x="3" y="27"/>
                  </a:lnTo>
                  <a:lnTo>
                    <a:pt x="3" y="27"/>
                  </a:lnTo>
                  <a:lnTo>
                    <a:pt x="4" y="27"/>
                  </a:lnTo>
                  <a:lnTo>
                    <a:pt x="4" y="27"/>
                  </a:lnTo>
                  <a:lnTo>
                    <a:pt x="4" y="2"/>
                  </a:lnTo>
                  <a:lnTo>
                    <a:pt x="4" y="2"/>
                  </a:lnTo>
                  <a:lnTo>
                    <a:pt x="4" y="2"/>
                  </a:lnTo>
                  <a:lnTo>
                    <a:pt x="3" y="2"/>
                  </a:lnTo>
                  <a:lnTo>
                    <a:pt x="3" y="2"/>
                  </a:lnTo>
                  <a:lnTo>
                    <a:pt x="3" y="1"/>
                  </a:lnTo>
                  <a:lnTo>
                    <a:pt x="2" y="1"/>
                  </a:lnTo>
                  <a:lnTo>
                    <a:pt x="2" y="1"/>
                  </a:lnTo>
                  <a:lnTo>
                    <a:pt x="2" y="1"/>
                  </a:lnTo>
                  <a:lnTo>
                    <a:pt x="2" y="1"/>
                  </a:lnTo>
                  <a:lnTo>
                    <a:pt x="2" y="1"/>
                  </a:lnTo>
                  <a:lnTo>
                    <a:pt x="1" y="1"/>
                  </a:lnTo>
                  <a:lnTo>
                    <a:pt x="1" y="1"/>
                  </a:lnTo>
                  <a:lnTo>
                    <a:pt x="1" y="0"/>
                  </a:lnTo>
                  <a:lnTo>
                    <a:pt x="1" y="0"/>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16" name="Freeform 1119"/>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17" name="Freeform 1120"/>
            <p:cNvSpPr>
              <a:spLocks/>
            </p:cNvSpPr>
            <p:nvPr/>
          </p:nvSpPr>
          <p:spPr bwMode="auto">
            <a:xfrm>
              <a:off x="1402" y="3285"/>
              <a:ext cx="3" cy="26"/>
            </a:xfrm>
            <a:custGeom>
              <a:avLst/>
              <a:gdLst>
                <a:gd name="T0" fmla="*/ 0 w 3"/>
                <a:gd name="T1" fmla="*/ 24 h 26"/>
                <a:gd name="T2" fmla="*/ 2 w 3"/>
                <a:gd name="T3" fmla="*/ 26 h 26"/>
                <a:gd name="T4" fmla="*/ 2 w 3"/>
                <a:gd name="T5" fmla="*/ 26 h 26"/>
                <a:gd name="T6" fmla="*/ 2 w 3"/>
                <a:gd name="T7" fmla="*/ 25 h 26"/>
                <a:gd name="T8" fmla="*/ 2 w 3"/>
                <a:gd name="T9" fmla="*/ 24 h 26"/>
                <a:gd name="T10" fmla="*/ 2 w 3"/>
                <a:gd name="T11" fmla="*/ 23 h 26"/>
                <a:gd name="T12" fmla="*/ 2 w 3"/>
                <a:gd name="T13" fmla="*/ 23 h 26"/>
                <a:gd name="T14" fmla="*/ 2 w 3"/>
                <a:gd name="T15" fmla="*/ 22 h 26"/>
                <a:gd name="T16" fmla="*/ 2 w 3"/>
                <a:gd name="T17" fmla="*/ 21 h 26"/>
                <a:gd name="T18" fmla="*/ 2 w 3"/>
                <a:gd name="T19" fmla="*/ 20 h 26"/>
                <a:gd name="T20" fmla="*/ 2 w 3"/>
                <a:gd name="T21" fmla="*/ 20 h 26"/>
                <a:gd name="T22" fmla="*/ 3 w 3"/>
                <a:gd name="T23" fmla="*/ 19 h 26"/>
                <a:gd name="T24" fmla="*/ 3 w 3"/>
                <a:gd name="T25" fmla="*/ 18 h 26"/>
                <a:gd name="T26" fmla="*/ 3 w 3"/>
                <a:gd name="T27" fmla="*/ 17 h 26"/>
                <a:gd name="T28" fmla="*/ 3 w 3"/>
                <a:gd name="T29" fmla="*/ 16 h 26"/>
                <a:gd name="T30" fmla="*/ 3 w 3"/>
                <a:gd name="T31" fmla="*/ 15 h 26"/>
                <a:gd name="T32" fmla="*/ 3 w 3"/>
                <a:gd name="T33" fmla="*/ 15 h 26"/>
                <a:gd name="T34" fmla="*/ 3 w 3"/>
                <a:gd name="T35" fmla="*/ 14 h 26"/>
                <a:gd name="T36" fmla="*/ 3 w 3"/>
                <a:gd name="T37" fmla="*/ 13 h 26"/>
                <a:gd name="T38" fmla="*/ 3 w 3"/>
                <a:gd name="T39" fmla="*/ 13 h 26"/>
                <a:gd name="T40" fmla="*/ 3 w 3"/>
                <a:gd name="T41" fmla="*/ 12 h 26"/>
                <a:gd name="T42" fmla="*/ 3 w 3"/>
                <a:gd name="T43" fmla="*/ 11 h 26"/>
                <a:gd name="T44" fmla="*/ 3 w 3"/>
                <a:gd name="T45" fmla="*/ 11 h 26"/>
                <a:gd name="T46" fmla="*/ 3 w 3"/>
                <a:gd name="T47" fmla="*/ 10 h 26"/>
                <a:gd name="T48" fmla="*/ 3 w 3"/>
                <a:gd name="T49" fmla="*/ 9 h 26"/>
                <a:gd name="T50" fmla="*/ 3 w 3"/>
                <a:gd name="T51" fmla="*/ 8 h 26"/>
                <a:gd name="T52" fmla="*/ 3 w 3"/>
                <a:gd name="T53" fmla="*/ 7 h 26"/>
                <a:gd name="T54" fmla="*/ 3 w 3"/>
                <a:gd name="T55" fmla="*/ 7 h 26"/>
                <a:gd name="T56" fmla="*/ 3 w 3"/>
                <a:gd name="T57" fmla="*/ 6 h 26"/>
                <a:gd name="T58" fmla="*/ 3 w 3"/>
                <a:gd name="T59" fmla="*/ 5 h 26"/>
                <a:gd name="T60" fmla="*/ 3 w 3"/>
                <a:gd name="T61" fmla="*/ 5 h 26"/>
                <a:gd name="T62" fmla="*/ 3 w 3"/>
                <a:gd name="T63" fmla="*/ 4 h 26"/>
                <a:gd name="T64" fmla="*/ 3 w 3"/>
                <a:gd name="T65" fmla="*/ 3 h 26"/>
                <a:gd name="T66" fmla="*/ 3 w 3"/>
                <a:gd name="T67" fmla="*/ 3 h 26"/>
                <a:gd name="T68" fmla="*/ 3 w 3"/>
                <a:gd name="T69" fmla="*/ 3 h 26"/>
                <a:gd name="T70" fmla="*/ 3 w 3"/>
                <a:gd name="T71" fmla="*/ 2 h 26"/>
                <a:gd name="T72" fmla="*/ 2 w 3"/>
                <a:gd name="T73" fmla="*/ 2 h 26"/>
                <a:gd name="T74" fmla="*/ 2 w 3"/>
                <a:gd name="T75" fmla="*/ 1 h 26"/>
                <a:gd name="T76" fmla="*/ 2 w 3"/>
                <a:gd name="T77" fmla="*/ 1 h 26"/>
                <a:gd name="T78" fmla="*/ 2 w 3"/>
                <a:gd name="T79" fmla="*/ 1 h 26"/>
                <a:gd name="T80" fmla="*/ 1 w 3"/>
                <a:gd name="T81" fmla="*/ 1 h 26"/>
                <a:gd name="T82" fmla="*/ 1 w 3"/>
                <a:gd name="T83" fmla="*/ 1 h 26"/>
                <a:gd name="T84" fmla="*/ 1 w 3"/>
                <a:gd name="T85" fmla="*/ 1 h 26"/>
                <a:gd name="T86" fmla="*/ 0 w 3"/>
                <a:gd name="T87" fmla="*/ 1 h 26"/>
                <a:gd name="T88" fmla="*/ 0 w 3"/>
                <a:gd name="T89" fmla="*/ 0 h 26"/>
                <a:gd name="T90" fmla="*/ 0 w 3"/>
                <a:gd name="T91" fmla="*/ 0 h 26"/>
                <a:gd name="T92" fmla="*/ 0 w 3"/>
                <a:gd name="T93"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 h="26">
                  <a:moveTo>
                    <a:pt x="0" y="24"/>
                  </a:moveTo>
                  <a:lnTo>
                    <a:pt x="2" y="26"/>
                  </a:lnTo>
                  <a:lnTo>
                    <a:pt x="2" y="26"/>
                  </a:lnTo>
                  <a:lnTo>
                    <a:pt x="2" y="25"/>
                  </a:lnTo>
                  <a:lnTo>
                    <a:pt x="2" y="24"/>
                  </a:lnTo>
                  <a:lnTo>
                    <a:pt x="2" y="23"/>
                  </a:lnTo>
                  <a:lnTo>
                    <a:pt x="2" y="23"/>
                  </a:lnTo>
                  <a:lnTo>
                    <a:pt x="2" y="22"/>
                  </a:lnTo>
                  <a:lnTo>
                    <a:pt x="2" y="21"/>
                  </a:lnTo>
                  <a:lnTo>
                    <a:pt x="2" y="20"/>
                  </a:lnTo>
                  <a:lnTo>
                    <a:pt x="2" y="20"/>
                  </a:lnTo>
                  <a:lnTo>
                    <a:pt x="3" y="19"/>
                  </a:lnTo>
                  <a:lnTo>
                    <a:pt x="3" y="18"/>
                  </a:lnTo>
                  <a:lnTo>
                    <a:pt x="3" y="17"/>
                  </a:lnTo>
                  <a:lnTo>
                    <a:pt x="3" y="16"/>
                  </a:lnTo>
                  <a:lnTo>
                    <a:pt x="3" y="15"/>
                  </a:lnTo>
                  <a:lnTo>
                    <a:pt x="3" y="15"/>
                  </a:lnTo>
                  <a:lnTo>
                    <a:pt x="3" y="14"/>
                  </a:lnTo>
                  <a:lnTo>
                    <a:pt x="3" y="13"/>
                  </a:lnTo>
                  <a:lnTo>
                    <a:pt x="3" y="13"/>
                  </a:lnTo>
                  <a:lnTo>
                    <a:pt x="3" y="12"/>
                  </a:lnTo>
                  <a:lnTo>
                    <a:pt x="3" y="11"/>
                  </a:lnTo>
                  <a:lnTo>
                    <a:pt x="3" y="11"/>
                  </a:lnTo>
                  <a:lnTo>
                    <a:pt x="3" y="10"/>
                  </a:lnTo>
                  <a:lnTo>
                    <a:pt x="3" y="9"/>
                  </a:lnTo>
                  <a:lnTo>
                    <a:pt x="3" y="8"/>
                  </a:lnTo>
                  <a:lnTo>
                    <a:pt x="3" y="7"/>
                  </a:lnTo>
                  <a:lnTo>
                    <a:pt x="3" y="7"/>
                  </a:lnTo>
                  <a:lnTo>
                    <a:pt x="3" y="6"/>
                  </a:lnTo>
                  <a:lnTo>
                    <a:pt x="3" y="5"/>
                  </a:lnTo>
                  <a:lnTo>
                    <a:pt x="3" y="5"/>
                  </a:lnTo>
                  <a:lnTo>
                    <a:pt x="3" y="4"/>
                  </a:lnTo>
                  <a:lnTo>
                    <a:pt x="3" y="3"/>
                  </a:lnTo>
                  <a:lnTo>
                    <a:pt x="3" y="3"/>
                  </a:lnTo>
                  <a:lnTo>
                    <a:pt x="3" y="3"/>
                  </a:lnTo>
                  <a:lnTo>
                    <a:pt x="3" y="2"/>
                  </a:lnTo>
                  <a:lnTo>
                    <a:pt x="2" y="2"/>
                  </a:lnTo>
                  <a:lnTo>
                    <a:pt x="2" y="1"/>
                  </a:lnTo>
                  <a:lnTo>
                    <a:pt x="2" y="1"/>
                  </a:lnTo>
                  <a:lnTo>
                    <a:pt x="2" y="1"/>
                  </a:lnTo>
                  <a:lnTo>
                    <a:pt x="1" y="1"/>
                  </a:lnTo>
                  <a:lnTo>
                    <a:pt x="1" y="1"/>
                  </a:lnTo>
                  <a:lnTo>
                    <a:pt x="1" y="1"/>
                  </a:lnTo>
                  <a:lnTo>
                    <a:pt x="0" y="1"/>
                  </a:lnTo>
                  <a:lnTo>
                    <a:pt x="0" y="0"/>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18" name="Freeform 1121"/>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close/>
                </a:path>
              </a:pathLst>
            </a:custGeom>
            <a:solidFill>
              <a:srgbClr val="FF7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19" name="Freeform 1122"/>
            <p:cNvSpPr>
              <a:spLocks/>
            </p:cNvSpPr>
            <p:nvPr/>
          </p:nvSpPr>
          <p:spPr bwMode="auto">
            <a:xfrm>
              <a:off x="1454" y="3275"/>
              <a:ext cx="174" cy="21"/>
            </a:xfrm>
            <a:custGeom>
              <a:avLst/>
              <a:gdLst>
                <a:gd name="T0" fmla="*/ 0 w 174"/>
                <a:gd name="T1" fmla="*/ 9 h 21"/>
                <a:gd name="T2" fmla="*/ 0 w 174"/>
                <a:gd name="T3" fmla="*/ 9 h 21"/>
                <a:gd name="T4" fmla="*/ 1 w 174"/>
                <a:gd name="T5" fmla="*/ 10 h 21"/>
                <a:gd name="T6" fmla="*/ 1 w 174"/>
                <a:gd name="T7" fmla="*/ 10 h 21"/>
                <a:gd name="T8" fmla="*/ 1 w 174"/>
                <a:gd name="T9" fmla="*/ 11 h 21"/>
                <a:gd name="T10" fmla="*/ 1 w 174"/>
                <a:gd name="T11" fmla="*/ 11 h 21"/>
                <a:gd name="T12" fmla="*/ 1 w 174"/>
                <a:gd name="T13" fmla="*/ 11 h 21"/>
                <a:gd name="T14" fmla="*/ 1 w 174"/>
                <a:gd name="T15" fmla="*/ 12 h 21"/>
                <a:gd name="T16" fmla="*/ 1 w 174"/>
                <a:gd name="T17" fmla="*/ 12 h 21"/>
                <a:gd name="T18" fmla="*/ 2 w 174"/>
                <a:gd name="T19" fmla="*/ 13 h 21"/>
                <a:gd name="T20" fmla="*/ 2 w 174"/>
                <a:gd name="T21" fmla="*/ 13 h 21"/>
                <a:gd name="T22" fmla="*/ 2 w 174"/>
                <a:gd name="T23" fmla="*/ 14 h 21"/>
                <a:gd name="T24" fmla="*/ 2 w 174"/>
                <a:gd name="T25" fmla="*/ 14 h 21"/>
                <a:gd name="T26" fmla="*/ 2 w 174"/>
                <a:gd name="T27" fmla="*/ 15 h 21"/>
                <a:gd name="T28" fmla="*/ 2 w 174"/>
                <a:gd name="T29" fmla="*/ 15 h 21"/>
                <a:gd name="T30" fmla="*/ 3 w 174"/>
                <a:gd name="T31" fmla="*/ 15 h 21"/>
                <a:gd name="T32" fmla="*/ 3 w 174"/>
                <a:gd name="T33" fmla="*/ 15 h 21"/>
                <a:gd name="T34" fmla="*/ 3 w 174"/>
                <a:gd name="T35" fmla="*/ 16 h 21"/>
                <a:gd name="T36" fmla="*/ 3 w 174"/>
                <a:gd name="T37" fmla="*/ 16 h 21"/>
                <a:gd name="T38" fmla="*/ 3 w 174"/>
                <a:gd name="T39" fmla="*/ 17 h 21"/>
                <a:gd name="T40" fmla="*/ 4 w 174"/>
                <a:gd name="T41" fmla="*/ 17 h 21"/>
                <a:gd name="T42" fmla="*/ 4 w 174"/>
                <a:gd name="T43" fmla="*/ 17 h 21"/>
                <a:gd name="T44" fmla="*/ 4 w 174"/>
                <a:gd name="T45" fmla="*/ 18 h 21"/>
                <a:gd name="T46" fmla="*/ 5 w 174"/>
                <a:gd name="T47" fmla="*/ 18 h 21"/>
                <a:gd name="T48" fmla="*/ 5 w 174"/>
                <a:gd name="T49" fmla="*/ 19 h 21"/>
                <a:gd name="T50" fmla="*/ 5 w 174"/>
                <a:gd name="T51" fmla="*/ 19 h 21"/>
                <a:gd name="T52" fmla="*/ 5 w 174"/>
                <a:gd name="T53" fmla="*/ 19 h 21"/>
                <a:gd name="T54" fmla="*/ 5 w 174"/>
                <a:gd name="T55" fmla="*/ 20 h 21"/>
                <a:gd name="T56" fmla="*/ 5 w 174"/>
                <a:gd name="T57" fmla="*/ 20 h 21"/>
                <a:gd name="T58" fmla="*/ 6 w 174"/>
                <a:gd name="T59" fmla="*/ 20 h 21"/>
                <a:gd name="T60" fmla="*/ 6 w 174"/>
                <a:gd name="T61" fmla="*/ 21 h 21"/>
                <a:gd name="T62" fmla="*/ 6 w 174"/>
                <a:gd name="T63" fmla="*/ 21 h 21"/>
                <a:gd name="T64" fmla="*/ 152 w 174"/>
                <a:gd name="T65" fmla="*/ 13 h 21"/>
                <a:gd name="T66" fmla="*/ 174 w 174"/>
                <a:gd name="T67" fmla="*/ 12 h 21"/>
                <a:gd name="T68" fmla="*/ 169 w 174"/>
                <a:gd name="T69" fmla="*/ 0 h 21"/>
                <a:gd name="T70" fmla="*/ 39 w 174"/>
                <a:gd name="T71" fmla="*/ 6 h 21"/>
                <a:gd name="T72" fmla="*/ 0 w 174"/>
                <a:gd name="T7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
                  <a:moveTo>
                    <a:pt x="0" y="9"/>
                  </a:moveTo>
                  <a:lnTo>
                    <a:pt x="0" y="9"/>
                  </a:lnTo>
                  <a:lnTo>
                    <a:pt x="1" y="10"/>
                  </a:lnTo>
                  <a:lnTo>
                    <a:pt x="1" y="10"/>
                  </a:lnTo>
                  <a:lnTo>
                    <a:pt x="1" y="11"/>
                  </a:lnTo>
                  <a:lnTo>
                    <a:pt x="1" y="11"/>
                  </a:lnTo>
                  <a:lnTo>
                    <a:pt x="1" y="11"/>
                  </a:lnTo>
                  <a:lnTo>
                    <a:pt x="1" y="12"/>
                  </a:lnTo>
                  <a:lnTo>
                    <a:pt x="1" y="12"/>
                  </a:lnTo>
                  <a:lnTo>
                    <a:pt x="2" y="13"/>
                  </a:lnTo>
                  <a:lnTo>
                    <a:pt x="2" y="13"/>
                  </a:lnTo>
                  <a:lnTo>
                    <a:pt x="2" y="14"/>
                  </a:lnTo>
                  <a:lnTo>
                    <a:pt x="2" y="14"/>
                  </a:lnTo>
                  <a:lnTo>
                    <a:pt x="2" y="15"/>
                  </a:lnTo>
                  <a:lnTo>
                    <a:pt x="2" y="15"/>
                  </a:lnTo>
                  <a:lnTo>
                    <a:pt x="3" y="15"/>
                  </a:lnTo>
                  <a:lnTo>
                    <a:pt x="3" y="15"/>
                  </a:lnTo>
                  <a:lnTo>
                    <a:pt x="3" y="16"/>
                  </a:lnTo>
                  <a:lnTo>
                    <a:pt x="3" y="16"/>
                  </a:lnTo>
                  <a:lnTo>
                    <a:pt x="3" y="17"/>
                  </a:lnTo>
                  <a:lnTo>
                    <a:pt x="4" y="17"/>
                  </a:lnTo>
                  <a:lnTo>
                    <a:pt x="4" y="17"/>
                  </a:lnTo>
                  <a:lnTo>
                    <a:pt x="4" y="18"/>
                  </a:lnTo>
                  <a:lnTo>
                    <a:pt x="5" y="18"/>
                  </a:lnTo>
                  <a:lnTo>
                    <a:pt x="5" y="19"/>
                  </a:lnTo>
                  <a:lnTo>
                    <a:pt x="5" y="19"/>
                  </a:lnTo>
                  <a:lnTo>
                    <a:pt x="5" y="19"/>
                  </a:lnTo>
                  <a:lnTo>
                    <a:pt x="5" y="20"/>
                  </a:lnTo>
                  <a:lnTo>
                    <a:pt x="5" y="20"/>
                  </a:lnTo>
                  <a:lnTo>
                    <a:pt x="6" y="20"/>
                  </a:lnTo>
                  <a:lnTo>
                    <a:pt x="6" y="21"/>
                  </a:lnTo>
                  <a:lnTo>
                    <a:pt x="6" y="21"/>
                  </a:lnTo>
                  <a:lnTo>
                    <a:pt x="152" y="13"/>
                  </a:lnTo>
                  <a:lnTo>
                    <a:pt x="174" y="12"/>
                  </a:lnTo>
                  <a:lnTo>
                    <a:pt x="169" y="0"/>
                  </a:lnTo>
                  <a:lnTo>
                    <a:pt x="39" y="6"/>
                  </a:lnTo>
                  <a:lnTo>
                    <a:pt x="0"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20" name="Freeform 1123"/>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close/>
                </a:path>
              </a:pathLst>
            </a:custGeom>
            <a:solidFill>
              <a:srgbClr val="FF4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21" name="Freeform 1124"/>
            <p:cNvSpPr>
              <a:spLocks/>
            </p:cNvSpPr>
            <p:nvPr/>
          </p:nvSpPr>
          <p:spPr bwMode="auto">
            <a:xfrm>
              <a:off x="1452" y="3285"/>
              <a:ext cx="5" cy="9"/>
            </a:xfrm>
            <a:custGeom>
              <a:avLst/>
              <a:gdLst>
                <a:gd name="T0" fmla="*/ 0 w 5"/>
                <a:gd name="T1" fmla="*/ 4 h 9"/>
                <a:gd name="T2" fmla="*/ 5 w 5"/>
                <a:gd name="T3" fmla="*/ 9 h 9"/>
                <a:gd name="T4" fmla="*/ 0 w 5"/>
                <a:gd name="T5" fmla="*/ 0 h 9"/>
                <a:gd name="T6" fmla="*/ 0 w 5"/>
                <a:gd name="T7" fmla="*/ 0 h 9"/>
                <a:gd name="T8" fmla="*/ 0 w 5"/>
                <a:gd name="T9" fmla="*/ 0 h 9"/>
                <a:gd name="T10" fmla="*/ 0 w 5"/>
                <a:gd name="T11" fmla="*/ 1 h 9"/>
                <a:gd name="T12" fmla="*/ 0 w 5"/>
                <a:gd name="T13" fmla="*/ 1 h 9"/>
                <a:gd name="T14" fmla="*/ 0 w 5"/>
                <a:gd name="T15" fmla="*/ 1 h 9"/>
                <a:gd name="T16" fmla="*/ 0 w 5"/>
                <a:gd name="T17" fmla="*/ 2 h 9"/>
                <a:gd name="T18" fmla="*/ 0 w 5"/>
                <a:gd name="T19" fmla="*/ 2 h 9"/>
                <a:gd name="T20" fmla="*/ 0 w 5"/>
                <a:gd name="T21" fmla="*/ 3 h 9"/>
                <a:gd name="T22" fmla="*/ 0 w 5"/>
                <a:gd name="T23" fmla="*/ 3 h 9"/>
                <a:gd name="T24" fmla="*/ 0 w 5"/>
                <a:gd name="T25" fmla="*/ 3 h 9"/>
                <a:gd name="T26" fmla="*/ 0 w 5"/>
                <a:gd name="T27" fmla="*/ 4 h 9"/>
                <a:gd name="T28" fmla="*/ 0 w 5"/>
                <a:gd name="T2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9">
                  <a:moveTo>
                    <a:pt x="0" y="4"/>
                  </a:moveTo>
                  <a:lnTo>
                    <a:pt x="5" y="9"/>
                  </a:lnTo>
                  <a:lnTo>
                    <a:pt x="0" y="0"/>
                  </a:lnTo>
                  <a:lnTo>
                    <a:pt x="0" y="0"/>
                  </a:lnTo>
                  <a:lnTo>
                    <a:pt x="0" y="0"/>
                  </a:lnTo>
                  <a:lnTo>
                    <a:pt x="0" y="1"/>
                  </a:lnTo>
                  <a:lnTo>
                    <a:pt x="0" y="1"/>
                  </a:lnTo>
                  <a:lnTo>
                    <a:pt x="0" y="1"/>
                  </a:lnTo>
                  <a:lnTo>
                    <a:pt x="0" y="2"/>
                  </a:lnTo>
                  <a:lnTo>
                    <a:pt x="0" y="2"/>
                  </a:lnTo>
                  <a:lnTo>
                    <a:pt x="0" y="3"/>
                  </a:lnTo>
                  <a:lnTo>
                    <a:pt x="0" y="3"/>
                  </a:lnTo>
                  <a:lnTo>
                    <a:pt x="0" y="3"/>
                  </a:lnTo>
                  <a:lnTo>
                    <a:pt x="0" y="4"/>
                  </a:lnTo>
                  <a:lnTo>
                    <a:pt x="0" y="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22" name="Freeform 1125"/>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close/>
                </a:path>
              </a:pathLst>
            </a:custGeom>
            <a:solidFill>
              <a:srgbClr val="4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23" name="Freeform 1126"/>
            <p:cNvSpPr>
              <a:spLocks/>
            </p:cNvSpPr>
            <p:nvPr/>
          </p:nvSpPr>
          <p:spPr bwMode="auto">
            <a:xfrm>
              <a:off x="1386" y="3299"/>
              <a:ext cx="18" cy="82"/>
            </a:xfrm>
            <a:custGeom>
              <a:avLst/>
              <a:gdLst>
                <a:gd name="T0" fmla="*/ 0 w 18"/>
                <a:gd name="T1" fmla="*/ 81 h 82"/>
                <a:gd name="T2" fmla="*/ 1 w 18"/>
                <a:gd name="T3" fmla="*/ 81 h 82"/>
                <a:gd name="T4" fmla="*/ 1 w 18"/>
                <a:gd name="T5" fmla="*/ 81 h 82"/>
                <a:gd name="T6" fmla="*/ 1 w 18"/>
                <a:gd name="T7" fmla="*/ 82 h 82"/>
                <a:gd name="T8" fmla="*/ 2 w 18"/>
                <a:gd name="T9" fmla="*/ 82 h 82"/>
                <a:gd name="T10" fmla="*/ 3 w 18"/>
                <a:gd name="T11" fmla="*/ 15 h 82"/>
                <a:gd name="T12" fmla="*/ 18 w 18"/>
                <a:gd name="T13" fmla="*/ 27 h 82"/>
                <a:gd name="T14" fmla="*/ 18 w 18"/>
                <a:gd name="T15" fmla="*/ 26 h 82"/>
                <a:gd name="T16" fmla="*/ 18 w 18"/>
                <a:gd name="T17" fmla="*/ 25 h 82"/>
                <a:gd name="T18" fmla="*/ 18 w 18"/>
                <a:gd name="T19" fmla="*/ 25 h 82"/>
                <a:gd name="T20" fmla="*/ 18 w 18"/>
                <a:gd name="T21" fmla="*/ 24 h 82"/>
                <a:gd name="T22" fmla="*/ 18 w 18"/>
                <a:gd name="T23" fmla="*/ 23 h 82"/>
                <a:gd name="T24" fmla="*/ 18 w 18"/>
                <a:gd name="T25" fmla="*/ 22 h 82"/>
                <a:gd name="T26" fmla="*/ 18 w 18"/>
                <a:gd name="T27" fmla="*/ 21 h 82"/>
                <a:gd name="T28" fmla="*/ 18 w 18"/>
                <a:gd name="T29" fmla="*/ 21 h 82"/>
                <a:gd name="T30" fmla="*/ 18 w 18"/>
                <a:gd name="T31" fmla="*/ 20 h 82"/>
                <a:gd name="T32" fmla="*/ 18 w 18"/>
                <a:gd name="T33" fmla="*/ 19 h 82"/>
                <a:gd name="T34" fmla="*/ 18 w 18"/>
                <a:gd name="T35" fmla="*/ 18 h 82"/>
                <a:gd name="T36" fmla="*/ 18 w 18"/>
                <a:gd name="T37" fmla="*/ 17 h 82"/>
                <a:gd name="T38" fmla="*/ 18 w 18"/>
                <a:gd name="T39" fmla="*/ 17 h 82"/>
                <a:gd name="T40" fmla="*/ 18 w 18"/>
                <a:gd name="T41" fmla="*/ 16 h 82"/>
                <a:gd name="T42" fmla="*/ 18 w 18"/>
                <a:gd name="T43" fmla="*/ 15 h 82"/>
                <a:gd name="T44" fmla="*/ 17 w 18"/>
                <a:gd name="T45" fmla="*/ 14 h 82"/>
                <a:gd name="T46" fmla="*/ 16 w 18"/>
                <a:gd name="T47" fmla="*/ 13 h 82"/>
                <a:gd name="T48" fmla="*/ 15 w 18"/>
                <a:gd name="T49" fmla="*/ 12 h 82"/>
                <a:gd name="T50" fmla="*/ 14 w 18"/>
                <a:gd name="T51" fmla="*/ 11 h 82"/>
                <a:gd name="T52" fmla="*/ 13 w 18"/>
                <a:gd name="T53" fmla="*/ 10 h 82"/>
                <a:gd name="T54" fmla="*/ 12 w 18"/>
                <a:gd name="T55" fmla="*/ 9 h 82"/>
                <a:gd name="T56" fmla="*/ 11 w 18"/>
                <a:gd name="T57" fmla="*/ 8 h 82"/>
                <a:gd name="T58" fmla="*/ 10 w 18"/>
                <a:gd name="T59" fmla="*/ 7 h 82"/>
                <a:gd name="T60" fmla="*/ 9 w 18"/>
                <a:gd name="T61" fmla="*/ 6 h 82"/>
                <a:gd name="T62" fmla="*/ 8 w 18"/>
                <a:gd name="T63" fmla="*/ 5 h 82"/>
                <a:gd name="T64" fmla="*/ 7 w 18"/>
                <a:gd name="T65" fmla="*/ 4 h 82"/>
                <a:gd name="T66" fmla="*/ 6 w 18"/>
                <a:gd name="T67" fmla="*/ 3 h 82"/>
                <a:gd name="T68" fmla="*/ 4 w 18"/>
                <a:gd name="T69" fmla="*/ 2 h 82"/>
                <a:gd name="T70" fmla="*/ 3 w 18"/>
                <a:gd name="T71" fmla="*/ 1 h 82"/>
                <a:gd name="T72" fmla="*/ 2 w 18"/>
                <a:gd name="T73" fmla="*/ 1 h 82"/>
                <a:gd name="T74" fmla="*/ 0 w 18"/>
                <a:gd name="T75"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82">
                  <a:moveTo>
                    <a:pt x="0" y="80"/>
                  </a:moveTo>
                  <a:lnTo>
                    <a:pt x="0" y="81"/>
                  </a:lnTo>
                  <a:lnTo>
                    <a:pt x="0" y="81"/>
                  </a:lnTo>
                  <a:lnTo>
                    <a:pt x="1" y="81"/>
                  </a:lnTo>
                  <a:lnTo>
                    <a:pt x="1" y="81"/>
                  </a:lnTo>
                  <a:lnTo>
                    <a:pt x="1" y="81"/>
                  </a:lnTo>
                  <a:lnTo>
                    <a:pt x="1" y="82"/>
                  </a:lnTo>
                  <a:lnTo>
                    <a:pt x="1" y="82"/>
                  </a:lnTo>
                  <a:lnTo>
                    <a:pt x="1" y="82"/>
                  </a:lnTo>
                  <a:lnTo>
                    <a:pt x="2" y="82"/>
                  </a:lnTo>
                  <a:lnTo>
                    <a:pt x="2" y="81"/>
                  </a:lnTo>
                  <a:lnTo>
                    <a:pt x="3" y="15"/>
                  </a:lnTo>
                  <a:lnTo>
                    <a:pt x="4" y="14"/>
                  </a:lnTo>
                  <a:lnTo>
                    <a:pt x="18" y="27"/>
                  </a:lnTo>
                  <a:lnTo>
                    <a:pt x="18" y="26"/>
                  </a:lnTo>
                  <a:lnTo>
                    <a:pt x="18" y="26"/>
                  </a:lnTo>
                  <a:lnTo>
                    <a:pt x="18" y="25"/>
                  </a:lnTo>
                  <a:lnTo>
                    <a:pt x="18" y="25"/>
                  </a:lnTo>
                  <a:lnTo>
                    <a:pt x="18" y="25"/>
                  </a:lnTo>
                  <a:lnTo>
                    <a:pt x="18" y="25"/>
                  </a:lnTo>
                  <a:lnTo>
                    <a:pt x="18" y="24"/>
                  </a:lnTo>
                  <a:lnTo>
                    <a:pt x="18" y="24"/>
                  </a:lnTo>
                  <a:lnTo>
                    <a:pt x="18" y="23"/>
                  </a:lnTo>
                  <a:lnTo>
                    <a:pt x="18" y="23"/>
                  </a:lnTo>
                  <a:lnTo>
                    <a:pt x="18" y="23"/>
                  </a:lnTo>
                  <a:lnTo>
                    <a:pt x="18" y="22"/>
                  </a:lnTo>
                  <a:lnTo>
                    <a:pt x="18" y="22"/>
                  </a:lnTo>
                  <a:lnTo>
                    <a:pt x="18" y="21"/>
                  </a:lnTo>
                  <a:lnTo>
                    <a:pt x="18" y="21"/>
                  </a:lnTo>
                  <a:lnTo>
                    <a:pt x="18" y="21"/>
                  </a:lnTo>
                  <a:lnTo>
                    <a:pt x="18" y="20"/>
                  </a:lnTo>
                  <a:lnTo>
                    <a:pt x="18" y="20"/>
                  </a:lnTo>
                  <a:lnTo>
                    <a:pt x="18" y="19"/>
                  </a:lnTo>
                  <a:lnTo>
                    <a:pt x="18" y="19"/>
                  </a:lnTo>
                  <a:lnTo>
                    <a:pt x="18" y="19"/>
                  </a:lnTo>
                  <a:lnTo>
                    <a:pt x="18" y="18"/>
                  </a:lnTo>
                  <a:lnTo>
                    <a:pt x="18" y="18"/>
                  </a:lnTo>
                  <a:lnTo>
                    <a:pt x="18" y="17"/>
                  </a:lnTo>
                  <a:lnTo>
                    <a:pt x="18" y="17"/>
                  </a:lnTo>
                  <a:lnTo>
                    <a:pt x="18" y="17"/>
                  </a:lnTo>
                  <a:lnTo>
                    <a:pt x="18" y="16"/>
                  </a:lnTo>
                  <a:lnTo>
                    <a:pt x="18" y="16"/>
                  </a:lnTo>
                  <a:lnTo>
                    <a:pt x="18" y="15"/>
                  </a:lnTo>
                  <a:lnTo>
                    <a:pt x="18" y="15"/>
                  </a:lnTo>
                  <a:lnTo>
                    <a:pt x="17" y="15"/>
                  </a:lnTo>
                  <a:lnTo>
                    <a:pt x="17" y="14"/>
                  </a:lnTo>
                  <a:lnTo>
                    <a:pt x="16" y="13"/>
                  </a:lnTo>
                  <a:lnTo>
                    <a:pt x="16" y="13"/>
                  </a:lnTo>
                  <a:lnTo>
                    <a:pt x="15" y="12"/>
                  </a:lnTo>
                  <a:lnTo>
                    <a:pt x="15" y="12"/>
                  </a:lnTo>
                  <a:lnTo>
                    <a:pt x="14" y="11"/>
                  </a:lnTo>
                  <a:lnTo>
                    <a:pt x="14" y="11"/>
                  </a:lnTo>
                  <a:lnTo>
                    <a:pt x="13" y="10"/>
                  </a:lnTo>
                  <a:lnTo>
                    <a:pt x="13" y="10"/>
                  </a:lnTo>
                  <a:lnTo>
                    <a:pt x="12" y="9"/>
                  </a:lnTo>
                  <a:lnTo>
                    <a:pt x="12" y="9"/>
                  </a:lnTo>
                  <a:lnTo>
                    <a:pt x="11" y="8"/>
                  </a:lnTo>
                  <a:lnTo>
                    <a:pt x="11" y="8"/>
                  </a:lnTo>
                  <a:lnTo>
                    <a:pt x="10" y="7"/>
                  </a:lnTo>
                  <a:lnTo>
                    <a:pt x="10" y="7"/>
                  </a:lnTo>
                  <a:lnTo>
                    <a:pt x="9" y="6"/>
                  </a:lnTo>
                  <a:lnTo>
                    <a:pt x="9" y="6"/>
                  </a:lnTo>
                  <a:lnTo>
                    <a:pt x="8" y="5"/>
                  </a:lnTo>
                  <a:lnTo>
                    <a:pt x="8" y="5"/>
                  </a:lnTo>
                  <a:lnTo>
                    <a:pt x="7" y="4"/>
                  </a:lnTo>
                  <a:lnTo>
                    <a:pt x="7" y="4"/>
                  </a:lnTo>
                  <a:lnTo>
                    <a:pt x="6" y="4"/>
                  </a:lnTo>
                  <a:lnTo>
                    <a:pt x="6" y="3"/>
                  </a:lnTo>
                  <a:lnTo>
                    <a:pt x="5" y="3"/>
                  </a:lnTo>
                  <a:lnTo>
                    <a:pt x="4" y="2"/>
                  </a:lnTo>
                  <a:lnTo>
                    <a:pt x="4" y="1"/>
                  </a:lnTo>
                  <a:lnTo>
                    <a:pt x="3" y="1"/>
                  </a:lnTo>
                  <a:lnTo>
                    <a:pt x="3" y="1"/>
                  </a:lnTo>
                  <a:lnTo>
                    <a:pt x="2" y="1"/>
                  </a:lnTo>
                  <a:lnTo>
                    <a:pt x="2" y="0"/>
                  </a:lnTo>
                  <a:lnTo>
                    <a:pt x="0" y="8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24" name="Freeform 1127"/>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2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2"/>
                  </a:lnTo>
                  <a:lnTo>
                    <a:pt x="2" y="2"/>
                  </a:lnTo>
                  <a:lnTo>
                    <a:pt x="1" y="2"/>
                  </a:lnTo>
                  <a:lnTo>
                    <a:pt x="1" y="2"/>
                  </a:lnTo>
                  <a:lnTo>
                    <a:pt x="0" y="2"/>
                  </a:lnTo>
                  <a:lnTo>
                    <a:pt x="0" y="23"/>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25" name="Freeform 1128"/>
            <p:cNvSpPr>
              <a:spLocks/>
            </p:cNvSpPr>
            <p:nvPr/>
          </p:nvSpPr>
          <p:spPr bwMode="auto">
            <a:xfrm>
              <a:off x="1538" y="3292"/>
              <a:ext cx="20" cy="23"/>
            </a:xfrm>
            <a:custGeom>
              <a:avLst/>
              <a:gdLst>
                <a:gd name="T0" fmla="*/ 19 w 20"/>
                <a:gd name="T1" fmla="*/ 22 h 23"/>
                <a:gd name="T2" fmla="*/ 19 w 20"/>
                <a:gd name="T3" fmla="*/ 21 h 23"/>
                <a:gd name="T4" fmla="*/ 19 w 20"/>
                <a:gd name="T5" fmla="*/ 20 h 23"/>
                <a:gd name="T6" fmla="*/ 19 w 20"/>
                <a:gd name="T7" fmla="*/ 18 h 23"/>
                <a:gd name="T8" fmla="*/ 19 w 20"/>
                <a:gd name="T9" fmla="*/ 17 h 23"/>
                <a:gd name="T10" fmla="*/ 20 w 20"/>
                <a:gd name="T11" fmla="*/ 16 h 23"/>
                <a:gd name="T12" fmla="*/ 20 w 20"/>
                <a:gd name="T13" fmla="*/ 14 h 23"/>
                <a:gd name="T14" fmla="*/ 20 w 20"/>
                <a:gd name="T15" fmla="*/ 13 h 23"/>
                <a:gd name="T16" fmla="*/ 20 w 20"/>
                <a:gd name="T17" fmla="*/ 11 h 23"/>
                <a:gd name="T18" fmla="*/ 20 w 20"/>
                <a:gd name="T19" fmla="*/ 10 h 23"/>
                <a:gd name="T20" fmla="*/ 20 w 20"/>
                <a:gd name="T21" fmla="*/ 9 h 23"/>
                <a:gd name="T22" fmla="*/ 20 w 20"/>
                <a:gd name="T23" fmla="*/ 7 h 23"/>
                <a:gd name="T24" fmla="*/ 20 w 20"/>
                <a:gd name="T25" fmla="*/ 6 h 23"/>
                <a:gd name="T26" fmla="*/ 20 w 20"/>
                <a:gd name="T27" fmla="*/ 5 h 23"/>
                <a:gd name="T28" fmla="*/ 19 w 20"/>
                <a:gd name="T29" fmla="*/ 3 h 23"/>
                <a:gd name="T30" fmla="*/ 19 w 20"/>
                <a:gd name="T31" fmla="*/ 2 h 23"/>
                <a:gd name="T32" fmla="*/ 19 w 20"/>
                <a:gd name="T33" fmla="*/ 1 h 23"/>
                <a:gd name="T34" fmla="*/ 18 w 20"/>
                <a:gd name="T35" fmla="*/ 0 h 23"/>
                <a:gd name="T36" fmla="*/ 17 w 20"/>
                <a:gd name="T37" fmla="*/ 0 h 23"/>
                <a:gd name="T38" fmla="*/ 16 w 20"/>
                <a:gd name="T39" fmla="*/ 0 h 23"/>
                <a:gd name="T40" fmla="*/ 14 w 20"/>
                <a:gd name="T41" fmla="*/ 0 h 23"/>
                <a:gd name="T42" fmla="*/ 13 w 20"/>
                <a:gd name="T43" fmla="*/ 0 h 23"/>
                <a:gd name="T44" fmla="*/ 12 w 20"/>
                <a:gd name="T45" fmla="*/ 0 h 23"/>
                <a:gd name="T46" fmla="*/ 11 w 20"/>
                <a:gd name="T47" fmla="*/ 0 h 23"/>
                <a:gd name="T48" fmla="*/ 10 w 20"/>
                <a:gd name="T49" fmla="*/ 1 h 23"/>
                <a:gd name="T50" fmla="*/ 9 w 20"/>
                <a:gd name="T51" fmla="*/ 1 h 23"/>
                <a:gd name="T52" fmla="*/ 7 w 20"/>
                <a:gd name="T53" fmla="*/ 1 h 23"/>
                <a:gd name="T54" fmla="*/ 6 w 20"/>
                <a:gd name="T55" fmla="*/ 1 h 23"/>
                <a:gd name="T56" fmla="*/ 5 w 20"/>
                <a:gd name="T57" fmla="*/ 1 h 23"/>
                <a:gd name="T58" fmla="*/ 4 w 20"/>
                <a:gd name="T59" fmla="*/ 1 h 23"/>
                <a:gd name="T60" fmla="*/ 2 w 20"/>
                <a:gd name="T61" fmla="*/ 1 h 23"/>
                <a:gd name="T62" fmla="*/ 1 w 20"/>
                <a:gd name="T63" fmla="*/ 2 h 23"/>
                <a:gd name="T64" fmla="*/ 0 w 20"/>
                <a:gd name="T6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3">
                  <a:moveTo>
                    <a:pt x="0" y="23"/>
                  </a:moveTo>
                  <a:lnTo>
                    <a:pt x="19" y="22"/>
                  </a:lnTo>
                  <a:lnTo>
                    <a:pt x="19" y="22"/>
                  </a:lnTo>
                  <a:lnTo>
                    <a:pt x="19" y="21"/>
                  </a:lnTo>
                  <a:lnTo>
                    <a:pt x="19" y="20"/>
                  </a:lnTo>
                  <a:lnTo>
                    <a:pt x="19" y="20"/>
                  </a:lnTo>
                  <a:lnTo>
                    <a:pt x="19" y="19"/>
                  </a:lnTo>
                  <a:lnTo>
                    <a:pt x="19" y="18"/>
                  </a:lnTo>
                  <a:lnTo>
                    <a:pt x="19" y="18"/>
                  </a:lnTo>
                  <a:lnTo>
                    <a:pt x="19" y="17"/>
                  </a:lnTo>
                  <a:lnTo>
                    <a:pt x="19" y="16"/>
                  </a:lnTo>
                  <a:lnTo>
                    <a:pt x="20" y="16"/>
                  </a:lnTo>
                  <a:lnTo>
                    <a:pt x="20" y="15"/>
                  </a:lnTo>
                  <a:lnTo>
                    <a:pt x="20" y="14"/>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20" y="5"/>
                  </a:lnTo>
                  <a:lnTo>
                    <a:pt x="19" y="4"/>
                  </a:lnTo>
                  <a:lnTo>
                    <a:pt x="19" y="3"/>
                  </a:lnTo>
                  <a:lnTo>
                    <a:pt x="19" y="3"/>
                  </a:lnTo>
                  <a:lnTo>
                    <a:pt x="19" y="2"/>
                  </a:lnTo>
                  <a:lnTo>
                    <a:pt x="19" y="1"/>
                  </a:lnTo>
                  <a:lnTo>
                    <a:pt x="19" y="1"/>
                  </a:lnTo>
                  <a:lnTo>
                    <a:pt x="19" y="0"/>
                  </a:lnTo>
                  <a:lnTo>
                    <a:pt x="18" y="0"/>
                  </a:lnTo>
                  <a:lnTo>
                    <a:pt x="17" y="0"/>
                  </a:lnTo>
                  <a:lnTo>
                    <a:pt x="17" y="0"/>
                  </a:lnTo>
                  <a:lnTo>
                    <a:pt x="16" y="0"/>
                  </a:lnTo>
                  <a:lnTo>
                    <a:pt x="16" y="0"/>
                  </a:lnTo>
                  <a:lnTo>
                    <a:pt x="15" y="0"/>
                  </a:lnTo>
                  <a:lnTo>
                    <a:pt x="14" y="0"/>
                  </a:lnTo>
                  <a:lnTo>
                    <a:pt x="14" y="0"/>
                  </a:lnTo>
                  <a:lnTo>
                    <a:pt x="13" y="0"/>
                  </a:lnTo>
                  <a:lnTo>
                    <a:pt x="13" y="0"/>
                  </a:lnTo>
                  <a:lnTo>
                    <a:pt x="12" y="0"/>
                  </a:lnTo>
                  <a:lnTo>
                    <a:pt x="11" y="0"/>
                  </a:lnTo>
                  <a:lnTo>
                    <a:pt x="11" y="0"/>
                  </a:lnTo>
                  <a:lnTo>
                    <a:pt x="10" y="0"/>
                  </a:lnTo>
                  <a:lnTo>
                    <a:pt x="10" y="1"/>
                  </a:lnTo>
                  <a:lnTo>
                    <a:pt x="9" y="1"/>
                  </a:lnTo>
                  <a:lnTo>
                    <a:pt x="9" y="1"/>
                  </a:lnTo>
                  <a:lnTo>
                    <a:pt x="8" y="1"/>
                  </a:lnTo>
                  <a:lnTo>
                    <a:pt x="7" y="1"/>
                  </a:lnTo>
                  <a:lnTo>
                    <a:pt x="7" y="1"/>
                  </a:lnTo>
                  <a:lnTo>
                    <a:pt x="6" y="1"/>
                  </a:lnTo>
                  <a:lnTo>
                    <a:pt x="5" y="1"/>
                  </a:lnTo>
                  <a:lnTo>
                    <a:pt x="5" y="1"/>
                  </a:lnTo>
                  <a:lnTo>
                    <a:pt x="4" y="1"/>
                  </a:lnTo>
                  <a:lnTo>
                    <a:pt x="4" y="1"/>
                  </a:lnTo>
                  <a:lnTo>
                    <a:pt x="3" y="1"/>
                  </a:lnTo>
                  <a:lnTo>
                    <a:pt x="2" y="1"/>
                  </a:lnTo>
                  <a:lnTo>
                    <a:pt x="2" y="2"/>
                  </a:lnTo>
                  <a:lnTo>
                    <a:pt x="1" y="2"/>
                  </a:lnTo>
                  <a:lnTo>
                    <a:pt x="1" y="2"/>
                  </a:lnTo>
                  <a:lnTo>
                    <a:pt x="0" y="2"/>
                  </a:lnTo>
                  <a:lnTo>
                    <a:pt x="0" y="2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26" name="Freeform 1129"/>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27" name="Freeform 1130"/>
            <p:cNvSpPr>
              <a:spLocks/>
            </p:cNvSpPr>
            <p:nvPr/>
          </p:nvSpPr>
          <p:spPr bwMode="auto">
            <a:xfrm>
              <a:off x="1516" y="3294"/>
              <a:ext cx="20" cy="22"/>
            </a:xfrm>
            <a:custGeom>
              <a:avLst/>
              <a:gdLst>
                <a:gd name="T0" fmla="*/ 0 w 20"/>
                <a:gd name="T1" fmla="*/ 2 h 22"/>
                <a:gd name="T2" fmla="*/ 0 w 20"/>
                <a:gd name="T3" fmla="*/ 4 h 22"/>
                <a:gd name="T4" fmla="*/ 0 w 20"/>
                <a:gd name="T5" fmla="*/ 6 h 22"/>
                <a:gd name="T6" fmla="*/ 0 w 20"/>
                <a:gd name="T7" fmla="*/ 8 h 22"/>
                <a:gd name="T8" fmla="*/ 0 w 20"/>
                <a:gd name="T9" fmla="*/ 10 h 22"/>
                <a:gd name="T10" fmla="*/ 0 w 20"/>
                <a:gd name="T11" fmla="*/ 12 h 22"/>
                <a:gd name="T12" fmla="*/ 0 w 20"/>
                <a:gd name="T13" fmla="*/ 14 h 22"/>
                <a:gd name="T14" fmla="*/ 0 w 20"/>
                <a:gd name="T15" fmla="*/ 16 h 22"/>
                <a:gd name="T16" fmla="*/ 0 w 20"/>
                <a:gd name="T17" fmla="*/ 18 h 22"/>
                <a:gd name="T18" fmla="*/ 0 w 20"/>
                <a:gd name="T19" fmla="*/ 20 h 22"/>
                <a:gd name="T20" fmla="*/ 0 w 20"/>
                <a:gd name="T21" fmla="*/ 22 h 22"/>
                <a:gd name="T22" fmla="*/ 2 w 20"/>
                <a:gd name="T23" fmla="*/ 22 h 22"/>
                <a:gd name="T24" fmla="*/ 3 w 20"/>
                <a:gd name="T25" fmla="*/ 22 h 22"/>
                <a:gd name="T26" fmla="*/ 5 w 20"/>
                <a:gd name="T27" fmla="*/ 22 h 22"/>
                <a:gd name="T28" fmla="*/ 7 w 20"/>
                <a:gd name="T29" fmla="*/ 22 h 22"/>
                <a:gd name="T30" fmla="*/ 9 w 20"/>
                <a:gd name="T31" fmla="*/ 22 h 22"/>
                <a:gd name="T32" fmla="*/ 10 w 20"/>
                <a:gd name="T33" fmla="*/ 22 h 22"/>
                <a:gd name="T34" fmla="*/ 12 w 20"/>
                <a:gd name="T35" fmla="*/ 22 h 22"/>
                <a:gd name="T36" fmla="*/ 14 w 20"/>
                <a:gd name="T37" fmla="*/ 22 h 22"/>
                <a:gd name="T38" fmla="*/ 16 w 20"/>
                <a:gd name="T39" fmla="*/ 22 h 22"/>
                <a:gd name="T40" fmla="*/ 17 w 20"/>
                <a:gd name="T41" fmla="*/ 22 h 22"/>
                <a:gd name="T42" fmla="*/ 19 w 20"/>
                <a:gd name="T43" fmla="*/ 22 h 22"/>
                <a:gd name="T44" fmla="*/ 19 w 20"/>
                <a:gd name="T45" fmla="*/ 20 h 22"/>
                <a:gd name="T46" fmla="*/ 20 w 20"/>
                <a:gd name="T47" fmla="*/ 17 h 22"/>
                <a:gd name="T48" fmla="*/ 20 w 20"/>
                <a:gd name="T49" fmla="*/ 15 h 22"/>
                <a:gd name="T50" fmla="*/ 20 w 20"/>
                <a:gd name="T51" fmla="*/ 13 h 22"/>
                <a:gd name="T52" fmla="*/ 20 w 20"/>
                <a:gd name="T53" fmla="*/ 11 h 22"/>
                <a:gd name="T54" fmla="*/ 20 w 20"/>
                <a:gd name="T55" fmla="*/ 9 h 22"/>
                <a:gd name="T56" fmla="*/ 20 w 20"/>
                <a:gd name="T57" fmla="*/ 7 h 22"/>
                <a:gd name="T58" fmla="*/ 20 w 20"/>
                <a:gd name="T59" fmla="*/ 5 h 22"/>
                <a:gd name="T60" fmla="*/ 20 w 20"/>
                <a:gd name="T61" fmla="*/ 3 h 22"/>
                <a:gd name="T62" fmla="*/ 20 w 20"/>
                <a:gd name="T63" fmla="*/ 1 h 22"/>
                <a:gd name="T64" fmla="*/ 19 w 20"/>
                <a:gd name="T65" fmla="*/ 0 h 22"/>
                <a:gd name="T66" fmla="*/ 17 w 20"/>
                <a:gd name="T67" fmla="*/ 0 h 22"/>
                <a:gd name="T68" fmla="*/ 16 w 20"/>
                <a:gd name="T69" fmla="*/ 0 h 22"/>
                <a:gd name="T70" fmla="*/ 14 w 20"/>
                <a:gd name="T71" fmla="*/ 0 h 22"/>
                <a:gd name="T72" fmla="*/ 12 w 20"/>
                <a:gd name="T73" fmla="*/ 0 h 22"/>
                <a:gd name="T74" fmla="*/ 10 w 20"/>
                <a:gd name="T75" fmla="*/ 0 h 22"/>
                <a:gd name="T76" fmla="*/ 8 w 20"/>
                <a:gd name="T77" fmla="*/ 0 h 22"/>
                <a:gd name="T78" fmla="*/ 6 w 20"/>
                <a:gd name="T79" fmla="*/ 0 h 22"/>
                <a:gd name="T80" fmla="*/ 4 w 20"/>
                <a:gd name="T81" fmla="*/ 0 h 22"/>
                <a:gd name="T82" fmla="*/ 2 w 20"/>
                <a:gd name="T83" fmla="*/ 0 h 22"/>
                <a:gd name="T84" fmla="*/ 1 w 20"/>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22">
                  <a:moveTo>
                    <a:pt x="0" y="1"/>
                  </a:moveTo>
                  <a:lnTo>
                    <a:pt x="0" y="1"/>
                  </a:lnTo>
                  <a:lnTo>
                    <a:pt x="0" y="2"/>
                  </a:lnTo>
                  <a:lnTo>
                    <a:pt x="0" y="2"/>
                  </a:lnTo>
                  <a:lnTo>
                    <a:pt x="0" y="3"/>
                  </a:lnTo>
                  <a:lnTo>
                    <a:pt x="0" y="4"/>
                  </a:lnTo>
                  <a:lnTo>
                    <a:pt x="0" y="4"/>
                  </a:lnTo>
                  <a:lnTo>
                    <a:pt x="0" y="5"/>
                  </a:lnTo>
                  <a:lnTo>
                    <a:pt x="0" y="6"/>
                  </a:lnTo>
                  <a:lnTo>
                    <a:pt x="0" y="6"/>
                  </a:lnTo>
                  <a:lnTo>
                    <a:pt x="0" y="7"/>
                  </a:lnTo>
                  <a:lnTo>
                    <a:pt x="0" y="8"/>
                  </a:lnTo>
                  <a:lnTo>
                    <a:pt x="0" y="9"/>
                  </a:lnTo>
                  <a:lnTo>
                    <a:pt x="0" y="9"/>
                  </a:lnTo>
                  <a:lnTo>
                    <a:pt x="0" y="10"/>
                  </a:lnTo>
                  <a:lnTo>
                    <a:pt x="0" y="11"/>
                  </a:lnTo>
                  <a:lnTo>
                    <a:pt x="0" y="11"/>
                  </a:lnTo>
                  <a:lnTo>
                    <a:pt x="0" y="12"/>
                  </a:lnTo>
                  <a:lnTo>
                    <a:pt x="0" y="13"/>
                  </a:lnTo>
                  <a:lnTo>
                    <a:pt x="0" y="13"/>
                  </a:lnTo>
                  <a:lnTo>
                    <a:pt x="0" y="14"/>
                  </a:lnTo>
                  <a:lnTo>
                    <a:pt x="0" y="14"/>
                  </a:lnTo>
                  <a:lnTo>
                    <a:pt x="0" y="15"/>
                  </a:lnTo>
                  <a:lnTo>
                    <a:pt x="0" y="16"/>
                  </a:lnTo>
                  <a:lnTo>
                    <a:pt x="0" y="16"/>
                  </a:lnTo>
                  <a:lnTo>
                    <a:pt x="0" y="17"/>
                  </a:lnTo>
                  <a:lnTo>
                    <a:pt x="0" y="18"/>
                  </a:lnTo>
                  <a:lnTo>
                    <a:pt x="0" y="18"/>
                  </a:lnTo>
                  <a:lnTo>
                    <a:pt x="0" y="19"/>
                  </a:lnTo>
                  <a:lnTo>
                    <a:pt x="0" y="20"/>
                  </a:lnTo>
                  <a:lnTo>
                    <a:pt x="0" y="20"/>
                  </a:lnTo>
                  <a:lnTo>
                    <a:pt x="0" y="21"/>
                  </a:lnTo>
                  <a:lnTo>
                    <a:pt x="0" y="22"/>
                  </a:lnTo>
                  <a:lnTo>
                    <a:pt x="1" y="22"/>
                  </a:lnTo>
                  <a:lnTo>
                    <a:pt x="1" y="22"/>
                  </a:lnTo>
                  <a:lnTo>
                    <a:pt x="2" y="22"/>
                  </a:lnTo>
                  <a:lnTo>
                    <a:pt x="2" y="22"/>
                  </a:lnTo>
                  <a:lnTo>
                    <a:pt x="3" y="22"/>
                  </a:lnTo>
                  <a:lnTo>
                    <a:pt x="3" y="22"/>
                  </a:lnTo>
                  <a:lnTo>
                    <a:pt x="4" y="22"/>
                  </a:lnTo>
                  <a:lnTo>
                    <a:pt x="5" y="22"/>
                  </a:lnTo>
                  <a:lnTo>
                    <a:pt x="5" y="22"/>
                  </a:lnTo>
                  <a:lnTo>
                    <a:pt x="6" y="22"/>
                  </a:lnTo>
                  <a:lnTo>
                    <a:pt x="6" y="22"/>
                  </a:lnTo>
                  <a:lnTo>
                    <a:pt x="7" y="22"/>
                  </a:lnTo>
                  <a:lnTo>
                    <a:pt x="8" y="22"/>
                  </a:lnTo>
                  <a:lnTo>
                    <a:pt x="8" y="22"/>
                  </a:lnTo>
                  <a:lnTo>
                    <a:pt x="9" y="22"/>
                  </a:lnTo>
                  <a:lnTo>
                    <a:pt x="9" y="22"/>
                  </a:lnTo>
                  <a:lnTo>
                    <a:pt x="10" y="22"/>
                  </a:lnTo>
                  <a:lnTo>
                    <a:pt x="10" y="22"/>
                  </a:lnTo>
                  <a:lnTo>
                    <a:pt x="11" y="22"/>
                  </a:lnTo>
                  <a:lnTo>
                    <a:pt x="12" y="22"/>
                  </a:lnTo>
                  <a:lnTo>
                    <a:pt x="12" y="22"/>
                  </a:lnTo>
                  <a:lnTo>
                    <a:pt x="13" y="22"/>
                  </a:lnTo>
                  <a:lnTo>
                    <a:pt x="14" y="22"/>
                  </a:lnTo>
                  <a:lnTo>
                    <a:pt x="14" y="22"/>
                  </a:lnTo>
                  <a:lnTo>
                    <a:pt x="15" y="22"/>
                  </a:lnTo>
                  <a:lnTo>
                    <a:pt x="15" y="22"/>
                  </a:lnTo>
                  <a:lnTo>
                    <a:pt x="16" y="22"/>
                  </a:lnTo>
                  <a:lnTo>
                    <a:pt x="16" y="22"/>
                  </a:lnTo>
                  <a:lnTo>
                    <a:pt x="17" y="22"/>
                  </a:lnTo>
                  <a:lnTo>
                    <a:pt x="17" y="22"/>
                  </a:lnTo>
                  <a:lnTo>
                    <a:pt x="18" y="22"/>
                  </a:lnTo>
                  <a:lnTo>
                    <a:pt x="19" y="22"/>
                  </a:lnTo>
                  <a:lnTo>
                    <a:pt x="19" y="22"/>
                  </a:lnTo>
                  <a:lnTo>
                    <a:pt x="19" y="21"/>
                  </a:lnTo>
                  <a:lnTo>
                    <a:pt x="19" y="20"/>
                  </a:lnTo>
                  <a:lnTo>
                    <a:pt x="19" y="20"/>
                  </a:lnTo>
                  <a:lnTo>
                    <a:pt x="19" y="19"/>
                  </a:lnTo>
                  <a:lnTo>
                    <a:pt x="19" y="18"/>
                  </a:lnTo>
                  <a:lnTo>
                    <a:pt x="20" y="17"/>
                  </a:lnTo>
                  <a:lnTo>
                    <a:pt x="20" y="17"/>
                  </a:lnTo>
                  <a:lnTo>
                    <a:pt x="20" y="16"/>
                  </a:lnTo>
                  <a:lnTo>
                    <a:pt x="20" y="15"/>
                  </a:lnTo>
                  <a:lnTo>
                    <a:pt x="20" y="15"/>
                  </a:lnTo>
                  <a:lnTo>
                    <a:pt x="20" y="14"/>
                  </a:lnTo>
                  <a:lnTo>
                    <a:pt x="20" y="13"/>
                  </a:lnTo>
                  <a:lnTo>
                    <a:pt x="20" y="13"/>
                  </a:lnTo>
                  <a:lnTo>
                    <a:pt x="20" y="12"/>
                  </a:lnTo>
                  <a:lnTo>
                    <a:pt x="20" y="11"/>
                  </a:lnTo>
                  <a:lnTo>
                    <a:pt x="20" y="11"/>
                  </a:lnTo>
                  <a:lnTo>
                    <a:pt x="20" y="10"/>
                  </a:lnTo>
                  <a:lnTo>
                    <a:pt x="20" y="9"/>
                  </a:lnTo>
                  <a:lnTo>
                    <a:pt x="20" y="9"/>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0" y="0"/>
                  </a:lnTo>
                  <a:lnTo>
                    <a:pt x="10" y="0"/>
                  </a:lnTo>
                  <a:lnTo>
                    <a:pt x="9" y="0"/>
                  </a:lnTo>
                  <a:lnTo>
                    <a:pt x="8" y="0"/>
                  </a:lnTo>
                  <a:lnTo>
                    <a:pt x="8" y="0"/>
                  </a:lnTo>
                  <a:lnTo>
                    <a:pt x="7" y="0"/>
                  </a:lnTo>
                  <a:lnTo>
                    <a:pt x="6" y="0"/>
                  </a:lnTo>
                  <a:lnTo>
                    <a:pt x="6" y="0"/>
                  </a:lnTo>
                  <a:lnTo>
                    <a:pt x="5" y="0"/>
                  </a:lnTo>
                  <a:lnTo>
                    <a:pt x="5" y="0"/>
                  </a:lnTo>
                  <a:lnTo>
                    <a:pt x="4" y="0"/>
                  </a:lnTo>
                  <a:lnTo>
                    <a:pt x="3" y="0"/>
                  </a:lnTo>
                  <a:lnTo>
                    <a:pt x="3" y="0"/>
                  </a:lnTo>
                  <a:lnTo>
                    <a:pt x="2" y="0"/>
                  </a:lnTo>
                  <a:lnTo>
                    <a:pt x="2" y="0"/>
                  </a:lnTo>
                  <a:lnTo>
                    <a:pt x="1" y="0"/>
                  </a:lnTo>
                  <a:lnTo>
                    <a:pt x="1" y="0"/>
                  </a:lnTo>
                  <a:lnTo>
                    <a:pt x="0"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28" name="Freeform 1131"/>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29" name="Freeform 1132"/>
            <p:cNvSpPr>
              <a:spLocks/>
            </p:cNvSpPr>
            <p:nvPr/>
          </p:nvSpPr>
          <p:spPr bwMode="auto">
            <a:xfrm>
              <a:off x="1480" y="3295"/>
              <a:ext cx="20" cy="23"/>
            </a:xfrm>
            <a:custGeom>
              <a:avLst/>
              <a:gdLst>
                <a:gd name="T0" fmla="*/ 1 w 20"/>
                <a:gd name="T1" fmla="*/ 2 h 23"/>
                <a:gd name="T2" fmla="*/ 1 w 20"/>
                <a:gd name="T3" fmla="*/ 3 h 23"/>
                <a:gd name="T4" fmla="*/ 1 w 20"/>
                <a:gd name="T5" fmla="*/ 5 h 23"/>
                <a:gd name="T6" fmla="*/ 1 w 20"/>
                <a:gd name="T7" fmla="*/ 6 h 23"/>
                <a:gd name="T8" fmla="*/ 0 w 20"/>
                <a:gd name="T9" fmla="*/ 8 h 23"/>
                <a:gd name="T10" fmla="*/ 0 w 20"/>
                <a:gd name="T11" fmla="*/ 9 h 23"/>
                <a:gd name="T12" fmla="*/ 0 w 20"/>
                <a:gd name="T13" fmla="*/ 10 h 23"/>
                <a:gd name="T14" fmla="*/ 0 w 20"/>
                <a:gd name="T15" fmla="*/ 12 h 23"/>
                <a:gd name="T16" fmla="*/ 0 w 20"/>
                <a:gd name="T17" fmla="*/ 13 h 23"/>
                <a:gd name="T18" fmla="*/ 0 w 20"/>
                <a:gd name="T19" fmla="*/ 14 h 23"/>
                <a:gd name="T20" fmla="*/ 0 w 20"/>
                <a:gd name="T21" fmla="*/ 16 h 23"/>
                <a:gd name="T22" fmla="*/ 0 w 20"/>
                <a:gd name="T23" fmla="*/ 17 h 23"/>
                <a:gd name="T24" fmla="*/ 0 w 20"/>
                <a:gd name="T25" fmla="*/ 19 h 23"/>
                <a:gd name="T26" fmla="*/ 0 w 20"/>
                <a:gd name="T27" fmla="*/ 20 h 23"/>
                <a:gd name="T28" fmla="*/ 1 w 20"/>
                <a:gd name="T29" fmla="*/ 21 h 23"/>
                <a:gd name="T30" fmla="*/ 1 w 20"/>
                <a:gd name="T31" fmla="*/ 23 h 23"/>
                <a:gd name="T32" fmla="*/ 19 w 20"/>
                <a:gd name="T33" fmla="*/ 23 h 23"/>
                <a:gd name="T34" fmla="*/ 20 w 20"/>
                <a:gd name="T35" fmla="*/ 21 h 23"/>
                <a:gd name="T36" fmla="*/ 20 w 20"/>
                <a:gd name="T37" fmla="*/ 20 h 23"/>
                <a:gd name="T38" fmla="*/ 20 w 20"/>
                <a:gd name="T39" fmla="*/ 18 h 23"/>
                <a:gd name="T40" fmla="*/ 20 w 20"/>
                <a:gd name="T41" fmla="*/ 17 h 23"/>
                <a:gd name="T42" fmla="*/ 20 w 20"/>
                <a:gd name="T43" fmla="*/ 15 h 23"/>
                <a:gd name="T44" fmla="*/ 20 w 20"/>
                <a:gd name="T45" fmla="*/ 14 h 23"/>
                <a:gd name="T46" fmla="*/ 20 w 20"/>
                <a:gd name="T47" fmla="*/ 12 h 23"/>
                <a:gd name="T48" fmla="*/ 20 w 20"/>
                <a:gd name="T49" fmla="*/ 11 h 23"/>
                <a:gd name="T50" fmla="*/ 20 w 20"/>
                <a:gd name="T51" fmla="*/ 10 h 23"/>
                <a:gd name="T52" fmla="*/ 20 w 20"/>
                <a:gd name="T53" fmla="*/ 8 h 23"/>
                <a:gd name="T54" fmla="*/ 19 w 20"/>
                <a:gd name="T55" fmla="*/ 7 h 23"/>
                <a:gd name="T56" fmla="*/ 19 w 20"/>
                <a:gd name="T57" fmla="*/ 5 h 23"/>
                <a:gd name="T58" fmla="*/ 19 w 20"/>
                <a:gd name="T59" fmla="*/ 4 h 23"/>
                <a:gd name="T60" fmla="*/ 19 w 20"/>
                <a:gd name="T61" fmla="*/ 3 h 23"/>
                <a:gd name="T62" fmla="*/ 19 w 20"/>
                <a:gd name="T63" fmla="*/ 2 h 23"/>
                <a:gd name="T64" fmla="*/ 20 w 20"/>
                <a:gd name="T65" fmla="*/ 1 h 23"/>
                <a:gd name="T66" fmla="*/ 18 w 20"/>
                <a:gd name="T67" fmla="*/ 1 h 23"/>
                <a:gd name="T68" fmla="*/ 17 w 20"/>
                <a:gd name="T69" fmla="*/ 0 h 23"/>
                <a:gd name="T70" fmla="*/ 16 w 20"/>
                <a:gd name="T71" fmla="*/ 0 h 23"/>
                <a:gd name="T72" fmla="*/ 15 w 20"/>
                <a:gd name="T73" fmla="*/ 1 h 23"/>
                <a:gd name="T74" fmla="*/ 14 w 20"/>
                <a:gd name="T75" fmla="*/ 1 h 23"/>
                <a:gd name="T76" fmla="*/ 12 w 20"/>
                <a:gd name="T77" fmla="*/ 1 h 23"/>
                <a:gd name="T78" fmla="*/ 11 w 20"/>
                <a:gd name="T79" fmla="*/ 1 h 23"/>
                <a:gd name="T80" fmla="*/ 10 w 20"/>
                <a:gd name="T81" fmla="*/ 1 h 23"/>
                <a:gd name="T82" fmla="*/ 9 w 20"/>
                <a:gd name="T83" fmla="*/ 1 h 23"/>
                <a:gd name="T84" fmla="*/ 8 w 20"/>
                <a:gd name="T85" fmla="*/ 1 h 23"/>
                <a:gd name="T86" fmla="*/ 7 w 20"/>
                <a:gd name="T87" fmla="*/ 1 h 23"/>
                <a:gd name="T88" fmla="*/ 6 w 20"/>
                <a:gd name="T89" fmla="*/ 1 h 23"/>
                <a:gd name="T90" fmla="*/ 5 w 20"/>
                <a:gd name="T91" fmla="*/ 1 h 23"/>
                <a:gd name="T92" fmla="*/ 3 w 20"/>
                <a:gd name="T93" fmla="*/ 2 h 23"/>
                <a:gd name="T94" fmla="*/ 2 w 20"/>
                <a:gd name="T95" fmla="*/ 2 h 23"/>
                <a:gd name="T96" fmla="*/ 1 w 20"/>
                <a:gd name="T9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3">
                  <a:moveTo>
                    <a:pt x="1" y="2"/>
                  </a:moveTo>
                  <a:lnTo>
                    <a:pt x="1" y="2"/>
                  </a:lnTo>
                  <a:lnTo>
                    <a:pt x="1" y="3"/>
                  </a:lnTo>
                  <a:lnTo>
                    <a:pt x="1" y="3"/>
                  </a:lnTo>
                  <a:lnTo>
                    <a:pt x="1" y="4"/>
                  </a:lnTo>
                  <a:lnTo>
                    <a:pt x="1" y="5"/>
                  </a:lnTo>
                  <a:lnTo>
                    <a:pt x="1" y="5"/>
                  </a:lnTo>
                  <a:lnTo>
                    <a:pt x="1" y="6"/>
                  </a:lnTo>
                  <a:lnTo>
                    <a:pt x="0" y="7"/>
                  </a:lnTo>
                  <a:lnTo>
                    <a:pt x="0" y="8"/>
                  </a:lnTo>
                  <a:lnTo>
                    <a:pt x="0" y="8"/>
                  </a:lnTo>
                  <a:lnTo>
                    <a:pt x="0" y="9"/>
                  </a:lnTo>
                  <a:lnTo>
                    <a:pt x="0" y="10"/>
                  </a:lnTo>
                  <a:lnTo>
                    <a:pt x="0" y="10"/>
                  </a:lnTo>
                  <a:lnTo>
                    <a:pt x="0" y="11"/>
                  </a:lnTo>
                  <a:lnTo>
                    <a:pt x="0" y="12"/>
                  </a:lnTo>
                  <a:lnTo>
                    <a:pt x="0" y="12"/>
                  </a:lnTo>
                  <a:lnTo>
                    <a:pt x="0" y="13"/>
                  </a:lnTo>
                  <a:lnTo>
                    <a:pt x="0" y="14"/>
                  </a:lnTo>
                  <a:lnTo>
                    <a:pt x="0" y="14"/>
                  </a:lnTo>
                  <a:lnTo>
                    <a:pt x="0" y="15"/>
                  </a:lnTo>
                  <a:lnTo>
                    <a:pt x="0" y="16"/>
                  </a:lnTo>
                  <a:lnTo>
                    <a:pt x="0" y="17"/>
                  </a:lnTo>
                  <a:lnTo>
                    <a:pt x="0" y="17"/>
                  </a:lnTo>
                  <a:lnTo>
                    <a:pt x="0" y="18"/>
                  </a:lnTo>
                  <a:lnTo>
                    <a:pt x="0" y="19"/>
                  </a:lnTo>
                  <a:lnTo>
                    <a:pt x="0" y="20"/>
                  </a:lnTo>
                  <a:lnTo>
                    <a:pt x="0" y="20"/>
                  </a:lnTo>
                  <a:lnTo>
                    <a:pt x="1" y="21"/>
                  </a:lnTo>
                  <a:lnTo>
                    <a:pt x="1" y="21"/>
                  </a:lnTo>
                  <a:lnTo>
                    <a:pt x="1" y="22"/>
                  </a:lnTo>
                  <a:lnTo>
                    <a:pt x="1" y="23"/>
                  </a:lnTo>
                  <a:lnTo>
                    <a:pt x="1" y="23"/>
                  </a:lnTo>
                  <a:lnTo>
                    <a:pt x="19" y="23"/>
                  </a:lnTo>
                  <a:lnTo>
                    <a:pt x="19" y="22"/>
                  </a:lnTo>
                  <a:lnTo>
                    <a:pt x="20" y="21"/>
                  </a:lnTo>
                  <a:lnTo>
                    <a:pt x="20" y="20"/>
                  </a:lnTo>
                  <a:lnTo>
                    <a:pt x="20" y="20"/>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19" y="7"/>
                  </a:lnTo>
                  <a:lnTo>
                    <a:pt x="19" y="6"/>
                  </a:lnTo>
                  <a:lnTo>
                    <a:pt x="19" y="5"/>
                  </a:lnTo>
                  <a:lnTo>
                    <a:pt x="19" y="5"/>
                  </a:lnTo>
                  <a:lnTo>
                    <a:pt x="19" y="4"/>
                  </a:lnTo>
                  <a:lnTo>
                    <a:pt x="19" y="4"/>
                  </a:lnTo>
                  <a:lnTo>
                    <a:pt x="19" y="3"/>
                  </a:lnTo>
                  <a:lnTo>
                    <a:pt x="19" y="3"/>
                  </a:lnTo>
                  <a:lnTo>
                    <a:pt x="19" y="2"/>
                  </a:lnTo>
                  <a:lnTo>
                    <a:pt x="20" y="1"/>
                  </a:lnTo>
                  <a:lnTo>
                    <a:pt x="20" y="1"/>
                  </a:lnTo>
                  <a:lnTo>
                    <a:pt x="19" y="1"/>
                  </a:lnTo>
                  <a:lnTo>
                    <a:pt x="18" y="1"/>
                  </a:lnTo>
                  <a:lnTo>
                    <a:pt x="18" y="1"/>
                  </a:lnTo>
                  <a:lnTo>
                    <a:pt x="17" y="0"/>
                  </a:lnTo>
                  <a:lnTo>
                    <a:pt x="17" y="0"/>
                  </a:lnTo>
                  <a:lnTo>
                    <a:pt x="16" y="0"/>
                  </a:lnTo>
                  <a:lnTo>
                    <a:pt x="16" y="1"/>
                  </a:lnTo>
                  <a:lnTo>
                    <a:pt x="15" y="1"/>
                  </a:lnTo>
                  <a:lnTo>
                    <a:pt x="15" y="1"/>
                  </a:lnTo>
                  <a:lnTo>
                    <a:pt x="14" y="1"/>
                  </a:lnTo>
                  <a:lnTo>
                    <a:pt x="13" y="1"/>
                  </a:lnTo>
                  <a:lnTo>
                    <a:pt x="12" y="1"/>
                  </a:lnTo>
                  <a:lnTo>
                    <a:pt x="12" y="1"/>
                  </a:lnTo>
                  <a:lnTo>
                    <a:pt x="11" y="1"/>
                  </a:lnTo>
                  <a:lnTo>
                    <a:pt x="11" y="1"/>
                  </a:lnTo>
                  <a:lnTo>
                    <a:pt x="10" y="1"/>
                  </a:lnTo>
                  <a:lnTo>
                    <a:pt x="10" y="1"/>
                  </a:lnTo>
                  <a:lnTo>
                    <a:pt x="9" y="1"/>
                  </a:lnTo>
                  <a:lnTo>
                    <a:pt x="9" y="1"/>
                  </a:lnTo>
                  <a:lnTo>
                    <a:pt x="8" y="1"/>
                  </a:lnTo>
                  <a:lnTo>
                    <a:pt x="7" y="1"/>
                  </a:lnTo>
                  <a:lnTo>
                    <a:pt x="7" y="1"/>
                  </a:lnTo>
                  <a:lnTo>
                    <a:pt x="6" y="1"/>
                  </a:lnTo>
                  <a:lnTo>
                    <a:pt x="6" y="1"/>
                  </a:lnTo>
                  <a:lnTo>
                    <a:pt x="5" y="1"/>
                  </a:lnTo>
                  <a:lnTo>
                    <a:pt x="5" y="1"/>
                  </a:lnTo>
                  <a:lnTo>
                    <a:pt x="4" y="2"/>
                  </a:lnTo>
                  <a:lnTo>
                    <a:pt x="3" y="2"/>
                  </a:lnTo>
                  <a:lnTo>
                    <a:pt x="3" y="2"/>
                  </a:lnTo>
                  <a:lnTo>
                    <a:pt x="2" y="2"/>
                  </a:lnTo>
                  <a:lnTo>
                    <a:pt x="1" y="2"/>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30" name="Freeform 1133"/>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31" name="Freeform 1134"/>
            <p:cNvSpPr>
              <a:spLocks/>
            </p:cNvSpPr>
            <p:nvPr/>
          </p:nvSpPr>
          <p:spPr bwMode="auto">
            <a:xfrm>
              <a:off x="1595" y="3289"/>
              <a:ext cx="20" cy="24"/>
            </a:xfrm>
            <a:custGeom>
              <a:avLst/>
              <a:gdLst>
                <a:gd name="T0" fmla="*/ 0 w 20"/>
                <a:gd name="T1" fmla="*/ 2 h 24"/>
                <a:gd name="T2" fmla="*/ 0 w 20"/>
                <a:gd name="T3" fmla="*/ 3 h 24"/>
                <a:gd name="T4" fmla="*/ 0 w 20"/>
                <a:gd name="T5" fmla="*/ 5 h 24"/>
                <a:gd name="T6" fmla="*/ 0 w 20"/>
                <a:gd name="T7" fmla="*/ 6 h 24"/>
                <a:gd name="T8" fmla="*/ 0 w 20"/>
                <a:gd name="T9" fmla="*/ 7 h 24"/>
                <a:gd name="T10" fmla="*/ 0 w 20"/>
                <a:gd name="T11" fmla="*/ 9 h 24"/>
                <a:gd name="T12" fmla="*/ 0 w 20"/>
                <a:gd name="T13" fmla="*/ 10 h 24"/>
                <a:gd name="T14" fmla="*/ 0 w 20"/>
                <a:gd name="T15" fmla="*/ 11 h 24"/>
                <a:gd name="T16" fmla="*/ 0 w 20"/>
                <a:gd name="T17" fmla="*/ 13 h 24"/>
                <a:gd name="T18" fmla="*/ 0 w 20"/>
                <a:gd name="T19" fmla="*/ 15 h 24"/>
                <a:gd name="T20" fmla="*/ 0 w 20"/>
                <a:gd name="T21" fmla="*/ 16 h 24"/>
                <a:gd name="T22" fmla="*/ 0 w 20"/>
                <a:gd name="T23" fmla="*/ 18 h 24"/>
                <a:gd name="T24" fmla="*/ 0 w 20"/>
                <a:gd name="T25" fmla="*/ 19 h 24"/>
                <a:gd name="T26" fmla="*/ 0 w 20"/>
                <a:gd name="T27" fmla="*/ 20 h 24"/>
                <a:gd name="T28" fmla="*/ 0 w 20"/>
                <a:gd name="T29" fmla="*/ 22 h 24"/>
                <a:gd name="T30" fmla="*/ 0 w 20"/>
                <a:gd name="T31" fmla="*/ 23 h 24"/>
                <a:gd name="T32" fmla="*/ 19 w 20"/>
                <a:gd name="T33" fmla="*/ 23 h 24"/>
                <a:gd name="T34" fmla="*/ 19 w 20"/>
                <a:gd name="T35" fmla="*/ 22 h 24"/>
                <a:gd name="T36" fmla="*/ 19 w 20"/>
                <a:gd name="T37" fmla="*/ 20 h 24"/>
                <a:gd name="T38" fmla="*/ 19 w 20"/>
                <a:gd name="T39" fmla="*/ 19 h 24"/>
                <a:gd name="T40" fmla="*/ 19 w 20"/>
                <a:gd name="T41" fmla="*/ 18 h 24"/>
                <a:gd name="T42" fmla="*/ 19 w 20"/>
                <a:gd name="T43" fmla="*/ 16 h 24"/>
                <a:gd name="T44" fmla="*/ 20 w 20"/>
                <a:gd name="T45" fmla="*/ 15 h 24"/>
                <a:gd name="T46" fmla="*/ 20 w 20"/>
                <a:gd name="T47" fmla="*/ 13 h 24"/>
                <a:gd name="T48" fmla="*/ 20 w 20"/>
                <a:gd name="T49" fmla="*/ 11 h 24"/>
                <a:gd name="T50" fmla="*/ 20 w 20"/>
                <a:gd name="T51" fmla="*/ 10 h 24"/>
                <a:gd name="T52" fmla="*/ 20 w 20"/>
                <a:gd name="T53" fmla="*/ 9 h 24"/>
                <a:gd name="T54" fmla="*/ 20 w 20"/>
                <a:gd name="T55" fmla="*/ 7 h 24"/>
                <a:gd name="T56" fmla="*/ 20 w 20"/>
                <a:gd name="T57" fmla="*/ 6 h 24"/>
                <a:gd name="T58" fmla="*/ 19 w 20"/>
                <a:gd name="T59" fmla="*/ 5 h 24"/>
                <a:gd name="T60" fmla="*/ 19 w 20"/>
                <a:gd name="T61" fmla="*/ 3 h 24"/>
                <a:gd name="T62" fmla="*/ 19 w 20"/>
                <a:gd name="T63" fmla="*/ 2 h 24"/>
                <a:gd name="T64" fmla="*/ 19 w 20"/>
                <a:gd name="T65" fmla="*/ 1 h 24"/>
                <a:gd name="T66" fmla="*/ 0 w 20"/>
                <a:gd name="T6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4">
                  <a:moveTo>
                    <a:pt x="0" y="1"/>
                  </a:moveTo>
                  <a:lnTo>
                    <a:pt x="0" y="2"/>
                  </a:lnTo>
                  <a:lnTo>
                    <a:pt x="0" y="3"/>
                  </a:lnTo>
                  <a:lnTo>
                    <a:pt x="0" y="3"/>
                  </a:lnTo>
                  <a:lnTo>
                    <a:pt x="0" y="4"/>
                  </a:lnTo>
                  <a:lnTo>
                    <a:pt x="0" y="5"/>
                  </a:lnTo>
                  <a:lnTo>
                    <a:pt x="0" y="5"/>
                  </a:lnTo>
                  <a:lnTo>
                    <a:pt x="0" y="6"/>
                  </a:lnTo>
                  <a:lnTo>
                    <a:pt x="0" y="7"/>
                  </a:lnTo>
                  <a:lnTo>
                    <a:pt x="0" y="7"/>
                  </a:lnTo>
                  <a:lnTo>
                    <a:pt x="0" y="8"/>
                  </a:lnTo>
                  <a:lnTo>
                    <a:pt x="0" y="9"/>
                  </a:lnTo>
                  <a:lnTo>
                    <a:pt x="0" y="9"/>
                  </a:lnTo>
                  <a:lnTo>
                    <a:pt x="0" y="10"/>
                  </a:lnTo>
                  <a:lnTo>
                    <a:pt x="0" y="11"/>
                  </a:lnTo>
                  <a:lnTo>
                    <a:pt x="0" y="11"/>
                  </a:lnTo>
                  <a:lnTo>
                    <a:pt x="0" y="12"/>
                  </a:lnTo>
                  <a:lnTo>
                    <a:pt x="0" y="13"/>
                  </a:lnTo>
                  <a:lnTo>
                    <a:pt x="0" y="14"/>
                  </a:lnTo>
                  <a:lnTo>
                    <a:pt x="0" y="15"/>
                  </a:lnTo>
                  <a:lnTo>
                    <a:pt x="0" y="15"/>
                  </a:lnTo>
                  <a:lnTo>
                    <a:pt x="0" y="16"/>
                  </a:lnTo>
                  <a:lnTo>
                    <a:pt x="0" y="17"/>
                  </a:lnTo>
                  <a:lnTo>
                    <a:pt x="0" y="18"/>
                  </a:lnTo>
                  <a:lnTo>
                    <a:pt x="0" y="18"/>
                  </a:lnTo>
                  <a:lnTo>
                    <a:pt x="0" y="19"/>
                  </a:lnTo>
                  <a:lnTo>
                    <a:pt x="0" y="20"/>
                  </a:lnTo>
                  <a:lnTo>
                    <a:pt x="0" y="20"/>
                  </a:lnTo>
                  <a:lnTo>
                    <a:pt x="0" y="21"/>
                  </a:lnTo>
                  <a:lnTo>
                    <a:pt x="0" y="22"/>
                  </a:lnTo>
                  <a:lnTo>
                    <a:pt x="0" y="22"/>
                  </a:lnTo>
                  <a:lnTo>
                    <a:pt x="0" y="23"/>
                  </a:lnTo>
                  <a:lnTo>
                    <a:pt x="0" y="24"/>
                  </a:lnTo>
                  <a:lnTo>
                    <a:pt x="19" y="23"/>
                  </a:lnTo>
                  <a:lnTo>
                    <a:pt x="19" y="22"/>
                  </a:lnTo>
                  <a:lnTo>
                    <a:pt x="19" y="22"/>
                  </a:lnTo>
                  <a:lnTo>
                    <a:pt x="19" y="21"/>
                  </a:lnTo>
                  <a:lnTo>
                    <a:pt x="19" y="20"/>
                  </a:lnTo>
                  <a:lnTo>
                    <a:pt x="19" y="20"/>
                  </a:lnTo>
                  <a:lnTo>
                    <a:pt x="19" y="19"/>
                  </a:lnTo>
                  <a:lnTo>
                    <a:pt x="19" y="18"/>
                  </a:lnTo>
                  <a:lnTo>
                    <a:pt x="19" y="18"/>
                  </a:lnTo>
                  <a:lnTo>
                    <a:pt x="19" y="17"/>
                  </a:lnTo>
                  <a:lnTo>
                    <a:pt x="19" y="16"/>
                  </a:lnTo>
                  <a:lnTo>
                    <a:pt x="19" y="15"/>
                  </a:lnTo>
                  <a:lnTo>
                    <a:pt x="20" y="15"/>
                  </a:lnTo>
                  <a:lnTo>
                    <a:pt x="20" y="14"/>
                  </a:lnTo>
                  <a:lnTo>
                    <a:pt x="20" y="13"/>
                  </a:lnTo>
                  <a:lnTo>
                    <a:pt x="20" y="12"/>
                  </a:lnTo>
                  <a:lnTo>
                    <a:pt x="20" y="11"/>
                  </a:lnTo>
                  <a:lnTo>
                    <a:pt x="20" y="11"/>
                  </a:lnTo>
                  <a:lnTo>
                    <a:pt x="20" y="10"/>
                  </a:lnTo>
                  <a:lnTo>
                    <a:pt x="20" y="9"/>
                  </a:lnTo>
                  <a:lnTo>
                    <a:pt x="20" y="9"/>
                  </a:lnTo>
                  <a:lnTo>
                    <a:pt x="20" y="8"/>
                  </a:lnTo>
                  <a:lnTo>
                    <a:pt x="20" y="7"/>
                  </a:lnTo>
                  <a:lnTo>
                    <a:pt x="20" y="7"/>
                  </a:lnTo>
                  <a:lnTo>
                    <a:pt x="20" y="6"/>
                  </a:lnTo>
                  <a:lnTo>
                    <a:pt x="20" y="5"/>
                  </a:lnTo>
                  <a:lnTo>
                    <a:pt x="19" y="5"/>
                  </a:lnTo>
                  <a:lnTo>
                    <a:pt x="19" y="4"/>
                  </a:lnTo>
                  <a:lnTo>
                    <a:pt x="19" y="3"/>
                  </a:lnTo>
                  <a:lnTo>
                    <a:pt x="19" y="3"/>
                  </a:lnTo>
                  <a:lnTo>
                    <a:pt x="19" y="2"/>
                  </a:lnTo>
                  <a:lnTo>
                    <a:pt x="19" y="1"/>
                  </a:lnTo>
                  <a:lnTo>
                    <a:pt x="19" y="1"/>
                  </a:lnTo>
                  <a:lnTo>
                    <a:pt x="19" y="0"/>
                  </a:lnTo>
                  <a:lnTo>
                    <a:pt x="0"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32" name="Freeform 1135"/>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33" name="Freeform 1136"/>
            <p:cNvSpPr>
              <a:spLocks/>
            </p:cNvSpPr>
            <p:nvPr/>
          </p:nvSpPr>
          <p:spPr bwMode="auto">
            <a:xfrm>
              <a:off x="1573" y="3290"/>
              <a:ext cx="20" cy="24"/>
            </a:xfrm>
            <a:custGeom>
              <a:avLst/>
              <a:gdLst>
                <a:gd name="T0" fmla="*/ 0 w 20"/>
                <a:gd name="T1" fmla="*/ 24 h 24"/>
                <a:gd name="T2" fmla="*/ 20 w 20"/>
                <a:gd name="T3" fmla="*/ 23 h 24"/>
                <a:gd name="T4" fmla="*/ 20 w 20"/>
                <a:gd name="T5" fmla="*/ 22 h 24"/>
                <a:gd name="T6" fmla="*/ 20 w 20"/>
                <a:gd name="T7" fmla="*/ 21 h 24"/>
                <a:gd name="T8" fmla="*/ 20 w 20"/>
                <a:gd name="T9" fmla="*/ 21 h 24"/>
                <a:gd name="T10" fmla="*/ 20 w 20"/>
                <a:gd name="T11" fmla="*/ 20 h 24"/>
                <a:gd name="T12" fmla="*/ 20 w 20"/>
                <a:gd name="T13" fmla="*/ 19 h 24"/>
                <a:gd name="T14" fmla="*/ 20 w 20"/>
                <a:gd name="T15" fmla="*/ 19 h 24"/>
                <a:gd name="T16" fmla="*/ 20 w 20"/>
                <a:gd name="T17" fmla="*/ 18 h 24"/>
                <a:gd name="T18" fmla="*/ 20 w 20"/>
                <a:gd name="T19" fmla="*/ 17 h 24"/>
                <a:gd name="T20" fmla="*/ 20 w 20"/>
                <a:gd name="T21" fmla="*/ 17 h 24"/>
                <a:gd name="T22" fmla="*/ 20 w 20"/>
                <a:gd name="T23" fmla="*/ 16 h 24"/>
                <a:gd name="T24" fmla="*/ 20 w 20"/>
                <a:gd name="T25" fmla="*/ 15 h 24"/>
                <a:gd name="T26" fmla="*/ 20 w 20"/>
                <a:gd name="T27" fmla="*/ 14 h 24"/>
                <a:gd name="T28" fmla="*/ 20 w 20"/>
                <a:gd name="T29" fmla="*/ 14 h 24"/>
                <a:gd name="T30" fmla="*/ 20 w 20"/>
                <a:gd name="T31" fmla="*/ 13 h 24"/>
                <a:gd name="T32" fmla="*/ 20 w 20"/>
                <a:gd name="T33" fmla="*/ 12 h 24"/>
                <a:gd name="T34" fmla="*/ 20 w 20"/>
                <a:gd name="T35" fmla="*/ 11 h 24"/>
                <a:gd name="T36" fmla="*/ 20 w 20"/>
                <a:gd name="T37" fmla="*/ 10 h 24"/>
                <a:gd name="T38" fmla="*/ 20 w 20"/>
                <a:gd name="T39" fmla="*/ 10 h 24"/>
                <a:gd name="T40" fmla="*/ 20 w 20"/>
                <a:gd name="T41" fmla="*/ 9 h 24"/>
                <a:gd name="T42" fmla="*/ 20 w 20"/>
                <a:gd name="T43" fmla="*/ 8 h 24"/>
                <a:gd name="T44" fmla="*/ 20 w 20"/>
                <a:gd name="T45" fmla="*/ 8 h 24"/>
                <a:gd name="T46" fmla="*/ 20 w 20"/>
                <a:gd name="T47" fmla="*/ 7 h 24"/>
                <a:gd name="T48" fmla="*/ 20 w 20"/>
                <a:gd name="T49" fmla="*/ 6 h 24"/>
                <a:gd name="T50" fmla="*/ 20 w 20"/>
                <a:gd name="T51" fmla="*/ 6 h 24"/>
                <a:gd name="T52" fmla="*/ 20 w 20"/>
                <a:gd name="T53" fmla="*/ 5 h 24"/>
                <a:gd name="T54" fmla="*/ 20 w 20"/>
                <a:gd name="T55" fmla="*/ 4 h 24"/>
                <a:gd name="T56" fmla="*/ 20 w 20"/>
                <a:gd name="T57" fmla="*/ 4 h 24"/>
                <a:gd name="T58" fmla="*/ 20 w 20"/>
                <a:gd name="T59" fmla="*/ 3 h 24"/>
                <a:gd name="T60" fmla="*/ 20 w 20"/>
                <a:gd name="T61" fmla="*/ 2 h 24"/>
                <a:gd name="T62" fmla="*/ 20 w 20"/>
                <a:gd name="T63" fmla="*/ 2 h 24"/>
                <a:gd name="T64" fmla="*/ 20 w 20"/>
                <a:gd name="T65" fmla="*/ 1 h 24"/>
                <a:gd name="T66" fmla="*/ 20 w 20"/>
                <a:gd name="T67" fmla="*/ 0 h 24"/>
                <a:gd name="T68" fmla="*/ 1 w 20"/>
                <a:gd name="T69" fmla="*/ 1 h 24"/>
                <a:gd name="T70" fmla="*/ 0 w 20"/>
                <a:gd name="T7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24">
                  <a:moveTo>
                    <a:pt x="0" y="24"/>
                  </a:moveTo>
                  <a:lnTo>
                    <a:pt x="20" y="23"/>
                  </a:lnTo>
                  <a:lnTo>
                    <a:pt x="20" y="22"/>
                  </a:lnTo>
                  <a:lnTo>
                    <a:pt x="20" y="21"/>
                  </a:lnTo>
                  <a:lnTo>
                    <a:pt x="20" y="21"/>
                  </a:lnTo>
                  <a:lnTo>
                    <a:pt x="20" y="20"/>
                  </a:lnTo>
                  <a:lnTo>
                    <a:pt x="20" y="19"/>
                  </a:lnTo>
                  <a:lnTo>
                    <a:pt x="20" y="19"/>
                  </a:lnTo>
                  <a:lnTo>
                    <a:pt x="20" y="18"/>
                  </a:lnTo>
                  <a:lnTo>
                    <a:pt x="20" y="17"/>
                  </a:lnTo>
                  <a:lnTo>
                    <a:pt x="20" y="17"/>
                  </a:lnTo>
                  <a:lnTo>
                    <a:pt x="20" y="16"/>
                  </a:lnTo>
                  <a:lnTo>
                    <a:pt x="20" y="15"/>
                  </a:lnTo>
                  <a:lnTo>
                    <a:pt x="20" y="14"/>
                  </a:lnTo>
                  <a:lnTo>
                    <a:pt x="20" y="14"/>
                  </a:lnTo>
                  <a:lnTo>
                    <a:pt x="20" y="13"/>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4"/>
                  </a:lnTo>
                  <a:lnTo>
                    <a:pt x="20" y="3"/>
                  </a:lnTo>
                  <a:lnTo>
                    <a:pt x="20" y="2"/>
                  </a:lnTo>
                  <a:lnTo>
                    <a:pt x="20" y="2"/>
                  </a:lnTo>
                  <a:lnTo>
                    <a:pt x="20" y="1"/>
                  </a:lnTo>
                  <a:lnTo>
                    <a:pt x="20" y="0"/>
                  </a:lnTo>
                  <a:lnTo>
                    <a:pt x="1" y="1"/>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34" name="Freeform 1137"/>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35" name="Freeform 1138"/>
            <p:cNvSpPr>
              <a:spLocks/>
            </p:cNvSpPr>
            <p:nvPr/>
          </p:nvSpPr>
          <p:spPr bwMode="auto">
            <a:xfrm>
              <a:off x="1459" y="3297"/>
              <a:ext cx="20" cy="22"/>
            </a:xfrm>
            <a:custGeom>
              <a:avLst/>
              <a:gdLst>
                <a:gd name="T0" fmla="*/ 1 w 20"/>
                <a:gd name="T1" fmla="*/ 1 h 22"/>
                <a:gd name="T2" fmla="*/ 0 w 20"/>
                <a:gd name="T3" fmla="*/ 1 h 22"/>
                <a:gd name="T4" fmla="*/ 0 w 20"/>
                <a:gd name="T5" fmla="*/ 2 h 22"/>
                <a:gd name="T6" fmla="*/ 0 w 20"/>
                <a:gd name="T7" fmla="*/ 2 h 22"/>
                <a:gd name="T8" fmla="*/ 0 w 20"/>
                <a:gd name="T9" fmla="*/ 2 h 22"/>
                <a:gd name="T10" fmla="*/ 0 w 20"/>
                <a:gd name="T11" fmla="*/ 3 h 22"/>
                <a:gd name="T12" fmla="*/ 0 w 20"/>
                <a:gd name="T13" fmla="*/ 3 h 22"/>
                <a:gd name="T14" fmla="*/ 0 w 20"/>
                <a:gd name="T15" fmla="*/ 3 h 22"/>
                <a:gd name="T16" fmla="*/ 0 w 20"/>
                <a:gd name="T17" fmla="*/ 4 h 22"/>
                <a:gd name="T18" fmla="*/ 0 w 20"/>
                <a:gd name="T19" fmla="*/ 4 h 22"/>
                <a:gd name="T20" fmla="*/ 0 w 20"/>
                <a:gd name="T21" fmla="*/ 5 h 22"/>
                <a:gd name="T22" fmla="*/ 0 w 20"/>
                <a:gd name="T23" fmla="*/ 5 h 22"/>
                <a:gd name="T24" fmla="*/ 0 w 20"/>
                <a:gd name="T25" fmla="*/ 5 h 22"/>
                <a:gd name="T26" fmla="*/ 0 w 20"/>
                <a:gd name="T27" fmla="*/ 6 h 22"/>
                <a:gd name="T28" fmla="*/ 0 w 20"/>
                <a:gd name="T29" fmla="*/ 6 h 22"/>
                <a:gd name="T30" fmla="*/ 0 w 20"/>
                <a:gd name="T31" fmla="*/ 6 h 22"/>
                <a:gd name="T32" fmla="*/ 0 w 20"/>
                <a:gd name="T33" fmla="*/ 7 h 22"/>
                <a:gd name="T34" fmla="*/ 0 w 20"/>
                <a:gd name="T35" fmla="*/ 7 h 22"/>
                <a:gd name="T36" fmla="*/ 0 w 20"/>
                <a:gd name="T37" fmla="*/ 8 h 22"/>
                <a:gd name="T38" fmla="*/ 0 w 20"/>
                <a:gd name="T39" fmla="*/ 8 h 22"/>
                <a:gd name="T40" fmla="*/ 0 w 20"/>
                <a:gd name="T41" fmla="*/ 22 h 22"/>
                <a:gd name="T42" fmla="*/ 19 w 20"/>
                <a:gd name="T43" fmla="*/ 21 h 22"/>
                <a:gd name="T44" fmla="*/ 19 w 20"/>
                <a:gd name="T45" fmla="*/ 21 h 22"/>
                <a:gd name="T46" fmla="*/ 19 w 20"/>
                <a:gd name="T47" fmla="*/ 20 h 22"/>
                <a:gd name="T48" fmla="*/ 19 w 20"/>
                <a:gd name="T49" fmla="*/ 19 h 22"/>
                <a:gd name="T50" fmla="*/ 20 w 20"/>
                <a:gd name="T51" fmla="*/ 19 h 22"/>
                <a:gd name="T52" fmla="*/ 20 w 20"/>
                <a:gd name="T53" fmla="*/ 18 h 22"/>
                <a:gd name="T54" fmla="*/ 20 w 20"/>
                <a:gd name="T55" fmla="*/ 17 h 22"/>
                <a:gd name="T56" fmla="*/ 20 w 20"/>
                <a:gd name="T57" fmla="*/ 17 h 22"/>
                <a:gd name="T58" fmla="*/ 20 w 20"/>
                <a:gd name="T59" fmla="*/ 16 h 22"/>
                <a:gd name="T60" fmla="*/ 20 w 20"/>
                <a:gd name="T61" fmla="*/ 15 h 22"/>
                <a:gd name="T62" fmla="*/ 20 w 20"/>
                <a:gd name="T63" fmla="*/ 15 h 22"/>
                <a:gd name="T64" fmla="*/ 20 w 20"/>
                <a:gd name="T65" fmla="*/ 14 h 22"/>
                <a:gd name="T66" fmla="*/ 20 w 20"/>
                <a:gd name="T67" fmla="*/ 13 h 22"/>
                <a:gd name="T68" fmla="*/ 20 w 20"/>
                <a:gd name="T69" fmla="*/ 12 h 22"/>
                <a:gd name="T70" fmla="*/ 20 w 20"/>
                <a:gd name="T71" fmla="*/ 12 h 22"/>
                <a:gd name="T72" fmla="*/ 20 w 20"/>
                <a:gd name="T73" fmla="*/ 11 h 22"/>
                <a:gd name="T74" fmla="*/ 20 w 20"/>
                <a:gd name="T75" fmla="*/ 10 h 22"/>
                <a:gd name="T76" fmla="*/ 20 w 20"/>
                <a:gd name="T77" fmla="*/ 10 h 22"/>
                <a:gd name="T78" fmla="*/ 20 w 20"/>
                <a:gd name="T79" fmla="*/ 9 h 22"/>
                <a:gd name="T80" fmla="*/ 20 w 20"/>
                <a:gd name="T81" fmla="*/ 8 h 22"/>
                <a:gd name="T82" fmla="*/ 20 w 20"/>
                <a:gd name="T83" fmla="*/ 8 h 22"/>
                <a:gd name="T84" fmla="*/ 20 w 20"/>
                <a:gd name="T85" fmla="*/ 7 h 22"/>
                <a:gd name="T86" fmla="*/ 20 w 20"/>
                <a:gd name="T87" fmla="*/ 6 h 22"/>
                <a:gd name="T88" fmla="*/ 20 w 20"/>
                <a:gd name="T89" fmla="*/ 6 h 22"/>
                <a:gd name="T90" fmla="*/ 20 w 20"/>
                <a:gd name="T91" fmla="*/ 5 h 22"/>
                <a:gd name="T92" fmla="*/ 20 w 20"/>
                <a:gd name="T93" fmla="*/ 4 h 22"/>
                <a:gd name="T94" fmla="*/ 20 w 20"/>
                <a:gd name="T95" fmla="*/ 3 h 22"/>
                <a:gd name="T96" fmla="*/ 20 w 20"/>
                <a:gd name="T97" fmla="*/ 3 h 22"/>
                <a:gd name="T98" fmla="*/ 20 w 20"/>
                <a:gd name="T99" fmla="*/ 2 h 22"/>
                <a:gd name="T100" fmla="*/ 20 w 20"/>
                <a:gd name="T101" fmla="*/ 1 h 22"/>
                <a:gd name="T102" fmla="*/ 20 w 20"/>
                <a:gd name="T103" fmla="*/ 1 h 22"/>
                <a:gd name="T104" fmla="*/ 20 w 20"/>
                <a:gd name="T105" fmla="*/ 0 h 22"/>
                <a:gd name="T106" fmla="*/ 19 w 20"/>
                <a:gd name="T107" fmla="*/ 0 h 22"/>
                <a:gd name="T108" fmla="*/ 1 w 20"/>
                <a:gd name="T10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 h="22">
                  <a:moveTo>
                    <a:pt x="1" y="1"/>
                  </a:moveTo>
                  <a:lnTo>
                    <a:pt x="0" y="1"/>
                  </a:lnTo>
                  <a:lnTo>
                    <a:pt x="0" y="2"/>
                  </a:lnTo>
                  <a:lnTo>
                    <a:pt x="0" y="2"/>
                  </a:lnTo>
                  <a:lnTo>
                    <a:pt x="0" y="2"/>
                  </a:lnTo>
                  <a:lnTo>
                    <a:pt x="0" y="3"/>
                  </a:lnTo>
                  <a:lnTo>
                    <a:pt x="0" y="3"/>
                  </a:lnTo>
                  <a:lnTo>
                    <a:pt x="0" y="3"/>
                  </a:lnTo>
                  <a:lnTo>
                    <a:pt x="0" y="4"/>
                  </a:lnTo>
                  <a:lnTo>
                    <a:pt x="0" y="4"/>
                  </a:lnTo>
                  <a:lnTo>
                    <a:pt x="0" y="5"/>
                  </a:lnTo>
                  <a:lnTo>
                    <a:pt x="0" y="5"/>
                  </a:lnTo>
                  <a:lnTo>
                    <a:pt x="0" y="5"/>
                  </a:lnTo>
                  <a:lnTo>
                    <a:pt x="0" y="6"/>
                  </a:lnTo>
                  <a:lnTo>
                    <a:pt x="0" y="6"/>
                  </a:lnTo>
                  <a:lnTo>
                    <a:pt x="0" y="6"/>
                  </a:lnTo>
                  <a:lnTo>
                    <a:pt x="0" y="7"/>
                  </a:lnTo>
                  <a:lnTo>
                    <a:pt x="0" y="7"/>
                  </a:lnTo>
                  <a:lnTo>
                    <a:pt x="0" y="8"/>
                  </a:lnTo>
                  <a:lnTo>
                    <a:pt x="0" y="8"/>
                  </a:lnTo>
                  <a:lnTo>
                    <a:pt x="0" y="22"/>
                  </a:lnTo>
                  <a:lnTo>
                    <a:pt x="19" y="21"/>
                  </a:lnTo>
                  <a:lnTo>
                    <a:pt x="19" y="21"/>
                  </a:lnTo>
                  <a:lnTo>
                    <a:pt x="19" y="20"/>
                  </a:lnTo>
                  <a:lnTo>
                    <a:pt x="19" y="19"/>
                  </a:lnTo>
                  <a:lnTo>
                    <a:pt x="20" y="19"/>
                  </a:lnTo>
                  <a:lnTo>
                    <a:pt x="20" y="18"/>
                  </a:lnTo>
                  <a:lnTo>
                    <a:pt x="20" y="17"/>
                  </a:lnTo>
                  <a:lnTo>
                    <a:pt x="20" y="17"/>
                  </a:lnTo>
                  <a:lnTo>
                    <a:pt x="20" y="16"/>
                  </a:lnTo>
                  <a:lnTo>
                    <a:pt x="20" y="15"/>
                  </a:lnTo>
                  <a:lnTo>
                    <a:pt x="20" y="15"/>
                  </a:lnTo>
                  <a:lnTo>
                    <a:pt x="20" y="14"/>
                  </a:lnTo>
                  <a:lnTo>
                    <a:pt x="20" y="13"/>
                  </a:lnTo>
                  <a:lnTo>
                    <a:pt x="20" y="12"/>
                  </a:lnTo>
                  <a:lnTo>
                    <a:pt x="20" y="12"/>
                  </a:lnTo>
                  <a:lnTo>
                    <a:pt x="20" y="11"/>
                  </a:lnTo>
                  <a:lnTo>
                    <a:pt x="20" y="10"/>
                  </a:lnTo>
                  <a:lnTo>
                    <a:pt x="20" y="10"/>
                  </a:lnTo>
                  <a:lnTo>
                    <a:pt x="20" y="9"/>
                  </a:lnTo>
                  <a:lnTo>
                    <a:pt x="20" y="8"/>
                  </a:lnTo>
                  <a:lnTo>
                    <a:pt x="20" y="8"/>
                  </a:lnTo>
                  <a:lnTo>
                    <a:pt x="20" y="7"/>
                  </a:lnTo>
                  <a:lnTo>
                    <a:pt x="20" y="6"/>
                  </a:lnTo>
                  <a:lnTo>
                    <a:pt x="20" y="6"/>
                  </a:lnTo>
                  <a:lnTo>
                    <a:pt x="20" y="5"/>
                  </a:lnTo>
                  <a:lnTo>
                    <a:pt x="20" y="4"/>
                  </a:lnTo>
                  <a:lnTo>
                    <a:pt x="20" y="3"/>
                  </a:lnTo>
                  <a:lnTo>
                    <a:pt x="20" y="3"/>
                  </a:lnTo>
                  <a:lnTo>
                    <a:pt x="20" y="2"/>
                  </a:lnTo>
                  <a:lnTo>
                    <a:pt x="20" y="1"/>
                  </a:lnTo>
                  <a:lnTo>
                    <a:pt x="20" y="1"/>
                  </a:lnTo>
                  <a:lnTo>
                    <a:pt x="20" y="0"/>
                  </a:lnTo>
                  <a:lnTo>
                    <a:pt x="19"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36" name="Freeform 1139"/>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37" name="Freeform 1140"/>
            <p:cNvSpPr>
              <a:spLocks/>
            </p:cNvSpPr>
            <p:nvPr/>
          </p:nvSpPr>
          <p:spPr bwMode="auto">
            <a:xfrm>
              <a:off x="1405" y="3316"/>
              <a:ext cx="38" cy="118"/>
            </a:xfrm>
            <a:custGeom>
              <a:avLst/>
              <a:gdLst>
                <a:gd name="T0" fmla="*/ 36 w 38"/>
                <a:gd name="T1" fmla="*/ 118 h 118"/>
                <a:gd name="T2" fmla="*/ 38 w 38"/>
                <a:gd name="T3" fmla="*/ 34 h 118"/>
                <a:gd name="T4" fmla="*/ 1 w 38"/>
                <a:gd name="T5" fmla="*/ 0 h 118"/>
                <a:gd name="T6" fmla="*/ 0 w 38"/>
                <a:gd name="T7" fmla="*/ 82 h 118"/>
                <a:gd name="T8" fmla="*/ 36 w 38"/>
                <a:gd name="T9" fmla="*/ 118 h 118"/>
              </a:gdLst>
              <a:ahLst/>
              <a:cxnLst>
                <a:cxn ang="0">
                  <a:pos x="T0" y="T1"/>
                </a:cxn>
                <a:cxn ang="0">
                  <a:pos x="T2" y="T3"/>
                </a:cxn>
                <a:cxn ang="0">
                  <a:pos x="T4" y="T5"/>
                </a:cxn>
                <a:cxn ang="0">
                  <a:pos x="T6" y="T7"/>
                </a:cxn>
                <a:cxn ang="0">
                  <a:pos x="T8" y="T9"/>
                </a:cxn>
              </a:cxnLst>
              <a:rect l="0" t="0" r="r" b="b"/>
              <a:pathLst>
                <a:path w="38" h="118">
                  <a:moveTo>
                    <a:pt x="36" y="118"/>
                  </a:moveTo>
                  <a:lnTo>
                    <a:pt x="38" y="34"/>
                  </a:lnTo>
                  <a:lnTo>
                    <a:pt x="1" y="0"/>
                  </a:lnTo>
                  <a:lnTo>
                    <a:pt x="0" y="82"/>
                  </a:lnTo>
                  <a:lnTo>
                    <a:pt x="36" y="118"/>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38" name="Freeform 1141"/>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close/>
                </a:path>
              </a:pathLst>
            </a:custGeom>
            <a:solidFill>
              <a:srgbClr val="7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39" name="Freeform 1142"/>
            <p:cNvSpPr>
              <a:spLocks/>
            </p:cNvSpPr>
            <p:nvPr/>
          </p:nvSpPr>
          <p:spPr bwMode="auto">
            <a:xfrm>
              <a:off x="1390" y="3317"/>
              <a:ext cx="3" cy="66"/>
            </a:xfrm>
            <a:custGeom>
              <a:avLst/>
              <a:gdLst>
                <a:gd name="T0" fmla="*/ 0 w 3"/>
                <a:gd name="T1" fmla="*/ 65 h 66"/>
                <a:gd name="T2" fmla="*/ 0 w 3"/>
                <a:gd name="T3" fmla="*/ 66 h 66"/>
                <a:gd name="T4" fmla="*/ 0 w 3"/>
                <a:gd name="T5" fmla="*/ 66 h 66"/>
                <a:gd name="T6" fmla="*/ 0 w 3"/>
                <a:gd name="T7" fmla="*/ 66 h 66"/>
                <a:gd name="T8" fmla="*/ 1 w 3"/>
                <a:gd name="T9" fmla="*/ 66 h 66"/>
                <a:gd name="T10" fmla="*/ 1 w 3"/>
                <a:gd name="T11" fmla="*/ 66 h 66"/>
                <a:gd name="T12" fmla="*/ 2 w 3"/>
                <a:gd name="T13" fmla="*/ 66 h 66"/>
                <a:gd name="T14" fmla="*/ 3 w 3"/>
                <a:gd name="T15" fmla="*/ 3 h 66"/>
                <a:gd name="T16" fmla="*/ 3 w 3"/>
                <a:gd name="T17" fmla="*/ 3 h 66"/>
                <a:gd name="T18" fmla="*/ 3 w 3"/>
                <a:gd name="T19" fmla="*/ 2 h 66"/>
                <a:gd name="T20" fmla="*/ 3 w 3"/>
                <a:gd name="T21" fmla="*/ 2 h 66"/>
                <a:gd name="T22" fmla="*/ 3 w 3"/>
                <a:gd name="T23" fmla="*/ 1 h 66"/>
                <a:gd name="T24" fmla="*/ 3 w 3"/>
                <a:gd name="T25" fmla="*/ 1 h 66"/>
                <a:gd name="T26" fmla="*/ 3 w 3"/>
                <a:gd name="T27" fmla="*/ 1 h 66"/>
                <a:gd name="T28" fmla="*/ 3 w 3"/>
                <a:gd name="T29" fmla="*/ 1 h 66"/>
                <a:gd name="T30" fmla="*/ 3 w 3"/>
                <a:gd name="T31" fmla="*/ 0 h 66"/>
                <a:gd name="T32" fmla="*/ 2 w 3"/>
                <a:gd name="T33" fmla="*/ 0 h 66"/>
                <a:gd name="T34" fmla="*/ 2 w 3"/>
                <a:gd name="T35" fmla="*/ 0 h 66"/>
                <a:gd name="T36" fmla="*/ 2 w 3"/>
                <a:gd name="T37" fmla="*/ 0 h 66"/>
                <a:gd name="T38" fmla="*/ 2 w 3"/>
                <a:gd name="T39" fmla="*/ 0 h 66"/>
                <a:gd name="T40" fmla="*/ 1 w 3"/>
                <a:gd name="T41" fmla="*/ 0 h 66"/>
                <a:gd name="T42" fmla="*/ 0 w 3"/>
                <a:gd name="T4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66">
                  <a:moveTo>
                    <a:pt x="0" y="65"/>
                  </a:moveTo>
                  <a:lnTo>
                    <a:pt x="0" y="66"/>
                  </a:lnTo>
                  <a:lnTo>
                    <a:pt x="0" y="66"/>
                  </a:lnTo>
                  <a:lnTo>
                    <a:pt x="0" y="66"/>
                  </a:lnTo>
                  <a:lnTo>
                    <a:pt x="1" y="66"/>
                  </a:lnTo>
                  <a:lnTo>
                    <a:pt x="1" y="66"/>
                  </a:lnTo>
                  <a:lnTo>
                    <a:pt x="2" y="66"/>
                  </a:lnTo>
                  <a:lnTo>
                    <a:pt x="3" y="3"/>
                  </a:lnTo>
                  <a:lnTo>
                    <a:pt x="3" y="3"/>
                  </a:lnTo>
                  <a:lnTo>
                    <a:pt x="3" y="2"/>
                  </a:lnTo>
                  <a:lnTo>
                    <a:pt x="3" y="2"/>
                  </a:lnTo>
                  <a:lnTo>
                    <a:pt x="3" y="1"/>
                  </a:lnTo>
                  <a:lnTo>
                    <a:pt x="3" y="1"/>
                  </a:lnTo>
                  <a:lnTo>
                    <a:pt x="3" y="1"/>
                  </a:lnTo>
                  <a:lnTo>
                    <a:pt x="3" y="1"/>
                  </a:lnTo>
                  <a:lnTo>
                    <a:pt x="3" y="0"/>
                  </a:lnTo>
                  <a:lnTo>
                    <a:pt x="2" y="0"/>
                  </a:lnTo>
                  <a:lnTo>
                    <a:pt x="2" y="0"/>
                  </a:lnTo>
                  <a:lnTo>
                    <a:pt x="2" y="0"/>
                  </a:lnTo>
                  <a:lnTo>
                    <a:pt x="2" y="0"/>
                  </a:lnTo>
                  <a:lnTo>
                    <a:pt x="1" y="0"/>
                  </a:lnTo>
                  <a:lnTo>
                    <a:pt x="0" y="6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40" name="Freeform 1143"/>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41" name="Freeform 1144"/>
            <p:cNvSpPr>
              <a:spLocks/>
            </p:cNvSpPr>
            <p:nvPr/>
          </p:nvSpPr>
          <p:spPr bwMode="auto">
            <a:xfrm>
              <a:off x="1395" y="3324"/>
              <a:ext cx="7" cy="50"/>
            </a:xfrm>
            <a:custGeom>
              <a:avLst/>
              <a:gdLst>
                <a:gd name="T0" fmla="*/ 1 w 7"/>
                <a:gd name="T1" fmla="*/ 50 h 50"/>
                <a:gd name="T2" fmla="*/ 1 w 7"/>
                <a:gd name="T3" fmla="*/ 50 h 50"/>
                <a:gd name="T4" fmla="*/ 2 w 7"/>
                <a:gd name="T5" fmla="*/ 50 h 50"/>
                <a:gd name="T6" fmla="*/ 2 w 7"/>
                <a:gd name="T7" fmla="*/ 50 h 50"/>
                <a:gd name="T8" fmla="*/ 3 w 7"/>
                <a:gd name="T9" fmla="*/ 50 h 50"/>
                <a:gd name="T10" fmla="*/ 4 w 7"/>
                <a:gd name="T11" fmla="*/ 50 h 50"/>
                <a:gd name="T12" fmla="*/ 5 w 7"/>
                <a:gd name="T13" fmla="*/ 50 h 50"/>
                <a:gd name="T14" fmla="*/ 5 w 7"/>
                <a:gd name="T15" fmla="*/ 50 h 50"/>
                <a:gd name="T16" fmla="*/ 6 w 7"/>
                <a:gd name="T17" fmla="*/ 50 h 50"/>
                <a:gd name="T18" fmla="*/ 6 w 7"/>
                <a:gd name="T19" fmla="*/ 47 h 50"/>
                <a:gd name="T20" fmla="*/ 7 w 7"/>
                <a:gd name="T21" fmla="*/ 44 h 50"/>
                <a:gd name="T22" fmla="*/ 7 w 7"/>
                <a:gd name="T23" fmla="*/ 41 h 50"/>
                <a:gd name="T24" fmla="*/ 7 w 7"/>
                <a:gd name="T25" fmla="*/ 39 h 50"/>
                <a:gd name="T26" fmla="*/ 7 w 7"/>
                <a:gd name="T27" fmla="*/ 36 h 50"/>
                <a:gd name="T28" fmla="*/ 7 w 7"/>
                <a:gd name="T29" fmla="*/ 33 h 50"/>
                <a:gd name="T30" fmla="*/ 7 w 7"/>
                <a:gd name="T31" fmla="*/ 30 h 50"/>
                <a:gd name="T32" fmla="*/ 7 w 7"/>
                <a:gd name="T33" fmla="*/ 28 h 50"/>
                <a:gd name="T34" fmla="*/ 7 w 7"/>
                <a:gd name="T35" fmla="*/ 26 h 50"/>
                <a:gd name="T36" fmla="*/ 7 w 7"/>
                <a:gd name="T37" fmla="*/ 23 h 50"/>
                <a:gd name="T38" fmla="*/ 7 w 7"/>
                <a:gd name="T39" fmla="*/ 20 h 50"/>
                <a:gd name="T40" fmla="*/ 7 w 7"/>
                <a:gd name="T41" fmla="*/ 18 h 50"/>
                <a:gd name="T42" fmla="*/ 7 w 7"/>
                <a:gd name="T43" fmla="*/ 15 h 50"/>
                <a:gd name="T44" fmla="*/ 7 w 7"/>
                <a:gd name="T45" fmla="*/ 12 h 50"/>
                <a:gd name="T46" fmla="*/ 7 w 7"/>
                <a:gd name="T47" fmla="*/ 9 h 50"/>
                <a:gd name="T48" fmla="*/ 7 w 7"/>
                <a:gd name="T49" fmla="*/ 6 h 50"/>
                <a:gd name="T50" fmla="*/ 7 w 7"/>
                <a:gd name="T51" fmla="*/ 5 h 50"/>
                <a:gd name="T52" fmla="*/ 7 w 7"/>
                <a:gd name="T53" fmla="*/ 5 h 50"/>
                <a:gd name="T54" fmla="*/ 6 w 7"/>
                <a:gd name="T55" fmla="*/ 4 h 50"/>
                <a:gd name="T56" fmla="*/ 6 w 7"/>
                <a:gd name="T57" fmla="*/ 3 h 50"/>
                <a:gd name="T58" fmla="*/ 5 w 7"/>
                <a:gd name="T59" fmla="*/ 2 h 50"/>
                <a:gd name="T60" fmla="*/ 5 w 7"/>
                <a:gd name="T61" fmla="*/ 2 h 50"/>
                <a:gd name="T62" fmla="*/ 4 w 7"/>
                <a:gd name="T63" fmla="*/ 2 h 50"/>
                <a:gd name="T64" fmla="*/ 3 w 7"/>
                <a:gd name="T65" fmla="*/ 2 h 50"/>
                <a:gd name="T66" fmla="*/ 3 w 7"/>
                <a:gd name="T67" fmla="*/ 1 h 50"/>
                <a:gd name="T68" fmla="*/ 3 w 7"/>
                <a:gd name="T69" fmla="*/ 1 h 50"/>
                <a:gd name="T70" fmla="*/ 2 w 7"/>
                <a:gd name="T71" fmla="*/ 0 h 50"/>
                <a:gd name="T72" fmla="*/ 0 w 7"/>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50">
                  <a:moveTo>
                    <a:pt x="0" y="50"/>
                  </a:moveTo>
                  <a:lnTo>
                    <a:pt x="1" y="50"/>
                  </a:lnTo>
                  <a:lnTo>
                    <a:pt x="1" y="50"/>
                  </a:lnTo>
                  <a:lnTo>
                    <a:pt x="1" y="50"/>
                  </a:lnTo>
                  <a:lnTo>
                    <a:pt x="2" y="50"/>
                  </a:lnTo>
                  <a:lnTo>
                    <a:pt x="2" y="50"/>
                  </a:lnTo>
                  <a:lnTo>
                    <a:pt x="2" y="50"/>
                  </a:lnTo>
                  <a:lnTo>
                    <a:pt x="2" y="50"/>
                  </a:lnTo>
                  <a:lnTo>
                    <a:pt x="3" y="50"/>
                  </a:lnTo>
                  <a:lnTo>
                    <a:pt x="3" y="50"/>
                  </a:lnTo>
                  <a:lnTo>
                    <a:pt x="3" y="50"/>
                  </a:lnTo>
                  <a:lnTo>
                    <a:pt x="4" y="50"/>
                  </a:lnTo>
                  <a:lnTo>
                    <a:pt x="4" y="50"/>
                  </a:lnTo>
                  <a:lnTo>
                    <a:pt x="5" y="50"/>
                  </a:lnTo>
                  <a:lnTo>
                    <a:pt x="5" y="50"/>
                  </a:lnTo>
                  <a:lnTo>
                    <a:pt x="5" y="50"/>
                  </a:lnTo>
                  <a:lnTo>
                    <a:pt x="6" y="50"/>
                  </a:lnTo>
                  <a:lnTo>
                    <a:pt x="6" y="50"/>
                  </a:lnTo>
                  <a:lnTo>
                    <a:pt x="6" y="48"/>
                  </a:lnTo>
                  <a:lnTo>
                    <a:pt x="6" y="47"/>
                  </a:lnTo>
                  <a:lnTo>
                    <a:pt x="6" y="45"/>
                  </a:lnTo>
                  <a:lnTo>
                    <a:pt x="7" y="44"/>
                  </a:lnTo>
                  <a:lnTo>
                    <a:pt x="7" y="43"/>
                  </a:lnTo>
                  <a:lnTo>
                    <a:pt x="7" y="41"/>
                  </a:lnTo>
                  <a:lnTo>
                    <a:pt x="7" y="40"/>
                  </a:lnTo>
                  <a:lnTo>
                    <a:pt x="7" y="39"/>
                  </a:lnTo>
                  <a:lnTo>
                    <a:pt x="7" y="37"/>
                  </a:lnTo>
                  <a:lnTo>
                    <a:pt x="7" y="36"/>
                  </a:lnTo>
                  <a:lnTo>
                    <a:pt x="7" y="35"/>
                  </a:lnTo>
                  <a:lnTo>
                    <a:pt x="7" y="33"/>
                  </a:lnTo>
                  <a:lnTo>
                    <a:pt x="7" y="32"/>
                  </a:lnTo>
                  <a:lnTo>
                    <a:pt x="7" y="30"/>
                  </a:lnTo>
                  <a:lnTo>
                    <a:pt x="7" y="29"/>
                  </a:lnTo>
                  <a:lnTo>
                    <a:pt x="7" y="28"/>
                  </a:lnTo>
                  <a:lnTo>
                    <a:pt x="7" y="27"/>
                  </a:lnTo>
                  <a:lnTo>
                    <a:pt x="7" y="26"/>
                  </a:lnTo>
                  <a:lnTo>
                    <a:pt x="7" y="24"/>
                  </a:lnTo>
                  <a:lnTo>
                    <a:pt x="7" y="23"/>
                  </a:lnTo>
                  <a:lnTo>
                    <a:pt x="7" y="22"/>
                  </a:lnTo>
                  <a:lnTo>
                    <a:pt x="7" y="20"/>
                  </a:lnTo>
                  <a:lnTo>
                    <a:pt x="7" y="19"/>
                  </a:lnTo>
                  <a:lnTo>
                    <a:pt x="7" y="18"/>
                  </a:lnTo>
                  <a:lnTo>
                    <a:pt x="7" y="16"/>
                  </a:lnTo>
                  <a:lnTo>
                    <a:pt x="7" y="15"/>
                  </a:lnTo>
                  <a:lnTo>
                    <a:pt x="7" y="13"/>
                  </a:lnTo>
                  <a:lnTo>
                    <a:pt x="7" y="12"/>
                  </a:lnTo>
                  <a:lnTo>
                    <a:pt x="7" y="11"/>
                  </a:lnTo>
                  <a:lnTo>
                    <a:pt x="7" y="9"/>
                  </a:lnTo>
                  <a:lnTo>
                    <a:pt x="7" y="8"/>
                  </a:lnTo>
                  <a:lnTo>
                    <a:pt x="7" y="6"/>
                  </a:lnTo>
                  <a:lnTo>
                    <a:pt x="7" y="6"/>
                  </a:lnTo>
                  <a:lnTo>
                    <a:pt x="7" y="5"/>
                  </a:lnTo>
                  <a:lnTo>
                    <a:pt x="7" y="5"/>
                  </a:lnTo>
                  <a:lnTo>
                    <a:pt x="7" y="5"/>
                  </a:lnTo>
                  <a:lnTo>
                    <a:pt x="7" y="4"/>
                  </a:lnTo>
                  <a:lnTo>
                    <a:pt x="6" y="4"/>
                  </a:lnTo>
                  <a:lnTo>
                    <a:pt x="6" y="4"/>
                  </a:lnTo>
                  <a:lnTo>
                    <a:pt x="6" y="3"/>
                  </a:lnTo>
                  <a:lnTo>
                    <a:pt x="5" y="3"/>
                  </a:lnTo>
                  <a:lnTo>
                    <a:pt x="5" y="2"/>
                  </a:lnTo>
                  <a:lnTo>
                    <a:pt x="5" y="2"/>
                  </a:lnTo>
                  <a:lnTo>
                    <a:pt x="5" y="2"/>
                  </a:lnTo>
                  <a:lnTo>
                    <a:pt x="4" y="2"/>
                  </a:lnTo>
                  <a:lnTo>
                    <a:pt x="4" y="2"/>
                  </a:lnTo>
                  <a:lnTo>
                    <a:pt x="4" y="2"/>
                  </a:lnTo>
                  <a:lnTo>
                    <a:pt x="3" y="2"/>
                  </a:lnTo>
                  <a:lnTo>
                    <a:pt x="3" y="1"/>
                  </a:lnTo>
                  <a:lnTo>
                    <a:pt x="3" y="1"/>
                  </a:lnTo>
                  <a:lnTo>
                    <a:pt x="3" y="1"/>
                  </a:lnTo>
                  <a:lnTo>
                    <a:pt x="3" y="1"/>
                  </a:lnTo>
                  <a:lnTo>
                    <a:pt x="2" y="0"/>
                  </a:lnTo>
                  <a:lnTo>
                    <a:pt x="2" y="0"/>
                  </a:lnTo>
                  <a:lnTo>
                    <a:pt x="2" y="0"/>
                  </a:lnTo>
                  <a:lnTo>
                    <a:pt x="0" y="5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42" name="Freeform 1145"/>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43" name="Freeform 1146"/>
            <p:cNvSpPr>
              <a:spLocks/>
            </p:cNvSpPr>
            <p:nvPr/>
          </p:nvSpPr>
          <p:spPr bwMode="auto">
            <a:xfrm>
              <a:off x="1459" y="3320"/>
              <a:ext cx="44" cy="21"/>
            </a:xfrm>
            <a:custGeom>
              <a:avLst/>
              <a:gdLst>
                <a:gd name="T0" fmla="*/ 0 w 44"/>
                <a:gd name="T1" fmla="*/ 21 h 21"/>
                <a:gd name="T2" fmla="*/ 43 w 44"/>
                <a:gd name="T3" fmla="*/ 19 h 21"/>
                <a:gd name="T4" fmla="*/ 43 w 44"/>
                <a:gd name="T5" fmla="*/ 18 h 21"/>
                <a:gd name="T6" fmla="*/ 43 w 44"/>
                <a:gd name="T7" fmla="*/ 17 h 21"/>
                <a:gd name="T8" fmla="*/ 43 w 44"/>
                <a:gd name="T9" fmla="*/ 16 h 21"/>
                <a:gd name="T10" fmla="*/ 43 w 44"/>
                <a:gd name="T11" fmla="*/ 15 h 21"/>
                <a:gd name="T12" fmla="*/ 44 w 44"/>
                <a:gd name="T13" fmla="*/ 13 h 21"/>
                <a:gd name="T14" fmla="*/ 44 w 44"/>
                <a:gd name="T15" fmla="*/ 12 h 21"/>
                <a:gd name="T16" fmla="*/ 44 w 44"/>
                <a:gd name="T17" fmla="*/ 11 h 21"/>
                <a:gd name="T18" fmla="*/ 44 w 44"/>
                <a:gd name="T19" fmla="*/ 9 h 21"/>
                <a:gd name="T20" fmla="*/ 44 w 44"/>
                <a:gd name="T21" fmla="*/ 8 h 21"/>
                <a:gd name="T22" fmla="*/ 44 w 44"/>
                <a:gd name="T23" fmla="*/ 7 h 21"/>
                <a:gd name="T24" fmla="*/ 44 w 44"/>
                <a:gd name="T25" fmla="*/ 6 h 21"/>
                <a:gd name="T26" fmla="*/ 44 w 44"/>
                <a:gd name="T27" fmla="*/ 4 h 21"/>
                <a:gd name="T28" fmla="*/ 44 w 44"/>
                <a:gd name="T29" fmla="*/ 3 h 21"/>
                <a:gd name="T30" fmla="*/ 43 w 44"/>
                <a:gd name="T31" fmla="*/ 2 h 21"/>
                <a:gd name="T32" fmla="*/ 43 w 44"/>
                <a:gd name="T33" fmla="*/ 1 h 21"/>
                <a:gd name="T34" fmla="*/ 42 w 44"/>
                <a:gd name="T35" fmla="*/ 1 h 21"/>
                <a:gd name="T36" fmla="*/ 39 w 44"/>
                <a:gd name="T37" fmla="*/ 1 h 21"/>
                <a:gd name="T38" fmla="*/ 37 w 44"/>
                <a:gd name="T39" fmla="*/ 1 h 21"/>
                <a:gd name="T40" fmla="*/ 34 w 44"/>
                <a:gd name="T41" fmla="*/ 2 h 21"/>
                <a:gd name="T42" fmla="*/ 31 w 44"/>
                <a:gd name="T43" fmla="*/ 2 h 21"/>
                <a:gd name="T44" fmla="*/ 28 w 44"/>
                <a:gd name="T45" fmla="*/ 2 h 21"/>
                <a:gd name="T46" fmla="*/ 26 w 44"/>
                <a:gd name="T47" fmla="*/ 2 h 21"/>
                <a:gd name="T48" fmla="*/ 23 w 44"/>
                <a:gd name="T49" fmla="*/ 2 h 21"/>
                <a:gd name="T50" fmla="*/ 20 w 44"/>
                <a:gd name="T51" fmla="*/ 2 h 21"/>
                <a:gd name="T52" fmla="*/ 17 w 44"/>
                <a:gd name="T53" fmla="*/ 3 h 21"/>
                <a:gd name="T54" fmla="*/ 15 w 44"/>
                <a:gd name="T55" fmla="*/ 3 h 21"/>
                <a:gd name="T56" fmla="*/ 12 w 44"/>
                <a:gd name="T57" fmla="*/ 3 h 21"/>
                <a:gd name="T58" fmla="*/ 10 w 44"/>
                <a:gd name="T59" fmla="*/ 3 h 21"/>
                <a:gd name="T60" fmla="*/ 7 w 44"/>
                <a:gd name="T61" fmla="*/ 3 h 21"/>
                <a:gd name="T62" fmla="*/ 4 w 44"/>
                <a:gd name="T63" fmla="*/ 3 h 21"/>
                <a:gd name="T64" fmla="*/ 2 w 44"/>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21">
                  <a:moveTo>
                    <a:pt x="0" y="4"/>
                  </a:moveTo>
                  <a:lnTo>
                    <a:pt x="0" y="21"/>
                  </a:lnTo>
                  <a:lnTo>
                    <a:pt x="43" y="20"/>
                  </a:lnTo>
                  <a:lnTo>
                    <a:pt x="43" y="19"/>
                  </a:lnTo>
                  <a:lnTo>
                    <a:pt x="43" y="19"/>
                  </a:lnTo>
                  <a:lnTo>
                    <a:pt x="43" y="18"/>
                  </a:lnTo>
                  <a:lnTo>
                    <a:pt x="43" y="17"/>
                  </a:lnTo>
                  <a:lnTo>
                    <a:pt x="43" y="17"/>
                  </a:lnTo>
                  <a:lnTo>
                    <a:pt x="43" y="16"/>
                  </a:lnTo>
                  <a:lnTo>
                    <a:pt x="43" y="16"/>
                  </a:lnTo>
                  <a:lnTo>
                    <a:pt x="43" y="15"/>
                  </a:lnTo>
                  <a:lnTo>
                    <a:pt x="43" y="15"/>
                  </a:lnTo>
                  <a:lnTo>
                    <a:pt x="43" y="14"/>
                  </a:lnTo>
                  <a:lnTo>
                    <a:pt x="44" y="13"/>
                  </a:lnTo>
                  <a:lnTo>
                    <a:pt x="44" y="13"/>
                  </a:lnTo>
                  <a:lnTo>
                    <a:pt x="44" y="12"/>
                  </a:lnTo>
                  <a:lnTo>
                    <a:pt x="44" y="11"/>
                  </a:lnTo>
                  <a:lnTo>
                    <a:pt x="44" y="11"/>
                  </a:lnTo>
                  <a:lnTo>
                    <a:pt x="44" y="10"/>
                  </a:lnTo>
                  <a:lnTo>
                    <a:pt x="44" y="9"/>
                  </a:lnTo>
                  <a:lnTo>
                    <a:pt x="44" y="9"/>
                  </a:lnTo>
                  <a:lnTo>
                    <a:pt x="44" y="8"/>
                  </a:lnTo>
                  <a:lnTo>
                    <a:pt x="44" y="8"/>
                  </a:lnTo>
                  <a:lnTo>
                    <a:pt x="44" y="7"/>
                  </a:lnTo>
                  <a:lnTo>
                    <a:pt x="44" y="6"/>
                  </a:lnTo>
                  <a:lnTo>
                    <a:pt x="44" y="6"/>
                  </a:lnTo>
                  <a:lnTo>
                    <a:pt x="44" y="5"/>
                  </a:lnTo>
                  <a:lnTo>
                    <a:pt x="44" y="4"/>
                  </a:lnTo>
                  <a:lnTo>
                    <a:pt x="44" y="4"/>
                  </a:lnTo>
                  <a:lnTo>
                    <a:pt x="44" y="3"/>
                  </a:lnTo>
                  <a:lnTo>
                    <a:pt x="43" y="3"/>
                  </a:lnTo>
                  <a:lnTo>
                    <a:pt x="43" y="2"/>
                  </a:lnTo>
                  <a:lnTo>
                    <a:pt x="43" y="2"/>
                  </a:lnTo>
                  <a:lnTo>
                    <a:pt x="43" y="1"/>
                  </a:lnTo>
                  <a:lnTo>
                    <a:pt x="43" y="0"/>
                  </a:lnTo>
                  <a:lnTo>
                    <a:pt x="42" y="1"/>
                  </a:lnTo>
                  <a:lnTo>
                    <a:pt x="41" y="1"/>
                  </a:lnTo>
                  <a:lnTo>
                    <a:pt x="39" y="1"/>
                  </a:lnTo>
                  <a:lnTo>
                    <a:pt x="38" y="1"/>
                  </a:lnTo>
                  <a:lnTo>
                    <a:pt x="37" y="1"/>
                  </a:lnTo>
                  <a:lnTo>
                    <a:pt x="35" y="2"/>
                  </a:lnTo>
                  <a:lnTo>
                    <a:pt x="34" y="2"/>
                  </a:lnTo>
                  <a:lnTo>
                    <a:pt x="32" y="2"/>
                  </a:lnTo>
                  <a:lnTo>
                    <a:pt x="31" y="2"/>
                  </a:lnTo>
                  <a:lnTo>
                    <a:pt x="30" y="2"/>
                  </a:lnTo>
                  <a:lnTo>
                    <a:pt x="28" y="2"/>
                  </a:lnTo>
                  <a:lnTo>
                    <a:pt x="27" y="2"/>
                  </a:lnTo>
                  <a:lnTo>
                    <a:pt x="26" y="2"/>
                  </a:lnTo>
                  <a:lnTo>
                    <a:pt x="24" y="2"/>
                  </a:lnTo>
                  <a:lnTo>
                    <a:pt x="23" y="2"/>
                  </a:lnTo>
                  <a:lnTo>
                    <a:pt x="22" y="2"/>
                  </a:lnTo>
                  <a:lnTo>
                    <a:pt x="20" y="2"/>
                  </a:lnTo>
                  <a:lnTo>
                    <a:pt x="19" y="3"/>
                  </a:lnTo>
                  <a:lnTo>
                    <a:pt x="17" y="3"/>
                  </a:lnTo>
                  <a:lnTo>
                    <a:pt x="16" y="3"/>
                  </a:lnTo>
                  <a:lnTo>
                    <a:pt x="15" y="3"/>
                  </a:lnTo>
                  <a:lnTo>
                    <a:pt x="14" y="3"/>
                  </a:lnTo>
                  <a:lnTo>
                    <a:pt x="12" y="3"/>
                  </a:lnTo>
                  <a:lnTo>
                    <a:pt x="11" y="3"/>
                  </a:lnTo>
                  <a:lnTo>
                    <a:pt x="10" y="3"/>
                  </a:lnTo>
                  <a:lnTo>
                    <a:pt x="8" y="3"/>
                  </a:lnTo>
                  <a:lnTo>
                    <a:pt x="7" y="3"/>
                  </a:lnTo>
                  <a:lnTo>
                    <a:pt x="6" y="3"/>
                  </a:lnTo>
                  <a:lnTo>
                    <a:pt x="4" y="3"/>
                  </a:lnTo>
                  <a:lnTo>
                    <a:pt x="3" y="4"/>
                  </a:lnTo>
                  <a:lnTo>
                    <a:pt x="2" y="4"/>
                  </a:lnTo>
                  <a:lnTo>
                    <a:pt x="0" y="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44" name="Freeform 1147"/>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45" name="Freeform 1148"/>
            <p:cNvSpPr>
              <a:spLocks/>
            </p:cNvSpPr>
            <p:nvPr/>
          </p:nvSpPr>
          <p:spPr bwMode="auto">
            <a:xfrm>
              <a:off x="1575" y="3316"/>
              <a:ext cx="43" cy="20"/>
            </a:xfrm>
            <a:custGeom>
              <a:avLst/>
              <a:gdLst>
                <a:gd name="T0" fmla="*/ 0 w 43"/>
                <a:gd name="T1" fmla="*/ 3 h 20"/>
                <a:gd name="T2" fmla="*/ 0 w 43"/>
                <a:gd name="T3" fmla="*/ 5 h 20"/>
                <a:gd name="T4" fmla="*/ 0 w 43"/>
                <a:gd name="T5" fmla="*/ 6 h 20"/>
                <a:gd name="T6" fmla="*/ 0 w 43"/>
                <a:gd name="T7" fmla="*/ 8 h 20"/>
                <a:gd name="T8" fmla="*/ 0 w 43"/>
                <a:gd name="T9" fmla="*/ 10 h 20"/>
                <a:gd name="T10" fmla="*/ 0 w 43"/>
                <a:gd name="T11" fmla="*/ 12 h 20"/>
                <a:gd name="T12" fmla="*/ 0 w 43"/>
                <a:gd name="T13" fmla="*/ 13 h 20"/>
                <a:gd name="T14" fmla="*/ 0 w 43"/>
                <a:gd name="T15" fmla="*/ 15 h 20"/>
                <a:gd name="T16" fmla="*/ 0 w 43"/>
                <a:gd name="T17" fmla="*/ 17 h 20"/>
                <a:gd name="T18" fmla="*/ 0 w 43"/>
                <a:gd name="T19" fmla="*/ 18 h 20"/>
                <a:gd name="T20" fmla="*/ 0 w 43"/>
                <a:gd name="T21" fmla="*/ 20 h 20"/>
                <a:gd name="T22" fmla="*/ 3 w 43"/>
                <a:gd name="T23" fmla="*/ 19 h 20"/>
                <a:gd name="T24" fmla="*/ 7 w 43"/>
                <a:gd name="T25" fmla="*/ 19 h 20"/>
                <a:gd name="T26" fmla="*/ 11 w 43"/>
                <a:gd name="T27" fmla="*/ 19 h 20"/>
                <a:gd name="T28" fmla="*/ 15 w 43"/>
                <a:gd name="T29" fmla="*/ 19 h 20"/>
                <a:gd name="T30" fmla="*/ 19 w 43"/>
                <a:gd name="T31" fmla="*/ 19 h 20"/>
                <a:gd name="T32" fmla="*/ 23 w 43"/>
                <a:gd name="T33" fmla="*/ 19 h 20"/>
                <a:gd name="T34" fmla="*/ 27 w 43"/>
                <a:gd name="T35" fmla="*/ 18 h 20"/>
                <a:gd name="T36" fmla="*/ 31 w 43"/>
                <a:gd name="T37" fmla="*/ 18 h 20"/>
                <a:gd name="T38" fmla="*/ 35 w 43"/>
                <a:gd name="T39" fmla="*/ 18 h 20"/>
                <a:gd name="T40" fmla="*/ 39 w 43"/>
                <a:gd name="T41" fmla="*/ 18 h 20"/>
                <a:gd name="T42" fmla="*/ 42 w 43"/>
                <a:gd name="T43" fmla="*/ 17 h 20"/>
                <a:gd name="T44" fmla="*/ 42 w 43"/>
                <a:gd name="T45" fmla="*/ 16 h 20"/>
                <a:gd name="T46" fmla="*/ 42 w 43"/>
                <a:gd name="T47" fmla="*/ 14 h 20"/>
                <a:gd name="T48" fmla="*/ 43 w 43"/>
                <a:gd name="T49" fmla="*/ 12 h 20"/>
                <a:gd name="T50" fmla="*/ 43 w 43"/>
                <a:gd name="T51" fmla="*/ 10 h 20"/>
                <a:gd name="T52" fmla="*/ 43 w 43"/>
                <a:gd name="T53" fmla="*/ 9 h 20"/>
                <a:gd name="T54" fmla="*/ 43 w 43"/>
                <a:gd name="T55" fmla="*/ 7 h 20"/>
                <a:gd name="T56" fmla="*/ 43 w 43"/>
                <a:gd name="T57" fmla="*/ 5 h 20"/>
                <a:gd name="T58" fmla="*/ 43 w 43"/>
                <a:gd name="T59" fmla="*/ 4 h 20"/>
                <a:gd name="T60" fmla="*/ 43 w 43"/>
                <a:gd name="T61" fmla="*/ 2 h 20"/>
                <a:gd name="T62" fmla="*/ 43 w 43"/>
                <a:gd name="T63" fmla="*/ 0 h 20"/>
                <a:gd name="T64" fmla="*/ 40 w 43"/>
                <a:gd name="T65" fmla="*/ 0 h 20"/>
                <a:gd name="T66" fmla="*/ 36 w 43"/>
                <a:gd name="T67" fmla="*/ 0 h 20"/>
                <a:gd name="T68" fmla="*/ 32 w 43"/>
                <a:gd name="T69" fmla="*/ 0 h 20"/>
                <a:gd name="T70" fmla="*/ 28 w 43"/>
                <a:gd name="T71" fmla="*/ 0 h 20"/>
                <a:gd name="T72" fmla="*/ 24 w 43"/>
                <a:gd name="T73" fmla="*/ 0 h 20"/>
                <a:gd name="T74" fmla="*/ 20 w 43"/>
                <a:gd name="T75" fmla="*/ 1 h 20"/>
                <a:gd name="T76" fmla="*/ 16 w 43"/>
                <a:gd name="T77" fmla="*/ 1 h 20"/>
                <a:gd name="T78" fmla="*/ 12 w 43"/>
                <a:gd name="T79" fmla="*/ 1 h 20"/>
                <a:gd name="T80" fmla="*/ 8 w 43"/>
                <a:gd name="T81" fmla="*/ 2 h 20"/>
                <a:gd name="T82" fmla="*/ 4 w 43"/>
                <a:gd name="T83" fmla="*/ 2 h 20"/>
                <a:gd name="T84" fmla="*/ 0 w 43"/>
                <a:gd name="T8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20">
                  <a:moveTo>
                    <a:pt x="0" y="2"/>
                  </a:moveTo>
                  <a:lnTo>
                    <a:pt x="0" y="2"/>
                  </a:lnTo>
                  <a:lnTo>
                    <a:pt x="0" y="3"/>
                  </a:lnTo>
                  <a:lnTo>
                    <a:pt x="0" y="4"/>
                  </a:lnTo>
                  <a:lnTo>
                    <a:pt x="0" y="4"/>
                  </a:lnTo>
                  <a:lnTo>
                    <a:pt x="0" y="5"/>
                  </a:lnTo>
                  <a:lnTo>
                    <a:pt x="0" y="5"/>
                  </a:lnTo>
                  <a:lnTo>
                    <a:pt x="0" y="6"/>
                  </a:lnTo>
                  <a:lnTo>
                    <a:pt x="0" y="6"/>
                  </a:lnTo>
                  <a:lnTo>
                    <a:pt x="0" y="7"/>
                  </a:lnTo>
                  <a:lnTo>
                    <a:pt x="0" y="8"/>
                  </a:lnTo>
                  <a:lnTo>
                    <a:pt x="0" y="8"/>
                  </a:lnTo>
                  <a:lnTo>
                    <a:pt x="0" y="9"/>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0" y="19"/>
                  </a:lnTo>
                  <a:lnTo>
                    <a:pt x="0" y="19"/>
                  </a:lnTo>
                  <a:lnTo>
                    <a:pt x="0" y="20"/>
                  </a:lnTo>
                  <a:lnTo>
                    <a:pt x="1" y="20"/>
                  </a:lnTo>
                  <a:lnTo>
                    <a:pt x="2" y="19"/>
                  </a:lnTo>
                  <a:lnTo>
                    <a:pt x="3" y="19"/>
                  </a:lnTo>
                  <a:lnTo>
                    <a:pt x="5" y="19"/>
                  </a:lnTo>
                  <a:lnTo>
                    <a:pt x="6" y="19"/>
                  </a:lnTo>
                  <a:lnTo>
                    <a:pt x="7" y="19"/>
                  </a:lnTo>
                  <a:lnTo>
                    <a:pt x="9" y="19"/>
                  </a:lnTo>
                  <a:lnTo>
                    <a:pt x="10" y="19"/>
                  </a:lnTo>
                  <a:lnTo>
                    <a:pt x="11" y="19"/>
                  </a:lnTo>
                  <a:lnTo>
                    <a:pt x="12" y="19"/>
                  </a:lnTo>
                  <a:lnTo>
                    <a:pt x="14" y="19"/>
                  </a:lnTo>
                  <a:lnTo>
                    <a:pt x="15" y="19"/>
                  </a:lnTo>
                  <a:lnTo>
                    <a:pt x="16" y="19"/>
                  </a:lnTo>
                  <a:lnTo>
                    <a:pt x="18" y="19"/>
                  </a:lnTo>
                  <a:lnTo>
                    <a:pt x="19" y="19"/>
                  </a:lnTo>
                  <a:lnTo>
                    <a:pt x="20" y="19"/>
                  </a:lnTo>
                  <a:lnTo>
                    <a:pt x="22" y="19"/>
                  </a:lnTo>
                  <a:lnTo>
                    <a:pt x="23" y="19"/>
                  </a:lnTo>
                  <a:lnTo>
                    <a:pt x="24" y="19"/>
                  </a:lnTo>
                  <a:lnTo>
                    <a:pt x="26" y="18"/>
                  </a:lnTo>
                  <a:lnTo>
                    <a:pt x="27" y="18"/>
                  </a:lnTo>
                  <a:lnTo>
                    <a:pt x="28" y="18"/>
                  </a:lnTo>
                  <a:lnTo>
                    <a:pt x="29" y="18"/>
                  </a:lnTo>
                  <a:lnTo>
                    <a:pt x="31" y="18"/>
                  </a:lnTo>
                  <a:lnTo>
                    <a:pt x="32" y="18"/>
                  </a:lnTo>
                  <a:lnTo>
                    <a:pt x="34" y="18"/>
                  </a:lnTo>
                  <a:lnTo>
                    <a:pt x="35" y="18"/>
                  </a:lnTo>
                  <a:lnTo>
                    <a:pt x="36" y="18"/>
                  </a:lnTo>
                  <a:lnTo>
                    <a:pt x="38" y="18"/>
                  </a:lnTo>
                  <a:lnTo>
                    <a:pt x="39" y="18"/>
                  </a:lnTo>
                  <a:lnTo>
                    <a:pt x="41" y="18"/>
                  </a:lnTo>
                  <a:lnTo>
                    <a:pt x="42" y="18"/>
                  </a:lnTo>
                  <a:lnTo>
                    <a:pt x="42" y="17"/>
                  </a:lnTo>
                  <a:lnTo>
                    <a:pt x="42" y="17"/>
                  </a:lnTo>
                  <a:lnTo>
                    <a:pt x="42" y="16"/>
                  </a:lnTo>
                  <a:lnTo>
                    <a:pt x="42" y="16"/>
                  </a:lnTo>
                  <a:lnTo>
                    <a:pt x="42" y="15"/>
                  </a:lnTo>
                  <a:lnTo>
                    <a:pt x="42" y="15"/>
                  </a:lnTo>
                  <a:lnTo>
                    <a:pt x="42" y="14"/>
                  </a:lnTo>
                  <a:lnTo>
                    <a:pt x="43" y="13"/>
                  </a:lnTo>
                  <a:lnTo>
                    <a:pt x="43" y="13"/>
                  </a:lnTo>
                  <a:lnTo>
                    <a:pt x="43" y="12"/>
                  </a:lnTo>
                  <a:lnTo>
                    <a:pt x="43" y="12"/>
                  </a:lnTo>
                  <a:lnTo>
                    <a:pt x="43" y="11"/>
                  </a:lnTo>
                  <a:lnTo>
                    <a:pt x="43" y="10"/>
                  </a:lnTo>
                  <a:lnTo>
                    <a:pt x="43" y="10"/>
                  </a:lnTo>
                  <a:lnTo>
                    <a:pt x="43" y="9"/>
                  </a:lnTo>
                  <a:lnTo>
                    <a:pt x="43" y="9"/>
                  </a:lnTo>
                  <a:lnTo>
                    <a:pt x="43" y="8"/>
                  </a:lnTo>
                  <a:lnTo>
                    <a:pt x="43" y="8"/>
                  </a:lnTo>
                  <a:lnTo>
                    <a:pt x="43" y="7"/>
                  </a:lnTo>
                  <a:lnTo>
                    <a:pt x="43" y="6"/>
                  </a:lnTo>
                  <a:lnTo>
                    <a:pt x="43" y="6"/>
                  </a:lnTo>
                  <a:lnTo>
                    <a:pt x="43" y="5"/>
                  </a:lnTo>
                  <a:lnTo>
                    <a:pt x="43" y="5"/>
                  </a:lnTo>
                  <a:lnTo>
                    <a:pt x="43" y="4"/>
                  </a:lnTo>
                  <a:lnTo>
                    <a:pt x="43" y="4"/>
                  </a:lnTo>
                  <a:lnTo>
                    <a:pt x="43" y="3"/>
                  </a:lnTo>
                  <a:lnTo>
                    <a:pt x="43" y="2"/>
                  </a:lnTo>
                  <a:lnTo>
                    <a:pt x="43" y="2"/>
                  </a:lnTo>
                  <a:lnTo>
                    <a:pt x="43" y="2"/>
                  </a:lnTo>
                  <a:lnTo>
                    <a:pt x="43" y="1"/>
                  </a:lnTo>
                  <a:lnTo>
                    <a:pt x="43" y="0"/>
                  </a:lnTo>
                  <a:lnTo>
                    <a:pt x="43" y="0"/>
                  </a:lnTo>
                  <a:lnTo>
                    <a:pt x="41" y="0"/>
                  </a:lnTo>
                  <a:lnTo>
                    <a:pt x="40" y="0"/>
                  </a:lnTo>
                  <a:lnTo>
                    <a:pt x="39" y="0"/>
                  </a:lnTo>
                  <a:lnTo>
                    <a:pt x="37" y="0"/>
                  </a:lnTo>
                  <a:lnTo>
                    <a:pt x="36" y="0"/>
                  </a:lnTo>
                  <a:lnTo>
                    <a:pt x="35" y="0"/>
                  </a:lnTo>
                  <a:lnTo>
                    <a:pt x="33" y="0"/>
                  </a:lnTo>
                  <a:lnTo>
                    <a:pt x="32" y="0"/>
                  </a:lnTo>
                  <a:lnTo>
                    <a:pt x="31" y="0"/>
                  </a:lnTo>
                  <a:lnTo>
                    <a:pt x="29" y="0"/>
                  </a:lnTo>
                  <a:lnTo>
                    <a:pt x="28" y="0"/>
                  </a:lnTo>
                  <a:lnTo>
                    <a:pt x="27" y="0"/>
                  </a:lnTo>
                  <a:lnTo>
                    <a:pt x="25" y="0"/>
                  </a:lnTo>
                  <a:lnTo>
                    <a:pt x="24" y="0"/>
                  </a:lnTo>
                  <a:lnTo>
                    <a:pt x="23" y="0"/>
                  </a:lnTo>
                  <a:lnTo>
                    <a:pt x="21" y="1"/>
                  </a:lnTo>
                  <a:lnTo>
                    <a:pt x="20" y="1"/>
                  </a:lnTo>
                  <a:lnTo>
                    <a:pt x="18" y="1"/>
                  </a:lnTo>
                  <a:lnTo>
                    <a:pt x="17" y="1"/>
                  </a:lnTo>
                  <a:lnTo>
                    <a:pt x="16" y="1"/>
                  </a:lnTo>
                  <a:lnTo>
                    <a:pt x="15" y="1"/>
                  </a:lnTo>
                  <a:lnTo>
                    <a:pt x="13" y="1"/>
                  </a:lnTo>
                  <a:lnTo>
                    <a:pt x="12" y="1"/>
                  </a:lnTo>
                  <a:lnTo>
                    <a:pt x="10" y="1"/>
                  </a:lnTo>
                  <a:lnTo>
                    <a:pt x="9" y="1"/>
                  </a:lnTo>
                  <a:lnTo>
                    <a:pt x="8" y="2"/>
                  </a:lnTo>
                  <a:lnTo>
                    <a:pt x="6" y="2"/>
                  </a:lnTo>
                  <a:lnTo>
                    <a:pt x="5" y="2"/>
                  </a:lnTo>
                  <a:lnTo>
                    <a:pt x="4" y="2"/>
                  </a:lnTo>
                  <a:lnTo>
                    <a:pt x="2" y="2"/>
                  </a:lnTo>
                  <a:lnTo>
                    <a:pt x="1" y="2"/>
                  </a:lnTo>
                  <a:lnTo>
                    <a:pt x="0"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46" name="Freeform 1149"/>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47" name="Freeform 1150"/>
            <p:cNvSpPr>
              <a:spLocks/>
            </p:cNvSpPr>
            <p:nvPr/>
          </p:nvSpPr>
          <p:spPr bwMode="auto">
            <a:xfrm>
              <a:off x="1517" y="3318"/>
              <a:ext cx="43" cy="21"/>
            </a:xfrm>
            <a:custGeom>
              <a:avLst/>
              <a:gdLst>
                <a:gd name="T0" fmla="*/ 0 w 43"/>
                <a:gd name="T1" fmla="*/ 3 h 21"/>
                <a:gd name="T2" fmla="*/ 0 w 43"/>
                <a:gd name="T3" fmla="*/ 3 h 21"/>
                <a:gd name="T4" fmla="*/ 0 w 43"/>
                <a:gd name="T5" fmla="*/ 4 h 21"/>
                <a:gd name="T6" fmla="*/ 0 w 43"/>
                <a:gd name="T7" fmla="*/ 4 h 21"/>
                <a:gd name="T8" fmla="*/ 0 w 43"/>
                <a:gd name="T9" fmla="*/ 5 h 21"/>
                <a:gd name="T10" fmla="*/ 0 w 43"/>
                <a:gd name="T11" fmla="*/ 6 h 21"/>
                <a:gd name="T12" fmla="*/ 0 w 43"/>
                <a:gd name="T13" fmla="*/ 6 h 21"/>
                <a:gd name="T14" fmla="*/ 0 w 43"/>
                <a:gd name="T15" fmla="*/ 7 h 21"/>
                <a:gd name="T16" fmla="*/ 0 w 43"/>
                <a:gd name="T17" fmla="*/ 7 h 21"/>
                <a:gd name="T18" fmla="*/ 0 w 43"/>
                <a:gd name="T19" fmla="*/ 8 h 21"/>
                <a:gd name="T20" fmla="*/ 0 w 43"/>
                <a:gd name="T21" fmla="*/ 8 h 21"/>
                <a:gd name="T22" fmla="*/ 0 w 43"/>
                <a:gd name="T23" fmla="*/ 9 h 21"/>
                <a:gd name="T24" fmla="*/ 0 w 43"/>
                <a:gd name="T25" fmla="*/ 10 h 21"/>
                <a:gd name="T26" fmla="*/ 0 w 43"/>
                <a:gd name="T27" fmla="*/ 10 h 21"/>
                <a:gd name="T28" fmla="*/ 0 w 43"/>
                <a:gd name="T29" fmla="*/ 11 h 21"/>
                <a:gd name="T30" fmla="*/ 0 w 43"/>
                <a:gd name="T31" fmla="*/ 12 h 21"/>
                <a:gd name="T32" fmla="*/ 0 w 43"/>
                <a:gd name="T33" fmla="*/ 12 h 21"/>
                <a:gd name="T34" fmla="*/ 0 w 43"/>
                <a:gd name="T35" fmla="*/ 13 h 21"/>
                <a:gd name="T36" fmla="*/ 0 w 43"/>
                <a:gd name="T37" fmla="*/ 13 h 21"/>
                <a:gd name="T38" fmla="*/ 0 w 43"/>
                <a:gd name="T39" fmla="*/ 14 h 21"/>
                <a:gd name="T40" fmla="*/ 0 w 43"/>
                <a:gd name="T41" fmla="*/ 15 h 21"/>
                <a:gd name="T42" fmla="*/ 0 w 43"/>
                <a:gd name="T43" fmla="*/ 15 h 21"/>
                <a:gd name="T44" fmla="*/ 0 w 43"/>
                <a:gd name="T45" fmla="*/ 16 h 21"/>
                <a:gd name="T46" fmla="*/ 0 w 43"/>
                <a:gd name="T47" fmla="*/ 16 h 21"/>
                <a:gd name="T48" fmla="*/ 0 w 43"/>
                <a:gd name="T49" fmla="*/ 17 h 21"/>
                <a:gd name="T50" fmla="*/ 0 w 43"/>
                <a:gd name="T51" fmla="*/ 17 h 21"/>
                <a:gd name="T52" fmla="*/ 0 w 43"/>
                <a:gd name="T53" fmla="*/ 18 h 21"/>
                <a:gd name="T54" fmla="*/ 0 w 43"/>
                <a:gd name="T55" fmla="*/ 18 h 21"/>
                <a:gd name="T56" fmla="*/ 1 w 43"/>
                <a:gd name="T57" fmla="*/ 19 h 21"/>
                <a:gd name="T58" fmla="*/ 1 w 43"/>
                <a:gd name="T59" fmla="*/ 19 h 21"/>
                <a:gd name="T60" fmla="*/ 1 w 43"/>
                <a:gd name="T61" fmla="*/ 20 h 21"/>
                <a:gd name="T62" fmla="*/ 1 w 43"/>
                <a:gd name="T63" fmla="*/ 20 h 21"/>
                <a:gd name="T64" fmla="*/ 1 w 43"/>
                <a:gd name="T65" fmla="*/ 21 h 21"/>
                <a:gd name="T66" fmla="*/ 43 w 43"/>
                <a:gd name="T67" fmla="*/ 18 h 21"/>
                <a:gd name="T68" fmla="*/ 43 w 43"/>
                <a:gd name="T69" fmla="*/ 0 h 21"/>
                <a:gd name="T70" fmla="*/ 0 w 43"/>
                <a:gd name="T7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 h="21">
                  <a:moveTo>
                    <a:pt x="0" y="3"/>
                  </a:moveTo>
                  <a:lnTo>
                    <a:pt x="0" y="3"/>
                  </a:lnTo>
                  <a:lnTo>
                    <a:pt x="0" y="4"/>
                  </a:lnTo>
                  <a:lnTo>
                    <a:pt x="0" y="4"/>
                  </a:lnTo>
                  <a:lnTo>
                    <a:pt x="0" y="5"/>
                  </a:lnTo>
                  <a:lnTo>
                    <a:pt x="0" y="6"/>
                  </a:lnTo>
                  <a:lnTo>
                    <a:pt x="0" y="6"/>
                  </a:lnTo>
                  <a:lnTo>
                    <a:pt x="0" y="7"/>
                  </a:lnTo>
                  <a:lnTo>
                    <a:pt x="0" y="7"/>
                  </a:lnTo>
                  <a:lnTo>
                    <a:pt x="0" y="8"/>
                  </a:lnTo>
                  <a:lnTo>
                    <a:pt x="0" y="8"/>
                  </a:lnTo>
                  <a:lnTo>
                    <a:pt x="0" y="9"/>
                  </a:lnTo>
                  <a:lnTo>
                    <a:pt x="0" y="10"/>
                  </a:lnTo>
                  <a:lnTo>
                    <a:pt x="0" y="10"/>
                  </a:lnTo>
                  <a:lnTo>
                    <a:pt x="0" y="11"/>
                  </a:lnTo>
                  <a:lnTo>
                    <a:pt x="0" y="12"/>
                  </a:lnTo>
                  <a:lnTo>
                    <a:pt x="0" y="12"/>
                  </a:lnTo>
                  <a:lnTo>
                    <a:pt x="0" y="13"/>
                  </a:lnTo>
                  <a:lnTo>
                    <a:pt x="0" y="13"/>
                  </a:lnTo>
                  <a:lnTo>
                    <a:pt x="0" y="14"/>
                  </a:lnTo>
                  <a:lnTo>
                    <a:pt x="0" y="15"/>
                  </a:lnTo>
                  <a:lnTo>
                    <a:pt x="0" y="15"/>
                  </a:lnTo>
                  <a:lnTo>
                    <a:pt x="0" y="16"/>
                  </a:lnTo>
                  <a:lnTo>
                    <a:pt x="0" y="16"/>
                  </a:lnTo>
                  <a:lnTo>
                    <a:pt x="0" y="17"/>
                  </a:lnTo>
                  <a:lnTo>
                    <a:pt x="0" y="17"/>
                  </a:lnTo>
                  <a:lnTo>
                    <a:pt x="0" y="18"/>
                  </a:lnTo>
                  <a:lnTo>
                    <a:pt x="0" y="18"/>
                  </a:lnTo>
                  <a:lnTo>
                    <a:pt x="1" y="19"/>
                  </a:lnTo>
                  <a:lnTo>
                    <a:pt x="1" y="19"/>
                  </a:lnTo>
                  <a:lnTo>
                    <a:pt x="1" y="20"/>
                  </a:lnTo>
                  <a:lnTo>
                    <a:pt x="1" y="20"/>
                  </a:lnTo>
                  <a:lnTo>
                    <a:pt x="1" y="21"/>
                  </a:lnTo>
                  <a:lnTo>
                    <a:pt x="43" y="18"/>
                  </a:lnTo>
                  <a:lnTo>
                    <a:pt x="43" y="0"/>
                  </a:lnTo>
                  <a:lnTo>
                    <a:pt x="0"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48" name="Freeform 1151"/>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49" name="Freeform 1152"/>
            <p:cNvSpPr>
              <a:spLocks/>
            </p:cNvSpPr>
            <p:nvPr/>
          </p:nvSpPr>
          <p:spPr bwMode="auto">
            <a:xfrm>
              <a:off x="1461" y="3323"/>
              <a:ext cx="40" cy="17"/>
            </a:xfrm>
            <a:custGeom>
              <a:avLst/>
              <a:gdLst>
                <a:gd name="T0" fmla="*/ 0 w 40"/>
                <a:gd name="T1" fmla="*/ 17 h 17"/>
                <a:gd name="T2" fmla="*/ 40 w 40"/>
                <a:gd name="T3" fmla="*/ 15 h 17"/>
                <a:gd name="T4" fmla="*/ 40 w 40"/>
                <a:gd name="T5" fmla="*/ 0 h 17"/>
                <a:gd name="T6" fmla="*/ 39 w 40"/>
                <a:gd name="T7" fmla="*/ 0 h 17"/>
                <a:gd name="T8" fmla="*/ 38 w 40"/>
                <a:gd name="T9" fmla="*/ 0 h 17"/>
                <a:gd name="T10" fmla="*/ 37 w 40"/>
                <a:gd name="T11" fmla="*/ 0 h 17"/>
                <a:gd name="T12" fmla="*/ 36 w 40"/>
                <a:gd name="T13" fmla="*/ 0 h 17"/>
                <a:gd name="T14" fmla="*/ 34 w 40"/>
                <a:gd name="T15" fmla="*/ 0 h 17"/>
                <a:gd name="T16" fmla="*/ 33 w 40"/>
                <a:gd name="T17" fmla="*/ 0 h 17"/>
                <a:gd name="T18" fmla="*/ 32 w 40"/>
                <a:gd name="T19" fmla="*/ 0 h 17"/>
                <a:gd name="T20" fmla="*/ 31 w 40"/>
                <a:gd name="T21" fmla="*/ 0 h 17"/>
                <a:gd name="T22" fmla="*/ 29 w 40"/>
                <a:gd name="T23" fmla="*/ 0 h 17"/>
                <a:gd name="T24" fmla="*/ 28 w 40"/>
                <a:gd name="T25" fmla="*/ 0 h 17"/>
                <a:gd name="T26" fmla="*/ 27 w 40"/>
                <a:gd name="T27" fmla="*/ 0 h 17"/>
                <a:gd name="T28" fmla="*/ 26 w 40"/>
                <a:gd name="T29" fmla="*/ 0 h 17"/>
                <a:gd name="T30" fmla="*/ 25 w 40"/>
                <a:gd name="T31" fmla="*/ 0 h 17"/>
                <a:gd name="T32" fmla="*/ 23 w 40"/>
                <a:gd name="T33" fmla="*/ 0 h 17"/>
                <a:gd name="T34" fmla="*/ 22 w 40"/>
                <a:gd name="T35" fmla="*/ 1 h 17"/>
                <a:gd name="T36" fmla="*/ 21 w 40"/>
                <a:gd name="T37" fmla="*/ 1 h 17"/>
                <a:gd name="T38" fmla="*/ 19 w 40"/>
                <a:gd name="T39" fmla="*/ 1 h 17"/>
                <a:gd name="T40" fmla="*/ 18 w 40"/>
                <a:gd name="T41" fmla="*/ 1 h 17"/>
                <a:gd name="T42" fmla="*/ 17 w 40"/>
                <a:gd name="T43" fmla="*/ 1 h 17"/>
                <a:gd name="T44" fmla="*/ 15 w 40"/>
                <a:gd name="T45" fmla="*/ 1 h 17"/>
                <a:gd name="T46" fmla="*/ 14 w 40"/>
                <a:gd name="T47" fmla="*/ 1 h 17"/>
                <a:gd name="T48" fmla="*/ 13 w 40"/>
                <a:gd name="T49" fmla="*/ 1 h 17"/>
                <a:gd name="T50" fmla="*/ 12 w 40"/>
                <a:gd name="T51" fmla="*/ 1 h 17"/>
                <a:gd name="T52" fmla="*/ 10 w 40"/>
                <a:gd name="T53" fmla="*/ 1 h 17"/>
                <a:gd name="T54" fmla="*/ 9 w 40"/>
                <a:gd name="T55" fmla="*/ 1 h 17"/>
                <a:gd name="T56" fmla="*/ 8 w 40"/>
                <a:gd name="T57" fmla="*/ 1 h 17"/>
                <a:gd name="T58" fmla="*/ 6 w 40"/>
                <a:gd name="T59" fmla="*/ 1 h 17"/>
                <a:gd name="T60" fmla="*/ 5 w 40"/>
                <a:gd name="T61" fmla="*/ 1 h 17"/>
                <a:gd name="T62" fmla="*/ 4 w 40"/>
                <a:gd name="T63" fmla="*/ 1 h 17"/>
                <a:gd name="T64" fmla="*/ 3 w 40"/>
                <a:gd name="T65" fmla="*/ 2 h 17"/>
                <a:gd name="T66" fmla="*/ 2 w 40"/>
                <a:gd name="T67" fmla="*/ 2 h 17"/>
                <a:gd name="T68" fmla="*/ 0 w 40"/>
                <a:gd name="T69" fmla="*/ 2 h 17"/>
                <a:gd name="T70" fmla="*/ 0 w 40"/>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7">
                  <a:moveTo>
                    <a:pt x="0" y="17"/>
                  </a:moveTo>
                  <a:lnTo>
                    <a:pt x="40" y="15"/>
                  </a:lnTo>
                  <a:lnTo>
                    <a:pt x="40" y="0"/>
                  </a:lnTo>
                  <a:lnTo>
                    <a:pt x="39" y="0"/>
                  </a:lnTo>
                  <a:lnTo>
                    <a:pt x="38" y="0"/>
                  </a:lnTo>
                  <a:lnTo>
                    <a:pt x="37" y="0"/>
                  </a:lnTo>
                  <a:lnTo>
                    <a:pt x="36" y="0"/>
                  </a:lnTo>
                  <a:lnTo>
                    <a:pt x="34" y="0"/>
                  </a:lnTo>
                  <a:lnTo>
                    <a:pt x="33" y="0"/>
                  </a:lnTo>
                  <a:lnTo>
                    <a:pt x="32" y="0"/>
                  </a:lnTo>
                  <a:lnTo>
                    <a:pt x="31" y="0"/>
                  </a:lnTo>
                  <a:lnTo>
                    <a:pt x="29" y="0"/>
                  </a:lnTo>
                  <a:lnTo>
                    <a:pt x="28" y="0"/>
                  </a:lnTo>
                  <a:lnTo>
                    <a:pt x="27" y="0"/>
                  </a:lnTo>
                  <a:lnTo>
                    <a:pt x="26" y="0"/>
                  </a:lnTo>
                  <a:lnTo>
                    <a:pt x="25" y="0"/>
                  </a:lnTo>
                  <a:lnTo>
                    <a:pt x="23" y="0"/>
                  </a:lnTo>
                  <a:lnTo>
                    <a:pt x="22" y="1"/>
                  </a:lnTo>
                  <a:lnTo>
                    <a:pt x="21" y="1"/>
                  </a:lnTo>
                  <a:lnTo>
                    <a:pt x="19" y="1"/>
                  </a:lnTo>
                  <a:lnTo>
                    <a:pt x="18" y="1"/>
                  </a:lnTo>
                  <a:lnTo>
                    <a:pt x="17" y="1"/>
                  </a:lnTo>
                  <a:lnTo>
                    <a:pt x="15" y="1"/>
                  </a:lnTo>
                  <a:lnTo>
                    <a:pt x="14" y="1"/>
                  </a:lnTo>
                  <a:lnTo>
                    <a:pt x="13" y="1"/>
                  </a:lnTo>
                  <a:lnTo>
                    <a:pt x="12" y="1"/>
                  </a:lnTo>
                  <a:lnTo>
                    <a:pt x="10" y="1"/>
                  </a:lnTo>
                  <a:lnTo>
                    <a:pt x="9" y="1"/>
                  </a:lnTo>
                  <a:lnTo>
                    <a:pt x="8" y="1"/>
                  </a:lnTo>
                  <a:lnTo>
                    <a:pt x="6" y="1"/>
                  </a:lnTo>
                  <a:lnTo>
                    <a:pt x="5" y="1"/>
                  </a:lnTo>
                  <a:lnTo>
                    <a:pt x="4" y="1"/>
                  </a:lnTo>
                  <a:lnTo>
                    <a:pt x="3" y="2"/>
                  </a:lnTo>
                  <a:lnTo>
                    <a:pt x="2" y="2"/>
                  </a:lnTo>
                  <a:lnTo>
                    <a:pt x="0" y="2"/>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50" name="Freeform 1153"/>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51" name="Freeform 1154"/>
            <p:cNvSpPr>
              <a:spLocks/>
            </p:cNvSpPr>
            <p:nvPr/>
          </p:nvSpPr>
          <p:spPr bwMode="auto">
            <a:xfrm>
              <a:off x="1518" y="3320"/>
              <a:ext cx="41" cy="17"/>
            </a:xfrm>
            <a:custGeom>
              <a:avLst/>
              <a:gdLst>
                <a:gd name="T0" fmla="*/ 2 w 41"/>
                <a:gd name="T1" fmla="*/ 17 h 17"/>
                <a:gd name="T2" fmla="*/ 4 w 41"/>
                <a:gd name="T3" fmla="*/ 17 h 17"/>
                <a:gd name="T4" fmla="*/ 6 w 41"/>
                <a:gd name="T5" fmla="*/ 17 h 17"/>
                <a:gd name="T6" fmla="*/ 9 w 41"/>
                <a:gd name="T7" fmla="*/ 17 h 17"/>
                <a:gd name="T8" fmla="*/ 12 w 41"/>
                <a:gd name="T9" fmla="*/ 17 h 17"/>
                <a:gd name="T10" fmla="*/ 14 w 41"/>
                <a:gd name="T11" fmla="*/ 17 h 17"/>
                <a:gd name="T12" fmla="*/ 16 w 41"/>
                <a:gd name="T13" fmla="*/ 16 h 17"/>
                <a:gd name="T14" fmla="*/ 19 w 41"/>
                <a:gd name="T15" fmla="*/ 16 h 17"/>
                <a:gd name="T16" fmla="*/ 22 w 41"/>
                <a:gd name="T17" fmla="*/ 16 h 17"/>
                <a:gd name="T18" fmla="*/ 24 w 41"/>
                <a:gd name="T19" fmla="*/ 16 h 17"/>
                <a:gd name="T20" fmla="*/ 26 w 41"/>
                <a:gd name="T21" fmla="*/ 16 h 17"/>
                <a:gd name="T22" fmla="*/ 28 w 41"/>
                <a:gd name="T23" fmla="*/ 15 h 17"/>
                <a:gd name="T24" fmla="*/ 29 w 41"/>
                <a:gd name="T25" fmla="*/ 15 h 17"/>
                <a:gd name="T26" fmla="*/ 31 w 41"/>
                <a:gd name="T27" fmla="*/ 15 h 17"/>
                <a:gd name="T28" fmla="*/ 32 w 41"/>
                <a:gd name="T29" fmla="*/ 15 h 17"/>
                <a:gd name="T30" fmla="*/ 33 w 41"/>
                <a:gd name="T31" fmla="*/ 15 h 17"/>
                <a:gd name="T32" fmla="*/ 34 w 41"/>
                <a:gd name="T33" fmla="*/ 15 h 17"/>
                <a:gd name="T34" fmla="*/ 36 w 41"/>
                <a:gd name="T35" fmla="*/ 15 h 17"/>
                <a:gd name="T36" fmla="*/ 37 w 41"/>
                <a:gd name="T37" fmla="*/ 15 h 17"/>
                <a:gd name="T38" fmla="*/ 38 w 41"/>
                <a:gd name="T39" fmla="*/ 15 h 17"/>
                <a:gd name="T40" fmla="*/ 40 w 41"/>
                <a:gd name="T41" fmla="*/ 15 h 17"/>
                <a:gd name="T42" fmla="*/ 41 w 41"/>
                <a:gd name="T43" fmla="*/ 15 h 17"/>
                <a:gd name="T44" fmla="*/ 41 w 41"/>
                <a:gd name="T45" fmla="*/ 13 h 17"/>
                <a:gd name="T46" fmla="*/ 41 w 41"/>
                <a:gd name="T47" fmla="*/ 12 h 17"/>
                <a:gd name="T48" fmla="*/ 41 w 41"/>
                <a:gd name="T49" fmla="*/ 11 h 17"/>
                <a:gd name="T50" fmla="*/ 41 w 41"/>
                <a:gd name="T51" fmla="*/ 9 h 17"/>
                <a:gd name="T52" fmla="*/ 41 w 41"/>
                <a:gd name="T53" fmla="*/ 8 h 17"/>
                <a:gd name="T54" fmla="*/ 41 w 41"/>
                <a:gd name="T55" fmla="*/ 6 h 17"/>
                <a:gd name="T56" fmla="*/ 41 w 41"/>
                <a:gd name="T57" fmla="*/ 5 h 17"/>
                <a:gd name="T58" fmla="*/ 41 w 41"/>
                <a:gd name="T59" fmla="*/ 4 h 17"/>
                <a:gd name="T60" fmla="*/ 41 w 41"/>
                <a:gd name="T61" fmla="*/ 2 h 17"/>
                <a:gd name="T62" fmla="*/ 41 w 41"/>
                <a:gd name="T63" fmla="*/ 1 h 17"/>
                <a:gd name="T64" fmla="*/ 40 w 41"/>
                <a:gd name="T65" fmla="*/ 0 h 17"/>
                <a:gd name="T66" fmla="*/ 36 w 41"/>
                <a:gd name="T67" fmla="*/ 0 h 17"/>
                <a:gd name="T68" fmla="*/ 32 w 41"/>
                <a:gd name="T69" fmla="*/ 0 h 17"/>
                <a:gd name="T70" fmla="*/ 28 w 41"/>
                <a:gd name="T71" fmla="*/ 1 h 17"/>
                <a:gd name="T72" fmla="*/ 24 w 41"/>
                <a:gd name="T73" fmla="*/ 1 h 17"/>
                <a:gd name="T74" fmla="*/ 21 w 41"/>
                <a:gd name="T75" fmla="*/ 1 h 17"/>
                <a:gd name="T76" fmla="*/ 17 w 41"/>
                <a:gd name="T77" fmla="*/ 1 h 17"/>
                <a:gd name="T78" fmla="*/ 13 w 41"/>
                <a:gd name="T79" fmla="*/ 2 h 17"/>
                <a:gd name="T80" fmla="*/ 10 w 41"/>
                <a:gd name="T81" fmla="*/ 2 h 17"/>
                <a:gd name="T82" fmla="*/ 6 w 41"/>
                <a:gd name="T83" fmla="*/ 2 h 17"/>
                <a:gd name="T84" fmla="*/ 2 w 41"/>
                <a:gd name="T8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 h="17">
                  <a:moveTo>
                    <a:pt x="0" y="17"/>
                  </a:moveTo>
                  <a:lnTo>
                    <a:pt x="1" y="17"/>
                  </a:lnTo>
                  <a:lnTo>
                    <a:pt x="2" y="17"/>
                  </a:lnTo>
                  <a:lnTo>
                    <a:pt x="3" y="17"/>
                  </a:lnTo>
                  <a:lnTo>
                    <a:pt x="3" y="17"/>
                  </a:lnTo>
                  <a:lnTo>
                    <a:pt x="4" y="17"/>
                  </a:lnTo>
                  <a:lnTo>
                    <a:pt x="5" y="17"/>
                  </a:lnTo>
                  <a:lnTo>
                    <a:pt x="6" y="17"/>
                  </a:lnTo>
                  <a:lnTo>
                    <a:pt x="6" y="17"/>
                  </a:lnTo>
                  <a:lnTo>
                    <a:pt x="7" y="17"/>
                  </a:lnTo>
                  <a:lnTo>
                    <a:pt x="8" y="17"/>
                  </a:lnTo>
                  <a:lnTo>
                    <a:pt x="9" y="17"/>
                  </a:lnTo>
                  <a:lnTo>
                    <a:pt x="10" y="17"/>
                  </a:lnTo>
                  <a:lnTo>
                    <a:pt x="11" y="17"/>
                  </a:lnTo>
                  <a:lnTo>
                    <a:pt x="12" y="17"/>
                  </a:lnTo>
                  <a:lnTo>
                    <a:pt x="12" y="17"/>
                  </a:lnTo>
                  <a:lnTo>
                    <a:pt x="13" y="17"/>
                  </a:lnTo>
                  <a:lnTo>
                    <a:pt x="14" y="17"/>
                  </a:lnTo>
                  <a:lnTo>
                    <a:pt x="15" y="17"/>
                  </a:lnTo>
                  <a:lnTo>
                    <a:pt x="16" y="16"/>
                  </a:lnTo>
                  <a:lnTo>
                    <a:pt x="16" y="16"/>
                  </a:lnTo>
                  <a:lnTo>
                    <a:pt x="17" y="16"/>
                  </a:lnTo>
                  <a:lnTo>
                    <a:pt x="18" y="16"/>
                  </a:lnTo>
                  <a:lnTo>
                    <a:pt x="19" y="16"/>
                  </a:lnTo>
                  <a:lnTo>
                    <a:pt x="20" y="16"/>
                  </a:lnTo>
                  <a:lnTo>
                    <a:pt x="21" y="16"/>
                  </a:lnTo>
                  <a:lnTo>
                    <a:pt x="22" y="16"/>
                  </a:lnTo>
                  <a:lnTo>
                    <a:pt x="22" y="16"/>
                  </a:lnTo>
                  <a:lnTo>
                    <a:pt x="23" y="16"/>
                  </a:lnTo>
                  <a:lnTo>
                    <a:pt x="24" y="16"/>
                  </a:lnTo>
                  <a:lnTo>
                    <a:pt x="25" y="16"/>
                  </a:lnTo>
                  <a:lnTo>
                    <a:pt x="26" y="16"/>
                  </a:lnTo>
                  <a:lnTo>
                    <a:pt x="26" y="16"/>
                  </a:lnTo>
                  <a:lnTo>
                    <a:pt x="27" y="15"/>
                  </a:lnTo>
                  <a:lnTo>
                    <a:pt x="28" y="15"/>
                  </a:lnTo>
                  <a:lnTo>
                    <a:pt x="28" y="15"/>
                  </a:lnTo>
                  <a:lnTo>
                    <a:pt x="29" y="15"/>
                  </a:lnTo>
                  <a:lnTo>
                    <a:pt x="29" y="15"/>
                  </a:lnTo>
                  <a:lnTo>
                    <a:pt x="29" y="15"/>
                  </a:lnTo>
                  <a:lnTo>
                    <a:pt x="30" y="15"/>
                  </a:lnTo>
                  <a:lnTo>
                    <a:pt x="30" y="15"/>
                  </a:lnTo>
                  <a:lnTo>
                    <a:pt x="31" y="15"/>
                  </a:lnTo>
                  <a:lnTo>
                    <a:pt x="31" y="15"/>
                  </a:lnTo>
                  <a:lnTo>
                    <a:pt x="31" y="15"/>
                  </a:lnTo>
                  <a:lnTo>
                    <a:pt x="32" y="15"/>
                  </a:lnTo>
                  <a:lnTo>
                    <a:pt x="32" y="15"/>
                  </a:lnTo>
                  <a:lnTo>
                    <a:pt x="33" y="15"/>
                  </a:lnTo>
                  <a:lnTo>
                    <a:pt x="33" y="15"/>
                  </a:lnTo>
                  <a:lnTo>
                    <a:pt x="33" y="15"/>
                  </a:lnTo>
                  <a:lnTo>
                    <a:pt x="34" y="15"/>
                  </a:lnTo>
                  <a:lnTo>
                    <a:pt x="34" y="15"/>
                  </a:lnTo>
                  <a:lnTo>
                    <a:pt x="35" y="15"/>
                  </a:lnTo>
                  <a:lnTo>
                    <a:pt x="35" y="15"/>
                  </a:lnTo>
                  <a:lnTo>
                    <a:pt x="36" y="15"/>
                  </a:lnTo>
                  <a:lnTo>
                    <a:pt x="36" y="15"/>
                  </a:lnTo>
                  <a:lnTo>
                    <a:pt x="37" y="15"/>
                  </a:lnTo>
                  <a:lnTo>
                    <a:pt x="37" y="15"/>
                  </a:lnTo>
                  <a:lnTo>
                    <a:pt x="38" y="15"/>
                  </a:lnTo>
                  <a:lnTo>
                    <a:pt x="38" y="15"/>
                  </a:lnTo>
                  <a:lnTo>
                    <a:pt x="38" y="15"/>
                  </a:lnTo>
                  <a:lnTo>
                    <a:pt x="39" y="15"/>
                  </a:lnTo>
                  <a:lnTo>
                    <a:pt x="39" y="15"/>
                  </a:lnTo>
                  <a:lnTo>
                    <a:pt x="40" y="15"/>
                  </a:lnTo>
                  <a:lnTo>
                    <a:pt x="40" y="15"/>
                  </a:lnTo>
                  <a:lnTo>
                    <a:pt x="40" y="15"/>
                  </a:lnTo>
                  <a:lnTo>
                    <a:pt x="41" y="15"/>
                  </a:lnTo>
                  <a:lnTo>
                    <a:pt x="41" y="14"/>
                  </a:lnTo>
                  <a:lnTo>
                    <a:pt x="41" y="14"/>
                  </a:lnTo>
                  <a:lnTo>
                    <a:pt x="41" y="13"/>
                  </a:lnTo>
                  <a:lnTo>
                    <a:pt x="41" y="13"/>
                  </a:lnTo>
                  <a:lnTo>
                    <a:pt x="41" y="13"/>
                  </a:lnTo>
                  <a:lnTo>
                    <a:pt x="41" y="12"/>
                  </a:lnTo>
                  <a:lnTo>
                    <a:pt x="41" y="11"/>
                  </a:lnTo>
                  <a:lnTo>
                    <a:pt x="41" y="11"/>
                  </a:lnTo>
                  <a:lnTo>
                    <a:pt x="41" y="11"/>
                  </a:lnTo>
                  <a:lnTo>
                    <a:pt x="41" y="10"/>
                  </a:lnTo>
                  <a:lnTo>
                    <a:pt x="41" y="10"/>
                  </a:lnTo>
                  <a:lnTo>
                    <a:pt x="41" y="9"/>
                  </a:lnTo>
                  <a:lnTo>
                    <a:pt x="41" y="9"/>
                  </a:lnTo>
                  <a:lnTo>
                    <a:pt x="41" y="8"/>
                  </a:lnTo>
                  <a:lnTo>
                    <a:pt x="41" y="8"/>
                  </a:lnTo>
                  <a:lnTo>
                    <a:pt x="41" y="7"/>
                  </a:lnTo>
                  <a:lnTo>
                    <a:pt x="41" y="7"/>
                  </a:lnTo>
                  <a:lnTo>
                    <a:pt x="41" y="6"/>
                  </a:lnTo>
                  <a:lnTo>
                    <a:pt x="41" y="6"/>
                  </a:lnTo>
                  <a:lnTo>
                    <a:pt x="41" y="6"/>
                  </a:lnTo>
                  <a:lnTo>
                    <a:pt x="41" y="5"/>
                  </a:lnTo>
                  <a:lnTo>
                    <a:pt x="41" y="5"/>
                  </a:lnTo>
                  <a:lnTo>
                    <a:pt x="41" y="4"/>
                  </a:lnTo>
                  <a:lnTo>
                    <a:pt x="41" y="4"/>
                  </a:lnTo>
                  <a:lnTo>
                    <a:pt x="41" y="3"/>
                  </a:lnTo>
                  <a:lnTo>
                    <a:pt x="41" y="3"/>
                  </a:lnTo>
                  <a:lnTo>
                    <a:pt x="41" y="2"/>
                  </a:lnTo>
                  <a:lnTo>
                    <a:pt x="41" y="2"/>
                  </a:lnTo>
                  <a:lnTo>
                    <a:pt x="41" y="2"/>
                  </a:lnTo>
                  <a:lnTo>
                    <a:pt x="41" y="1"/>
                  </a:lnTo>
                  <a:lnTo>
                    <a:pt x="41" y="0"/>
                  </a:lnTo>
                  <a:lnTo>
                    <a:pt x="41" y="0"/>
                  </a:lnTo>
                  <a:lnTo>
                    <a:pt x="40" y="0"/>
                  </a:lnTo>
                  <a:lnTo>
                    <a:pt x="39" y="0"/>
                  </a:lnTo>
                  <a:lnTo>
                    <a:pt x="37" y="0"/>
                  </a:lnTo>
                  <a:lnTo>
                    <a:pt x="36" y="0"/>
                  </a:lnTo>
                  <a:lnTo>
                    <a:pt x="35" y="0"/>
                  </a:lnTo>
                  <a:lnTo>
                    <a:pt x="33" y="0"/>
                  </a:lnTo>
                  <a:lnTo>
                    <a:pt x="32" y="0"/>
                  </a:lnTo>
                  <a:lnTo>
                    <a:pt x="31" y="0"/>
                  </a:lnTo>
                  <a:lnTo>
                    <a:pt x="30" y="1"/>
                  </a:lnTo>
                  <a:lnTo>
                    <a:pt x="28" y="1"/>
                  </a:lnTo>
                  <a:lnTo>
                    <a:pt x="27" y="1"/>
                  </a:lnTo>
                  <a:lnTo>
                    <a:pt x="26" y="1"/>
                  </a:lnTo>
                  <a:lnTo>
                    <a:pt x="24" y="1"/>
                  </a:lnTo>
                  <a:lnTo>
                    <a:pt x="23" y="1"/>
                  </a:lnTo>
                  <a:lnTo>
                    <a:pt x="22" y="1"/>
                  </a:lnTo>
                  <a:lnTo>
                    <a:pt x="21" y="1"/>
                  </a:lnTo>
                  <a:lnTo>
                    <a:pt x="20" y="1"/>
                  </a:lnTo>
                  <a:lnTo>
                    <a:pt x="18" y="1"/>
                  </a:lnTo>
                  <a:lnTo>
                    <a:pt x="17" y="1"/>
                  </a:lnTo>
                  <a:lnTo>
                    <a:pt x="16" y="2"/>
                  </a:lnTo>
                  <a:lnTo>
                    <a:pt x="14" y="2"/>
                  </a:lnTo>
                  <a:lnTo>
                    <a:pt x="13" y="2"/>
                  </a:lnTo>
                  <a:lnTo>
                    <a:pt x="12" y="2"/>
                  </a:lnTo>
                  <a:lnTo>
                    <a:pt x="11" y="2"/>
                  </a:lnTo>
                  <a:lnTo>
                    <a:pt x="10" y="2"/>
                  </a:lnTo>
                  <a:lnTo>
                    <a:pt x="8" y="2"/>
                  </a:lnTo>
                  <a:lnTo>
                    <a:pt x="7" y="2"/>
                  </a:lnTo>
                  <a:lnTo>
                    <a:pt x="6" y="2"/>
                  </a:lnTo>
                  <a:lnTo>
                    <a:pt x="4" y="2"/>
                  </a:lnTo>
                  <a:lnTo>
                    <a:pt x="3" y="2"/>
                  </a:lnTo>
                  <a:lnTo>
                    <a:pt x="2" y="2"/>
                  </a:lnTo>
                  <a:lnTo>
                    <a:pt x="0" y="3"/>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52" name="Freeform 1155"/>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53" name="Freeform 1156"/>
            <p:cNvSpPr>
              <a:spLocks/>
            </p:cNvSpPr>
            <p:nvPr/>
          </p:nvSpPr>
          <p:spPr bwMode="auto">
            <a:xfrm>
              <a:off x="1576" y="3317"/>
              <a:ext cx="41" cy="17"/>
            </a:xfrm>
            <a:custGeom>
              <a:avLst/>
              <a:gdLst>
                <a:gd name="T0" fmla="*/ 1 w 41"/>
                <a:gd name="T1" fmla="*/ 17 h 17"/>
                <a:gd name="T2" fmla="*/ 4 w 41"/>
                <a:gd name="T3" fmla="*/ 17 h 17"/>
                <a:gd name="T4" fmla="*/ 7 w 41"/>
                <a:gd name="T5" fmla="*/ 17 h 17"/>
                <a:gd name="T6" fmla="*/ 9 w 41"/>
                <a:gd name="T7" fmla="*/ 17 h 17"/>
                <a:gd name="T8" fmla="*/ 11 w 41"/>
                <a:gd name="T9" fmla="*/ 16 h 17"/>
                <a:gd name="T10" fmla="*/ 14 w 41"/>
                <a:gd name="T11" fmla="*/ 16 h 17"/>
                <a:gd name="T12" fmla="*/ 16 w 41"/>
                <a:gd name="T13" fmla="*/ 16 h 17"/>
                <a:gd name="T14" fmla="*/ 19 w 41"/>
                <a:gd name="T15" fmla="*/ 16 h 17"/>
                <a:gd name="T16" fmla="*/ 21 w 41"/>
                <a:gd name="T17" fmla="*/ 16 h 17"/>
                <a:gd name="T18" fmla="*/ 24 w 41"/>
                <a:gd name="T19" fmla="*/ 16 h 17"/>
                <a:gd name="T20" fmla="*/ 26 w 41"/>
                <a:gd name="T21" fmla="*/ 16 h 17"/>
                <a:gd name="T22" fmla="*/ 28 w 41"/>
                <a:gd name="T23" fmla="*/ 16 h 17"/>
                <a:gd name="T24" fmla="*/ 31 w 41"/>
                <a:gd name="T25" fmla="*/ 16 h 17"/>
                <a:gd name="T26" fmla="*/ 33 w 41"/>
                <a:gd name="T27" fmla="*/ 16 h 17"/>
                <a:gd name="T28" fmla="*/ 36 w 41"/>
                <a:gd name="T29" fmla="*/ 16 h 17"/>
                <a:gd name="T30" fmla="*/ 38 w 41"/>
                <a:gd name="T31" fmla="*/ 16 h 17"/>
                <a:gd name="T32" fmla="*/ 40 w 41"/>
                <a:gd name="T33" fmla="*/ 15 h 17"/>
                <a:gd name="T34" fmla="*/ 40 w 41"/>
                <a:gd name="T35" fmla="*/ 14 h 17"/>
                <a:gd name="T36" fmla="*/ 40 w 41"/>
                <a:gd name="T37" fmla="*/ 13 h 17"/>
                <a:gd name="T38" fmla="*/ 40 w 41"/>
                <a:gd name="T39" fmla="*/ 12 h 17"/>
                <a:gd name="T40" fmla="*/ 41 w 41"/>
                <a:gd name="T41" fmla="*/ 11 h 17"/>
                <a:gd name="T42" fmla="*/ 41 w 41"/>
                <a:gd name="T43" fmla="*/ 11 h 17"/>
                <a:gd name="T44" fmla="*/ 41 w 41"/>
                <a:gd name="T45" fmla="*/ 9 h 17"/>
                <a:gd name="T46" fmla="*/ 41 w 41"/>
                <a:gd name="T47" fmla="*/ 9 h 17"/>
                <a:gd name="T48" fmla="*/ 41 w 41"/>
                <a:gd name="T49" fmla="*/ 8 h 17"/>
                <a:gd name="T50" fmla="*/ 41 w 41"/>
                <a:gd name="T51" fmla="*/ 7 h 17"/>
                <a:gd name="T52" fmla="*/ 41 w 41"/>
                <a:gd name="T53" fmla="*/ 6 h 17"/>
                <a:gd name="T54" fmla="*/ 41 w 41"/>
                <a:gd name="T55" fmla="*/ 5 h 17"/>
                <a:gd name="T56" fmla="*/ 41 w 41"/>
                <a:gd name="T57" fmla="*/ 4 h 17"/>
                <a:gd name="T58" fmla="*/ 41 w 41"/>
                <a:gd name="T59" fmla="*/ 3 h 17"/>
                <a:gd name="T60" fmla="*/ 41 w 41"/>
                <a:gd name="T61" fmla="*/ 2 h 17"/>
                <a:gd name="T62" fmla="*/ 41 w 41"/>
                <a:gd name="T63" fmla="*/ 1 h 17"/>
                <a:gd name="T64" fmla="*/ 40 w 41"/>
                <a:gd name="T65" fmla="*/ 1 h 17"/>
                <a:gd name="T66" fmla="*/ 37 w 41"/>
                <a:gd name="T67" fmla="*/ 0 h 17"/>
                <a:gd name="T68" fmla="*/ 34 w 41"/>
                <a:gd name="T69" fmla="*/ 0 h 17"/>
                <a:gd name="T70" fmla="*/ 32 w 41"/>
                <a:gd name="T71" fmla="*/ 1 h 17"/>
                <a:gd name="T72" fmla="*/ 29 w 41"/>
                <a:gd name="T73" fmla="*/ 1 h 17"/>
                <a:gd name="T74" fmla="*/ 26 w 41"/>
                <a:gd name="T75" fmla="*/ 1 h 17"/>
                <a:gd name="T76" fmla="*/ 24 w 41"/>
                <a:gd name="T77" fmla="*/ 1 h 17"/>
                <a:gd name="T78" fmla="*/ 21 w 41"/>
                <a:gd name="T79" fmla="*/ 1 h 17"/>
                <a:gd name="T80" fmla="*/ 18 w 41"/>
                <a:gd name="T81" fmla="*/ 1 h 17"/>
                <a:gd name="T82" fmla="*/ 16 w 41"/>
                <a:gd name="T83" fmla="*/ 1 h 17"/>
                <a:gd name="T84" fmla="*/ 13 w 41"/>
                <a:gd name="T85" fmla="*/ 1 h 17"/>
                <a:gd name="T86" fmla="*/ 11 w 41"/>
                <a:gd name="T87" fmla="*/ 1 h 17"/>
                <a:gd name="T88" fmla="*/ 8 w 41"/>
                <a:gd name="T89" fmla="*/ 2 h 17"/>
                <a:gd name="T90" fmla="*/ 6 w 41"/>
                <a:gd name="T91" fmla="*/ 2 h 17"/>
                <a:gd name="T92" fmla="*/ 3 w 41"/>
                <a:gd name="T93" fmla="*/ 2 h 17"/>
                <a:gd name="T94" fmla="*/ 1 w 41"/>
                <a:gd name="T95" fmla="*/ 2 h 17"/>
                <a:gd name="T96" fmla="*/ 0 w 41"/>
                <a:gd name="T9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7">
                  <a:moveTo>
                    <a:pt x="0" y="17"/>
                  </a:moveTo>
                  <a:lnTo>
                    <a:pt x="1" y="17"/>
                  </a:lnTo>
                  <a:lnTo>
                    <a:pt x="2" y="17"/>
                  </a:lnTo>
                  <a:lnTo>
                    <a:pt x="4" y="17"/>
                  </a:lnTo>
                  <a:lnTo>
                    <a:pt x="5" y="17"/>
                  </a:lnTo>
                  <a:lnTo>
                    <a:pt x="7" y="17"/>
                  </a:lnTo>
                  <a:lnTo>
                    <a:pt x="8" y="17"/>
                  </a:lnTo>
                  <a:lnTo>
                    <a:pt x="9" y="17"/>
                  </a:lnTo>
                  <a:lnTo>
                    <a:pt x="10" y="17"/>
                  </a:lnTo>
                  <a:lnTo>
                    <a:pt x="11" y="16"/>
                  </a:lnTo>
                  <a:lnTo>
                    <a:pt x="13" y="16"/>
                  </a:lnTo>
                  <a:lnTo>
                    <a:pt x="14" y="16"/>
                  </a:lnTo>
                  <a:lnTo>
                    <a:pt x="15" y="16"/>
                  </a:lnTo>
                  <a:lnTo>
                    <a:pt x="16" y="16"/>
                  </a:lnTo>
                  <a:lnTo>
                    <a:pt x="18" y="16"/>
                  </a:lnTo>
                  <a:lnTo>
                    <a:pt x="19" y="16"/>
                  </a:lnTo>
                  <a:lnTo>
                    <a:pt x="20" y="16"/>
                  </a:lnTo>
                  <a:lnTo>
                    <a:pt x="21" y="16"/>
                  </a:lnTo>
                  <a:lnTo>
                    <a:pt x="22" y="16"/>
                  </a:lnTo>
                  <a:lnTo>
                    <a:pt x="24" y="16"/>
                  </a:lnTo>
                  <a:lnTo>
                    <a:pt x="25" y="16"/>
                  </a:lnTo>
                  <a:lnTo>
                    <a:pt x="26" y="16"/>
                  </a:lnTo>
                  <a:lnTo>
                    <a:pt x="27" y="16"/>
                  </a:lnTo>
                  <a:lnTo>
                    <a:pt x="28" y="16"/>
                  </a:lnTo>
                  <a:lnTo>
                    <a:pt x="29" y="16"/>
                  </a:lnTo>
                  <a:lnTo>
                    <a:pt x="31" y="16"/>
                  </a:lnTo>
                  <a:lnTo>
                    <a:pt x="32" y="16"/>
                  </a:lnTo>
                  <a:lnTo>
                    <a:pt x="33" y="16"/>
                  </a:lnTo>
                  <a:lnTo>
                    <a:pt x="34" y="16"/>
                  </a:lnTo>
                  <a:lnTo>
                    <a:pt x="36" y="16"/>
                  </a:lnTo>
                  <a:lnTo>
                    <a:pt x="37" y="16"/>
                  </a:lnTo>
                  <a:lnTo>
                    <a:pt x="38" y="16"/>
                  </a:lnTo>
                  <a:lnTo>
                    <a:pt x="40" y="15"/>
                  </a:lnTo>
                  <a:lnTo>
                    <a:pt x="40" y="15"/>
                  </a:lnTo>
                  <a:lnTo>
                    <a:pt x="40" y="14"/>
                  </a:lnTo>
                  <a:lnTo>
                    <a:pt x="40" y="14"/>
                  </a:lnTo>
                  <a:lnTo>
                    <a:pt x="40" y="14"/>
                  </a:lnTo>
                  <a:lnTo>
                    <a:pt x="40" y="13"/>
                  </a:lnTo>
                  <a:lnTo>
                    <a:pt x="40" y="13"/>
                  </a:lnTo>
                  <a:lnTo>
                    <a:pt x="40" y="12"/>
                  </a:lnTo>
                  <a:lnTo>
                    <a:pt x="41" y="12"/>
                  </a:lnTo>
                  <a:lnTo>
                    <a:pt x="41" y="11"/>
                  </a:lnTo>
                  <a:lnTo>
                    <a:pt x="41" y="11"/>
                  </a:lnTo>
                  <a:lnTo>
                    <a:pt x="41" y="11"/>
                  </a:lnTo>
                  <a:lnTo>
                    <a:pt x="41" y="10"/>
                  </a:lnTo>
                  <a:lnTo>
                    <a:pt x="41" y="9"/>
                  </a:lnTo>
                  <a:lnTo>
                    <a:pt x="41" y="9"/>
                  </a:lnTo>
                  <a:lnTo>
                    <a:pt x="41" y="9"/>
                  </a:lnTo>
                  <a:lnTo>
                    <a:pt x="41" y="8"/>
                  </a:lnTo>
                  <a:lnTo>
                    <a:pt x="41" y="8"/>
                  </a:lnTo>
                  <a:lnTo>
                    <a:pt x="41" y="7"/>
                  </a:lnTo>
                  <a:lnTo>
                    <a:pt x="41" y="7"/>
                  </a:lnTo>
                  <a:lnTo>
                    <a:pt x="41" y="6"/>
                  </a:lnTo>
                  <a:lnTo>
                    <a:pt x="41" y="6"/>
                  </a:lnTo>
                  <a:lnTo>
                    <a:pt x="41" y="5"/>
                  </a:lnTo>
                  <a:lnTo>
                    <a:pt x="41" y="5"/>
                  </a:lnTo>
                  <a:lnTo>
                    <a:pt x="41" y="4"/>
                  </a:lnTo>
                  <a:lnTo>
                    <a:pt x="41" y="4"/>
                  </a:lnTo>
                  <a:lnTo>
                    <a:pt x="41" y="3"/>
                  </a:lnTo>
                  <a:lnTo>
                    <a:pt x="41" y="3"/>
                  </a:lnTo>
                  <a:lnTo>
                    <a:pt x="41" y="2"/>
                  </a:lnTo>
                  <a:lnTo>
                    <a:pt x="41" y="2"/>
                  </a:lnTo>
                  <a:lnTo>
                    <a:pt x="41" y="1"/>
                  </a:lnTo>
                  <a:lnTo>
                    <a:pt x="41" y="1"/>
                  </a:lnTo>
                  <a:lnTo>
                    <a:pt x="41" y="1"/>
                  </a:lnTo>
                  <a:lnTo>
                    <a:pt x="40" y="1"/>
                  </a:lnTo>
                  <a:lnTo>
                    <a:pt x="38" y="0"/>
                  </a:lnTo>
                  <a:lnTo>
                    <a:pt x="37" y="0"/>
                  </a:lnTo>
                  <a:lnTo>
                    <a:pt x="36" y="0"/>
                  </a:lnTo>
                  <a:lnTo>
                    <a:pt x="34" y="0"/>
                  </a:lnTo>
                  <a:lnTo>
                    <a:pt x="33" y="0"/>
                  </a:lnTo>
                  <a:lnTo>
                    <a:pt x="32" y="1"/>
                  </a:lnTo>
                  <a:lnTo>
                    <a:pt x="31" y="1"/>
                  </a:lnTo>
                  <a:lnTo>
                    <a:pt x="29" y="1"/>
                  </a:lnTo>
                  <a:lnTo>
                    <a:pt x="28" y="1"/>
                  </a:lnTo>
                  <a:lnTo>
                    <a:pt x="26" y="1"/>
                  </a:lnTo>
                  <a:lnTo>
                    <a:pt x="25" y="1"/>
                  </a:lnTo>
                  <a:lnTo>
                    <a:pt x="24" y="1"/>
                  </a:lnTo>
                  <a:lnTo>
                    <a:pt x="23" y="1"/>
                  </a:lnTo>
                  <a:lnTo>
                    <a:pt x="21" y="1"/>
                  </a:lnTo>
                  <a:lnTo>
                    <a:pt x="20" y="1"/>
                  </a:lnTo>
                  <a:lnTo>
                    <a:pt x="18" y="1"/>
                  </a:lnTo>
                  <a:lnTo>
                    <a:pt x="17" y="1"/>
                  </a:lnTo>
                  <a:lnTo>
                    <a:pt x="16" y="1"/>
                  </a:lnTo>
                  <a:lnTo>
                    <a:pt x="15" y="1"/>
                  </a:lnTo>
                  <a:lnTo>
                    <a:pt x="13" y="1"/>
                  </a:lnTo>
                  <a:lnTo>
                    <a:pt x="12" y="1"/>
                  </a:lnTo>
                  <a:lnTo>
                    <a:pt x="11" y="1"/>
                  </a:lnTo>
                  <a:lnTo>
                    <a:pt x="9" y="2"/>
                  </a:lnTo>
                  <a:lnTo>
                    <a:pt x="8" y="2"/>
                  </a:lnTo>
                  <a:lnTo>
                    <a:pt x="7" y="2"/>
                  </a:lnTo>
                  <a:lnTo>
                    <a:pt x="6" y="2"/>
                  </a:lnTo>
                  <a:lnTo>
                    <a:pt x="5" y="2"/>
                  </a:lnTo>
                  <a:lnTo>
                    <a:pt x="3" y="2"/>
                  </a:lnTo>
                  <a:lnTo>
                    <a:pt x="2" y="2"/>
                  </a:lnTo>
                  <a:lnTo>
                    <a:pt x="1" y="2"/>
                  </a:lnTo>
                  <a:lnTo>
                    <a:pt x="0" y="3"/>
                  </a:lnTo>
                  <a:lnTo>
                    <a:pt x="0" y="1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54" name="Freeform 1157"/>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6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6"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55" name="Freeform 1158"/>
            <p:cNvSpPr>
              <a:spLocks/>
            </p:cNvSpPr>
            <p:nvPr/>
          </p:nvSpPr>
          <p:spPr bwMode="auto">
            <a:xfrm>
              <a:off x="1412" y="3351"/>
              <a:ext cx="20" cy="45"/>
            </a:xfrm>
            <a:custGeom>
              <a:avLst/>
              <a:gdLst>
                <a:gd name="T0" fmla="*/ 0 w 20"/>
                <a:gd name="T1" fmla="*/ 29 h 45"/>
                <a:gd name="T2" fmla="*/ 18 w 20"/>
                <a:gd name="T3" fmla="*/ 45 h 45"/>
                <a:gd name="T4" fmla="*/ 19 w 20"/>
                <a:gd name="T5" fmla="*/ 44 h 45"/>
                <a:gd name="T6" fmla="*/ 20 w 20"/>
                <a:gd name="T7" fmla="*/ 18 h 45"/>
                <a:gd name="T8" fmla="*/ 19 w 20"/>
                <a:gd name="T9" fmla="*/ 17 h 45"/>
                <a:gd name="T10" fmla="*/ 19 w 20"/>
                <a:gd name="T11" fmla="*/ 17 h 45"/>
                <a:gd name="T12" fmla="*/ 18 w 20"/>
                <a:gd name="T13" fmla="*/ 16 h 45"/>
                <a:gd name="T14" fmla="*/ 18 w 20"/>
                <a:gd name="T15" fmla="*/ 16 h 45"/>
                <a:gd name="T16" fmla="*/ 17 w 20"/>
                <a:gd name="T17" fmla="*/ 15 h 45"/>
                <a:gd name="T18" fmla="*/ 17 w 20"/>
                <a:gd name="T19" fmla="*/ 14 h 45"/>
                <a:gd name="T20" fmla="*/ 16 w 20"/>
                <a:gd name="T21" fmla="*/ 14 h 45"/>
                <a:gd name="T22" fmla="*/ 15 w 20"/>
                <a:gd name="T23" fmla="*/ 13 h 45"/>
                <a:gd name="T24" fmla="*/ 15 w 20"/>
                <a:gd name="T25" fmla="*/ 12 h 45"/>
                <a:gd name="T26" fmla="*/ 14 w 20"/>
                <a:gd name="T27" fmla="*/ 12 h 45"/>
                <a:gd name="T28" fmla="*/ 14 w 20"/>
                <a:gd name="T29" fmla="*/ 11 h 45"/>
                <a:gd name="T30" fmla="*/ 13 w 20"/>
                <a:gd name="T31" fmla="*/ 11 h 45"/>
                <a:gd name="T32" fmla="*/ 12 w 20"/>
                <a:gd name="T33" fmla="*/ 10 h 45"/>
                <a:gd name="T34" fmla="*/ 12 w 20"/>
                <a:gd name="T35" fmla="*/ 10 h 45"/>
                <a:gd name="T36" fmla="*/ 11 w 20"/>
                <a:gd name="T37" fmla="*/ 9 h 45"/>
                <a:gd name="T38" fmla="*/ 11 w 20"/>
                <a:gd name="T39" fmla="*/ 9 h 45"/>
                <a:gd name="T40" fmla="*/ 10 w 20"/>
                <a:gd name="T41" fmla="*/ 8 h 45"/>
                <a:gd name="T42" fmla="*/ 10 w 20"/>
                <a:gd name="T43" fmla="*/ 8 h 45"/>
                <a:gd name="T44" fmla="*/ 9 w 20"/>
                <a:gd name="T45" fmla="*/ 7 h 45"/>
                <a:gd name="T46" fmla="*/ 8 w 20"/>
                <a:gd name="T47" fmla="*/ 6 h 45"/>
                <a:gd name="T48" fmla="*/ 8 w 20"/>
                <a:gd name="T49" fmla="*/ 6 h 45"/>
                <a:gd name="T50" fmla="*/ 7 w 20"/>
                <a:gd name="T51" fmla="*/ 6 h 45"/>
                <a:gd name="T52" fmla="*/ 7 w 20"/>
                <a:gd name="T53" fmla="*/ 5 h 45"/>
                <a:gd name="T54" fmla="*/ 6 w 20"/>
                <a:gd name="T55" fmla="*/ 4 h 45"/>
                <a:gd name="T56" fmla="*/ 5 w 20"/>
                <a:gd name="T57" fmla="*/ 4 h 45"/>
                <a:gd name="T58" fmla="*/ 5 w 20"/>
                <a:gd name="T59" fmla="*/ 3 h 45"/>
                <a:gd name="T60" fmla="*/ 4 w 20"/>
                <a:gd name="T61" fmla="*/ 3 h 45"/>
                <a:gd name="T62" fmla="*/ 3 w 20"/>
                <a:gd name="T63" fmla="*/ 2 h 45"/>
                <a:gd name="T64" fmla="*/ 3 w 20"/>
                <a:gd name="T65" fmla="*/ 1 h 45"/>
                <a:gd name="T66" fmla="*/ 2 w 20"/>
                <a:gd name="T67" fmla="*/ 1 h 45"/>
                <a:gd name="T68" fmla="*/ 2 w 20"/>
                <a:gd name="T69" fmla="*/ 1 h 45"/>
                <a:gd name="T70" fmla="*/ 1 w 20"/>
                <a:gd name="T71" fmla="*/ 0 h 45"/>
                <a:gd name="T72" fmla="*/ 0 w 20"/>
                <a:gd name="T73"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45">
                  <a:moveTo>
                    <a:pt x="0" y="29"/>
                  </a:moveTo>
                  <a:lnTo>
                    <a:pt x="18" y="45"/>
                  </a:lnTo>
                  <a:lnTo>
                    <a:pt x="19" y="44"/>
                  </a:lnTo>
                  <a:lnTo>
                    <a:pt x="20" y="18"/>
                  </a:lnTo>
                  <a:lnTo>
                    <a:pt x="19" y="17"/>
                  </a:lnTo>
                  <a:lnTo>
                    <a:pt x="19" y="17"/>
                  </a:lnTo>
                  <a:lnTo>
                    <a:pt x="18" y="16"/>
                  </a:lnTo>
                  <a:lnTo>
                    <a:pt x="18" y="16"/>
                  </a:lnTo>
                  <a:lnTo>
                    <a:pt x="17" y="15"/>
                  </a:lnTo>
                  <a:lnTo>
                    <a:pt x="17" y="14"/>
                  </a:lnTo>
                  <a:lnTo>
                    <a:pt x="16" y="14"/>
                  </a:lnTo>
                  <a:lnTo>
                    <a:pt x="15" y="13"/>
                  </a:lnTo>
                  <a:lnTo>
                    <a:pt x="15" y="12"/>
                  </a:lnTo>
                  <a:lnTo>
                    <a:pt x="14" y="12"/>
                  </a:lnTo>
                  <a:lnTo>
                    <a:pt x="14" y="11"/>
                  </a:lnTo>
                  <a:lnTo>
                    <a:pt x="13" y="11"/>
                  </a:lnTo>
                  <a:lnTo>
                    <a:pt x="12" y="10"/>
                  </a:lnTo>
                  <a:lnTo>
                    <a:pt x="12" y="10"/>
                  </a:lnTo>
                  <a:lnTo>
                    <a:pt x="11" y="9"/>
                  </a:lnTo>
                  <a:lnTo>
                    <a:pt x="11" y="9"/>
                  </a:lnTo>
                  <a:lnTo>
                    <a:pt x="10" y="8"/>
                  </a:lnTo>
                  <a:lnTo>
                    <a:pt x="10" y="8"/>
                  </a:lnTo>
                  <a:lnTo>
                    <a:pt x="9" y="7"/>
                  </a:lnTo>
                  <a:lnTo>
                    <a:pt x="8" y="6"/>
                  </a:lnTo>
                  <a:lnTo>
                    <a:pt x="8" y="6"/>
                  </a:lnTo>
                  <a:lnTo>
                    <a:pt x="7" y="6"/>
                  </a:lnTo>
                  <a:lnTo>
                    <a:pt x="7" y="5"/>
                  </a:lnTo>
                  <a:lnTo>
                    <a:pt x="6" y="4"/>
                  </a:lnTo>
                  <a:lnTo>
                    <a:pt x="5" y="4"/>
                  </a:lnTo>
                  <a:lnTo>
                    <a:pt x="5" y="3"/>
                  </a:lnTo>
                  <a:lnTo>
                    <a:pt x="4" y="3"/>
                  </a:lnTo>
                  <a:lnTo>
                    <a:pt x="3" y="2"/>
                  </a:lnTo>
                  <a:lnTo>
                    <a:pt x="3" y="1"/>
                  </a:lnTo>
                  <a:lnTo>
                    <a:pt x="2" y="1"/>
                  </a:lnTo>
                  <a:lnTo>
                    <a:pt x="2" y="1"/>
                  </a:lnTo>
                  <a:lnTo>
                    <a:pt x="1" y="0"/>
                  </a:lnTo>
                  <a:lnTo>
                    <a:pt x="0" y="2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56" name="Freeform 1159"/>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close/>
                </a:path>
              </a:pathLst>
            </a:custGeom>
            <a:solidFill>
              <a:srgbClr val="40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57" name="Freeform 1160"/>
            <p:cNvSpPr>
              <a:spLocks/>
            </p:cNvSpPr>
            <p:nvPr/>
          </p:nvSpPr>
          <p:spPr bwMode="auto">
            <a:xfrm>
              <a:off x="1414" y="3354"/>
              <a:ext cx="16" cy="39"/>
            </a:xfrm>
            <a:custGeom>
              <a:avLst/>
              <a:gdLst>
                <a:gd name="T0" fmla="*/ 0 w 16"/>
                <a:gd name="T1" fmla="*/ 24 h 39"/>
                <a:gd name="T2" fmla="*/ 0 w 16"/>
                <a:gd name="T3" fmla="*/ 25 h 39"/>
                <a:gd name="T4" fmla="*/ 0 w 16"/>
                <a:gd name="T5" fmla="*/ 25 h 39"/>
                <a:gd name="T6" fmla="*/ 1 w 16"/>
                <a:gd name="T7" fmla="*/ 26 h 39"/>
                <a:gd name="T8" fmla="*/ 1 w 16"/>
                <a:gd name="T9" fmla="*/ 26 h 39"/>
                <a:gd name="T10" fmla="*/ 2 w 16"/>
                <a:gd name="T11" fmla="*/ 27 h 39"/>
                <a:gd name="T12" fmla="*/ 2 w 16"/>
                <a:gd name="T13" fmla="*/ 27 h 39"/>
                <a:gd name="T14" fmla="*/ 3 w 16"/>
                <a:gd name="T15" fmla="*/ 28 h 39"/>
                <a:gd name="T16" fmla="*/ 3 w 16"/>
                <a:gd name="T17" fmla="*/ 28 h 39"/>
                <a:gd name="T18" fmla="*/ 4 w 16"/>
                <a:gd name="T19" fmla="*/ 29 h 39"/>
                <a:gd name="T20" fmla="*/ 4 w 16"/>
                <a:gd name="T21" fmla="*/ 29 h 39"/>
                <a:gd name="T22" fmla="*/ 5 w 16"/>
                <a:gd name="T23" fmla="*/ 30 h 39"/>
                <a:gd name="T24" fmla="*/ 5 w 16"/>
                <a:gd name="T25" fmla="*/ 31 h 39"/>
                <a:gd name="T26" fmla="*/ 6 w 16"/>
                <a:gd name="T27" fmla="*/ 31 h 39"/>
                <a:gd name="T28" fmla="*/ 6 w 16"/>
                <a:gd name="T29" fmla="*/ 31 h 39"/>
                <a:gd name="T30" fmla="*/ 7 w 16"/>
                <a:gd name="T31" fmla="*/ 32 h 39"/>
                <a:gd name="T32" fmla="*/ 7 w 16"/>
                <a:gd name="T33" fmla="*/ 32 h 39"/>
                <a:gd name="T34" fmla="*/ 8 w 16"/>
                <a:gd name="T35" fmla="*/ 33 h 39"/>
                <a:gd name="T36" fmla="*/ 8 w 16"/>
                <a:gd name="T37" fmla="*/ 33 h 39"/>
                <a:gd name="T38" fmla="*/ 9 w 16"/>
                <a:gd name="T39" fmla="*/ 34 h 39"/>
                <a:gd name="T40" fmla="*/ 9 w 16"/>
                <a:gd name="T41" fmla="*/ 34 h 39"/>
                <a:gd name="T42" fmla="*/ 10 w 16"/>
                <a:gd name="T43" fmla="*/ 35 h 39"/>
                <a:gd name="T44" fmla="*/ 10 w 16"/>
                <a:gd name="T45" fmla="*/ 35 h 39"/>
                <a:gd name="T46" fmla="*/ 11 w 16"/>
                <a:gd name="T47" fmla="*/ 35 h 39"/>
                <a:gd name="T48" fmla="*/ 12 w 16"/>
                <a:gd name="T49" fmla="*/ 36 h 39"/>
                <a:gd name="T50" fmla="*/ 12 w 16"/>
                <a:gd name="T51" fmla="*/ 36 h 39"/>
                <a:gd name="T52" fmla="*/ 13 w 16"/>
                <a:gd name="T53" fmla="*/ 37 h 39"/>
                <a:gd name="T54" fmla="*/ 13 w 16"/>
                <a:gd name="T55" fmla="*/ 37 h 39"/>
                <a:gd name="T56" fmla="*/ 14 w 16"/>
                <a:gd name="T57" fmla="*/ 37 h 39"/>
                <a:gd name="T58" fmla="*/ 14 w 16"/>
                <a:gd name="T59" fmla="*/ 38 h 39"/>
                <a:gd name="T60" fmla="*/ 15 w 16"/>
                <a:gd name="T61" fmla="*/ 38 h 39"/>
                <a:gd name="T62" fmla="*/ 15 w 16"/>
                <a:gd name="T63" fmla="*/ 39 h 39"/>
                <a:gd name="T64" fmla="*/ 16 w 16"/>
                <a:gd name="T65" fmla="*/ 39 h 39"/>
                <a:gd name="T66" fmla="*/ 16 w 16"/>
                <a:gd name="T67" fmla="*/ 14 h 39"/>
                <a:gd name="T68" fmla="*/ 0 w 16"/>
                <a:gd name="T69" fmla="*/ 0 h 39"/>
                <a:gd name="T70" fmla="*/ 0 w 16"/>
                <a:gd name="T7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39">
                  <a:moveTo>
                    <a:pt x="0" y="24"/>
                  </a:moveTo>
                  <a:lnTo>
                    <a:pt x="0" y="25"/>
                  </a:lnTo>
                  <a:lnTo>
                    <a:pt x="0" y="25"/>
                  </a:lnTo>
                  <a:lnTo>
                    <a:pt x="1" y="26"/>
                  </a:lnTo>
                  <a:lnTo>
                    <a:pt x="1" y="26"/>
                  </a:lnTo>
                  <a:lnTo>
                    <a:pt x="2" y="27"/>
                  </a:lnTo>
                  <a:lnTo>
                    <a:pt x="2" y="27"/>
                  </a:lnTo>
                  <a:lnTo>
                    <a:pt x="3" y="28"/>
                  </a:lnTo>
                  <a:lnTo>
                    <a:pt x="3" y="28"/>
                  </a:lnTo>
                  <a:lnTo>
                    <a:pt x="4" y="29"/>
                  </a:lnTo>
                  <a:lnTo>
                    <a:pt x="4" y="29"/>
                  </a:lnTo>
                  <a:lnTo>
                    <a:pt x="5" y="30"/>
                  </a:lnTo>
                  <a:lnTo>
                    <a:pt x="5" y="31"/>
                  </a:lnTo>
                  <a:lnTo>
                    <a:pt x="6" y="31"/>
                  </a:lnTo>
                  <a:lnTo>
                    <a:pt x="6" y="31"/>
                  </a:lnTo>
                  <a:lnTo>
                    <a:pt x="7" y="32"/>
                  </a:lnTo>
                  <a:lnTo>
                    <a:pt x="7" y="32"/>
                  </a:lnTo>
                  <a:lnTo>
                    <a:pt x="8" y="33"/>
                  </a:lnTo>
                  <a:lnTo>
                    <a:pt x="8" y="33"/>
                  </a:lnTo>
                  <a:lnTo>
                    <a:pt x="9" y="34"/>
                  </a:lnTo>
                  <a:lnTo>
                    <a:pt x="9" y="34"/>
                  </a:lnTo>
                  <a:lnTo>
                    <a:pt x="10" y="35"/>
                  </a:lnTo>
                  <a:lnTo>
                    <a:pt x="10" y="35"/>
                  </a:lnTo>
                  <a:lnTo>
                    <a:pt x="11" y="35"/>
                  </a:lnTo>
                  <a:lnTo>
                    <a:pt x="12" y="36"/>
                  </a:lnTo>
                  <a:lnTo>
                    <a:pt x="12" y="36"/>
                  </a:lnTo>
                  <a:lnTo>
                    <a:pt x="13" y="37"/>
                  </a:lnTo>
                  <a:lnTo>
                    <a:pt x="13" y="37"/>
                  </a:lnTo>
                  <a:lnTo>
                    <a:pt x="14" y="37"/>
                  </a:lnTo>
                  <a:lnTo>
                    <a:pt x="14" y="38"/>
                  </a:lnTo>
                  <a:lnTo>
                    <a:pt x="15" y="38"/>
                  </a:lnTo>
                  <a:lnTo>
                    <a:pt x="15" y="39"/>
                  </a:lnTo>
                  <a:lnTo>
                    <a:pt x="16" y="39"/>
                  </a:lnTo>
                  <a:lnTo>
                    <a:pt x="16" y="14"/>
                  </a:lnTo>
                  <a:lnTo>
                    <a:pt x="0" y="0"/>
                  </a:lnTo>
                  <a:lnTo>
                    <a:pt x="0" y="24"/>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58" name="Freeform 1161"/>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close/>
                </a:path>
              </a:pathLst>
            </a:custGeom>
            <a:solidFill>
              <a:srgbClr val="FF7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59" name="Freeform 1162"/>
            <p:cNvSpPr>
              <a:spLocks/>
            </p:cNvSpPr>
            <p:nvPr/>
          </p:nvSpPr>
          <p:spPr bwMode="auto">
            <a:xfrm>
              <a:off x="1452" y="3356"/>
              <a:ext cx="174" cy="20"/>
            </a:xfrm>
            <a:custGeom>
              <a:avLst/>
              <a:gdLst>
                <a:gd name="T0" fmla="*/ 0 w 174"/>
                <a:gd name="T1" fmla="*/ 7 h 20"/>
                <a:gd name="T2" fmla="*/ 0 w 174"/>
                <a:gd name="T3" fmla="*/ 8 h 20"/>
                <a:gd name="T4" fmla="*/ 0 w 174"/>
                <a:gd name="T5" fmla="*/ 8 h 20"/>
                <a:gd name="T6" fmla="*/ 0 w 174"/>
                <a:gd name="T7" fmla="*/ 9 h 20"/>
                <a:gd name="T8" fmla="*/ 0 w 174"/>
                <a:gd name="T9" fmla="*/ 9 h 20"/>
                <a:gd name="T10" fmla="*/ 1 w 174"/>
                <a:gd name="T11" fmla="*/ 9 h 20"/>
                <a:gd name="T12" fmla="*/ 1 w 174"/>
                <a:gd name="T13" fmla="*/ 10 h 20"/>
                <a:gd name="T14" fmla="*/ 1 w 174"/>
                <a:gd name="T15" fmla="*/ 10 h 20"/>
                <a:gd name="T16" fmla="*/ 1 w 174"/>
                <a:gd name="T17" fmla="*/ 11 h 20"/>
                <a:gd name="T18" fmla="*/ 1 w 174"/>
                <a:gd name="T19" fmla="*/ 11 h 20"/>
                <a:gd name="T20" fmla="*/ 1 w 174"/>
                <a:gd name="T21" fmla="*/ 11 h 20"/>
                <a:gd name="T22" fmla="*/ 2 w 174"/>
                <a:gd name="T23" fmla="*/ 12 h 20"/>
                <a:gd name="T24" fmla="*/ 2 w 174"/>
                <a:gd name="T25" fmla="*/ 12 h 20"/>
                <a:gd name="T26" fmla="*/ 2 w 174"/>
                <a:gd name="T27" fmla="*/ 13 h 20"/>
                <a:gd name="T28" fmla="*/ 2 w 174"/>
                <a:gd name="T29" fmla="*/ 13 h 20"/>
                <a:gd name="T30" fmla="*/ 2 w 174"/>
                <a:gd name="T31" fmla="*/ 14 h 20"/>
                <a:gd name="T32" fmla="*/ 3 w 174"/>
                <a:gd name="T33" fmla="*/ 14 h 20"/>
                <a:gd name="T34" fmla="*/ 3 w 174"/>
                <a:gd name="T35" fmla="*/ 15 h 20"/>
                <a:gd name="T36" fmla="*/ 3 w 174"/>
                <a:gd name="T37" fmla="*/ 15 h 20"/>
                <a:gd name="T38" fmla="*/ 3 w 174"/>
                <a:gd name="T39" fmla="*/ 15 h 20"/>
                <a:gd name="T40" fmla="*/ 4 w 174"/>
                <a:gd name="T41" fmla="*/ 16 h 20"/>
                <a:gd name="T42" fmla="*/ 4 w 174"/>
                <a:gd name="T43" fmla="*/ 16 h 20"/>
                <a:gd name="T44" fmla="*/ 4 w 174"/>
                <a:gd name="T45" fmla="*/ 17 h 20"/>
                <a:gd name="T46" fmla="*/ 4 w 174"/>
                <a:gd name="T47" fmla="*/ 17 h 20"/>
                <a:gd name="T48" fmla="*/ 5 w 174"/>
                <a:gd name="T49" fmla="*/ 18 h 20"/>
                <a:gd name="T50" fmla="*/ 5 w 174"/>
                <a:gd name="T51" fmla="*/ 18 h 20"/>
                <a:gd name="T52" fmla="*/ 5 w 174"/>
                <a:gd name="T53" fmla="*/ 18 h 20"/>
                <a:gd name="T54" fmla="*/ 5 w 174"/>
                <a:gd name="T55" fmla="*/ 19 h 20"/>
                <a:gd name="T56" fmla="*/ 6 w 174"/>
                <a:gd name="T57" fmla="*/ 19 h 20"/>
                <a:gd name="T58" fmla="*/ 6 w 174"/>
                <a:gd name="T59" fmla="*/ 19 h 20"/>
                <a:gd name="T60" fmla="*/ 7 w 174"/>
                <a:gd name="T61" fmla="*/ 20 h 20"/>
                <a:gd name="T62" fmla="*/ 7 w 174"/>
                <a:gd name="T63" fmla="*/ 20 h 20"/>
                <a:gd name="T64" fmla="*/ 7 w 174"/>
                <a:gd name="T65" fmla="*/ 20 h 20"/>
                <a:gd name="T66" fmla="*/ 174 w 174"/>
                <a:gd name="T67" fmla="*/ 12 h 20"/>
                <a:gd name="T68" fmla="*/ 169 w 174"/>
                <a:gd name="T69" fmla="*/ 0 h 20"/>
                <a:gd name="T70" fmla="*/ 150 w 174"/>
                <a:gd name="T71" fmla="*/ 0 h 20"/>
                <a:gd name="T72" fmla="*/ 19 w 174"/>
                <a:gd name="T73" fmla="*/ 6 h 20"/>
                <a:gd name="T74" fmla="*/ 0 w 174"/>
                <a:gd name="T75"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0">
                  <a:moveTo>
                    <a:pt x="0" y="7"/>
                  </a:moveTo>
                  <a:lnTo>
                    <a:pt x="0" y="8"/>
                  </a:lnTo>
                  <a:lnTo>
                    <a:pt x="0" y="8"/>
                  </a:lnTo>
                  <a:lnTo>
                    <a:pt x="0" y="9"/>
                  </a:lnTo>
                  <a:lnTo>
                    <a:pt x="0" y="9"/>
                  </a:lnTo>
                  <a:lnTo>
                    <a:pt x="1" y="9"/>
                  </a:lnTo>
                  <a:lnTo>
                    <a:pt x="1" y="10"/>
                  </a:lnTo>
                  <a:lnTo>
                    <a:pt x="1" y="10"/>
                  </a:lnTo>
                  <a:lnTo>
                    <a:pt x="1" y="11"/>
                  </a:lnTo>
                  <a:lnTo>
                    <a:pt x="1" y="11"/>
                  </a:lnTo>
                  <a:lnTo>
                    <a:pt x="1" y="11"/>
                  </a:lnTo>
                  <a:lnTo>
                    <a:pt x="2" y="12"/>
                  </a:lnTo>
                  <a:lnTo>
                    <a:pt x="2" y="12"/>
                  </a:lnTo>
                  <a:lnTo>
                    <a:pt x="2" y="13"/>
                  </a:lnTo>
                  <a:lnTo>
                    <a:pt x="2" y="13"/>
                  </a:lnTo>
                  <a:lnTo>
                    <a:pt x="2" y="14"/>
                  </a:lnTo>
                  <a:lnTo>
                    <a:pt x="3" y="14"/>
                  </a:lnTo>
                  <a:lnTo>
                    <a:pt x="3" y="15"/>
                  </a:lnTo>
                  <a:lnTo>
                    <a:pt x="3" y="15"/>
                  </a:lnTo>
                  <a:lnTo>
                    <a:pt x="3" y="15"/>
                  </a:lnTo>
                  <a:lnTo>
                    <a:pt x="4" y="16"/>
                  </a:lnTo>
                  <a:lnTo>
                    <a:pt x="4" y="16"/>
                  </a:lnTo>
                  <a:lnTo>
                    <a:pt x="4" y="17"/>
                  </a:lnTo>
                  <a:lnTo>
                    <a:pt x="4" y="17"/>
                  </a:lnTo>
                  <a:lnTo>
                    <a:pt x="5" y="18"/>
                  </a:lnTo>
                  <a:lnTo>
                    <a:pt x="5" y="18"/>
                  </a:lnTo>
                  <a:lnTo>
                    <a:pt x="5" y="18"/>
                  </a:lnTo>
                  <a:lnTo>
                    <a:pt x="5" y="19"/>
                  </a:lnTo>
                  <a:lnTo>
                    <a:pt x="6" y="19"/>
                  </a:lnTo>
                  <a:lnTo>
                    <a:pt x="6" y="19"/>
                  </a:lnTo>
                  <a:lnTo>
                    <a:pt x="7" y="20"/>
                  </a:lnTo>
                  <a:lnTo>
                    <a:pt x="7" y="20"/>
                  </a:lnTo>
                  <a:lnTo>
                    <a:pt x="7" y="20"/>
                  </a:lnTo>
                  <a:lnTo>
                    <a:pt x="174" y="12"/>
                  </a:lnTo>
                  <a:lnTo>
                    <a:pt x="169" y="0"/>
                  </a:lnTo>
                  <a:lnTo>
                    <a:pt x="150" y="0"/>
                  </a:lnTo>
                  <a:lnTo>
                    <a:pt x="19" y="6"/>
                  </a:lnTo>
                  <a:lnTo>
                    <a:pt x="0" y="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60" name="Freeform 1163"/>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close/>
                </a:path>
              </a:pathLst>
            </a:custGeom>
            <a:solidFill>
              <a:srgbClr val="FF4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61" name="Freeform 1164"/>
            <p:cNvSpPr>
              <a:spLocks/>
            </p:cNvSpPr>
            <p:nvPr/>
          </p:nvSpPr>
          <p:spPr bwMode="auto">
            <a:xfrm>
              <a:off x="1450" y="3365"/>
              <a:ext cx="4" cy="9"/>
            </a:xfrm>
            <a:custGeom>
              <a:avLst/>
              <a:gdLst>
                <a:gd name="T0" fmla="*/ 4 w 4"/>
                <a:gd name="T1" fmla="*/ 9 h 9"/>
                <a:gd name="T2" fmla="*/ 0 w 4"/>
                <a:gd name="T3" fmla="*/ 0 h 9"/>
                <a:gd name="T4" fmla="*/ 0 w 4"/>
                <a:gd name="T5" fmla="*/ 4 h 9"/>
                <a:gd name="T6" fmla="*/ 4 w 4"/>
                <a:gd name="T7" fmla="*/ 9 h 9"/>
              </a:gdLst>
              <a:ahLst/>
              <a:cxnLst>
                <a:cxn ang="0">
                  <a:pos x="T0" y="T1"/>
                </a:cxn>
                <a:cxn ang="0">
                  <a:pos x="T2" y="T3"/>
                </a:cxn>
                <a:cxn ang="0">
                  <a:pos x="T4" y="T5"/>
                </a:cxn>
                <a:cxn ang="0">
                  <a:pos x="T6" y="T7"/>
                </a:cxn>
              </a:cxnLst>
              <a:rect l="0" t="0" r="r" b="b"/>
              <a:pathLst>
                <a:path w="4" h="9">
                  <a:moveTo>
                    <a:pt x="4" y="9"/>
                  </a:moveTo>
                  <a:lnTo>
                    <a:pt x="0" y="0"/>
                  </a:lnTo>
                  <a:lnTo>
                    <a:pt x="0" y="4"/>
                  </a:lnTo>
                  <a:lnTo>
                    <a:pt x="4" y="9"/>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62" name="Freeform 1165"/>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63" name="Freeform 1166"/>
            <p:cNvSpPr>
              <a:spLocks/>
            </p:cNvSpPr>
            <p:nvPr/>
          </p:nvSpPr>
          <p:spPr bwMode="auto">
            <a:xfrm>
              <a:off x="1376" y="3377"/>
              <a:ext cx="261" cy="65"/>
            </a:xfrm>
            <a:custGeom>
              <a:avLst/>
              <a:gdLst>
                <a:gd name="T0" fmla="*/ 18 w 261"/>
                <a:gd name="T1" fmla="*/ 2 h 65"/>
                <a:gd name="T2" fmla="*/ 18 w 261"/>
                <a:gd name="T3" fmla="*/ 3 h 65"/>
                <a:gd name="T4" fmla="*/ 18 w 261"/>
                <a:gd name="T5" fmla="*/ 4 h 65"/>
                <a:gd name="T6" fmla="*/ 18 w 261"/>
                <a:gd name="T7" fmla="*/ 5 h 65"/>
                <a:gd name="T8" fmla="*/ 18 w 261"/>
                <a:gd name="T9" fmla="*/ 7 h 65"/>
                <a:gd name="T10" fmla="*/ 19 w 261"/>
                <a:gd name="T11" fmla="*/ 7 h 65"/>
                <a:gd name="T12" fmla="*/ 18 w 261"/>
                <a:gd name="T13" fmla="*/ 8 h 65"/>
                <a:gd name="T14" fmla="*/ 17 w 261"/>
                <a:gd name="T15" fmla="*/ 8 h 65"/>
                <a:gd name="T16" fmla="*/ 16 w 261"/>
                <a:gd name="T17" fmla="*/ 8 h 65"/>
                <a:gd name="T18" fmla="*/ 14 w 261"/>
                <a:gd name="T19" fmla="*/ 8 h 65"/>
                <a:gd name="T20" fmla="*/ 14 w 261"/>
                <a:gd name="T21" fmla="*/ 9 h 65"/>
                <a:gd name="T22" fmla="*/ 13 w 261"/>
                <a:gd name="T23" fmla="*/ 8 h 65"/>
                <a:gd name="T24" fmla="*/ 12 w 261"/>
                <a:gd name="T25" fmla="*/ 8 h 65"/>
                <a:gd name="T26" fmla="*/ 12 w 261"/>
                <a:gd name="T27" fmla="*/ 7 h 65"/>
                <a:gd name="T28" fmla="*/ 11 w 261"/>
                <a:gd name="T29" fmla="*/ 6 h 65"/>
                <a:gd name="T30" fmla="*/ 10 w 261"/>
                <a:gd name="T31" fmla="*/ 5 h 65"/>
                <a:gd name="T32" fmla="*/ 9 w 261"/>
                <a:gd name="T33" fmla="*/ 5 h 65"/>
                <a:gd name="T34" fmla="*/ 9 w 261"/>
                <a:gd name="T35" fmla="*/ 4 h 65"/>
                <a:gd name="T36" fmla="*/ 8 w 261"/>
                <a:gd name="T37" fmla="*/ 4 h 65"/>
                <a:gd name="T38" fmla="*/ 8 w 261"/>
                <a:gd name="T39" fmla="*/ 3 h 65"/>
                <a:gd name="T40" fmla="*/ 8 w 261"/>
                <a:gd name="T41" fmla="*/ 1 h 65"/>
                <a:gd name="T42" fmla="*/ 0 w 261"/>
                <a:gd name="T43" fmla="*/ 3 h 65"/>
                <a:gd name="T44" fmla="*/ 261 w 261"/>
                <a:gd name="T45" fmla="*/ 55 h 65"/>
                <a:gd name="T46" fmla="*/ 261 w 261"/>
                <a:gd name="T47" fmla="*/ 54 h 65"/>
                <a:gd name="T48" fmla="*/ 260 w 261"/>
                <a:gd name="T49" fmla="*/ 53 h 65"/>
                <a:gd name="T50" fmla="*/ 259 w 261"/>
                <a:gd name="T51" fmla="*/ 52 h 65"/>
                <a:gd name="T52" fmla="*/ 258 w 261"/>
                <a:gd name="T53" fmla="*/ 51 h 65"/>
                <a:gd name="T54" fmla="*/ 258 w 261"/>
                <a:gd name="T55" fmla="*/ 50 h 65"/>
                <a:gd name="T56" fmla="*/ 257 w 261"/>
                <a:gd name="T57" fmla="*/ 49 h 65"/>
                <a:gd name="T58" fmla="*/ 255 w 261"/>
                <a:gd name="T59" fmla="*/ 48 h 65"/>
                <a:gd name="T60" fmla="*/ 254 w 261"/>
                <a:gd name="T61" fmla="*/ 47 h 65"/>
                <a:gd name="T62" fmla="*/ 253 w 261"/>
                <a:gd name="T63" fmla="*/ 46 h 65"/>
                <a:gd name="T64" fmla="*/ 253 w 261"/>
                <a:gd name="T65" fmla="*/ 46 h 65"/>
                <a:gd name="T66" fmla="*/ 84 w 261"/>
                <a:gd name="T67" fmla="*/ 59 h 65"/>
                <a:gd name="T68" fmla="*/ 27 w 261"/>
                <a:gd name="T69" fmla="*/ 1 h 65"/>
                <a:gd name="T70" fmla="*/ 26 w 261"/>
                <a:gd name="T71" fmla="*/ 0 h 65"/>
                <a:gd name="T72" fmla="*/ 25 w 261"/>
                <a:gd name="T73" fmla="*/ 0 h 65"/>
                <a:gd name="T74" fmla="*/ 24 w 261"/>
                <a:gd name="T75" fmla="*/ 0 h 65"/>
                <a:gd name="T76" fmla="*/ 23 w 261"/>
                <a:gd name="T77" fmla="*/ 0 h 65"/>
                <a:gd name="T78" fmla="*/ 22 w 261"/>
                <a:gd name="T79" fmla="*/ 1 h 65"/>
                <a:gd name="T80" fmla="*/ 21 w 261"/>
                <a:gd name="T81" fmla="*/ 1 h 65"/>
                <a:gd name="T82" fmla="*/ 20 w 261"/>
                <a:gd name="T83" fmla="*/ 1 h 65"/>
                <a:gd name="T84" fmla="*/ 19 w 261"/>
                <a:gd name="T85" fmla="*/ 1 h 65"/>
                <a:gd name="T86" fmla="*/ 18 w 261"/>
                <a:gd name="T8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1" h="65">
                  <a:moveTo>
                    <a:pt x="18" y="1"/>
                  </a:moveTo>
                  <a:lnTo>
                    <a:pt x="18" y="1"/>
                  </a:lnTo>
                  <a:lnTo>
                    <a:pt x="18" y="2"/>
                  </a:lnTo>
                  <a:lnTo>
                    <a:pt x="18" y="2"/>
                  </a:lnTo>
                  <a:lnTo>
                    <a:pt x="18" y="3"/>
                  </a:lnTo>
                  <a:lnTo>
                    <a:pt x="18" y="3"/>
                  </a:lnTo>
                  <a:lnTo>
                    <a:pt x="18" y="3"/>
                  </a:lnTo>
                  <a:lnTo>
                    <a:pt x="18" y="4"/>
                  </a:lnTo>
                  <a:lnTo>
                    <a:pt x="18" y="4"/>
                  </a:lnTo>
                  <a:lnTo>
                    <a:pt x="18" y="5"/>
                  </a:lnTo>
                  <a:lnTo>
                    <a:pt x="18" y="5"/>
                  </a:lnTo>
                  <a:lnTo>
                    <a:pt x="18" y="5"/>
                  </a:lnTo>
                  <a:lnTo>
                    <a:pt x="18" y="6"/>
                  </a:lnTo>
                  <a:lnTo>
                    <a:pt x="18" y="6"/>
                  </a:lnTo>
                  <a:lnTo>
                    <a:pt x="18" y="7"/>
                  </a:lnTo>
                  <a:lnTo>
                    <a:pt x="18" y="7"/>
                  </a:lnTo>
                  <a:lnTo>
                    <a:pt x="18" y="7"/>
                  </a:lnTo>
                  <a:lnTo>
                    <a:pt x="19" y="7"/>
                  </a:lnTo>
                  <a:lnTo>
                    <a:pt x="18" y="7"/>
                  </a:lnTo>
                  <a:lnTo>
                    <a:pt x="18" y="8"/>
                  </a:lnTo>
                  <a:lnTo>
                    <a:pt x="18" y="8"/>
                  </a:lnTo>
                  <a:lnTo>
                    <a:pt x="17" y="8"/>
                  </a:lnTo>
                  <a:lnTo>
                    <a:pt x="17" y="8"/>
                  </a:lnTo>
                  <a:lnTo>
                    <a:pt x="17" y="8"/>
                  </a:lnTo>
                  <a:lnTo>
                    <a:pt x="16" y="8"/>
                  </a:lnTo>
                  <a:lnTo>
                    <a:pt x="16" y="8"/>
                  </a:lnTo>
                  <a:lnTo>
                    <a:pt x="16" y="8"/>
                  </a:lnTo>
                  <a:lnTo>
                    <a:pt x="15" y="8"/>
                  </a:lnTo>
                  <a:lnTo>
                    <a:pt x="15" y="8"/>
                  </a:lnTo>
                  <a:lnTo>
                    <a:pt x="14" y="8"/>
                  </a:lnTo>
                  <a:lnTo>
                    <a:pt x="14" y="8"/>
                  </a:lnTo>
                  <a:lnTo>
                    <a:pt x="14" y="8"/>
                  </a:lnTo>
                  <a:lnTo>
                    <a:pt x="14" y="9"/>
                  </a:lnTo>
                  <a:lnTo>
                    <a:pt x="13" y="9"/>
                  </a:lnTo>
                  <a:lnTo>
                    <a:pt x="13" y="8"/>
                  </a:lnTo>
                  <a:lnTo>
                    <a:pt x="13" y="8"/>
                  </a:lnTo>
                  <a:lnTo>
                    <a:pt x="13" y="8"/>
                  </a:lnTo>
                  <a:lnTo>
                    <a:pt x="13" y="8"/>
                  </a:lnTo>
                  <a:lnTo>
                    <a:pt x="12" y="8"/>
                  </a:lnTo>
                  <a:lnTo>
                    <a:pt x="12" y="7"/>
                  </a:lnTo>
                  <a:lnTo>
                    <a:pt x="12" y="7"/>
                  </a:lnTo>
                  <a:lnTo>
                    <a:pt x="12" y="7"/>
                  </a:lnTo>
                  <a:lnTo>
                    <a:pt x="12" y="7"/>
                  </a:lnTo>
                  <a:lnTo>
                    <a:pt x="11" y="6"/>
                  </a:lnTo>
                  <a:lnTo>
                    <a:pt x="11" y="6"/>
                  </a:lnTo>
                  <a:lnTo>
                    <a:pt x="11" y="6"/>
                  </a:lnTo>
                  <a:lnTo>
                    <a:pt x="10" y="5"/>
                  </a:lnTo>
                  <a:lnTo>
                    <a:pt x="10" y="5"/>
                  </a:lnTo>
                  <a:lnTo>
                    <a:pt x="10" y="5"/>
                  </a:lnTo>
                  <a:lnTo>
                    <a:pt x="10" y="5"/>
                  </a:lnTo>
                  <a:lnTo>
                    <a:pt x="9" y="5"/>
                  </a:lnTo>
                  <a:lnTo>
                    <a:pt x="9" y="5"/>
                  </a:lnTo>
                  <a:lnTo>
                    <a:pt x="9" y="5"/>
                  </a:lnTo>
                  <a:lnTo>
                    <a:pt x="9" y="4"/>
                  </a:lnTo>
                  <a:lnTo>
                    <a:pt x="9" y="4"/>
                  </a:lnTo>
                  <a:lnTo>
                    <a:pt x="9" y="4"/>
                  </a:lnTo>
                  <a:lnTo>
                    <a:pt x="8" y="4"/>
                  </a:lnTo>
                  <a:lnTo>
                    <a:pt x="8" y="3"/>
                  </a:lnTo>
                  <a:lnTo>
                    <a:pt x="8" y="3"/>
                  </a:lnTo>
                  <a:lnTo>
                    <a:pt x="8" y="3"/>
                  </a:lnTo>
                  <a:lnTo>
                    <a:pt x="8" y="2"/>
                  </a:lnTo>
                  <a:lnTo>
                    <a:pt x="8" y="2"/>
                  </a:lnTo>
                  <a:lnTo>
                    <a:pt x="8" y="1"/>
                  </a:lnTo>
                  <a:lnTo>
                    <a:pt x="9" y="1"/>
                  </a:lnTo>
                  <a:lnTo>
                    <a:pt x="0" y="2"/>
                  </a:lnTo>
                  <a:lnTo>
                    <a:pt x="0" y="3"/>
                  </a:lnTo>
                  <a:lnTo>
                    <a:pt x="64" y="65"/>
                  </a:lnTo>
                  <a:lnTo>
                    <a:pt x="261" y="55"/>
                  </a:lnTo>
                  <a:lnTo>
                    <a:pt x="261" y="55"/>
                  </a:lnTo>
                  <a:lnTo>
                    <a:pt x="261" y="55"/>
                  </a:lnTo>
                  <a:lnTo>
                    <a:pt x="261" y="54"/>
                  </a:lnTo>
                  <a:lnTo>
                    <a:pt x="261" y="54"/>
                  </a:lnTo>
                  <a:lnTo>
                    <a:pt x="260" y="53"/>
                  </a:lnTo>
                  <a:lnTo>
                    <a:pt x="260" y="53"/>
                  </a:lnTo>
                  <a:lnTo>
                    <a:pt x="260" y="53"/>
                  </a:lnTo>
                  <a:lnTo>
                    <a:pt x="260" y="53"/>
                  </a:lnTo>
                  <a:lnTo>
                    <a:pt x="259" y="52"/>
                  </a:lnTo>
                  <a:lnTo>
                    <a:pt x="259" y="52"/>
                  </a:lnTo>
                  <a:lnTo>
                    <a:pt x="259" y="51"/>
                  </a:lnTo>
                  <a:lnTo>
                    <a:pt x="259" y="51"/>
                  </a:lnTo>
                  <a:lnTo>
                    <a:pt x="258" y="51"/>
                  </a:lnTo>
                  <a:lnTo>
                    <a:pt x="258" y="51"/>
                  </a:lnTo>
                  <a:lnTo>
                    <a:pt x="258" y="50"/>
                  </a:lnTo>
                  <a:lnTo>
                    <a:pt x="258" y="50"/>
                  </a:lnTo>
                  <a:lnTo>
                    <a:pt x="257" y="50"/>
                  </a:lnTo>
                  <a:lnTo>
                    <a:pt x="257" y="49"/>
                  </a:lnTo>
                  <a:lnTo>
                    <a:pt x="257" y="49"/>
                  </a:lnTo>
                  <a:lnTo>
                    <a:pt x="256" y="49"/>
                  </a:lnTo>
                  <a:lnTo>
                    <a:pt x="256" y="48"/>
                  </a:lnTo>
                  <a:lnTo>
                    <a:pt x="255" y="48"/>
                  </a:lnTo>
                  <a:lnTo>
                    <a:pt x="255" y="48"/>
                  </a:lnTo>
                  <a:lnTo>
                    <a:pt x="255" y="48"/>
                  </a:lnTo>
                  <a:lnTo>
                    <a:pt x="254" y="47"/>
                  </a:lnTo>
                  <a:lnTo>
                    <a:pt x="254" y="47"/>
                  </a:lnTo>
                  <a:lnTo>
                    <a:pt x="254" y="47"/>
                  </a:lnTo>
                  <a:lnTo>
                    <a:pt x="253" y="46"/>
                  </a:lnTo>
                  <a:lnTo>
                    <a:pt x="253" y="46"/>
                  </a:lnTo>
                  <a:lnTo>
                    <a:pt x="253" y="46"/>
                  </a:lnTo>
                  <a:lnTo>
                    <a:pt x="253" y="46"/>
                  </a:lnTo>
                  <a:lnTo>
                    <a:pt x="252" y="51"/>
                  </a:lnTo>
                  <a:lnTo>
                    <a:pt x="211" y="53"/>
                  </a:lnTo>
                  <a:lnTo>
                    <a:pt x="84" y="59"/>
                  </a:lnTo>
                  <a:lnTo>
                    <a:pt x="66" y="60"/>
                  </a:lnTo>
                  <a:lnTo>
                    <a:pt x="26" y="22"/>
                  </a:lnTo>
                  <a:lnTo>
                    <a:pt x="27" y="1"/>
                  </a:lnTo>
                  <a:lnTo>
                    <a:pt x="27" y="1"/>
                  </a:lnTo>
                  <a:lnTo>
                    <a:pt x="26" y="0"/>
                  </a:lnTo>
                  <a:lnTo>
                    <a:pt x="26" y="0"/>
                  </a:lnTo>
                  <a:lnTo>
                    <a:pt x="26" y="0"/>
                  </a:lnTo>
                  <a:lnTo>
                    <a:pt x="25" y="0"/>
                  </a:lnTo>
                  <a:lnTo>
                    <a:pt x="25" y="0"/>
                  </a:lnTo>
                  <a:lnTo>
                    <a:pt x="25" y="0"/>
                  </a:lnTo>
                  <a:lnTo>
                    <a:pt x="24" y="0"/>
                  </a:lnTo>
                  <a:lnTo>
                    <a:pt x="24" y="0"/>
                  </a:lnTo>
                  <a:lnTo>
                    <a:pt x="24" y="0"/>
                  </a:lnTo>
                  <a:lnTo>
                    <a:pt x="23" y="0"/>
                  </a:lnTo>
                  <a:lnTo>
                    <a:pt x="23" y="0"/>
                  </a:lnTo>
                  <a:lnTo>
                    <a:pt x="22" y="0"/>
                  </a:lnTo>
                  <a:lnTo>
                    <a:pt x="22" y="0"/>
                  </a:lnTo>
                  <a:lnTo>
                    <a:pt x="22" y="1"/>
                  </a:lnTo>
                  <a:lnTo>
                    <a:pt x="21" y="1"/>
                  </a:lnTo>
                  <a:lnTo>
                    <a:pt x="21" y="1"/>
                  </a:lnTo>
                  <a:lnTo>
                    <a:pt x="21" y="1"/>
                  </a:lnTo>
                  <a:lnTo>
                    <a:pt x="20" y="1"/>
                  </a:lnTo>
                  <a:lnTo>
                    <a:pt x="20" y="1"/>
                  </a:lnTo>
                  <a:lnTo>
                    <a:pt x="20" y="1"/>
                  </a:lnTo>
                  <a:lnTo>
                    <a:pt x="19" y="1"/>
                  </a:lnTo>
                  <a:lnTo>
                    <a:pt x="19" y="1"/>
                  </a:lnTo>
                  <a:lnTo>
                    <a:pt x="19" y="1"/>
                  </a:lnTo>
                  <a:lnTo>
                    <a:pt x="18" y="1"/>
                  </a:lnTo>
                  <a:lnTo>
                    <a:pt x="18" y="1"/>
                  </a:lnTo>
                  <a:lnTo>
                    <a:pt x="18"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64" name="Freeform 1167"/>
            <p:cNvSpPr>
              <a:spLocks/>
            </p:cNvSpPr>
            <p:nvPr/>
          </p:nvSpPr>
          <p:spPr bwMode="auto">
            <a:xfrm>
              <a:off x="1479" y="3376"/>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65" name="Freeform 1168"/>
            <p:cNvSpPr>
              <a:spLocks/>
            </p:cNvSpPr>
            <p:nvPr/>
          </p:nvSpPr>
          <p:spPr bwMode="auto">
            <a:xfrm>
              <a:off x="1479" y="3268"/>
              <a:ext cx="20" cy="27"/>
            </a:xfrm>
            <a:custGeom>
              <a:avLst/>
              <a:gdLst>
                <a:gd name="T0" fmla="*/ 1 w 20"/>
                <a:gd name="T1" fmla="*/ 2 h 27"/>
                <a:gd name="T2" fmla="*/ 1 w 20"/>
                <a:gd name="T3" fmla="*/ 4 h 27"/>
                <a:gd name="T4" fmla="*/ 1 w 20"/>
                <a:gd name="T5" fmla="*/ 5 h 27"/>
                <a:gd name="T6" fmla="*/ 1 w 20"/>
                <a:gd name="T7" fmla="*/ 7 h 27"/>
                <a:gd name="T8" fmla="*/ 1 w 20"/>
                <a:gd name="T9" fmla="*/ 9 h 27"/>
                <a:gd name="T10" fmla="*/ 1 w 20"/>
                <a:gd name="T11" fmla="*/ 10 h 27"/>
                <a:gd name="T12" fmla="*/ 1 w 20"/>
                <a:gd name="T13" fmla="*/ 12 h 27"/>
                <a:gd name="T14" fmla="*/ 1 w 20"/>
                <a:gd name="T15" fmla="*/ 13 h 27"/>
                <a:gd name="T16" fmla="*/ 0 w 20"/>
                <a:gd name="T17" fmla="*/ 15 h 27"/>
                <a:gd name="T18" fmla="*/ 0 w 20"/>
                <a:gd name="T19" fmla="*/ 17 h 27"/>
                <a:gd name="T20" fmla="*/ 0 w 20"/>
                <a:gd name="T21" fmla="*/ 18 h 27"/>
                <a:gd name="T22" fmla="*/ 0 w 20"/>
                <a:gd name="T23" fmla="*/ 20 h 27"/>
                <a:gd name="T24" fmla="*/ 0 w 20"/>
                <a:gd name="T25" fmla="*/ 21 h 27"/>
                <a:gd name="T26" fmla="*/ 0 w 20"/>
                <a:gd name="T27" fmla="*/ 23 h 27"/>
                <a:gd name="T28" fmla="*/ 0 w 20"/>
                <a:gd name="T29" fmla="*/ 25 h 27"/>
                <a:gd name="T30" fmla="*/ 1 w 20"/>
                <a:gd name="T31" fmla="*/ 26 h 27"/>
                <a:gd name="T32" fmla="*/ 19 w 20"/>
                <a:gd name="T33" fmla="*/ 26 h 27"/>
                <a:gd name="T34" fmla="*/ 19 w 20"/>
                <a:gd name="T35" fmla="*/ 24 h 27"/>
                <a:gd name="T36" fmla="*/ 20 w 20"/>
                <a:gd name="T37" fmla="*/ 23 h 27"/>
                <a:gd name="T38" fmla="*/ 20 w 20"/>
                <a:gd name="T39" fmla="*/ 21 h 27"/>
                <a:gd name="T40" fmla="*/ 20 w 20"/>
                <a:gd name="T41" fmla="*/ 19 h 27"/>
                <a:gd name="T42" fmla="*/ 20 w 20"/>
                <a:gd name="T43" fmla="*/ 18 h 27"/>
                <a:gd name="T44" fmla="*/ 20 w 20"/>
                <a:gd name="T45" fmla="*/ 16 h 27"/>
                <a:gd name="T46" fmla="*/ 20 w 20"/>
                <a:gd name="T47" fmla="*/ 15 h 27"/>
                <a:gd name="T48" fmla="*/ 20 w 20"/>
                <a:gd name="T49" fmla="*/ 13 h 27"/>
                <a:gd name="T50" fmla="*/ 20 w 20"/>
                <a:gd name="T51" fmla="*/ 11 h 27"/>
                <a:gd name="T52" fmla="*/ 20 w 20"/>
                <a:gd name="T53" fmla="*/ 10 h 27"/>
                <a:gd name="T54" fmla="*/ 20 w 20"/>
                <a:gd name="T55" fmla="*/ 8 h 27"/>
                <a:gd name="T56" fmla="*/ 20 w 20"/>
                <a:gd name="T57" fmla="*/ 6 h 27"/>
                <a:gd name="T58" fmla="*/ 20 w 20"/>
                <a:gd name="T59" fmla="*/ 5 h 27"/>
                <a:gd name="T60" fmla="*/ 20 w 20"/>
                <a:gd name="T61" fmla="*/ 4 h 27"/>
                <a:gd name="T62" fmla="*/ 20 w 20"/>
                <a:gd name="T63" fmla="*/ 2 h 27"/>
                <a:gd name="T64" fmla="*/ 19 w 20"/>
                <a:gd name="T65" fmla="*/ 0 h 27"/>
                <a:gd name="T66" fmla="*/ 18 w 20"/>
                <a:gd name="T67" fmla="*/ 0 h 27"/>
                <a:gd name="T68" fmla="*/ 17 w 20"/>
                <a:gd name="T69" fmla="*/ 0 h 27"/>
                <a:gd name="T70" fmla="*/ 16 w 20"/>
                <a:gd name="T71" fmla="*/ 0 h 27"/>
                <a:gd name="T72" fmla="*/ 15 w 20"/>
                <a:gd name="T73" fmla="*/ 0 h 27"/>
                <a:gd name="T74" fmla="*/ 14 w 20"/>
                <a:gd name="T75" fmla="*/ 0 h 27"/>
                <a:gd name="T76" fmla="*/ 12 w 20"/>
                <a:gd name="T77" fmla="*/ 0 h 27"/>
                <a:gd name="T78" fmla="*/ 11 w 20"/>
                <a:gd name="T79" fmla="*/ 0 h 27"/>
                <a:gd name="T80" fmla="*/ 10 w 20"/>
                <a:gd name="T81" fmla="*/ 0 h 27"/>
                <a:gd name="T82" fmla="*/ 9 w 20"/>
                <a:gd name="T83" fmla="*/ 0 h 27"/>
                <a:gd name="T84" fmla="*/ 8 w 20"/>
                <a:gd name="T85" fmla="*/ 0 h 27"/>
                <a:gd name="T86" fmla="*/ 7 w 20"/>
                <a:gd name="T87" fmla="*/ 0 h 27"/>
                <a:gd name="T88" fmla="*/ 6 w 20"/>
                <a:gd name="T89" fmla="*/ 0 h 27"/>
                <a:gd name="T90" fmla="*/ 4 w 20"/>
                <a:gd name="T91" fmla="*/ 1 h 27"/>
                <a:gd name="T92" fmla="*/ 3 w 20"/>
                <a:gd name="T93" fmla="*/ 1 h 27"/>
                <a:gd name="T94" fmla="*/ 2 w 20"/>
                <a:gd name="T95" fmla="*/ 1 h 27"/>
                <a:gd name="T96" fmla="*/ 1 w 20"/>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2"/>
                  </a:moveTo>
                  <a:lnTo>
                    <a:pt x="1" y="2"/>
                  </a:lnTo>
                  <a:lnTo>
                    <a:pt x="1"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3"/>
                  </a:lnTo>
                  <a:lnTo>
                    <a:pt x="1" y="14"/>
                  </a:lnTo>
                  <a:lnTo>
                    <a:pt x="0" y="15"/>
                  </a:lnTo>
                  <a:lnTo>
                    <a:pt x="0" y="16"/>
                  </a:lnTo>
                  <a:lnTo>
                    <a:pt x="0" y="17"/>
                  </a:lnTo>
                  <a:lnTo>
                    <a:pt x="0" y="17"/>
                  </a:lnTo>
                  <a:lnTo>
                    <a:pt x="0" y="18"/>
                  </a:lnTo>
                  <a:lnTo>
                    <a:pt x="0" y="19"/>
                  </a:lnTo>
                  <a:lnTo>
                    <a:pt x="0" y="20"/>
                  </a:lnTo>
                  <a:lnTo>
                    <a:pt x="0" y="21"/>
                  </a:lnTo>
                  <a:lnTo>
                    <a:pt x="0" y="21"/>
                  </a:lnTo>
                  <a:lnTo>
                    <a:pt x="0" y="22"/>
                  </a:lnTo>
                  <a:lnTo>
                    <a:pt x="0" y="23"/>
                  </a:lnTo>
                  <a:lnTo>
                    <a:pt x="0" y="24"/>
                  </a:lnTo>
                  <a:lnTo>
                    <a:pt x="0" y="25"/>
                  </a:lnTo>
                  <a:lnTo>
                    <a:pt x="1" y="26"/>
                  </a:lnTo>
                  <a:lnTo>
                    <a:pt x="1" y="26"/>
                  </a:lnTo>
                  <a:lnTo>
                    <a:pt x="1" y="27"/>
                  </a:lnTo>
                  <a:lnTo>
                    <a:pt x="19" y="26"/>
                  </a:lnTo>
                  <a:lnTo>
                    <a:pt x="19" y="25"/>
                  </a:lnTo>
                  <a:lnTo>
                    <a:pt x="19" y="24"/>
                  </a:lnTo>
                  <a:lnTo>
                    <a:pt x="19" y="23"/>
                  </a:lnTo>
                  <a:lnTo>
                    <a:pt x="20" y="23"/>
                  </a:lnTo>
                  <a:lnTo>
                    <a:pt x="20" y="22"/>
                  </a:lnTo>
                  <a:lnTo>
                    <a:pt x="20" y="21"/>
                  </a:lnTo>
                  <a:lnTo>
                    <a:pt x="20" y="20"/>
                  </a:lnTo>
                  <a:lnTo>
                    <a:pt x="20" y="19"/>
                  </a:lnTo>
                  <a:lnTo>
                    <a:pt x="20" y="19"/>
                  </a:lnTo>
                  <a:lnTo>
                    <a:pt x="20" y="18"/>
                  </a:lnTo>
                  <a:lnTo>
                    <a:pt x="20" y="17"/>
                  </a:lnTo>
                  <a:lnTo>
                    <a:pt x="20" y="16"/>
                  </a:lnTo>
                  <a:lnTo>
                    <a:pt x="20" y="15"/>
                  </a:lnTo>
                  <a:lnTo>
                    <a:pt x="20" y="15"/>
                  </a:lnTo>
                  <a:lnTo>
                    <a:pt x="20" y="14"/>
                  </a:lnTo>
                  <a:lnTo>
                    <a:pt x="20" y="13"/>
                  </a:lnTo>
                  <a:lnTo>
                    <a:pt x="20" y="12"/>
                  </a:lnTo>
                  <a:lnTo>
                    <a:pt x="20" y="11"/>
                  </a:lnTo>
                  <a:lnTo>
                    <a:pt x="20" y="11"/>
                  </a:lnTo>
                  <a:lnTo>
                    <a:pt x="20" y="10"/>
                  </a:lnTo>
                  <a:lnTo>
                    <a:pt x="20" y="9"/>
                  </a:lnTo>
                  <a:lnTo>
                    <a:pt x="20" y="8"/>
                  </a:lnTo>
                  <a:lnTo>
                    <a:pt x="20" y="7"/>
                  </a:lnTo>
                  <a:lnTo>
                    <a:pt x="20" y="6"/>
                  </a:lnTo>
                  <a:lnTo>
                    <a:pt x="20" y="6"/>
                  </a:lnTo>
                  <a:lnTo>
                    <a:pt x="20" y="5"/>
                  </a:lnTo>
                  <a:lnTo>
                    <a:pt x="20" y="4"/>
                  </a:lnTo>
                  <a:lnTo>
                    <a:pt x="20" y="4"/>
                  </a:lnTo>
                  <a:lnTo>
                    <a:pt x="20" y="3"/>
                  </a:lnTo>
                  <a:lnTo>
                    <a:pt x="20" y="2"/>
                  </a:lnTo>
                  <a:lnTo>
                    <a:pt x="19" y="1"/>
                  </a:lnTo>
                  <a:lnTo>
                    <a:pt x="19" y="0"/>
                  </a:lnTo>
                  <a:lnTo>
                    <a:pt x="19" y="0"/>
                  </a:lnTo>
                  <a:lnTo>
                    <a:pt x="18" y="0"/>
                  </a:lnTo>
                  <a:lnTo>
                    <a:pt x="18" y="0"/>
                  </a:lnTo>
                  <a:lnTo>
                    <a:pt x="17" y="0"/>
                  </a:lnTo>
                  <a:lnTo>
                    <a:pt x="17" y="0"/>
                  </a:lnTo>
                  <a:lnTo>
                    <a:pt x="16" y="0"/>
                  </a:lnTo>
                  <a:lnTo>
                    <a:pt x="16" y="0"/>
                  </a:lnTo>
                  <a:lnTo>
                    <a:pt x="15" y="0"/>
                  </a:lnTo>
                  <a:lnTo>
                    <a:pt x="14" y="0"/>
                  </a:lnTo>
                  <a:lnTo>
                    <a:pt x="14" y="0"/>
                  </a:lnTo>
                  <a:lnTo>
                    <a:pt x="13" y="0"/>
                  </a:lnTo>
                  <a:lnTo>
                    <a:pt x="12" y="0"/>
                  </a:lnTo>
                  <a:lnTo>
                    <a:pt x="12" y="0"/>
                  </a:lnTo>
                  <a:lnTo>
                    <a:pt x="11" y="0"/>
                  </a:lnTo>
                  <a:lnTo>
                    <a:pt x="11" y="0"/>
                  </a:lnTo>
                  <a:lnTo>
                    <a:pt x="10" y="0"/>
                  </a:lnTo>
                  <a:lnTo>
                    <a:pt x="10" y="0"/>
                  </a:lnTo>
                  <a:lnTo>
                    <a:pt x="9" y="0"/>
                  </a:lnTo>
                  <a:lnTo>
                    <a:pt x="8" y="0"/>
                  </a:lnTo>
                  <a:lnTo>
                    <a:pt x="8" y="0"/>
                  </a:lnTo>
                  <a:lnTo>
                    <a:pt x="7" y="0"/>
                  </a:lnTo>
                  <a:lnTo>
                    <a:pt x="7" y="0"/>
                  </a:lnTo>
                  <a:lnTo>
                    <a:pt x="6" y="0"/>
                  </a:lnTo>
                  <a:lnTo>
                    <a:pt x="6" y="0"/>
                  </a:lnTo>
                  <a:lnTo>
                    <a:pt x="5" y="0"/>
                  </a:lnTo>
                  <a:lnTo>
                    <a:pt x="4" y="1"/>
                  </a:lnTo>
                  <a:lnTo>
                    <a:pt x="4" y="1"/>
                  </a:lnTo>
                  <a:lnTo>
                    <a:pt x="3" y="1"/>
                  </a:lnTo>
                  <a:lnTo>
                    <a:pt x="3" y="1"/>
                  </a:lnTo>
                  <a:lnTo>
                    <a:pt x="2" y="1"/>
                  </a:lnTo>
                  <a:lnTo>
                    <a:pt x="1" y="1"/>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66" name="Freeform 1169"/>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67" name="Freeform 1170"/>
            <p:cNvSpPr>
              <a:spLocks/>
            </p:cNvSpPr>
            <p:nvPr/>
          </p:nvSpPr>
          <p:spPr bwMode="auto">
            <a:xfrm>
              <a:off x="1514" y="3375"/>
              <a:ext cx="21" cy="27"/>
            </a:xfrm>
            <a:custGeom>
              <a:avLst/>
              <a:gdLst>
                <a:gd name="T0" fmla="*/ 1 w 21"/>
                <a:gd name="T1" fmla="*/ 26 h 27"/>
                <a:gd name="T2" fmla="*/ 2 w 21"/>
                <a:gd name="T3" fmla="*/ 26 h 27"/>
                <a:gd name="T4" fmla="*/ 3 w 21"/>
                <a:gd name="T5" fmla="*/ 27 h 27"/>
                <a:gd name="T6" fmla="*/ 5 w 21"/>
                <a:gd name="T7" fmla="*/ 27 h 27"/>
                <a:gd name="T8" fmla="*/ 6 w 21"/>
                <a:gd name="T9" fmla="*/ 27 h 27"/>
                <a:gd name="T10" fmla="*/ 7 w 21"/>
                <a:gd name="T11" fmla="*/ 26 h 27"/>
                <a:gd name="T12" fmla="*/ 8 w 21"/>
                <a:gd name="T13" fmla="*/ 26 h 27"/>
                <a:gd name="T14" fmla="*/ 10 w 21"/>
                <a:gd name="T15" fmla="*/ 26 h 27"/>
                <a:gd name="T16" fmla="*/ 11 w 21"/>
                <a:gd name="T17" fmla="*/ 26 h 27"/>
                <a:gd name="T18" fmla="*/ 12 w 21"/>
                <a:gd name="T19" fmla="*/ 26 h 27"/>
                <a:gd name="T20" fmla="*/ 13 w 21"/>
                <a:gd name="T21" fmla="*/ 26 h 27"/>
                <a:gd name="T22" fmla="*/ 15 w 21"/>
                <a:gd name="T23" fmla="*/ 25 h 27"/>
                <a:gd name="T24" fmla="*/ 16 w 21"/>
                <a:gd name="T25" fmla="*/ 25 h 27"/>
                <a:gd name="T26" fmla="*/ 17 w 21"/>
                <a:gd name="T27" fmla="*/ 25 h 27"/>
                <a:gd name="T28" fmla="*/ 18 w 21"/>
                <a:gd name="T29" fmla="*/ 25 h 27"/>
                <a:gd name="T30" fmla="*/ 20 w 21"/>
                <a:gd name="T31" fmla="*/ 25 h 27"/>
                <a:gd name="T32" fmla="*/ 20 w 21"/>
                <a:gd name="T33" fmla="*/ 24 h 27"/>
                <a:gd name="T34" fmla="*/ 20 w 21"/>
                <a:gd name="T35" fmla="*/ 23 h 27"/>
                <a:gd name="T36" fmla="*/ 21 w 21"/>
                <a:gd name="T37" fmla="*/ 21 h 27"/>
                <a:gd name="T38" fmla="*/ 21 w 21"/>
                <a:gd name="T39" fmla="*/ 20 h 27"/>
                <a:gd name="T40" fmla="*/ 21 w 21"/>
                <a:gd name="T41" fmla="*/ 18 h 27"/>
                <a:gd name="T42" fmla="*/ 21 w 21"/>
                <a:gd name="T43" fmla="*/ 16 h 27"/>
                <a:gd name="T44" fmla="*/ 21 w 21"/>
                <a:gd name="T45" fmla="*/ 15 h 27"/>
                <a:gd name="T46" fmla="*/ 21 w 21"/>
                <a:gd name="T47" fmla="*/ 13 h 27"/>
                <a:gd name="T48" fmla="*/ 21 w 21"/>
                <a:gd name="T49" fmla="*/ 12 h 27"/>
                <a:gd name="T50" fmla="*/ 21 w 21"/>
                <a:gd name="T51" fmla="*/ 10 h 27"/>
                <a:gd name="T52" fmla="*/ 21 w 21"/>
                <a:gd name="T53" fmla="*/ 9 h 27"/>
                <a:gd name="T54" fmla="*/ 21 w 21"/>
                <a:gd name="T55" fmla="*/ 7 h 27"/>
                <a:gd name="T56" fmla="*/ 21 w 21"/>
                <a:gd name="T57" fmla="*/ 5 h 27"/>
                <a:gd name="T58" fmla="*/ 21 w 21"/>
                <a:gd name="T59" fmla="*/ 4 h 27"/>
                <a:gd name="T60" fmla="*/ 21 w 21"/>
                <a:gd name="T61" fmla="*/ 2 h 27"/>
                <a:gd name="T62" fmla="*/ 21 w 21"/>
                <a:gd name="T63" fmla="*/ 1 h 27"/>
                <a:gd name="T64" fmla="*/ 20 w 21"/>
                <a:gd name="T65" fmla="*/ 0 h 27"/>
                <a:gd name="T66" fmla="*/ 19 w 21"/>
                <a:gd name="T67" fmla="*/ 0 h 27"/>
                <a:gd name="T68" fmla="*/ 18 w 21"/>
                <a:gd name="T69" fmla="*/ 0 h 27"/>
                <a:gd name="T70" fmla="*/ 17 w 21"/>
                <a:gd name="T71" fmla="*/ 0 h 27"/>
                <a:gd name="T72" fmla="*/ 15 w 21"/>
                <a:gd name="T73" fmla="*/ 0 h 27"/>
                <a:gd name="T74" fmla="*/ 14 w 21"/>
                <a:gd name="T75" fmla="*/ 0 h 27"/>
                <a:gd name="T76" fmla="*/ 12 w 21"/>
                <a:gd name="T77" fmla="*/ 0 h 27"/>
                <a:gd name="T78" fmla="*/ 11 w 21"/>
                <a:gd name="T79" fmla="*/ 0 h 27"/>
                <a:gd name="T80" fmla="*/ 10 w 21"/>
                <a:gd name="T81" fmla="*/ 0 h 27"/>
                <a:gd name="T82" fmla="*/ 9 w 21"/>
                <a:gd name="T83" fmla="*/ 0 h 27"/>
                <a:gd name="T84" fmla="*/ 8 w 21"/>
                <a:gd name="T85" fmla="*/ 0 h 27"/>
                <a:gd name="T86" fmla="*/ 6 w 21"/>
                <a:gd name="T87" fmla="*/ 0 h 27"/>
                <a:gd name="T88" fmla="*/ 5 w 21"/>
                <a:gd name="T89" fmla="*/ 0 h 27"/>
                <a:gd name="T90" fmla="*/ 4 w 21"/>
                <a:gd name="T91" fmla="*/ 0 h 27"/>
                <a:gd name="T92" fmla="*/ 3 w 21"/>
                <a:gd name="T93" fmla="*/ 0 h 27"/>
                <a:gd name="T94" fmla="*/ 1 w 21"/>
                <a:gd name="T95" fmla="*/ 1 h 27"/>
                <a:gd name="T96" fmla="*/ 0 w 21"/>
                <a:gd name="T9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0" y="26"/>
                  </a:moveTo>
                  <a:lnTo>
                    <a:pt x="1" y="26"/>
                  </a:lnTo>
                  <a:lnTo>
                    <a:pt x="1" y="26"/>
                  </a:lnTo>
                  <a:lnTo>
                    <a:pt x="2" y="26"/>
                  </a:lnTo>
                  <a:lnTo>
                    <a:pt x="3" y="26"/>
                  </a:lnTo>
                  <a:lnTo>
                    <a:pt x="3" y="27"/>
                  </a:lnTo>
                  <a:lnTo>
                    <a:pt x="4" y="27"/>
                  </a:lnTo>
                  <a:lnTo>
                    <a:pt x="5" y="27"/>
                  </a:lnTo>
                  <a:lnTo>
                    <a:pt x="5" y="27"/>
                  </a:lnTo>
                  <a:lnTo>
                    <a:pt x="6" y="27"/>
                  </a:lnTo>
                  <a:lnTo>
                    <a:pt x="7" y="27"/>
                  </a:lnTo>
                  <a:lnTo>
                    <a:pt x="7" y="26"/>
                  </a:lnTo>
                  <a:lnTo>
                    <a:pt x="8" y="26"/>
                  </a:lnTo>
                  <a:lnTo>
                    <a:pt x="8" y="26"/>
                  </a:lnTo>
                  <a:lnTo>
                    <a:pt x="9" y="26"/>
                  </a:lnTo>
                  <a:lnTo>
                    <a:pt x="10" y="26"/>
                  </a:lnTo>
                  <a:lnTo>
                    <a:pt x="10" y="26"/>
                  </a:lnTo>
                  <a:lnTo>
                    <a:pt x="11" y="26"/>
                  </a:lnTo>
                  <a:lnTo>
                    <a:pt x="11" y="26"/>
                  </a:lnTo>
                  <a:lnTo>
                    <a:pt x="12" y="26"/>
                  </a:lnTo>
                  <a:lnTo>
                    <a:pt x="12" y="26"/>
                  </a:lnTo>
                  <a:lnTo>
                    <a:pt x="13" y="26"/>
                  </a:lnTo>
                  <a:lnTo>
                    <a:pt x="14" y="25"/>
                  </a:lnTo>
                  <a:lnTo>
                    <a:pt x="15" y="25"/>
                  </a:lnTo>
                  <a:lnTo>
                    <a:pt x="15" y="25"/>
                  </a:lnTo>
                  <a:lnTo>
                    <a:pt x="16" y="25"/>
                  </a:lnTo>
                  <a:lnTo>
                    <a:pt x="16" y="25"/>
                  </a:lnTo>
                  <a:lnTo>
                    <a:pt x="17" y="25"/>
                  </a:lnTo>
                  <a:lnTo>
                    <a:pt x="18" y="25"/>
                  </a:lnTo>
                  <a:lnTo>
                    <a:pt x="18" y="25"/>
                  </a:lnTo>
                  <a:lnTo>
                    <a:pt x="19" y="25"/>
                  </a:lnTo>
                  <a:lnTo>
                    <a:pt x="20" y="25"/>
                  </a:lnTo>
                  <a:lnTo>
                    <a:pt x="20" y="25"/>
                  </a:lnTo>
                  <a:lnTo>
                    <a:pt x="20" y="24"/>
                  </a:lnTo>
                  <a:lnTo>
                    <a:pt x="20" y="24"/>
                  </a:lnTo>
                  <a:lnTo>
                    <a:pt x="20"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1"/>
                  </a:lnTo>
                  <a:lnTo>
                    <a:pt x="21" y="0"/>
                  </a:lnTo>
                  <a:lnTo>
                    <a:pt x="20" y="0"/>
                  </a:lnTo>
                  <a:lnTo>
                    <a:pt x="20" y="0"/>
                  </a:lnTo>
                  <a:lnTo>
                    <a:pt x="19" y="0"/>
                  </a:lnTo>
                  <a:lnTo>
                    <a:pt x="18" y="0"/>
                  </a:lnTo>
                  <a:lnTo>
                    <a:pt x="18" y="0"/>
                  </a:lnTo>
                  <a:lnTo>
                    <a:pt x="17" y="0"/>
                  </a:lnTo>
                  <a:lnTo>
                    <a:pt x="17" y="0"/>
                  </a:lnTo>
                  <a:lnTo>
                    <a:pt x="16" y="0"/>
                  </a:lnTo>
                  <a:lnTo>
                    <a:pt x="15" y="0"/>
                  </a:lnTo>
                  <a:lnTo>
                    <a:pt x="15" y="0"/>
                  </a:lnTo>
                  <a:lnTo>
                    <a:pt x="14" y="0"/>
                  </a:lnTo>
                  <a:lnTo>
                    <a:pt x="13" y="0"/>
                  </a:lnTo>
                  <a:lnTo>
                    <a:pt x="12" y="0"/>
                  </a:lnTo>
                  <a:lnTo>
                    <a:pt x="12" y="0"/>
                  </a:lnTo>
                  <a:lnTo>
                    <a:pt x="11" y="0"/>
                  </a:lnTo>
                  <a:lnTo>
                    <a:pt x="11" y="0"/>
                  </a:lnTo>
                  <a:lnTo>
                    <a:pt x="10" y="0"/>
                  </a:lnTo>
                  <a:lnTo>
                    <a:pt x="9" y="0"/>
                  </a:lnTo>
                  <a:lnTo>
                    <a:pt x="9" y="0"/>
                  </a:lnTo>
                  <a:lnTo>
                    <a:pt x="8" y="0"/>
                  </a:lnTo>
                  <a:lnTo>
                    <a:pt x="8" y="0"/>
                  </a:lnTo>
                  <a:lnTo>
                    <a:pt x="7" y="0"/>
                  </a:lnTo>
                  <a:lnTo>
                    <a:pt x="6" y="0"/>
                  </a:lnTo>
                  <a:lnTo>
                    <a:pt x="5" y="0"/>
                  </a:lnTo>
                  <a:lnTo>
                    <a:pt x="5" y="0"/>
                  </a:lnTo>
                  <a:lnTo>
                    <a:pt x="4" y="0"/>
                  </a:lnTo>
                  <a:lnTo>
                    <a:pt x="4" y="0"/>
                  </a:lnTo>
                  <a:lnTo>
                    <a:pt x="3" y="0"/>
                  </a:lnTo>
                  <a:lnTo>
                    <a:pt x="3" y="0"/>
                  </a:lnTo>
                  <a:lnTo>
                    <a:pt x="2" y="1"/>
                  </a:lnTo>
                  <a:lnTo>
                    <a:pt x="1" y="1"/>
                  </a:lnTo>
                  <a:lnTo>
                    <a:pt x="1" y="1"/>
                  </a:lnTo>
                  <a:lnTo>
                    <a:pt x="0" y="26"/>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68" name="Freeform 1171"/>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69" name="Freeform 1172"/>
            <p:cNvSpPr>
              <a:spLocks/>
            </p:cNvSpPr>
            <p:nvPr/>
          </p:nvSpPr>
          <p:spPr bwMode="auto">
            <a:xfrm>
              <a:off x="1457" y="3377"/>
              <a:ext cx="21" cy="27"/>
            </a:xfrm>
            <a:custGeom>
              <a:avLst/>
              <a:gdLst>
                <a:gd name="T0" fmla="*/ 1 w 21"/>
                <a:gd name="T1" fmla="*/ 2 h 27"/>
                <a:gd name="T2" fmla="*/ 1 w 21"/>
                <a:gd name="T3" fmla="*/ 3 h 27"/>
                <a:gd name="T4" fmla="*/ 1 w 21"/>
                <a:gd name="T5" fmla="*/ 5 h 27"/>
                <a:gd name="T6" fmla="*/ 1 w 21"/>
                <a:gd name="T7" fmla="*/ 6 h 27"/>
                <a:gd name="T8" fmla="*/ 0 w 21"/>
                <a:gd name="T9" fmla="*/ 8 h 27"/>
                <a:gd name="T10" fmla="*/ 0 w 21"/>
                <a:gd name="T11" fmla="*/ 10 h 27"/>
                <a:gd name="T12" fmla="*/ 0 w 21"/>
                <a:gd name="T13" fmla="*/ 11 h 27"/>
                <a:gd name="T14" fmla="*/ 0 w 21"/>
                <a:gd name="T15" fmla="*/ 13 h 27"/>
                <a:gd name="T16" fmla="*/ 0 w 21"/>
                <a:gd name="T17" fmla="*/ 14 h 27"/>
                <a:gd name="T18" fmla="*/ 0 w 21"/>
                <a:gd name="T19" fmla="*/ 16 h 27"/>
                <a:gd name="T20" fmla="*/ 0 w 21"/>
                <a:gd name="T21" fmla="*/ 18 h 27"/>
                <a:gd name="T22" fmla="*/ 0 w 21"/>
                <a:gd name="T23" fmla="*/ 20 h 27"/>
                <a:gd name="T24" fmla="*/ 0 w 21"/>
                <a:gd name="T25" fmla="*/ 21 h 27"/>
                <a:gd name="T26" fmla="*/ 0 w 21"/>
                <a:gd name="T27" fmla="*/ 23 h 27"/>
                <a:gd name="T28" fmla="*/ 0 w 21"/>
                <a:gd name="T29" fmla="*/ 25 h 27"/>
                <a:gd name="T30" fmla="*/ 0 w 21"/>
                <a:gd name="T31" fmla="*/ 27 h 27"/>
                <a:gd name="T32" fmla="*/ 20 w 21"/>
                <a:gd name="T33" fmla="*/ 27 h 27"/>
                <a:gd name="T34" fmla="*/ 21 w 21"/>
                <a:gd name="T35" fmla="*/ 25 h 27"/>
                <a:gd name="T36" fmla="*/ 21 w 21"/>
                <a:gd name="T37" fmla="*/ 23 h 27"/>
                <a:gd name="T38" fmla="*/ 21 w 21"/>
                <a:gd name="T39" fmla="*/ 22 h 27"/>
                <a:gd name="T40" fmla="*/ 21 w 21"/>
                <a:gd name="T41" fmla="*/ 20 h 27"/>
                <a:gd name="T42" fmla="*/ 21 w 21"/>
                <a:gd name="T43" fmla="*/ 18 h 27"/>
                <a:gd name="T44" fmla="*/ 21 w 21"/>
                <a:gd name="T45" fmla="*/ 17 h 27"/>
                <a:gd name="T46" fmla="*/ 21 w 21"/>
                <a:gd name="T47" fmla="*/ 15 h 27"/>
                <a:gd name="T48" fmla="*/ 21 w 21"/>
                <a:gd name="T49" fmla="*/ 14 h 27"/>
                <a:gd name="T50" fmla="*/ 21 w 21"/>
                <a:gd name="T51" fmla="*/ 12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7">
                  <a:moveTo>
                    <a:pt x="1" y="1"/>
                  </a:moveTo>
                  <a:lnTo>
                    <a:pt x="1" y="2"/>
                  </a:lnTo>
                  <a:lnTo>
                    <a:pt x="1" y="3"/>
                  </a:lnTo>
                  <a:lnTo>
                    <a:pt x="1" y="3"/>
                  </a:lnTo>
                  <a:lnTo>
                    <a:pt x="1" y="4"/>
                  </a:lnTo>
                  <a:lnTo>
                    <a:pt x="1" y="5"/>
                  </a:lnTo>
                  <a:lnTo>
                    <a:pt x="1" y="5"/>
                  </a:lnTo>
                  <a:lnTo>
                    <a:pt x="1" y="6"/>
                  </a:lnTo>
                  <a:lnTo>
                    <a:pt x="0" y="7"/>
                  </a:lnTo>
                  <a:lnTo>
                    <a:pt x="0" y="8"/>
                  </a:lnTo>
                  <a:lnTo>
                    <a:pt x="0" y="9"/>
                  </a:lnTo>
                  <a:lnTo>
                    <a:pt x="0" y="10"/>
                  </a:lnTo>
                  <a:lnTo>
                    <a:pt x="0" y="10"/>
                  </a:lnTo>
                  <a:lnTo>
                    <a:pt x="0" y="11"/>
                  </a:lnTo>
                  <a:lnTo>
                    <a:pt x="0" y="12"/>
                  </a:lnTo>
                  <a:lnTo>
                    <a:pt x="0" y="13"/>
                  </a:lnTo>
                  <a:lnTo>
                    <a:pt x="0" y="14"/>
                  </a:lnTo>
                  <a:lnTo>
                    <a:pt x="0" y="14"/>
                  </a:lnTo>
                  <a:lnTo>
                    <a:pt x="0" y="15"/>
                  </a:lnTo>
                  <a:lnTo>
                    <a:pt x="0" y="16"/>
                  </a:lnTo>
                  <a:lnTo>
                    <a:pt x="0" y="17"/>
                  </a:lnTo>
                  <a:lnTo>
                    <a:pt x="0" y="18"/>
                  </a:lnTo>
                  <a:lnTo>
                    <a:pt x="0" y="19"/>
                  </a:lnTo>
                  <a:lnTo>
                    <a:pt x="0" y="20"/>
                  </a:lnTo>
                  <a:lnTo>
                    <a:pt x="0" y="20"/>
                  </a:lnTo>
                  <a:lnTo>
                    <a:pt x="0" y="21"/>
                  </a:lnTo>
                  <a:lnTo>
                    <a:pt x="0" y="22"/>
                  </a:lnTo>
                  <a:lnTo>
                    <a:pt x="0" y="23"/>
                  </a:lnTo>
                  <a:lnTo>
                    <a:pt x="0" y="24"/>
                  </a:lnTo>
                  <a:lnTo>
                    <a:pt x="0" y="25"/>
                  </a:lnTo>
                  <a:lnTo>
                    <a:pt x="0" y="26"/>
                  </a:lnTo>
                  <a:lnTo>
                    <a:pt x="0" y="27"/>
                  </a:lnTo>
                  <a:lnTo>
                    <a:pt x="0" y="27"/>
                  </a:lnTo>
                  <a:lnTo>
                    <a:pt x="20" y="27"/>
                  </a:lnTo>
                  <a:lnTo>
                    <a:pt x="20" y="26"/>
                  </a:lnTo>
                  <a:lnTo>
                    <a:pt x="21" y="25"/>
                  </a:lnTo>
                  <a:lnTo>
                    <a:pt x="21" y="24"/>
                  </a:lnTo>
                  <a:lnTo>
                    <a:pt x="21" y="23"/>
                  </a:lnTo>
                  <a:lnTo>
                    <a:pt x="21" y="22"/>
                  </a:lnTo>
                  <a:lnTo>
                    <a:pt x="21" y="22"/>
                  </a:lnTo>
                  <a:lnTo>
                    <a:pt x="21" y="21"/>
                  </a:lnTo>
                  <a:lnTo>
                    <a:pt x="21" y="20"/>
                  </a:lnTo>
                  <a:lnTo>
                    <a:pt x="21" y="19"/>
                  </a:lnTo>
                  <a:lnTo>
                    <a:pt x="21" y="18"/>
                  </a:lnTo>
                  <a:lnTo>
                    <a:pt x="21" y="18"/>
                  </a:lnTo>
                  <a:lnTo>
                    <a:pt x="21" y="17"/>
                  </a:lnTo>
                  <a:lnTo>
                    <a:pt x="21" y="16"/>
                  </a:lnTo>
                  <a:lnTo>
                    <a:pt x="21" y="15"/>
                  </a:lnTo>
                  <a:lnTo>
                    <a:pt x="21" y="14"/>
                  </a:lnTo>
                  <a:lnTo>
                    <a:pt x="21" y="14"/>
                  </a:lnTo>
                  <a:lnTo>
                    <a:pt x="21" y="13"/>
                  </a:lnTo>
                  <a:lnTo>
                    <a:pt x="21" y="12"/>
                  </a:lnTo>
                  <a:lnTo>
                    <a:pt x="21" y="11"/>
                  </a:lnTo>
                  <a:lnTo>
                    <a:pt x="21" y="10"/>
                  </a:lnTo>
                  <a:lnTo>
                    <a:pt x="21" y="10"/>
                  </a:lnTo>
                  <a:lnTo>
                    <a:pt x="21" y="9"/>
                  </a:lnTo>
                  <a:lnTo>
                    <a:pt x="21" y="8"/>
                  </a:lnTo>
                  <a:lnTo>
                    <a:pt x="21" y="7"/>
                  </a:lnTo>
                  <a:lnTo>
                    <a:pt x="21" y="6"/>
                  </a:lnTo>
                  <a:lnTo>
                    <a:pt x="21" y="5"/>
                  </a:lnTo>
                  <a:lnTo>
                    <a:pt x="21" y="5"/>
                  </a:lnTo>
                  <a:lnTo>
                    <a:pt x="21" y="4"/>
                  </a:lnTo>
                  <a:lnTo>
                    <a:pt x="21" y="3"/>
                  </a:lnTo>
                  <a:lnTo>
                    <a:pt x="21" y="2"/>
                  </a:lnTo>
                  <a:lnTo>
                    <a:pt x="21" y="1"/>
                  </a:lnTo>
                  <a:lnTo>
                    <a:pt x="21"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70" name="Freeform 1173"/>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71" name="Freeform 1174"/>
            <p:cNvSpPr>
              <a:spLocks/>
            </p:cNvSpPr>
            <p:nvPr/>
          </p:nvSpPr>
          <p:spPr bwMode="auto">
            <a:xfrm>
              <a:off x="1594" y="3370"/>
              <a:ext cx="19" cy="27"/>
            </a:xfrm>
            <a:custGeom>
              <a:avLst/>
              <a:gdLst>
                <a:gd name="T0" fmla="*/ 18 w 19"/>
                <a:gd name="T1" fmla="*/ 26 h 27"/>
                <a:gd name="T2" fmla="*/ 19 w 19"/>
                <a:gd name="T3" fmla="*/ 24 h 27"/>
                <a:gd name="T4" fmla="*/ 19 w 19"/>
                <a:gd name="T5" fmla="*/ 23 h 27"/>
                <a:gd name="T6" fmla="*/ 19 w 19"/>
                <a:gd name="T7" fmla="*/ 21 h 27"/>
                <a:gd name="T8" fmla="*/ 19 w 19"/>
                <a:gd name="T9" fmla="*/ 20 h 27"/>
                <a:gd name="T10" fmla="*/ 19 w 19"/>
                <a:gd name="T11" fmla="*/ 18 h 27"/>
                <a:gd name="T12" fmla="*/ 19 w 19"/>
                <a:gd name="T13" fmla="*/ 17 h 27"/>
                <a:gd name="T14" fmla="*/ 19 w 19"/>
                <a:gd name="T15" fmla="*/ 15 h 27"/>
                <a:gd name="T16" fmla="*/ 19 w 19"/>
                <a:gd name="T17" fmla="*/ 14 h 27"/>
                <a:gd name="T18" fmla="*/ 19 w 19"/>
                <a:gd name="T19" fmla="*/ 12 h 27"/>
                <a:gd name="T20" fmla="*/ 19 w 19"/>
                <a:gd name="T21" fmla="*/ 10 h 27"/>
                <a:gd name="T22" fmla="*/ 19 w 19"/>
                <a:gd name="T23" fmla="*/ 9 h 27"/>
                <a:gd name="T24" fmla="*/ 19 w 19"/>
                <a:gd name="T25" fmla="*/ 8 h 27"/>
                <a:gd name="T26" fmla="*/ 19 w 19"/>
                <a:gd name="T27" fmla="*/ 6 h 27"/>
                <a:gd name="T28" fmla="*/ 19 w 19"/>
                <a:gd name="T29" fmla="*/ 4 h 27"/>
                <a:gd name="T30" fmla="*/ 19 w 19"/>
                <a:gd name="T31" fmla="*/ 3 h 27"/>
                <a:gd name="T32" fmla="*/ 19 w 19"/>
                <a:gd name="T33" fmla="*/ 1 h 27"/>
                <a:gd name="T34" fmla="*/ 17 w 19"/>
                <a:gd name="T35" fmla="*/ 0 h 27"/>
                <a:gd name="T36" fmla="*/ 16 w 19"/>
                <a:gd name="T37" fmla="*/ 0 h 27"/>
                <a:gd name="T38" fmla="*/ 15 w 19"/>
                <a:gd name="T39" fmla="*/ 0 h 27"/>
                <a:gd name="T40" fmla="*/ 14 w 19"/>
                <a:gd name="T41" fmla="*/ 1 h 27"/>
                <a:gd name="T42" fmla="*/ 13 w 19"/>
                <a:gd name="T43" fmla="*/ 1 h 27"/>
                <a:gd name="T44" fmla="*/ 12 w 19"/>
                <a:gd name="T45" fmla="*/ 1 h 27"/>
                <a:gd name="T46" fmla="*/ 10 w 19"/>
                <a:gd name="T47" fmla="*/ 1 h 27"/>
                <a:gd name="T48" fmla="*/ 9 w 19"/>
                <a:gd name="T49" fmla="*/ 1 h 27"/>
                <a:gd name="T50" fmla="*/ 8 w 19"/>
                <a:gd name="T51" fmla="*/ 1 h 27"/>
                <a:gd name="T52" fmla="*/ 7 w 19"/>
                <a:gd name="T53" fmla="*/ 1 h 27"/>
                <a:gd name="T54" fmla="*/ 6 w 19"/>
                <a:gd name="T55" fmla="*/ 1 h 27"/>
                <a:gd name="T56" fmla="*/ 5 w 19"/>
                <a:gd name="T57" fmla="*/ 1 h 27"/>
                <a:gd name="T58" fmla="*/ 4 w 19"/>
                <a:gd name="T59" fmla="*/ 1 h 27"/>
                <a:gd name="T60" fmla="*/ 3 w 19"/>
                <a:gd name="T61" fmla="*/ 1 h 27"/>
                <a:gd name="T62" fmla="*/ 1 w 19"/>
                <a:gd name="T63" fmla="*/ 1 h 27"/>
                <a:gd name="T64" fmla="*/ 0 w 19"/>
                <a:gd name="T65" fmla="*/ 1 h 27"/>
                <a:gd name="T66" fmla="*/ 0 w 19"/>
                <a:gd name="T6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7">
                  <a:moveTo>
                    <a:pt x="0" y="27"/>
                  </a:moveTo>
                  <a:lnTo>
                    <a:pt x="18" y="26"/>
                  </a:lnTo>
                  <a:lnTo>
                    <a:pt x="19" y="25"/>
                  </a:lnTo>
                  <a:lnTo>
                    <a:pt x="19" y="24"/>
                  </a:lnTo>
                  <a:lnTo>
                    <a:pt x="19" y="23"/>
                  </a:lnTo>
                  <a:lnTo>
                    <a:pt x="19" y="23"/>
                  </a:lnTo>
                  <a:lnTo>
                    <a:pt x="19" y="22"/>
                  </a:lnTo>
                  <a:lnTo>
                    <a:pt x="19" y="21"/>
                  </a:lnTo>
                  <a:lnTo>
                    <a:pt x="19" y="21"/>
                  </a:lnTo>
                  <a:lnTo>
                    <a:pt x="19" y="20"/>
                  </a:lnTo>
                  <a:lnTo>
                    <a:pt x="19" y="19"/>
                  </a:lnTo>
                  <a:lnTo>
                    <a:pt x="19" y="18"/>
                  </a:lnTo>
                  <a:lnTo>
                    <a:pt x="19" y="17"/>
                  </a:lnTo>
                  <a:lnTo>
                    <a:pt x="19" y="17"/>
                  </a:lnTo>
                  <a:lnTo>
                    <a:pt x="19" y="16"/>
                  </a:lnTo>
                  <a:lnTo>
                    <a:pt x="19" y="15"/>
                  </a:lnTo>
                  <a:lnTo>
                    <a:pt x="19" y="15"/>
                  </a:lnTo>
                  <a:lnTo>
                    <a:pt x="19" y="14"/>
                  </a:lnTo>
                  <a:lnTo>
                    <a:pt x="19" y="13"/>
                  </a:lnTo>
                  <a:lnTo>
                    <a:pt x="19" y="12"/>
                  </a:lnTo>
                  <a:lnTo>
                    <a:pt x="19" y="11"/>
                  </a:lnTo>
                  <a:lnTo>
                    <a:pt x="19" y="10"/>
                  </a:lnTo>
                  <a:lnTo>
                    <a:pt x="19" y="10"/>
                  </a:lnTo>
                  <a:lnTo>
                    <a:pt x="19" y="9"/>
                  </a:lnTo>
                  <a:lnTo>
                    <a:pt x="19" y="8"/>
                  </a:lnTo>
                  <a:lnTo>
                    <a:pt x="19" y="8"/>
                  </a:lnTo>
                  <a:lnTo>
                    <a:pt x="19" y="7"/>
                  </a:lnTo>
                  <a:lnTo>
                    <a:pt x="19" y="6"/>
                  </a:lnTo>
                  <a:lnTo>
                    <a:pt x="19" y="5"/>
                  </a:lnTo>
                  <a:lnTo>
                    <a:pt x="19" y="4"/>
                  </a:lnTo>
                  <a:lnTo>
                    <a:pt x="19" y="4"/>
                  </a:lnTo>
                  <a:lnTo>
                    <a:pt x="19" y="3"/>
                  </a:lnTo>
                  <a:lnTo>
                    <a:pt x="19" y="2"/>
                  </a:lnTo>
                  <a:lnTo>
                    <a:pt x="19" y="1"/>
                  </a:lnTo>
                  <a:lnTo>
                    <a:pt x="18" y="0"/>
                  </a:lnTo>
                  <a:lnTo>
                    <a:pt x="17" y="0"/>
                  </a:lnTo>
                  <a:lnTo>
                    <a:pt x="17" y="0"/>
                  </a:lnTo>
                  <a:lnTo>
                    <a:pt x="16" y="0"/>
                  </a:lnTo>
                  <a:lnTo>
                    <a:pt x="16" y="0"/>
                  </a:lnTo>
                  <a:lnTo>
                    <a:pt x="15" y="0"/>
                  </a:lnTo>
                  <a:lnTo>
                    <a:pt x="15" y="0"/>
                  </a:lnTo>
                  <a:lnTo>
                    <a:pt x="14" y="1"/>
                  </a:lnTo>
                  <a:lnTo>
                    <a:pt x="14" y="1"/>
                  </a:lnTo>
                  <a:lnTo>
                    <a:pt x="13" y="1"/>
                  </a:lnTo>
                  <a:lnTo>
                    <a:pt x="12" y="1"/>
                  </a:lnTo>
                  <a:lnTo>
                    <a:pt x="12" y="1"/>
                  </a:lnTo>
                  <a:lnTo>
                    <a:pt x="11" y="1"/>
                  </a:lnTo>
                  <a:lnTo>
                    <a:pt x="10" y="1"/>
                  </a:lnTo>
                  <a:lnTo>
                    <a:pt x="10" y="1"/>
                  </a:lnTo>
                  <a:lnTo>
                    <a:pt x="9" y="1"/>
                  </a:lnTo>
                  <a:lnTo>
                    <a:pt x="9" y="1"/>
                  </a:lnTo>
                  <a:lnTo>
                    <a:pt x="8" y="1"/>
                  </a:lnTo>
                  <a:lnTo>
                    <a:pt x="8" y="1"/>
                  </a:lnTo>
                  <a:lnTo>
                    <a:pt x="7" y="1"/>
                  </a:lnTo>
                  <a:lnTo>
                    <a:pt x="7" y="1"/>
                  </a:lnTo>
                  <a:lnTo>
                    <a:pt x="6" y="1"/>
                  </a:lnTo>
                  <a:lnTo>
                    <a:pt x="5" y="1"/>
                  </a:lnTo>
                  <a:lnTo>
                    <a:pt x="5" y="1"/>
                  </a:lnTo>
                  <a:lnTo>
                    <a:pt x="4" y="1"/>
                  </a:lnTo>
                  <a:lnTo>
                    <a:pt x="4" y="1"/>
                  </a:lnTo>
                  <a:lnTo>
                    <a:pt x="3" y="1"/>
                  </a:lnTo>
                  <a:lnTo>
                    <a:pt x="3" y="1"/>
                  </a:lnTo>
                  <a:lnTo>
                    <a:pt x="2" y="1"/>
                  </a:lnTo>
                  <a:lnTo>
                    <a:pt x="1" y="1"/>
                  </a:lnTo>
                  <a:lnTo>
                    <a:pt x="1" y="1"/>
                  </a:lnTo>
                  <a:lnTo>
                    <a:pt x="0" y="1"/>
                  </a:lnTo>
                  <a:lnTo>
                    <a:pt x="0" y="2"/>
                  </a:lnTo>
                  <a:lnTo>
                    <a:pt x="0" y="27"/>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72" name="Freeform 1175"/>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73" name="Freeform 1176"/>
            <p:cNvSpPr>
              <a:spLocks/>
            </p:cNvSpPr>
            <p:nvPr/>
          </p:nvSpPr>
          <p:spPr bwMode="auto">
            <a:xfrm>
              <a:off x="1571" y="3371"/>
              <a:ext cx="21" cy="27"/>
            </a:xfrm>
            <a:custGeom>
              <a:avLst/>
              <a:gdLst>
                <a:gd name="T0" fmla="*/ 2 w 21"/>
                <a:gd name="T1" fmla="*/ 3 h 27"/>
                <a:gd name="T2" fmla="*/ 1 w 21"/>
                <a:gd name="T3" fmla="*/ 4 h 27"/>
                <a:gd name="T4" fmla="*/ 1 w 21"/>
                <a:gd name="T5" fmla="*/ 5 h 27"/>
                <a:gd name="T6" fmla="*/ 1 w 21"/>
                <a:gd name="T7" fmla="*/ 7 h 27"/>
                <a:gd name="T8" fmla="*/ 1 w 21"/>
                <a:gd name="T9" fmla="*/ 9 h 27"/>
                <a:gd name="T10" fmla="*/ 1 w 21"/>
                <a:gd name="T11" fmla="*/ 10 h 27"/>
                <a:gd name="T12" fmla="*/ 1 w 21"/>
                <a:gd name="T13" fmla="*/ 12 h 27"/>
                <a:gd name="T14" fmla="*/ 1 w 21"/>
                <a:gd name="T15" fmla="*/ 14 h 27"/>
                <a:gd name="T16" fmla="*/ 1 w 21"/>
                <a:gd name="T17" fmla="*/ 15 h 27"/>
                <a:gd name="T18" fmla="*/ 1 w 21"/>
                <a:gd name="T19" fmla="*/ 17 h 27"/>
                <a:gd name="T20" fmla="*/ 1 w 21"/>
                <a:gd name="T21" fmla="*/ 18 h 27"/>
                <a:gd name="T22" fmla="*/ 1 w 21"/>
                <a:gd name="T23" fmla="*/ 20 h 27"/>
                <a:gd name="T24" fmla="*/ 1 w 21"/>
                <a:gd name="T25" fmla="*/ 22 h 27"/>
                <a:gd name="T26" fmla="*/ 1 w 21"/>
                <a:gd name="T27" fmla="*/ 23 h 27"/>
                <a:gd name="T28" fmla="*/ 1 w 21"/>
                <a:gd name="T29" fmla="*/ 24 h 27"/>
                <a:gd name="T30" fmla="*/ 0 w 21"/>
                <a:gd name="T31" fmla="*/ 26 h 27"/>
                <a:gd name="T32" fmla="*/ 21 w 21"/>
                <a:gd name="T33" fmla="*/ 26 h 27"/>
                <a:gd name="T34" fmla="*/ 21 w 21"/>
                <a:gd name="T35" fmla="*/ 24 h 27"/>
                <a:gd name="T36" fmla="*/ 21 w 21"/>
                <a:gd name="T37" fmla="*/ 23 h 27"/>
                <a:gd name="T38" fmla="*/ 21 w 21"/>
                <a:gd name="T39" fmla="*/ 21 h 27"/>
                <a:gd name="T40" fmla="*/ 21 w 21"/>
                <a:gd name="T41" fmla="*/ 20 h 27"/>
                <a:gd name="T42" fmla="*/ 21 w 21"/>
                <a:gd name="T43" fmla="*/ 18 h 27"/>
                <a:gd name="T44" fmla="*/ 21 w 21"/>
                <a:gd name="T45" fmla="*/ 16 h 27"/>
                <a:gd name="T46" fmla="*/ 21 w 21"/>
                <a:gd name="T47" fmla="*/ 15 h 27"/>
                <a:gd name="T48" fmla="*/ 21 w 21"/>
                <a:gd name="T49" fmla="*/ 13 h 27"/>
                <a:gd name="T50" fmla="*/ 21 w 21"/>
                <a:gd name="T51" fmla="*/ 11 h 27"/>
                <a:gd name="T52" fmla="*/ 21 w 21"/>
                <a:gd name="T53" fmla="*/ 10 h 27"/>
                <a:gd name="T54" fmla="*/ 21 w 21"/>
                <a:gd name="T55" fmla="*/ 9 h 27"/>
                <a:gd name="T56" fmla="*/ 21 w 21"/>
                <a:gd name="T57" fmla="*/ 7 h 27"/>
                <a:gd name="T58" fmla="*/ 21 w 21"/>
                <a:gd name="T59" fmla="*/ 5 h 27"/>
                <a:gd name="T60" fmla="*/ 21 w 21"/>
                <a:gd name="T61" fmla="*/ 4 h 27"/>
                <a:gd name="T62" fmla="*/ 21 w 21"/>
                <a:gd name="T63" fmla="*/ 2 h 27"/>
                <a:gd name="T64" fmla="*/ 21 w 21"/>
                <a:gd name="T65" fmla="*/ 0 h 27"/>
                <a:gd name="T66" fmla="*/ 20 w 21"/>
                <a:gd name="T67" fmla="*/ 0 h 27"/>
                <a:gd name="T68" fmla="*/ 19 w 21"/>
                <a:gd name="T69" fmla="*/ 0 h 27"/>
                <a:gd name="T70" fmla="*/ 17 w 21"/>
                <a:gd name="T71" fmla="*/ 1 h 27"/>
                <a:gd name="T72" fmla="*/ 16 w 21"/>
                <a:gd name="T73" fmla="*/ 1 h 27"/>
                <a:gd name="T74" fmla="*/ 15 w 21"/>
                <a:gd name="T75" fmla="*/ 1 h 27"/>
                <a:gd name="T76" fmla="*/ 14 w 21"/>
                <a:gd name="T77" fmla="*/ 1 h 27"/>
                <a:gd name="T78" fmla="*/ 13 w 21"/>
                <a:gd name="T79" fmla="*/ 1 h 27"/>
                <a:gd name="T80" fmla="*/ 11 w 21"/>
                <a:gd name="T81" fmla="*/ 1 h 27"/>
                <a:gd name="T82" fmla="*/ 10 w 21"/>
                <a:gd name="T83" fmla="*/ 1 h 27"/>
                <a:gd name="T84" fmla="*/ 9 w 21"/>
                <a:gd name="T85" fmla="*/ 1 h 27"/>
                <a:gd name="T86" fmla="*/ 8 w 21"/>
                <a:gd name="T87" fmla="*/ 1 h 27"/>
                <a:gd name="T88" fmla="*/ 6 w 21"/>
                <a:gd name="T89" fmla="*/ 1 h 27"/>
                <a:gd name="T90" fmla="*/ 5 w 21"/>
                <a:gd name="T91" fmla="*/ 1 h 27"/>
                <a:gd name="T92" fmla="*/ 4 w 21"/>
                <a:gd name="T93" fmla="*/ 1 h 27"/>
                <a:gd name="T94" fmla="*/ 3 w 21"/>
                <a:gd name="T95" fmla="*/ 1 h 27"/>
                <a:gd name="T96" fmla="*/ 2 w 21"/>
                <a:gd name="T9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27">
                  <a:moveTo>
                    <a:pt x="2" y="2"/>
                  </a:moveTo>
                  <a:lnTo>
                    <a:pt x="2" y="3"/>
                  </a:lnTo>
                  <a:lnTo>
                    <a:pt x="2" y="3"/>
                  </a:lnTo>
                  <a:lnTo>
                    <a:pt x="1" y="4"/>
                  </a:lnTo>
                  <a:lnTo>
                    <a:pt x="1" y="5"/>
                  </a:lnTo>
                  <a:lnTo>
                    <a:pt x="1" y="5"/>
                  </a:lnTo>
                  <a:lnTo>
                    <a:pt x="1" y="6"/>
                  </a:lnTo>
                  <a:lnTo>
                    <a:pt x="1" y="7"/>
                  </a:lnTo>
                  <a:lnTo>
                    <a:pt x="1" y="8"/>
                  </a:lnTo>
                  <a:lnTo>
                    <a:pt x="1" y="9"/>
                  </a:lnTo>
                  <a:lnTo>
                    <a:pt x="1" y="9"/>
                  </a:lnTo>
                  <a:lnTo>
                    <a:pt x="1" y="10"/>
                  </a:lnTo>
                  <a:lnTo>
                    <a:pt x="1" y="11"/>
                  </a:lnTo>
                  <a:lnTo>
                    <a:pt x="1" y="12"/>
                  </a:lnTo>
                  <a:lnTo>
                    <a:pt x="1" y="13"/>
                  </a:lnTo>
                  <a:lnTo>
                    <a:pt x="1" y="14"/>
                  </a:lnTo>
                  <a:lnTo>
                    <a:pt x="1" y="14"/>
                  </a:lnTo>
                  <a:lnTo>
                    <a:pt x="1" y="15"/>
                  </a:lnTo>
                  <a:lnTo>
                    <a:pt x="1" y="16"/>
                  </a:lnTo>
                  <a:lnTo>
                    <a:pt x="1" y="17"/>
                  </a:lnTo>
                  <a:lnTo>
                    <a:pt x="1" y="18"/>
                  </a:lnTo>
                  <a:lnTo>
                    <a:pt x="1" y="18"/>
                  </a:lnTo>
                  <a:lnTo>
                    <a:pt x="1" y="19"/>
                  </a:lnTo>
                  <a:lnTo>
                    <a:pt x="1" y="20"/>
                  </a:lnTo>
                  <a:lnTo>
                    <a:pt x="1" y="21"/>
                  </a:lnTo>
                  <a:lnTo>
                    <a:pt x="1" y="22"/>
                  </a:lnTo>
                  <a:lnTo>
                    <a:pt x="1" y="22"/>
                  </a:lnTo>
                  <a:lnTo>
                    <a:pt x="1" y="23"/>
                  </a:lnTo>
                  <a:lnTo>
                    <a:pt x="1" y="24"/>
                  </a:lnTo>
                  <a:lnTo>
                    <a:pt x="1" y="24"/>
                  </a:lnTo>
                  <a:lnTo>
                    <a:pt x="0" y="25"/>
                  </a:lnTo>
                  <a:lnTo>
                    <a:pt x="0" y="26"/>
                  </a:lnTo>
                  <a:lnTo>
                    <a:pt x="0" y="27"/>
                  </a:lnTo>
                  <a:lnTo>
                    <a:pt x="21" y="26"/>
                  </a:lnTo>
                  <a:lnTo>
                    <a:pt x="21" y="25"/>
                  </a:lnTo>
                  <a:lnTo>
                    <a:pt x="21" y="24"/>
                  </a:lnTo>
                  <a:lnTo>
                    <a:pt x="21" y="24"/>
                  </a:lnTo>
                  <a:lnTo>
                    <a:pt x="21" y="23"/>
                  </a:lnTo>
                  <a:lnTo>
                    <a:pt x="21" y="22"/>
                  </a:lnTo>
                  <a:lnTo>
                    <a:pt x="21" y="21"/>
                  </a:lnTo>
                  <a:lnTo>
                    <a:pt x="21" y="20"/>
                  </a:lnTo>
                  <a:lnTo>
                    <a:pt x="21" y="20"/>
                  </a:lnTo>
                  <a:lnTo>
                    <a:pt x="21" y="19"/>
                  </a:lnTo>
                  <a:lnTo>
                    <a:pt x="21" y="18"/>
                  </a:lnTo>
                  <a:lnTo>
                    <a:pt x="21" y="17"/>
                  </a:lnTo>
                  <a:lnTo>
                    <a:pt x="21" y="16"/>
                  </a:lnTo>
                  <a:lnTo>
                    <a:pt x="21" y="16"/>
                  </a:lnTo>
                  <a:lnTo>
                    <a:pt x="21" y="15"/>
                  </a:lnTo>
                  <a:lnTo>
                    <a:pt x="21" y="14"/>
                  </a:lnTo>
                  <a:lnTo>
                    <a:pt x="21" y="13"/>
                  </a:lnTo>
                  <a:lnTo>
                    <a:pt x="21" y="12"/>
                  </a:lnTo>
                  <a:lnTo>
                    <a:pt x="21" y="11"/>
                  </a:lnTo>
                  <a:lnTo>
                    <a:pt x="21" y="11"/>
                  </a:lnTo>
                  <a:lnTo>
                    <a:pt x="21" y="10"/>
                  </a:lnTo>
                  <a:lnTo>
                    <a:pt x="21" y="9"/>
                  </a:lnTo>
                  <a:lnTo>
                    <a:pt x="21" y="9"/>
                  </a:lnTo>
                  <a:lnTo>
                    <a:pt x="21" y="8"/>
                  </a:lnTo>
                  <a:lnTo>
                    <a:pt x="21" y="7"/>
                  </a:lnTo>
                  <a:lnTo>
                    <a:pt x="21" y="6"/>
                  </a:lnTo>
                  <a:lnTo>
                    <a:pt x="21" y="5"/>
                  </a:lnTo>
                  <a:lnTo>
                    <a:pt x="21" y="5"/>
                  </a:lnTo>
                  <a:lnTo>
                    <a:pt x="21" y="4"/>
                  </a:lnTo>
                  <a:lnTo>
                    <a:pt x="21" y="3"/>
                  </a:lnTo>
                  <a:lnTo>
                    <a:pt x="21" y="2"/>
                  </a:lnTo>
                  <a:lnTo>
                    <a:pt x="21" y="1"/>
                  </a:lnTo>
                  <a:lnTo>
                    <a:pt x="21" y="0"/>
                  </a:lnTo>
                  <a:lnTo>
                    <a:pt x="21" y="0"/>
                  </a:lnTo>
                  <a:lnTo>
                    <a:pt x="20" y="0"/>
                  </a:lnTo>
                  <a:lnTo>
                    <a:pt x="19" y="0"/>
                  </a:lnTo>
                  <a:lnTo>
                    <a:pt x="19" y="0"/>
                  </a:lnTo>
                  <a:lnTo>
                    <a:pt x="18" y="1"/>
                  </a:lnTo>
                  <a:lnTo>
                    <a:pt x="17" y="1"/>
                  </a:lnTo>
                  <a:lnTo>
                    <a:pt x="17" y="1"/>
                  </a:lnTo>
                  <a:lnTo>
                    <a:pt x="16" y="1"/>
                  </a:lnTo>
                  <a:lnTo>
                    <a:pt x="16" y="1"/>
                  </a:lnTo>
                  <a:lnTo>
                    <a:pt x="15" y="1"/>
                  </a:lnTo>
                  <a:lnTo>
                    <a:pt x="14" y="1"/>
                  </a:lnTo>
                  <a:lnTo>
                    <a:pt x="14" y="1"/>
                  </a:lnTo>
                  <a:lnTo>
                    <a:pt x="13" y="1"/>
                  </a:lnTo>
                  <a:lnTo>
                    <a:pt x="13" y="1"/>
                  </a:lnTo>
                  <a:lnTo>
                    <a:pt x="12" y="1"/>
                  </a:lnTo>
                  <a:lnTo>
                    <a:pt x="11" y="1"/>
                  </a:lnTo>
                  <a:lnTo>
                    <a:pt x="11" y="1"/>
                  </a:lnTo>
                  <a:lnTo>
                    <a:pt x="10" y="1"/>
                  </a:lnTo>
                  <a:lnTo>
                    <a:pt x="10" y="1"/>
                  </a:lnTo>
                  <a:lnTo>
                    <a:pt x="9" y="1"/>
                  </a:lnTo>
                  <a:lnTo>
                    <a:pt x="8" y="1"/>
                  </a:lnTo>
                  <a:lnTo>
                    <a:pt x="8" y="1"/>
                  </a:lnTo>
                  <a:lnTo>
                    <a:pt x="7" y="1"/>
                  </a:lnTo>
                  <a:lnTo>
                    <a:pt x="6" y="1"/>
                  </a:lnTo>
                  <a:lnTo>
                    <a:pt x="6" y="1"/>
                  </a:lnTo>
                  <a:lnTo>
                    <a:pt x="5" y="1"/>
                  </a:lnTo>
                  <a:lnTo>
                    <a:pt x="5" y="1"/>
                  </a:lnTo>
                  <a:lnTo>
                    <a:pt x="4" y="1"/>
                  </a:lnTo>
                  <a:lnTo>
                    <a:pt x="4" y="1"/>
                  </a:lnTo>
                  <a:lnTo>
                    <a:pt x="3" y="1"/>
                  </a:lnTo>
                  <a:lnTo>
                    <a:pt x="2" y="1"/>
                  </a:lnTo>
                  <a:lnTo>
                    <a:pt x="2"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74" name="Freeform 1177"/>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75" name="Freeform 1178"/>
            <p:cNvSpPr>
              <a:spLocks/>
            </p:cNvSpPr>
            <p:nvPr/>
          </p:nvSpPr>
          <p:spPr bwMode="auto">
            <a:xfrm>
              <a:off x="1536" y="3373"/>
              <a:ext cx="20" cy="27"/>
            </a:xfrm>
            <a:custGeom>
              <a:avLst/>
              <a:gdLst>
                <a:gd name="T0" fmla="*/ 1 w 20"/>
                <a:gd name="T1" fmla="*/ 2 h 27"/>
                <a:gd name="T2" fmla="*/ 1 w 20"/>
                <a:gd name="T3" fmla="*/ 4 h 27"/>
                <a:gd name="T4" fmla="*/ 1 w 20"/>
                <a:gd name="T5" fmla="*/ 5 h 27"/>
                <a:gd name="T6" fmla="*/ 1 w 20"/>
                <a:gd name="T7" fmla="*/ 7 h 27"/>
                <a:gd name="T8" fmla="*/ 1 w 20"/>
                <a:gd name="T9" fmla="*/ 8 h 27"/>
                <a:gd name="T10" fmla="*/ 1 w 20"/>
                <a:gd name="T11" fmla="*/ 10 h 27"/>
                <a:gd name="T12" fmla="*/ 0 w 20"/>
                <a:gd name="T13" fmla="*/ 12 h 27"/>
                <a:gd name="T14" fmla="*/ 0 w 20"/>
                <a:gd name="T15" fmla="*/ 13 h 27"/>
                <a:gd name="T16" fmla="*/ 0 w 20"/>
                <a:gd name="T17" fmla="*/ 14 h 27"/>
                <a:gd name="T18" fmla="*/ 0 w 20"/>
                <a:gd name="T19" fmla="*/ 16 h 27"/>
                <a:gd name="T20" fmla="*/ 0 w 20"/>
                <a:gd name="T21" fmla="*/ 18 h 27"/>
                <a:gd name="T22" fmla="*/ 0 w 20"/>
                <a:gd name="T23" fmla="*/ 19 h 27"/>
                <a:gd name="T24" fmla="*/ 0 w 20"/>
                <a:gd name="T25" fmla="*/ 21 h 27"/>
                <a:gd name="T26" fmla="*/ 0 w 20"/>
                <a:gd name="T27" fmla="*/ 22 h 27"/>
                <a:gd name="T28" fmla="*/ 0 w 20"/>
                <a:gd name="T29" fmla="*/ 24 h 27"/>
                <a:gd name="T30" fmla="*/ 0 w 20"/>
                <a:gd name="T31" fmla="*/ 26 h 27"/>
                <a:gd name="T32" fmla="*/ 1 w 20"/>
                <a:gd name="T33" fmla="*/ 26 h 27"/>
                <a:gd name="T34" fmla="*/ 2 w 20"/>
                <a:gd name="T35" fmla="*/ 27 h 27"/>
                <a:gd name="T36" fmla="*/ 3 w 20"/>
                <a:gd name="T37" fmla="*/ 27 h 27"/>
                <a:gd name="T38" fmla="*/ 5 w 20"/>
                <a:gd name="T39" fmla="*/ 27 h 27"/>
                <a:gd name="T40" fmla="*/ 6 w 20"/>
                <a:gd name="T41" fmla="*/ 27 h 27"/>
                <a:gd name="T42" fmla="*/ 7 w 20"/>
                <a:gd name="T43" fmla="*/ 27 h 27"/>
                <a:gd name="T44" fmla="*/ 8 w 20"/>
                <a:gd name="T45" fmla="*/ 27 h 27"/>
                <a:gd name="T46" fmla="*/ 9 w 20"/>
                <a:gd name="T47" fmla="*/ 27 h 27"/>
                <a:gd name="T48" fmla="*/ 11 w 20"/>
                <a:gd name="T49" fmla="*/ 27 h 27"/>
                <a:gd name="T50" fmla="*/ 12 w 20"/>
                <a:gd name="T51" fmla="*/ 27 h 27"/>
                <a:gd name="T52" fmla="*/ 13 w 20"/>
                <a:gd name="T53" fmla="*/ 26 h 27"/>
                <a:gd name="T54" fmla="*/ 14 w 20"/>
                <a:gd name="T55" fmla="*/ 26 h 27"/>
                <a:gd name="T56" fmla="*/ 15 w 20"/>
                <a:gd name="T57" fmla="*/ 26 h 27"/>
                <a:gd name="T58" fmla="*/ 16 w 20"/>
                <a:gd name="T59" fmla="*/ 26 h 27"/>
                <a:gd name="T60" fmla="*/ 18 w 20"/>
                <a:gd name="T61" fmla="*/ 26 h 27"/>
                <a:gd name="T62" fmla="*/ 19 w 20"/>
                <a:gd name="T63" fmla="*/ 26 h 27"/>
                <a:gd name="T64" fmla="*/ 19 w 20"/>
                <a:gd name="T65" fmla="*/ 25 h 27"/>
                <a:gd name="T66" fmla="*/ 19 w 20"/>
                <a:gd name="T67" fmla="*/ 24 h 27"/>
                <a:gd name="T68" fmla="*/ 20 w 20"/>
                <a:gd name="T69" fmla="*/ 22 h 27"/>
                <a:gd name="T70" fmla="*/ 20 w 20"/>
                <a:gd name="T71" fmla="*/ 20 h 27"/>
                <a:gd name="T72" fmla="*/ 20 w 20"/>
                <a:gd name="T73" fmla="*/ 19 h 27"/>
                <a:gd name="T74" fmla="*/ 20 w 20"/>
                <a:gd name="T75" fmla="*/ 17 h 27"/>
                <a:gd name="T76" fmla="*/ 20 w 20"/>
                <a:gd name="T77" fmla="*/ 16 h 27"/>
                <a:gd name="T78" fmla="*/ 20 w 20"/>
                <a:gd name="T79" fmla="*/ 14 h 27"/>
                <a:gd name="T80" fmla="*/ 20 w 20"/>
                <a:gd name="T81" fmla="*/ 12 h 27"/>
                <a:gd name="T82" fmla="*/ 20 w 20"/>
                <a:gd name="T83" fmla="*/ 11 h 27"/>
                <a:gd name="T84" fmla="*/ 20 w 20"/>
                <a:gd name="T85" fmla="*/ 9 h 27"/>
                <a:gd name="T86" fmla="*/ 20 w 20"/>
                <a:gd name="T87" fmla="*/ 7 h 27"/>
                <a:gd name="T88" fmla="*/ 20 w 20"/>
                <a:gd name="T89" fmla="*/ 6 h 27"/>
                <a:gd name="T90" fmla="*/ 20 w 20"/>
                <a:gd name="T91" fmla="*/ 4 h 27"/>
                <a:gd name="T92" fmla="*/ 20 w 20"/>
                <a:gd name="T93" fmla="*/ 3 h 27"/>
                <a:gd name="T94" fmla="*/ 20 w 20"/>
                <a:gd name="T95" fmla="*/ 1 h 27"/>
                <a:gd name="T96" fmla="*/ 1 w 20"/>
                <a:gd name="T9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27">
                  <a:moveTo>
                    <a:pt x="1" y="1"/>
                  </a:moveTo>
                  <a:lnTo>
                    <a:pt x="1" y="2"/>
                  </a:lnTo>
                  <a:lnTo>
                    <a:pt x="1" y="3"/>
                  </a:lnTo>
                  <a:lnTo>
                    <a:pt x="1" y="4"/>
                  </a:lnTo>
                  <a:lnTo>
                    <a:pt x="1" y="5"/>
                  </a:lnTo>
                  <a:lnTo>
                    <a:pt x="1" y="5"/>
                  </a:lnTo>
                  <a:lnTo>
                    <a:pt x="1" y="6"/>
                  </a:lnTo>
                  <a:lnTo>
                    <a:pt x="1" y="7"/>
                  </a:lnTo>
                  <a:lnTo>
                    <a:pt x="1" y="7"/>
                  </a:lnTo>
                  <a:lnTo>
                    <a:pt x="1" y="8"/>
                  </a:lnTo>
                  <a:lnTo>
                    <a:pt x="1" y="9"/>
                  </a:lnTo>
                  <a:lnTo>
                    <a:pt x="1" y="10"/>
                  </a:lnTo>
                  <a:lnTo>
                    <a:pt x="0" y="11"/>
                  </a:lnTo>
                  <a:lnTo>
                    <a:pt x="0" y="12"/>
                  </a:lnTo>
                  <a:lnTo>
                    <a:pt x="0" y="12"/>
                  </a:lnTo>
                  <a:lnTo>
                    <a:pt x="0" y="13"/>
                  </a:lnTo>
                  <a:lnTo>
                    <a:pt x="0" y="14"/>
                  </a:lnTo>
                  <a:lnTo>
                    <a:pt x="0" y="14"/>
                  </a:lnTo>
                  <a:lnTo>
                    <a:pt x="0" y="15"/>
                  </a:lnTo>
                  <a:lnTo>
                    <a:pt x="0" y="16"/>
                  </a:lnTo>
                  <a:lnTo>
                    <a:pt x="0" y="17"/>
                  </a:lnTo>
                  <a:lnTo>
                    <a:pt x="0" y="18"/>
                  </a:lnTo>
                  <a:lnTo>
                    <a:pt x="0" y="18"/>
                  </a:lnTo>
                  <a:lnTo>
                    <a:pt x="0" y="19"/>
                  </a:lnTo>
                  <a:lnTo>
                    <a:pt x="0" y="20"/>
                  </a:lnTo>
                  <a:lnTo>
                    <a:pt x="0" y="21"/>
                  </a:lnTo>
                  <a:lnTo>
                    <a:pt x="0" y="22"/>
                  </a:lnTo>
                  <a:lnTo>
                    <a:pt x="0" y="22"/>
                  </a:lnTo>
                  <a:lnTo>
                    <a:pt x="0" y="23"/>
                  </a:lnTo>
                  <a:lnTo>
                    <a:pt x="0" y="24"/>
                  </a:lnTo>
                  <a:lnTo>
                    <a:pt x="0" y="25"/>
                  </a:lnTo>
                  <a:lnTo>
                    <a:pt x="0" y="26"/>
                  </a:lnTo>
                  <a:lnTo>
                    <a:pt x="0" y="26"/>
                  </a:lnTo>
                  <a:lnTo>
                    <a:pt x="1" y="26"/>
                  </a:lnTo>
                  <a:lnTo>
                    <a:pt x="2" y="27"/>
                  </a:lnTo>
                  <a:lnTo>
                    <a:pt x="2" y="27"/>
                  </a:lnTo>
                  <a:lnTo>
                    <a:pt x="3" y="27"/>
                  </a:lnTo>
                  <a:lnTo>
                    <a:pt x="3" y="27"/>
                  </a:lnTo>
                  <a:lnTo>
                    <a:pt x="4" y="27"/>
                  </a:lnTo>
                  <a:lnTo>
                    <a:pt x="5" y="27"/>
                  </a:lnTo>
                  <a:lnTo>
                    <a:pt x="5" y="27"/>
                  </a:lnTo>
                  <a:lnTo>
                    <a:pt x="6" y="27"/>
                  </a:lnTo>
                  <a:lnTo>
                    <a:pt x="6" y="27"/>
                  </a:lnTo>
                  <a:lnTo>
                    <a:pt x="7" y="27"/>
                  </a:lnTo>
                  <a:lnTo>
                    <a:pt x="7" y="27"/>
                  </a:lnTo>
                  <a:lnTo>
                    <a:pt x="8" y="27"/>
                  </a:lnTo>
                  <a:lnTo>
                    <a:pt x="8" y="27"/>
                  </a:lnTo>
                  <a:lnTo>
                    <a:pt x="9" y="27"/>
                  </a:lnTo>
                  <a:lnTo>
                    <a:pt x="10" y="27"/>
                  </a:lnTo>
                  <a:lnTo>
                    <a:pt x="11" y="27"/>
                  </a:lnTo>
                  <a:lnTo>
                    <a:pt x="11" y="27"/>
                  </a:lnTo>
                  <a:lnTo>
                    <a:pt x="12" y="27"/>
                  </a:lnTo>
                  <a:lnTo>
                    <a:pt x="12" y="26"/>
                  </a:lnTo>
                  <a:lnTo>
                    <a:pt x="13" y="26"/>
                  </a:lnTo>
                  <a:lnTo>
                    <a:pt x="13" y="26"/>
                  </a:lnTo>
                  <a:lnTo>
                    <a:pt x="14" y="26"/>
                  </a:lnTo>
                  <a:lnTo>
                    <a:pt x="15" y="26"/>
                  </a:lnTo>
                  <a:lnTo>
                    <a:pt x="15" y="26"/>
                  </a:lnTo>
                  <a:lnTo>
                    <a:pt x="16" y="26"/>
                  </a:lnTo>
                  <a:lnTo>
                    <a:pt x="16" y="26"/>
                  </a:lnTo>
                  <a:lnTo>
                    <a:pt x="17" y="26"/>
                  </a:lnTo>
                  <a:lnTo>
                    <a:pt x="18" y="26"/>
                  </a:lnTo>
                  <a:lnTo>
                    <a:pt x="18" y="26"/>
                  </a:lnTo>
                  <a:lnTo>
                    <a:pt x="19" y="26"/>
                  </a:lnTo>
                  <a:lnTo>
                    <a:pt x="19" y="26"/>
                  </a:lnTo>
                  <a:lnTo>
                    <a:pt x="19" y="25"/>
                  </a:lnTo>
                  <a:lnTo>
                    <a:pt x="19" y="24"/>
                  </a:lnTo>
                  <a:lnTo>
                    <a:pt x="19" y="24"/>
                  </a:lnTo>
                  <a:lnTo>
                    <a:pt x="19" y="23"/>
                  </a:lnTo>
                  <a:lnTo>
                    <a:pt x="20" y="22"/>
                  </a:lnTo>
                  <a:lnTo>
                    <a:pt x="20" y="21"/>
                  </a:lnTo>
                  <a:lnTo>
                    <a:pt x="20" y="20"/>
                  </a:lnTo>
                  <a:lnTo>
                    <a:pt x="20" y="20"/>
                  </a:lnTo>
                  <a:lnTo>
                    <a:pt x="20" y="19"/>
                  </a:lnTo>
                  <a:lnTo>
                    <a:pt x="20" y="18"/>
                  </a:lnTo>
                  <a:lnTo>
                    <a:pt x="20" y="17"/>
                  </a:lnTo>
                  <a:lnTo>
                    <a:pt x="20" y="16"/>
                  </a:lnTo>
                  <a:lnTo>
                    <a:pt x="20" y="16"/>
                  </a:lnTo>
                  <a:lnTo>
                    <a:pt x="20" y="15"/>
                  </a:lnTo>
                  <a:lnTo>
                    <a:pt x="20" y="14"/>
                  </a:lnTo>
                  <a:lnTo>
                    <a:pt x="20" y="13"/>
                  </a:lnTo>
                  <a:lnTo>
                    <a:pt x="20" y="12"/>
                  </a:lnTo>
                  <a:lnTo>
                    <a:pt x="20" y="12"/>
                  </a:lnTo>
                  <a:lnTo>
                    <a:pt x="20" y="11"/>
                  </a:lnTo>
                  <a:lnTo>
                    <a:pt x="20" y="10"/>
                  </a:lnTo>
                  <a:lnTo>
                    <a:pt x="20" y="9"/>
                  </a:lnTo>
                  <a:lnTo>
                    <a:pt x="20" y="8"/>
                  </a:lnTo>
                  <a:lnTo>
                    <a:pt x="20" y="7"/>
                  </a:lnTo>
                  <a:lnTo>
                    <a:pt x="20" y="7"/>
                  </a:lnTo>
                  <a:lnTo>
                    <a:pt x="20" y="6"/>
                  </a:lnTo>
                  <a:lnTo>
                    <a:pt x="20" y="5"/>
                  </a:lnTo>
                  <a:lnTo>
                    <a:pt x="20" y="4"/>
                  </a:lnTo>
                  <a:lnTo>
                    <a:pt x="20" y="3"/>
                  </a:lnTo>
                  <a:lnTo>
                    <a:pt x="20" y="3"/>
                  </a:lnTo>
                  <a:lnTo>
                    <a:pt x="20" y="2"/>
                  </a:lnTo>
                  <a:lnTo>
                    <a:pt x="20" y="1"/>
                  </a:lnTo>
                  <a:lnTo>
                    <a:pt x="20" y="0"/>
                  </a:lnTo>
                  <a:lnTo>
                    <a:pt x="1" y="1"/>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76" name="Freeform 1179"/>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77" name="Freeform 1180"/>
            <p:cNvSpPr>
              <a:spLocks/>
            </p:cNvSpPr>
            <p:nvPr/>
          </p:nvSpPr>
          <p:spPr bwMode="auto">
            <a:xfrm>
              <a:off x="1573" y="3398"/>
              <a:ext cx="44" cy="22"/>
            </a:xfrm>
            <a:custGeom>
              <a:avLst/>
              <a:gdLst>
                <a:gd name="T0" fmla="*/ 42 w 44"/>
                <a:gd name="T1" fmla="*/ 0 h 22"/>
                <a:gd name="T2" fmla="*/ 42 w 44"/>
                <a:gd name="T3" fmla="*/ 1 h 22"/>
                <a:gd name="T4" fmla="*/ 42 w 44"/>
                <a:gd name="T5" fmla="*/ 1 h 22"/>
                <a:gd name="T6" fmla="*/ 42 w 44"/>
                <a:gd name="T7" fmla="*/ 1 h 22"/>
                <a:gd name="T8" fmla="*/ 42 w 44"/>
                <a:gd name="T9" fmla="*/ 1 h 22"/>
                <a:gd name="T10" fmla="*/ 41 w 44"/>
                <a:gd name="T11" fmla="*/ 1 h 22"/>
                <a:gd name="T12" fmla="*/ 41 w 44"/>
                <a:gd name="T13" fmla="*/ 1 h 22"/>
                <a:gd name="T14" fmla="*/ 0 w 44"/>
                <a:gd name="T15" fmla="*/ 4 h 22"/>
                <a:gd name="T16" fmla="*/ 0 w 44"/>
                <a:gd name="T17" fmla="*/ 22 h 22"/>
                <a:gd name="T18" fmla="*/ 1 w 44"/>
                <a:gd name="T19" fmla="*/ 22 h 22"/>
                <a:gd name="T20" fmla="*/ 2 w 44"/>
                <a:gd name="T21" fmla="*/ 22 h 22"/>
                <a:gd name="T22" fmla="*/ 3 w 44"/>
                <a:gd name="T23" fmla="*/ 22 h 22"/>
                <a:gd name="T24" fmla="*/ 5 w 44"/>
                <a:gd name="T25" fmla="*/ 22 h 22"/>
                <a:gd name="T26" fmla="*/ 6 w 44"/>
                <a:gd name="T27" fmla="*/ 22 h 22"/>
                <a:gd name="T28" fmla="*/ 8 w 44"/>
                <a:gd name="T29" fmla="*/ 22 h 22"/>
                <a:gd name="T30" fmla="*/ 9 w 44"/>
                <a:gd name="T31" fmla="*/ 22 h 22"/>
                <a:gd name="T32" fmla="*/ 10 w 44"/>
                <a:gd name="T33" fmla="*/ 22 h 22"/>
                <a:gd name="T34" fmla="*/ 11 w 44"/>
                <a:gd name="T35" fmla="*/ 22 h 22"/>
                <a:gd name="T36" fmla="*/ 13 w 44"/>
                <a:gd name="T37" fmla="*/ 22 h 22"/>
                <a:gd name="T38" fmla="*/ 14 w 44"/>
                <a:gd name="T39" fmla="*/ 21 h 22"/>
                <a:gd name="T40" fmla="*/ 15 w 44"/>
                <a:gd name="T41" fmla="*/ 21 h 22"/>
                <a:gd name="T42" fmla="*/ 17 w 44"/>
                <a:gd name="T43" fmla="*/ 21 h 22"/>
                <a:gd name="T44" fmla="*/ 18 w 44"/>
                <a:gd name="T45" fmla="*/ 21 h 22"/>
                <a:gd name="T46" fmla="*/ 20 w 44"/>
                <a:gd name="T47" fmla="*/ 21 h 22"/>
                <a:gd name="T48" fmla="*/ 21 w 44"/>
                <a:gd name="T49" fmla="*/ 21 h 22"/>
                <a:gd name="T50" fmla="*/ 22 w 44"/>
                <a:gd name="T51" fmla="*/ 21 h 22"/>
                <a:gd name="T52" fmla="*/ 24 w 44"/>
                <a:gd name="T53" fmla="*/ 21 h 22"/>
                <a:gd name="T54" fmla="*/ 25 w 44"/>
                <a:gd name="T55" fmla="*/ 21 h 22"/>
                <a:gd name="T56" fmla="*/ 27 w 44"/>
                <a:gd name="T57" fmla="*/ 21 h 22"/>
                <a:gd name="T58" fmla="*/ 28 w 44"/>
                <a:gd name="T59" fmla="*/ 21 h 22"/>
                <a:gd name="T60" fmla="*/ 29 w 44"/>
                <a:gd name="T61" fmla="*/ 21 h 22"/>
                <a:gd name="T62" fmla="*/ 31 w 44"/>
                <a:gd name="T63" fmla="*/ 21 h 22"/>
                <a:gd name="T64" fmla="*/ 32 w 44"/>
                <a:gd name="T65" fmla="*/ 21 h 22"/>
                <a:gd name="T66" fmla="*/ 34 w 44"/>
                <a:gd name="T67" fmla="*/ 21 h 22"/>
                <a:gd name="T68" fmla="*/ 35 w 44"/>
                <a:gd name="T69" fmla="*/ 21 h 22"/>
                <a:gd name="T70" fmla="*/ 36 w 44"/>
                <a:gd name="T71" fmla="*/ 20 h 22"/>
                <a:gd name="T72" fmla="*/ 37 w 44"/>
                <a:gd name="T73" fmla="*/ 20 h 22"/>
                <a:gd name="T74" fmla="*/ 39 w 44"/>
                <a:gd name="T75" fmla="*/ 20 h 22"/>
                <a:gd name="T76" fmla="*/ 40 w 44"/>
                <a:gd name="T77" fmla="*/ 20 h 22"/>
                <a:gd name="T78" fmla="*/ 41 w 44"/>
                <a:gd name="T79" fmla="*/ 20 h 22"/>
                <a:gd name="T80" fmla="*/ 43 w 44"/>
                <a:gd name="T81" fmla="*/ 20 h 22"/>
                <a:gd name="T82" fmla="*/ 44 w 44"/>
                <a:gd name="T83" fmla="*/ 0 h 22"/>
                <a:gd name="T84" fmla="*/ 42 w 44"/>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22">
                  <a:moveTo>
                    <a:pt x="42" y="0"/>
                  </a:moveTo>
                  <a:lnTo>
                    <a:pt x="42" y="1"/>
                  </a:lnTo>
                  <a:lnTo>
                    <a:pt x="42" y="1"/>
                  </a:lnTo>
                  <a:lnTo>
                    <a:pt x="42" y="1"/>
                  </a:lnTo>
                  <a:lnTo>
                    <a:pt x="42" y="1"/>
                  </a:lnTo>
                  <a:lnTo>
                    <a:pt x="41" y="1"/>
                  </a:lnTo>
                  <a:lnTo>
                    <a:pt x="41" y="1"/>
                  </a:lnTo>
                  <a:lnTo>
                    <a:pt x="0" y="4"/>
                  </a:lnTo>
                  <a:lnTo>
                    <a:pt x="0" y="22"/>
                  </a:lnTo>
                  <a:lnTo>
                    <a:pt x="1" y="22"/>
                  </a:lnTo>
                  <a:lnTo>
                    <a:pt x="2" y="22"/>
                  </a:lnTo>
                  <a:lnTo>
                    <a:pt x="3" y="22"/>
                  </a:lnTo>
                  <a:lnTo>
                    <a:pt x="5" y="22"/>
                  </a:lnTo>
                  <a:lnTo>
                    <a:pt x="6" y="22"/>
                  </a:lnTo>
                  <a:lnTo>
                    <a:pt x="8" y="22"/>
                  </a:lnTo>
                  <a:lnTo>
                    <a:pt x="9" y="22"/>
                  </a:lnTo>
                  <a:lnTo>
                    <a:pt x="10" y="22"/>
                  </a:lnTo>
                  <a:lnTo>
                    <a:pt x="11" y="22"/>
                  </a:lnTo>
                  <a:lnTo>
                    <a:pt x="13" y="22"/>
                  </a:lnTo>
                  <a:lnTo>
                    <a:pt x="14" y="21"/>
                  </a:lnTo>
                  <a:lnTo>
                    <a:pt x="15" y="21"/>
                  </a:lnTo>
                  <a:lnTo>
                    <a:pt x="17" y="21"/>
                  </a:lnTo>
                  <a:lnTo>
                    <a:pt x="18" y="21"/>
                  </a:lnTo>
                  <a:lnTo>
                    <a:pt x="20" y="21"/>
                  </a:lnTo>
                  <a:lnTo>
                    <a:pt x="21" y="21"/>
                  </a:lnTo>
                  <a:lnTo>
                    <a:pt x="22" y="21"/>
                  </a:lnTo>
                  <a:lnTo>
                    <a:pt x="24" y="21"/>
                  </a:lnTo>
                  <a:lnTo>
                    <a:pt x="25" y="21"/>
                  </a:lnTo>
                  <a:lnTo>
                    <a:pt x="27" y="21"/>
                  </a:lnTo>
                  <a:lnTo>
                    <a:pt x="28" y="21"/>
                  </a:lnTo>
                  <a:lnTo>
                    <a:pt x="29" y="21"/>
                  </a:lnTo>
                  <a:lnTo>
                    <a:pt x="31" y="21"/>
                  </a:lnTo>
                  <a:lnTo>
                    <a:pt x="32" y="21"/>
                  </a:lnTo>
                  <a:lnTo>
                    <a:pt x="34" y="21"/>
                  </a:lnTo>
                  <a:lnTo>
                    <a:pt x="35" y="21"/>
                  </a:lnTo>
                  <a:lnTo>
                    <a:pt x="36" y="20"/>
                  </a:lnTo>
                  <a:lnTo>
                    <a:pt x="37" y="20"/>
                  </a:lnTo>
                  <a:lnTo>
                    <a:pt x="39" y="20"/>
                  </a:lnTo>
                  <a:lnTo>
                    <a:pt x="40" y="20"/>
                  </a:lnTo>
                  <a:lnTo>
                    <a:pt x="41" y="20"/>
                  </a:lnTo>
                  <a:lnTo>
                    <a:pt x="43" y="20"/>
                  </a:lnTo>
                  <a:lnTo>
                    <a:pt x="44" y="0"/>
                  </a:lnTo>
                  <a:lnTo>
                    <a:pt x="42" y="0"/>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78" name="Freeform 1181"/>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79" name="Freeform 1182"/>
            <p:cNvSpPr>
              <a:spLocks/>
            </p:cNvSpPr>
            <p:nvPr/>
          </p:nvSpPr>
          <p:spPr bwMode="auto">
            <a:xfrm>
              <a:off x="1516" y="3402"/>
              <a:ext cx="44" cy="22"/>
            </a:xfrm>
            <a:custGeom>
              <a:avLst/>
              <a:gdLst>
                <a:gd name="T0" fmla="*/ 0 w 44"/>
                <a:gd name="T1" fmla="*/ 4 h 22"/>
                <a:gd name="T2" fmla="*/ 1 w 44"/>
                <a:gd name="T3" fmla="*/ 22 h 22"/>
                <a:gd name="T4" fmla="*/ 43 w 44"/>
                <a:gd name="T5" fmla="*/ 19 h 22"/>
                <a:gd name="T6" fmla="*/ 43 w 44"/>
                <a:gd name="T7" fmla="*/ 17 h 22"/>
                <a:gd name="T8" fmla="*/ 43 w 44"/>
                <a:gd name="T9" fmla="*/ 17 h 22"/>
                <a:gd name="T10" fmla="*/ 44 w 44"/>
                <a:gd name="T11" fmla="*/ 15 h 22"/>
                <a:gd name="T12" fmla="*/ 44 w 44"/>
                <a:gd name="T13" fmla="*/ 14 h 22"/>
                <a:gd name="T14" fmla="*/ 44 w 44"/>
                <a:gd name="T15" fmla="*/ 13 h 22"/>
                <a:gd name="T16" fmla="*/ 44 w 44"/>
                <a:gd name="T17" fmla="*/ 12 h 22"/>
                <a:gd name="T18" fmla="*/ 44 w 44"/>
                <a:gd name="T19" fmla="*/ 11 h 22"/>
                <a:gd name="T20" fmla="*/ 44 w 44"/>
                <a:gd name="T21" fmla="*/ 10 h 22"/>
                <a:gd name="T22" fmla="*/ 44 w 44"/>
                <a:gd name="T23" fmla="*/ 8 h 22"/>
                <a:gd name="T24" fmla="*/ 44 w 44"/>
                <a:gd name="T25" fmla="*/ 7 h 22"/>
                <a:gd name="T26" fmla="*/ 44 w 44"/>
                <a:gd name="T27" fmla="*/ 6 h 22"/>
                <a:gd name="T28" fmla="*/ 44 w 44"/>
                <a:gd name="T29" fmla="*/ 4 h 22"/>
                <a:gd name="T30" fmla="*/ 44 w 44"/>
                <a:gd name="T31" fmla="*/ 3 h 22"/>
                <a:gd name="T32" fmla="*/ 44 w 44"/>
                <a:gd name="T33" fmla="*/ 2 h 22"/>
                <a:gd name="T34" fmla="*/ 44 w 44"/>
                <a:gd name="T35" fmla="*/ 0 h 22"/>
                <a:gd name="T36" fmla="*/ 43 w 44"/>
                <a:gd name="T37" fmla="*/ 0 h 22"/>
                <a:gd name="T38" fmla="*/ 40 w 44"/>
                <a:gd name="T39" fmla="*/ 0 h 22"/>
                <a:gd name="T40" fmla="*/ 37 w 44"/>
                <a:gd name="T41" fmla="*/ 1 h 22"/>
                <a:gd name="T42" fmla="*/ 35 w 44"/>
                <a:gd name="T43" fmla="*/ 1 h 22"/>
                <a:gd name="T44" fmla="*/ 32 w 44"/>
                <a:gd name="T45" fmla="*/ 1 h 22"/>
                <a:gd name="T46" fmla="*/ 29 w 44"/>
                <a:gd name="T47" fmla="*/ 2 h 22"/>
                <a:gd name="T48" fmla="*/ 26 w 44"/>
                <a:gd name="T49" fmla="*/ 2 h 22"/>
                <a:gd name="T50" fmla="*/ 24 w 44"/>
                <a:gd name="T51" fmla="*/ 2 h 22"/>
                <a:gd name="T52" fmla="*/ 21 w 44"/>
                <a:gd name="T53" fmla="*/ 2 h 22"/>
                <a:gd name="T54" fmla="*/ 18 w 44"/>
                <a:gd name="T55" fmla="*/ 2 h 22"/>
                <a:gd name="T56" fmla="*/ 15 w 44"/>
                <a:gd name="T57" fmla="*/ 2 h 22"/>
                <a:gd name="T58" fmla="*/ 13 w 44"/>
                <a:gd name="T59" fmla="*/ 2 h 22"/>
                <a:gd name="T60" fmla="*/ 10 w 44"/>
                <a:gd name="T61" fmla="*/ 3 h 22"/>
                <a:gd name="T62" fmla="*/ 7 w 44"/>
                <a:gd name="T63" fmla="*/ 3 h 22"/>
                <a:gd name="T64" fmla="*/ 5 w 44"/>
                <a:gd name="T65" fmla="*/ 3 h 22"/>
                <a:gd name="T66" fmla="*/ 2 w 44"/>
                <a:gd name="T6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22">
                  <a:moveTo>
                    <a:pt x="1" y="3"/>
                  </a:moveTo>
                  <a:lnTo>
                    <a:pt x="0" y="4"/>
                  </a:lnTo>
                  <a:lnTo>
                    <a:pt x="0" y="21"/>
                  </a:lnTo>
                  <a:lnTo>
                    <a:pt x="1" y="22"/>
                  </a:lnTo>
                  <a:lnTo>
                    <a:pt x="43" y="19"/>
                  </a:lnTo>
                  <a:lnTo>
                    <a:pt x="43" y="19"/>
                  </a:lnTo>
                  <a:lnTo>
                    <a:pt x="43" y="18"/>
                  </a:lnTo>
                  <a:lnTo>
                    <a:pt x="43" y="17"/>
                  </a:lnTo>
                  <a:lnTo>
                    <a:pt x="43" y="17"/>
                  </a:lnTo>
                  <a:lnTo>
                    <a:pt x="43" y="17"/>
                  </a:lnTo>
                  <a:lnTo>
                    <a:pt x="43" y="16"/>
                  </a:lnTo>
                  <a:lnTo>
                    <a:pt x="44" y="15"/>
                  </a:lnTo>
                  <a:lnTo>
                    <a:pt x="44" y="15"/>
                  </a:lnTo>
                  <a:lnTo>
                    <a:pt x="44" y="14"/>
                  </a:lnTo>
                  <a:lnTo>
                    <a:pt x="44" y="14"/>
                  </a:lnTo>
                  <a:lnTo>
                    <a:pt x="44" y="13"/>
                  </a:lnTo>
                  <a:lnTo>
                    <a:pt x="44" y="12"/>
                  </a:lnTo>
                  <a:lnTo>
                    <a:pt x="44" y="12"/>
                  </a:lnTo>
                  <a:lnTo>
                    <a:pt x="44" y="11"/>
                  </a:lnTo>
                  <a:lnTo>
                    <a:pt x="44" y="11"/>
                  </a:lnTo>
                  <a:lnTo>
                    <a:pt x="44" y="10"/>
                  </a:lnTo>
                  <a:lnTo>
                    <a:pt x="44" y="10"/>
                  </a:lnTo>
                  <a:lnTo>
                    <a:pt x="44" y="9"/>
                  </a:lnTo>
                  <a:lnTo>
                    <a:pt x="44" y="8"/>
                  </a:lnTo>
                  <a:lnTo>
                    <a:pt x="44" y="8"/>
                  </a:lnTo>
                  <a:lnTo>
                    <a:pt x="44" y="7"/>
                  </a:lnTo>
                  <a:lnTo>
                    <a:pt x="44" y="6"/>
                  </a:lnTo>
                  <a:lnTo>
                    <a:pt x="44" y="6"/>
                  </a:lnTo>
                  <a:lnTo>
                    <a:pt x="44" y="5"/>
                  </a:lnTo>
                  <a:lnTo>
                    <a:pt x="44" y="4"/>
                  </a:lnTo>
                  <a:lnTo>
                    <a:pt x="44" y="4"/>
                  </a:lnTo>
                  <a:lnTo>
                    <a:pt x="44" y="3"/>
                  </a:lnTo>
                  <a:lnTo>
                    <a:pt x="44" y="2"/>
                  </a:lnTo>
                  <a:lnTo>
                    <a:pt x="44" y="2"/>
                  </a:lnTo>
                  <a:lnTo>
                    <a:pt x="44" y="1"/>
                  </a:lnTo>
                  <a:lnTo>
                    <a:pt x="44" y="0"/>
                  </a:lnTo>
                  <a:lnTo>
                    <a:pt x="44" y="0"/>
                  </a:lnTo>
                  <a:lnTo>
                    <a:pt x="43" y="0"/>
                  </a:lnTo>
                  <a:lnTo>
                    <a:pt x="41" y="0"/>
                  </a:lnTo>
                  <a:lnTo>
                    <a:pt x="40" y="0"/>
                  </a:lnTo>
                  <a:lnTo>
                    <a:pt x="39" y="0"/>
                  </a:lnTo>
                  <a:lnTo>
                    <a:pt x="37" y="1"/>
                  </a:lnTo>
                  <a:lnTo>
                    <a:pt x="36" y="1"/>
                  </a:lnTo>
                  <a:lnTo>
                    <a:pt x="35" y="1"/>
                  </a:lnTo>
                  <a:lnTo>
                    <a:pt x="33" y="1"/>
                  </a:lnTo>
                  <a:lnTo>
                    <a:pt x="32" y="1"/>
                  </a:lnTo>
                  <a:lnTo>
                    <a:pt x="31" y="2"/>
                  </a:lnTo>
                  <a:lnTo>
                    <a:pt x="29" y="2"/>
                  </a:lnTo>
                  <a:lnTo>
                    <a:pt x="28" y="2"/>
                  </a:lnTo>
                  <a:lnTo>
                    <a:pt x="26" y="2"/>
                  </a:lnTo>
                  <a:lnTo>
                    <a:pt x="25" y="2"/>
                  </a:lnTo>
                  <a:lnTo>
                    <a:pt x="24" y="2"/>
                  </a:lnTo>
                  <a:lnTo>
                    <a:pt x="22" y="2"/>
                  </a:lnTo>
                  <a:lnTo>
                    <a:pt x="21" y="2"/>
                  </a:lnTo>
                  <a:lnTo>
                    <a:pt x="19" y="2"/>
                  </a:lnTo>
                  <a:lnTo>
                    <a:pt x="18" y="2"/>
                  </a:lnTo>
                  <a:lnTo>
                    <a:pt x="17" y="2"/>
                  </a:lnTo>
                  <a:lnTo>
                    <a:pt x="15" y="2"/>
                  </a:lnTo>
                  <a:lnTo>
                    <a:pt x="14" y="2"/>
                  </a:lnTo>
                  <a:lnTo>
                    <a:pt x="13" y="2"/>
                  </a:lnTo>
                  <a:lnTo>
                    <a:pt x="11" y="2"/>
                  </a:lnTo>
                  <a:lnTo>
                    <a:pt x="10" y="3"/>
                  </a:lnTo>
                  <a:lnTo>
                    <a:pt x="8" y="3"/>
                  </a:lnTo>
                  <a:lnTo>
                    <a:pt x="7" y="3"/>
                  </a:lnTo>
                  <a:lnTo>
                    <a:pt x="6" y="3"/>
                  </a:lnTo>
                  <a:lnTo>
                    <a:pt x="5" y="3"/>
                  </a:lnTo>
                  <a:lnTo>
                    <a:pt x="3" y="3"/>
                  </a:lnTo>
                  <a:lnTo>
                    <a:pt x="2" y="3"/>
                  </a:lnTo>
                  <a:lnTo>
                    <a:pt x="1"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80" name="Freeform 1183"/>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81" name="Freeform 1184"/>
            <p:cNvSpPr>
              <a:spLocks/>
            </p:cNvSpPr>
            <p:nvPr/>
          </p:nvSpPr>
          <p:spPr bwMode="auto">
            <a:xfrm>
              <a:off x="1458" y="3406"/>
              <a:ext cx="44" cy="21"/>
            </a:xfrm>
            <a:custGeom>
              <a:avLst/>
              <a:gdLst>
                <a:gd name="T0" fmla="*/ 0 w 44"/>
                <a:gd name="T1" fmla="*/ 5 h 21"/>
                <a:gd name="T2" fmla="*/ 1 w 44"/>
                <a:gd name="T3" fmla="*/ 21 h 21"/>
                <a:gd name="T4" fmla="*/ 43 w 44"/>
                <a:gd name="T5" fmla="*/ 19 h 21"/>
                <a:gd name="T6" fmla="*/ 43 w 44"/>
                <a:gd name="T7" fmla="*/ 17 h 21"/>
                <a:gd name="T8" fmla="*/ 44 w 44"/>
                <a:gd name="T9" fmla="*/ 0 h 21"/>
                <a:gd name="T10" fmla="*/ 42 w 44"/>
                <a:gd name="T11" fmla="*/ 0 h 21"/>
                <a:gd name="T12" fmla="*/ 41 w 44"/>
                <a:gd name="T13" fmla="*/ 0 h 21"/>
                <a:gd name="T14" fmla="*/ 39 w 44"/>
                <a:gd name="T15" fmla="*/ 0 h 21"/>
                <a:gd name="T16" fmla="*/ 38 w 44"/>
                <a:gd name="T17" fmla="*/ 0 h 21"/>
                <a:gd name="T18" fmla="*/ 37 w 44"/>
                <a:gd name="T19" fmla="*/ 1 h 21"/>
                <a:gd name="T20" fmla="*/ 35 w 44"/>
                <a:gd name="T21" fmla="*/ 1 h 21"/>
                <a:gd name="T22" fmla="*/ 34 w 44"/>
                <a:gd name="T23" fmla="*/ 1 h 21"/>
                <a:gd name="T24" fmla="*/ 32 w 44"/>
                <a:gd name="T25" fmla="*/ 1 h 21"/>
                <a:gd name="T26" fmla="*/ 31 w 44"/>
                <a:gd name="T27" fmla="*/ 1 h 21"/>
                <a:gd name="T28" fmla="*/ 30 w 44"/>
                <a:gd name="T29" fmla="*/ 1 h 21"/>
                <a:gd name="T30" fmla="*/ 29 w 44"/>
                <a:gd name="T31" fmla="*/ 1 h 21"/>
                <a:gd name="T32" fmla="*/ 27 w 44"/>
                <a:gd name="T33" fmla="*/ 1 h 21"/>
                <a:gd name="T34" fmla="*/ 26 w 44"/>
                <a:gd name="T35" fmla="*/ 2 h 21"/>
                <a:gd name="T36" fmla="*/ 24 w 44"/>
                <a:gd name="T37" fmla="*/ 2 h 21"/>
                <a:gd name="T38" fmla="*/ 23 w 44"/>
                <a:gd name="T39" fmla="*/ 2 h 21"/>
                <a:gd name="T40" fmla="*/ 22 w 44"/>
                <a:gd name="T41" fmla="*/ 2 h 21"/>
                <a:gd name="T42" fmla="*/ 21 w 44"/>
                <a:gd name="T43" fmla="*/ 2 h 21"/>
                <a:gd name="T44" fmla="*/ 19 w 44"/>
                <a:gd name="T45" fmla="*/ 2 h 21"/>
                <a:gd name="T46" fmla="*/ 18 w 44"/>
                <a:gd name="T47" fmla="*/ 2 h 21"/>
                <a:gd name="T48" fmla="*/ 16 w 44"/>
                <a:gd name="T49" fmla="*/ 2 h 21"/>
                <a:gd name="T50" fmla="*/ 15 w 44"/>
                <a:gd name="T51" fmla="*/ 2 h 21"/>
                <a:gd name="T52" fmla="*/ 14 w 44"/>
                <a:gd name="T53" fmla="*/ 2 h 21"/>
                <a:gd name="T54" fmla="*/ 13 w 44"/>
                <a:gd name="T55" fmla="*/ 2 h 21"/>
                <a:gd name="T56" fmla="*/ 11 w 44"/>
                <a:gd name="T57" fmla="*/ 2 h 21"/>
                <a:gd name="T58" fmla="*/ 10 w 44"/>
                <a:gd name="T59" fmla="*/ 2 h 21"/>
                <a:gd name="T60" fmla="*/ 8 w 44"/>
                <a:gd name="T61" fmla="*/ 2 h 21"/>
                <a:gd name="T62" fmla="*/ 7 w 44"/>
                <a:gd name="T63" fmla="*/ 2 h 21"/>
                <a:gd name="T64" fmla="*/ 6 w 44"/>
                <a:gd name="T65" fmla="*/ 2 h 21"/>
                <a:gd name="T66" fmla="*/ 4 w 44"/>
                <a:gd name="T67" fmla="*/ 2 h 21"/>
                <a:gd name="T68" fmla="*/ 3 w 44"/>
                <a:gd name="T69" fmla="*/ 2 h 21"/>
                <a:gd name="T70" fmla="*/ 1 w 44"/>
                <a:gd name="T71" fmla="*/ 2 h 21"/>
                <a:gd name="T72" fmla="*/ 0 w 44"/>
                <a:gd name="T73" fmla="*/ 2 h 21"/>
                <a:gd name="T74" fmla="*/ 0 w 44"/>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21">
                  <a:moveTo>
                    <a:pt x="0" y="5"/>
                  </a:moveTo>
                  <a:lnTo>
                    <a:pt x="1" y="21"/>
                  </a:lnTo>
                  <a:lnTo>
                    <a:pt x="43" y="19"/>
                  </a:lnTo>
                  <a:lnTo>
                    <a:pt x="43" y="17"/>
                  </a:lnTo>
                  <a:lnTo>
                    <a:pt x="44" y="0"/>
                  </a:lnTo>
                  <a:lnTo>
                    <a:pt x="42" y="0"/>
                  </a:lnTo>
                  <a:lnTo>
                    <a:pt x="41" y="0"/>
                  </a:lnTo>
                  <a:lnTo>
                    <a:pt x="39" y="0"/>
                  </a:lnTo>
                  <a:lnTo>
                    <a:pt x="38" y="0"/>
                  </a:lnTo>
                  <a:lnTo>
                    <a:pt x="37" y="1"/>
                  </a:lnTo>
                  <a:lnTo>
                    <a:pt x="35" y="1"/>
                  </a:lnTo>
                  <a:lnTo>
                    <a:pt x="34" y="1"/>
                  </a:lnTo>
                  <a:lnTo>
                    <a:pt x="32" y="1"/>
                  </a:lnTo>
                  <a:lnTo>
                    <a:pt x="31" y="1"/>
                  </a:lnTo>
                  <a:lnTo>
                    <a:pt x="30" y="1"/>
                  </a:lnTo>
                  <a:lnTo>
                    <a:pt x="29" y="1"/>
                  </a:lnTo>
                  <a:lnTo>
                    <a:pt x="27" y="1"/>
                  </a:lnTo>
                  <a:lnTo>
                    <a:pt x="26" y="2"/>
                  </a:lnTo>
                  <a:lnTo>
                    <a:pt x="24" y="2"/>
                  </a:lnTo>
                  <a:lnTo>
                    <a:pt x="23" y="2"/>
                  </a:lnTo>
                  <a:lnTo>
                    <a:pt x="22" y="2"/>
                  </a:lnTo>
                  <a:lnTo>
                    <a:pt x="21" y="2"/>
                  </a:lnTo>
                  <a:lnTo>
                    <a:pt x="19" y="2"/>
                  </a:lnTo>
                  <a:lnTo>
                    <a:pt x="18" y="2"/>
                  </a:lnTo>
                  <a:lnTo>
                    <a:pt x="16" y="2"/>
                  </a:lnTo>
                  <a:lnTo>
                    <a:pt x="15" y="2"/>
                  </a:lnTo>
                  <a:lnTo>
                    <a:pt x="14" y="2"/>
                  </a:lnTo>
                  <a:lnTo>
                    <a:pt x="13" y="2"/>
                  </a:lnTo>
                  <a:lnTo>
                    <a:pt x="11" y="2"/>
                  </a:lnTo>
                  <a:lnTo>
                    <a:pt x="10" y="2"/>
                  </a:lnTo>
                  <a:lnTo>
                    <a:pt x="8" y="2"/>
                  </a:lnTo>
                  <a:lnTo>
                    <a:pt x="7" y="2"/>
                  </a:lnTo>
                  <a:lnTo>
                    <a:pt x="6" y="2"/>
                  </a:lnTo>
                  <a:lnTo>
                    <a:pt x="4" y="2"/>
                  </a:lnTo>
                  <a:lnTo>
                    <a:pt x="3" y="2"/>
                  </a:lnTo>
                  <a:lnTo>
                    <a:pt x="1" y="2"/>
                  </a:lnTo>
                  <a:lnTo>
                    <a:pt x="0" y="2"/>
                  </a:lnTo>
                  <a:lnTo>
                    <a:pt x="0" y="5"/>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82" name="Freeform 1185"/>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83" name="Freeform 1186"/>
            <p:cNvSpPr>
              <a:spLocks/>
            </p:cNvSpPr>
            <p:nvPr/>
          </p:nvSpPr>
          <p:spPr bwMode="auto">
            <a:xfrm>
              <a:off x="1574" y="3401"/>
              <a:ext cx="41" cy="18"/>
            </a:xfrm>
            <a:custGeom>
              <a:avLst/>
              <a:gdLst>
                <a:gd name="T0" fmla="*/ 0 w 41"/>
                <a:gd name="T1" fmla="*/ 3 h 18"/>
                <a:gd name="T2" fmla="*/ 1 w 41"/>
                <a:gd name="T3" fmla="*/ 4 h 18"/>
                <a:gd name="T4" fmla="*/ 1 w 41"/>
                <a:gd name="T5" fmla="*/ 5 h 18"/>
                <a:gd name="T6" fmla="*/ 1 w 41"/>
                <a:gd name="T7" fmla="*/ 6 h 18"/>
                <a:gd name="T8" fmla="*/ 0 w 41"/>
                <a:gd name="T9" fmla="*/ 7 h 18"/>
                <a:gd name="T10" fmla="*/ 0 w 41"/>
                <a:gd name="T11" fmla="*/ 8 h 18"/>
                <a:gd name="T12" fmla="*/ 0 w 41"/>
                <a:gd name="T13" fmla="*/ 9 h 18"/>
                <a:gd name="T14" fmla="*/ 0 w 41"/>
                <a:gd name="T15" fmla="*/ 10 h 18"/>
                <a:gd name="T16" fmla="*/ 0 w 41"/>
                <a:gd name="T17" fmla="*/ 11 h 18"/>
                <a:gd name="T18" fmla="*/ 0 w 41"/>
                <a:gd name="T19" fmla="*/ 12 h 18"/>
                <a:gd name="T20" fmla="*/ 0 w 41"/>
                <a:gd name="T21" fmla="*/ 13 h 18"/>
                <a:gd name="T22" fmla="*/ 0 w 41"/>
                <a:gd name="T23" fmla="*/ 14 h 18"/>
                <a:gd name="T24" fmla="*/ 0 w 41"/>
                <a:gd name="T25" fmla="*/ 15 h 18"/>
                <a:gd name="T26" fmla="*/ 0 w 41"/>
                <a:gd name="T27" fmla="*/ 16 h 18"/>
                <a:gd name="T28" fmla="*/ 0 w 41"/>
                <a:gd name="T29" fmla="*/ 17 h 18"/>
                <a:gd name="T30" fmla="*/ 1 w 41"/>
                <a:gd name="T31" fmla="*/ 18 h 18"/>
                <a:gd name="T32" fmla="*/ 2 w 41"/>
                <a:gd name="T33" fmla="*/ 18 h 18"/>
                <a:gd name="T34" fmla="*/ 4 w 41"/>
                <a:gd name="T35" fmla="*/ 18 h 18"/>
                <a:gd name="T36" fmla="*/ 7 w 41"/>
                <a:gd name="T37" fmla="*/ 18 h 18"/>
                <a:gd name="T38" fmla="*/ 9 w 41"/>
                <a:gd name="T39" fmla="*/ 18 h 18"/>
                <a:gd name="T40" fmla="*/ 11 w 41"/>
                <a:gd name="T41" fmla="*/ 18 h 18"/>
                <a:gd name="T42" fmla="*/ 14 w 41"/>
                <a:gd name="T43" fmla="*/ 18 h 18"/>
                <a:gd name="T44" fmla="*/ 16 w 41"/>
                <a:gd name="T45" fmla="*/ 17 h 18"/>
                <a:gd name="T46" fmla="*/ 19 w 41"/>
                <a:gd name="T47" fmla="*/ 17 h 18"/>
                <a:gd name="T48" fmla="*/ 21 w 41"/>
                <a:gd name="T49" fmla="*/ 17 h 18"/>
                <a:gd name="T50" fmla="*/ 24 w 41"/>
                <a:gd name="T51" fmla="*/ 17 h 18"/>
                <a:gd name="T52" fmla="*/ 26 w 41"/>
                <a:gd name="T53" fmla="*/ 17 h 18"/>
                <a:gd name="T54" fmla="*/ 29 w 41"/>
                <a:gd name="T55" fmla="*/ 16 h 18"/>
                <a:gd name="T56" fmla="*/ 31 w 41"/>
                <a:gd name="T57" fmla="*/ 16 h 18"/>
                <a:gd name="T58" fmla="*/ 34 w 41"/>
                <a:gd name="T59" fmla="*/ 16 h 18"/>
                <a:gd name="T60" fmla="*/ 36 w 41"/>
                <a:gd name="T61" fmla="*/ 16 h 18"/>
                <a:gd name="T62" fmla="*/ 39 w 41"/>
                <a:gd name="T63" fmla="*/ 15 h 18"/>
                <a:gd name="T64" fmla="*/ 40 w 41"/>
                <a:gd name="T65" fmla="*/ 15 h 18"/>
                <a:gd name="T66" fmla="*/ 41 w 41"/>
                <a:gd name="T67" fmla="*/ 14 h 18"/>
                <a:gd name="T68" fmla="*/ 41 w 41"/>
                <a:gd name="T69" fmla="*/ 13 h 18"/>
                <a:gd name="T70" fmla="*/ 41 w 41"/>
                <a:gd name="T71" fmla="*/ 12 h 18"/>
                <a:gd name="T72" fmla="*/ 41 w 41"/>
                <a:gd name="T73" fmla="*/ 11 h 18"/>
                <a:gd name="T74" fmla="*/ 41 w 41"/>
                <a:gd name="T75" fmla="*/ 11 h 18"/>
                <a:gd name="T76" fmla="*/ 41 w 41"/>
                <a:gd name="T77" fmla="*/ 9 h 18"/>
                <a:gd name="T78" fmla="*/ 41 w 41"/>
                <a:gd name="T79" fmla="*/ 9 h 18"/>
                <a:gd name="T80" fmla="*/ 41 w 41"/>
                <a:gd name="T81" fmla="*/ 7 h 18"/>
                <a:gd name="T82" fmla="*/ 41 w 41"/>
                <a:gd name="T83" fmla="*/ 6 h 18"/>
                <a:gd name="T84" fmla="*/ 41 w 41"/>
                <a:gd name="T85" fmla="*/ 5 h 18"/>
                <a:gd name="T86" fmla="*/ 41 w 41"/>
                <a:gd name="T87" fmla="*/ 4 h 18"/>
                <a:gd name="T88" fmla="*/ 41 w 41"/>
                <a:gd name="T89" fmla="*/ 3 h 18"/>
                <a:gd name="T90" fmla="*/ 40 w 41"/>
                <a:gd name="T91" fmla="*/ 2 h 18"/>
                <a:gd name="T92" fmla="*/ 40 w 41"/>
                <a:gd name="T93" fmla="*/ 1 h 18"/>
                <a:gd name="T94" fmla="*/ 40 w 41"/>
                <a:gd name="T95" fmla="*/ 0 h 18"/>
                <a:gd name="T96" fmla="*/ 0 w 41"/>
                <a:gd name="T9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18">
                  <a:moveTo>
                    <a:pt x="0" y="3"/>
                  </a:moveTo>
                  <a:lnTo>
                    <a:pt x="0" y="3"/>
                  </a:lnTo>
                  <a:lnTo>
                    <a:pt x="0" y="3"/>
                  </a:lnTo>
                  <a:lnTo>
                    <a:pt x="1" y="4"/>
                  </a:lnTo>
                  <a:lnTo>
                    <a:pt x="1" y="5"/>
                  </a:lnTo>
                  <a:lnTo>
                    <a:pt x="1" y="5"/>
                  </a:lnTo>
                  <a:lnTo>
                    <a:pt x="1" y="5"/>
                  </a:lnTo>
                  <a:lnTo>
                    <a:pt x="1" y="6"/>
                  </a:lnTo>
                  <a:lnTo>
                    <a:pt x="0" y="7"/>
                  </a:lnTo>
                  <a:lnTo>
                    <a:pt x="0" y="7"/>
                  </a:lnTo>
                  <a:lnTo>
                    <a:pt x="0" y="7"/>
                  </a:lnTo>
                  <a:lnTo>
                    <a:pt x="0" y="8"/>
                  </a:lnTo>
                  <a:lnTo>
                    <a:pt x="0" y="9"/>
                  </a:lnTo>
                  <a:lnTo>
                    <a:pt x="0" y="9"/>
                  </a:lnTo>
                  <a:lnTo>
                    <a:pt x="0" y="9"/>
                  </a:lnTo>
                  <a:lnTo>
                    <a:pt x="0" y="10"/>
                  </a:lnTo>
                  <a:lnTo>
                    <a:pt x="0" y="11"/>
                  </a:lnTo>
                  <a:lnTo>
                    <a:pt x="0" y="11"/>
                  </a:lnTo>
                  <a:lnTo>
                    <a:pt x="0" y="11"/>
                  </a:lnTo>
                  <a:lnTo>
                    <a:pt x="0" y="12"/>
                  </a:lnTo>
                  <a:lnTo>
                    <a:pt x="0" y="12"/>
                  </a:lnTo>
                  <a:lnTo>
                    <a:pt x="0" y="13"/>
                  </a:lnTo>
                  <a:lnTo>
                    <a:pt x="0" y="13"/>
                  </a:lnTo>
                  <a:lnTo>
                    <a:pt x="0" y="14"/>
                  </a:lnTo>
                  <a:lnTo>
                    <a:pt x="0" y="14"/>
                  </a:lnTo>
                  <a:lnTo>
                    <a:pt x="0" y="15"/>
                  </a:lnTo>
                  <a:lnTo>
                    <a:pt x="0" y="15"/>
                  </a:lnTo>
                  <a:lnTo>
                    <a:pt x="0" y="16"/>
                  </a:lnTo>
                  <a:lnTo>
                    <a:pt x="0" y="16"/>
                  </a:lnTo>
                  <a:lnTo>
                    <a:pt x="0" y="17"/>
                  </a:lnTo>
                  <a:lnTo>
                    <a:pt x="1" y="17"/>
                  </a:lnTo>
                  <a:lnTo>
                    <a:pt x="1" y="18"/>
                  </a:lnTo>
                  <a:lnTo>
                    <a:pt x="1" y="18"/>
                  </a:lnTo>
                  <a:lnTo>
                    <a:pt x="2" y="18"/>
                  </a:lnTo>
                  <a:lnTo>
                    <a:pt x="3" y="18"/>
                  </a:lnTo>
                  <a:lnTo>
                    <a:pt x="4" y="18"/>
                  </a:lnTo>
                  <a:lnTo>
                    <a:pt x="5" y="18"/>
                  </a:lnTo>
                  <a:lnTo>
                    <a:pt x="7" y="18"/>
                  </a:lnTo>
                  <a:lnTo>
                    <a:pt x="8" y="18"/>
                  </a:lnTo>
                  <a:lnTo>
                    <a:pt x="9" y="18"/>
                  </a:lnTo>
                  <a:lnTo>
                    <a:pt x="10" y="18"/>
                  </a:lnTo>
                  <a:lnTo>
                    <a:pt x="11" y="18"/>
                  </a:lnTo>
                  <a:lnTo>
                    <a:pt x="12" y="18"/>
                  </a:lnTo>
                  <a:lnTo>
                    <a:pt x="14" y="18"/>
                  </a:lnTo>
                  <a:lnTo>
                    <a:pt x="15" y="17"/>
                  </a:lnTo>
                  <a:lnTo>
                    <a:pt x="16" y="17"/>
                  </a:lnTo>
                  <a:lnTo>
                    <a:pt x="18" y="17"/>
                  </a:lnTo>
                  <a:lnTo>
                    <a:pt x="19" y="17"/>
                  </a:lnTo>
                  <a:lnTo>
                    <a:pt x="20" y="17"/>
                  </a:lnTo>
                  <a:lnTo>
                    <a:pt x="21" y="17"/>
                  </a:lnTo>
                  <a:lnTo>
                    <a:pt x="23" y="17"/>
                  </a:lnTo>
                  <a:lnTo>
                    <a:pt x="24" y="17"/>
                  </a:lnTo>
                  <a:lnTo>
                    <a:pt x="25" y="17"/>
                  </a:lnTo>
                  <a:lnTo>
                    <a:pt x="26" y="17"/>
                  </a:lnTo>
                  <a:lnTo>
                    <a:pt x="28" y="17"/>
                  </a:lnTo>
                  <a:lnTo>
                    <a:pt x="29" y="16"/>
                  </a:lnTo>
                  <a:lnTo>
                    <a:pt x="30" y="16"/>
                  </a:lnTo>
                  <a:lnTo>
                    <a:pt x="31" y="16"/>
                  </a:lnTo>
                  <a:lnTo>
                    <a:pt x="33" y="16"/>
                  </a:lnTo>
                  <a:lnTo>
                    <a:pt x="34" y="16"/>
                  </a:lnTo>
                  <a:lnTo>
                    <a:pt x="35" y="16"/>
                  </a:lnTo>
                  <a:lnTo>
                    <a:pt x="36" y="16"/>
                  </a:lnTo>
                  <a:lnTo>
                    <a:pt x="38" y="16"/>
                  </a:lnTo>
                  <a:lnTo>
                    <a:pt x="39" y="15"/>
                  </a:lnTo>
                  <a:lnTo>
                    <a:pt x="40" y="15"/>
                  </a:lnTo>
                  <a:lnTo>
                    <a:pt x="40" y="15"/>
                  </a:lnTo>
                  <a:lnTo>
                    <a:pt x="40" y="15"/>
                  </a:lnTo>
                  <a:lnTo>
                    <a:pt x="41" y="14"/>
                  </a:lnTo>
                  <a:lnTo>
                    <a:pt x="41" y="14"/>
                  </a:lnTo>
                  <a:lnTo>
                    <a:pt x="41" y="13"/>
                  </a:lnTo>
                  <a:lnTo>
                    <a:pt x="41" y="13"/>
                  </a:lnTo>
                  <a:lnTo>
                    <a:pt x="41" y="12"/>
                  </a:lnTo>
                  <a:lnTo>
                    <a:pt x="41" y="12"/>
                  </a:lnTo>
                  <a:lnTo>
                    <a:pt x="41" y="11"/>
                  </a:lnTo>
                  <a:lnTo>
                    <a:pt x="41" y="11"/>
                  </a:lnTo>
                  <a:lnTo>
                    <a:pt x="41" y="11"/>
                  </a:lnTo>
                  <a:lnTo>
                    <a:pt x="41" y="10"/>
                  </a:lnTo>
                  <a:lnTo>
                    <a:pt x="41" y="9"/>
                  </a:lnTo>
                  <a:lnTo>
                    <a:pt x="41" y="9"/>
                  </a:lnTo>
                  <a:lnTo>
                    <a:pt x="41" y="9"/>
                  </a:lnTo>
                  <a:lnTo>
                    <a:pt x="41" y="8"/>
                  </a:lnTo>
                  <a:lnTo>
                    <a:pt x="41" y="7"/>
                  </a:lnTo>
                  <a:lnTo>
                    <a:pt x="41" y="7"/>
                  </a:lnTo>
                  <a:lnTo>
                    <a:pt x="41" y="6"/>
                  </a:lnTo>
                  <a:lnTo>
                    <a:pt x="41" y="6"/>
                  </a:lnTo>
                  <a:lnTo>
                    <a:pt x="41" y="5"/>
                  </a:lnTo>
                  <a:lnTo>
                    <a:pt x="41" y="5"/>
                  </a:lnTo>
                  <a:lnTo>
                    <a:pt x="41" y="4"/>
                  </a:lnTo>
                  <a:lnTo>
                    <a:pt x="41" y="4"/>
                  </a:lnTo>
                  <a:lnTo>
                    <a:pt x="41" y="3"/>
                  </a:lnTo>
                  <a:lnTo>
                    <a:pt x="40" y="3"/>
                  </a:lnTo>
                  <a:lnTo>
                    <a:pt x="40" y="2"/>
                  </a:lnTo>
                  <a:lnTo>
                    <a:pt x="40" y="2"/>
                  </a:lnTo>
                  <a:lnTo>
                    <a:pt x="40" y="1"/>
                  </a:lnTo>
                  <a:lnTo>
                    <a:pt x="40" y="1"/>
                  </a:lnTo>
                  <a:lnTo>
                    <a:pt x="40" y="0"/>
                  </a:lnTo>
                  <a:lnTo>
                    <a:pt x="40" y="0"/>
                  </a:lnTo>
                  <a:lnTo>
                    <a:pt x="0" y="3"/>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84" name="Freeform 1187"/>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85" name="Freeform 1188"/>
            <p:cNvSpPr>
              <a:spLocks/>
            </p:cNvSpPr>
            <p:nvPr/>
          </p:nvSpPr>
          <p:spPr bwMode="auto">
            <a:xfrm>
              <a:off x="1517" y="3405"/>
              <a:ext cx="42" cy="16"/>
            </a:xfrm>
            <a:custGeom>
              <a:avLst/>
              <a:gdLst>
                <a:gd name="T0" fmla="*/ 0 w 42"/>
                <a:gd name="T1" fmla="*/ 2 h 16"/>
                <a:gd name="T2" fmla="*/ 0 w 42"/>
                <a:gd name="T3" fmla="*/ 3 h 16"/>
                <a:gd name="T4" fmla="*/ 0 w 42"/>
                <a:gd name="T5" fmla="*/ 4 h 16"/>
                <a:gd name="T6" fmla="*/ 0 w 42"/>
                <a:gd name="T7" fmla="*/ 5 h 16"/>
                <a:gd name="T8" fmla="*/ 0 w 42"/>
                <a:gd name="T9" fmla="*/ 6 h 16"/>
                <a:gd name="T10" fmla="*/ 0 w 42"/>
                <a:gd name="T11" fmla="*/ 7 h 16"/>
                <a:gd name="T12" fmla="*/ 0 w 42"/>
                <a:gd name="T13" fmla="*/ 8 h 16"/>
                <a:gd name="T14" fmla="*/ 0 w 42"/>
                <a:gd name="T15" fmla="*/ 9 h 16"/>
                <a:gd name="T16" fmla="*/ 0 w 42"/>
                <a:gd name="T17" fmla="*/ 10 h 16"/>
                <a:gd name="T18" fmla="*/ 0 w 42"/>
                <a:gd name="T19" fmla="*/ 11 h 16"/>
                <a:gd name="T20" fmla="*/ 0 w 42"/>
                <a:gd name="T21" fmla="*/ 11 h 16"/>
                <a:gd name="T22" fmla="*/ 0 w 42"/>
                <a:gd name="T23" fmla="*/ 12 h 16"/>
                <a:gd name="T24" fmla="*/ 0 w 42"/>
                <a:gd name="T25" fmla="*/ 14 h 16"/>
                <a:gd name="T26" fmla="*/ 0 w 42"/>
                <a:gd name="T27" fmla="*/ 14 h 16"/>
                <a:gd name="T28" fmla="*/ 0 w 42"/>
                <a:gd name="T29" fmla="*/ 15 h 16"/>
                <a:gd name="T30" fmla="*/ 0 w 42"/>
                <a:gd name="T31" fmla="*/ 16 h 16"/>
                <a:gd name="T32" fmla="*/ 1 w 42"/>
                <a:gd name="T33" fmla="*/ 16 h 16"/>
                <a:gd name="T34" fmla="*/ 4 w 42"/>
                <a:gd name="T35" fmla="*/ 16 h 16"/>
                <a:gd name="T36" fmla="*/ 7 w 42"/>
                <a:gd name="T37" fmla="*/ 16 h 16"/>
                <a:gd name="T38" fmla="*/ 9 w 42"/>
                <a:gd name="T39" fmla="*/ 16 h 16"/>
                <a:gd name="T40" fmla="*/ 12 w 42"/>
                <a:gd name="T41" fmla="*/ 16 h 16"/>
                <a:gd name="T42" fmla="*/ 15 w 42"/>
                <a:gd name="T43" fmla="*/ 16 h 16"/>
                <a:gd name="T44" fmla="*/ 17 w 42"/>
                <a:gd name="T45" fmla="*/ 16 h 16"/>
                <a:gd name="T46" fmla="*/ 20 w 42"/>
                <a:gd name="T47" fmla="*/ 16 h 16"/>
                <a:gd name="T48" fmla="*/ 22 w 42"/>
                <a:gd name="T49" fmla="*/ 16 h 16"/>
                <a:gd name="T50" fmla="*/ 25 w 42"/>
                <a:gd name="T51" fmla="*/ 16 h 16"/>
                <a:gd name="T52" fmla="*/ 27 w 42"/>
                <a:gd name="T53" fmla="*/ 16 h 16"/>
                <a:gd name="T54" fmla="*/ 30 w 42"/>
                <a:gd name="T55" fmla="*/ 16 h 16"/>
                <a:gd name="T56" fmla="*/ 32 w 42"/>
                <a:gd name="T57" fmla="*/ 16 h 16"/>
                <a:gd name="T58" fmla="*/ 35 w 42"/>
                <a:gd name="T59" fmla="*/ 15 h 16"/>
                <a:gd name="T60" fmla="*/ 38 w 42"/>
                <a:gd name="T61" fmla="*/ 15 h 16"/>
                <a:gd name="T62" fmla="*/ 40 w 42"/>
                <a:gd name="T63" fmla="*/ 15 h 16"/>
                <a:gd name="T64" fmla="*/ 42 w 42"/>
                <a:gd name="T65" fmla="*/ 0 h 16"/>
                <a:gd name="T66" fmla="*/ 39 w 42"/>
                <a:gd name="T67" fmla="*/ 0 h 16"/>
                <a:gd name="T68" fmla="*/ 37 w 42"/>
                <a:gd name="T69" fmla="*/ 0 h 16"/>
                <a:gd name="T70" fmla="*/ 34 w 42"/>
                <a:gd name="T71" fmla="*/ 0 h 16"/>
                <a:gd name="T72" fmla="*/ 32 w 42"/>
                <a:gd name="T73" fmla="*/ 0 h 16"/>
                <a:gd name="T74" fmla="*/ 29 w 42"/>
                <a:gd name="T75" fmla="*/ 0 h 16"/>
                <a:gd name="T76" fmla="*/ 27 w 42"/>
                <a:gd name="T77" fmla="*/ 0 h 16"/>
                <a:gd name="T78" fmla="*/ 24 w 42"/>
                <a:gd name="T79" fmla="*/ 0 h 16"/>
                <a:gd name="T80" fmla="*/ 22 w 42"/>
                <a:gd name="T81" fmla="*/ 1 h 16"/>
                <a:gd name="T82" fmla="*/ 19 w 42"/>
                <a:gd name="T83" fmla="*/ 1 h 16"/>
                <a:gd name="T84" fmla="*/ 16 w 42"/>
                <a:gd name="T85" fmla="*/ 1 h 16"/>
                <a:gd name="T86" fmla="*/ 14 w 42"/>
                <a:gd name="T87" fmla="*/ 1 h 16"/>
                <a:gd name="T88" fmla="*/ 11 w 42"/>
                <a:gd name="T89" fmla="*/ 1 h 16"/>
                <a:gd name="T90" fmla="*/ 8 w 42"/>
                <a:gd name="T91" fmla="*/ 1 h 16"/>
                <a:gd name="T92" fmla="*/ 6 w 42"/>
                <a:gd name="T93" fmla="*/ 1 h 16"/>
                <a:gd name="T94" fmla="*/ 3 w 42"/>
                <a:gd name="T95" fmla="*/ 2 h 16"/>
                <a:gd name="T96" fmla="*/ 0 w 42"/>
                <a:gd name="T9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16">
                  <a:moveTo>
                    <a:pt x="0" y="2"/>
                  </a:moveTo>
                  <a:lnTo>
                    <a:pt x="0" y="2"/>
                  </a:lnTo>
                  <a:lnTo>
                    <a:pt x="0" y="3"/>
                  </a:lnTo>
                  <a:lnTo>
                    <a:pt x="0" y="3"/>
                  </a:lnTo>
                  <a:lnTo>
                    <a:pt x="0" y="4"/>
                  </a:lnTo>
                  <a:lnTo>
                    <a:pt x="0" y="4"/>
                  </a:lnTo>
                  <a:lnTo>
                    <a:pt x="0" y="5"/>
                  </a:lnTo>
                  <a:lnTo>
                    <a:pt x="0" y="5"/>
                  </a:lnTo>
                  <a:lnTo>
                    <a:pt x="0" y="5"/>
                  </a:lnTo>
                  <a:lnTo>
                    <a:pt x="0" y="6"/>
                  </a:lnTo>
                  <a:lnTo>
                    <a:pt x="0" y="7"/>
                  </a:lnTo>
                  <a:lnTo>
                    <a:pt x="0" y="7"/>
                  </a:lnTo>
                  <a:lnTo>
                    <a:pt x="0" y="7"/>
                  </a:lnTo>
                  <a:lnTo>
                    <a:pt x="0" y="8"/>
                  </a:lnTo>
                  <a:lnTo>
                    <a:pt x="0" y="8"/>
                  </a:lnTo>
                  <a:lnTo>
                    <a:pt x="0" y="9"/>
                  </a:lnTo>
                  <a:lnTo>
                    <a:pt x="0" y="9"/>
                  </a:lnTo>
                  <a:lnTo>
                    <a:pt x="0" y="10"/>
                  </a:lnTo>
                  <a:lnTo>
                    <a:pt x="0" y="10"/>
                  </a:lnTo>
                  <a:lnTo>
                    <a:pt x="0" y="11"/>
                  </a:lnTo>
                  <a:lnTo>
                    <a:pt x="0" y="11"/>
                  </a:lnTo>
                  <a:lnTo>
                    <a:pt x="0" y="11"/>
                  </a:lnTo>
                  <a:lnTo>
                    <a:pt x="0" y="12"/>
                  </a:lnTo>
                  <a:lnTo>
                    <a:pt x="0" y="12"/>
                  </a:lnTo>
                  <a:lnTo>
                    <a:pt x="0" y="13"/>
                  </a:lnTo>
                  <a:lnTo>
                    <a:pt x="0" y="14"/>
                  </a:lnTo>
                  <a:lnTo>
                    <a:pt x="0" y="14"/>
                  </a:lnTo>
                  <a:lnTo>
                    <a:pt x="0" y="14"/>
                  </a:lnTo>
                  <a:lnTo>
                    <a:pt x="0" y="15"/>
                  </a:lnTo>
                  <a:lnTo>
                    <a:pt x="0" y="15"/>
                  </a:lnTo>
                  <a:lnTo>
                    <a:pt x="0" y="16"/>
                  </a:lnTo>
                  <a:lnTo>
                    <a:pt x="0" y="16"/>
                  </a:lnTo>
                  <a:lnTo>
                    <a:pt x="0" y="16"/>
                  </a:lnTo>
                  <a:lnTo>
                    <a:pt x="1" y="16"/>
                  </a:lnTo>
                  <a:lnTo>
                    <a:pt x="3" y="16"/>
                  </a:lnTo>
                  <a:lnTo>
                    <a:pt x="4" y="16"/>
                  </a:lnTo>
                  <a:lnTo>
                    <a:pt x="6" y="16"/>
                  </a:lnTo>
                  <a:lnTo>
                    <a:pt x="7" y="16"/>
                  </a:lnTo>
                  <a:lnTo>
                    <a:pt x="8" y="16"/>
                  </a:lnTo>
                  <a:lnTo>
                    <a:pt x="9" y="16"/>
                  </a:lnTo>
                  <a:lnTo>
                    <a:pt x="11" y="16"/>
                  </a:lnTo>
                  <a:lnTo>
                    <a:pt x="12" y="16"/>
                  </a:lnTo>
                  <a:lnTo>
                    <a:pt x="13" y="16"/>
                  </a:lnTo>
                  <a:lnTo>
                    <a:pt x="15" y="16"/>
                  </a:lnTo>
                  <a:lnTo>
                    <a:pt x="16" y="16"/>
                  </a:lnTo>
                  <a:lnTo>
                    <a:pt x="17" y="16"/>
                  </a:lnTo>
                  <a:lnTo>
                    <a:pt x="18" y="16"/>
                  </a:lnTo>
                  <a:lnTo>
                    <a:pt x="20" y="16"/>
                  </a:lnTo>
                  <a:lnTo>
                    <a:pt x="21" y="16"/>
                  </a:lnTo>
                  <a:lnTo>
                    <a:pt x="22" y="16"/>
                  </a:lnTo>
                  <a:lnTo>
                    <a:pt x="24" y="16"/>
                  </a:lnTo>
                  <a:lnTo>
                    <a:pt x="25" y="16"/>
                  </a:lnTo>
                  <a:lnTo>
                    <a:pt x="26" y="16"/>
                  </a:lnTo>
                  <a:lnTo>
                    <a:pt x="27" y="16"/>
                  </a:lnTo>
                  <a:lnTo>
                    <a:pt x="28" y="16"/>
                  </a:lnTo>
                  <a:lnTo>
                    <a:pt x="30" y="16"/>
                  </a:lnTo>
                  <a:lnTo>
                    <a:pt x="31" y="16"/>
                  </a:lnTo>
                  <a:lnTo>
                    <a:pt x="32" y="16"/>
                  </a:lnTo>
                  <a:lnTo>
                    <a:pt x="34" y="16"/>
                  </a:lnTo>
                  <a:lnTo>
                    <a:pt x="35" y="15"/>
                  </a:lnTo>
                  <a:lnTo>
                    <a:pt x="36" y="15"/>
                  </a:lnTo>
                  <a:lnTo>
                    <a:pt x="38" y="15"/>
                  </a:lnTo>
                  <a:lnTo>
                    <a:pt x="39" y="15"/>
                  </a:lnTo>
                  <a:lnTo>
                    <a:pt x="40" y="15"/>
                  </a:lnTo>
                  <a:lnTo>
                    <a:pt x="41" y="15"/>
                  </a:lnTo>
                  <a:lnTo>
                    <a:pt x="42" y="0"/>
                  </a:lnTo>
                  <a:lnTo>
                    <a:pt x="41" y="0"/>
                  </a:lnTo>
                  <a:lnTo>
                    <a:pt x="39" y="0"/>
                  </a:lnTo>
                  <a:lnTo>
                    <a:pt x="38" y="0"/>
                  </a:lnTo>
                  <a:lnTo>
                    <a:pt x="37" y="0"/>
                  </a:lnTo>
                  <a:lnTo>
                    <a:pt x="36" y="0"/>
                  </a:lnTo>
                  <a:lnTo>
                    <a:pt x="34" y="0"/>
                  </a:lnTo>
                  <a:lnTo>
                    <a:pt x="33" y="0"/>
                  </a:lnTo>
                  <a:lnTo>
                    <a:pt x="32" y="0"/>
                  </a:lnTo>
                  <a:lnTo>
                    <a:pt x="31" y="0"/>
                  </a:lnTo>
                  <a:lnTo>
                    <a:pt x="29" y="0"/>
                  </a:lnTo>
                  <a:lnTo>
                    <a:pt x="28" y="0"/>
                  </a:lnTo>
                  <a:lnTo>
                    <a:pt x="27" y="0"/>
                  </a:lnTo>
                  <a:lnTo>
                    <a:pt x="25" y="0"/>
                  </a:lnTo>
                  <a:lnTo>
                    <a:pt x="24" y="0"/>
                  </a:lnTo>
                  <a:lnTo>
                    <a:pt x="23" y="1"/>
                  </a:lnTo>
                  <a:lnTo>
                    <a:pt x="22" y="1"/>
                  </a:lnTo>
                  <a:lnTo>
                    <a:pt x="20" y="1"/>
                  </a:lnTo>
                  <a:lnTo>
                    <a:pt x="19" y="1"/>
                  </a:lnTo>
                  <a:lnTo>
                    <a:pt x="17" y="1"/>
                  </a:lnTo>
                  <a:lnTo>
                    <a:pt x="16" y="1"/>
                  </a:lnTo>
                  <a:lnTo>
                    <a:pt x="15" y="1"/>
                  </a:lnTo>
                  <a:lnTo>
                    <a:pt x="14" y="1"/>
                  </a:lnTo>
                  <a:lnTo>
                    <a:pt x="12" y="1"/>
                  </a:lnTo>
                  <a:lnTo>
                    <a:pt x="11" y="1"/>
                  </a:lnTo>
                  <a:lnTo>
                    <a:pt x="10" y="1"/>
                  </a:lnTo>
                  <a:lnTo>
                    <a:pt x="8" y="1"/>
                  </a:lnTo>
                  <a:lnTo>
                    <a:pt x="7" y="1"/>
                  </a:lnTo>
                  <a:lnTo>
                    <a:pt x="6" y="1"/>
                  </a:lnTo>
                  <a:lnTo>
                    <a:pt x="4" y="1"/>
                  </a:lnTo>
                  <a:lnTo>
                    <a:pt x="3" y="2"/>
                  </a:lnTo>
                  <a:lnTo>
                    <a:pt x="2" y="2"/>
                  </a:lnTo>
                  <a:lnTo>
                    <a:pt x="0"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86" name="Freeform 1189"/>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close/>
                </a:path>
              </a:pathLst>
            </a:custGeom>
            <a:solidFill>
              <a:srgbClr val="BF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87" name="Freeform 1190"/>
            <p:cNvSpPr>
              <a:spLocks/>
            </p:cNvSpPr>
            <p:nvPr/>
          </p:nvSpPr>
          <p:spPr bwMode="auto">
            <a:xfrm>
              <a:off x="1459" y="3408"/>
              <a:ext cx="42" cy="17"/>
            </a:xfrm>
            <a:custGeom>
              <a:avLst/>
              <a:gdLst>
                <a:gd name="T0" fmla="*/ 1 w 42"/>
                <a:gd name="T1" fmla="*/ 2 h 17"/>
                <a:gd name="T2" fmla="*/ 1 w 42"/>
                <a:gd name="T3" fmla="*/ 3 h 17"/>
                <a:gd name="T4" fmla="*/ 0 w 42"/>
                <a:gd name="T5" fmla="*/ 4 h 17"/>
                <a:gd name="T6" fmla="*/ 0 w 42"/>
                <a:gd name="T7" fmla="*/ 5 h 17"/>
                <a:gd name="T8" fmla="*/ 0 w 42"/>
                <a:gd name="T9" fmla="*/ 6 h 17"/>
                <a:gd name="T10" fmla="*/ 0 w 42"/>
                <a:gd name="T11" fmla="*/ 7 h 17"/>
                <a:gd name="T12" fmla="*/ 0 w 42"/>
                <a:gd name="T13" fmla="*/ 8 h 17"/>
                <a:gd name="T14" fmla="*/ 0 w 42"/>
                <a:gd name="T15" fmla="*/ 9 h 17"/>
                <a:gd name="T16" fmla="*/ 0 w 42"/>
                <a:gd name="T17" fmla="*/ 10 h 17"/>
                <a:gd name="T18" fmla="*/ 0 w 42"/>
                <a:gd name="T19" fmla="*/ 11 h 17"/>
                <a:gd name="T20" fmla="*/ 0 w 42"/>
                <a:gd name="T21" fmla="*/ 12 h 17"/>
                <a:gd name="T22" fmla="*/ 0 w 42"/>
                <a:gd name="T23" fmla="*/ 13 h 17"/>
                <a:gd name="T24" fmla="*/ 0 w 42"/>
                <a:gd name="T25" fmla="*/ 14 h 17"/>
                <a:gd name="T26" fmla="*/ 1 w 42"/>
                <a:gd name="T27" fmla="*/ 15 h 17"/>
                <a:gd name="T28" fmla="*/ 1 w 42"/>
                <a:gd name="T29" fmla="*/ 16 h 17"/>
                <a:gd name="T30" fmla="*/ 1 w 42"/>
                <a:gd name="T31" fmla="*/ 17 h 17"/>
                <a:gd name="T32" fmla="*/ 41 w 42"/>
                <a:gd name="T33" fmla="*/ 15 h 17"/>
                <a:gd name="T34" fmla="*/ 41 w 42"/>
                <a:gd name="T35" fmla="*/ 14 h 17"/>
                <a:gd name="T36" fmla="*/ 41 w 42"/>
                <a:gd name="T37" fmla="*/ 13 h 17"/>
                <a:gd name="T38" fmla="*/ 41 w 42"/>
                <a:gd name="T39" fmla="*/ 12 h 17"/>
                <a:gd name="T40" fmla="*/ 41 w 42"/>
                <a:gd name="T41" fmla="*/ 11 h 17"/>
                <a:gd name="T42" fmla="*/ 42 w 42"/>
                <a:gd name="T43" fmla="*/ 10 h 17"/>
                <a:gd name="T44" fmla="*/ 42 w 42"/>
                <a:gd name="T45" fmla="*/ 9 h 17"/>
                <a:gd name="T46" fmla="*/ 42 w 42"/>
                <a:gd name="T47" fmla="*/ 8 h 17"/>
                <a:gd name="T48" fmla="*/ 42 w 42"/>
                <a:gd name="T49" fmla="*/ 7 h 17"/>
                <a:gd name="T50" fmla="*/ 42 w 42"/>
                <a:gd name="T51" fmla="*/ 6 h 17"/>
                <a:gd name="T52" fmla="*/ 42 w 42"/>
                <a:gd name="T53" fmla="*/ 5 h 17"/>
                <a:gd name="T54" fmla="*/ 42 w 42"/>
                <a:gd name="T55" fmla="*/ 4 h 17"/>
                <a:gd name="T56" fmla="*/ 41 w 42"/>
                <a:gd name="T57" fmla="*/ 3 h 17"/>
                <a:gd name="T58" fmla="*/ 41 w 42"/>
                <a:gd name="T59" fmla="*/ 2 h 17"/>
                <a:gd name="T60" fmla="*/ 41 w 42"/>
                <a:gd name="T61" fmla="*/ 2 h 17"/>
                <a:gd name="T62" fmla="*/ 41 w 42"/>
                <a:gd name="T63" fmla="*/ 0 h 17"/>
                <a:gd name="T64" fmla="*/ 41 w 42"/>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7">
                  <a:moveTo>
                    <a:pt x="1" y="2"/>
                  </a:moveTo>
                  <a:lnTo>
                    <a:pt x="1" y="2"/>
                  </a:lnTo>
                  <a:lnTo>
                    <a:pt x="1" y="3"/>
                  </a:lnTo>
                  <a:lnTo>
                    <a:pt x="1" y="3"/>
                  </a:lnTo>
                  <a:lnTo>
                    <a:pt x="1" y="4"/>
                  </a:lnTo>
                  <a:lnTo>
                    <a:pt x="0" y="4"/>
                  </a:lnTo>
                  <a:lnTo>
                    <a:pt x="0" y="5"/>
                  </a:lnTo>
                  <a:lnTo>
                    <a:pt x="0" y="5"/>
                  </a:lnTo>
                  <a:lnTo>
                    <a:pt x="0" y="6"/>
                  </a:lnTo>
                  <a:lnTo>
                    <a:pt x="0" y="6"/>
                  </a:lnTo>
                  <a:lnTo>
                    <a:pt x="0" y="7"/>
                  </a:lnTo>
                  <a:lnTo>
                    <a:pt x="0" y="7"/>
                  </a:lnTo>
                  <a:lnTo>
                    <a:pt x="0" y="8"/>
                  </a:lnTo>
                  <a:lnTo>
                    <a:pt x="0" y="8"/>
                  </a:lnTo>
                  <a:lnTo>
                    <a:pt x="0" y="8"/>
                  </a:lnTo>
                  <a:lnTo>
                    <a:pt x="0" y="9"/>
                  </a:lnTo>
                  <a:lnTo>
                    <a:pt x="0" y="10"/>
                  </a:lnTo>
                  <a:lnTo>
                    <a:pt x="0" y="10"/>
                  </a:lnTo>
                  <a:lnTo>
                    <a:pt x="0" y="11"/>
                  </a:lnTo>
                  <a:lnTo>
                    <a:pt x="0" y="11"/>
                  </a:lnTo>
                  <a:lnTo>
                    <a:pt x="0" y="12"/>
                  </a:lnTo>
                  <a:lnTo>
                    <a:pt x="0" y="12"/>
                  </a:lnTo>
                  <a:lnTo>
                    <a:pt x="0" y="13"/>
                  </a:lnTo>
                  <a:lnTo>
                    <a:pt x="0" y="13"/>
                  </a:lnTo>
                  <a:lnTo>
                    <a:pt x="0" y="14"/>
                  </a:lnTo>
                  <a:lnTo>
                    <a:pt x="0" y="14"/>
                  </a:lnTo>
                  <a:lnTo>
                    <a:pt x="0" y="15"/>
                  </a:lnTo>
                  <a:lnTo>
                    <a:pt x="1" y="15"/>
                  </a:lnTo>
                  <a:lnTo>
                    <a:pt x="1" y="15"/>
                  </a:lnTo>
                  <a:lnTo>
                    <a:pt x="1" y="16"/>
                  </a:lnTo>
                  <a:lnTo>
                    <a:pt x="1" y="17"/>
                  </a:lnTo>
                  <a:lnTo>
                    <a:pt x="1" y="17"/>
                  </a:lnTo>
                  <a:lnTo>
                    <a:pt x="1" y="17"/>
                  </a:lnTo>
                  <a:lnTo>
                    <a:pt x="41" y="15"/>
                  </a:lnTo>
                  <a:lnTo>
                    <a:pt x="41" y="15"/>
                  </a:lnTo>
                  <a:lnTo>
                    <a:pt x="41" y="14"/>
                  </a:lnTo>
                  <a:lnTo>
                    <a:pt x="41" y="14"/>
                  </a:lnTo>
                  <a:lnTo>
                    <a:pt x="41" y="13"/>
                  </a:lnTo>
                  <a:lnTo>
                    <a:pt x="41" y="13"/>
                  </a:lnTo>
                  <a:lnTo>
                    <a:pt x="41" y="12"/>
                  </a:lnTo>
                  <a:lnTo>
                    <a:pt x="41" y="12"/>
                  </a:lnTo>
                  <a:lnTo>
                    <a:pt x="41" y="11"/>
                  </a:lnTo>
                  <a:lnTo>
                    <a:pt x="41" y="11"/>
                  </a:lnTo>
                  <a:lnTo>
                    <a:pt x="42" y="10"/>
                  </a:lnTo>
                  <a:lnTo>
                    <a:pt x="42" y="10"/>
                  </a:lnTo>
                  <a:lnTo>
                    <a:pt x="42" y="9"/>
                  </a:lnTo>
                  <a:lnTo>
                    <a:pt x="42" y="9"/>
                  </a:lnTo>
                  <a:lnTo>
                    <a:pt x="42" y="8"/>
                  </a:lnTo>
                  <a:lnTo>
                    <a:pt x="42" y="8"/>
                  </a:lnTo>
                  <a:lnTo>
                    <a:pt x="42" y="7"/>
                  </a:lnTo>
                  <a:lnTo>
                    <a:pt x="42" y="7"/>
                  </a:lnTo>
                  <a:lnTo>
                    <a:pt x="42" y="6"/>
                  </a:lnTo>
                  <a:lnTo>
                    <a:pt x="42" y="6"/>
                  </a:lnTo>
                  <a:lnTo>
                    <a:pt x="42" y="5"/>
                  </a:lnTo>
                  <a:lnTo>
                    <a:pt x="42" y="5"/>
                  </a:lnTo>
                  <a:lnTo>
                    <a:pt x="42" y="4"/>
                  </a:lnTo>
                  <a:lnTo>
                    <a:pt x="42" y="4"/>
                  </a:lnTo>
                  <a:lnTo>
                    <a:pt x="41" y="3"/>
                  </a:lnTo>
                  <a:lnTo>
                    <a:pt x="41" y="3"/>
                  </a:lnTo>
                  <a:lnTo>
                    <a:pt x="41" y="2"/>
                  </a:lnTo>
                  <a:lnTo>
                    <a:pt x="41" y="2"/>
                  </a:lnTo>
                  <a:lnTo>
                    <a:pt x="41" y="2"/>
                  </a:lnTo>
                  <a:lnTo>
                    <a:pt x="41" y="1"/>
                  </a:lnTo>
                  <a:lnTo>
                    <a:pt x="41" y="0"/>
                  </a:lnTo>
                  <a:lnTo>
                    <a:pt x="41" y="0"/>
                  </a:lnTo>
                  <a:lnTo>
                    <a:pt x="41" y="0"/>
                  </a:lnTo>
                  <a:lnTo>
                    <a:pt x="1" y="2"/>
                  </a:lnTo>
                </a:path>
              </a:pathLst>
            </a:custGeom>
            <a:noFill/>
            <a:ln w="31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grpSp>
        <p:nvGrpSpPr>
          <p:cNvPr id="1388" name="Group 1241"/>
          <p:cNvGrpSpPr>
            <a:grpSpLocks noChangeAspect="1"/>
          </p:cNvGrpSpPr>
          <p:nvPr/>
        </p:nvGrpSpPr>
        <p:grpSpPr bwMode="auto">
          <a:xfrm>
            <a:off x="710970" y="4837461"/>
            <a:ext cx="359339" cy="361923"/>
            <a:chOff x="336" y="2967"/>
            <a:chExt cx="456" cy="275"/>
          </a:xfrm>
        </p:grpSpPr>
        <p:sp>
          <p:nvSpPr>
            <p:cNvPr id="1389" name="Freeform 1234"/>
            <p:cNvSpPr>
              <a:spLocks/>
            </p:cNvSpPr>
            <p:nvPr/>
          </p:nvSpPr>
          <p:spPr bwMode="auto">
            <a:xfrm>
              <a:off x="336" y="2967"/>
              <a:ext cx="456" cy="275"/>
            </a:xfrm>
            <a:custGeom>
              <a:avLst/>
              <a:gdLst>
                <a:gd name="T0" fmla="*/ 22 w 456"/>
                <a:gd name="T1" fmla="*/ 272 h 275"/>
                <a:gd name="T2" fmla="*/ 22 w 456"/>
                <a:gd name="T3" fmla="*/ 87 h 275"/>
                <a:gd name="T4" fmla="*/ 313 w 456"/>
                <a:gd name="T5" fmla="*/ 0 h 275"/>
                <a:gd name="T6" fmla="*/ 434 w 456"/>
                <a:gd name="T7" fmla="*/ 32 h 275"/>
                <a:gd name="T8" fmla="*/ 434 w 456"/>
                <a:gd name="T9" fmla="*/ 272 h 275"/>
                <a:gd name="T10" fmla="*/ 456 w 456"/>
                <a:gd name="T11" fmla="*/ 272 h 275"/>
                <a:gd name="T12" fmla="*/ 456 w 456"/>
                <a:gd name="T13" fmla="*/ 275 h 275"/>
                <a:gd name="T14" fmla="*/ 0 w 456"/>
                <a:gd name="T15" fmla="*/ 275 h 275"/>
                <a:gd name="T16" fmla="*/ 0 w 456"/>
                <a:gd name="T17" fmla="*/ 272 h 275"/>
                <a:gd name="T18" fmla="*/ 22 w 456"/>
                <a:gd name="T19" fmla="*/ 2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275">
                  <a:moveTo>
                    <a:pt x="22" y="272"/>
                  </a:moveTo>
                  <a:lnTo>
                    <a:pt x="22" y="87"/>
                  </a:lnTo>
                  <a:lnTo>
                    <a:pt x="313" y="0"/>
                  </a:lnTo>
                  <a:lnTo>
                    <a:pt x="434" y="32"/>
                  </a:lnTo>
                  <a:lnTo>
                    <a:pt x="434" y="272"/>
                  </a:lnTo>
                  <a:lnTo>
                    <a:pt x="456" y="272"/>
                  </a:lnTo>
                  <a:lnTo>
                    <a:pt x="456" y="275"/>
                  </a:lnTo>
                  <a:lnTo>
                    <a:pt x="0" y="275"/>
                  </a:lnTo>
                  <a:lnTo>
                    <a:pt x="0" y="272"/>
                  </a:lnTo>
                  <a:lnTo>
                    <a:pt x="2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90" name="Freeform 1235"/>
            <p:cNvSpPr>
              <a:spLocks/>
            </p:cNvSpPr>
            <p:nvPr/>
          </p:nvSpPr>
          <p:spPr bwMode="auto">
            <a:xfrm>
              <a:off x="364" y="2972"/>
              <a:ext cx="282" cy="267"/>
            </a:xfrm>
            <a:custGeom>
              <a:avLst/>
              <a:gdLst>
                <a:gd name="T0" fmla="*/ 242 w 282"/>
                <a:gd name="T1" fmla="*/ 248 h 267"/>
                <a:gd name="T2" fmla="*/ 242 w 282"/>
                <a:gd name="T3" fmla="*/ 267 h 267"/>
                <a:gd name="T4" fmla="*/ 282 w 282"/>
                <a:gd name="T5" fmla="*/ 267 h 267"/>
                <a:gd name="T6" fmla="*/ 282 w 282"/>
                <a:gd name="T7" fmla="*/ 0 h 267"/>
                <a:gd name="T8" fmla="*/ 0 w 282"/>
                <a:gd name="T9" fmla="*/ 84 h 267"/>
                <a:gd name="T10" fmla="*/ 0 w 282"/>
                <a:gd name="T11" fmla="*/ 267 h 267"/>
                <a:gd name="T12" fmla="*/ 22 w 282"/>
                <a:gd name="T13" fmla="*/ 267 h 267"/>
                <a:gd name="T14" fmla="*/ 22 w 282"/>
                <a:gd name="T15" fmla="*/ 253 h 267"/>
                <a:gd name="T16" fmla="*/ 242 w 282"/>
                <a:gd name="T17" fmla="*/ 24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267">
                  <a:moveTo>
                    <a:pt x="242" y="248"/>
                  </a:moveTo>
                  <a:lnTo>
                    <a:pt x="242" y="267"/>
                  </a:lnTo>
                  <a:lnTo>
                    <a:pt x="282" y="267"/>
                  </a:lnTo>
                  <a:lnTo>
                    <a:pt x="282" y="0"/>
                  </a:lnTo>
                  <a:lnTo>
                    <a:pt x="0" y="84"/>
                  </a:lnTo>
                  <a:lnTo>
                    <a:pt x="0" y="267"/>
                  </a:lnTo>
                  <a:lnTo>
                    <a:pt x="22" y="267"/>
                  </a:lnTo>
                  <a:lnTo>
                    <a:pt x="22" y="253"/>
                  </a:lnTo>
                  <a:lnTo>
                    <a:pt x="242" y="248"/>
                  </a:lnTo>
                  <a:close/>
                </a:path>
              </a:pathLst>
            </a:custGeom>
            <a:solidFill>
              <a:srgbClr val="FFF7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91" name="Freeform 1236"/>
            <p:cNvSpPr>
              <a:spLocks/>
            </p:cNvSpPr>
            <p:nvPr/>
          </p:nvSpPr>
          <p:spPr bwMode="auto">
            <a:xfrm>
              <a:off x="386" y="3177"/>
              <a:ext cx="220" cy="32"/>
            </a:xfrm>
            <a:custGeom>
              <a:avLst/>
              <a:gdLst>
                <a:gd name="T0" fmla="*/ 220 w 220"/>
                <a:gd name="T1" fmla="*/ 21 h 32"/>
                <a:gd name="T2" fmla="*/ 0 w 220"/>
                <a:gd name="T3" fmla="*/ 32 h 32"/>
                <a:gd name="T4" fmla="*/ 0 w 220"/>
                <a:gd name="T5" fmla="*/ 17 h 32"/>
                <a:gd name="T6" fmla="*/ 220 w 220"/>
                <a:gd name="T7" fmla="*/ 0 h 32"/>
                <a:gd name="T8" fmla="*/ 220 w 220"/>
                <a:gd name="T9" fmla="*/ 21 h 32"/>
              </a:gdLst>
              <a:ahLst/>
              <a:cxnLst>
                <a:cxn ang="0">
                  <a:pos x="T0" y="T1"/>
                </a:cxn>
                <a:cxn ang="0">
                  <a:pos x="T2" y="T3"/>
                </a:cxn>
                <a:cxn ang="0">
                  <a:pos x="T4" y="T5"/>
                </a:cxn>
                <a:cxn ang="0">
                  <a:pos x="T6" y="T7"/>
                </a:cxn>
                <a:cxn ang="0">
                  <a:pos x="T8" y="T9"/>
                </a:cxn>
              </a:cxnLst>
              <a:rect l="0" t="0" r="r" b="b"/>
              <a:pathLst>
                <a:path w="220" h="32">
                  <a:moveTo>
                    <a:pt x="220" y="21"/>
                  </a:moveTo>
                  <a:lnTo>
                    <a:pt x="0" y="32"/>
                  </a:lnTo>
                  <a:lnTo>
                    <a:pt x="0" y="17"/>
                  </a:lnTo>
                  <a:lnTo>
                    <a:pt x="220" y="0"/>
                  </a:lnTo>
                  <a:lnTo>
                    <a:pt x="22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92" name="Freeform 1237"/>
            <p:cNvSpPr>
              <a:spLocks/>
            </p:cNvSpPr>
            <p:nvPr/>
          </p:nvSpPr>
          <p:spPr bwMode="auto">
            <a:xfrm>
              <a:off x="386" y="3134"/>
              <a:ext cx="220" cy="43"/>
            </a:xfrm>
            <a:custGeom>
              <a:avLst/>
              <a:gdLst>
                <a:gd name="T0" fmla="*/ 220 w 220"/>
                <a:gd name="T1" fmla="*/ 21 h 43"/>
                <a:gd name="T2" fmla="*/ 0 w 220"/>
                <a:gd name="T3" fmla="*/ 43 h 43"/>
                <a:gd name="T4" fmla="*/ 0 w 220"/>
                <a:gd name="T5" fmla="*/ 28 h 43"/>
                <a:gd name="T6" fmla="*/ 220 w 220"/>
                <a:gd name="T7" fmla="*/ 0 h 43"/>
                <a:gd name="T8" fmla="*/ 220 w 220"/>
                <a:gd name="T9" fmla="*/ 21 h 43"/>
              </a:gdLst>
              <a:ahLst/>
              <a:cxnLst>
                <a:cxn ang="0">
                  <a:pos x="T0" y="T1"/>
                </a:cxn>
                <a:cxn ang="0">
                  <a:pos x="T2" y="T3"/>
                </a:cxn>
                <a:cxn ang="0">
                  <a:pos x="T4" y="T5"/>
                </a:cxn>
                <a:cxn ang="0">
                  <a:pos x="T6" y="T7"/>
                </a:cxn>
                <a:cxn ang="0">
                  <a:pos x="T8" y="T9"/>
                </a:cxn>
              </a:cxnLst>
              <a:rect l="0" t="0" r="r" b="b"/>
              <a:pathLst>
                <a:path w="220" h="43">
                  <a:moveTo>
                    <a:pt x="220" y="21"/>
                  </a:moveTo>
                  <a:lnTo>
                    <a:pt x="0" y="43"/>
                  </a:lnTo>
                  <a:lnTo>
                    <a:pt x="0" y="28"/>
                  </a:lnTo>
                  <a:lnTo>
                    <a:pt x="220" y="0"/>
                  </a:lnTo>
                  <a:lnTo>
                    <a:pt x="22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93" name="Freeform 1238"/>
            <p:cNvSpPr>
              <a:spLocks/>
            </p:cNvSpPr>
            <p:nvPr/>
          </p:nvSpPr>
          <p:spPr bwMode="auto">
            <a:xfrm>
              <a:off x="386" y="3092"/>
              <a:ext cx="220" cy="53"/>
            </a:xfrm>
            <a:custGeom>
              <a:avLst/>
              <a:gdLst>
                <a:gd name="T0" fmla="*/ 220 w 220"/>
                <a:gd name="T1" fmla="*/ 20 h 53"/>
                <a:gd name="T2" fmla="*/ 0 w 220"/>
                <a:gd name="T3" fmla="*/ 53 h 53"/>
                <a:gd name="T4" fmla="*/ 0 w 220"/>
                <a:gd name="T5" fmla="*/ 38 h 53"/>
                <a:gd name="T6" fmla="*/ 220 w 220"/>
                <a:gd name="T7" fmla="*/ 0 h 53"/>
                <a:gd name="T8" fmla="*/ 220 w 220"/>
                <a:gd name="T9" fmla="*/ 20 h 53"/>
              </a:gdLst>
              <a:ahLst/>
              <a:cxnLst>
                <a:cxn ang="0">
                  <a:pos x="T0" y="T1"/>
                </a:cxn>
                <a:cxn ang="0">
                  <a:pos x="T2" y="T3"/>
                </a:cxn>
                <a:cxn ang="0">
                  <a:pos x="T4" y="T5"/>
                </a:cxn>
                <a:cxn ang="0">
                  <a:pos x="T6" y="T7"/>
                </a:cxn>
                <a:cxn ang="0">
                  <a:pos x="T8" y="T9"/>
                </a:cxn>
              </a:cxnLst>
              <a:rect l="0" t="0" r="r" b="b"/>
              <a:pathLst>
                <a:path w="220" h="53">
                  <a:moveTo>
                    <a:pt x="220" y="20"/>
                  </a:moveTo>
                  <a:lnTo>
                    <a:pt x="0" y="53"/>
                  </a:lnTo>
                  <a:lnTo>
                    <a:pt x="0" y="38"/>
                  </a:lnTo>
                  <a:lnTo>
                    <a:pt x="220" y="0"/>
                  </a:lnTo>
                  <a:lnTo>
                    <a:pt x="22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94" name="Freeform 1239"/>
            <p:cNvSpPr>
              <a:spLocks/>
            </p:cNvSpPr>
            <p:nvPr/>
          </p:nvSpPr>
          <p:spPr bwMode="auto">
            <a:xfrm>
              <a:off x="386" y="3049"/>
              <a:ext cx="220" cy="64"/>
            </a:xfrm>
            <a:custGeom>
              <a:avLst/>
              <a:gdLst>
                <a:gd name="T0" fmla="*/ 220 w 220"/>
                <a:gd name="T1" fmla="*/ 21 h 64"/>
                <a:gd name="T2" fmla="*/ 0 w 220"/>
                <a:gd name="T3" fmla="*/ 64 h 64"/>
                <a:gd name="T4" fmla="*/ 0 w 220"/>
                <a:gd name="T5" fmla="*/ 49 h 64"/>
                <a:gd name="T6" fmla="*/ 220 w 220"/>
                <a:gd name="T7" fmla="*/ 0 h 64"/>
                <a:gd name="T8" fmla="*/ 220 w 220"/>
                <a:gd name="T9" fmla="*/ 21 h 64"/>
              </a:gdLst>
              <a:ahLst/>
              <a:cxnLst>
                <a:cxn ang="0">
                  <a:pos x="T0" y="T1"/>
                </a:cxn>
                <a:cxn ang="0">
                  <a:pos x="T2" y="T3"/>
                </a:cxn>
                <a:cxn ang="0">
                  <a:pos x="T4" y="T5"/>
                </a:cxn>
                <a:cxn ang="0">
                  <a:pos x="T6" y="T7"/>
                </a:cxn>
                <a:cxn ang="0">
                  <a:pos x="T8" y="T9"/>
                </a:cxn>
              </a:cxnLst>
              <a:rect l="0" t="0" r="r" b="b"/>
              <a:pathLst>
                <a:path w="220" h="64">
                  <a:moveTo>
                    <a:pt x="220" y="21"/>
                  </a:moveTo>
                  <a:lnTo>
                    <a:pt x="0" y="64"/>
                  </a:lnTo>
                  <a:lnTo>
                    <a:pt x="0" y="49"/>
                  </a:lnTo>
                  <a:lnTo>
                    <a:pt x="220" y="0"/>
                  </a:lnTo>
                  <a:lnTo>
                    <a:pt x="22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95" name="Freeform 1240"/>
            <p:cNvSpPr>
              <a:spLocks/>
            </p:cNvSpPr>
            <p:nvPr/>
          </p:nvSpPr>
          <p:spPr bwMode="auto">
            <a:xfrm>
              <a:off x="386" y="3006"/>
              <a:ext cx="220" cy="76"/>
            </a:xfrm>
            <a:custGeom>
              <a:avLst/>
              <a:gdLst>
                <a:gd name="T0" fmla="*/ 220 w 220"/>
                <a:gd name="T1" fmla="*/ 0 h 76"/>
                <a:gd name="T2" fmla="*/ 220 w 220"/>
                <a:gd name="T3" fmla="*/ 21 h 76"/>
                <a:gd name="T4" fmla="*/ 0 w 220"/>
                <a:gd name="T5" fmla="*/ 76 h 76"/>
                <a:gd name="T6" fmla="*/ 0 w 220"/>
                <a:gd name="T7" fmla="*/ 60 h 76"/>
                <a:gd name="T8" fmla="*/ 220 w 220"/>
                <a:gd name="T9" fmla="*/ 0 h 76"/>
              </a:gdLst>
              <a:ahLst/>
              <a:cxnLst>
                <a:cxn ang="0">
                  <a:pos x="T0" y="T1"/>
                </a:cxn>
                <a:cxn ang="0">
                  <a:pos x="T2" y="T3"/>
                </a:cxn>
                <a:cxn ang="0">
                  <a:pos x="T4" y="T5"/>
                </a:cxn>
                <a:cxn ang="0">
                  <a:pos x="T6" y="T7"/>
                </a:cxn>
                <a:cxn ang="0">
                  <a:pos x="T8" y="T9"/>
                </a:cxn>
              </a:cxnLst>
              <a:rect l="0" t="0" r="r" b="b"/>
              <a:pathLst>
                <a:path w="220" h="76">
                  <a:moveTo>
                    <a:pt x="220" y="0"/>
                  </a:moveTo>
                  <a:lnTo>
                    <a:pt x="220" y="21"/>
                  </a:lnTo>
                  <a:lnTo>
                    <a:pt x="0" y="76"/>
                  </a:lnTo>
                  <a:lnTo>
                    <a:pt x="0" y="60"/>
                  </a:lnTo>
                  <a:lnTo>
                    <a:pt x="2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1396" name="正方形/長方形 1395"/>
          <p:cNvSpPr>
            <a:spLocks noChangeAspect="1"/>
          </p:cNvSpPr>
          <p:nvPr/>
        </p:nvSpPr>
        <p:spPr>
          <a:xfrm>
            <a:off x="4609603" y="5601805"/>
            <a:ext cx="4246243" cy="352048"/>
          </a:xfrm>
          <a:prstGeom prst="rect">
            <a:avLst/>
          </a:prstGeom>
          <a:solidFill>
            <a:schemeClr val="accent3">
              <a:lumMod val="20000"/>
              <a:lumOff val="80000"/>
            </a:schemeClr>
          </a:solidFill>
          <a:ln w="19050">
            <a:solidFill>
              <a:schemeClr val="accent3"/>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79133" marR="0" lvl="0" indent="-79133" algn="l"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住まいの場の支援</a:t>
            </a:r>
            <a:endParaRPr kumimoji="1" lang="en-US" altLang="ja-JP"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397" name="正方形/長方形 1396"/>
          <p:cNvSpPr/>
          <p:nvPr/>
        </p:nvSpPr>
        <p:spPr>
          <a:xfrm>
            <a:off x="2483166" y="5601805"/>
            <a:ext cx="2120880" cy="352048"/>
          </a:xfrm>
          <a:prstGeom prst="rect">
            <a:avLst/>
          </a:prstGeom>
          <a:solidFill>
            <a:schemeClr val="accent3">
              <a:lumMod val="20000"/>
              <a:lumOff val="80000"/>
            </a:schemeClr>
          </a:solidFill>
          <a:ln w="19050">
            <a:solidFill>
              <a:schemeClr val="accent3"/>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79133" marR="0" lvl="0" indent="-79133" algn="l"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外泊・宿泊体験</a:t>
            </a:r>
            <a:endParaRPr kumimoji="1" lang="en-US" altLang="ja-JP"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79133" marR="0" lvl="0" indent="-79133" algn="l"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en-US" altLang="ja-JP"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自宅</a:t>
            </a:r>
            <a:r>
              <a:rPr kumimoji="1" lang="en-US" altLang="ja-JP"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ｱﾊﾟｰﾄ</a:t>
            </a:r>
            <a:r>
              <a:rPr kumimoji="1" lang="en-US" altLang="ja-JP"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ｸﾞﾙｰﾌﾟﾎｰﾑ等</a:t>
            </a:r>
            <a:r>
              <a:rPr kumimoji="1" lang="en-US" altLang="ja-JP"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grpSp>
        <p:nvGrpSpPr>
          <p:cNvPr id="1398" name="Group 1209"/>
          <p:cNvGrpSpPr>
            <a:grpSpLocks noChangeAspect="1"/>
          </p:cNvGrpSpPr>
          <p:nvPr/>
        </p:nvGrpSpPr>
        <p:grpSpPr bwMode="auto">
          <a:xfrm>
            <a:off x="2280693" y="5573753"/>
            <a:ext cx="570406" cy="373610"/>
            <a:chOff x="1503" y="3457"/>
            <a:chExt cx="275" cy="207"/>
          </a:xfrm>
        </p:grpSpPr>
        <p:sp>
          <p:nvSpPr>
            <p:cNvPr id="1399" name="Freeform 1195"/>
            <p:cNvSpPr>
              <a:spLocks/>
            </p:cNvSpPr>
            <p:nvPr/>
          </p:nvSpPr>
          <p:spPr bwMode="auto">
            <a:xfrm>
              <a:off x="1518" y="3479"/>
              <a:ext cx="247" cy="175"/>
            </a:xfrm>
            <a:custGeom>
              <a:avLst/>
              <a:gdLst>
                <a:gd name="T0" fmla="*/ 0 w 247"/>
                <a:gd name="T1" fmla="*/ 114 h 175"/>
                <a:gd name="T2" fmla="*/ 2 w 247"/>
                <a:gd name="T3" fmla="*/ 134 h 175"/>
                <a:gd name="T4" fmla="*/ 46 w 247"/>
                <a:gd name="T5" fmla="*/ 175 h 175"/>
                <a:gd name="T6" fmla="*/ 238 w 247"/>
                <a:gd name="T7" fmla="*/ 172 h 175"/>
                <a:gd name="T8" fmla="*/ 238 w 247"/>
                <a:gd name="T9" fmla="*/ 118 h 175"/>
                <a:gd name="T10" fmla="*/ 247 w 247"/>
                <a:gd name="T11" fmla="*/ 118 h 175"/>
                <a:gd name="T12" fmla="*/ 221 w 247"/>
                <a:gd name="T13" fmla="*/ 47 h 175"/>
                <a:gd name="T14" fmla="*/ 190 w 247"/>
                <a:gd name="T15" fmla="*/ 39 h 175"/>
                <a:gd name="T16" fmla="*/ 173 w 247"/>
                <a:gd name="T17" fmla="*/ 0 h 175"/>
                <a:gd name="T18" fmla="*/ 147 w 247"/>
                <a:gd name="T19" fmla="*/ 9 h 175"/>
                <a:gd name="T20" fmla="*/ 96 w 247"/>
                <a:gd name="T21" fmla="*/ 12 h 175"/>
                <a:gd name="T22" fmla="*/ 76 w 247"/>
                <a:gd name="T23" fmla="*/ 22 h 175"/>
                <a:gd name="T24" fmla="*/ 66 w 247"/>
                <a:gd name="T25" fmla="*/ 54 h 175"/>
                <a:gd name="T26" fmla="*/ 53 w 247"/>
                <a:gd name="T27" fmla="*/ 87 h 175"/>
                <a:gd name="T28" fmla="*/ 38 w 247"/>
                <a:gd name="T29" fmla="*/ 107 h 175"/>
                <a:gd name="T30" fmla="*/ 0 w 247"/>
                <a:gd name="T31" fmla="*/ 114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175">
                  <a:moveTo>
                    <a:pt x="0" y="114"/>
                  </a:moveTo>
                  <a:lnTo>
                    <a:pt x="2" y="134"/>
                  </a:lnTo>
                  <a:lnTo>
                    <a:pt x="46" y="175"/>
                  </a:lnTo>
                  <a:lnTo>
                    <a:pt x="238" y="172"/>
                  </a:lnTo>
                  <a:lnTo>
                    <a:pt x="238" y="118"/>
                  </a:lnTo>
                  <a:lnTo>
                    <a:pt x="247" y="118"/>
                  </a:lnTo>
                  <a:lnTo>
                    <a:pt x="221" y="47"/>
                  </a:lnTo>
                  <a:lnTo>
                    <a:pt x="190" y="39"/>
                  </a:lnTo>
                  <a:lnTo>
                    <a:pt x="173" y="0"/>
                  </a:lnTo>
                  <a:lnTo>
                    <a:pt x="147" y="9"/>
                  </a:lnTo>
                  <a:lnTo>
                    <a:pt x="96" y="12"/>
                  </a:lnTo>
                  <a:lnTo>
                    <a:pt x="76" y="22"/>
                  </a:lnTo>
                  <a:lnTo>
                    <a:pt x="66" y="54"/>
                  </a:lnTo>
                  <a:lnTo>
                    <a:pt x="53" y="87"/>
                  </a:lnTo>
                  <a:lnTo>
                    <a:pt x="38" y="107"/>
                  </a:lnTo>
                  <a:lnTo>
                    <a:pt x="0" y="114"/>
                  </a:lnTo>
                  <a:close/>
                </a:path>
              </a:pathLst>
            </a:custGeom>
            <a:solidFill>
              <a:srgbClr val="D3CE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00" name="Freeform 1196"/>
            <p:cNvSpPr>
              <a:spLocks/>
            </p:cNvSpPr>
            <p:nvPr/>
          </p:nvSpPr>
          <p:spPr bwMode="auto">
            <a:xfrm>
              <a:off x="1503" y="3457"/>
              <a:ext cx="275" cy="147"/>
            </a:xfrm>
            <a:custGeom>
              <a:avLst/>
              <a:gdLst>
                <a:gd name="T0" fmla="*/ 253 w 275"/>
                <a:gd name="T1" fmla="*/ 147 h 147"/>
                <a:gd name="T2" fmla="*/ 253 w 275"/>
                <a:gd name="T3" fmla="*/ 140 h 147"/>
                <a:gd name="T4" fmla="*/ 262 w 275"/>
                <a:gd name="T5" fmla="*/ 140 h 147"/>
                <a:gd name="T6" fmla="*/ 238 w 275"/>
                <a:gd name="T7" fmla="*/ 78 h 147"/>
                <a:gd name="T8" fmla="*/ 206 w 275"/>
                <a:gd name="T9" fmla="*/ 139 h 147"/>
                <a:gd name="T10" fmla="*/ 152 w 275"/>
                <a:gd name="T11" fmla="*/ 139 h 147"/>
                <a:gd name="T12" fmla="*/ 198 w 275"/>
                <a:gd name="T13" fmla="*/ 53 h 147"/>
                <a:gd name="T14" fmla="*/ 190 w 275"/>
                <a:gd name="T15" fmla="*/ 31 h 147"/>
                <a:gd name="T16" fmla="*/ 144 w 275"/>
                <a:gd name="T17" fmla="*/ 117 h 147"/>
                <a:gd name="T18" fmla="*/ 65 w 275"/>
                <a:gd name="T19" fmla="*/ 117 h 147"/>
                <a:gd name="T20" fmla="*/ 65 w 275"/>
                <a:gd name="T21" fmla="*/ 139 h 147"/>
                <a:gd name="T22" fmla="*/ 0 w 275"/>
                <a:gd name="T23" fmla="*/ 139 h 147"/>
                <a:gd name="T24" fmla="*/ 36 w 275"/>
                <a:gd name="T25" fmla="*/ 76 h 147"/>
                <a:gd name="T26" fmla="*/ 70 w 275"/>
                <a:gd name="T27" fmla="*/ 76 h 147"/>
                <a:gd name="T28" fmla="*/ 106 w 275"/>
                <a:gd name="T29" fmla="*/ 13 h 147"/>
                <a:gd name="T30" fmla="*/ 135 w 275"/>
                <a:gd name="T31" fmla="*/ 13 h 147"/>
                <a:gd name="T32" fmla="*/ 135 w 275"/>
                <a:gd name="T33" fmla="*/ 6 h 147"/>
                <a:gd name="T34" fmla="*/ 131 w 275"/>
                <a:gd name="T35" fmla="*/ 6 h 147"/>
                <a:gd name="T36" fmla="*/ 131 w 275"/>
                <a:gd name="T37" fmla="*/ 0 h 147"/>
                <a:gd name="T38" fmla="*/ 155 w 275"/>
                <a:gd name="T39" fmla="*/ 0 h 147"/>
                <a:gd name="T40" fmla="*/ 155 w 275"/>
                <a:gd name="T41" fmla="*/ 25 h 147"/>
                <a:gd name="T42" fmla="*/ 162 w 275"/>
                <a:gd name="T43" fmla="*/ 13 h 147"/>
                <a:gd name="T44" fmla="*/ 192 w 275"/>
                <a:gd name="T45" fmla="*/ 13 h 147"/>
                <a:gd name="T46" fmla="*/ 207 w 275"/>
                <a:gd name="T47" fmla="*/ 52 h 147"/>
                <a:gd name="T48" fmla="*/ 237 w 275"/>
                <a:gd name="T49" fmla="*/ 52 h 147"/>
                <a:gd name="T50" fmla="*/ 275 w 275"/>
                <a:gd name="T51" fmla="*/ 147 h 147"/>
                <a:gd name="T52" fmla="*/ 253 w 275"/>
                <a:gd name="T5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5" h="147">
                  <a:moveTo>
                    <a:pt x="253" y="147"/>
                  </a:moveTo>
                  <a:lnTo>
                    <a:pt x="253" y="140"/>
                  </a:lnTo>
                  <a:lnTo>
                    <a:pt x="262" y="140"/>
                  </a:lnTo>
                  <a:lnTo>
                    <a:pt x="238" y="78"/>
                  </a:lnTo>
                  <a:lnTo>
                    <a:pt x="206" y="139"/>
                  </a:lnTo>
                  <a:lnTo>
                    <a:pt x="152" y="139"/>
                  </a:lnTo>
                  <a:lnTo>
                    <a:pt x="198" y="53"/>
                  </a:lnTo>
                  <a:lnTo>
                    <a:pt x="190" y="31"/>
                  </a:lnTo>
                  <a:lnTo>
                    <a:pt x="144" y="117"/>
                  </a:lnTo>
                  <a:lnTo>
                    <a:pt x="65" y="117"/>
                  </a:lnTo>
                  <a:lnTo>
                    <a:pt x="65" y="139"/>
                  </a:lnTo>
                  <a:lnTo>
                    <a:pt x="0" y="139"/>
                  </a:lnTo>
                  <a:lnTo>
                    <a:pt x="36" y="76"/>
                  </a:lnTo>
                  <a:lnTo>
                    <a:pt x="70" y="76"/>
                  </a:lnTo>
                  <a:lnTo>
                    <a:pt x="106" y="13"/>
                  </a:lnTo>
                  <a:lnTo>
                    <a:pt x="135" y="13"/>
                  </a:lnTo>
                  <a:lnTo>
                    <a:pt x="135" y="6"/>
                  </a:lnTo>
                  <a:lnTo>
                    <a:pt x="131" y="6"/>
                  </a:lnTo>
                  <a:lnTo>
                    <a:pt x="131" y="0"/>
                  </a:lnTo>
                  <a:lnTo>
                    <a:pt x="155" y="0"/>
                  </a:lnTo>
                  <a:lnTo>
                    <a:pt x="155" y="25"/>
                  </a:lnTo>
                  <a:lnTo>
                    <a:pt x="162" y="13"/>
                  </a:lnTo>
                  <a:lnTo>
                    <a:pt x="192" y="13"/>
                  </a:lnTo>
                  <a:lnTo>
                    <a:pt x="207" y="52"/>
                  </a:lnTo>
                  <a:lnTo>
                    <a:pt x="237" y="52"/>
                  </a:lnTo>
                  <a:lnTo>
                    <a:pt x="275" y="147"/>
                  </a:lnTo>
                  <a:lnTo>
                    <a:pt x="253" y="147"/>
                  </a:lnTo>
                  <a:close/>
                </a:path>
              </a:pathLst>
            </a:custGeom>
            <a:solidFill>
              <a:srgbClr val="8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01" name="Freeform 1197"/>
            <p:cNvSpPr>
              <a:spLocks/>
            </p:cNvSpPr>
            <p:nvPr/>
          </p:nvSpPr>
          <p:spPr bwMode="auto">
            <a:xfrm>
              <a:off x="1634" y="3498"/>
              <a:ext cx="32" cy="43"/>
            </a:xfrm>
            <a:custGeom>
              <a:avLst/>
              <a:gdLst>
                <a:gd name="T0" fmla="*/ 14 w 32"/>
                <a:gd name="T1" fmla="*/ 43 h 43"/>
                <a:gd name="T2" fmla="*/ 32 w 32"/>
                <a:gd name="T3" fmla="*/ 9 h 43"/>
                <a:gd name="T4" fmla="*/ 14 w 32"/>
                <a:gd name="T5" fmla="*/ 9 h 43"/>
                <a:gd name="T6" fmla="*/ 6 w 32"/>
                <a:gd name="T7" fmla="*/ 0 h 43"/>
                <a:gd name="T8" fmla="*/ 0 w 32"/>
                <a:gd name="T9" fmla="*/ 9 h 43"/>
                <a:gd name="T10" fmla="*/ 0 w 32"/>
                <a:gd name="T11" fmla="*/ 43 h 43"/>
                <a:gd name="T12" fmla="*/ 14 w 3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32" h="43">
                  <a:moveTo>
                    <a:pt x="14" y="43"/>
                  </a:moveTo>
                  <a:lnTo>
                    <a:pt x="32" y="9"/>
                  </a:lnTo>
                  <a:lnTo>
                    <a:pt x="14" y="9"/>
                  </a:lnTo>
                  <a:lnTo>
                    <a:pt x="6" y="0"/>
                  </a:lnTo>
                  <a:lnTo>
                    <a:pt x="0" y="9"/>
                  </a:lnTo>
                  <a:lnTo>
                    <a:pt x="0" y="43"/>
                  </a:lnTo>
                  <a:lnTo>
                    <a:pt x="14" y="43"/>
                  </a:lnTo>
                  <a:close/>
                </a:path>
              </a:pathLst>
            </a:custGeom>
            <a:solidFill>
              <a:srgbClr val="D3CE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02" name="Freeform 1198"/>
            <p:cNvSpPr>
              <a:spLocks/>
            </p:cNvSpPr>
            <p:nvPr/>
          </p:nvSpPr>
          <p:spPr bwMode="auto">
            <a:xfrm>
              <a:off x="1689" y="3538"/>
              <a:ext cx="30" cy="38"/>
            </a:xfrm>
            <a:custGeom>
              <a:avLst/>
              <a:gdLst>
                <a:gd name="T0" fmla="*/ 15 w 30"/>
                <a:gd name="T1" fmla="*/ 38 h 38"/>
                <a:gd name="T2" fmla="*/ 30 w 30"/>
                <a:gd name="T3" fmla="*/ 9 h 38"/>
                <a:gd name="T4" fmla="*/ 14 w 30"/>
                <a:gd name="T5" fmla="*/ 9 h 38"/>
                <a:gd name="T6" fmla="*/ 7 w 30"/>
                <a:gd name="T7" fmla="*/ 0 h 38"/>
                <a:gd name="T8" fmla="*/ 0 w 30"/>
                <a:gd name="T9" fmla="*/ 9 h 38"/>
                <a:gd name="T10" fmla="*/ 1 w 30"/>
                <a:gd name="T11" fmla="*/ 38 h 38"/>
                <a:gd name="T12" fmla="*/ 15 w 30"/>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30" h="38">
                  <a:moveTo>
                    <a:pt x="15" y="38"/>
                  </a:moveTo>
                  <a:lnTo>
                    <a:pt x="30" y="9"/>
                  </a:lnTo>
                  <a:lnTo>
                    <a:pt x="14" y="9"/>
                  </a:lnTo>
                  <a:lnTo>
                    <a:pt x="7" y="0"/>
                  </a:lnTo>
                  <a:lnTo>
                    <a:pt x="0" y="9"/>
                  </a:lnTo>
                  <a:lnTo>
                    <a:pt x="1" y="38"/>
                  </a:lnTo>
                  <a:lnTo>
                    <a:pt x="15" y="38"/>
                  </a:lnTo>
                  <a:close/>
                </a:path>
              </a:pathLst>
            </a:custGeom>
            <a:solidFill>
              <a:srgbClr val="D3CE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03" name="Freeform 1199"/>
            <p:cNvSpPr>
              <a:spLocks/>
            </p:cNvSpPr>
            <p:nvPr/>
          </p:nvSpPr>
          <p:spPr bwMode="auto">
            <a:xfrm>
              <a:off x="1595" y="3498"/>
              <a:ext cx="32" cy="43"/>
            </a:xfrm>
            <a:custGeom>
              <a:avLst/>
              <a:gdLst>
                <a:gd name="T0" fmla="*/ 14 w 32"/>
                <a:gd name="T1" fmla="*/ 43 h 43"/>
                <a:gd name="T2" fmla="*/ 32 w 32"/>
                <a:gd name="T3" fmla="*/ 9 h 43"/>
                <a:gd name="T4" fmla="*/ 14 w 32"/>
                <a:gd name="T5" fmla="*/ 9 h 43"/>
                <a:gd name="T6" fmla="*/ 7 w 32"/>
                <a:gd name="T7" fmla="*/ 0 h 43"/>
                <a:gd name="T8" fmla="*/ 0 w 32"/>
                <a:gd name="T9" fmla="*/ 9 h 43"/>
                <a:gd name="T10" fmla="*/ 0 w 32"/>
                <a:gd name="T11" fmla="*/ 43 h 43"/>
                <a:gd name="T12" fmla="*/ 14 w 3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32" h="43">
                  <a:moveTo>
                    <a:pt x="14" y="43"/>
                  </a:moveTo>
                  <a:lnTo>
                    <a:pt x="32" y="9"/>
                  </a:lnTo>
                  <a:lnTo>
                    <a:pt x="14" y="9"/>
                  </a:lnTo>
                  <a:lnTo>
                    <a:pt x="7" y="0"/>
                  </a:lnTo>
                  <a:lnTo>
                    <a:pt x="0" y="9"/>
                  </a:lnTo>
                  <a:lnTo>
                    <a:pt x="0" y="43"/>
                  </a:lnTo>
                  <a:lnTo>
                    <a:pt x="14" y="43"/>
                  </a:lnTo>
                  <a:close/>
                </a:path>
              </a:pathLst>
            </a:custGeom>
            <a:solidFill>
              <a:srgbClr val="D3CE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04" name="Freeform 1200"/>
            <p:cNvSpPr>
              <a:spLocks/>
            </p:cNvSpPr>
            <p:nvPr/>
          </p:nvSpPr>
          <p:spPr bwMode="auto">
            <a:xfrm>
              <a:off x="1536" y="3543"/>
              <a:ext cx="28" cy="34"/>
            </a:xfrm>
            <a:custGeom>
              <a:avLst/>
              <a:gdLst>
                <a:gd name="T0" fmla="*/ 14 w 28"/>
                <a:gd name="T1" fmla="*/ 34 h 34"/>
                <a:gd name="T2" fmla="*/ 28 w 28"/>
                <a:gd name="T3" fmla="*/ 9 h 34"/>
                <a:gd name="T4" fmla="*/ 14 w 28"/>
                <a:gd name="T5" fmla="*/ 9 h 34"/>
                <a:gd name="T6" fmla="*/ 7 w 28"/>
                <a:gd name="T7" fmla="*/ 0 h 34"/>
                <a:gd name="T8" fmla="*/ 0 w 28"/>
                <a:gd name="T9" fmla="*/ 9 h 34"/>
                <a:gd name="T10" fmla="*/ 0 w 28"/>
                <a:gd name="T11" fmla="*/ 34 h 34"/>
                <a:gd name="T12" fmla="*/ 14 w 28"/>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8" h="34">
                  <a:moveTo>
                    <a:pt x="14" y="34"/>
                  </a:moveTo>
                  <a:lnTo>
                    <a:pt x="28" y="9"/>
                  </a:lnTo>
                  <a:lnTo>
                    <a:pt x="14" y="9"/>
                  </a:lnTo>
                  <a:lnTo>
                    <a:pt x="7" y="0"/>
                  </a:lnTo>
                  <a:lnTo>
                    <a:pt x="0" y="9"/>
                  </a:lnTo>
                  <a:lnTo>
                    <a:pt x="0" y="34"/>
                  </a:lnTo>
                  <a:lnTo>
                    <a:pt x="14" y="34"/>
                  </a:lnTo>
                  <a:close/>
                </a:path>
              </a:pathLst>
            </a:custGeom>
            <a:solidFill>
              <a:srgbClr val="D3CE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05" name="Rectangle 1201"/>
            <p:cNvSpPr>
              <a:spLocks noChangeArrowheads="1"/>
            </p:cNvSpPr>
            <p:nvPr/>
          </p:nvSpPr>
          <p:spPr bwMode="auto">
            <a:xfrm>
              <a:off x="1526" y="3619"/>
              <a:ext cx="9" cy="8"/>
            </a:xfrm>
            <a:prstGeom prst="rect">
              <a:avLst/>
            </a:prstGeom>
            <a:solidFill>
              <a:srgbClr val="007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06" name="Rectangle 1202"/>
            <p:cNvSpPr>
              <a:spLocks noChangeArrowheads="1"/>
            </p:cNvSpPr>
            <p:nvPr/>
          </p:nvSpPr>
          <p:spPr bwMode="auto">
            <a:xfrm>
              <a:off x="1539" y="3619"/>
              <a:ext cx="8" cy="8"/>
            </a:xfrm>
            <a:prstGeom prst="rect">
              <a:avLst/>
            </a:prstGeom>
            <a:solidFill>
              <a:srgbClr val="007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07" name="Rectangle 1203"/>
            <p:cNvSpPr>
              <a:spLocks noChangeArrowheads="1"/>
            </p:cNvSpPr>
            <p:nvPr/>
          </p:nvSpPr>
          <p:spPr bwMode="auto">
            <a:xfrm>
              <a:off x="1551" y="3619"/>
              <a:ext cx="9" cy="8"/>
            </a:xfrm>
            <a:prstGeom prst="rect">
              <a:avLst/>
            </a:prstGeom>
            <a:solidFill>
              <a:srgbClr val="007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08" name="Freeform 1204"/>
            <p:cNvSpPr>
              <a:spLocks/>
            </p:cNvSpPr>
            <p:nvPr/>
          </p:nvSpPr>
          <p:spPr bwMode="auto">
            <a:xfrm>
              <a:off x="1519" y="3606"/>
              <a:ext cx="231" cy="58"/>
            </a:xfrm>
            <a:custGeom>
              <a:avLst/>
              <a:gdLst>
                <a:gd name="T0" fmla="*/ 215 w 231"/>
                <a:gd name="T1" fmla="*/ 58 h 58"/>
                <a:gd name="T2" fmla="*/ 0 w 231"/>
                <a:gd name="T3" fmla="*/ 58 h 58"/>
                <a:gd name="T4" fmla="*/ 0 w 231"/>
                <a:gd name="T5" fmla="*/ 2 h 58"/>
                <a:gd name="T6" fmla="*/ 48 w 231"/>
                <a:gd name="T7" fmla="*/ 2 h 58"/>
                <a:gd name="T8" fmla="*/ 48 w 231"/>
                <a:gd name="T9" fmla="*/ 45 h 58"/>
                <a:gd name="T10" fmla="*/ 83 w 231"/>
                <a:gd name="T11" fmla="*/ 46 h 58"/>
                <a:gd name="T12" fmla="*/ 83 w 231"/>
                <a:gd name="T13" fmla="*/ 22 h 58"/>
                <a:gd name="T14" fmla="*/ 83 w 231"/>
                <a:gd name="T15" fmla="*/ 0 h 58"/>
                <a:gd name="T16" fmla="*/ 100 w 231"/>
                <a:gd name="T17" fmla="*/ 0 h 58"/>
                <a:gd name="T18" fmla="*/ 100 w 231"/>
                <a:gd name="T19" fmla="*/ 22 h 58"/>
                <a:gd name="T20" fmla="*/ 100 w 231"/>
                <a:gd name="T21" fmla="*/ 45 h 58"/>
                <a:gd name="T22" fmla="*/ 231 w 231"/>
                <a:gd name="T23" fmla="*/ 45 h 58"/>
                <a:gd name="T24" fmla="*/ 215 w 231"/>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1" h="58">
                  <a:moveTo>
                    <a:pt x="215" y="58"/>
                  </a:moveTo>
                  <a:lnTo>
                    <a:pt x="0" y="58"/>
                  </a:lnTo>
                  <a:lnTo>
                    <a:pt x="0" y="2"/>
                  </a:lnTo>
                  <a:lnTo>
                    <a:pt x="48" y="2"/>
                  </a:lnTo>
                  <a:lnTo>
                    <a:pt x="48" y="45"/>
                  </a:lnTo>
                  <a:lnTo>
                    <a:pt x="83" y="46"/>
                  </a:lnTo>
                  <a:lnTo>
                    <a:pt x="83" y="22"/>
                  </a:lnTo>
                  <a:lnTo>
                    <a:pt x="83" y="0"/>
                  </a:lnTo>
                  <a:lnTo>
                    <a:pt x="100" y="0"/>
                  </a:lnTo>
                  <a:lnTo>
                    <a:pt x="100" y="22"/>
                  </a:lnTo>
                  <a:lnTo>
                    <a:pt x="100" y="45"/>
                  </a:lnTo>
                  <a:lnTo>
                    <a:pt x="231" y="45"/>
                  </a:lnTo>
                  <a:lnTo>
                    <a:pt x="215" y="58"/>
                  </a:lnTo>
                  <a:close/>
                </a:path>
              </a:pathLst>
            </a:custGeom>
            <a:solidFill>
              <a:srgbClr val="8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09" name="Freeform 1205"/>
            <p:cNvSpPr>
              <a:spLocks/>
            </p:cNvSpPr>
            <p:nvPr/>
          </p:nvSpPr>
          <p:spPr bwMode="auto">
            <a:xfrm>
              <a:off x="1578" y="3594"/>
              <a:ext cx="14" cy="44"/>
            </a:xfrm>
            <a:custGeom>
              <a:avLst/>
              <a:gdLst>
                <a:gd name="T0" fmla="*/ 14 w 14"/>
                <a:gd name="T1" fmla="*/ 22 h 44"/>
                <a:gd name="T2" fmla="*/ 14 w 14"/>
                <a:gd name="T3" fmla="*/ 44 h 44"/>
                <a:gd name="T4" fmla="*/ 0 w 14"/>
                <a:gd name="T5" fmla="*/ 44 h 44"/>
                <a:gd name="T6" fmla="*/ 0 w 14"/>
                <a:gd name="T7" fmla="*/ 0 h 44"/>
                <a:gd name="T8" fmla="*/ 14 w 14"/>
                <a:gd name="T9" fmla="*/ 0 h 44"/>
                <a:gd name="T10" fmla="*/ 14 w 14"/>
                <a:gd name="T11" fmla="*/ 22 h 44"/>
              </a:gdLst>
              <a:ahLst/>
              <a:cxnLst>
                <a:cxn ang="0">
                  <a:pos x="T0" y="T1"/>
                </a:cxn>
                <a:cxn ang="0">
                  <a:pos x="T2" y="T3"/>
                </a:cxn>
                <a:cxn ang="0">
                  <a:pos x="T4" y="T5"/>
                </a:cxn>
                <a:cxn ang="0">
                  <a:pos x="T6" y="T7"/>
                </a:cxn>
                <a:cxn ang="0">
                  <a:pos x="T8" y="T9"/>
                </a:cxn>
                <a:cxn ang="0">
                  <a:pos x="T10" y="T11"/>
                </a:cxn>
              </a:cxnLst>
              <a:rect l="0" t="0" r="r" b="b"/>
              <a:pathLst>
                <a:path w="14" h="44">
                  <a:moveTo>
                    <a:pt x="14" y="22"/>
                  </a:moveTo>
                  <a:lnTo>
                    <a:pt x="14" y="44"/>
                  </a:lnTo>
                  <a:lnTo>
                    <a:pt x="0" y="44"/>
                  </a:lnTo>
                  <a:lnTo>
                    <a:pt x="0" y="0"/>
                  </a:lnTo>
                  <a:lnTo>
                    <a:pt x="14" y="0"/>
                  </a:lnTo>
                  <a:lnTo>
                    <a:pt x="14" y="22"/>
                  </a:lnTo>
                  <a:close/>
                </a:path>
              </a:pathLst>
            </a:custGeom>
            <a:solidFill>
              <a:srgbClr val="3FD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10" name="Freeform 1206"/>
            <p:cNvSpPr>
              <a:spLocks/>
            </p:cNvSpPr>
            <p:nvPr/>
          </p:nvSpPr>
          <p:spPr bwMode="auto">
            <a:xfrm>
              <a:off x="1721" y="3612"/>
              <a:ext cx="24" cy="24"/>
            </a:xfrm>
            <a:custGeom>
              <a:avLst/>
              <a:gdLst>
                <a:gd name="T0" fmla="*/ 24 w 24"/>
                <a:gd name="T1" fmla="*/ 10 h 24"/>
                <a:gd name="T2" fmla="*/ 24 w 24"/>
                <a:gd name="T3" fmla="*/ 24 h 24"/>
                <a:gd name="T4" fmla="*/ 0 w 24"/>
                <a:gd name="T5" fmla="*/ 24 h 24"/>
                <a:gd name="T6" fmla="*/ 0 w 24"/>
                <a:gd name="T7" fmla="*/ 12 h 24"/>
                <a:gd name="T8" fmla="*/ 0 w 24"/>
                <a:gd name="T9" fmla="*/ 12 h 24"/>
                <a:gd name="T10" fmla="*/ 0 w 24"/>
                <a:gd name="T11" fmla="*/ 0 h 24"/>
                <a:gd name="T12" fmla="*/ 24 w 24"/>
                <a:gd name="T13" fmla="*/ 0 h 24"/>
                <a:gd name="T14" fmla="*/ 24 w 24"/>
                <a:gd name="T15" fmla="*/ 1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4">
                  <a:moveTo>
                    <a:pt x="24" y="10"/>
                  </a:moveTo>
                  <a:lnTo>
                    <a:pt x="24" y="24"/>
                  </a:lnTo>
                  <a:lnTo>
                    <a:pt x="0" y="24"/>
                  </a:lnTo>
                  <a:lnTo>
                    <a:pt x="0" y="12"/>
                  </a:lnTo>
                  <a:lnTo>
                    <a:pt x="0" y="12"/>
                  </a:lnTo>
                  <a:lnTo>
                    <a:pt x="0" y="0"/>
                  </a:lnTo>
                  <a:lnTo>
                    <a:pt x="24" y="0"/>
                  </a:lnTo>
                  <a:lnTo>
                    <a:pt x="24" y="10"/>
                  </a:lnTo>
                  <a:close/>
                </a:path>
              </a:pathLst>
            </a:custGeom>
            <a:solidFill>
              <a:srgbClr val="3FD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11" name="Freeform 1207"/>
            <p:cNvSpPr>
              <a:spLocks/>
            </p:cNvSpPr>
            <p:nvPr/>
          </p:nvSpPr>
          <p:spPr bwMode="auto">
            <a:xfrm>
              <a:off x="1662" y="3610"/>
              <a:ext cx="41" cy="23"/>
            </a:xfrm>
            <a:custGeom>
              <a:avLst/>
              <a:gdLst>
                <a:gd name="T0" fmla="*/ 41 w 41"/>
                <a:gd name="T1" fmla="*/ 13 h 23"/>
                <a:gd name="T2" fmla="*/ 41 w 41"/>
                <a:gd name="T3" fmla="*/ 13 h 23"/>
                <a:gd name="T4" fmla="*/ 41 w 41"/>
                <a:gd name="T5" fmla="*/ 23 h 23"/>
                <a:gd name="T6" fmla="*/ 0 w 41"/>
                <a:gd name="T7" fmla="*/ 23 h 23"/>
                <a:gd name="T8" fmla="*/ 0 w 41"/>
                <a:gd name="T9" fmla="*/ 10 h 23"/>
                <a:gd name="T10" fmla="*/ 0 w 41"/>
                <a:gd name="T11" fmla="*/ 0 h 23"/>
                <a:gd name="T12" fmla="*/ 41 w 41"/>
                <a:gd name="T13" fmla="*/ 0 h 23"/>
                <a:gd name="T14" fmla="*/ 41 w 41"/>
                <a:gd name="T15" fmla="*/ 1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3">
                  <a:moveTo>
                    <a:pt x="41" y="13"/>
                  </a:moveTo>
                  <a:lnTo>
                    <a:pt x="41" y="13"/>
                  </a:lnTo>
                  <a:lnTo>
                    <a:pt x="41" y="23"/>
                  </a:lnTo>
                  <a:lnTo>
                    <a:pt x="0" y="23"/>
                  </a:lnTo>
                  <a:lnTo>
                    <a:pt x="0" y="10"/>
                  </a:lnTo>
                  <a:lnTo>
                    <a:pt x="0" y="0"/>
                  </a:lnTo>
                  <a:lnTo>
                    <a:pt x="41" y="0"/>
                  </a:lnTo>
                  <a:lnTo>
                    <a:pt x="41" y="13"/>
                  </a:lnTo>
                  <a:close/>
                </a:path>
              </a:pathLst>
            </a:custGeom>
            <a:solidFill>
              <a:srgbClr val="3FD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12" name="Freeform 1208"/>
            <p:cNvSpPr>
              <a:spLocks/>
            </p:cNvSpPr>
            <p:nvPr/>
          </p:nvSpPr>
          <p:spPr bwMode="auto">
            <a:xfrm>
              <a:off x="1629" y="3593"/>
              <a:ext cx="15" cy="44"/>
            </a:xfrm>
            <a:custGeom>
              <a:avLst/>
              <a:gdLst>
                <a:gd name="T0" fmla="*/ 15 w 15"/>
                <a:gd name="T1" fmla="*/ 25 h 44"/>
                <a:gd name="T2" fmla="*/ 15 w 15"/>
                <a:gd name="T3" fmla="*/ 44 h 44"/>
                <a:gd name="T4" fmla="*/ 0 w 15"/>
                <a:gd name="T5" fmla="*/ 44 h 44"/>
                <a:gd name="T6" fmla="*/ 0 w 15"/>
                <a:gd name="T7" fmla="*/ 26 h 44"/>
                <a:gd name="T8" fmla="*/ 0 w 15"/>
                <a:gd name="T9" fmla="*/ 0 h 44"/>
                <a:gd name="T10" fmla="*/ 15 w 15"/>
                <a:gd name="T11" fmla="*/ 0 h 44"/>
                <a:gd name="T12" fmla="*/ 15 w 15"/>
                <a:gd name="T13" fmla="*/ 25 h 44"/>
              </a:gdLst>
              <a:ahLst/>
              <a:cxnLst>
                <a:cxn ang="0">
                  <a:pos x="T0" y="T1"/>
                </a:cxn>
                <a:cxn ang="0">
                  <a:pos x="T2" y="T3"/>
                </a:cxn>
                <a:cxn ang="0">
                  <a:pos x="T4" y="T5"/>
                </a:cxn>
                <a:cxn ang="0">
                  <a:pos x="T6" y="T7"/>
                </a:cxn>
                <a:cxn ang="0">
                  <a:pos x="T8" y="T9"/>
                </a:cxn>
                <a:cxn ang="0">
                  <a:pos x="T10" y="T11"/>
                </a:cxn>
                <a:cxn ang="0">
                  <a:pos x="T12" y="T13"/>
                </a:cxn>
              </a:cxnLst>
              <a:rect l="0" t="0" r="r" b="b"/>
              <a:pathLst>
                <a:path w="15" h="44">
                  <a:moveTo>
                    <a:pt x="15" y="25"/>
                  </a:moveTo>
                  <a:lnTo>
                    <a:pt x="15" y="44"/>
                  </a:lnTo>
                  <a:lnTo>
                    <a:pt x="0" y="44"/>
                  </a:lnTo>
                  <a:lnTo>
                    <a:pt x="0" y="26"/>
                  </a:lnTo>
                  <a:lnTo>
                    <a:pt x="0" y="0"/>
                  </a:lnTo>
                  <a:lnTo>
                    <a:pt x="15" y="0"/>
                  </a:lnTo>
                  <a:lnTo>
                    <a:pt x="15" y="25"/>
                  </a:lnTo>
                  <a:close/>
                </a:path>
              </a:pathLst>
            </a:custGeom>
            <a:solidFill>
              <a:srgbClr val="3FD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2750" name="正方形/長方形 2749"/>
          <p:cNvSpPr/>
          <p:nvPr/>
        </p:nvSpPr>
        <p:spPr>
          <a:xfrm>
            <a:off x="155164" y="3205785"/>
            <a:ext cx="818851" cy="546560"/>
          </a:xfrm>
          <a:prstGeom prst="rect">
            <a:avLst/>
          </a:prstGeom>
        </p:spPr>
        <p:txBody>
          <a:bodyPr wrap="square">
            <a:spAutoFit/>
          </a:bodyPr>
          <a:lstStyle/>
          <a:p>
            <a:pPr marL="79133" marR="0" lvl="0" indent="-79133" algn="l" defTabSz="844083" rtl="0" eaLnBrk="1" fontAlgn="auto" latinLnBrk="0" hangingPunct="1">
              <a:lnSpc>
                <a:spcPct val="100000"/>
              </a:lnSpc>
              <a:spcBef>
                <a:spcPts val="0"/>
              </a:spcBef>
              <a:spcAft>
                <a:spcPts val="0"/>
              </a:spcAft>
              <a:buClrTx/>
              <a:buSzTx/>
              <a:buFontTx/>
              <a:buNone/>
              <a:tabLst/>
              <a:defRPr/>
            </a:pPr>
            <a:r>
              <a:rPr kumimoji="1" lang="ja-JP" altLang="en-US" sz="738"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・事業の対象者への周知</a:t>
            </a:r>
            <a:endParaRPr kumimoji="1" lang="en-US" altLang="ja-JP" sz="738"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738"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・意向の聴取等</a:t>
            </a:r>
            <a:endParaRPr kumimoji="1" lang="en-US" altLang="ja-JP" sz="738"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738"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・対象者選定</a:t>
            </a:r>
          </a:p>
        </p:txBody>
      </p:sp>
      <p:sp>
        <p:nvSpPr>
          <p:cNvPr id="1414" name="正方形/長方形 1413"/>
          <p:cNvSpPr/>
          <p:nvPr/>
        </p:nvSpPr>
        <p:spPr>
          <a:xfrm>
            <a:off x="157954" y="3835200"/>
            <a:ext cx="818851" cy="319446"/>
          </a:xfrm>
          <a:prstGeom prst="rect">
            <a:avLst/>
          </a:prstGeom>
        </p:spPr>
        <p:txBody>
          <a:bodyPr wrap="square">
            <a:spAutoFit/>
          </a:bodyPr>
          <a:lstStyle/>
          <a:p>
            <a:pPr marL="79133" marR="0" lvl="0" indent="-79133" algn="l" defTabSz="844083" rtl="0" eaLnBrk="1" fontAlgn="auto" latinLnBrk="0" hangingPunct="1">
              <a:lnSpc>
                <a:spcPct val="100000"/>
              </a:lnSpc>
              <a:spcBef>
                <a:spcPts val="0"/>
              </a:spcBef>
              <a:spcAft>
                <a:spcPts val="0"/>
              </a:spcAft>
              <a:buClrTx/>
              <a:buSzTx/>
              <a:buFontTx/>
              <a:buNone/>
              <a:tabLst/>
              <a:defRPr/>
            </a:pPr>
            <a:r>
              <a:rPr kumimoji="1" lang="ja-JP" altLang="en-US" sz="738"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・相談支援事業者へつなげる</a:t>
            </a:r>
          </a:p>
        </p:txBody>
      </p:sp>
      <p:sp>
        <p:nvSpPr>
          <p:cNvPr id="1421" name="正方形/長方形 1420"/>
          <p:cNvSpPr/>
          <p:nvPr/>
        </p:nvSpPr>
        <p:spPr>
          <a:xfrm>
            <a:off x="891769" y="6569347"/>
            <a:ext cx="7979258" cy="237639"/>
          </a:xfrm>
          <a:prstGeom prst="rect">
            <a:avLst/>
          </a:prstGeom>
          <a:solidFill>
            <a:schemeClr val="bg1">
              <a:lumMod val="95000"/>
            </a:schemeClr>
          </a:solidFill>
          <a:ln w="1905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79133" marR="0" lvl="0" indent="-79133" algn="ctr"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市町村、保健所、精神保健福祉センター、福祉事務所、障害福祉サービス事業所、障害者就業・生活支援センター　等</a:t>
            </a:r>
          </a:p>
        </p:txBody>
      </p:sp>
      <p:sp>
        <p:nvSpPr>
          <p:cNvPr id="1418" name="上下矢印 1417"/>
          <p:cNvSpPr/>
          <p:nvPr/>
        </p:nvSpPr>
        <p:spPr>
          <a:xfrm>
            <a:off x="2028296" y="5981313"/>
            <a:ext cx="780146" cy="330100"/>
          </a:xfrm>
          <a:prstGeom prst="upDownArrow">
            <a:avLst>
              <a:gd name="adj1" fmla="val 44091"/>
              <a:gd name="adj2" fmla="val 39991"/>
            </a:avLst>
          </a:prstGeom>
          <a:solidFill>
            <a:srgbClr val="FFC000"/>
          </a:solid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eaVert"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108"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mn-cs"/>
            </a:endParaRPr>
          </a:p>
        </p:txBody>
      </p:sp>
      <p:sp>
        <p:nvSpPr>
          <p:cNvPr id="1420" name="正方形/長方形 1419"/>
          <p:cNvSpPr/>
          <p:nvPr/>
        </p:nvSpPr>
        <p:spPr>
          <a:xfrm>
            <a:off x="891769" y="6330057"/>
            <a:ext cx="7979258" cy="237639"/>
          </a:xfrm>
          <a:prstGeom prst="rect">
            <a:avLst/>
          </a:prstGeom>
          <a:solidFill>
            <a:schemeClr val="bg1">
              <a:lumMod val="85000"/>
            </a:schemeClr>
          </a:solid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79133" marR="0" lvl="0" indent="-79133" algn="ctr"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自立支援協議会によるネットワーク化</a:t>
            </a:r>
          </a:p>
        </p:txBody>
      </p:sp>
      <p:sp>
        <p:nvSpPr>
          <p:cNvPr id="1423" name="上下矢印 1422"/>
          <p:cNvSpPr/>
          <p:nvPr/>
        </p:nvSpPr>
        <p:spPr>
          <a:xfrm>
            <a:off x="6544584" y="5973216"/>
            <a:ext cx="780146" cy="330100"/>
          </a:xfrm>
          <a:prstGeom prst="upDownArrow">
            <a:avLst>
              <a:gd name="adj1" fmla="val 44091"/>
              <a:gd name="adj2" fmla="val 39991"/>
            </a:avLst>
          </a:prstGeom>
          <a:solidFill>
            <a:srgbClr val="FFC000"/>
          </a:solid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eaVert"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108"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mn-cs"/>
            </a:endParaRPr>
          </a:p>
        </p:txBody>
      </p:sp>
      <p:sp>
        <p:nvSpPr>
          <p:cNvPr id="1424" name="正方形/長方形 1423"/>
          <p:cNvSpPr/>
          <p:nvPr/>
        </p:nvSpPr>
        <p:spPr>
          <a:xfrm>
            <a:off x="1924785" y="5999918"/>
            <a:ext cx="991013" cy="218742"/>
          </a:xfrm>
          <a:prstGeom prst="rect">
            <a:avLst/>
          </a:prstGeom>
          <a:no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連携</a:t>
            </a:r>
          </a:p>
        </p:txBody>
      </p:sp>
      <p:sp>
        <p:nvSpPr>
          <p:cNvPr id="1425" name="正方形/長方形 1424"/>
          <p:cNvSpPr/>
          <p:nvPr/>
        </p:nvSpPr>
        <p:spPr>
          <a:xfrm>
            <a:off x="6439150" y="5990929"/>
            <a:ext cx="991013" cy="218742"/>
          </a:xfrm>
          <a:prstGeom prst="rect">
            <a:avLst/>
          </a:prstGeom>
          <a:no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horz"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mn-cs"/>
              </a:rPr>
              <a:t>連携</a:t>
            </a:r>
          </a:p>
        </p:txBody>
      </p:sp>
      <p:sp>
        <p:nvSpPr>
          <p:cNvPr id="1426" name="右矢印 1425"/>
          <p:cNvSpPr/>
          <p:nvPr/>
        </p:nvSpPr>
        <p:spPr>
          <a:xfrm>
            <a:off x="882907" y="4114949"/>
            <a:ext cx="5930432" cy="149688"/>
          </a:xfrm>
          <a:prstGeom prst="rightArrow">
            <a:avLst>
              <a:gd name="adj1" fmla="val 50000"/>
              <a:gd name="adj2" fmla="val 129366"/>
            </a:avLst>
          </a:prstGeom>
          <a:gradFill>
            <a:gsLst>
              <a:gs pos="94583">
                <a:schemeClr val="accent6">
                  <a:lumMod val="20000"/>
                  <a:lumOff val="80000"/>
                </a:schemeClr>
              </a:gs>
              <a:gs pos="0">
                <a:schemeClr val="accent6">
                  <a:lumMod val="75000"/>
                </a:schemeClr>
              </a:gs>
              <a:gs pos="40000">
                <a:schemeClr val="accent6">
                  <a:lumMod val="75000"/>
                </a:schemeClr>
              </a:gs>
              <a:gs pos="75000">
                <a:schemeClr val="accent6">
                  <a:lumMod val="40000"/>
                  <a:lumOff val="60000"/>
                </a:schemeClr>
              </a:gs>
            </a:gsLst>
            <a:lin ang="0" scaled="1"/>
          </a:grad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eaVert"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108"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mn-cs"/>
            </a:endParaRPr>
          </a:p>
        </p:txBody>
      </p:sp>
      <p:sp>
        <p:nvSpPr>
          <p:cNvPr id="1427" name="正方形/長方形 1426"/>
          <p:cNvSpPr/>
          <p:nvPr/>
        </p:nvSpPr>
        <p:spPr>
          <a:xfrm>
            <a:off x="913994" y="4037397"/>
            <a:ext cx="2601010" cy="291170"/>
          </a:xfrm>
          <a:prstGeom prst="rect">
            <a:avLst/>
          </a:prstGeom>
        </p:spPr>
        <p:txBody>
          <a:bodyPr wrap="square">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能動的なアプローチによる支援</a:t>
            </a:r>
          </a:p>
        </p:txBody>
      </p:sp>
      <p:sp>
        <p:nvSpPr>
          <p:cNvPr id="1431" name="右矢印 1430"/>
          <p:cNvSpPr/>
          <p:nvPr/>
        </p:nvSpPr>
        <p:spPr>
          <a:xfrm>
            <a:off x="6790998" y="4117715"/>
            <a:ext cx="2271506" cy="150612"/>
          </a:xfrm>
          <a:prstGeom prst="rightArrow">
            <a:avLst>
              <a:gd name="adj1" fmla="val 50000"/>
              <a:gd name="adj2" fmla="val 129366"/>
            </a:avLst>
          </a:prstGeom>
          <a:solidFill>
            <a:schemeClr val="accent4">
              <a:lumMod val="20000"/>
              <a:lumOff val="80000"/>
            </a:schemeClr>
          </a:solidFill>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eaVert"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108"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mn-cs"/>
            </a:endParaRPr>
          </a:p>
        </p:txBody>
      </p:sp>
      <p:sp>
        <p:nvSpPr>
          <p:cNvPr id="1432" name="正方形/長方形 1431"/>
          <p:cNvSpPr/>
          <p:nvPr/>
        </p:nvSpPr>
        <p:spPr>
          <a:xfrm>
            <a:off x="6700577" y="4050756"/>
            <a:ext cx="2601010" cy="291170"/>
          </a:xfrm>
          <a:prstGeom prst="rect">
            <a:avLst/>
          </a:prstGeom>
        </p:spPr>
        <p:txBody>
          <a:bodyPr wrap="square">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受動的な支援</a:t>
            </a:r>
          </a:p>
        </p:txBody>
      </p:sp>
      <p:cxnSp>
        <p:nvCxnSpPr>
          <p:cNvPr id="1416" name="直線コネクタ 1415"/>
          <p:cNvCxnSpPr>
            <a:stCxn id="1288" idx="2"/>
          </p:cNvCxnSpPr>
          <p:nvPr/>
        </p:nvCxnSpPr>
        <p:spPr>
          <a:xfrm flipH="1">
            <a:off x="4596300" y="2813761"/>
            <a:ext cx="11214" cy="3165362"/>
          </a:xfrm>
          <a:prstGeom prst="line">
            <a:avLst/>
          </a:prstGeom>
          <a:ln>
            <a:prstDash val="sysDot"/>
            <a:tailEnd type="none"/>
          </a:ln>
        </p:spPr>
        <p:style>
          <a:lnRef idx="2">
            <a:schemeClr val="dk1"/>
          </a:lnRef>
          <a:fillRef idx="0">
            <a:schemeClr val="dk1"/>
          </a:fillRef>
          <a:effectRef idx="1">
            <a:schemeClr val="dk1"/>
          </a:effectRef>
          <a:fontRef idx="minor">
            <a:schemeClr val="tx1"/>
          </a:fontRef>
        </p:style>
      </p:cxnSp>
      <p:sp>
        <p:nvSpPr>
          <p:cNvPr id="158" name="正方形/長方形 157"/>
          <p:cNvSpPr/>
          <p:nvPr/>
        </p:nvSpPr>
        <p:spPr>
          <a:xfrm>
            <a:off x="4617968" y="4349204"/>
            <a:ext cx="2170746" cy="212082"/>
          </a:xfrm>
          <a:prstGeom prst="rect">
            <a:avLst/>
          </a:prstGeom>
          <a:ln>
            <a:headEnd type="none" w="med" len="med"/>
            <a:tailEnd type="arrow" w="med" len="med"/>
          </a:ln>
        </p:spPr>
        <p:style>
          <a:lnRef idx="0">
            <a:schemeClr val="accent6"/>
          </a:lnRef>
          <a:fillRef idx="3">
            <a:schemeClr val="accent6"/>
          </a:fillRef>
          <a:effectRef idx="3">
            <a:schemeClr val="accent6"/>
          </a:effectRef>
          <a:fontRef idx="minor">
            <a:schemeClr val="lt1"/>
          </a:fontRef>
        </p:style>
        <p:txBody>
          <a:bodyPr vert="horz"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自立生活援助</a:t>
            </a:r>
          </a:p>
        </p:txBody>
      </p:sp>
      <p:sp>
        <p:nvSpPr>
          <p:cNvPr id="159" name="正方形/長方形 158"/>
          <p:cNvSpPr/>
          <p:nvPr/>
        </p:nvSpPr>
        <p:spPr>
          <a:xfrm>
            <a:off x="4620304" y="4572451"/>
            <a:ext cx="2168410" cy="230758"/>
          </a:xfrm>
          <a:prstGeom prst="rect">
            <a:avLst/>
          </a:prstGeom>
          <a:solidFill>
            <a:srgbClr val="92D050"/>
          </a:solidFill>
          <a:ln>
            <a:headEnd type="none" w="med" len="med"/>
            <a:tailEnd type="arrow" w="med" len="med"/>
          </a:ln>
        </p:spPr>
        <p:style>
          <a:lnRef idx="0">
            <a:schemeClr val="accent1"/>
          </a:lnRef>
          <a:fillRef idx="3">
            <a:schemeClr val="accent1"/>
          </a:fillRef>
          <a:effectRef idx="3">
            <a:schemeClr val="accent1"/>
          </a:effectRef>
          <a:fontRef idx="minor">
            <a:schemeClr val="lt1"/>
          </a:fontRef>
        </p:style>
        <p:txBody>
          <a:bodyPr vert="horz"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地域定着支援</a:t>
            </a:r>
          </a:p>
        </p:txBody>
      </p:sp>
      <p:sp>
        <p:nvSpPr>
          <p:cNvPr id="160" name="正方形/長方形 159"/>
          <p:cNvSpPr/>
          <p:nvPr/>
        </p:nvSpPr>
        <p:spPr>
          <a:xfrm>
            <a:off x="851182" y="4355610"/>
            <a:ext cx="3747874" cy="209910"/>
          </a:xfrm>
          <a:prstGeom prst="rect">
            <a:avLst/>
          </a:prstGeom>
          <a:ln>
            <a:headEnd type="none" w="med" len="med"/>
            <a:tailEnd type="arrow" w="med" len="med"/>
          </a:ln>
        </p:spPr>
        <p:style>
          <a:lnRef idx="0">
            <a:schemeClr val="accent1"/>
          </a:lnRef>
          <a:fillRef idx="3">
            <a:schemeClr val="accent1"/>
          </a:fillRef>
          <a:effectRef idx="3">
            <a:schemeClr val="accent1"/>
          </a:effectRef>
          <a:fontRef idx="minor">
            <a:schemeClr val="lt1"/>
          </a:fontRef>
        </p:style>
        <p:txBody>
          <a:bodyPr vert="horz"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地域移行支援</a:t>
            </a:r>
          </a:p>
        </p:txBody>
      </p:sp>
      <p:sp>
        <p:nvSpPr>
          <p:cNvPr id="2" name="テキスト ボックス 1"/>
          <p:cNvSpPr txBox="1"/>
          <p:nvPr/>
        </p:nvSpPr>
        <p:spPr>
          <a:xfrm>
            <a:off x="184399" y="2856723"/>
            <a:ext cx="692990" cy="262829"/>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108" b="1"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（例</a:t>
            </a:r>
            <a:r>
              <a:rPr kumimoji="1" lang="ja-JP" altLang="en-US" sz="1108" b="1"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a:t>
            </a:r>
          </a:p>
        </p:txBody>
      </p:sp>
      <p:sp>
        <p:nvSpPr>
          <p:cNvPr id="162" name="テキスト ボックス 161"/>
          <p:cNvSpPr txBox="1"/>
          <p:nvPr/>
        </p:nvSpPr>
        <p:spPr>
          <a:xfrm>
            <a:off x="166774" y="4339823"/>
            <a:ext cx="667870" cy="262829"/>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108" b="1"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（例</a:t>
            </a:r>
            <a:r>
              <a:rPr kumimoji="1" lang="ja-JP" altLang="en-US" sz="1108" b="1"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２）</a:t>
            </a:r>
          </a:p>
        </p:txBody>
      </p:sp>
      <p:sp>
        <p:nvSpPr>
          <p:cNvPr id="163" name="テキスト ボックス 162"/>
          <p:cNvSpPr txBox="1"/>
          <p:nvPr/>
        </p:nvSpPr>
        <p:spPr>
          <a:xfrm>
            <a:off x="163909" y="4557090"/>
            <a:ext cx="710523" cy="262829"/>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108" b="1" i="0" u="sng"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（例</a:t>
            </a:r>
            <a:r>
              <a:rPr kumimoji="1" lang="ja-JP" altLang="en-US" sz="1108" b="1"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３）</a:t>
            </a:r>
          </a:p>
        </p:txBody>
      </p:sp>
      <p:sp>
        <p:nvSpPr>
          <p:cNvPr id="165" name="正方形/長方形 164"/>
          <p:cNvSpPr/>
          <p:nvPr/>
        </p:nvSpPr>
        <p:spPr>
          <a:xfrm>
            <a:off x="851181" y="4594163"/>
            <a:ext cx="3735443" cy="208776"/>
          </a:xfrm>
          <a:prstGeom prst="rect">
            <a:avLst/>
          </a:prstGeom>
          <a:ln>
            <a:headEnd type="none" w="med" len="med"/>
            <a:tailEnd type="arrow" w="med" len="med"/>
          </a:ln>
        </p:spPr>
        <p:style>
          <a:lnRef idx="0">
            <a:schemeClr val="accent1"/>
          </a:lnRef>
          <a:fillRef idx="3">
            <a:schemeClr val="accent1"/>
          </a:fillRef>
          <a:effectRef idx="3">
            <a:schemeClr val="accent1"/>
          </a:effectRef>
          <a:fontRef idx="minor">
            <a:schemeClr val="lt1"/>
          </a:fontRef>
        </p:style>
        <p:txBody>
          <a:bodyPr vert="horz"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地域移行支援</a:t>
            </a:r>
          </a:p>
        </p:txBody>
      </p:sp>
      <p:sp>
        <p:nvSpPr>
          <p:cNvPr id="10" name="正方形/長方形 9"/>
          <p:cNvSpPr/>
          <p:nvPr/>
        </p:nvSpPr>
        <p:spPr>
          <a:xfrm>
            <a:off x="175238" y="2825403"/>
            <a:ext cx="8887266" cy="1496096"/>
          </a:xfrm>
          <a:prstGeom prst="rect">
            <a:avLst/>
          </a:prstGeom>
          <a:noFill/>
          <a:ln w="9525">
            <a:tailEnd type="arrow"/>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72" name="正方形/長方形 171"/>
          <p:cNvSpPr/>
          <p:nvPr/>
        </p:nvSpPr>
        <p:spPr>
          <a:xfrm>
            <a:off x="175238" y="4346428"/>
            <a:ext cx="8887266" cy="210661"/>
          </a:xfrm>
          <a:prstGeom prst="rect">
            <a:avLst/>
          </a:prstGeom>
          <a:noFill/>
          <a:ln w="9525">
            <a:tailEnd type="arrow"/>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73" name="正方形/長方形 172"/>
          <p:cNvSpPr/>
          <p:nvPr/>
        </p:nvSpPr>
        <p:spPr>
          <a:xfrm>
            <a:off x="175238" y="4571781"/>
            <a:ext cx="8887266" cy="227489"/>
          </a:xfrm>
          <a:prstGeom prst="rect">
            <a:avLst/>
          </a:prstGeom>
          <a:noFill/>
          <a:ln w="9525">
            <a:tailEnd type="arrow"/>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 name="右矢印 10"/>
          <p:cNvSpPr/>
          <p:nvPr/>
        </p:nvSpPr>
        <p:spPr>
          <a:xfrm>
            <a:off x="6813339" y="4378499"/>
            <a:ext cx="2249165" cy="388194"/>
          </a:xfrm>
          <a:prstGeom prst="rightArrow">
            <a:avLst>
              <a:gd name="adj1" fmla="val 50000"/>
              <a:gd name="adj2" fmla="val 56941"/>
            </a:avLst>
          </a:prstGeom>
          <a:ln>
            <a:solidFill>
              <a:schemeClr val="tx2">
                <a:lumMod val="40000"/>
                <a:lumOff val="60000"/>
              </a:schemeClr>
            </a:solidFill>
            <a:tailEnd type="arrow"/>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１人暮らしの継続</a:t>
            </a:r>
          </a:p>
        </p:txBody>
      </p:sp>
      <p:sp>
        <p:nvSpPr>
          <p:cNvPr id="170" name="テキスト ボックス 169"/>
          <p:cNvSpPr txBox="1"/>
          <p:nvPr/>
        </p:nvSpPr>
        <p:spPr>
          <a:xfrm>
            <a:off x="6109102" y="2647721"/>
            <a:ext cx="4725567" cy="205890"/>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Calibri"/>
                <a:ea typeface="ＭＳ Ｐゴシック"/>
                <a:cs typeface="+mn-cs"/>
              </a:rPr>
              <a:t>【</a:t>
            </a:r>
            <a:r>
              <a:rPr kumimoji="1" lang="ja-JP" altLang="en-US" sz="738" b="0" i="0" u="none" strike="noStrike" kern="1200" cap="none" spc="0" normalizeH="0" baseline="0" noProof="0" dirty="0">
                <a:ln>
                  <a:noFill/>
                </a:ln>
                <a:solidFill>
                  <a:prstClr val="black"/>
                </a:solidFill>
                <a:effectLst/>
                <a:uLnTx/>
                <a:uFillTx/>
                <a:latin typeface="Calibri"/>
                <a:ea typeface="ＭＳ Ｐゴシック"/>
                <a:cs typeface="+mn-cs"/>
              </a:rPr>
              <a:t>出典</a:t>
            </a:r>
            <a:r>
              <a:rPr kumimoji="1" lang="en-US" altLang="ja-JP" sz="738" b="0" i="0" u="none" strike="noStrike" kern="1200" cap="none" spc="0" normalizeH="0" baseline="0" noProof="0" dirty="0">
                <a:ln>
                  <a:noFill/>
                </a:ln>
                <a:solidFill>
                  <a:prstClr val="black"/>
                </a:solidFill>
                <a:effectLst/>
                <a:uLnTx/>
                <a:uFillTx/>
                <a:latin typeface="Calibri"/>
                <a:ea typeface="ＭＳ Ｐゴシック"/>
                <a:cs typeface="+mn-cs"/>
              </a:rPr>
              <a:t>】</a:t>
            </a:r>
            <a:r>
              <a:rPr kumimoji="1" lang="ja-JP" altLang="en-US" sz="738" b="0" i="0" u="none" strike="noStrike" kern="1200" cap="none" spc="0" normalizeH="0" baseline="0" noProof="0" dirty="0">
                <a:ln>
                  <a:noFill/>
                </a:ln>
                <a:solidFill>
                  <a:prstClr val="black"/>
                </a:solidFill>
                <a:effectLst/>
                <a:uLnTx/>
                <a:uFillTx/>
                <a:latin typeface="Calibri"/>
                <a:ea typeface="ＭＳ Ｐゴシック"/>
                <a:cs typeface="+mn-cs"/>
              </a:rPr>
              <a:t>　令和３年２月</a:t>
            </a:r>
            <a:r>
              <a:rPr kumimoji="1" lang="ja-JP" altLang="en-US" sz="738" b="0" i="0" u="none" strike="noStrike" kern="1200" cap="none" spc="0" normalizeH="0" baseline="0" noProof="0">
                <a:ln>
                  <a:noFill/>
                </a:ln>
                <a:solidFill>
                  <a:prstClr val="black"/>
                </a:solidFill>
                <a:effectLst/>
                <a:uLnTx/>
                <a:uFillTx/>
                <a:latin typeface="Calibri"/>
                <a:ea typeface="ＭＳ Ｐゴシック"/>
                <a:cs typeface="+mn-cs"/>
              </a:rPr>
              <a:t>サービス提供分（国民</a:t>
            </a:r>
            <a:r>
              <a:rPr kumimoji="1" lang="ja-JP" altLang="en-US" sz="738" b="0" i="0" u="none" strike="noStrike" kern="1200" cap="none" spc="0" normalizeH="0" baseline="0" noProof="0" dirty="0">
                <a:ln>
                  <a:noFill/>
                </a:ln>
                <a:solidFill>
                  <a:prstClr val="black"/>
                </a:solidFill>
                <a:effectLst/>
                <a:uLnTx/>
                <a:uFillTx/>
                <a:latin typeface="Calibri"/>
                <a:ea typeface="ＭＳ Ｐゴシック"/>
                <a:cs typeface="+mn-cs"/>
              </a:rPr>
              <a:t>健康保険団体連合会データ）</a:t>
            </a:r>
          </a:p>
        </p:txBody>
      </p:sp>
      <p:sp>
        <p:nvSpPr>
          <p:cNvPr id="178" name="タイトル 1">
            <a:extLst>
              <a:ext uri="{FF2B5EF4-FFF2-40B4-BE49-F238E27FC236}">
                <a16:creationId xmlns:a16="http://schemas.microsoft.com/office/drawing/2014/main" id="{7D5B4382-F812-40CD-B810-E12D9491B475}"/>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（参考）地域移行支援・地域定着支援との比較</a:t>
            </a:r>
            <a:endParaRPr lang="zh-TW" altLang="en-US" dirty="0">
              <a:latin typeface="Meiryo UI" panose="020B0604030504040204" pitchFamily="50" charset="-128"/>
              <a:ea typeface="Meiryo UI" panose="020B0604030504040204" pitchFamily="50" charset="-128"/>
            </a:endParaRPr>
          </a:p>
        </p:txBody>
      </p:sp>
      <p:cxnSp>
        <p:nvCxnSpPr>
          <p:cNvPr id="168" name="直線コネクタ 167">
            <a:extLst>
              <a:ext uri="{FF2B5EF4-FFF2-40B4-BE49-F238E27FC236}">
                <a16:creationId xmlns:a16="http://schemas.microsoft.com/office/drawing/2014/main" id="{225D0AC7-BB14-4E52-82D9-F20851200E33}"/>
              </a:ext>
            </a:extLst>
          </p:cNvPr>
          <p:cNvCxnSpPr>
            <a:cxnSpLocks/>
          </p:cNvCxnSpPr>
          <p:nvPr/>
        </p:nvCxnSpPr>
        <p:spPr>
          <a:xfrm>
            <a:off x="369456" y="2028083"/>
            <a:ext cx="8545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4" name="直線コネクタ 173">
            <a:extLst>
              <a:ext uri="{FF2B5EF4-FFF2-40B4-BE49-F238E27FC236}">
                <a16:creationId xmlns:a16="http://schemas.microsoft.com/office/drawing/2014/main" id="{99E2DFA4-5757-4348-945B-4A377846E4DD}"/>
              </a:ext>
            </a:extLst>
          </p:cNvPr>
          <p:cNvCxnSpPr>
            <a:cxnSpLocks/>
          </p:cNvCxnSpPr>
          <p:nvPr/>
        </p:nvCxnSpPr>
        <p:spPr>
          <a:xfrm>
            <a:off x="360695" y="2371869"/>
            <a:ext cx="854513"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892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42</a:t>
            </a:fld>
            <a:endParaRPr kumimoji="1" lang="ja-JP" altLang="en-US"/>
          </a:p>
        </p:txBody>
      </p:sp>
      <p:sp>
        <p:nvSpPr>
          <p:cNvPr id="11" name="タイトル 1">
            <a:extLst>
              <a:ext uri="{FF2B5EF4-FFF2-40B4-BE49-F238E27FC236}">
                <a16:creationId xmlns:a16="http://schemas.microsoft.com/office/drawing/2014/main" id="{782EF57F-FD7C-4271-8AA1-57A7939A9F4C}"/>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（参考）基幹相談支援センターとの連携</a:t>
            </a:r>
            <a:endParaRPr lang="zh-TW" altLang="en-US" dirty="0">
              <a:latin typeface="Meiryo UI" panose="020B0604030504040204" pitchFamily="50" charset="-128"/>
              <a:ea typeface="Meiryo UI" panose="020B0604030504040204" pitchFamily="50" charset="-128"/>
            </a:endParaRPr>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8"/>
            <a:ext cx="7886700" cy="53463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地域において自立生活援助を展開する上では、基幹相談支援センターとの連携が有効と考えられます。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b="1" dirty="0">
                <a:latin typeface="Meiryo UI" panose="020B0604030504040204" pitchFamily="50" charset="-128"/>
                <a:ea typeface="Meiryo UI" panose="020B0604030504040204" pitchFamily="50" charset="-128"/>
              </a:rPr>
              <a:t>サービスの開始時</a:t>
            </a:r>
            <a:endParaRPr lang="en-US" altLang="ja-JP" sz="1400" b="1" dirty="0">
              <a:latin typeface="Meiryo UI" panose="020B0604030504040204" pitchFamily="50" charset="-128"/>
              <a:ea typeface="Meiryo UI" panose="020B0604030504040204" pitchFamily="50" charset="-128"/>
            </a:endParaRPr>
          </a:p>
          <a:p>
            <a:pPr marL="546100" indent="-219075">
              <a:buFont typeface="Wingdings" pitchFamily="2" charset="2"/>
              <a:buChar char="Ø"/>
            </a:pPr>
            <a:r>
              <a:rPr lang="ja-JP" altLang="en-US" sz="1400" dirty="0">
                <a:latin typeface="Meiryo UI" panose="020B0604030504040204" pitchFamily="50" charset="-128"/>
                <a:ea typeface="Meiryo UI" panose="020B0604030504040204" pitchFamily="50" charset="-128"/>
              </a:rPr>
              <a:t>これまで障害福祉サービスを活用して来なかったが、支援のニーズのある方について、自治体や基幹相談支援センターが情報を把握している可能性があります。</a:t>
            </a:r>
            <a:endParaRPr lang="en-US" altLang="ja-JP" sz="1400" dirty="0">
              <a:latin typeface="Meiryo UI" panose="020B0604030504040204" pitchFamily="50" charset="-128"/>
              <a:ea typeface="Meiryo UI" panose="020B0604030504040204" pitchFamily="50" charset="-128"/>
            </a:endParaRPr>
          </a:p>
          <a:p>
            <a:pPr marL="546100" indent="-219075">
              <a:buFont typeface="Wingdings" pitchFamily="2" charset="2"/>
              <a:buChar char="Ø"/>
            </a:pPr>
            <a:endParaRPr lang="ja-JP" altLang="en-US" sz="1400" dirty="0">
              <a:latin typeface="Meiryo UI" panose="020B0604030504040204" pitchFamily="50" charset="-128"/>
              <a:ea typeface="Meiryo UI" panose="020B0604030504040204" pitchFamily="50" charset="-128"/>
            </a:endParaRPr>
          </a:p>
          <a:p>
            <a:pPr marL="342900" indent="-342900">
              <a:buFont typeface="+mj-ea"/>
              <a:buAutoNum type="circleNumDbPlain" startAt="2"/>
            </a:pPr>
            <a:r>
              <a:rPr lang="ja-JP" altLang="en-US" sz="1400" b="1" dirty="0">
                <a:latin typeface="Meiryo UI" panose="020B0604030504040204" pitchFamily="50" charset="-128"/>
                <a:ea typeface="Meiryo UI" panose="020B0604030504040204" pitchFamily="50" charset="-128"/>
              </a:rPr>
              <a:t>サービスの提供期間中</a:t>
            </a:r>
            <a:endParaRPr lang="en-US" altLang="ja-JP" sz="1400" b="1" dirty="0">
              <a:latin typeface="Meiryo UI" panose="020B0604030504040204" pitchFamily="50" charset="-128"/>
              <a:ea typeface="Meiryo UI" panose="020B0604030504040204" pitchFamily="50" charset="-128"/>
            </a:endParaRPr>
          </a:p>
          <a:p>
            <a:pPr marL="546100" indent="-219075">
              <a:buFont typeface="Wingdings" pitchFamily="2" charset="2"/>
              <a:buChar char="Ø"/>
            </a:pPr>
            <a:r>
              <a:rPr lang="ja-JP" altLang="en-US" sz="1400" dirty="0">
                <a:latin typeface="Meiryo UI" panose="020B0604030504040204" pitchFamily="50" charset="-128"/>
                <a:ea typeface="Meiryo UI" panose="020B0604030504040204" pitchFamily="50" charset="-128"/>
              </a:rPr>
              <a:t>地域生活の中で様々な地域資源との関係を広げていくにあたり、情報交換をすることが有効と考えられます。</a:t>
            </a:r>
            <a:endParaRPr lang="en-US" altLang="ja-JP" sz="1400" dirty="0">
              <a:latin typeface="Meiryo UI" panose="020B0604030504040204" pitchFamily="50" charset="-128"/>
              <a:ea typeface="Meiryo UI" panose="020B0604030504040204" pitchFamily="50" charset="-128"/>
            </a:endParaRPr>
          </a:p>
          <a:p>
            <a:pPr marL="546100" indent="-219075">
              <a:buFont typeface="Wingdings" pitchFamily="2" charset="2"/>
              <a:buChar char="Ø"/>
            </a:pPr>
            <a:endParaRPr lang="ja-JP" altLang="en-US" sz="1400" dirty="0">
              <a:latin typeface="Meiryo UI" panose="020B0604030504040204" pitchFamily="50" charset="-128"/>
              <a:ea typeface="Meiryo UI" panose="020B0604030504040204" pitchFamily="50" charset="-128"/>
            </a:endParaRPr>
          </a:p>
          <a:p>
            <a:pPr marL="342900" indent="-342900">
              <a:buFont typeface="+mj-ea"/>
              <a:buAutoNum type="circleNumDbPlain" startAt="3"/>
            </a:pPr>
            <a:r>
              <a:rPr lang="ja-JP" altLang="en-US" sz="1400" b="1" dirty="0">
                <a:latin typeface="Meiryo UI" panose="020B0604030504040204" pitchFamily="50" charset="-128"/>
                <a:ea typeface="Meiryo UI" panose="020B0604030504040204" pitchFamily="50" charset="-128"/>
              </a:rPr>
              <a:t>サービスの終了時</a:t>
            </a:r>
            <a:endParaRPr lang="en-US" altLang="ja-JP" sz="1400" b="1" dirty="0">
              <a:latin typeface="Meiryo UI" panose="020B0604030504040204" pitchFamily="50" charset="-128"/>
              <a:ea typeface="Meiryo UI" panose="020B0604030504040204" pitchFamily="50" charset="-128"/>
            </a:endParaRPr>
          </a:p>
          <a:p>
            <a:pPr marL="546100" indent="-219075">
              <a:buFont typeface="Wingdings" pitchFamily="2" charset="2"/>
              <a:buChar char="Ø"/>
            </a:pPr>
            <a:r>
              <a:rPr lang="ja-JP" altLang="en-US" sz="1400" dirty="0">
                <a:latin typeface="Meiryo UI" panose="020B0604030504040204" pitchFamily="50" charset="-128"/>
                <a:ea typeface="Meiryo UI" panose="020B0604030504040204" pitchFamily="50" charset="-128"/>
              </a:rPr>
              <a:t>基幹相談支援センターと関係を構築しておくことで、サービス提供終了時もその後の支援者・見守り体制への引継ぎが円滑に進むと考えられます。　</a:t>
            </a: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④　</a:t>
            </a:r>
            <a:r>
              <a:rPr lang="ja-JP" altLang="en-US" sz="1400" b="1" dirty="0">
                <a:latin typeface="Meiryo UI" panose="020B0604030504040204" pitchFamily="50" charset="-128"/>
                <a:ea typeface="Meiryo UI" panose="020B0604030504040204" pitchFamily="50" charset="-128"/>
              </a:rPr>
              <a:t>その他（基幹相談支援センターの役割）</a:t>
            </a:r>
            <a:endParaRPr lang="en-US" altLang="ja-JP" sz="1400" b="1" dirty="0">
              <a:latin typeface="Meiryo UI" panose="020B0604030504040204" pitchFamily="50" charset="-128"/>
              <a:ea typeface="Meiryo UI" panose="020B0604030504040204" pitchFamily="50" charset="-128"/>
            </a:endParaRPr>
          </a:p>
          <a:p>
            <a:pPr marL="546100" indent="-219075">
              <a:buFont typeface="Wingdings" pitchFamily="2" charset="2"/>
              <a:buChar char="Ø"/>
            </a:pPr>
            <a:r>
              <a:rPr lang="ja-JP" altLang="en-US" sz="1400" dirty="0">
                <a:latin typeface="Meiryo UI" panose="020B0604030504040204" pitchFamily="50" charset="-128"/>
                <a:ea typeface="Meiryo UI" panose="020B0604030504040204" pitchFamily="50" charset="-128"/>
              </a:rPr>
              <a:t>基幹相談支援センターは自立生活援助事業者や居住支援法人と連携することで地域課題を把握し、必要な課題解決を進めていくことが期待されます。　</a:t>
            </a:r>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95603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E51614C-C79F-4C7B-9B78-C9C8C0B0BECD}"/>
              </a:ext>
            </a:extLst>
          </p:cNvPr>
          <p:cNvSpPr/>
          <p:nvPr/>
        </p:nvSpPr>
        <p:spPr>
          <a:xfrm>
            <a:off x="551006" y="706228"/>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午前の部：自立生活援助による障害者の地域生活支援</a:t>
            </a:r>
            <a:endParaRPr lang="ja-JP" altLang="en-US" sz="2400" dirty="0"/>
          </a:p>
        </p:txBody>
      </p:sp>
      <p:sp>
        <p:nvSpPr>
          <p:cNvPr id="8" name="テキスト ボックス 7">
            <a:extLst>
              <a:ext uri="{FF2B5EF4-FFF2-40B4-BE49-F238E27FC236}">
                <a16:creationId xmlns:a16="http://schemas.microsoft.com/office/drawing/2014/main" id="{EE21CF1F-42C5-4E65-9CEE-86C84EB3FEE2}"/>
              </a:ext>
            </a:extLst>
          </p:cNvPr>
          <p:cNvSpPr txBox="1"/>
          <p:nvPr/>
        </p:nvSpPr>
        <p:spPr>
          <a:xfrm>
            <a:off x="482600" y="1265072"/>
            <a:ext cx="6756400" cy="3028650"/>
          </a:xfrm>
          <a:prstGeom prst="rect">
            <a:avLst/>
          </a:prstGeom>
          <a:noFill/>
        </p:spPr>
        <p:txBody>
          <a:bodyPr wrap="square" rtlCol="0">
            <a:spAutoFit/>
          </a:bodyPr>
          <a:lstStyle/>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１．自立生活援助の制度</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b="1" dirty="0">
                <a:latin typeface="Meiryo UI" panose="020B0604030504040204" pitchFamily="50" charset="-128"/>
                <a:ea typeface="Meiryo UI" panose="020B0604030504040204" pitchFamily="50" charset="-128"/>
              </a:rPr>
              <a:t>２．支援の全体像と事業実施の流れ</a:t>
            </a:r>
            <a:endParaRPr lang="en-US" altLang="ja-JP" sz="2000" b="1"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（１）ご本人を中心とした支援の全体像</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b="1" dirty="0">
                <a:highlight>
                  <a:srgbClr val="FFFF00"/>
                </a:highlight>
                <a:latin typeface="Meiryo UI" panose="020B0604030504040204" pitchFamily="50" charset="-128"/>
                <a:ea typeface="Meiryo UI" panose="020B0604030504040204" pitchFamily="50" charset="-128"/>
              </a:rPr>
              <a:t>（２）自立生活援助のサービスの流れ</a:t>
            </a:r>
            <a:endParaRPr lang="en-US" altLang="ja-JP" sz="2000" b="1" dirty="0">
              <a:highlight>
                <a:srgbClr val="FFFF00"/>
              </a:highlight>
              <a:latin typeface="Meiryo UI" panose="020B0604030504040204" pitchFamily="50" charset="-128"/>
              <a:ea typeface="Meiryo UI" panose="020B0604030504040204" pitchFamily="50" charset="-128"/>
            </a:endParaRPr>
          </a:p>
          <a:p>
            <a:pPr>
              <a:lnSpc>
                <a:spcPct val="150000"/>
              </a:lnSpc>
              <a:spcAft>
                <a:spcPts val="600"/>
              </a:spcAft>
            </a:pPr>
            <a:r>
              <a:rPr lang="zh-TW" altLang="en-US" sz="2000" dirty="0">
                <a:latin typeface="Meiryo UI" panose="020B0604030504040204" pitchFamily="50" charset="-128"/>
                <a:ea typeface="Meiryo UI" panose="020B0604030504040204" pitchFamily="50" charset="-128"/>
              </a:rPr>
              <a:t>３．</a:t>
            </a:r>
            <a:r>
              <a:rPr lang="ja-JP" altLang="en-US" sz="2000" dirty="0">
                <a:latin typeface="Meiryo UI" panose="020B0604030504040204" pitchFamily="50" charset="-128"/>
                <a:ea typeface="Meiryo UI" panose="020B0604030504040204" pitchFamily="50" charset="-128"/>
              </a:rPr>
              <a:t>支援のポイント</a:t>
            </a:r>
            <a:endParaRPr lang="en-US" altLang="zh-TW"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４．</a:t>
            </a:r>
            <a:r>
              <a:rPr lang="zh-TW" altLang="en-US" sz="2000" dirty="0">
                <a:latin typeface="Meiryo UI" panose="020B0604030504040204" pitchFamily="50" charset="-128"/>
                <a:ea typeface="Meiryo UI" panose="020B0604030504040204" pitchFamily="50" charset="-128"/>
              </a:rPr>
              <a:t>事業運営</a:t>
            </a:r>
          </a:p>
        </p:txBody>
      </p:sp>
      <p:sp>
        <p:nvSpPr>
          <p:cNvPr id="9" name="正方形/長方形 8">
            <a:extLst>
              <a:ext uri="{FF2B5EF4-FFF2-40B4-BE49-F238E27FC236}">
                <a16:creationId xmlns:a16="http://schemas.microsoft.com/office/drawing/2014/main" id="{16B177C1-E35E-42D2-959C-219467561B4C}"/>
              </a:ext>
            </a:extLst>
          </p:cNvPr>
          <p:cNvSpPr/>
          <p:nvPr/>
        </p:nvSpPr>
        <p:spPr>
          <a:xfrm>
            <a:off x="4852555" y="1265072"/>
            <a:ext cx="4039194" cy="4033759"/>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lnSpc>
                <a:spcPct val="150000"/>
              </a:lnSpc>
            </a:pPr>
            <a:r>
              <a:rPr lang="ja-JP" altLang="en-US" sz="1400" b="1" dirty="0">
                <a:latin typeface="Meiryo UI" panose="020B0604030504040204" pitchFamily="50" charset="-128"/>
                <a:ea typeface="Meiryo UI" panose="020B0604030504040204" pitchFamily="50" charset="-128"/>
              </a:rPr>
              <a:t>本セクションの狙い</a:t>
            </a:r>
            <a:endParaRPr lang="en-US" altLang="ja-JP" sz="1400" b="1" dirty="0">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このセクションでは、自立生活援助事業実施における以下の一連の流れを理解し、各ステップにおけるポイントが具体的にイメージ出来るようにしましょう。</a:t>
            </a:r>
            <a:endParaRPr lang="en-US" altLang="ja-JP" sz="1400" dirty="0">
              <a:solidFill>
                <a:schemeClr val="tx1"/>
              </a:solidFill>
              <a:latin typeface="Meiryo UI" panose="020B0604030504040204" pitchFamily="50" charset="-128"/>
              <a:ea typeface="Meiryo UI" panose="020B0604030504040204" pitchFamily="50" charset="-128"/>
            </a:endParaRPr>
          </a:p>
          <a:p>
            <a:pPr>
              <a:lnSpc>
                <a:spcPct val="150000"/>
              </a:lnSpc>
            </a:pPr>
            <a:r>
              <a:rPr lang="en-US" altLang="ja-JP" sz="1400" b="1" dirty="0">
                <a:solidFill>
                  <a:schemeClr val="tx1"/>
                </a:solidFill>
                <a:latin typeface="Meiryo UI" panose="020B0604030504040204" pitchFamily="50" charset="-128"/>
                <a:ea typeface="Meiryo UI" panose="020B0604030504040204" pitchFamily="50" charset="-128"/>
              </a:rPr>
              <a:t>&lt;</a:t>
            </a:r>
            <a:r>
              <a:rPr lang="ja-JP" altLang="en-US" sz="1400" b="1" dirty="0">
                <a:solidFill>
                  <a:schemeClr val="tx1"/>
                </a:solidFill>
                <a:latin typeface="Meiryo UI" panose="020B0604030504040204" pitchFamily="50" charset="-128"/>
                <a:ea typeface="Meiryo UI" panose="020B0604030504040204" pitchFamily="50" charset="-128"/>
              </a:rPr>
              <a:t>自立生活援助の実施の一連の流れ</a:t>
            </a:r>
            <a:r>
              <a:rPr lang="en-US" altLang="ja-JP" sz="1400" b="1" dirty="0">
                <a:solidFill>
                  <a:schemeClr val="tx1"/>
                </a:solidFill>
                <a:latin typeface="Meiryo UI" panose="020B0604030504040204" pitchFamily="50" charset="-128"/>
                <a:ea typeface="Meiryo UI" panose="020B0604030504040204" pitchFamily="50" charset="-128"/>
              </a:rPr>
              <a:t>&gt;</a:t>
            </a: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１）サービスの周知</a:t>
            </a:r>
            <a:endParaRPr lang="en-US" altLang="ja-JP" sz="14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２）ご本人へのアプローチ</a:t>
            </a:r>
            <a:endParaRPr lang="en-US" altLang="ja-JP" sz="14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３）サービスの利用決定と計画策定</a:t>
            </a:r>
            <a:endParaRPr lang="en-US" altLang="ja-JP" sz="14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４）サービスの提供</a:t>
            </a:r>
            <a:endParaRPr lang="en-US" altLang="ja-JP" sz="14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５）モニタリングと計画の見直し</a:t>
            </a:r>
            <a:endParaRPr lang="en-US" altLang="ja-JP" sz="14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６）サービス終了判断と引継ぎ</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5" name="矢印: 五方向 4">
            <a:extLst>
              <a:ext uri="{FF2B5EF4-FFF2-40B4-BE49-F238E27FC236}">
                <a16:creationId xmlns:a16="http://schemas.microsoft.com/office/drawing/2014/main" id="{74B93FEC-5B39-49DF-899A-8BE52245CAAE}"/>
              </a:ext>
            </a:extLst>
          </p:cNvPr>
          <p:cNvSpPr/>
          <p:nvPr/>
        </p:nvSpPr>
        <p:spPr>
          <a:xfrm>
            <a:off x="4950263" y="5475767"/>
            <a:ext cx="3671163" cy="1201479"/>
          </a:xfrm>
          <a:prstGeom prst="homePlate">
            <a:avLst>
              <a:gd name="adj" fmla="val 2947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参考資料の紹介</a:t>
            </a:r>
            <a:endParaRPr kumimoji="1" lang="en-US" altLang="ja-JP" sz="1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endParaRPr kumimoji="1" lang="en-US" altLang="ja-JP" sz="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サービスの一連の流れにおける工夫のポイント等は、「自立生活援助の運営ガイドブック」</a:t>
            </a:r>
            <a:r>
              <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p.14</a:t>
            </a:r>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～にも　掲載されています。</a:t>
            </a:r>
            <a:endPar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支援の実践にあたり、適宜ご参照ください。</a:t>
            </a:r>
            <a:endPar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p:txBody>
      </p:sp>
    </p:spTree>
    <p:extLst>
      <p:ext uri="{BB962C8B-B14F-4D97-AF65-F5344CB8AC3E}">
        <p14:creationId xmlns:p14="http://schemas.microsoft.com/office/powerpoint/2010/main" val="4180274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943BFF4C-C8F4-4F17-97F8-67D8148077ED}"/>
              </a:ext>
            </a:extLst>
          </p:cNvPr>
          <p:cNvSpPr/>
          <p:nvPr/>
        </p:nvSpPr>
        <p:spPr>
          <a:xfrm>
            <a:off x="1606220" y="5223657"/>
            <a:ext cx="7181441" cy="1412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自治体には、自立生活援助の支給決定期間で行う支援のアウトラインと利用することのメリット、必要性を事前に説明しておくことが効果的。</a:t>
            </a:r>
            <a:endParaRPr lang="en-US" altLang="ja-JP" sz="1200" dirty="0">
              <a:solidFill>
                <a:schemeClr val="tx1"/>
              </a:solidFill>
              <a:latin typeface="Meiryo UI" panose="020B0604030504040204" pitchFamily="50" charset="-128"/>
              <a:ea typeface="Meiryo UI" panose="020B0604030504040204" pitchFamily="50" charset="-128"/>
            </a:endParaRPr>
          </a:p>
          <a:p>
            <a:pPr>
              <a:spcBef>
                <a:spcPts val="300"/>
              </a:spcBef>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accent2">
                    <a:lumMod val="75000"/>
                  </a:schemeClr>
                </a:solidFill>
                <a:latin typeface="Meiryo UI" panose="020B0604030504040204" pitchFamily="50" charset="-128"/>
                <a:ea typeface="Meiryo UI" panose="020B0604030504040204" pitchFamily="50" charset="-128"/>
              </a:rPr>
              <a:t>【</a:t>
            </a:r>
            <a:r>
              <a:rPr lang="ja-JP" altLang="en-US" sz="1200" dirty="0">
                <a:solidFill>
                  <a:schemeClr val="accent2">
                    <a:lumMod val="75000"/>
                  </a:schemeClr>
                </a:solidFill>
                <a:latin typeface="Meiryo UI" panose="020B0604030504040204" pitchFamily="50" charset="-128"/>
                <a:ea typeface="Meiryo UI" panose="020B0604030504040204" pitchFamily="50" charset="-128"/>
              </a:rPr>
              <a:t>工夫の例</a:t>
            </a:r>
            <a:r>
              <a:rPr lang="en-US" altLang="ja-JP" sz="1200" dirty="0">
                <a:solidFill>
                  <a:schemeClr val="accent2">
                    <a:lumMod val="75000"/>
                  </a:schemeClr>
                </a:solidFill>
                <a:latin typeface="Meiryo UI" panose="020B0604030504040204" pitchFamily="50" charset="-128"/>
                <a:ea typeface="Meiryo UI" panose="020B0604030504040204" pitchFamily="50" charset="-128"/>
              </a:rPr>
              <a:t>】</a:t>
            </a:r>
          </a:p>
          <a:p>
            <a:pPr marL="432000" lvl="1" indent="-171450">
              <a:buFont typeface="Wingdings" panose="05000000000000000000" pitchFamily="2" charset="2"/>
              <a:buChar char="ü"/>
            </a:pPr>
            <a:r>
              <a:rPr lang="ja-JP" altLang="en-US" sz="1200" dirty="0">
                <a:solidFill>
                  <a:schemeClr val="tx1"/>
                </a:solidFill>
                <a:latin typeface="Meiryo UI" panose="020B0604030504040204" pitchFamily="50" charset="-128"/>
                <a:ea typeface="Meiryo UI" panose="020B0604030504040204" pitchFamily="50" charset="-128"/>
              </a:rPr>
              <a:t>丁寧なアセスメントや関係づくりが必要となる人は、委託相談支援（</a:t>
            </a: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で対応することが多かったが、本来の委託相談支援は、障害福祉サービスの対象にならないような様々な相談に対応しており、担当するケース数も内容も多岐にわたっている。そのため、定期訪問になかなか対応しきれていない現実がある。上記のような部分を今後は自立生活援助で対応していけることを効果的に伝えられるとよい。</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1" name="タイトル 1">
            <a:extLst>
              <a:ext uri="{FF2B5EF4-FFF2-40B4-BE49-F238E27FC236}">
                <a16:creationId xmlns:a16="http://schemas.microsoft.com/office/drawing/2014/main" id="{782EF57F-FD7C-4271-8AA1-57A7939A9F4C}"/>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１）サービスの周知</a:t>
            </a:r>
            <a:endParaRPr lang="zh-TW" altLang="en-US" dirty="0">
              <a:latin typeface="Meiryo UI" panose="020B0604030504040204" pitchFamily="50" charset="-128"/>
              <a:ea typeface="Meiryo UI" panose="020B0604030504040204" pitchFamily="50" charset="-128"/>
            </a:endParaRPr>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49" y="981436"/>
            <a:ext cx="8083959" cy="57400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支援を必要としているご本人や様々な関係者に対し、サービス内容や、自事業所が地域でサービスを提供していることについて効果的に周知を行っていくことが重要です。周知に当たっては、それぞれの地域の実情を踏まえ、ご本人や関係者がサービス内容やそのメリットを具体的にイメージできる事例を用意すること等が有効です。</a:t>
            </a:r>
            <a:endParaRPr lang="en-US" altLang="ja-JP" sz="1400"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9DABBE9-9A7F-4390-99F6-B5B65B3DD5D3}"/>
              </a:ext>
            </a:extLst>
          </p:cNvPr>
          <p:cNvSpPr/>
          <p:nvPr/>
        </p:nvSpPr>
        <p:spPr>
          <a:xfrm>
            <a:off x="356334" y="2037365"/>
            <a:ext cx="1052624" cy="167272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①ご本人</a:t>
            </a:r>
          </a:p>
        </p:txBody>
      </p:sp>
      <p:sp>
        <p:nvSpPr>
          <p:cNvPr id="8" name="正方形/長方形 7">
            <a:extLst>
              <a:ext uri="{FF2B5EF4-FFF2-40B4-BE49-F238E27FC236}">
                <a16:creationId xmlns:a16="http://schemas.microsoft.com/office/drawing/2014/main" id="{4216AEEE-AEF9-4A6F-A0F5-11C25955434E}"/>
              </a:ext>
            </a:extLst>
          </p:cNvPr>
          <p:cNvSpPr/>
          <p:nvPr/>
        </p:nvSpPr>
        <p:spPr>
          <a:xfrm>
            <a:off x="1606219" y="2038918"/>
            <a:ext cx="7181441" cy="1671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病院に入院している人や、施設に入所している人には、地域に出る前の段階から退院前カンファレンス等を活用し、サービスの説明をしておくことが必要。</a:t>
            </a:r>
            <a:endParaRPr lang="en-US" altLang="ja-JP" sz="12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また、ご本人にはサービスの効果や利用しやすさについてもわかりやすく説明できるとよい。</a:t>
            </a:r>
            <a:endParaRPr lang="en-US" altLang="ja-JP" sz="1200" dirty="0">
              <a:solidFill>
                <a:schemeClr val="tx1"/>
              </a:solidFill>
              <a:latin typeface="Meiryo UI" panose="020B0604030504040204" pitchFamily="50" charset="-128"/>
              <a:ea typeface="Meiryo UI" panose="020B0604030504040204" pitchFamily="50" charset="-128"/>
            </a:endParaRPr>
          </a:p>
          <a:p>
            <a:pPr>
              <a:spcBef>
                <a:spcPts val="300"/>
              </a:spcBef>
            </a:pPr>
            <a:r>
              <a:rPr lang="ja-JP" altLang="en-US" sz="1200" dirty="0">
                <a:solidFill>
                  <a:schemeClr val="accent2">
                    <a:lumMod val="75000"/>
                  </a:schemeClr>
                </a:solidFill>
                <a:latin typeface="Meiryo UI" panose="020B0604030504040204" pitchFamily="50" charset="-128"/>
                <a:ea typeface="Meiryo UI" panose="020B0604030504040204" pitchFamily="50" charset="-128"/>
              </a:rPr>
              <a:t>　</a:t>
            </a:r>
            <a:r>
              <a:rPr lang="en-US" altLang="ja-JP" sz="1200" dirty="0">
                <a:solidFill>
                  <a:schemeClr val="accent2">
                    <a:lumMod val="75000"/>
                  </a:schemeClr>
                </a:solidFill>
                <a:latin typeface="Meiryo UI" panose="020B0604030504040204" pitchFamily="50" charset="-128"/>
                <a:ea typeface="Meiryo UI" panose="020B0604030504040204" pitchFamily="50" charset="-128"/>
              </a:rPr>
              <a:t>【</a:t>
            </a:r>
            <a:r>
              <a:rPr lang="ja-JP" altLang="en-US" sz="1200" dirty="0">
                <a:solidFill>
                  <a:schemeClr val="accent2">
                    <a:lumMod val="75000"/>
                  </a:schemeClr>
                </a:solidFill>
                <a:latin typeface="Meiryo UI" panose="020B0604030504040204" pitchFamily="50" charset="-128"/>
                <a:ea typeface="Meiryo UI" panose="020B0604030504040204" pitchFamily="50" charset="-128"/>
              </a:rPr>
              <a:t>工夫の例</a:t>
            </a:r>
            <a:r>
              <a:rPr lang="en-US" altLang="ja-JP" sz="1200" dirty="0">
                <a:solidFill>
                  <a:schemeClr val="accent2">
                    <a:lumMod val="75000"/>
                  </a:schemeClr>
                </a:solidFill>
                <a:latin typeface="Meiryo UI" panose="020B0604030504040204" pitchFamily="50" charset="-128"/>
                <a:ea typeface="Meiryo UI" panose="020B0604030504040204" pitchFamily="50" charset="-128"/>
              </a:rPr>
              <a:t>】</a:t>
            </a:r>
          </a:p>
          <a:p>
            <a:pPr marL="432000" lvl="1" indent="-171450">
              <a:buFont typeface="Wingdings" panose="05000000000000000000" pitchFamily="2" charset="2"/>
              <a:buChar char="ü"/>
            </a:pPr>
            <a:r>
              <a:rPr lang="ja-JP" altLang="en-US" sz="1200" dirty="0">
                <a:solidFill>
                  <a:schemeClr val="tx1"/>
                </a:solidFill>
                <a:latin typeface="Meiryo UI" panose="020B0604030504040204" pitchFamily="50" charset="-128"/>
                <a:ea typeface="Meiryo UI" panose="020B0604030504040204" pitchFamily="50" charset="-128"/>
              </a:rPr>
              <a:t>実際に一人暮らしをスタートしてみて直面するような困りごとなどの具体例を挙げ、自立生活援助では定期的に訪問し、ご本人が生活しやすくなるようなやり方を一緒に考えていけること等を丁寧に伝えられるとよい。</a:t>
            </a:r>
            <a:endParaRPr lang="en-US" altLang="ja-JP" sz="1200" dirty="0">
              <a:solidFill>
                <a:schemeClr val="tx1"/>
              </a:solidFill>
              <a:latin typeface="Meiryo UI" panose="020B0604030504040204" pitchFamily="50" charset="-128"/>
              <a:ea typeface="Meiryo UI" panose="020B0604030504040204" pitchFamily="50" charset="-128"/>
            </a:endParaRPr>
          </a:p>
          <a:p>
            <a:pPr marL="432000" lvl="1" indent="-171450">
              <a:buFont typeface="Wingdings" panose="05000000000000000000" pitchFamily="2" charset="2"/>
              <a:buChar char="ü"/>
            </a:pPr>
            <a:r>
              <a:rPr lang="ja-JP" altLang="en-US" sz="1200" dirty="0">
                <a:solidFill>
                  <a:schemeClr val="tx1"/>
                </a:solidFill>
                <a:latin typeface="Meiryo UI" panose="020B0604030504040204" pitchFamily="50" charset="-128"/>
                <a:ea typeface="Meiryo UI" panose="020B0604030504040204" pitchFamily="50" charset="-128"/>
              </a:rPr>
              <a:t>人によっては、管理されるという感覚を覚える可能性もあるため、あくまでご本人ができることは自分で行ってもらい、困りごとを手伝うサービスであることを伝えることが重要。定期的な訪問の頻度（概ね週</a:t>
            </a:r>
            <a:r>
              <a:rPr lang="en-US" altLang="ja-JP" sz="1200" dirty="0">
                <a:solidFill>
                  <a:schemeClr val="tx1"/>
                </a:solidFill>
                <a:latin typeface="Meiryo UI" panose="020B0604030504040204" pitchFamily="50" charset="-128"/>
                <a:ea typeface="Meiryo UI" panose="020B0604030504040204" pitchFamily="50" charset="-128"/>
              </a:rPr>
              <a:t>1</a:t>
            </a:r>
            <a:r>
              <a:rPr lang="ja-JP" altLang="en-US" sz="1200" dirty="0">
                <a:solidFill>
                  <a:schemeClr val="tx1"/>
                </a:solidFill>
                <a:latin typeface="Meiryo UI" panose="020B0604030504040204" pitchFamily="50" charset="-128"/>
                <a:ea typeface="Meiryo UI" panose="020B0604030504040204" pitchFamily="50" charset="-128"/>
              </a:rPr>
              <a:t>回）もご本人に合わせて設定できることも伝えられるとよい。</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D9D3E7BA-CCEB-4470-BBA6-9E85ED9E040A}"/>
              </a:ext>
            </a:extLst>
          </p:cNvPr>
          <p:cNvSpPr/>
          <p:nvPr/>
        </p:nvSpPr>
        <p:spPr>
          <a:xfrm>
            <a:off x="356334" y="3805606"/>
            <a:ext cx="1052624" cy="132252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②病院・</a:t>
            </a:r>
            <a:endParaRPr kumimoji="1" lang="en-US" altLang="ja-JP" sz="1300" dirty="0">
              <a:solidFill>
                <a:schemeClr val="tx1"/>
              </a:solidFill>
              <a:latin typeface="Meiryo UI" panose="020B0604030504040204" pitchFamily="50" charset="-128"/>
              <a:ea typeface="Meiryo UI" panose="020B0604030504040204" pitchFamily="50" charset="-128"/>
            </a:endParaRPr>
          </a:p>
          <a:p>
            <a:pPr algn="ctr"/>
            <a:r>
              <a:rPr kumimoji="1" lang="ja-JP" altLang="en-US" sz="1300" dirty="0">
                <a:solidFill>
                  <a:schemeClr val="tx1"/>
                </a:solidFill>
                <a:latin typeface="Meiryo UI" panose="020B0604030504040204" pitchFamily="50" charset="-128"/>
                <a:ea typeface="Meiryo UI" panose="020B0604030504040204" pitchFamily="50" charset="-128"/>
              </a:rPr>
              <a:t>入所施設</a:t>
            </a:r>
          </a:p>
        </p:txBody>
      </p:sp>
      <p:sp>
        <p:nvSpPr>
          <p:cNvPr id="18" name="正方形/長方形 17">
            <a:extLst>
              <a:ext uri="{FF2B5EF4-FFF2-40B4-BE49-F238E27FC236}">
                <a16:creationId xmlns:a16="http://schemas.microsoft.com/office/drawing/2014/main" id="{0E867CDD-0035-4553-A398-2CB6DBD8BC70}"/>
              </a:ext>
            </a:extLst>
          </p:cNvPr>
          <p:cNvSpPr/>
          <p:nvPr/>
        </p:nvSpPr>
        <p:spPr>
          <a:xfrm>
            <a:off x="356337" y="5223657"/>
            <a:ext cx="1052624" cy="146469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③自治体</a:t>
            </a:r>
          </a:p>
        </p:txBody>
      </p:sp>
      <p:sp>
        <p:nvSpPr>
          <p:cNvPr id="26" name="正方形/長方形 25">
            <a:extLst>
              <a:ext uri="{FF2B5EF4-FFF2-40B4-BE49-F238E27FC236}">
                <a16:creationId xmlns:a16="http://schemas.microsoft.com/office/drawing/2014/main" id="{232D9A46-5B27-4746-ABF0-5DC2DE24570A}"/>
              </a:ext>
            </a:extLst>
          </p:cNvPr>
          <p:cNvSpPr/>
          <p:nvPr/>
        </p:nvSpPr>
        <p:spPr>
          <a:xfrm>
            <a:off x="356337" y="1655073"/>
            <a:ext cx="1052624" cy="28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周知の対象</a:t>
            </a:r>
          </a:p>
        </p:txBody>
      </p:sp>
      <p:sp>
        <p:nvSpPr>
          <p:cNvPr id="27" name="正方形/長方形 26">
            <a:extLst>
              <a:ext uri="{FF2B5EF4-FFF2-40B4-BE49-F238E27FC236}">
                <a16:creationId xmlns:a16="http://schemas.microsoft.com/office/drawing/2014/main" id="{6253324C-0528-4BBF-A014-67CD53506B9A}"/>
              </a:ext>
            </a:extLst>
          </p:cNvPr>
          <p:cNvSpPr/>
          <p:nvPr/>
        </p:nvSpPr>
        <p:spPr>
          <a:xfrm>
            <a:off x="1606222" y="1671760"/>
            <a:ext cx="7200000" cy="28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周知に当たってのポイント</a:t>
            </a:r>
          </a:p>
        </p:txBody>
      </p:sp>
      <p:sp>
        <p:nvSpPr>
          <p:cNvPr id="28" name="正方形/長方形 27">
            <a:extLst>
              <a:ext uri="{FF2B5EF4-FFF2-40B4-BE49-F238E27FC236}">
                <a16:creationId xmlns:a16="http://schemas.microsoft.com/office/drawing/2014/main" id="{DB175F4D-0D86-4361-AB88-B208062D0225}"/>
              </a:ext>
            </a:extLst>
          </p:cNvPr>
          <p:cNvSpPr/>
          <p:nvPr/>
        </p:nvSpPr>
        <p:spPr>
          <a:xfrm>
            <a:off x="1606220" y="3805606"/>
            <a:ext cx="7181441" cy="1304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病院であれば医療ソーシャルワーカーや精神保健福祉士を通じて、入所施設であれば管理者やサービス管理責任者を通じて周知を図る。</a:t>
            </a:r>
            <a:endParaRPr lang="en-US" altLang="ja-JP" sz="1200" dirty="0">
              <a:solidFill>
                <a:schemeClr val="tx1"/>
              </a:solidFill>
              <a:latin typeface="Meiryo UI" panose="020B0604030504040204" pitchFamily="50" charset="-128"/>
              <a:ea typeface="Meiryo UI" panose="020B0604030504040204" pitchFamily="50" charset="-128"/>
            </a:endParaRPr>
          </a:p>
          <a:p>
            <a:pPr>
              <a:spcBef>
                <a:spcPts val="300"/>
              </a:spcBef>
            </a:pPr>
            <a:r>
              <a:rPr lang="ja-JP" altLang="en-US" sz="1200" dirty="0">
                <a:solidFill>
                  <a:schemeClr val="accent2">
                    <a:lumMod val="75000"/>
                  </a:schemeClr>
                </a:solidFill>
                <a:latin typeface="Meiryo UI" panose="020B0604030504040204" pitchFamily="50" charset="-128"/>
                <a:ea typeface="Meiryo UI" panose="020B0604030504040204" pitchFamily="50" charset="-128"/>
              </a:rPr>
              <a:t>　</a:t>
            </a:r>
            <a:r>
              <a:rPr lang="en-US" altLang="ja-JP" sz="1200" dirty="0">
                <a:solidFill>
                  <a:schemeClr val="accent2">
                    <a:lumMod val="75000"/>
                  </a:schemeClr>
                </a:solidFill>
                <a:latin typeface="Meiryo UI" panose="020B0604030504040204" pitchFamily="50" charset="-128"/>
                <a:ea typeface="Meiryo UI" panose="020B0604030504040204" pitchFamily="50" charset="-128"/>
              </a:rPr>
              <a:t>【</a:t>
            </a:r>
            <a:r>
              <a:rPr lang="ja-JP" altLang="en-US" sz="1200" dirty="0">
                <a:solidFill>
                  <a:schemeClr val="accent2">
                    <a:lumMod val="75000"/>
                  </a:schemeClr>
                </a:solidFill>
                <a:latin typeface="Meiryo UI" panose="020B0604030504040204" pitchFamily="50" charset="-128"/>
                <a:ea typeface="Meiryo UI" panose="020B0604030504040204" pitchFamily="50" charset="-128"/>
              </a:rPr>
              <a:t>工夫の例</a:t>
            </a:r>
            <a:r>
              <a:rPr lang="en-US" altLang="ja-JP" sz="1200" dirty="0">
                <a:solidFill>
                  <a:schemeClr val="accent2">
                    <a:lumMod val="75000"/>
                  </a:schemeClr>
                </a:solidFill>
                <a:latin typeface="Meiryo UI" panose="020B0604030504040204" pitchFamily="50" charset="-128"/>
                <a:ea typeface="Meiryo UI" panose="020B0604030504040204" pitchFamily="50" charset="-128"/>
              </a:rPr>
              <a:t>】</a:t>
            </a:r>
          </a:p>
          <a:p>
            <a:pPr marL="432000" lvl="1" indent="-171450">
              <a:buFont typeface="Wingdings" panose="05000000000000000000" pitchFamily="2" charset="2"/>
              <a:buChar char="ü"/>
            </a:pPr>
            <a:r>
              <a:rPr lang="ja-JP" altLang="en-US" sz="1200" dirty="0">
                <a:solidFill>
                  <a:schemeClr val="tx1"/>
                </a:solidFill>
                <a:latin typeface="Meiryo UI" panose="020B0604030504040204" pitchFamily="50" charset="-128"/>
                <a:ea typeface="Meiryo UI" panose="020B0604030504040204" pitchFamily="50" charset="-128"/>
              </a:rPr>
              <a:t>サービスの具体的なイメージがわかるよう、パンフレットを作成して渡したり、実際の支援の様子や効果などを伝ええられるとよい。</a:t>
            </a:r>
            <a:endParaRPr lang="en-US" altLang="ja-JP" sz="1200" dirty="0">
              <a:solidFill>
                <a:schemeClr val="tx1"/>
              </a:solidFill>
              <a:latin typeface="Meiryo UI" panose="020B0604030504040204" pitchFamily="50" charset="-128"/>
              <a:ea typeface="Meiryo UI" panose="020B0604030504040204" pitchFamily="50" charset="-128"/>
            </a:endParaRPr>
          </a:p>
          <a:p>
            <a:pPr marL="432000" lvl="1" indent="-171450">
              <a:buFont typeface="Wingdings" panose="05000000000000000000" pitchFamily="2" charset="2"/>
              <a:buChar char="ü"/>
            </a:pPr>
            <a:r>
              <a:rPr lang="ja-JP" altLang="en-US" sz="1200" dirty="0">
                <a:solidFill>
                  <a:schemeClr val="tx1"/>
                </a:solidFill>
                <a:latin typeface="Meiryo UI" panose="020B0604030504040204" pitchFamily="50" charset="-128"/>
                <a:ea typeface="Meiryo UI" panose="020B0604030504040204" pitchFamily="50" charset="-128"/>
              </a:rPr>
              <a:t>サービス担当者会議やモニタリングの際に、「このようなサービスがあれば地域で一人暮らしができそうな人がいるか」という視点を持ってもらい、他に対象者がいる場合は連携いただけるように常日頃から伝えておくことも大切。</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E30FC2E8-FD56-4343-93AA-D83A6467DE32}"/>
              </a:ext>
            </a:extLst>
          </p:cNvPr>
          <p:cNvSpPr txBox="1"/>
          <p:nvPr/>
        </p:nvSpPr>
        <p:spPr>
          <a:xfrm>
            <a:off x="1821756" y="6570776"/>
            <a:ext cx="5152718" cy="246221"/>
          </a:xfrm>
          <a:prstGeom prst="rect">
            <a:avLst/>
          </a:prstGeom>
          <a:noFill/>
        </p:spPr>
        <p:txBody>
          <a:bodyPr wrap="square">
            <a:spAutoFit/>
          </a:bodyPr>
          <a:lstStyle/>
          <a:p>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市町村から委託される</a:t>
            </a:r>
            <a:r>
              <a:rPr lang="ja-JP" altLang="en-US" sz="1000" dirty="0">
                <a:latin typeface="Meiryo UI" panose="020B0604030504040204" pitchFamily="50" charset="-128"/>
                <a:ea typeface="Meiryo UI" panose="020B0604030504040204" pitchFamily="50" charset="-128"/>
              </a:rPr>
              <a:t>「市町村障害者相談支援事業」をさす。</a:t>
            </a:r>
            <a:endParaRPr lang="ja-JP" altLang="en-US" sz="1000" dirty="0"/>
          </a:p>
        </p:txBody>
      </p:sp>
      <p:sp>
        <p:nvSpPr>
          <p:cNvPr id="14" name="スライド番号プレースホルダー 3">
            <a:extLst>
              <a:ext uri="{FF2B5EF4-FFF2-40B4-BE49-F238E27FC236}">
                <a16:creationId xmlns:a16="http://schemas.microsoft.com/office/drawing/2014/main" id="{0404D9C3-0EB6-4144-AB1B-012EF49B092B}"/>
              </a:ext>
            </a:extLst>
          </p:cNvPr>
          <p:cNvSpPr>
            <a:spLocks noGrp="1"/>
          </p:cNvSpPr>
          <p:nvPr>
            <p:ph type="sldNum" sz="quarter" idx="12"/>
          </p:nvPr>
        </p:nvSpPr>
        <p:spPr>
          <a:xfrm>
            <a:off x="6457950" y="6356351"/>
            <a:ext cx="2057400" cy="365125"/>
          </a:xfrm>
        </p:spPr>
        <p:txBody>
          <a:bodyPr/>
          <a:lstStyle/>
          <a:p>
            <a:fld id="{5FDA2957-D8DF-433F-96C1-785BB98D1D08}" type="slidenum">
              <a:rPr kumimoji="1" lang="ja-JP" altLang="en-US" smtClean="0"/>
              <a:t>44</a:t>
            </a:fld>
            <a:endParaRPr kumimoji="1" lang="ja-JP" altLang="en-US"/>
          </a:p>
        </p:txBody>
      </p:sp>
    </p:spTree>
    <p:extLst>
      <p:ext uri="{BB962C8B-B14F-4D97-AF65-F5344CB8AC3E}">
        <p14:creationId xmlns:p14="http://schemas.microsoft.com/office/powerpoint/2010/main" val="586335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782EF57F-FD7C-4271-8AA1-57A7939A9F4C}"/>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１）サービスの周知</a:t>
            </a:r>
            <a:endParaRPr lang="zh-TW" altLang="en-US" dirty="0">
              <a:latin typeface="Meiryo UI" panose="020B0604030504040204" pitchFamily="50" charset="-128"/>
              <a:ea typeface="Meiryo UI" panose="020B0604030504040204" pitchFamily="50" charset="-128"/>
            </a:endParaRPr>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981436"/>
            <a:ext cx="7886700" cy="57400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a:latin typeface="Meiryo UI" panose="020B0604030504040204" pitchFamily="50" charset="-128"/>
                <a:ea typeface="Meiryo UI" panose="020B0604030504040204" pitchFamily="50" charset="-128"/>
              </a:rPr>
              <a:t>（つづき</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9DABBE9-9A7F-4390-99F6-B5B65B3DD5D3}"/>
              </a:ext>
            </a:extLst>
          </p:cNvPr>
          <p:cNvSpPr/>
          <p:nvPr/>
        </p:nvSpPr>
        <p:spPr>
          <a:xfrm>
            <a:off x="356334" y="2037365"/>
            <a:ext cx="1052624" cy="87781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④事業者など関係機関</a:t>
            </a:r>
          </a:p>
        </p:txBody>
      </p:sp>
      <p:sp>
        <p:nvSpPr>
          <p:cNvPr id="8" name="正方形/長方形 7">
            <a:extLst>
              <a:ext uri="{FF2B5EF4-FFF2-40B4-BE49-F238E27FC236}">
                <a16:creationId xmlns:a16="http://schemas.microsoft.com/office/drawing/2014/main" id="{4216AEEE-AEF9-4A6F-A0F5-11C25955434E}"/>
              </a:ext>
            </a:extLst>
          </p:cNvPr>
          <p:cNvSpPr/>
          <p:nvPr/>
        </p:nvSpPr>
        <p:spPr>
          <a:xfrm>
            <a:off x="1606219" y="2038919"/>
            <a:ext cx="7181441" cy="877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サービス担当者会議等で、支援内容や実績を報告する際に、支援の隙間を埋めたり、柔軟にきめ細かい動きができたりする定期巡回、随時訪問、同行支援の支援例を伝えていくことが、自立生活援助への理解と活用を広めるに当たって効果的。</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D9D3E7BA-CCEB-4470-BBA6-9E85ED9E040A}"/>
              </a:ext>
            </a:extLst>
          </p:cNvPr>
          <p:cNvSpPr/>
          <p:nvPr/>
        </p:nvSpPr>
        <p:spPr>
          <a:xfrm>
            <a:off x="356333" y="3009474"/>
            <a:ext cx="1052624" cy="132252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⑤不動産関係者</a:t>
            </a:r>
          </a:p>
        </p:txBody>
      </p:sp>
      <p:sp>
        <p:nvSpPr>
          <p:cNvPr id="18" name="正方形/長方形 17">
            <a:extLst>
              <a:ext uri="{FF2B5EF4-FFF2-40B4-BE49-F238E27FC236}">
                <a16:creationId xmlns:a16="http://schemas.microsoft.com/office/drawing/2014/main" id="{0E867CDD-0035-4553-A398-2CB6DBD8BC70}"/>
              </a:ext>
            </a:extLst>
          </p:cNvPr>
          <p:cNvSpPr/>
          <p:nvPr/>
        </p:nvSpPr>
        <p:spPr>
          <a:xfrm>
            <a:off x="356337" y="4426293"/>
            <a:ext cx="1052624" cy="226205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a:solidFill>
                  <a:schemeClr val="tx1"/>
                </a:solidFill>
                <a:latin typeface="Meiryo UI" panose="020B0604030504040204" pitchFamily="50" charset="-128"/>
                <a:ea typeface="Meiryo UI" panose="020B0604030504040204" pitchFamily="50" charset="-128"/>
              </a:rPr>
              <a:t>⑥（自立</a:t>
            </a:r>
            <a:r>
              <a:rPr kumimoji="1" lang="ja-JP" altLang="en-US" sz="1300" dirty="0">
                <a:solidFill>
                  <a:schemeClr val="tx1"/>
                </a:solidFill>
                <a:latin typeface="Meiryo UI" panose="020B0604030504040204" pitchFamily="50" charset="-128"/>
                <a:ea typeface="Meiryo UI" panose="020B0604030504040204" pitchFamily="50" charset="-128"/>
              </a:rPr>
              <a:t>支援）協議会等の活用</a:t>
            </a:r>
          </a:p>
        </p:txBody>
      </p:sp>
      <p:sp>
        <p:nvSpPr>
          <p:cNvPr id="26" name="正方形/長方形 25">
            <a:extLst>
              <a:ext uri="{FF2B5EF4-FFF2-40B4-BE49-F238E27FC236}">
                <a16:creationId xmlns:a16="http://schemas.microsoft.com/office/drawing/2014/main" id="{232D9A46-5B27-4746-ABF0-5DC2DE24570A}"/>
              </a:ext>
            </a:extLst>
          </p:cNvPr>
          <p:cNvSpPr/>
          <p:nvPr/>
        </p:nvSpPr>
        <p:spPr>
          <a:xfrm>
            <a:off x="356337" y="1655073"/>
            <a:ext cx="1052624" cy="28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周知の対象</a:t>
            </a:r>
          </a:p>
        </p:txBody>
      </p:sp>
      <p:sp>
        <p:nvSpPr>
          <p:cNvPr id="27" name="正方形/長方形 26">
            <a:extLst>
              <a:ext uri="{FF2B5EF4-FFF2-40B4-BE49-F238E27FC236}">
                <a16:creationId xmlns:a16="http://schemas.microsoft.com/office/drawing/2014/main" id="{6253324C-0528-4BBF-A014-67CD53506B9A}"/>
              </a:ext>
            </a:extLst>
          </p:cNvPr>
          <p:cNvSpPr/>
          <p:nvPr/>
        </p:nvSpPr>
        <p:spPr>
          <a:xfrm>
            <a:off x="1606222" y="1671760"/>
            <a:ext cx="7200000" cy="28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周知に当たってのポイント</a:t>
            </a:r>
          </a:p>
        </p:txBody>
      </p:sp>
      <p:sp>
        <p:nvSpPr>
          <p:cNvPr id="28" name="正方形/長方形 27">
            <a:extLst>
              <a:ext uri="{FF2B5EF4-FFF2-40B4-BE49-F238E27FC236}">
                <a16:creationId xmlns:a16="http://schemas.microsoft.com/office/drawing/2014/main" id="{DB175F4D-0D86-4361-AB88-B208062D0225}"/>
              </a:ext>
            </a:extLst>
          </p:cNvPr>
          <p:cNvSpPr/>
          <p:nvPr/>
        </p:nvSpPr>
        <p:spPr>
          <a:xfrm>
            <a:off x="1606219" y="3009474"/>
            <a:ext cx="7181441" cy="1304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不動産事業者や大家にとっては、「家賃の滞納がないこと」と同じくらい「支援者がいるかどうか」が重視されている。</a:t>
            </a:r>
            <a:br>
              <a:rPr lang="en-US" altLang="ja-JP" sz="1200" dirty="0">
                <a:solidFill>
                  <a:schemeClr val="tx1"/>
                </a:solidFill>
                <a:latin typeface="Meiryo UI" panose="020B0604030504040204" pitchFamily="50" charset="-128"/>
                <a:ea typeface="Meiryo UI" panose="020B0604030504040204" pitchFamily="50" charset="-128"/>
              </a:rPr>
            </a:br>
            <a:r>
              <a:rPr lang="ja-JP" altLang="en-US" sz="1200" dirty="0">
                <a:solidFill>
                  <a:schemeClr val="tx1"/>
                </a:solidFill>
                <a:latin typeface="Meiryo UI" panose="020B0604030504040204" pitchFamily="50" charset="-128"/>
                <a:ea typeface="Meiryo UI" panose="020B0604030504040204" pitchFamily="50" charset="-128"/>
              </a:rPr>
              <a:t>そのため、家探しに同行し、「何かあったら私に連絡をください」と伝えることが大切。この時、自立生活援助のサービス内容を伝え、定期的に見守りを行うことや何かあったら対応ができる旨を伝えることも効果的。</a:t>
            </a:r>
            <a:endParaRPr lang="en-US" altLang="ja-JP" sz="1200" dirty="0">
              <a:solidFill>
                <a:schemeClr val="tx1"/>
              </a:solidFill>
              <a:latin typeface="Meiryo UI" panose="020B0604030504040204" pitchFamily="50" charset="-128"/>
              <a:ea typeface="Meiryo UI" panose="020B0604030504040204" pitchFamily="50" charset="-128"/>
            </a:endParaRPr>
          </a:p>
          <a:p>
            <a:pPr>
              <a:spcBef>
                <a:spcPts val="300"/>
              </a:spcBef>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accent2">
                    <a:lumMod val="75000"/>
                  </a:schemeClr>
                </a:solidFill>
                <a:latin typeface="Meiryo UI" panose="020B0604030504040204" pitchFamily="50" charset="-128"/>
                <a:ea typeface="Meiryo UI" panose="020B0604030504040204" pitchFamily="50" charset="-128"/>
              </a:rPr>
              <a:t>【</a:t>
            </a:r>
            <a:r>
              <a:rPr lang="ja-JP" altLang="en-US" sz="1200" dirty="0">
                <a:solidFill>
                  <a:schemeClr val="accent2">
                    <a:lumMod val="75000"/>
                  </a:schemeClr>
                </a:solidFill>
                <a:latin typeface="Meiryo UI" panose="020B0604030504040204" pitchFamily="50" charset="-128"/>
                <a:ea typeface="Meiryo UI" panose="020B0604030504040204" pitchFamily="50" charset="-128"/>
              </a:rPr>
              <a:t>工夫の例</a:t>
            </a:r>
            <a:r>
              <a:rPr lang="en-US" altLang="ja-JP" sz="1200" dirty="0">
                <a:solidFill>
                  <a:schemeClr val="accent2">
                    <a:lumMod val="75000"/>
                  </a:schemeClr>
                </a:solidFill>
                <a:latin typeface="Meiryo UI" panose="020B0604030504040204" pitchFamily="50" charset="-128"/>
                <a:ea typeface="Meiryo UI" panose="020B0604030504040204" pitchFamily="50" charset="-128"/>
              </a:rPr>
              <a:t>】</a:t>
            </a:r>
          </a:p>
          <a:p>
            <a:pPr marL="432000" lvl="1" indent="-171450">
              <a:buFont typeface="Wingdings" panose="05000000000000000000" pitchFamily="2" charset="2"/>
              <a:buChar char="ü"/>
            </a:pPr>
            <a:r>
              <a:rPr lang="ja-JP" altLang="en-US" sz="1200" dirty="0">
                <a:solidFill>
                  <a:schemeClr val="tx1"/>
                </a:solidFill>
                <a:latin typeface="Meiryo UI" panose="020B0604030504040204" pitchFamily="50" charset="-128"/>
                <a:ea typeface="Meiryo UI" panose="020B0604030504040204" pitchFamily="50" charset="-128"/>
              </a:rPr>
              <a:t>支援機関の連絡先とともに、ご本人に許可をもらいサービス等利用計画を提示し、ご本人の地域生活を応援するチームの一員になってもらうよう依頼することも効果的。</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943BFF4C-C8F4-4F17-97F8-67D8148077ED}"/>
              </a:ext>
            </a:extLst>
          </p:cNvPr>
          <p:cNvSpPr/>
          <p:nvPr/>
        </p:nvSpPr>
        <p:spPr>
          <a:xfrm>
            <a:off x="1606220" y="4426293"/>
            <a:ext cx="7181441" cy="2209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自立生活援助を提供すべき対象者の条件（「どのような方」が「どのような状況の場合」にサービスが必要か）は、地域の実情や特性を踏まえて判断していくことも必要。このためには、地域における（自立支援）協議会等を活用し、地域の状況を確認の上、認識を共有しておくことが重要。</a:t>
            </a:r>
            <a:endParaRPr lang="en-US" altLang="ja-JP" sz="12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また、相談支援事業所の連絡会等、関連する会議体において、実績や支援内容を報告することも有効。</a:t>
            </a:r>
            <a:endParaRPr lang="en-US" altLang="ja-JP" sz="1200" dirty="0">
              <a:solidFill>
                <a:schemeClr val="tx1"/>
              </a:solidFill>
              <a:latin typeface="Meiryo UI" panose="020B0604030504040204" pitchFamily="50" charset="-128"/>
              <a:ea typeface="Meiryo UI" panose="020B0604030504040204" pitchFamily="50" charset="-128"/>
            </a:endParaRPr>
          </a:p>
          <a:p>
            <a:pPr>
              <a:spcBef>
                <a:spcPts val="300"/>
              </a:spcBef>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accent2">
                    <a:lumMod val="75000"/>
                  </a:schemeClr>
                </a:solidFill>
                <a:latin typeface="Meiryo UI" panose="020B0604030504040204" pitchFamily="50" charset="-128"/>
                <a:ea typeface="Meiryo UI" panose="020B0604030504040204" pitchFamily="50" charset="-128"/>
              </a:rPr>
              <a:t>【</a:t>
            </a:r>
            <a:r>
              <a:rPr lang="ja-JP" altLang="en-US" sz="1200" dirty="0">
                <a:solidFill>
                  <a:schemeClr val="accent2">
                    <a:lumMod val="75000"/>
                  </a:schemeClr>
                </a:solidFill>
                <a:latin typeface="Meiryo UI" panose="020B0604030504040204" pitchFamily="50" charset="-128"/>
                <a:ea typeface="Meiryo UI" panose="020B0604030504040204" pitchFamily="50" charset="-128"/>
              </a:rPr>
              <a:t>工夫の例</a:t>
            </a:r>
            <a:r>
              <a:rPr lang="en-US" altLang="ja-JP" sz="1200" dirty="0">
                <a:solidFill>
                  <a:schemeClr val="accent2">
                    <a:lumMod val="75000"/>
                  </a:schemeClr>
                </a:solidFill>
                <a:latin typeface="Meiryo UI" panose="020B0604030504040204" pitchFamily="50" charset="-128"/>
                <a:ea typeface="Meiryo UI" panose="020B0604030504040204" pitchFamily="50" charset="-128"/>
              </a:rPr>
              <a:t>】</a:t>
            </a:r>
          </a:p>
          <a:p>
            <a:pPr marL="432000" lvl="1" indent="-171450">
              <a:buFont typeface="Wingdings" panose="05000000000000000000" pitchFamily="2" charset="2"/>
              <a:buChar char="ü"/>
            </a:pPr>
            <a:r>
              <a:rPr lang="ja-JP" altLang="en-US" sz="1200" dirty="0">
                <a:solidFill>
                  <a:schemeClr val="tx1"/>
                </a:solidFill>
                <a:latin typeface="Meiryo UI" panose="020B0604030504040204" pitchFamily="50" charset="-128"/>
                <a:ea typeface="Meiryo UI" panose="020B0604030504040204" pitchFamily="50" charset="-128"/>
              </a:rPr>
              <a:t>初めは、利用が想定される対象者、利用期間と支援内容などの事業概要を報告する。その後、利用契約者が少しずつ増えてからは契約人数、性別、援護市町村といった利用者の基本情報と支援の内容を報告する。</a:t>
            </a:r>
          </a:p>
          <a:p>
            <a:pPr marL="432000" lvl="1" indent="-171450">
              <a:buFont typeface="Wingdings" panose="05000000000000000000" pitchFamily="2" charset="2"/>
              <a:buChar char="ü"/>
            </a:pPr>
            <a:r>
              <a:rPr lang="ja-JP" altLang="en-US" sz="1200" dirty="0">
                <a:solidFill>
                  <a:schemeClr val="tx1"/>
                </a:solidFill>
                <a:latin typeface="Meiryo UI" panose="020B0604030504040204" pitchFamily="50" charset="-128"/>
                <a:ea typeface="Meiryo UI" panose="020B0604030504040204" pitchFamily="50" charset="-128"/>
              </a:rPr>
              <a:t>特に、地域定着支援との関係や緊急時の対応、どのくらいの契約者数を見込んでいるのかといった、参加者から出される質問に対応できるよう準備をしておくことが必要。</a:t>
            </a:r>
          </a:p>
          <a:p>
            <a:pPr marL="260550" lvl="1"/>
            <a:r>
              <a:rPr lang="ja-JP" altLang="en-US" sz="1200" dirty="0">
                <a:solidFill>
                  <a:schemeClr val="tx1"/>
                </a:solidFill>
                <a:latin typeface="Meiryo UI" panose="020B0604030504040204" pitchFamily="50" charset="-128"/>
                <a:ea typeface="Meiryo UI" panose="020B0604030504040204" pitchFamily="50" charset="-128"/>
              </a:rPr>
              <a:t>→こうした協議会の参加者が、利用者像を具体的に思い浮かべることで、それぞれの地域の中で、誰が対象となるのかが共有され、本サービスの利用につながっていく。</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3" name="スライド番号プレースホルダー 3">
            <a:extLst>
              <a:ext uri="{FF2B5EF4-FFF2-40B4-BE49-F238E27FC236}">
                <a16:creationId xmlns:a16="http://schemas.microsoft.com/office/drawing/2014/main" id="{7145AA87-8FF4-4571-B08D-2F6B4D496A9D}"/>
              </a:ext>
            </a:extLst>
          </p:cNvPr>
          <p:cNvSpPr>
            <a:spLocks noGrp="1"/>
          </p:cNvSpPr>
          <p:nvPr>
            <p:ph type="sldNum" sz="quarter" idx="12"/>
          </p:nvPr>
        </p:nvSpPr>
        <p:spPr>
          <a:xfrm>
            <a:off x="6457950" y="6356351"/>
            <a:ext cx="2057400" cy="365125"/>
          </a:xfrm>
        </p:spPr>
        <p:txBody>
          <a:bodyPr/>
          <a:lstStyle/>
          <a:p>
            <a:fld id="{5FDA2957-D8DF-433F-96C1-785BB98D1D08}" type="slidenum">
              <a:rPr kumimoji="1" lang="ja-JP" altLang="en-US" smtClean="0"/>
              <a:t>45</a:t>
            </a:fld>
            <a:endParaRPr kumimoji="1" lang="ja-JP" altLang="en-US"/>
          </a:p>
        </p:txBody>
      </p:sp>
    </p:spTree>
    <p:extLst>
      <p:ext uri="{BB962C8B-B14F-4D97-AF65-F5344CB8AC3E}">
        <p14:creationId xmlns:p14="http://schemas.microsoft.com/office/powerpoint/2010/main" val="3050912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46</a:t>
            </a:fld>
            <a:endParaRPr kumimoji="1" lang="ja-JP" altLang="en-US"/>
          </a:p>
        </p:txBody>
      </p:sp>
      <p:sp>
        <p:nvSpPr>
          <p:cNvPr id="14" name="タイトル 1">
            <a:extLst>
              <a:ext uri="{FF2B5EF4-FFF2-40B4-BE49-F238E27FC236}">
                <a16:creationId xmlns:a16="http://schemas.microsoft.com/office/drawing/2014/main" id="{41A3F413-B609-4834-AC91-500C3F110D3D}"/>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２）ご本人へのアプローチ</a:t>
            </a:r>
            <a:endParaRPr lang="zh-TW" altLang="en-US" dirty="0">
              <a:latin typeface="Meiryo UI" panose="020B0604030504040204" pitchFamily="50" charset="-128"/>
              <a:ea typeface="Meiryo UI" panose="020B0604030504040204" pitchFamily="50" charset="-128"/>
            </a:endParaRPr>
          </a:p>
        </p:txBody>
      </p:sp>
      <p:sp>
        <p:nvSpPr>
          <p:cNvPr id="13" name="コンテンツ プレースホルダー 2">
            <a:extLst>
              <a:ext uri="{FF2B5EF4-FFF2-40B4-BE49-F238E27FC236}">
                <a16:creationId xmlns:a16="http://schemas.microsoft.com/office/drawing/2014/main" id="{5B90ED3B-4C11-4ADB-9716-4FC3D0476A5A}"/>
              </a:ext>
            </a:extLst>
          </p:cNvPr>
          <p:cNvSpPr>
            <a:spLocks noGrp="1"/>
          </p:cNvSpPr>
          <p:nvPr>
            <p:ph idx="1"/>
          </p:nvPr>
        </p:nvSpPr>
        <p:spPr>
          <a:xfrm>
            <a:off x="628650" y="1128889"/>
            <a:ext cx="7886700" cy="5048074"/>
          </a:xfrm>
        </p:spPr>
        <p:txBody>
          <a:bodyPr>
            <a:normAutofit/>
          </a:bodyPr>
          <a:lstStyle/>
          <a:p>
            <a:r>
              <a:rPr lang="ja-JP" altLang="en-US" sz="1400" dirty="0">
                <a:latin typeface="Meiryo UI" panose="020B0604030504040204" pitchFamily="50" charset="-128"/>
                <a:ea typeface="Meiryo UI" panose="020B0604030504040204" pitchFamily="50" charset="-128"/>
              </a:rPr>
              <a:t>自立生活援助について、実際にサービス提供に繋げるためには、ご本人の状況を正しく理解し、サービスについて適切な情報提供を行っていくことが重要です。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特に留意すべき点として、以下①～③の</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点が挙げられます。</a:t>
            </a: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r>
              <a:rPr kumimoji="1" lang="ja-JP" altLang="en-US" sz="1400" b="1" dirty="0">
                <a:solidFill>
                  <a:schemeClr val="accent2">
                    <a:lumMod val="75000"/>
                  </a:schemeClr>
                </a:solidFill>
                <a:latin typeface="Meiryo UI" panose="020B0604030504040204" pitchFamily="50" charset="-128"/>
                <a:ea typeface="Meiryo UI" panose="020B0604030504040204" pitchFamily="50" charset="-128"/>
              </a:rPr>
              <a:t>支援内容の丁寧な説明と理解の確認</a:t>
            </a:r>
            <a:endParaRPr kumimoji="1" lang="en-US" altLang="ja-JP" sz="1400" b="1" dirty="0">
              <a:solidFill>
                <a:schemeClr val="accent2">
                  <a:lumMod val="75000"/>
                </a:schemeClr>
              </a:solidFill>
              <a:latin typeface="Meiryo UI" panose="020B0604030504040204" pitchFamily="50" charset="-128"/>
              <a:ea typeface="Meiryo UI" panose="020B0604030504040204" pitchFamily="50" charset="-128"/>
            </a:endParaRPr>
          </a:p>
          <a:p>
            <a:pPr lvl="1">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まず、自立生活援助の中で出来る事と出来ない事、あくまでもご本人のための支援であること等をご本人や関係者にも説明し、サービスの趣旨を理解頂く。</a:t>
            </a:r>
            <a:endParaRPr lang="en-US" altLang="ja-JP" sz="1400" dirty="0">
              <a:latin typeface="Meiryo UI" panose="020B0604030504040204" pitchFamily="50" charset="-128"/>
              <a:ea typeface="Meiryo UI" panose="020B0604030504040204" pitchFamily="50" charset="-128"/>
            </a:endParaRPr>
          </a:p>
          <a:p>
            <a:pPr lvl="1">
              <a:buFont typeface="Wingdings" panose="05000000000000000000" pitchFamily="2" charset="2"/>
              <a:buChar char="ü"/>
            </a:pPr>
            <a:r>
              <a:rPr kumimoji="1" lang="ja-JP" altLang="en-US" sz="1400" dirty="0">
                <a:latin typeface="Meiryo UI" panose="020B0604030504040204" pitchFamily="50" charset="-128"/>
                <a:ea typeface="Meiryo UI" panose="020B0604030504040204" pitchFamily="50" charset="-128"/>
              </a:rPr>
              <a:t>説明の際、わからなくても「はい」と答えてしまう人には、支援内容等の理解について丁寧な確認が必要。例えば、「今、はいと言われましたが、何についてはいと答えられたか教えてください」といったやり取り</a:t>
            </a:r>
            <a:r>
              <a:rPr lang="ja-JP" altLang="en-US" sz="1400" dirty="0">
                <a:latin typeface="Meiryo UI" panose="020B0604030504040204" pitchFamily="50" charset="-128"/>
                <a:ea typeface="Meiryo UI" panose="020B0604030504040204" pitchFamily="50" charset="-128"/>
              </a:rPr>
              <a:t>が考えられる</a:t>
            </a:r>
            <a:r>
              <a:rPr kumimoji="1" lang="ja-JP" altLang="en-US" sz="1400" dirty="0">
                <a:latin typeface="Meiryo UI" panose="020B0604030504040204" pitchFamily="50" charset="-128"/>
                <a:ea typeface="Meiryo UI" panose="020B0604030504040204" pitchFamily="50" charset="-128"/>
              </a:rPr>
              <a:t>。</a:t>
            </a:r>
            <a:endParaRPr kumimoji="1"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b="1" dirty="0">
                <a:solidFill>
                  <a:schemeClr val="accent2">
                    <a:lumMod val="75000"/>
                  </a:schemeClr>
                </a:solidFill>
                <a:latin typeface="Meiryo UI" panose="020B0604030504040204" pitchFamily="50" charset="-128"/>
                <a:ea typeface="Meiryo UI" panose="020B0604030504040204" pitchFamily="50" charset="-128"/>
              </a:rPr>
              <a:t>当事者と会話から支援内容と支援頻度を決定する基本姿勢</a:t>
            </a:r>
            <a:endParaRPr lang="en-US" altLang="ja-JP" sz="1400" b="1" dirty="0">
              <a:solidFill>
                <a:schemeClr val="accent2">
                  <a:lumMod val="75000"/>
                </a:schemeClr>
              </a:solidFill>
              <a:latin typeface="Meiryo UI" panose="020B0604030504040204" pitchFamily="50" charset="-128"/>
              <a:ea typeface="Meiryo UI" panose="020B0604030504040204" pitchFamily="50" charset="-128"/>
            </a:endParaRPr>
          </a:p>
          <a:p>
            <a:pPr lvl="1">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 全部管理されるのはお断り」といった人には、支援の内容と始まった後の生活について丁寧に確認する。例えば、訪問する日時の決め方など、ご本人の嫌な時は訪問しないことを確認。</a:t>
            </a:r>
            <a:endParaRPr lang="en-US" altLang="ja-JP" sz="1400" dirty="0">
              <a:latin typeface="Meiryo UI" panose="020B0604030504040204" pitchFamily="50" charset="-128"/>
              <a:ea typeface="Meiryo UI" panose="020B0604030504040204" pitchFamily="50" charset="-128"/>
            </a:endParaRPr>
          </a:p>
          <a:p>
            <a:pPr lvl="1">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一方で、必要に応じて関係機関とは連絡を取ることを確認しておく。支援者側で勝手に先回りをする支援ではなく、想定できることなどは予めご本人と確認しておいた上で対応することが重要。</a:t>
            </a: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r>
              <a:rPr kumimoji="1" lang="ja-JP" altLang="en-US" sz="1400" b="1" dirty="0">
                <a:solidFill>
                  <a:schemeClr val="accent2">
                    <a:lumMod val="75000"/>
                  </a:schemeClr>
                </a:solidFill>
                <a:latin typeface="Meiryo UI" panose="020B0604030504040204" pitchFamily="50" charset="-128"/>
                <a:ea typeface="Meiryo UI" panose="020B0604030504040204" pitchFamily="50" charset="-128"/>
              </a:rPr>
              <a:t>類似サービスとの差異の理解とその説明</a:t>
            </a:r>
            <a:endParaRPr kumimoji="1" lang="en-US" altLang="ja-JP" sz="1400" b="1" dirty="0">
              <a:solidFill>
                <a:schemeClr val="accent2">
                  <a:lumMod val="75000"/>
                </a:schemeClr>
              </a:solidFill>
              <a:latin typeface="Meiryo UI" panose="020B0604030504040204" pitchFamily="50" charset="-128"/>
              <a:ea typeface="Meiryo UI" panose="020B0604030504040204" pitchFamily="50" charset="-128"/>
            </a:endParaRPr>
          </a:p>
          <a:p>
            <a:pPr lvl="1">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訪問看護や居宅介護など他に定期訪問しているサービスがあれば、その役割の違いを明確に説明する。</a:t>
            </a:r>
            <a:endParaRPr lang="en-US" altLang="ja-JP" sz="1400" dirty="0">
              <a:latin typeface="Meiryo UI" panose="020B0604030504040204" pitchFamily="50" charset="-128"/>
              <a:ea typeface="Meiryo UI" panose="020B0604030504040204" pitchFamily="50" charset="-128"/>
            </a:endParaRPr>
          </a:p>
          <a:p>
            <a:pPr lvl="1">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自立生活援助は、生活全般においての困りごとの相談であり、例えば訪問看護師やホームヘルパーとの人間関係についての相談にも乗るといったことなど。　</a:t>
            </a:r>
          </a:p>
        </p:txBody>
      </p:sp>
      <p:sp>
        <p:nvSpPr>
          <p:cNvPr id="6" name="四角形: 角を丸くする 5">
            <a:extLst>
              <a:ext uri="{FF2B5EF4-FFF2-40B4-BE49-F238E27FC236}">
                <a16:creationId xmlns:a16="http://schemas.microsoft.com/office/drawing/2014/main" id="{C3336CC0-91C8-49EA-9014-223752F5A03D}"/>
              </a:ext>
            </a:extLst>
          </p:cNvPr>
          <p:cNvSpPr/>
          <p:nvPr/>
        </p:nvSpPr>
        <p:spPr>
          <a:xfrm>
            <a:off x="6200775" y="304202"/>
            <a:ext cx="2571750" cy="67723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相談支援専門員の役割</a:t>
            </a:r>
          </a:p>
        </p:txBody>
      </p:sp>
    </p:spTree>
    <p:extLst>
      <p:ext uri="{BB962C8B-B14F-4D97-AF65-F5344CB8AC3E}">
        <p14:creationId xmlns:p14="http://schemas.microsoft.com/office/powerpoint/2010/main" val="10981401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6"/>
          <p:cNvSpPr>
            <a:spLocks noChangeArrowheads="1"/>
          </p:cNvSpPr>
          <p:nvPr/>
        </p:nvSpPr>
        <p:spPr bwMode="auto">
          <a:xfrm>
            <a:off x="1015522" y="1634556"/>
            <a:ext cx="630061" cy="1661871"/>
          </a:xfrm>
          <a:prstGeom prst="rect">
            <a:avLst/>
          </a:prstGeom>
          <a:solidFill>
            <a:srgbClr val="FFFF99">
              <a:alpha val="50196"/>
            </a:srgbClr>
          </a:solidFill>
          <a:ln w="3175">
            <a:solidFill>
              <a:schemeClr val="bg1">
                <a:lumMod val="85000"/>
              </a:schemeClr>
            </a:solidFill>
            <a:prstDash val="solid"/>
            <a:miter lim="800000"/>
            <a:headEnd/>
            <a:tailEnd/>
          </a:ln>
        </p:spPr>
        <p:txBody>
          <a:bodyPr vert="eaVert" wrap="none" lIns="84266" tIns="42135" rIns="84266" bIns="42135" anchor="ctr"/>
          <a:lstStyle/>
          <a:p>
            <a:pPr marL="0" marR="0" lvl="0" indent="0" algn="l" defTabSz="842764" rtl="0" eaLnBrk="1" fontAlgn="base" latinLnBrk="0" hangingPunct="1">
              <a:lnSpc>
                <a:spcPct val="100000"/>
              </a:lnSpc>
              <a:spcBef>
                <a:spcPct val="0"/>
              </a:spcBef>
              <a:spcAft>
                <a:spcPct val="0"/>
              </a:spcAft>
              <a:buClrTx/>
              <a:buSzTx/>
              <a:buFontTx/>
              <a:buNone/>
              <a:tabLst/>
              <a:defRPr/>
            </a:pPr>
            <a:r>
              <a:rPr kumimoji="0" lang="ja-JP" altLang="en-US" sz="184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p>
        </p:txBody>
      </p:sp>
      <p:sp>
        <p:nvSpPr>
          <p:cNvPr id="34" name="Rectangle 6"/>
          <p:cNvSpPr>
            <a:spLocks noChangeArrowheads="1"/>
          </p:cNvSpPr>
          <p:nvPr/>
        </p:nvSpPr>
        <p:spPr bwMode="auto">
          <a:xfrm>
            <a:off x="1005401" y="1634556"/>
            <a:ext cx="431521" cy="1661871"/>
          </a:xfrm>
          <a:prstGeom prst="rect">
            <a:avLst/>
          </a:prstGeom>
          <a:solidFill>
            <a:srgbClr val="FFFF99">
              <a:alpha val="65098"/>
            </a:srgbClr>
          </a:solidFill>
          <a:ln w="3175">
            <a:solidFill>
              <a:schemeClr val="bg1">
                <a:lumMod val="85000"/>
              </a:schemeClr>
            </a:solidFill>
            <a:prstDash val="solid"/>
            <a:miter lim="800000"/>
            <a:headEnd/>
            <a:tailEnd/>
          </a:ln>
        </p:spPr>
        <p:txBody>
          <a:bodyPr vert="eaVert" wrap="none" lIns="84266" tIns="42135" rIns="84266" bIns="42135" anchor="ctr"/>
          <a:lstStyle/>
          <a:p>
            <a:pPr marL="0" marR="0" lvl="0" indent="0" algn="l" defTabSz="842764" rtl="0" eaLnBrk="1" fontAlgn="base" latinLnBrk="0" hangingPunct="1">
              <a:lnSpc>
                <a:spcPct val="100000"/>
              </a:lnSpc>
              <a:spcBef>
                <a:spcPct val="0"/>
              </a:spcBef>
              <a:spcAft>
                <a:spcPct val="0"/>
              </a:spcAft>
              <a:buClrTx/>
              <a:buSzTx/>
              <a:buFontTx/>
              <a:buNone/>
              <a:tabLst/>
              <a:defRPr/>
            </a:pPr>
            <a:r>
              <a:rPr kumimoji="0" lang="ja-JP" altLang="en-US" sz="184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p>
        </p:txBody>
      </p:sp>
      <p:cxnSp>
        <p:nvCxnSpPr>
          <p:cNvPr id="28" name="直線コネクタ 27"/>
          <p:cNvCxnSpPr/>
          <p:nvPr/>
        </p:nvCxnSpPr>
        <p:spPr>
          <a:xfrm>
            <a:off x="252237" y="3628385"/>
            <a:ext cx="8439991" cy="0"/>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7109" name="Rectangle 6"/>
          <p:cNvSpPr>
            <a:spLocks noChangeArrowheads="1"/>
          </p:cNvSpPr>
          <p:nvPr/>
        </p:nvSpPr>
        <p:spPr bwMode="auto">
          <a:xfrm>
            <a:off x="737980" y="1633549"/>
            <a:ext cx="431521" cy="1661871"/>
          </a:xfrm>
          <a:prstGeom prst="rect">
            <a:avLst/>
          </a:prstGeom>
          <a:solidFill>
            <a:srgbClr val="FFFF99"/>
          </a:solidFill>
          <a:ln w="9525">
            <a:solidFill>
              <a:schemeClr val="tx1"/>
            </a:solidFill>
            <a:miter lim="800000"/>
            <a:headEnd/>
            <a:tailEnd/>
          </a:ln>
        </p:spPr>
        <p:txBody>
          <a:bodyPr vert="eaVert" wrap="none" lIns="84266" tIns="42135" rIns="84266" bIns="42135"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184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アセスメント　　　　　　　</a:t>
            </a:r>
          </a:p>
        </p:txBody>
      </p:sp>
      <p:sp>
        <p:nvSpPr>
          <p:cNvPr id="47110" name="Rectangle 7"/>
          <p:cNvSpPr>
            <a:spLocks noChangeArrowheads="1"/>
          </p:cNvSpPr>
          <p:nvPr/>
        </p:nvSpPr>
        <p:spPr bwMode="auto">
          <a:xfrm>
            <a:off x="1929217" y="1368360"/>
            <a:ext cx="431521" cy="2193231"/>
          </a:xfrm>
          <a:prstGeom prst="rect">
            <a:avLst/>
          </a:prstGeom>
          <a:solidFill>
            <a:srgbClr val="FFFF99"/>
          </a:solidFill>
          <a:ln w="9525">
            <a:solidFill>
              <a:schemeClr val="tx1"/>
            </a:solidFill>
            <a:miter lim="800000"/>
            <a:headEnd/>
            <a:tailEnd/>
          </a:ln>
        </p:spPr>
        <p:txBody>
          <a:bodyPr vert="eaVert" wrap="none" lIns="84266" tIns="42135" rIns="84266" bIns="42135"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147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サービス等利用計画案等</a:t>
            </a:r>
          </a:p>
        </p:txBody>
      </p:sp>
      <p:sp>
        <p:nvSpPr>
          <p:cNvPr id="47111" name="Rectangle 38"/>
          <p:cNvSpPr>
            <a:spLocks noChangeArrowheads="1"/>
          </p:cNvSpPr>
          <p:nvPr/>
        </p:nvSpPr>
        <p:spPr bwMode="auto">
          <a:xfrm>
            <a:off x="6039123" y="3790884"/>
            <a:ext cx="430508" cy="1594080"/>
          </a:xfrm>
          <a:prstGeom prst="rect">
            <a:avLst/>
          </a:prstGeom>
          <a:solidFill>
            <a:srgbClr val="FFFF99"/>
          </a:solidFill>
          <a:ln w="9525">
            <a:solidFill>
              <a:schemeClr val="tx1"/>
            </a:solidFill>
            <a:miter lim="800000"/>
            <a:headEnd/>
            <a:tailEnd/>
          </a:ln>
        </p:spPr>
        <p:txBody>
          <a:bodyPr vert="eaVert" wrap="none" lIns="84266" tIns="0" rIns="84266" bIns="0" anchor="ct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ja-JP" altLang="en-US" sz="184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個別支援計画</a:t>
            </a:r>
          </a:p>
        </p:txBody>
      </p:sp>
      <p:sp>
        <p:nvSpPr>
          <p:cNvPr id="47112" name="Line 40"/>
          <p:cNvSpPr>
            <a:spLocks noChangeShapeType="1"/>
          </p:cNvSpPr>
          <p:nvPr/>
        </p:nvSpPr>
        <p:spPr bwMode="auto">
          <a:xfrm>
            <a:off x="3738990" y="3494797"/>
            <a:ext cx="185743" cy="266178"/>
          </a:xfrm>
          <a:prstGeom prst="line">
            <a:avLst/>
          </a:prstGeom>
          <a:noFill/>
          <a:ln w="50800">
            <a:solidFill>
              <a:schemeClr val="tx1"/>
            </a:solidFill>
            <a:round/>
            <a:headEnd/>
            <a:tailEnd type="triangle" w="med" len="med"/>
          </a:ln>
        </p:spPr>
        <p:txBody>
          <a:bodyPr lIns="84266" tIns="42135" rIns="84266" bIns="42135"/>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ja-JP" altLang="en-US" sz="1662"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47113" name="Rectangle 49"/>
          <p:cNvSpPr>
            <a:spLocks noChangeArrowheads="1"/>
          </p:cNvSpPr>
          <p:nvPr/>
        </p:nvSpPr>
        <p:spPr bwMode="auto">
          <a:xfrm>
            <a:off x="7376226" y="3741037"/>
            <a:ext cx="430508" cy="1947988"/>
          </a:xfrm>
          <a:prstGeom prst="rect">
            <a:avLst/>
          </a:prstGeom>
          <a:solidFill>
            <a:srgbClr val="FFFF99"/>
          </a:solidFill>
          <a:ln w="9525">
            <a:solidFill>
              <a:schemeClr val="tx1"/>
            </a:solidFill>
            <a:miter lim="800000"/>
            <a:headEnd/>
            <a:tailEnd/>
          </a:ln>
        </p:spPr>
        <p:txBody>
          <a:bodyPr vert="eaVert" wrap="none" lIns="84266" tIns="42135" rIns="84266" bIns="42135" anchor="ct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ja-JP" altLang="en-US" sz="184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モニタリング</a:t>
            </a:r>
          </a:p>
        </p:txBody>
      </p:sp>
      <p:sp>
        <p:nvSpPr>
          <p:cNvPr id="23" name="Rectangle 50"/>
          <p:cNvSpPr>
            <a:spLocks noChangeArrowheads="1"/>
          </p:cNvSpPr>
          <p:nvPr/>
        </p:nvSpPr>
        <p:spPr bwMode="auto">
          <a:xfrm>
            <a:off x="183900" y="1368361"/>
            <a:ext cx="464949" cy="1992849"/>
          </a:xfrm>
          <a:prstGeom prst="roundRect">
            <a:avLst>
              <a:gd name="adj" fmla="val 33514"/>
            </a:avLst>
          </a:prstGeom>
          <a:solidFill>
            <a:schemeClr val="tx2">
              <a:lumMod val="20000"/>
              <a:lumOff val="80000"/>
            </a:schemeClr>
          </a:solidFill>
          <a:ln w="9525">
            <a:solidFill>
              <a:schemeClr val="tx1"/>
            </a:solidFill>
            <a:miter lim="800000"/>
            <a:headEnd/>
            <a:tailEnd/>
          </a:ln>
        </p:spPr>
        <p:txBody>
          <a:bodyPr vert="eaVert" wrap="none" lIns="84266" tIns="42135" rIns="84266" bIns="42135" anchor="ctr"/>
          <a:lstStyle/>
          <a:p>
            <a:pPr marL="0" marR="0" lvl="0" indent="0" algn="ctr" defTabSz="842764" rtl="0" eaLnBrk="1" fontAlgn="base" latinLnBrk="0" hangingPunct="1">
              <a:lnSpc>
                <a:spcPct val="100000"/>
              </a:lnSpc>
              <a:spcBef>
                <a:spcPct val="0"/>
              </a:spcBef>
              <a:spcAft>
                <a:spcPct val="0"/>
              </a:spcAft>
              <a:buClrTx/>
              <a:buSzTx/>
              <a:buFontTx/>
              <a:buNone/>
              <a:tabLst/>
              <a:defRPr/>
            </a:pPr>
            <a:r>
              <a:rPr kumimoji="0"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相談支援事業者</a:t>
            </a:r>
          </a:p>
        </p:txBody>
      </p:sp>
      <p:sp>
        <p:nvSpPr>
          <p:cNvPr id="47115" name="Rectangle 52"/>
          <p:cNvSpPr>
            <a:spLocks noChangeArrowheads="1"/>
          </p:cNvSpPr>
          <p:nvPr/>
        </p:nvSpPr>
        <p:spPr bwMode="auto">
          <a:xfrm>
            <a:off x="2433668" y="2564668"/>
            <a:ext cx="332251" cy="1927052"/>
          </a:xfrm>
          <a:prstGeom prst="roundRect">
            <a:avLst>
              <a:gd name="adj" fmla="val 0"/>
            </a:avLst>
          </a:prstGeom>
          <a:solidFill>
            <a:srgbClr val="FF9999"/>
          </a:solidFill>
          <a:ln w="9525" algn="ctr">
            <a:solidFill>
              <a:schemeClr val="tx1"/>
            </a:solidFill>
            <a:miter lim="800000"/>
            <a:headEnd/>
            <a:tailEnd/>
          </a:ln>
        </p:spPr>
        <p:txBody>
          <a:bodyPr vert="eaVert" wrap="none" lIns="33174" tIns="42135" rIns="33174" bIns="42135" anchor="ctr"/>
          <a:lstStyle/>
          <a:p>
            <a:pPr marL="0" marR="0" lvl="0" indent="0" algn="ctr" defTabSz="457200" rtl="0" eaLnBrk="1" fontAlgn="base" latinLnBrk="0" hangingPunct="1">
              <a:lnSpc>
                <a:spcPts val="1568"/>
              </a:lnSpc>
              <a:spcBef>
                <a:spcPct val="0"/>
              </a:spcBef>
              <a:spcAft>
                <a:spcPct val="0"/>
              </a:spcAft>
              <a:buClrTx/>
              <a:buSzTx/>
              <a:buFontTx/>
              <a:buNone/>
              <a:tabLst/>
              <a:defRPr/>
            </a:pPr>
            <a:r>
              <a:rPr kumimoji="0" lang="ja-JP" altLang="en-US" sz="1662"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rPr>
              <a:t>支給決定（市町村</a:t>
            </a:r>
            <a:r>
              <a:rPr kumimoji="0" lang="ja-JP" altLang="en-US" sz="1662"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endParaRPr kumimoji="0" lang="en-US" altLang="ja-JP" sz="1662"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33" name="Rectangle 50"/>
          <p:cNvSpPr>
            <a:spLocks noChangeArrowheads="1"/>
          </p:cNvSpPr>
          <p:nvPr/>
        </p:nvSpPr>
        <p:spPr bwMode="auto">
          <a:xfrm>
            <a:off x="183900" y="4027154"/>
            <a:ext cx="464949" cy="1993846"/>
          </a:xfrm>
          <a:prstGeom prst="roundRect">
            <a:avLst>
              <a:gd name="adj" fmla="val 33514"/>
            </a:avLst>
          </a:prstGeom>
          <a:solidFill>
            <a:schemeClr val="tx2">
              <a:lumMod val="20000"/>
              <a:lumOff val="80000"/>
            </a:schemeClr>
          </a:solidFill>
          <a:ln w="9525">
            <a:solidFill>
              <a:schemeClr val="tx1"/>
            </a:solidFill>
            <a:miter lim="800000"/>
            <a:headEnd/>
            <a:tailEnd/>
          </a:ln>
        </p:spPr>
        <p:txBody>
          <a:bodyPr vert="eaVert" wrap="none" lIns="84266" tIns="42135" rIns="84266" bIns="42135" anchor="ctr"/>
          <a:lstStyle/>
          <a:p>
            <a:pPr marL="0" marR="0" lvl="0" indent="0" algn="ctr" defTabSz="842764" rtl="0" eaLnBrk="1" fontAlgn="base" latinLnBrk="0" hangingPunct="1">
              <a:lnSpc>
                <a:spcPct val="100000"/>
              </a:lnSpc>
              <a:spcBef>
                <a:spcPct val="0"/>
              </a:spcBef>
              <a:spcAft>
                <a:spcPct val="0"/>
              </a:spcAft>
              <a:buClrTx/>
              <a:buSzTx/>
              <a:buFontTx/>
              <a:buNone/>
              <a:tabLst/>
              <a:defRPr/>
            </a:pPr>
            <a:r>
              <a:rPr kumimoji="0"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サービス事業者</a:t>
            </a:r>
          </a:p>
        </p:txBody>
      </p:sp>
      <p:sp>
        <p:nvSpPr>
          <p:cNvPr id="47117" name="Rectangle 6"/>
          <p:cNvSpPr>
            <a:spLocks noChangeArrowheads="1"/>
          </p:cNvSpPr>
          <p:nvPr/>
        </p:nvSpPr>
        <p:spPr bwMode="auto">
          <a:xfrm>
            <a:off x="4383984" y="3881604"/>
            <a:ext cx="431521" cy="1660874"/>
          </a:xfrm>
          <a:prstGeom prst="rect">
            <a:avLst/>
          </a:prstGeom>
          <a:solidFill>
            <a:srgbClr val="FFFF99"/>
          </a:solidFill>
          <a:ln w="9525">
            <a:solidFill>
              <a:schemeClr val="tx1"/>
            </a:solidFill>
            <a:miter lim="800000"/>
            <a:headEnd/>
            <a:tailEnd/>
          </a:ln>
        </p:spPr>
        <p:txBody>
          <a:bodyPr vert="eaVert" wrap="none" lIns="84266" tIns="42135" rIns="84266" bIns="42135"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184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アセスメント　　　　　　　</a:t>
            </a:r>
          </a:p>
        </p:txBody>
      </p:sp>
      <p:sp>
        <p:nvSpPr>
          <p:cNvPr id="47118" name="Rectangle 7"/>
          <p:cNvSpPr>
            <a:spLocks noChangeArrowheads="1"/>
          </p:cNvSpPr>
          <p:nvPr/>
        </p:nvSpPr>
        <p:spPr bwMode="auto">
          <a:xfrm>
            <a:off x="3298044" y="1435171"/>
            <a:ext cx="430509" cy="2060640"/>
          </a:xfrm>
          <a:prstGeom prst="rect">
            <a:avLst/>
          </a:prstGeom>
          <a:solidFill>
            <a:srgbClr val="FFFF99"/>
          </a:solidFill>
          <a:ln w="9525">
            <a:solidFill>
              <a:schemeClr val="tx1"/>
            </a:solidFill>
            <a:miter lim="800000"/>
            <a:headEnd/>
            <a:tailEnd/>
          </a:ln>
        </p:spPr>
        <p:txBody>
          <a:bodyPr vert="eaVert" wrap="none" lIns="84266" tIns="42135" rIns="84266" bIns="42135"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147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サービス等利用計画等</a:t>
            </a:r>
          </a:p>
        </p:txBody>
      </p:sp>
      <p:sp>
        <p:nvSpPr>
          <p:cNvPr id="43" name="右矢印 42"/>
          <p:cNvSpPr/>
          <p:nvPr/>
        </p:nvSpPr>
        <p:spPr>
          <a:xfrm>
            <a:off x="4864103" y="4288349"/>
            <a:ext cx="267422" cy="5991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84266" tIns="42135" rIns="84266" bIns="42135" anchor="ctr"/>
          <a:lstStyle/>
          <a:p>
            <a:pPr marL="0" marR="0" lvl="0" indent="0" algn="ctr" defTabSz="842764" rtl="0" eaLnBrk="1" fontAlgn="base" latinLnBrk="0" hangingPunct="1">
              <a:lnSpc>
                <a:spcPct val="100000"/>
              </a:lnSpc>
              <a:spcBef>
                <a:spcPct val="0"/>
              </a:spcBef>
              <a:spcAft>
                <a:spcPct val="0"/>
              </a:spcAft>
              <a:buClrTx/>
              <a:buSzTx/>
              <a:buFontTx/>
              <a:buNone/>
              <a:tabLst/>
              <a:defRPr/>
            </a:pPr>
            <a:endParaRPr kumimoji="0"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47120" name="Rectangle 52"/>
          <p:cNvSpPr>
            <a:spLocks noChangeArrowheads="1"/>
          </p:cNvSpPr>
          <p:nvPr/>
        </p:nvSpPr>
        <p:spPr bwMode="auto">
          <a:xfrm>
            <a:off x="5676480" y="3429001"/>
            <a:ext cx="265396" cy="1695766"/>
          </a:xfrm>
          <a:prstGeom prst="roundRect">
            <a:avLst>
              <a:gd name="adj" fmla="val 50000"/>
            </a:avLst>
          </a:prstGeom>
          <a:solidFill>
            <a:srgbClr val="FFFF00"/>
          </a:solidFill>
          <a:ln w="9525" algn="ctr">
            <a:solidFill>
              <a:schemeClr val="tx1"/>
            </a:solidFill>
            <a:miter lim="800000"/>
            <a:headEnd/>
            <a:tailEnd/>
          </a:ln>
        </p:spPr>
        <p:txBody>
          <a:bodyPr vert="eaVert" wrap="none" lIns="33174" tIns="42135" rIns="33174" bIns="42135" anchor="ctr"/>
          <a:lstStyle/>
          <a:p>
            <a:pPr marL="0" marR="0" lvl="0" indent="0" algn="ctr" defTabSz="457200" rtl="0" eaLnBrk="1" fontAlgn="base" latinLnBrk="0" hangingPunct="1">
              <a:lnSpc>
                <a:spcPts val="1568"/>
              </a:lnSpc>
              <a:spcBef>
                <a:spcPct val="0"/>
              </a:spcBef>
              <a:spcAft>
                <a:spcPct val="0"/>
              </a:spcAft>
              <a:buClrTx/>
              <a:buSzTx/>
              <a:buFontTx/>
              <a:buNone/>
              <a:tabLst/>
              <a:defRPr/>
            </a:pPr>
            <a:r>
              <a:rPr kumimoji="0" lang="ja-JP" altLang="en-US" sz="1662"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支援会議</a:t>
            </a:r>
            <a:endParaRPr kumimoji="0" lang="en-US" altLang="ja-JP" sz="1662"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47121" name="Rectangle 7"/>
          <p:cNvSpPr>
            <a:spLocks noChangeArrowheads="1"/>
          </p:cNvSpPr>
          <p:nvPr/>
        </p:nvSpPr>
        <p:spPr bwMode="auto">
          <a:xfrm>
            <a:off x="7290402" y="1368360"/>
            <a:ext cx="516610" cy="2126437"/>
          </a:xfrm>
          <a:prstGeom prst="rect">
            <a:avLst/>
          </a:prstGeom>
          <a:solidFill>
            <a:srgbClr val="FFFF99"/>
          </a:solidFill>
          <a:ln w="9525">
            <a:solidFill>
              <a:schemeClr val="tx1"/>
            </a:solidFill>
            <a:miter lim="800000"/>
            <a:headEnd/>
            <a:tailEnd/>
          </a:ln>
        </p:spPr>
        <p:txBody>
          <a:bodyPr vert="eaVert" wrap="none" lIns="84266" tIns="42135" rIns="84266" bIns="42135"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47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継続サービス利用支援等</a:t>
            </a:r>
            <a:endParaRPr kumimoji="0" lang="en-US" altLang="ja-JP" sz="147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477"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rPr>
              <a:t>（モニタリング</a:t>
            </a:r>
            <a:r>
              <a:rPr kumimoji="0" lang="ja-JP" altLang="en-US" sz="147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p>
        </p:txBody>
      </p:sp>
      <p:sp>
        <p:nvSpPr>
          <p:cNvPr id="47122" name="Rectangle 7"/>
          <p:cNvSpPr>
            <a:spLocks noChangeArrowheads="1"/>
          </p:cNvSpPr>
          <p:nvPr/>
        </p:nvSpPr>
        <p:spPr bwMode="auto">
          <a:xfrm>
            <a:off x="6784773" y="3746027"/>
            <a:ext cx="505468" cy="2191237"/>
          </a:xfrm>
          <a:prstGeom prst="rect">
            <a:avLst/>
          </a:prstGeom>
          <a:solidFill>
            <a:srgbClr val="FFFF99"/>
          </a:solidFill>
          <a:ln w="9525">
            <a:solidFill>
              <a:schemeClr val="tx1"/>
            </a:solidFill>
            <a:miter lim="800000"/>
            <a:headEnd/>
            <a:tailEnd/>
          </a:ln>
        </p:spPr>
        <p:txBody>
          <a:bodyPr vert="eaVert" wrap="none" lIns="84266" tIns="42135" rIns="84266" bIns="42135"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47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個別支援計画の実施</a:t>
            </a:r>
            <a:endParaRPr kumimoji="0" lang="en-US" altLang="ja-JP" sz="147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477"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rPr>
              <a:t>（サービス</a:t>
            </a:r>
            <a:r>
              <a:rPr kumimoji="0" lang="ja-JP" altLang="en-US" sz="147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の提供）</a:t>
            </a:r>
          </a:p>
        </p:txBody>
      </p:sp>
      <p:sp>
        <p:nvSpPr>
          <p:cNvPr id="50" name="右矢印 49"/>
          <p:cNvSpPr/>
          <p:nvPr/>
        </p:nvSpPr>
        <p:spPr>
          <a:xfrm>
            <a:off x="6539590" y="4288349"/>
            <a:ext cx="187397" cy="5991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84266" tIns="42135" rIns="84266" bIns="42135" anchor="ctr"/>
          <a:lstStyle/>
          <a:p>
            <a:pPr marL="0" marR="0" lvl="0" indent="0" algn="ctr" defTabSz="842764" rtl="0" eaLnBrk="1" fontAlgn="base" latinLnBrk="0" hangingPunct="1">
              <a:lnSpc>
                <a:spcPct val="100000"/>
              </a:lnSpc>
              <a:spcBef>
                <a:spcPct val="0"/>
              </a:spcBef>
              <a:spcAft>
                <a:spcPct val="0"/>
              </a:spcAft>
              <a:buClrTx/>
              <a:buSzTx/>
              <a:buFontTx/>
              <a:buNone/>
              <a:tabLst/>
              <a:defRPr/>
            </a:pPr>
            <a:endParaRPr kumimoji="0"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47124" name="Rectangle 7"/>
          <p:cNvSpPr>
            <a:spLocks noChangeArrowheads="1"/>
          </p:cNvSpPr>
          <p:nvPr/>
        </p:nvSpPr>
        <p:spPr bwMode="auto">
          <a:xfrm>
            <a:off x="8570857" y="3761972"/>
            <a:ext cx="430509" cy="2192234"/>
          </a:xfrm>
          <a:prstGeom prst="rect">
            <a:avLst/>
          </a:prstGeom>
          <a:solidFill>
            <a:srgbClr val="FFFF99"/>
          </a:solidFill>
          <a:ln w="15875">
            <a:solidFill>
              <a:schemeClr val="tx1"/>
            </a:solidFill>
            <a:prstDash val="dash"/>
            <a:miter lim="800000"/>
            <a:headEnd/>
            <a:tailEnd/>
          </a:ln>
        </p:spPr>
        <p:txBody>
          <a:bodyPr vert="eaVert" wrap="none" lIns="84266" tIns="42135" rIns="84266" bIns="42135"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47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個別支援計画の変更</a:t>
            </a:r>
          </a:p>
        </p:txBody>
      </p:sp>
      <p:sp>
        <p:nvSpPr>
          <p:cNvPr id="52" name="右矢印 51"/>
          <p:cNvSpPr/>
          <p:nvPr/>
        </p:nvSpPr>
        <p:spPr>
          <a:xfrm>
            <a:off x="7836129" y="4310281"/>
            <a:ext cx="265396" cy="5991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84266" tIns="42135" rIns="84266" bIns="42135" anchor="ctr"/>
          <a:lstStyle/>
          <a:p>
            <a:pPr marL="0" marR="0" lvl="0" indent="0" algn="ctr" defTabSz="842764" rtl="0" eaLnBrk="1" fontAlgn="base" latinLnBrk="0" hangingPunct="1">
              <a:lnSpc>
                <a:spcPct val="100000"/>
              </a:lnSpc>
              <a:spcBef>
                <a:spcPct val="0"/>
              </a:spcBef>
              <a:spcAft>
                <a:spcPct val="0"/>
              </a:spcAft>
              <a:buClrTx/>
              <a:buSzTx/>
              <a:buFontTx/>
              <a:buNone/>
              <a:tabLst/>
              <a:defRPr/>
            </a:pPr>
            <a:endParaRPr kumimoji="0"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47126" name="Rectangle 52"/>
          <p:cNvSpPr>
            <a:spLocks noChangeArrowheads="1"/>
          </p:cNvSpPr>
          <p:nvPr/>
        </p:nvSpPr>
        <p:spPr bwMode="auto">
          <a:xfrm>
            <a:off x="2865498" y="1966514"/>
            <a:ext cx="331238" cy="3124357"/>
          </a:xfrm>
          <a:prstGeom prst="roundRect">
            <a:avLst>
              <a:gd name="adj" fmla="val 50000"/>
            </a:avLst>
          </a:prstGeom>
          <a:solidFill>
            <a:srgbClr val="FFFF00"/>
          </a:solidFill>
          <a:ln w="9525" algn="ctr">
            <a:solidFill>
              <a:schemeClr val="tx1"/>
            </a:solidFill>
            <a:miter lim="800000"/>
            <a:headEnd/>
            <a:tailEnd/>
          </a:ln>
        </p:spPr>
        <p:txBody>
          <a:bodyPr vert="eaVert" wrap="none" lIns="33174" tIns="42135" rIns="33174" bIns="42135" anchor="ctr"/>
          <a:lstStyle/>
          <a:p>
            <a:pPr marL="0" marR="0" lvl="0" indent="0" algn="ctr" defTabSz="457200" rtl="0" eaLnBrk="1" fontAlgn="base" latinLnBrk="0" hangingPunct="1">
              <a:lnSpc>
                <a:spcPts val="1568"/>
              </a:lnSpc>
              <a:spcBef>
                <a:spcPct val="0"/>
              </a:spcBef>
              <a:spcAft>
                <a:spcPct val="0"/>
              </a:spcAft>
              <a:buClrTx/>
              <a:buSzTx/>
              <a:buFontTx/>
              <a:buNone/>
              <a:tabLst/>
              <a:defRPr/>
            </a:pPr>
            <a:r>
              <a:rPr kumimoji="0" lang="ja-JP" altLang="en-US" sz="1292"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サ　ー　ビ　ス　担　当　者　会　議</a:t>
            </a:r>
            <a:endParaRPr kumimoji="0" lang="en-US" altLang="ja-JP" sz="1292"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47127" name="Rectangle 38"/>
          <p:cNvSpPr>
            <a:spLocks noChangeArrowheads="1"/>
          </p:cNvSpPr>
          <p:nvPr/>
        </p:nvSpPr>
        <p:spPr bwMode="auto">
          <a:xfrm>
            <a:off x="5161238" y="3746022"/>
            <a:ext cx="430509" cy="2392615"/>
          </a:xfrm>
          <a:prstGeom prst="rect">
            <a:avLst/>
          </a:prstGeom>
          <a:solidFill>
            <a:srgbClr val="FFFF99"/>
          </a:solidFill>
          <a:ln w="9525">
            <a:solidFill>
              <a:schemeClr val="tx1"/>
            </a:solidFill>
            <a:miter lim="800000"/>
            <a:headEnd/>
            <a:tailEnd/>
          </a:ln>
        </p:spPr>
        <p:txBody>
          <a:bodyPr vert="eaVert" wrap="none" lIns="84266" tIns="42135" rIns="84266" bIns="42135" anchor="ct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ja-JP" altLang="en-US" sz="184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個別支援計画の原案　</a:t>
            </a:r>
          </a:p>
        </p:txBody>
      </p:sp>
      <p:cxnSp>
        <p:nvCxnSpPr>
          <p:cNvPr id="31" name="直線コネクタ 30"/>
          <p:cNvCxnSpPr/>
          <p:nvPr/>
        </p:nvCxnSpPr>
        <p:spPr>
          <a:xfrm>
            <a:off x="3852292" y="1435154"/>
            <a:ext cx="0" cy="4652640"/>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7129" name="Rectangle 7"/>
          <p:cNvSpPr>
            <a:spLocks noChangeArrowheads="1"/>
          </p:cNvSpPr>
          <p:nvPr/>
        </p:nvSpPr>
        <p:spPr bwMode="auto">
          <a:xfrm>
            <a:off x="8555316" y="1168975"/>
            <a:ext cx="430508" cy="2325822"/>
          </a:xfrm>
          <a:prstGeom prst="rect">
            <a:avLst/>
          </a:prstGeom>
          <a:solidFill>
            <a:srgbClr val="FFFF99"/>
          </a:solidFill>
          <a:ln w="15875">
            <a:solidFill>
              <a:schemeClr val="tx1"/>
            </a:solidFill>
            <a:prstDash val="dash"/>
            <a:miter lim="800000"/>
            <a:headEnd/>
            <a:tailEnd/>
          </a:ln>
        </p:spPr>
        <p:txBody>
          <a:bodyPr vert="eaVert" wrap="none" lIns="84266" tIns="42135" rIns="84266" bIns="42135"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サービス等利用計画等の変更</a:t>
            </a:r>
          </a:p>
        </p:txBody>
      </p:sp>
      <p:sp>
        <p:nvSpPr>
          <p:cNvPr id="27" name="右矢印 26"/>
          <p:cNvSpPr/>
          <p:nvPr/>
        </p:nvSpPr>
        <p:spPr>
          <a:xfrm>
            <a:off x="7836129" y="2118047"/>
            <a:ext cx="265396" cy="5971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84266" tIns="42135" rIns="84266" bIns="42135" anchor="ctr"/>
          <a:lstStyle/>
          <a:p>
            <a:pPr marL="0" marR="0" lvl="0" indent="0" algn="ctr" defTabSz="842764" rtl="0" eaLnBrk="1" fontAlgn="base" latinLnBrk="0" hangingPunct="1">
              <a:lnSpc>
                <a:spcPct val="100000"/>
              </a:lnSpc>
              <a:spcBef>
                <a:spcPct val="0"/>
              </a:spcBef>
              <a:spcAft>
                <a:spcPct val="0"/>
              </a:spcAft>
              <a:buClrTx/>
              <a:buSzTx/>
              <a:buFontTx/>
              <a:buNone/>
              <a:tabLst/>
              <a:defRPr/>
            </a:pPr>
            <a:endParaRPr kumimoji="0"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47131" name="Rectangle 52"/>
          <p:cNvSpPr>
            <a:spLocks noChangeArrowheads="1"/>
          </p:cNvSpPr>
          <p:nvPr/>
        </p:nvSpPr>
        <p:spPr bwMode="auto">
          <a:xfrm>
            <a:off x="8111963" y="2027335"/>
            <a:ext cx="331238" cy="3124357"/>
          </a:xfrm>
          <a:prstGeom prst="roundRect">
            <a:avLst>
              <a:gd name="adj" fmla="val 50000"/>
            </a:avLst>
          </a:prstGeom>
          <a:solidFill>
            <a:srgbClr val="FFFF00"/>
          </a:solidFill>
          <a:ln w="9525" algn="ctr">
            <a:solidFill>
              <a:schemeClr val="tx1"/>
            </a:solidFill>
            <a:prstDash val="dash"/>
            <a:miter lim="800000"/>
            <a:headEnd/>
            <a:tailEnd/>
          </a:ln>
        </p:spPr>
        <p:txBody>
          <a:bodyPr vert="eaVert" wrap="none" lIns="33174" tIns="42135" rIns="33174" bIns="42135" anchor="ctr"/>
          <a:lstStyle/>
          <a:p>
            <a:pPr marL="0" marR="0" lvl="0" indent="0" algn="ctr" defTabSz="457200" rtl="0" eaLnBrk="1" fontAlgn="base" latinLnBrk="0" hangingPunct="1">
              <a:lnSpc>
                <a:spcPts val="1568"/>
              </a:lnSpc>
              <a:spcBef>
                <a:spcPct val="0"/>
              </a:spcBef>
              <a:spcAft>
                <a:spcPct val="0"/>
              </a:spcAft>
              <a:buClrTx/>
              <a:buSzTx/>
              <a:buFontTx/>
              <a:buNone/>
              <a:tabLst/>
              <a:defRPr/>
            </a:pPr>
            <a:r>
              <a:rPr kumimoji="0" lang="ja-JP" altLang="en-US" sz="1292"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サ　ー　ビ　ス　担　当　者　会　議</a:t>
            </a:r>
            <a:endParaRPr kumimoji="0" lang="en-US" altLang="ja-JP" sz="1292"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37" name="右矢印 36"/>
          <p:cNvSpPr/>
          <p:nvPr/>
        </p:nvSpPr>
        <p:spPr>
          <a:xfrm>
            <a:off x="1281939" y="2033308"/>
            <a:ext cx="530792" cy="5981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84266" tIns="42135" rIns="84266" bIns="42135" anchor="ctr"/>
          <a:lstStyle/>
          <a:p>
            <a:pPr marL="0" marR="0" lvl="0" indent="0" algn="ctr" defTabSz="842764" rtl="0" eaLnBrk="1" fontAlgn="base" latinLnBrk="0" hangingPunct="1">
              <a:lnSpc>
                <a:spcPct val="100000"/>
              </a:lnSpc>
              <a:spcBef>
                <a:spcPct val="0"/>
              </a:spcBef>
              <a:spcAft>
                <a:spcPct val="0"/>
              </a:spcAft>
              <a:buClrTx/>
              <a:buSzTx/>
              <a:buFontTx/>
              <a:buNone/>
              <a:tabLst/>
              <a:defRPr/>
            </a:pPr>
            <a:endParaRPr kumimoji="0"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47134" name="テキスト ボックス 37"/>
          <p:cNvSpPr txBox="1">
            <a:spLocks noChangeArrowheads="1"/>
          </p:cNvSpPr>
          <p:nvPr/>
        </p:nvSpPr>
        <p:spPr bwMode="auto">
          <a:xfrm>
            <a:off x="805134" y="5822726"/>
            <a:ext cx="2670115" cy="273955"/>
          </a:xfrm>
          <a:prstGeom prst="rect">
            <a:avLst/>
          </a:prstGeom>
          <a:noFill/>
          <a:ln w="9525">
            <a:noFill/>
            <a:miter lim="800000"/>
            <a:headEnd/>
            <a:tailEnd/>
          </a:ln>
        </p:spPr>
        <p:txBody>
          <a:bodyPr wrap="square" lIns="57944" tIns="28973" rIns="57944" bIns="28973">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点線枠部分は、必要により実施</a:t>
            </a:r>
          </a:p>
        </p:txBody>
      </p:sp>
      <p:sp>
        <p:nvSpPr>
          <p:cNvPr id="47136" name="Rectangle 52"/>
          <p:cNvSpPr>
            <a:spLocks noChangeArrowheads="1"/>
          </p:cNvSpPr>
          <p:nvPr/>
        </p:nvSpPr>
        <p:spPr bwMode="auto">
          <a:xfrm>
            <a:off x="1437223" y="2764052"/>
            <a:ext cx="331238" cy="1529280"/>
          </a:xfrm>
          <a:prstGeom prst="roundRect">
            <a:avLst>
              <a:gd name="adj" fmla="val 50000"/>
            </a:avLst>
          </a:prstGeom>
          <a:solidFill>
            <a:srgbClr val="FFFF00"/>
          </a:solidFill>
          <a:ln w="9525" algn="ctr">
            <a:solidFill>
              <a:schemeClr val="tx1"/>
            </a:solidFill>
            <a:miter lim="800000"/>
            <a:headEnd/>
            <a:tailEnd/>
          </a:ln>
        </p:spPr>
        <p:txBody>
          <a:bodyPr vert="eaVert" wrap="none" lIns="33174" tIns="42135" rIns="33174" bIns="42135" anchor="ctr"/>
          <a:lstStyle/>
          <a:p>
            <a:pPr marL="0" marR="0" lvl="0" indent="0" algn="ctr" defTabSz="457200" rtl="0" eaLnBrk="1" fontAlgn="base" latinLnBrk="0" hangingPunct="1">
              <a:lnSpc>
                <a:spcPts val="1568"/>
              </a:lnSpc>
              <a:spcBef>
                <a:spcPct val="0"/>
              </a:spcBef>
              <a:spcAft>
                <a:spcPct val="0"/>
              </a:spcAft>
              <a:buClrTx/>
              <a:buSzTx/>
              <a:buFontTx/>
              <a:buNone/>
              <a:tabLst/>
              <a:defRPr/>
            </a:pPr>
            <a:r>
              <a:rPr kumimoji="0" lang="ja-JP" altLang="en-US" sz="1292"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資源アセスメント</a:t>
            </a:r>
            <a:endParaRPr kumimoji="0" lang="en-US" altLang="ja-JP" sz="1292"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42" name="Rectangle 52"/>
          <p:cNvSpPr>
            <a:spLocks noChangeArrowheads="1"/>
          </p:cNvSpPr>
          <p:nvPr/>
        </p:nvSpPr>
        <p:spPr bwMode="auto">
          <a:xfrm>
            <a:off x="1104951" y="2764052"/>
            <a:ext cx="331238" cy="1529280"/>
          </a:xfrm>
          <a:prstGeom prst="roundRect">
            <a:avLst>
              <a:gd name="adj" fmla="val 50000"/>
            </a:avLst>
          </a:prstGeom>
          <a:solidFill>
            <a:srgbClr val="FFFF00"/>
          </a:solidFill>
          <a:ln w="9525" algn="ctr">
            <a:solidFill>
              <a:schemeClr val="tx1"/>
            </a:solidFill>
            <a:prstDash val="dash"/>
            <a:miter lim="800000"/>
            <a:headEnd/>
            <a:tailEnd/>
          </a:ln>
        </p:spPr>
        <p:txBody>
          <a:bodyPr vert="eaVert" wrap="none" lIns="33174" tIns="42135" rIns="33174" bIns="42135" anchor="ctr"/>
          <a:lstStyle/>
          <a:p>
            <a:pPr marL="0" marR="0" lvl="0" indent="0" algn="ctr" defTabSz="842764" rtl="0" eaLnBrk="1" fontAlgn="base" latinLnBrk="0" hangingPunct="1">
              <a:lnSpc>
                <a:spcPts val="1568"/>
              </a:lnSpc>
              <a:spcBef>
                <a:spcPct val="0"/>
              </a:spcBef>
              <a:spcAft>
                <a:spcPct val="0"/>
              </a:spcAft>
              <a:buClrTx/>
              <a:buSzTx/>
              <a:buFontTx/>
              <a:buNone/>
              <a:tabLst/>
              <a:defRPr/>
            </a:pPr>
            <a:r>
              <a:rPr kumimoji="0" lang="ja-JP" altLang="en-US" sz="1292"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rPr>
              <a:t>二次アセスメント</a:t>
            </a:r>
            <a:endParaRPr kumimoji="0" lang="en-US" altLang="ja-JP" sz="1292" b="1"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endParaRPr>
          </a:p>
        </p:txBody>
      </p:sp>
      <p:sp>
        <p:nvSpPr>
          <p:cNvPr id="47138" name="テキスト ボックス 15"/>
          <p:cNvSpPr txBox="1">
            <a:spLocks noChangeArrowheads="1"/>
          </p:cNvSpPr>
          <p:nvPr/>
        </p:nvSpPr>
        <p:spPr bwMode="auto">
          <a:xfrm>
            <a:off x="3924252" y="3760995"/>
            <a:ext cx="359602" cy="2260025"/>
          </a:xfrm>
          <a:prstGeom prst="rect">
            <a:avLst/>
          </a:prstGeom>
          <a:solidFill>
            <a:srgbClr val="00B0F0"/>
          </a:solidFill>
          <a:ln w="9525">
            <a:solidFill>
              <a:schemeClr val="tx1"/>
            </a:solidFill>
            <a:miter lim="800000"/>
            <a:headEnd/>
            <a:tailEnd/>
          </a:ln>
        </p:spPr>
        <p:txBody>
          <a:bodyPr vert="eaVert" lIns="33221" tIns="42191" rIns="33221" bIns="42191"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662"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利用契約（利用</a:t>
            </a:r>
            <a:r>
              <a:rPr kumimoji="0"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開始）</a:t>
            </a:r>
          </a:p>
        </p:txBody>
      </p:sp>
      <p:sp>
        <p:nvSpPr>
          <p:cNvPr id="36" name="角丸四角形吹き出し 35"/>
          <p:cNvSpPr/>
          <p:nvPr/>
        </p:nvSpPr>
        <p:spPr>
          <a:xfrm>
            <a:off x="805134" y="4492503"/>
            <a:ext cx="1595254" cy="797627"/>
          </a:xfrm>
          <a:prstGeom prst="wedgeRoundRectCallout">
            <a:avLst>
              <a:gd name="adj1" fmla="val -25841"/>
              <a:gd name="adj2" fmla="val -69339"/>
              <a:gd name="adj3" fmla="val 16667"/>
            </a:avLst>
          </a:prstGeom>
          <a:solidFill>
            <a:schemeClr val="bg1"/>
          </a:solidFill>
          <a:ln w="3175"/>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84381" tIns="42191" rIns="84381" bIns="42191"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923"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rPr>
              <a:t>必要に応じて、医療の必要性や職業能力の程度などについて、</a:t>
            </a:r>
            <a:r>
              <a:rPr kumimoji="0" lang="ja-JP" altLang="en-US" sz="923" b="1"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rPr>
              <a:t>外部の専門機関等に状況照会</a:t>
            </a:r>
            <a:r>
              <a:rPr kumimoji="0" lang="ja-JP" altLang="en-US" sz="923"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rPr>
              <a:t>。</a:t>
            </a:r>
          </a:p>
        </p:txBody>
      </p:sp>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8E30FF-6DFA-4E32-896A-0181B2B83A32}"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8" name="タイトル 1">
            <a:extLst>
              <a:ext uri="{FF2B5EF4-FFF2-40B4-BE49-F238E27FC236}">
                <a16:creationId xmlns:a16="http://schemas.microsoft.com/office/drawing/2014/main" id="{2470CC7D-688A-40AE-AFC9-28157AF32BDA}"/>
              </a:ext>
            </a:extLst>
          </p:cNvPr>
          <p:cNvSpPr txBox="1">
            <a:spLocks/>
          </p:cNvSpPr>
          <p:nvPr/>
        </p:nvSpPr>
        <p:spPr>
          <a:xfrm>
            <a:off x="628649" y="191898"/>
            <a:ext cx="8313331"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（参考）相談支援事業と自立生活援助事業の役割分担</a:t>
            </a:r>
            <a:endParaRPr kumimoji="1" lang="zh-TW"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Tree>
    <p:extLst>
      <p:ext uri="{BB962C8B-B14F-4D97-AF65-F5344CB8AC3E}">
        <p14:creationId xmlns:p14="http://schemas.microsoft.com/office/powerpoint/2010/main" val="3717863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1C30D85D-C1D7-488B-A877-D0D29A7B4DAE}"/>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３）サービスの利用決定と個別支援計画の策定</a:t>
            </a:r>
            <a:endParaRPr lang="zh-TW" altLang="en-US" dirty="0">
              <a:latin typeface="Meiryo UI" panose="020B0604030504040204" pitchFamily="50" charset="-128"/>
              <a:ea typeface="Meiryo UI" panose="020B0604030504040204" pitchFamily="50" charset="-128"/>
            </a:endParaRPr>
          </a:p>
        </p:txBody>
      </p:sp>
      <p:sp>
        <p:nvSpPr>
          <p:cNvPr id="12" name="コンテンツ プレースホルダー 2">
            <a:extLst>
              <a:ext uri="{FF2B5EF4-FFF2-40B4-BE49-F238E27FC236}">
                <a16:creationId xmlns:a16="http://schemas.microsoft.com/office/drawing/2014/main" id="{EADD11F5-ADD4-4577-A4C6-CC26C2FADDA2}"/>
              </a:ext>
            </a:extLst>
          </p:cNvPr>
          <p:cNvSpPr>
            <a:spLocks noGrp="1"/>
          </p:cNvSpPr>
          <p:nvPr>
            <p:ph idx="1"/>
          </p:nvPr>
        </p:nvSpPr>
        <p:spPr>
          <a:xfrm>
            <a:off x="628650" y="1128889"/>
            <a:ext cx="7886700" cy="823887"/>
          </a:xfrm>
        </p:spPr>
        <p:txBody>
          <a:bodyPr>
            <a:normAutofit/>
          </a:bodyPr>
          <a:lstStyle/>
          <a:p>
            <a:r>
              <a:rPr lang="ja-JP" altLang="en-US" sz="1400" dirty="0">
                <a:latin typeface="Meiryo UI" panose="020B0604030504040204" pitchFamily="50" charset="-128"/>
                <a:ea typeface="Meiryo UI" panose="020B0604030504040204" pitchFamily="50" charset="-128"/>
              </a:rPr>
              <a:t>自立生活援助の利用決定後は、サービス等利用計画を参考に適切な個別支援計画を策定していくことが重要です。</a:t>
            </a:r>
            <a:r>
              <a:rPr kumimoji="1" lang="ja-JP" altLang="en-US" sz="1400" dirty="0">
                <a:latin typeface="Meiryo UI" panose="020B0604030504040204" pitchFamily="50" charset="-128"/>
                <a:ea typeface="Meiryo UI" panose="020B0604030504040204" pitchFamily="50" charset="-128"/>
              </a:rPr>
              <a:t>サービス等利用計画に基づく自立生活援助の個別支援計画の作成のポイント</a:t>
            </a:r>
            <a:r>
              <a:rPr lang="ja-JP" altLang="en-US" sz="1400" dirty="0">
                <a:latin typeface="Meiryo UI" panose="020B0604030504040204" pitchFamily="50" charset="-128"/>
                <a:ea typeface="Meiryo UI" panose="020B0604030504040204" pitchFamily="50" charset="-128"/>
              </a:rPr>
              <a:t>として以下があります。</a:t>
            </a:r>
            <a:endParaRPr kumimoji="1"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p:txBody>
      </p:sp>
      <p:sp>
        <p:nvSpPr>
          <p:cNvPr id="6" name="フローチャート: 他ページ結合子 5">
            <a:extLst>
              <a:ext uri="{FF2B5EF4-FFF2-40B4-BE49-F238E27FC236}">
                <a16:creationId xmlns:a16="http://schemas.microsoft.com/office/drawing/2014/main" id="{B68E1A92-4AD1-48EC-AAC2-64D3D5C70758}"/>
              </a:ext>
            </a:extLst>
          </p:cNvPr>
          <p:cNvSpPr/>
          <p:nvPr/>
        </p:nvSpPr>
        <p:spPr>
          <a:xfrm>
            <a:off x="356334" y="2037365"/>
            <a:ext cx="1052624" cy="877817"/>
          </a:xfrm>
          <a:prstGeom prst="flowChartOffpageConnec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①利用者の基本情報の整理</a:t>
            </a:r>
          </a:p>
        </p:txBody>
      </p:sp>
      <p:sp>
        <p:nvSpPr>
          <p:cNvPr id="7" name="正方形/長方形 6">
            <a:extLst>
              <a:ext uri="{FF2B5EF4-FFF2-40B4-BE49-F238E27FC236}">
                <a16:creationId xmlns:a16="http://schemas.microsoft.com/office/drawing/2014/main" id="{0B667A8A-061E-4EF2-B926-661E7AB1DCCD}"/>
              </a:ext>
            </a:extLst>
          </p:cNvPr>
          <p:cNvSpPr/>
          <p:nvPr/>
        </p:nvSpPr>
        <p:spPr>
          <a:xfrm>
            <a:off x="1606219" y="2037365"/>
            <a:ext cx="7181441" cy="878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利用者個人の基本情報、家族構成、主な生活歴、他の施設サービス利用状況、施設サービス利用に至った経緯、障害の状況・程度、健康状態など、利用者の基礎的な情報を簡潔に整理する。</a:t>
            </a:r>
          </a:p>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ご本人の今後の生活に対する希望や意向が最も重要。</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8" name="フローチャート: 他ページ結合子 7">
            <a:extLst>
              <a:ext uri="{FF2B5EF4-FFF2-40B4-BE49-F238E27FC236}">
                <a16:creationId xmlns:a16="http://schemas.microsoft.com/office/drawing/2014/main" id="{147F0497-F52D-49FD-9530-DDE21BFC0270}"/>
              </a:ext>
            </a:extLst>
          </p:cNvPr>
          <p:cNvSpPr/>
          <p:nvPr/>
        </p:nvSpPr>
        <p:spPr>
          <a:xfrm>
            <a:off x="356334" y="3000557"/>
            <a:ext cx="1052624" cy="877817"/>
          </a:xfrm>
          <a:prstGeom prst="flowChartOffpageConnec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②アセスメントの実施</a:t>
            </a:r>
          </a:p>
        </p:txBody>
      </p:sp>
      <p:sp>
        <p:nvSpPr>
          <p:cNvPr id="9" name="フローチャート: 他ページ結合子 8">
            <a:extLst>
              <a:ext uri="{FF2B5EF4-FFF2-40B4-BE49-F238E27FC236}">
                <a16:creationId xmlns:a16="http://schemas.microsoft.com/office/drawing/2014/main" id="{6933258B-38CF-4681-9DD8-9C5DB612D862}"/>
              </a:ext>
            </a:extLst>
          </p:cNvPr>
          <p:cNvSpPr/>
          <p:nvPr/>
        </p:nvSpPr>
        <p:spPr>
          <a:xfrm>
            <a:off x="356334" y="3963749"/>
            <a:ext cx="1052624" cy="1413321"/>
          </a:xfrm>
          <a:prstGeom prst="flowChartOffpageConnec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③個別支援計画案の</a:t>
            </a:r>
            <a:endParaRPr kumimoji="1" lang="en-US" altLang="ja-JP" sz="1300" dirty="0">
              <a:solidFill>
                <a:schemeClr val="tx1"/>
              </a:solidFill>
              <a:latin typeface="Meiryo UI" panose="020B0604030504040204" pitchFamily="50" charset="-128"/>
              <a:ea typeface="Meiryo UI" panose="020B0604030504040204" pitchFamily="50" charset="-128"/>
            </a:endParaRPr>
          </a:p>
          <a:p>
            <a:pPr algn="ctr"/>
            <a:r>
              <a:rPr kumimoji="1" lang="ja-JP" altLang="en-US" sz="1300" dirty="0">
                <a:solidFill>
                  <a:schemeClr val="tx1"/>
                </a:solidFill>
                <a:latin typeface="Meiryo UI" panose="020B0604030504040204" pitchFamily="50" charset="-128"/>
                <a:ea typeface="Meiryo UI" panose="020B0604030504040204" pitchFamily="50" charset="-128"/>
              </a:rPr>
              <a:t>作成と検討</a:t>
            </a:r>
          </a:p>
        </p:txBody>
      </p:sp>
      <p:sp>
        <p:nvSpPr>
          <p:cNvPr id="10" name="フローチャート: 他ページ結合子 9">
            <a:extLst>
              <a:ext uri="{FF2B5EF4-FFF2-40B4-BE49-F238E27FC236}">
                <a16:creationId xmlns:a16="http://schemas.microsoft.com/office/drawing/2014/main" id="{215A7DA0-8154-4711-AE3F-3A0DD70BB78B}"/>
              </a:ext>
            </a:extLst>
          </p:cNvPr>
          <p:cNvSpPr/>
          <p:nvPr/>
        </p:nvSpPr>
        <p:spPr>
          <a:xfrm>
            <a:off x="356334" y="5462445"/>
            <a:ext cx="1052624" cy="907776"/>
          </a:xfrm>
          <a:prstGeom prst="flowChartOffpageConnec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④利用者・家族への</a:t>
            </a:r>
            <a:endParaRPr kumimoji="1" lang="en-US" altLang="ja-JP" sz="1300" dirty="0">
              <a:solidFill>
                <a:schemeClr val="tx1"/>
              </a:solidFill>
              <a:latin typeface="Meiryo UI" panose="020B0604030504040204" pitchFamily="50" charset="-128"/>
              <a:ea typeface="Meiryo UI" panose="020B0604030504040204" pitchFamily="50" charset="-128"/>
            </a:endParaRPr>
          </a:p>
          <a:p>
            <a:pPr algn="ctr"/>
            <a:r>
              <a:rPr kumimoji="1" lang="ja-JP" altLang="en-US" sz="1300" dirty="0">
                <a:solidFill>
                  <a:schemeClr val="tx1"/>
                </a:solidFill>
                <a:latin typeface="Meiryo UI" panose="020B0604030504040204" pitchFamily="50" charset="-128"/>
                <a:ea typeface="Meiryo UI" panose="020B0604030504040204" pitchFamily="50" charset="-128"/>
              </a:rPr>
              <a:t>説明</a:t>
            </a:r>
          </a:p>
        </p:txBody>
      </p:sp>
      <p:sp>
        <p:nvSpPr>
          <p:cNvPr id="13" name="正方形/長方形 12">
            <a:extLst>
              <a:ext uri="{FF2B5EF4-FFF2-40B4-BE49-F238E27FC236}">
                <a16:creationId xmlns:a16="http://schemas.microsoft.com/office/drawing/2014/main" id="{7C775C10-CDAC-4F87-B598-E93BDA3F1416}"/>
              </a:ext>
            </a:extLst>
          </p:cNvPr>
          <p:cNvSpPr/>
          <p:nvPr/>
        </p:nvSpPr>
        <p:spPr>
          <a:xfrm>
            <a:off x="1606218" y="3000511"/>
            <a:ext cx="7181441" cy="877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利用者の能力や置かれている環境、日常生活全般の状況などを評価し、利用者の希望する生活や課題などを把握する。</a:t>
            </a:r>
          </a:p>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自立生活援助導入の経緯により、アセスメントポイントが決まってくる。例えば、「死にたい」という言葉を発する人に、どのような背景からその言葉が出てきたかの仮説を立て、サービス担当者会議で計画相談支援担当者、訪問看護等の関係機関と共有し、評価と分析を行う。</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77304CBA-F436-4CB1-9027-3513AA620A35}"/>
              </a:ext>
            </a:extLst>
          </p:cNvPr>
          <p:cNvSpPr/>
          <p:nvPr/>
        </p:nvSpPr>
        <p:spPr>
          <a:xfrm>
            <a:off x="1606217" y="3964533"/>
            <a:ext cx="7181441" cy="1664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利用者が自立した生活を営むことができるように、適切な支援内容を検討する。</a:t>
            </a:r>
          </a:p>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家族関係の調整、体調の自己管理、関係機関との連絡調整、生活に即したご本人の能力の見極めなどがポイントとなる。また、ご本人が少し頑張らないとできないことを盛り込むことも、エンパワメントに繋がる。</a:t>
            </a:r>
          </a:p>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個別支援計画に加え、クライシスプランの策定</a:t>
            </a: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も大切。</a:t>
            </a:r>
          </a:p>
          <a:p>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症状が悪化し、自分自身で対処できなかったり、判断できなくなるような危機的状況（クライシス）に備え、調子のよくない時にどのように対処してほしいのかをあらかじめ家族や友人、支援者と共有しておくこと。</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0C28A846-1671-49AB-981D-6C5CF0019376}"/>
              </a:ext>
            </a:extLst>
          </p:cNvPr>
          <p:cNvSpPr/>
          <p:nvPr/>
        </p:nvSpPr>
        <p:spPr>
          <a:xfrm>
            <a:off x="1614148" y="5425084"/>
            <a:ext cx="7181441" cy="878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個別支援計画の内容について、利用者及びその家族に対してわかりやすく説明を行い、合意を得る。</a:t>
            </a:r>
          </a:p>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できることは自分でやってもらうことを前提に、「緊急事態」にならないよう定期訪問を行う旨を伝え、訪問時に行うことを確認しておく。この際も、緊急事態にならないために具体的にどのような対応を行うかを明確にすることが重要。</a:t>
            </a:r>
            <a:br>
              <a:rPr lang="en-US" altLang="ja-JP" sz="1200">
                <a:solidFill>
                  <a:schemeClr val="tx1"/>
                </a:solidFill>
                <a:latin typeface="Meiryo UI" panose="020B0604030504040204" pitchFamily="50" charset="-128"/>
                <a:ea typeface="Meiryo UI" panose="020B0604030504040204" pitchFamily="50" charset="-128"/>
              </a:rPr>
            </a:br>
            <a:r>
              <a:rPr lang="ja-JP" altLang="en-US" sz="1200">
                <a:solidFill>
                  <a:schemeClr val="tx1"/>
                </a:solidFill>
                <a:latin typeface="Meiryo UI" panose="020B0604030504040204" pitchFamily="50" charset="-128"/>
                <a:ea typeface="Meiryo UI" panose="020B0604030504040204" pitchFamily="50" charset="-128"/>
              </a:rPr>
              <a:t>（例えば</a:t>
            </a:r>
            <a:r>
              <a:rPr lang="ja-JP" altLang="en-US" sz="1200" dirty="0">
                <a:solidFill>
                  <a:schemeClr val="tx1"/>
                </a:solidFill>
                <a:latin typeface="Meiryo UI" panose="020B0604030504040204" pitchFamily="50" charset="-128"/>
                <a:ea typeface="Meiryo UI" panose="020B0604030504040204" pitchFamily="50" charset="-128"/>
              </a:rPr>
              <a:t>、薬や手持ちのお金の確認、心配なことや不安なことの相談、買い物や通院の同行等。）</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8" name="四角形: 角を丸くする 17">
            <a:extLst>
              <a:ext uri="{FF2B5EF4-FFF2-40B4-BE49-F238E27FC236}">
                <a16:creationId xmlns:a16="http://schemas.microsoft.com/office/drawing/2014/main" id="{3922D1DE-3055-47BF-8873-9261DCE5FAAB}"/>
              </a:ext>
            </a:extLst>
          </p:cNvPr>
          <p:cNvSpPr/>
          <p:nvPr/>
        </p:nvSpPr>
        <p:spPr>
          <a:xfrm>
            <a:off x="6457950" y="756718"/>
            <a:ext cx="2571750" cy="345816"/>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サービス管理責任者の役割</a:t>
            </a:r>
          </a:p>
        </p:txBody>
      </p:sp>
      <p:sp>
        <p:nvSpPr>
          <p:cNvPr id="16" name="スライド番号プレースホルダー 3">
            <a:extLst>
              <a:ext uri="{FF2B5EF4-FFF2-40B4-BE49-F238E27FC236}">
                <a16:creationId xmlns:a16="http://schemas.microsoft.com/office/drawing/2014/main" id="{8CA4DFEB-6502-4EDA-8DFE-5BDF0597773A}"/>
              </a:ext>
            </a:extLst>
          </p:cNvPr>
          <p:cNvSpPr>
            <a:spLocks noGrp="1"/>
          </p:cNvSpPr>
          <p:nvPr>
            <p:ph type="sldNum" sz="quarter" idx="12"/>
          </p:nvPr>
        </p:nvSpPr>
        <p:spPr>
          <a:xfrm>
            <a:off x="6457950" y="6356351"/>
            <a:ext cx="2057400" cy="365125"/>
          </a:xfrm>
        </p:spPr>
        <p:txBody>
          <a:bodyPr/>
          <a:lstStyle/>
          <a:p>
            <a:fld id="{5FDA2957-D8DF-433F-96C1-785BB98D1D08}" type="slidenum">
              <a:rPr kumimoji="1" lang="ja-JP" altLang="en-US" smtClean="0"/>
              <a:t>48</a:t>
            </a:fld>
            <a:endParaRPr kumimoji="1" lang="ja-JP" altLang="en-US"/>
          </a:p>
        </p:txBody>
      </p:sp>
    </p:spTree>
    <p:extLst>
      <p:ext uri="{BB962C8B-B14F-4D97-AF65-F5344CB8AC3E}">
        <p14:creationId xmlns:p14="http://schemas.microsoft.com/office/powerpoint/2010/main" val="2389295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3">
            <a:extLst>
              <a:ext uri="{FF2B5EF4-FFF2-40B4-BE49-F238E27FC236}">
                <a16:creationId xmlns:a16="http://schemas.microsoft.com/office/drawing/2014/main" id="{5554C75F-479A-4DDA-B8E2-37210E85E649}"/>
              </a:ext>
            </a:extLst>
          </p:cNvPr>
          <p:cNvSpPr txBox="1">
            <a:spLocks/>
          </p:cNvSpPr>
          <p:nvPr/>
        </p:nvSpPr>
        <p:spPr>
          <a:xfrm>
            <a:off x="601758" y="1824651"/>
            <a:ext cx="4116545" cy="187451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spcAft>
                <a:spcPts val="600"/>
              </a:spcAft>
            </a:pPr>
            <a:r>
              <a:rPr lang="ja-JP" altLang="en-US" sz="1600" b="1" u="sng" dirty="0">
                <a:latin typeface="Meiryo UI" panose="020B0604030504040204" pitchFamily="50" charset="-128"/>
                <a:ea typeface="Meiryo UI" panose="020B0604030504040204" pitchFamily="50" charset="-128"/>
              </a:rPr>
              <a:t>５．居住支援法人の制度</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（１）新たな住宅セーフティネット制度</a:t>
            </a:r>
            <a:endParaRPr lang="en-US" altLang="ja-JP" sz="1200" dirty="0">
              <a:latin typeface="Meiryo UI" panose="020B0604030504040204" pitchFamily="50" charset="-128"/>
              <a:ea typeface="Meiryo UI" panose="020B0604030504040204" pitchFamily="50" charset="-128"/>
            </a:endParaRPr>
          </a:p>
          <a:p>
            <a:pPr algn="l">
              <a:lnSpc>
                <a:spcPct val="150000"/>
              </a:lnSpc>
              <a:spcAft>
                <a:spcPts val="600"/>
              </a:spcAft>
            </a:pP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（２）居住支援法人の役割</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DF4376CF-108F-47C8-9583-439F5F20FF49}"/>
              </a:ext>
            </a:extLst>
          </p:cNvPr>
          <p:cNvSpPr/>
          <p:nvPr/>
        </p:nvSpPr>
        <p:spPr>
          <a:xfrm>
            <a:off x="481558" y="1046120"/>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午後の部：自立生活援助事業者と居住支援法人の連携</a:t>
            </a:r>
            <a:endParaRPr lang="ja-JP" altLang="en-US" sz="2400" dirty="0"/>
          </a:p>
        </p:txBody>
      </p:sp>
      <p:sp>
        <p:nvSpPr>
          <p:cNvPr id="6" name="タイトル 3">
            <a:extLst>
              <a:ext uri="{FF2B5EF4-FFF2-40B4-BE49-F238E27FC236}">
                <a16:creationId xmlns:a16="http://schemas.microsoft.com/office/drawing/2014/main" id="{AD354461-2293-49D6-89E2-EEF3A2BFBD7A}"/>
              </a:ext>
            </a:extLst>
          </p:cNvPr>
          <p:cNvSpPr txBox="1">
            <a:spLocks/>
          </p:cNvSpPr>
          <p:nvPr/>
        </p:nvSpPr>
        <p:spPr>
          <a:xfrm>
            <a:off x="4580579" y="1918921"/>
            <a:ext cx="4186351" cy="23419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ts val="1800"/>
              </a:lnSpc>
              <a:spcBef>
                <a:spcPts val="0"/>
              </a:spcBef>
              <a:spcAft>
                <a:spcPts val="600"/>
              </a:spcAft>
            </a:pPr>
            <a:r>
              <a:rPr lang="ja-JP" altLang="en-US" sz="1600" b="1" u="sng" dirty="0">
                <a:latin typeface="Meiryo UI" panose="020B0604030504040204" pitchFamily="50" charset="-128"/>
                <a:ea typeface="Meiryo UI" panose="020B0604030504040204" pitchFamily="50" charset="-128"/>
              </a:rPr>
              <a:t>６．居住支援法人による支援の概要とポイント</a:t>
            </a:r>
            <a:endParaRPr lang="en-US" altLang="ja-JP" sz="1600" b="1" u="sng" dirty="0">
              <a:latin typeface="Meiryo UI" panose="020B0604030504040204" pitchFamily="50" charset="-128"/>
              <a:ea typeface="Meiryo UI" panose="020B0604030504040204" pitchFamily="50" charset="-128"/>
            </a:endParaRPr>
          </a:p>
          <a:p>
            <a:pPr algn="l">
              <a:lnSpc>
                <a:spcPct val="150000"/>
              </a:lnSpc>
              <a:spcBef>
                <a:spcPts val="0"/>
              </a:spcBef>
              <a:spcAft>
                <a:spcPts val="600"/>
              </a:spcAft>
            </a:pPr>
            <a:r>
              <a:rPr lang="ja-JP" altLang="en-US" sz="1400" b="1"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（１）支援の一連の流れとポイント</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１）入居・転居に向けた支援</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２）生活支援　　</a:t>
            </a:r>
            <a:endParaRPr lang="en-US" altLang="ja-JP" sz="1200" dirty="0">
              <a:latin typeface="Meiryo UI" panose="020B0604030504040204" pitchFamily="50" charset="-128"/>
              <a:ea typeface="Meiryo UI" panose="020B0604030504040204" pitchFamily="50" charset="-128"/>
            </a:endParaRPr>
          </a:p>
          <a:p>
            <a:pPr algn="l">
              <a:lnSpc>
                <a:spcPct val="150000"/>
              </a:lnSpc>
              <a:spcAft>
                <a:spcPts val="600"/>
              </a:spcAft>
            </a:pP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（２）居住支援法人による支援事例</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p:txBody>
      </p:sp>
      <p:sp>
        <p:nvSpPr>
          <p:cNvPr id="7" name="タイトル 1">
            <a:extLst>
              <a:ext uri="{FF2B5EF4-FFF2-40B4-BE49-F238E27FC236}">
                <a16:creationId xmlns:a16="http://schemas.microsoft.com/office/drawing/2014/main" id="{7CEA26C8-0752-40AD-9E8D-E85768FCDBB4}"/>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研修カリキュラムの概要</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896689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49</a:t>
            </a:fld>
            <a:endParaRPr kumimoji="1" lang="ja-JP" altLang="en-US"/>
          </a:p>
        </p:txBody>
      </p:sp>
      <p:sp>
        <p:nvSpPr>
          <p:cNvPr id="11" name="タイトル 1">
            <a:extLst>
              <a:ext uri="{FF2B5EF4-FFF2-40B4-BE49-F238E27FC236}">
                <a16:creationId xmlns:a16="http://schemas.microsoft.com/office/drawing/2014/main" id="{40B338BA-9647-4293-AFCA-D7540C6587F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４）サービスの提供</a:t>
            </a:r>
            <a:endParaRPr lang="zh-TW" altLang="en-US" dirty="0">
              <a:latin typeface="Meiryo UI" panose="020B0604030504040204" pitchFamily="50" charset="-128"/>
              <a:ea typeface="Meiryo UI" panose="020B0604030504040204" pitchFamily="50" charset="-128"/>
            </a:endParaRPr>
          </a:p>
        </p:txBody>
      </p:sp>
      <p:sp>
        <p:nvSpPr>
          <p:cNvPr id="10" name="コンテンツ プレースホルダー 2">
            <a:extLst>
              <a:ext uri="{FF2B5EF4-FFF2-40B4-BE49-F238E27FC236}">
                <a16:creationId xmlns:a16="http://schemas.microsoft.com/office/drawing/2014/main" id="{B25C3219-2429-4D3A-B65C-A1FFDFFD748A}"/>
              </a:ext>
            </a:extLst>
          </p:cNvPr>
          <p:cNvSpPr>
            <a:spLocks noGrp="1"/>
          </p:cNvSpPr>
          <p:nvPr>
            <p:ph idx="1"/>
          </p:nvPr>
        </p:nvSpPr>
        <p:spPr>
          <a:xfrm>
            <a:off x="628650" y="981436"/>
            <a:ext cx="7886700" cy="5684666"/>
          </a:xfrm>
        </p:spPr>
        <p:txBody>
          <a:bodyPr>
            <a:noAutofit/>
          </a:bodyPr>
          <a:lstStyle/>
          <a:p>
            <a:r>
              <a:rPr lang="ja-JP" altLang="en-US" sz="1400" dirty="0">
                <a:latin typeface="Meiryo UI" panose="020B0604030504040204" pitchFamily="50" charset="-128"/>
                <a:ea typeface="Meiryo UI" panose="020B0604030504040204" pitchFamily="50" charset="-128"/>
              </a:rPr>
              <a:t>サービス提供においては、定期的に利用者の居宅を巡回し、課題がないか等を確認の上、必要な助言や医療機関等との連絡調整を行います。また、定期的な巡回だけではなく、利用者からの相談・要請があった際は、訪問、電話、メール等による随時の対応も行います。</a:t>
            </a: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r>
              <a:rPr lang="en-US" altLang="ja-JP" sz="1300" b="1" dirty="0" err="1">
                <a:solidFill>
                  <a:schemeClr val="accent2">
                    <a:lumMod val="75000"/>
                  </a:schemeClr>
                </a:solidFill>
                <a:latin typeface="Meiryo UI" panose="020B0604030504040204" pitchFamily="50" charset="-128"/>
                <a:ea typeface="Meiryo UI" panose="020B0604030504040204" pitchFamily="50" charset="-128"/>
              </a:rPr>
              <a:t>定期的な巡回</a:t>
            </a:r>
            <a:r>
              <a:rPr lang="ja-JP" altLang="en-US" sz="1300" b="1" dirty="0">
                <a:solidFill>
                  <a:schemeClr val="accent2">
                    <a:lumMod val="75000"/>
                  </a:schemeClr>
                </a:solidFill>
                <a:latin typeface="Meiryo UI" panose="020B0604030504040204" pitchFamily="50" charset="-128"/>
                <a:ea typeface="Meiryo UI" panose="020B0604030504040204" pitchFamily="50" charset="-128"/>
              </a:rPr>
              <a:t>と</a:t>
            </a:r>
            <a:r>
              <a:rPr lang="en-US" altLang="ja-JP" sz="1300" b="1" dirty="0" err="1">
                <a:solidFill>
                  <a:schemeClr val="accent2">
                    <a:lumMod val="75000"/>
                  </a:schemeClr>
                </a:solidFill>
                <a:latin typeface="Meiryo UI" panose="020B0604030504040204" pitchFamily="50" charset="-128"/>
                <a:ea typeface="Meiryo UI" panose="020B0604030504040204" pitchFamily="50" charset="-128"/>
              </a:rPr>
              <a:t>随時通報を受けて行う訪問</a:t>
            </a:r>
            <a:r>
              <a:rPr lang="ja-JP" altLang="ja-JP" sz="1300" b="1" dirty="0">
                <a:solidFill>
                  <a:schemeClr val="accent2">
                    <a:lumMod val="75000"/>
                  </a:schemeClr>
                </a:solidFill>
                <a:latin typeface="Meiryo UI" panose="020B0604030504040204" pitchFamily="50" charset="-128"/>
                <a:ea typeface="Meiryo UI" panose="020B0604030504040204" pitchFamily="50" charset="-128"/>
              </a:rPr>
              <a:t> </a:t>
            </a:r>
            <a:endParaRPr lang="en-US" altLang="ja-JP" sz="1300" b="1" dirty="0">
              <a:solidFill>
                <a:schemeClr val="accent2">
                  <a:lumMod val="75000"/>
                </a:schemeClr>
              </a:solidFill>
              <a:latin typeface="Meiryo UI" panose="020B0604030504040204" pitchFamily="50" charset="-128"/>
              <a:ea typeface="Meiryo UI" panose="020B0604030504040204" pitchFamily="50" charset="-128"/>
            </a:endParaRPr>
          </a:p>
          <a:p>
            <a:pPr marL="612775" indent="-285750">
              <a:spcBef>
                <a:spcPts val="600"/>
              </a:spcBef>
              <a:buFont typeface="Wingdings" panose="05000000000000000000" pitchFamily="2" charset="2"/>
              <a:buChar char="ü"/>
            </a:pPr>
            <a:r>
              <a:rPr lang="ja-JP" altLang="en-US" sz="1300" dirty="0">
                <a:latin typeface="Meiryo UI" panose="020B0604030504040204" pitchFamily="50" charset="-128"/>
                <a:ea typeface="Meiryo UI" panose="020B0604030504040204" pitchFamily="50" charset="-128"/>
              </a:rPr>
              <a:t>定期的な訪問では、ご本人への具体的な質問（こんな書類が届いたか？）や視覚的な情報（顔色や部屋の様子）から、課題が無いかを把握する。</a:t>
            </a:r>
            <a:endParaRPr lang="en-US" altLang="ja-JP" sz="1300" dirty="0">
              <a:latin typeface="Meiryo UI" panose="020B0604030504040204" pitchFamily="50" charset="-128"/>
              <a:ea typeface="Meiryo UI" panose="020B0604030504040204" pitchFamily="50" charset="-128"/>
            </a:endParaRPr>
          </a:p>
          <a:p>
            <a:pPr marL="612775" indent="-285750">
              <a:spcBef>
                <a:spcPts val="600"/>
              </a:spcBef>
              <a:buFont typeface="Wingdings" panose="05000000000000000000" pitchFamily="2" charset="2"/>
              <a:buChar char="ü"/>
            </a:pPr>
            <a:r>
              <a:rPr lang="ja-JP" altLang="en-US" sz="1300" dirty="0">
                <a:latin typeface="Meiryo UI" panose="020B0604030504040204" pitchFamily="50" charset="-128"/>
                <a:ea typeface="Meiryo UI" panose="020B0604030504040204" pitchFamily="50" charset="-128"/>
              </a:rPr>
              <a:t>随時通報では、その内容から対応必要度の見極めを行うことが重要。強い不安の訴えがある時は医療機関とも連携の上、訪問して傾聴することもある。</a:t>
            </a:r>
            <a:endParaRPr lang="en-US" altLang="ja-JP" sz="1300" dirty="0">
              <a:latin typeface="Meiryo UI" panose="020B0604030504040204" pitchFamily="50" charset="-128"/>
              <a:ea typeface="Meiryo UI" panose="020B0604030504040204" pitchFamily="50" charset="-128"/>
            </a:endParaRPr>
          </a:p>
          <a:p>
            <a:pPr marL="342900" indent="-342900">
              <a:buFont typeface="+mj-ea"/>
              <a:buAutoNum type="circleNumDbPlain" startAt="2"/>
            </a:pPr>
            <a:r>
              <a:rPr lang="en-US" altLang="ja-JP" sz="1300" b="1" dirty="0" err="1">
                <a:solidFill>
                  <a:schemeClr val="accent2">
                    <a:lumMod val="75000"/>
                  </a:schemeClr>
                </a:solidFill>
                <a:latin typeface="Meiryo UI" panose="020B0604030504040204" pitchFamily="50" charset="-128"/>
                <a:ea typeface="Meiryo UI" panose="020B0604030504040204" pitchFamily="50" charset="-128"/>
              </a:rPr>
              <a:t>相談対応等</a:t>
            </a:r>
            <a:r>
              <a:rPr lang="ja-JP" altLang="en-US" sz="1300" b="1" dirty="0">
                <a:solidFill>
                  <a:schemeClr val="accent2">
                    <a:lumMod val="75000"/>
                  </a:schemeClr>
                </a:solidFill>
                <a:latin typeface="Meiryo UI" panose="020B0604030504040204" pitchFamily="50" charset="-128"/>
                <a:ea typeface="Meiryo UI" panose="020B0604030504040204" pitchFamily="50" charset="-128"/>
              </a:rPr>
              <a:t>による状況の</a:t>
            </a:r>
            <a:r>
              <a:rPr lang="en-US" altLang="ja-JP" sz="1300" b="1" dirty="0" err="1">
                <a:solidFill>
                  <a:schemeClr val="accent2">
                    <a:lumMod val="75000"/>
                  </a:schemeClr>
                </a:solidFill>
                <a:latin typeface="Meiryo UI" panose="020B0604030504040204" pitchFamily="50" charset="-128"/>
                <a:ea typeface="Meiryo UI" panose="020B0604030504040204" pitchFamily="50" charset="-128"/>
              </a:rPr>
              <a:t>把握</a:t>
            </a:r>
            <a:r>
              <a:rPr lang="ja-JP" altLang="ja-JP" sz="1300" b="1" dirty="0">
                <a:solidFill>
                  <a:schemeClr val="accent2">
                    <a:lumMod val="75000"/>
                  </a:schemeClr>
                </a:solidFill>
              </a:rPr>
              <a:t> </a:t>
            </a:r>
            <a:endParaRPr lang="en-US" altLang="ja-JP" sz="1300" b="1" dirty="0">
              <a:solidFill>
                <a:schemeClr val="accent2">
                  <a:lumMod val="75000"/>
                </a:schemeClr>
              </a:solidFill>
            </a:endParaRPr>
          </a:p>
          <a:p>
            <a:pPr marL="612775" indent="-285750">
              <a:spcBef>
                <a:spcPts val="600"/>
              </a:spcBef>
              <a:buFont typeface="Wingdings" panose="05000000000000000000" pitchFamily="2" charset="2"/>
              <a:buChar char="ü"/>
            </a:pPr>
            <a:r>
              <a:rPr lang="ja-JP" altLang="en-US" sz="1300" dirty="0">
                <a:latin typeface="Meiryo UI" panose="020B0604030504040204" pitchFamily="50" charset="-128"/>
                <a:ea typeface="Meiryo UI" panose="020B0604030504040204" pitchFamily="50" charset="-128"/>
              </a:rPr>
              <a:t>緊急性のスクリーニングを行い、緊急性が高い場合は直接支援を行い、高くない場合は課題の要因の把握に努める。</a:t>
            </a:r>
            <a:endParaRPr lang="en-US" altLang="ja-JP" sz="1300" dirty="0">
              <a:latin typeface="Meiryo UI" panose="020B0604030504040204" pitchFamily="50" charset="-128"/>
              <a:ea typeface="Meiryo UI" panose="020B0604030504040204" pitchFamily="50" charset="-128"/>
            </a:endParaRPr>
          </a:p>
          <a:p>
            <a:pPr marL="612775" indent="-285750">
              <a:spcBef>
                <a:spcPts val="600"/>
              </a:spcBef>
              <a:buFont typeface="Wingdings" panose="05000000000000000000" pitchFamily="2" charset="2"/>
              <a:buChar char="ü"/>
            </a:pPr>
            <a:r>
              <a:rPr lang="ja-JP" altLang="en-US" sz="1300" dirty="0">
                <a:latin typeface="Meiryo UI" panose="020B0604030504040204" pitchFamily="50" charset="-128"/>
                <a:ea typeface="Meiryo UI" panose="020B0604030504040204" pitchFamily="50" charset="-128"/>
              </a:rPr>
              <a:t>少し話を聞いてご本人が落ち着きを取り戻す場合は、傾聴による対応とすることもある。</a:t>
            </a:r>
            <a:endParaRPr lang="en-US" altLang="ja-JP" sz="1300" dirty="0">
              <a:latin typeface="Meiryo UI" panose="020B0604030504040204" pitchFamily="50" charset="-128"/>
              <a:ea typeface="Meiryo UI" panose="020B0604030504040204" pitchFamily="50" charset="-128"/>
            </a:endParaRPr>
          </a:p>
          <a:p>
            <a:pPr marL="342900" indent="-342900">
              <a:buFont typeface="+mj-ea"/>
              <a:buAutoNum type="circleNumDbPlain" startAt="3"/>
            </a:pPr>
            <a:r>
              <a:rPr lang="ja-JP" altLang="en-US" sz="1300" b="1" dirty="0">
                <a:solidFill>
                  <a:schemeClr val="accent2">
                    <a:lumMod val="75000"/>
                  </a:schemeClr>
                </a:solidFill>
                <a:latin typeface="Meiryo UI" panose="020B0604030504040204" pitchFamily="50" charset="-128"/>
                <a:ea typeface="Meiryo UI" panose="020B0604030504040204" pitchFamily="50" charset="-128"/>
              </a:rPr>
              <a:t>必要な情報の提供及び助言並びに相談</a:t>
            </a:r>
            <a:endParaRPr lang="en-US" altLang="ja-JP" sz="1300" b="1" dirty="0">
              <a:solidFill>
                <a:schemeClr val="accent2">
                  <a:lumMod val="75000"/>
                </a:schemeClr>
              </a:solidFill>
              <a:latin typeface="Meiryo UI" panose="020B0604030504040204" pitchFamily="50" charset="-128"/>
              <a:ea typeface="Meiryo UI" panose="020B0604030504040204" pitchFamily="50" charset="-128"/>
            </a:endParaRPr>
          </a:p>
          <a:p>
            <a:pPr marL="612775" indent="-285750">
              <a:spcBef>
                <a:spcPts val="600"/>
              </a:spcBef>
              <a:buFont typeface="Wingdings" panose="05000000000000000000" pitchFamily="2" charset="2"/>
              <a:buChar char="ü"/>
            </a:pPr>
            <a:r>
              <a:rPr lang="ja-JP" altLang="en-US" sz="1300" dirty="0">
                <a:latin typeface="Meiryo UI" panose="020B0604030504040204" pitchFamily="50" charset="-128"/>
                <a:ea typeface="Meiryo UI" panose="020B0604030504040204" pitchFamily="50" charset="-128"/>
              </a:rPr>
              <a:t>相談の内容により、助言で済むのか、同行を要するのか、関係機関への連絡を要するのかを見極めて対応する。</a:t>
            </a:r>
            <a:br>
              <a:rPr lang="en-US" altLang="ja-JP" sz="13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よくある相談の例：書類が理解できない、服薬管理、人間関係、体調不良、金銭管理、仕事の意欲の低下等</a:t>
            </a:r>
            <a:endParaRPr lang="en-US" altLang="ja-JP" sz="1200" dirty="0">
              <a:latin typeface="Meiryo UI" panose="020B0604030504040204" pitchFamily="50" charset="-128"/>
              <a:ea typeface="Meiryo UI" panose="020B0604030504040204" pitchFamily="50" charset="-128"/>
            </a:endParaRPr>
          </a:p>
          <a:p>
            <a:pPr marL="342900" indent="-342900">
              <a:buFont typeface="+mj-ea"/>
              <a:buAutoNum type="circleNumDbPlain" startAt="4"/>
            </a:pPr>
            <a:r>
              <a:rPr lang="ja-JP" altLang="en-US" sz="1300" b="1" dirty="0">
                <a:solidFill>
                  <a:schemeClr val="accent2">
                    <a:lumMod val="75000"/>
                  </a:schemeClr>
                </a:solidFill>
                <a:latin typeface="Meiryo UI" panose="020B0604030504040204" pitchFamily="50" charset="-128"/>
                <a:ea typeface="Meiryo UI" panose="020B0604030504040204" pitchFamily="50" charset="-128"/>
              </a:rPr>
              <a:t>関係機関との連絡調整（計画相談支援事業所や障害福祉サービス事業所、医療機関等）</a:t>
            </a:r>
            <a:endParaRPr lang="en-US" altLang="ja-JP" sz="1300" b="1" dirty="0">
              <a:solidFill>
                <a:schemeClr val="accent2">
                  <a:lumMod val="75000"/>
                </a:schemeClr>
              </a:solidFill>
              <a:latin typeface="Meiryo UI" panose="020B0604030504040204" pitchFamily="50" charset="-128"/>
              <a:ea typeface="Meiryo UI" panose="020B0604030504040204" pitchFamily="50" charset="-128"/>
            </a:endParaRPr>
          </a:p>
          <a:p>
            <a:pPr marL="612775" indent="-285750">
              <a:spcBef>
                <a:spcPts val="600"/>
              </a:spcBef>
              <a:buFont typeface="Wingdings" panose="05000000000000000000" pitchFamily="2" charset="2"/>
              <a:buChar char="ü"/>
            </a:pPr>
            <a:r>
              <a:rPr lang="ja-JP" altLang="en-US" sz="1300" dirty="0">
                <a:latin typeface="Meiryo UI" panose="020B0604030504040204" pitchFamily="50" charset="-128"/>
                <a:ea typeface="Meiryo UI" panose="020B0604030504040204" pitchFamily="50" charset="-128"/>
              </a:rPr>
              <a:t>ご本人の状態に変化がある際は、関係機関との連絡調整を行う。</a:t>
            </a:r>
            <a:br>
              <a:rPr lang="en-US" altLang="ja-JP" sz="13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状態の変化の例：通院に同行した際の主治医の見立てや意見、体調不良の訴え、特に自殺リスクを考慮しておいた方が良いと想定された方の訪問時の様子のなど</a:t>
            </a:r>
            <a:endParaRPr lang="en-US" altLang="ja-JP" sz="1200" dirty="0">
              <a:latin typeface="Meiryo UI" panose="020B0604030504040204" pitchFamily="50" charset="-128"/>
              <a:ea typeface="Meiryo UI" panose="020B0604030504040204" pitchFamily="50" charset="-128"/>
            </a:endParaRPr>
          </a:p>
          <a:p>
            <a:pPr marL="342900" indent="-342900">
              <a:buFont typeface="+mj-ea"/>
              <a:buAutoNum type="circleNumDbPlain" startAt="5"/>
            </a:pPr>
            <a:r>
              <a:rPr lang="ja-JP" altLang="en-US" sz="1300" b="1" dirty="0">
                <a:solidFill>
                  <a:schemeClr val="accent2">
                    <a:lumMod val="75000"/>
                  </a:schemeClr>
                </a:solidFill>
                <a:latin typeface="Meiryo UI" panose="020B0604030504040204" pitchFamily="50" charset="-128"/>
                <a:ea typeface="Meiryo UI" panose="020B0604030504040204" pitchFamily="50" charset="-128"/>
              </a:rPr>
              <a:t>自立した生活を見据えたその他の援助</a:t>
            </a:r>
            <a:endParaRPr lang="en-US" altLang="ja-JP" sz="1300" b="1" dirty="0">
              <a:solidFill>
                <a:schemeClr val="accent2">
                  <a:lumMod val="75000"/>
                </a:schemeClr>
              </a:solidFill>
              <a:latin typeface="Meiryo UI" panose="020B0604030504040204" pitchFamily="50" charset="-128"/>
              <a:ea typeface="Meiryo UI" panose="020B0604030504040204" pitchFamily="50" charset="-128"/>
            </a:endParaRPr>
          </a:p>
          <a:p>
            <a:pPr marL="612775" indent="-285750">
              <a:spcBef>
                <a:spcPts val="600"/>
              </a:spcBef>
              <a:buFont typeface="Wingdings" panose="05000000000000000000" pitchFamily="2" charset="2"/>
              <a:buChar char="ü"/>
            </a:pPr>
            <a:r>
              <a:rPr lang="ja-JP" altLang="en-US" sz="1300" dirty="0">
                <a:latin typeface="Meiryo UI" panose="020B0604030504040204" pitchFamily="50" charset="-128"/>
                <a:ea typeface="Meiryo UI" panose="020B0604030504040204" pitchFamily="50" charset="-128"/>
              </a:rPr>
              <a:t>ご本人が課題に自覚がない場合でも、通院に同行する等してご本人の状況を適切に把握することが重要。</a:t>
            </a:r>
            <a:endParaRPr lang="en-US" altLang="ja-JP" sz="1300" dirty="0">
              <a:latin typeface="Meiryo UI" panose="020B0604030504040204" pitchFamily="50" charset="-128"/>
              <a:ea typeface="Meiryo UI" panose="020B0604030504040204" pitchFamily="50" charset="-128"/>
            </a:endParaRPr>
          </a:p>
          <a:p>
            <a:pPr marL="612775" indent="-285750">
              <a:spcBef>
                <a:spcPts val="600"/>
              </a:spcBef>
              <a:buFont typeface="Wingdings" panose="05000000000000000000" pitchFamily="2" charset="2"/>
              <a:buChar char="ü"/>
            </a:pPr>
            <a:r>
              <a:rPr lang="ja-JP" altLang="en-US" sz="1300" dirty="0">
                <a:latin typeface="Meiryo UI" panose="020B0604030504040204" pitchFamily="50" charset="-128"/>
                <a:ea typeface="Meiryo UI" panose="020B0604030504040204" pitchFamily="50" charset="-128"/>
              </a:rPr>
              <a:t>役所等への同行支援を通じ、ただ手続き等を代行するだけでなく、今後はご本人が</a:t>
            </a:r>
            <a:r>
              <a:rPr lang="en-US" altLang="ja-JP" sz="1300" dirty="0">
                <a:latin typeface="Meiryo UI" panose="020B0604030504040204" pitchFamily="50" charset="-128"/>
                <a:ea typeface="Meiryo UI" panose="020B0604030504040204" pitchFamily="50" charset="-128"/>
              </a:rPr>
              <a:t>1</a:t>
            </a:r>
            <a:r>
              <a:rPr lang="ja-JP" altLang="en-US" sz="1300" dirty="0">
                <a:latin typeface="Meiryo UI" panose="020B0604030504040204" pitchFamily="50" charset="-128"/>
                <a:ea typeface="Meiryo UI" panose="020B0604030504040204" pitchFamily="50" charset="-128"/>
              </a:rPr>
              <a:t>人で来ても対応してもらえるような調整を支援することも重要。</a:t>
            </a:r>
          </a:p>
        </p:txBody>
      </p:sp>
      <p:sp>
        <p:nvSpPr>
          <p:cNvPr id="7" name="四角形: 角を丸くする 6">
            <a:extLst>
              <a:ext uri="{FF2B5EF4-FFF2-40B4-BE49-F238E27FC236}">
                <a16:creationId xmlns:a16="http://schemas.microsoft.com/office/drawing/2014/main" id="{725CCB10-58AA-4E0C-A3C2-890E7C6A8862}"/>
              </a:ext>
            </a:extLst>
          </p:cNvPr>
          <p:cNvSpPr/>
          <p:nvPr/>
        </p:nvSpPr>
        <p:spPr>
          <a:xfrm>
            <a:off x="6200775" y="202601"/>
            <a:ext cx="2571750" cy="67723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400" dirty="0">
                <a:solidFill>
                  <a:schemeClr val="tx1"/>
                </a:solidFill>
                <a:latin typeface="Meiryo UI" panose="020B0604030504040204" pitchFamily="50" charset="-128"/>
                <a:ea typeface="Meiryo UI" panose="020B0604030504040204" pitchFamily="50" charset="-128"/>
              </a:rPr>
              <a:t>地域生活支援員</a:t>
            </a:r>
            <a:r>
              <a:rPr kumimoji="1" lang="ja-JP" altLang="en-US" sz="1400" dirty="0">
                <a:solidFill>
                  <a:schemeClr val="tx1"/>
                </a:solidFill>
                <a:latin typeface="Meiryo UI" panose="020B0604030504040204" pitchFamily="50" charset="-128"/>
                <a:ea typeface="Meiryo UI" panose="020B0604030504040204" pitchFamily="50" charset="-128"/>
              </a:rPr>
              <a:t>の役割</a:t>
            </a:r>
          </a:p>
        </p:txBody>
      </p:sp>
    </p:spTree>
    <p:extLst>
      <p:ext uri="{BB962C8B-B14F-4D97-AF65-F5344CB8AC3E}">
        <p14:creationId xmlns:p14="http://schemas.microsoft.com/office/powerpoint/2010/main" val="2388676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50</a:t>
            </a:fld>
            <a:endParaRPr kumimoji="1" lang="ja-JP" altLang="en-US"/>
          </a:p>
        </p:txBody>
      </p:sp>
      <p:sp>
        <p:nvSpPr>
          <p:cNvPr id="14" name="タイトル 1">
            <a:extLst>
              <a:ext uri="{FF2B5EF4-FFF2-40B4-BE49-F238E27FC236}">
                <a16:creationId xmlns:a16="http://schemas.microsoft.com/office/drawing/2014/main" id="{3FC1F154-7F8C-4156-B864-55E0DFDB470A}"/>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５）モニタリングと計画の見直し</a:t>
            </a:r>
            <a:endParaRPr lang="zh-TW" altLang="en-US" dirty="0">
              <a:latin typeface="Meiryo UI" panose="020B0604030504040204" pitchFamily="50" charset="-128"/>
              <a:ea typeface="Meiryo UI" panose="020B0604030504040204" pitchFamily="50" charset="-128"/>
            </a:endParaRPr>
          </a:p>
        </p:txBody>
      </p:sp>
      <p:sp>
        <p:nvSpPr>
          <p:cNvPr id="13" name="コンテンツ プレースホルダー 2">
            <a:extLst>
              <a:ext uri="{FF2B5EF4-FFF2-40B4-BE49-F238E27FC236}">
                <a16:creationId xmlns:a16="http://schemas.microsoft.com/office/drawing/2014/main" id="{A5A3EAED-6ABF-4BFF-A45F-8E10F387BF46}"/>
              </a:ext>
            </a:extLst>
          </p:cNvPr>
          <p:cNvSpPr>
            <a:spLocks noGrp="1"/>
          </p:cNvSpPr>
          <p:nvPr>
            <p:ph idx="1"/>
          </p:nvPr>
        </p:nvSpPr>
        <p:spPr>
          <a:xfrm>
            <a:off x="628650" y="1128889"/>
            <a:ext cx="7886700" cy="5048074"/>
          </a:xfrm>
        </p:spPr>
        <p:txBody>
          <a:bodyPr>
            <a:normAutofit/>
          </a:bodyPr>
          <a:lstStyle/>
          <a:p>
            <a:r>
              <a:rPr lang="ja-JP" altLang="en-US" sz="1400" dirty="0">
                <a:latin typeface="Meiryo UI" panose="020B0604030504040204" pitchFamily="50" charset="-128"/>
                <a:ea typeface="Meiryo UI" panose="020B0604030504040204" pitchFamily="50" charset="-128"/>
              </a:rPr>
              <a:t>利用者との定期的な面談や継続的なアセスメントを通じて個別支援計画の実施状況を把握し、必要に応じて計画の見直しを行います。定期的な見直しの期間は障害福祉サービスごとに定められており、 自立生活援助では少なくとも３ヵ月に１回以上必要です。</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モニタリングの際の焦点は、個別支援計画で掲げた課題や目標が達成されているか、また、変化は無いかです。ご本人との共通認識を持つために、</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つずつの課題について、「</a:t>
            </a:r>
            <a:r>
              <a:rPr lang="en-US" altLang="ja-JP" sz="1400" dirty="0">
                <a:latin typeface="Meiryo UI" panose="020B0604030504040204" pitchFamily="50" charset="-128"/>
                <a:ea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rPr>
              <a:t>が完全達成だとしたら、現在はいくつか」などの問いかけをすることも有効です。</a:t>
            </a:r>
            <a:endParaRPr lang="en-US" altLang="ja-JP" sz="1400" dirty="0">
              <a:latin typeface="Meiryo UI" panose="020B0604030504040204" pitchFamily="50" charset="-128"/>
              <a:ea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自立生活援助導入のきっかけになったポイントや当初の課題に変化があった場合は、個別支援計画の見直しを実施します。また、関係性を作るのに時間が必要な時やご本人に出来る事が増えてきた時、終結に向けての動きをつける時にも見直しを行います。</a:t>
            </a:r>
          </a:p>
          <a:p>
            <a:pPr marL="0" indent="0">
              <a:buNone/>
            </a:pPr>
            <a:endParaRPr kumimoji="1" lang="ja-JP" altLang="en-US" sz="1400" dirty="0">
              <a:latin typeface="Meiryo UI" panose="020B0604030504040204" pitchFamily="50" charset="-128"/>
              <a:ea typeface="Meiryo UI" panose="020B0604030504040204" pitchFamily="50" charset="-128"/>
            </a:endParaRPr>
          </a:p>
        </p:txBody>
      </p:sp>
      <p:sp>
        <p:nvSpPr>
          <p:cNvPr id="6" name="四角形: 角を丸くする 5">
            <a:extLst>
              <a:ext uri="{FF2B5EF4-FFF2-40B4-BE49-F238E27FC236}">
                <a16:creationId xmlns:a16="http://schemas.microsoft.com/office/drawing/2014/main" id="{4A700EFE-4D2D-4E35-B971-3686E063CAD3}"/>
              </a:ext>
            </a:extLst>
          </p:cNvPr>
          <p:cNvSpPr/>
          <p:nvPr/>
        </p:nvSpPr>
        <p:spPr>
          <a:xfrm>
            <a:off x="6200775" y="304202"/>
            <a:ext cx="2571750" cy="67723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サービス管理責任者と</a:t>
            </a:r>
          </a:p>
          <a:p>
            <a:pPr algn="ctr"/>
            <a:r>
              <a:rPr kumimoji="1" lang="ja-JP" altLang="en-US" sz="1400" dirty="0">
                <a:solidFill>
                  <a:schemeClr val="tx1"/>
                </a:solidFill>
                <a:latin typeface="Meiryo UI" panose="020B0604030504040204" pitchFamily="50" charset="-128"/>
                <a:ea typeface="Meiryo UI" panose="020B0604030504040204" pitchFamily="50" charset="-128"/>
              </a:rPr>
              <a:t>相談支援専門員との連携</a:t>
            </a:r>
          </a:p>
        </p:txBody>
      </p:sp>
    </p:spTree>
    <p:extLst>
      <p:ext uri="{BB962C8B-B14F-4D97-AF65-F5344CB8AC3E}">
        <p14:creationId xmlns:p14="http://schemas.microsoft.com/office/powerpoint/2010/main" val="40797520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51</a:t>
            </a:fld>
            <a:endParaRPr kumimoji="1" lang="ja-JP" altLang="en-US"/>
          </a:p>
        </p:txBody>
      </p:sp>
      <p:sp>
        <p:nvSpPr>
          <p:cNvPr id="14" name="タイトル 1">
            <a:extLst>
              <a:ext uri="{FF2B5EF4-FFF2-40B4-BE49-F238E27FC236}">
                <a16:creationId xmlns:a16="http://schemas.microsoft.com/office/drawing/2014/main" id="{621EE81B-8085-4E4C-BE2C-0E0D4B681E66}"/>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６）サービス終了判断と引継ぎ</a:t>
            </a:r>
            <a:endParaRPr lang="zh-TW" altLang="en-US" dirty="0">
              <a:latin typeface="Meiryo UI" panose="020B0604030504040204" pitchFamily="50" charset="-128"/>
              <a:ea typeface="Meiryo UI" panose="020B0604030504040204" pitchFamily="50" charset="-128"/>
            </a:endParaRPr>
          </a:p>
        </p:txBody>
      </p:sp>
      <p:sp>
        <p:nvSpPr>
          <p:cNvPr id="15" name="コンテンツ プレースホルダー 2">
            <a:extLst>
              <a:ext uri="{FF2B5EF4-FFF2-40B4-BE49-F238E27FC236}">
                <a16:creationId xmlns:a16="http://schemas.microsoft.com/office/drawing/2014/main" id="{A6177E49-DA86-4588-9E83-6FBFEEB971D8}"/>
              </a:ext>
            </a:extLst>
          </p:cNvPr>
          <p:cNvSpPr>
            <a:spLocks noGrp="1"/>
          </p:cNvSpPr>
          <p:nvPr>
            <p:ph idx="1"/>
          </p:nvPr>
        </p:nvSpPr>
        <p:spPr>
          <a:xfrm>
            <a:off x="628650" y="1128889"/>
            <a:ext cx="7886700" cy="5537213"/>
          </a:xfrm>
        </p:spPr>
        <p:txBody>
          <a:bodyPr>
            <a:norm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サービスの標準利用期間を目安にサービス提供の継続要否を判断しますが、利用期間終了後も継続してサービスを提供すべきと考えられる場合、市区町村審査会における個別審査を経て適当と認められる場合には、更新が可能とな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サービスの更新が必要な場合は、支給期間中に事故や病気により短期間の入院があった場合など、十分な支援が出来なかったり、関係性構築に当初想定したより時間を要したり、ご本人の課題等に対する支援まで届かなかったりといった理由があります。</a:t>
            </a:r>
            <a:endParaRPr lang="en-US" altLang="ja-JP" sz="1400" dirty="0">
              <a:latin typeface="Meiryo UI" panose="020B0604030504040204" pitchFamily="50" charset="-128"/>
              <a:ea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サービスの切り替えには、どんな部分で生活上のつまづきが出るのか、同行などもしながらアセスメントし、ある程度パターン化すれば対応が可能です。不安感を軽減できる方法、つまづきとその対応方法を解明し、サービス担当者会議で関係機関も含めて確認します。その上で、自立生活援助を終結し、緊急時の支援体制のために地域定着支援に切り替えたり、ルーティンでの生活支援としての居宅介護への移行を行っていきます。</a:t>
            </a:r>
          </a:p>
        </p:txBody>
      </p:sp>
      <p:sp>
        <p:nvSpPr>
          <p:cNvPr id="6" name="四角形: 角を丸くする 5">
            <a:extLst>
              <a:ext uri="{FF2B5EF4-FFF2-40B4-BE49-F238E27FC236}">
                <a16:creationId xmlns:a16="http://schemas.microsoft.com/office/drawing/2014/main" id="{CB8EE887-2F17-4817-B95A-9F91013ED9D4}"/>
              </a:ext>
            </a:extLst>
          </p:cNvPr>
          <p:cNvSpPr/>
          <p:nvPr/>
        </p:nvSpPr>
        <p:spPr>
          <a:xfrm>
            <a:off x="6200775" y="304202"/>
            <a:ext cx="2571750" cy="67723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サービス管理責任者と</a:t>
            </a:r>
          </a:p>
          <a:p>
            <a:pPr algn="ctr"/>
            <a:r>
              <a:rPr kumimoji="1" lang="ja-JP" altLang="en-US" sz="1400" dirty="0">
                <a:solidFill>
                  <a:schemeClr val="tx1"/>
                </a:solidFill>
                <a:latin typeface="Meiryo UI" panose="020B0604030504040204" pitchFamily="50" charset="-128"/>
                <a:ea typeface="Meiryo UI" panose="020B0604030504040204" pitchFamily="50" charset="-128"/>
              </a:rPr>
              <a:t>相談支援専門員との連携</a:t>
            </a:r>
          </a:p>
        </p:txBody>
      </p:sp>
    </p:spTree>
    <p:extLst>
      <p:ext uri="{BB962C8B-B14F-4D97-AF65-F5344CB8AC3E}">
        <p14:creationId xmlns:p14="http://schemas.microsoft.com/office/powerpoint/2010/main" val="25176169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E51614C-C79F-4C7B-9B78-C9C8C0B0BECD}"/>
              </a:ext>
            </a:extLst>
          </p:cNvPr>
          <p:cNvSpPr/>
          <p:nvPr/>
        </p:nvSpPr>
        <p:spPr>
          <a:xfrm>
            <a:off x="551006" y="706228"/>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午前の部：自立生活援助による障害者の地域生活支援</a:t>
            </a:r>
            <a:endParaRPr lang="ja-JP" altLang="en-US" sz="2400" dirty="0"/>
          </a:p>
        </p:txBody>
      </p:sp>
      <p:sp>
        <p:nvSpPr>
          <p:cNvPr id="8" name="テキスト ボックス 7">
            <a:extLst>
              <a:ext uri="{FF2B5EF4-FFF2-40B4-BE49-F238E27FC236}">
                <a16:creationId xmlns:a16="http://schemas.microsoft.com/office/drawing/2014/main" id="{EE21CF1F-42C5-4E65-9CEE-86C84EB3FEE2}"/>
              </a:ext>
            </a:extLst>
          </p:cNvPr>
          <p:cNvSpPr txBox="1"/>
          <p:nvPr/>
        </p:nvSpPr>
        <p:spPr>
          <a:xfrm>
            <a:off x="482600" y="1265072"/>
            <a:ext cx="6756400" cy="3644203"/>
          </a:xfrm>
          <a:prstGeom prst="rect">
            <a:avLst/>
          </a:prstGeom>
          <a:noFill/>
        </p:spPr>
        <p:txBody>
          <a:bodyPr wrap="square" rtlCol="0">
            <a:spAutoFit/>
          </a:bodyPr>
          <a:lstStyle/>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１．自立生活援助の制度</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dirty="0">
                <a:latin typeface="Meiryo UI" panose="020B0604030504040204" pitchFamily="50" charset="-128"/>
                <a:ea typeface="Meiryo UI" panose="020B0604030504040204" pitchFamily="50" charset="-128"/>
              </a:rPr>
              <a:t>２．支援の全体像と事業実施の流れ</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zh-TW" altLang="en-US" sz="2000" b="1" dirty="0">
                <a:latin typeface="Meiryo UI" panose="020B0604030504040204" pitchFamily="50" charset="-128"/>
                <a:ea typeface="Meiryo UI" panose="020B0604030504040204" pitchFamily="50" charset="-128"/>
              </a:rPr>
              <a:t>３．</a:t>
            </a:r>
            <a:r>
              <a:rPr lang="ja-JP" altLang="en-US" sz="2000" b="1" dirty="0">
                <a:latin typeface="Meiryo UI" panose="020B0604030504040204" pitchFamily="50" charset="-128"/>
                <a:ea typeface="Meiryo UI" panose="020B0604030504040204" pitchFamily="50" charset="-128"/>
              </a:rPr>
              <a:t>支援のポイント</a:t>
            </a:r>
            <a:endParaRPr lang="en-US" altLang="ja-JP" sz="2000" b="1"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b="1">
                <a:highlight>
                  <a:srgbClr val="FFFF00"/>
                </a:highlight>
                <a:latin typeface="Meiryo UI" panose="020B0604030504040204" pitchFamily="50" charset="-128"/>
                <a:ea typeface="Meiryo UI" panose="020B0604030504040204" pitchFamily="50" charset="-128"/>
              </a:rPr>
              <a:t>（１</a:t>
            </a:r>
            <a:r>
              <a:rPr lang="ja-JP" altLang="en-US" sz="2000" b="1" dirty="0">
                <a:highlight>
                  <a:srgbClr val="FFFF00"/>
                </a:highlight>
                <a:latin typeface="Meiryo UI" panose="020B0604030504040204" pitchFamily="50" charset="-128"/>
                <a:ea typeface="Meiryo UI" panose="020B0604030504040204" pitchFamily="50" charset="-128"/>
              </a:rPr>
              <a:t>）精神障害がある方の支援</a:t>
            </a:r>
            <a:endParaRPr lang="en-US" altLang="ja-JP" sz="2000" b="1" dirty="0">
              <a:highlight>
                <a:srgbClr val="FFFF00"/>
              </a:highlight>
              <a:latin typeface="Meiryo UI" panose="020B0604030504040204" pitchFamily="50" charset="-128"/>
              <a:ea typeface="Meiryo UI" panose="020B0604030504040204" pitchFamily="50" charset="-128"/>
            </a:endParaRPr>
          </a:p>
          <a:p>
            <a:pPr>
              <a:lnSpc>
                <a:spcPct val="150000"/>
              </a:lnSpc>
              <a:spcAft>
                <a:spcPts val="600"/>
              </a:spcAft>
            </a:pPr>
            <a:r>
              <a:rPr lang="ja-JP" altLang="en-US" sz="2000">
                <a:latin typeface="Meiryo UI" panose="020B0604030504040204" pitchFamily="50" charset="-128"/>
                <a:ea typeface="Meiryo UI" panose="020B0604030504040204" pitchFamily="50" charset="-128"/>
              </a:rPr>
              <a:t>（２</a:t>
            </a:r>
            <a:r>
              <a:rPr lang="ja-JP" altLang="en-US" sz="2000" dirty="0">
                <a:latin typeface="Meiryo UI" panose="020B0604030504040204" pitchFamily="50" charset="-128"/>
                <a:ea typeface="Meiryo UI" panose="020B0604030504040204" pitchFamily="50" charset="-128"/>
              </a:rPr>
              <a:t>）知的障害がある方の支援</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a:latin typeface="Meiryo UI" panose="020B0604030504040204" pitchFamily="50" charset="-128"/>
                <a:ea typeface="Meiryo UI" panose="020B0604030504040204" pitchFamily="50" charset="-128"/>
              </a:rPr>
              <a:t>（３</a:t>
            </a:r>
            <a:r>
              <a:rPr lang="ja-JP" altLang="en-US" sz="2000" dirty="0">
                <a:latin typeface="Meiryo UI" panose="020B0604030504040204" pitchFamily="50" charset="-128"/>
                <a:ea typeface="Meiryo UI" panose="020B0604030504040204" pitchFamily="50" charset="-128"/>
              </a:rPr>
              <a:t>）発達障害がある方の支援</a:t>
            </a:r>
            <a:endParaRPr lang="en-US" altLang="zh-TW"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４．</a:t>
            </a:r>
            <a:r>
              <a:rPr lang="zh-TW" altLang="en-US" sz="2000" dirty="0">
                <a:latin typeface="Meiryo UI" panose="020B0604030504040204" pitchFamily="50" charset="-128"/>
                <a:ea typeface="Meiryo UI" panose="020B0604030504040204" pitchFamily="50" charset="-128"/>
              </a:rPr>
              <a:t>事業運営</a:t>
            </a:r>
          </a:p>
        </p:txBody>
      </p:sp>
      <p:sp>
        <p:nvSpPr>
          <p:cNvPr id="9" name="正方形/長方形 8">
            <a:extLst>
              <a:ext uri="{FF2B5EF4-FFF2-40B4-BE49-F238E27FC236}">
                <a16:creationId xmlns:a16="http://schemas.microsoft.com/office/drawing/2014/main" id="{16B177C1-E35E-42D2-959C-219467561B4C}"/>
              </a:ext>
            </a:extLst>
          </p:cNvPr>
          <p:cNvSpPr/>
          <p:nvPr/>
        </p:nvSpPr>
        <p:spPr>
          <a:xfrm>
            <a:off x="4722471" y="1265072"/>
            <a:ext cx="4169278" cy="3584721"/>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lnSpc>
                <a:spcPct val="150000"/>
              </a:lnSpc>
            </a:pPr>
            <a:r>
              <a:rPr lang="ja-JP" altLang="en-US" sz="1400" b="1" dirty="0">
                <a:latin typeface="Meiryo UI" panose="020B0604030504040204" pitchFamily="50" charset="-128"/>
                <a:ea typeface="Meiryo UI" panose="020B0604030504040204" pitchFamily="50" charset="-128"/>
              </a:rPr>
              <a:t>本セクションの狙い</a:t>
            </a:r>
            <a:endParaRPr lang="en-US" altLang="ja-JP" sz="1400" b="1" dirty="0">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このセクションでは、障害についての基本的な事項やその特性に応じた支援のポイントを理解した上で、具体的な支援方法をイメージして頂くことを目的としています。</a:t>
            </a: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ここでは、精神障害の概要、障害特性を踏まえた支援のポイント、医療との連携の重要性について見ていきます。</a:t>
            </a:r>
          </a:p>
        </p:txBody>
      </p:sp>
      <p:sp>
        <p:nvSpPr>
          <p:cNvPr id="5" name="正方形/長方形 4">
            <a:extLst>
              <a:ext uri="{FF2B5EF4-FFF2-40B4-BE49-F238E27FC236}">
                <a16:creationId xmlns:a16="http://schemas.microsoft.com/office/drawing/2014/main" id="{AAB13252-9E71-4355-8002-15E580F33ACF}"/>
              </a:ext>
            </a:extLst>
          </p:cNvPr>
          <p:cNvSpPr/>
          <p:nvPr/>
        </p:nvSpPr>
        <p:spPr>
          <a:xfrm>
            <a:off x="551005" y="5725886"/>
            <a:ext cx="8340743" cy="936171"/>
          </a:xfrm>
          <a:prstGeom prst="rect">
            <a:avLst/>
          </a:prstGeom>
          <a:solidFill>
            <a:schemeClr val="bg1"/>
          </a:solidFill>
          <a:ln w="3175">
            <a:noFill/>
            <a:prstDash val="sysDash"/>
          </a:ln>
        </p:spPr>
        <p:style>
          <a:lnRef idx="2">
            <a:schemeClr val="accent1"/>
          </a:lnRef>
          <a:fillRef idx="1">
            <a:schemeClr val="lt1"/>
          </a:fillRef>
          <a:effectRef idx="0">
            <a:schemeClr val="accent1"/>
          </a:effectRef>
          <a:fontRef idx="minor">
            <a:schemeClr val="dk1"/>
          </a:fontRef>
        </p:style>
        <p:txBody>
          <a:bodyPr wrap="square" anchor="t">
            <a:noAutofit/>
          </a:bodyPr>
          <a:lstStyle/>
          <a:p>
            <a:pPr>
              <a:spcAft>
                <a:spcPts val="600"/>
              </a:spcAft>
            </a:pPr>
            <a:r>
              <a:rPr lang="ja-JP" altLang="en-US" sz="1100" dirty="0">
                <a:solidFill>
                  <a:schemeClr val="tx1"/>
                </a:solidFill>
                <a:latin typeface="Meiryo UI" panose="020B0604030504040204" pitchFamily="50" charset="-128"/>
                <a:ea typeface="Meiryo UI" panose="020B0604030504040204" pitchFamily="50" charset="-128"/>
              </a:rPr>
              <a:t>本パートは、以下の参考資料の情報を基に作成しています。</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・精神障害者の地域生活支援に係る、介護支援専門員・介護福祉士等に対する講義・演習及び実践基礎研修資料</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zh-TW" altLang="en-US" sz="1100" dirty="0">
                <a:solidFill>
                  <a:schemeClr val="tx1"/>
                </a:solidFill>
                <a:latin typeface="Meiryo UI" panose="020B0604030504040204" pitchFamily="50" charset="-128"/>
                <a:ea typeface="Meiryo UI" panose="020B0604030504040204" pitchFamily="50" charset="-128"/>
              </a:rPr>
              <a:t>一般社団法人日本介護支援専門員協会</a:t>
            </a:r>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https://www.jcma.or.jp/?p=20669</a:t>
            </a:r>
            <a:r>
              <a:rPr lang="ja-JP" altLang="en-US" sz="1100" dirty="0">
                <a:solidFill>
                  <a:schemeClr val="tx1"/>
                </a:solidFill>
                <a:latin typeface="Meiryo UI" panose="020B0604030504040204" pitchFamily="50" charset="-128"/>
                <a:ea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・みんなのメンタルヘルス（厚生労働省：</a:t>
            </a:r>
            <a:r>
              <a:rPr lang="en-US" altLang="ja-JP" sz="1100" dirty="0">
                <a:solidFill>
                  <a:schemeClr val="tx1"/>
                </a:solidFill>
                <a:latin typeface="Meiryo UI" panose="020B0604030504040204" pitchFamily="50" charset="-128"/>
                <a:ea typeface="Meiryo UI" panose="020B0604030504040204" pitchFamily="50" charset="-128"/>
              </a:rPr>
              <a:t> https://www.mhlw.go.jp/kokoro/</a:t>
            </a:r>
            <a:r>
              <a:rPr lang="ja-JP" altLang="en-US" sz="1100" dirty="0">
                <a:solidFill>
                  <a:schemeClr val="tx1"/>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1237560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1" name="タイトル 1">
            <a:extLst>
              <a:ext uri="{FF2B5EF4-FFF2-40B4-BE49-F238E27FC236}">
                <a16:creationId xmlns:a16="http://schemas.microsoft.com/office/drawing/2014/main" id="{782EF57F-FD7C-4271-8AA1-57A7939A9F4C}"/>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１）精神疾患</a:t>
            </a:r>
            <a:r>
              <a:rPr lang="ja-JP" altLang="en-US" sz="2400" dirty="0">
                <a:solidFill>
                  <a:prstClr val="black"/>
                </a:solidFill>
                <a:latin typeface="Meiryo UI" panose="020B0604030504040204" pitchFamily="50" charset="-128"/>
                <a:ea typeface="Meiryo UI" panose="020B0604030504040204" pitchFamily="50" charset="-128"/>
              </a:rPr>
              <a:t>を有する患者数の推移　</a:t>
            </a:r>
            <a:r>
              <a:rPr lang="en-US" altLang="ja-JP" sz="2400" dirty="0">
                <a:solidFill>
                  <a:prstClr val="black"/>
                </a:solidFill>
                <a:latin typeface="Meiryo UI" panose="020B0604030504040204" pitchFamily="50" charset="-128"/>
                <a:ea typeface="Meiryo UI" panose="020B0604030504040204" pitchFamily="50" charset="-128"/>
              </a:rPr>
              <a:t>- </a:t>
            </a: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総患者数</a:t>
            </a:r>
            <a:endParaRPr kumimoji="1" lang="zh-TW"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981436"/>
            <a:ext cx="7886700" cy="57400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精神疾患を有する総患者数は平成</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29</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年の時点で約</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419</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万人であり、そのうち入院患者が約</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30</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万人、</a:t>
            </a:r>
            <a:b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b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外来患者が約</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389</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万人になります。</a:t>
            </a:r>
            <a:endPar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10" name="テキスト ボックス 45">
            <a:extLst>
              <a:ext uri="{FF2B5EF4-FFF2-40B4-BE49-F238E27FC236}">
                <a16:creationId xmlns:a16="http://schemas.microsoft.com/office/drawing/2014/main" id="{C423C172-36E6-413F-B579-2DCB742ACC88}"/>
              </a:ext>
            </a:extLst>
          </p:cNvPr>
          <p:cNvSpPr txBox="1"/>
          <p:nvPr/>
        </p:nvSpPr>
        <p:spPr>
          <a:xfrm>
            <a:off x="363184" y="1612937"/>
            <a:ext cx="1027343" cy="248990"/>
          </a:xfrm>
          <a:prstGeom prst="rect">
            <a:avLst/>
          </a:prstGeom>
          <a:noFill/>
        </p:spPr>
        <p:txBody>
          <a:bodyPr wrap="square" lIns="78934" tIns="39471" rIns="78934" bIns="39471"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（単位</a:t>
            </a:r>
            <a:r>
              <a:rPr kumimoji="1" lang="ja-JP" altLang="en-US" sz="11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：万人）</a:t>
            </a:r>
          </a:p>
        </p:txBody>
      </p:sp>
      <p:sp>
        <p:nvSpPr>
          <p:cNvPr id="12" name="テキスト ボックス 64">
            <a:extLst>
              <a:ext uri="{FF2B5EF4-FFF2-40B4-BE49-F238E27FC236}">
                <a16:creationId xmlns:a16="http://schemas.microsoft.com/office/drawing/2014/main" id="{6170E10C-E73A-4F60-B4BE-D0DBE07546C8}"/>
              </a:ext>
            </a:extLst>
          </p:cNvPr>
          <p:cNvSpPr txBox="1"/>
          <p:nvPr/>
        </p:nvSpPr>
        <p:spPr>
          <a:xfrm>
            <a:off x="1064568" y="3257596"/>
            <a:ext cx="625411" cy="326556"/>
          </a:xfrm>
          <a:prstGeom prst="roundRect">
            <a:avLst/>
          </a:prstGeom>
          <a:solidFill>
            <a:schemeClr val="bg1"/>
          </a:solidFill>
          <a:ln w="19050">
            <a:solidFill>
              <a:schemeClr val="tx1"/>
            </a:solidFill>
          </a:ln>
        </p:spPr>
        <p:txBody>
          <a:bodyPr wrap="square" lIns="78934" tIns="39471" rIns="78934" bIns="39471"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258.4</a:t>
            </a:r>
            <a:endPar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テキスト ボックス 67">
            <a:extLst>
              <a:ext uri="{FF2B5EF4-FFF2-40B4-BE49-F238E27FC236}">
                <a16:creationId xmlns:a16="http://schemas.microsoft.com/office/drawing/2014/main" id="{E17E1AB6-B6FE-45DD-B200-4E2FD26C7044}"/>
              </a:ext>
            </a:extLst>
          </p:cNvPr>
          <p:cNvSpPr txBox="1"/>
          <p:nvPr/>
        </p:nvSpPr>
        <p:spPr>
          <a:xfrm>
            <a:off x="6912768" y="1817436"/>
            <a:ext cx="625411" cy="326556"/>
          </a:xfrm>
          <a:prstGeom prst="roundRect">
            <a:avLst/>
          </a:prstGeom>
          <a:solidFill>
            <a:schemeClr val="bg1"/>
          </a:solidFill>
          <a:ln w="19050">
            <a:solidFill>
              <a:schemeClr val="tx1"/>
            </a:solidFill>
          </a:ln>
        </p:spPr>
        <p:txBody>
          <a:bodyPr wrap="square" lIns="78934" tIns="39471" rIns="78934" bIns="39471"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419.3</a:t>
            </a:r>
            <a:endPar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14" name="グラフ 13">
            <a:extLst>
              <a:ext uri="{FF2B5EF4-FFF2-40B4-BE49-F238E27FC236}">
                <a16:creationId xmlns:a16="http://schemas.microsoft.com/office/drawing/2014/main" id="{1068B10E-3E69-45FA-86DB-24320409894B}"/>
              </a:ext>
            </a:extLst>
          </p:cNvPr>
          <p:cNvGraphicFramePr/>
          <p:nvPr/>
        </p:nvGraphicFramePr>
        <p:xfrm>
          <a:off x="303309" y="1778753"/>
          <a:ext cx="8743960" cy="4547803"/>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 Box 3">
            <a:extLst>
              <a:ext uri="{FF2B5EF4-FFF2-40B4-BE49-F238E27FC236}">
                <a16:creationId xmlns:a16="http://schemas.microsoft.com/office/drawing/2014/main" id="{98DF8BBD-1A3D-431C-B126-09336C88CA53}"/>
              </a:ext>
            </a:extLst>
          </p:cNvPr>
          <p:cNvSpPr txBox="1">
            <a:spLocks noChangeArrowheads="1"/>
          </p:cNvSpPr>
          <p:nvPr/>
        </p:nvSpPr>
        <p:spPr bwMode="auto">
          <a:xfrm>
            <a:off x="4247786" y="6183340"/>
            <a:ext cx="4592906" cy="261610"/>
          </a:xfrm>
          <a:prstGeom prst="rect">
            <a:avLst/>
          </a:prstGeom>
          <a:noFill/>
          <a:ln w="9525">
            <a:noFill/>
            <a:miter lim="800000"/>
            <a:headEnd/>
            <a:tailEnd/>
          </a:ln>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879433" rtl="0" eaLnBrk="1" fontAlgn="auto" latinLnBrk="0" hangingPunct="1">
              <a:lnSpc>
                <a:spcPct val="100000"/>
              </a:lnSpc>
              <a:spcBef>
                <a:spcPct val="500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資料：厚生労働省「患者調査」より作成</a:t>
            </a:r>
            <a:endParaRPr kumimoji="1" lang="en-US" altLang="ja-JP" sz="11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16" name="Text Box 3">
            <a:extLst>
              <a:ext uri="{FF2B5EF4-FFF2-40B4-BE49-F238E27FC236}">
                <a16:creationId xmlns:a16="http://schemas.microsoft.com/office/drawing/2014/main" id="{8FC07969-8586-4560-B75B-8A930931BA0B}"/>
              </a:ext>
            </a:extLst>
          </p:cNvPr>
          <p:cNvSpPr txBox="1">
            <a:spLocks noChangeArrowheads="1"/>
          </p:cNvSpPr>
          <p:nvPr/>
        </p:nvSpPr>
        <p:spPr bwMode="auto">
          <a:xfrm>
            <a:off x="1064568" y="6126501"/>
            <a:ext cx="4742699" cy="400110"/>
          </a:xfrm>
          <a:prstGeom prst="rect">
            <a:avLst/>
          </a:prstGeom>
          <a:noFill/>
          <a:ln w="9525">
            <a:noFill/>
            <a:miter lim="800000"/>
            <a:headEnd/>
            <a:tailEnd/>
          </a:ln>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879433" rtl="0" eaLnBrk="1" fontAlgn="auto" latinLnBrk="0" hangingPunct="1">
              <a:lnSpc>
                <a:spcPct val="100000"/>
              </a:lnSpc>
              <a:spcBef>
                <a:spcPct val="5000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HG丸ｺﾞｼｯｸM-PRO" pitchFamily="50" charset="-128"/>
                <a:ea typeface="HG丸ｺﾞｼｯｸM-PRO"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※H23</a:t>
            </a:r>
            <a:r>
              <a:rPr kumimoji="1" lang="ja-JP" altLang="en-US"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年の調査では宮城県の一部と福島県を除いている</a:t>
            </a:r>
          </a:p>
        </p:txBody>
      </p:sp>
    </p:spTree>
    <p:extLst>
      <p:ext uri="{BB962C8B-B14F-4D97-AF65-F5344CB8AC3E}">
        <p14:creationId xmlns:p14="http://schemas.microsoft.com/office/powerpoint/2010/main" val="34764380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782EF57F-FD7C-4271-8AA1-57A7939A9F4C}"/>
              </a:ext>
            </a:extLst>
          </p:cNvPr>
          <p:cNvSpPr txBox="1">
            <a:spLocks/>
          </p:cNvSpPr>
          <p:nvPr/>
        </p:nvSpPr>
        <p:spPr>
          <a:xfrm>
            <a:off x="628650" y="191898"/>
            <a:ext cx="8052506"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１）精神疾患</a:t>
            </a:r>
            <a:r>
              <a:rPr lang="ja-JP" altLang="en-US" sz="2200" dirty="0">
                <a:solidFill>
                  <a:prstClr val="black"/>
                </a:solidFill>
                <a:latin typeface="Meiryo UI" panose="020B0604030504040204" pitchFamily="50" charset="-128"/>
                <a:ea typeface="Meiryo UI" panose="020B0604030504040204" pitchFamily="50" charset="-128"/>
              </a:rPr>
              <a:t>を有する患者数の推移　</a:t>
            </a:r>
            <a:r>
              <a:rPr lang="en-US" altLang="ja-JP" sz="2200" dirty="0">
                <a:solidFill>
                  <a:prstClr val="black"/>
                </a:solidFill>
                <a:latin typeface="Meiryo UI" panose="020B0604030504040204" pitchFamily="50" charset="-128"/>
                <a:ea typeface="Meiryo UI" panose="020B0604030504040204" pitchFamily="50" charset="-128"/>
              </a:rPr>
              <a:t>– </a:t>
            </a:r>
            <a:r>
              <a:rPr lang="ja-JP" altLang="en-US" sz="2200" dirty="0">
                <a:solidFill>
                  <a:prstClr val="black"/>
                </a:solidFill>
                <a:latin typeface="Meiryo UI" panose="020B0604030504040204" pitchFamily="50" charset="-128"/>
                <a:ea typeface="Meiryo UI" panose="020B0604030504040204" pitchFamily="50" charset="-128"/>
              </a:rPr>
              <a:t>外来患者（年齢階級別）</a:t>
            </a:r>
            <a:endParaRPr kumimoji="1" lang="en-US" altLang="ja-JP" sz="2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981436"/>
            <a:ext cx="7886700" cy="57400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精神疾患を有する外来患者数は、すべての年齢階級で増加傾向</a:t>
            </a:r>
            <a:r>
              <a:rPr lang="ja-JP" altLang="en-US" sz="1400" dirty="0">
                <a:solidFill>
                  <a:prstClr val="black"/>
                </a:solidFill>
                <a:latin typeface="Meiryo UI" panose="020B0604030504040204" pitchFamily="50" charset="-128"/>
                <a:ea typeface="Meiryo UI" panose="020B0604030504040204" pitchFamily="50" charset="-128"/>
              </a:rPr>
              <a:t>にありますが</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、特に後期高齢者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75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歳以上）の増加が顕著となっています。</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38" name="グラフ 37">
            <a:extLst>
              <a:ext uri="{FF2B5EF4-FFF2-40B4-BE49-F238E27FC236}">
                <a16:creationId xmlns:a16="http://schemas.microsoft.com/office/drawing/2014/main" id="{D8D259FE-ED08-48FC-AB6E-ABDA3E69AAC3}"/>
              </a:ext>
            </a:extLst>
          </p:cNvPr>
          <p:cNvGraphicFramePr/>
          <p:nvPr/>
        </p:nvGraphicFramePr>
        <p:xfrm>
          <a:off x="151939" y="1666714"/>
          <a:ext cx="8949529" cy="4701056"/>
        </p:xfrm>
        <a:graphic>
          <a:graphicData uri="http://schemas.openxmlformats.org/drawingml/2006/chart">
            <c:chart xmlns:c="http://schemas.openxmlformats.org/drawingml/2006/chart" xmlns:r="http://schemas.openxmlformats.org/officeDocument/2006/relationships" r:id="rId2"/>
          </a:graphicData>
        </a:graphic>
      </p:graphicFrame>
      <p:sp>
        <p:nvSpPr>
          <p:cNvPr id="39" name="テキスト ボックス 38">
            <a:extLst>
              <a:ext uri="{FF2B5EF4-FFF2-40B4-BE49-F238E27FC236}">
                <a16:creationId xmlns:a16="http://schemas.microsoft.com/office/drawing/2014/main" id="{1F2F5C13-E9C9-4914-BD98-777C090F4F96}"/>
              </a:ext>
            </a:extLst>
          </p:cNvPr>
          <p:cNvSpPr txBox="1"/>
          <p:nvPr/>
        </p:nvSpPr>
        <p:spPr>
          <a:xfrm>
            <a:off x="5601987" y="2124624"/>
            <a:ext cx="978437" cy="408623"/>
          </a:xfrm>
          <a:prstGeom prst="roundRect">
            <a:avLst/>
          </a:prstGeom>
          <a:solidFill>
            <a:sysClr val="window" lastClr="FFFFFF"/>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prstClr val="black"/>
                </a:solidFill>
                <a:effectLst/>
                <a:uLnTx/>
                <a:uFillTx/>
                <a:ea typeface="ＭＳ Ｐゴシック" panose="020B0600070205080204" pitchFamily="50" charset="-128"/>
              </a:rPr>
              <a:t>361.1</a:t>
            </a:r>
            <a:endParaRPr kumimoji="1" lang="ja-JP" altLang="en-US" sz="1800" b="1" i="0" u="none" strike="noStrike" kern="0" cap="none" spc="0" normalizeH="0" baseline="0" noProof="0" dirty="0">
              <a:ln>
                <a:noFill/>
              </a:ln>
              <a:solidFill>
                <a:prstClr val="black"/>
              </a:solidFill>
              <a:effectLst/>
              <a:uLnTx/>
              <a:uFillTx/>
              <a:ea typeface="ＭＳ Ｐゴシック" panose="020B0600070205080204" pitchFamily="50" charset="-128"/>
            </a:endParaRPr>
          </a:p>
        </p:txBody>
      </p:sp>
      <p:sp>
        <p:nvSpPr>
          <p:cNvPr id="40" name="テキスト ボックス 39">
            <a:extLst>
              <a:ext uri="{FF2B5EF4-FFF2-40B4-BE49-F238E27FC236}">
                <a16:creationId xmlns:a16="http://schemas.microsoft.com/office/drawing/2014/main" id="{31A955BE-F489-49C8-92B1-CFE6D237D020}"/>
              </a:ext>
            </a:extLst>
          </p:cNvPr>
          <p:cNvSpPr txBox="1"/>
          <p:nvPr/>
        </p:nvSpPr>
        <p:spPr>
          <a:xfrm>
            <a:off x="4529468" y="2801946"/>
            <a:ext cx="849012" cy="408623"/>
          </a:xfrm>
          <a:prstGeom prst="roundRect">
            <a:avLst/>
          </a:prstGeom>
          <a:solidFill>
            <a:sysClr val="window" lastClr="FFFFFF"/>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prstClr val="black"/>
                </a:solidFill>
                <a:effectLst/>
                <a:uLnTx/>
                <a:uFillTx/>
                <a:ea typeface="ＭＳ Ｐゴシック" panose="020B0600070205080204" pitchFamily="50" charset="-128"/>
              </a:rPr>
              <a:t>287.8</a:t>
            </a:r>
            <a:endParaRPr kumimoji="1" lang="ja-JP" altLang="en-US" sz="1800" b="1" i="0" u="none" strike="noStrike" kern="0" cap="none" spc="0" normalizeH="0" baseline="0" noProof="0" dirty="0">
              <a:ln>
                <a:noFill/>
              </a:ln>
              <a:solidFill>
                <a:prstClr val="black"/>
              </a:solidFill>
              <a:effectLst/>
              <a:uLnTx/>
              <a:uFillTx/>
              <a:ea typeface="ＭＳ Ｐゴシック" panose="020B0600070205080204" pitchFamily="50" charset="-128"/>
            </a:endParaRPr>
          </a:p>
        </p:txBody>
      </p:sp>
      <p:sp>
        <p:nvSpPr>
          <p:cNvPr id="41" name="テキスト ボックス 40">
            <a:extLst>
              <a:ext uri="{FF2B5EF4-FFF2-40B4-BE49-F238E27FC236}">
                <a16:creationId xmlns:a16="http://schemas.microsoft.com/office/drawing/2014/main" id="{BE042C6B-8157-4E39-8C8E-B823F039AEB2}"/>
              </a:ext>
            </a:extLst>
          </p:cNvPr>
          <p:cNvSpPr txBox="1"/>
          <p:nvPr/>
        </p:nvSpPr>
        <p:spPr>
          <a:xfrm>
            <a:off x="3367723" y="2801946"/>
            <a:ext cx="849012" cy="408623"/>
          </a:xfrm>
          <a:prstGeom prst="roundRect">
            <a:avLst/>
          </a:prstGeom>
          <a:solidFill>
            <a:sysClr val="window" lastClr="FFFFFF"/>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prstClr val="black"/>
                </a:solidFill>
                <a:effectLst/>
                <a:uLnTx/>
                <a:uFillTx/>
                <a:ea typeface="ＭＳ Ｐゴシック" panose="020B0600070205080204" pitchFamily="50" charset="-128"/>
              </a:rPr>
              <a:t>290.0</a:t>
            </a:r>
            <a:endParaRPr kumimoji="1" lang="ja-JP" altLang="en-US" sz="1800" b="1" i="0" u="none" strike="noStrike" kern="0" cap="none" spc="0" normalizeH="0" baseline="0" noProof="0" dirty="0">
              <a:ln>
                <a:noFill/>
              </a:ln>
              <a:solidFill>
                <a:prstClr val="black"/>
              </a:solidFill>
              <a:effectLst/>
              <a:uLnTx/>
              <a:uFillTx/>
              <a:ea typeface="ＭＳ Ｐゴシック" panose="020B0600070205080204" pitchFamily="50" charset="-128"/>
            </a:endParaRPr>
          </a:p>
        </p:txBody>
      </p:sp>
      <p:sp>
        <p:nvSpPr>
          <p:cNvPr id="42" name="テキスト ボックス 41">
            <a:extLst>
              <a:ext uri="{FF2B5EF4-FFF2-40B4-BE49-F238E27FC236}">
                <a16:creationId xmlns:a16="http://schemas.microsoft.com/office/drawing/2014/main" id="{A2128179-A475-4526-8E09-7D5F39929B69}"/>
              </a:ext>
            </a:extLst>
          </p:cNvPr>
          <p:cNvSpPr txBox="1"/>
          <p:nvPr/>
        </p:nvSpPr>
        <p:spPr>
          <a:xfrm>
            <a:off x="2217738" y="2990530"/>
            <a:ext cx="849012" cy="408623"/>
          </a:xfrm>
          <a:prstGeom prst="roundRect">
            <a:avLst/>
          </a:prstGeom>
          <a:solidFill>
            <a:sysClr val="window" lastClr="FFFFFF"/>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prstClr val="black"/>
                </a:solidFill>
                <a:effectLst/>
                <a:uLnTx/>
                <a:uFillTx/>
                <a:ea typeface="ＭＳ Ｐゴシック" panose="020B0600070205080204" pitchFamily="50" charset="-128"/>
              </a:rPr>
              <a:t>267.5</a:t>
            </a:r>
            <a:endParaRPr kumimoji="1" lang="ja-JP" altLang="en-US" sz="1800" b="1" i="0" u="none" strike="noStrike" kern="0" cap="none" spc="0" normalizeH="0" baseline="0" noProof="0" dirty="0">
              <a:ln>
                <a:noFill/>
              </a:ln>
              <a:solidFill>
                <a:prstClr val="black"/>
              </a:solidFill>
              <a:effectLst/>
              <a:uLnTx/>
              <a:uFillTx/>
              <a:ea typeface="ＭＳ Ｐゴシック" panose="020B0600070205080204" pitchFamily="50" charset="-128"/>
            </a:endParaRPr>
          </a:p>
        </p:txBody>
      </p:sp>
      <p:sp>
        <p:nvSpPr>
          <p:cNvPr id="43" name="テキスト ボックス 42">
            <a:extLst>
              <a:ext uri="{FF2B5EF4-FFF2-40B4-BE49-F238E27FC236}">
                <a16:creationId xmlns:a16="http://schemas.microsoft.com/office/drawing/2014/main" id="{25EE7FCE-7FCA-4925-85C7-5EAC5F943E1D}"/>
              </a:ext>
            </a:extLst>
          </p:cNvPr>
          <p:cNvSpPr txBox="1"/>
          <p:nvPr/>
        </p:nvSpPr>
        <p:spPr>
          <a:xfrm>
            <a:off x="1099651" y="3343509"/>
            <a:ext cx="849012" cy="408623"/>
          </a:xfrm>
          <a:prstGeom prst="roundRect">
            <a:avLst/>
          </a:prstGeom>
          <a:solidFill>
            <a:sysClr val="window" lastClr="FFFFFF"/>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prstClr val="black"/>
                </a:solidFill>
                <a:effectLst/>
                <a:uLnTx/>
                <a:uFillTx/>
                <a:ea typeface="ＭＳ Ｐゴシック" panose="020B0600070205080204" pitchFamily="50" charset="-128"/>
              </a:rPr>
              <a:t>223.9</a:t>
            </a:r>
            <a:endParaRPr kumimoji="1" lang="ja-JP" altLang="en-US" sz="1800" b="1" i="0" u="none" strike="noStrike" kern="0" cap="none" spc="0" normalizeH="0" baseline="0" noProof="0" dirty="0">
              <a:ln>
                <a:noFill/>
              </a:ln>
              <a:solidFill>
                <a:prstClr val="black"/>
              </a:solidFill>
              <a:effectLst/>
              <a:uLnTx/>
              <a:uFillTx/>
              <a:ea typeface="ＭＳ Ｐゴシック" panose="020B0600070205080204" pitchFamily="50" charset="-128"/>
            </a:endParaRPr>
          </a:p>
        </p:txBody>
      </p:sp>
      <p:sp>
        <p:nvSpPr>
          <p:cNvPr id="44" name="Text Box 3">
            <a:extLst>
              <a:ext uri="{FF2B5EF4-FFF2-40B4-BE49-F238E27FC236}">
                <a16:creationId xmlns:a16="http://schemas.microsoft.com/office/drawing/2014/main" id="{B3774655-488D-4959-9AF5-DEAB74CAEEFE}"/>
              </a:ext>
            </a:extLst>
          </p:cNvPr>
          <p:cNvSpPr txBox="1">
            <a:spLocks noChangeArrowheads="1"/>
          </p:cNvSpPr>
          <p:nvPr/>
        </p:nvSpPr>
        <p:spPr bwMode="auto">
          <a:xfrm>
            <a:off x="296395" y="6380787"/>
            <a:ext cx="7840679" cy="261610"/>
          </a:xfrm>
          <a:prstGeom prst="rect">
            <a:avLst/>
          </a:prstGeom>
          <a:noFill/>
          <a:ln w="9525">
            <a:noFill/>
            <a:miter lim="800000"/>
            <a:headEnd/>
            <a:tailEnd/>
          </a:ln>
          <a:effectLst/>
        </p:spPr>
        <p:txBody>
          <a:bodyPr wrap="square">
            <a:spAutoFit/>
          </a:bodyPr>
          <a:lstStyle/>
          <a:p>
            <a:pPr algn="r" defTabSz="879433">
              <a:spcBef>
                <a:spcPct val="50000"/>
              </a:spcBef>
              <a:defRPr/>
            </a:pPr>
            <a:r>
              <a:rPr kumimoji="1" lang="ja-JP" altLang="en-US" sz="1100" dirty="0">
                <a:solidFill>
                  <a:prstClr val="black"/>
                </a:solidFill>
                <a:latin typeface="HG丸ｺﾞｼｯｸM-PRO" pitchFamily="50" charset="-128"/>
                <a:ea typeface="HG丸ｺﾞｼｯｸM-PRO" pitchFamily="50" charset="-128"/>
              </a:rPr>
              <a:t>資料：厚生労働省「患者調査」より作成</a:t>
            </a:r>
          </a:p>
        </p:txBody>
      </p:sp>
      <p:sp>
        <p:nvSpPr>
          <p:cNvPr id="45" name="テキスト ボックス 44">
            <a:extLst>
              <a:ext uri="{FF2B5EF4-FFF2-40B4-BE49-F238E27FC236}">
                <a16:creationId xmlns:a16="http://schemas.microsoft.com/office/drawing/2014/main" id="{2DA389EE-7C1D-49B0-B133-A7687DC01DA2}"/>
              </a:ext>
            </a:extLst>
          </p:cNvPr>
          <p:cNvSpPr txBox="1"/>
          <p:nvPr/>
        </p:nvSpPr>
        <p:spPr>
          <a:xfrm>
            <a:off x="6702234" y="1920312"/>
            <a:ext cx="978437" cy="408623"/>
          </a:xfrm>
          <a:prstGeom prst="roundRect">
            <a:avLst/>
          </a:prstGeom>
          <a:solidFill>
            <a:sysClr val="window" lastClr="FFFFFF"/>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prstClr val="black"/>
                </a:solidFill>
                <a:effectLst/>
                <a:uLnTx/>
                <a:uFillTx/>
                <a:ea typeface="ＭＳ Ｐゴシック" panose="020B0600070205080204" pitchFamily="50" charset="-128"/>
              </a:rPr>
              <a:t>389.1</a:t>
            </a:r>
            <a:endParaRPr kumimoji="1" lang="ja-JP" altLang="en-US" sz="1800" b="1" i="0" u="none" strike="noStrike" kern="0" cap="none" spc="0" normalizeH="0" baseline="0" noProof="0" dirty="0">
              <a:ln>
                <a:noFill/>
              </a:ln>
              <a:solidFill>
                <a:prstClr val="black"/>
              </a:solidFill>
              <a:effectLst/>
              <a:uLnTx/>
              <a:uFillTx/>
              <a:ea typeface="ＭＳ Ｐゴシック" panose="020B0600070205080204" pitchFamily="50" charset="-128"/>
            </a:endParaRPr>
          </a:p>
        </p:txBody>
      </p:sp>
      <p:sp>
        <p:nvSpPr>
          <p:cNvPr id="47" name="テキスト ボックス 46">
            <a:extLst>
              <a:ext uri="{FF2B5EF4-FFF2-40B4-BE49-F238E27FC236}">
                <a16:creationId xmlns:a16="http://schemas.microsoft.com/office/drawing/2014/main" id="{868EAE32-0425-4DDD-9A59-10883B083838}"/>
              </a:ext>
            </a:extLst>
          </p:cNvPr>
          <p:cNvSpPr txBox="1"/>
          <p:nvPr/>
        </p:nvSpPr>
        <p:spPr>
          <a:xfrm>
            <a:off x="-7348" y="1463143"/>
            <a:ext cx="1794199" cy="307777"/>
          </a:xfrm>
          <a:prstGeom prst="rect">
            <a:avLst/>
          </a:prstGeom>
          <a:noFill/>
        </p:spPr>
        <p:txBody>
          <a:bodyPr wrap="square" rtlCol="0">
            <a:spAutoFit/>
          </a:bodyPr>
          <a:lstStyle/>
          <a:p>
            <a:pPr defTabSz="914400">
              <a:defRPr/>
            </a:pPr>
            <a:r>
              <a:rPr kumimoji="1" lang="ja-JP" altLang="en-US" sz="1400" b="1">
                <a:solidFill>
                  <a:prstClr val="black"/>
                </a:solidFill>
                <a:ea typeface="ＭＳ Ｐゴシック" panose="020B0600070205080204" pitchFamily="50" charset="-128"/>
              </a:rPr>
              <a:t>（単位</a:t>
            </a:r>
            <a:r>
              <a:rPr kumimoji="1" lang="ja-JP" altLang="en-US" sz="1400" b="1" dirty="0">
                <a:solidFill>
                  <a:prstClr val="black"/>
                </a:solidFill>
                <a:ea typeface="ＭＳ Ｐゴシック" panose="020B0600070205080204" pitchFamily="50" charset="-128"/>
              </a:rPr>
              <a:t>：万人）</a:t>
            </a:r>
          </a:p>
        </p:txBody>
      </p:sp>
      <p:sp>
        <p:nvSpPr>
          <p:cNvPr id="49" name="Text Box 3">
            <a:extLst>
              <a:ext uri="{FF2B5EF4-FFF2-40B4-BE49-F238E27FC236}">
                <a16:creationId xmlns:a16="http://schemas.microsoft.com/office/drawing/2014/main" id="{C7F793DB-56C6-4C5A-8435-F84D01581FE5}"/>
              </a:ext>
            </a:extLst>
          </p:cNvPr>
          <p:cNvSpPr txBox="1">
            <a:spLocks noChangeArrowheads="1"/>
          </p:cNvSpPr>
          <p:nvPr/>
        </p:nvSpPr>
        <p:spPr bwMode="auto">
          <a:xfrm>
            <a:off x="462844" y="6293530"/>
            <a:ext cx="4914546" cy="400110"/>
          </a:xfrm>
          <a:prstGeom prst="rect">
            <a:avLst/>
          </a:prstGeom>
          <a:noFill/>
          <a:ln w="9525">
            <a:noFill/>
            <a:miter lim="800000"/>
            <a:headEnd/>
            <a:tailEnd/>
          </a:ln>
          <a:effectLst/>
        </p:spPr>
        <p:txBody>
          <a:bodyPr wrap="square">
            <a:spAutoFit/>
          </a:bodyPr>
          <a:lstStyle/>
          <a:p>
            <a:pPr defTabSz="879433">
              <a:spcBef>
                <a:spcPct val="50000"/>
              </a:spcBef>
              <a:defRPr/>
            </a:pPr>
            <a:r>
              <a:rPr kumimoji="1" lang="ja-JP" altLang="en-US" sz="2000" b="1" dirty="0">
                <a:solidFill>
                  <a:prstClr val="black"/>
                </a:solidFill>
                <a:effectLst>
                  <a:outerShdw blurRad="38100" dist="38100" dir="2700000" algn="tl">
                    <a:srgbClr val="C0C0C0"/>
                  </a:outerShdw>
                </a:effectLst>
                <a:latin typeface="HG丸ｺﾞｼｯｸM-PRO" pitchFamily="50" charset="-128"/>
                <a:ea typeface="HG丸ｺﾞｼｯｸM-PRO" pitchFamily="50" charset="-128"/>
              </a:rPr>
              <a:t>　</a:t>
            </a:r>
            <a:r>
              <a:rPr kumimoji="1" lang="en-US" altLang="ja-JP" sz="1200" dirty="0">
                <a:solidFill>
                  <a:prstClr val="black"/>
                </a:solidFill>
                <a:latin typeface="HG丸ｺﾞｼｯｸM-PRO" pitchFamily="50" charset="-128"/>
                <a:ea typeface="HG丸ｺﾞｼｯｸM-PRO" pitchFamily="50" charset="-128"/>
              </a:rPr>
              <a:t>※H23</a:t>
            </a:r>
            <a:r>
              <a:rPr kumimoji="1" lang="ja-JP" altLang="en-US" sz="1200" dirty="0">
                <a:solidFill>
                  <a:prstClr val="black"/>
                </a:solidFill>
                <a:latin typeface="HG丸ｺﾞｼｯｸM-PRO" pitchFamily="50" charset="-128"/>
                <a:ea typeface="HG丸ｺﾞｼｯｸM-PRO" pitchFamily="50" charset="-128"/>
              </a:rPr>
              <a:t>年の調査では宮城県の一部と福島県を除いている</a:t>
            </a:r>
          </a:p>
        </p:txBody>
      </p:sp>
      <p:sp>
        <p:nvSpPr>
          <p:cNvPr id="50" name="スライド番号プレースホルダー 2">
            <a:extLst>
              <a:ext uri="{FF2B5EF4-FFF2-40B4-BE49-F238E27FC236}">
                <a16:creationId xmlns:a16="http://schemas.microsoft.com/office/drawing/2014/main" id="{CCFEE0F8-76C4-41B8-A93A-A029FA3DC7C2}"/>
              </a:ext>
            </a:extLst>
          </p:cNvPr>
          <p:cNvSpPr txBox="1">
            <a:spLocks/>
          </p:cNvSpPr>
          <p:nvPr/>
        </p:nvSpPr>
        <p:spPr>
          <a:xfrm>
            <a:off x="7627102" y="6619399"/>
            <a:ext cx="2311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32927FFD-3D24-4EC2-AEC8-E83A8D96C0AC}" type="slidenum">
              <a:rPr kumimoji="1" lang="ja-JP" altLang="en-US" smtClean="0">
                <a:solidFill>
                  <a:prstClr val="black">
                    <a:tint val="75000"/>
                  </a:prstClr>
                </a:solidFill>
                <a:ea typeface="ＭＳ Ｐゴシック" panose="020B0600070205080204" pitchFamily="50" charset="-128"/>
              </a:rPr>
              <a:pPr defTabSz="914400">
                <a:defRPr/>
              </a:pPr>
              <a:t>54</a:t>
            </a:fld>
            <a:endParaRPr kumimoji="1" lang="ja-JP" altLang="en-US" dirty="0">
              <a:solidFill>
                <a:prstClr val="black">
                  <a:tint val="75000"/>
                </a:prstClr>
              </a:solidFill>
              <a:ea typeface="ＭＳ Ｐゴシック" panose="020B0600070205080204" pitchFamily="50" charset="-128"/>
            </a:endParaRPr>
          </a:p>
        </p:txBody>
      </p:sp>
      <p:sp>
        <p:nvSpPr>
          <p:cNvPr id="16" name="スライド番号プレースホルダー 3">
            <a:extLst>
              <a:ext uri="{FF2B5EF4-FFF2-40B4-BE49-F238E27FC236}">
                <a16:creationId xmlns:a16="http://schemas.microsoft.com/office/drawing/2014/main" id="{1D17F8AF-6F1D-4AFB-9C7F-1B6DB354A7BD}"/>
              </a:ext>
            </a:extLst>
          </p:cNvPr>
          <p:cNvSpPr>
            <a:spLocks noGrp="1"/>
          </p:cNvSpPr>
          <p:nvPr>
            <p:ph type="sldNum" sz="quarter" idx="12"/>
          </p:nvPr>
        </p:nvSpPr>
        <p:spPr>
          <a:xfrm>
            <a:off x="64579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199703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981436"/>
            <a:ext cx="7886700" cy="57400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外来患者では、気分障害、神経症性障害、ストレス関連障害及び身体表現性障害、統合失調症の順に患者数が多</a:t>
            </a:r>
            <a:r>
              <a:rPr lang="ja-JP" altLang="en-US" sz="1400" dirty="0">
                <a:solidFill>
                  <a:prstClr val="black"/>
                </a:solidFill>
                <a:latin typeface="Meiryo UI" panose="020B0604030504040204" pitchFamily="50" charset="-128"/>
                <a:ea typeface="Meiryo UI" panose="020B0604030504040204" pitchFamily="50" charset="-128"/>
              </a:rPr>
              <a:t>くなっています</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8" name="グラフ 17">
            <a:extLst>
              <a:ext uri="{FF2B5EF4-FFF2-40B4-BE49-F238E27FC236}">
                <a16:creationId xmlns:a16="http://schemas.microsoft.com/office/drawing/2014/main" id="{9DA216D4-0361-4371-86A0-1701EAECE756}"/>
              </a:ext>
            </a:extLst>
          </p:cNvPr>
          <p:cNvGraphicFramePr/>
          <p:nvPr/>
        </p:nvGraphicFramePr>
        <p:xfrm>
          <a:off x="113920" y="1542800"/>
          <a:ext cx="9030080" cy="4912875"/>
        </p:xfrm>
        <a:graphic>
          <a:graphicData uri="http://schemas.openxmlformats.org/drawingml/2006/chart">
            <c:chart xmlns:c="http://schemas.openxmlformats.org/drawingml/2006/chart" xmlns:r="http://schemas.openxmlformats.org/officeDocument/2006/relationships" r:id="rId2"/>
          </a:graphicData>
        </a:graphic>
      </p:graphicFrame>
      <p:sp>
        <p:nvSpPr>
          <p:cNvPr id="19" name="テキスト ボックス 8">
            <a:extLst>
              <a:ext uri="{FF2B5EF4-FFF2-40B4-BE49-F238E27FC236}">
                <a16:creationId xmlns:a16="http://schemas.microsoft.com/office/drawing/2014/main" id="{EF76F05E-0E18-479A-BA44-5FA53182EF6B}"/>
              </a:ext>
            </a:extLst>
          </p:cNvPr>
          <p:cNvSpPr txBox="1"/>
          <p:nvPr/>
        </p:nvSpPr>
        <p:spPr>
          <a:xfrm>
            <a:off x="149103" y="1449574"/>
            <a:ext cx="1794199"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（単位</a:t>
            </a: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：万人）</a:t>
            </a:r>
          </a:p>
        </p:txBody>
      </p:sp>
      <p:sp>
        <p:nvSpPr>
          <p:cNvPr id="20" name="テキスト ボックス 13">
            <a:extLst>
              <a:ext uri="{FF2B5EF4-FFF2-40B4-BE49-F238E27FC236}">
                <a16:creationId xmlns:a16="http://schemas.microsoft.com/office/drawing/2014/main" id="{CF04FCC8-B6E6-4006-BA50-831E916E746E}"/>
              </a:ext>
            </a:extLst>
          </p:cNvPr>
          <p:cNvSpPr txBox="1">
            <a:spLocks/>
          </p:cNvSpPr>
          <p:nvPr/>
        </p:nvSpPr>
        <p:spPr>
          <a:xfrm>
            <a:off x="3592696" y="2627420"/>
            <a:ext cx="762534" cy="306467"/>
          </a:xfrm>
          <a:prstGeom prst="roundRect">
            <a:avLst/>
          </a:prstGeom>
          <a:solidFill>
            <a:schemeClr val="bg1"/>
          </a:solidFill>
          <a:ln w="19050">
            <a:solidFill>
              <a:schemeClr val="tx1"/>
            </a:solidFill>
          </a:ln>
        </p:spPr>
        <p:txBody>
          <a:bodyPr wrap="square" lIns="36000" tIns="0" rIns="36000" bIns="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287.8</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1" name="テキスト ボックス 14">
            <a:extLst>
              <a:ext uri="{FF2B5EF4-FFF2-40B4-BE49-F238E27FC236}">
                <a16:creationId xmlns:a16="http://schemas.microsoft.com/office/drawing/2014/main" id="{902A3107-6E4E-4D58-8B7D-BD642C384479}"/>
              </a:ext>
            </a:extLst>
          </p:cNvPr>
          <p:cNvSpPr txBox="1">
            <a:spLocks/>
          </p:cNvSpPr>
          <p:nvPr/>
        </p:nvSpPr>
        <p:spPr>
          <a:xfrm>
            <a:off x="4531945" y="1898126"/>
            <a:ext cx="762534" cy="306467"/>
          </a:xfrm>
          <a:prstGeom prst="roundRect">
            <a:avLst/>
          </a:prstGeom>
          <a:solidFill>
            <a:schemeClr val="bg1"/>
          </a:solidFill>
          <a:ln w="19050">
            <a:solidFill>
              <a:schemeClr val="tx1"/>
            </a:solidFill>
          </a:ln>
        </p:spPr>
        <p:txBody>
          <a:bodyPr wrap="square" lIns="36000" tIns="0" rIns="36000" bIns="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361.1</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2" name="テキスト ボックス 19">
            <a:extLst>
              <a:ext uri="{FF2B5EF4-FFF2-40B4-BE49-F238E27FC236}">
                <a16:creationId xmlns:a16="http://schemas.microsoft.com/office/drawing/2014/main" id="{8CF65FC0-45EF-489F-B2E7-3B5EFB4540F1}"/>
              </a:ext>
            </a:extLst>
          </p:cNvPr>
          <p:cNvSpPr txBox="1">
            <a:spLocks/>
          </p:cNvSpPr>
          <p:nvPr/>
        </p:nvSpPr>
        <p:spPr>
          <a:xfrm>
            <a:off x="751559" y="3284052"/>
            <a:ext cx="762534" cy="306467"/>
          </a:xfrm>
          <a:prstGeom prst="roundRect">
            <a:avLst/>
          </a:prstGeom>
          <a:solidFill>
            <a:schemeClr val="bg1"/>
          </a:solidFill>
          <a:ln w="19050">
            <a:solidFill>
              <a:schemeClr val="tx1"/>
            </a:solidFill>
          </a:ln>
        </p:spPr>
        <p:txBody>
          <a:bodyPr wrap="square" lIns="36000" tIns="0" rIns="36000" bIns="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223.9</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テキスト ボックス 20">
            <a:extLst>
              <a:ext uri="{FF2B5EF4-FFF2-40B4-BE49-F238E27FC236}">
                <a16:creationId xmlns:a16="http://schemas.microsoft.com/office/drawing/2014/main" id="{05568FD0-67E5-4848-8E8C-F9C9548E6450}"/>
              </a:ext>
            </a:extLst>
          </p:cNvPr>
          <p:cNvSpPr txBox="1">
            <a:spLocks/>
          </p:cNvSpPr>
          <p:nvPr/>
        </p:nvSpPr>
        <p:spPr>
          <a:xfrm>
            <a:off x="1690662" y="2791975"/>
            <a:ext cx="762534" cy="306467"/>
          </a:xfrm>
          <a:prstGeom prst="roundRect">
            <a:avLst/>
          </a:prstGeom>
          <a:solidFill>
            <a:schemeClr val="bg1"/>
          </a:solidFill>
          <a:ln w="19050">
            <a:solidFill>
              <a:schemeClr val="tx1"/>
            </a:solidFill>
          </a:ln>
        </p:spPr>
        <p:txBody>
          <a:bodyPr wrap="square" lIns="36000" tIns="0" rIns="36000" bIns="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267.5</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4" name="テキスト ボックス 21">
            <a:extLst>
              <a:ext uri="{FF2B5EF4-FFF2-40B4-BE49-F238E27FC236}">
                <a16:creationId xmlns:a16="http://schemas.microsoft.com/office/drawing/2014/main" id="{731BB5DC-2B4A-4746-AB45-C6BB18389099}"/>
              </a:ext>
            </a:extLst>
          </p:cNvPr>
          <p:cNvSpPr txBox="1">
            <a:spLocks/>
          </p:cNvSpPr>
          <p:nvPr/>
        </p:nvSpPr>
        <p:spPr>
          <a:xfrm>
            <a:off x="2641679" y="2627419"/>
            <a:ext cx="762534" cy="306467"/>
          </a:xfrm>
          <a:prstGeom prst="roundRect">
            <a:avLst/>
          </a:prstGeom>
          <a:solidFill>
            <a:schemeClr val="bg1"/>
          </a:solidFill>
          <a:ln w="19050">
            <a:solidFill>
              <a:schemeClr val="tx1"/>
            </a:solidFill>
          </a:ln>
        </p:spPr>
        <p:txBody>
          <a:bodyPr wrap="square" lIns="36000" tIns="0" rIns="36000" bIns="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290.0</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6" name="テキスト ボックス 15">
            <a:extLst>
              <a:ext uri="{FF2B5EF4-FFF2-40B4-BE49-F238E27FC236}">
                <a16:creationId xmlns:a16="http://schemas.microsoft.com/office/drawing/2014/main" id="{37F503EE-7F7E-4A33-9C9A-AF7F547ED694}"/>
              </a:ext>
            </a:extLst>
          </p:cNvPr>
          <p:cNvSpPr txBox="1">
            <a:spLocks/>
          </p:cNvSpPr>
          <p:nvPr/>
        </p:nvSpPr>
        <p:spPr>
          <a:xfrm>
            <a:off x="5465330" y="1591659"/>
            <a:ext cx="762534" cy="306467"/>
          </a:xfrm>
          <a:prstGeom prst="roundRect">
            <a:avLst/>
          </a:prstGeom>
          <a:solidFill>
            <a:schemeClr val="bg1"/>
          </a:solidFill>
          <a:ln w="19050">
            <a:solidFill>
              <a:schemeClr val="tx1"/>
            </a:solidFill>
          </a:ln>
        </p:spPr>
        <p:txBody>
          <a:bodyPr wrap="square" lIns="36000" tIns="0" rIns="36000" bIns="0"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389.1</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 name="タイトル 1">
            <a:extLst>
              <a:ext uri="{FF2B5EF4-FFF2-40B4-BE49-F238E27FC236}">
                <a16:creationId xmlns:a16="http://schemas.microsoft.com/office/drawing/2014/main" id="{50B4CDE4-48C7-4E19-8CF9-4692CEAA96D8}"/>
              </a:ext>
            </a:extLst>
          </p:cNvPr>
          <p:cNvSpPr txBox="1">
            <a:spLocks/>
          </p:cNvSpPr>
          <p:nvPr/>
        </p:nvSpPr>
        <p:spPr>
          <a:xfrm>
            <a:off x="628650" y="191898"/>
            <a:ext cx="8052506"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１）精神疾患</a:t>
            </a:r>
            <a:r>
              <a:rPr lang="ja-JP" altLang="en-US" sz="2200" dirty="0">
                <a:solidFill>
                  <a:prstClr val="black"/>
                </a:solidFill>
                <a:latin typeface="Meiryo UI" panose="020B0604030504040204" pitchFamily="50" charset="-128"/>
                <a:ea typeface="Meiryo UI" panose="020B0604030504040204" pitchFamily="50" charset="-128"/>
              </a:rPr>
              <a:t>を有する患者数の推移　</a:t>
            </a:r>
            <a:r>
              <a:rPr lang="en-US" altLang="ja-JP" sz="2200" dirty="0">
                <a:solidFill>
                  <a:prstClr val="black"/>
                </a:solidFill>
                <a:latin typeface="Meiryo UI" panose="020B0604030504040204" pitchFamily="50" charset="-128"/>
                <a:ea typeface="Meiryo UI" panose="020B0604030504040204" pitchFamily="50" charset="-128"/>
              </a:rPr>
              <a:t>– </a:t>
            </a:r>
            <a:r>
              <a:rPr lang="ja-JP" altLang="en-US" sz="2200" dirty="0">
                <a:solidFill>
                  <a:prstClr val="black"/>
                </a:solidFill>
                <a:latin typeface="Meiryo UI" panose="020B0604030504040204" pitchFamily="50" charset="-128"/>
                <a:ea typeface="Meiryo UI" panose="020B0604030504040204" pitchFamily="50" charset="-128"/>
              </a:rPr>
              <a:t>外来患者（疾病別）</a:t>
            </a:r>
            <a:endParaRPr kumimoji="1" lang="en-US" altLang="ja-JP" sz="2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16" name="Text Box 3">
            <a:extLst>
              <a:ext uri="{FF2B5EF4-FFF2-40B4-BE49-F238E27FC236}">
                <a16:creationId xmlns:a16="http://schemas.microsoft.com/office/drawing/2014/main" id="{01F6A5F1-EA95-4A28-B6BB-546224F397DD}"/>
              </a:ext>
            </a:extLst>
          </p:cNvPr>
          <p:cNvSpPr txBox="1">
            <a:spLocks noChangeArrowheads="1"/>
          </p:cNvSpPr>
          <p:nvPr/>
        </p:nvSpPr>
        <p:spPr bwMode="auto">
          <a:xfrm>
            <a:off x="296395" y="6380787"/>
            <a:ext cx="7840679" cy="261610"/>
          </a:xfrm>
          <a:prstGeom prst="rect">
            <a:avLst/>
          </a:prstGeom>
          <a:noFill/>
          <a:ln w="9525">
            <a:noFill/>
            <a:miter lim="800000"/>
            <a:headEnd/>
            <a:tailEnd/>
          </a:ln>
          <a:effectLst/>
        </p:spPr>
        <p:txBody>
          <a:bodyPr wrap="square">
            <a:spAutoFit/>
          </a:bodyPr>
          <a:lstStyle/>
          <a:p>
            <a:pPr algn="r" defTabSz="879433">
              <a:spcBef>
                <a:spcPct val="50000"/>
              </a:spcBef>
              <a:defRPr/>
            </a:pPr>
            <a:r>
              <a:rPr kumimoji="1" lang="ja-JP" altLang="en-US" sz="1100" dirty="0">
                <a:solidFill>
                  <a:prstClr val="black"/>
                </a:solidFill>
                <a:latin typeface="HG丸ｺﾞｼｯｸM-PRO" pitchFamily="50" charset="-128"/>
                <a:ea typeface="HG丸ｺﾞｼｯｸM-PRO" pitchFamily="50" charset="-128"/>
              </a:rPr>
              <a:t>資料：厚生労働省「患者調査」より作成</a:t>
            </a:r>
          </a:p>
        </p:txBody>
      </p:sp>
      <p:sp>
        <p:nvSpPr>
          <p:cNvPr id="27" name="Text Box 3">
            <a:extLst>
              <a:ext uri="{FF2B5EF4-FFF2-40B4-BE49-F238E27FC236}">
                <a16:creationId xmlns:a16="http://schemas.microsoft.com/office/drawing/2014/main" id="{EBD61139-CBCE-44C3-B124-EEBFEF3ADB47}"/>
              </a:ext>
            </a:extLst>
          </p:cNvPr>
          <p:cNvSpPr txBox="1">
            <a:spLocks noChangeArrowheads="1"/>
          </p:cNvSpPr>
          <p:nvPr/>
        </p:nvSpPr>
        <p:spPr bwMode="auto">
          <a:xfrm>
            <a:off x="462844" y="6293530"/>
            <a:ext cx="4914546" cy="400110"/>
          </a:xfrm>
          <a:prstGeom prst="rect">
            <a:avLst/>
          </a:prstGeom>
          <a:noFill/>
          <a:ln w="9525">
            <a:noFill/>
            <a:miter lim="800000"/>
            <a:headEnd/>
            <a:tailEnd/>
          </a:ln>
          <a:effectLst/>
        </p:spPr>
        <p:txBody>
          <a:bodyPr wrap="square">
            <a:spAutoFit/>
          </a:bodyPr>
          <a:lstStyle/>
          <a:p>
            <a:pPr defTabSz="879433">
              <a:spcBef>
                <a:spcPct val="50000"/>
              </a:spcBef>
              <a:defRPr/>
            </a:pPr>
            <a:r>
              <a:rPr kumimoji="1" lang="ja-JP" altLang="en-US" sz="2000" b="1" dirty="0">
                <a:solidFill>
                  <a:prstClr val="black"/>
                </a:solidFill>
                <a:effectLst>
                  <a:outerShdw blurRad="38100" dist="38100" dir="2700000" algn="tl">
                    <a:srgbClr val="C0C0C0"/>
                  </a:outerShdw>
                </a:effectLst>
                <a:latin typeface="HG丸ｺﾞｼｯｸM-PRO" pitchFamily="50" charset="-128"/>
                <a:ea typeface="HG丸ｺﾞｼｯｸM-PRO" pitchFamily="50" charset="-128"/>
              </a:rPr>
              <a:t>　</a:t>
            </a:r>
            <a:r>
              <a:rPr kumimoji="1" lang="en-US" altLang="ja-JP" sz="1200" dirty="0">
                <a:solidFill>
                  <a:prstClr val="black"/>
                </a:solidFill>
                <a:latin typeface="HG丸ｺﾞｼｯｸM-PRO" pitchFamily="50" charset="-128"/>
                <a:ea typeface="HG丸ｺﾞｼｯｸM-PRO" pitchFamily="50" charset="-128"/>
              </a:rPr>
              <a:t>※H23</a:t>
            </a:r>
            <a:r>
              <a:rPr kumimoji="1" lang="ja-JP" altLang="en-US" sz="1200" dirty="0">
                <a:solidFill>
                  <a:prstClr val="black"/>
                </a:solidFill>
                <a:latin typeface="HG丸ｺﾞｼｯｸM-PRO" pitchFamily="50" charset="-128"/>
                <a:ea typeface="HG丸ｺﾞｼｯｸM-PRO" pitchFamily="50" charset="-128"/>
              </a:rPr>
              <a:t>年の調査では宮城県の一部と福島県を除いている</a:t>
            </a:r>
          </a:p>
        </p:txBody>
      </p:sp>
    </p:spTree>
    <p:extLst>
      <p:ext uri="{BB962C8B-B14F-4D97-AF65-F5344CB8AC3E}">
        <p14:creationId xmlns:p14="http://schemas.microsoft.com/office/powerpoint/2010/main" val="2020825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グラフ 32">
            <a:extLst>
              <a:ext uri="{FF2B5EF4-FFF2-40B4-BE49-F238E27FC236}">
                <a16:creationId xmlns:a16="http://schemas.microsoft.com/office/drawing/2014/main" id="{E46ECCE3-8F40-4BA3-9372-C00DCA25EE3E}"/>
              </a:ext>
            </a:extLst>
          </p:cNvPr>
          <p:cNvGraphicFramePr/>
          <p:nvPr/>
        </p:nvGraphicFramePr>
        <p:xfrm>
          <a:off x="244686" y="1788571"/>
          <a:ext cx="8506842" cy="4754763"/>
        </p:xfrm>
        <a:graphic>
          <a:graphicData uri="http://schemas.openxmlformats.org/drawingml/2006/chart">
            <c:chart xmlns:c="http://schemas.openxmlformats.org/drawingml/2006/chart" xmlns:r="http://schemas.openxmlformats.org/officeDocument/2006/relationships" r:id="rId2"/>
          </a:graphicData>
        </a:graphic>
      </p:graphicFrame>
      <p:sp>
        <p:nvSpPr>
          <p:cNvPr id="35" name="テキスト ボックス 34">
            <a:extLst>
              <a:ext uri="{FF2B5EF4-FFF2-40B4-BE49-F238E27FC236}">
                <a16:creationId xmlns:a16="http://schemas.microsoft.com/office/drawing/2014/main" id="{6BCCC9B2-950E-4794-857A-1DA8CB2E7585}"/>
              </a:ext>
            </a:extLst>
          </p:cNvPr>
          <p:cNvSpPr txBox="1"/>
          <p:nvPr/>
        </p:nvSpPr>
        <p:spPr>
          <a:xfrm>
            <a:off x="1038926" y="1982324"/>
            <a:ext cx="629228" cy="408623"/>
          </a:xfrm>
          <a:prstGeom prst="roundRect">
            <a:avLst/>
          </a:prstGeom>
          <a:solidFill>
            <a:sysClr val="window" lastClr="FFFFFF"/>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ea typeface="ＭＳ Ｐゴシック" panose="020B0600070205080204" pitchFamily="50" charset="-128"/>
              </a:rPr>
              <a:t>34.5</a:t>
            </a:r>
            <a:endParaRPr kumimoji="1" lang="ja-JP" altLang="en-US" sz="1800" b="0" i="0" u="none" strike="noStrike" kern="0" cap="none" spc="0" normalizeH="0" baseline="0" noProof="0" dirty="0">
              <a:ln>
                <a:noFill/>
              </a:ln>
              <a:solidFill>
                <a:prstClr val="black"/>
              </a:solidFill>
              <a:effectLst/>
              <a:uLnTx/>
              <a:uFillTx/>
              <a:ea typeface="ＭＳ Ｐゴシック" panose="020B0600070205080204" pitchFamily="50" charset="-128"/>
            </a:endParaRPr>
          </a:p>
        </p:txBody>
      </p:sp>
      <p:sp>
        <p:nvSpPr>
          <p:cNvPr id="36" name="テキスト ボックス 35">
            <a:extLst>
              <a:ext uri="{FF2B5EF4-FFF2-40B4-BE49-F238E27FC236}">
                <a16:creationId xmlns:a16="http://schemas.microsoft.com/office/drawing/2014/main" id="{816A1926-990B-4089-9B03-72C0FDE937C6}"/>
              </a:ext>
            </a:extLst>
          </p:cNvPr>
          <p:cNvSpPr txBox="1"/>
          <p:nvPr/>
        </p:nvSpPr>
        <p:spPr>
          <a:xfrm>
            <a:off x="2144007" y="1905532"/>
            <a:ext cx="629228" cy="408623"/>
          </a:xfrm>
          <a:prstGeom prst="roundRect">
            <a:avLst/>
          </a:prstGeom>
          <a:solidFill>
            <a:sysClr val="window" lastClr="FFFFFF"/>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ea typeface="ＭＳ Ｐゴシック" panose="020B0600070205080204" pitchFamily="50" charset="-128"/>
              </a:rPr>
              <a:t>35.3</a:t>
            </a:r>
            <a:endParaRPr kumimoji="1" lang="ja-JP" altLang="en-US" sz="1800" b="0" i="0" u="none" strike="noStrike" kern="0" cap="none" spc="0" normalizeH="0" baseline="0" noProof="0" dirty="0">
              <a:ln>
                <a:noFill/>
              </a:ln>
              <a:solidFill>
                <a:prstClr val="black"/>
              </a:solidFill>
              <a:effectLst/>
              <a:uLnTx/>
              <a:uFillTx/>
              <a:ea typeface="ＭＳ Ｐゴシック" panose="020B0600070205080204" pitchFamily="50" charset="-128"/>
            </a:endParaRPr>
          </a:p>
        </p:txBody>
      </p:sp>
      <p:sp>
        <p:nvSpPr>
          <p:cNvPr id="37" name="テキスト ボックス 36">
            <a:extLst>
              <a:ext uri="{FF2B5EF4-FFF2-40B4-BE49-F238E27FC236}">
                <a16:creationId xmlns:a16="http://schemas.microsoft.com/office/drawing/2014/main" id="{E7F1FD7F-1467-4202-B275-9F3D73DB9695}"/>
              </a:ext>
            </a:extLst>
          </p:cNvPr>
          <p:cNvSpPr txBox="1"/>
          <p:nvPr/>
        </p:nvSpPr>
        <p:spPr>
          <a:xfrm>
            <a:off x="3254614" y="2149652"/>
            <a:ext cx="629228" cy="408623"/>
          </a:xfrm>
          <a:prstGeom prst="roundRect">
            <a:avLst/>
          </a:prstGeom>
          <a:solidFill>
            <a:sysClr val="window" lastClr="FFFFFF"/>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ea typeface="ＭＳ Ｐゴシック" panose="020B0600070205080204" pitchFamily="50" charset="-128"/>
              </a:rPr>
              <a:t>33.3</a:t>
            </a:r>
            <a:endParaRPr kumimoji="1" lang="ja-JP" altLang="en-US" sz="1800" b="0" i="0" u="none" strike="noStrike" kern="0" cap="none" spc="0" normalizeH="0" baseline="0" noProof="0" dirty="0">
              <a:ln>
                <a:noFill/>
              </a:ln>
              <a:solidFill>
                <a:prstClr val="black"/>
              </a:solidFill>
              <a:effectLst/>
              <a:uLnTx/>
              <a:uFillTx/>
              <a:ea typeface="ＭＳ Ｐゴシック" panose="020B0600070205080204" pitchFamily="50" charset="-128"/>
            </a:endParaRPr>
          </a:p>
        </p:txBody>
      </p:sp>
      <p:sp>
        <p:nvSpPr>
          <p:cNvPr id="38" name="テキスト ボックス 37">
            <a:extLst>
              <a:ext uri="{FF2B5EF4-FFF2-40B4-BE49-F238E27FC236}">
                <a16:creationId xmlns:a16="http://schemas.microsoft.com/office/drawing/2014/main" id="{2CEAE53A-FD62-4A71-9F96-78EA597357FD}"/>
              </a:ext>
            </a:extLst>
          </p:cNvPr>
          <p:cNvSpPr txBox="1"/>
          <p:nvPr/>
        </p:nvSpPr>
        <p:spPr>
          <a:xfrm>
            <a:off x="4352858" y="2223937"/>
            <a:ext cx="629228" cy="408623"/>
          </a:xfrm>
          <a:prstGeom prst="roundRect">
            <a:avLst/>
          </a:prstGeom>
          <a:solidFill>
            <a:sysClr val="window" lastClr="FFFFFF"/>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ea typeface="ＭＳ Ｐゴシック" panose="020B0600070205080204" pitchFamily="50" charset="-128"/>
              </a:rPr>
              <a:t>32.3</a:t>
            </a:r>
            <a:endParaRPr kumimoji="1" lang="ja-JP" altLang="en-US" sz="1800" b="0" i="0" u="none" strike="noStrike" kern="0" cap="none" spc="0" normalizeH="0" baseline="0" noProof="0" dirty="0">
              <a:ln>
                <a:noFill/>
              </a:ln>
              <a:solidFill>
                <a:prstClr val="black"/>
              </a:solidFill>
              <a:effectLst/>
              <a:uLnTx/>
              <a:uFillTx/>
              <a:ea typeface="ＭＳ Ｐゴシック" panose="020B0600070205080204" pitchFamily="50" charset="-128"/>
            </a:endParaRPr>
          </a:p>
        </p:txBody>
      </p:sp>
      <p:sp>
        <p:nvSpPr>
          <p:cNvPr id="39" name="テキスト ボックス 38">
            <a:extLst>
              <a:ext uri="{FF2B5EF4-FFF2-40B4-BE49-F238E27FC236}">
                <a16:creationId xmlns:a16="http://schemas.microsoft.com/office/drawing/2014/main" id="{C222644F-B038-4B18-9785-875270CA41C2}"/>
              </a:ext>
            </a:extLst>
          </p:cNvPr>
          <p:cNvSpPr txBox="1"/>
          <p:nvPr/>
        </p:nvSpPr>
        <p:spPr>
          <a:xfrm>
            <a:off x="5463465" y="2368269"/>
            <a:ext cx="629228" cy="408623"/>
          </a:xfrm>
          <a:prstGeom prst="roundRect">
            <a:avLst/>
          </a:prstGeom>
          <a:solidFill>
            <a:sysClr val="window" lastClr="FFFFFF"/>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ea typeface="ＭＳ Ｐゴシック" panose="020B0600070205080204" pitchFamily="50" charset="-128"/>
              </a:rPr>
              <a:t>31.3</a:t>
            </a:r>
            <a:endParaRPr kumimoji="1" lang="ja-JP" altLang="en-US" sz="1800" b="0" i="0" u="none" strike="noStrike" kern="0" cap="none" spc="0" normalizeH="0" baseline="0" noProof="0" dirty="0">
              <a:ln>
                <a:noFill/>
              </a:ln>
              <a:solidFill>
                <a:prstClr val="black"/>
              </a:solidFill>
              <a:effectLst/>
              <a:uLnTx/>
              <a:uFillTx/>
              <a:ea typeface="ＭＳ Ｐゴシック" panose="020B0600070205080204" pitchFamily="50" charset="-128"/>
            </a:endParaRPr>
          </a:p>
        </p:txBody>
      </p:sp>
      <p:sp>
        <p:nvSpPr>
          <p:cNvPr id="40" name="テキスト ボックス 39">
            <a:extLst>
              <a:ext uri="{FF2B5EF4-FFF2-40B4-BE49-F238E27FC236}">
                <a16:creationId xmlns:a16="http://schemas.microsoft.com/office/drawing/2014/main" id="{56DA1D57-E320-4AAD-A4A5-818F5FCF038C}"/>
              </a:ext>
            </a:extLst>
          </p:cNvPr>
          <p:cNvSpPr txBox="1"/>
          <p:nvPr/>
        </p:nvSpPr>
        <p:spPr>
          <a:xfrm>
            <a:off x="6604938" y="2463890"/>
            <a:ext cx="629228" cy="408623"/>
          </a:xfrm>
          <a:prstGeom prst="roundRect">
            <a:avLst/>
          </a:prstGeom>
          <a:solidFill>
            <a:sysClr val="window" lastClr="FFFFFF"/>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ea typeface="ＭＳ Ｐゴシック" panose="020B0600070205080204" pitchFamily="50" charset="-128"/>
              </a:rPr>
              <a:t>30.2</a:t>
            </a:r>
            <a:endParaRPr kumimoji="1" lang="ja-JP" altLang="en-US" sz="1800" b="0" i="0" u="none" strike="noStrike" kern="0" cap="none" spc="0" normalizeH="0" baseline="0" noProof="0" dirty="0">
              <a:ln>
                <a:noFill/>
              </a:ln>
              <a:solidFill>
                <a:prstClr val="black"/>
              </a:solidFill>
              <a:effectLst/>
              <a:uLnTx/>
              <a:uFillTx/>
              <a:ea typeface="ＭＳ Ｐゴシック" panose="020B0600070205080204" pitchFamily="50" charset="-128"/>
            </a:endParaRPr>
          </a:p>
        </p:txBody>
      </p:sp>
      <p:sp>
        <p:nvSpPr>
          <p:cNvPr id="41" name="テキスト ボックス 40">
            <a:extLst>
              <a:ext uri="{FF2B5EF4-FFF2-40B4-BE49-F238E27FC236}">
                <a16:creationId xmlns:a16="http://schemas.microsoft.com/office/drawing/2014/main" id="{FD6BEB2F-5826-402D-A32C-161BBC232E55}"/>
              </a:ext>
            </a:extLst>
          </p:cNvPr>
          <p:cNvSpPr txBox="1"/>
          <p:nvPr/>
        </p:nvSpPr>
        <p:spPr>
          <a:xfrm>
            <a:off x="20045" y="1577670"/>
            <a:ext cx="1648109" cy="307777"/>
          </a:xfrm>
          <a:prstGeom prst="rect">
            <a:avLst/>
          </a:prstGeom>
          <a:noFill/>
        </p:spPr>
        <p:txBody>
          <a:bodyPr wrap="square" rtlCol="0">
            <a:spAutoFit/>
          </a:bodyPr>
          <a:lstStyle/>
          <a:p>
            <a:pPr defTabSz="914400">
              <a:defRPr/>
            </a:pPr>
            <a:r>
              <a:rPr kumimoji="1" lang="ja-JP" altLang="en-US" sz="1400" b="1">
                <a:solidFill>
                  <a:prstClr val="black"/>
                </a:solidFill>
                <a:ea typeface="ＭＳ Ｐゴシック" panose="020B0600070205080204" pitchFamily="50" charset="-128"/>
              </a:rPr>
              <a:t>（単位</a:t>
            </a:r>
            <a:r>
              <a:rPr kumimoji="1" lang="ja-JP" altLang="en-US" sz="1400" b="1" dirty="0">
                <a:solidFill>
                  <a:prstClr val="black"/>
                </a:solidFill>
                <a:ea typeface="ＭＳ Ｐゴシック" panose="020B0600070205080204" pitchFamily="50" charset="-128"/>
              </a:rPr>
              <a:t>：万人）</a:t>
            </a:r>
          </a:p>
        </p:txBody>
      </p:sp>
      <p:sp>
        <p:nvSpPr>
          <p:cNvPr id="45" name="コンテンツ プレースホルダー 2">
            <a:extLst>
              <a:ext uri="{FF2B5EF4-FFF2-40B4-BE49-F238E27FC236}">
                <a16:creationId xmlns:a16="http://schemas.microsoft.com/office/drawing/2014/main" id="{F6040918-E73B-45A9-9B45-9D48EC4E15DF}"/>
              </a:ext>
            </a:extLst>
          </p:cNvPr>
          <p:cNvSpPr txBox="1">
            <a:spLocks/>
          </p:cNvSpPr>
          <p:nvPr/>
        </p:nvSpPr>
        <p:spPr>
          <a:xfrm>
            <a:off x="628650" y="981436"/>
            <a:ext cx="7886700" cy="57400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精神疾患を有する入院患者数は、年齢階級別では、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65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歳未満の入院患者数は減少傾向になりますが、</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65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歳以上は増加しており、特に後期高齢者（</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75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歳以上）の増加が顕著です。</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6" name="スライド番号プレースホルダー 3">
            <a:extLst>
              <a:ext uri="{FF2B5EF4-FFF2-40B4-BE49-F238E27FC236}">
                <a16:creationId xmlns:a16="http://schemas.microsoft.com/office/drawing/2014/main" id="{BEC0399A-CAB4-4E92-810A-1265EA8997BE}"/>
              </a:ext>
            </a:extLst>
          </p:cNvPr>
          <p:cNvSpPr>
            <a:spLocks noGrp="1"/>
          </p:cNvSpPr>
          <p:nvPr>
            <p:ph type="sldNum" sz="quarter" idx="12"/>
          </p:nvPr>
        </p:nvSpPr>
        <p:spPr>
          <a:xfrm>
            <a:off x="64579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6" name="タイトル 1">
            <a:extLst>
              <a:ext uri="{FF2B5EF4-FFF2-40B4-BE49-F238E27FC236}">
                <a16:creationId xmlns:a16="http://schemas.microsoft.com/office/drawing/2014/main" id="{D7CDB3E0-385C-42ED-AAB0-05296FF112FF}"/>
              </a:ext>
            </a:extLst>
          </p:cNvPr>
          <p:cNvSpPr txBox="1">
            <a:spLocks/>
          </p:cNvSpPr>
          <p:nvPr/>
        </p:nvSpPr>
        <p:spPr>
          <a:xfrm>
            <a:off x="628650" y="191898"/>
            <a:ext cx="8052506"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１）精神疾患</a:t>
            </a:r>
            <a:r>
              <a:rPr lang="ja-JP" altLang="en-US" sz="2200" dirty="0">
                <a:solidFill>
                  <a:prstClr val="black"/>
                </a:solidFill>
                <a:latin typeface="Meiryo UI" panose="020B0604030504040204" pitchFamily="50" charset="-128"/>
                <a:ea typeface="Meiryo UI" panose="020B0604030504040204" pitchFamily="50" charset="-128"/>
              </a:rPr>
              <a:t>を有する患者数の推移　</a:t>
            </a:r>
            <a:r>
              <a:rPr lang="en-US" altLang="ja-JP" sz="2200" dirty="0">
                <a:solidFill>
                  <a:prstClr val="black"/>
                </a:solidFill>
                <a:latin typeface="Meiryo UI" panose="020B0604030504040204" pitchFamily="50" charset="-128"/>
                <a:ea typeface="Meiryo UI" panose="020B0604030504040204" pitchFamily="50" charset="-128"/>
              </a:rPr>
              <a:t>– </a:t>
            </a:r>
            <a:r>
              <a:rPr lang="ja-JP" altLang="en-US" sz="2200" dirty="0">
                <a:solidFill>
                  <a:prstClr val="black"/>
                </a:solidFill>
                <a:latin typeface="Meiryo UI" panose="020B0604030504040204" pitchFamily="50" charset="-128"/>
                <a:ea typeface="Meiryo UI" panose="020B0604030504040204" pitchFamily="50" charset="-128"/>
              </a:rPr>
              <a:t>入院患者（年齢階級別）</a:t>
            </a:r>
            <a:endParaRPr kumimoji="1" lang="en-US" altLang="ja-JP" sz="2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17" name="Text Box 3">
            <a:extLst>
              <a:ext uri="{FF2B5EF4-FFF2-40B4-BE49-F238E27FC236}">
                <a16:creationId xmlns:a16="http://schemas.microsoft.com/office/drawing/2014/main" id="{661472F5-70EB-47CF-B7F4-19861486CDC0}"/>
              </a:ext>
            </a:extLst>
          </p:cNvPr>
          <p:cNvSpPr txBox="1">
            <a:spLocks noChangeArrowheads="1"/>
          </p:cNvSpPr>
          <p:nvPr/>
        </p:nvSpPr>
        <p:spPr bwMode="auto">
          <a:xfrm>
            <a:off x="296395" y="6380787"/>
            <a:ext cx="7840679" cy="261610"/>
          </a:xfrm>
          <a:prstGeom prst="rect">
            <a:avLst/>
          </a:prstGeom>
          <a:noFill/>
          <a:ln w="9525">
            <a:noFill/>
            <a:miter lim="800000"/>
            <a:headEnd/>
            <a:tailEnd/>
          </a:ln>
          <a:effectLst/>
        </p:spPr>
        <p:txBody>
          <a:bodyPr wrap="square">
            <a:spAutoFit/>
          </a:bodyPr>
          <a:lstStyle/>
          <a:p>
            <a:pPr algn="r" defTabSz="879433">
              <a:spcBef>
                <a:spcPct val="50000"/>
              </a:spcBef>
              <a:defRPr/>
            </a:pPr>
            <a:r>
              <a:rPr kumimoji="1" lang="ja-JP" altLang="en-US" sz="1100" dirty="0">
                <a:solidFill>
                  <a:prstClr val="black"/>
                </a:solidFill>
                <a:latin typeface="HG丸ｺﾞｼｯｸM-PRO" pitchFamily="50" charset="-128"/>
                <a:ea typeface="HG丸ｺﾞｼｯｸM-PRO" pitchFamily="50" charset="-128"/>
              </a:rPr>
              <a:t>資料：厚生労働省「患者調査」より作成</a:t>
            </a:r>
          </a:p>
        </p:txBody>
      </p:sp>
      <p:sp>
        <p:nvSpPr>
          <p:cNvPr id="18" name="Text Box 3">
            <a:extLst>
              <a:ext uri="{FF2B5EF4-FFF2-40B4-BE49-F238E27FC236}">
                <a16:creationId xmlns:a16="http://schemas.microsoft.com/office/drawing/2014/main" id="{B32E3B4D-D60A-4F65-87FB-E8860348E3EF}"/>
              </a:ext>
            </a:extLst>
          </p:cNvPr>
          <p:cNvSpPr txBox="1">
            <a:spLocks noChangeArrowheads="1"/>
          </p:cNvSpPr>
          <p:nvPr/>
        </p:nvSpPr>
        <p:spPr bwMode="auto">
          <a:xfrm>
            <a:off x="462844" y="6293530"/>
            <a:ext cx="4914546" cy="400110"/>
          </a:xfrm>
          <a:prstGeom prst="rect">
            <a:avLst/>
          </a:prstGeom>
          <a:noFill/>
          <a:ln w="9525">
            <a:noFill/>
            <a:miter lim="800000"/>
            <a:headEnd/>
            <a:tailEnd/>
          </a:ln>
          <a:effectLst/>
        </p:spPr>
        <p:txBody>
          <a:bodyPr wrap="square">
            <a:spAutoFit/>
          </a:bodyPr>
          <a:lstStyle/>
          <a:p>
            <a:pPr defTabSz="879433">
              <a:spcBef>
                <a:spcPct val="50000"/>
              </a:spcBef>
              <a:defRPr/>
            </a:pPr>
            <a:r>
              <a:rPr kumimoji="1" lang="ja-JP" altLang="en-US" sz="2000" b="1" dirty="0">
                <a:solidFill>
                  <a:prstClr val="black"/>
                </a:solidFill>
                <a:effectLst>
                  <a:outerShdw blurRad="38100" dist="38100" dir="2700000" algn="tl">
                    <a:srgbClr val="C0C0C0"/>
                  </a:outerShdw>
                </a:effectLst>
                <a:latin typeface="HG丸ｺﾞｼｯｸM-PRO" pitchFamily="50" charset="-128"/>
                <a:ea typeface="HG丸ｺﾞｼｯｸM-PRO" pitchFamily="50" charset="-128"/>
              </a:rPr>
              <a:t>　</a:t>
            </a:r>
            <a:r>
              <a:rPr kumimoji="1" lang="en-US" altLang="ja-JP" sz="1200" dirty="0">
                <a:solidFill>
                  <a:prstClr val="black"/>
                </a:solidFill>
                <a:latin typeface="HG丸ｺﾞｼｯｸM-PRO" pitchFamily="50" charset="-128"/>
                <a:ea typeface="HG丸ｺﾞｼｯｸM-PRO" pitchFamily="50" charset="-128"/>
              </a:rPr>
              <a:t>※H23</a:t>
            </a:r>
            <a:r>
              <a:rPr kumimoji="1" lang="ja-JP" altLang="en-US" sz="1200" dirty="0">
                <a:solidFill>
                  <a:prstClr val="black"/>
                </a:solidFill>
                <a:latin typeface="HG丸ｺﾞｼｯｸM-PRO" pitchFamily="50" charset="-128"/>
                <a:ea typeface="HG丸ｺﾞｼｯｸM-PRO" pitchFamily="50" charset="-128"/>
              </a:rPr>
              <a:t>年の調査では宮城県の一部と福島県を除いている</a:t>
            </a:r>
          </a:p>
        </p:txBody>
      </p:sp>
    </p:spTree>
    <p:extLst>
      <p:ext uri="{BB962C8B-B14F-4D97-AF65-F5344CB8AC3E}">
        <p14:creationId xmlns:p14="http://schemas.microsoft.com/office/powerpoint/2010/main" val="763744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a:xfrm>
            <a:off x="6457950" y="6463928"/>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49" y="981436"/>
            <a:ext cx="8346017" cy="57400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入院患者では、統合失調症が特に多く、認知症（アルツハイマー病など）、気分障害と続いています。</a:t>
            </a:r>
            <a:endPar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本研修では、特に自立生活援助の利用者として想定される統合失調症、気分障害の患者の理解と支援に焦点を当ててご説明します。</a:t>
            </a:r>
            <a:endPar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graphicFrame>
        <p:nvGraphicFramePr>
          <p:cNvPr id="38" name="グラフ 37">
            <a:extLst>
              <a:ext uri="{FF2B5EF4-FFF2-40B4-BE49-F238E27FC236}">
                <a16:creationId xmlns:a16="http://schemas.microsoft.com/office/drawing/2014/main" id="{7C9FFF63-52F6-4976-A919-C0844E80B2AA}"/>
              </a:ext>
            </a:extLst>
          </p:cNvPr>
          <p:cNvGraphicFramePr/>
          <p:nvPr/>
        </p:nvGraphicFramePr>
        <p:xfrm>
          <a:off x="35184" y="1850348"/>
          <a:ext cx="9108816" cy="4824444"/>
        </p:xfrm>
        <a:graphic>
          <a:graphicData uri="http://schemas.openxmlformats.org/drawingml/2006/chart">
            <c:chart xmlns:c="http://schemas.openxmlformats.org/drawingml/2006/chart" xmlns:r="http://schemas.openxmlformats.org/officeDocument/2006/relationships" r:id="rId3"/>
          </a:graphicData>
        </a:graphic>
      </p:graphicFrame>
      <p:sp>
        <p:nvSpPr>
          <p:cNvPr id="39" name="テキスト ボックス 38">
            <a:extLst>
              <a:ext uri="{FF2B5EF4-FFF2-40B4-BE49-F238E27FC236}">
                <a16:creationId xmlns:a16="http://schemas.microsoft.com/office/drawing/2014/main" id="{72B536E2-F8F7-4E9E-B2E4-0E5B3DC31D30}"/>
              </a:ext>
            </a:extLst>
          </p:cNvPr>
          <p:cNvSpPr txBox="1"/>
          <p:nvPr/>
        </p:nvSpPr>
        <p:spPr>
          <a:xfrm>
            <a:off x="754154" y="2066600"/>
            <a:ext cx="685003" cy="408623"/>
          </a:xfrm>
          <a:prstGeom prst="roundRect">
            <a:avLst/>
          </a:prstGeom>
          <a:solidFill>
            <a:sysClr val="window" lastClr="FFFFFF"/>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34.5</a:t>
            </a:r>
            <a:endParaRPr kumimoji="1" lang="ja-JP" alt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0" name="テキスト ボックス 39">
            <a:extLst>
              <a:ext uri="{FF2B5EF4-FFF2-40B4-BE49-F238E27FC236}">
                <a16:creationId xmlns:a16="http://schemas.microsoft.com/office/drawing/2014/main" id="{C803F091-2D94-4B40-A1AA-795765EE193D}"/>
              </a:ext>
            </a:extLst>
          </p:cNvPr>
          <p:cNvSpPr txBox="1"/>
          <p:nvPr/>
        </p:nvSpPr>
        <p:spPr>
          <a:xfrm>
            <a:off x="1655603" y="1987517"/>
            <a:ext cx="685003" cy="408623"/>
          </a:xfrm>
          <a:prstGeom prst="roundRect">
            <a:avLst/>
          </a:prstGeom>
          <a:solidFill>
            <a:sysClr val="window" lastClr="FFFFFF"/>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35.3</a:t>
            </a:r>
            <a:endParaRPr kumimoji="1" lang="ja-JP" alt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1" name="テキスト ボックス 40">
            <a:extLst>
              <a:ext uri="{FF2B5EF4-FFF2-40B4-BE49-F238E27FC236}">
                <a16:creationId xmlns:a16="http://schemas.microsoft.com/office/drawing/2014/main" id="{9D8EE37F-F788-4DB2-86B9-0D08AB760766}"/>
              </a:ext>
            </a:extLst>
          </p:cNvPr>
          <p:cNvSpPr txBox="1"/>
          <p:nvPr/>
        </p:nvSpPr>
        <p:spPr>
          <a:xfrm>
            <a:off x="2579691" y="2191828"/>
            <a:ext cx="685003" cy="408623"/>
          </a:xfrm>
          <a:prstGeom prst="roundRect">
            <a:avLst/>
          </a:prstGeom>
          <a:solidFill>
            <a:sysClr val="window" lastClr="FFFFFF"/>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33.3</a:t>
            </a:r>
            <a:endParaRPr kumimoji="1" lang="ja-JP" alt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2" name="テキスト ボックス 41">
            <a:extLst>
              <a:ext uri="{FF2B5EF4-FFF2-40B4-BE49-F238E27FC236}">
                <a16:creationId xmlns:a16="http://schemas.microsoft.com/office/drawing/2014/main" id="{27D778C4-23B5-461C-81CC-49A0A629C29E}"/>
              </a:ext>
            </a:extLst>
          </p:cNvPr>
          <p:cNvSpPr txBox="1"/>
          <p:nvPr/>
        </p:nvSpPr>
        <p:spPr>
          <a:xfrm>
            <a:off x="3501681" y="2277766"/>
            <a:ext cx="685003" cy="408623"/>
          </a:xfrm>
          <a:prstGeom prst="roundRect">
            <a:avLst/>
          </a:prstGeom>
          <a:solidFill>
            <a:sysClr val="window" lastClr="FFFFFF"/>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32.3</a:t>
            </a:r>
            <a:endParaRPr kumimoji="1" lang="ja-JP" alt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3" name="テキスト ボックス 42">
            <a:extLst>
              <a:ext uri="{FF2B5EF4-FFF2-40B4-BE49-F238E27FC236}">
                <a16:creationId xmlns:a16="http://schemas.microsoft.com/office/drawing/2014/main" id="{AC6291D4-BD25-48BF-85D7-2918786AD111}"/>
              </a:ext>
            </a:extLst>
          </p:cNvPr>
          <p:cNvSpPr txBox="1"/>
          <p:nvPr/>
        </p:nvSpPr>
        <p:spPr>
          <a:xfrm>
            <a:off x="4397417" y="2396139"/>
            <a:ext cx="685003" cy="408623"/>
          </a:xfrm>
          <a:prstGeom prst="roundRect">
            <a:avLst/>
          </a:prstGeom>
          <a:solidFill>
            <a:sysClr val="window" lastClr="FFFFFF"/>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31.3</a:t>
            </a:r>
            <a:endParaRPr kumimoji="1" lang="ja-JP" alt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4" name="テキスト ボックス 43">
            <a:extLst>
              <a:ext uri="{FF2B5EF4-FFF2-40B4-BE49-F238E27FC236}">
                <a16:creationId xmlns:a16="http://schemas.microsoft.com/office/drawing/2014/main" id="{3417FD7E-1F70-46D8-8343-561108208D11}"/>
              </a:ext>
            </a:extLst>
          </p:cNvPr>
          <p:cNvSpPr txBox="1"/>
          <p:nvPr/>
        </p:nvSpPr>
        <p:spPr>
          <a:xfrm>
            <a:off x="5327870" y="2481269"/>
            <a:ext cx="685003" cy="408623"/>
          </a:xfrm>
          <a:prstGeom prst="roundRect">
            <a:avLst/>
          </a:prstGeom>
          <a:solidFill>
            <a:sysClr val="window" lastClr="FFFFFF"/>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30.2</a:t>
            </a:r>
            <a:endParaRPr kumimoji="1" lang="ja-JP" alt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5" name="テキスト ボックス 44">
            <a:extLst>
              <a:ext uri="{FF2B5EF4-FFF2-40B4-BE49-F238E27FC236}">
                <a16:creationId xmlns:a16="http://schemas.microsoft.com/office/drawing/2014/main" id="{2E90B832-D387-493E-B7CC-42C08EA3B543}"/>
              </a:ext>
            </a:extLst>
          </p:cNvPr>
          <p:cNvSpPr txBox="1"/>
          <p:nvPr/>
        </p:nvSpPr>
        <p:spPr>
          <a:xfrm>
            <a:off x="35184" y="1658905"/>
            <a:ext cx="179419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（単位：万人）</a:t>
            </a:r>
          </a:p>
        </p:txBody>
      </p:sp>
      <p:sp>
        <p:nvSpPr>
          <p:cNvPr id="15" name="タイトル 1">
            <a:extLst>
              <a:ext uri="{FF2B5EF4-FFF2-40B4-BE49-F238E27FC236}">
                <a16:creationId xmlns:a16="http://schemas.microsoft.com/office/drawing/2014/main" id="{322B1BD7-6BA5-4AD5-9B56-742E066BDB1E}"/>
              </a:ext>
            </a:extLst>
          </p:cNvPr>
          <p:cNvSpPr txBox="1">
            <a:spLocks/>
          </p:cNvSpPr>
          <p:nvPr/>
        </p:nvSpPr>
        <p:spPr>
          <a:xfrm>
            <a:off x="628650" y="191898"/>
            <a:ext cx="8052506"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１）精神疾患</a:t>
            </a:r>
            <a:r>
              <a:rPr lang="ja-JP" altLang="en-US" sz="2200" dirty="0">
                <a:solidFill>
                  <a:prstClr val="black"/>
                </a:solidFill>
                <a:latin typeface="Meiryo UI" panose="020B0604030504040204" pitchFamily="50" charset="-128"/>
                <a:ea typeface="Meiryo UI" panose="020B0604030504040204" pitchFamily="50" charset="-128"/>
              </a:rPr>
              <a:t>を有する患者数の推移　</a:t>
            </a:r>
            <a:r>
              <a:rPr lang="en-US" altLang="ja-JP" sz="2200" dirty="0">
                <a:solidFill>
                  <a:prstClr val="black"/>
                </a:solidFill>
                <a:latin typeface="Meiryo UI" panose="020B0604030504040204" pitchFamily="50" charset="-128"/>
                <a:ea typeface="Meiryo UI" panose="020B0604030504040204" pitchFamily="50" charset="-128"/>
              </a:rPr>
              <a:t>– </a:t>
            </a:r>
            <a:r>
              <a:rPr lang="ja-JP" altLang="en-US" sz="2200" dirty="0">
                <a:solidFill>
                  <a:prstClr val="black"/>
                </a:solidFill>
                <a:latin typeface="Meiryo UI" panose="020B0604030504040204" pitchFamily="50" charset="-128"/>
                <a:ea typeface="Meiryo UI" panose="020B0604030504040204" pitchFamily="50" charset="-128"/>
              </a:rPr>
              <a:t>入院患者（疾病別）</a:t>
            </a:r>
            <a:endParaRPr kumimoji="1" lang="en-US" altLang="ja-JP" sz="2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16" name="Text Box 3">
            <a:extLst>
              <a:ext uri="{FF2B5EF4-FFF2-40B4-BE49-F238E27FC236}">
                <a16:creationId xmlns:a16="http://schemas.microsoft.com/office/drawing/2014/main" id="{DD329427-315B-4B47-AD00-CDDBA006796F}"/>
              </a:ext>
            </a:extLst>
          </p:cNvPr>
          <p:cNvSpPr txBox="1">
            <a:spLocks noChangeArrowheads="1"/>
          </p:cNvSpPr>
          <p:nvPr/>
        </p:nvSpPr>
        <p:spPr bwMode="auto">
          <a:xfrm>
            <a:off x="296395" y="6520638"/>
            <a:ext cx="7840679" cy="261610"/>
          </a:xfrm>
          <a:prstGeom prst="rect">
            <a:avLst/>
          </a:prstGeom>
          <a:noFill/>
          <a:ln w="9525">
            <a:noFill/>
            <a:miter lim="800000"/>
            <a:headEnd/>
            <a:tailEnd/>
          </a:ln>
          <a:effectLst/>
        </p:spPr>
        <p:txBody>
          <a:bodyPr wrap="square">
            <a:spAutoFit/>
          </a:bodyPr>
          <a:lstStyle/>
          <a:p>
            <a:pPr algn="r" defTabSz="879433">
              <a:spcBef>
                <a:spcPct val="50000"/>
              </a:spcBef>
              <a:defRPr/>
            </a:pPr>
            <a:r>
              <a:rPr kumimoji="1" lang="ja-JP" altLang="en-US" sz="1100" dirty="0">
                <a:solidFill>
                  <a:prstClr val="black"/>
                </a:solidFill>
                <a:latin typeface="HG丸ｺﾞｼｯｸM-PRO" pitchFamily="50" charset="-128"/>
                <a:ea typeface="HG丸ｺﾞｼｯｸM-PRO" pitchFamily="50" charset="-128"/>
              </a:rPr>
              <a:t>資料：厚生労働省「患者調査」より作成</a:t>
            </a:r>
          </a:p>
        </p:txBody>
      </p:sp>
      <p:sp>
        <p:nvSpPr>
          <p:cNvPr id="17" name="Text Box 3">
            <a:extLst>
              <a:ext uri="{FF2B5EF4-FFF2-40B4-BE49-F238E27FC236}">
                <a16:creationId xmlns:a16="http://schemas.microsoft.com/office/drawing/2014/main" id="{9478EAC7-F680-41DD-B453-A718A0F5DF77}"/>
              </a:ext>
            </a:extLst>
          </p:cNvPr>
          <p:cNvSpPr txBox="1">
            <a:spLocks noChangeArrowheads="1"/>
          </p:cNvSpPr>
          <p:nvPr/>
        </p:nvSpPr>
        <p:spPr bwMode="auto">
          <a:xfrm>
            <a:off x="462844" y="6433381"/>
            <a:ext cx="4914546" cy="400110"/>
          </a:xfrm>
          <a:prstGeom prst="rect">
            <a:avLst/>
          </a:prstGeom>
          <a:noFill/>
          <a:ln w="9525">
            <a:noFill/>
            <a:miter lim="800000"/>
            <a:headEnd/>
            <a:tailEnd/>
          </a:ln>
          <a:effectLst/>
        </p:spPr>
        <p:txBody>
          <a:bodyPr wrap="square">
            <a:spAutoFit/>
          </a:bodyPr>
          <a:lstStyle/>
          <a:p>
            <a:pPr defTabSz="879433">
              <a:spcBef>
                <a:spcPct val="50000"/>
              </a:spcBef>
              <a:defRPr/>
            </a:pPr>
            <a:r>
              <a:rPr kumimoji="1" lang="ja-JP" altLang="en-US" sz="2000" b="1" dirty="0">
                <a:solidFill>
                  <a:prstClr val="black"/>
                </a:solidFill>
                <a:effectLst>
                  <a:outerShdw blurRad="38100" dist="38100" dir="2700000" algn="tl">
                    <a:srgbClr val="C0C0C0"/>
                  </a:outerShdw>
                </a:effectLst>
                <a:latin typeface="HG丸ｺﾞｼｯｸM-PRO" pitchFamily="50" charset="-128"/>
                <a:ea typeface="HG丸ｺﾞｼｯｸM-PRO" pitchFamily="50" charset="-128"/>
              </a:rPr>
              <a:t>　</a:t>
            </a:r>
            <a:r>
              <a:rPr kumimoji="1" lang="en-US" altLang="ja-JP" sz="1200" dirty="0">
                <a:solidFill>
                  <a:prstClr val="black"/>
                </a:solidFill>
                <a:latin typeface="HG丸ｺﾞｼｯｸM-PRO" pitchFamily="50" charset="-128"/>
                <a:ea typeface="HG丸ｺﾞｼｯｸM-PRO" pitchFamily="50" charset="-128"/>
              </a:rPr>
              <a:t>※H23</a:t>
            </a:r>
            <a:r>
              <a:rPr kumimoji="1" lang="ja-JP" altLang="en-US" sz="1200" dirty="0">
                <a:solidFill>
                  <a:prstClr val="black"/>
                </a:solidFill>
                <a:latin typeface="HG丸ｺﾞｼｯｸM-PRO" pitchFamily="50" charset="-128"/>
                <a:ea typeface="HG丸ｺﾞｼｯｸM-PRO" pitchFamily="50" charset="-128"/>
              </a:rPr>
              <a:t>年の調査では宮城県の一部と福島県を除いている</a:t>
            </a:r>
          </a:p>
        </p:txBody>
      </p:sp>
    </p:spTree>
    <p:extLst>
      <p:ext uri="{BB962C8B-B14F-4D97-AF65-F5344CB8AC3E}">
        <p14:creationId xmlns:p14="http://schemas.microsoft.com/office/powerpoint/2010/main" val="3280196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91CCA3CF-90AD-4816-8DBF-6DC5D253E515}"/>
              </a:ext>
            </a:extLst>
          </p:cNvPr>
          <p:cNvSpPr/>
          <p:nvPr/>
        </p:nvSpPr>
        <p:spPr>
          <a:xfrm>
            <a:off x="2726434" y="6049462"/>
            <a:ext cx="5554607" cy="500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300" dirty="0">
                <a:solidFill>
                  <a:schemeClr val="tx1"/>
                </a:solidFill>
                <a:latin typeface="Meiryo UI" panose="020B0604030504040204" pitchFamily="50" charset="-128"/>
                <a:ea typeface="Meiryo UI" panose="020B0604030504040204" pitchFamily="50" charset="-128"/>
              </a:rPr>
              <a:t>次第に意欲や自発性、生き生きとした感情が失われ、無為・無関心な状態となる。</a:t>
            </a:r>
            <a:endParaRPr lang="en-US" altLang="ja-JP" sz="1300" dirty="0">
              <a:solidFill>
                <a:schemeClr val="tx1"/>
              </a:solidFill>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7C40C679-AACE-4ECA-A28E-73165B65ED0D}"/>
              </a:ext>
            </a:extLst>
          </p:cNvPr>
          <p:cNvSpPr/>
          <p:nvPr/>
        </p:nvSpPr>
        <p:spPr>
          <a:xfrm>
            <a:off x="2722988" y="3681253"/>
            <a:ext cx="5792362" cy="1737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300" dirty="0">
                <a:solidFill>
                  <a:schemeClr val="tx1"/>
                </a:solidFill>
                <a:latin typeface="Meiryo UI" panose="020B0604030504040204" pitchFamily="50" charset="-128"/>
                <a:ea typeface="Meiryo UI" panose="020B0604030504040204" pitchFamily="50" charset="-128"/>
              </a:rPr>
              <a:t>自分と周囲の境界があいまいになる自我障害を背景とした、被害的な内容の幻覚・妄想が中核となる。</a:t>
            </a: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endParaRPr lang="en-US" altLang="ja-JP" sz="1300"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58</a:t>
            </a:fld>
            <a:endParaRPr kumimoji="1" lang="ja-JP" altLang="en-US"/>
          </a:p>
        </p:txBody>
      </p:sp>
      <p:sp>
        <p:nvSpPr>
          <p:cNvPr id="5" name="タイトル 1">
            <a:extLst>
              <a:ext uri="{FF2B5EF4-FFF2-40B4-BE49-F238E27FC236}">
                <a16:creationId xmlns:a16="http://schemas.microsoft.com/office/drawing/2014/main" id="{F5E4BE53-03D5-4E4F-90E5-09285AFFDE6F}"/>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２）主な精神疾患の理解と支援のポイント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統合失調症</a:t>
            </a:r>
            <a:endParaRPr lang="zh-TW" altLang="en-US" sz="2400" dirty="0">
              <a:latin typeface="Meiryo UI" panose="020B0604030504040204" pitchFamily="50" charset="-128"/>
              <a:ea typeface="Meiryo UI" panose="020B0604030504040204" pitchFamily="50" charset="-128"/>
            </a:endParaRPr>
          </a:p>
        </p:txBody>
      </p:sp>
      <p:sp>
        <p:nvSpPr>
          <p:cNvPr id="7" name="コンテンツ プレースホルダー 2">
            <a:extLst>
              <a:ext uri="{FF2B5EF4-FFF2-40B4-BE49-F238E27FC236}">
                <a16:creationId xmlns:a16="http://schemas.microsoft.com/office/drawing/2014/main" id="{11ADA714-FB08-40A5-B47A-3E554C2F307A}"/>
              </a:ext>
            </a:extLst>
          </p:cNvPr>
          <p:cNvSpPr txBox="1">
            <a:spLocks/>
          </p:cNvSpPr>
          <p:nvPr/>
        </p:nvSpPr>
        <p:spPr>
          <a:xfrm>
            <a:off x="628649" y="981436"/>
            <a:ext cx="8346017" cy="57400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ja-JP" altLang="en-US" sz="1400" dirty="0">
                <a:solidFill>
                  <a:prstClr val="black"/>
                </a:solidFill>
                <a:latin typeface="Meiryo UI" panose="020B0604030504040204" pitchFamily="50" charset="-128"/>
                <a:ea typeface="Meiryo UI" panose="020B0604030504040204" pitchFamily="50" charset="-128"/>
              </a:rPr>
              <a:t>全体の入院患者数は減少傾向にあるものの、統合失調症は（長期）入院患者数としては最多の疾患です。</a:t>
            </a:r>
            <a:br>
              <a:rPr lang="en-US" altLang="ja-JP" sz="1400" dirty="0">
                <a:solidFill>
                  <a:prstClr val="black"/>
                </a:solidFill>
                <a:latin typeface="Meiryo UI" panose="020B0604030504040204" pitchFamily="50" charset="-128"/>
                <a:ea typeface="Meiryo UI" panose="020B0604030504040204" pitchFamily="50" charset="-128"/>
              </a:rPr>
            </a:br>
            <a:r>
              <a:rPr lang="ja-JP" altLang="en-US" sz="1400" dirty="0">
                <a:solidFill>
                  <a:prstClr val="black"/>
                </a:solidFill>
                <a:latin typeface="Meiryo UI" panose="020B0604030504040204" pitchFamily="50" charset="-128"/>
                <a:ea typeface="Meiryo UI" panose="020B0604030504040204" pitchFamily="50" charset="-128"/>
              </a:rPr>
              <a:t>また、約</a:t>
            </a:r>
            <a:r>
              <a:rPr lang="en-US" altLang="ja-JP" sz="1400" dirty="0">
                <a:solidFill>
                  <a:prstClr val="black"/>
                </a:solidFill>
                <a:latin typeface="Meiryo UI" panose="020B0604030504040204" pitchFamily="50" charset="-128"/>
                <a:ea typeface="Meiryo UI" panose="020B0604030504040204" pitchFamily="50" charset="-128"/>
              </a:rPr>
              <a:t>100</a:t>
            </a:r>
            <a:r>
              <a:rPr lang="ja-JP" altLang="en-US" sz="1400" dirty="0">
                <a:solidFill>
                  <a:prstClr val="black"/>
                </a:solidFill>
                <a:latin typeface="Meiryo UI" panose="020B0604030504040204" pitchFamily="50" charset="-128"/>
                <a:ea typeface="Meiryo UI" panose="020B0604030504040204" pitchFamily="50" charset="-128"/>
              </a:rPr>
              <a:t>人に</a:t>
            </a:r>
            <a:r>
              <a:rPr lang="en-US" altLang="ja-JP" sz="1400" dirty="0">
                <a:solidFill>
                  <a:prstClr val="black"/>
                </a:solidFill>
                <a:latin typeface="Meiryo UI" panose="020B0604030504040204" pitchFamily="50" charset="-128"/>
                <a:ea typeface="Meiryo UI" panose="020B0604030504040204" pitchFamily="50" charset="-128"/>
              </a:rPr>
              <a:t>1</a:t>
            </a:r>
            <a:r>
              <a:rPr lang="ja-JP" altLang="en-US" sz="1400" dirty="0">
                <a:solidFill>
                  <a:prstClr val="black"/>
                </a:solidFill>
                <a:latin typeface="Meiryo UI" panose="020B0604030504040204" pitchFamily="50" charset="-128"/>
                <a:ea typeface="Meiryo UI" panose="020B0604030504040204" pitchFamily="50" charset="-128"/>
              </a:rPr>
              <a:t>人の割合で見られる疾患であり、決して珍しい疾患ではありません。</a:t>
            </a:r>
            <a:br>
              <a:rPr lang="en-US" altLang="ja-JP" sz="1400" dirty="0">
                <a:solidFill>
                  <a:prstClr val="black"/>
                </a:solidFill>
                <a:latin typeface="Meiryo UI" panose="020B0604030504040204" pitchFamily="50" charset="-128"/>
                <a:ea typeface="Meiryo UI" panose="020B0604030504040204" pitchFamily="50" charset="-128"/>
              </a:rPr>
            </a:br>
            <a:r>
              <a:rPr lang="ja-JP" altLang="en-US" sz="1400" dirty="0">
                <a:solidFill>
                  <a:prstClr val="black"/>
                </a:solidFill>
                <a:latin typeface="Meiryo UI" panose="020B0604030504040204" pitchFamily="50" charset="-128"/>
                <a:ea typeface="Meiryo UI" panose="020B0604030504040204" pitchFamily="50" charset="-128"/>
              </a:rPr>
              <a:t>このような背景から、長期入院の精神障害者の地域移行や地域生活支援を考える上で、最も重要な疾患といえます。</a:t>
            </a:r>
            <a:endParaRPr lang="en-US" altLang="ja-JP" sz="1400" dirty="0">
              <a:solidFill>
                <a:prstClr val="black"/>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7871C7B5-4ADA-4D6B-BDF4-A05E3E9D9701}"/>
              </a:ext>
            </a:extLst>
          </p:cNvPr>
          <p:cNvSpPr/>
          <p:nvPr/>
        </p:nvSpPr>
        <p:spPr>
          <a:xfrm>
            <a:off x="591582" y="2222782"/>
            <a:ext cx="1000563" cy="54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誘因・原因</a:t>
            </a:r>
          </a:p>
        </p:txBody>
      </p:sp>
      <p:sp>
        <p:nvSpPr>
          <p:cNvPr id="8" name="正方形/長方形 7">
            <a:extLst>
              <a:ext uri="{FF2B5EF4-FFF2-40B4-BE49-F238E27FC236}">
                <a16:creationId xmlns:a16="http://schemas.microsoft.com/office/drawing/2014/main" id="{C543AC7B-2CE5-4069-B9AE-377AE4278034}"/>
              </a:ext>
            </a:extLst>
          </p:cNvPr>
          <p:cNvSpPr/>
          <p:nvPr/>
        </p:nvSpPr>
        <p:spPr>
          <a:xfrm>
            <a:off x="1643290" y="2198663"/>
            <a:ext cx="66483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何らかの脳神経の機能障害。神経伝達物質のバランスの異常が背景にあると考えられるが、原因の全ては、完全には解明されていない。</a:t>
            </a:r>
            <a:endParaRPr lang="en-US" altLang="ja-JP" sz="1400" b="0" i="0" u="none" strike="noStrike" baseline="0" dirty="0">
              <a:solidFill>
                <a:schemeClr val="tx1"/>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F15D9486-9EEF-43DB-8972-925522811794}"/>
              </a:ext>
            </a:extLst>
          </p:cNvPr>
          <p:cNvSpPr/>
          <p:nvPr/>
        </p:nvSpPr>
        <p:spPr>
          <a:xfrm>
            <a:off x="591582" y="2824294"/>
            <a:ext cx="1000563" cy="36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頻度</a:t>
            </a:r>
          </a:p>
        </p:txBody>
      </p:sp>
      <p:sp>
        <p:nvSpPr>
          <p:cNvPr id="11" name="正方形/長方形 10">
            <a:extLst>
              <a:ext uri="{FF2B5EF4-FFF2-40B4-BE49-F238E27FC236}">
                <a16:creationId xmlns:a16="http://schemas.microsoft.com/office/drawing/2014/main" id="{04A5D865-B325-4911-B3E5-3F8773D74275}"/>
              </a:ext>
            </a:extLst>
          </p:cNvPr>
          <p:cNvSpPr/>
          <p:nvPr/>
        </p:nvSpPr>
        <p:spPr>
          <a:xfrm>
            <a:off x="1657368" y="2824293"/>
            <a:ext cx="6763618"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生涯</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のうちに統合失調症を発症する人は</a:t>
            </a:r>
            <a:r>
              <a:rPr lang="en-US" altLang="ja-JP" sz="1400" b="1" i="0" u="none" strike="noStrike" baseline="0" dirty="0">
                <a:solidFill>
                  <a:schemeClr val="tx1"/>
                </a:solidFill>
                <a:latin typeface="Meiryo UI" panose="020B0604030504040204" pitchFamily="50" charset="-128"/>
                <a:ea typeface="Meiryo UI" panose="020B0604030504040204" pitchFamily="50" charset="-128"/>
              </a:rPr>
              <a:t>100</a:t>
            </a:r>
            <a:r>
              <a:rPr lang="ja-JP" altLang="en-US" sz="1400" b="1" i="0" u="none" strike="noStrike" baseline="0" dirty="0">
                <a:solidFill>
                  <a:schemeClr val="tx1"/>
                </a:solidFill>
                <a:latin typeface="Meiryo UI" panose="020B0604030504040204" pitchFamily="50" charset="-128"/>
                <a:ea typeface="Meiryo UI" panose="020B0604030504040204" pitchFamily="50" charset="-128"/>
              </a:rPr>
              <a:t>人に１人弱（人口の</a:t>
            </a:r>
            <a:r>
              <a:rPr lang="en-US" altLang="ja-JP" sz="1400" b="1" i="0" u="none" strike="noStrike" baseline="0" dirty="0">
                <a:solidFill>
                  <a:schemeClr val="tx1"/>
                </a:solidFill>
                <a:latin typeface="Meiryo UI" panose="020B0604030504040204" pitchFamily="50" charset="-128"/>
                <a:ea typeface="Meiryo UI" panose="020B0604030504040204" pitchFamily="50" charset="-128"/>
              </a:rPr>
              <a:t>0.7%</a:t>
            </a:r>
            <a:r>
              <a:rPr lang="ja-JP" altLang="en-US" sz="1400" b="1" i="0" u="none" strike="noStrike" baseline="0" dirty="0">
                <a:solidFill>
                  <a:schemeClr val="tx1"/>
                </a:solidFill>
                <a:latin typeface="Meiryo UI" panose="020B0604030504040204" pitchFamily="50" charset="-128"/>
                <a:ea typeface="Meiryo UI" panose="020B0604030504040204" pitchFamily="50" charset="-128"/>
              </a:rPr>
              <a:t>）</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程度といわれる</a:t>
            </a:r>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 </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a:t>
            </a:r>
          </a:p>
        </p:txBody>
      </p:sp>
      <p:sp>
        <p:nvSpPr>
          <p:cNvPr id="20" name="正方形/長方形 19">
            <a:extLst>
              <a:ext uri="{FF2B5EF4-FFF2-40B4-BE49-F238E27FC236}">
                <a16:creationId xmlns:a16="http://schemas.microsoft.com/office/drawing/2014/main" id="{889620B9-51D0-41A5-AEFB-68955B143C4A}"/>
              </a:ext>
            </a:extLst>
          </p:cNvPr>
          <p:cNvSpPr/>
          <p:nvPr/>
        </p:nvSpPr>
        <p:spPr>
          <a:xfrm>
            <a:off x="591582" y="3252774"/>
            <a:ext cx="1000563" cy="36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好発年齢</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7229B221-9D09-43EA-9D27-DCC4BC4742C0}"/>
              </a:ext>
            </a:extLst>
          </p:cNvPr>
          <p:cNvSpPr/>
          <p:nvPr/>
        </p:nvSpPr>
        <p:spPr>
          <a:xfrm>
            <a:off x="1643290" y="3252773"/>
            <a:ext cx="6648382"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10</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代後半～</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30</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代での発症が大部分だが、</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40</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代以降発症の遅発性のこともある。</a:t>
            </a:r>
          </a:p>
        </p:txBody>
      </p:sp>
      <p:sp>
        <p:nvSpPr>
          <p:cNvPr id="22" name="正方形/長方形 21">
            <a:extLst>
              <a:ext uri="{FF2B5EF4-FFF2-40B4-BE49-F238E27FC236}">
                <a16:creationId xmlns:a16="http://schemas.microsoft.com/office/drawing/2014/main" id="{BFC263B0-08CA-4A0F-8739-4A1B317E9F72}"/>
              </a:ext>
            </a:extLst>
          </p:cNvPr>
          <p:cNvSpPr/>
          <p:nvPr/>
        </p:nvSpPr>
        <p:spPr>
          <a:xfrm>
            <a:off x="577505" y="3681254"/>
            <a:ext cx="1014640" cy="286829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特徴的な症状</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E8561012-CD0D-4DB8-B68B-15653E3204F0}"/>
              </a:ext>
            </a:extLst>
          </p:cNvPr>
          <p:cNvSpPr/>
          <p:nvPr/>
        </p:nvSpPr>
        <p:spPr>
          <a:xfrm>
            <a:off x="1678964" y="3696091"/>
            <a:ext cx="957205" cy="173819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陽性症状</a:t>
            </a:r>
          </a:p>
        </p:txBody>
      </p:sp>
      <p:sp>
        <p:nvSpPr>
          <p:cNvPr id="27" name="正方形/長方形 26">
            <a:extLst>
              <a:ext uri="{FF2B5EF4-FFF2-40B4-BE49-F238E27FC236}">
                <a16:creationId xmlns:a16="http://schemas.microsoft.com/office/drawing/2014/main" id="{644B6C54-F0B6-46FC-A11D-B6DF05FCC754}"/>
              </a:ext>
            </a:extLst>
          </p:cNvPr>
          <p:cNvSpPr/>
          <p:nvPr/>
        </p:nvSpPr>
        <p:spPr>
          <a:xfrm>
            <a:off x="1678964" y="5489873"/>
            <a:ext cx="957205" cy="504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認知機能障害</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68E5AD5C-5895-4C8B-8E8D-2FAD46D0A27C}"/>
              </a:ext>
            </a:extLst>
          </p:cNvPr>
          <p:cNvSpPr/>
          <p:nvPr/>
        </p:nvSpPr>
        <p:spPr>
          <a:xfrm>
            <a:off x="1678964" y="6049462"/>
            <a:ext cx="957205" cy="504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陰性症状</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id="{E72E9D8C-4A93-42C1-AB49-CF18C23692DF}"/>
              </a:ext>
            </a:extLst>
          </p:cNvPr>
          <p:cNvSpPr/>
          <p:nvPr/>
        </p:nvSpPr>
        <p:spPr>
          <a:xfrm>
            <a:off x="2747060" y="5489873"/>
            <a:ext cx="5768290" cy="5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300" dirty="0">
                <a:solidFill>
                  <a:schemeClr val="tx1"/>
                </a:solidFill>
                <a:latin typeface="Meiryo UI" panose="020B0604030504040204" pitchFamily="50" charset="-128"/>
                <a:ea typeface="Meiryo UI" panose="020B0604030504040204" pitchFamily="50" charset="-128"/>
              </a:rPr>
              <a:t>思考や感情を統合して、まとまりある言動に向かうことが困難となり、注意・集中・　　持続力や</a:t>
            </a:r>
            <a:r>
              <a:rPr lang="ja-JP" altLang="en-US" sz="1300">
                <a:solidFill>
                  <a:schemeClr val="tx1"/>
                </a:solidFill>
                <a:latin typeface="Meiryo UI" panose="020B0604030504040204" pitchFamily="50" charset="-128"/>
                <a:ea typeface="Meiryo UI" panose="020B0604030504040204" pitchFamily="50" charset="-128"/>
              </a:rPr>
              <a:t>実行機能（優先</a:t>
            </a:r>
            <a:r>
              <a:rPr lang="ja-JP" altLang="en-US" sz="1300" dirty="0">
                <a:solidFill>
                  <a:schemeClr val="tx1"/>
                </a:solidFill>
                <a:latin typeface="Meiryo UI" panose="020B0604030504040204" pitchFamily="50" charset="-128"/>
                <a:ea typeface="Meiryo UI" panose="020B0604030504040204" pitchFamily="50" charset="-128"/>
              </a:rPr>
              <a:t>順位づけ、臨機応変な対応）が減退する。</a:t>
            </a:r>
            <a:endParaRPr lang="en-US" altLang="ja-JP" sz="1300" dirty="0">
              <a:solidFill>
                <a:schemeClr val="tx1"/>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22894344-DF75-47E6-9343-CD311D22CF5B}"/>
              </a:ext>
            </a:extLst>
          </p:cNvPr>
          <p:cNvSpPr/>
          <p:nvPr/>
        </p:nvSpPr>
        <p:spPr>
          <a:xfrm>
            <a:off x="591581" y="1803898"/>
            <a:ext cx="7714168" cy="28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統合失調症の概要</a:t>
            </a:r>
          </a:p>
        </p:txBody>
      </p:sp>
      <p:cxnSp>
        <p:nvCxnSpPr>
          <p:cNvPr id="33" name="直線コネクタ 32">
            <a:extLst>
              <a:ext uri="{FF2B5EF4-FFF2-40B4-BE49-F238E27FC236}">
                <a16:creationId xmlns:a16="http://schemas.microsoft.com/office/drawing/2014/main" id="{FC4EC933-370E-4932-900B-7AC13B1674E0}"/>
              </a:ext>
            </a:extLst>
          </p:cNvPr>
          <p:cNvCxnSpPr>
            <a:cxnSpLocks/>
          </p:cNvCxnSpPr>
          <p:nvPr/>
        </p:nvCxnSpPr>
        <p:spPr>
          <a:xfrm flipV="1">
            <a:off x="591580" y="2111151"/>
            <a:ext cx="7714169" cy="326"/>
          </a:xfrm>
          <a:prstGeom prst="line">
            <a:avLst/>
          </a:prstGeom>
        </p:spPr>
        <p:style>
          <a:lnRef idx="1">
            <a:schemeClr val="dk1"/>
          </a:lnRef>
          <a:fillRef idx="0">
            <a:schemeClr val="dk1"/>
          </a:fillRef>
          <a:effectRef idx="0">
            <a:schemeClr val="dk1"/>
          </a:effectRef>
          <a:fontRef idx="minor">
            <a:schemeClr val="tx1"/>
          </a:fontRef>
        </p:style>
      </p:cxnSp>
      <p:sp>
        <p:nvSpPr>
          <p:cNvPr id="36" name="正方形/長方形 35">
            <a:extLst>
              <a:ext uri="{FF2B5EF4-FFF2-40B4-BE49-F238E27FC236}">
                <a16:creationId xmlns:a16="http://schemas.microsoft.com/office/drawing/2014/main" id="{807B67D4-AC19-4D64-8350-93F2BF1940C0}"/>
              </a:ext>
            </a:extLst>
          </p:cNvPr>
          <p:cNvSpPr/>
          <p:nvPr/>
        </p:nvSpPr>
        <p:spPr>
          <a:xfrm>
            <a:off x="2824902" y="4153494"/>
            <a:ext cx="5690448" cy="1280789"/>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i="0" dirty="0">
                <a:solidFill>
                  <a:schemeClr val="tx1"/>
                </a:solidFill>
                <a:effectLst/>
                <a:latin typeface="メイリオ" panose="020B0604030504040204" pitchFamily="50" charset="-128"/>
                <a:ea typeface="メイリオ" panose="020B0604030504040204" pitchFamily="50" charset="-128"/>
              </a:rPr>
              <a:t>幻覚</a:t>
            </a:r>
            <a:r>
              <a:rPr lang="ja-JP" altLang="en-US" sz="1200" dirty="0">
                <a:solidFill>
                  <a:schemeClr val="tx1"/>
                </a:solidFill>
                <a:latin typeface="メイリオ" panose="020B0604030504040204" pitchFamily="50" charset="-128"/>
                <a:ea typeface="メイリオ" panose="020B0604030504040204" pitchFamily="50" charset="-128"/>
              </a:rPr>
              <a:t>：</a:t>
            </a:r>
            <a:r>
              <a:rPr lang="ja-JP" altLang="en-US" sz="1200" b="0" i="0" dirty="0">
                <a:solidFill>
                  <a:schemeClr val="tx1"/>
                </a:solidFill>
                <a:effectLst/>
                <a:latin typeface="メイリオ" panose="020B0604030504040204" pitchFamily="50" charset="-128"/>
                <a:ea typeface="メイリオ" panose="020B0604030504040204" pitchFamily="50" charset="-128"/>
              </a:rPr>
              <a:t>実際にはないものをあるように感じる知覚の異常であり、自分の悪口やうわさなどが聞こえてくる幻聴は、しばしば見られる症状。</a:t>
            </a:r>
            <a:endParaRPr lang="en-US" altLang="ja-JP" sz="1200" b="0" i="0" dirty="0">
              <a:solidFill>
                <a:schemeClr val="tx1"/>
              </a:solidFill>
              <a:effectLst/>
              <a:latin typeface="メイリオ" panose="020B0604030504040204" pitchFamily="50" charset="-128"/>
              <a:ea typeface="メイリオ" panose="020B0604030504040204" pitchFamily="50" charset="-128"/>
            </a:endParaRPr>
          </a:p>
          <a:p>
            <a:r>
              <a:rPr kumimoji="1" lang="ja-JP" altLang="en-US" sz="1200" b="1" dirty="0">
                <a:solidFill>
                  <a:schemeClr val="tx1"/>
                </a:solidFill>
                <a:latin typeface="メイリオ" panose="020B0604030504040204" pitchFamily="50" charset="-128"/>
                <a:ea typeface="メイリオ" panose="020B0604030504040204" pitchFamily="50" charset="-128"/>
              </a:rPr>
              <a:t>妄想：</a:t>
            </a:r>
            <a:r>
              <a:rPr lang="ja-JP" altLang="en-US" sz="1200" b="0" i="0" dirty="0">
                <a:solidFill>
                  <a:schemeClr val="tx1"/>
                </a:solidFill>
                <a:effectLst/>
                <a:latin typeface="メイリオ" panose="020B0604030504040204" pitchFamily="50" charset="-128"/>
                <a:ea typeface="メイリオ" panose="020B0604030504040204" pitchFamily="50" charset="-128"/>
              </a:rPr>
              <a:t>明らかに誤った内容を信じてしまい、周りが訂正しようとしても受け入れられない考えのことであり、いやがらせをされているといった被害妄想や、テレビやネットが自分に関する情報を流していると思い込んだりする関係妄想などがある。</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23" name="正方形/長方形 22">
            <a:extLst>
              <a:ext uri="{FF2B5EF4-FFF2-40B4-BE49-F238E27FC236}">
                <a16:creationId xmlns:a16="http://schemas.microsoft.com/office/drawing/2014/main" id="{31049193-A2AA-4984-91FF-1D5AE37838BD}"/>
              </a:ext>
            </a:extLst>
          </p:cNvPr>
          <p:cNvSpPr/>
          <p:nvPr/>
        </p:nvSpPr>
        <p:spPr>
          <a:xfrm>
            <a:off x="909200" y="6572698"/>
            <a:ext cx="6763618" cy="232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みんなのメンタルヘルス（厚生労働省：</a:t>
            </a:r>
            <a:r>
              <a:rPr lang="en-US" altLang="ja-JP"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hlinkClick r:id="rId3"/>
              </a:rPr>
              <a:t>https://www.mhlw.go.jp/kokoro/</a:t>
            </a:r>
            <a:r>
              <a:rPr lang="ja-JP" altLang="en-US" sz="1000" dirty="0">
                <a:solidFill>
                  <a:schemeClr val="tx1"/>
                </a:solidFill>
                <a:latin typeface="Meiryo UI" panose="020B0604030504040204" pitchFamily="50" charset="-128"/>
                <a:ea typeface="Meiryo UI" panose="020B0604030504040204" pitchFamily="50" charset="-128"/>
              </a:rPr>
              <a:t>）参照</a:t>
            </a:r>
            <a:endParaRPr lang="ja-JP" altLang="en-US" sz="1000" b="0" i="0" u="none" strike="noStrike" baseline="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78368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3">
            <a:extLst>
              <a:ext uri="{FF2B5EF4-FFF2-40B4-BE49-F238E27FC236}">
                <a16:creationId xmlns:a16="http://schemas.microsoft.com/office/drawing/2014/main" id="{5554C75F-479A-4DDA-B8E2-37210E85E649}"/>
              </a:ext>
            </a:extLst>
          </p:cNvPr>
          <p:cNvSpPr txBox="1">
            <a:spLocks/>
          </p:cNvSpPr>
          <p:nvPr/>
        </p:nvSpPr>
        <p:spPr>
          <a:xfrm>
            <a:off x="601758" y="1814261"/>
            <a:ext cx="4116545" cy="476318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spcAft>
                <a:spcPts val="600"/>
              </a:spcAft>
            </a:pPr>
            <a:r>
              <a:rPr lang="ja-JP" altLang="en-US" sz="1600" b="1" u="sng" dirty="0">
                <a:latin typeface="Meiryo UI" panose="020B0604030504040204" pitchFamily="50" charset="-128"/>
                <a:ea typeface="Meiryo UI" panose="020B0604030504040204" pitchFamily="50" charset="-128"/>
              </a:rPr>
              <a:t>７．自立生活援助事業者と居住支援法人の連携</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（１）連携のあり方</a:t>
            </a:r>
            <a:endParaRPr lang="en-US" altLang="ja-JP" sz="1200" dirty="0">
              <a:latin typeface="Meiryo UI" panose="020B0604030504040204" pitchFamily="50" charset="-128"/>
              <a:ea typeface="Meiryo UI" panose="020B0604030504040204" pitchFamily="50" charset="-128"/>
            </a:endParaRPr>
          </a:p>
          <a:p>
            <a:pPr algn="l">
              <a:lnSpc>
                <a:spcPct val="150000"/>
              </a:lnSpc>
              <a:spcAft>
                <a:spcPts val="600"/>
              </a:spcAft>
            </a:pP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（２）連携の事例</a:t>
            </a:r>
            <a:br>
              <a:rPr lang="en-US" altLang="ja-JP" sz="1200" b="1"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１）自立生活援助事業者と居住支援法人の連携により</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入居及び生活支援を実施</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２）自立生活援助事業者と居住支援法人が共同で</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協議会へ報告を実施</a:t>
            </a:r>
            <a:endParaRPr lang="en-US" altLang="ja-JP" sz="1200" dirty="0">
              <a:latin typeface="Meiryo UI" panose="020B0604030504040204" pitchFamily="50" charset="-128"/>
              <a:ea typeface="Meiryo UI" panose="020B0604030504040204" pitchFamily="50" charset="-128"/>
            </a:endParaRPr>
          </a:p>
          <a:p>
            <a:pPr algn="l">
              <a:lnSpc>
                <a:spcPct val="150000"/>
              </a:lnSpc>
              <a:spcAft>
                <a:spcPts val="600"/>
              </a:spcAft>
            </a:pP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DF4376CF-108F-47C8-9583-439F5F20FF49}"/>
              </a:ext>
            </a:extLst>
          </p:cNvPr>
          <p:cNvSpPr/>
          <p:nvPr/>
        </p:nvSpPr>
        <p:spPr>
          <a:xfrm>
            <a:off x="481558" y="1035730"/>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午後の部：自立生活援助事業者と居住支援法人の連携</a:t>
            </a:r>
            <a:endParaRPr lang="ja-JP" altLang="en-US" sz="2400" dirty="0"/>
          </a:p>
        </p:txBody>
      </p:sp>
      <p:sp>
        <p:nvSpPr>
          <p:cNvPr id="6" name="タイトル 3">
            <a:extLst>
              <a:ext uri="{FF2B5EF4-FFF2-40B4-BE49-F238E27FC236}">
                <a16:creationId xmlns:a16="http://schemas.microsoft.com/office/drawing/2014/main" id="{AD354461-2293-49D6-89E2-EEF3A2BFBD7A}"/>
              </a:ext>
            </a:extLst>
          </p:cNvPr>
          <p:cNvSpPr txBox="1">
            <a:spLocks/>
          </p:cNvSpPr>
          <p:nvPr/>
        </p:nvSpPr>
        <p:spPr>
          <a:xfrm>
            <a:off x="4590006" y="1814261"/>
            <a:ext cx="4232295" cy="507777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spcAft>
                <a:spcPts val="600"/>
              </a:spcAft>
            </a:pPr>
            <a:r>
              <a:rPr lang="ja-JP" altLang="en-US" sz="1600" b="1" u="sng" dirty="0">
                <a:latin typeface="Meiryo UI" panose="020B0604030504040204" pitchFamily="50" charset="-128"/>
                <a:ea typeface="Meiryo UI" panose="020B0604030504040204" pitchFamily="50" charset="-128"/>
              </a:rPr>
              <a:t>８．グループディスカッション</a:t>
            </a:r>
            <a:br>
              <a:rPr lang="en-US" altLang="ja-JP" sz="14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（１）グループディスカッションの実施</a:t>
            </a:r>
            <a:endParaRPr lang="en-US" altLang="ja-JP" sz="1200" dirty="0">
              <a:latin typeface="Meiryo UI" panose="020B0604030504040204" pitchFamily="50" charset="-128"/>
              <a:ea typeface="Meiryo UI" panose="020B0604030504040204" pitchFamily="50" charset="-128"/>
            </a:endParaRPr>
          </a:p>
          <a:p>
            <a:pPr algn="l">
              <a:lnSpc>
                <a:spcPct val="150000"/>
              </a:lnSpc>
              <a:spcAft>
                <a:spcPts val="600"/>
              </a:spcAft>
            </a:pPr>
            <a:r>
              <a:rPr lang="ja-JP" altLang="en-US" sz="1200"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（２）ディスカッション結果の発表・講師への質問</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pPr algn="l">
              <a:lnSpc>
                <a:spcPct val="150000"/>
              </a:lnSpc>
              <a:spcAft>
                <a:spcPts val="600"/>
              </a:spcAft>
            </a:pP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p:txBody>
      </p:sp>
      <p:sp>
        <p:nvSpPr>
          <p:cNvPr id="7" name="タイトル 1">
            <a:extLst>
              <a:ext uri="{FF2B5EF4-FFF2-40B4-BE49-F238E27FC236}">
                <a16:creationId xmlns:a16="http://schemas.microsoft.com/office/drawing/2014/main" id="{024FB142-9900-4CD0-B112-573DB7E67B04}"/>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研修カリキュラムの概要</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669395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59</a:t>
            </a:fld>
            <a:endParaRPr kumimoji="1" lang="ja-JP" altLang="en-US"/>
          </a:p>
        </p:txBody>
      </p:sp>
      <p:sp>
        <p:nvSpPr>
          <p:cNvPr id="10" name="タイトル 1">
            <a:extLst>
              <a:ext uri="{FF2B5EF4-FFF2-40B4-BE49-F238E27FC236}">
                <a16:creationId xmlns:a16="http://schemas.microsoft.com/office/drawing/2014/main" id="{E02BE7B2-CB59-462A-BF15-95A81AEE7F19}"/>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２）主な精神疾患の理解と支援のポイント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統合失調症</a:t>
            </a:r>
            <a:endParaRPr lang="zh-TW" altLang="en-US" sz="2400" dirty="0">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AE67B134-94A8-447B-AA37-B541DDDCAD9C}"/>
              </a:ext>
            </a:extLst>
          </p:cNvPr>
          <p:cNvSpPr/>
          <p:nvPr/>
        </p:nvSpPr>
        <p:spPr>
          <a:xfrm>
            <a:off x="577505" y="1906853"/>
            <a:ext cx="1000800" cy="130776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治療</a:t>
            </a:r>
          </a:p>
        </p:txBody>
      </p:sp>
      <p:sp>
        <p:nvSpPr>
          <p:cNvPr id="23" name="正方形/長方形 22">
            <a:extLst>
              <a:ext uri="{FF2B5EF4-FFF2-40B4-BE49-F238E27FC236}">
                <a16:creationId xmlns:a16="http://schemas.microsoft.com/office/drawing/2014/main" id="{56D0B8CA-A094-4711-8A2A-71B36E240363}"/>
              </a:ext>
            </a:extLst>
          </p:cNvPr>
          <p:cNvSpPr/>
          <p:nvPr/>
        </p:nvSpPr>
        <p:spPr>
          <a:xfrm>
            <a:off x="563427" y="3292106"/>
            <a:ext cx="1000800" cy="106632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経過</a:t>
            </a:r>
          </a:p>
        </p:txBody>
      </p:sp>
      <p:sp>
        <p:nvSpPr>
          <p:cNvPr id="24" name="正方形/長方形 23">
            <a:extLst>
              <a:ext uri="{FF2B5EF4-FFF2-40B4-BE49-F238E27FC236}">
                <a16:creationId xmlns:a16="http://schemas.microsoft.com/office/drawing/2014/main" id="{6D28EE36-E26E-4822-B4E0-6989A3E6A1ED}"/>
              </a:ext>
            </a:extLst>
          </p:cNvPr>
          <p:cNvSpPr/>
          <p:nvPr/>
        </p:nvSpPr>
        <p:spPr>
          <a:xfrm>
            <a:off x="1643527" y="3367549"/>
            <a:ext cx="6937046" cy="990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b="0" i="0" dirty="0">
                <a:solidFill>
                  <a:schemeClr val="tx1"/>
                </a:solidFill>
                <a:effectLst/>
                <a:latin typeface="メイリオ" panose="020B0604030504040204" pitchFamily="50" charset="-128"/>
                <a:ea typeface="メイリオ" panose="020B0604030504040204" pitchFamily="50" charset="-128"/>
              </a:rPr>
              <a:t>治療によって急性期の激しい症状が治まると、その後は回復期となり、徐々に慢性期にいたるのが一般的な経過だが、経過は不安定なことが多く十分な注意が必要</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a:t>
            </a:r>
          </a:p>
          <a:p>
            <a:pPr marL="108000" indent="-108000">
              <a:buFont typeface="Arial" panose="020B0604020202020204" pitchFamily="34" charset="0"/>
              <a:buChar char="•"/>
            </a:pP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その経過の中で、対人場面や学業・就労活動など、日常のさまざまな生活場面での多岐にわたる</a:t>
            </a:r>
            <a:r>
              <a:rPr lang="ja-JP" altLang="en-US" sz="1400" b="0" i="0" u="none" strike="noStrike" baseline="0">
                <a:solidFill>
                  <a:schemeClr val="tx1"/>
                </a:solidFill>
                <a:latin typeface="Meiryo UI" panose="020B0604030504040204" pitchFamily="50" charset="-128"/>
                <a:ea typeface="Meiryo UI" panose="020B0604030504040204" pitchFamily="50" charset="-128"/>
              </a:rPr>
              <a:t>「困難（障害</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）」が併存する。</a:t>
            </a:r>
          </a:p>
        </p:txBody>
      </p:sp>
      <p:sp>
        <p:nvSpPr>
          <p:cNvPr id="25" name="正方形/長方形 24">
            <a:extLst>
              <a:ext uri="{FF2B5EF4-FFF2-40B4-BE49-F238E27FC236}">
                <a16:creationId xmlns:a16="http://schemas.microsoft.com/office/drawing/2014/main" id="{DC2D0894-0DAD-48C6-9BED-A9FA11F4902F}"/>
              </a:ext>
            </a:extLst>
          </p:cNvPr>
          <p:cNvSpPr/>
          <p:nvPr/>
        </p:nvSpPr>
        <p:spPr>
          <a:xfrm>
            <a:off x="577505" y="4435910"/>
            <a:ext cx="1000800" cy="169907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予後</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46601A17-5FD0-4D44-98A9-26BED5D7B8FC}"/>
              </a:ext>
            </a:extLst>
          </p:cNvPr>
          <p:cNvSpPr/>
          <p:nvPr/>
        </p:nvSpPr>
        <p:spPr>
          <a:xfrm>
            <a:off x="1643527" y="4511351"/>
            <a:ext cx="6868052" cy="1623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b="0" i="0" dirty="0">
                <a:solidFill>
                  <a:schemeClr val="tx1"/>
                </a:solidFill>
                <a:effectLst/>
                <a:latin typeface="メイリオ" panose="020B0604030504040204" pitchFamily="50" charset="-128"/>
                <a:ea typeface="メイリオ" panose="020B0604030504040204" pitchFamily="50" charset="-128"/>
              </a:rPr>
              <a:t>治療方法の進歩により、寛解する人も含め、近年は軽症化の傾向にあるが、症状の軽快に伴い、また病識が不十分なことを背景に、自分の判断で治療を中断することにより再発に</a:t>
            </a:r>
            <a:r>
              <a:rPr lang="ja-JP" altLang="en-US" sz="1400" dirty="0">
                <a:solidFill>
                  <a:schemeClr val="tx1"/>
                </a:solidFill>
                <a:latin typeface="メイリオ" panose="020B0604030504040204" pitchFamily="50" charset="-128"/>
                <a:ea typeface="メイリオ" panose="020B0604030504040204" pitchFamily="50" charset="-128"/>
              </a:rPr>
              <a:t>繋がる</a:t>
            </a:r>
            <a:r>
              <a:rPr lang="ja-JP" altLang="en-US" sz="1400" b="0" i="0" dirty="0">
                <a:solidFill>
                  <a:schemeClr val="tx1"/>
                </a:solidFill>
                <a:effectLst/>
                <a:latin typeface="メイリオ" panose="020B0604030504040204" pitchFamily="50" charset="-128"/>
                <a:ea typeface="メイリオ" panose="020B0604030504040204" pitchFamily="50" charset="-128"/>
              </a:rPr>
              <a:t>ことも多く、十分な注意が必要。</a:t>
            </a: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長期予後は多様であり、再発を繰り返す度に悪化し、回復不良となることも多い。</a:t>
            </a:r>
            <a:br>
              <a:rPr lang="en-US" altLang="ja-JP"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 再発防止のためにも、早期介入の支援体制が重要。</a:t>
            </a: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服薬を含む治療を継続することが欠かせない。</a:t>
            </a:r>
          </a:p>
        </p:txBody>
      </p:sp>
      <p:sp>
        <p:nvSpPr>
          <p:cNvPr id="27" name="正方形/長方形 26">
            <a:extLst>
              <a:ext uri="{FF2B5EF4-FFF2-40B4-BE49-F238E27FC236}">
                <a16:creationId xmlns:a16="http://schemas.microsoft.com/office/drawing/2014/main" id="{09911AA6-9725-4CF4-8DB8-20F0A7E5F6F4}"/>
              </a:ext>
            </a:extLst>
          </p:cNvPr>
          <p:cNvSpPr/>
          <p:nvPr/>
        </p:nvSpPr>
        <p:spPr>
          <a:xfrm>
            <a:off x="1643528" y="1918534"/>
            <a:ext cx="1344703" cy="504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陽性症状</a:t>
            </a:r>
          </a:p>
        </p:txBody>
      </p:sp>
      <p:sp>
        <p:nvSpPr>
          <p:cNvPr id="28" name="正方形/長方形 27">
            <a:extLst>
              <a:ext uri="{FF2B5EF4-FFF2-40B4-BE49-F238E27FC236}">
                <a16:creationId xmlns:a16="http://schemas.microsoft.com/office/drawing/2014/main" id="{931D3621-FB42-44D8-9ABE-116CAA02F6CF}"/>
              </a:ext>
            </a:extLst>
          </p:cNvPr>
          <p:cNvSpPr/>
          <p:nvPr/>
        </p:nvSpPr>
        <p:spPr>
          <a:xfrm>
            <a:off x="1643527" y="2504956"/>
            <a:ext cx="1344703" cy="70109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認知機能障害・陰性症状</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16FCA980-FA94-4E78-95E6-EC28031CA716}"/>
              </a:ext>
            </a:extLst>
          </p:cNvPr>
          <p:cNvSpPr/>
          <p:nvPr/>
        </p:nvSpPr>
        <p:spPr>
          <a:xfrm>
            <a:off x="3053454" y="1918534"/>
            <a:ext cx="5140410" cy="5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抗精神病薬を中心とした薬物療法、</a:t>
            </a:r>
            <a:r>
              <a:rPr lang="ja-JP" altLang="en-US" sz="1400">
                <a:solidFill>
                  <a:schemeClr val="tx1"/>
                </a:solidFill>
                <a:latin typeface="Meiryo UI" panose="020B0604030504040204" pitchFamily="50" charset="-128"/>
                <a:ea typeface="Meiryo UI" panose="020B0604030504040204" pitchFamily="50" charset="-128"/>
              </a:rPr>
              <a:t>精神療法（医師</a:t>
            </a:r>
            <a:r>
              <a:rPr lang="ja-JP" altLang="en-US" sz="1400" dirty="0">
                <a:solidFill>
                  <a:schemeClr val="tx1"/>
                </a:solidFill>
                <a:latin typeface="Meiryo UI" panose="020B0604030504040204" pitchFamily="50" charset="-128"/>
                <a:ea typeface="Meiryo UI" panose="020B0604030504040204" pitchFamily="50" charset="-128"/>
              </a:rPr>
              <a:t>による面接）の継続が重要。</a:t>
            </a:r>
          </a:p>
        </p:txBody>
      </p:sp>
      <p:sp>
        <p:nvSpPr>
          <p:cNvPr id="30" name="正方形/長方形 29">
            <a:extLst>
              <a:ext uri="{FF2B5EF4-FFF2-40B4-BE49-F238E27FC236}">
                <a16:creationId xmlns:a16="http://schemas.microsoft.com/office/drawing/2014/main" id="{9E011666-9F65-466C-AF4A-0AFB3758F15B}"/>
              </a:ext>
            </a:extLst>
          </p:cNvPr>
          <p:cNvSpPr/>
          <p:nvPr/>
        </p:nvSpPr>
        <p:spPr>
          <a:xfrm>
            <a:off x="3053452" y="2512873"/>
            <a:ext cx="5461898" cy="701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薬物療法、</a:t>
            </a:r>
            <a:r>
              <a:rPr lang="ja-JP" altLang="en-US" sz="1400">
                <a:solidFill>
                  <a:schemeClr val="tx1"/>
                </a:solidFill>
                <a:latin typeface="Meiryo UI" panose="020B0604030504040204" pitchFamily="50" charset="-128"/>
                <a:ea typeface="Meiryo UI" panose="020B0604030504040204" pitchFamily="50" charset="-128"/>
              </a:rPr>
              <a:t>精神療法（医師</a:t>
            </a:r>
            <a:r>
              <a:rPr lang="ja-JP" altLang="en-US" sz="1400" dirty="0">
                <a:solidFill>
                  <a:schemeClr val="tx1"/>
                </a:solidFill>
                <a:latin typeface="Meiryo UI" panose="020B0604030504040204" pitchFamily="50" charset="-128"/>
                <a:ea typeface="Meiryo UI" panose="020B0604030504040204" pitchFamily="50" charset="-128"/>
              </a:rPr>
              <a:t>による面接）の継続に加え、心理</a:t>
            </a:r>
            <a:r>
              <a:rPr lang="ja-JP" altLang="en-US" sz="1400">
                <a:solidFill>
                  <a:schemeClr val="tx1"/>
                </a:solidFill>
                <a:latin typeface="Meiryo UI" panose="020B0604030504040204" pitchFamily="50" charset="-128"/>
                <a:ea typeface="Meiryo UI" panose="020B0604030504040204" pitchFamily="50" charset="-128"/>
              </a:rPr>
              <a:t>社会的療法（心理</a:t>
            </a:r>
            <a:r>
              <a:rPr lang="ja-JP" altLang="en-US" sz="1400" dirty="0">
                <a:solidFill>
                  <a:schemeClr val="tx1"/>
                </a:solidFill>
                <a:latin typeface="Meiryo UI" panose="020B0604030504040204" pitchFamily="50" charset="-128"/>
                <a:ea typeface="Meiryo UI" panose="020B0604030504040204" pitchFamily="50" charset="-128"/>
              </a:rPr>
              <a:t>教育や精神科デイケア・</a:t>
            </a:r>
            <a:r>
              <a:rPr lang="en-US" altLang="ja-JP" sz="1400" dirty="0">
                <a:solidFill>
                  <a:schemeClr val="tx1"/>
                </a:solidFill>
                <a:latin typeface="Meiryo UI" panose="020B0604030504040204" pitchFamily="50" charset="-128"/>
                <a:ea typeface="Meiryo UI" panose="020B0604030504040204" pitchFamily="50" charset="-128"/>
              </a:rPr>
              <a:t>SST</a:t>
            </a:r>
            <a:r>
              <a:rPr lang="ja-JP" altLang="en-US" sz="1400" dirty="0">
                <a:solidFill>
                  <a:schemeClr val="tx1"/>
                </a:solidFill>
                <a:latin typeface="Meiryo UI" panose="020B0604030504040204" pitchFamily="50" charset="-128"/>
                <a:ea typeface="Meiryo UI" panose="020B0604030504040204" pitchFamily="50" charset="-128"/>
              </a:rPr>
              <a:t>などのリハビリテーション）が有効。</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33" name="正方形/長方形 32">
            <a:extLst>
              <a:ext uri="{FF2B5EF4-FFF2-40B4-BE49-F238E27FC236}">
                <a16:creationId xmlns:a16="http://schemas.microsoft.com/office/drawing/2014/main" id="{DBB33A6C-BF7A-4836-8141-16B71450BB78}"/>
              </a:ext>
            </a:extLst>
          </p:cNvPr>
          <p:cNvSpPr/>
          <p:nvPr/>
        </p:nvSpPr>
        <p:spPr>
          <a:xfrm>
            <a:off x="591581" y="1488938"/>
            <a:ext cx="7714168" cy="28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統合失調症の概要</a:t>
            </a:r>
          </a:p>
        </p:txBody>
      </p:sp>
      <p:cxnSp>
        <p:nvCxnSpPr>
          <p:cNvPr id="34" name="直線コネクタ 33">
            <a:extLst>
              <a:ext uri="{FF2B5EF4-FFF2-40B4-BE49-F238E27FC236}">
                <a16:creationId xmlns:a16="http://schemas.microsoft.com/office/drawing/2014/main" id="{0E7C218D-7579-428D-A1B9-E51CF0636C12}"/>
              </a:ext>
            </a:extLst>
          </p:cNvPr>
          <p:cNvCxnSpPr>
            <a:cxnSpLocks/>
          </p:cNvCxnSpPr>
          <p:nvPr/>
        </p:nvCxnSpPr>
        <p:spPr>
          <a:xfrm flipV="1">
            <a:off x="591579" y="1796191"/>
            <a:ext cx="7920000" cy="326"/>
          </a:xfrm>
          <a:prstGeom prst="line">
            <a:avLst/>
          </a:prstGeom>
        </p:spPr>
        <p:style>
          <a:lnRef idx="1">
            <a:schemeClr val="dk1"/>
          </a:lnRef>
          <a:fillRef idx="0">
            <a:schemeClr val="dk1"/>
          </a:fillRef>
          <a:effectRef idx="0">
            <a:schemeClr val="dk1"/>
          </a:effectRef>
          <a:fontRef idx="minor">
            <a:schemeClr val="tx1"/>
          </a:fontRef>
        </p:style>
      </p:cxnSp>
      <p:sp>
        <p:nvSpPr>
          <p:cNvPr id="35" name="コンテンツ プレースホルダー 2">
            <a:extLst>
              <a:ext uri="{FF2B5EF4-FFF2-40B4-BE49-F238E27FC236}">
                <a16:creationId xmlns:a16="http://schemas.microsoft.com/office/drawing/2014/main" id="{390946F6-C68F-4817-96D7-2FC17001569B}"/>
              </a:ext>
            </a:extLst>
          </p:cNvPr>
          <p:cNvSpPr txBox="1">
            <a:spLocks/>
          </p:cNvSpPr>
          <p:nvPr/>
        </p:nvSpPr>
        <p:spPr>
          <a:xfrm>
            <a:off x="628649" y="981436"/>
            <a:ext cx="8346017" cy="57400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ja-JP" altLang="en-US" sz="1400">
                <a:solidFill>
                  <a:prstClr val="black"/>
                </a:solidFill>
                <a:latin typeface="Meiryo UI" panose="020B0604030504040204" pitchFamily="50" charset="-128"/>
                <a:ea typeface="Meiryo UI" panose="020B0604030504040204" pitchFamily="50" charset="-128"/>
              </a:rPr>
              <a:t>（つづき</a:t>
            </a:r>
            <a:r>
              <a:rPr lang="ja-JP" altLang="en-US" sz="1400" dirty="0">
                <a:solidFill>
                  <a:prstClr val="black"/>
                </a:solidFill>
                <a:latin typeface="Meiryo UI" panose="020B0604030504040204" pitchFamily="50" charset="-128"/>
                <a:ea typeface="Meiryo UI" panose="020B0604030504040204" pitchFamily="50" charset="-128"/>
              </a:rPr>
              <a:t>）</a:t>
            </a:r>
            <a:endParaRPr lang="en-US" altLang="ja-JP" sz="14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00919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60</a:t>
            </a:fld>
            <a:endParaRPr kumimoji="1" lang="ja-JP" altLang="en-US"/>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8"/>
            <a:ext cx="7886700" cy="5227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solidFill>
                  <a:srgbClr val="000000"/>
                </a:solidFill>
                <a:latin typeface="Meiryo UI" panose="020B0604030504040204" pitchFamily="50" charset="-128"/>
                <a:ea typeface="Meiryo UI" panose="020B0604030504040204" pitchFamily="50" charset="-128"/>
              </a:rPr>
              <a:t>統合失調症の方を支援していく上では、特に以下の</a:t>
            </a:r>
            <a:r>
              <a:rPr lang="en-US" altLang="ja-JP" sz="1400" dirty="0">
                <a:solidFill>
                  <a:srgbClr val="000000"/>
                </a:solidFill>
                <a:latin typeface="Meiryo UI" panose="020B0604030504040204" pitchFamily="50" charset="-128"/>
                <a:ea typeface="Meiryo UI" panose="020B0604030504040204" pitchFamily="50" charset="-128"/>
              </a:rPr>
              <a:t>3</a:t>
            </a:r>
            <a:r>
              <a:rPr lang="ja-JP" altLang="en-US" sz="1400" dirty="0">
                <a:solidFill>
                  <a:srgbClr val="000000"/>
                </a:solidFill>
                <a:latin typeface="Meiryo UI" panose="020B0604030504040204" pitchFamily="50" charset="-128"/>
                <a:ea typeface="Meiryo UI" panose="020B0604030504040204" pitchFamily="50" charset="-128"/>
              </a:rPr>
              <a:t>点について気を付ける必要があります。</a:t>
            </a:r>
            <a:endParaRPr lang="en-US" altLang="ja-JP" sz="1400" dirty="0">
              <a:solidFill>
                <a:srgbClr val="000000"/>
              </a:solidFill>
              <a:latin typeface="Meiryo UI" panose="020B0604030504040204" pitchFamily="50" charset="-128"/>
              <a:ea typeface="Meiryo UI" panose="020B0604030504040204" pitchFamily="50" charset="-128"/>
            </a:endParaRPr>
          </a:p>
          <a:p>
            <a:pPr marL="0" indent="0" algn="l">
              <a:buNone/>
            </a:pPr>
            <a:endParaRPr lang="en-US" altLang="ja-JP" sz="1400" dirty="0">
              <a:solidFill>
                <a:srgbClr val="000000"/>
              </a:solidFill>
              <a:latin typeface="Meiryo UI" panose="020B0604030504040204" pitchFamily="50" charset="-128"/>
              <a:ea typeface="Meiryo UI" panose="020B0604030504040204" pitchFamily="50" charset="-128"/>
            </a:endParaRPr>
          </a:p>
          <a:p>
            <a:pPr marL="0" indent="0" algn="l">
              <a:buNone/>
            </a:pPr>
            <a:endParaRPr lang="en-US" altLang="ja-JP" sz="1400" dirty="0">
              <a:solidFill>
                <a:srgbClr val="000000"/>
              </a:solidFill>
              <a:latin typeface="Meiryo UI" panose="020B0604030504040204" pitchFamily="50" charset="-128"/>
              <a:ea typeface="Meiryo UI" panose="020B0604030504040204" pitchFamily="50" charset="-128"/>
            </a:endParaRPr>
          </a:p>
          <a:p>
            <a:pPr marL="0" indent="0" algn="l">
              <a:buNone/>
            </a:pPr>
            <a:endParaRPr lang="en-US" altLang="ja-JP" sz="1400" dirty="0">
              <a:solidFill>
                <a:srgbClr val="000000"/>
              </a:solidFill>
              <a:latin typeface="Meiryo UI" panose="020B0604030504040204" pitchFamily="50" charset="-128"/>
              <a:ea typeface="Meiryo UI" panose="020B0604030504040204" pitchFamily="50" charset="-128"/>
            </a:endParaRPr>
          </a:p>
          <a:p>
            <a:pPr marL="0" indent="0" algn="l">
              <a:buNone/>
            </a:pPr>
            <a:endParaRPr lang="en-US" altLang="ja-JP" sz="1400" dirty="0">
              <a:solidFill>
                <a:srgbClr val="000000"/>
              </a:solidFill>
              <a:latin typeface="Meiryo UI" panose="020B0604030504040204" pitchFamily="50" charset="-128"/>
              <a:ea typeface="Meiryo UI" panose="020B0604030504040204" pitchFamily="50" charset="-128"/>
            </a:endParaRPr>
          </a:p>
        </p:txBody>
      </p:sp>
      <p:sp>
        <p:nvSpPr>
          <p:cNvPr id="8" name="タイトル 1">
            <a:extLst>
              <a:ext uri="{FF2B5EF4-FFF2-40B4-BE49-F238E27FC236}">
                <a16:creationId xmlns:a16="http://schemas.microsoft.com/office/drawing/2014/main" id="{1A6FD8A2-50D3-4D76-8800-D731D2C6DB98}"/>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２）主な精神疾患の理解と支援のポイント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統合失調症</a:t>
            </a:r>
            <a:endParaRPr lang="zh-TW" altLang="en-US" sz="2400"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481B453B-B490-4F80-A5F4-612D826D5C76}"/>
              </a:ext>
            </a:extLst>
          </p:cNvPr>
          <p:cNvSpPr/>
          <p:nvPr/>
        </p:nvSpPr>
        <p:spPr>
          <a:xfrm>
            <a:off x="1186412" y="1723252"/>
            <a:ext cx="6771176" cy="1040268"/>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Wingdings" panose="05000000000000000000" pitchFamily="2" charset="2"/>
              <a:buChar char="p"/>
            </a:pPr>
            <a:r>
              <a:rPr kumimoji="1" lang="ja-JP" altLang="en-US" sz="1400" dirty="0">
                <a:solidFill>
                  <a:schemeClr val="tx1"/>
                </a:solidFill>
                <a:latin typeface="Meiryo UI" panose="020B0604030504040204" pitchFamily="50" charset="-128"/>
                <a:ea typeface="Meiryo UI" panose="020B0604030504040204" pitchFamily="50" charset="-128"/>
              </a:rPr>
              <a:t>ご本人の生活のしづらさの理解</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342900" indent="-342900">
              <a:spcAft>
                <a:spcPts val="600"/>
              </a:spcAft>
              <a:buFont typeface="Wingdings" panose="05000000000000000000" pitchFamily="2" charset="2"/>
              <a:buChar char="p"/>
            </a:pPr>
            <a:r>
              <a:rPr kumimoji="1" lang="ja-JP" altLang="en-US" sz="1400" dirty="0">
                <a:solidFill>
                  <a:schemeClr val="tx1"/>
                </a:solidFill>
                <a:latin typeface="Meiryo UI" panose="020B0604030504040204" pitchFamily="50" charset="-128"/>
                <a:ea typeface="Meiryo UI" panose="020B0604030504040204" pitchFamily="50" charset="-128"/>
              </a:rPr>
              <a:t>拒薬への対応</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342900" indent="-342900">
              <a:spcAft>
                <a:spcPts val="600"/>
              </a:spcAft>
              <a:buFont typeface="Wingdings" panose="05000000000000000000" pitchFamily="2" charset="2"/>
              <a:buChar char="p"/>
            </a:pPr>
            <a:r>
              <a:rPr lang="ja-JP" altLang="en-US" sz="1400" dirty="0">
                <a:solidFill>
                  <a:srgbClr val="000000"/>
                </a:solidFill>
                <a:latin typeface="Meiryo UI" panose="020B0604030504040204" pitchFamily="50" charset="-128"/>
                <a:ea typeface="Meiryo UI" panose="020B0604030504040204" pitchFamily="50" charset="-128"/>
              </a:rPr>
              <a:t>コミュニケーション技術</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300570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61</a:t>
            </a:fld>
            <a:endParaRPr kumimoji="1" lang="ja-JP" altLang="en-US"/>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8"/>
            <a:ext cx="7886700" cy="5227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l">
              <a:buFont typeface="Wingdings" panose="05000000000000000000" pitchFamily="2" charset="2"/>
              <a:buChar char="p"/>
            </a:pPr>
            <a:r>
              <a:rPr lang="ja-JP" altLang="en-US" sz="1400" b="1" i="0" u="none" strike="noStrike" baseline="0" dirty="0">
                <a:solidFill>
                  <a:srgbClr val="000000"/>
                </a:solidFill>
                <a:latin typeface="Meiryo UI" panose="020B0604030504040204" pitchFamily="50" charset="-128"/>
                <a:ea typeface="Meiryo UI" panose="020B0604030504040204" pitchFamily="50" charset="-128"/>
              </a:rPr>
              <a:t>ご本人の生活のしづらさの理解</a:t>
            </a:r>
            <a:endParaRPr lang="en-US" altLang="ja-JP" sz="1400" b="1" i="0" u="none" strike="noStrike" baseline="0" dirty="0">
              <a:solidFill>
                <a:srgbClr val="000000"/>
              </a:solidFill>
              <a:latin typeface="Meiryo UI" panose="020B0604030504040204" pitchFamily="50" charset="-128"/>
              <a:ea typeface="Meiryo UI" panose="020B0604030504040204" pitchFamily="50" charset="-128"/>
            </a:endParaRPr>
          </a:p>
          <a:p>
            <a:pPr marR="0" lvl="0" fontAlgn="auto">
              <a:spcAft>
                <a:spcPts val="0"/>
              </a:spcAft>
              <a:buClrTx/>
              <a:buSzTx/>
              <a:tabLst/>
              <a:defRPr/>
            </a:pPr>
            <a:r>
              <a:rPr lang="ja-JP" altLang="en-US" sz="1400" dirty="0">
                <a:solidFill>
                  <a:srgbClr val="000000"/>
                </a:solidFill>
                <a:latin typeface="Meiryo UI" panose="020B0604030504040204" pitchFamily="50" charset="-128"/>
                <a:ea typeface="Meiryo UI" panose="020B0604030504040204" pitchFamily="50" charset="-128"/>
              </a:rPr>
              <a:t>特に地域生活の支援を行う上では、①思考の障害、②日常生活の障害、③対人関係の障害について、　ご本人の立場に立った生活のしづらさを理解することが重要です。障害の内容はそれぞれ以下になります。</a:t>
            </a:r>
            <a:endParaRPr lang="en-US" altLang="ja-JP" sz="1400" dirty="0">
              <a:solidFill>
                <a:srgbClr val="000000"/>
              </a:solidFill>
              <a:latin typeface="Meiryo UI" panose="020B0604030504040204" pitchFamily="50" charset="-128"/>
              <a:ea typeface="Meiryo UI" panose="020B0604030504040204" pitchFamily="50" charset="-128"/>
            </a:endParaRPr>
          </a:p>
          <a:p>
            <a:pPr marR="0" lvl="0" fontAlgn="auto">
              <a:spcAft>
                <a:spcPts val="0"/>
              </a:spcAft>
              <a:buClrTx/>
              <a:buSzTx/>
              <a:tabLst/>
              <a:defRPr/>
            </a:pPr>
            <a:endParaRPr lang="en-US" altLang="ja-JP" sz="1400" dirty="0">
              <a:solidFill>
                <a:srgbClr val="000000"/>
              </a:solidFill>
              <a:latin typeface="Meiryo UI" panose="020B0604030504040204" pitchFamily="50" charset="-128"/>
              <a:ea typeface="Meiryo UI" panose="020B0604030504040204" pitchFamily="50" charset="-128"/>
            </a:endParaRPr>
          </a:p>
          <a:p>
            <a:pPr marR="0" lvl="0" fontAlgn="auto">
              <a:spcAft>
                <a:spcPts val="0"/>
              </a:spcAft>
              <a:buClrTx/>
              <a:buSzTx/>
              <a:tabLst/>
              <a:defRPr/>
            </a:pPr>
            <a:endParaRPr lang="en-US" altLang="ja-JP" sz="1400" dirty="0">
              <a:solidFill>
                <a:srgbClr val="000000"/>
              </a:solidFill>
              <a:latin typeface="Meiryo UI" panose="020B0604030504040204" pitchFamily="50" charset="-128"/>
              <a:ea typeface="Meiryo UI" panose="020B0604030504040204" pitchFamily="50" charset="-128"/>
            </a:endParaRPr>
          </a:p>
          <a:p>
            <a:pPr marR="0" lvl="0" fontAlgn="auto">
              <a:spcAft>
                <a:spcPts val="0"/>
              </a:spcAft>
              <a:buClrTx/>
              <a:buSzTx/>
              <a:tabLst/>
              <a:defRPr/>
            </a:pPr>
            <a:endParaRPr lang="en-US" altLang="ja-JP" sz="1400" dirty="0">
              <a:solidFill>
                <a:srgbClr val="000000"/>
              </a:solidFill>
              <a:latin typeface="Meiryo UI" panose="020B0604030504040204" pitchFamily="50" charset="-128"/>
              <a:ea typeface="Meiryo UI" panose="020B0604030504040204" pitchFamily="50" charset="-128"/>
            </a:endParaRPr>
          </a:p>
          <a:p>
            <a:pPr marR="0" lvl="0" fontAlgn="auto">
              <a:spcAft>
                <a:spcPts val="0"/>
              </a:spcAft>
              <a:buClrTx/>
              <a:buSzTx/>
              <a:tabLst/>
              <a:defRPr/>
            </a:pPr>
            <a:endParaRPr lang="en-US" altLang="ja-JP" sz="1400" dirty="0">
              <a:solidFill>
                <a:srgbClr val="000000"/>
              </a:solidFill>
              <a:latin typeface="Meiryo UI" panose="020B0604030504040204" pitchFamily="50" charset="-128"/>
              <a:ea typeface="Meiryo UI" panose="020B0604030504040204" pitchFamily="50" charset="-128"/>
            </a:endParaRPr>
          </a:p>
          <a:p>
            <a:pPr marR="0" lvl="0" fontAlgn="auto">
              <a:spcAft>
                <a:spcPts val="0"/>
              </a:spcAft>
              <a:buClrTx/>
              <a:buSzTx/>
              <a:tabLst/>
              <a:defRPr/>
            </a:pPr>
            <a:endParaRPr lang="en-US" altLang="ja-JP" sz="1400" dirty="0">
              <a:solidFill>
                <a:srgbClr val="000000"/>
              </a:solidFill>
              <a:latin typeface="Meiryo UI" panose="020B0604030504040204" pitchFamily="50" charset="-128"/>
              <a:ea typeface="Meiryo UI" panose="020B0604030504040204" pitchFamily="50" charset="-128"/>
            </a:endParaRPr>
          </a:p>
          <a:p>
            <a:pPr marR="0" lvl="0" fontAlgn="auto">
              <a:spcAft>
                <a:spcPts val="0"/>
              </a:spcAft>
              <a:buClrTx/>
              <a:buSzTx/>
              <a:tabLst/>
              <a:defRPr/>
            </a:pPr>
            <a:endParaRPr lang="en-US" altLang="ja-JP" sz="1400" dirty="0">
              <a:solidFill>
                <a:srgbClr val="000000"/>
              </a:solidFill>
              <a:latin typeface="Meiryo UI" panose="020B0604030504040204" pitchFamily="50" charset="-128"/>
              <a:ea typeface="Meiryo UI" panose="020B0604030504040204" pitchFamily="50" charset="-128"/>
            </a:endParaRPr>
          </a:p>
          <a:p>
            <a:pPr marR="0" lvl="0" fontAlgn="auto">
              <a:spcAft>
                <a:spcPts val="0"/>
              </a:spcAft>
              <a:buClrTx/>
              <a:buSzTx/>
              <a:tabLst/>
              <a:defRPr/>
            </a:pPr>
            <a:endParaRPr lang="en-US" altLang="ja-JP" sz="1400" dirty="0">
              <a:solidFill>
                <a:srgbClr val="000000"/>
              </a:solidFill>
              <a:latin typeface="Meiryo UI" panose="020B0604030504040204" pitchFamily="50" charset="-128"/>
              <a:ea typeface="Meiryo UI" panose="020B0604030504040204" pitchFamily="50" charset="-128"/>
            </a:endParaRPr>
          </a:p>
          <a:p>
            <a:pPr marR="0" lvl="0" fontAlgn="auto">
              <a:spcAft>
                <a:spcPts val="0"/>
              </a:spcAft>
              <a:buClrTx/>
              <a:buSzTx/>
              <a:tabLst/>
              <a:defRPr/>
            </a:pPr>
            <a:endParaRPr lang="en-US" altLang="ja-JP" sz="1400" dirty="0">
              <a:solidFill>
                <a:srgbClr val="000000"/>
              </a:solidFill>
              <a:latin typeface="Meiryo UI" panose="020B0604030504040204" pitchFamily="50" charset="-128"/>
              <a:ea typeface="Meiryo UI" panose="020B0604030504040204" pitchFamily="50" charset="-128"/>
            </a:endParaRPr>
          </a:p>
          <a:p>
            <a:pPr>
              <a:defRPr/>
            </a:pPr>
            <a:r>
              <a:rPr lang="ja-JP" altLang="en-US" sz="1400" dirty="0">
                <a:solidFill>
                  <a:srgbClr val="000000"/>
                </a:solidFill>
                <a:latin typeface="Meiryo UI" panose="020B0604030504040204" pitchFamily="50" charset="-128"/>
                <a:ea typeface="Meiryo UI" panose="020B0604030504040204" pitchFamily="50" charset="-128"/>
              </a:rPr>
              <a:t>（参考）このほか、特に就労や日中活動の支援を行う場合は、以下に示す作業の障害があることも理解をしておくことが重要です。</a:t>
            </a:r>
            <a:endParaRPr lang="en-US" altLang="ja-JP" sz="1400" dirty="0">
              <a:solidFill>
                <a:srgbClr val="000000"/>
              </a:solidFill>
              <a:latin typeface="Meiryo UI" panose="020B0604030504040204" pitchFamily="50" charset="-128"/>
              <a:ea typeface="Meiryo UI" panose="020B0604030504040204" pitchFamily="50" charset="-128"/>
            </a:endParaRPr>
          </a:p>
        </p:txBody>
      </p:sp>
      <p:sp>
        <p:nvSpPr>
          <p:cNvPr id="8" name="タイトル 1">
            <a:extLst>
              <a:ext uri="{FF2B5EF4-FFF2-40B4-BE49-F238E27FC236}">
                <a16:creationId xmlns:a16="http://schemas.microsoft.com/office/drawing/2014/main" id="{1A6FD8A2-50D3-4D76-8800-D731D2C6DB98}"/>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２）主な精神疾患の理解と支援のポイント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統合失調症</a:t>
            </a:r>
            <a:endParaRPr lang="zh-TW" altLang="en-US" sz="2400" dirty="0">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1395AA1A-5A2D-4E22-8F5D-9CB5A8C80B56}"/>
              </a:ext>
            </a:extLst>
          </p:cNvPr>
          <p:cNvSpPr/>
          <p:nvPr/>
        </p:nvSpPr>
        <p:spPr>
          <a:xfrm>
            <a:off x="677979" y="2121119"/>
            <a:ext cx="1344703" cy="70174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①思考の障害</a:t>
            </a:r>
          </a:p>
        </p:txBody>
      </p:sp>
      <p:sp>
        <p:nvSpPr>
          <p:cNvPr id="12" name="正方形/長方形 11">
            <a:extLst>
              <a:ext uri="{FF2B5EF4-FFF2-40B4-BE49-F238E27FC236}">
                <a16:creationId xmlns:a16="http://schemas.microsoft.com/office/drawing/2014/main" id="{FFCFBD06-34F5-4E62-87D8-29741546C257}"/>
              </a:ext>
            </a:extLst>
          </p:cNvPr>
          <p:cNvSpPr/>
          <p:nvPr/>
        </p:nvSpPr>
        <p:spPr>
          <a:xfrm>
            <a:off x="677978" y="2941764"/>
            <a:ext cx="1344703" cy="82985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②日常生活の障害</a:t>
            </a:r>
          </a:p>
        </p:txBody>
      </p:sp>
      <p:sp>
        <p:nvSpPr>
          <p:cNvPr id="13" name="正方形/長方形 12">
            <a:extLst>
              <a:ext uri="{FF2B5EF4-FFF2-40B4-BE49-F238E27FC236}">
                <a16:creationId xmlns:a16="http://schemas.microsoft.com/office/drawing/2014/main" id="{E233E60B-BFE4-48E1-9353-193513244772}"/>
              </a:ext>
            </a:extLst>
          </p:cNvPr>
          <p:cNvSpPr/>
          <p:nvPr/>
        </p:nvSpPr>
        <p:spPr>
          <a:xfrm>
            <a:off x="2160905" y="2121119"/>
            <a:ext cx="6305117" cy="693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目的に応じた手段・手順を組み立てることが苦手で、本筋から逸れて些末なことにこだわりやすい。</a:t>
            </a:r>
          </a:p>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病識や現実検討力の低下から、非現実的な考えや行動をとることがある。</a:t>
            </a:r>
          </a:p>
        </p:txBody>
      </p:sp>
      <p:sp>
        <p:nvSpPr>
          <p:cNvPr id="14" name="正方形/長方形 13">
            <a:extLst>
              <a:ext uri="{FF2B5EF4-FFF2-40B4-BE49-F238E27FC236}">
                <a16:creationId xmlns:a16="http://schemas.microsoft.com/office/drawing/2014/main" id="{AEEA74BB-8AC8-4948-B756-5FB4DFFD99FA}"/>
              </a:ext>
            </a:extLst>
          </p:cNvPr>
          <p:cNvSpPr/>
          <p:nvPr/>
        </p:nvSpPr>
        <p:spPr>
          <a:xfrm>
            <a:off x="2160905" y="2941763"/>
            <a:ext cx="6305117" cy="829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食事、金銭管理、身だしなみ、服薬管理、社会資源の利用などが不得手になり、　　生活リズムも乱れがちになりやすい。</a:t>
            </a: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特に陽性症状が活発な急性・増悪期は、幻覚や妄想が目立ち、不眠や生活リズムの昼夜逆転をきたすことがある。</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ED1EC38B-B368-40A2-BA3F-8F299E88D5A7}"/>
              </a:ext>
            </a:extLst>
          </p:cNvPr>
          <p:cNvSpPr/>
          <p:nvPr/>
        </p:nvSpPr>
        <p:spPr>
          <a:xfrm>
            <a:off x="677978" y="3882598"/>
            <a:ext cx="1344703" cy="54442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③</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対人関係の障害</a:t>
            </a:r>
          </a:p>
        </p:txBody>
      </p:sp>
      <p:sp>
        <p:nvSpPr>
          <p:cNvPr id="16" name="正方形/長方形 15">
            <a:extLst>
              <a:ext uri="{FF2B5EF4-FFF2-40B4-BE49-F238E27FC236}">
                <a16:creationId xmlns:a16="http://schemas.microsoft.com/office/drawing/2014/main" id="{13601910-4123-4B9F-8491-80E6155880CE}"/>
              </a:ext>
            </a:extLst>
          </p:cNvPr>
          <p:cNvSpPr/>
          <p:nvPr/>
        </p:nvSpPr>
        <p:spPr>
          <a:xfrm>
            <a:off x="2160905" y="3882597"/>
            <a:ext cx="6305117" cy="544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他人の気持ちへの共感ができず、場の空気が読めないことが多い。</a:t>
            </a:r>
          </a:p>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協調性が保てず、何かを断るのが苦手。</a:t>
            </a:r>
          </a:p>
        </p:txBody>
      </p:sp>
      <p:sp>
        <p:nvSpPr>
          <p:cNvPr id="19" name="正方形/長方形 18">
            <a:extLst>
              <a:ext uri="{FF2B5EF4-FFF2-40B4-BE49-F238E27FC236}">
                <a16:creationId xmlns:a16="http://schemas.microsoft.com/office/drawing/2014/main" id="{3ED9CC5B-5651-4047-93EC-9B64ED23A334}"/>
              </a:ext>
            </a:extLst>
          </p:cNvPr>
          <p:cNvSpPr/>
          <p:nvPr/>
        </p:nvSpPr>
        <p:spPr>
          <a:xfrm>
            <a:off x="677978" y="5067111"/>
            <a:ext cx="1344703" cy="70174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④</a:t>
            </a:r>
            <a:r>
              <a:rPr lang="ja-JP" altLang="en-US" sz="1400" dirty="0">
                <a:solidFill>
                  <a:schemeClr val="tx1"/>
                </a:solidFill>
                <a:latin typeface="Meiryo UI" panose="020B0604030504040204" pitchFamily="50" charset="-128"/>
                <a:ea typeface="Meiryo UI" panose="020B0604030504040204" pitchFamily="50" charset="-128"/>
              </a:rPr>
              <a:t>作業</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の障害</a:t>
            </a:r>
          </a:p>
        </p:txBody>
      </p:sp>
      <p:sp>
        <p:nvSpPr>
          <p:cNvPr id="20" name="正方形/長方形 19">
            <a:extLst>
              <a:ext uri="{FF2B5EF4-FFF2-40B4-BE49-F238E27FC236}">
                <a16:creationId xmlns:a16="http://schemas.microsoft.com/office/drawing/2014/main" id="{F288B3C9-095B-4299-81AF-447C341372B8}"/>
              </a:ext>
            </a:extLst>
          </p:cNvPr>
          <p:cNvSpPr/>
          <p:nvPr/>
        </p:nvSpPr>
        <p:spPr>
          <a:xfrm>
            <a:off x="2160905" y="5067110"/>
            <a:ext cx="6305117" cy="701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能率、集中力、持続力が低下し、疲れやすく、長続きしないことが多い。</a:t>
            </a:r>
          </a:p>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臨機応変・あいまいな対応が苦手。</a:t>
            </a:r>
          </a:p>
        </p:txBody>
      </p:sp>
    </p:spTree>
    <p:extLst>
      <p:ext uri="{BB962C8B-B14F-4D97-AF65-F5344CB8AC3E}">
        <p14:creationId xmlns:p14="http://schemas.microsoft.com/office/powerpoint/2010/main" val="11780438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62</a:t>
            </a:fld>
            <a:endParaRPr kumimoji="1" lang="ja-JP" altLang="en-US" dirty="0"/>
          </a:p>
        </p:txBody>
      </p:sp>
      <p:sp>
        <p:nvSpPr>
          <p:cNvPr id="8" name="タイトル 1">
            <a:extLst>
              <a:ext uri="{FF2B5EF4-FFF2-40B4-BE49-F238E27FC236}">
                <a16:creationId xmlns:a16="http://schemas.microsoft.com/office/drawing/2014/main" id="{766F567C-1713-45C3-8CA8-8469A1802E7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２）主な精神疾患の理解と支援のポイント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統合失調症</a:t>
            </a:r>
            <a:endParaRPr lang="zh-TW" altLang="en-US" sz="2400" dirty="0">
              <a:latin typeface="Meiryo UI" panose="020B0604030504040204" pitchFamily="50" charset="-128"/>
              <a:ea typeface="Meiryo UI" panose="020B0604030504040204" pitchFamily="50" charset="-128"/>
            </a:endParaRPr>
          </a:p>
        </p:txBody>
      </p:sp>
      <p:sp>
        <p:nvSpPr>
          <p:cNvPr id="6" name="コンテンツ プレースホルダー 2">
            <a:extLst>
              <a:ext uri="{FF2B5EF4-FFF2-40B4-BE49-F238E27FC236}">
                <a16:creationId xmlns:a16="http://schemas.microsoft.com/office/drawing/2014/main" id="{1C4723AC-A0A4-49C2-8485-8756E304F5EE}"/>
              </a:ext>
            </a:extLst>
          </p:cNvPr>
          <p:cNvSpPr txBox="1">
            <a:spLocks/>
          </p:cNvSpPr>
          <p:nvPr/>
        </p:nvSpPr>
        <p:spPr>
          <a:xfrm>
            <a:off x="628650" y="1128888"/>
            <a:ext cx="7886700" cy="5227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l">
              <a:buFont typeface="Wingdings" panose="05000000000000000000" pitchFamily="2" charset="2"/>
              <a:buChar char="p"/>
            </a:pPr>
            <a:r>
              <a:rPr lang="ja-JP" altLang="en-US" sz="1400" b="1" dirty="0">
                <a:latin typeface="Meiryo UI" panose="020B0604030504040204" pitchFamily="50" charset="-128"/>
                <a:ea typeface="Meiryo UI" panose="020B0604030504040204" pitchFamily="50" charset="-128"/>
              </a:rPr>
              <a:t>拒薬への対応</a:t>
            </a:r>
            <a:endParaRPr lang="en-US" altLang="ja-JP" sz="1400" b="1" i="0" u="none" strike="noStrike" baseline="0" dirty="0">
              <a:latin typeface="Meiryo UI" panose="020B0604030504040204" pitchFamily="50" charset="-128"/>
              <a:ea typeface="Meiryo UI" panose="020B0604030504040204" pitchFamily="50" charset="-128"/>
            </a:endParaRPr>
          </a:p>
          <a:p>
            <a:pPr marR="0" lvl="0" fontAlgn="auto">
              <a:spcAft>
                <a:spcPts val="0"/>
              </a:spcAft>
              <a:buClrTx/>
              <a:buSzTx/>
              <a:tabLst/>
              <a:defRPr/>
            </a:pPr>
            <a:r>
              <a:rPr lang="ja-JP" altLang="en-US" sz="1400" dirty="0">
                <a:latin typeface="Meiryo UI" panose="020B0604030504040204" pitchFamily="50" charset="-128"/>
                <a:ea typeface="Meiryo UI" panose="020B0604030504040204" pitchFamily="50" charset="-128"/>
              </a:rPr>
              <a:t>統合失調症の治療においては適切な服薬管理が重要であるため、日頃から服薬の意味や必要性についてご本人に理解を促す意識や対応が求められます。</a:t>
            </a:r>
            <a:endParaRPr lang="en-US" altLang="ja-JP" sz="1400" dirty="0">
              <a:latin typeface="Meiryo UI" panose="020B0604030504040204" pitchFamily="50" charset="-128"/>
              <a:ea typeface="Meiryo UI" panose="020B0604030504040204" pitchFamily="50" charset="-128"/>
            </a:endParaRPr>
          </a:p>
          <a:p>
            <a:pPr marR="0" lvl="0" fontAlgn="auto">
              <a:spcAft>
                <a:spcPts val="0"/>
              </a:spcAft>
              <a:buClrTx/>
              <a:buSzTx/>
              <a:tabLst/>
              <a:defRPr/>
            </a:pPr>
            <a:r>
              <a:rPr lang="ja-JP" altLang="en-US" sz="1400" dirty="0">
                <a:latin typeface="Meiryo UI" panose="020B0604030504040204" pitchFamily="50" charset="-128"/>
                <a:ea typeface="Meiryo UI" panose="020B0604030504040204" pitchFamily="50" charset="-128"/>
              </a:rPr>
              <a:t>様々なきっかけで拒薬があることに気づいた場合は、速やかに医療機関の医師、看護師、薬剤師に連絡して相談する必要があります。</a:t>
            </a:r>
            <a:endParaRPr lang="en-US" altLang="ja-JP" sz="1400" dirty="0">
              <a:latin typeface="Meiryo UI" panose="020B0604030504040204" pitchFamily="50" charset="-128"/>
              <a:ea typeface="Meiryo UI" panose="020B0604030504040204" pitchFamily="50" charset="-128"/>
            </a:endParaRPr>
          </a:p>
          <a:p>
            <a:pPr marR="0" lvl="0" fontAlgn="auto">
              <a:spcAft>
                <a:spcPts val="0"/>
              </a:spcAft>
              <a:buClrTx/>
              <a:buSzTx/>
              <a:tabLst/>
              <a:defRPr/>
            </a:pPr>
            <a:endParaRPr lang="en-US" altLang="ja-JP" sz="1400" dirty="0">
              <a:latin typeface="Meiryo UI" panose="020B0604030504040204" pitchFamily="50" charset="-128"/>
              <a:ea typeface="Meiryo UI" panose="020B0604030504040204" pitchFamily="50" charset="-128"/>
            </a:endParaRPr>
          </a:p>
          <a:p>
            <a:pPr marR="0" lvl="0" fontAlgn="auto">
              <a:spcAft>
                <a:spcPts val="0"/>
              </a:spcAft>
              <a:buClrTx/>
              <a:buSzTx/>
              <a:tabLst/>
              <a:defRPr/>
            </a:pPr>
            <a:endParaRPr lang="en-US" altLang="ja-JP" sz="1400" dirty="0">
              <a:latin typeface="Meiryo UI" panose="020B0604030504040204" pitchFamily="50" charset="-128"/>
              <a:ea typeface="Meiryo UI" panose="020B0604030504040204" pitchFamily="50" charset="-128"/>
            </a:endParaRPr>
          </a:p>
          <a:p>
            <a:pPr marR="0" lvl="0" fontAlgn="auto">
              <a:spcAft>
                <a:spcPts val="0"/>
              </a:spcAft>
              <a:buClrTx/>
              <a:buSzTx/>
              <a:tabLst/>
              <a:defRPr/>
            </a:pPr>
            <a:endParaRPr lang="en-US" altLang="ja-JP" sz="1400" dirty="0">
              <a:latin typeface="Meiryo UI" panose="020B0604030504040204" pitchFamily="50" charset="-128"/>
              <a:ea typeface="Meiryo UI" panose="020B0604030504040204" pitchFamily="50" charset="-128"/>
            </a:endParaRPr>
          </a:p>
          <a:p>
            <a:pPr marR="0" lvl="0" fontAlgn="auto">
              <a:spcAft>
                <a:spcPts val="0"/>
              </a:spcAft>
              <a:buClrTx/>
              <a:buSzTx/>
              <a:tabLst/>
              <a:defRPr/>
            </a:pPr>
            <a:endParaRPr lang="en-US" altLang="ja-JP" sz="1400" dirty="0">
              <a:latin typeface="Meiryo UI" panose="020B0604030504040204" pitchFamily="50" charset="-128"/>
              <a:ea typeface="Meiryo UI" panose="020B0604030504040204" pitchFamily="50" charset="-128"/>
            </a:endParaRPr>
          </a:p>
          <a:p>
            <a:pPr marR="0" lvl="0" fontAlgn="auto">
              <a:spcAft>
                <a:spcPts val="0"/>
              </a:spcAft>
              <a:buClrTx/>
              <a:buSzTx/>
              <a:tabLst/>
              <a:defRPr/>
            </a:pPr>
            <a:endParaRPr lang="en-US" altLang="ja-JP" sz="1400" dirty="0">
              <a:latin typeface="Meiryo UI" panose="020B0604030504040204" pitchFamily="50" charset="-128"/>
              <a:ea typeface="Meiryo UI" panose="020B0604030504040204" pitchFamily="50" charset="-128"/>
            </a:endParaRPr>
          </a:p>
          <a:p>
            <a:pPr marR="0" lvl="0" fontAlgn="auto">
              <a:spcAft>
                <a:spcPts val="0"/>
              </a:spcAft>
              <a:buClrTx/>
              <a:buSzTx/>
              <a:tabLst/>
              <a:defRPr/>
            </a:pPr>
            <a:endParaRPr lang="en-US" altLang="ja-JP" sz="1400" dirty="0">
              <a:latin typeface="Meiryo UI" panose="020B0604030504040204" pitchFamily="50" charset="-128"/>
              <a:ea typeface="Meiryo UI" panose="020B0604030504040204" pitchFamily="50" charset="-128"/>
            </a:endParaRPr>
          </a:p>
          <a:p>
            <a:pPr marR="0" lvl="0" fontAlgn="auto">
              <a:spcAft>
                <a:spcPts val="0"/>
              </a:spcAft>
              <a:buClrTx/>
              <a:buSzTx/>
              <a:tabLst/>
              <a:defRPr/>
            </a:pPr>
            <a:endParaRPr lang="en-US" altLang="ja-JP" sz="1400" dirty="0">
              <a:latin typeface="Meiryo UI" panose="020B0604030504040204" pitchFamily="50" charset="-128"/>
              <a:ea typeface="Meiryo UI" panose="020B0604030504040204" pitchFamily="50" charset="-128"/>
            </a:endParaRPr>
          </a:p>
          <a:p>
            <a:pPr marR="0" lvl="0" fontAlgn="auto">
              <a:spcAft>
                <a:spcPts val="0"/>
              </a:spcAft>
              <a:buClrTx/>
              <a:buSzTx/>
              <a:tabLst/>
              <a:defRPr/>
            </a:pPr>
            <a:endParaRPr lang="en-US" altLang="ja-JP" sz="1400" dirty="0">
              <a:latin typeface="Meiryo UI" panose="020B0604030504040204" pitchFamily="50" charset="-128"/>
              <a:ea typeface="Meiryo UI" panose="020B0604030504040204" pitchFamily="50" charset="-128"/>
            </a:endParaRPr>
          </a:p>
          <a:p>
            <a:pPr marR="0" lvl="0" fontAlgn="auto">
              <a:spcAft>
                <a:spcPts val="0"/>
              </a:spcAft>
              <a:buClrTx/>
              <a:buSzTx/>
              <a:tabLst/>
              <a:defRPr/>
            </a:pPr>
            <a:endParaRPr lang="en-US" altLang="ja-JP" sz="1400" dirty="0">
              <a:latin typeface="Meiryo UI" panose="020B0604030504040204" pitchFamily="50" charset="-128"/>
              <a:ea typeface="Meiryo UI" panose="020B0604030504040204" pitchFamily="50" charset="-128"/>
            </a:endParaRPr>
          </a:p>
          <a:p>
            <a:pPr marR="0" lvl="0" fontAlgn="auto">
              <a:spcAft>
                <a:spcPts val="0"/>
              </a:spcAft>
              <a:buClrTx/>
              <a:buSzTx/>
              <a:tabLst/>
              <a:defRPr/>
            </a:pPr>
            <a:endParaRPr lang="en-US" altLang="ja-JP" sz="1400" dirty="0">
              <a:latin typeface="Meiryo UI" panose="020B0604030504040204" pitchFamily="50" charset="-128"/>
              <a:ea typeface="Meiryo UI" panose="020B0604030504040204" pitchFamily="50" charset="-128"/>
            </a:endParaRPr>
          </a:p>
        </p:txBody>
      </p:sp>
      <p:sp>
        <p:nvSpPr>
          <p:cNvPr id="7" name="フローチャート: 他ページ結合子 6">
            <a:extLst>
              <a:ext uri="{FF2B5EF4-FFF2-40B4-BE49-F238E27FC236}">
                <a16:creationId xmlns:a16="http://schemas.microsoft.com/office/drawing/2014/main" id="{9A240D45-30A4-487E-8C30-3EA8ED2F7B2E}"/>
              </a:ext>
            </a:extLst>
          </p:cNvPr>
          <p:cNvSpPr/>
          <p:nvPr/>
        </p:nvSpPr>
        <p:spPr>
          <a:xfrm>
            <a:off x="510364" y="2632477"/>
            <a:ext cx="1148316" cy="1504840"/>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拒薬の</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400" dirty="0">
                <a:solidFill>
                  <a:schemeClr val="tx1"/>
                </a:solidFill>
                <a:latin typeface="Meiryo UI" panose="020B0604030504040204" pitchFamily="50" charset="-128"/>
                <a:ea typeface="Meiryo UI" panose="020B0604030504040204" pitchFamily="50" charset="-128"/>
              </a:rPr>
              <a:t>あらわれ</a:t>
            </a:r>
          </a:p>
        </p:txBody>
      </p:sp>
      <p:sp>
        <p:nvSpPr>
          <p:cNvPr id="12" name="正方形/長方形 11">
            <a:extLst>
              <a:ext uri="{FF2B5EF4-FFF2-40B4-BE49-F238E27FC236}">
                <a16:creationId xmlns:a16="http://schemas.microsoft.com/office/drawing/2014/main" id="{20BAC479-0C5E-46FA-A148-5D2CD3B0F052}"/>
              </a:ext>
            </a:extLst>
          </p:cNvPr>
          <p:cNvSpPr/>
          <p:nvPr/>
        </p:nvSpPr>
        <p:spPr>
          <a:xfrm>
            <a:off x="1708009" y="2632477"/>
            <a:ext cx="6758014" cy="1504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以下のような状況等から、拒薬が発生していることを察知することができます。</a:t>
            </a:r>
            <a:endParaRPr lang="en-US" altLang="ja-JP" sz="1400" dirty="0">
              <a:solidFill>
                <a:schemeClr val="tx1"/>
              </a:solidFill>
              <a:latin typeface="Meiryo UI" panose="020B0604030504040204" pitchFamily="50" charset="-128"/>
              <a:ea typeface="Meiryo UI" panose="020B0604030504040204" pitchFamily="50" charset="-128"/>
            </a:endParaRPr>
          </a:p>
          <a:p>
            <a:pPr marL="609750" lvl="1" indent="-285750">
              <a:buFont typeface="Wingdings" panose="05000000000000000000" pitchFamily="2" charset="2"/>
              <a:buChar char="ü"/>
            </a:pPr>
            <a:r>
              <a:rPr lang="ja-JP" altLang="en-US" sz="1400" dirty="0">
                <a:solidFill>
                  <a:schemeClr val="tx1"/>
                </a:solidFill>
                <a:latin typeface="Meiryo UI" panose="020B0604030504040204" pitchFamily="50" charset="-128"/>
                <a:ea typeface="Meiryo UI" panose="020B0604030504040204" pitchFamily="50" charset="-128"/>
              </a:rPr>
              <a:t>ご本人が飲みたくないと拒否する</a:t>
            </a:r>
          </a:p>
          <a:p>
            <a:pPr marL="609750" lvl="1" indent="-285750">
              <a:buFont typeface="Wingdings" panose="05000000000000000000" pitchFamily="2" charset="2"/>
              <a:buChar char="ü"/>
            </a:pPr>
            <a:r>
              <a:rPr lang="ja-JP" altLang="en-US" sz="1400" dirty="0">
                <a:solidFill>
                  <a:schemeClr val="tx1"/>
                </a:solidFill>
                <a:latin typeface="Meiryo UI" panose="020B0604030504040204" pitchFamily="50" charset="-128"/>
                <a:ea typeface="Meiryo UI" panose="020B0604030504040204" pitchFamily="50" charset="-128"/>
              </a:rPr>
              <a:t>病状の悪化（幻覚・妄想、不眠・興奮などが激しくなる、表情が険しくなる</a:t>
            </a:r>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a:t>
            </a:r>
          </a:p>
          <a:p>
            <a:pPr marL="609750" lvl="1" indent="-285750">
              <a:buFont typeface="Wingdings" panose="05000000000000000000" pitchFamily="2" charset="2"/>
              <a:buChar char="ü"/>
            </a:pPr>
            <a:r>
              <a:rPr lang="ja-JP" altLang="en-US" sz="1400" dirty="0">
                <a:solidFill>
                  <a:schemeClr val="tx1"/>
                </a:solidFill>
                <a:latin typeface="Meiryo UI" panose="020B0604030504040204" pitchFamily="50" charset="-128"/>
                <a:ea typeface="Meiryo UI" panose="020B0604030504040204" pitchFamily="50" charset="-128"/>
              </a:rPr>
              <a:t>他者・周囲からの情報</a:t>
            </a:r>
          </a:p>
          <a:p>
            <a:pPr marL="609750" lvl="1" indent="-285750">
              <a:buFont typeface="Wingdings" panose="05000000000000000000" pitchFamily="2" charset="2"/>
              <a:buChar char="ü"/>
            </a:pPr>
            <a:r>
              <a:rPr lang="ja-JP" altLang="en-US" sz="1400" dirty="0">
                <a:solidFill>
                  <a:schemeClr val="tx1"/>
                </a:solidFill>
                <a:latin typeface="Meiryo UI" panose="020B0604030504040204" pitchFamily="50" charset="-128"/>
                <a:ea typeface="Meiryo UI" panose="020B0604030504040204" pitchFamily="50" charset="-128"/>
              </a:rPr>
              <a:t>環境整備の時などに隠してあった薬を発見する</a:t>
            </a:r>
          </a:p>
          <a:p>
            <a:pPr marL="609750" lvl="1" indent="-285750">
              <a:buFont typeface="Wingdings" panose="05000000000000000000" pitchFamily="2" charset="2"/>
              <a:buChar char="ü"/>
            </a:pPr>
            <a:r>
              <a:rPr lang="ja-JP" altLang="en-US" sz="1400" dirty="0">
                <a:solidFill>
                  <a:schemeClr val="tx1"/>
                </a:solidFill>
                <a:latin typeface="Meiryo UI" panose="020B0604030504040204" pitchFamily="50" charset="-128"/>
                <a:ea typeface="Meiryo UI" panose="020B0604030504040204" pitchFamily="50" charset="-128"/>
              </a:rPr>
              <a:t>服薬行動の不自然さ</a:t>
            </a:r>
          </a:p>
        </p:txBody>
      </p:sp>
      <p:sp>
        <p:nvSpPr>
          <p:cNvPr id="16" name="フローチャート: 他ページ結合子 15">
            <a:extLst>
              <a:ext uri="{FF2B5EF4-FFF2-40B4-BE49-F238E27FC236}">
                <a16:creationId xmlns:a16="http://schemas.microsoft.com/office/drawing/2014/main" id="{E2530DCA-6A0A-414F-9CAA-C4D11DC7F392}"/>
              </a:ext>
            </a:extLst>
          </p:cNvPr>
          <p:cNvSpPr/>
          <p:nvPr/>
        </p:nvSpPr>
        <p:spPr>
          <a:xfrm>
            <a:off x="520322" y="4284769"/>
            <a:ext cx="1148316" cy="1986518"/>
          </a:xfrm>
          <a:prstGeom prst="flowChartOffpage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拒薬時の</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400" dirty="0">
                <a:solidFill>
                  <a:schemeClr val="tx1"/>
                </a:solidFill>
                <a:latin typeface="Meiryo UI" panose="020B0604030504040204" pitchFamily="50" charset="-128"/>
                <a:ea typeface="Meiryo UI" panose="020B0604030504040204" pitchFamily="50" charset="-128"/>
              </a:rPr>
              <a:t>対応</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533A49F9-9591-4BF6-A649-25247ECEBD41}"/>
              </a:ext>
            </a:extLst>
          </p:cNvPr>
          <p:cNvSpPr/>
          <p:nvPr/>
        </p:nvSpPr>
        <p:spPr>
          <a:xfrm>
            <a:off x="1708009" y="4284769"/>
            <a:ext cx="6777928" cy="2071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u="sng" dirty="0">
                <a:solidFill>
                  <a:schemeClr val="tx1"/>
                </a:solidFill>
                <a:latin typeface="Meiryo UI" panose="020B0604030504040204" pitchFamily="50" charset="-128"/>
                <a:ea typeface="Meiryo UI" panose="020B0604030504040204" pitchFamily="50" charset="-128"/>
              </a:rPr>
              <a:t>拒薬がある際は状態悪化時ととらえ、速やかに医療機関に連絡して相談するようにしてください</a:t>
            </a:r>
            <a:r>
              <a:rPr lang="ja-JP" altLang="en-US" sz="1400" dirty="0">
                <a:solidFill>
                  <a:schemeClr val="tx1"/>
                </a:solidFill>
                <a:latin typeface="Meiryo UI" panose="020B0604030504040204" pitchFamily="50" charset="-128"/>
                <a:ea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（直ちに治療内容の再検討が必要で、入院治療が必要となる場合も少なくありません）</a:t>
            </a: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状況によっては、以下の対応などが有効な場合もありますが、深入りはせず、速やかに医療機関に連絡して相談してください。</a:t>
            </a:r>
          </a:p>
          <a:p>
            <a:pPr marL="609750" lvl="1" indent="-285750">
              <a:buFont typeface="Wingdings" panose="05000000000000000000" pitchFamily="2" charset="2"/>
              <a:buChar char="ü"/>
            </a:pPr>
            <a:r>
              <a:rPr lang="ja-JP" altLang="en-US" sz="1400" dirty="0">
                <a:solidFill>
                  <a:schemeClr val="tx1"/>
                </a:solidFill>
                <a:latin typeface="Meiryo UI" panose="020B0604030504040204" pitchFamily="50" charset="-128"/>
                <a:ea typeface="Meiryo UI" panose="020B0604030504040204" pitchFamily="50" charset="-128"/>
              </a:rPr>
              <a:t>拒薬を非難しない。</a:t>
            </a:r>
          </a:p>
          <a:p>
            <a:pPr marL="609750" lvl="1" indent="-285750">
              <a:buFont typeface="Wingdings" panose="05000000000000000000" pitchFamily="2" charset="2"/>
              <a:buChar char="ü"/>
            </a:pPr>
            <a:r>
              <a:rPr lang="ja-JP" altLang="en-US" sz="1400" dirty="0">
                <a:solidFill>
                  <a:schemeClr val="tx1"/>
                </a:solidFill>
                <a:latin typeface="Meiryo UI" panose="020B0604030504040204" pitchFamily="50" charset="-128"/>
                <a:ea typeface="Meiryo UI" panose="020B0604030504040204" pitchFamily="50" charset="-128"/>
              </a:rPr>
              <a:t>できれば理由を確かめる。（詰問するのではなく、ご本人が自分で話すのを待つ）</a:t>
            </a:r>
          </a:p>
          <a:p>
            <a:pPr marL="609750" lvl="1" indent="-285750">
              <a:buFont typeface="Wingdings" panose="05000000000000000000" pitchFamily="2" charset="2"/>
              <a:buChar char="ü"/>
            </a:pPr>
            <a:r>
              <a:rPr lang="ja-JP" altLang="en-US" sz="1400" dirty="0">
                <a:solidFill>
                  <a:schemeClr val="tx1"/>
                </a:solidFill>
                <a:latin typeface="Meiryo UI" panose="020B0604030504040204" pitchFamily="50" charset="-128"/>
                <a:ea typeface="Meiryo UI" panose="020B0604030504040204" pitchFamily="50" charset="-128"/>
              </a:rPr>
              <a:t>再度、服薬の必要性や薬の安全性をわかるように説明する。</a:t>
            </a:r>
          </a:p>
          <a:p>
            <a:pPr marL="609750" lvl="1" indent="-285750">
              <a:buFont typeface="Wingdings" panose="05000000000000000000" pitchFamily="2" charset="2"/>
              <a:buChar char="ü"/>
            </a:pPr>
            <a:r>
              <a:rPr lang="ja-JP" altLang="en-US" sz="1400" dirty="0">
                <a:solidFill>
                  <a:schemeClr val="tx1"/>
                </a:solidFill>
                <a:latin typeface="Meiryo UI" panose="020B0604030504040204" pitchFamily="50" charset="-128"/>
                <a:ea typeface="Meiryo UI" panose="020B0604030504040204" pitchFamily="50" charset="-128"/>
              </a:rPr>
              <a:t>ご本人の状態が変わるのを待ち、再度勧める。</a:t>
            </a:r>
          </a:p>
          <a:p>
            <a:pPr marL="609750" lvl="1" indent="-285750">
              <a:buFont typeface="Wingdings" panose="05000000000000000000" pitchFamily="2" charset="2"/>
              <a:buChar char="ü"/>
            </a:pPr>
            <a:r>
              <a:rPr lang="ja-JP" altLang="en-US" sz="1400" dirty="0">
                <a:solidFill>
                  <a:schemeClr val="tx1"/>
                </a:solidFill>
                <a:latin typeface="Meiryo UI" panose="020B0604030504040204" pitchFamily="50" charset="-128"/>
                <a:ea typeface="Meiryo UI" panose="020B0604030504040204" pitchFamily="50" charset="-128"/>
              </a:rPr>
              <a:t>服薬を勧める人、服薬時間や剤型の変更を検討する。</a:t>
            </a:r>
          </a:p>
        </p:txBody>
      </p:sp>
    </p:spTree>
    <p:extLst>
      <p:ext uri="{BB962C8B-B14F-4D97-AF65-F5344CB8AC3E}">
        <p14:creationId xmlns:p14="http://schemas.microsoft.com/office/powerpoint/2010/main" val="5889150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63</a:t>
            </a:fld>
            <a:endParaRPr kumimoji="1" lang="ja-JP" altLang="en-US"/>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9"/>
            <a:ext cx="7886700" cy="36279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p"/>
              <a:defRPr/>
            </a:pPr>
            <a:r>
              <a:rPr lang="ja-JP" altLang="en-US" sz="1400" b="1" dirty="0">
                <a:latin typeface="Meiryo UI" panose="020B0604030504040204" pitchFamily="50" charset="-128"/>
                <a:ea typeface="Meiryo UI" panose="020B0604030504040204" pitchFamily="50" charset="-128"/>
              </a:rPr>
              <a:t>コミュニケーション技術</a:t>
            </a:r>
            <a:endParaRPr lang="en-US" altLang="ja-JP" sz="1400" b="1" dirty="0">
              <a:latin typeface="Meiryo UI" panose="020B0604030504040204" pitchFamily="50" charset="-128"/>
              <a:ea typeface="Meiryo UI" panose="020B0604030504040204" pitchFamily="50" charset="-128"/>
            </a:endParaRPr>
          </a:p>
          <a:p>
            <a:pPr>
              <a:defRPr/>
            </a:pPr>
            <a:r>
              <a:rPr lang="ja-JP" altLang="en-US" sz="1400" dirty="0">
                <a:latin typeface="Meiryo UI" panose="020B0604030504040204" pitchFamily="50" charset="-128"/>
                <a:ea typeface="Meiryo UI" panose="020B0604030504040204" pitchFamily="50" charset="-128"/>
              </a:rPr>
              <a:t>統合失調症の方とのコミュニケーションにおいては、疾患による特性に配慮して、差別的な対応とならないよう、適切なコミュニケーションを心がけることが重要です。</a:t>
            </a:r>
            <a:endParaRPr lang="en-US" altLang="ja-JP" sz="1400" dirty="0">
              <a:latin typeface="Meiryo UI" panose="020B0604030504040204" pitchFamily="50" charset="-128"/>
              <a:ea typeface="Meiryo UI" panose="020B0604030504040204" pitchFamily="50" charset="-128"/>
            </a:endParaRPr>
          </a:p>
          <a:p>
            <a:pPr>
              <a:defRPr/>
            </a:pPr>
            <a:r>
              <a:rPr lang="ja-JP" altLang="en-US" sz="1400" dirty="0">
                <a:latin typeface="Meiryo UI" panose="020B0604030504040204" pitchFamily="50" charset="-128"/>
                <a:ea typeface="Meiryo UI" panose="020B0604030504040204" pitchFamily="50" charset="-128"/>
              </a:rPr>
              <a:t>特に気を付けるべき基本的な事項として以下が挙げられます。</a:t>
            </a:r>
            <a:endParaRPr lang="en-US" altLang="ja-JP" sz="1400" dirty="0">
              <a:latin typeface="Meiryo UI" panose="020B0604030504040204" pitchFamily="50" charset="-128"/>
              <a:ea typeface="Meiryo UI" panose="020B0604030504040204" pitchFamily="50" charset="-128"/>
            </a:endParaRPr>
          </a:p>
          <a:p>
            <a:pPr marL="609750" lvl="1" indent="-285750" defTabSz="45720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ご本人の話は遮らず、傾聴し共感する意識を持つ。</a:t>
            </a:r>
          </a:p>
          <a:p>
            <a:pPr marL="609750" lvl="1" indent="-285750" defTabSz="45720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幻覚・妄想などの内容を頭から否定したり、無理に訂正しない。</a:t>
            </a:r>
          </a:p>
          <a:p>
            <a:pPr marL="609750" lvl="1" indent="-285750" defTabSz="45720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バカにしたり、子供扱いしない。</a:t>
            </a:r>
          </a:p>
          <a:p>
            <a:pPr marL="609750" lvl="1" indent="-285750" defTabSz="45720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こちらから伝えたいことは、簡潔に、わかりやすく、はっきりと。</a:t>
            </a:r>
          </a:p>
          <a:p>
            <a:pPr marL="609750" lvl="1" indent="-285750" defTabSz="45720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ご本人に巻き込まれて一緒に興奮しないように。焦らず慌てず。</a:t>
            </a:r>
          </a:p>
          <a:p>
            <a:pPr marL="609750" lvl="1" indent="-285750" defTabSz="45720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過干渉にならないように。</a:t>
            </a:r>
          </a:p>
          <a:p>
            <a:pPr marL="609750" lvl="1" indent="-285750" defTabSz="45720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先入観を持たないように。</a:t>
            </a:r>
          </a:p>
          <a:p>
            <a:pPr marL="609750" lvl="1" indent="-285750" defTabSz="45720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家族がいる人は、家族との関係性にも着目する。</a:t>
            </a:r>
          </a:p>
          <a:p>
            <a:pPr marL="609750" lvl="1" indent="-285750" defTabSz="45720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「何かいつもと違うこと」があれば、速やかに医療機関（主治医）に連絡して相談すること（</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pPr marL="0" indent="0">
              <a:buNone/>
              <a:defRPr/>
            </a:pPr>
            <a:endParaRPr lang="en-US" altLang="ja-JP" sz="1400" dirty="0">
              <a:latin typeface="Meiryo UI" panose="020B0604030504040204" pitchFamily="50" charset="-128"/>
              <a:ea typeface="Meiryo UI" panose="020B0604030504040204" pitchFamily="50" charset="-128"/>
            </a:endParaRPr>
          </a:p>
          <a:p>
            <a:pPr marL="0" indent="0">
              <a:buNone/>
              <a:defRPr/>
            </a:pPr>
            <a:endParaRPr lang="en-US" altLang="ja-JP" sz="1400" dirty="0">
              <a:latin typeface="Meiryo UI" panose="020B0604030504040204" pitchFamily="50" charset="-128"/>
              <a:ea typeface="Meiryo UI" panose="020B0604030504040204" pitchFamily="50" charset="-128"/>
            </a:endParaRPr>
          </a:p>
          <a:p>
            <a:pPr marL="324000" lvl="1" indent="0" defTabSz="457200">
              <a:buNone/>
            </a:pPr>
            <a:endParaRPr lang="en-US" altLang="ja-JP" sz="1400" dirty="0">
              <a:latin typeface="Meiryo UI" panose="020B0604030504040204" pitchFamily="50" charset="-128"/>
              <a:ea typeface="Meiryo UI" panose="020B0604030504040204" pitchFamily="50" charset="-128"/>
            </a:endParaRPr>
          </a:p>
          <a:p>
            <a:pPr marL="324000" lvl="1" indent="0" defTabSz="457200">
              <a:buNone/>
            </a:pPr>
            <a:endParaRPr lang="en-US" altLang="ja-JP" sz="1400" dirty="0">
              <a:latin typeface="Meiryo UI" panose="020B0604030504040204" pitchFamily="50" charset="-128"/>
              <a:ea typeface="Meiryo UI" panose="020B0604030504040204" pitchFamily="50" charset="-128"/>
            </a:endParaRPr>
          </a:p>
        </p:txBody>
      </p:sp>
      <p:sp>
        <p:nvSpPr>
          <p:cNvPr id="8" name="タイトル 1">
            <a:extLst>
              <a:ext uri="{FF2B5EF4-FFF2-40B4-BE49-F238E27FC236}">
                <a16:creationId xmlns:a16="http://schemas.microsoft.com/office/drawing/2014/main" id="{2BDC436B-37BE-4146-8ACB-D804E4A3271D}"/>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２）主な精神疾患の理解と支援のポイント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統合失調症</a:t>
            </a:r>
            <a:endParaRPr lang="zh-TW" altLang="en-US" sz="2400" dirty="0">
              <a:latin typeface="Meiryo UI" panose="020B0604030504040204" pitchFamily="50" charset="-128"/>
              <a:ea typeface="Meiryo UI" panose="020B0604030504040204" pitchFamily="50" charset="-128"/>
            </a:endParaRPr>
          </a:p>
        </p:txBody>
      </p:sp>
      <p:sp>
        <p:nvSpPr>
          <p:cNvPr id="12" name="コンテンツ プレースホルダー 2">
            <a:extLst>
              <a:ext uri="{FF2B5EF4-FFF2-40B4-BE49-F238E27FC236}">
                <a16:creationId xmlns:a16="http://schemas.microsoft.com/office/drawing/2014/main" id="{8499BF93-A6FD-4E44-A34E-16BC402AABCA}"/>
              </a:ext>
            </a:extLst>
          </p:cNvPr>
          <p:cNvSpPr txBox="1">
            <a:spLocks/>
          </p:cNvSpPr>
          <p:nvPr/>
        </p:nvSpPr>
        <p:spPr>
          <a:xfrm>
            <a:off x="628650" y="4756826"/>
            <a:ext cx="7886700" cy="8196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統合失調症の方に限らず、精神障害がある方の支援において、服薬管理が不十分である場合や生活リズムが崩れている場合等には、</a:t>
            </a:r>
            <a:r>
              <a:rPr lang="ja-JP" altLang="en-US" sz="1400" u="sng" dirty="0">
                <a:latin typeface="Meiryo UI" panose="020B0604030504040204" pitchFamily="50" charset="-128"/>
                <a:ea typeface="Meiryo UI" panose="020B0604030504040204" pitchFamily="50" charset="-128"/>
              </a:rPr>
              <a:t>予めご本人の同意を得て</a:t>
            </a:r>
            <a:r>
              <a:rPr lang="ja-JP" altLang="en-US" sz="1400" dirty="0">
                <a:latin typeface="Meiryo UI" panose="020B0604030504040204" pitchFamily="50" charset="-128"/>
                <a:ea typeface="Meiryo UI" panose="020B0604030504040204" pitchFamily="50" charset="-128"/>
              </a:rPr>
              <a:t>、必要な情報を医療機関へ提供することが重要です。</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555356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6B0D04-47BF-4391-9618-4DA5AC30D698}"/>
              </a:ext>
            </a:extLst>
          </p:cNvPr>
          <p:cNvSpPr/>
          <p:nvPr/>
        </p:nvSpPr>
        <p:spPr>
          <a:xfrm>
            <a:off x="1657368" y="4252964"/>
            <a:ext cx="6857982" cy="2251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300" dirty="0">
                <a:solidFill>
                  <a:schemeClr val="tx1"/>
                </a:solidFill>
                <a:latin typeface="Meiryo UI" panose="020B0604030504040204" pitchFamily="50" charset="-128"/>
                <a:ea typeface="Meiryo UI" panose="020B0604030504040204" pitchFamily="50" charset="-128"/>
              </a:rPr>
              <a:t>基本症状は、「抑うつ気分」と「興味・喜びの喪失」で、これらに加えて、さまざまな精神症状や身体的不調などが現れる。</a:t>
            </a: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300" dirty="0">
                <a:solidFill>
                  <a:schemeClr val="tx1"/>
                </a:solidFill>
                <a:latin typeface="Meiryo UI" panose="020B0604030504040204" pitchFamily="50" charset="-128"/>
                <a:ea typeface="Meiryo UI" panose="020B0604030504040204" pitchFamily="50" charset="-128"/>
              </a:rPr>
              <a:t>具体的な症状については次のチェックリストが参考になる。</a:t>
            </a: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endParaRPr lang="en-US" altLang="ja-JP" sz="1300"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64</a:t>
            </a:fld>
            <a:endParaRPr kumimoji="1" lang="ja-JP" altLang="en-US"/>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8"/>
            <a:ext cx="7886700" cy="5592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気分障害は、気分と意欲が障害される、躁状態とうつ状態という両極端の状態が現れる精神疾患です。</a:t>
            </a:r>
            <a:br>
              <a:rPr lang="en-US" altLang="ja-JP"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うつ状態のみが現れる</a:t>
            </a:r>
            <a:r>
              <a:rPr lang="ja-JP" altLang="en-US" sz="1400" b="1" dirty="0">
                <a:latin typeface="Meiryo UI" panose="020B0604030504040204" pitchFamily="50" charset="-128"/>
                <a:ea typeface="Meiryo UI" panose="020B0604030504040204" pitchFamily="50" charset="-128"/>
              </a:rPr>
              <a:t>うつ病</a:t>
            </a:r>
            <a:r>
              <a:rPr lang="ja-JP" altLang="en-US" sz="1400" dirty="0">
                <a:latin typeface="Meiryo UI" panose="020B0604030504040204" pitchFamily="50" charset="-128"/>
                <a:ea typeface="Meiryo UI" panose="020B0604030504040204" pitchFamily="50" charset="-128"/>
              </a:rPr>
              <a:t>と、躁状態とうつ状態の双方が現れる</a:t>
            </a:r>
            <a:r>
              <a:rPr lang="ja-JP" altLang="en-US" sz="1400" b="1">
                <a:latin typeface="Meiryo UI" panose="020B0604030504040204" pitchFamily="50" charset="-128"/>
                <a:ea typeface="Meiryo UI" panose="020B0604030504040204" pitchFamily="50" charset="-128"/>
              </a:rPr>
              <a:t>躁うつ病（双極性</a:t>
            </a:r>
            <a:r>
              <a:rPr lang="ja-JP" altLang="en-US" sz="1400" b="1" dirty="0">
                <a:latin typeface="Meiryo UI" panose="020B0604030504040204" pitchFamily="50" charset="-128"/>
                <a:ea typeface="Meiryo UI" panose="020B0604030504040204" pitchFamily="50" charset="-128"/>
              </a:rPr>
              <a:t>障害）</a:t>
            </a:r>
            <a:r>
              <a:rPr lang="ja-JP" altLang="en-US" sz="1400" dirty="0">
                <a:latin typeface="Meiryo UI" panose="020B0604030504040204" pitchFamily="50" charset="-128"/>
                <a:ea typeface="Meiryo UI" panose="020B0604030504040204" pitchFamily="50" charset="-128"/>
              </a:rPr>
              <a:t>とに大きく２分されます。うつ病の概要は以下のとおりです。</a:t>
            </a:r>
            <a:endParaRPr lang="en-US" altLang="ja-JP" sz="1400" dirty="0">
              <a:latin typeface="Meiryo UI" panose="020B0604030504040204" pitchFamily="50" charset="-128"/>
              <a:ea typeface="Meiryo UI" panose="020B0604030504040204" pitchFamily="50" charset="-128"/>
            </a:endParaRPr>
          </a:p>
        </p:txBody>
      </p:sp>
      <p:sp>
        <p:nvSpPr>
          <p:cNvPr id="11" name="タイトル 1">
            <a:extLst>
              <a:ext uri="{FF2B5EF4-FFF2-40B4-BE49-F238E27FC236}">
                <a16:creationId xmlns:a16="http://schemas.microsoft.com/office/drawing/2014/main" id="{AD942B60-4258-467D-A7D0-AFADAA37F867}"/>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２）主な精神疾患の理解と支援のポイント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気分障害</a:t>
            </a:r>
            <a:endParaRPr lang="zh-TW" altLang="en-US" sz="2400"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E47EBC4F-AA32-461E-85B0-33255F575C4E}"/>
              </a:ext>
            </a:extLst>
          </p:cNvPr>
          <p:cNvSpPr/>
          <p:nvPr/>
        </p:nvSpPr>
        <p:spPr>
          <a:xfrm>
            <a:off x="591582" y="2126792"/>
            <a:ext cx="1000563" cy="108701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誘因・原因</a:t>
            </a:r>
          </a:p>
        </p:txBody>
      </p:sp>
      <p:sp>
        <p:nvSpPr>
          <p:cNvPr id="13" name="正方形/長方形 12">
            <a:extLst>
              <a:ext uri="{FF2B5EF4-FFF2-40B4-BE49-F238E27FC236}">
                <a16:creationId xmlns:a16="http://schemas.microsoft.com/office/drawing/2014/main" id="{1288D245-5500-4DB7-BDD4-31E4EFC96658}"/>
              </a:ext>
            </a:extLst>
          </p:cNvPr>
          <p:cNvSpPr/>
          <p:nvPr/>
        </p:nvSpPr>
        <p:spPr>
          <a:xfrm>
            <a:off x="1643290" y="2198663"/>
            <a:ext cx="6909128" cy="998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発症の原因は正確にはわかっていないが、感情や意欲を司る脳の働きに何らかの不調が生じているものと考えら</a:t>
            </a:r>
            <a:r>
              <a:rPr lang="ja-JP" altLang="en-US" sz="1400" dirty="0">
                <a:solidFill>
                  <a:schemeClr val="tx1"/>
                </a:solidFill>
                <a:latin typeface="Meiryo UI" panose="020B0604030504040204" pitchFamily="50" charset="-128"/>
                <a:ea typeface="Meiryo UI" panose="020B0604030504040204" pitchFamily="50" charset="-128"/>
              </a:rPr>
              <a:t>れている。</a:t>
            </a: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背景として精神的ストレスや身体的ストレスなどが指摘されることが多いが、辛い体験などのみならず、結婚や進学、就職、引越しなどといった嬉しい出来事の後にも発症することもある。</a:t>
            </a:r>
            <a:r>
              <a:rPr lang="ja-JP" altLang="en-US" sz="1400" b="0" i="0" dirty="0">
                <a:solidFill>
                  <a:schemeClr val="tx1"/>
                </a:solidFill>
                <a:effectLst/>
                <a:latin typeface="メイリオ" panose="020B0604030504040204" pitchFamily="50" charset="-128"/>
                <a:ea typeface="メイリオ" panose="020B0604030504040204" pitchFamily="50" charset="-128"/>
              </a:rPr>
              <a:t>なお、体の病気や内科治療薬が原因となってうつ状態が生じることもある。</a:t>
            </a:r>
            <a:endParaRPr lang="en-US" altLang="ja-JP" sz="1400" b="0" i="0" u="none" strike="noStrike" baseline="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47C201BC-CBDA-4156-B63D-7A630CFE6286}"/>
              </a:ext>
            </a:extLst>
          </p:cNvPr>
          <p:cNvSpPr/>
          <p:nvPr/>
        </p:nvSpPr>
        <p:spPr>
          <a:xfrm>
            <a:off x="591582" y="3269329"/>
            <a:ext cx="1000563" cy="36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頻度</a:t>
            </a:r>
          </a:p>
        </p:txBody>
      </p:sp>
      <p:sp>
        <p:nvSpPr>
          <p:cNvPr id="15" name="正方形/長方形 14">
            <a:extLst>
              <a:ext uri="{FF2B5EF4-FFF2-40B4-BE49-F238E27FC236}">
                <a16:creationId xmlns:a16="http://schemas.microsoft.com/office/drawing/2014/main" id="{050C2A78-6D0B-43AF-9237-B962015673ED}"/>
              </a:ext>
            </a:extLst>
          </p:cNvPr>
          <p:cNvSpPr/>
          <p:nvPr/>
        </p:nvSpPr>
        <p:spPr>
          <a:xfrm>
            <a:off x="1657368" y="3269328"/>
            <a:ext cx="6648382"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100</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人に約</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6</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人が生涯のうちにうつ病を経験しているという調査結果があり、男性よりも女性の方が</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1.6</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倍程度多い。</a:t>
            </a:r>
          </a:p>
        </p:txBody>
      </p:sp>
      <p:sp>
        <p:nvSpPr>
          <p:cNvPr id="16" name="正方形/長方形 15">
            <a:extLst>
              <a:ext uri="{FF2B5EF4-FFF2-40B4-BE49-F238E27FC236}">
                <a16:creationId xmlns:a16="http://schemas.microsoft.com/office/drawing/2014/main" id="{932401D2-8DBE-47D9-A60D-1DE2A6F11C0D}"/>
              </a:ext>
            </a:extLst>
          </p:cNvPr>
          <p:cNvSpPr/>
          <p:nvPr/>
        </p:nvSpPr>
        <p:spPr>
          <a:xfrm>
            <a:off x="591582" y="3697809"/>
            <a:ext cx="1000563" cy="36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好発年齢</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5634DD7B-7218-401F-B68D-76221E8F2512}"/>
              </a:ext>
            </a:extLst>
          </p:cNvPr>
          <p:cNvSpPr/>
          <p:nvPr/>
        </p:nvSpPr>
        <p:spPr>
          <a:xfrm>
            <a:off x="1643290" y="3697809"/>
            <a:ext cx="6648382"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発病年齢の平均は約</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40</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歳。</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30</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代～</a:t>
            </a:r>
            <a:r>
              <a:rPr lang="en-US" altLang="ja-JP" sz="1400" dirty="0">
                <a:solidFill>
                  <a:schemeClr val="tx1"/>
                </a:solidFill>
                <a:latin typeface="Meiryo UI" panose="020B0604030504040204" pitchFamily="50" charset="-128"/>
                <a:ea typeface="Meiryo UI" panose="020B0604030504040204" pitchFamily="50" charset="-128"/>
              </a:rPr>
              <a:t>60</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代での発症が</a:t>
            </a:r>
            <a:r>
              <a:rPr lang="ja-JP" altLang="en-US" sz="1400" dirty="0">
                <a:solidFill>
                  <a:schemeClr val="tx1"/>
                </a:solidFill>
                <a:latin typeface="Meiryo UI" panose="020B0604030504040204" pitchFamily="50" charset="-128"/>
                <a:ea typeface="Meiryo UI" panose="020B0604030504040204" pitchFamily="50" charset="-128"/>
              </a:rPr>
              <a:t>多い。</a:t>
            </a:r>
            <a:endParaRPr lang="ja-JP" altLang="en-US" sz="1400" b="0" i="0" u="none" strike="noStrike" baseline="0" dirty="0">
              <a:solidFill>
                <a:schemeClr val="tx1"/>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1A28A39C-DAF8-48B3-8E92-C4C36CB867D7}"/>
              </a:ext>
            </a:extLst>
          </p:cNvPr>
          <p:cNvSpPr/>
          <p:nvPr/>
        </p:nvSpPr>
        <p:spPr>
          <a:xfrm>
            <a:off x="591581" y="1718834"/>
            <a:ext cx="7714168" cy="28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うつ病の概要</a:t>
            </a:r>
          </a:p>
        </p:txBody>
      </p:sp>
      <p:cxnSp>
        <p:nvCxnSpPr>
          <p:cNvPr id="22" name="直線コネクタ 21">
            <a:extLst>
              <a:ext uri="{FF2B5EF4-FFF2-40B4-BE49-F238E27FC236}">
                <a16:creationId xmlns:a16="http://schemas.microsoft.com/office/drawing/2014/main" id="{DEF42259-B1F8-4654-9B1F-93B86456DE91}"/>
              </a:ext>
            </a:extLst>
          </p:cNvPr>
          <p:cNvCxnSpPr>
            <a:cxnSpLocks/>
          </p:cNvCxnSpPr>
          <p:nvPr/>
        </p:nvCxnSpPr>
        <p:spPr>
          <a:xfrm flipV="1">
            <a:off x="591580" y="2026087"/>
            <a:ext cx="7714169" cy="326"/>
          </a:xfrm>
          <a:prstGeom prst="line">
            <a:avLst/>
          </a:prstGeom>
        </p:spPr>
        <p:style>
          <a:lnRef idx="1">
            <a:schemeClr val="dk1"/>
          </a:lnRef>
          <a:fillRef idx="0">
            <a:schemeClr val="dk1"/>
          </a:fillRef>
          <a:effectRef idx="0">
            <a:schemeClr val="dk1"/>
          </a:effectRef>
          <a:fontRef idx="minor">
            <a:schemeClr val="tx1"/>
          </a:fontRef>
        </p:style>
      </p:cxnSp>
      <p:sp>
        <p:nvSpPr>
          <p:cNvPr id="24" name="正方形/長方形 23">
            <a:extLst>
              <a:ext uri="{FF2B5EF4-FFF2-40B4-BE49-F238E27FC236}">
                <a16:creationId xmlns:a16="http://schemas.microsoft.com/office/drawing/2014/main" id="{517BA696-BBA3-4F8C-A0B0-ACA79296387E}"/>
              </a:ext>
            </a:extLst>
          </p:cNvPr>
          <p:cNvSpPr/>
          <p:nvPr/>
        </p:nvSpPr>
        <p:spPr>
          <a:xfrm>
            <a:off x="591582" y="4113007"/>
            <a:ext cx="1000563" cy="246854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症状</a:t>
            </a:r>
          </a:p>
        </p:txBody>
      </p:sp>
      <p:sp>
        <p:nvSpPr>
          <p:cNvPr id="2" name="正方形/長方形 1">
            <a:extLst>
              <a:ext uri="{FF2B5EF4-FFF2-40B4-BE49-F238E27FC236}">
                <a16:creationId xmlns:a16="http://schemas.microsoft.com/office/drawing/2014/main" id="{CD0E2D27-063E-4FFA-8B48-8B0553A8E7EF}"/>
              </a:ext>
            </a:extLst>
          </p:cNvPr>
          <p:cNvSpPr/>
          <p:nvPr/>
        </p:nvSpPr>
        <p:spPr>
          <a:xfrm>
            <a:off x="1905813" y="4751192"/>
            <a:ext cx="3853637" cy="17481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sz="900" b="0" i="0" u="none" strike="noStrike" baseline="0" dirty="0">
                <a:solidFill>
                  <a:schemeClr val="tx1"/>
                </a:solidFill>
                <a:latin typeface="Meiryo UI" panose="020B0604030504040204" pitchFamily="50" charset="-128"/>
                <a:ea typeface="Meiryo UI" panose="020B0604030504040204" pitchFamily="50" charset="-128"/>
              </a:rPr>
              <a:t>[</a:t>
            </a:r>
            <a:r>
              <a:rPr lang="ja-JP" altLang="en-US" sz="900" b="0" i="0" u="none" strike="noStrike" baseline="0" dirty="0">
                <a:solidFill>
                  <a:schemeClr val="tx1"/>
                </a:solidFill>
                <a:latin typeface="Meiryo UI" panose="020B0604030504040204" pitchFamily="50" charset="-128"/>
                <a:ea typeface="Meiryo UI" panose="020B0604030504040204" pitchFamily="50" charset="-128"/>
              </a:rPr>
              <a:t>必須症状</a:t>
            </a:r>
            <a:r>
              <a:rPr lang="en-US" altLang="ja-JP" sz="900" b="0" i="0" u="none" strike="noStrike" baseline="0" dirty="0">
                <a:solidFill>
                  <a:schemeClr val="tx1"/>
                </a:solidFill>
                <a:latin typeface="Meiryo UI" panose="020B0604030504040204" pitchFamily="50" charset="-128"/>
                <a:ea typeface="Meiryo UI" panose="020B0604030504040204" pitchFamily="50" charset="-128"/>
              </a:rPr>
              <a:t>] </a:t>
            </a:r>
            <a:r>
              <a:rPr lang="ja-JP" altLang="en-US" sz="900" b="0" i="0" u="none" strike="noStrike" baseline="0" dirty="0">
                <a:solidFill>
                  <a:schemeClr val="tx1"/>
                </a:solidFill>
                <a:latin typeface="Meiryo UI" panose="020B0604030504040204" pitchFamily="50" charset="-128"/>
                <a:ea typeface="Meiryo UI" panose="020B0604030504040204" pitchFamily="50" charset="-128"/>
              </a:rPr>
              <a:t>２週間以上、次の状態が続く。</a:t>
            </a:r>
          </a:p>
          <a:p>
            <a:pPr algn="l"/>
            <a:r>
              <a:rPr lang="ja-JP" altLang="en-US" sz="900" b="0" i="0" u="none" strike="noStrike" baseline="0" dirty="0">
                <a:solidFill>
                  <a:schemeClr val="tx1"/>
                </a:solidFill>
                <a:latin typeface="Meiryo UI" panose="020B0604030504040204" pitchFamily="50" charset="-128"/>
                <a:ea typeface="Meiryo UI" panose="020B0604030504040204" pitchFamily="50" charset="-128"/>
              </a:rPr>
              <a:t>□ほとんど毎日憂うつ。</a:t>
            </a:r>
          </a:p>
          <a:p>
            <a:pPr algn="l"/>
            <a:r>
              <a:rPr lang="ja-JP" altLang="en-US" sz="900" b="0" i="0" u="none" strike="noStrike" baseline="0" dirty="0">
                <a:solidFill>
                  <a:schemeClr val="tx1"/>
                </a:solidFill>
                <a:latin typeface="Meiryo UI" panose="020B0604030504040204" pitchFamily="50" charset="-128"/>
                <a:ea typeface="Meiryo UI" panose="020B0604030504040204" pitchFamily="50" charset="-128"/>
              </a:rPr>
              <a:t>□以前は楽しめたことにも興味が薄れ、喜びを感じない。</a:t>
            </a:r>
            <a:endParaRPr lang="en-US" altLang="ja-JP" sz="900" b="0" i="0" u="none" strike="noStrike" baseline="0" dirty="0">
              <a:solidFill>
                <a:schemeClr val="tx1"/>
              </a:solidFill>
              <a:latin typeface="Meiryo UI" panose="020B0604030504040204" pitchFamily="50" charset="-128"/>
              <a:ea typeface="Meiryo UI" panose="020B0604030504040204" pitchFamily="50" charset="-128"/>
            </a:endParaRPr>
          </a:p>
          <a:p>
            <a:pPr algn="l"/>
            <a:endParaRPr lang="en-US" altLang="ja-JP" sz="900" b="0" i="0" u="none" strike="noStrike" baseline="0" dirty="0">
              <a:solidFill>
                <a:schemeClr val="tx1"/>
              </a:solidFill>
              <a:latin typeface="Meiryo UI" panose="020B0604030504040204" pitchFamily="50" charset="-128"/>
              <a:ea typeface="Meiryo UI" panose="020B0604030504040204" pitchFamily="50" charset="-128"/>
            </a:endParaRPr>
          </a:p>
          <a:p>
            <a:pPr algn="l"/>
            <a:r>
              <a:rPr kumimoji="1" lang="en-US" altLang="ja-JP" sz="900" dirty="0">
                <a:solidFill>
                  <a:prstClr val="black"/>
                </a:solidFill>
                <a:latin typeface="Meiryo UI" panose="020B0604030504040204" pitchFamily="50" charset="-128"/>
                <a:ea typeface="Meiryo UI" panose="020B0604030504040204" pitchFamily="50" charset="-128"/>
              </a:rPr>
              <a:t>[</a:t>
            </a:r>
            <a:r>
              <a:rPr kumimoji="1" lang="ja-JP" altLang="en-US" sz="900" dirty="0">
                <a:solidFill>
                  <a:prstClr val="black"/>
                </a:solidFill>
                <a:latin typeface="Meiryo UI" panose="020B0604030504040204" pitchFamily="50" charset="-128"/>
                <a:ea typeface="Meiryo UI" panose="020B0604030504040204" pitchFamily="50" charset="-128"/>
              </a:rPr>
              <a:t>その他の症状</a:t>
            </a:r>
            <a:r>
              <a:rPr kumimoji="1" lang="en-US" altLang="ja-JP" sz="900" dirty="0">
                <a:solidFill>
                  <a:prstClr val="black"/>
                </a:solidFill>
                <a:latin typeface="Meiryo UI" panose="020B0604030504040204" pitchFamily="50" charset="-128"/>
                <a:ea typeface="Meiryo UI" panose="020B0604030504040204" pitchFamily="50" charset="-128"/>
              </a:rPr>
              <a:t>] </a:t>
            </a:r>
            <a:r>
              <a:rPr kumimoji="1" lang="ja-JP" altLang="en-US" sz="900" dirty="0">
                <a:solidFill>
                  <a:prstClr val="black"/>
                </a:solidFill>
                <a:latin typeface="Meiryo UI" panose="020B0604030504040204" pitchFamily="50" charset="-128"/>
                <a:ea typeface="Meiryo UI" panose="020B0604030504040204" pitchFamily="50" charset="-128"/>
              </a:rPr>
              <a:t>ほとんど毎日、次の状態が続く。</a:t>
            </a:r>
          </a:p>
          <a:p>
            <a:pPr algn="l"/>
            <a:r>
              <a:rPr kumimoji="1" lang="ja-JP" altLang="en-US" sz="900" dirty="0">
                <a:solidFill>
                  <a:prstClr val="black"/>
                </a:solidFill>
                <a:latin typeface="Meiryo UI" panose="020B0604030504040204" pitchFamily="50" charset="-128"/>
                <a:ea typeface="Meiryo UI" panose="020B0604030504040204" pitchFamily="50" charset="-128"/>
              </a:rPr>
              <a:t>□食欲がない、またはあり過ぎる。</a:t>
            </a:r>
          </a:p>
          <a:p>
            <a:pPr algn="l"/>
            <a:r>
              <a:rPr kumimoji="1" lang="ja-JP" altLang="en-US" sz="900" dirty="0">
                <a:solidFill>
                  <a:prstClr val="black"/>
                </a:solidFill>
                <a:latin typeface="Meiryo UI" panose="020B0604030504040204" pitchFamily="50" charset="-128"/>
                <a:ea typeface="Meiryo UI" panose="020B0604030504040204" pitchFamily="50" charset="-128"/>
              </a:rPr>
              <a:t>□眠れない、または眠り過ぎる。</a:t>
            </a:r>
          </a:p>
          <a:p>
            <a:pPr algn="l"/>
            <a:r>
              <a:rPr kumimoji="1" lang="ja-JP" altLang="en-US" sz="900" dirty="0">
                <a:solidFill>
                  <a:prstClr val="black"/>
                </a:solidFill>
                <a:latin typeface="Meiryo UI" panose="020B0604030504040204" pitchFamily="50" charset="-128"/>
                <a:ea typeface="Meiryo UI" panose="020B0604030504040204" pitchFamily="50" charset="-128"/>
              </a:rPr>
              <a:t>□動きが低下する、イライラして落ち着かない。</a:t>
            </a:r>
          </a:p>
          <a:p>
            <a:pPr algn="l"/>
            <a:r>
              <a:rPr kumimoji="1" lang="ja-JP" altLang="en-US" sz="900" dirty="0">
                <a:solidFill>
                  <a:prstClr val="black"/>
                </a:solidFill>
                <a:latin typeface="Meiryo UI" panose="020B0604030504040204" pitchFamily="50" charset="-128"/>
                <a:ea typeface="Meiryo UI" panose="020B0604030504040204" pitchFamily="50" charset="-128"/>
              </a:rPr>
              <a:t>□疲れやすく、気力がわかない。</a:t>
            </a:r>
          </a:p>
          <a:p>
            <a:pPr algn="l"/>
            <a:r>
              <a:rPr kumimoji="1" lang="ja-JP" altLang="en-US" sz="900" dirty="0">
                <a:solidFill>
                  <a:prstClr val="black"/>
                </a:solidFill>
                <a:latin typeface="Meiryo UI" panose="020B0604030504040204" pitchFamily="50" charset="-128"/>
                <a:ea typeface="Meiryo UI" panose="020B0604030504040204" pitchFamily="50" charset="-128"/>
              </a:rPr>
              <a:t>□「自分は生きる価値がない人間」「皆に迷惑をかけている」と考える。</a:t>
            </a:r>
          </a:p>
          <a:p>
            <a:pPr algn="l"/>
            <a:r>
              <a:rPr kumimoji="1" lang="ja-JP" altLang="en-US" sz="900" dirty="0">
                <a:solidFill>
                  <a:prstClr val="black"/>
                </a:solidFill>
                <a:latin typeface="Meiryo UI" panose="020B0604030504040204" pitchFamily="50" charset="-128"/>
                <a:ea typeface="Meiryo UI" panose="020B0604030504040204" pitchFamily="50" charset="-128"/>
              </a:rPr>
              <a:t>□決断できない、集中できない状態が続く。</a:t>
            </a:r>
          </a:p>
          <a:p>
            <a:pPr algn="l"/>
            <a:r>
              <a:rPr kumimoji="1" lang="ja-JP" altLang="en-US" sz="900" dirty="0">
                <a:solidFill>
                  <a:prstClr val="black"/>
                </a:solidFill>
                <a:latin typeface="Meiryo UI" panose="020B0604030504040204" pitchFamily="50" charset="-128"/>
                <a:ea typeface="Meiryo UI" panose="020B0604030504040204" pitchFamily="50" charset="-128"/>
              </a:rPr>
              <a:t>□死にたくなる、自殺を繰り返し考える。</a:t>
            </a:r>
          </a:p>
        </p:txBody>
      </p:sp>
      <p:sp>
        <p:nvSpPr>
          <p:cNvPr id="18" name="正方形/長方形 17">
            <a:extLst>
              <a:ext uri="{FF2B5EF4-FFF2-40B4-BE49-F238E27FC236}">
                <a16:creationId xmlns:a16="http://schemas.microsoft.com/office/drawing/2014/main" id="{31B66F4D-7F18-423D-81D5-9BAA7DC8A333}"/>
              </a:ext>
            </a:extLst>
          </p:cNvPr>
          <p:cNvSpPr/>
          <p:nvPr/>
        </p:nvSpPr>
        <p:spPr>
          <a:xfrm>
            <a:off x="5824673" y="4751192"/>
            <a:ext cx="1820136" cy="1822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ja-JP" sz="900" dirty="0">
                <a:solidFill>
                  <a:prstClr val="black"/>
                </a:solidFill>
                <a:latin typeface="Meiryo UI" panose="020B0604030504040204" pitchFamily="50" charset="-128"/>
                <a:ea typeface="Meiryo UI" panose="020B0604030504040204" pitchFamily="50" charset="-128"/>
              </a:rPr>
              <a:t>※</a:t>
            </a:r>
            <a:r>
              <a:rPr kumimoji="1" lang="ja-JP" altLang="en-US" sz="900" dirty="0">
                <a:solidFill>
                  <a:prstClr val="black"/>
                </a:solidFill>
                <a:latin typeface="Meiryo UI" panose="020B0604030504040204" pitchFamily="50" charset="-128"/>
                <a:ea typeface="Meiryo UI" panose="020B0604030504040204" pitchFamily="50" charset="-128"/>
              </a:rPr>
              <a:t>必須症状１つ以上と他の症状</a:t>
            </a:r>
          </a:p>
          <a:p>
            <a:pPr algn="l"/>
            <a:r>
              <a:rPr kumimoji="1" lang="ja-JP" altLang="en-US" sz="900" dirty="0">
                <a:solidFill>
                  <a:prstClr val="black"/>
                </a:solidFill>
                <a:latin typeface="Meiryo UI" panose="020B0604030504040204" pitchFamily="50" charset="-128"/>
                <a:ea typeface="Meiryo UI" panose="020B0604030504040204" pitchFamily="50" charset="-128"/>
              </a:rPr>
              <a:t>を併せて、５つ以上該当し、</a:t>
            </a:r>
          </a:p>
          <a:p>
            <a:pPr algn="l"/>
            <a:r>
              <a:rPr kumimoji="1" lang="ja-JP" altLang="en-US" sz="900" dirty="0">
                <a:solidFill>
                  <a:prstClr val="black"/>
                </a:solidFill>
                <a:latin typeface="Meiryo UI" panose="020B0604030504040204" pitchFamily="50" charset="-128"/>
                <a:ea typeface="Meiryo UI" panose="020B0604030504040204" pitchFamily="50" charset="-128"/>
              </a:rPr>
              <a:t>生活に支障がでている場は</a:t>
            </a:r>
          </a:p>
          <a:p>
            <a:pPr algn="l"/>
            <a:r>
              <a:rPr kumimoji="1" lang="ja-JP" altLang="en-US" sz="900" dirty="0">
                <a:solidFill>
                  <a:prstClr val="black"/>
                </a:solidFill>
                <a:latin typeface="Meiryo UI" panose="020B0604030504040204" pitchFamily="50" charset="-128"/>
                <a:ea typeface="Meiryo UI" panose="020B0604030504040204" pitchFamily="50" charset="-128"/>
              </a:rPr>
              <a:t>要注意。</a:t>
            </a:r>
            <a:endParaRPr kumimoji="1" lang="en-US" altLang="ja-JP" sz="900" dirty="0">
              <a:solidFill>
                <a:prstClr val="black"/>
              </a:solidFill>
              <a:latin typeface="Meiryo UI" panose="020B0604030504040204" pitchFamily="50" charset="-128"/>
              <a:ea typeface="Meiryo UI" panose="020B0604030504040204" pitchFamily="50" charset="-128"/>
            </a:endParaRPr>
          </a:p>
          <a:p>
            <a:pPr algn="l"/>
            <a:endParaRPr kumimoji="1" lang="ja-JP" altLang="en-US" sz="900" dirty="0">
              <a:solidFill>
                <a:prstClr val="black"/>
              </a:solidFill>
              <a:latin typeface="Meiryo UI" panose="020B0604030504040204" pitchFamily="50" charset="-128"/>
              <a:ea typeface="Meiryo UI" panose="020B0604030504040204" pitchFamily="50" charset="-128"/>
            </a:endParaRPr>
          </a:p>
          <a:p>
            <a:pPr algn="l"/>
            <a:r>
              <a:rPr kumimoji="1" lang="en-US" altLang="ja-JP" sz="900" dirty="0">
                <a:solidFill>
                  <a:prstClr val="black"/>
                </a:solidFill>
                <a:latin typeface="Meiryo UI" panose="020B0604030504040204" pitchFamily="50" charset="-128"/>
                <a:ea typeface="Meiryo UI" panose="020B0604030504040204" pitchFamily="50" charset="-128"/>
              </a:rPr>
              <a:t>※</a:t>
            </a:r>
            <a:r>
              <a:rPr kumimoji="1" lang="ja-JP" altLang="en-US" sz="900" dirty="0">
                <a:solidFill>
                  <a:prstClr val="black"/>
                </a:solidFill>
                <a:latin typeface="Meiryo UI" panose="020B0604030504040204" pitchFamily="50" charset="-128"/>
                <a:ea typeface="Meiryo UI" panose="020B0604030504040204" pitchFamily="50" charset="-128"/>
              </a:rPr>
              <a:t>必須症状が２つとも該当の</a:t>
            </a:r>
          </a:p>
          <a:p>
            <a:pPr algn="l"/>
            <a:r>
              <a:rPr kumimoji="1" lang="ja-JP" altLang="en-US" sz="900" dirty="0">
                <a:solidFill>
                  <a:prstClr val="black"/>
                </a:solidFill>
                <a:latin typeface="Meiryo UI" panose="020B0604030504040204" pitchFamily="50" charset="-128"/>
                <a:ea typeface="Meiryo UI" panose="020B0604030504040204" pitchFamily="50" charset="-128"/>
              </a:rPr>
              <a:t>場合は、他の症状が１つでも</a:t>
            </a:r>
          </a:p>
          <a:p>
            <a:pPr algn="l"/>
            <a:r>
              <a:rPr kumimoji="1" lang="ja-JP" altLang="en-US" sz="900" dirty="0">
                <a:solidFill>
                  <a:prstClr val="black"/>
                </a:solidFill>
                <a:latin typeface="Meiryo UI" panose="020B0604030504040204" pitchFamily="50" charset="-128"/>
                <a:ea typeface="Meiryo UI" panose="020B0604030504040204" pitchFamily="50" charset="-128"/>
              </a:rPr>
              <a:t>要注意。</a:t>
            </a:r>
          </a:p>
        </p:txBody>
      </p:sp>
      <p:sp>
        <p:nvSpPr>
          <p:cNvPr id="19" name="正方形/長方形 18">
            <a:extLst>
              <a:ext uri="{FF2B5EF4-FFF2-40B4-BE49-F238E27FC236}">
                <a16:creationId xmlns:a16="http://schemas.microsoft.com/office/drawing/2014/main" id="{22FE99B4-6DC1-4CB7-8D48-EA3155BBACF0}"/>
              </a:ext>
            </a:extLst>
          </p:cNvPr>
          <p:cNvSpPr/>
          <p:nvPr/>
        </p:nvSpPr>
        <p:spPr>
          <a:xfrm>
            <a:off x="1905813" y="6485616"/>
            <a:ext cx="5772150" cy="222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ja-JP" sz="900" dirty="0">
                <a:solidFill>
                  <a:prstClr val="black"/>
                </a:solidFill>
                <a:latin typeface="Meiryo UI" panose="020B0604030504040204" pitchFamily="50" charset="-128"/>
                <a:ea typeface="Meiryo UI" panose="020B0604030504040204" pitchFamily="50" charset="-128"/>
              </a:rPr>
              <a:t>47</a:t>
            </a:r>
            <a:r>
              <a:rPr kumimoji="1" lang="ja-JP" altLang="en-US" sz="900" dirty="0">
                <a:solidFill>
                  <a:prstClr val="black"/>
                </a:solidFill>
                <a:latin typeface="Meiryo UI" panose="020B0604030504040204" pitchFamily="50" charset="-128"/>
                <a:ea typeface="Meiryo UI" panose="020B0604030504040204" pitchFamily="50" charset="-128"/>
              </a:rPr>
              <a:t>ページ／ケアマネ・福祉職のための精神疾患ガイド／山根俊恵他</a:t>
            </a:r>
            <a:r>
              <a:rPr kumimoji="1" lang="en-US" altLang="ja-JP" sz="900" dirty="0">
                <a:solidFill>
                  <a:prstClr val="black"/>
                </a:solidFill>
                <a:latin typeface="Meiryo UI" panose="020B0604030504040204" pitchFamily="50" charset="-128"/>
                <a:ea typeface="Meiryo UI" panose="020B0604030504040204" pitchFamily="50" charset="-128"/>
              </a:rPr>
              <a:t>/</a:t>
            </a:r>
            <a:r>
              <a:rPr kumimoji="1" lang="ja-JP" altLang="en-US" sz="900" dirty="0">
                <a:solidFill>
                  <a:prstClr val="black"/>
                </a:solidFill>
                <a:latin typeface="Meiryo UI" panose="020B0604030504040204" pitchFamily="50" charset="-128"/>
                <a:ea typeface="Meiryo UI" panose="020B0604030504040204" pitchFamily="50" charset="-128"/>
              </a:rPr>
              <a:t>中央法規出版／</a:t>
            </a:r>
            <a:r>
              <a:rPr kumimoji="1" lang="en-US" altLang="ja-JP" sz="900" dirty="0">
                <a:solidFill>
                  <a:prstClr val="black"/>
                </a:solidFill>
                <a:latin typeface="Meiryo UI" panose="020B0604030504040204" pitchFamily="50" charset="-128"/>
                <a:ea typeface="Meiryo UI" panose="020B0604030504040204" pitchFamily="50" charset="-128"/>
              </a:rPr>
              <a:t>2016</a:t>
            </a:r>
            <a:r>
              <a:rPr kumimoji="1" lang="ja-JP" altLang="en-US" sz="900" dirty="0">
                <a:solidFill>
                  <a:prstClr val="black"/>
                </a:solidFill>
                <a:latin typeface="Meiryo UI" panose="020B0604030504040204" pitchFamily="50" charset="-128"/>
                <a:ea typeface="Meiryo UI" panose="020B0604030504040204" pitchFamily="50" charset="-128"/>
              </a:rPr>
              <a:t>年／</a:t>
            </a:r>
            <a:r>
              <a:rPr kumimoji="1" lang="en-US" altLang="ja-JP" sz="900" dirty="0">
                <a:solidFill>
                  <a:prstClr val="black"/>
                </a:solidFill>
                <a:latin typeface="Meiryo UI" panose="020B0604030504040204" pitchFamily="50" charset="-128"/>
                <a:ea typeface="Meiryo UI" panose="020B0604030504040204" pitchFamily="50" charset="-128"/>
              </a:rPr>
              <a:t>【</a:t>
            </a:r>
            <a:r>
              <a:rPr kumimoji="1" lang="ja-JP" altLang="en-US" sz="900" dirty="0">
                <a:solidFill>
                  <a:prstClr val="black"/>
                </a:solidFill>
                <a:latin typeface="Meiryo UI" panose="020B0604030504040204" pitchFamily="50" charset="-128"/>
                <a:ea typeface="Meiryo UI" panose="020B0604030504040204" pitchFamily="50" charset="-128"/>
              </a:rPr>
              <a:t>一部加筆修正</a:t>
            </a:r>
            <a:r>
              <a:rPr kumimoji="1" lang="en-US" altLang="ja-JP" sz="900" dirty="0">
                <a:solidFill>
                  <a:prstClr val="black"/>
                </a:solidFill>
                <a:latin typeface="Meiryo UI" panose="020B0604030504040204" pitchFamily="50" charset="-128"/>
                <a:ea typeface="Meiryo UI" panose="020B0604030504040204" pitchFamily="50" charset="-128"/>
              </a:rPr>
              <a:t>】</a:t>
            </a:r>
            <a:endParaRPr kumimoji="1" lang="ja-JP" altLang="en-US" sz="9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841984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1288D245-5500-4DB7-BDD4-31E4EFC96658}"/>
              </a:ext>
            </a:extLst>
          </p:cNvPr>
          <p:cNvSpPr/>
          <p:nvPr/>
        </p:nvSpPr>
        <p:spPr>
          <a:xfrm>
            <a:off x="1643290" y="2198663"/>
            <a:ext cx="7128570" cy="4327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「休養」「薬物療法」「精神療法」「心理社会的療法」が重要。</a:t>
            </a:r>
          </a:p>
          <a:p>
            <a:pPr marL="108000" indent="-108000">
              <a:buFont typeface="Arial" panose="020B0604020202020204" pitchFamily="34" charset="0"/>
              <a:buChar char="•"/>
            </a:pP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うつ病に関係している身体疾患や薬剤（外因）があれば、その治療などの対応が必要。</a:t>
            </a:r>
          </a:p>
          <a:p>
            <a:pPr marL="108000" indent="-108000">
              <a:buFont typeface="Arial" panose="020B0604020202020204" pitchFamily="34" charset="0"/>
              <a:buChar char="•"/>
            </a:pPr>
            <a:r>
              <a:rPr lang="ja-JP" altLang="en-US" sz="1400" b="1" i="0" u="none" strike="noStrike" baseline="0" dirty="0">
                <a:solidFill>
                  <a:schemeClr val="tx1"/>
                </a:solidFill>
                <a:latin typeface="Meiryo UI" panose="020B0604030504040204" pitchFamily="50" charset="-128"/>
                <a:ea typeface="Meiryo UI" panose="020B0604030504040204" pitchFamily="50" charset="-128"/>
              </a:rPr>
              <a:t>薬物療法：</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抗うつ薬を「十分な量」「一定期間」「正しく」服用することが重要。</a:t>
            </a:r>
            <a:endParaRPr lang="en-US" altLang="ja-JP" sz="1400" b="0" i="0" u="none" strike="noStrike" baseline="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400" b="1" dirty="0">
                <a:solidFill>
                  <a:schemeClr val="tx1"/>
                </a:solidFill>
                <a:latin typeface="Meiryo UI" panose="020B0604030504040204" pitchFamily="50" charset="-128"/>
                <a:ea typeface="Meiryo UI" panose="020B0604030504040204" pitchFamily="50" charset="-128"/>
              </a:rPr>
              <a:t>精神療法：</a:t>
            </a:r>
            <a:r>
              <a:rPr lang="ja-JP" altLang="en-US" sz="1400" dirty="0">
                <a:solidFill>
                  <a:schemeClr val="tx1"/>
                </a:solidFill>
                <a:latin typeface="Meiryo UI" panose="020B0604030504040204" pitchFamily="50" charset="-128"/>
                <a:ea typeface="Meiryo UI" panose="020B0604030504040204" pitchFamily="50" charset="-128"/>
              </a:rPr>
              <a:t>患者の周囲の環境への介入・調整を含めた支持的な対応が重要。</a:t>
            </a:r>
          </a:p>
          <a:p>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近年では、うつ病における抑うつ的な認知・思考パターンのゆがみを修正することを目指す、認知行動療法も注目されている。</a:t>
            </a: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400" b="1" dirty="0">
                <a:solidFill>
                  <a:schemeClr val="tx1"/>
                </a:solidFill>
                <a:latin typeface="Meiryo UI" panose="020B0604030504040204" pitchFamily="50" charset="-128"/>
                <a:ea typeface="Meiryo UI" panose="020B0604030504040204" pitchFamily="50" charset="-128"/>
              </a:rPr>
              <a:t>心理社会的療法：</a:t>
            </a:r>
            <a:r>
              <a:rPr lang="ja-JP" altLang="en-US" sz="1400" dirty="0">
                <a:solidFill>
                  <a:schemeClr val="tx1"/>
                </a:solidFill>
                <a:latin typeface="Meiryo UI" panose="020B0604030504040204" pitchFamily="50" charset="-128"/>
                <a:ea typeface="Meiryo UI" panose="020B0604030504040204" pitchFamily="50" charset="-128"/>
              </a:rPr>
              <a:t>患者・家族などへの心理教育の他、精神科デイケア・</a:t>
            </a:r>
            <a:r>
              <a:rPr lang="en-US" altLang="ja-JP" sz="1400" dirty="0">
                <a:solidFill>
                  <a:schemeClr val="tx1"/>
                </a:solidFill>
                <a:latin typeface="Meiryo UI" panose="020B0604030504040204" pitchFamily="50" charset="-128"/>
                <a:ea typeface="Meiryo UI" panose="020B0604030504040204" pitchFamily="50" charset="-128"/>
              </a:rPr>
              <a:t>SST</a:t>
            </a:r>
            <a:r>
              <a:rPr lang="ja-JP" altLang="en-US" sz="1400" dirty="0">
                <a:solidFill>
                  <a:schemeClr val="tx1"/>
                </a:solidFill>
                <a:latin typeface="Meiryo UI" panose="020B0604030504040204" pitchFamily="50" charset="-128"/>
                <a:ea typeface="Meiryo UI" panose="020B0604030504040204" pitchFamily="50" charset="-128"/>
              </a:rPr>
              <a:t>などのリハビリテーションも活用される。</a:t>
            </a:r>
          </a:p>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精神療法の心得として以下の７ヶ条があり、典型的なうつ病患者への接し方としても参考になる。</a:t>
            </a: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400" b="0" i="0" u="none" strike="noStrike" baseline="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400" b="0" i="0" u="none" strike="noStrike" baseline="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400" b="0" i="0" u="none" strike="noStrike" baseline="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400" b="0" i="0" u="none" strike="noStrike" baseline="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400" b="0" i="0" u="none" strike="noStrike" baseline="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なお、強い希死念慮や自殺企図が切迫している場合などには、入院治療が必要となる。</a:t>
            </a:r>
            <a:endParaRPr lang="en-US" altLang="ja-JP" sz="1400" b="0" i="0" u="none" strike="noStrike" baseline="0"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65</a:t>
            </a:fld>
            <a:endParaRPr kumimoji="1" lang="ja-JP" altLang="en-US"/>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8"/>
            <a:ext cx="7886700" cy="5592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a:latin typeface="Meiryo UI" panose="020B0604030504040204" pitchFamily="50" charset="-128"/>
                <a:ea typeface="Meiryo UI" panose="020B0604030504040204" pitchFamily="50" charset="-128"/>
              </a:rPr>
              <a:t>（つづき</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p:txBody>
      </p:sp>
      <p:sp>
        <p:nvSpPr>
          <p:cNvPr id="11" name="タイトル 1">
            <a:extLst>
              <a:ext uri="{FF2B5EF4-FFF2-40B4-BE49-F238E27FC236}">
                <a16:creationId xmlns:a16="http://schemas.microsoft.com/office/drawing/2014/main" id="{AD942B60-4258-467D-A7D0-AFADAA37F867}"/>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２）主な精神疾患の理解と支援のポイント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気分障害</a:t>
            </a:r>
            <a:endParaRPr lang="zh-TW" altLang="en-US" sz="2400"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E47EBC4F-AA32-461E-85B0-33255F575C4E}"/>
              </a:ext>
            </a:extLst>
          </p:cNvPr>
          <p:cNvSpPr/>
          <p:nvPr/>
        </p:nvSpPr>
        <p:spPr>
          <a:xfrm>
            <a:off x="591582" y="2126792"/>
            <a:ext cx="1000563" cy="440094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治療</a:t>
            </a:r>
          </a:p>
        </p:txBody>
      </p:sp>
      <p:sp>
        <p:nvSpPr>
          <p:cNvPr id="21" name="正方形/長方形 20">
            <a:extLst>
              <a:ext uri="{FF2B5EF4-FFF2-40B4-BE49-F238E27FC236}">
                <a16:creationId xmlns:a16="http://schemas.microsoft.com/office/drawing/2014/main" id="{1A28A39C-DAF8-48B3-8E92-C4C36CB867D7}"/>
              </a:ext>
            </a:extLst>
          </p:cNvPr>
          <p:cNvSpPr/>
          <p:nvPr/>
        </p:nvSpPr>
        <p:spPr>
          <a:xfrm>
            <a:off x="591581" y="1750733"/>
            <a:ext cx="7714168" cy="28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うつ病の概要</a:t>
            </a:r>
          </a:p>
        </p:txBody>
      </p:sp>
      <p:cxnSp>
        <p:nvCxnSpPr>
          <p:cNvPr id="22" name="直線コネクタ 21">
            <a:extLst>
              <a:ext uri="{FF2B5EF4-FFF2-40B4-BE49-F238E27FC236}">
                <a16:creationId xmlns:a16="http://schemas.microsoft.com/office/drawing/2014/main" id="{DEF42259-B1F8-4654-9B1F-93B86456DE91}"/>
              </a:ext>
            </a:extLst>
          </p:cNvPr>
          <p:cNvCxnSpPr>
            <a:cxnSpLocks/>
          </p:cNvCxnSpPr>
          <p:nvPr/>
        </p:nvCxnSpPr>
        <p:spPr>
          <a:xfrm flipV="1">
            <a:off x="591580" y="2057986"/>
            <a:ext cx="7714169" cy="326"/>
          </a:xfrm>
          <a:prstGeom prst="line">
            <a:avLst/>
          </a:prstGeom>
        </p:spPr>
        <p:style>
          <a:lnRef idx="1">
            <a:schemeClr val="dk1"/>
          </a:lnRef>
          <a:fillRef idx="0">
            <a:schemeClr val="dk1"/>
          </a:fillRef>
          <a:effectRef idx="0">
            <a:schemeClr val="dk1"/>
          </a:effectRef>
          <a:fontRef idx="minor">
            <a:schemeClr val="tx1"/>
          </a:fontRef>
        </p:style>
      </p:cxnSp>
      <p:sp>
        <p:nvSpPr>
          <p:cNvPr id="14" name="正方形/長方形 13">
            <a:extLst>
              <a:ext uri="{FF2B5EF4-FFF2-40B4-BE49-F238E27FC236}">
                <a16:creationId xmlns:a16="http://schemas.microsoft.com/office/drawing/2014/main" id="{B49341D3-0BFF-4D6E-8B26-7E0C4B070717}"/>
              </a:ext>
            </a:extLst>
          </p:cNvPr>
          <p:cNvSpPr/>
          <p:nvPr/>
        </p:nvSpPr>
        <p:spPr>
          <a:xfrm>
            <a:off x="1822523" y="4327450"/>
            <a:ext cx="3853637" cy="13360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ja-JP" sz="1000" dirty="0">
                <a:solidFill>
                  <a:prstClr val="black"/>
                </a:solidFill>
                <a:latin typeface="Meiryo UI" panose="020B0604030504040204" pitchFamily="50" charset="-128"/>
                <a:ea typeface="Meiryo UI" panose="020B0604030504040204" pitchFamily="50" charset="-128"/>
              </a:rPr>
              <a:t>[</a:t>
            </a:r>
            <a:r>
              <a:rPr kumimoji="1" lang="ja-JP" altLang="en-US" sz="1000" dirty="0">
                <a:solidFill>
                  <a:prstClr val="black"/>
                </a:solidFill>
                <a:latin typeface="Meiryo UI" panose="020B0604030504040204" pitchFamily="50" charset="-128"/>
                <a:ea typeface="Meiryo UI" panose="020B0604030504040204" pitchFamily="50" charset="-128"/>
              </a:rPr>
              <a:t>うつ病の精神療法に関する笠原の７ヶ条</a:t>
            </a:r>
            <a:r>
              <a:rPr kumimoji="1" lang="en-US" altLang="ja-JP" sz="1000" dirty="0">
                <a:solidFill>
                  <a:prstClr val="black"/>
                </a:solidFill>
                <a:latin typeface="Meiryo UI" panose="020B0604030504040204" pitchFamily="50" charset="-128"/>
                <a:ea typeface="Meiryo UI" panose="020B0604030504040204" pitchFamily="50" charset="-128"/>
              </a:rPr>
              <a:t>]</a:t>
            </a:r>
          </a:p>
          <a:p>
            <a:pPr algn="l"/>
            <a:r>
              <a:rPr kumimoji="1" lang="en-US" altLang="ja-JP" sz="1000" dirty="0">
                <a:solidFill>
                  <a:prstClr val="black"/>
                </a:solidFill>
                <a:latin typeface="Meiryo UI" panose="020B0604030504040204" pitchFamily="50" charset="-128"/>
                <a:ea typeface="Meiryo UI" panose="020B0604030504040204" pitchFamily="50" charset="-128"/>
              </a:rPr>
              <a:t>□</a:t>
            </a:r>
            <a:r>
              <a:rPr kumimoji="1" lang="ja-JP" altLang="en-US" sz="1000" dirty="0">
                <a:solidFill>
                  <a:prstClr val="black"/>
                </a:solidFill>
                <a:latin typeface="Meiryo UI" panose="020B0604030504040204" pitchFamily="50" charset="-128"/>
                <a:ea typeface="Meiryo UI" panose="020B0604030504040204" pitchFamily="50" charset="-128"/>
              </a:rPr>
              <a:t>うつ病は病気であり、単なる怠けではないことを認識してもらう。</a:t>
            </a:r>
          </a:p>
          <a:p>
            <a:pPr algn="l"/>
            <a:r>
              <a:rPr kumimoji="1" lang="ja-JP" altLang="en-US" sz="1000" dirty="0">
                <a:solidFill>
                  <a:prstClr val="black"/>
                </a:solidFill>
                <a:latin typeface="Meiryo UI" panose="020B0604030504040204" pitchFamily="50" charset="-128"/>
                <a:ea typeface="Meiryo UI" panose="020B0604030504040204" pitchFamily="50" charset="-128"/>
              </a:rPr>
              <a:t>□できる限り休養を取ることが必要と認識してもらう。</a:t>
            </a:r>
          </a:p>
          <a:p>
            <a:pPr algn="l"/>
            <a:r>
              <a:rPr kumimoji="1" lang="ja-JP" altLang="en-US" sz="1000" dirty="0">
                <a:solidFill>
                  <a:prstClr val="black"/>
                </a:solidFill>
                <a:latin typeface="Meiryo UI" panose="020B0604030504040204" pitchFamily="50" charset="-128"/>
                <a:ea typeface="Meiryo UI" panose="020B0604030504040204" pitchFamily="50" charset="-128"/>
              </a:rPr>
              <a:t>□抗うつ薬を十分量、十分な期間、欠かさず服用するよう指導する。</a:t>
            </a:r>
          </a:p>
          <a:p>
            <a:pPr algn="l"/>
            <a:r>
              <a:rPr kumimoji="1" lang="ja-JP" altLang="en-US" sz="1000" dirty="0">
                <a:solidFill>
                  <a:prstClr val="black"/>
                </a:solidFill>
                <a:latin typeface="Meiryo UI" panose="020B0604030504040204" pitchFamily="50" charset="-128"/>
                <a:ea typeface="Meiryo UI" panose="020B0604030504040204" pitchFamily="50" charset="-128"/>
              </a:rPr>
              <a:t>□治療には、約</a:t>
            </a:r>
            <a:r>
              <a:rPr kumimoji="1" lang="en-US" altLang="ja-JP" sz="1000" dirty="0">
                <a:solidFill>
                  <a:prstClr val="black"/>
                </a:solidFill>
                <a:latin typeface="Meiryo UI" panose="020B0604030504040204" pitchFamily="50" charset="-128"/>
                <a:ea typeface="Meiryo UI" panose="020B0604030504040204" pitchFamily="50" charset="-128"/>
              </a:rPr>
              <a:t>3</a:t>
            </a:r>
            <a:r>
              <a:rPr kumimoji="1" lang="ja-JP" altLang="en-US" sz="1000" dirty="0">
                <a:solidFill>
                  <a:prstClr val="black"/>
                </a:solidFill>
                <a:latin typeface="Meiryo UI" panose="020B0604030504040204" pitchFamily="50" charset="-128"/>
                <a:ea typeface="Meiryo UI" panose="020B0604030504040204" pitchFamily="50" charset="-128"/>
              </a:rPr>
              <a:t>ヶ月は必要なことを指導する。</a:t>
            </a:r>
          </a:p>
          <a:p>
            <a:pPr algn="l"/>
            <a:r>
              <a:rPr kumimoji="1" lang="ja-JP" altLang="en-US" sz="1000" dirty="0">
                <a:solidFill>
                  <a:prstClr val="black"/>
                </a:solidFill>
                <a:latin typeface="Meiryo UI" panose="020B0604030504040204" pitchFamily="50" charset="-128"/>
                <a:ea typeface="Meiryo UI" panose="020B0604030504040204" pitchFamily="50" charset="-128"/>
              </a:rPr>
              <a:t>□経過に一進一退があることを理解してもらう。</a:t>
            </a:r>
          </a:p>
          <a:p>
            <a:pPr algn="l"/>
            <a:r>
              <a:rPr kumimoji="1" lang="ja-JP" altLang="en-US" sz="1000" dirty="0">
                <a:solidFill>
                  <a:prstClr val="black"/>
                </a:solidFill>
                <a:latin typeface="Meiryo UI" panose="020B0604030504040204" pitchFamily="50" charset="-128"/>
                <a:ea typeface="Meiryo UI" panose="020B0604030504040204" pitchFamily="50" charset="-128"/>
              </a:rPr>
              <a:t>□絶対に自殺しないことを約束してもらう。</a:t>
            </a:r>
          </a:p>
          <a:p>
            <a:pPr algn="l"/>
            <a:r>
              <a:rPr kumimoji="1" lang="ja-JP" altLang="en-US" sz="1000" dirty="0">
                <a:solidFill>
                  <a:prstClr val="black"/>
                </a:solidFill>
                <a:latin typeface="Meiryo UI" panose="020B0604030504040204" pitchFamily="50" charset="-128"/>
                <a:ea typeface="Meiryo UI" panose="020B0604030504040204" pitchFamily="50" charset="-128"/>
              </a:rPr>
              <a:t>□治療が終了するまで、重大な決定事は延期する。</a:t>
            </a:r>
          </a:p>
        </p:txBody>
      </p:sp>
      <p:sp>
        <p:nvSpPr>
          <p:cNvPr id="16" name="正方形/長方形 15">
            <a:extLst>
              <a:ext uri="{FF2B5EF4-FFF2-40B4-BE49-F238E27FC236}">
                <a16:creationId xmlns:a16="http://schemas.microsoft.com/office/drawing/2014/main" id="{421C1244-BB70-4CE9-847F-5BADD1322D99}"/>
              </a:ext>
            </a:extLst>
          </p:cNvPr>
          <p:cNvSpPr/>
          <p:nvPr/>
        </p:nvSpPr>
        <p:spPr>
          <a:xfrm>
            <a:off x="1822523" y="5729112"/>
            <a:ext cx="5772150" cy="222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ja-JP" sz="900" dirty="0">
                <a:solidFill>
                  <a:prstClr val="black"/>
                </a:solidFill>
                <a:latin typeface="Meiryo UI" panose="020B0604030504040204" pitchFamily="50" charset="-128"/>
                <a:ea typeface="Meiryo UI" panose="020B0604030504040204" pitchFamily="50" charset="-128"/>
              </a:rPr>
              <a:t>170</a:t>
            </a:r>
            <a:r>
              <a:rPr kumimoji="1" lang="ja-JP" altLang="en-US" sz="900" dirty="0">
                <a:solidFill>
                  <a:prstClr val="black"/>
                </a:solidFill>
                <a:latin typeface="Meiryo UI" panose="020B0604030504040204" pitchFamily="50" charset="-128"/>
                <a:ea typeface="Meiryo UI" panose="020B0604030504040204" pitchFamily="50" charset="-128"/>
              </a:rPr>
              <a:t>ページ／神神経疾患ビジュアルブック／落合慈之他／学研／</a:t>
            </a:r>
            <a:r>
              <a:rPr kumimoji="1" lang="en-US" altLang="ja-JP" sz="900" dirty="0">
                <a:solidFill>
                  <a:prstClr val="black"/>
                </a:solidFill>
                <a:latin typeface="Meiryo UI" panose="020B0604030504040204" pitchFamily="50" charset="-128"/>
                <a:ea typeface="Meiryo UI" panose="020B0604030504040204" pitchFamily="50" charset="-128"/>
              </a:rPr>
              <a:t>2015</a:t>
            </a:r>
            <a:r>
              <a:rPr kumimoji="1" lang="ja-JP" altLang="en-US" sz="900" dirty="0">
                <a:solidFill>
                  <a:prstClr val="black"/>
                </a:solidFill>
                <a:latin typeface="Meiryo UI" panose="020B0604030504040204" pitchFamily="50" charset="-128"/>
                <a:ea typeface="Meiryo UI" panose="020B0604030504040204" pitchFamily="50" charset="-128"/>
              </a:rPr>
              <a:t>年／</a:t>
            </a:r>
            <a:r>
              <a:rPr kumimoji="1" lang="en-US" altLang="ja-JP" sz="900" dirty="0">
                <a:solidFill>
                  <a:prstClr val="black"/>
                </a:solidFill>
                <a:latin typeface="Meiryo UI" panose="020B0604030504040204" pitchFamily="50" charset="-128"/>
                <a:ea typeface="Meiryo UI" panose="020B0604030504040204" pitchFamily="50" charset="-128"/>
              </a:rPr>
              <a:t>【</a:t>
            </a:r>
            <a:r>
              <a:rPr kumimoji="1" lang="ja-JP" altLang="en-US" sz="900" dirty="0">
                <a:solidFill>
                  <a:prstClr val="black"/>
                </a:solidFill>
                <a:latin typeface="Meiryo UI" panose="020B0604030504040204" pitchFamily="50" charset="-128"/>
                <a:ea typeface="Meiryo UI" panose="020B0604030504040204" pitchFamily="50" charset="-128"/>
              </a:rPr>
              <a:t>一部修正</a:t>
            </a:r>
            <a:r>
              <a:rPr kumimoji="1" lang="en-US" altLang="ja-JP" sz="900" dirty="0">
                <a:solidFill>
                  <a:prstClr val="black"/>
                </a:solidFill>
                <a:latin typeface="Meiryo UI" panose="020B0604030504040204" pitchFamily="50" charset="-128"/>
                <a:ea typeface="Meiryo UI" panose="020B0604030504040204" pitchFamily="50" charset="-128"/>
              </a:rPr>
              <a:t>】</a:t>
            </a:r>
            <a:endParaRPr kumimoji="1" lang="ja-JP" altLang="en-US" sz="9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63436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66</a:t>
            </a:fld>
            <a:endParaRPr kumimoji="1" lang="ja-JP" altLang="en-US"/>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8"/>
            <a:ext cx="7886700" cy="5592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a:latin typeface="Meiryo UI" panose="020B0604030504040204" pitchFamily="50" charset="-128"/>
                <a:ea typeface="Meiryo UI" panose="020B0604030504040204" pitchFamily="50" charset="-128"/>
              </a:rPr>
              <a:t>（つづき</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sp>
        <p:nvSpPr>
          <p:cNvPr id="11" name="タイトル 1">
            <a:extLst>
              <a:ext uri="{FF2B5EF4-FFF2-40B4-BE49-F238E27FC236}">
                <a16:creationId xmlns:a16="http://schemas.microsoft.com/office/drawing/2014/main" id="{AD942B60-4258-467D-A7D0-AFADAA37F867}"/>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２）主な精神疾患の理解と支援のポイント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気分障害</a:t>
            </a:r>
            <a:endParaRPr lang="zh-TW" altLang="en-US" sz="2400"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E47EBC4F-AA32-461E-85B0-33255F575C4E}"/>
              </a:ext>
            </a:extLst>
          </p:cNvPr>
          <p:cNvSpPr/>
          <p:nvPr/>
        </p:nvSpPr>
        <p:spPr>
          <a:xfrm>
            <a:off x="591582" y="2126792"/>
            <a:ext cx="1000563" cy="168132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経過・予後</a:t>
            </a:r>
          </a:p>
        </p:txBody>
      </p:sp>
      <p:sp>
        <p:nvSpPr>
          <p:cNvPr id="13" name="正方形/長方形 12">
            <a:extLst>
              <a:ext uri="{FF2B5EF4-FFF2-40B4-BE49-F238E27FC236}">
                <a16:creationId xmlns:a16="http://schemas.microsoft.com/office/drawing/2014/main" id="{1288D245-5500-4DB7-BDD4-31E4EFC96658}"/>
              </a:ext>
            </a:extLst>
          </p:cNvPr>
          <p:cNvSpPr/>
          <p:nvPr/>
        </p:nvSpPr>
        <p:spPr>
          <a:xfrm>
            <a:off x="1643290" y="2126792"/>
            <a:ext cx="6909128" cy="1444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典型的なうつ病の場合は、適切に治療が行われれば、数カ月で改善することが多いが、再発率も高く、改善後も、勝手な治療の中断はせず主治医の指示を守り、療養にあたる必要がある。</a:t>
            </a:r>
          </a:p>
          <a:p>
            <a:pPr marL="108000" indent="-108000">
              <a:buFont typeface="Arial" panose="020B0604020202020204" pitchFamily="34" charset="0"/>
              <a:buChar char="•"/>
            </a:pP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また、うつ病全体の約</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2</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％が自殺既遂するとの報告もあり、経過には十分注意する必要がある。</a:t>
            </a:r>
          </a:p>
          <a:p>
            <a:pPr marL="108000" indent="-108000">
              <a:buFont typeface="Arial" panose="020B0604020202020204" pitchFamily="34" charset="0"/>
              <a:buChar char="•"/>
            </a:pP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再発性のうつ病の</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10</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15</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％で、経過中に躁うつ病に移行するとの報告もある。</a:t>
            </a:r>
            <a:endParaRPr lang="en-US" altLang="ja-JP" sz="1400" b="0" i="0" u="none" strike="noStrike" baseline="0" dirty="0">
              <a:solidFill>
                <a:schemeClr val="tx1"/>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1A28A39C-DAF8-48B3-8E92-C4C36CB867D7}"/>
              </a:ext>
            </a:extLst>
          </p:cNvPr>
          <p:cNvSpPr/>
          <p:nvPr/>
        </p:nvSpPr>
        <p:spPr>
          <a:xfrm>
            <a:off x="591581" y="1750733"/>
            <a:ext cx="7714168" cy="28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うつ病の概要</a:t>
            </a:r>
          </a:p>
        </p:txBody>
      </p:sp>
      <p:cxnSp>
        <p:nvCxnSpPr>
          <p:cNvPr id="22" name="直線コネクタ 21">
            <a:extLst>
              <a:ext uri="{FF2B5EF4-FFF2-40B4-BE49-F238E27FC236}">
                <a16:creationId xmlns:a16="http://schemas.microsoft.com/office/drawing/2014/main" id="{DEF42259-B1F8-4654-9B1F-93B86456DE91}"/>
              </a:ext>
            </a:extLst>
          </p:cNvPr>
          <p:cNvCxnSpPr>
            <a:cxnSpLocks/>
          </p:cNvCxnSpPr>
          <p:nvPr/>
        </p:nvCxnSpPr>
        <p:spPr>
          <a:xfrm flipV="1">
            <a:off x="591580" y="2057986"/>
            <a:ext cx="7714169" cy="32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162125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6B0D04-47BF-4391-9618-4DA5AC30D698}"/>
              </a:ext>
            </a:extLst>
          </p:cNvPr>
          <p:cNvSpPr/>
          <p:nvPr/>
        </p:nvSpPr>
        <p:spPr>
          <a:xfrm>
            <a:off x="1657368" y="3719472"/>
            <a:ext cx="6857982" cy="2784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300" dirty="0">
                <a:solidFill>
                  <a:schemeClr val="tx1"/>
                </a:solidFill>
                <a:latin typeface="Meiryo UI" panose="020B0604030504040204" pitchFamily="50" charset="-128"/>
                <a:ea typeface="Meiryo UI" panose="020B0604030504040204" pitchFamily="50" charset="-128"/>
              </a:rPr>
              <a:t>躁うつ病は、気分高揚、気分爽快、易怒性、不眠、過活動などを特徴とする躁状態と、前項で説明した、うつ状態を反復して繰り返す精神疾患。</a:t>
            </a: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300" dirty="0">
                <a:solidFill>
                  <a:schemeClr val="tx1"/>
                </a:solidFill>
                <a:latin typeface="Meiryo UI" panose="020B0604030504040204" pitchFamily="50" charset="-128"/>
                <a:ea typeface="Meiryo UI" panose="020B0604030504040204" pitchFamily="50" charset="-128"/>
              </a:rPr>
              <a:t>具体的な症状については次のチェックリストが参考になる。</a:t>
            </a: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300" dirty="0">
              <a:solidFill>
                <a:schemeClr val="tx1"/>
              </a:solidFill>
              <a:latin typeface="Meiryo UI" panose="020B0604030504040204" pitchFamily="50" charset="-128"/>
              <a:ea typeface="Meiryo UI" panose="020B0604030504040204" pitchFamily="50" charset="-128"/>
            </a:endParaRPr>
          </a:p>
          <a:p>
            <a:endParaRPr lang="en-US" altLang="ja-JP" sz="1300"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67</a:t>
            </a:fld>
            <a:endParaRPr kumimoji="1" lang="ja-JP" altLang="en-US"/>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8"/>
            <a:ext cx="7886700" cy="5592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b="1" dirty="0">
                <a:latin typeface="Meiryo UI" panose="020B0604030504040204" pitchFamily="50" charset="-128"/>
                <a:ea typeface="Meiryo UI" panose="020B0604030504040204" pitchFamily="50" charset="-128"/>
              </a:rPr>
              <a:t>躁うつ病（双極性障害）</a:t>
            </a:r>
            <a:r>
              <a:rPr lang="ja-JP" altLang="en-US" sz="1400" dirty="0">
                <a:latin typeface="Meiryo UI" panose="020B0604030504040204" pitchFamily="50" charset="-128"/>
                <a:ea typeface="Meiryo UI" panose="020B0604030504040204" pitchFamily="50" charset="-128"/>
              </a:rPr>
              <a:t>の概要は以下のとおりです。</a:t>
            </a:r>
            <a:br>
              <a:rPr lang="en-US" altLang="ja-JP"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うつ病と躁うつ病はそれぞれ異なる疾患であり、治療、薬も異なる点には注意が必要です。</a:t>
            </a:r>
            <a:endParaRPr lang="en-US" altLang="ja-JP" sz="1400" dirty="0">
              <a:latin typeface="Meiryo UI" panose="020B0604030504040204" pitchFamily="50" charset="-128"/>
              <a:ea typeface="Meiryo UI" panose="020B0604030504040204" pitchFamily="50" charset="-128"/>
            </a:endParaRPr>
          </a:p>
        </p:txBody>
      </p:sp>
      <p:sp>
        <p:nvSpPr>
          <p:cNvPr id="11" name="タイトル 1">
            <a:extLst>
              <a:ext uri="{FF2B5EF4-FFF2-40B4-BE49-F238E27FC236}">
                <a16:creationId xmlns:a16="http://schemas.microsoft.com/office/drawing/2014/main" id="{AD942B60-4258-467D-A7D0-AFADAA37F867}"/>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２）主な精神疾患の理解と支援のポイント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気分障害</a:t>
            </a:r>
            <a:endParaRPr lang="zh-TW" altLang="en-US" sz="2400"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E47EBC4F-AA32-461E-85B0-33255F575C4E}"/>
              </a:ext>
            </a:extLst>
          </p:cNvPr>
          <p:cNvSpPr/>
          <p:nvPr/>
        </p:nvSpPr>
        <p:spPr>
          <a:xfrm>
            <a:off x="591582" y="2126792"/>
            <a:ext cx="1000563" cy="53422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誘因・原因</a:t>
            </a:r>
          </a:p>
        </p:txBody>
      </p:sp>
      <p:sp>
        <p:nvSpPr>
          <p:cNvPr id="13" name="正方形/長方形 12">
            <a:extLst>
              <a:ext uri="{FF2B5EF4-FFF2-40B4-BE49-F238E27FC236}">
                <a16:creationId xmlns:a16="http://schemas.microsoft.com/office/drawing/2014/main" id="{1288D245-5500-4DB7-BDD4-31E4EFC96658}"/>
              </a:ext>
            </a:extLst>
          </p:cNvPr>
          <p:cNvSpPr/>
          <p:nvPr/>
        </p:nvSpPr>
        <p:spPr>
          <a:xfrm>
            <a:off x="1657368" y="2136986"/>
            <a:ext cx="6909128" cy="490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うつ病と同様、完全には解明されていないが、遺伝的素因のある人に、</a:t>
            </a:r>
            <a:r>
              <a:rPr lang="ja-JP" altLang="en-US" sz="1400" dirty="0">
                <a:solidFill>
                  <a:schemeClr val="tx1"/>
                </a:solidFill>
                <a:latin typeface="Meiryo UI" panose="020B0604030504040204" pitchFamily="50" charset="-128"/>
                <a:ea typeface="Meiryo UI" panose="020B0604030504040204" pitchFamily="50" charset="-128"/>
              </a:rPr>
              <a:t>精神的ストレスや身体的ストレスの要因が加わり発症すると考えられている。</a:t>
            </a:r>
            <a:endParaRPr lang="en-US" altLang="ja-JP" sz="1400" b="0" i="0" u="none" strike="noStrike" baseline="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47C201BC-CBDA-4156-B63D-7A630CFE6286}"/>
              </a:ext>
            </a:extLst>
          </p:cNvPr>
          <p:cNvSpPr/>
          <p:nvPr/>
        </p:nvSpPr>
        <p:spPr>
          <a:xfrm>
            <a:off x="591580" y="2725235"/>
            <a:ext cx="1000563" cy="5176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頻度</a:t>
            </a:r>
          </a:p>
        </p:txBody>
      </p:sp>
      <p:sp>
        <p:nvSpPr>
          <p:cNvPr id="15" name="正方形/長方形 14">
            <a:extLst>
              <a:ext uri="{FF2B5EF4-FFF2-40B4-BE49-F238E27FC236}">
                <a16:creationId xmlns:a16="http://schemas.microsoft.com/office/drawing/2014/main" id="{050C2A78-6D0B-43AF-9237-B962015673ED}"/>
              </a:ext>
            </a:extLst>
          </p:cNvPr>
          <p:cNvSpPr/>
          <p:nvPr/>
        </p:nvSpPr>
        <p:spPr>
          <a:xfrm>
            <a:off x="1643290" y="2725235"/>
            <a:ext cx="6648382" cy="517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重症・軽症の双極性障害をあわせても</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0.4</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0.7%</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といわれ、うつ病と比較すると少なく、　男女差が見られない。</a:t>
            </a:r>
          </a:p>
        </p:txBody>
      </p:sp>
      <p:sp>
        <p:nvSpPr>
          <p:cNvPr id="16" name="正方形/長方形 15">
            <a:extLst>
              <a:ext uri="{FF2B5EF4-FFF2-40B4-BE49-F238E27FC236}">
                <a16:creationId xmlns:a16="http://schemas.microsoft.com/office/drawing/2014/main" id="{932401D2-8DBE-47D9-A60D-1DE2A6F11C0D}"/>
              </a:ext>
            </a:extLst>
          </p:cNvPr>
          <p:cNvSpPr/>
          <p:nvPr/>
        </p:nvSpPr>
        <p:spPr>
          <a:xfrm>
            <a:off x="591580" y="3301188"/>
            <a:ext cx="1000563" cy="36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好発年齢</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5634DD7B-7218-401F-B68D-76221E8F2512}"/>
              </a:ext>
            </a:extLst>
          </p:cNvPr>
          <p:cNvSpPr/>
          <p:nvPr/>
        </p:nvSpPr>
        <p:spPr>
          <a:xfrm>
            <a:off x="1643288" y="3301188"/>
            <a:ext cx="6648382"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発病年齢の平均は約</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30</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歳</a:t>
            </a:r>
          </a:p>
        </p:txBody>
      </p:sp>
      <p:sp>
        <p:nvSpPr>
          <p:cNvPr id="21" name="正方形/長方形 20">
            <a:extLst>
              <a:ext uri="{FF2B5EF4-FFF2-40B4-BE49-F238E27FC236}">
                <a16:creationId xmlns:a16="http://schemas.microsoft.com/office/drawing/2014/main" id="{1A28A39C-DAF8-48B3-8E92-C4C36CB867D7}"/>
              </a:ext>
            </a:extLst>
          </p:cNvPr>
          <p:cNvSpPr/>
          <p:nvPr/>
        </p:nvSpPr>
        <p:spPr>
          <a:xfrm>
            <a:off x="591581" y="1718834"/>
            <a:ext cx="7714168" cy="28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Meiryo UI" panose="020B0604030504040204" pitchFamily="50" charset="-128"/>
                <a:ea typeface="Meiryo UI" panose="020B0604030504040204" pitchFamily="50" charset="-128"/>
              </a:rPr>
              <a:t>躁うつ病（双極性</a:t>
            </a:r>
            <a:r>
              <a:rPr kumimoji="1" lang="ja-JP" altLang="en-US" sz="1600" b="1" dirty="0">
                <a:solidFill>
                  <a:schemeClr val="tx1"/>
                </a:solidFill>
                <a:latin typeface="Meiryo UI" panose="020B0604030504040204" pitchFamily="50" charset="-128"/>
                <a:ea typeface="Meiryo UI" panose="020B0604030504040204" pitchFamily="50" charset="-128"/>
              </a:rPr>
              <a:t>障害）の概要</a:t>
            </a:r>
          </a:p>
        </p:txBody>
      </p:sp>
      <p:cxnSp>
        <p:nvCxnSpPr>
          <p:cNvPr id="22" name="直線コネクタ 21">
            <a:extLst>
              <a:ext uri="{FF2B5EF4-FFF2-40B4-BE49-F238E27FC236}">
                <a16:creationId xmlns:a16="http://schemas.microsoft.com/office/drawing/2014/main" id="{DEF42259-B1F8-4654-9B1F-93B86456DE91}"/>
              </a:ext>
            </a:extLst>
          </p:cNvPr>
          <p:cNvCxnSpPr>
            <a:cxnSpLocks/>
          </p:cNvCxnSpPr>
          <p:nvPr/>
        </p:nvCxnSpPr>
        <p:spPr>
          <a:xfrm flipV="1">
            <a:off x="591580" y="2026087"/>
            <a:ext cx="7714169" cy="326"/>
          </a:xfrm>
          <a:prstGeom prst="line">
            <a:avLst/>
          </a:prstGeom>
        </p:spPr>
        <p:style>
          <a:lnRef idx="1">
            <a:schemeClr val="dk1"/>
          </a:lnRef>
          <a:fillRef idx="0">
            <a:schemeClr val="dk1"/>
          </a:fillRef>
          <a:effectRef idx="0">
            <a:schemeClr val="dk1"/>
          </a:effectRef>
          <a:fontRef idx="minor">
            <a:schemeClr val="tx1"/>
          </a:fontRef>
        </p:style>
      </p:cxnSp>
      <p:sp>
        <p:nvSpPr>
          <p:cNvPr id="24" name="正方形/長方形 23">
            <a:extLst>
              <a:ext uri="{FF2B5EF4-FFF2-40B4-BE49-F238E27FC236}">
                <a16:creationId xmlns:a16="http://schemas.microsoft.com/office/drawing/2014/main" id="{517BA696-BBA3-4F8C-A0B0-ACA79296387E}"/>
              </a:ext>
            </a:extLst>
          </p:cNvPr>
          <p:cNvSpPr/>
          <p:nvPr/>
        </p:nvSpPr>
        <p:spPr>
          <a:xfrm>
            <a:off x="591582" y="3719471"/>
            <a:ext cx="1000563" cy="2862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症状</a:t>
            </a:r>
          </a:p>
        </p:txBody>
      </p:sp>
      <p:sp>
        <p:nvSpPr>
          <p:cNvPr id="18" name="正方形/長方形 17">
            <a:extLst>
              <a:ext uri="{FF2B5EF4-FFF2-40B4-BE49-F238E27FC236}">
                <a16:creationId xmlns:a16="http://schemas.microsoft.com/office/drawing/2014/main" id="{692430E2-6696-460F-8820-DC02CF5C6654}"/>
              </a:ext>
            </a:extLst>
          </p:cNvPr>
          <p:cNvSpPr/>
          <p:nvPr/>
        </p:nvSpPr>
        <p:spPr>
          <a:xfrm>
            <a:off x="1958976" y="4541029"/>
            <a:ext cx="3853637" cy="17481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dirty="0">
                <a:solidFill>
                  <a:prstClr val="black"/>
                </a:solidFill>
                <a:latin typeface="Meiryo UI" panose="020B0604030504040204" pitchFamily="50" charset="-128"/>
                <a:ea typeface="Meiryo UI" panose="020B0604030504040204" pitchFamily="50" charset="-128"/>
              </a:rPr>
              <a:t>「基本症状</a:t>
            </a:r>
            <a:r>
              <a:rPr kumimoji="1" lang="en-US" altLang="ja-JP" sz="1000" dirty="0">
                <a:solidFill>
                  <a:prstClr val="black"/>
                </a:solidFill>
                <a:latin typeface="Meiryo UI" panose="020B0604030504040204" pitchFamily="50" charset="-128"/>
                <a:ea typeface="Meiryo UI" panose="020B0604030504040204" pitchFamily="50" charset="-128"/>
              </a:rPr>
              <a:t>] 1</a:t>
            </a:r>
            <a:r>
              <a:rPr kumimoji="1" lang="ja-JP" altLang="en-US" sz="1000" dirty="0">
                <a:solidFill>
                  <a:prstClr val="black"/>
                </a:solidFill>
                <a:latin typeface="Meiryo UI" panose="020B0604030504040204" pitchFamily="50" charset="-128"/>
                <a:ea typeface="Meiryo UI" panose="020B0604030504040204" pitchFamily="50" charset="-128"/>
              </a:rPr>
              <a:t>週間以上、次の状態が続く。</a:t>
            </a:r>
          </a:p>
          <a:p>
            <a:pPr algn="l"/>
            <a:r>
              <a:rPr kumimoji="1" lang="ja-JP" altLang="en-US" sz="1000" dirty="0">
                <a:solidFill>
                  <a:prstClr val="black"/>
                </a:solidFill>
                <a:latin typeface="Meiryo UI" panose="020B0604030504040204" pitchFamily="50" charset="-128"/>
                <a:ea typeface="Meiryo UI" panose="020B0604030504040204" pitchFamily="50" charset="-128"/>
              </a:rPr>
              <a:t>□気持ちが高揚し、開放的な気分が続く。</a:t>
            </a:r>
          </a:p>
          <a:p>
            <a:pPr algn="l"/>
            <a:r>
              <a:rPr kumimoji="1" lang="ja-JP" altLang="en-US" sz="1000" dirty="0">
                <a:solidFill>
                  <a:prstClr val="black"/>
                </a:solidFill>
                <a:latin typeface="Meiryo UI" panose="020B0604030504040204" pitchFamily="50" charset="-128"/>
                <a:ea typeface="Meiryo UI" panose="020B0604030504040204" pitchFamily="50" charset="-128"/>
              </a:rPr>
              <a:t>□イライラしやすく、怒りっぽい。</a:t>
            </a:r>
            <a:endParaRPr kumimoji="1" lang="en-US" altLang="ja-JP" sz="1000" dirty="0">
              <a:solidFill>
                <a:prstClr val="black"/>
              </a:solidFill>
              <a:latin typeface="Meiryo UI" panose="020B0604030504040204" pitchFamily="50" charset="-128"/>
              <a:ea typeface="Meiryo UI" panose="020B0604030504040204" pitchFamily="50" charset="-128"/>
            </a:endParaRPr>
          </a:p>
          <a:p>
            <a:pPr algn="l"/>
            <a:endParaRPr kumimoji="1" lang="ja-JP" altLang="en-US" sz="1000" dirty="0">
              <a:solidFill>
                <a:prstClr val="black"/>
              </a:solidFill>
              <a:latin typeface="Meiryo UI" panose="020B0604030504040204" pitchFamily="50" charset="-128"/>
              <a:ea typeface="Meiryo UI" panose="020B0604030504040204" pitchFamily="50" charset="-128"/>
            </a:endParaRPr>
          </a:p>
          <a:p>
            <a:pPr algn="l"/>
            <a:r>
              <a:rPr kumimoji="1" lang="en-US" altLang="ja-JP" sz="1000" dirty="0">
                <a:solidFill>
                  <a:prstClr val="black"/>
                </a:solidFill>
                <a:latin typeface="Meiryo UI" panose="020B0604030504040204" pitchFamily="50" charset="-128"/>
                <a:ea typeface="Meiryo UI" panose="020B0604030504040204" pitchFamily="50" charset="-128"/>
              </a:rPr>
              <a:t>[</a:t>
            </a:r>
            <a:r>
              <a:rPr kumimoji="1" lang="ja-JP" altLang="en-US" sz="1000" dirty="0">
                <a:solidFill>
                  <a:prstClr val="black"/>
                </a:solidFill>
                <a:latin typeface="Meiryo UI" panose="020B0604030504040204" pitchFamily="50" charset="-128"/>
                <a:ea typeface="Meiryo UI" panose="020B0604030504040204" pitchFamily="50" charset="-128"/>
              </a:rPr>
              <a:t>その他の症状</a:t>
            </a:r>
            <a:r>
              <a:rPr kumimoji="1" lang="en-US" altLang="ja-JP" sz="1000" dirty="0">
                <a:solidFill>
                  <a:prstClr val="black"/>
                </a:solidFill>
                <a:latin typeface="Meiryo UI" panose="020B0604030504040204" pitchFamily="50" charset="-128"/>
                <a:ea typeface="Meiryo UI" panose="020B0604030504040204" pitchFamily="50" charset="-128"/>
              </a:rPr>
              <a:t>] </a:t>
            </a:r>
            <a:r>
              <a:rPr kumimoji="1" lang="ja-JP" altLang="en-US" sz="1000" dirty="0">
                <a:solidFill>
                  <a:prstClr val="black"/>
                </a:solidFill>
                <a:latin typeface="Meiryo UI" panose="020B0604030504040204" pitchFamily="50" charset="-128"/>
                <a:ea typeface="Meiryo UI" panose="020B0604030504040204" pitchFamily="50" charset="-128"/>
              </a:rPr>
              <a:t>ほとんど毎日、次の状態が続く。</a:t>
            </a:r>
          </a:p>
          <a:p>
            <a:pPr algn="l"/>
            <a:r>
              <a:rPr kumimoji="1" lang="ja-JP" altLang="en-US" sz="1000" dirty="0">
                <a:solidFill>
                  <a:prstClr val="black"/>
                </a:solidFill>
                <a:latin typeface="Meiryo UI" panose="020B0604030504040204" pitchFamily="50" charset="-128"/>
                <a:ea typeface="Meiryo UI" panose="020B0604030504040204" pitchFamily="50" charset="-128"/>
              </a:rPr>
              <a:t>□優越感が強く、自信過剰となる。</a:t>
            </a:r>
          </a:p>
          <a:p>
            <a:pPr algn="l"/>
            <a:r>
              <a:rPr kumimoji="1" lang="ja-JP" altLang="en-US" sz="1000" dirty="0">
                <a:solidFill>
                  <a:prstClr val="black"/>
                </a:solidFill>
                <a:latin typeface="Meiryo UI" panose="020B0604030504040204" pitchFamily="50" charset="-128"/>
                <a:ea typeface="Meiryo UI" panose="020B0604030504040204" pitchFamily="50" charset="-128"/>
              </a:rPr>
              <a:t>□睡眠時間が減る、早く目が覚める、睡眠時間が短くても堪えない。</a:t>
            </a:r>
          </a:p>
          <a:p>
            <a:pPr algn="l"/>
            <a:r>
              <a:rPr kumimoji="1" lang="ja-JP" altLang="en-US" sz="1000" dirty="0">
                <a:solidFill>
                  <a:prstClr val="black"/>
                </a:solidFill>
                <a:latin typeface="Meiryo UI" panose="020B0604030504040204" pitchFamily="50" charset="-128"/>
                <a:ea typeface="Meiryo UI" panose="020B0604030504040204" pitchFamily="50" charset="-128"/>
              </a:rPr>
              <a:t>□多弁でしゃべり続ける、要求が多くなる。</a:t>
            </a:r>
          </a:p>
          <a:p>
            <a:pPr algn="l"/>
            <a:r>
              <a:rPr kumimoji="1" lang="ja-JP" altLang="en-US" sz="1000" dirty="0">
                <a:solidFill>
                  <a:prstClr val="black"/>
                </a:solidFill>
                <a:latin typeface="Meiryo UI" panose="020B0604030504040204" pitchFamily="50" charset="-128"/>
                <a:ea typeface="Meiryo UI" panose="020B0604030504040204" pitchFamily="50" charset="-128"/>
              </a:rPr>
              <a:t>□色々なことに関心が向かい、注意散漫になる。</a:t>
            </a:r>
          </a:p>
          <a:p>
            <a:pPr algn="l"/>
            <a:r>
              <a:rPr kumimoji="1" lang="ja-JP" altLang="en-US" sz="1000" dirty="0">
                <a:solidFill>
                  <a:prstClr val="black"/>
                </a:solidFill>
                <a:latin typeface="Meiryo UI" panose="020B0604030504040204" pitchFamily="50" charset="-128"/>
                <a:ea typeface="Meiryo UI" panose="020B0604030504040204" pitchFamily="50" charset="-128"/>
              </a:rPr>
              <a:t>□考えが次々と溢れ出る、誇大的となる。</a:t>
            </a:r>
          </a:p>
        </p:txBody>
      </p:sp>
      <p:sp>
        <p:nvSpPr>
          <p:cNvPr id="19" name="正方形/長方形 18">
            <a:extLst>
              <a:ext uri="{FF2B5EF4-FFF2-40B4-BE49-F238E27FC236}">
                <a16:creationId xmlns:a16="http://schemas.microsoft.com/office/drawing/2014/main" id="{C39BD83F-EAED-4834-88C8-96795C1823AE}"/>
              </a:ext>
            </a:extLst>
          </p:cNvPr>
          <p:cNvSpPr/>
          <p:nvPr/>
        </p:nvSpPr>
        <p:spPr>
          <a:xfrm>
            <a:off x="5877836" y="4541029"/>
            <a:ext cx="1710045" cy="1822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ja-JP" sz="900" dirty="0">
                <a:solidFill>
                  <a:prstClr val="black"/>
                </a:solidFill>
                <a:latin typeface="Meiryo UI" panose="020B0604030504040204" pitchFamily="50" charset="-128"/>
                <a:ea typeface="Meiryo UI" panose="020B0604030504040204" pitchFamily="50" charset="-128"/>
              </a:rPr>
              <a:t>※</a:t>
            </a:r>
            <a:r>
              <a:rPr kumimoji="1" lang="ja-JP" altLang="en-US" sz="900" dirty="0">
                <a:solidFill>
                  <a:prstClr val="black"/>
                </a:solidFill>
                <a:latin typeface="Meiryo UI" panose="020B0604030504040204" pitchFamily="50" charset="-128"/>
                <a:ea typeface="Meiryo UI" panose="020B0604030504040204" pitchFamily="50" charset="-128"/>
              </a:rPr>
              <a:t>基本症状を含めて３つ以上</a:t>
            </a:r>
          </a:p>
          <a:p>
            <a:pPr algn="l"/>
            <a:r>
              <a:rPr kumimoji="1" lang="ja-JP" altLang="en-US" sz="900" dirty="0">
                <a:solidFill>
                  <a:prstClr val="black"/>
                </a:solidFill>
                <a:latin typeface="Meiryo UI" panose="020B0604030504040204" pitchFamily="50" charset="-128"/>
                <a:ea typeface="Meiryo UI" panose="020B0604030504040204" pitchFamily="50" charset="-128"/>
              </a:rPr>
              <a:t>該当する時は病的躁状態を疑う。</a:t>
            </a:r>
          </a:p>
        </p:txBody>
      </p:sp>
      <p:sp>
        <p:nvSpPr>
          <p:cNvPr id="20" name="正方形/長方形 19">
            <a:extLst>
              <a:ext uri="{FF2B5EF4-FFF2-40B4-BE49-F238E27FC236}">
                <a16:creationId xmlns:a16="http://schemas.microsoft.com/office/drawing/2014/main" id="{4CF13A18-0D22-4DF8-9D2D-D52275773A13}"/>
              </a:ext>
            </a:extLst>
          </p:cNvPr>
          <p:cNvSpPr/>
          <p:nvPr/>
        </p:nvSpPr>
        <p:spPr>
          <a:xfrm>
            <a:off x="1958976" y="6275453"/>
            <a:ext cx="5772150" cy="222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ja-JP" sz="900" dirty="0">
                <a:solidFill>
                  <a:prstClr val="black"/>
                </a:solidFill>
                <a:latin typeface="Meiryo UI" panose="020B0604030504040204" pitchFamily="50" charset="-128"/>
                <a:ea typeface="Meiryo UI" panose="020B0604030504040204" pitchFamily="50" charset="-128"/>
              </a:rPr>
              <a:t>44</a:t>
            </a:r>
            <a:r>
              <a:rPr kumimoji="1" lang="ja-JP" altLang="en-US" sz="900" dirty="0">
                <a:solidFill>
                  <a:prstClr val="black"/>
                </a:solidFill>
                <a:latin typeface="Meiryo UI" panose="020B0604030504040204" pitchFamily="50" charset="-128"/>
                <a:ea typeface="Meiryo UI" panose="020B0604030504040204" pitchFamily="50" charset="-128"/>
              </a:rPr>
              <a:t>ページ／ケアマネ・福祉職のための精神疾患ガイド／山根俊恵他</a:t>
            </a:r>
            <a:r>
              <a:rPr kumimoji="1" lang="en-US" altLang="ja-JP" sz="900" dirty="0">
                <a:solidFill>
                  <a:prstClr val="black"/>
                </a:solidFill>
                <a:latin typeface="Meiryo UI" panose="020B0604030504040204" pitchFamily="50" charset="-128"/>
                <a:ea typeface="Meiryo UI" panose="020B0604030504040204" pitchFamily="50" charset="-128"/>
              </a:rPr>
              <a:t>/</a:t>
            </a:r>
            <a:r>
              <a:rPr kumimoji="1" lang="ja-JP" altLang="en-US" sz="900" dirty="0">
                <a:solidFill>
                  <a:prstClr val="black"/>
                </a:solidFill>
                <a:latin typeface="Meiryo UI" panose="020B0604030504040204" pitchFamily="50" charset="-128"/>
                <a:ea typeface="Meiryo UI" panose="020B0604030504040204" pitchFamily="50" charset="-128"/>
              </a:rPr>
              <a:t>中央法規／</a:t>
            </a:r>
            <a:r>
              <a:rPr kumimoji="1" lang="en-US" altLang="ja-JP" sz="900" dirty="0">
                <a:solidFill>
                  <a:prstClr val="black"/>
                </a:solidFill>
                <a:latin typeface="Meiryo UI" panose="020B0604030504040204" pitchFamily="50" charset="-128"/>
                <a:ea typeface="Meiryo UI" panose="020B0604030504040204" pitchFamily="50" charset="-128"/>
              </a:rPr>
              <a:t>2016</a:t>
            </a:r>
            <a:r>
              <a:rPr kumimoji="1" lang="ja-JP" altLang="en-US" sz="900" dirty="0">
                <a:solidFill>
                  <a:prstClr val="black"/>
                </a:solidFill>
                <a:latin typeface="Meiryo UI" panose="020B0604030504040204" pitchFamily="50" charset="-128"/>
                <a:ea typeface="Meiryo UI" panose="020B0604030504040204" pitchFamily="50" charset="-128"/>
              </a:rPr>
              <a:t>年／</a:t>
            </a:r>
            <a:r>
              <a:rPr kumimoji="1" lang="en-US" altLang="ja-JP" sz="900" dirty="0">
                <a:solidFill>
                  <a:prstClr val="black"/>
                </a:solidFill>
                <a:latin typeface="Meiryo UI" panose="020B0604030504040204" pitchFamily="50" charset="-128"/>
                <a:ea typeface="Meiryo UI" panose="020B0604030504040204" pitchFamily="50" charset="-128"/>
              </a:rPr>
              <a:t>【</a:t>
            </a:r>
            <a:r>
              <a:rPr kumimoji="1" lang="ja-JP" altLang="en-US" sz="900" dirty="0">
                <a:solidFill>
                  <a:prstClr val="black"/>
                </a:solidFill>
                <a:latin typeface="Meiryo UI" panose="020B0604030504040204" pitchFamily="50" charset="-128"/>
                <a:ea typeface="Meiryo UI" panose="020B0604030504040204" pitchFamily="50" charset="-128"/>
              </a:rPr>
              <a:t>一部加筆修正</a:t>
            </a:r>
            <a:r>
              <a:rPr kumimoji="1" lang="en-US" altLang="ja-JP" sz="900" dirty="0">
                <a:solidFill>
                  <a:prstClr val="black"/>
                </a:solidFill>
                <a:latin typeface="Meiryo UI" panose="020B0604030504040204" pitchFamily="50" charset="-128"/>
                <a:ea typeface="Meiryo UI" panose="020B0604030504040204" pitchFamily="50" charset="-128"/>
              </a:rPr>
              <a:t>】</a:t>
            </a:r>
            <a:endParaRPr kumimoji="1" lang="ja-JP" altLang="en-US" sz="9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598506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DD248A99-440D-4DC8-BA40-50A7F4EFF368}"/>
              </a:ext>
            </a:extLst>
          </p:cNvPr>
          <p:cNvSpPr/>
          <p:nvPr/>
        </p:nvSpPr>
        <p:spPr>
          <a:xfrm>
            <a:off x="1643290" y="5341251"/>
            <a:ext cx="6909128" cy="1324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躁うつ病は、躁状態、うつ状態のそれぞれのエピソードが一度だけで終わることはなく、大半の患者が一生の間で、それぞれのエピソードを何度も繰り返す。</a:t>
            </a:r>
          </a:p>
          <a:p>
            <a:pPr marL="108000" indent="-108000">
              <a:buFont typeface="Arial" panose="020B0604020202020204" pitchFamily="34" charset="0"/>
              <a:buChar char="•"/>
            </a:pP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長期予後では、約</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15</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％が良好、約</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45</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％が再発が多いが良好、約</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30</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％が部分寛解、約</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10</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％が慢性化して不良との報告や、全体の約</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1/3</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で社会的生活機能の低下を余儀なくされるとの報告もある。</a:t>
            </a:r>
            <a:endParaRPr lang="en-US" altLang="ja-JP" sz="1400" b="0" i="0" u="none" strike="noStrike" baseline="0"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solidFill>
                  <a:schemeClr val="tx1"/>
                </a:solidFill>
              </a:rPr>
              <a:t>68</a:t>
            </a:fld>
            <a:endParaRPr kumimoji="1" lang="ja-JP" altLang="en-US">
              <a:solidFill>
                <a:schemeClr val="tx1"/>
              </a:solidFill>
            </a:endParaRPr>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8"/>
            <a:ext cx="7886700" cy="5592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a:latin typeface="Meiryo UI" panose="020B0604030504040204" pitchFamily="50" charset="-128"/>
                <a:ea typeface="Meiryo UI" panose="020B0604030504040204" pitchFamily="50" charset="-128"/>
              </a:rPr>
              <a:t>（つづき</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p:txBody>
      </p:sp>
      <p:sp>
        <p:nvSpPr>
          <p:cNvPr id="11" name="タイトル 1">
            <a:extLst>
              <a:ext uri="{FF2B5EF4-FFF2-40B4-BE49-F238E27FC236}">
                <a16:creationId xmlns:a16="http://schemas.microsoft.com/office/drawing/2014/main" id="{AD942B60-4258-467D-A7D0-AFADAA37F867}"/>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２）主な精神疾患の理解と支援のポイント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気分障害</a:t>
            </a:r>
            <a:endParaRPr lang="zh-TW" altLang="en-US" sz="2400"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E47EBC4F-AA32-461E-85B0-33255F575C4E}"/>
              </a:ext>
            </a:extLst>
          </p:cNvPr>
          <p:cNvSpPr/>
          <p:nvPr/>
        </p:nvSpPr>
        <p:spPr>
          <a:xfrm>
            <a:off x="591582" y="1946470"/>
            <a:ext cx="1000563" cy="332597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治療</a:t>
            </a:r>
          </a:p>
        </p:txBody>
      </p:sp>
      <p:sp>
        <p:nvSpPr>
          <p:cNvPr id="13" name="正方形/長方形 12">
            <a:extLst>
              <a:ext uri="{FF2B5EF4-FFF2-40B4-BE49-F238E27FC236}">
                <a16:creationId xmlns:a16="http://schemas.microsoft.com/office/drawing/2014/main" id="{1288D245-5500-4DB7-BDD4-31E4EFC96658}"/>
              </a:ext>
            </a:extLst>
          </p:cNvPr>
          <p:cNvSpPr/>
          <p:nvPr/>
        </p:nvSpPr>
        <p:spPr>
          <a:xfrm>
            <a:off x="1643290" y="1950576"/>
            <a:ext cx="6909128" cy="3321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薬物療法</a:t>
            </a:r>
            <a:r>
              <a:rPr lang="ja-JP" altLang="en-US" sz="1400" dirty="0">
                <a:solidFill>
                  <a:schemeClr val="tx1"/>
                </a:solidFill>
                <a:latin typeface="Meiryo UI" panose="020B0604030504040204" pitchFamily="50" charset="-128"/>
                <a:ea typeface="Meiryo UI" panose="020B0604030504040204" pitchFamily="50" charset="-128"/>
              </a:rPr>
              <a:t>」を基本とするが、「</a:t>
            </a:r>
            <a:r>
              <a:rPr lang="ja-JP" altLang="en-US" sz="1400" b="1" dirty="0">
                <a:solidFill>
                  <a:schemeClr val="tx1"/>
                </a:solidFill>
                <a:latin typeface="Meiryo UI" panose="020B0604030504040204" pitchFamily="50" charset="-128"/>
                <a:ea typeface="Meiryo UI" panose="020B0604030504040204" pitchFamily="50" charset="-128"/>
              </a:rPr>
              <a:t>精神療法</a:t>
            </a:r>
            <a:r>
              <a:rPr lang="ja-JP" altLang="en-US" sz="1400" dirty="0">
                <a:solidFill>
                  <a:schemeClr val="tx1"/>
                </a:solidFill>
                <a:latin typeface="Meiryo UI" panose="020B0604030504040204" pitchFamily="50" charset="-128"/>
                <a:ea typeface="Meiryo UI" panose="020B0604030504040204" pitchFamily="50" charset="-128"/>
              </a:rPr>
              <a:t>（医師の面接）」「</a:t>
            </a:r>
            <a:r>
              <a:rPr lang="ja-JP" altLang="en-US" sz="1400" b="1" dirty="0">
                <a:solidFill>
                  <a:schemeClr val="tx1"/>
                </a:solidFill>
                <a:latin typeface="Meiryo UI" panose="020B0604030504040204" pitchFamily="50" charset="-128"/>
                <a:ea typeface="Meiryo UI" panose="020B0604030504040204" pitchFamily="50" charset="-128"/>
              </a:rPr>
              <a:t>心理社会的療法</a:t>
            </a:r>
            <a:r>
              <a:rPr lang="ja-JP" altLang="en-US" sz="1400" dirty="0">
                <a:solidFill>
                  <a:schemeClr val="tx1"/>
                </a:solidFill>
                <a:latin typeface="Meiryo UI" panose="020B0604030504040204" pitchFamily="50" charset="-128"/>
                <a:ea typeface="Meiryo UI" panose="020B0604030504040204" pitchFamily="50" charset="-128"/>
              </a:rPr>
              <a:t>」も併用され、「</a:t>
            </a:r>
            <a:r>
              <a:rPr lang="ja-JP" altLang="en-US" sz="1400" b="1" dirty="0">
                <a:solidFill>
                  <a:schemeClr val="tx1"/>
                </a:solidFill>
                <a:latin typeface="Meiryo UI" panose="020B0604030504040204" pitchFamily="50" charset="-128"/>
                <a:ea typeface="Meiryo UI" panose="020B0604030504040204" pitchFamily="50" charset="-128"/>
              </a:rPr>
              <a:t>再発防止の維持療法</a:t>
            </a:r>
            <a:r>
              <a:rPr lang="ja-JP" altLang="en-US" sz="1400" dirty="0">
                <a:solidFill>
                  <a:schemeClr val="tx1"/>
                </a:solidFill>
                <a:latin typeface="Meiryo UI" panose="020B0604030504040204" pitchFamily="50" charset="-128"/>
                <a:ea typeface="Meiryo UI" panose="020B0604030504040204" pitchFamily="50" charset="-128"/>
              </a:rPr>
              <a:t>」が特に重要である。</a:t>
            </a: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400" b="1" dirty="0">
                <a:solidFill>
                  <a:schemeClr val="tx1"/>
                </a:solidFill>
                <a:latin typeface="Meiryo UI" panose="020B0604030504040204" pitchFamily="50" charset="-128"/>
                <a:ea typeface="Meiryo UI" panose="020B0604030504040204" pitchFamily="50" charset="-128"/>
              </a:rPr>
              <a:t>薬物療法</a:t>
            </a:r>
            <a:r>
              <a:rPr lang="ja-JP" altLang="en-US" sz="1400" dirty="0">
                <a:solidFill>
                  <a:schemeClr val="tx1"/>
                </a:solidFill>
                <a:latin typeface="Meiryo UI" panose="020B0604030504040204" pitchFamily="50" charset="-128"/>
                <a:ea typeface="Meiryo UI" panose="020B0604030504040204" pitchFamily="50" charset="-128"/>
              </a:rPr>
              <a:t>：気分安定薬（炭酸リチウム、抗てんかん薬）と非定型抗精神病薬を中心とする薬物療法が基本。</a:t>
            </a:r>
            <a:endParaRPr lang="en-US" altLang="ja-JP" sz="1400" dirty="0">
              <a:solidFill>
                <a:schemeClr val="tx1"/>
              </a:solidFill>
              <a:latin typeface="Meiryo UI" panose="020B0604030504040204" pitchFamily="50" charset="-128"/>
              <a:ea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症状が多様な躁うつ病は薬の使い分けが特に難しく、主治医と十分連携しながら治療を継続する必要がある。</a:t>
            </a: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400" b="1" dirty="0">
                <a:solidFill>
                  <a:schemeClr val="tx1"/>
                </a:solidFill>
                <a:latin typeface="Meiryo UI" panose="020B0604030504040204" pitchFamily="50" charset="-128"/>
                <a:ea typeface="Meiryo UI" panose="020B0604030504040204" pitchFamily="50" charset="-128"/>
              </a:rPr>
              <a:t>心理社会的療法：</a:t>
            </a:r>
            <a:r>
              <a:rPr lang="ja-JP" altLang="en-US" sz="1400" dirty="0">
                <a:solidFill>
                  <a:schemeClr val="tx1"/>
                </a:solidFill>
                <a:latin typeface="Meiryo UI" panose="020B0604030504040204" pitchFamily="50" charset="-128"/>
                <a:ea typeface="Meiryo UI" panose="020B0604030504040204" pitchFamily="50" charset="-128"/>
              </a:rPr>
              <a:t>患者・家族などへの心理教育の他、精神科デイケア・</a:t>
            </a:r>
            <a:r>
              <a:rPr lang="en-US" altLang="ja-JP" sz="1400" dirty="0">
                <a:solidFill>
                  <a:schemeClr val="tx1"/>
                </a:solidFill>
                <a:latin typeface="Meiryo UI" panose="020B0604030504040204" pitchFamily="50" charset="-128"/>
                <a:ea typeface="Meiryo UI" panose="020B0604030504040204" pitchFamily="50" charset="-128"/>
              </a:rPr>
              <a:t>SST</a:t>
            </a:r>
            <a:r>
              <a:rPr lang="ja-JP" altLang="en-US" sz="1400" dirty="0">
                <a:solidFill>
                  <a:schemeClr val="tx1"/>
                </a:solidFill>
                <a:latin typeface="Meiryo UI" panose="020B0604030504040204" pitchFamily="50" charset="-128"/>
                <a:ea typeface="Meiryo UI" panose="020B0604030504040204" pitchFamily="50" charset="-128"/>
              </a:rPr>
              <a:t>などのリハビリテーションも活用される。</a:t>
            </a:r>
          </a:p>
          <a:p>
            <a:pPr marL="108000" indent="-108000">
              <a:buFont typeface="Arial" panose="020B0604020202020204" pitchFamily="34" charset="0"/>
              <a:buChar char="•"/>
            </a:pPr>
            <a:r>
              <a:rPr lang="ja-JP" altLang="en-US" sz="1400" b="1" dirty="0">
                <a:solidFill>
                  <a:schemeClr val="tx1"/>
                </a:solidFill>
                <a:latin typeface="Meiryo UI" panose="020B0604030504040204" pitchFamily="50" charset="-128"/>
                <a:ea typeface="Meiryo UI" panose="020B0604030504040204" pitchFamily="50" charset="-128"/>
              </a:rPr>
              <a:t>再発防止の維持療法：</a:t>
            </a:r>
            <a:r>
              <a:rPr lang="ja-JP" altLang="en-US" sz="1400" dirty="0">
                <a:solidFill>
                  <a:schemeClr val="tx1"/>
                </a:solidFill>
                <a:latin typeface="Meiryo UI" panose="020B0604030504040204" pitchFamily="50" charset="-128"/>
                <a:ea typeface="Meiryo UI" panose="020B0604030504040204" pitchFamily="50" charset="-128"/>
              </a:rPr>
              <a:t>躁うつ病は、些細なきっかけで再発を繰り返しやすく、安定期（維持期）においても、再発予防と地域生活の安定維持の観点から、薬物療法や心理社会的療法などによる維持療法の役割が非常に大きい。</a:t>
            </a: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なお、躁病相は、うつ病相に比べて急速・急激に悪化し、外来では対応困難であることが多く、十分な治療と患者保護の観点から、入院加療が必要となることも多い。</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b="0" i="0" u="none" strike="noStrike" baseline="0" dirty="0">
              <a:solidFill>
                <a:schemeClr val="tx1"/>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1A28A39C-DAF8-48B3-8E92-C4C36CB867D7}"/>
              </a:ext>
            </a:extLst>
          </p:cNvPr>
          <p:cNvSpPr/>
          <p:nvPr/>
        </p:nvSpPr>
        <p:spPr>
          <a:xfrm>
            <a:off x="591581" y="1495545"/>
            <a:ext cx="7714168" cy="28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latin typeface="Meiryo UI" panose="020B0604030504040204" pitchFamily="50" charset="-128"/>
                <a:ea typeface="Meiryo UI" panose="020B0604030504040204" pitchFamily="50" charset="-128"/>
              </a:rPr>
              <a:t>躁うつ病（双極性</a:t>
            </a:r>
            <a:r>
              <a:rPr kumimoji="1" lang="ja-JP" altLang="en-US" sz="1600" b="1" dirty="0">
                <a:solidFill>
                  <a:schemeClr val="tx1"/>
                </a:solidFill>
                <a:latin typeface="Meiryo UI" panose="020B0604030504040204" pitchFamily="50" charset="-128"/>
                <a:ea typeface="Meiryo UI" panose="020B0604030504040204" pitchFamily="50" charset="-128"/>
              </a:rPr>
              <a:t>障害）の概要</a:t>
            </a:r>
          </a:p>
        </p:txBody>
      </p:sp>
      <p:cxnSp>
        <p:nvCxnSpPr>
          <p:cNvPr id="22" name="直線コネクタ 21">
            <a:extLst>
              <a:ext uri="{FF2B5EF4-FFF2-40B4-BE49-F238E27FC236}">
                <a16:creationId xmlns:a16="http://schemas.microsoft.com/office/drawing/2014/main" id="{DEF42259-B1F8-4654-9B1F-93B86456DE91}"/>
              </a:ext>
            </a:extLst>
          </p:cNvPr>
          <p:cNvCxnSpPr>
            <a:cxnSpLocks/>
          </p:cNvCxnSpPr>
          <p:nvPr/>
        </p:nvCxnSpPr>
        <p:spPr>
          <a:xfrm flipV="1">
            <a:off x="591580" y="1802798"/>
            <a:ext cx="7714169" cy="326"/>
          </a:xfrm>
          <a:prstGeom prst="line">
            <a:avLst/>
          </a:prstGeom>
        </p:spPr>
        <p:style>
          <a:lnRef idx="1">
            <a:schemeClr val="dk1"/>
          </a:lnRef>
          <a:fillRef idx="0">
            <a:schemeClr val="dk1"/>
          </a:fillRef>
          <a:effectRef idx="0">
            <a:schemeClr val="dk1"/>
          </a:effectRef>
          <a:fontRef idx="minor">
            <a:schemeClr val="tx1"/>
          </a:fontRef>
        </p:style>
      </p:cxnSp>
      <p:sp>
        <p:nvSpPr>
          <p:cNvPr id="15" name="正方形/長方形 14">
            <a:extLst>
              <a:ext uri="{FF2B5EF4-FFF2-40B4-BE49-F238E27FC236}">
                <a16:creationId xmlns:a16="http://schemas.microsoft.com/office/drawing/2014/main" id="{3CB0B8B0-1F7C-4C6D-9934-4A21CC4A237C}"/>
              </a:ext>
            </a:extLst>
          </p:cNvPr>
          <p:cNvSpPr/>
          <p:nvPr/>
        </p:nvSpPr>
        <p:spPr>
          <a:xfrm>
            <a:off x="591582" y="5341251"/>
            <a:ext cx="1000563" cy="132485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経過・予後</a:t>
            </a:r>
          </a:p>
        </p:txBody>
      </p:sp>
    </p:spTree>
    <p:extLst>
      <p:ext uri="{BB962C8B-B14F-4D97-AF65-F5344CB8AC3E}">
        <p14:creationId xmlns:p14="http://schemas.microsoft.com/office/powerpoint/2010/main" val="490614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116CDB1-8EA8-4B1A-8270-8DF3E51188FF}"/>
              </a:ext>
            </a:extLst>
          </p:cNvPr>
          <p:cNvSpPr txBox="1"/>
          <p:nvPr/>
        </p:nvSpPr>
        <p:spPr>
          <a:xfrm>
            <a:off x="482600" y="1265072"/>
            <a:ext cx="6756400" cy="3490314"/>
          </a:xfrm>
          <a:prstGeom prst="rect">
            <a:avLst/>
          </a:prstGeom>
          <a:noFill/>
        </p:spPr>
        <p:txBody>
          <a:bodyPr wrap="square" rtlCol="0">
            <a:spAutoFit/>
          </a:bodyPr>
          <a:lstStyle/>
          <a:p>
            <a:pPr>
              <a:lnSpc>
                <a:spcPct val="150000"/>
              </a:lnSpc>
              <a:spcAft>
                <a:spcPts val="600"/>
              </a:spcAft>
            </a:pPr>
            <a:r>
              <a:rPr lang="ja-JP" altLang="en-US" sz="2000" b="1" dirty="0">
                <a:latin typeface="Meiryo UI" panose="020B0604030504040204" pitchFamily="50" charset="-128"/>
                <a:ea typeface="Meiryo UI" panose="020B0604030504040204" pitchFamily="50" charset="-128"/>
              </a:rPr>
              <a:t>１．自立生活援助の制度</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b="1" dirty="0">
                <a:highlight>
                  <a:srgbClr val="FFFF00"/>
                </a:highlight>
                <a:latin typeface="Meiryo UI" panose="020B0604030504040204" pitchFamily="50" charset="-128"/>
                <a:ea typeface="Meiryo UI" panose="020B0604030504040204" pitchFamily="50" charset="-128"/>
              </a:rPr>
              <a:t>（１）サービス創設の背景と位置づけ</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dirty="0">
                <a:latin typeface="Meiryo UI" panose="020B0604030504040204" pitchFamily="50" charset="-128"/>
                <a:ea typeface="Meiryo UI" panose="020B0604030504040204" pitchFamily="50" charset="-128"/>
              </a:rPr>
              <a:t>（２）サービスの概要</a:t>
            </a:r>
            <a:br>
              <a:rPr lang="en-US" altLang="ja-JP" sz="2000" dirty="0">
                <a:latin typeface="Meiryo UI" panose="020B0604030504040204" pitchFamily="50" charset="-128"/>
                <a:ea typeface="Meiryo UI" panose="020B0604030504040204" pitchFamily="50" charset="-128"/>
              </a:rPr>
            </a:br>
            <a:r>
              <a:rPr lang="ja-JP" altLang="en-US" sz="2000" dirty="0">
                <a:latin typeface="Meiryo UI" panose="020B0604030504040204" pitchFamily="50" charset="-128"/>
                <a:ea typeface="Meiryo UI" panose="020B0604030504040204" pitchFamily="50" charset="-128"/>
              </a:rPr>
              <a:t>（３）サービスの特色　</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２．支援の全体像と事業実施の流れ</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zh-TW" altLang="en-US" sz="2000" dirty="0">
                <a:latin typeface="Meiryo UI" panose="020B0604030504040204" pitchFamily="50" charset="-128"/>
                <a:ea typeface="Meiryo UI" panose="020B0604030504040204" pitchFamily="50" charset="-128"/>
              </a:rPr>
              <a:t>３．</a:t>
            </a:r>
            <a:r>
              <a:rPr lang="ja-JP" altLang="en-US" sz="2000" dirty="0">
                <a:latin typeface="Meiryo UI" panose="020B0604030504040204" pitchFamily="50" charset="-128"/>
                <a:ea typeface="Meiryo UI" panose="020B0604030504040204" pitchFamily="50" charset="-128"/>
              </a:rPr>
              <a:t>支援のポイント</a:t>
            </a:r>
            <a:endParaRPr lang="en-US" altLang="zh-TW"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４．</a:t>
            </a:r>
            <a:r>
              <a:rPr lang="zh-TW" altLang="en-US" sz="2000" dirty="0">
                <a:latin typeface="Meiryo UI" panose="020B0604030504040204" pitchFamily="50" charset="-128"/>
                <a:ea typeface="Meiryo UI" panose="020B0604030504040204" pitchFamily="50" charset="-128"/>
              </a:rPr>
              <a:t>事業運営</a:t>
            </a:r>
          </a:p>
        </p:txBody>
      </p:sp>
      <p:sp>
        <p:nvSpPr>
          <p:cNvPr id="10" name="正方形/長方形 9">
            <a:extLst>
              <a:ext uri="{FF2B5EF4-FFF2-40B4-BE49-F238E27FC236}">
                <a16:creationId xmlns:a16="http://schemas.microsoft.com/office/drawing/2014/main" id="{A5758320-9F89-4A9D-9398-9A64C4037F99}"/>
              </a:ext>
            </a:extLst>
          </p:cNvPr>
          <p:cNvSpPr/>
          <p:nvPr/>
        </p:nvSpPr>
        <p:spPr>
          <a:xfrm>
            <a:off x="551006" y="538902"/>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午前の部：自立生活援助による障害者の地域生活支援</a:t>
            </a:r>
            <a:endParaRPr lang="ja-JP" altLang="en-US" sz="2400" dirty="0"/>
          </a:p>
        </p:txBody>
      </p:sp>
      <p:sp>
        <p:nvSpPr>
          <p:cNvPr id="11" name="正方形/長方形 10">
            <a:extLst>
              <a:ext uri="{FF2B5EF4-FFF2-40B4-BE49-F238E27FC236}">
                <a16:creationId xmlns:a16="http://schemas.microsoft.com/office/drawing/2014/main" id="{10D6F93D-87B5-48C6-B3BB-0EC03E78CAE7}"/>
              </a:ext>
            </a:extLst>
          </p:cNvPr>
          <p:cNvSpPr/>
          <p:nvPr/>
        </p:nvSpPr>
        <p:spPr>
          <a:xfrm>
            <a:off x="4722471" y="1265072"/>
            <a:ext cx="4169278" cy="3584721"/>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lnSpc>
                <a:spcPct val="150000"/>
              </a:lnSpc>
            </a:pPr>
            <a:r>
              <a:rPr lang="ja-JP" altLang="en-US" sz="1400" b="1" dirty="0">
                <a:latin typeface="Meiryo UI" panose="020B0604030504040204" pitchFamily="50" charset="-128"/>
                <a:ea typeface="Meiryo UI" panose="020B0604030504040204" pitchFamily="50" charset="-128"/>
              </a:rPr>
              <a:t>本セクションの狙い</a:t>
            </a:r>
            <a:endParaRPr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自立生活援助は、これまでの障害者支援の大きな流れの中で、どのような経緯や意図をもって生まれたサービスなのでしょうか、また、障害者支援のあるべき姿を実現する上で、どのような役割を担っているのでしょうか。</a:t>
            </a: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ここでは、障害者の地域生活の支援が進められてきた障害福祉政策の経緯や、目指される障害者の地域生活のあり方について振り返っていきます。</a:t>
            </a:r>
          </a:p>
        </p:txBody>
      </p:sp>
    </p:spTree>
    <p:extLst>
      <p:ext uri="{BB962C8B-B14F-4D97-AF65-F5344CB8AC3E}">
        <p14:creationId xmlns:p14="http://schemas.microsoft.com/office/powerpoint/2010/main" val="13162162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69</a:t>
            </a:fld>
            <a:endParaRPr kumimoji="1" lang="ja-JP" altLang="en-US"/>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8"/>
            <a:ext cx="7886700" cy="5227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気分障害の方を支援する上でも、統合失調症と同様、「ご本人の生活のしづらさを理解すること」「治療の継続を徹底すること」「ご本人に合わせたコミュニケーションの工夫を行うこと」の視点が求められ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また、日常生活の中で、対人関係のストレス、睡眠不足、過労、飲酒などの増悪因子をなるべく避けることにも気を付ける必要があります。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このほか、うつ病、躁うつ病ではそれぞれ以下の点にも注意が必要です。</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＜うつ病の場合＞</a:t>
            </a:r>
            <a:endParaRPr lang="en-US" altLang="ja-JP" sz="1400" dirty="0">
              <a:latin typeface="Meiryo UI" panose="020B0604030504040204" pitchFamily="50" charset="-128"/>
              <a:ea typeface="Meiryo UI" panose="020B0604030504040204" pitchFamily="50" charset="-128"/>
            </a:endParaRPr>
          </a:p>
          <a:p>
            <a:pPr marL="609750" lvl="1" indent="-285750" defTabSz="45720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日常生活の多くが滞り、立ち行かなくなる。また、不安や些細な訴えを繰り返すことも多くなる。こうした状況に対して、共感的・支持的な態度で接することを心掛けることが基本。こうした姿勢で、経過に応じて徐々に行動の拡大を図る。</a:t>
            </a:r>
            <a:endParaRPr lang="en-US" altLang="ja-JP" sz="1400" dirty="0">
              <a:latin typeface="Meiryo UI" panose="020B0604030504040204" pitchFamily="50" charset="-128"/>
              <a:ea typeface="Meiryo UI" panose="020B0604030504040204" pitchFamily="50" charset="-128"/>
            </a:endParaRPr>
          </a:p>
          <a:p>
            <a:pPr marL="609750" lvl="1" indent="-285750" defTabSz="45720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前述の通り、うつ病は、自殺の可能性もある「治療が必要な疾患」である点を認識すること。</a:t>
            </a:r>
            <a:br>
              <a:rPr lang="en-US" altLang="ja-JP"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仮に改善した場合でも、安易な判断はせず、主治医の指示を守り、医療機関と十分連携しながら支援にあたることが重要。</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＜躁うつ病の場合＞</a:t>
            </a:r>
            <a:endParaRPr lang="en-US" altLang="ja-JP" sz="1400" dirty="0">
              <a:latin typeface="Meiryo UI" panose="020B0604030504040204" pitchFamily="50" charset="-128"/>
              <a:ea typeface="Meiryo UI" panose="020B0604030504040204" pitchFamily="50" charset="-128"/>
            </a:endParaRPr>
          </a:p>
          <a:p>
            <a:pPr marL="609750" lvl="1" indent="-285750" defTabSz="45720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躁状態が軽度の場合（軽躁状態）は、正常と病的の判別が困難で、その結果として、発見や対応が遅れることがある。日頃と比べて、表情が喜々としている、洋服や化粧が派手になった、雑な行動が目立つ</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などの変化に十分注意し、普段と違うと感じた時は、速やかに医療機関に連絡して相談する。</a:t>
            </a:r>
            <a:endParaRPr lang="en-US" altLang="ja-JP" sz="1400" dirty="0">
              <a:latin typeface="Meiryo UI" panose="020B0604030504040204" pitchFamily="50" charset="-128"/>
              <a:ea typeface="Meiryo UI" panose="020B0604030504040204" pitchFamily="50" charset="-128"/>
            </a:endParaRPr>
          </a:p>
          <a:p>
            <a:pPr marL="609750" lvl="1" indent="-285750" defTabSz="45720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躁状態では、些細な刺激に反応して興奮状態におちいることが多く、ご本人の気分の波に巻き込まれず、距離感を持って支援することが重要。なお、躁状態になると病識がなくなるため、あまり深入りはせず、速やかに医療機関（治療）につなぐ必要があることに十分留意する。</a:t>
            </a:r>
            <a:endParaRPr lang="en-US" altLang="ja-JP" sz="1400" dirty="0">
              <a:latin typeface="Meiryo UI" panose="020B0604030504040204" pitchFamily="50" charset="-128"/>
              <a:ea typeface="Meiryo UI" panose="020B0604030504040204" pitchFamily="50" charset="-128"/>
            </a:endParaRPr>
          </a:p>
          <a:p>
            <a:pPr marL="0" indent="0" algn="l">
              <a:buNone/>
            </a:pPr>
            <a:endParaRPr lang="en-US" altLang="ja-JP" sz="1400" dirty="0">
              <a:latin typeface="Meiryo UI" panose="020B0604030504040204" pitchFamily="50" charset="-128"/>
              <a:ea typeface="Meiryo UI" panose="020B0604030504040204" pitchFamily="50" charset="-128"/>
            </a:endParaRPr>
          </a:p>
        </p:txBody>
      </p:sp>
      <p:sp>
        <p:nvSpPr>
          <p:cNvPr id="8" name="タイトル 1">
            <a:extLst>
              <a:ext uri="{FF2B5EF4-FFF2-40B4-BE49-F238E27FC236}">
                <a16:creationId xmlns:a16="http://schemas.microsoft.com/office/drawing/2014/main" id="{1A6FD8A2-50D3-4D76-8800-D731D2C6DB98}"/>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２）主な精神疾患の理解と支援のポイント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気分障害</a:t>
            </a:r>
            <a:endParaRPr lang="zh-TW"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402944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a:xfrm>
            <a:off x="6754045"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1" name="タイトル 1">
            <a:extLst>
              <a:ext uri="{FF2B5EF4-FFF2-40B4-BE49-F238E27FC236}">
                <a16:creationId xmlns:a16="http://schemas.microsoft.com/office/drawing/2014/main" id="{782EF57F-FD7C-4271-8AA1-57A7939A9F4C}"/>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2400" dirty="0">
                <a:solidFill>
                  <a:prstClr val="black"/>
                </a:solidFill>
                <a:latin typeface="Meiryo UI" panose="020B0604030504040204" pitchFamily="50" charset="-128"/>
                <a:ea typeface="Meiryo UI" panose="020B0604030504040204" pitchFamily="50" charset="-128"/>
              </a:rPr>
              <a:t>３</a:t>
            </a: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）医療との連携の重要性</a:t>
            </a:r>
            <a:endParaRPr kumimoji="1" lang="zh-TW"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11304"/>
            <a:ext cx="7886700" cy="5592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コンテンツ プレースホルダー 2">
            <a:extLst>
              <a:ext uri="{FF2B5EF4-FFF2-40B4-BE49-F238E27FC236}">
                <a16:creationId xmlns:a16="http://schemas.microsoft.com/office/drawing/2014/main" id="{D8063531-8322-4427-803F-0528A29F94E6}"/>
              </a:ext>
            </a:extLst>
          </p:cNvPr>
          <p:cNvSpPr txBox="1">
            <a:spLocks/>
          </p:cNvSpPr>
          <p:nvPr/>
        </p:nvSpPr>
        <p:spPr>
          <a:xfrm>
            <a:off x="628650" y="1100422"/>
            <a:ext cx="7886700" cy="57399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）主な精神疾患の理解と支援のポイントの内容を踏まえ、ご本人の地域生活を支えていく上では、適時に相談・連携ができる支援体制を構築しておくことが重要です。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ご本人を取り巻く支援体制は、ご本人の状況や地域資源により異なると想定されますが、精神疾患のある方を支える上では、医療との連携は欠かせません。</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ご本人やご本人を取り巻く近隣の住民、大家などの安心を醸成するためには、日常的に関わる支援者が顔の見える関係づくりを目指すことはもちろんのこと、医療機関をはじめとする多職種による支援体制が背景にあることを関係者が共有することが重要です。</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＜多職種・多機関が関わる支援体制の例＞</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病状悪化時は速やかに医療機関との連携をとることが原則になりますが、あらかじめ病状悪化時の対応を想定した「クライシスプラン（</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）」を策定しておくことも有効です。</a:t>
            </a:r>
            <a:br>
              <a:rPr lang="en-US" altLang="ja-JP" sz="1400" dirty="0">
                <a:latin typeface="Meiryo UI" panose="020B0604030504040204" pitchFamily="50" charset="-128"/>
                <a:ea typeface="Meiryo UI" panose="020B0604030504040204" pitchFamily="50" charset="-128"/>
              </a:rPr>
            </a:b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症状が悪化した時、自分自身で対処できなかったり、判断できなくなる時があります。これをクライシス（危機的状況）と言います。調子のよくない時にどのように対処してほしいのかをあらかじめ家族や友人、支援者と共有しておくことは、早期の危機介入、早期の回復および地域生活の安定維持に有効です。</a:t>
            </a:r>
            <a:endParaRPr lang="en-US" altLang="ja-JP" sz="1200" dirty="0">
              <a:latin typeface="Meiryo UI" panose="020B0604030504040204" pitchFamily="50" charset="-128"/>
              <a:ea typeface="Meiryo UI" panose="020B0604030504040204" pitchFamily="50" charset="-128"/>
            </a:endParaRPr>
          </a:p>
        </p:txBody>
      </p:sp>
      <p:sp>
        <p:nvSpPr>
          <p:cNvPr id="5" name="四角形: 角を丸くする 4">
            <a:extLst>
              <a:ext uri="{FF2B5EF4-FFF2-40B4-BE49-F238E27FC236}">
                <a16:creationId xmlns:a16="http://schemas.microsoft.com/office/drawing/2014/main" id="{28B34E54-C5F1-455F-AC57-A5D56315D331}"/>
              </a:ext>
            </a:extLst>
          </p:cNvPr>
          <p:cNvSpPr/>
          <p:nvPr/>
        </p:nvSpPr>
        <p:spPr>
          <a:xfrm>
            <a:off x="861238" y="3117539"/>
            <a:ext cx="1286540" cy="451882"/>
          </a:xfrm>
          <a:prstGeom prst="roundRect">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医療関係者</a:t>
            </a:r>
          </a:p>
        </p:txBody>
      </p:sp>
      <p:sp>
        <p:nvSpPr>
          <p:cNvPr id="22" name="四角形: 角を丸くする 21">
            <a:extLst>
              <a:ext uri="{FF2B5EF4-FFF2-40B4-BE49-F238E27FC236}">
                <a16:creationId xmlns:a16="http://schemas.microsoft.com/office/drawing/2014/main" id="{6B50E837-4363-4A08-8319-3230B10D81EC}"/>
              </a:ext>
            </a:extLst>
          </p:cNvPr>
          <p:cNvSpPr/>
          <p:nvPr/>
        </p:nvSpPr>
        <p:spPr>
          <a:xfrm>
            <a:off x="861238" y="3639490"/>
            <a:ext cx="1286540" cy="453600"/>
          </a:xfrm>
          <a:prstGeom prst="roundRect">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福祉関係者</a:t>
            </a:r>
          </a:p>
        </p:txBody>
      </p:sp>
      <p:sp>
        <p:nvSpPr>
          <p:cNvPr id="23" name="四角形: 角を丸くする 22">
            <a:extLst>
              <a:ext uri="{FF2B5EF4-FFF2-40B4-BE49-F238E27FC236}">
                <a16:creationId xmlns:a16="http://schemas.microsoft.com/office/drawing/2014/main" id="{499C03B6-D244-4C66-862B-3FD8728CB8E5}"/>
              </a:ext>
            </a:extLst>
          </p:cNvPr>
          <p:cNvSpPr/>
          <p:nvPr/>
        </p:nvSpPr>
        <p:spPr>
          <a:xfrm>
            <a:off x="861238" y="4159002"/>
            <a:ext cx="1286540" cy="451882"/>
          </a:xfrm>
          <a:prstGeom prst="roundRect">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行政・地域の</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関係者</a:t>
            </a:r>
          </a:p>
        </p:txBody>
      </p:sp>
      <p:sp>
        <p:nvSpPr>
          <p:cNvPr id="24" name="四角形: 角を丸くする 23">
            <a:extLst>
              <a:ext uri="{FF2B5EF4-FFF2-40B4-BE49-F238E27FC236}">
                <a16:creationId xmlns:a16="http://schemas.microsoft.com/office/drawing/2014/main" id="{B2ACABC0-6D27-46FF-8C85-3583EDF681C6}"/>
              </a:ext>
            </a:extLst>
          </p:cNvPr>
          <p:cNvSpPr/>
          <p:nvPr/>
        </p:nvSpPr>
        <p:spPr>
          <a:xfrm>
            <a:off x="861238" y="4685803"/>
            <a:ext cx="1286540" cy="347589"/>
          </a:xfrm>
          <a:prstGeom prst="roundRect">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住宅関係者</a:t>
            </a:r>
          </a:p>
        </p:txBody>
      </p:sp>
      <p:sp>
        <p:nvSpPr>
          <p:cNvPr id="25" name="四角形: 角を丸くする 24">
            <a:extLst>
              <a:ext uri="{FF2B5EF4-FFF2-40B4-BE49-F238E27FC236}">
                <a16:creationId xmlns:a16="http://schemas.microsoft.com/office/drawing/2014/main" id="{64495CE4-14F6-4927-B724-EBDD790EBCD8}"/>
              </a:ext>
            </a:extLst>
          </p:cNvPr>
          <p:cNvSpPr/>
          <p:nvPr/>
        </p:nvSpPr>
        <p:spPr>
          <a:xfrm>
            <a:off x="2309823" y="3117539"/>
            <a:ext cx="6205527" cy="451882"/>
          </a:xfrm>
          <a:prstGeom prst="roundRect">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eiryo UI" panose="020B0604030504040204" pitchFamily="50" charset="-128"/>
                <a:ea typeface="Meiryo UI" panose="020B0604030504040204" pitchFamily="50" charset="-128"/>
              </a:rPr>
              <a:t>医師、看護師、作業療法士、理学療法士、精神保健福祉士、管理栄養士、保健師、</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ja-JP" sz="1200" kern="1200" dirty="0">
                <a:solidFill>
                  <a:schemeClr val="tx1"/>
                </a:solidFill>
                <a:effectLst/>
                <a:latin typeface="Meiryo UI" panose="020B0604030504040204" pitchFamily="50" charset="-128"/>
                <a:ea typeface="Meiryo UI" panose="020B0604030504040204" pitchFamily="50" charset="-128"/>
                <a:cs typeface="+mn-cs"/>
              </a:rPr>
              <a:t>公認心理</a:t>
            </a:r>
            <a:r>
              <a:rPr lang="ja-JP" altLang="en-US" sz="1200" dirty="0">
                <a:solidFill>
                  <a:schemeClr val="tx1"/>
                </a:solidFill>
                <a:latin typeface="Meiryo UI" panose="020B0604030504040204" pitchFamily="50" charset="-128"/>
                <a:ea typeface="Meiryo UI" panose="020B0604030504040204" pitchFamily="50" charset="-128"/>
              </a:rPr>
              <a:t>師</a:t>
            </a:r>
            <a:r>
              <a:rPr lang="ja-JP" altLang="ja-JP" sz="1200" kern="1200" dirty="0">
                <a:solidFill>
                  <a:schemeClr val="tx1"/>
                </a:solidFill>
                <a:effectLst/>
                <a:latin typeface="Meiryo UI" panose="020B0604030504040204" pitchFamily="50" charset="-128"/>
                <a:ea typeface="Meiryo UI" panose="020B0604030504040204" pitchFamily="50" charset="-128"/>
                <a:cs typeface="+mn-cs"/>
              </a:rPr>
              <a:t>、臨床心理士</a:t>
            </a:r>
            <a:r>
              <a:rPr lang="ja-JP" altLang="en-US" sz="1200" kern="1200" dirty="0">
                <a:solidFill>
                  <a:schemeClr val="tx1"/>
                </a:solidFill>
                <a:effectLst/>
                <a:latin typeface="Meiryo UI" panose="020B0604030504040204" pitchFamily="50" charset="-128"/>
                <a:ea typeface="Meiryo UI" panose="020B0604030504040204" pitchFamily="50" charset="-128"/>
              </a:rPr>
              <a:t>など</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26" name="四角形: 角を丸くする 25">
            <a:extLst>
              <a:ext uri="{FF2B5EF4-FFF2-40B4-BE49-F238E27FC236}">
                <a16:creationId xmlns:a16="http://schemas.microsoft.com/office/drawing/2014/main" id="{30311892-AFFE-44F2-95C4-1C7BEE40957A}"/>
              </a:ext>
            </a:extLst>
          </p:cNvPr>
          <p:cNvSpPr/>
          <p:nvPr/>
        </p:nvSpPr>
        <p:spPr>
          <a:xfrm>
            <a:off x="2309822" y="3638570"/>
            <a:ext cx="6205528" cy="453600"/>
          </a:xfrm>
          <a:prstGeom prst="roundRect">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eiryo UI" panose="020B0604030504040204" pitchFamily="50" charset="-128"/>
                <a:ea typeface="Meiryo UI" panose="020B0604030504040204" pitchFamily="50" charset="-128"/>
              </a:rPr>
              <a:t>地域生活支援員、相談支援専門員、ヘルパー、世話人など　</a:t>
            </a:r>
            <a:br>
              <a:rPr lang="en-US" altLang="ja-JP" sz="1200" dirty="0">
                <a:solidFill>
                  <a:schemeClr val="tx1"/>
                </a:solidFill>
                <a:latin typeface="Meiryo UI" panose="020B0604030504040204" pitchFamily="50" charset="-128"/>
                <a:ea typeface="Meiryo UI" panose="020B0604030504040204" pitchFamily="50" charset="-128"/>
              </a:rPr>
            </a:b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精神保健福祉士、社会福祉士、介護福祉士等の専門職や、ピアサポーターを含む</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27" name="四角形: 角を丸くする 26">
            <a:extLst>
              <a:ext uri="{FF2B5EF4-FFF2-40B4-BE49-F238E27FC236}">
                <a16:creationId xmlns:a16="http://schemas.microsoft.com/office/drawing/2014/main" id="{9C1E5BEB-F070-420D-868A-41DF53B9C938}"/>
              </a:ext>
            </a:extLst>
          </p:cNvPr>
          <p:cNvSpPr/>
          <p:nvPr/>
        </p:nvSpPr>
        <p:spPr>
          <a:xfrm>
            <a:off x="2309822" y="4177580"/>
            <a:ext cx="6205528" cy="451882"/>
          </a:xfrm>
          <a:prstGeom prst="roundRect">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eiryo UI" panose="020B0604030504040204" pitchFamily="50" charset="-128"/>
                <a:ea typeface="Meiryo UI" panose="020B0604030504040204" pitchFamily="50" charset="-128"/>
              </a:rPr>
              <a:t>自治体職員、民生委員・自治会関係者、地域住民など</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28" name="四角形: 角を丸くする 27">
            <a:extLst>
              <a:ext uri="{FF2B5EF4-FFF2-40B4-BE49-F238E27FC236}">
                <a16:creationId xmlns:a16="http://schemas.microsoft.com/office/drawing/2014/main" id="{492D064C-F87C-471B-B17B-6C37BE8A2981}"/>
              </a:ext>
            </a:extLst>
          </p:cNvPr>
          <p:cNvSpPr/>
          <p:nvPr/>
        </p:nvSpPr>
        <p:spPr>
          <a:xfrm>
            <a:off x="2309822" y="4685803"/>
            <a:ext cx="6205528" cy="347589"/>
          </a:xfrm>
          <a:prstGeom prst="roundRect">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eiryo UI" panose="020B0604030504040204" pitchFamily="50" charset="-128"/>
                <a:ea typeface="Meiryo UI" panose="020B0604030504040204" pitchFamily="50" charset="-128"/>
              </a:rPr>
              <a:t>居住支援法人など</a:t>
            </a:r>
            <a:endParaRPr lang="en-US" altLang="ja-JP"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875794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934E614-A910-4A63-8254-06F4CE7350EC}"/>
              </a:ext>
            </a:extLst>
          </p:cNvPr>
          <p:cNvSpPr>
            <a:spLocks noGrp="1"/>
          </p:cNvSpPr>
          <p:nvPr>
            <p:ph type="sldNum" sz="quarter" idx="12"/>
          </p:nvPr>
        </p:nvSpPr>
        <p:spPr>
          <a:xfrm>
            <a:off x="6457950" y="6534152"/>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タイトル 1">
            <a:extLst>
              <a:ext uri="{FF2B5EF4-FFF2-40B4-BE49-F238E27FC236}">
                <a16:creationId xmlns:a16="http://schemas.microsoft.com/office/drawing/2014/main" id="{42C149D2-B5D9-4061-A6F2-44BE98163561}"/>
              </a:ext>
            </a:extLst>
          </p:cNvPr>
          <p:cNvSpPr txBox="1">
            <a:spLocks/>
          </p:cNvSpPr>
          <p:nvPr/>
        </p:nvSpPr>
        <p:spPr>
          <a:xfrm>
            <a:off x="628650" y="90294"/>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（参考）クライシスプランの具体例　</a:t>
            </a:r>
            <a:endParaRPr lang="zh-TW" altLang="en-US" sz="2400" dirty="0">
              <a:solidFill>
                <a:srgbClr val="FF0000"/>
              </a:solidFill>
              <a:highlight>
                <a:srgbClr val="FFFF00"/>
              </a:highlight>
              <a:latin typeface="Meiryo UI" panose="020B0604030504040204" pitchFamily="50" charset="-128"/>
              <a:ea typeface="Meiryo UI" panose="020B0604030504040204" pitchFamily="50" charset="-128"/>
            </a:endParaRPr>
          </a:p>
        </p:txBody>
      </p:sp>
      <p:pic>
        <p:nvPicPr>
          <p:cNvPr id="10" name="図 9">
            <a:extLst>
              <a:ext uri="{FF2B5EF4-FFF2-40B4-BE49-F238E27FC236}">
                <a16:creationId xmlns:a16="http://schemas.microsoft.com/office/drawing/2014/main" id="{D35E5E89-446B-4DD2-BE71-801536835831}"/>
              </a:ext>
            </a:extLst>
          </p:cNvPr>
          <p:cNvPicPr>
            <a:picLocks noChangeAspect="1"/>
          </p:cNvPicPr>
          <p:nvPr/>
        </p:nvPicPr>
        <p:blipFill>
          <a:blip r:embed="rId3"/>
          <a:stretch>
            <a:fillRect/>
          </a:stretch>
        </p:blipFill>
        <p:spPr>
          <a:xfrm>
            <a:off x="616206" y="737418"/>
            <a:ext cx="8179848" cy="429249"/>
          </a:xfrm>
          <a:prstGeom prst="rect">
            <a:avLst/>
          </a:prstGeom>
        </p:spPr>
      </p:pic>
      <p:grpSp>
        <p:nvGrpSpPr>
          <p:cNvPr id="21" name="グループ化 20">
            <a:extLst>
              <a:ext uri="{FF2B5EF4-FFF2-40B4-BE49-F238E27FC236}">
                <a16:creationId xmlns:a16="http://schemas.microsoft.com/office/drawing/2014/main" id="{C5C22C9F-1737-4061-B579-117F27F83DCF}"/>
              </a:ext>
            </a:extLst>
          </p:cNvPr>
          <p:cNvGrpSpPr/>
          <p:nvPr/>
        </p:nvGrpSpPr>
        <p:grpSpPr>
          <a:xfrm>
            <a:off x="345436" y="1177977"/>
            <a:ext cx="8287564" cy="5298877"/>
            <a:chOff x="363680" y="1132609"/>
            <a:chExt cx="8433289" cy="5298877"/>
          </a:xfrm>
        </p:grpSpPr>
        <p:sp>
          <p:nvSpPr>
            <p:cNvPr id="22" name="正方形/長方形 21">
              <a:extLst>
                <a:ext uri="{FF2B5EF4-FFF2-40B4-BE49-F238E27FC236}">
                  <a16:creationId xmlns:a16="http://schemas.microsoft.com/office/drawing/2014/main" id="{7E58B063-0DE8-44A5-B992-D8ABAA498FD1}"/>
                </a:ext>
              </a:extLst>
            </p:cNvPr>
            <p:cNvSpPr/>
            <p:nvPr/>
          </p:nvSpPr>
          <p:spPr>
            <a:xfrm>
              <a:off x="363680" y="1132609"/>
              <a:ext cx="8433289" cy="5298877"/>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a:extLst>
                <a:ext uri="{FF2B5EF4-FFF2-40B4-BE49-F238E27FC236}">
                  <a16:creationId xmlns:a16="http://schemas.microsoft.com/office/drawing/2014/main" id="{3E9B80EF-DAAD-424E-88B1-C9584EB87A93}"/>
                </a:ext>
              </a:extLst>
            </p:cNvPr>
            <p:cNvCxnSpPr/>
            <p:nvPr/>
          </p:nvCxnSpPr>
          <p:spPr>
            <a:xfrm>
              <a:off x="1556587" y="1132609"/>
              <a:ext cx="0" cy="52988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4">
            <a:extLst>
              <a:ext uri="{FF2B5EF4-FFF2-40B4-BE49-F238E27FC236}">
                <a16:creationId xmlns:a16="http://schemas.microsoft.com/office/drawing/2014/main" id="{CD1BD6E7-DDB9-43D6-BD7C-D134608951A9}"/>
              </a:ext>
            </a:extLst>
          </p:cNvPr>
          <p:cNvGrpSpPr>
            <a:grpSpLocks noChangeAspect="1"/>
          </p:cNvGrpSpPr>
          <p:nvPr/>
        </p:nvGrpSpPr>
        <p:grpSpPr bwMode="auto">
          <a:xfrm>
            <a:off x="257260" y="836466"/>
            <a:ext cx="8448675" cy="5640388"/>
            <a:chOff x="167" y="458"/>
            <a:chExt cx="5322" cy="3553"/>
          </a:xfrm>
        </p:grpSpPr>
        <p:sp>
          <p:nvSpPr>
            <p:cNvPr id="18" name="AutoShape 3">
              <a:extLst>
                <a:ext uri="{FF2B5EF4-FFF2-40B4-BE49-F238E27FC236}">
                  <a16:creationId xmlns:a16="http://schemas.microsoft.com/office/drawing/2014/main" id="{B2B42166-AB83-4583-8E85-1254494DBBCE}"/>
                </a:ext>
              </a:extLst>
            </p:cNvPr>
            <p:cNvSpPr>
              <a:spLocks noChangeAspect="1" noChangeArrowheads="1" noTextEdit="1"/>
            </p:cNvSpPr>
            <p:nvPr/>
          </p:nvSpPr>
          <p:spPr bwMode="auto">
            <a:xfrm>
              <a:off x="167" y="458"/>
              <a:ext cx="5322" cy="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grpSp>
          <p:nvGrpSpPr>
            <p:cNvPr id="24" name="Group 205">
              <a:extLst>
                <a:ext uri="{FF2B5EF4-FFF2-40B4-BE49-F238E27FC236}">
                  <a16:creationId xmlns:a16="http://schemas.microsoft.com/office/drawing/2014/main" id="{37AD6EC4-F281-49BD-B83A-FA3729102160}"/>
                </a:ext>
              </a:extLst>
            </p:cNvPr>
            <p:cNvGrpSpPr>
              <a:grpSpLocks/>
            </p:cNvGrpSpPr>
            <p:nvPr/>
          </p:nvGrpSpPr>
          <p:grpSpPr bwMode="auto">
            <a:xfrm>
              <a:off x="215" y="481"/>
              <a:ext cx="5272" cy="3057"/>
              <a:chOff x="215" y="481"/>
              <a:chExt cx="5272" cy="3057"/>
            </a:xfrm>
          </p:grpSpPr>
          <p:sp>
            <p:nvSpPr>
              <p:cNvPr id="98" name="Rectangle 5">
                <a:extLst>
                  <a:ext uri="{FF2B5EF4-FFF2-40B4-BE49-F238E27FC236}">
                    <a16:creationId xmlns:a16="http://schemas.microsoft.com/office/drawing/2014/main" id="{A29BC1C0-7535-4FB5-91CA-B46285E55EFE}"/>
                  </a:ext>
                </a:extLst>
              </p:cNvPr>
              <p:cNvSpPr>
                <a:spLocks noChangeArrowheads="1"/>
              </p:cNvSpPr>
              <p:nvPr/>
            </p:nvSpPr>
            <p:spPr bwMode="auto">
              <a:xfrm>
                <a:off x="215" y="481"/>
                <a:ext cx="49"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Georgia" panose="02040502050405020303"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9" name="Rectangle 6">
                <a:extLst>
                  <a:ext uri="{FF2B5EF4-FFF2-40B4-BE49-F238E27FC236}">
                    <a16:creationId xmlns:a16="http://schemas.microsoft.com/office/drawing/2014/main" id="{E382F189-0605-462A-BA6D-9635213295AC}"/>
                  </a:ext>
                </a:extLst>
              </p:cNvPr>
              <p:cNvSpPr>
                <a:spLocks noChangeArrowheads="1"/>
              </p:cNvSpPr>
              <p:nvPr/>
            </p:nvSpPr>
            <p:spPr bwMode="auto">
              <a:xfrm>
                <a:off x="411" y="695"/>
                <a:ext cx="284"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自分の状態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0" name="Rectangle 7">
                <a:extLst>
                  <a:ext uri="{FF2B5EF4-FFF2-40B4-BE49-F238E27FC236}">
                    <a16:creationId xmlns:a16="http://schemas.microsoft.com/office/drawing/2014/main" id="{8CD30E4B-29BB-412F-A93D-35AD41FF9CCD}"/>
                  </a:ext>
                </a:extLst>
              </p:cNvPr>
              <p:cNvSpPr>
                <a:spLocks noChangeArrowheads="1"/>
              </p:cNvSpPr>
              <p:nvPr/>
            </p:nvSpPr>
            <p:spPr bwMode="auto">
              <a:xfrm>
                <a:off x="770" y="695"/>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1" name="Rectangle 8">
                <a:extLst>
                  <a:ext uri="{FF2B5EF4-FFF2-40B4-BE49-F238E27FC236}">
                    <a16:creationId xmlns:a16="http://schemas.microsoft.com/office/drawing/2014/main" id="{73FDC4EC-BBC1-4797-BC31-7A3E23D7E2A8}"/>
                  </a:ext>
                </a:extLst>
              </p:cNvPr>
              <p:cNvSpPr>
                <a:spLocks noChangeArrowheads="1"/>
              </p:cNvSpPr>
              <p:nvPr/>
            </p:nvSpPr>
            <p:spPr bwMode="auto">
              <a:xfrm>
                <a:off x="1621" y="695"/>
                <a:ext cx="284"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具体的状況</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2" name="Rectangle 9">
                <a:extLst>
                  <a:ext uri="{FF2B5EF4-FFF2-40B4-BE49-F238E27FC236}">
                    <a16:creationId xmlns:a16="http://schemas.microsoft.com/office/drawing/2014/main" id="{BE564282-4C60-488A-A6DD-972B5FE55D2D}"/>
                  </a:ext>
                </a:extLst>
              </p:cNvPr>
              <p:cNvSpPr>
                <a:spLocks noChangeArrowheads="1"/>
              </p:cNvSpPr>
              <p:nvPr/>
            </p:nvSpPr>
            <p:spPr bwMode="auto">
              <a:xfrm>
                <a:off x="1980" y="695"/>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3" name="Rectangle 10">
                <a:extLst>
                  <a:ext uri="{FF2B5EF4-FFF2-40B4-BE49-F238E27FC236}">
                    <a16:creationId xmlns:a16="http://schemas.microsoft.com/office/drawing/2014/main" id="{88CC1406-4A04-4509-98AB-1009600202DD}"/>
                  </a:ext>
                </a:extLst>
              </p:cNvPr>
              <p:cNvSpPr>
                <a:spLocks noChangeArrowheads="1"/>
              </p:cNvSpPr>
              <p:nvPr/>
            </p:nvSpPr>
            <p:spPr bwMode="auto">
              <a:xfrm>
                <a:off x="2772" y="695"/>
                <a:ext cx="42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周りが気付くサイン</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4" name="Rectangle 11">
                <a:extLst>
                  <a:ext uri="{FF2B5EF4-FFF2-40B4-BE49-F238E27FC236}">
                    <a16:creationId xmlns:a16="http://schemas.microsoft.com/office/drawing/2014/main" id="{C59E091A-473F-48B4-BBBC-EEEC0825D0C5}"/>
                  </a:ext>
                </a:extLst>
              </p:cNvPr>
              <p:cNvSpPr>
                <a:spLocks noChangeArrowheads="1"/>
              </p:cNvSpPr>
              <p:nvPr/>
            </p:nvSpPr>
            <p:spPr bwMode="auto">
              <a:xfrm>
                <a:off x="3418" y="695"/>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5" name="Rectangle 12">
                <a:extLst>
                  <a:ext uri="{FF2B5EF4-FFF2-40B4-BE49-F238E27FC236}">
                    <a16:creationId xmlns:a16="http://schemas.microsoft.com/office/drawing/2014/main" id="{65687346-1E47-478B-AB0B-9FDDCE7B9BD5}"/>
                  </a:ext>
                </a:extLst>
              </p:cNvPr>
              <p:cNvSpPr>
                <a:spLocks noChangeArrowheads="1"/>
              </p:cNvSpPr>
              <p:nvPr/>
            </p:nvSpPr>
            <p:spPr bwMode="auto">
              <a:xfrm>
                <a:off x="3811" y="695"/>
                <a:ext cx="355"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わたしの対処法</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6" name="Rectangle 13">
                <a:extLst>
                  <a:ext uri="{FF2B5EF4-FFF2-40B4-BE49-F238E27FC236}">
                    <a16:creationId xmlns:a16="http://schemas.microsoft.com/office/drawing/2014/main" id="{9C66AAB5-B739-4B21-A7CC-B3FA57C217EF}"/>
                  </a:ext>
                </a:extLst>
              </p:cNvPr>
              <p:cNvSpPr>
                <a:spLocks noChangeArrowheads="1"/>
              </p:cNvSpPr>
              <p:nvPr/>
            </p:nvSpPr>
            <p:spPr bwMode="auto">
              <a:xfrm>
                <a:off x="4313" y="695"/>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7" name="Rectangle 14">
                <a:extLst>
                  <a:ext uri="{FF2B5EF4-FFF2-40B4-BE49-F238E27FC236}">
                    <a16:creationId xmlns:a16="http://schemas.microsoft.com/office/drawing/2014/main" id="{426D3EC8-CCA7-4E4D-94AD-1286B31BA84B}"/>
                  </a:ext>
                </a:extLst>
              </p:cNvPr>
              <p:cNvSpPr>
                <a:spLocks noChangeArrowheads="1"/>
              </p:cNvSpPr>
              <p:nvPr/>
            </p:nvSpPr>
            <p:spPr bwMode="auto">
              <a:xfrm>
                <a:off x="4720" y="695"/>
                <a:ext cx="355"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まわりへのお願い</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8" name="Rectangle 15">
                <a:extLst>
                  <a:ext uri="{FF2B5EF4-FFF2-40B4-BE49-F238E27FC236}">
                    <a16:creationId xmlns:a16="http://schemas.microsoft.com/office/drawing/2014/main" id="{D2AE6877-6099-4C2D-9AE0-579DA8EE7922}"/>
                  </a:ext>
                </a:extLst>
              </p:cNvPr>
              <p:cNvSpPr>
                <a:spLocks noChangeArrowheads="1"/>
              </p:cNvSpPr>
              <p:nvPr/>
            </p:nvSpPr>
            <p:spPr bwMode="auto">
              <a:xfrm>
                <a:off x="5294" y="695"/>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9" name="Rectangle 16">
                <a:extLst>
                  <a:ext uri="{FF2B5EF4-FFF2-40B4-BE49-F238E27FC236}">
                    <a16:creationId xmlns:a16="http://schemas.microsoft.com/office/drawing/2014/main" id="{91B5132E-742C-4128-A490-191251DC6A78}"/>
                  </a:ext>
                </a:extLst>
              </p:cNvPr>
              <p:cNvSpPr>
                <a:spLocks noChangeArrowheads="1"/>
              </p:cNvSpPr>
              <p:nvPr/>
            </p:nvSpPr>
            <p:spPr bwMode="auto">
              <a:xfrm>
                <a:off x="215" y="67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0" name="Rectangle 17">
                <a:extLst>
                  <a:ext uri="{FF2B5EF4-FFF2-40B4-BE49-F238E27FC236}">
                    <a16:creationId xmlns:a16="http://schemas.microsoft.com/office/drawing/2014/main" id="{C3400A9E-B264-439D-8954-EDB9C729BC33}"/>
                  </a:ext>
                </a:extLst>
              </p:cNvPr>
              <p:cNvSpPr>
                <a:spLocks noChangeArrowheads="1"/>
              </p:cNvSpPr>
              <p:nvPr/>
            </p:nvSpPr>
            <p:spPr bwMode="auto">
              <a:xfrm>
                <a:off x="215" y="678"/>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1" name="Rectangle 18">
                <a:extLst>
                  <a:ext uri="{FF2B5EF4-FFF2-40B4-BE49-F238E27FC236}">
                    <a16:creationId xmlns:a16="http://schemas.microsoft.com/office/drawing/2014/main" id="{5F56BE5C-ECD8-45C1-A4AD-0FF86CACED42}"/>
                  </a:ext>
                </a:extLst>
              </p:cNvPr>
              <p:cNvSpPr>
                <a:spLocks noChangeArrowheads="1"/>
              </p:cNvSpPr>
              <p:nvPr/>
            </p:nvSpPr>
            <p:spPr bwMode="auto">
              <a:xfrm>
                <a:off x="219" y="678"/>
                <a:ext cx="74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2" name="Rectangle 19">
                <a:extLst>
                  <a:ext uri="{FF2B5EF4-FFF2-40B4-BE49-F238E27FC236}">
                    <a16:creationId xmlns:a16="http://schemas.microsoft.com/office/drawing/2014/main" id="{E695BB7E-C6A9-4DB0-BDC1-634BEBB4CB8F}"/>
                  </a:ext>
                </a:extLst>
              </p:cNvPr>
              <p:cNvSpPr>
                <a:spLocks noChangeArrowheads="1"/>
              </p:cNvSpPr>
              <p:nvPr/>
            </p:nvSpPr>
            <p:spPr bwMode="auto">
              <a:xfrm>
                <a:off x="964" y="678"/>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Rectangle 20">
                <a:extLst>
                  <a:ext uri="{FF2B5EF4-FFF2-40B4-BE49-F238E27FC236}">
                    <a16:creationId xmlns:a16="http://schemas.microsoft.com/office/drawing/2014/main" id="{19B92641-28A4-4565-95D0-56D07ADB8C46}"/>
                  </a:ext>
                </a:extLst>
              </p:cNvPr>
              <p:cNvSpPr>
                <a:spLocks noChangeArrowheads="1"/>
              </p:cNvSpPr>
              <p:nvPr/>
            </p:nvSpPr>
            <p:spPr bwMode="auto">
              <a:xfrm>
                <a:off x="967" y="678"/>
                <a:ext cx="166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4" name="Rectangle 21">
                <a:extLst>
                  <a:ext uri="{FF2B5EF4-FFF2-40B4-BE49-F238E27FC236}">
                    <a16:creationId xmlns:a16="http://schemas.microsoft.com/office/drawing/2014/main" id="{E5EF2CB5-79CB-44F8-9163-971DC50C991F}"/>
                  </a:ext>
                </a:extLst>
              </p:cNvPr>
              <p:cNvSpPr>
                <a:spLocks noChangeArrowheads="1"/>
              </p:cNvSpPr>
              <p:nvPr/>
            </p:nvSpPr>
            <p:spPr bwMode="auto">
              <a:xfrm>
                <a:off x="2634" y="678"/>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Rectangle 22">
                <a:extLst>
                  <a:ext uri="{FF2B5EF4-FFF2-40B4-BE49-F238E27FC236}">
                    <a16:creationId xmlns:a16="http://schemas.microsoft.com/office/drawing/2014/main" id="{092688E5-8D6C-4E20-9697-9EA44BC050FE}"/>
                  </a:ext>
                </a:extLst>
              </p:cNvPr>
              <p:cNvSpPr>
                <a:spLocks noChangeArrowheads="1"/>
              </p:cNvSpPr>
              <p:nvPr/>
            </p:nvSpPr>
            <p:spPr bwMode="auto">
              <a:xfrm>
                <a:off x="2637" y="678"/>
                <a:ext cx="91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Rectangle 23">
                <a:extLst>
                  <a:ext uri="{FF2B5EF4-FFF2-40B4-BE49-F238E27FC236}">
                    <a16:creationId xmlns:a16="http://schemas.microsoft.com/office/drawing/2014/main" id="{BA85E358-E1CF-4A53-B82F-96126694B1A0}"/>
                  </a:ext>
                </a:extLst>
              </p:cNvPr>
              <p:cNvSpPr>
                <a:spLocks noChangeArrowheads="1"/>
              </p:cNvSpPr>
              <p:nvPr/>
            </p:nvSpPr>
            <p:spPr bwMode="auto">
              <a:xfrm>
                <a:off x="3553" y="678"/>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Rectangle 24">
                <a:extLst>
                  <a:ext uri="{FF2B5EF4-FFF2-40B4-BE49-F238E27FC236}">
                    <a16:creationId xmlns:a16="http://schemas.microsoft.com/office/drawing/2014/main" id="{33B552F0-B256-4318-9B77-03721917AFFF}"/>
                  </a:ext>
                </a:extLst>
              </p:cNvPr>
              <p:cNvSpPr>
                <a:spLocks noChangeArrowheads="1"/>
              </p:cNvSpPr>
              <p:nvPr/>
            </p:nvSpPr>
            <p:spPr bwMode="auto">
              <a:xfrm>
                <a:off x="3556" y="678"/>
                <a:ext cx="101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Rectangle 25">
                <a:extLst>
                  <a:ext uri="{FF2B5EF4-FFF2-40B4-BE49-F238E27FC236}">
                    <a16:creationId xmlns:a16="http://schemas.microsoft.com/office/drawing/2014/main" id="{800F7AFD-3325-44A5-BC52-1646423442B1}"/>
                  </a:ext>
                </a:extLst>
              </p:cNvPr>
              <p:cNvSpPr>
                <a:spLocks noChangeArrowheads="1"/>
              </p:cNvSpPr>
              <p:nvPr/>
            </p:nvSpPr>
            <p:spPr bwMode="auto">
              <a:xfrm>
                <a:off x="4570" y="678"/>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Rectangle 26">
                <a:extLst>
                  <a:ext uri="{FF2B5EF4-FFF2-40B4-BE49-F238E27FC236}">
                    <a16:creationId xmlns:a16="http://schemas.microsoft.com/office/drawing/2014/main" id="{6A369F48-CCAF-42E2-8D51-D58002CA72D7}"/>
                  </a:ext>
                </a:extLst>
              </p:cNvPr>
              <p:cNvSpPr>
                <a:spLocks noChangeArrowheads="1"/>
              </p:cNvSpPr>
              <p:nvPr/>
            </p:nvSpPr>
            <p:spPr bwMode="auto">
              <a:xfrm>
                <a:off x="4573" y="678"/>
                <a:ext cx="86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0" name="Rectangle 27">
                <a:extLst>
                  <a:ext uri="{FF2B5EF4-FFF2-40B4-BE49-F238E27FC236}">
                    <a16:creationId xmlns:a16="http://schemas.microsoft.com/office/drawing/2014/main" id="{A20A9C16-68E3-40C3-97A6-5FE139990F9B}"/>
                  </a:ext>
                </a:extLst>
              </p:cNvPr>
              <p:cNvSpPr>
                <a:spLocks noChangeArrowheads="1"/>
              </p:cNvSpPr>
              <p:nvPr/>
            </p:nvSpPr>
            <p:spPr bwMode="auto">
              <a:xfrm>
                <a:off x="5441" y="678"/>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1" name="Rectangle 28">
                <a:extLst>
                  <a:ext uri="{FF2B5EF4-FFF2-40B4-BE49-F238E27FC236}">
                    <a16:creationId xmlns:a16="http://schemas.microsoft.com/office/drawing/2014/main" id="{4F1B2AE5-9CB9-4738-B1BE-4DDEA17A5EBC}"/>
                  </a:ext>
                </a:extLst>
              </p:cNvPr>
              <p:cNvSpPr>
                <a:spLocks noChangeArrowheads="1"/>
              </p:cNvSpPr>
              <p:nvPr/>
            </p:nvSpPr>
            <p:spPr bwMode="auto">
              <a:xfrm>
                <a:off x="5441" y="678"/>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2" name="Rectangle 29">
                <a:extLst>
                  <a:ext uri="{FF2B5EF4-FFF2-40B4-BE49-F238E27FC236}">
                    <a16:creationId xmlns:a16="http://schemas.microsoft.com/office/drawing/2014/main" id="{884ACB11-C558-4DA4-B7D6-2FA934BFA5AB}"/>
                  </a:ext>
                </a:extLst>
              </p:cNvPr>
              <p:cNvSpPr>
                <a:spLocks noChangeArrowheads="1"/>
              </p:cNvSpPr>
              <p:nvPr/>
            </p:nvSpPr>
            <p:spPr bwMode="auto">
              <a:xfrm>
                <a:off x="215" y="682"/>
                <a:ext cx="4" cy="1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3" name="Rectangle 30">
                <a:extLst>
                  <a:ext uri="{FF2B5EF4-FFF2-40B4-BE49-F238E27FC236}">
                    <a16:creationId xmlns:a16="http://schemas.microsoft.com/office/drawing/2014/main" id="{E30DE962-C285-49F9-94FD-1A44EC0A5103}"/>
                  </a:ext>
                </a:extLst>
              </p:cNvPr>
              <p:cNvSpPr>
                <a:spLocks noChangeArrowheads="1"/>
              </p:cNvSpPr>
              <p:nvPr/>
            </p:nvSpPr>
            <p:spPr bwMode="auto">
              <a:xfrm>
                <a:off x="964" y="682"/>
                <a:ext cx="3" cy="1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Rectangle 31">
                <a:extLst>
                  <a:ext uri="{FF2B5EF4-FFF2-40B4-BE49-F238E27FC236}">
                    <a16:creationId xmlns:a16="http://schemas.microsoft.com/office/drawing/2014/main" id="{9EBC53F5-F1A8-4EE8-A05E-CB465D8D9EFA}"/>
                  </a:ext>
                </a:extLst>
              </p:cNvPr>
              <p:cNvSpPr>
                <a:spLocks noChangeArrowheads="1"/>
              </p:cNvSpPr>
              <p:nvPr/>
            </p:nvSpPr>
            <p:spPr bwMode="auto">
              <a:xfrm>
                <a:off x="2634" y="682"/>
                <a:ext cx="3" cy="1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5" name="Rectangle 32">
                <a:extLst>
                  <a:ext uri="{FF2B5EF4-FFF2-40B4-BE49-F238E27FC236}">
                    <a16:creationId xmlns:a16="http://schemas.microsoft.com/office/drawing/2014/main" id="{6CACF76F-3D97-4476-929B-1F583411CD64}"/>
                  </a:ext>
                </a:extLst>
              </p:cNvPr>
              <p:cNvSpPr>
                <a:spLocks noChangeArrowheads="1"/>
              </p:cNvSpPr>
              <p:nvPr/>
            </p:nvSpPr>
            <p:spPr bwMode="auto">
              <a:xfrm>
                <a:off x="3553" y="682"/>
                <a:ext cx="3" cy="1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6" name="Rectangle 33">
                <a:extLst>
                  <a:ext uri="{FF2B5EF4-FFF2-40B4-BE49-F238E27FC236}">
                    <a16:creationId xmlns:a16="http://schemas.microsoft.com/office/drawing/2014/main" id="{C8A339D8-1031-4FFF-9BAA-A394BB6D732F}"/>
                  </a:ext>
                </a:extLst>
              </p:cNvPr>
              <p:cNvSpPr>
                <a:spLocks noChangeArrowheads="1"/>
              </p:cNvSpPr>
              <p:nvPr/>
            </p:nvSpPr>
            <p:spPr bwMode="auto">
              <a:xfrm>
                <a:off x="4570" y="682"/>
                <a:ext cx="3" cy="1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7" name="Rectangle 34">
                <a:extLst>
                  <a:ext uri="{FF2B5EF4-FFF2-40B4-BE49-F238E27FC236}">
                    <a16:creationId xmlns:a16="http://schemas.microsoft.com/office/drawing/2014/main" id="{467A495D-A1A0-4096-AC37-D7DF0212E780}"/>
                  </a:ext>
                </a:extLst>
              </p:cNvPr>
              <p:cNvSpPr>
                <a:spLocks noChangeArrowheads="1"/>
              </p:cNvSpPr>
              <p:nvPr/>
            </p:nvSpPr>
            <p:spPr bwMode="auto">
              <a:xfrm>
                <a:off x="5441" y="682"/>
                <a:ext cx="3" cy="1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28" name="Rectangle 35">
                <a:extLst>
                  <a:ext uri="{FF2B5EF4-FFF2-40B4-BE49-F238E27FC236}">
                    <a16:creationId xmlns:a16="http://schemas.microsoft.com/office/drawing/2014/main" id="{127C1D4F-B251-4F6E-B259-6DBD17ECA6E7}"/>
                  </a:ext>
                </a:extLst>
              </p:cNvPr>
              <p:cNvSpPr>
                <a:spLocks noChangeArrowheads="1"/>
              </p:cNvSpPr>
              <p:nvPr/>
            </p:nvSpPr>
            <p:spPr bwMode="auto">
              <a:xfrm>
                <a:off x="254" y="1147"/>
                <a:ext cx="142"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良い</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29" name="Rectangle 36">
                <a:extLst>
                  <a:ext uri="{FF2B5EF4-FFF2-40B4-BE49-F238E27FC236}">
                    <a16:creationId xmlns:a16="http://schemas.microsoft.com/office/drawing/2014/main" id="{9282706C-55AC-48B6-998D-3D33FF9C82E4}"/>
                  </a:ext>
                </a:extLst>
              </p:cNvPr>
              <p:cNvSpPr>
                <a:spLocks noChangeArrowheads="1"/>
              </p:cNvSpPr>
              <p:nvPr/>
            </p:nvSpPr>
            <p:spPr bwMode="auto">
              <a:xfrm>
                <a:off x="398" y="1147"/>
                <a:ext cx="175"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30" name="Rectangle 37">
                <a:extLst>
                  <a:ext uri="{FF2B5EF4-FFF2-40B4-BE49-F238E27FC236}">
                    <a16:creationId xmlns:a16="http://schemas.microsoft.com/office/drawing/2014/main" id="{9B73713E-EA77-45E9-B0CB-9A9CAF6AD44D}"/>
                  </a:ext>
                </a:extLst>
              </p:cNvPr>
              <p:cNvSpPr>
                <a:spLocks noChangeArrowheads="1"/>
              </p:cNvSpPr>
              <p:nvPr/>
            </p:nvSpPr>
            <p:spPr bwMode="auto">
              <a:xfrm>
                <a:off x="500" y="1147"/>
                <a:ext cx="9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31" name="Rectangle 38">
                <a:extLst>
                  <a:ext uri="{FF2B5EF4-FFF2-40B4-BE49-F238E27FC236}">
                    <a16:creationId xmlns:a16="http://schemas.microsoft.com/office/drawing/2014/main" id="{4191D019-0AB7-48C7-9937-EEFBDE589739}"/>
                  </a:ext>
                </a:extLst>
              </p:cNvPr>
              <p:cNvSpPr>
                <a:spLocks noChangeArrowheads="1"/>
              </p:cNvSpPr>
              <p:nvPr/>
            </p:nvSpPr>
            <p:spPr bwMode="auto">
              <a:xfrm>
                <a:off x="528" y="1147"/>
                <a:ext cx="175"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32" name="Rectangle 39">
                <a:extLst>
                  <a:ext uri="{FF2B5EF4-FFF2-40B4-BE49-F238E27FC236}">
                    <a16:creationId xmlns:a16="http://schemas.microsoft.com/office/drawing/2014/main" id="{D61B7E92-2B58-4E1C-9E73-1256148D119F}"/>
                  </a:ext>
                </a:extLst>
              </p:cNvPr>
              <p:cNvSpPr>
                <a:spLocks noChangeArrowheads="1"/>
              </p:cNvSpPr>
              <p:nvPr/>
            </p:nvSpPr>
            <p:spPr bwMode="auto">
              <a:xfrm>
                <a:off x="630" y="1147"/>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33" name="Rectangle 40">
                <a:extLst>
                  <a:ext uri="{FF2B5EF4-FFF2-40B4-BE49-F238E27FC236}">
                    <a16:creationId xmlns:a16="http://schemas.microsoft.com/office/drawing/2014/main" id="{C5AAB9E4-C033-4E70-8799-505A233FF564}"/>
                  </a:ext>
                </a:extLst>
              </p:cNvPr>
              <p:cNvSpPr>
                <a:spLocks noChangeArrowheads="1"/>
              </p:cNvSpPr>
              <p:nvPr/>
            </p:nvSpPr>
            <p:spPr bwMode="auto">
              <a:xfrm>
                <a:off x="254" y="1267"/>
                <a:ext cx="42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dirty="0">
                    <a:ln>
                      <a:noFill/>
                    </a:ln>
                    <a:solidFill>
                      <a:srgbClr val="000000"/>
                    </a:solidFill>
                    <a:effectLst/>
                    <a:latin typeface="游明朝" panose="02020400000000000000" pitchFamily="18" charset="-128"/>
                    <a:ea typeface="游明朝" panose="02020400000000000000" pitchFamily="18" charset="-128"/>
                  </a:rPr>
                  <a:t>（安心して楽しく生</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3334" name="Rectangle 41">
                <a:extLst>
                  <a:ext uri="{FF2B5EF4-FFF2-40B4-BE49-F238E27FC236}">
                    <a16:creationId xmlns:a16="http://schemas.microsoft.com/office/drawing/2014/main" id="{06CC84B0-FDAB-472A-8797-E978F0DC1523}"/>
                  </a:ext>
                </a:extLst>
              </p:cNvPr>
              <p:cNvSpPr>
                <a:spLocks noChangeArrowheads="1"/>
              </p:cNvSpPr>
              <p:nvPr/>
            </p:nvSpPr>
            <p:spPr bwMode="auto">
              <a:xfrm>
                <a:off x="254" y="1387"/>
                <a:ext cx="284"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活ができる）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35" name="Rectangle 42">
                <a:extLst>
                  <a:ext uri="{FF2B5EF4-FFF2-40B4-BE49-F238E27FC236}">
                    <a16:creationId xmlns:a16="http://schemas.microsoft.com/office/drawing/2014/main" id="{BBC6C912-C112-4E1F-BEE7-7F4E5011DAE8}"/>
                  </a:ext>
                </a:extLst>
              </p:cNvPr>
              <p:cNvSpPr>
                <a:spLocks noChangeArrowheads="1"/>
              </p:cNvSpPr>
              <p:nvPr/>
            </p:nvSpPr>
            <p:spPr bwMode="auto">
              <a:xfrm>
                <a:off x="684" y="1387"/>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36" name="Rectangle 43">
                <a:extLst>
                  <a:ext uri="{FF2B5EF4-FFF2-40B4-BE49-F238E27FC236}">
                    <a16:creationId xmlns:a16="http://schemas.microsoft.com/office/drawing/2014/main" id="{50067FCF-8538-4049-8F1C-DC5A956B887E}"/>
                  </a:ext>
                </a:extLst>
              </p:cNvPr>
              <p:cNvSpPr>
                <a:spLocks noChangeArrowheads="1"/>
              </p:cNvSpPr>
              <p:nvPr/>
            </p:nvSpPr>
            <p:spPr bwMode="auto">
              <a:xfrm>
                <a:off x="1002" y="840"/>
                <a:ext cx="854"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・朝昼夜、ご飯をしっかり食べることができる。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37" name="Rectangle 44">
                <a:extLst>
                  <a:ext uri="{FF2B5EF4-FFF2-40B4-BE49-F238E27FC236}">
                    <a16:creationId xmlns:a16="http://schemas.microsoft.com/office/drawing/2014/main" id="{05B501FD-48EA-44ED-BD6D-3A04A0A5D344}"/>
                  </a:ext>
                </a:extLst>
              </p:cNvPr>
              <p:cNvSpPr>
                <a:spLocks noChangeArrowheads="1"/>
              </p:cNvSpPr>
              <p:nvPr/>
            </p:nvSpPr>
            <p:spPr bwMode="auto">
              <a:xfrm>
                <a:off x="2580" y="840"/>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38" name="Rectangle 45">
                <a:extLst>
                  <a:ext uri="{FF2B5EF4-FFF2-40B4-BE49-F238E27FC236}">
                    <a16:creationId xmlns:a16="http://schemas.microsoft.com/office/drawing/2014/main" id="{CE95F17F-BB43-4BA1-AB70-1D5A40450E5B}"/>
                  </a:ext>
                </a:extLst>
              </p:cNvPr>
              <p:cNvSpPr>
                <a:spLocks noChangeArrowheads="1"/>
              </p:cNvSpPr>
              <p:nvPr/>
            </p:nvSpPr>
            <p:spPr bwMode="auto">
              <a:xfrm>
                <a:off x="1002" y="960"/>
                <a:ext cx="14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39" name="Rectangle 46">
                <a:extLst>
                  <a:ext uri="{FF2B5EF4-FFF2-40B4-BE49-F238E27FC236}">
                    <a16:creationId xmlns:a16="http://schemas.microsoft.com/office/drawing/2014/main" id="{88D4D281-C6D6-44E8-8E84-9FC6FDDA0443}"/>
                  </a:ext>
                </a:extLst>
              </p:cNvPr>
              <p:cNvSpPr>
                <a:spLocks noChangeArrowheads="1"/>
              </p:cNvSpPr>
              <p:nvPr/>
            </p:nvSpPr>
            <p:spPr bwMode="auto">
              <a:xfrm>
                <a:off x="1074" y="960"/>
                <a:ext cx="71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歩いて買い物や外食に行くことができる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40" name="Rectangle 47">
                <a:extLst>
                  <a:ext uri="{FF2B5EF4-FFF2-40B4-BE49-F238E27FC236}">
                    <a16:creationId xmlns:a16="http://schemas.microsoft.com/office/drawing/2014/main" id="{7CCAE82B-43CB-4A0B-AC3A-F40C7576D0A7}"/>
                  </a:ext>
                </a:extLst>
              </p:cNvPr>
              <p:cNvSpPr>
                <a:spLocks noChangeArrowheads="1"/>
              </p:cNvSpPr>
              <p:nvPr/>
            </p:nvSpPr>
            <p:spPr bwMode="auto">
              <a:xfrm>
                <a:off x="2366" y="960"/>
                <a:ext cx="14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41" name="Rectangle 48">
                <a:extLst>
                  <a:ext uri="{FF2B5EF4-FFF2-40B4-BE49-F238E27FC236}">
                    <a16:creationId xmlns:a16="http://schemas.microsoft.com/office/drawing/2014/main" id="{557187AB-0F09-48E0-9099-B4F2C31317B9}"/>
                  </a:ext>
                </a:extLst>
              </p:cNvPr>
              <p:cNvSpPr>
                <a:spLocks noChangeArrowheads="1"/>
              </p:cNvSpPr>
              <p:nvPr/>
            </p:nvSpPr>
            <p:spPr bwMode="auto">
              <a:xfrm>
                <a:off x="2437" y="960"/>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42" name="Rectangle 49">
                <a:extLst>
                  <a:ext uri="{FF2B5EF4-FFF2-40B4-BE49-F238E27FC236}">
                    <a16:creationId xmlns:a16="http://schemas.microsoft.com/office/drawing/2014/main" id="{86BE4096-1436-4176-9AC4-D99C932EEEFF}"/>
                  </a:ext>
                </a:extLst>
              </p:cNvPr>
              <p:cNvSpPr>
                <a:spLocks noChangeArrowheads="1"/>
              </p:cNvSpPr>
              <p:nvPr/>
            </p:nvSpPr>
            <p:spPr bwMode="auto">
              <a:xfrm>
                <a:off x="1002" y="1080"/>
                <a:ext cx="56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・布団をたたむことが出来る。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43" name="Rectangle 50">
                <a:extLst>
                  <a:ext uri="{FF2B5EF4-FFF2-40B4-BE49-F238E27FC236}">
                    <a16:creationId xmlns:a16="http://schemas.microsoft.com/office/drawing/2014/main" id="{AA76AC11-5469-4DF0-8CE6-55F75A228CE9}"/>
                  </a:ext>
                </a:extLst>
              </p:cNvPr>
              <p:cNvSpPr>
                <a:spLocks noChangeArrowheads="1"/>
              </p:cNvSpPr>
              <p:nvPr/>
            </p:nvSpPr>
            <p:spPr bwMode="auto">
              <a:xfrm>
                <a:off x="2007" y="1080"/>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44" name="Rectangle 51">
                <a:extLst>
                  <a:ext uri="{FF2B5EF4-FFF2-40B4-BE49-F238E27FC236}">
                    <a16:creationId xmlns:a16="http://schemas.microsoft.com/office/drawing/2014/main" id="{AA8C34E7-15FD-4003-B79F-6279662B40F8}"/>
                  </a:ext>
                </a:extLst>
              </p:cNvPr>
              <p:cNvSpPr>
                <a:spLocks noChangeArrowheads="1"/>
              </p:cNvSpPr>
              <p:nvPr/>
            </p:nvSpPr>
            <p:spPr bwMode="auto">
              <a:xfrm>
                <a:off x="1002" y="1201"/>
                <a:ext cx="42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・ソファーに座って</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45" name="Rectangle 52">
                <a:extLst>
                  <a:ext uri="{FF2B5EF4-FFF2-40B4-BE49-F238E27FC236}">
                    <a16:creationId xmlns:a16="http://schemas.microsoft.com/office/drawing/2014/main" id="{E18EDCE1-0A46-4243-98FC-BA285B0DA654}"/>
                  </a:ext>
                </a:extLst>
              </p:cNvPr>
              <p:cNvSpPr>
                <a:spLocks noChangeArrowheads="1"/>
              </p:cNvSpPr>
              <p:nvPr/>
            </p:nvSpPr>
            <p:spPr bwMode="auto">
              <a:xfrm>
                <a:off x="1666" y="1201"/>
                <a:ext cx="174"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TV</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46" name="Rectangle 53">
                <a:extLst>
                  <a:ext uri="{FF2B5EF4-FFF2-40B4-BE49-F238E27FC236}">
                    <a16:creationId xmlns:a16="http://schemas.microsoft.com/office/drawing/2014/main" id="{F3CB55BE-DE20-4031-95A3-520973ACA406}"/>
                  </a:ext>
                </a:extLst>
              </p:cNvPr>
              <p:cNvSpPr>
                <a:spLocks noChangeArrowheads="1"/>
              </p:cNvSpPr>
              <p:nvPr/>
            </p:nvSpPr>
            <p:spPr bwMode="auto">
              <a:xfrm>
                <a:off x="1787" y="1201"/>
                <a:ext cx="42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を観ることができる。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47" name="Rectangle 54">
                <a:extLst>
                  <a:ext uri="{FF2B5EF4-FFF2-40B4-BE49-F238E27FC236}">
                    <a16:creationId xmlns:a16="http://schemas.microsoft.com/office/drawing/2014/main" id="{801C795F-0C4D-4B67-9B06-745DA3D15954}"/>
                  </a:ext>
                </a:extLst>
              </p:cNvPr>
              <p:cNvSpPr>
                <a:spLocks noChangeArrowheads="1"/>
              </p:cNvSpPr>
              <p:nvPr/>
            </p:nvSpPr>
            <p:spPr bwMode="auto">
              <a:xfrm>
                <a:off x="2504" y="1201"/>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48" name="Rectangle 55">
                <a:extLst>
                  <a:ext uri="{FF2B5EF4-FFF2-40B4-BE49-F238E27FC236}">
                    <a16:creationId xmlns:a16="http://schemas.microsoft.com/office/drawing/2014/main" id="{0E1BB433-95EC-42FD-837A-E104A7E927E2}"/>
                  </a:ext>
                </a:extLst>
              </p:cNvPr>
              <p:cNvSpPr>
                <a:spLocks noChangeArrowheads="1"/>
              </p:cNvSpPr>
              <p:nvPr/>
            </p:nvSpPr>
            <p:spPr bwMode="auto">
              <a:xfrm>
                <a:off x="1002" y="1320"/>
                <a:ext cx="854"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・スマホで音楽を聴いたり、ニュースを見たりす</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49" name="Rectangle 56">
                <a:extLst>
                  <a:ext uri="{FF2B5EF4-FFF2-40B4-BE49-F238E27FC236}">
                    <a16:creationId xmlns:a16="http://schemas.microsoft.com/office/drawing/2014/main" id="{01F39C90-6550-4002-A4AA-8F1A9E79D0BD}"/>
                  </a:ext>
                </a:extLst>
              </p:cNvPr>
              <p:cNvSpPr>
                <a:spLocks noChangeArrowheads="1"/>
              </p:cNvSpPr>
              <p:nvPr/>
            </p:nvSpPr>
            <p:spPr bwMode="auto">
              <a:xfrm>
                <a:off x="1002" y="1440"/>
                <a:ext cx="355"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ることができる。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50" name="Rectangle 57">
                <a:extLst>
                  <a:ext uri="{FF2B5EF4-FFF2-40B4-BE49-F238E27FC236}">
                    <a16:creationId xmlns:a16="http://schemas.microsoft.com/office/drawing/2014/main" id="{4E85D52F-2CA3-41D1-A083-B53EBD2711F1}"/>
                  </a:ext>
                </a:extLst>
              </p:cNvPr>
              <p:cNvSpPr>
                <a:spLocks noChangeArrowheads="1"/>
              </p:cNvSpPr>
              <p:nvPr/>
            </p:nvSpPr>
            <p:spPr bwMode="auto">
              <a:xfrm>
                <a:off x="1576" y="1440"/>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54" name="Rectangle 58">
                <a:extLst>
                  <a:ext uri="{FF2B5EF4-FFF2-40B4-BE49-F238E27FC236}">
                    <a16:creationId xmlns:a16="http://schemas.microsoft.com/office/drawing/2014/main" id="{35886D4C-5903-47FA-ABF9-4898ED8476A6}"/>
                  </a:ext>
                </a:extLst>
              </p:cNvPr>
              <p:cNvSpPr>
                <a:spLocks noChangeArrowheads="1"/>
              </p:cNvSpPr>
              <p:nvPr/>
            </p:nvSpPr>
            <p:spPr bwMode="auto">
              <a:xfrm>
                <a:off x="1002" y="1560"/>
                <a:ext cx="14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55" name="Rectangle 59">
                <a:extLst>
                  <a:ext uri="{FF2B5EF4-FFF2-40B4-BE49-F238E27FC236}">
                    <a16:creationId xmlns:a16="http://schemas.microsoft.com/office/drawing/2014/main" id="{8661046F-ABA5-487F-ADB2-A7792FE5E550}"/>
                  </a:ext>
                </a:extLst>
              </p:cNvPr>
              <p:cNvSpPr>
                <a:spLocks noChangeArrowheads="1"/>
              </p:cNvSpPr>
              <p:nvPr/>
            </p:nvSpPr>
            <p:spPr bwMode="auto">
              <a:xfrm>
                <a:off x="1074" y="1560"/>
                <a:ext cx="212"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就労支援</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56" name="Rectangle 60">
                <a:extLst>
                  <a:ext uri="{FF2B5EF4-FFF2-40B4-BE49-F238E27FC236}">
                    <a16:creationId xmlns:a16="http://schemas.microsoft.com/office/drawing/2014/main" id="{23AA2F1B-60D9-47FE-B0DE-5C884F3F8333}"/>
                  </a:ext>
                </a:extLst>
              </p:cNvPr>
              <p:cNvSpPr>
                <a:spLocks noChangeArrowheads="1"/>
              </p:cNvSpPr>
              <p:nvPr/>
            </p:nvSpPr>
            <p:spPr bwMode="auto">
              <a:xfrm>
                <a:off x="1361" y="1560"/>
                <a:ext cx="212"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事業所</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57" name="Rectangle 61">
                <a:extLst>
                  <a:ext uri="{FF2B5EF4-FFF2-40B4-BE49-F238E27FC236}">
                    <a16:creationId xmlns:a16="http://schemas.microsoft.com/office/drawing/2014/main" id="{AE68E253-9775-4FAC-9D78-32A2FBEBB79F}"/>
                  </a:ext>
                </a:extLst>
              </p:cNvPr>
              <p:cNvSpPr>
                <a:spLocks noChangeArrowheads="1"/>
              </p:cNvSpPr>
              <p:nvPr/>
            </p:nvSpPr>
            <p:spPr bwMode="auto">
              <a:xfrm>
                <a:off x="1576" y="1560"/>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に行って作業ができる。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58" name="Rectangle 62">
                <a:extLst>
                  <a:ext uri="{FF2B5EF4-FFF2-40B4-BE49-F238E27FC236}">
                    <a16:creationId xmlns:a16="http://schemas.microsoft.com/office/drawing/2014/main" id="{100EBC7E-EEEB-45E4-96C6-889B33F8B545}"/>
                  </a:ext>
                </a:extLst>
              </p:cNvPr>
              <p:cNvSpPr>
                <a:spLocks noChangeArrowheads="1"/>
              </p:cNvSpPr>
              <p:nvPr/>
            </p:nvSpPr>
            <p:spPr bwMode="auto">
              <a:xfrm>
                <a:off x="2365" y="1560"/>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59" name="Rectangle 63">
                <a:extLst>
                  <a:ext uri="{FF2B5EF4-FFF2-40B4-BE49-F238E27FC236}">
                    <a16:creationId xmlns:a16="http://schemas.microsoft.com/office/drawing/2014/main" id="{9CD6869A-6656-48B0-8865-2EF30A4DE1CA}"/>
                  </a:ext>
                </a:extLst>
              </p:cNvPr>
              <p:cNvSpPr>
                <a:spLocks noChangeArrowheads="1"/>
              </p:cNvSpPr>
              <p:nvPr/>
            </p:nvSpPr>
            <p:spPr bwMode="auto">
              <a:xfrm>
                <a:off x="1002" y="1680"/>
                <a:ext cx="56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・お風呂に入ることができる。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60" name="Rectangle 64">
                <a:extLst>
                  <a:ext uri="{FF2B5EF4-FFF2-40B4-BE49-F238E27FC236}">
                    <a16:creationId xmlns:a16="http://schemas.microsoft.com/office/drawing/2014/main" id="{464DBEE9-2C16-4D7F-BF11-57AA3F6AC3C9}"/>
                  </a:ext>
                </a:extLst>
              </p:cNvPr>
              <p:cNvSpPr>
                <a:spLocks noChangeArrowheads="1"/>
              </p:cNvSpPr>
              <p:nvPr/>
            </p:nvSpPr>
            <p:spPr bwMode="auto">
              <a:xfrm>
                <a:off x="2007" y="1680"/>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61" name="Rectangle 65">
                <a:extLst>
                  <a:ext uri="{FF2B5EF4-FFF2-40B4-BE49-F238E27FC236}">
                    <a16:creationId xmlns:a16="http://schemas.microsoft.com/office/drawing/2014/main" id="{BC96557A-9C89-4321-AF1C-8BCB45BFF610}"/>
                  </a:ext>
                </a:extLst>
              </p:cNvPr>
              <p:cNvSpPr>
                <a:spLocks noChangeArrowheads="1"/>
              </p:cNvSpPr>
              <p:nvPr/>
            </p:nvSpPr>
            <p:spPr bwMode="auto">
              <a:xfrm>
                <a:off x="1002" y="1800"/>
                <a:ext cx="56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・洗濯をすることができる。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62" name="Rectangle 66">
                <a:extLst>
                  <a:ext uri="{FF2B5EF4-FFF2-40B4-BE49-F238E27FC236}">
                    <a16:creationId xmlns:a16="http://schemas.microsoft.com/office/drawing/2014/main" id="{7C37111C-6C30-4D0F-A94A-162289B33722}"/>
                  </a:ext>
                </a:extLst>
              </p:cNvPr>
              <p:cNvSpPr>
                <a:spLocks noChangeArrowheads="1"/>
              </p:cNvSpPr>
              <p:nvPr/>
            </p:nvSpPr>
            <p:spPr bwMode="auto">
              <a:xfrm>
                <a:off x="1935" y="1800"/>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63" name="Rectangle 67">
                <a:extLst>
                  <a:ext uri="{FF2B5EF4-FFF2-40B4-BE49-F238E27FC236}">
                    <a16:creationId xmlns:a16="http://schemas.microsoft.com/office/drawing/2014/main" id="{D5ED7504-0B2B-452B-984B-80FF5F007469}"/>
                  </a:ext>
                </a:extLst>
              </p:cNvPr>
              <p:cNvSpPr>
                <a:spLocks noChangeArrowheads="1"/>
              </p:cNvSpPr>
              <p:nvPr/>
            </p:nvSpPr>
            <p:spPr bwMode="auto">
              <a:xfrm>
                <a:off x="1002" y="1920"/>
                <a:ext cx="56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・散歩に行くことができる。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64" name="Rectangle 68">
                <a:extLst>
                  <a:ext uri="{FF2B5EF4-FFF2-40B4-BE49-F238E27FC236}">
                    <a16:creationId xmlns:a16="http://schemas.microsoft.com/office/drawing/2014/main" id="{883B63B5-4B46-4101-BFC2-00C8425178AD}"/>
                  </a:ext>
                </a:extLst>
              </p:cNvPr>
              <p:cNvSpPr>
                <a:spLocks noChangeArrowheads="1"/>
              </p:cNvSpPr>
              <p:nvPr/>
            </p:nvSpPr>
            <p:spPr bwMode="auto">
              <a:xfrm>
                <a:off x="1935" y="1920"/>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65" name="Rectangle 69">
                <a:extLst>
                  <a:ext uri="{FF2B5EF4-FFF2-40B4-BE49-F238E27FC236}">
                    <a16:creationId xmlns:a16="http://schemas.microsoft.com/office/drawing/2014/main" id="{CD6E2A77-8FD3-4260-9077-2AF4E53815E5}"/>
                  </a:ext>
                </a:extLst>
              </p:cNvPr>
              <p:cNvSpPr>
                <a:spLocks noChangeArrowheads="1"/>
              </p:cNvSpPr>
              <p:nvPr/>
            </p:nvSpPr>
            <p:spPr bwMode="auto">
              <a:xfrm>
                <a:off x="2672" y="840"/>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・声が大きく、はりがあ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66" name="Rectangle 70">
                <a:extLst>
                  <a:ext uri="{FF2B5EF4-FFF2-40B4-BE49-F238E27FC236}">
                    <a16:creationId xmlns:a16="http://schemas.microsoft.com/office/drawing/2014/main" id="{B7822CA7-28E2-45F1-8C45-EC48CCBF58EB}"/>
                  </a:ext>
                </a:extLst>
              </p:cNvPr>
              <p:cNvSpPr>
                <a:spLocks noChangeArrowheads="1"/>
              </p:cNvSpPr>
              <p:nvPr/>
            </p:nvSpPr>
            <p:spPr bwMode="auto">
              <a:xfrm>
                <a:off x="2672" y="960"/>
                <a:ext cx="14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67" name="Rectangle 71">
                <a:extLst>
                  <a:ext uri="{FF2B5EF4-FFF2-40B4-BE49-F238E27FC236}">
                    <a16:creationId xmlns:a16="http://schemas.microsoft.com/office/drawing/2014/main" id="{549BAD9F-03B4-432B-84B2-78F19FA1B535}"/>
                  </a:ext>
                </a:extLst>
              </p:cNvPr>
              <p:cNvSpPr>
                <a:spLocks noChangeArrowheads="1"/>
              </p:cNvSpPr>
              <p:nvPr/>
            </p:nvSpPr>
            <p:spPr bwMode="auto">
              <a:xfrm>
                <a:off x="2815" y="960"/>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68" name="Rectangle 72">
                <a:extLst>
                  <a:ext uri="{FF2B5EF4-FFF2-40B4-BE49-F238E27FC236}">
                    <a16:creationId xmlns:a16="http://schemas.microsoft.com/office/drawing/2014/main" id="{BA30CE6E-FDC6-466D-83FC-8AAE9FC74B42}"/>
                  </a:ext>
                </a:extLst>
              </p:cNvPr>
              <p:cNvSpPr>
                <a:spLocks noChangeArrowheads="1"/>
              </p:cNvSpPr>
              <p:nvPr/>
            </p:nvSpPr>
            <p:spPr bwMode="auto">
              <a:xfrm>
                <a:off x="2672" y="1080"/>
                <a:ext cx="42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・笑顔がみられる。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69" name="Rectangle 73">
                <a:extLst>
                  <a:ext uri="{FF2B5EF4-FFF2-40B4-BE49-F238E27FC236}">
                    <a16:creationId xmlns:a16="http://schemas.microsoft.com/office/drawing/2014/main" id="{17D54DB3-4173-4F0E-A93D-A94F6BD4D4A4}"/>
                  </a:ext>
                </a:extLst>
              </p:cNvPr>
              <p:cNvSpPr>
                <a:spLocks noChangeArrowheads="1"/>
              </p:cNvSpPr>
              <p:nvPr/>
            </p:nvSpPr>
            <p:spPr bwMode="auto">
              <a:xfrm>
                <a:off x="3318" y="1080"/>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70" name="Rectangle 74">
                <a:extLst>
                  <a:ext uri="{FF2B5EF4-FFF2-40B4-BE49-F238E27FC236}">
                    <a16:creationId xmlns:a16="http://schemas.microsoft.com/office/drawing/2014/main" id="{22A10959-B4CB-4BFC-81C1-3EB56B67811D}"/>
                  </a:ext>
                </a:extLst>
              </p:cNvPr>
              <p:cNvSpPr>
                <a:spLocks noChangeArrowheads="1"/>
              </p:cNvSpPr>
              <p:nvPr/>
            </p:nvSpPr>
            <p:spPr bwMode="auto">
              <a:xfrm>
                <a:off x="2672" y="1201"/>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・音楽やニュースの話が</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71" name="Rectangle 75">
                <a:extLst>
                  <a:ext uri="{FF2B5EF4-FFF2-40B4-BE49-F238E27FC236}">
                    <a16:creationId xmlns:a16="http://schemas.microsoft.com/office/drawing/2014/main" id="{8A544E3A-F46D-456F-A822-AF54F951F911}"/>
                  </a:ext>
                </a:extLst>
              </p:cNvPr>
              <p:cNvSpPr>
                <a:spLocks noChangeArrowheads="1"/>
              </p:cNvSpPr>
              <p:nvPr/>
            </p:nvSpPr>
            <p:spPr bwMode="auto">
              <a:xfrm>
                <a:off x="2672" y="1320"/>
                <a:ext cx="212"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できる。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72" name="Rectangle 76">
                <a:extLst>
                  <a:ext uri="{FF2B5EF4-FFF2-40B4-BE49-F238E27FC236}">
                    <a16:creationId xmlns:a16="http://schemas.microsoft.com/office/drawing/2014/main" id="{F35AB1A5-6D2D-4252-B581-BAF9287F373C}"/>
                  </a:ext>
                </a:extLst>
              </p:cNvPr>
              <p:cNvSpPr>
                <a:spLocks noChangeArrowheads="1"/>
              </p:cNvSpPr>
              <p:nvPr/>
            </p:nvSpPr>
            <p:spPr bwMode="auto">
              <a:xfrm>
                <a:off x="2959" y="1320"/>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73" name="Rectangle 77">
                <a:extLst>
                  <a:ext uri="{FF2B5EF4-FFF2-40B4-BE49-F238E27FC236}">
                    <a16:creationId xmlns:a16="http://schemas.microsoft.com/office/drawing/2014/main" id="{8FCB2841-0527-4245-A158-78060D3375B5}"/>
                  </a:ext>
                </a:extLst>
              </p:cNvPr>
              <p:cNvSpPr>
                <a:spLocks noChangeArrowheads="1"/>
              </p:cNvSpPr>
              <p:nvPr/>
            </p:nvSpPr>
            <p:spPr bwMode="auto">
              <a:xfrm>
                <a:off x="2672" y="1440"/>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・ヘルパーさんに食べた</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74" name="Rectangle 78">
                <a:extLst>
                  <a:ext uri="{FF2B5EF4-FFF2-40B4-BE49-F238E27FC236}">
                    <a16:creationId xmlns:a16="http://schemas.microsoft.com/office/drawing/2014/main" id="{38A4E142-9201-4876-85E3-728FEABC7B57}"/>
                  </a:ext>
                </a:extLst>
              </p:cNvPr>
              <p:cNvSpPr>
                <a:spLocks noChangeArrowheads="1"/>
              </p:cNvSpPr>
              <p:nvPr/>
            </p:nvSpPr>
            <p:spPr bwMode="auto">
              <a:xfrm>
                <a:off x="2672" y="1560"/>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いものをリクエストして</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75" name="Rectangle 79">
                <a:extLst>
                  <a:ext uri="{FF2B5EF4-FFF2-40B4-BE49-F238E27FC236}">
                    <a16:creationId xmlns:a16="http://schemas.microsoft.com/office/drawing/2014/main" id="{E7C31274-9B8F-4706-8FF1-2A4CB4EC2358}"/>
                  </a:ext>
                </a:extLst>
              </p:cNvPr>
              <p:cNvSpPr>
                <a:spLocks noChangeArrowheads="1"/>
              </p:cNvSpPr>
              <p:nvPr/>
            </p:nvSpPr>
            <p:spPr bwMode="auto">
              <a:xfrm>
                <a:off x="2672" y="1680"/>
                <a:ext cx="212"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くれる。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76" name="Rectangle 80">
                <a:extLst>
                  <a:ext uri="{FF2B5EF4-FFF2-40B4-BE49-F238E27FC236}">
                    <a16:creationId xmlns:a16="http://schemas.microsoft.com/office/drawing/2014/main" id="{13AF7ED9-5665-4F18-8335-9653F39018FA}"/>
                  </a:ext>
                </a:extLst>
              </p:cNvPr>
              <p:cNvSpPr>
                <a:spLocks noChangeArrowheads="1"/>
              </p:cNvSpPr>
              <p:nvPr/>
            </p:nvSpPr>
            <p:spPr bwMode="auto">
              <a:xfrm>
                <a:off x="2959" y="1680"/>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77" name="Rectangle 81">
                <a:extLst>
                  <a:ext uri="{FF2B5EF4-FFF2-40B4-BE49-F238E27FC236}">
                    <a16:creationId xmlns:a16="http://schemas.microsoft.com/office/drawing/2014/main" id="{8F058A01-8415-404E-9AF2-ACDDC63566C3}"/>
                  </a:ext>
                </a:extLst>
              </p:cNvPr>
              <p:cNvSpPr>
                <a:spLocks noChangeArrowheads="1"/>
              </p:cNvSpPr>
              <p:nvPr/>
            </p:nvSpPr>
            <p:spPr bwMode="auto">
              <a:xfrm>
                <a:off x="3592" y="840"/>
                <a:ext cx="14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78" name="Rectangle 82">
                <a:extLst>
                  <a:ext uri="{FF2B5EF4-FFF2-40B4-BE49-F238E27FC236}">
                    <a16:creationId xmlns:a16="http://schemas.microsoft.com/office/drawing/2014/main" id="{422066DD-578F-4898-B637-0E60AF3B4A7D}"/>
                  </a:ext>
                </a:extLst>
              </p:cNvPr>
              <p:cNvSpPr>
                <a:spLocks noChangeArrowheads="1"/>
              </p:cNvSpPr>
              <p:nvPr/>
            </p:nvSpPr>
            <p:spPr bwMode="auto">
              <a:xfrm>
                <a:off x="3664" y="840"/>
                <a:ext cx="14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１</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79" name="Rectangle 83">
                <a:extLst>
                  <a:ext uri="{FF2B5EF4-FFF2-40B4-BE49-F238E27FC236}">
                    <a16:creationId xmlns:a16="http://schemas.microsoft.com/office/drawing/2014/main" id="{A08E5E42-309F-4532-87D7-646B8B393FE4}"/>
                  </a:ext>
                </a:extLst>
              </p:cNvPr>
              <p:cNvSpPr>
                <a:spLocks noChangeArrowheads="1"/>
              </p:cNvSpPr>
              <p:nvPr/>
            </p:nvSpPr>
            <p:spPr bwMode="auto">
              <a:xfrm>
                <a:off x="3736" y="840"/>
                <a:ext cx="14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日</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80" name="Rectangle 84">
                <a:extLst>
                  <a:ext uri="{FF2B5EF4-FFF2-40B4-BE49-F238E27FC236}">
                    <a16:creationId xmlns:a16="http://schemas.microsoft.com/office/drawing/2014/main" id="{E9A88EC0-031D-4C85-8979-51DDDD3F90F6}"/>
                  </a:ext>
                </a:extLst>
              </p:cNvPr>
              <p:cNvSpPr>
                <a:spLocks noChangeArrowheads="1"/>
              </p:cNvSpPr>
              <p:nvPr/>
            </p:nvSpPr>
            <p:spPr bwMode="auto">
              <a:xfrm>
                <a:off x="3829" y="840"/>
                <a:ext cx="10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1</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81" name="Rectangle 85">
                <a:extLst>
                  <a:ext uri="{FF2B5EF4-FFF2-40B4-BE49-F238E27FC236}">
                    <a16:creationId xmlns:a16="http://schemas.microsoft.com/office/drawing/2014/main" id="{A5CDD681-0396-4238-AA55-915C9982A751}"/>
                  </a:ext>
                </a:extLst>
              </p:cNvPr>
              <p:cNvSpPr>
                <a:spLocks noChangeArrowheads="1"/>
              </p:cNvSpPr>
              <p:nvPr/>
            </p:nvSpPr>
            <p:spPr bwMode="auto">
              <a:xfrm>
                <a:off x="3889" y="840"/>
                <a:ext cx="42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回は買い物や食事に</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82" name="Rectangle 86">
                <a:extLst>
                  <a:ext uri="{FF2B5EF4-FFF2-40B4-BE49-F238E27FC236}">
                    <a16:creationId xmlns:a16="http://schemas.microsoft.com/office/drawing/2014/main" id="{4584A33C-EA9E-4EF0-8CF9-EE271D594FF0}"/>
                  </a:ext>
                </a:extLst>
              </p:cNvPr>
              <p:cNvSpPr>
                <a:spLocks noChangeArrowheads="1"/>
              </p:cNvSpPr>
              <p:nvPr/>
            </p:nvSpPr>
            <p:spPr bwMode="auto">
              <a:xfrm>
                <a:off x="3592" y="960"/>
                <a:ext cx="42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出かけるようにする。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83" name="Rectangle 87">
                <a:extLst>
                  <a:ext uri="{FF2B5EF4-FFF2-40B4-BE49-F238E27FC236}">
                    <a16:creationId xmlns:a16="http://schemas.microsoft.com/office/drawing/2014/main" id="{BB124BC4-AA4A-4D45-AACA-A70B8849FA74}"/>
                  </a:ext>
                </a:extLst>
              </p:cNvPr>
              <p:cNvSpPr>
                <a:spLocks noChangeArrowheads="1"/>
              </p:cNvSpPr>
              <p:nvPr/>
            </p:nvSpPr>
            <p:spPr bwMode="auto">
              <a:xfrm>
                <a:off x="4309" y="960"/>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84" name="Rectangle 88">
                <a:extLst>
                  <a:ext uri="{FF2B5EF4-FFF2-40B4-BE49-F238E27FC236}">
                    <a16:creationId xmlns:a16="http://schemas.microsoft.com/office/drawing/2014/main" id="{5A20D421-E886-4419-9264-8ABB2CA2246B}"/>
                  </a:ext>
                </a:extLst>
              </p:cNvPr>
              <p:cNvSpPr>
                <a:spLocks noChangeArrowheads="1"/>
              </p:cNvSpPr>
              <p:nvPr/>
            </p:nvSpPr>
            <p:spPr bwMode="auto">
              <a:xfrm>
                <a:off x="3592" y="1080"/>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・３食しっかり食べる。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85" name="Rectangle 89">
                <a:extLst>
                  <a:ext uri="{FF2B5EF4-FFF2-40B4-BE49-F238E27FC236}">
                    <a16:creationId xmlns:a16="http://schemas.microsoft.com/office/drawing/2014/main" id="{F85D0A84-019E-42A9-8612-07D74F63629F}"/>
                  </a:ext>
                </a:extLst>
              </p:cNvPr>
              <p:cNvSpPr>
                <a:spLocks noChangeArrowheads="1"/>
              </p:cNvSpPr>
              <p:nvPr/>
            </p:nvSpPr>
            <p:spPr bwMode="auto">
              <a:xfrm>
                <a:off x="4381" y="1080"/>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86" name="Rectangle 90">
                <a:extLst>
                  <a:ext uri="{FF2B5EF4-FFF2-40B4-BE49-F238E27FC236}">
                    <a16:creationId xmlns:a16="http://schemas.microsoft.com/office/drawing/2014/main" id="{927C4940-2ABC-4C23-83CC-F2F17070CAC5}"/>
                  </a:ext>
                </a:extLst>
              </p:cNvPr>
              <p:cNvSpPr>
                <a:spLocks noChangeArrowheads="1"/>
              </p:cNvSpPr>
              <p:nvPr/>
            </p:nvSpPr>
            <p:spPr bwMode="auto">
              <a:xfrm>
                <a:off x="3592" y="1201"/>
                <a:ext cx="142"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70C0"/>
                    </a:solidFill>
                    <a:effectLst/>
                    <a:latin typeface="游明朝" panose="02020400000000000000" pitchFamily="18" charset="-128"/>
                    <a:ea typeface="游明朝" panose="02020400000000000000" pitchFamily="18"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87" name="Rectangle 91">
                <a:extLst>
                  <a:ext uri="{FF2B5EF4-FFF2-40B4-BE49-F238E27FC236}">
                    <a16:creationId xmlns:a16="http://schemas.microsoft.com/office/drawing/2014/main" id="{F8F7BE9C-EBA9-4767-ABF2-E64501BF2AF2}"/>
                  </a:ext>
                </a:extLst>
              </p:cNvPr>
              <p:cNvSpPr>
                <a:spLocks noChangeArrowheads="1"/>
              </p:cNvSpPr>
              <p:nvPr/>
            </p:nvSpPr>
            <p:spPr bwMode="auto">
              <a:xfrm>
                <a:off x="3664" y="1201"/>
                <a:ext cx="498"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70C0"/>
                    </a:solidFill>
                    <a:effectLst/>
                    <a:latin typeface="游明朝" panose="02020400000000000000" pitchFamily="18" charset="-128"/>
                    <a:ea typeface="游明朝" panose="02020400000000000000" pitchFamily="18" charset="-128"/>
                  </a:rPr>
                  <a:t>今日も何気ない日常を何事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88" name="Rectangle 92">
                <a:extLst>
                  <a:ext uri="{FF2B5EF4-FFF2-40B4-BE49-F238E27FC236}">
                    <a16:creationId xmlns:a16="http://schemas.microsoft.com/office/drawing/2014/main" id="{05859EE8-3F8E-46BC-8CFD-7C9486092C25}"/>
                  </a:ext>
                </a:extLst>
              </p:cNvPr>
              <p:cNvSpPr>
                <a:spLocks noChangeArrowheads="1"/>
              </p:cNvSpPr>
              <p:nvPr/>
            </p:nvSpPr>
            <p:spPr bwMode="auto">
              <a:xfrm>
                <a:off x="3592" y="1320"/>
                <a:ext cx="570"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70C0"/>
                    </a:solidFill>
                    <a:effectLst/>
                    <a:latin typeface="游明朝" panose="02020400000000000000" pitchFamily="18" charset="-128"/>
                    <a:ea typeface="游明朝" panose="02020400000000000000" pitchFamily="18" charset="-128"/>
                  </a:rPr>
                  <a:t>もなく当たり前に過ごすこと</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89" name="Rectangle 93">
                <a:extLst>
                  <a:ext uri="{FF2B5EF4-FFF2-40B4-BE49-F238E27FC236}">
                    <a16:creationId xmlns:a16="http://schemas.microsoft.com/office/drawing/2014/main" id="{1A0F37FD-F19D-4C1E-B6A0-358071664514}"/>
                  </a:ext>
                </a:extLst>
              </p:cNvPr>
              <p:cNvSpPr>
                <a:spLocks noChangeArrowheads="1"/>
              </p:cNvSpPr>
              <p:nvPr/>
            </p:nvSpPr>
            <p:spPr bwMode="auto">
              <a:xfrm>
                <a:off x="3592" y="1440"/>
                <a:ext cx="498"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70C0"/>
                    </a:solidFill>
                    <a:effectLst/>
                    <a:latin typeface="游明朝" panose="02020400000000000000" pitchFamily="18" charset="-128"/>
                    <a:ea typeface="游明朝" panose="02020400000000000000" pitchFamily="18" charset="-128"/>
                  </a:rPr>
                  <a:t>が出来た自分をほめる！！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90" name="Rectangle 94">
                <a:extLst>
                  <a:ext uri="{FF2B5EF4-FFF2-40B4-BE49-F238E27FC236}">
                    <a16:creationId xmlns:a16="http://schemas.microsoft.com/office/drawing/2014/main" id="{EEC830FB-9E44-4A70-B129-81B1A18A0712}"/>
                  </a:ext>
                </a:extLst>
              </p:cNvPr>
              <p:cNvSpPr>
                <a:spLocks noChangeArrowheads="1"/>
              </p:cNvSpPr>
              <p:nvPr/>
            </p:nvSpPr>
            <p:spPr bwMode="auto">
              <a:xfrm>
                <a:off x="4453" y="1440"/>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70C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91" name="Rectangle 95">
                <a:extLst>
                  <a:ext uri="{FF2B5EF4-FFF2-40B4-BE49-F238E27FC236}">
                    <a16:creationId xmlns:a16="http://schemas.microsoft.com/office/drawing/2014/main" id="{52373227-4205-45AD-A840-C8A411641E97}"/>
                  </a:ext>
                </a:extLst>
              </p:cNvPr>
              <p:cNvSpPr>
                <a:spLocks noChangeArrowheads="1"/>
              </p:cNvSpPr>
              <p:nvPr/>
            </p:nvSpPr>
            <p:spPr bwMode="auto">
              <a:xfrm>
                <a:off x="3592" y="1560"/>
                <a:ext cx="42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70C0"/>
                    </a:solidFill>
                    <a:effectLst/>
                    <a:latin typeface="游明朝" panose="02020400000000000000" pitchFamily="18" charset="-128"/>
                    <a:ea typeface="游明朝" panose="02020400000000000000" pitchFamily="18" charset="-128"/>
                  </a:rPr>
                  <a:t>（当たり前のことが</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92" name="Rectangle 96">
                <a:extLst>
                  <a:ext uri="{FF2B5EF4-FFF2-40B4-BE49-F238E27FC236}">
                    <a16:creationId xmlns:a16="http://schemas.microsoft.com/office/drawing/2014/main" id="{BA069C09-B4F4-491D-9D77-173D5E95A046}"/>
                  </a:ext>
                </a:extLst>
              </p:cNvPr>
              <p:cNvSpPr>
                <a:spLocks noChangeArrowheads="1"/>
              </p:cNvSpPr>
              <p:nvPr/>
            </p:nvSpPr>
            <p:spPr bwMode="auto">
              <a:xfrm>
                <a:off x="4245" y="1560"/>
                <a:ext cx="21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70C0"/>
                    </a:solidFill>
                    <a:effectLst/>
                    <a:latin typeface="游明朝" panose="02020400000000000000" pitchFamily="18" charset="-128"/>
                    <a:ea typeface="游明朝" panose="02020400000000000000" pitchFamily="18" charset="-128"/>
                  </a:rPr>
                  <a:t>当たり前</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93" name="Rectangle 97">
                <a:extLst>
                  <a:ext uri="{FF2B5EF4-FFF2-40B4-BE49-F238E27FC236}">
                    <a16:creationId xmlns:a16="http://schemas.microsoft.com/office/drawing/2014/main" id="{7FC17ABC-D35D-495B-87ED-DF7B47B7C718}"/>
                  </a:ext>
                </a:extLst>
              </p:cNvPr>
              <p:cNvSpPr>
                <a:spLocks noChangeArrowheads="1"/>
              </p:cNvSpPr>
              <p:nvPr/>
            </p:nvSpPr>
            <p:spPr bwMode="auto">
              <a:xfrm>
                <a:off x="3592" y="1680"/>
                <a:ext cx="142"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70C0"/>
                    </a:solidFill>
                    <a:effectLst/>
                    <a:latin typeface="游明朝" panose="02020400000000000000" pitchFamily="18" charset="-128"/>
                    <a:ea typeface="游明朝" panose="02020400000000000000" pitchFamily="18" charset="-128"/>
                  </a:rPr>
                  <a:t>に</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94" name="Rectangle 98">
                <a:extLst>
                  <a:ext uri="{FF2B5EF4-FFF2-40B4-BE49-F238E27FC236}">
                    <a16:creationId xmlns:a16="http://schemas.microsoft.com/office/drawing/2014/main" id="{6C084796-0560-4B9B-A916-45048A7CC450}"/>
                  </a:ext>
                </a:extLst>
              </p:cNvPr>
              <p:cNvSpPr>
                <a:spLocks noChangeArrowheads="1"/>
              </p:cNvSpPr>
              <p:nvPr/>
            </p:nvSpPr>
            <p:spPr bwMode="auto">
              <a:xfrm>
                <a:off x="3664" y="1680"/>
                <a:ext cx="498"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70C0"/>
                    </a:solidFill>
                    <a:effectLst/>
                    <a:latin typeface="游明朝" panose="02020400000000000000" pitchFamily="18" charset="-128"/>
                    <a:ea typeface="游明朝" panose="02020400000000000000" pitchFamily="18" charset="-128"/>
                  </a:rPr>
                  <a:t>できるって、とっても素晴</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95" name="Rectangle 99">
                <a:extLst>
                  <a:ext uri="{FF2B5EF4-FFF2-40B4-BE49-F238E27FC236}">
                    <a16:creationId xmlns:a16="http://schemas.microsoft.com/office/drawing/2014/main" id="{45476CB4-0DD6-47BD-AE5B-0D5A66B54DC8}"/>
                  </a:ext>
                </a:extLst>
              </p:cNvPr>
              <p:cNvSpPr>
                <a:spLocks noChangeArrowheads="1"/>
              </p:cNvSpPr>
              <p:nvPr/>
            </p:nvSpPr>
            <p:spPr bwMode="auto">
              <a:xfrm>
                <a:off x="3592" y="1800"/>
                <a:ext cx="284"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70C0"/>
                    </a:solidFill>
                    <a:effectLst/>
                    <a:latin typeface="游明朝" panose="02020400000000000000" pitchFamily="18" charset="-128"/>
                    <a:ea typeface="游明朝" panose="02020400000000000000" pitchFamily="18" charset="-128"/>
                  </a:rPr>
                  <a:t>らしいこと！</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96" name="Rectangle 100">
                <a:extLst>
                  <a:ext uri="{FF2B5EF4-FFF2-40B4-BE49-F238E27FC236}">
                    <a16:creationId xmlns:a16="http://schemas.microsoft.com/office/drawing/2014/main" id="{94325C04-55DA-4B95-847B-139F76D4D477}"/>
                  </a:ext>
                </a:extLst>
              </p:cNvPr>
              <p:cNvSpPr>
                <a:spLocks noChangeArrowheads="1"/>
              </p:cNvSpPr>
              <p:nvPr/>
            </p:nvSpPr>
            <p:spPr bwMode="auto">
              <a:xfrm>
                <a:off x="4023" y="1800"/>
                <a:ext cx="175"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70C0"/>
                    </a:solidFill>
                    <a:effectLst/>
                    <a:latin typeface="游明朝" panose="02020400000000000000" pitchFamily="18" charset="-128"/>
                    <a:ea typeface="游明朝" panose="02020400000000000000" pitchFamily="18"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97" name="Rectangle 101">
                <a:extLst>
                  <a:ext uri="{FF2B5EF4-FFF2-40B4-BE49-F238E27FC236}">
                    <a16:creationId xmlns:a16="http://schemas.microsoft.com/office/drawing/2014/main" id="{5EC6E2AC-CBBA-460B-A227-479E17A731EC}"/>
                  </a:ext>
                </a:extLst>
              </p:cNvPr>
              <p:cNvSpPr>
                <a:spLocks noChangeArrowheads="1"/>
              </p:cNvSpPr>
              <p:nvPr/>
            </p:nvSpPr>
            <p:spPr bwMode="auto">
              <a:xfrm>
                <a:off x="4125" y="1800"/>
                <a:ext cx="9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70C0"/>
                    </a:solidFill>
                    <a:effectLst/>
                    <a:latin typeface="游明朝" panose="02020400000000000000" pitchFamily="18" charset="-128"/>
                    <a:ea typeface="游明朝" panose="02020400000000000000" pitchFamily="18"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98" name="Rectangle 102">
                <a:extLst>
                  <a:ext uri="{FF2B5EF4-FFF2-40B4-BE49-F238E27FC236}">
                    <a16:creationId xmlns:a16="http://schemas.microsoft.com/office/drawing/2014/main" id="{329731B9-3E5A-485B-A834-1B7BBCF4F1B8}"/>
                  </a:ext>
                </a:extLst>
              </p:cNvPr>
              <p:cNvSpPr>
                <a:spLocks noChangeArrowheads="1"/>
              </p:cNvSpPr>
              <p:nvPr/>
            </p:nvSpPr>
            <p:spPr bwMode="auto">
              <a:xfrm>
                <a:off x="4153" y="1800"/>
                <a:ext cx="175"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70C0"/>
                    </a:solidFill>
                    <a:effectLst/>
                    <a:latin typeface="游明朝" panose="02020400000000000000" pitchFamily="18" charset="-128"/>
                    <a:ea typeface="游明朝" panose="02020400000000000000" pitchFamily="18"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99" name="Rectangle 103">
                <a:extLst>
                  <a:ext uri="{FF2B5EF4-FFF2-40B4-BE49-F238E27FC236}">
                    <a16:creationId xmlns:a16="http://schemas.microsoft.com/office/drawing/2014/main" id="{345655B6-F24B-47C8-B4DD-13E4FDFA2C8F}"/>
                  </a:ext>
                </a:extLst>
              </p:cNvPr>
              <p:cNvSpPr>
                <a:spLocks noChangeArrowheads="1"/>
              </p:cNvSpPr>
              <p:nvPr/>
            </p:nvSpPr>
            <p:spPr bwMode="auto">
              <a:xfrm>
                <a:off x="4255" y="1800"/>
                <a:ext cx="142"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70C0"/>
                    </a:solidFill>
                    <a:effectLst/>
                    <a:latin typeface="游明朝" panose="02020400000000000000" pitchFamily="18" charset="-128"/>
                    <a:ea typeface="游明朝" panose="02020400000000000000" pitchFamily="18"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00" name="Rectangle 104">
                <a:extLst>
                  <a:ext uri="{FF2B5EF4-FFF2-40B4-BE49-F238E27FC236}">
                    <a16:creationId xmlns:a16="http://schemas.microsoft.com/office/drawing/2014/main" id="{E90AE360-444C-4CB1-88C5-8022B043C17A}"/>
                  </a:ext>
                </a:extLst>
              </p:cNvPr>
              <p:cNvSpPr>
                <a:spLocks noChangeArrowheads="1"/>
              </p:cNvSpPr>
              <p:nvPr/>
            </p:nvSpPr>
            <p:spPr bwMode="auto">
              <a:xfrm>
                <a:off x="4327" y="1800"/>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01" name="Rectangle 105">
                <a:extLst>
                  <a:ext uri="{FF2B5EF4-FFF2-40B4-BE49-F238E27FC236}">
                    <a16:creationId xmlns:a16="http://schemas.microsoft.com/office/drawing/2014/main" id="{8572D79B-6F34-448D-A397-BE61B58E8530}"/>
                  </a:ext>
                </a:extLst>
              </p:cNvPr>
              <p:cNvSpPr>
                <a:spLocks noChangeArrowheads="1"/>
              </p:cNvSpPr>
              <p:nvPr/>
            </p:nvSpPr>
            <p:spPr bwMode="auto">
              <a:xfrm>
                <a:off x="4608" y="840"/>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・出来ていることを挙げ</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02" name="Rectangle 106">
                <a:extLst>
                  <a:ext uri="{FF2B5EF4-FFF2-40B4-BE49-F238E27FC236}">
                    <a16:creationId xmlns:a16="http://schemas.microsoft.com/office/drawing/2014/main" id="{88066E96-ECA1-4264-93CB-95F9CAE560EC}"/>
                  </a:ext>
                </a:extLst>
              </p:cNvPr>
              <p:cNvSpPr>
                <a:spLocks noChangeArrowheads="1"/>
              </p:cNvSpPr>
              <p:nvPr/>
            </p:nvSpPr>
            <p:spPr bwMode="auto">
              <a:xfrm>
                <a:off x="4608" y="960"/>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てもらって、自分でも認</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03" name="Rectangle 107">
                <a:extLst>
                  <a:ext uri="{FF2B5EF4-FFF2-40B4-BE49-F238E27FC236}">
                    <a16:creationId xmlns:a16="http://schemas.microsoft.com/office/drawing/2014/main" id="{07DFF0A9-549B-489A-B34E-B0497B827EDC}"/>
                  </a:ext>
                </a:extLst>
              </p:cNvPr>
              <p:cNvSpPr>
                <a:spLocks noChangeArrowheads="1"/>
              </p:cNvSpPr>
              <p:nvPr/>
            </p:nvSpPr>
            <p:spPr bwMode="auto">
              <a:xfrm>
                <a:off x="4608" y="1080"/>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識ができるように教えて</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04" name="Rectangle 108">
                <a:extLst>
                  <a:ext uri="{FF2B5EF4-FFF2-40B4-BE49-F238E27FC236}">
                    <a16:creationId xmlns:a16="http://schemas.microsoft.com/office/drawing/2014/main" id="{CD42CA51-F50B-4CCD-90FF-F5B18D8AA05B}"/>
                  </a:ext>
                </a:extLst>
              </p:cNvPr>
              <p:cNvSpPr>
                <a:spLocks noChangeArrowheads="1"/>
              </p:cNvSpPr>
              <p:nvPr/>
            </p:nvSpPr>
            <p:spPr bwMode="auto">
              <a:xfrm>
                <a:off x="4608" y="1201"/>
                <a:ext cx="212"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欲しい。</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05" name="Rectangle 109">
                <a:extLst>
                  <a:ext uri="{FF2B5EF4-FFF2-40B4-BE49-F238E27FC236}">
                    <a16:creationId xmlns:a16="http://schemas.microsoft.com/office/drawing/2014/main" id="{C5D02932-192E-4CE7-96DB-56E58D383382}"/>
                  </a:ext>
                </a:extLst>
              </p:cNvPr>
              <p:cNvSpPr>
                <a:spLocks noChangeArrowheads="1"/>
              </p:cNvSpPr>
              <p:nvPr/>
            </p:nvSpPr>
            <p:spPr bwMode="auto">
              <a:xfrm>
                <a:off x="4895" y="1201"/>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06" name="Rectangle 110">
                <a:extLst>
                  <a:ext uri="{FF2B5EF4-FFF2-40B4-BE49-F238E27FC236}">
                    <a16:creationId xmlns:a16="http://schemas.microsoft.com/office/drawing/2014/main" id="{CF6A9E03-6E17-4DB8-BC4B-B97577932B49}"/>
                  </a:ext>
                </a:extLst>
              </p:cNvPr>
              <p:cNvSpPr>
                <a:spLocks noChangeArrowheads="1"/>
              </p:cNvSpPr>
              <p:nvPr/>
            </p:nvSpPr>
            <p:spPr bwMode="auto">
              <a:xfrm>
                <a:off x="4608" y="1320"/>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・食べたいものがリクエ</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07" name="Rectangle 111">
                <a:extLst>
                  <a:ext uri="{FF2B5EF4-FFF2-40B4-BE49-F238E27FC236}">
                    <a16:creationId xmlns:a16="http://schemas.microsoft.com/office/drawing/2014/main" id="{F8E52E43-12D1-4EAB-8563-201F63D94256}"/>
                  </a:ext>
                </a:extLst>
              </p:cNvPr>
              <p:cNvSpPr>
                <a:spLocks noChangeArrowheads="1"/>
              </p:cNvSpPr>
              <p:nvPr/>
            </p:nvSpPr>
            <p:spPr bwMode="auto">
              <a:xfrm>
                <a:off x="4608" y="1440"/>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ストできるようにいろん</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08" name="Rectangle 112">
                <a:extLst>
                  <a:ext uri="{FF2B5EF4-FFF2-40B4-BE49-F238E27FC236}">
                    <a16:creationId xmlns:a16="http://schemas.microsoft.com/office/drawing/2014/main" id="{BACACF45-9C4A-4A00-8595-680FC0A16948}"/>
                  </a:ext>
                </a:extLst>
              </p:cNvPr>
              <p:cNvSpPr>
                <a:spLocks noChangeArrowheads="1"/>
              </p:cNvSpPr>
              <p:nvPr/>
            </p:nvSpPr>
            <p:spPr bwMode="auto">
              <a:xfrm>
                <a:off x="4608" y="1560"/>
                <a:ext cx="42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な選択肢をあげて欲し</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09" name="Rectangle 113">
                <a:extLst>
                  <a:ext uri="{FF2B5EF4-FFF2-40B4-BE49-F238E27FC236}">
                    <a16:creationId xmlns:a16="http://schemas.microsoft.com/office/drawing/2014/main" id="{3D1120D6-6364-486A-8187-A4BB826DB06E}"/>
                  </a:ext>
                </a:extLst>
              </p:cNvPr>
              <p:cNvSpPr>
                <a:spLocks noChangeArrowheads="1"/>
              </p:cNvSpPr>
              <p:nvPr/>
            </p:nvSpPr>
            <p:spPr bwMode="auto">
              <a:xfrm>
                <a:off x="4608" y="1680"/>
                <a:ext cx="14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い。</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10" name="Rectangle 114">
                <a:extLst>
                  <a:ext uri="{FF2B5EF4-FFF2-40B4-BE49-F238E27FC236}">
                    <a16:creationId xmlns:a16="http://schemas.microsoft.com/office/drawing/2014/main" id="{1D4B68AA-D75D-4277-B624-DABAE4821F3B}"/>
                  </a:ext>
                </a:extLst>
              </p:cNvPr>
              <p:cNvSpPr>
                <a:spLocks noChangeArrowheads="1"/>
              </p:cNvSpPr>
              <p:nvPr/>
            </p:nvSpPr>
            <p:spPr bwMode="auto">
              <a:xfrm>
                <a:off x="4752" y="1680"/>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11" name="Rectangle 115">
                <a:extLst>
                  <a:ext uri="{FF2B5EF4-FFF2-40B4-BE49-F238E27FC236}">
                    <a16:creationId xmlns:a16="http://schemas.microsoft.com/office/drawing/2014/main" id="{5691703A-C37A-448E-AE8A-B911272EA6DA}"/>
                  </a:ext>
                </a:extLst>
              </p:cNvPr>
              <p:cNvSpPr>
                <a:spLocks noChangeArrowheads="1"/>
              </p:cNvSpPr>
              <p:nvPr/>
            </p:nvSpPr>
            <p:spPr bwMode="auto">
              <a:xfrm>
                <a:off x="215" y="824"/>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12" name="Rectangle 116">
                <a:extLst>
                  <a:ext uri="{FF2B5EF4-FFF2-40B4-BE49-F238E27FC236}">
                    <a16:creationId xmlns:a16="http://schemas.microsoft.com/office/drawing/2014/main" id="{DE5EC69F-D509-4F3E-B8FF-9AE9D71134C2}"/>
                  </a:ext>
                </a:extLst>
              </p:cNvPr>
              <p:cNvSpPr>
                <a:spLocks noChangeArrowheads="1"/>
              </p:cNvSpPr>
              <p:nvPr/>
            </p:nvSpPr>
            <p:spPr bwMode="auto">
              <a:xfrm>
                <a:off x="219" y="824"/>
                <a:ext cx="74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13" name="Rectangle 117">
                <a:extLst>
                  <a:ext uri="{FF2B5EF4-FFF2-40B4-BE49-F238E27FC236}">
                    <a16:creationId xmlns:a16="http://schemas.microsoft.com/office/drawing/2014/main" id="{20920EE0-91CC-4E3C-9951-22D4793D2E3A}"/>
                  </a:ext>
                </a:extLst>
              </p:cNvPr>
              <p:cNvSpPr>
                <a:spLocks noChangeArrowheads="1"/>
              </p:cNvSpPr>
              <p:nvPr/>
            </p:nvSpPr>
            <p:spPr bwMode="auto">
              <a:xfrm>
                <a:off x="964" y="824"/>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14" name="Rectangle 118">
                <a:extLst>
                  <a:ext uri="{FF2B5EF4-FFF2-40B4-BE49-F238E27FC236}">
                    <a16:creationId xmlns:a16="http://schemas.microsoft.com/office/drawing/2014/main" id="{A99303A7-9924-474F-A41B-0F877B468DB1}"/>
                  </a:ext>
                </a:extLst>
              </p:cNvPr>
              <p:cNvSpPr>
                <a:spLocks noChangeArrowheads="1"/>
              </p:cNvSpPr>
              <p:nvPr/>
            </p:nvSpPr>
            <p:spPr bwMode="auto">
              <a:xfrm>
                <a:off x="967" y="824"/>
                <a:ext cx="166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15" name="Rectangle 119">
                <a:extLst>
                  <a:ext uri="{FF2B5EF4-FFF2-40B4-BE49-F238E27FC236}">
                    <a16:creationId xmlns:a16="http://schemas.microsoft.com/office/drawing/2014/main" id="{7AC7E004-6C0C-41CC-B184-3869511D7615}"/>
                  </a:ext>
                </a:extLst>
              </p:cNvPr>
              <p:cNvSpPr>
                <a:spLocks noChangeArrowheads="1"/>
              </p:cNvSpPr>
              <p:nvPr/>
            </p:nvSpPr>
            <p:spPr bwMode="auto">
              <a:xfrm>
                <a:off x="2634" y="824"/>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16" name="Rectangle 120">
                <a:extLst>
                  <a:ext uri="{FF2B5EF4-FFF2-40B4-BE49-F238E27FC236}">
                    <a16:creationId xmlns:a16="http://schemas.microsoft.com/office/drawing/2014/main" id="{E20D4275-1728-4BF6-9129-0F2EECB2C121}"/>
                  </a:ext>
                </a:extLst>
              </p:cNvPr>
              <p:cNvSpPr>
                <a:spLocks noChangeArrowheads="1"/>
              </p:cNvSpPr>
              <p:nvPr/>
            </p:nvSpPr>
            <p:spPr bwMode="auto">
              <a:xfrm>
                <a:off x="2637" y="824"/>
                <a:ext cx="91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17" name="Rectangle 121">
                <a:extLst>
                  <a:ext uri="{FF2B5EF4-FFF2-40B4-BE49-F238E27FC236}">
                    <a16:creationId xmlns:a16="http://schemas.microsoft.com/office/drawing/2014/main" id="{0F3185BF-2F8B-46E3-9B55-318ADAF7F0AF}"/>
                  </a:ext>
                </a:extLst>
              </p:cNvPr>
              <p:cNvSpPr>
                <a:spLocks noChangeArrowheads="1"/>
              </p:cNvSpPr>
              <p:nvPr/>
            </p:nvSpPr>
            <p:spPr bwMode="auto">
              <a:xfrm>
                <a:off x="3553" y="824"/>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18" name="Rectangle 122">
                <a:extLst>
                  <a:ext uri="{FF2B5EF4-FFF2-40B4-BE49-F238E27FC236}">
                    <a16:creationId xmlns:a16="http://schemas.microsoft.com/office/drawing/2014/main" id="{E2AEE098-F254-4BFD-B1E3-7F1C46972442}"/>
                  </a:ext>
                </a:extLst>
              </p:cNvPr>
              <p:cNvSpPr>
                <a:spLocks noChangeArrowheads="1"/>
              </p:cNvSpPr>
              <p:nvPr/>
            </p:nvSpPr>
            <p:spPr bwMode="auto">
              <a:xfrm>
                <a:off x="3556" y="824"/>
                <a:ext cx="101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19" name="Rectangle 123">
                <a:extLst>
                  <a:ext uri="{FF2B5EF4-FFF2-40B4-BE49-F238E27FC236}">
                    <a16:creationId xmlns:a16="http://schemas.microsoft.com/office/drawing/2014/main" id="{1974444A-FC27-4BF5-A014-BDF6962A0508}"/>
                  </a:ext>
                </a:extLst>
              </p:cNvPr>
              <p:cNvSpPr>
                <a:spLocks noChangeArrowheads="1"/>
              </p:cNvSpPr>
              <p:nvPr/>
            </p:nvSpPr>
            <p:spPr bwMode="auto">
              <a:xfrm>
                <a:off x="4570" y="824"/>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20" name="Rectangle 124">
                <a:extLst>
                  <a:ext uri="{FF2B5EF4-FFF2-40B4-BE49-F238E27FC236}">
                    <a16:creationId xmlns:a16="http://schemas.microsoft.com/office/drawing/2014/main" id="{516CD760-C5D1-4505-B859-86134951A8EC}"/>
                  </a:ext>
                </a:extLst>
              </p:cNvPr>
              <p:cNvSpPr>
                <a:spLocks noChangeArrowheads="1"/>
              </p:cNvSpPr>
              <p:nvPr/>
            </p:nvSpPr>
            <p:spPr bwMode="auto">
              <a:xfrm>
                <a:off x="4573" y="824"/>
                <a:ext cx="86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21" name="Rectangle 125">
                <a:extLst>
                  <a:ext uri="{FF2B5EF4-FFF2-40B4-BE49-F238E27FC236}">
                    <a16:creationId xmlns:a16="http://schemas.microsoft.com/office/drawing/2014/main" id="{4B056999-5596-431C-945A-03033689708C}"/>
                  </a:ext>
                </a:extLst>
              </p:cNvPr>
              <p:cNvSpPr>
                <a:spLocks noChangeArrowheads="1"/>
              </p:cNvSpPr>
              <p:nvPr/>
            </p:nvSpPr>
            <p:spPr bwMode="auto">
              <a:xfrm>
                <a:off x="5441" y="824"/>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22" name="Rectangle 126">
                <a:extLst>
                  <a:ext uri="{FF2B5EF4-FFF2-40B4-BE49-F238E27FC236}">
                    <a16:creationId xmlns:a16="http://schemas.microsoft.com/office/drawing/2014/main" id="{246CEB85-E09B-434C-8359-FF4CEF510F3F}"/>
                  </a:ext>
                </a:extLst>
              </p:cNvPr>
              <p:cNvSpPr>
                <a:spLocks noChangeArrowheads="1"/>
              </p:cNvSpPr>
              <p:nvPr/>
            </p:nvSpPr>
            <p:spPr bwMode="auto">
              <a:xfrm>
                <a:off x="215" y="827"/>
                <a:ext cx="4" cy="119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23" name="Rectangle 127">
                <a:extLst>
                  <a:ext uri="{FF2B5EF4-FFF2-40B4-BE49-F238E27FC236}">
                    <a16:creationId xmlns:a16="http://schemas.microsoft.com/office/drawing/2014/main" id="{DB6BA34E-EC5B-4D4B-BEDE-C874AFE3FA28}"/>
                  </a:ext>
                </a:extLst>
              </p:cNvPr>
              <p:cNvSpPr>
                <a:spLocks noChangeArrowheads="1"/>
              </p:cNvSpPr>
              <p:nvPr/>
            </p:nvSpPr>
            <p:spPr bwMode="auto">
              <a:xfrm>
                <a:off x="964" y="827"/>
                <a:ext cx="3" cy="119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24" name="Rectangle 128">
                <a:extLst>
                  <a:ext uri="{FF2B5EF4-FFF2-40B4-BE49-F238E27FC236}">
                    <a16:creationId xmlns:a16="http://schemas.microsoft.com/office/drawing/2014/main" id="{11653AC6-74CD-44C3-93FF-11EBAA570470}"/>
                  </a:ext>
                </a:extLst>
              </p:cNvPr>
              <p:cNvSpPr>
                <a:spLocks noChangeArrowheads="1"/>
              </p:cNvSpPr>
              <p:nvPr/>
            </p:nvSpPr>
            <p:spPr bwMode="auto">
              <a:xfrm>
                <a:off x="2634" y="827"/>
                <a:ext cx="3" cy="119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25" name="Rectangle 129">
                <a:extLst>
                  <a:ext uri="{FF2B5EF4-FFF2-40B4-BE49-F238E27FC236}">
                    <a16:creationId xmlns:a16="http://schemas.microsoft.com/office/drawing/2014/main" id="{CEFEDEC8-A34E-4377-B66C-9A8364C6B37A}"/>
                  </a:ext>
                </a:extLst>
              </p:cNvPr>
              <p:cNvSpPr>
                <a:spLocks noChangeArrowheads="1"/>
              </p:cNvSpPr>
              <p:nvPr/>
            </p:nvSpPr>
            <p:spPr bwMode="auto">
              <a:xfrm>
                <a:off x="3553" y="827"/>
                <a:ext cx="3" cy="119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26" name="Rectangle 130">
                <a:extLst>
                  <a:ext uri="{FF2B5EF4-FFF2-40B4-BE49-F238E27FC236}">
                    <a16:creationId xmlns:a16="http://schemas.microsoft.com/office/drawing/2014/main" id="{B97E8E2F-48AC-41B6-B2EF-B5B4B8BA276E}"/>
                  </a:ext>
                </a:extLst>
              </p:cNvPr>
              <p:cNvSpPr>
                <a:spLocks noChangeArrowheads="1"/>
              </p:cNvSpPr>
              <p:nvPr/>
            </p:nvSpPr>
            <p:spPr bwMode="auto">
              <a:xfrm>
                <a:off x="4570" y="827"/>
                <a:ext cx="3" cy="119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27" name="Rectangle 131">
                <a:extLst>
                  <a:ext uri="{FF2B5EF4-FFF2-40B4-BE49-F238E27FC236}">
                    <a16:creationId xmlns:a16="http://schemas.microsoft.com/office/drawing/2014/main" id="{88FA88BE-8051-42D5-B657-06C3B662501A}"/>
                  </a:ext>
                </a:extLst>
              </p:cNvPr>
              <p:cNvSpPr>
                <a:spLocks noChangeArrowheads="1"/>
              </p:cNvSpPr>
              <p:nvPr/>
            </p:nvSpPr>
            <p:spPr bwMode="auto">
              <a:xfrm>
                <a:off x="5441" y="827"/>
                <a:ext cx="3" cy="119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28" name="Rectangle 132">
                <a:extLst>
                  <a:ext uri="{FF2B5EF4-FFF2-40B4-BE49-F238E27FC236}">
                    <a16:creationId xmlns:a16="http://schemas.microsoft.com/office/drawing/2014/main" id="{ACB2AABF-C4FE-4331-9888-D6D6EB7C1B75}"/>
                  </a:ext>
                </a:extLst>
              </p:cNvPr>
              <p:cNvSpPr>
                <a:spLocks noChangeArrowheads="1"/>
              </p:cNvSpPr>
              <p:nvPr/>
            </p:nvSpPr>
            <p:spPr bwMode="auto">
              <a:xfrm>
                <a:off x="254" y="2367"/>
                <a:ext cx="142"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心配</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29" name="Rectangle 133">
                <a:extLst>
                  <a:ext uri="{FF2B5EF4-FFF2-40B4-BE49-F238E27FC236}">
                    <a16:creationId xmlns:a16="http://schemas.microsoft.com/office/drawing/2014/main" id="{F382093E-60B6-47E5-9243-78F72A232797}"/>
                  </a:ext>
                </a:extLst>
              </p:cNvPr>
              <p:cNvSpPr>
                <a:spLocks noChangeArrowheads="1"/>
              </p:cNvSpPr>
              <p:nvPr/>
            </p:nvSpPr>
            <p:spPr bwMode="auto">
              <a:xfrm>
                <a:off x="398" y="2367"/>
                <a:ext cx="338"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((+_+))</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30" name="Rectangle 134">
                <a:extLst>
                  <a:ext uri="{FF2B5EF4-FFF2-40B4-BE49-F238E27FC236}">
                    <a16:creationId xmlns:a16="http://schemas.microsoft.com/office/drawing/2014/main" id="{EBC73D56-2A22-4F6B-8F4E-A2931D19C59C}"/>
                  </a:ext>
                </a:extLst>
              </p:cNvPr>
              <p:cNvSpPr>
                <a:spLocks noChangeArrowheads="1"/>
              </p:cNvSpPr>
              <p:nvPr/>
            </p:nvSpPr>
            <p:spPr bwMode="auto">
              <a:xfrm>
                <a:off x="659" y="2367"/>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31" name="Rectangle 135">
                <a:extLst>
                  <a:ext uri="{FF2B5EF4-FFF2-40B4-BE49-F238E27FC236}">
                    <a16:creationId xmlns:a16="http://schemas.microsoft.com/office/drawing/2014/main" id="{61607A36-DCFB-4288-B8E5-F1EE3820ADFD}"/>
                  </a:ext>
                </a:extLst>
              </p:cNvPr>
              <p:cNvSpPr>
                <a:spLocks noChangeArrowheads="1"/>
              </p:cNvSpPr>
              <p:nvPr/>
            </p:nvSpPr>
            <p:spPr bwMode="auto">
              <a:xfrm>
                <a:off x="254" y="2487"/>
                <a:ext cx="42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（注意が必要だな～</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32" name="Rectangle 136">
                <a:extLst>
                  <a:ext uri="{FF2B5EF4-FFF2-40B4-BE49-F238E27FC236}">
                    <a16:creationId xmlns:a16="http://schemas.microsoft.com/office/drawing/2014/main" id="{DBAA55E1-5AC3-4288-AB8A-9E3675489FD0}"/>
                  </a:ext>
                </a:extLst>
              </p:cNvPr>
              <p:cNvSpPr>
                <a:spLocks noChangeArrowheads="1"/>
              </p:cNvSpPr>
              <p:nvPr/>
            </p:nvSpPr>
            <p:spPr bwMode="auto">
              <a:xfrm>
                <a:off x="254" y="2607"/>
                <a:ext cx="355"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と感じるとき）</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33" name="Rectangle 137">
                <a:extLst>
                  <a:ext uri="{FF2B5EF4-FFF2-40B4-BE49-F238E27FC236}">
                    <a16:creationId xmlns:a16="http://schemas.microsoft.com/office/drawing/2014/main" id="{F395FC0C-BAD8-4CFD-A3A0-ED93AF52EF3B}"/>
                  </a:ext>
                </a:extLst>
              </p:cNvPr>
              <p:cNvSpPr>
                <a:spLocks noChangeArrowheads="1"/>
              </p:cNvSpPr>
              <p:nvPr/>
            </p:nvSpPr>
            <p:spPr bwMode="auto">
              <a:xfrm>
                <a:off x="756" y="2607"/>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34" name="Rectangle 138">
                <a:extLst>
                  <a:ext uri="{FF2B5EF4-FFF2-40B4-BE49-F238E27FC236}">
                    <a16:creationId xmlns:a16="http://schemas.microsoft.com/office/drawing/2014/main" id="{95715B02-0202-42FB-8202-C43D4673B716}"/>
                  </a:ext>
                </a:extLst>
              </p:cNvPr>
              <p:cNvSpPr>
                <a:spLocks noChangeArrowheads="1"/>
              </p:cNvSpPr>
              <p:nvPr/>
            </p:nvSpPr>
            <p:spPr bwMode="auto">
              <a:xfrm>
                <a:off x="254" y="2727"/>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35" name="Rectangle 139">
                <a:extLst>
                  <a:ext uri="{FF2B5EF4-FFF2-40B4-BE49-F238E27FC236}">
                    <a16:creationId xmlns:a16="http://schemas.microsoft.com/office/drawing/2014/main" id="{22FDC558-F46C-415F-A4F8-D368E1E60DFA}"/>
                  </a:ext>
                </a:extLst>
              </p:cNvPr>
              <p:cNvSpPr>
                <a:spLocks noChangeArrowheads="1"/>
              </p:cNvSpPr>
              <p:nvPr/>
            </p:nvSpPr>
            <p:spPr bwMode="auto">
              <a:xfrm>
                <a:off x="254" y="2847"/>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36" name="Rectangle 140">
                <a:extLst>
                  <a:ext uri="{FF2B5EF4-FFF2-40B4-BE49-F238E27FC236}">
                    <a16:creationId xmlns:a16="http://schemas.microsoft.com/office/drawing/2014/main" id="{0B665DE0-F982-4E82-9F7A-9663D3D28EAE}"/>
                  </a:ext>
                </a:extLst>
              </p:cNvPr>
              <p:cNvSpPr>
                <a:spLocks noChangeArrowheads="1"/>
              </p:cNvSpPr>
              <p:nvPr/>
            </p:nvSpPr>
            <p:spPr bwMode="auto">
              <a:xfrm>
                <a:off x="1002" y="2043"/>
                <a:ext cx="42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・食欲がなくなる。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37" name="Rectangle 141">
                <a:extLst>
                  <a:ext uri="{FF2B5EF4-FFF2-40B4-BE49-F238E27FC236}">
                    <a16:creationId xmlns:a16="http://schemas.microsoft.com/office/drawing/2014/main" id="{0904332D-5CFA-43E3-954C-005CFF70EEDB}"/>
                  </a:ext>
                </a:extLst>
              </p:cNvPr>
              <p:cNvSpPr>
                <a:spLocks noChangeArrowheads="1"/>
              </p:cNvSpPr>
              <p:nvPr/>
            </p:nvSpPr>
            <p:spPr bwMode="auto">
              <a:xfrm>
                <a:off x="1648" y="2043"/>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38" name="Rectangle 142">
                <a:extLst>
                  <a:ext uri="{FF2B5EF4-FFF2-40B4-BE49-F238E27FC236}">
                    <a16:creationId xmlns:a16="http://schemas.microsoft.com/office/drawing/2014/main" id="{B8A1E73A-D463-4761-9956-55564CF918DB}"/>
                  </a:ext>
                </a:extLst>
              </p:cNvPr>
              <p:cNvSpPr>
                <a:spLocks noChangeArrowheads="1"/>
              </p:cNvSpPr>
              <p:nvPr/>
            </p:nvSpPr>
            <p:spPr bwMode="auto">
              <a:xfrm>
                <a:off x="1002" y="2163"/>
                <a:ext cx="854"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・立ち上がったり動いたりするのがやっとにな</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39" name="Rectangle 143">
                <a:extLst>
                  <a:ext uri="{FF2B5EF4-FFF2-40B4-BE49-F238E27FC236}">
                    <a16:creationId xmlns:a16="http://schemas.microsoft.com/office/drawing/2014/main" id="{92D03F83-024A-47A0-9798-95C5BBC947EC}"/>
                  </a:ext>
                </a:extLst>
              </p:cNvPr>
              <p:cNvSpPr>
                <a:spLocks noChangeArrowheads="1"/>
              </p:cNvSpPr>
              <p:nvPr/>
            </p:nvSpPr>
            <p:spPr bwMode="auto">
              <a:xfrm>
                <a:off x="1002" y="2283"/>
                <a:ext cx="14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40" name="Rectangle 144">
                <a:extLst>
                  <a:ext uri="{FF2B5EF4-FFF2-40B4-BE49-F238E27FC236}">
                    <a16:creationId xmlns:a16="http://schemas.microsoft.com/office/drawing/2014/main" id="{A9F1C51F-4AA4-4B0C-8631-B4140CB15F8E}"/>
                  </a:ext>
                </a:extLst>
              </p:cNvPr>
              <p:cNvSpPr>
                <a:spLocks noChangeArrowheads="1"/>
              </p:cNvSpPr>
              <p:nvPr/>
            </p:nvSpPr>
            <p:spPr bwMode="auto">
              <a:xfrm>
                <a:off x="1145" y="2283"/>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41" name="Rectangle 145">
                <a:extLst>
                  <a:ext uri="{FF2B5EF4-FFF2-40B4-BE49-F238E27FC236}">
                    <a16:creationId xmlns:a16="http://schemas.microsoft.com/office/drawing/2014/main" id="{4682186C-8712-49F2-A938-F2625244F4A5}"/>
                  </a:ext>
                </a:extLst>
              </p:cNvPr>
              <p:cNvSpPr>
                <a:spLocks noChangeArrowheads="1"/>
              </p:cNvSpPr>
              <p:nvPr/>
            </p:nvSpPr>
            <p:spPr bwMode="auto">
              <a:xfrm>
                <a:off x="1002" y="2403"/>
                <a:ext cx="640"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・買い物や食事に行けなくなる。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42" name="Rectangle 146">
                <a:extLst>
                  <a:ext uri="{FF2B5EF4-FFF2-40B4-BE49-F238E27FC236}">
                    <a16:creationId xmlns:a16="http://schemas.microsoft.com/office/drawing/2014/main" id="{DD704D2C-9EDC-42E2-B344-213B674E13A9}"/>
                  </a:ext>
                </a:extLst>
              </p:cNvPr>
              <p:cNvSpPr>
                <a:spLocks noChangeArrowheads="1"/>
              </p:cNvSpPr>
              <p:nvPr/>
            </p:nvSpPr>
            <p:spPr bwMode="auto">
              <a:xfrm>
                <a:off x="2078" y="2403"/>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43" name="Rectangle 147">
                <a:extLst>
                  <a:ext uri="{FF2B5EF4-FFF2-40B4-BE49-F238E27FC236}">
                    <a16:creationId xmlns:a16="http://schemas.microsoft.com/office/drawing/2014/main" id="{E27053F9-8D7A-4B92-93A7-DADC87587C00}"/>
                  </a:ext>
                </a:extLst>
              </p:cNvPr>
              <p:cNvSpPr>
                <a:spLocks noChangeArrowheads="1"/>
              </p:cNvSpPr>
              <p:nvPr/>
            </p:nvSpPr>
            <p:spPr bwMode="auto">
              <a:xfrm>
                <a:off x="1002" y="2523"/>
                <a:ext cx="854"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・食べ物がないと「食べなくてもいいかな」と思</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44" name="Rectangle 148">
                <a:extLst>
                  <a:ext uri="{FF2B5EF4-FFF2-40B4-BE49-F238E27FC236}">
                    <a16:creationId xmlns:a16="http://schemas.microsoft.com/office/drawing/2014/main" id="{013D1C1F-97BE-4641-8AA8-AAE1A2DBE890}"/>
                  </a:ext>
                </a:extLst>
              </p:cNvPr>
              <p:cNvSpPr>
                <a:spLocks noChangeArrowheads="1"/>
              </p:cNvSpPr>
              <p:nvPr/>
            </p:nvSpPr>
            <p:spPr bwMode="auto">
              <a:xfrm>
                <a:off x="1002" y="2643"/>
                <a:ext cx="355"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うようになる。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45" name="Rectangle 149">
                <a:extLst>
                  <a:ext uri="{FF2B5EF4-FFF2-40B4-BE49-F238E27FC236}">
                    <a16:creationId xmlns:a16="http://schemas.microsoft.com/office/drawing/2014/main" id="{E358DAC0-E483-4B0A-953E-5892B2E1DC65}"/>
                  </a:ext>
                </a:extLst>
              </p:cNvPr>
              <p:cNvSpPr>
                <a:spLocks noChangeArrowheads="1"/>
              </p:cNvSpPr>
              <p:nvPr/>
            </p:nvSpPr>
            <p:spPr bwMode="auto">
              <a:xfrm>
                <a:off x="1504" y="2643"/>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46" name="Rectangle 150">
                <a:extLst>
                  <a:ext uri="{FF2B5EF4-FFF2-40B4-BE49-F238E27FC236}">
                    <a16:creationId xmlns:a16="http://schemas.microsoft.com/office/drawing/2014/main" id="{FB53C219-2EC2-4508-9048-7EE094D680CD}"/>
                  </a:ext>
                </a:extLst>
              </p:cNvPr>
              <p:cNvSpPr>
                <a:spLocks noChangeArrowheads="1"/>
              </p:cNvSpPr>
              <p:nvPr/>
            </p:nvSpPr>
            <p:spPr bwMode="auto">
              <a:xfrm>
                <a:off x="1002" y="2763"/>
                <a:ext cx="14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47" name="Rectangle 151">
                <a:extLst>
                  <a:ext uri="{FF2B5EF4-FFF2-40B4-BE49-F238E27FC236}">
                    <a16:creationId xmlns:a16="http://schemas.microsoft.com/office/drawing/2014/main" id="{33F78174-DD80-434C-9329-10C3622247AA}"/>
                  </a:ext>
                </a:extLst>
              </p:cNvPr>
              <p:cNvSpPr>
                <a:spLocks noChangeArrowheads="1"/>
              </p:cNvSpPr>
              <p:nvPr/>
            </p:nvSpPr>
            <p:spPr bwMode="auto">
              <a:xfrm>
                <a:off x="1075" y="2763"/>
                <a:ext cx="854"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夜ご飯、朝ご飯を食べず、昼になってくると、</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48" name="Rectangle 152">
                <a:extLst>
                  <a:ext uri="{FF2B5EF4-FFF2-40B4-BE49-F238E27FC236}">
                    <a16:creationId xmlns:a16="http://schemas.microsoft.com/office/drawing/2014/main" id="{B5EF9DBB-97F5-4827-913D-036FFC3D6FB8}"/>
                  </a:ext>
                </a:extLst>
              </p:cNvPr>
              <p:cNvSpPr>
                <a:spLocks noChangeArrowheads="1"/>
              </p:cNvSpPr>
              <p:nvPr/>
            </p:nvSpPr>
            <p:spPr bwMode="auto">
              <a:xfrm>
                <a:off x="1002" y="2883"/>
                <a:ext cx="71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よくない方向に考えごとをしてしまう。</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49" name="Rectangle 153">
                <a:extLst>
                  <a:ext uri="{FF2B5EF4-FFF2-40B4-BE49-F238E27FC236}">
                    <a16:creationId xmlns:a16="http://schemas.microsoft.com/office/drawing/2014/main" id="{F1B7AC9C-916D-41F8-A8E6-026AC859E575}"/>
                  </a:ext>
                </a:extLst>
              </p:cNvPr>
              <p:cNvSpPr>
                <a:spLocks noChangeArrowheads="1"/>
              </p:cNvSpPr>
              <p:nvPr/>
            </p:nvSpPr>
            <p:spPr bwMode="auto">
              <a:xfrm>
                <a:off x="2294" y="2883"/>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50" name="Rectangle 154">
                <a:extLst>
                  <a:ext uri="{FF2B5EF4-FFF2-40B4-BE49-F238E27FC236}">
                    <a16:creationId xmlns:a16="http://schemas.microsoft.com/office/drawing/2014/main" id="{1734230D-016C-415B-A424-9284AA3C9409}"/>
                  </a:ext>
                </a:extLst>
              </p:cNvPr>
              <p:cNvSpPr>
                <a:spLocks noChangeArrowheads="1"/>
              </p:cNvSpPr>
              <p:nvPr/>
            </p:nvSpPr>
            <p:spPr bwMode="auto">
              <a:xfrm>
                <a:off x="1002" y="3003"/>
                <a:ext cx="7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・周りに監視されていると感じ、怖くなる。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51" name="Rectangle 155">
                <a:extLst>
                  <a:ext uri="{FF2B5EF4-FFF2-40B4-BE49-F238E27FC236}">
                    <a16:creationId xmlns:a16="http://schemas.microsoft.com/office/drawing/2014/main" id="{20AF7D5D-8CA4-4624-809C-E5FFF71F7468}"/>
                  </a:ext>
                </a:extLst>
              </p:cNvPr>
              <p:cNvSpPr>
                <a:spLocks noChangeArrowheads="1"/>
              </p:cNvSpPr>
              <p:nvPr/>
            </p:nvSpPr>
            <p:spPr bwMode="auto">
              <a:xfrm>
                <a:off x="2437" y="3003"/>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52" name="Rectangle 156">
                <a:extLst>
                  <a:ext uri="{FF2B5EF4-FFF2-40B4-BE49-F238E27FC236}">
                    <a16:creationId xmlns:a16="http://schemas.microsoft.com/office/drawing/2014/main" id="{7C5DB44D-7D1D-4C62-B30D-CF56E20A0B8B}"/>
                  </a:ext>
                </a:extLst>
              </p:cNvPr>
              <p:cNvSpPr>
                <a:spLocks noChangeArrowheads="1"/>
              </p:cNvSpPr>
              <p:nvPr/>
            </p:nvSpPr>
            <p:spPr bwMode="auto">
              <a:xfrm>
                <a:off x="2672" y="2043"/>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・声に元気がなくなる。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53" name="Rectangle 157">
                <a:extLst>
                  <a:ext uri="{FF2B5EF4-FFF2-40B4-BE49-F238E27FC236}">
                    <a16:creationId xmlns:a16="http://schemas.microsoft.com/office/drawing/2014/main" id="{BF9E1FAE-18E6-423F-A8C9-4705FC97DDB6}"/>
                  </a:ext>
                </a:extLst>
              </p:cNvPr>
              <p:cNvSpPr>
                <a:spLocks noChangeArrowheads="1"/>
              </p:cNvSpPr>
              <p:nvPr/>
            </p:nvSpPr>
            <p:spPr bwMode="auto">
              <a:xfrm>
                <a:off x="3461" y="2043"/>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54" name="Rectangle 158">
                <a:extLst>
                  <a:ext uri="{FF2B5EF4-FFF2-40B4-BE49-F238E27FC236}">
                    <a16:creationId xmlns:a16="http://schemas.microsoft.com/office/drawing/2014/main" id="{76326D00-147A-49B7-A41D-17E2594899A2}"/>
                  </a:ext>
                </a:extLst>
              </p:cNvPr>
              <p:cNvSpPr>
                <a:spLocks noChangeArrowheads="1"/>
              </p:cNvSpPr>
              <p:nvPr/>
            </p:nvSpPr>
            <p:spPr bwMode="auto">
              <a:xfrm>
                <a:off x="2672" y="2163"/>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・表情が暗い印象を受け</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55" name="Rectangle 159">
                <a:extLst>
                  <a:ext uri="{FF2B5EF4-FFF2-40B4-BE49-F238E27FC236}">
                    <a16:creationId xmlns:a16="http://schemas.microsoft.com/office/drawing/2014/main" id="{8DF69C4B-B1FC-4312-A5F8-E15F87F75E51}"/>
                  </a:ext>
                </a:extLst>
              </p:cNvPr>
              <p:cNvSpPr>
                <a:spLocks noChangeArrowheads="1"/>
              </p:cNvSpPr>
              <p:nvPr/>
            </p:nvSpPr>
            <p:spPr bwMode="auto">
              <a:xfrm>
                <a:off x="2672" y="2283"/>
                <a:ext cx="14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56" name="Rectangle 160">
                <a:extLst>
                  <a:ext uri="{FF2B5EF4-FFF2-40B4-BE49-F238E27FC236}">
                    <a16:creationId xmlns:a16="http://schemas.microsoft.com/office/drawing/2014/main" id="{7A2AC674-B34C-46D9-A9D0-FF10529B69D4}"/>
                  </a:ext>
                </a:extLst>
              </p:cNvPr>
              <p:cNvSpPr>
                <a:spLocks noChangeArrowheads="1"/>
              </p:cNvSpPr>
              <p:nvPr/>
            </p:nvSpPr>
            <p:spPr bwMode="auto">
              <a:xfrm>
                <a:off x="2815" y="2283"/>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57" name="Rectangle 161">
                <a:extLst>
                  <a:ext uri="{FF2B5EF4-FFF2-40B4-BE49-F238E27FC236}">
                    <a16:creationId xmlns:a16="http://schemas.microsoft.com/office/drawing/2014/main" id="{845F58A1-A1B8-45BE-B200-5426B1DF6BD9}"/>
                  </a:ext>
                </a:extLst>
              </p:cNvPr>
              <p:cNvSpPr>
                <a:spLocks noChangeArrowheads="1"/>
              </p:cNvSpPr>
              <p:nvPr/>
            </p:nvSpPr>
            <p:spPr bwMode="auto">
              <a:xfrm>
                <a:off x="2672" y="2403"/>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58" name="Rectangle 162">
                <a:extLst>
                  <a:ext uri="{FF2B5EF4-FFF2-40B4-BE49-F238E27FC236}">
                    <a16:creationId xmlns:a16="http://schemas.microsoft.com/office/drawing/2014/main" id="{585BB82D-52B7-43E8-9C74-4D3453DF14F6}"/>
                  </a:ext>
                </a:extLst>
              </p:cNvPr>
              <p:cNvSpPr>
                <a:spLocks noChangeArrowheads="1"/>
              </p:cNvSpPr>
              <p:nvPr/>
            </p:nvSpPr>
            <p:spPr bwMode="auto">
              <a:xfrm>
                <a:off x="3592" y="2043"/>
                <a:ext cx="56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・連続で食事を抜かないよう</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59" name="Rectangle 163">
                <a:extLst>
                  <a:ext uri="{FF2B5EF4-FFF2-40B4-BE49-F238E27FC236}">
                    <a16:creationId xmlns:a16="http://schemas.microsoft.com/office/drawing/2014/main" id="{0B8B100F-CBEE-4962-8D00-E524CBCF7980}"/>
                  </a:ext>
                </a:extLst>
              </p:cNvPr>
              <p:cNvSpPr>
                <a:spLocks noChangeArrowheads="1"/>
              </p:cNvSpPr>
              <p:nvPr/>
            </p:nvSpPr>
            <p:spPr bwMode="auto">
              <a:xfrm>
                <a:off x="3592" y="2163"/>
                <a:ext cx="56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にする。多少無理をしてでも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60" name="Rectangle 164">
                <a:extLst>
                  <a:ext uri="{FF2B5EF4-FFF2-40B4-BE49-F238E27FC236}">
                    <a16:creationId xmlns:a16="http://schemas.microsoft.com/office/drawing/2014/main" id="{EEB16E6A-2BBF-4AC8-B9F6-719C5D2C533E}"/>
                  </a:ext>
                </a:extLst>
              </p:cNvPr>
              <p:cNvSpPr>
                <a:spLocks noChangeArrowheads="1"/>
              </p:cNvSpPr>
              <p:nvPr/>
            </p:nvSpPr>
            <p:spPr bwMode="auto">
              <a:xfrm>
                <a:off x="3592" y="2283"/>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買い出しや外食に行ってみ</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61" name="Rectangle 165">
                <a:extLst>
                  <a:ext uri="{FF2B5EF4-FFF2-40B4-BE49-F238E27FC236}">
                    <a16:creationId xmlns:a16="http://schemas.microsoft.com/office/drawing/2014/main" id="{56A9F4A6-37AB-4F4C-B973-918E8A9451FE}"/>
                  </a:ext>
                </a:extLst>
              </p:cNvPr>
              <p:cNvSpPr>
                <a:spLocks noChangeArrowheads="1"/>
              </p:cNvSpPr>
              <p:nvPr/>
            </p:nvSpPr>
            <p:spPr bwMode="auto">
              <a:xfrm>
                <a:off x="3592" y="2403"/>
                <a:ext cx="14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62" name="Rectangle 166">
                <a:extLst>
                  <a:ext uri="{FF2B5EF4-FFF2-40B4-BE49-F238E27FC236}">
                    <a16:creationId xmlns:a16="http://schemas.microsoft.com/office/drawing/2014/main" id="{60CE801A-D49B-4CD8-A63D-C394411E98AA}"/>
                  </a:ext>
                </a:extLst>
              </p:cNvPr>
              <p:cNvSpPr>
                <a:spLocks noChangeArrowheads="1"/>
              </p:cNvSpPr>
              <p:nvPr/>
            </p:nvSpPr>
            <p:spPr bwMode="auto">
              <a:xfrm>
                <a:off x="3735" y="2403"/>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63" name="Rectangle 167">
                <a:extLst>
                  <a:ext uri="{FF2B5EF4-FFF2-40B4-BE49-F238E27FC236}">
                    <a16:creationId xmlns:a16="http://schemas.microsoft.com/office/drawing/2014/main" id="{3099C213-C403-475C-BBFE-1060E1865AB7}"/>
                  </a:ext>
                </a:extLst>
              </p:cNvPr>
              <p:cNvSpPr>
                <a:spLocks noChangeArrowheads="1"/>
              </p:cNvSpPr>
              <p:nvPr/>
            </p:nvSpPr>
            <p:spPr bwMode="auto">
              <a:xfrm>
                <a:off x="3592" y="2523"/>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・食べられるものを食べる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64" name="Rectangle 168">
                <a:extLst>
                  <a:ext uri="{FF2B5EF4-FFF2-40B4-BE49-F238E27FC236}">
                    <a16:creationId xmlns:a16="http://schemas.microsoft.com/office/drawing/2014/main" id="{EFE40730-CE22-4980-B5F7-ED25FA4C7922}"/>
                  </a:ext>
                </a:extLst>
              </p:cNvPr>
              <p:cNvSpPr>
                <a:spLocks noChangeArrowheads="1"/>
              </p:cNvSpPr>
              <p:nvPr/>
            </p:nvSpPr>
            <p:spPr bwMode="auto">
              <a:xfrm>
                <a:off x="4453" y="2523"/>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65" name="Rectangle 169">
                <a:extLst>
                  <a:ext uri="{FF2B5EF4-FFF2-40B4-BE49-F238E27FC236}">
                    <a16:creationId xmlns:a16="http://schemas.microsoft.com/office/drawing/2014/main" id="{A231AE2D-34E2-4EAD-A76B-9416D2AFDE9A}"/>
                  </a:ext>
                </a:extLst>
              </p:cNvPr>
              <p:cNvSpPr>
                <a:spLocks noChangeArrowheads="1"/>
              </p:cNvSpPr>
              <p:nvPr/>
            </p:nvSpPr>
            <p:spPr bwMode="auto">
              <a:xfrm>
                <a:off x="3592" y="2643"/>
                <a:ext cx="56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→それでも難しい時には電話</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66" name="Rectangle 170">
                <a:extLst>
                  <a:ext uri="{FF2B5EF4-FFF2-40B4-BE49-F238E27FC236}">
                    <a16:creationId xmlns:a16="http://schemas.microsoft.com/office/drawing/2014/main" id="{A9BF85E5-5622-40D7-8675-2991E14BC25E}"/>
                  </a:ext>
                </a:extLst>
              </p:cNvPr>
              <p:cNvSpPr>
                <a:spLocks noChangeArrowheads="1"/>
              </p:cNvSpPr>
              <p:nvPr/>
            </p:nvSpPr>
            <p:spPr bwMode="auto">
              <a:xfrm>
                <a:off x="3592" y="2763"/>
                <a:ext cx="284"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をかける。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67" name="Rectangle 171">
                <a:extLst>
                  <a:ext uri="{FF2B5EF4-FFF2-40B4-BE49-F238E27FC236}">
                    <a16:creationId xmlns:a16="http://schemas.microsoft.com/office/drawing/2014/main" id="{3C8C71E0-BF9C-4D7B-8B99-AC15AED91D55}"/>
                  </a:ext>
                </a:extLst>
              </p:cNvPr>
              <p:cNvSpPr>
                <a:spLocks noChangeArrowheads="1"/>
              </p:cNvSpPr>
              <p:nvPr/>
            </p:nvSpPr>
            <p:spPr bwMode="auto">
              <a:xfrm>
                <a:off x="3950" y="2763"/>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68" name="Rectangle 172">
                <a:extLst>
                  <a:ext uri="{FF2B5EF4-FFF2-40B4-BE49-F238E27FC236}">
                    <a16:creationId xmlns:a16="http://schemas.microsoft.com/office/drawing/2014/main" id="{6D315B25-184E-4062-91EF-FADB78B1468B}"/>
                  </a:ext>
                </a:extLst>
              </p:cNvPr>
              <p:cNvSpPr>
                <a:spLocks noChangeArrowheads="1"/>
              </p:cNvSpPr>
              <p:nvPr/>
            </p:nvSpPr>
            <p:spPr bwMode="auto">
              <a:xfrm>
                <a:off x="4608" y="2043"/>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・食事をしっかりとるよ</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69" name="Rectangle 173">
                <a:extLst>
                  <a:ext uri="{FF2B5EF4-FFF2-40B4-BE49-F238E27FC236}">
                    <a16:creationId xmlns:a16="http://schemas.microsoft.com/office/drawing/2014/main" id="{CA9BB83E-9B87-4708-BEE1-760B80F2E901}"/>
                  </a:ext>
                </a:extLst>
              </p:cNvPr>
              <p:cNvSpPr>
                <a:spLocks noChangeArrowheads="1"/>
              </p:cNvSpPr>
              <p:nvPr/>
            </p:nvSpPr>
            <p:spPr bwMode="auto">
              <a:xfrm>
                <a:off x="4608" y="2163"/>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うに声をかけて欲しい。</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70" name="Rectangle 174">
                <a:extLst>
                  <a:ext uri="{FF2B5EF4-FFF2-40B4-BE49-F238E27FC236}">
                    <a16:creationId xmlns:a16="http://schemas.microsoft.com/office/drawing/2014/main" id="{B70A84F7-7E28-40EF-9A91-D480E8E40732}"/>
                  </a:ext>
                </a:extLst>
              </p:cNvPr>
              <p:cNvSpPr>
                <a:spLocks noChangeArrowheads="1"/>
              </p:cNvSpPr>
              <p:nvPr/>
            </p:nvSpPr>
            <p:spPr bwMode="auto">
              <a:xfrm>
                <a:off x="5398" y="2163"/>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71" name="Rectangle 175">
                <a:extLst>
                  <a:ext uri="{FF2B5EF4-FFF2-40B4-BE49-F238E27FC236}">
                    <a16:creationId xmlns:a16="http://schemas.microsoft.com/office/drawing/2014/main" id="{B745FFF2-1769-441D-8A04-85DECCCABC51}"/>
                  </a:ext>
                </a:extLst>
              </p:cNvPr>
              <p:cNvSpPr>
                <a:spLocks noChangeArrowheads="1"/>
              </p:cNvSpPr>
              <p:nvPr/>
            </p:nvSpPr>
            <p:spPr bwMode="auto">
              <a:xfrm>
                <a:off x="4608" y="2283"/>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・外食、外出をする元気</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72" name="Rectangle 176">
                <a:extLst>
                  <a:ext uri="{FF2B5EF4-FFF2-40B4-BE49-F238E27FC236}">
                    <a16:creationId xmlns:a16="http://schemas.microsoft.com/office/drawing/2014/main" id="{2489B4CA-B4E3-4B63-89A7-E140606DC309}"/>
                  </a:ext>
                </a:extLst>
              </p:cNvPr>
              <p:cNvSpPr>
                <a:spLocks noChangeArrowheads="1"/>
              </p:cNvSpPr>
              <p:nvPr/>
            </p:nvSpPr>
            <p:spPr bwMode="auto">
              <a:xfrm>
                <a:off x="4608" y="2403"/>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がない、と自分が言って</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73" name="Rectangle 177">
                <a:extLst>
                  <a:ext uri="{FF2B5EF4-FFF2-40B4-BE49-F238E27FC236}">
                    <a16:creationId xmlns:a16="http://schemas.microsoft.com/office/drawing/2014/main" id="{AF494A40-76DC-4DE6-97BA-8D429B638F69}"/>
                  </a:ext>
                </a:extLst>
              </p:cNvPr>
              <p:cNvSpPr>
                <a:spLocks noChangeArrowheads="1"/>
              </p:cNvSpPr>
              <p:nvPr/>
            </p:nvSpPr>
            <p:spPr bwMode="auto">
              <a:xfrm>
                <a:off x="4608" y="2523"/>
                <a:ext cx="14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も「</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74" name="Rectangle 178">
                <a:extLst>
                  <a:ext uri="{FF2B5EF4-FFF2-40B4-BE49-F238E27FC236}">
                    <a16:creationId xmlns:a16="http://schemas.microsoft.com/office/drawing/2014/main" id="{EF8BB3E4-822D-4BD0-8F52-FD4EFB2A8436}"/>
                  </a:ext>
                </a:extLst>
              </p:cNvPr>
              <p:cNvSpPr>
                <a:spLocks noChangeArrowheads="1"/>
              </p:cNvSpPr>
              <p:nvPr/>
            </p:nvSpPr>
            <p:spPr bwMode="auto">
              <a:xfrm>
                <a:off x="4753" y="2523"/>
                <a:ext cx="120"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A</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75" name="Rectangle 179">
                <a:extLst>
                  <a:ext uri="{FF2B5EF4-FFF2-40B4-BE49-F238E27FC236}">
                    <a16:creationId xmlns:a16="http://schemas.microsoft.com/office/drawing/2014/main" id="{55515AEF-4BB0-43B9-AB69-9A78A924C8D3}"/>
                  </a:ext>
                </a:extLst>
              </p:cNvPr>
              <p:cNvSpPr>
                <a:spLocks noChangeArrowheads="1"/>
              </p:cNvSpPr>
              <p:nvPr/>
            </p:nvSpPr>
            <p:spPr bwMode="auto">
              <a:xfrm>
                <a:off x="4832" y="2523"/>
                <a:ext cx="355"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さんは食べれば元</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76" name="Rectangle 180">
                <a:extLst>
                  <a:ext uri="{FF2B5EF4-FFF2-40B4-BE49-F238E27FC236}">
                    <a16:creationId xmlns:a16="http://schemas.microsoft.com/office/drawing/2014/main" id="{4EE6F33D-E0B6-4A07-8AA9-028F8182CAD9}"/>
                  </a:ext>
                </a:extLst>
              </p:cNvPr>
              <p:cNvSpPr>
                <a:spLocks noChangeArrowheads="1"/>
              </p:cNvSpPr>
              <p:nvPr/>
            </p:nvSpPr>
            <p:spPr bwMode="auto">
              <a:xfrm>
                <a:off x="4608" y="2643"/>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気がでてくるから行って</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77" name="Rectangle 181">
                <a:extLst>
                  <a:ext uri="{FF2B5EF4-FFF2-40B4-BE49-F238E27FC236}">
                    <a16:creationId xmlns:a16="http://schemas.microsoft.com/office/drawing/2014/main" id="{E19A506C-A1AF-488B-88B6-9F562A6FAD8C}"/>
                  </a:ext>
                </a:extLst>
              </p:cNvPr>
              <p:cNvSpPr>
                <a:spLocks noChangeArrowheads="1"/>
              </p:cNvSpPr>
              <p:nvPr/>
            </p:nvSpPr>
            <p:spPr bwMode="auto">
              <a:xfrm>
                <a:off x="4608" y="2763"/>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みましょう！」と背中を</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78" name="Rectangle 182">
                <a:extLst>
                  <a:ext uri="{FF2B5EF4-FFF2-40B4-BE49-F238E27FC236}">
                    <a16:creationId xmlns:a16="http://schemas.microsoft.com/office/drawing/2014/main" id="{F3A4C579-C401-4C14-9B22-278B55DBFE5D}"/>
                  </a:ext>
                </a:extLst>
              </p:cNvPr>
              <p:cNvSpPr>
                <a:spLocks noChangeArrowheads="1"/>
              </p:cNvSpPr>
              <p:nvPr/>
            </p:nvSpPr>
            <p:spPr bwMode="auto">
              <a:xfrm>
                <a:off x="4608" y="2883"/>
                <a:ext cx="355"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押して欲しい。</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79" name="Rectangle 183">
                <a:extLst>
                  <a:ext uri="{FF2B5EF4-FFF2-40B4-BE49-F238E27FC236}">
                    <a16:creationId xmlns:a16="http://schemas.microsoft.com/office/drawing/2014/main" id="{77932EC6-742D-4889-A876-43F6E8E4820C}"/>
                  </a:ext>
                </a:extLst>
              </p:cNvPr>
              <p:cNvSpPr>
                <a:spLocks noChangeArrowheads="1"/>
              </p:cNvSpPr>
              <p:nvPr/>
            </p:nvSpPr>
            <p:spPr bwMode="auto">
              <a:xfrm>
                <a:off x="5111" y="2883"/>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80" name="Rectangle 184">
                <a:extLst>
                  <a:ext uri="{FF2B5EF4-FFF2-40B4-BE49-F238E27FC236}">
                    <a16:creationId xmlns:a16="http://schemas.microsoft.com/office/drawing/2014/main" id="{295A3DBB-05C2-42A1-B0EC-E53A4C46211B}"/>
                  </a:ext>
                </a:extLst>
              </p:cNvPr>
              <p:cNvSpPr>
                <a:spLocks noChangeArrowheads="1"/>
              </p:cNvSpPr>
              <p:nvPr/>
            </p:nvSpPr>
            <p:spPr bwMode="auto">
              <a:xfrm>
                <a:off x="215" y="2026"/>
                <a:ext cx="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81" name="Rectangle 185">
                <a:extLst>
                  <a:ext uri="{FF2B5EF4-FFF2-40B4-BE49-F238E27FC236}">
                    <a16:creationId xmlns:a16="http://schemas.microsoft.com/office/drawing/2014/main" id="{D85C1C71-76C8-4CF2-921A-F59758DCAC03}"/>
                  </a:ext>
                </a:extLst>
              </p:cNvPr>
              <p:cNvSpPr>
                <a:spLocks noChangeArrowheads="1"/>
              </p:cNvSpPr>
              <p:nvPr/>
            </p:nvSpPr>
            <p:spPr bwMode="auto">
              <a:xfrm>
                <a:off x="219" y="2026"/>
                <a:ext cx="74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82" name="Rectangle 186">
                <a:extLst>
                  <a:ext uri="{FF2B5EF4-FFF2-40B4-BE49-F238E27FC236}">
                    <a16:creationId xmlns:a16="http://schemas.microsoft.com/office/drawing/2014/main" id="{32149A4E-0F72-40B2-B22B-F1F38869374B}"/>
                  </a:ext>
                </a:extLst>
              </p:cNvPr>
              <p:cNvSpPr>
                <a:spLocks noChangeArrowheads="1"/>
              </p:cNvSpPr>
              <p:nvPr/>
            </p:nvSpPr>
            <p:spPr bwMode="auto">
              <a:xfrm>
                <a:off x="964" y="2026"/>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83" name="Rectangle 187">
                <a:extLst>
                  <a:ext uri="{FF2B5EF4-FFF2-40B4-BE49-F238E27FC236}">
                    <a16:creationId xmlns:a16="http://schemas.microsoft.com/office/drawing/2014/main" id="{602AC6D5-9CA2-44AA-808D-0650661AED52}"/>
                  </a:ext>
                </a:extLst>
              </p:cNvPr>
              <p:cNvSpPr>
                <a:spLocks noChangeArrowheads="1"/>
              </p:cNvSpPr>
              <p:nvPr/>
            </p:nvSpPr>
            <p:spPr bwMode="auto">
              <a:xfrm>
                <a:off x="967" y="2026"/>
                <a:ext cx="166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84" name="Rectangle 188">
                <a:extLst>
                  <a:ext uri="{FF2B5EF4-FFF2-40B4-BE49-F238E27FC236}">
                    <a16:creationId xmlns:a16="http://schemas.microsoft.com/office/drawing/2014/main" id="{251C633E-1BFF-4A65-8D1C-DD20466A826B}"/>
                  </a:ext>
                </a:extLst>
              </p:cNvPr>
              <p:cNvSpPr>
                <a:spLocks noChangeArrowheads="1"/>
              </p:cNvSpPr>
              <p:nvPr/>
            </p:nvSpPr>
            <p:spPr bwMode="auto">
              <a:xfrm>
                <a:off x="2634" y="2026"/>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85" name="Rectangle 189">
                <a:extLst>
                  <a:ext uri="{FF2B5EF4-FFF2-40B4-BE49-F238E27FC236}">
                    <a16:creationId xmlns:a16="http://schemas.microsoft.com/office/drawing/2014/main" id="{79D222F2-CF46-462E-8420-1B7975D2C05D}"/>
                  </a:ext>
                </a:extLst>
              </p:cNvPr>
              <p:cNvSpPr>
                <a:spLocks noChangeArrowheads="1"/>
              </p:cNvSpPr>
              <p:nvPr/>
            </p:nvSpPr>
            <p:spPr bwMode="auto">
              <a:xfrm>
                <a:off x="2637" y="2026"/>
                <a:ext cx="916"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86" name="Rectangle 190">
                <a:extLst>
                  <a:ext uri="{FF2B5EF4-FFF2-40B4-BE49-F238E27FC236}">
                    <a16:creationId xmlns:a16="http://schemas.microsoft.com/office/drawing/2014/main" id="{5E588ADD-BD5E-493A-82A8-BEC1F4B8713A}"/>
                  </a:ext>
                </a:extLst>
              </p:cNvPr>
              <p:cNvSpPr>
                <a:spLocks noChangeArrowheads="1"/>
              </p:cNvSpPr>
              <p:nvPr/>
            </p:nvSpPr>
            <p:spPr bwMode="auto">
              <a:xfrm>
                <a:off x="3553" y="2026"/>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87" name="Rectangle 191">
                <a:extLst>
                  <a:ext uri="{FF2B5EF4-FFF2-40B4-BE49-F238E27FC236}">
                    <a16:creationId xmlns:a16="http://schemas.microsoft.com/office/drawing/2014/main" id="{4C5149F7-D316-4D5E-9CEA-175C5DA537DB}"/>
                  </a:ext>
                </a:extLst>
              </p:cNvPr>
              <p:cNvSpPr>
                <a:spLocks noChangeArrowheads="1"/>
              </p:cNvSpPr>
              <p:nvPr/>
            </p:nvSpPr>
            <p:spPr bwMode="auto">
              <a:xfrm>
                <a:off x="3556" y="2026"/>
                <a:ext cx="101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88" name="Rectangle 192">
                <a:extLst>
                  <a:ext uri="{FF2B5EF4-FFF2-40B4-BE49-F238E27FC236}">
                    <a16:creationId xmlns:a16="http://schemas.microsoft.com/office/drawing/2014/main" id="{2B4D0574-B690-4D49-A175-C05FC804D902}"/>
                  </a:ext>
                </a:extLst>
              </p:cNvPr>
              <p:cNvSpPr>
                <a:spLocks noChangeArrowheads="1"/>
              </p:cNvSpPr>
              <p:nvPr/>
            </p:nvSpPr>
            <p:spPr bwMode="auto">
              <a:xfrm>
                <a:off x="4570" y="2026"/>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89" name="Rectangle 193">
                <a:extLst>
                  <a:ext uri="{FF2B5EF4-FFF2-40B4-BE49-F238E27FC236}">
                    <a16:creationId xmlns:a16="http://schemas.microsoft.com/office/drawing/2014/main" id="{70074068-E67A-438A-AB8B-B9A8B8028BB7}"/>
                  </a:ext>
                </a:extLst>
              </p:cNvPr>
              <p:cNvSpPr>
                <a:spLocks noChangeArrowheads="1"/>
              </p:cNvSpPr>
              <p:nvPr/>
            </p:nvSpPr>
            <p:spPr bwMode="auto">
              <a:xfrm>
                <a:off x="4573" y="2026"/>
                <a:ext cx="86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90" name="Rectangle 194">
                <a:extLst>
                  <a:ext uri="{FF2B5EF4-FFF2-40B4-BE49-F238E27FC236}">
                    <a16:creationId xmlns:a16="http://schemas.microsoft.com/office/drawing/2014/main" id="{2D6458FB-2F8F-43C9-A66E-1E82F2E7694B}"/>
                  </a:ext>
                </a:extLst>
              </p:cNvPr>
              <p:cNvSpPr>
                <a:spLocks noChangeArrowheads="1"/>
              </p:cNvSpPr>
              <p:nvPr/>
            </p:nvSpPr>
            <p:spPr bwMode="auto">
              <a:xfrm>
                <a:off x="5441" y="2026"/>
                <a:ext cx="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91" name="Rectangle 195">
                <a:extLst>
                  <a:ext uri="{FF2B5EF4-FFF2-40B4-BE49-F238E27FC236}">
                    <a16:creationId xmlns:a16="http://schemas.microsoft.com/office/drawing/2014/main" id="{B98B4EC7-9E0A-4F5C-A6D9-EE90C35DC285}"/>
                  </a:ext>
                </a:extLst>
              </p:cNvPr>
              <p:cNvSpPr>
                <a:spLocks noChangeArrowheads="1"/>
              </p:cNvSpPr>
              <p:nvPr/>
            </p:nvSpPr>
            <p:spPr bwMode="auto">
              <a:xfrm>
                <a:off x="215" y="2030"/>
                <a:ext cx="4" cy="108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92" name="Rectangle 196">
                <a:extLst>
                  <a:ext uri="{FF2B5EF4-FFF2-40B4-BE49-F238E27FC236}">
                    <a16:creationId xmlns:a16="http://schemas.microsoft.com/office/drawing/2014/main" id="{F9BAF08E-D109-4B48-B8D1-50ABA538E11C}"/>
                  </a:ext>
                </a:extLst>
              </p:cNvPr>
              <p:cNvSpPr>
                <a:spLocks noChangeArrowheads="1"/>
              </p:cNvSpPr>
              <p:nvPr/>
            </p:nvSpPr>
            <p:spPr bwMode="auto">
              <a:xfrm>
                <a:off x="964" y="2030"/>
                <a:ext cx="3" cy="108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93" name="Rectangle 197">
                <a:extLst>
                  <a:ext uri="{FF2B5EF4-FFF2-40B4-BE49-F238E27FC236}">
                    <a16:creationId xmlns:a16="http://schemas.microsoft.com/office/drawing/2014/main" id="{2DB93592-6828-42D3-A8AF-02A7EFD0D9F5}"/>
                  </a:ext>
                </a:extLst>
              </p:cNvPr>
              <p:cNvSpPr>
                <a:spLocks noChangeArrowheads="1"/>
              </p:cNvSpPr>
              <p:nvPr/>
            </p:nvSpPr>
            <p:spPr bwMode="auto">
              <a:xfrm>
                <a:off x="2634" y="2030"/>
                <a:ext cx="3" cy="108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94" name="Rectangle 198">
                <a:extLst>
                  <a:ext uri="{FF2B5EF4-FFF2-40B4-BE49-F238E27FC236}">
                    <a16:creationId xmlns:a16="http://schemas.microsoft.com/office/drawing/2014/main" id="{E24035E7-8A04-46DF-9631-9A04A005BEAB}"/>
                  </a:ext>
                </a:extLst>
              </p:cNvPr>
              <p:cNvSpPr>
                <a:spLocks noChangeArrowheads="1"/>
              </p:cNvSpPr>
              <p:nvPr/>
            </p:nvSpPr>
            <p:spPr bwMode="auto">
              <a:xfrm>
                <a:off x="3553" y="2030"/>
                <a:ext cx="3" cy="108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95" name="Rectangle 199">
                <a:extLst>
                  <a:ext uri="{FF2B5EF4-FFF2-40B4-BE49-F238E27FC236}">
                    <a16:creationId xmlns:a16="http://schemas.microsoft.com/office/drawing/2014/main" id="{B9AD898F-B168-420A-8A9A-38F5B3F87022}"/>
                  </a:ext>
                </a:extLst>
              </p:cNvPr>
              <p:cNvSpPr>
                <a:spLocks noChangeArrowheads="1"/>
              </p:cNvSpPr>
              <p:nvPr/>
            </p:nvSpPr>
            <p:spPr bwMode="auto">
              <a:xfrm>
                <a:off x="4570" y="2030"/>
                <a:ext cx="3" cy="108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96" name="Rectangle 200">
                <a:extLst>
                  <a:ext uri="{FF2B5EF4-FFF2-40B4-BE49-F238E27FC236}">
                    <a16:creationId xmlns:a16="http://schemas.microsoft.com/office/drawing/2014/main" id="{28709E44-5E9C-4E63-8983-EAFE20D8CF49}"/>
                  </a:ext>
                </a:extLst>
              </p:cNvPr>
              <p:cNvSpPr>
                <a:spLocks noChangeArrowheads="1"/>
              </p:cNvSpPr>
              <p:nvPr/>
            </p:nvSpPr>
            <p:spPr bwMode="auto">
              <a:xfrm>
                <a:off x="5441" y="2030"/>
                <a:ext cx="3" cy="108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97" name="Rectangle 201">
                <a:extLst>
                  <a:ext uri="{FF2B5EF4-FFF2-40B4-BE49-F238E27FC236}">
                    <a16:creationId xmlns:a16="http://schemas.microsoft.com/office/drawing/2014/main" id="{73C45630-38EC-44CC-92CF-B34828E6E356}"/>
                  </a:ext>
                </a:extLst>
              </p:cNvPr>
              <p:cNvSpPr>
                <a:spLocks noChangeArrowheads="1"/>
              </p:cNvSpPr>
              <p:nvPr/>
            </p:nvSpPr>
            <p:spPr bwMode="auto">
              <a:xfrm>
                <a:off x="254" y="3425"/>
                <a:ext cx="142"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危険</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98" name="Rectangle 202">
                <a:extLst>
                  <a:ext uri="{FF2B5EF4-FFF2-40B4-BE49-F238E27FC236}">
                    <a16:creationId xmlns:a16="http://schemas.microsoft.com/office/drawing/2014/main" id="{D9400994-010D-492B-A7E4-FD3B2811202F}"/>
                  </a:ext>
                </a:extLst>
              </p:cNvPr>
              <p:cNvSpPr>
                <a:spLocks noChangeArrowheads="1"/>
              </p:cNvSpPr>
              <p:nvPr/>
            </p:nvSpPr>
            <p:spPr bwMode="auto">
              <a:xfrm>
                <a:off x="398" y="3425"/>
                <a:ext cx="410"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(T_T)/~~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99" name="Rectangle 203">
                <a:extLst>
                  <a:ext uri="{FF2B5EF4-FFF2-40B4-BE49-F238E27FC236}">
                    <a16:creationId xmlns:a16="http://schemas.microsoft.com/office/drawing/2014/main" id="{9F9EB208-50A0-4925-A9E9-517CB2D368C3}"/>
                  </a:ext>
                </a:extLst>
              </p:cNvPr>
              <p:cNvSpPr>
                <a:spLocks noChangeArrowheads="1"/>
              </p:cNvSpPr>
              <p:nvPr/>
            </p:nvSpPr>
            <p:spPr bwMode="auto">
              <a:xfrm>
                <a:off x="732" y="3425"/>
                <a:ext cx="11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500" name="Rectangle 204">
                <a:extLst>
                  <a:ext uri="{FF2B5EF4-FFF2-40B4-BE49-F238E27FC236}">
                    <a16:creationId xmlns:a16="http://schemas.microsoft.com/office/drawing/2014/main" id="{DEE98C99-62B3-4438-8182-5426B9A8B664}"/>
                  </a:ext>
                </a:extLst>
              </p:cNvPr>
              <p:cNvSpPr>
                <a:spLocks noChangeArrowheads="1"/>
              </p:cNvSpPr>
              <p:nvPr/>
            </p:nvSpPr>
            <p:spPr bwMode="auto">
              <a:xfrm>
                <a:off x="780" y="3425"/>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grpSp>
        <p:sp>
          <p:nvSpPr>
            <p:cNvPr id="25" name="Rectangle 206">
              <a:extLst>
                <a:ext uri="{FF2B5EF4-FFF2-40B4-BE49-F238E27FC236}">
                  <a16:creationId xmlns:a16="http://schemas.microsoft.com/office/drawing/2014/main" id="{27BF9101-F0C9-4790-8111-211480451407}"/>
                </a:ext>
              </a:extLst>
            </p:cNvPr>
            <p:cNvSpPr>
              <a:spLocks noChangeArrowheads="1"/>
            </p:cNvSpPr>
            <p:nvPr/>
          </p:nvSpPr>
          <p:spPr bwMode="auto">
            <a:xfrm>
              <a:off x="254" y="3544"/>
              <a:ext cx="42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（このまま生活を続</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6" name="Rectangle 207">
              <a:extLst>
                <a:ext uri="{FF2B5EF4-FFF2-40B4-BE49-F238E27FC236}">
                  <a16:creationId xmlns:a16="http://schemas.microsoft.com/office/drawing/2014/main" id="{17D4E8DB-E583-4AE0-9D0D-E7D38C4D1EF1}"/>
                </a:ext>
              </a:extLst>
            </p:cNvPr>
            <p:cNvSpPr>
              <a:spLocks noChangeArrowheads="1"/>
            </p:cNvSpPr>
            <p:nvPr/>
          </p:nvSpPr>
          <p:spPr bwMode="auto">
            <a:xfrm>
              <a:off x="254" y="3665"/>
              <a:ext cx="42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ける自信がない、と</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 name="Rectangle 208">
              <a:extLst>
                <a:ext uri="{FF2B5EF4-FFF2-40B4-BE49-F238E27FC236}">
                  <a16:creationId xmlns:a16="http://schemas.microsoft.com/office/drawing/2014/main" id="{AA97DF45-2EF2-4034-B7AE-B42C97AFE8C7}"/>
                </a:ext>
              </a:extLst>
            </p:cNvPr>
            <p:cNvSpPr>
              <a:spLocks noChangeArrowheads="1"/>
            </p:cNvSpPr>
            <p:nvPr/>
          </p:nvSpPr>
          <p:spPr bwMode="auto">
            <a:xfrm>
              <a:off x="254" y="3784"/>
              <a:ext cx="284"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感じるとき）</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 name="Rectangle 209">
              <a:extLst>
                <a:ext uri="{FF2B5EF4-FFF2-40B4-BE49-F238E27FC236}">
                  <a16:creationId xmlns:a16="http://schemas.microsoft.com/office/drawing/2014/main" id="{93CC28BE-5EF0-45E8-8671-FFF3615D9F80}"/>
                </a:ext>
              </a:extLst>
            </p:cNvPr>
            <p:cNvSpPr>
              <a:spLocks noChangeArrowheads="1"/>
            </p:cNvSpPr>
            <p:nvPr/>
          </p:nvSpPr>
          <p:spPr bwMode="auto">
            <a:xfrm>
              <a:off x="684" y="3784"/>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 name="Rectangle 210">
              <a:extLst>
                <a:ext uri="{FF2B5EF4-FFF2-40B4-BE49-F238E27FC236}">
                  <a16:creationId xmlns:a16="http://schemas.microsoft.com/office/drawing/2014/main" id="{B3998658-BB65-467D-9277-09639485392A}"/>
                </a:ext>
              </a:extLst>
            </p:cNvPr>
            <p:cNvSpPr>
              <a:spLocks noChangeArrowheads="1"/>
            </p:cNvSpPr>
            <p:nvPr/>
          </p:nvSpPr>
          <p:spPr bwMode="auto">
            <a:xfrm>
              <a:off x="254" y="3905"/>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0" name="Rectangle 211">
              <a:extLst>
                <a:ext uri="{FF2B5EF4-FFF2-40B4-BE49-F238E27FC236}">
                  <a16:creationId xmlns:a16="http://schemas.microsoft.com/office/drawing/2014/main" id="{111EA9EE-3445-474B-B063-3E19C894ACC4}"/>
                </a:ext>
              </a:extLst>
            </p:cNvPr>
            <p:cNvSpPr>
              <a:spLocks noChangeArrowheads="1"/>
            </p:cNvSpPr>
            <p:nvPr/>
          </p:nvSpPr>
          <p:spPr bwMode="auto">
            <a:xfrm>
              <a:off x="1002" y="3126"/>
              <a:ext cx="56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・立ち上がって歩けなくなる。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1" name="Rectangle 212">
              <a:extLst>
                <a:ext uri="{FF2B5EF4-FFF2-40B4-BE49-F238E27FC236}">
                  <a16:creationId xmlns:a16="http://schemas.microsoft.com/office/drawing/2014/main" id="{5ABECEDA-004E-4CC4-AB3D-65AAADCF829D}"/>
                </a:ext>
              </a:extLst>
            </p:cNvPr>
            <p:cNvSpPr>
              <a:spLocks noChangeArrowheads="1"/>
            </p:cNvSpPr>
            <p:nvPr/>
          </p:nvSpPr>
          <p:spPr bwMode="auto">
            <a:xfrm>
              <a:off x="2007" y="3126"/>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2" name="Rectangle 213">
              <a:extLst>
                <a:ext uri="{FF2B5EF4-FFF2-40B4-BE49-F238E27FC236}">
                  <a16:creationId xmlns:a16="http://schemas.microsoft.com/office/drawing/2014/main" id="{F0C2268D-4B7D-455C-B1EA-C5FAC36D2B21}"/>
                </a:ext>
              </a:extLst>
            </p:cNvPr>
            <p:cNvSpPr>
              <a:spLocks noChangeArrowheads="1"/>
            </p:cNvSpPr>
            <p:nvPr/>
          </p:nvSpPr>
          <p:spPr bwMode="auto">
            <a:xfrm>
              <a:off x="1002" y="3246"/>
              <a:ext cx="14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 name="Rectangle 214">
              <a:extLst>
                <a:ext uri="{FF2B5EF4-FFF2-40B4-BE49-F238E27FC236}">
                  <a16:creationId xmlns:a16="http://schemas.microsoft.com/office/drawing/2014/main" id="{8B5419D1-4677-4F8A-84BC-C8CDE068EEC8}"/>
                </a:ext>
              </a:extLst>
            </p:cNvPr>
            <p:cNvSpPr>
              <a:spLocks noChangeArrowheads="1"/>
            </p:cNvSpPr>
            <p:nvPr/>
          </p:nvSpPr>
          <p:spPr bwMode="auto">
            <a:xfrm>
              <a:off x="1074" y="3246"/>
              <a:ext cx="10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1</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 name="Rectangle 215">
              <a:extLst>
                <a:ext uri="{FF2B5EF4-FFF2-40B4-BE49-F238E27FC236}">
                  <a16:creationId xmlns:a16="http://schemas.microsoft.com/office/drawing/2014/main" id="{9413C220-9D1B-486E-8224-9F0A7CC644FE}"/>
                </a:ext>
              </a:extLst>
            </p:cNvPr>
            <p:cNvSpPr>
              <a:spLocks noChangeArrowheads="1"/>
            </p:cNvSpPr>
            <p:nvPr/>
          </p:nvSpPr>
          <p:spPr bwMode="auto">
            <a:xfrm>
              <a:off x="1131" y="3246"/>
              <a:ext cx="71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日中布団を敷きっぱなしで寝ている。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5" name="Rectangle 216">
              <a:extLst>
                <a:ext uri="{FF2B5EF4-FFF2-40B4-BE49-F238E27FC236}">
                  <a16:creationId xmlns:a16="http://schemas.microsoft.com/office/drawing/2014/main" id="{837033AC-E4F7-430C-A271-D1F03C65028A}"/>
                </a:ext>
              </a:extLst>
            </p:cNvPr>
            <p:cNvSpPr>
              <a:spLocks noChangeArrowheads="1"/>
            </p:cNvSpPr>
            <p:nvPr/>
          </p:nvSpPr>
          <p:spPr bwMode="auto">
            <a:xfrm>
              <a:off x="2349" y="3246"/>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6" name="Rectangle 217">
              <a:extLst>
                <a:ext uri="{FF2B5EF4-FFF2-40B4-BE49-F238E27FC236}">
                  <a16:creationId xmlns:a16="http://schemas.microsoft.com/office/drawing/2014/main" id="{DFA1163B-6672-4507-851B-778137962F60}"/>
                </a:ext>
              </a:extLst>
            </p:cNvPr>
            <p:cNvSpPr>
              <a:spLocks noChangeArrowheads="1"/>
            </p:cNvSpPr>
            <p:nvPr/>
          </p:nvSpPr>
          <p:spPr bwMode="auto">
            <a:xfrm>
              <a:off x="1002" y="3366"/>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・お風呂に入れなくなる。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7" name="Rectangle 218">
              <a:extLst>
                <a:ext uri="{FF2B5EF4-FFF2-40B4-BE49-F238E27FC236}">
                  <a16:creationId xmlns:a16="http://schemas.microsoft.com/office/drawing/2014/main" id="{DE446D56-A12A-4D4A-9186-EF386FB1B101}"/>
                </a:ext>
              </a:extLst>
            </p:cNvPr>
            <p:cNvSpPr>
              <a:spLocks noChangeArrowheads="1"/>
            </p:cNvSpPr>
            <p:nvPr/>
          </p:nvSpPr>
          <p:spPr bwMode="auto">
            <a:xfrm>
              <a:off x="1863" y="3366"/>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8" name="Rectangle 219">
              <a:extLst>
                <a:ext uri="{FF2B5EF4-FFF2-40B4-BE49-F238E27FC236}">
                  <a16:creationId xmlns:a16="http://schemas.microsoft.com/office/drawing/2014/main" id="{E7B2374D-DB15-47E2-BE34-09880C40A8E1}"/>
                </a:ext>
              </a:extLst>
            </p:cNvPr>
            <p:cNvSpPr>
              <a:spLocks noChangeArrowheads="1"/>
            </p:cNvSpPr>
            <p:nvPr/>
          </p:nvSpPr>
          <p:spPr bwMode="auto">
            <a:xfrm>
              <a:off x="1002" y="3486"/>
              <a:ext cx="854"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・このまま寝たきりになってしまうのではないか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9" name="Rectangle 220">
              <a:extLst>
                <a:ext uri="{FF2B5EF4-FFF2-40B4-BE49-F238E27FC236}">
                  <a16:creationId xmlns:a16="http://schemas.microsoft.com/office/drawing/2014/main" id="{9BD84609-181E-43CC-8D7B-46CE2D15E4C7}"/>
                </a:ext>
              </a:extLst>
            </p:cNvPr>
            <p:cNvSpPr>
              <a:spLocks noChangeArrowheads="1"/>
            </p:cNvSpPr>
            <p:nvPr/>
          </p:nvSpPr>
          <p:spPr bwMode="auto">
            <a:xfrm>
              <a:off x="1002" y="3606"/>
              <a:ext cx="42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と不安に襲われる。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0" name="Rectangle 221">
              <a:extLst>
                <a:ext uri="{FF2B5EF4-FFF2-40B4-BE49-F238E27FC236}">
                  <a16:creationId xmlns:a16="http://schemas.microsoft.com/office/drawing/2014/main" id="{2537828D-07FA-49AA-96A4-655388A3800A}"/>
                </a:ext>
              </a:extLst>
            </p:cNvPr>
            <p:cNvSpPr>
              <a:spLocks noChangeArrowheads="1"/>
            </p:cNvSpPr>
            <p:nvPr/>
          </p:nvSpPr>
          <p:spPr bwMode="auto">
            <a:xfrm>
              <a:off x="1648" y="3606"/>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1" name="Rectangle 222">
              <a:extLst>
                <a:ext uri="{FF2B5EF4-FFF2-40B4-BE49-F238E27FC236}">
                  <a16:creationId xmlns:a16="http://schemas.microsoft.com/office/drawing/2014/main" id="{54BF1F68-7B04-4406-9323-E60198FE1FD7}"/>
                </a:ext>
              </a:extLst>
            </p:cNvPr>
            <p:cNvSpPr>
              <a:spLocks noChangeArrowheads="1"/>
            </p:cNvSpPr>
            <p:nvPr/>
          </p:nvSpPr>
          <p:spPr bwMode="auto">
            <a:xfrm>
              <a:off x="1002" y="3726"/>
              <a:ext cx="14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 name="Rectangle 223">
              <a:extLst>
                <a:ext uri="{FF2B5EF4-FFF2-40B4-BE49-F238E27FC236}">
                  <a16:creationId xmlns:a16="http://schemas.microsoft.com/office/drawing/2014/main" id="{5BDBD69B-8E95-472C-AD92-6D207AE91622}"/>
                </a:ext>
              </a:extLst>
            </p:cNvPr>
            <p:cNvSpPr>
              <a:spLocks noChangeArrowheads="1"/>
            </p:cNvSpPr>
            <p:nvPr/>
          </p:nvSpPr>
          <p:spPr bwMode="auto">
            <a:xfrm>
              <a:off x="1074" y="3726"/>
              <a:ext cx="211"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SOS</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3" name="Rectangle 224">
              <a:extLst>
                <a:ext uri="{FF2B5EF4-FFF2-40B4-BE49-F238E27FC236}">
                  <a16:creationId xmlns:a16="http://schemas.microsoft.com/office/drawing/2014/main" id="{2740B702-0162-48E6-928D-AA1A8559BED4}"/>
                </a:ext>
              </a:extLst>
            </p:cNvPr>
            <p:cNvSpPr>
              <a:spLocks noChangeArrowheads="1"/>
            </p:cNvSpPr>
            <p:nvPr/>
          </p:nvSpPr>
          <p:spPr bwMode="auto">
            <a:xfrm>
              <a:off x="1233" y="3726"/>
              <a:ext cx="355"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が出せなくなる。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4" name="Rectangle 225">
              <a:extLst>
                <a:ext uri="{FF2B5EF4-FFF2-40B4-BE49-F238E27FC236}">
                  <a16:creationId xmlns:a16="http://schemas.microsoft.com/office/drawing/2014/main" id="{9B587CAE-6CFA-45F7-88BC-68E03178A702}"/>
                </a:ext>
              </a:extLst>
            </p:cNvPr>
            <p:cNvSpPr>
              <a:spLocks noChangeArrowheads="1"/>
            </p:cNvSpPr>
            <p:nvPr/>
          </p:nvSpPr>
          <p:spPr bwMode="auto">
            <a:xfrm>
              <a:off x="1806" y="3726"/>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5" name="Rectangle 226">
              <a:extLst>
                <a:ext uri="{FF2B5EF4-FFF2-40B4-BE49-F238E27FC236}">
                  <a16:creationId xmlns:a16="http://schemas.microsoft.com/office/drawing/2014/main" id="{7FF0F458-6111-4EB3-81FA-4D17AB2639BB}"/>
                </a:ext>
              </a:extLst>
            </p:cNvPr>
            <p:cNvSpPr>
              <a:spLocks noChangeArrowheads="1"/>
            </p:cNvSpPr>
            <p:nvPr/>
          </p:nvSpPr>
          <p:spPr bwMode="auto">
            <a:xfrm>
              <a:off x="1002" y="3846"/>
              <a:ext cx="56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・誰にも会いたくなくなる。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6" name="Rectangle 227">
              <a:extLst>
                <a:ext uri="{FF2B5EF4-FFF2-40B4-BE49-F238E27FC236}">
                  <a16:creationId xmlns:a16="http://schemas.microsoft.com/office/drawing/2014/main" id="{B1743714-1F26-4D50-A9B9-67357E848C0A}"/>
                </a:ext>
              </a:extLst>
            </p:cNvPr>
            <p:cNvSpPr>
              <a:spLocks noChangeArrowheads="1"/>
            </p:cNvSpPr>
            <p:nvPr/>
          </p:nvSpPr>
          <p:spPr bwMode="auto">
            <a:xfrm>
              <a:off x="1935" y="3846"/>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7" name="Rectangle 228">
              <a:extLst>
                <a:ext uri="{FF2B5EF4-FFF2-40B4-BE49-F238E27FC236}">
                  <a16:creationId xmlns:a16="http://schemas.microsoft.com/office/drawing/2014/main" id="{1458FCB3-8EB0-4C89-A7FB-8A354B94EFFF}"/>
                </a:ext>
              </a:extLst>
            </p:cNvPr>
            <p:cNvSpPr>
              <a:spLocks noChangeArrowheads="1"/>
            </p:cNvSpPr>
            <p:nvPr/>
          </p:nvSpPr>
          <p:spPr bwMode="auto">
            <a:xfrm>
              <a:off x="2672" y="3126"/>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（今のところは想定され</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8" name="Rectangle 229">
              <a:extLst>
                <a:ext uri="{FF2B5EF4-FFF2-40B4-BE49-F238E27FC236}">
                  <a16:creationId xmlns:a16="http://schemas.microsoft.com/office/drawing/2014/main" id="{59E816BA-7394-40B3-964D-611C9BAA73D7}"/>
                </a:ext>
              </a:extLst>
            </p:cNvPr>
            <p:cNvSpPr>
              <a:spLocks noChangeArrowheads="1"/>
            </p:cNvSpPr>
            <p:nvPr/>
          </p:nvSpPr>
          <p:spPr bwMode="auto">
            <a:xfrm>
              <a:off x="2672" y="3246"/>
              <a:ext cx="284"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ないが…）</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9" name="Rectangle 230">
              <a:extLst>
                <a:ext uri="{FF2B5EF4-FFF2-40B4-BE49-F238E27FC236}">
                  <a16:creationId xmlns:a16="http://schemas.microsoft.com/office/drawing/2014/main" id="{5C812031-0827-44BB-827B-6ED537E68390}"/>
                </a:ext>
              </a:extLst>
            </p:cNvPr>
            <p:cNvSpPr>
              <a:spLocks noChangeArrowheads="1"/>
            </p:cNvSpPr>
            <p:nvPr/>
          </p:nvSpPr>
          <p:spPr bwMode="auto">
            <a:xfrm>
              <a:off x="3031" y="3246"/>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0" name="Rectangle 231">
              <a:extLst>
                <a:ext uri="{FF2B5EF4-FFF2-40B4-BE49-F238E27FC236}">
                  <a16:creationId xmlns:a16="http://schemas.microsoft.com/office/drawing/2014/main" id="{FC37790A-7A73-44BB-A429-0C34572CC4B9}"/>
                </a:ext>
              </a:extLst>
            </p:cNvPr>
            <p:cNvSpPr>
              <a:spLocks noChangeArrowheads="1"/>
            </p:cNvSpPr>
            <p:nvPr/>
          </p:nvSpPr>
          <p:spPr bwMode="auto">
            <a:xfrm>
              <a:off x="2672" y="3366"/>
              <a:ext cx="42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・通院に来なくなる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1" name="Rectangle 232">
              <a:extLst>
                <a:ext uri="{FF2B5EF4-FFF2-40B4-BE49-F238E27FC236}">
                  <a16:creationId xmlns:a16="http://schemas.microsoft.com/office/drawing/2014/main" id="{B8593943-E0BC-4527-98A8-32F341054189}"/>
                </a:ext>
              </a:extLst>
            </p:cNvPr>
            <p:cNvSpPr>
              <a:spLocks noChangeArrowheads="1"/>
            </p:cNvSpPr>
            <p:nvPr/>
          </p:nvSpPr>
          <p:spPr bwMode="auto">
            <a:xfrm>
              <a:off x="3318" y="3366"/>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2" name="Rectangle 233">
              <a:extLst>
                <a:ext uri="{FF2B5EF4-FFF2-40B4-BE49-F238E27FC236}">
                  <a16:creationId xmlns:a16="http://schemas.microsoft.com/office/drawing/2014/main" id="{E47F53D4-BF9E-4BE4-B102-19BA6D8DA25C}"/>
                </a:ext>
              </a:extLst>
            </p:cNvPr>
            <p:cNvSpPr>
              <a:spLocks noChangeArrowheads="1"/>
            </p:cNvSpPr>
            <p:nvPr/>
          </p:nvSpPr>
          <p:spPr bwMode="auto">
            <a:xfrm>
              <a:off x="2672" y="3486"/>
              <a:ext cx="42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・連絡がとれなくなる</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3" name="Rectangle 234">
              <a:extLst>
                <a:ext uri="{FF2B5EF4-FFF2-40B4-BE49-F238E27FC236}">
                  <a16:creationId xmlns:a16="http://schemas.microsoft.com/office/drawing/2014/main" id="{C6B6B866-A25B-44DE-883F-635876EEA79D}"/>
                </a:ext>
              </a:extLst>
            </p:cNvPr>
            <p:cNvSpPr>
              <a:spLocks noChangeArrowheads="1"/>
            </p:cNvSpPr>
            <p:nvPr/>
          </p:nvSpPr>
          <p:spPr bwMode="auto">
            <a:xfrm>
              <a:off x="3389" y="3486"/>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4" name="Rectangle 235">
              <a:extLst>
                <a:ext uri="{FF2B5EF4-FFF2-40B4-BE49-F238E27FC236}">
                  <a16:creationId xmlns:a16="http://schemas.microsoft.com/office/drawing/2014/main" id="{B52ED0F1-1DDA-4E6D-A3E8-9E14E8E2C5CF}"/>
                </a:ext>
              </a:extLst>
            </p:cNvPr>
            <p:cNvSpPr>
              <a:spLocks noChangeArrowheads="1"/>
            </p:cNvSpPr>
            <p:nvPr/>
          </p:nvSpPr>
          <p:spPr bwMode="auto">
            <a:xfrm>
              <a:off x="3592" y="3126"/>
              <a:ext cx="56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・入院はしたくないので、生</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5" name="Rectangle 236">
              <a:extLst>
                <a:ext uri="{FF2B5EF4-FFF2-40B4-BE49-F238E27FC236}">
                  <a16:creationId xmlns:a16="http://schemas.microsoft.com/office/drawing/2014/main" id="{ADB0460C-1D71-4CCC-9760-BB5CF6F350AC}"/>
                </a:ext>
              </a:extLst>
            </p:cNvPr>
            <p:cNvSpPr>
              <a:spLocks noChangeArrowheads="1"/>
            </p:cNvSpPr>
            <p:nvPr/>
          </p:nvSpPr>
          <p:spPr bwMode="auto">
            <a:xfrm>
              <a:off x="3592" y="3246"/>
              <a:ext cx="56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活を立て直すために、どうし</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6" name="Rectangle 237">
              <a:extLst>
                <a:ext uri="{FF2B5EF4-FFF2-40B4-BE49-F238E27FC236}">
                  <a16:creationId xmlns:a16="http://schemas.microsoft.com/office/drawing/2014/main" id="{30B60F34-4339-4B6A-AA4E-1A12D6CB1767}"/>
                </a:ext>
              </a:extLst>
            </p:cNvPr>
            <p:cNvSpPr>
              <a:spLocks noChangeArrowheads="1"/>
            </p:cNvSpPr>
            <p:nvPr/>
          </p:nvSpPr>
          <p:spPr bwMode="auto">
            <a:xfrm>
              <a:off x="3592" y="3366"/>
              <a:ext cx="56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たらいいかを主治医やチーム</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7" name="Rectangle 238">
              <a:extLst>
                <a:ext uri="{FF2B5EF4-FFF2-40B4-BE49-F238E27FC236}">
                  <a16:creationId xmlns:a16="http://schemas.microsoft.com/office/drawing/2014/main" id="{6B979665-7F24-4A73-B315-F13D828B67D7}"/>
                </a:ext>
              </a:extLst>
            </p:cNvPr>
            <p:cNvSpPr>
              <a:spLocks noChangeArrowheads="1"/>
            </p:cNvSpPr>
            <p:nvPr/>
          </p:nvSpPr>
          <p:spPr bwMode="auto">
            <a:xfrm>
              <a:off x="3592" y="3486"/>
              <a:ext cx="56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の皆さんに相談して、今後に</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8" name="Rectangle 239">
              <a:extLst>
                <a:ext uri="{FF2B5EF4-FFF2-40B4-BE49-F238E27FC236}">
                  <a16:creationId xmlns:a16="http://schemas.microsoft.com/office/drawing/2014/main" id="{4FA132AA-4FAA-4684-96F8-7EC786D91835}"/>
                </a:ext>
              </a:extLst>
            </p:cNvPr>
            <p:cNvSpPr>
              <a:spLocks noChangeArrowheads="1"/>
            </p:cNvSpPr>
            <p:nvPr/>
          </p:nvSpPr>
          <p:spPr bwMode="auto">
            <a:xfrm>
              <a:off x="3592" y="3606"/>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ついて考えていきたい。</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9" name="Rectangle 240">
              <a:extLst>
                <a:ext uri="{FF2B5EF4-FFF2-40B4-BE49-F238E27FC236}">
                  <a16:creationId xmlns:a16="http://schemas.microsoft.com/office/drawing/2014/main" id="{9980428D-4CD8-4256-B715-6D07AD32A3EF}"/>
                </a:ext>
              </a:extLst>
            </p:cNvPr>
            <p:cNvSpPr>
              <a:spLocks noChangeArrowheads="1"/>
            </p:cNvSpPr>
            <p:nvPr/>
          </p:nvSpPr>
          <p:spPr bwMode="auto">
            <a:xfrm>
              <a:off x="4381" y="3606"/>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0" name="Rectangle 241">
              <a:extLst>
                <a:ext uri="{FF2B5EF4-FFF2-40B4-BE49-F238E27FC236}">
                  <a16:creationId xmlns:a16="http://schemas.microsoft.com/office/drawing/2014/main" id="{DCC8D14E-D9BA-4E55-BB2C-4F8B2590EA89}"/>
                </a:ext>
              </a:extLst>
            </p:cNvPr>
            <p:cNvSpPr>
              <a:spLocks noChangeArrowheads="1"/>
            </p:cNvSpPr>
            <p:nvPr/>
          </p:nvSpPr>
          <p:spPr bwMode="auto">
            <a:xfrm>
              <a:off x="3592" y="3726"/>
              <a:ext cx="56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★どうしても辛い時は休息の</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1" name="Rectangle 242">
              <a:extLst>
                <a:ext uri="{FF2B5EF4-FFF2-40B4-BE49-F238E27FC236}">
                  <a16:creationId xmlns:a16="http://schemas.microsoft.com/office/drawing/2014/main" id="{0BCF242C-F9C7-401F-B22F-C68C8ADF8298}"/>
                </a:ext>
              </a:extLst>
            </p:cNvPr>
            <p:cNvSpPr>
              <a:spLocks noChangeArrowheads="1"/>
            </p:cNvSpPr>
            <p:nvPr/>
          </p:nvSpPr>
          <p:spPr bwMode="auto">
            <a:xfrm>
              <a:off x="3592" y="3846"/>
              <a:ext cx="56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ための入院も選択肢の１つ。</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2" name="Rectangle 243">
              <a:extLst>
                <a:ext uri="{FF2B5EF4-FFF2-40B4-BE49-F238E27FC236}">
                  <a16:creationId xmlns:a16="http://schemas.microsoft.com/office/drawing/2014/main" id="{1A8C186F-BD8D-4F3B-9362-8C26CC65BFA4}"/>
                </a:ext>
              </a:extLst>
            </p:cNvPr>
            <p:cNvSpPr>
              <a:spLocks noChangeArrowheads="1"/>
            </p:cNvSpPr>
            <p:nvPr/>
          </p:nvSpPr>
          <p:spPr bwMode="auto">
            <a:xfrm>
              <a:off x="4524" y="3846"/>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3" name="Rectangle 244">
              <a:extLst>
                <a:ext uri="{FF2B5EF4-FFF2-40B4-BE49-F238E27FC236}">
                  <a16:creationId xmlns:a16="http://schemas.microsoft.com/office/drawing/2014/main" id="{B0FD0469-7B16-4ACA-8046-68F2A5873FE8}"/>
                </a:ext>
              </a:extLst>
            </p:cNvPr>
            <p:cNvSpPr>
              <a:spLocks noChangeArrowheads="1"/>
            </p:cNvSpPr>
            <p:nvPr/>
          </p:nvSpPr>
          <p:spPr bwMode="auto">
            <a:xfrm>
              <a:off x="4608" y="3126"/>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・今後について、どうす</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4" name="Rectangle 245">
              <a:extLst>
                <a:ext uri="{FF2B5EF4-FFF2-40B4-BE49-F238E27FC236}">
                  <a16:creationId xmlns:a16="http://schemas.microsoft.com/office/drawing/2014/main" id="{E091C7B8-B208-40B2-B453-51CFA46A3CEB}"/>
                </a:ext>
              </a:extLst>
            </p:cNvPr>
            <p:cNvSpPr>
              <a:spLocks noChangeArrowheads="1"/>
            </p:cNvSpPr>
            <p:nvPr/>
          </p:nvSpPr>
          <p:spPr bwMode="auto">
            <a:xfrm>
              <a:off x="4608" y="3246"/>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ればいいか、一緒にクラ</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5" name="Rectangle 246">
              <a:extLst>
                <a:ext uri="{FF2B5EF4-FFF2-40B4-BE49-F238E27FC236}">
                  <a16:creationId xmlns:a16="http://schemas.microsoft.com/office/drawing/2014/main" id="{4DC9DF8C-A2DB-40CA-99F9-4CD6ADD61390}"/>
                </a:ext>
              </a:extLst>
            </p:cNvPr>
            <p:cNvSpPr>
              <a:spLocks noChangeArrowheads="1"/>
            </p:cNvSpPr>
            <p:nvPr/>
          </p:nvSpPr>
          <p:spPr bwMode="auto">
            <a:xfrm>
              <a:off x="4608" y="3366"/>
              <a:ext cx="4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イシスプランを見直して</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6" name="Rectangle 247">
              <a:extLst>
                <a:ext uri="{FF2B5EF4-FFF2-40B4-BE49-F238E27FC236}">
                  <a16:creationId xmlns:a16="http://schemas.microsoft.com/office/drawing/2014/main" id="{A0179B49-AACB-41CC-8B94-6293D87D4C85}"/>
                </a:ext>
              </a:extLst>
            </p:cNvPr>
            <p:cNvSpPr>
              <a:spLocks noChangeArrowheads="1"/>
            </p:cNvSpPr>
            <p:nvPr/>
          </p:nvSpPr>
          <p:spPr bwMode="auto">
            <a:xfrm>
              <a:off x="4608" y="3486"/>
              <a:ext cx="355"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考えて欲しい。</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7" name="Rectangle 248">
              <a:extLst>
                <a:ext uri="{FF2B5EF4-FFF2-40B4-BE49-F238E27FC236}">
                  <a16:creationId xmlns:a16="http://schemas.microsoft.com/office/drawing/2014/main" id="{7AEFB411-FD2D-49B2-9F3C-0B372C5733DC}"/>
                </a:ext>
              </a:extLst>
            </p:cNvPr>
            <p:cNvSpPr>
              <a:spLocks noChangeArrowheads="1"/>
            </p:cNvSpPr>
            <p:nvPr/>
          </p:nvSpPr>
          <p:spPr bwMode="auto">
            <a:xfrm>
              <a:off x="5111" y="3486"/>
              <a:ext cx="8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8" name="Rectangle 249">
              <a:extLst>
                <a:ext uri="{FF2B5EF4-FFF2-40B4-BE49-F238E27FC236}">
                  <a16:creationId xmlns:a16="http://schemas.microsoft.com/office/drawing/2014/main" id="{521F7091-504E-4EB3-B6D6-87EC5C65CA23}"/>
                </a:ext>
              </a:extLst>
            </p:cNvPr>
            <p:cNvSpPr>
              <a:spLocks noChangeArrowheads="1"/>
            </p:cNvSpPr>
            <p:nvPr/>
          </p:nvSpPr>
          <p:spPr bwMode="auto">
            <a:xfrm>
              <a:off x="215" y="3110"/>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Rectangle 250">
              <a:extLst>
                <a:ext uri="{FF2B5EF4-FFF2-40B4-BE49-F238E27FC236}">
                  <a16:creationId xmlns:a16="http://schemas.microsoft.com/office/drawing/2014/main" id="{B79CBD73-4D89-427B-AE0F-235A62075A62}"/>
                </a:ext>
              </a:extLst>
            </p:cNvPr>
            <p:cNvSpPr>
              <a:spLocks noChangeArrowheads="1"/>
            </p:cNvSpPr>
            <p:nvPr/>
          </p:nvSpPr>
          <p:spPr bwMode="auto">
            <a:xfrm>
              <a:off x="219" y="3110"/>
              <a:ext cx="74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Rectangle 251">
              <a:extLst>
                <a:ext uri="{FF2B5EF4-FFF2-40B4-BE49-F238E27FC236}">
                  <a16:creationId xmlns:a16="http://schemas.microsoft.com/office/drawing/2014/main" id="{8D7EBC52-AA8A-46CE-ABC4-0F933FB1D370}"/>
                </a:ext>
              </a:extLst>
            </p:cNvPr>
            <p:cNvSpPr>
              <a:spLocks noChangeArrowheads="1"/>
            </p:cNvSpPr>
            <p:nvPr/>
          </p:nvSpPr>
          <p:spPr bwMode="auto">
            <a:xfrm>
              <a:off x="964" y="3110"/>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Rectangle 252">
              <a:extLst>
                <a:ext uri="{FF2B5EF4-FFF2-40B4-BE49-F238E27FC236}">
                  <a16:creationId xmlns:a16="http://schemas.microsoft.com/office/drawing/2014/main" id="{2E0A5E8B-8E74-4137-862F-633DB1FD8614}"/>
                </a:ext>
              </a:extLst>
            </p:cNvPr>
            <p:cNvSpPr>
              <a:spLocks noChangeArrowheads="1"/>
            </p:cNvSpPr>
            <p:nvPr/>
          </p:nvSpPr>
          <p:spPr bwMode="auto">
            <a:xfrm>
              <a:off x="967" y="3110"/>
              <a:ext cx="166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Rectangle 253">
              <a:extLst>
                <a:ext uri="{FF2B5EF4-FFF2-40B4-BE49-F238E27FC236}">
                  <a16:creationId xmlns:a16="http://schemas.microsoft.com/office/drawing/2014/main" id="{D57D4147-75B1-46C1-8F93-10E485CB5E86}"/>
                </a:ext>
              </a:extLst>
            </p:cNvPr>
            <p:cNvSpPr>
              <a:spLocks noChangeArrowheads="1"/>
            </p:cNvSpPr>
            <p:nvPr/>
          </p:nvSpPr>
          <p:spPr bwMode="auto">
            <a:xfrm>
              <a:off x="2634" y="3110"/>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Rectangle 254">
              <a:extLst>
                <a:ext uri="{FF2B5EF4-FFF2-40B4-BE49-F238E27FC236}">
                  <a16:creationId xmlns:a16="http://schemas.microsoft.com/office/drawing/2014/main" id="{63D05418-5AAC-469A-8ACB-61CC780FE736}"/>
                </a:ext>
              </a:extLst>
            </p:cNvPr>
            <p:cNvSpPr>
              <a:spLocks noChangeArrowheads="1"/>
            </p:cNvSpPr>
            <p:nvPr/>
          </p:nvSpPr>
          <p:spPr bwMode="auto">
            <a:xfrm>
              <a:off x="2637" y="3110"/>
              <a:ext cx="91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Rectangle 255">
              <a:extLst>
                <a:ext uri="{FF2B5EF4-FFF2-40B4-BE49-F238E27FC236}">
                  <a16:creationId xmlns:a16="http://schemas.microsoft.com/office/drawing/2014/main" id="{0ABD1816-2E15-4A62-84B3-0BE5288929F9}"/>
                </a:ext>
              </a:extLst>
            </p:cNvPr>
            <p:cNvSpPr>
              <a:spLocks noChangeArrowheads="1"/>
            </p:cNvSpPr>
            <p:nvPr/>
          </p:nvSpPr>
          <p:spPr bwMode="auto">
            <a:xfrm>
              <a:off x="3553" y="3110"/>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Rectangle 256">
              <a:extLst>
                <a:ext uri="{FF2B5EF4-FFF2-40B4-BE49-F238E27FC236}">
                  <a16:creationId xmlns:a16="http://schemas.microsoft.com/office/drawing/2014/main" id="{C3FF60A9-BF6E-484C-AF8C-282A5F863AD6}"/>
                </a:ext>
              </a:extLst>
            </p:cNvPr>
            <p:cNvSpPr>
              <a:spLocks noChangeArrowheads="1"/>
            </p:cNvSpPr>
            <p:nvPr/>
          </p:nvSpPr>
          <p:spPr bwMode="auto">
            <a:xfrm>
              <a:off x="3556" y="3110"/>
              <a:ext cx="101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Rectangle 257">
              <a:extLst>
                <a:ext uri="{FF2B5EF4-FFF2-40B4-BE49-F238E27FC236}">
                  <a16:creationId xmlns:a16="http://schemas.microsoft.com/office/drawing/2014/main" id="{B475DCBF-01DC-43D7-84F1-8A5139BD25AB}"/>
                </a:ext>
              </a:extLst>
            </p:cNvPr>
            <p:cNvSpPr>
              <a:spLocks noChangeArrowheads="1"/>
            </p:cNvSpPr>
            <p:nvPr/>
          </p:nvSpPr>
          <p:spPr bwMode="auto">
            <a:xfrm>
              <a:off x="4570" y="3110"/>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Rectangle 258">
              <a:extLst>
                <a:ext uri="{FF2B5EF4-FFF2-40B4-BE49-F238E27FC236}">
                  <a16:creationId xmlns:a16="http://schemas.microsoft.com/office/drawing/2014/main" id="{559B9D3D-D1B3-4EF2-B752-C3D268EE7845}"/>
                </a:ext>
              </a:extLst>
            </p:cNvPr>
            <p:cNvSpPr>
              <a:spLocks noChangeArrowheads="1"/>
            </p:cNvSpPr>
            <p:nvPr/>
          </p:nvSpPr>
          <p:spPr bwMode="auto">
            <a:xfrm>
              <a:off x="4573" y="3110"/>
              <a:ext cx="86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Rectangle 259">
              <a:extLst>
                <a:ext uri="{FF2B5EF4-FFF2-40B4-BE49-F238E27FC236}">
                  <a16:creationId xmlns:a16="http://schemas.microsoft.com/office/drawing/2014/main" id="{BFD89807-CD2F-459F-81F9-8F9BB9165DCD}"/>
                </a:ext>
              </a:extLst>
            </p:cNvPr>
            <p:cNvSpPr>
              <a:spLocks noChangeArrowheads="1"/>
            </p:cNvSpPr>
            <p:nvPr/>
          </p:nvSpPr>
          <p:spPr bwMode="auto">
            <a:xfrm>
              <a:off x="5441" y="3110"/>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Rectangle 260">
              <a:extLst>
                <a:ext uri="{FF2B5EF4-FFF2-40B4-BE49-F238E27FC236}">
                  <a16:creationId xmlns:a16="http://schemas.microsoft.com/office/drawing/2014/main" id="{5D40860D-486C-4EC4-B87A-94F19546B7D2}"/>
                </a:ext>
              </a:extLst>
            </p:cNvPr>
            <p:cNvSpPr>
              <a:spLocks noChangeArrowheads="1"/>
            </p:cNvSpPr>
            <p:nvPr/>
          </p:nvSpPr>
          <p:spPr bwMode="auto">
            <a:xfrm>
              <a:off x="215" y="3113"/>
              <a:ext cx="4" cy="8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Rectangle 261">
              <a:extLst>
                <a:ext uri="{FF2B5EF4-FFF2-40B4-BE49-F238E27FC236}">
                  <a16:creationId xmlns:a16="http://schemas.microsoft.com/office/drawing/2014/main" id="{A758EDB8-CBF9-467E-8E41-64AF093CE999}"/>
                </a:ext>
              </a:extLst>
            </p:cNvPr>
            <p:cNvSpPr>
              <a:spLocks noChangeArrowheads="1"/>
            </p:cNvSpPr>
            <p:nvPr/>
          </p:nvSpPr>
          <p:spPr bwMode="auto">
            <a:xfrm>
              <a:off x="215" y="4011"/>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Rectangle 262">
              <a:extLst>
                <a:ext uri="{FF2B5EF4-FFF2-40B4-BE49-F238E27FC236}">
                  <a16:creationId xmlns:a16="http://schemas.microsoft.com/office/drawing/2014/main" id="{2A5C9AF3-6E5A-461A-9EE5-0AD12D17C1EE}"/>
                </a:ext>
              </a:extLst>
            </p:cNvPr>
            <p:cNvSpPr>
              <a:spLocks noChangeArrowheads="1"/>
            </p:cNvSpPr>
            <p:nvPr/>
          </p:nvSpPr>
          <p:spPr bwMode="auto">
            <a:xfrm>
              <a:off x="215" y="4011"/>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Rectangle 263">
              <a:extLst>
                <a:ext uri="{FF2B5EF4-FFF2-40B4-BE49-F238E27FC236}">
                  <a16:creationId xmlns:a16="http://schemas.microsoft.com/office/drawing/2014/main" id="{2764C1BB-8C11-4AD4-9988-4051532392E7}"/>
                </a:ext>
              </a:extLst>
            </p:cNvPr>
            <p:cNvSpPr>
              <a:spLocks noChangeArrowheads="1"/>
            </p:cNvSpPr>
            <p:nvPr/>
          </p:nvSpPr>
          <p:spPr bwMode="auto">
            <a:xfrm>
              <a:off x="219" y="4011"/>
              <a:ext cx="74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Rectangle 264">
              <a:extLst>
                <a:ext uri="{FF2B5EF4-FFF2-40B4-BE49-F238E27FC236}">
                  <a16:creationId xmlns:a16="http://schemas.microsoft.com/office/drawing/2014/main" id="{F26917A8-8254-4118-ABA1-7BD495C8C488}"/>
                </a:ext>
              </a:extLst>
            </p:cNvPr>
            <p:cNvSpPr>
              <a:spLocks noChangeArrowheads="1"/>
            </p:cNvSpPr>
            <p:nvPr/>
          </p:nvSpPr>
          <p:spPr bwMode="auto">
            <a:xfrm>
              <a:off x="964" y="3113"/>
              <a:ext cx="3" cy="8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Rectangle 265">
              <a:extLst>
                <a:ext uri="{FF2B5EF4-FFF2-40B4-BE49-F238E27FC236}">
                  <a16:creationId xmlns:a16="http://schemas.microsoft.com/office/drawing/2014/main" id="{D0E87881-0FF9-4DEF-99F0-227F84D4C26D}"/>
                </a:ext>
              </a:extLst>
            </p:cNvPr>
            <p:cNvSpPr>
              <a:spLocks noChangeArrowheads="1"/>
            </p:cNvSpPr>
            <p:nvPr/>
          </p:nvSpPr>
          <p:spPr bwMode="auto">
            <a:xfrm>
              <a:off x="964" y="4011"/>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Rectangle 266">
              <a:extLst>
                <a:ext uri="{FF2B5EF4-FFF2-40B4-BE49-F238E27FC236}">
                  <a16:creationId xmlns:a16="http://schemas.microsoft.com/office/drawing/2014/main" id="{59986F29-9C9F-420B-90D9-08789521B21F}"/>
                </a:ext>
              </a:extLst>
            </p:cNvPr>
            <p:cNvSpPr>
              <a:spLocks noChangeArrowheads="1"/>
            </p:cNvSpPr>
            <p:nvPr/>
          </p:nvSpPr>
          <p:spPr bwMode="auto">
            <a:xfrm>
              <a:off x="967" y="4011"/>
              <a:ext cx="166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Rectangle 267">
              <a:extLst>
                <a:ext uri="{FF2B5EF4-FFF2-40B4-BE49-F238E27FC236}">
                  <a16:creationId xmlns:a16="http://schemas.microsoft.com/office/drawing/2014/main" id="{85DC7A5C-6040-4808-9CAC-D2C6FE0DB5AE}"/>
                </a:ext>
              </a:extLst>
            </p:cNvPr>
            <p:cNvSpPr>
              <a:spLocks noChangeArrowheads="1"/>
            </p:cNvSpPr>
            <p:nvPr/>
          </p:nvSpPr>
          <p:spPr bwMode="auto">
            <a:xfrm>
              <a:off x="2634" y="3113"/>
              <a:ext cx="3" cy="8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Rectangle 268">
              <a:extLst>
                <a:ext uri="{FF2B5EF4-FFF2-40B4-BE49-F238E27FC236}">
                  <a16:creationId xmlns:a16="http://schemas.microsoft.com/office/drawing/2014/main" id="{8C68A16F-1638-42B7-AE8D-2423BEBB7222}"/>
                </a:ext>
              </a:extLst>
            </p:cNvPr>
            <p:cNvSpPr>
              <a:spLocks noChangeArrowheads="1"/>
            </p:cNvSpPr>
            <p:nvPr/>
          </p:nvSpPr>
          <p:spPr bwMode="auto">
            <a:xfrm>
              <a:off x="2634" y="4011"/>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Rectangle 269">
              <a:extLst>
                <a:ext uri="{FF2B5EF4-FFF2-40B4-BE49-F238E27FC236}">
                  <a16:creationId xmlns:a16="http://schemas.microsoft.com/office/drawing/2014/main" id="{F3F22227-44D3-45E1-A184-F78F40A390C5}"/>
                </a:ext>
              </a:extLst>
            </p:cNvPr>
            <p:cNvSpPr>
              <a:spLocks noChangeArrowheads="1"/>
            </p:cNvSpPr>
            <p:nvPr/>
          </p:nvSpPr>
          <p:spPr bwMode="auto">
            <a:xfrm>
              <a:off x="2637" y="4011"/>
              <a:ext cx="916"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Rectangle 270">
              <a:extLst>
                <a:ext uri="{FF2B5EF4-FFF2-40B4-BE49-F238E27FC236}">
                  <a16:creationId xmlns:a16="http://schemas.microsoft.com/office/drawing/2014/main" id="{C118DA82-6B3E-4D42-9D86-97A6C865A0E8}"/>
                </a:ext>
              </a:extLst>
            </p:cNvPr>
            <p:cNvSpPr>
              <a:spLocks noChangeArrowheads="1"/>
            </p:cNvSpPr>
            <p:nvPr/>
          </p:nvSpPr>
          <p:spPr bwMode="auto">
            <a:xfrm>
              <a:off x="3553" y="3113"/>
              <a:ext cx="3" cy="8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Rectangle 271">
              <a:extLst>
                <a:ext uri="{FF2B5EF4-FFF2-40B4-BE49-F238E27FC236}">
                  <a16:creationId xmlns:a16="http://schemas.microsoft.com/office/drawing/2014/main" id="{38FF90BD-2415-40EE-8BDE-37BE5D3EE964}"/>
                </a:ext>
              </a:extLst>
            </p:cNvPr>
            <p:cNvSpPr>
              <a:spLocks noChangeArrowheads="1"/>
            </p:cNvSpPr>
            <p:nvPr/>
          </p:nvSpPr>
          <p:spPr bwMode="auto">
            <a:xfrm>
              <a:off x="3553" y="4011"/>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Rectangle 272">
              <a:extLst>
                <a:ext uri="{FF2B5EF4-FFF2-40B4-BE49-F238E27FC236}">
                  <a16:creationId xmlns:a16="http://schemas.microsoft.com/office/drawing/2014/main" id="{CFE5F98C-31CC-4CB2-9384-DA5890DC7BD3}"/>
                </a:ext>
              </a:extLst>
            </p:cNvPr>
            <p:cNvSpPr>
              <a:spLocks noChangeArrowheads="1"/>
            </p:cNvSpPr>
            <p:nvPr/>
          </p:nvSpPr>
          <p:spPr bwMode="auto">
            <a:xfrm>
              <a:off x="3556" y="4011"/>
              <a:ext cx="101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Rectangle 273">
              <a:extLst>
                <a:ext uri="{FF2B5EF4-FFF2-40B4-BE49-F238E27FC236}">
                  <a16:creationId xmlns:a16="http://schemas.microsoft.com/office/drawing/2014/main" id="{9EE6CDAB-15FA-4917-BD27-4EBE0BB0D419}"/>
                </a:ext>
              </a:extLst>
            </p:cNvPr>
            <p:cNvSpPr>
              <a:spLocks noChangeArrowheads="1"/>
            </p:cNvSpPr>
            <p:nvPr/>
          </p:nvSpPr>
          <p:spPr bwMode="auto">
            <a:xfrm>
              <a:off x="4570" y="3113"/>
              <a:ext cx="3" cy="8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Rectangle 274">
              <a:extLst>
                <a:ext uri="{FF2B5EF4-FFF2-40B4-BE49-F238E27FC236}">
                  <a16:creationId xmlns:a16="http://schemas.microsoft.com/office/drawing/2014/main" id="{104A1EF9-1488-4410-A227-1F9AE0452202}"/>
                </a:ext>
              </a:extLst>
            </p:cNvPr>
            <p:cNvSpPr>
              <a:spLocks noChangeArrowheads="1"/>
            </p:cNvSpPr>
            <p:nvPr/>
          </p:nvSpPr>
          <p:spPr bwMode="auto">
            <a:xfrm>
              <a:off x="4570" y="4011"/>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Rectangle 275">
              <a:extLst>
                <a:ext uri="{FF2B5EF4-FFF2-40B4-BE49-F238E27FC236}">
                  <a16:creationId xmlns:a16="http://schemas.microsoft.com/office/drawing/2014/main" id="{0E88A3CE-9251-4D9A-B2C0-AC4605AC3DF8}"/>
                </a:ext>
              </a:extLst>
            </p:cNvPr>
            <p:cNvSpPr>
              <a:spLocks noChangeArrowheads="1"/>
            </p:cNvSpPr>
            <p:nvPr/>
          </p:nvSpPr>
          <p:spPr bwMode="auto">
            <a:xfrm>
              <a:off x="4573" y="4011"/>
              <a:ext cx="86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Rectangle 276">
              <a:extLst>
                <a:ext uri="{FF2B5EF4-FFF2-40B4-BE49-F238E27FC236}">
                  <a16:creationId xmlns:a16="http://schemas.microsoft.com/office/drawing/2014/main" id="{8870F39A-6627-4DD4-A983-F1615F7AD2E2}"/>
                </a:ext>
              </a:extLst>
            </p:cNvPr>
            <p:cNvSpPr>
              <a:spLocks noChangeArrowheads="1"/>
            </p:cNvSpPr>
            <p:nvPr/>
          </p:nvSpPr>
          <p:spPr bwMode="auto">
            <a:xfrm>
              <a:off x="5441" y="3113"/>
              <a:ext cx="3" cy="8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Rectangle 277">
              <a:extLst>
                <a:ext uri="{FF2B5EF4-FFF2-40B4-BE49-F238E27FC236}">
                  <a16:creationId xmlns:a16="http://schemas.microsoft.com/office/drawing/2014/main" id="{3A3BE932-A8F8-4F5D-ABB9-0AE39F1EBE14}"/>
                </a:ext>
              </a:extLst>
            </p:cNvPr>
            <p:cNvSpPr>
              <a:spLocks noChangeArrowheads="1"/>
            </p:cNvSpPr>
            <p:nvPr/>
          </p:nvSpPr>
          <p:spPr bwMode="auto">
            <a:xfrm>
              <a:off x="5441" y="4011"/>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Rectangle 278">
              <a:extLst>
                <a:ext uri="{FF2B5EF4-FFF2-40B4-BE49-F238E27FC236}">
                  <a16:creationId xmlns:a16="http://schemas.microsoft.com/office/drawing/2014/main" id="{38F26951-8218-4D5D-8BB6-6B71345CBEE8}"/>
                </a:ext>
              </a:extLst>
            </p:cNvPr>
            <p:cNvSpPr>
              <a:spLocks noChangeArrowheads="1"/>
            </p:cNvSpPr>
            <p:nvPr/>
          </p:nvSpPr>
          <p:spPr bwMode="auto">
            <a:xfrm>
              <a:off x="5441" y="4011"/>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3351" name="Picture 279">
              <a:extLst>
                <a:ext uri="{FF2B5EF4-FFF2-40B4-BE49-F238E27FC236}">
                  <a16:creationId xmlns:a16="http://schemas.microsoft.com/office/drawing/2014/main" id="{0ADA8E8C-3130-4AEF-92BE-F51EE60B2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 y="878"/>
              <a:ext cx="65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2" name="Picture 280">
              <a:extLst>
                <a:ext uri="{FF2B5EF4-FFF2-40B4-BE49-F238E27FC236}">
                  <a16:creationId xmlns:a16="http://schemas.microsoft.com/office/drawing/2014/main" id="{FA76DCDB-0ADF-4D47-ACC2-9D399A5045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 y="2108"/>
              <a:ext cx="641"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3" name="Picture 281">
              <a:extLst>
                <a:ext uri="{FF2B5EF4-FFF2-40B4-BE49-F238E27FC236}">
                  <a16:creationId xmlns:a16="http://schemas.microsoft.com/office/drawing/2014/main" id="{B5A601FB-8F28-482B-B32D-C7A3D81E12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 y="3156"/>
              <a:ext cx="65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274165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1" name="タイトル 1">
            <a:extLst>
              <a:ext uri="{FF2B5EF4-FFF2-40B4-BE49-F238E27FC236}">
                <a16:creationId xmlns:a16="http://schemas.microsoft.com/office/drawing/2014/main" id="{782EF57F-FD7C-4271-8AA1-57A7939A9F4C}"/>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2400" dirty="0">
                <a:solidFill>
                  <a:prstClr val="black"/>
                </a:solidFill>
                <a:latin typeface="Meiryo UI" panose="020B0604030504040204" pitchFamily="50" charset="-128"/>
                <a:ea typeface="Meiryo UI" panose="020B0604030504040204" pitchFamily="50" charset="-128"/>
              </a:rPr>
              <a:t>３</a:t>
            </a: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）医療との連携の重要性</a:t>
            </a:r>
            <a:endParaRPr kumimoji="1" lang="zh-TW"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8"/>
            <a:ext cx="7886700" cy="5592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コンテンツ プレースホルダー 2">
            <a:extLst>
              <a:ext uri="{FF2B5EF4-FFF2-40B4-BE49-F238E27FC236}">
                <a16:creationId xmlns:a16="http://schemas.microsoft.com/office/drawing/2014/main" id="{D8063531-8322-4427-803F-0528A29F94E6}"/>
              </a:ext>
            </a:extLst>
          </p:cNvPr>
          <p:cNvSpPr txBox="1">
            <a:spLocks/>
          </p:cNvSpPr>
          <p:nvPr/>
        </p:nvSpPr>
        <p:spPr>
          <a:xfrm>
            <a:off x="628650" y="1128888"/>
            <a:ext cx="7994355" cy="5537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医療との連携を進めるに当たり、活用できる代表的な窓口と主な役割については下記の通りです。</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＜精神科につながる代表的な窓口と主な役割＞</a:t>
            </a:r>
            <a:endParaRPr lang="en-US" altLang="ja-JP" sz="1400" dirty="0">
              <a:latin typeface="Meiryo UI" panose="020B0604030504040204" pitchFamily="50" charset="-128"/>
              <a:ea typeface="Meiryo UI" panose="020B0604030504040204" pitchFamily="50" charset="-128"/>
            </a:endParaRPr>
          </a:p>
          <a:p>
            <a:pPr marL="324000" lvl="1" indent="0" defTabSz="457200">
              <a:buNone/>
            </a:pP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p:txBody>
      </p:sp>
      <p:sp>
        <p:nvSpPr>
          <p:cNvPr id="18" name="四角形: 角を丸くする 17">
            <a:extLst>
              <a:ext uri="{FF2B5EF4-FFF2-40B4-BE49-F238E27FC236}">
                <a16:creationId xmlns:a16="http://schemas.microsoft.com/office/drawing/2014/main" id="{263DC5FC-3E3B-4F3D-BB2E-57E6181B7131}"/>
              </a:ext>
            </a:extLst>
          </p:cNvPr>
          <p:cNvSpPr/>
          <p:nvPr/>
        </p:nvSpPr>
        <p:spPr>
          <a:xfrm>
            <a:off x="628650" y="1872104"/>
            <a:ext cx="1649279" cy="720000"/>
          </a:xfrm>
          <a:prstGeom prst="roundRect">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dirty="0">
                <a:solidFill>
                  <a:srgbClr val="000000"/>
                </a:solidFill>
                <a:latin typeface="Meiryo UI" panose="020B0604030504040204" pitchFamily="50" charset="-128"/>
                <a:ea typeface="Meiryo UI" panose="020B0604030504040204" pitchFamily="50" charset="-128"/>
              </a:rPr>
              <a:t>精神科医療機関の医療相談室</a:t>
            </a:r>
          </a:p>
        </p:txBody>
      </p:sp>
      <p:sp>
        <p:nvSpPr>
          <p:cNvPr id="19" name="四角形: 角を丸くする 18">
            <a:extLst>
              <a:ext uri="{FF2B5EF4-FFF2-40B4-BE49-F238E27FC236}">
                <a16:creationId xmlns:a16="http://schemas.microsoft.com/office/drawing/2014/main" id="{2A4660E7-F7C6-438D-AFD6-20C5DB38AFEA}"/>
              </a:ext>
            </a:extLst>
          </p:cNvPr>
          <p:cNvSpPr/>
          <p:nvPr/>
        </p:nvSpPr>
        <p:spPr>
          <a:xfrm>
            <a:off x="628650" y="2710226"/>
            <a:ext cx="1649279" cy="720000"/>
          </a:xfrm>
          <a:prstGeom prst="roundRect">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dirty="0">
                <a:solidFill>
                  <a:srgbClr val="000000"/>
                </a:solidFill>
                <a:latin typeface="Meiryo UI" panose="020B0604030504040204" pitchFamily="50" charset="-128"/>
                <a:ea typeface="Meiryo UI" panose="020B0604030504040204" pitchFamily="50" charset="-128"/>
              </a:rPr>
              <a:t>保健所の精神保健福祉担当</a:t>
            </a:r>
            <a:endParaRPr kumimoji="1" lang="ja-JP" altLang="en-US" sz="1300" dirty="0">
              <a:solidFill>
                <a:schemeClr val="tx1"/>
              </a:solidFill>
              <a:latin typeface="Meiryo UI" panose="020B0604030504040204" pitchFamily="50" charset="-128"/>
              <a:ea typeface="Meiryo UI" panose="020B0604030504040204" pitchFamily="50" charset="-128"/>
            </a:endParaRPr>
          </a:p>
        </p:txBody>
      </p:sp>
      <p:sp>
        <p:nvSpPr>
          <p:cNvPr id="20" name="四角形: 角を丸くする 19">
            <a:extLst>
              <a:ext uri="{FF2B5EF4-FFF2-40B4-BE49-F238E27FC236}">
                <a16:creationId xmlns:a16="http://schemas.microsoft.com/office/drawing/2014/main" id="{9721415C-3E57-48A1-859A-09BAC420FD75}"/>
              </a:ext>
            </a:extLst>
          </p:cNvPr>
          <p:cNvSpPr/>
          <p:nvPr/>
        </p:nvSpPr>
        <p:spPr>
          <a:xfrm>
            <a:off x="628650" y="3548348"/>
            <a:ext cx="1649279" cy="720000"/>
          </a:xfrm>
          <a:prstGeom prst="roundRect">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dirty="0">
                <a:solidFill>
                  <a:srgbClr val="000000"/>
                </a:solidFill>
                <a:latin typeface="Meiryo UI" panose="020B0604030504040204" pitchFamily="50" charset="-128"/>
                <a:ea typeface="Meiryo UI" panose="020B0604030504040204" pitchFamily="50" charset="-128"/>
              </a:rPr>
              <a:t>市区町村の精神保健福祉担当・基幹相談支援センター</a:t>
            </a:r>
            <a:endParaRPr kumimoji="1" lang="ja-JP" altLang="en-US" sz="1300" dirty="0">
              <a:solidFill>
                <a:schemeClr val="tx1"/>
              </a:solidFill>
              <a:latin typeface="Meiryo UI" panose="020B0604030504040204" pitchFamily="50" charset="-128"/>
              <a:ea typeface="Meiryo UI" panose="020B0604030504040204" pitchFamily="50" charset="-128"/>
            </a:endParaRPr>
          </a:p>
        </p:txBody>
      </p:sp>
      <p:sp>
        <p:nvSpPr>
          <p:cNvPr id="21" name="四角形: 角を丸くする 20">
            <a:extLst>
              <a:ext uri="{FF2B5EF4-FFF2-40B4-BE49-F238E27FC236}">
                <a16:creationId xmlns:a16="http://schemas.microsoft.com/office/drawing/2014/main" id="{DCAF63DE-6C0C-48E9-B6D4-ED083B7D920E}"/>
              </a:ext>
            </a:extLst>
          </p:cNvPr>
          <p:cNvSpPr/>
          <p:nvPr/>
        </p:nvSpPr>
        <p:spPr>
          <a:xfrm>
            <a:off x="628650" y="4386470"/>
            <a:ext cx="1649279" cy="720000"/>
          </a:xfrm>
          <a:prstGeom prst="roundRect">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dirty="0">
                <a:solidFill>
                  <a:srgbClr val="000000"/>
                </a:solidFill>
                <a:latin typeface="Meiryo UI" panose="020B0604030504040204" pitchFamily="50" charset="-128"/>
                <a:ea typeface="Meiryo UI" panose="020B0604030504040204" pitchFamily="50" charset="-128"/>
              </a:rPr>
              <a:t>地域活動支援</a:t>
            </a:r>
            <a:endParaRPr lang="en-US" altLang="ja-JP" sz="1300" dirty="0">
              <a:solidFill>
                <a:srgbClr val="000000"/>
              </a:solidFill>
              <a:latin typeface="Meiryo UI" panose="020B0604030504040204" pitchFamily="50" charset="-128"/>
              <a:ea typeface="Meiryo UI" panose="020B0604030504040204" pitchFamily="50" charset="-128"/>
            </a:endParaRPr>
          </a:p>
          <a:p>
            <a:pPr algn="ctr"/>
            <a:r>
              <a:rPr lang="ja-JP" altLang="en-US" sz="1300" dirty="0">
                <a:solidFill>
                  <a:srgbClr val="000000"/>
                </a:solidFill>
                <a:latin typeface="Meiryo UI" panose="020B0604030504040204" pitchFamily="50" charset="-128"/>
                <a:ea typeface="Meiryo UI" panose="020B0604030504040204" pitchFamily="50" charset="-128"/>
              </a:rPr>
              <a:t>センター</a:t>
            </a:r>
            <a:endParaRPr kumimoji="1" lang="ja-JP" altLang="en-US" sz="1300" dirty="0">
              <a:solidFill>
                <a:schemeClr val="tx1"/>
              </a:solidFill>
              <a:latin typeface="Meiryo UI" panose="020B0604030504040204" pitchFamily="50" charset="-128"/>
              <a:ea typeface="Meiryo UI" panose="020B0604030504040204" pitchFamily="50" charset="-128"/>
            </a:endParaRPr>
          </a:p>
        </p:txBody>
      </p:sp>
      <p:sp>
        <p:nvSpPr>
          <p:cNvPr id="29" name="四角形: 角を丸くする 28">
            <a:extLst>
              <a:ext uri="{FF2B5EF4-FFF2-40B4-BE49-F238E27FC236}">
                <a16:creationId xmlns:a16="http://schemas.microsoft.com/office/drawing/2014/main" id="{25103870-C71D-458B-8BDA-8AB5359735CF}"/>
              </a:ext>
            </a:extLst>
          </p:cNvPr>
          <p:cNvSpPr/>
          <p:nvPr/>
        </p:nvSpPr>
        <p:spPr>
          <a:xfrm>
            <a:off x="2400405" y="1872104"/>
            <a:ext cx="6205527" cy="72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300" dirty="0">
                <a:solidFill>
                  <a:srgbClr val="000000"/>
                </a:solidFill>
                <a:latin typeface="Meiryo UI" panose="020B0604030504040204" pitchFamily="50" charset="-128"/>
                <a:ea typeface="Meiryo UI" panose="020B0604030504040204" pitchFamily="50" charset="-128"/>
              </a:rPr>
              <a:t>「どのようなサービスがあるかわからない」「どこに相談すれば良いかわからない」など、わからないことがある時に活用してほしい、</a:t>
            </a:r>
            <a:r>
              <a:rPr lang="ja-JP" altLang="en-US" sz="1300" dirty="0">
                <a:solidFill>
                  <a:schemeClr val="tx1"/>
                </a:solidFill>
                <a:latin typeface="Meiryo UI" panose="020B0604030504040204" pitchFamily="50" charset="-128"/>
                <a:ea typeface="Meiryo UI" panose="020B0604030504040204" pitchFamily="50" charset="-128"/>
              </a:rPr>
              <a:t>身近な相談窓口。特に、かかりつけの医療機関が</a:t>
            </a:r>
            <a:r>
              <a:rPr lang="ja-JP" altLang="en-US" sz="1300" dirty="0">
                <a:solidFill>
                  <a:srgbClr val="000000"/>
                </a:solidFill>
                <a:latin typeface="Meiryo UI" panose="020B0604030504040204" pitchFamily="50" charset="-128"/>
                <a:ea typeface="Meiryo UI" panose="020B0604030504040204" pitchFamily="50" charset="-128"/>
              </a:rPr>
              <a:t>あれば、まず第一に相談する。</a:t>
            </a:r>
          </a:p>
        </p:txBody>
      </p:sp>
      <p:sp>
        <p:nvSpPr>
          <p:cNvPr id="30" name="四角形: 角を丸くする 29">
            <a:extLst>
              <a:ext uri="{FF2B5EF4-FFF2-40B4-BE49-F238E27FC236}">
                <a16:creationId xmlns:a16="http://schemas.microsoft.com/office/drawing/2014/main" id="{CC458D87-5498-457E-BE9E-FC91CEE9B3CD}"/>
              </a:ext>
            </a:extLst>
          </p:cNvPr>
          <p:cNvSpPr/>
          <p:nvPr/>
        </p:nvSpPr>
        <p:spPr>
          <a:xfrm>
            <a:off x="2400405" y="2710226"/>
            <a:ext cx="6205528" cy="72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300" dirty="0">
                <a:solidFill>
                  <a:srgbClr val="000000"/>
                </a:solidFill>
                <a:latin typeface="Meiryo UI" panose="020B0604030504040204" pitchFamily="50" charset="-128"/>
                <a:ea typeface="Meiryo UI" panose="020B0604030504040204" pitchFamily="50" charset="-128"/>
              </a:rPr>
              <a:t>精神科の保健・医療・福祉に関する総合的・専門的・広域的な相談窓口。医療機関に未受診のケースや家族相談などにも対応。都道府県ごとで設置状況や名称が異なる。</a:t>
            </a:r>
            <a:endParaRPr lang="en-US" altLang="ja-JP" sz="1300" dirty="0">
              <a:solidFill>
                <a:srgbClr val="000000"/>
              </a:solidFill>
              <a:latin typeface="Meiryo UI" panose="020B0604030504040204" pitchFamily="50" charset="-128"/>
              <a:ea typeface="Meiryo UI" panose="020B0604030504040204" pitchFamily="50" charset="-128"/>
            </a:endParaRPr>
          </a:p>
        </p:txBody>
      </p:sp>
      <p:sp>
        <p:nvSpPr>
          <p:cNvPr id="31" name="四角形: 角を丸くする 30">
            <a:extLst>
              <a:ext uri="{FF2B5EF4-FFF2-40B4-BE49-F238E27FC236}">
                <a16:creationId xmlns:a16="http://schemas.microsoft.com/office/drawing/2014/main" id="{9A99928D-02D7-428A-8693-2C10A7A87CC6}"/>
              </a:ext>
            </a:extLst>
          </p:cNvPr>
          <p:cNvSpPr/>
          <p:nvPr/>
        </p:nvSpPr>
        <p:spPr>
          <a:xfrm>
            <a:off x="2400405" y="3548348"/>
            <a:ext cx="6205528" cy="72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300" dirty="0">
                <a:solidFill>
                  <a:srgbClr val="000000"/>
                </a:solidFill>
                <a:latin typeface="Meiryo UI" panose="020B0604030504040204" pitchFamily="50" charset="-128"/>
                <a:ea typeface="Meiryo UI" panose="020B0604030504040204" pitchFamily="50" charset="-128"/>
              </a:rPr>
              <a:t>障害福祉サービスを中心とした各種サービスや各種制度の内容や利用方法、申請などについての相談窓口。</a:t>
            </a:r>
            <a:endParaRPr lang="en-US" altLang="ja-JP" sz="1300" dirty="0">
              <a:solidFill>
                <a:srgbClr val="000000"/>
              </a:solidFill>
              <a:latin typeface="Meiryo UI" panose="020B0604030504040204" pitchFamily="50" charset="-128"/>
              <a:ea typeface="Meiryo UI" panose="020B0604030504040204" pitchFamily="50" charset="-128"/>
            </a:endParaRPr>
          </a:p>
        </p:txBody>
      </p:sp>
      <p:sp>
        <p:nvSpPr>
          <p:cNvPr id="32" name="四角形: 角を丸くする 31">
            <a:extLst>
              <a:ext uri="{FF2B5EF4-FFF2-40B4-BE49-F238E27FC236}">
                <a16:creationId xmlns:a16="http://schemas.microsoft.com/office/drawing/2014/main" id="{FA5E5F12-6713-4ABB-9190-45F7204E54A9}"/>
              </a:ext>
            </a:extLst>
          </p:cNvPr>
          <p:cNvSpPr/>
          <p:nvPr/>
        </p:nvSpPr>
        <p:spPr>
          <a:xfrm>
            <a:off x="2400405" y="4386470"/>
            <a:ext cx="6205528" cy="72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300" dirty="0">
                <a:solidFill>
                  <a:srgbClr val="000000"/>
                </a:solidFill>
                <a:latin typeface="Meiryo UI" panose="020B0604030504040204" pitchFamily="50" charset="-128"/>
                <a:ea typeface="Meiryo UI" panose="020B0604030504040204" pitchFamily="50" charset="-128"/>
              </a:rPr>
              <a:t>障害者と家族が安心して地域生活を送れるよう、疾患のことや生活上の困りごとなど、　　身近なさまざまな課題の相談・支援にあたる相談窓口。</a:t>
            </a:r>
            <a:endParaRPr lang="en-US" altLang="ja-JP" sz="1300" dirty="0">
              <a:solidFill>
                <a:srgbClr val="000000"/>
              </a:solidFill>
              <a:latin typeface="Meiryo UI" panose="020B0604030504040204" pitchFamily="50" charset="-128"/>
              <a:ea typeface="Meiryo UI" panose="020B0604030504040204" pitchFamily="50" charset="-128"/>
            </a:endParaRPr>
          </a:p>
        </p:txBody>
      </p:sp>
      <p:sp>
        <p:nvSpPr>
          <p:cNvPr id="33" name="四角形: 角を丸くする 32">
            <a:extLst>
              <a:ext uri="{FF2B5EF4-FFF2-40B4-BE49-F238E27FC236}">
                <a16:creationId xmlns:a16="http://schemas.microsoft.com/office/drawing/2014/main" id="{65670CF6-6B4C-4272-B684-743F7AA2CF7D}"/>
              </a:ext>
            </a:extLst>
          </p:cNvPr>
          <p:cNvSpPr/>
          <p:nvPr/>
        </p:nvSpPr>
        <p:spPr>
          <a:xfrm>
            <a:off x="628650" y="5224592"/>
            <a:ext cx="1649279" cy="720000"/>
          </a:xfrm>
          <a:prstGeom prst="roundRect">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dirty="0">
                <a:solidFill>
                  <a:srgbClr val="000000"/>
                </a:solidFill>
                <a:latin typeface="Meiryo UI" panose="020B0604030504040204" pitchFamily="50" charset="-128"/>
                <a:ea typeface="Meiryo UI" panose="020B0604030504040204" pitchFamily="50" charset="-128"/>
              </a:rPr>
              <a:t>その他</a:t>
            </a:r>
            <a:endParaRPr kumimoji="1" lang="ja-JP" altLang="en-US" sz="1300" dirty="0">
              <a:solidFill>
                <a:schemeClr val="tx1"/>
              </a:solidFill>
              <a:latin typeface="Meiryo UI" panose="020B0604030504040204" pitchFamily="50" charset="-128"/>
              <a:ea typeface="Meiryo UI" panose="020B0604030504040204" pitchFamily="50" charset="-128"/>
            </a:endParaRPr>
          </a:p>
        </p:txBody>
      </p:sp>
      <p:sp>
        <p:nvSpPr>
          <p:cNvPr id="34" name="四角形: 角を丸くする 33">
            <a:extLst>
              <a:ext uri="{FF2B5EF4-FFF2-40B4-BE49-F238E27FC236}">
                <a16:creationId xmlns:a16="http://schemas.microsoft.com/office/drawing/2014/main" id="{FD268A65-7928-472D-AB2F-C2A9B0028178}"/>
              </a:ext>
            </a:extLst>
          </p:cNvPr>
          <p:cNvSpPr/>
          <p:nvPr/>
        </p:nvSpPr>
        <p:spPr>
          <a:xfrm>
            <a:off x="2400405" y="5224592"/>
            <a:ext cx="6205528" cy="720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300" dirty="0">
                <a:solidFill>
                  <a:srgbClr val="000000"/>
                </a:solidFill>
                <a:latin typeface="Meiryo UI" panose="020B0604030504040204" pitchFamily="50" charset="-128"/>
                <a:ea typeface="Meiryo UI" panose="020B0604030504040204" pitchFamily="50" charset="-128"/>
              </a:rPr>
              <a:t>都道府県精神保健</a:t>
            </a:r>
            <a:r>
              <a:rPr lang="ja-JP" altLang="en-US" sz="1300">
                <a:solidFill>
                  <a:srgbClr val="000000"/>
                </a:solidFill>
                <a:latin typeface="Meiryo UI" panose="020B0604030504040204" pitchFamily="50" charset="-128"/>
                <a:ea typeface="Meiryo UI" panose="020B0604030504040204" pitchFamily="50" charset="-128"/>
              </a:rPr>
              <a:t>福祉センター（複雑</a:t>
            </a:r>
            <a:r>
              <a:rPr lang="ja-JP" altLang="en-US" sz="1300" dirty="0">
                <a:solidFill>
                  <a:srgbClr val="000000"/>
                </a:solidFill>
                <a:latin typeface="Meiryo UI" panose="020B0604030504040204" pitchFamily="50" charset="-128"/>
                <a:ea typeface="Meiryo UI" panose="020B0604030504040204" pitchFamily="50" charset="-128"/>
              </a:rPr>
              <a:t>困難な相談）、障害者就業・生活支援センター</a:t>
            </a:r>
            <a:r>
              <a:rPr lang="ja-JP" altLang="en-US" sz="1300">
                <a:solidFill>
                  <a:srgbClr val="000000"/>
                </a:solidFill>
                <a:latin typeface="Meiryo UI" panose="020B0604030504040204" pitchFamily="50" charset="-128"/>
                <a:ea typeface="Meiryo UI" panose="020B0604030504040204" pitchFamily="50" charset="-128"/>
              </a:rPr>
              <a:t>、ハローワーク（就労</a:t>
            </a:r>
            <a:r>
              <a:rPr lang="ja-JP" altLang="en-US" sz="1300" dirty="0">
                <a:solidFill>
                  <a:srgbClr val="000000"/>
                </a:solidFill>
                <a:latin typeface="Meiryo UI" panose="020B0604030504040204" pitchFamily="50" charset="-128"/>
                <a:ea typeface="Meiryo UI" panose="020B0604030504040204" pitchFamily="50" charset="-128"/>
              </a:rPr>
              <a:t>）など</a:t>
            </a:r>
            <a:endParaRPr lang="en-US" altLang="ja-JP" sz="1300" dirty="0">
              <a:solidFill>
                <a:srgbClr val="00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726095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DA2957-D8DF-433F-96C1-785BB98D1D0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1" name="タイトル 1">
            <a:extLst>
              <a:ext uri="{FF2B5EF4-FFF2-40B4-BE49-F238E27FC236}">
                <a16:creationId xmlns:a16="http://schemas.microsoft.com/office/drawing/2014/main" id="{782EF57F-FD7C-4271-8AA1-57A7939A9F4C}"/>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ja-JP" altLang="en-US" sz="2400" dirty="0">
                <a:solidFill>
                  <a:prstClr val="black"/>
                </a:solidFill>
                <a:latin typeface="Meiryo UI" panose="020B0604030504040204" pitchFamily="50" charset="-128"/>
                <a:ea typeface="Meiryo UI" panose="020B0604030504040204" pitchFamily="50" charset="-128"/>
              </a:rPr>
              <a:t>４</a:t>
            </a: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）まとめ</a:t>
            </a:r>
            <a:endParaRPr kumimoji="1" lang="zh-TW"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8"/>
            <a:ext cx="7886700" cy="5592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コンテンツ プレースホルダー 2">
            <a:extLst>
              <a:ext uri="{FF2B5EF4-FFF2-40B4-BE49-F238E27FC236}">
                <a16:creationId xmlns:a16="http://schemas.microsoft.com/office/drawing/2014/main" id="{D8063531-8322-4427-803F-0528A29F94E6}"/>
              </a:ext>
            </a:extLst>
          </p:cNvPr>
          <p:cNvSpPr txBox="1">
            <a:spLocks/>
          </p:cNvSpPr>
          <p:nvPr/>
        </p:nvSpPr>
        <p:spPr>
          <a:xfrm>
            <a:off x="628650" y="1128888"/>
            <a:ext cx="7994355" cy="55372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lang="ja-JP" altLang="en-US" sz="1400" dirty="0">
                <a:latin typeface="Meiryo UI" panose="020B0604030504040204" pitchFamily="50" charset="-128"/>
                <a:ea typeface="Meiryo UI" panose="020B0604030504040204" pitchFamily="50" charset="-128"/>
              </a:rPr>
              <a:t>精神障害者の高齢化が進んでおり、入院患者でその傾向がより顕著です。関係者は精神障害者の高齢化に関連する諸課題に迅速に向き合う必要があります。</a:t>
            </a:r>
            <a:endParaRPr lang="en-US" altLang="ja-JP" sz="1400" dirty="0">
              <a:latin typeface="Meiryo UI" panose="020B0604030504040204" pitchFamily="50" charset="-128"/>
              <a:ea typeface="Meiryo UI" panose="020B0604030504040204" pitchFamily="50" charset="-128"/>
            </a:endParaRPr>
          </a:p>
          <a:p>
            <a:pPr>
              <a:defRPr/>
            </a:pPr>
            <a:r>
              <a:rPr lang="ja-JP" altLang="en-US" sz="1400" dirty="0">
                <a:latin typeface="Meiryo UI" panose="020B0604030504040204" pitchFamily="50" charset="-128"/>
                <a:ea typeface="Meiryo UI" panose="020B0604030504040204" pitchFamily="50" charset="-128"/>
              </a:rPr>
              <a:t>自立生活援助について、現状では主な利用者として統合失調症と気分障害が想定されます。</a:t>
            </a:r>
            <a:endParaRPr lang="en-US" altLang="ja-JP" sz="1400" dirty="0">
              <a:latin typeface="Meiryo UI" panose="020B0604030504040204" pitchFamily="50" charset="-128"/>
              <a:ea typeface="Meiryo UI" panose="020B0604030504040204" pitchFamily="50" charset="-128"/>
            </a:endParaRPr>
          </a:p>
          <a:p>
            <a:pPr>
              <a:defRPr/>
            </a:pPr>
            <a:r>
              <a:rPr lang="ja-JP" altLang="en-US" sz="1400" dirty="0">
                <a:latin typeface="Meiryo UI" panose="020B0604030504040204" pitchFamily="50" charset="-128"/>
                <a:ea typeface="Meiryo UI" panose="020B0604030504040204" pitchFamily="50" charset="-128"/>
              </a:rPr>
              <a:t>これらの疾病を中心に、医療との連携の必要性を踏まえた具体的な支援のポイントを理解する必要があります。</a:t>
            </a:r>
            <a:endParaRPr lang="en-US" altLang="ja-JP" sz="1400" dirty="0">
              <a:latin typeface="Meiryo UI" panose="020B0604030504040204" pitchFamily="50" charset="-128"/>
              <a:ea typeface="Meiryo UI" panose="020B0604030504040204" pitchFamily="50" charset="-128"/>
            </a:endParaRPr>
          </a:p>
          <a:p>
            <a:pPr>
              <a:defRPr/>
            </a:pPr>
            <a:r>
              <a:rPr lang="ja-JP" altLang="en-US" sz="1400" dirty="0">
                <a:latin typeface="Meiryo UI" panose="020B0604030504040204" pitchFamily="50" charset="-128"/>
                <a:ea typeface="Meiryo UI" panose="020B0604030504040204" pitchFamily="50" charset="-128"/>
              </a:rPr>
              <a:t>疾病特性を背景とする「生活のしづらさ」を踏まえて、医療機関と連携の上、特に以下の事項に関する支援にあたり、適切な対応を心がけましょう。</a:t>
            </a:r>
            <a:endParaRPr lang="en-US" altLang="ja-JP" sz="1400" dirty="0">
              <a:latin typeface="Meiryo UI" panose="020B0604030504040204" pitchFamily="50" charset="-128"/>
              <a:ea typeface="Meiryo UI" panose="020B0604030504040204" pitchFamily="50" charset="-128"/>
            </a:endParaRPr>
          </a:p>
          <a:p>
            <a:pPr marL="0" indent="0">
              <a:buNone/>
              <a:defRPr/>
            </a:pPr>
            <a:endParaRPr lang="en-US" altLang="ja-JP" sz="1400" dirty="0">
              <a:latin typeface="Meiryo UI" panose="020B0604030504040204" pitchFamily="50" charset="-128"/>
              <a:ea typeface="Meiryo UI" panose="020B0604030504040204" pitchFamily="50" charset="-128"/>
            </a:endParaRPr>
          </a:p>
          <a:p>
            <a:pPr marL="609750" lvl="1" indent="-285750" defTabSz="45720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当事者の疾病理解</a:t>
            </a:r>
            <a:endParaRPr lang="en-US" altLang="ja-JP" sz="1400" dirty="0">
              <a:latin typeface="Meiryo UI" panose="020B0604030504040204" pitchFamily="50" charset="-128"/>
              <a:ea typeface="Meiryo UI" panose="020B0604030504040204" pitchFamily="50" charset="-128"/>
            </a:endParaRPr>
          </a:p>
          <a:p>
            <a:pPr marL="936000" lvl="2" indent="-285750" defTabSz="457200">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医師（主治医）の診察の上で、ご本人や家族、周囲の人が疾病について正しく理解できるよう支援・配慮を心がける</a:t>
            </a:r>
            <a:endParaRPr lang="en-US" altLang="ja-JP" sz="1300" dirty="0">
              <a:latin typeface="Meiryo UI" panose="020B0604030504040204" pitchFamily="50" charset="-128"/>
              <a:ea typeface="Meiryo UI" panose="020B0604030504040204" pitchFamily="50" charset="-128"/>
            </a:endParaRPr>
          </a:p>
          <a:p>
            <a:pPr marL="609750" lvl="1" indent="-285750" defTabSz="45720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通院・服薬の継続</a:t>
            </a:r>
            <a:endParaRPr lang="en-US" altLang="ja-JP" sz="1400" dirty="0">
              <a:latin typeface="Meiryo UI" panose="020B0604030504040204" pitchFamily="50" charset="-128"/>
              <a:ea typeface="Meiryo UI" panose="020B0604030504040204" pitchFamily="50" charset="-128"/>
            </a:endParaRPr>
          </a:p>
          <a:p>
            <a:pPr marL="936000" lvl="2" indent="-285750" defTabSz="457200">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統合失調症、気分障害などの精神疾患では、長期間の薬物療法が不可欠な場合が多いため、通院・服薬を続けられるよう支援・配慮を心がける</a:t>
            </a:r>
            <a:endParaRPr lang="en-US" altLang="ja-JP" sz="1300" dirty="0">
              <a:latin typeface="Meiryo UI" panose="020B0604030504040204" pitchFamily="50" charset="-128"/>
              <a:ea typeface="Meiryo UI" panose="020B0604030504040204" pitchFamily="50" charset="-128"/>
            </a:endParaRPr>
          </a:p>
          <a:p>
            <a:pPr marL="609750" lvl="1" indent="-285750" defTabSz="45720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病状悪化時の対応</a:t>
            </a:r>
            <a:endParaRPr lang="en-US" altLang="ja-JP" sz="1400" dirty="0">
              <a:latin typeface="Meiryo UI" panose="020B0604030504040204" pitchFamily="50" charset="-128"/>
              <a:ea typeface="Meiryo UI" panose="020B0604030504040204" pitchFamily="50" charset="-128"/>
            </a:endParaRPr>
          </a:p>
          <a:p>
            <a:pPr marL="936000" lvl="2" indent="-285750" defTabSz="457200">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病状悪化時は速やかな医療機関との連携が必要であることを関係者が正しく理解できるよう支援・配慮を心がける</a:t>
            </a:r>
            <a:endParaRPr lang="en-US" altLang="ja-JP" sz="1300" dirty="0">
              <a:latin typeface="Meiryo UI" panose="020B0604030504040204" pitchFamily="50" charset="-128"/>
              <a:ea typeface="Meiryo UI" panose="020B0604030504040204" pitchFamily="50" charset="-128"/>
            </a:endParaRPr>
          </a:p>
          <a:p>
            <a:pPr marL="0" indent="0">
              <a:buNone/>
              <a:defRPr/>
            </a:pPr>
            <a:endParaRPr lang="en-US" altLang="ja-JP" sz="1400" dirty="0">
              <a:latin typeface="Meiryo UI" panose="020B0604030504040204" pitchFamily="50" charset="-128"/>
              <a:ea typeface="Meiryo UI" panose="020B0604030504040204" pitchFamily="50" charset="-128"/>
            </a:endParaRPr>
          </a:p>
          <a:p>
            <a:pPr>
              <a:defRPr/>
            </a:pPr>
            <a:r>
              <a:rPr lang="ja-JP" altLang="en-US" sz="1400" dirty="0">
                <a:latin typeface="Meiryo UI" panose="020B0604030504040204" pitchFamily="50" charset="-128"/>
                <a:ea typeface="Meiryo UI" panose="020B0604030504040204" pitchFamily="50" charset="-128"/>
              </a:rPr>
              <a:t>日頃から多職種・多機関による支援体制を確保し、医療機関から適宜、疾病療養上の注意点などに関する助言、指示を受けながら、治療の視点と生活支援の視点の両面でご本人を適切に支えていくことが大切です。</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505615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74</a:t>
            </a:fld>
            <a:endParaRPr kumimoji="1" lang="ja-JP" altLang="en-US"/>
          </a:p>
        </p:txBody>
      </p:sp>
      <p:sp>
        <p:nvSpPr>
          <p:cNvPr id="11" name="タイトル 1">
            <a:extLst>
              <a:ext uri="{FF2B5EF4-FFF2-40B4-BE49-F238E27FC236}">
                <a16:creationId xmlns:a16="http://schemas.microsoft.com/office/drawing/2014/main" id="{782EF57F-FD7C-4271-8AA1-57A7939A9F4C}"/>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（参考）関連する研修、書籍のご紹介</a:t>
            </a:r>
            <a:endParaRPr lang="zh-TW" altLang="en-US" sz="2400" dirty="0">
              <a:latin typeface="Meiryo UI" panose="020B0604030504040204" pitchFamily="50" charset="-128"/>
              <a:ea typeface="Meiryo UI" panose="020B0604030504040204" pitchFamily="50" charset="-128"/>
            </a:endParaRPr>
          </a:p>
        </p:txBody>
      </p:sp>
      <p:sp>
        <p:nvSpPr>
          <p:cNvPr id="7" name="コンテンツ プレースホルダー 2">
            <a:extLst>
              <a:ext uri="{FF2B5EF4-FFF2-40B4-BE49-F238E27FC236}">
                <a16:creationId xmlns:a16="http://schemas.microsoft.com/office/drawing/2014/main" id="{678CDBDD-F61A-45F0-B662-013AF8223551}"/>
              </a:ext>
            </a:extLst>
          </p:cNvPr>
          <p:cNvSpPr txBox="1">
            <a:spLocks/>
          </p:cNvSpPr>
          <p:nvPr/>
        </p:nvSpPr>
        <p:spPr>
          <a:xfrm>
            <a:off x="781050" y="1281289"/>
            <a:ext cx="7886700" cy="4890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精神疾患・精神障害やその特性を踏まえた支援についてより詳しく学びたい方は、以下の研修や書籍等を参考にしてください。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研修</a:t>
            </a:r>
            <a:endParaRPr lang="en-US" altLang="ja-JP" sz="1400" b="1" dirty="0">
              <a:latin typeface="Meiryo UI" panose="020B0604030504040204" pitchFamily="50" charset="-128"/>
              <a:ea typeface="Meiryo UI" panose="020B0604030504040204" pitchFamily="50" charset="-128"/>
            </a:endParaRPr>
          </a:p>
          <a:p>
            <a:pPr marL="327025" indent="0">
              <a:buNone/>
            </a:pPr>
            <a:r>
              <a:rPr lang="ja-JP" altLang="en-US" sz="1400" dirty="0">
                <a:latin typeface="Meiryo UI" panose="020B0604030504040204" pitchFamily="50" charset="-128"/>
                <a:ea typeface="Meiryo UI" panose="020B0604030504040204" pitchFamily="50" charset="-128"/>
              </a:rPr>
              <a:t>地域生活支援事業　精神障害者支援の障害特性と支援技法を学ぶ研修事業</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ホームページ</a:t>
            </a:r>
            <a:endParaRPr lang="en-US" altLang="ja-JP" sz="1400" b="1" dirty="0">
              <a:latin typeface="Meiryo UI" panose="020B0604030504040204" pitchFamily="50" charset="-128"/>
              <a:ea typeface="Meiryo UI" panose="020B0604030504040204" pitchFamily="50" charset="-128"/>
            </a:endParaRPr>
          </a:p>
          <a:p>
            <a:pPr marL="327025" indent="0">
              <a:buNone/>
            </a:pPr>
            <a:r>
              <a:rPr lang="ja-JP" altLang="en-US" sz="1400" dirty="0">
                <a:latin typeface="Meiryo UI" panose="020B0604030504040204" pitchFamily="50" charset="-128"/>
                <a:ea typeface="Meiryo UI" panose="020B0604030504040204" pitchFamily="50" charset="-128"/>
              </a:rPr>
              <a:t>厚生労働省ホームページ　みんなのメンタルヘルス</a:t>
            </a:r>
            <a:br>
              <a:rPr lang="en-US" altLang="ja-JP" sz="1400" dirty="0">
                <a:latin typeface="Meiryo UI" panose="020B0604030504040204" pitchFamily="50" charset="-128"/>
                <a:ea typeface="Meiryo UI" panose="020B0604030504040204" pitchFamily="50" charset="-128"/>
              </a:rPr>
            </a:br>
            <a:r>
              <a:rPr lang="en-US" altLang="ja-JP" sz="1400" dirty="0">
                <a:latin typeface="Meiryo UI" panose="020B0604030504040204" pitchFamily="50" charset="-128"/>
                <a:ea typeface="Meiryo UI" panose="020B0604030504040204" pitchFamily="50" charset="-128"/>
                <a:hlinkClick r:id="rId2"/>
              </a:rPr>
              <a:t>https://www.mhlw.go.jp/kokoro/know/index.html</a:t>
            </a:r>
            <a:endParaRPr lang="en-US" altLang="ja-JP" sz="1400" dirty="0">
              <a:latin typeface="Meiryo UI" panose="020B0604030504040204" pitchFamily="50" charset="-128"/>
              <a:ea typeface="Meiryo UI" panose="020B0604030504040204" pitchFamily="50" charset="-128"/>
            </a:endParaRPr>
          </a:p>
          <a:p>
            <a:pPr marL="342900" marR="0" lvl="0" indent="-342900" algn="l" defTabSz="457200" rtl="0" eaLnBrk="1" fontAlgn="auto" latinLnBrk="0" hangingPunct="1">
              <a:lnSpc>
                <a:spcPct val="100000"/>
              </a:lnSpc>
              <a:spcBef>
                <a:spcPts val="0"/>
              </a:spcBef>
              <a:spcAft>
                <a:spcPts val="0"/>
              </a:spcAft>
              <a:buClrTx/>
              <a:buSzTx/>
              <a:buFont typeface="+mj-ea"/>
              <a:buAutoNum type="circleNumDbPlain" startAt="2"/>
              <a:tabLst/>
              <a:defRPr/>
            </a:pPr>
            <a:endParaRPr kumimoji="0" lang="en-US" altLang="ja-JP" sz="1400" dirty="0">
              <a:solidFill>
                <a:prstClr val="black"/>
              </a:solidFill>
              <a:latin typeface="Meiryo UI" panose="020B0604030504040204" pitchFamily="50" charset="-128"/>
              <a:ea typeface="Meiryo UI" panose="020B0604030504040204" pitchFamily="50" charset="-128"/>
            </a:endParaRPr>
          </a:p>
          <a:p>
            <a:pPr marL="0" indent="0">
              <a:buNone/>
              <a:defRPr/>
            </a:pPr>
            <a:r>
              <a:rPr lang="ja-JP" altLang="en-US" sz="1400"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参考資料</a:t>
            </a:r>
            <a:endParaRPr lang="en-US" altLang="ja-JP" sz="1400" b="1" dirty="0">
              <a:latin typeface="Meiryo UI" panose="020B0604030504040204" pitchFamily="50" charset="-128"/>
              <a:ea typeface="Meiryo UI" panose="020B0604030504040204" pitchFamily="50" charset="-128"/>
            </a:endParaRPr>
          </a:p>
          <a:p>
            <a:pPr marL="318600" indent="0">
              <a:buNone/>
              <a:defRPr/>
            </a:pPr>
            <a:r>
              <a:rPr lang="ja-JP" altLang="en-US" sz="1400" dirty="0">
                <a:latin typeface="Meiryo UI" panose="020B0604030504040204" pitchFamily="50" charset="-128"/>
                <a:ea typeface="Meiryo UI" panose="020B0604030504040204" pitchFamily="50" charset="-128"/>
              </a:rPr>
              <a:t>精神障害者の地域生活支援に係る、介護支援専門員・介護福祉士等に対する講義・演習及び実践基礎研修資料</a:t>
            </a:r>
            <a:br>
              <a:rPr lang="en-US" altLang="ja-JP" sz="1400" dirty="0">
                <a:latin typeface="Meiryo UI" panose="020B0604030504040204" pitchFamily="50" charset="-128"/>
                <a:ea typeface="Meiryo UI" panose="020B0604030504040204" pitchFamily="50" charset="-128"/>
              </a:rPr>
            </a:br>
            <a:r>
              <a:rPr lang="ja-JP" altLang="en-US" sz="1300" dirty="0">
                <a:latin typeface="Meiryo UI" panose="020B0604030504040204" pitchFamily="50" charset="-128"/>
                <a:ea typeface="Meiryo UI" panose="020B0604030504040204" pitchFamily="50" charset="-128"/>
              </a:rPr>
              <a:t>（一般社団法人日本介護支援専門員協会作成。日本介護支援専門員協会のホームページで公開。）</a:t>
            </a:r>
            <a:br>
              <a:rPr lang="en-US" altLang="ja-JP" sz="1300" dirty="0">
                <a:latin typeface="Meiryo UI" panose="020B0604030504040204" pitchFamily="50" charset="-128"/>
                <a:ea typeface="Meiryo UI" panose="020B0604030504040204" pitchFamily="50" charset="-128"/>
              </a:rPr>
            </a:br>
            <a:r>
              <a:rPr lang="en-US" altLang="ja-JP" sz="1300" dirty="0">
                <a:latin typeface="Meiryo UI" panose="020B0604030504040204" pitchFamily="50" charset="-128"/>
                <a:ea typeface="Meiryo UI" panose="020B0604030504040204" pitchFamily="50" charset="-128"/>
                <a:hlinkClick r:id="rId3"/>
              </a:rPr>
              <a:t>https://www.jcma.or.jp/?p=20669</a:t>
            </a:r>
            <a:endParaRPr lang="en-US" altLang="ja-JP" sz="1300" dirty="0">
              <a:latin typeface="Meiryo UI" panose="020B0604030504040204" pitchFamily="50" charset="-128"/>
              <a:ea typeface="Meiryo UI" panose="020B0604030504040204" pitchFamily="50" charset="-128"/>
            </a:endParaRPr>
          </a:p>
          <a:p>
            <a:pPr marL="547200">
              <a:buFont typeface="Wingdings" panose="05000000000000000000" pitchFamily="2" charset="2"/>
              <a:buChar char="Ø"/>
              <a:defRPr/>
            </a:pPr>
            <a:endParaRPr lang="en-US" altLang="ja-JP" sz="1300" dirty="0">
              <a:latin typeface="Meiryo UI" panose="020B0604030504040204" pitchFamily="50" charset="-128"/>
              <a:ea typeface="Meiryo UI" panose="020B0604030504040204" pitchFamily="50" charset="-128"/>
            </a:endParaRPr>
          </a:p>
          <a:p>
            <a:pPr marL="342900" marR="0" lvl="0" indent="-342900" fontAlgn="auto">
              <a:spcAft>
                <a:spcPts val="0"/>
              </a:spcAft>
              <a:buClrTx/>
              <a:buSzTx/>
              <a:buFont typeface="+mj-ea"/>
              <a:buAutoNum type="circleNumDbPlain" startAt="3"/>
              <a:tabLst/>
              <a:defRPr/>
            </a:pPr>
            <a:endParaRPr lang="en-US" altLang="ja-JP" sz="1400" dirty="0">
              <a:latin typeface="Meiryo UI" panose="020B0604030504040204" pitchFamily="50" charset="-128"/>
              <a:ea typeface="Meiryo UI" panose="020B0604030504040204" pitchFamily="50" charset="-128"/>
            </a:endParaRPr>
          </a:p>
          <a:p>
            <a:pPr marL="546100" indent="-219075">
              <a:buFont typeface="Wingdings" pitchFamily="2" charset="2"/>
              <a:buChar char="Ø"/>
            </a:pP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startAt="3"/>
            </a:pP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185081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75</a:t>
            </a:fld>
            <a:endParaRPr kumimoji="1" lang="ja-JP" altLang="en-US"/>
          </a:p>
        </p:txBody>
      </p:sp>
      <p:sp>
        <p:nvSpPr>
          <p:cNvPr id="11" name="タイトル 1">
            <a:extLst>
              <a:ext uri="{FF2B5EF4-FFF2-40B4-BE49-F238E27FC236}">
                <a16:creationId xmlns:a16="http://schemas.microsoft.com/office/drawing/2014/main" id="{782EF57F-FD7C-4271-8AA1-57A7939A9F4C}"/>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a:latin typeface="Meiryo UI" panose="020B0604030504040204" pitchFamily="50" charset="-128"/>
                <a:ea typeface="Meiryo UI" panose="020B0604030504040204" pitchFamily="50" charset="-128"/>
              </a:rPr>
              <a:t>（参考</a:t>
            </a:r>
            <a:r>
              <a:rPr lang="ja-JP" altLang="en-US" sz="2400" dirty="0">
                <a:latin typeface="Meiryo UI" panose="020B0604030504040204" pitchFamily="50" charset="-128"/>
                <a:ea typeface="Meiryo UI" panose="020B0604030504040204" pitchFamily="50" charset="-128"/>
              </a:rPr>
              <a:t>）関連する研修、書籍のご紹介</a:t>
            </a:r>
            <a:endParaRPr lang="zh-TW" altLang="en-US" sz="2400" dirty="0">
              <a:latin typeface="Meiryo UI" panose="020B0604030504040204" pitchFamily="50" charset="-128"/>
              <a:ea typeface="Meiryo UI" panose="020B0604030504040204" pitchFamily="50" charset="-128"/>
            </a:endParaRPr>
          </a:p>
        </p:txBody>
      </p:sp>
      <p:sp>
        <p:nvSpPr>
          <p:cNvPr id="7" name="コンテンツ プレースホルダー 2">
            <a:extLst>
              <a:ext uri="{FF2B5EF4-FFF2-40B4-BE49-F238E27FC236}">
                <a16:creationId xmlns:a16="http://schemas.microsoft.com/office/drawing/2014/main" id="{678CDBDD-F61A-45F0-B662-013AF8223551}"/>
              </a:ext>
            </a:extLst>
          </p:cNvPr>
          <p:cNvSpPr txBox="1">
            <a:spLocks/>
          </p:cNvSpPr>
          <p:nvPr/>
        </p:nvSpPr>
        <p:spPr>
          <a:xfrm>
            <a:off x="781050" y="1281289"/>
            <a:ext cx="7886700" cy="4890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400" b="1" dirty="0">
                <a:latin typeface="Meiryo UI" panose="020B0604030504040204" pitchFamily="50" charset="-128"/>
                <a:ea typeface="Meiryo UI" panose="020B0604030504040204" pitchFamily="50" charset="-128"/>
              </a:rPr>
              <a:t>参考書籍</a:t>
            </a:r>
            <a:endParaRPr lang="en-US" altLang="ja-JP" sz="1400" b="1" dirty="0">
              <a:latin typeface="Meiryo UI" panose="020B0604030504040204" pitchFamily="50" charset="-128"/>
              <a:ea typeface="Meiryo UI" panose="020B0604030504040204" pitchFamily="50" charset="-128"/>
            </a:endParaRPr>
          </a:p>
          <a:p>
            <a:pPr marL="0" indent="0">
              <a:buNone/>
            </a:pPr>
            <a:r>
              <a:rPr lang="ja-JP" altLang="en-US" sz="1400" b="1" dirty="0">
                <a:latin typeface="Meiryo UI" panose="020B0604030504040204" pitchFamily="50" charset="-128"/>
                <a:ea typeface="Meiryo UI" panose="020B0604030504040204" pitchFamily="50" charset="-128"/>
              </a:rPr>
              <a:t>１．精神疾患について詳しく知りたい</a:t>
            </a:r>
          </a:p>
          <a:p>
            <a:pPr marL="0" indent="0">
              <a:buNone/>
            </a:pPr>
            <a:r>
              <a:rPr lang="ja-JP" altLang="en-US" sz="1400" dirty="0">
                <a:latin typeface="Meiryo UI" panose="020B0604030504040204" pitchFamily="50" charset="-128"/>
                <a:ea typeface="Meiryo UI" panose="020B0604030504040204" pitchFamily="50" charset="-128"/>
              </a:rPr>
              <a:t>（１）ケアマネ・福祉職のための精神疾患ガイド</a:t>
            </a:r>
          </a:p>
          <a:p>
            <a:pPr marL="0" indent="0">
              <a:buNone/>
            </a:pPr>
            <a:r>
              <a:rPr lang="ja-JP" altLang="en-US" sz="1400" dirty="0">
                <a:latin typeface="Meiryo UI" panose="020B0604030504040204" pitchFamily="50" charset="-128"/>
                <a:ea typeface="Meiryo UI" panose="020B0604030504040204" pitchFamily="50" charset="-128"/>
              </a:rPr>
              <a:t>　　～疾患・症状の理解と支援のポイント～ 山根俊恵編著／中央法規出版／</a:t>
            </a:r>
            <a:r>
              <a:rPr lang="en-US" altLang="ja-JP" sz="1400" dirty="0">
                <a:latin typeface="Meiryo UI" panose="020B0604030504040204" pitchFamily="50" charset="-128"/>
                <a:ea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rPr>
              <a:t>年</a:t>
            </a:r>
          </a:p>
          <a:p>
            <a:pPr marL="0" indent="0">
              <a:buNone/>
            </a:pPr>
            <a:r>
              <a:rPr lang="ja-JP" altLang="en-US" sz="1400" dirty="0">
                <a:latin typeface="Meiryo UI" panose="020B0604030504040204" pitchFamily="50" charset="-128"/>
                <a:ea typeface="Meiryo UI" panose="020B0604030504040204" pitchFamily="50" charset="-128"/>
              </a:rPr>
              <a:t>（２）精神神経疾患ビジュアルブック</a:t>
            </a:r>
          </a:p>
          <a:p>
            <a:pPr marL="0" indent="0">
              <a:buNone/>
            </a:pPr>
            <a:r>
              <a:rPr lang="ja-JP" altLang="en-US" sz="1400" dirty="0">
                <a:latin typeface="Meiryo UI" panose="020B0604030504040204" pitchFamily="50" charset="-128"/>
                <a:ea typeface="Meiryo UI" panose="020B0604030504040204" pitchFamily="50" charset="-128"/>
              </a:rPr>
              <a:t>　　落合慈之監修／学研メディカル秀潤社／</a:t>
            </a:r>
            <a:r>
              <a:rPr lang="en-US" altLang="ja-JP" sz="1400" dirty="0">
                <a:latin typeface="Meiryo UI" panose="020B0604030504040204" pitchFamily="50" charset="-128"/>
                <a:ea typeface="Meiryo UI" panose="020B0604030504040204" pitchFamily="50" charset="-128"/>
              </a:rPr>
              <a:t>2015</a:t>
            </a:r>
            <a:r>
              <a:rPr lang="ja-JP" altLang="en-US" sz="1400" dirty="0">
                <a:latin typeface="Meiryo UI" panose="020B0604030504040204" pitchFamily="50" charset="-128"/>
                <a:ea typeface="Meiryo UI" panose="020B0604030504040204" pitchFamily="50" charset="-128"/>
              </a:rPr>
              <a:t>年</a:t>
            </a:r>
          </a:p>
          <a:p>
            <a:pPr marL="0" indent="0">
              <a:buNone/>
            </a:pPr>
            <a:r>
              <a:rPr lang="ja-JP" altLang="en-US" sz="1400" dirty="0">
                <a:latin typeface="Meiryo UI" panose="020B0604030504040204" pitchFamily="50" charset="-128"/>
                <a:ea typeface="Meiryo UI" panose="020B0604030504040204" pitchFamily="50" charset="-128"/>
              </a:rPr>
              <a:t>（３）最新図解やさしくわかる精神医学</a:t>
            </a:r>
          </a:p>
          <a:p>
            <a:pPr marL="0" indent="0">
              <a:buNone/>
            </a:pPr>
            <a:r>
              <a:rPr lang="ja-JP" altLang="en-US" sz="1400" dirty="0">
                <a:latin typeface="Meiryo UI" panose="020B0604030504040204" pitchFamily="50" charset="-128"/>
                <a:ea typeface="Meiryo UI" panose="020B0604030504040204" pitchFamily="50" charset="-128"/>
              </a:rPr>
              <a:t>　　上島国利監修／ナツメ社／</a:t>
            </a:r>
            <a:r>
              <a:rPr lang="en-US" altLang="ja-JP" sz="1400" dirty="0">
                <a:latin typeface="Meiryo UI" panose="020B0604030504040204" pitchFamily="50" charset="-128"/>
                <a:ea typeface="Meiryo UI" panose="020B0604030504040204" pitchFamily="50" charset="-128"/>
              </a:rPr>
              <a:t>2017</a:t>
            </a:r>
            <a:r>
              <a:rPr lang="ja-JP" altLang="en-US" sz="1400" dirty="0">
                <a:latin typeface="Meiryo UI" panose="020B0604030504040204" pitchFamily="50" charset="-128"/>
                <a:ea typeface="Meiryo UI" panose="020B0604030504040204" pitchFamily="50" charset="-128"/>
              </a:rPr>
              <a:t>年</a:t>
            </a:r>
          </a:p>
          <a:p>
            <a:pPr marL="0" indent="0">
              <a:buNone/>
            </a:pPr>
            <a:r>
              <a:rPr lang="ja-JP" altLang="en-US" sz="1400" dirty="0">
                <a:latin typeface="Meiryo UI" panose="020B0604030504040204" pitchFamily="50" charset="-128"/>
                <a:ea typeface="Meiryo UI" panose="020B0604030504040204" pitchFamily="50" charset="-128"/>
              </a:rPr>
              <a:t>（４）精神疾患・高齢者の精神障害の理解と看護</a:t>
            </a:r>
          </a:p>
          <a:p>
            <a:pPr marL="0" indent="0">
              <a:buNone/>
            </a:pPr>
            <a:r>
              <a:rPr lang="ja-JP" altLang="en-US" sz="1400" dirty="0">
                <a:latin typeface="Meiryo UI" panose="020B0604030504040204" pitchFamily="50" charset="-128"/>
                <a:ea typeface="Meiryo UI" panose="020B0604030504040204" pitchFamily="50" charset="-128"/>
              </a:rPr>
              <a:t>　　～新ナーシングレクチャー～ 坂田三允監修／中央法規出版／</a:t>
            </a:r>
            <a:r>
              <a:rPr lang="en-US" altLang="ja-JP" sz="1400" dirty="0">
                <a:latin typeface="Meiryo UI" panose="020B0604030504040204" pitchFamily="50" charset="-128"/>
                <a:ea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rPr>
              <a:t>年</a:t>
            </a:r>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b="1" dirty="0">
              <a:latin typeface="Meiryo UI" panose="020B0604030504040204" pitchFamily="50" charset="-128"/>
              <a:ea typeface="Meiryo UI" panose="020B0604030504040204" pitchFamily="50" charset="-128"/>
            </a:endParaRPr>
          </a:p>
          <a:p>
            <a:pPr marL="0" indent="0">
              <a:buNone/>
            </a:pPr>
            <a:r>
              <a:rPr lang="ja-JP" altLang="en-US" sz="1400" b="1" dirty="0">
                <a:latin typeface="Meiryo UI" panose="020B0604030504040204" pitchFamily="50" charset="-128"/>
                <a:ea typeface="Meiryo UI" panose="020B0604030504040204" pitchFamily="50" charset="-128"/>
              </a:rPr>
              <a:t>２．精神科の治療薬について詳しく知りたい</a:t>
            </a:r>
          </a:p>
          <a:p>
            <a:pPr marL="0" indent="0">
              <a:buNone/>
              <a:defRPr/>
            </a:pPr>
            <a:r>
              <a:rPr lang="ja-JP" altLang="en-US" sz="1400" dirty="0">
                <a:latin typeface="Meiryo UI" panose="020B0604030504040204" pitchFamily="50" charset="-128"/>
                <a:ea typeface="Meiryo UI" panose="020B0604030504040204" pitchFamily="50" charset="-128"/>
              </a:rPr>
              <a:t>（１）こころの治療薬ハンドブック第</a:t>
            </a:r>
            <a:r>
              <a:rPr lang="en-US" altLang="ja-JP" sz="1400" dirty="0">
                <a:latin typeface="Meiryo UI" panose="020B0604030504040204" pitchFamily="50" charset="-128"/>
                <a:ea typeface="Meiryo UI" panose="020B0604030504040204" pitchFamily="50" charset="-128"/>
              </a:rPr>
              <a:t>13</a:t>
            </a:r>
            <a:r>
              <a:rPr lang="ja-JP" altLang="en-US" sz="1400" dirty="0">
                <a:latin typeface="Meiryo UI" panose="020B0604030504040204" pitchFamily="50" charset="-128"/>
                <a:ea typeface="Meiryo UI" panose="020B0604030504040204" pitchFamily="50" charset="-128"/>
              </a:rPr>
              <a:t>版</a:t>
            </a:r>
          </a:p>
          <a:p>
            <a:pPr marL="0" indent="0">
              <a:buNone/>
              <a:defRPr/>
            </a:pPr>
            <a:r>
              <a:rPr lang="ja-JP" altLang="en-US" sz="1400" dirty="0">
                <a:latin typeface="Meiryo UI" panose="020B0604030504040204" pitchFamily="50" charset="-128"/>
                <a:ea typeface="Meiryo UI" panose="020B0604030504040204" pitchFamily="50" charset="-128"/>
              </a:rPr>
              <a:t>　　井上猛編集／星和書店／</a:t>
            </a:r>
            <a:r>
              <a:rPr lang="en-US" altLang="ja-JP" sz="1400" dirty="0">
                <a:latin typeface="Meiryo UI" panose="020B0604030504040204" pitchFamily="50" charset="-128"/>
                <a:ea typeface="Meiryo UI" panose="020B0604030504040204" pitchFamily="50" charset="-128"/>
              </a:rPr>
              <a:t>2021</a:t>
            </a:r>
            <a:r>
              <a:rPr lang="ja-JP" altLang="en-US" sz="1400" dirty="0">
                <a:latin typeface="Meiryo UI" panose="020B0604030504040204" pitchFamily="50" charset="-128"/>
                <a:ea typeface="Meiryo UI" panose="020B0604030504040204" pitchFamily="50" charset="-128"/>
              </a:rPr>
              <a:t>年</a:t>
            </a:r>
            <a:endParaRPr lang="en-US" altLang="ja-JP" sz="1400" dirty="0">
              <a:latin typeface="Meiryo UI" panose="020B0604030504040204" pitchFamily="50" charset="-128"/>
              <a:ea typeface="Meiryo UI" panose="020B0604030504040204" pitchFamily="50" charset="-128"/>
            </a:endParaRPr>
          </a:p>
          <a:p>
            <a:pPr marL="0" marR="0" lvl="0" indent="0" fontAlgn="auto">
              <a:spcAft>
                <a:spcPts val="0"/>
              </a:spcAft>
              <a:buClrTx/>
              <a:buSzTx/>
              <a:buNone/>
              <a:tabLst/>
              <a:defRPr/>
            </a:pPr>
            <a:endParaRPr lang="en-US" altLang="ja-JP" sz="1400" dirty="0">
              <a:latin typeface="Meiryo UI" panose="020B0604030504040204" pitchFamily="50" charset="-128"/>
              <a:ea typeface="Meiryo UI" panose="020B0604030504040204" pitchFamily="50" charset="-128"/>
            </a:endParaRPr>
          </a:p>
          <a:p>
            <a:pPr marL="546100" indent="-219075">
              <a:buFont typeface="Wingdings" pitchFamily="2" charset="2"/>
              <a:buChar char="Ø"/>
            </a:pP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startAt="3"/>
            </a:pP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081462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76</a:t>
            </a:fld>
            <a:endParaRPr kumimoji="1" lang="ja-JP" altLang="en-US"/>
          </a:p>
        </p:txBody>
      </p:sp>
      <p:sp>
        <p:nvSpPr>
          <p:cNvPr id="11" name="タイトル 1">
            <a:extLst>
              <a:ext uri="{FF2B5EF4-FFF2-40B4-BE49-F238E27FC236}">
                <a16:creationId xmlns:a16="http://schemas.microsoft.com/office/drawing/2014/main" id="{782EF57F-FD7C-4271-8AA1-57A7939A9F4C}"/>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a:latin typeface="Meiryo UI" panose="020B0604030504040204" pitchFamily="50" charset="-128"/>
                <a:ea typeface="Meiryo UI" panose="020B0604030504040204" pitchFamily="50" charset="-128"/>
              </a:rPr>
              <a:t>（参考</a:t>
            </a:r>
            <a:r>
              <a:rPr lang="ja-JP" altLang="en-US" sz="2400" dirty="0">
                <a:latin typeface="Meiryo UI" panose="020B0604030504040204" pitchFamily="50" charset="-128"/>
                <a:ea typeface="Meiryo UI" panose="020B0604030504040204" pitchFamily="50" charset="-128"/>
              </a:rPr>
              <a:t>）関連する研修、書籍のご紹介</a:t>
            </a:r>
            <a:endParaRPr lang="zh-TW" altLang="en-US" sz="2400" dirty="0">
              <a:latin typeface="Meiryo UI" panose="020B0604030504040204" pitchFamily="50" charset="-128"/>
              <a:ea typeface="Meiryo UI" panose="020B0604030504040204" pitchFamily="50" charset="-128"/>
            </a:endParaRPr>
          </a:p>
        </p:txBody>
      </p:sp>
      <p:sp>
        <p:nvSpPr>
          <p:cNvPr id="7" name="コンテンツ プレースホルダー 2">
            <a:extLst>
              <a:ext uri="{FF2B5EF4-FFF2-40B4-BE49-F238E27FC236}">
                <a16:creationId xmlns:a16="http://schemas.microsoft.com/office/drawing/2014/main" id="{678CDBDD-F61A-45F0-B662-013AF8223551}"/>
              </a:ext>
            </a:extLst>
          </p:cNvPr>
          <p:cNvSpPr txBox="1">
            <a:spLocks/>
          </p:cNvSpPr>
          <p:nvPr/>
        </p:nvSpPr>
        <p:spPr>
          <a:xfrm>
            <a:off x="781050" y="1281289"/>
            <a:ext cx="7886700" cy="50750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fontAlgn="auto">
              <a:spcAft>
                <a:spcPts val="0"/>
              </a:spcAft>
              <a:buClrTx/>
              <a:buSzTx/>
              <a:buNone/>
              <a:tabLst/>
              <a:defRPr/>
            </a:pPr>
            <a:r>
              <a:rPr lang="ja-JP" altLang="en-US" sz="1400" b="1" dirty="0">
                <a:latin typeface="Meiryo UI" panose="020B0604030504040204" pitchFamily="50" charset="-128"/>
                <a:ea typeface="Meiryo UI" panose="020B0604030504040204" pitchFamily="50" charset="-128"/>
              </a:rPr>
              <a:t>３．精神疾患がある方への具体的な対応について詳しく知りたい</a:t>
            </a:r>
          </a:p>
          <a:p>
            <a:pPr marL="0" marR="0" lvl="0" indent="0" fontAlgn="auto">
              <a:spcAft>
                <a:spcPts val="0"/>
              </a:spcAft>
              <a:buClrTx/>
              <a:buSzTx/>
              <a:buNone/>
              <a:tabLst/>
              <a:defRPr/>
            </a:pPr>
            <a:r>
              <a:rPr lang="ja-JP" altLang="en-US" sz="1400" dirty="0">
                <a:latin typeface="Meiryo UI" panose="020B0604030504040204" pitchFamily="50" charset="-128"/>
                <a:ea typeface="Meiryo UI" panose="020B0604030504040204" pitchFamily="50" charset="-128"/>
              </a:rPr>
              <a:t>（１）精神科・治療と看護のエッセンス市橋秀夫著／星和書店／</a:t>
            </a:r>
            <a:r>
              <a:rPr lang="en-US" altLang="ja-JP" sz="1400" dirty="0">
                <a:latin typeface="Meiryo UI" panose="020B0604030504040204" pitchFamily="50" charset="-128"/>
                <a:ea typeface="Meiryo UI" panose="020B0604030504040204" pitchFamily="50" charset="-128"/>
              </a:rPr>
              <a:t>1981</a:t>
            </a:r>
            <a:r>
              <a:rPr lang="ja-JP" altLang="en-US" sz="1400" dirty="0">
                <a:latin typeface="Meiryo UI" panose="020B0604030504040204" pitchFamily="50" charset="-128"/>
                <a:ea typeface="Meiryo UI" panose="020B0604030504040204" pitchFamily="50" charset="-128"/>
              </a:rPr>
              <a:t>年</a:t>
            </a:r>
          </a:p>
          <a:p>
            <a:pPr marL="0" marR="0" lvl="0" indent="0" fontAlgn="auto">
              <a:spcAft>
                <a:spcPts val="0"/>
              </a:spcAft>
              <a:buClrTx/>
              <a:buSzTx/>
              <a:buNone/>
              <a:tabLst/>
              <a:defRPr/>
            </a:pPr>
            <a:r>
              <a:rPr lang="ja-JP" altLang="en-US" sz="1400" dirty="0">
                <a:latin typeface="Meiryo UI" panose="020B0604030504040204" pitchFamily="50" charset="-128"/>
                <a:ea typeface="Meiryo UI" panose="020B0604030504040204" pitchFamily="50" charset="-128"/>
              </a:rPr>
              <a:t>（２）精神看護ＱＵＥＳＴＩＯＮ ＢＯＸ①</a:t>
            </a:r>
          </a:p>
          <a:p>
            <a:pPr marL="0" marR="0" lvl="0" indent="0" fontAlgn="auto">
              <a:spcAft>
                <a:spcPts val="0"/>
              </a:spcAft>
              <a:buClrTx/>
              <a:buSzTx/>
              <a:buNone/>
              <a:tabLst/>
              <a:defRPr/>
            </a:pPr>
            <a:r>
              <a:rPr lang="ja-JP" altLang="en-US" sz="1400" dirty="0">
                <a:latin typeface="Meiryo UI" panose="020B0604030504040204" pitchFamily="50" charset="-128"/>
                <a:ea typeface="Meiryo UI" panose="020B0604030504040204" pitchFamily="50" charset="-128"/>
              </a:rPr>
              <a:t>　　～精神科看護の理解とよくある場面での看護ケア～ 仲地珖明監修／中山書店／</a:t>
            </a:r>
            <a:r>
              <a:rPr lang="en-US" altLang="ja-JP" sz="1400" dirty="0">
                <a:latin typeface="Meiryo UI" panose="020B0604030504040204" pitchFamily="50" charset="-128"/>
                <a:ea typeface="Meiryo UI" panose="020B0604030504040204" pitchFamily="50" charset="-128"/>
              </a:rPr>
              <a:t>2009</a:t>
            </a:r>
            <a:r>
              <a:rPr lang="ja-JP" altLang="en-US" sz="1400" dirty="0">
                <a:latin typeface="Meiryo UI" panose="020B0604030504040204" pitchFamily="50" charset="-128"/>
                <a:ea typeface="Meiryo UI" panose="020B0604030504040204" pitchFamily="50" charset="-128"/>
              </a:rPr>
              <a:t>年</a:t>
            </a:r>
          </a:p>
          <a:p>
            <a:pPr marL="0" marR="0" lvl="0" indent="0" fontAlgn="auto">
              <a:spcAft>
                <a:spcPts val="0"/>
              </a:spcAft>
              <a:buClrTx/>
              <a:buSzTx/>
              <a:buNone/>
              <a:tabLst/>
              <a:defRPr/>
            </a:pPr>
            <a:r>
              <a:rPr lang="ja-JP" altLang="en-US" sz="1400" dirty="0">
                <a:latin typeface="Meiryo UI" panose="020B0604030504040204" pitchFamily="50" charset="-128"/>
                <a:ea typeface="Meiryo UI" panose="020B0604030504040204" pitchFamily="50" charset="-128"/>
              </a:rPr>
              <a:t>（３）精神看護ＱＵＥＳＴＩＯＮ ＢＯＸ②</a:t>
            </a:r>
          </a:p>
          <a:p>
            <a:pPr marL="0" marR="0" lvl="0" indent="0" fontAlgn="auto">
              <a:spcAft>
                <a:spcPts val="0"/>
              </a:spcAft>
              <a:buClrTx/>
              <a:buSzTx/>
              <a:buNone/>
              <a:tabLst/>
              <a:defRPr/>
            </a:pPr>
            <a:r>
              <a:rPr lang="ja-JP" altLang="en-US" sz="1400" dirty="0">
                <a:latin typeface="Meiryo UI" panose="020B0604030504040204" pitchFamily="50" charset="-128"/>
                <a:ea typeface="Meiryo UI" panose="020B0604030504040204" pitchFamily="50" charset="-128"/>
              </a:rPr>
              <a:t>　　～精神疾患の理解と看護ケア～ 仲地珖明他編／中山書店／</a:t>
            </a:r>
            <a:r>
              <a:rPr lang="en-US" altLang="ja-JP" sz="1400" dirty="0">
                <a:latin typeface="Meiryo UI" panose="020B0604030504040204" pitchFamily="50" charset="-128"/>
                <a:ea typeface="Meiryo UI" panose="020B0604030504040204" pitchFamily="50" charset="-128"/>
              </a:rPr>
              <a:t>2008</a:t>
            </a:r>
            <a:r>
              <a:rPr lang="ja-JP" altLang="en-US" sz="1400" dirty="0">
                <a:latin typeface="Meiryo UI" panose="020B0604030504040204" pitchFamily="50" charset="-128"/>
                <a:ea typeface="Meiryo UI" panose="020B0604030504040204" pitchFamily="50" charset="-128"/>
              </a:rPr>
              <a:t>年</a:t>
            </a:r>
          </a:p>
          <a:p>
            <a:pPr marL="0" marR="0" lvl="0" indent="0" fontAlgn="auto">
              <a:spcAft>
                <a:spcPts val="0"/>
              </a:spcAft>
              <a:buClrTx/>
              <a:buSzTx/>
              <a:buNone/>
              <a:tabLst/>
              <a:defRPr/>
            </a:pPr>
            <a:endParaRPr lang="en-US" altLang="ja-JP" sz="1400" b="1" dirty="0">
              <a:latin typeface="Meiryo UI" panose="020B0604030504040204" pitchFamily="50" charset="-128"/>
              <a:ea typeface="Meiryo UI" panose="020B0604030504040204" pitchFamily="50" charset="-128"/>
            </a:endParaRPr>
          </a:p>
          <a:p>
            <a:pPr marL="0" marR="0" lvl="0" indent="0" fontAlgn="auto">
              <a:spcAft>
                <a:spcPts val="0"/>
              </a:spcAft>
              <a:buClrTx/>
              <a:buSzTx/>
              <a:buNone/>
              <a:tabLst/>
              <a:defRPr/>
            </a:pPr>
            <a:r>
              <a:rPr lang="ja-JP" altLang="en-US" sz="1400" b="1" dirty="0">
                <a:latin typeface="Meiryo UI" panose="020B0604030504040204" pitchFamily="50" charset="-128"/>
                <a:ea typeface="Meiryo UI" panose="020B0604030504040204" pitchFamily="50" charset="-128"/>
              </a:rPr>
              <a:t>４．他の職種や医療機関との連携について知りたい</a:t>
            </a:r>
          </a:p>
          <a:p>
            <a:pPr marL="0" marR="0" lvl="0" indent="0" fontAlgn="auto">
              <a:spcAft>
                <a:spcPts val="0"/>
              </a:spcAft>
              <a:buClrTx/>
              <a:buSzTx/>
              <a:buNone/>
              <a:tabLst/>
              <a:defRPr/>
            </a:pPr>
            <a:r>
              <a:rPr lang="ja-JP" altLang="en-US" sz="1400" dirty="0">
                <a:latin typeface="Meiryo UI" panose="020B0604030504040204" pitchFamily="50" charset="-128"/>
                <a:ea typeface="Meiryo UI" panose="020B0604030504040204" pitchFamily="50" charset="-128"/>
              </a:rPr>
              <a:t>（１）そうだったのか！仕組みがわかる・使える障害者福祉</a:t>
            </a:r>
          </a:p>
          <a:p>
            <a:pPr marL="0" marR="0" lvl="0" indent="0" fontAlgn="auto">
              <a:spcAft>
                <a:spcPts val="0"/>
              </a:spcAft>
              <a:buClrTx/>
              <a:buSzTx/>
              <a:buNone/>
              <a:tabLst/>
              <a:defRPr/>
            </a:pPr>
            <a:r>
              <a:rPr lang="ja-JP" altLang="en-US" sz="1400" dirty="0">
                <a:latin typeface="Meiryo UI" panose="020B0604030504040204" pitchFamily="50" charset="-128"/>
                <a:ea typeface="Meiryo UI" panose="020B0604030504040204" pitchFamily="50" charset="-128"/>
              </a:rPr>
              <a:t>　（仕事がはかどるケアマネ術シリーズ①） 小澤温監修／第一法規／</a:t>
            </a:r>
            <a:r>
              <a:rPr lang="en-US" altLang="ja-JP" sz="1400" dirty="0">
                <a:latin typeface="Meiryo UI" panose="020B0604030504040204" pitchFamily="50" charset="-128"/>
                <a:ea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rPr>
              <a:t>年</a:t>
            </a:r>
          </a:p>
          <a:p>
            <a:pPr marL="0" marR="0" lvl="0" indent="0" fontAlgn="auto">
              <a:spcAft>
                <a:spcPts val="0"/>
              </a:spcAft>
              <a:buClrTx/>
              <a:buSzTx/>
              <a:buNone/>
              <a:tabLst/>
              <a:defRPr/>
            </a:pPr>
            <a:r>
              <a:rPr lang="ja-JP" altLang="en-US" sz="1400" dirty="0">
                <a:latin typeface="Meiryo UI" panose="020B0604030504040204" pitchFamily="50" charset="-128"/>
                <a:ea typeface="Meiryo UI" panose="020B0604030504040204" pitchFamily="50" charset="-128"/>
              </a:rPr>
              <a:t>（２）知ってつながる！医療・多職種連携</a:t>
            </a:r>
          </a:p>
          <a:p>
            <a:pPr marL="0" marR="0" lvl="0" indent="0" fontAlgn="auto">
              <a:spcAft>
                <a:spcPts val="0"/>
              </a:spcAft>
              <a:buClrTx/>
              <a:buSzTx/>
              <a:buNone/>
              <a:tabLst/>
              <a:defRPr/>
            </a:pPr>
            <a:r>
              <a:rPr lang="ja-JP" altLang="en-US" sz="1400" dirty="0">
                <a:latin typeface="Meiryo UI" panose="020B0604030504040204" pitchFamily="50" charset="-128"/>
                <a:ea typeface="Meiryo UI" panose="020B0604030504040204" pitchFamily="50" charset="-128"/>
              </a:rPr>
              <a:t>　　～ケーススタディで納得・安心～（同シリーズ⑤）高岡里佳監修／第一法規／</a:t>
            </a:r>
            <a:r>
              <a:rPr lang="en-US" altLang="ja-JP" sz="1400" dirty="0">
                <a:latin typeface="Meiryo UI" panose="020B0604030504040204" pitchFamily="50" charset="-128"/>
                <a:ea typeface="Meiryo UI" panose="020B0604030504040204" pitchFamily="50" charset="-128"/>
              </a:rPr>
              <a:t>2017</a:t>
            </a:r>
            <a:r>
              <a:rPr lang="ja-JP" altLang="en-US" sz="1400" dirty="0">
                <a:latin typeface="Meiryo UI" panose="020B0604030504040204" pitchFamily="50" charset="-128"/>
                <a:ea typeface="Meiryo UI" panose="020B0604030504040204" pitchFamily="50" charset="-128"/>
              </a:rPr>
              <a:t>年</a:t>
            </a:r>
          </a:p>
          <a:p>
            <a:pPr marL="0" marR="0" lvl="0" indent="0" fontAlgn="auto">
              <a:spcAft>
                <a:spcPts val="0"/>
              </a:spcAft>
              <a:buClrTx/>
              <a:buSzTx/>
              <a:buNone/>
              <a:tabLst/>
              <a:defRPr/>
            </a:pPr>
            <a:endParaRPr lang="en-US" altLang="ja-JP" sz="1400" b="1" dirty="0">
              <a:latin typeface="Meiryo UI" panose="020B0604030504040204" pitchFamily="50" charset="-128"/>
              <a:ea typeface="Meiryo UI" panose="020B0604030504040204" pitchFamily="50" charset="-128"/>
            </a:endParaRPr>
          </a:p>
          <a:p>
            <a:pPr marL="0" marR="0" lvl="0" indent="0" fontAlgn="auto">
              <a:spcAft>
                <a:spcPts val="0"/>
              </a:spcAft>
              <a:buClrTx/>
              <a:buSzTx/>
              <a:buNone/>
              <a:tabLst/>
              <a:defRPr/>
            </a:pPr>
            <a:r>
              <a:rPr lang="ja-JP" altLang="en-US" sz="1400" b="1" dirty="0">
                <a:latin typeface="Meiryo UI" panose="020B0604030504040204" pitchFamily="50" charset="-128"/>
                <a:ea typeface="Meiryo UI" panose="020B0604030504040204" pitchFamily="50" charset="-128"/>
              </a:rPr>
              <a:t>５．医療・介護・福祉のさまざまな制度・サービスについて詳しく知りたい</a:t>
            </a:r>
          </a:p>
          <a:p>
            <a:pPr marL="0" marR="0" lvl="0" indent="0" fontAlgn="auto">
              <a:spcAft>
                <a:spcPts val="0"/>
              </a:spcAft>
              <a:buClrTx/>
              <a:buSzTx/>
              <a:buNone/>
              <a:tabLst/>
              <a:defRPr/>
            </a:pPr>
            <a:r>
              <a:rPr lang="ja-JP" altLang="en-US" sz="1400" dirty="0">
                <a:latin typeface="Meiryo UI" panose="020B0604030504040204" pitchFamily="50" charset="-128"/>
                <a:ea typeface="Meiryo UI" panose="020B0604030504040204" pitchFamily="50" charset="-128"/>
              </a:rPr>
              <a:t>（１）</a:t>
            </a:r>
            <a:r>
              <a:rPr lang="en-US" altLang="ja-JP" sz="1400" dirty="0">
                <a:latin typeface="Meiryo UI" panose="020B0604030504040204" pitchFamily="50" charset="-128"/>
                <a:ea typeface="Meiryo UI" panose="020B0604030504040204" pitchFamily="50" charset="-128"/>
              </a:rPr>
              <a:t>2021</a:t>
            </a:r>
            <a:r>
              <a:rPr lang="ja-JP" altLang="en-US" sz="1400" dirty="0">
                <a:latin typeface="Meiryo UI" panose="020B0604030504040204" pitchFamily="50" charset="-128"/>
                <a:ea typeface="Meiryo UI" panose="020B0604030504040204" pitchFamily="50" charset="-128"/>
              </a:rPr>
              <a:t>年度版医療福祉総合ガイドブック</a:t>
            </a:r>
          </a:p>
          <a:p>
            <a:pPr marL="0" marR="0" lvl="0" indent="0" fontAlgn="auto">
              <a:spcAft>
                <a:spcPts val="0"/>
              </a:spcAft>
              <a:buClrTx/>
              <a:buSzTx/>
              <a:buNone/>
              <a:tabLst/>
              <a:defRPr/>
            </a:pPr>
            <a:r>
              <a:rPr lang="ja-JP" altLang="en-US" sz="1400" dirty="0">
                <a:latin typeface="Meiryo UI" panose="020B0604030504040204" pitchFamily="50" charset="-128"/>
                <a:ea typeface="Meiryo UI" panose="020B0604030504040204" pitchFamily="50" charset="-128"/>
              </a:rPr>
              <a:t>　ＮＰＯ法人日本医療ソーシャルワーク研究会編集／医学書院／</a:t>
            </a:r>
            <a:r>
              <a:rPr lang="en-US" altLang="ja-JP" sz="1400" dirty="0">
                <a:latin typeface="Meiryo UI" panose="020B0604030504040204" pitchFamily="50" charset="-128"/>
                <a:ea typeface="Meiryo UI" panose="020B0604030504040204" pitchFamily="50" charset="-128"/>
              </a:rPr>
              <a:t>2021</a:t>
            </a:r>
            <a:r>
              <a:rPr lang="ja-JP" altLang="en-US" sz="1400" dirty="0">
                <a:latin typeface="Meiryo UI" panose="020B0604030504040204" pitchFamily="50" charset="-128"/>
                <a:ea typeface="Meiryo UI" panose="020B0604030504040204" pitchFamily="50" charset="-128"/>
              </a:rPr>
              <a:t>年</a:t>
            </a:r>
            <a:endParaRPr lang="en-US" altLang="ja-JP" sz="1400" dirty="0">
              <a:latin typeface="Meiryo UI" panose="020B0604030504040204" pitchFamily="50" charset="-128"/>
              <a:ea typeface="Meiryo UI" panose="020B0604030504040204" pitchFamily="50" charset="-128"/>
            </a:endParaRPr>
          </a:p>
          <a:p>
            <a:pPr marL="546100" indent="-219075">
              <a:buFont typeface="Wingdings" pitchFamily="2" charset="2"/>
              <a:buChar char="Ø"/>
            </a:pP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startAt="3"/>
            </a:pP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512686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E51614C-C79F-4C7B-9B78-C9C8C0B0BECD}"/>
              </a:ext>
            </a:extLst>
          </p:cNvPr>
          <p:cNvSpPr/>
          <p:nvPr/>
        </p:nvSpPr>
        <p:spPr>
          <a:xfrm>
            <a:off x="551006" y="706228"/>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午前の部：自立生活援助による障害者の地域生活支援</a:t>
            </a:r>
            <a:endParaRPr lang="ja-JP" altLang="en-US" sz="2400" dirty="0"/>
          </a:p>
        </p:txBody>
      </p:sp>
      <p:sp>
        <p:nvSpPr>
          <p:cNvPr id="8" name="テキスト ボックス 7">
            <a:extLst>
              <a:ext uri="{FF2B5EF4-FFF2-40B4-BE49-F238E27FC236}">
                <a16:creationId xmlns:a16="http://schemas.microsoft.com/office/drawing/2014/main" id="{EE21CF1F-42C5-4E65-9CEE-86C84EB3FEE2}"/>
              </a:ext>
            </a:extLst>
          </p:cNvPr>
          <p:cNvSpPr txBox="1"/>
          <p:nvPr/>
        </p:nvSpPr>
        <p:spPr>
          <a:xfrm>
            <a:off x="482600" y="1265072"/>
            <a:ext cx="6756400" cy="3644203"/>
          </a:xfrm>
          <a:prstGeom prst="rect">
            <a:avLst/>
          </a:prstGeom>
          <a:noFill/>
        </p:spPr>
        <p:txBody>
          <a:bodyPr wrap="square" rtlCol="0">
            <a:spAutoFit/>
          </a:bodyPr>
          <a:lstStyle/>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１．自立生活援助の概要</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dirty="0">
                <a:latin typeface="Meiryo UI" panose="020B0604030504040204" pitchFamily="50" charset="-128"/>
                <a:ea typeface="Meiryo UI" panose="020B0604030504040204" pitchFamily="50" charset="-128"/>
              </a:rPr>
              <a:t>２．支援の全体像と事業実施の流れ</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zh-TW" altLang="en-US" sz="2000" b="1" dirty="0">
                <a:latin typeface="Meiryo UI" panose="020B0604030504040204" pitchFamily="50" charset="-128"/>
                <a:ea typeface="Meiryo UI" panose="020B0604030504040204" pitchFamily="50" charset="-128"/>
              </a:rPr>
              <a:t>３．</a:t>
            </a:r>
            <a:r>
              <a:rPr lang="ja-JP" altLang="en-US" sz="2000" b="1" dirty="0">
                <a:latin typeface="Meiryo UI" panose="020B0604030504040204" pitchFamily="50" charset="-128"/>
                <a:ea typeface="Meiryo UI" panose="020B0604030504040204" pitchFamily="50" charset="-128"/>
              </a:rPr>
              <a:t>支援のポイント</a:t>
            </a:r>
            <a:endParaRPr lang="en-US" altLang="ja-JP" sz="2000" b="1"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a:latin typeface="Meiryo UI" panose="020B0604030504040204" pitchFamily="50" charset="-128"/>
                <a:ea typeface="Meiryo UI" panose="020B0604030504040204" pitchFamily="50" charset="-128"/>
              </a:rPr>
              <a:t>（１</a:t>
            </a:r>
            <a:r>
              <a:rPr lang="ja-JP" altLang="en-US" sz="2000" dirty="0">
                <a:latin typeface="Meiryo UI" panose="020B0604030504040204" pitchFamily="50" charset="-128"/>
                <a:ea typeface="Meiryo UI" panose="020B0604030504040204" pitchFamily="50" charset="-128"/>
              </a:rPr>
              <a:t>）精神障害がある方の支援</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b="1">
                <a:highlight>
                  <a:srgbClr val="FFFF00"/>
                </a:highlight>
                <a:latin typeface="Meiryo UI" panose="020B0604030504040204" pitchFamily="50" charset="-128"/>
                <a:ea typeface="Meiryo UI" panose="020B0604030504040204" pitchFamily="50" charset="-128"/>
              </a:rPr>
              <a:t>（２</a:t>
            </a:r>
            <a:r>
              <a:rPr lang="ja-JP" altLang="en-US" sz="2000" b="1" dirty="0">
                <a:highlight>
                  <a:srgbClr val="FFFF00"/>
                </a:highlight>
                <a:latin typeface="Meiryo UI" panose="020B0604030504040204" pitchFamily="50" charset="-128"/>
                <a:ea typeface="Meiryo UI" panose="020B0604030504040204" pitchFamily="50" charset="-128"/>
              </a:rPr>
              <a:t>）知的障害がある方の支援</a:t>
            </a:r>
            <a:endParaRPr lang="en-US" altLang="ja-JP" sz="2000" b="1" dirty="0">
              <a:highlight>
                <a:srgbClr val="FFFF00"/>
              </a:highlight>
              <a:latin typeface="Meiryo UI" panose="020B0604030504040204" pitchFamily="50" charset="-128"/>
              <a:ea typeface="Meiryo UI" panose="020B0604030504040204" pitchFamily="50" charset="-128"/>
            </a:endParaRPr>
          </a:p>
          <a:p>
            <a:pPr>
              <a:lnSpc>
                <a:spcPct val="150000"/>
              </a:lnSpc>
              <a:spcAft>
                <a:spcPts val="600"/>
              </a:spcAft>
            </a:pPr>
            <a:r>
              <a:rPr lang="ja-JP" altLang="en-US" sz="2000">
                <a:latin typeface="Meiryo UI" panose="020B0604030504040204" pitchFamily="50" charset="-128"/>
                <a:ea typeface="Meiryo UI" panose="020B0604030504040204" pitchFamily="50" charset="-128"/>
              </a:rPr>
              <a:t>（３</a:t>
            </a:r>
            <a:r>
              <a:rPr lang="ja-JP" altLang="en-US" sz="2000" dirty="0">
                <a:latin typeface="Meiryo UI" panose="020B0604030504040204" pitchFamily="50" charset="-128"/>
                <a:ea typeface="Meiryo UI" panose="020B0604030504040204" pitchFamily="50" charset="-128"/>
              </a:rPr>
              <a:t>）発達障害がある方の支援</a:t>
            </a:r>
            <a:endParaRPr lang="en-US" altLang="zh-TW"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４．</a:t>
            </a:r>
            <a:r>
              <a:rPr lang="zh-TW" altLang="en-US" sz="2000" dirty="0">
                <a:latin typeface="Meiryo UI" panose="020B0604030504040204" pitchFamily="50" charset="-128"/>
                <a:ea typeface="Meiryo UI" panose="020B0604030504040204" pitchFamily="50" charset="-128"/>
              </a:rPr>
              <a:t>事業運営</a:t>
            </a:r>
          </a:p>
        </p:txBody>
      </p:sp>
      <p:sp>
        <p:nvSpPr>
          <p:cNvPr id="9" name="正方形/長方形 8">
            <a:extLst>
              <a:ext uri="{FF2B5EF4-FFF2-40B4-BE49-F238E27FC236}">
                <a16:creationId xmlns:a16="http://schemas.microsoft.com/office/drawing/2014/main" id="{16B177C1-E35E-42D2-959C-219467561B4C}"/>
              </a:ext>
            </a:extLst>
          </p:cNvPr>
          <p:cNvSpPr/>
          <p:nvPr/>
        </p:nvSpPr>
        <p:spPr>
          <a:xfrm>
            <a:off x="4722471" y="1265072"/>
            <a:ext cx="4169278" cy="3584721"/>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lnSpc>
                <a:spcPct val="150000"/>
              </a:lnSpc>
            </a:pPr>
            <a:r>
              <a:rPr lang="ja-JP" altLang="en-US" sz="1400" b="1" dirty="0">
                <a:latin typeface="Meiryo UI" panose="020B0604030504040204" pitchFamily="50" charset="-128"/>
                <a:ea typeface="Meiryo UI" panose="020B0604030504040204" pitchFamily="50" charset="-128"/>
              </a:rPr>
              <a:t>本セクションの狙い</a:t>
            </a:r>
            <a:endParaRPr lang="en-US" altLang="ja-JP" sz="1400" b="1" dirty="0">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このセクションでは、障害についての基本的な事項やその特性に応じた支援のポイントを理解した上で、具体的な支援方法をイメージして頂くことを目的としています。</a:t>
            </a: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つづいて、知的障害の概要、障害特性を踏まえた支援のポイント、支援事例を見ていきます。</a:t>
            </a:r>
          </a:p>
        </p:txBody>
      </p:sp>
      <p:sp>
        <p:nvSpPr>
          <p:cNvPr id="5" name="正方形/長方形 4">
            <a:extLst>
              <a:ext uri="{FF2B5EF4-FFF2-40B4-BE49-F238E27FC236}">
                <a16:creationId xmlns:a16="http://schemas.microsoft.com/office/drawing/2014/main" id="{9CEDB28F-ED72-4035-8D20-E87B7A161BAC}"/>
              </a:ext>
            </a:extLst>
          </p:cNvPr>
          <p:cNvSpPr/>
          <p:nvPr/>
        </p:nvSpPr>
        <p:spPr>
          <a:xfrm>
            <a:off x="551005" y="5725886"/>
            <a:ext cx="8340743" cy="936171"/>
          </a:xfrm>
          <a:prstGeom prst="rect">
            <a:avLst/>
          </a:prstGeom>
          <a:solidFill>
            <a:schemeClr val="bg1"/>
          </a:solidFill>
          <a:ln w="3175">
            <a:noFill/>
            <a:prstDash val="sysDash"/>
          </a:ln>
        </p:spPr>
        <p:style>
          <a:lnRef idx="2">
            <a:schemeClr val="accent1"/>
          </a:lnRef>
          <a:fillRef idx="1">
            <a:schemeClr val="lt1"/>
          </a:fillRef>
          <a:effectRef idx="0">
            <a:schemeClr val="accent1"/>
          </a:effectRef>
          <a:fontRef idx="minor">
            <a:schemeClr val="dk1"/>
          </a:fontRef>
        </p:style>
        <p:txBody>
          <a:bodyPr wrap="square" anchor="t">
            <a:noAutofit/>
          </a:bodyPr>
          <a:lstStyle/>
          <a:p>
            <a:pPr>
              <a:spcAft>
                <a:spcPts val="600"/>
              </a:spcAft>
            </a:pPr>
            <a:r>
              <a:rPr lang="ja-JP" altLang="en-US" sz="1100" dirty="0">
                <a:solidFill>
                  <a:schemeClr val="tx1"/>
                </a:solidFill>
                <a:latin typeface="Meiryo UI" panose="020B0604030504040204" pitchFamily="50" charset="-128"/>
                <a:ea typeface="Meiryo UI" panose="020B0604030504040204" pitchFamily="50" charset="-128"/>
              </a:rPr>
              <a:t>本パートは、以下の参考資料の情報を基に作成しています。</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・「障害者差別解消法福祉事業者向けガイドライン」（平成</a:t>
            </a:r>
            <a:r>
              <a:rPr lang="en-US" altLang="ja-JP" sz="1100" dirty="0">
                <a:solidFill>
                  <a:schemeClr val="tx1"/>
                </a:solidFill>
                <a:latin typeface="Meiryo UI" panose="020B0604030504040204" pitchFamily="50" charset="-128"/>
                <a:ea typeface="Meiryo UI" panose="020B0604030504040204" pitchFamily="50" charset="-128"/>
              </a:rPr>
              <a:t>27</a:t>
            </a:r>
            <a:r>
              <a:rPr lang="ja-JP" altLang="en-US" sz="1100" dirty="0">
                <a:solidFill>
                  <a:schemeClr val="tx1"/>
                </a:solidFill>
                <a:latin typeface="Meiryo UI" panose="020B0604030504040204" pitchFamily="50" charset="-128"/>
                <a:ea typeface="Meiryo UI" panose="020B0604030504040204" pitchFamily="50" charset="-128"/>
              </a:rPr>
              <a:t>年</a:t>
            </a:r>
            <a:r>
              <a:rPr lang="en-US" altLang="ja-JP" sz="1100" dirty="0">
                <a:solidFill>
                  <a:schemeClr val="tx1"/>
                </a:solidFill>
                <a:latin typeface="Meiryo UI" panose="020B0604030504040204" pitchFamily="50" charset="-128"/>
                <a:ea typeface="Meiryo UI" panose="020B0604030504040204" pitchFamily="50" charset="-128"/>
              </a:rPr>
              <a:t>11</a:t>
            </a:r>
            <a:r>
              <a:rPr lang="ja-JP" altLang="en-US" sz="1100" dirty="0">
                <a:solidFill>
                  <a:schemeClr val="tx1"/>
                </a:solidFill>
                <a:latin typeface="Meiryo UI" panose="020B0604030504040204" pitchFamily="50" charset="-128"/>
                <a:ea typeface="Meiryo UI" panose="020B0604030504040204" pitchFamily="50" charset="-128"/>
              </a:rPr>
              <a:t>月厚生労働省）</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e</a:t>
            </a:r>
            <a:r>
              <a:rPr lang="ja-JP" altLang="en-US" sz="1100" dirty="0">
                <a:solidFill>
                  <a:schemeClr val="tx1"/>
                </a:solidFill>
                <a:latin typeface="Meiryo UI" panose="020B0604030504040204" pitchFamily="50" charset="-128"/>
                <a:ea typeface="Meiryo UI" panose="020B0604030504040204" pitchFamily="50" charset="-128"/>
              </a:rPr>
              <a:t>ヘルスネット（厚生労働省：</a:t>
            </a:r>
            <a:r>
              <a:rPr lang="en-US" altLang="ja-JP" sz="1100" dirty="0">
                <a:solidFill>
                  <a:schemeClr val="tx1"/>
                </a:solidFill>
                <a:latin typeface="Meiryo UI" panose="020B0604030504040204" pitchFamily="50" charset="-128"/>
                <a:ea typeface="Meiryo UI" panose="020B0604030504040204" pitchFamily="50" charset="-128"/>
              </a:rPr>
              <a:t>https://www.e-healthnet.mhlw.go.jp/</a:t>
            </a:r>
            <a:r>
              <a:rPr lang="ja-JP" altLang="en-US" sz="1100" dirty="0">
                <a:solidFill>
                  <a:schemeClr val="tx1"/>
                </a:solidFill>
                <a:latin typeface="Meiryo UI" panose="020B0604030504040204" pitchFamily="50" charset="-128"/>
                <a:ea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・「知的障害のことがよくわかる本」（</a:t>
            </a:r>
            <a:r>
              <a:rPr lang="ja-JP" altLang="en-US" sz="1100" dirty="0">
                <a:latin typeface="Meiryo UI" panose="020B0604030504040204" pitchFamily="50" charset="-128"/>
                <a:ea typeface="Meiryo UI" panose="020B0604030504040204" pitchFamily="50" charset="-128"/>
              </a:rPr>
              <a:t>有馬正高 監修／健康ライブラリーイラスト版／</a:t>
            </a:r>
            <a:r>
              <a:rPr lang="en-US" altLang="ja-JP" sz="1100" dirty="0">
                <a:latin typeface="Meiryo UI" panose="020B0604030504040204" pitchFamily="50" charset="-128"/>
                <a:ea typeface="Meiryo UI" panose="020B0604030504040204" pitchFamily="50" charset="-128"/>
              </a:rPr>
              <a:t>2007</a:t>
            </a:r>
            <a:r>
              <a:rPr lang="ja-JP" altLang="en-US" sz="1100" dirty="0">
                <a:latin typeface="Meiryo UI" panose="020B0604030504040204" pitchFamily="50" charset="-128"/>
                <a:ea typeface="Meiryo UI" panose="020B0604030504040204" pitchFamily="50" charset="-128"/>
              </a:rPr>
              <a:t>年）</a:t>
            </a:r>
            <a:endParaRPr lang="en-US" altLang="ja-JP" sz="1100" dirty="0">
              <a:latin typeface="Meiryo UI" panose="020B0604030504040204" pitchFamily="50" charset="-128"/>
              <a:ea typeface="Meiryo UI" panose="020B0604030504040204" pitchFamily="50" charset="-128"/>
            </a:endParaRPr>
          </a:p>
          <a:p>
            <a:endParaRPr lang="ja-JP" altLang="en-US" sz="11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571689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a:xfrm>
            <a:off x="6457950" y="6356351"/>
            <a:ext cx="1906205" cy="365125"/>
          </a:xfrm>
        </p:spPr>
        <p:txBody>
          <a:bodyPr/>
          <a:lstStyle/>
          <a:p>
            <a:fld id="{5FDA2957-D8DF-433F-96C1-785BB98D1D08}" type="slidenum">
              <a:rPr kumimoji="1" lang="ja-JP" altLang="en-US" smtClean="0"/>
              <a:t>78</a:t>
            </a:fld>
            <a:endParaRPr kumimoji="1" lang="ja-JP" altLang="en-US"/>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8"/>
            <a:ext cx="7886700" cy="5592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知的障害とは、概ね </a:t>
            </a:r>
            <a:r>
              <a:rPr lang="en-US" altLang="ja-JP" sz="1400" dirty="0">
                <a:latin typeface="Meiryo UI" panose="020B0604030504040204" pitchFamily="50" charset="-128"/>
                <a:ea typeface="Meiryo UI" panose="020B0604030504040204" pitchFamily="50" charset="-128"/>
              </a:rPr>
              <a:t>18 </a:t>
            </a:r>
            <a:r>
              <a:rPr lang="ja-JP" altLang="en-US" sz="1400" dirty="0">
                <a:latin typeface="Meiryo UI" panose="020B0604030504040204" pitchFamily="50" charset="-128"/>
                <a:ea typeface="Meiryo UI" panose="020B0604030504040204" pitchFamily="50" charset="-128"/>
              </a:rPr>
              <a:t>歳頃までの心身の発達期に現れた知的機能の障害により、生活上の適応に困難が生じるものです。「考えたり、理解したり、読んだり、書いたり、計算したり、話したり」する等の知的な機能に発達の遅れが生じます。</a:t>
            </a:r>
          </a:p>
          <a:p>
            <a:endParaRPr lang="en-US" altLang="ja-JP" sz="1400" dirty="0">
              <a:latin typeface="Meiryo UI" panose="020B0604030504040204" pitchFamily="50" charset="-128"/>
              <a:ea typeface="Meiryo UI" panose="020B0604030504040204" pitchFamily="50" charset="-128"/>
            </a:endParaRPr>
          </a:p>
        </p:txBody>
      </p:sp>
      <p:sp>
        <p:nvSpPr>
          <p:cNvPr id="11" name="タイトル 1">
            <a:extLst>
              <a:ext uri="{FF2B5EF4-FFF2-40B4-BE49-F238E27FC236}">
                <a16:creationId xmlns:a16="http://schemas.microsoft.com/office/drawing/2014/main" id="{AD942B60-4258-467D-A7D0-AFADAA37F867}"/>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１）知的障害の理解</a:t>
            </a:r>
            <a:endParaRPr lang="en-US" altLang="ja-JP" sz="2400"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E47EBC4F-AA32-461E-85B0-33255F575C4E}"/>
              </a:ext>
            </a:extLst>
          </p:cNvPr>
          <p:cNvSpPr/>
          <p:nvPr/>
        </p:nvSpPr>
        <p:spPr>
          <a:xfrm>
            <a:off x="393405" y="2169324"/>
            <a:ext cx="1052624" cy="62311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誘因・原因</a:t>
            </a:r>
          </a:p>
        </p:txBody>
      </p:sp>
      <p:sp>
        <p:nvSpPr>
          <p:cNvPr id="13" name="正方形/長方形 12">
            <a:extLst>
              <a:ext uri="{FF2B5EF4-FFF2-40B4-BE49-F238E27FC236}">
                <a16:creationId xmlns:a16="http://schemas.microsoft.com/office/drawing/2014/main" id="{1288D245-5500-4DB7-BDD4-31E4EFC96658}"/>
              </a:ext>
            </a:extLst>
          </p:cNvPr>
          <p:cNvSpPr/>
          <p:nvPr/>
        </p:nvSpPr>
        <p:spPr>
          <a:xfrm>
            <a:off x="1643290" y="2164747"/>
            <a:ext cx="6909128" cy="7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ダウン症候群などの染色体異常、または先天性代謝異常によるものや、脳症や外傷性脳損傷などの脳の疾患があるが、原因が特定できない場合もある。</a:t>
            </a:r>
          </a:p>
        </p:txBody>
      </p:sp>
      <p:sp>
        <p:nvSpPr>
          <p:cNvPr id="14" name="正方形/長方形 13">
            <a:extLst>
              <a:ext uri="{FF2B5EF4-FFF2-40B4-BE49-F238E27FC236}">
                <a16:creationId xmlns:a16="http://schemas.microsoft.com/office/drawing/2014/main" id="{47C201BC-CBDA-4156-B63D-7A630CFE6286}"/>
              </a:ext>
            </a:extLst>
          </p:cNvPr>
          <p:cNvSpPr/>
          <p:nvPr/>
        </p:nvSpPr>
        <p:spPr>
          <a:xfrm>
            <a:off x="394259" y="2879381"/>
            <a:ext cx="1052624" cy="36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頻度</a:t>
            </a:r>
          </a:p>
        </p:txBody>
      </p:sp>
      <p:sp>
        <p:nvSpPr>
          <p:cNvPr id="15" name="正方形/長方形 14">
            <a:extLst>
              <a:ext uri="{FF2B5EF4-FFF2-40B4-BE49-F238E27FC236}">
                <a16:creationId xmlns:a16="http://schemas.microsoft.com/office/drawing/2014/main" id="{050C2A78-6D0B-43AF-9237-B962015673ED}"/>
              </a:ext>
            </a:extLst>
          </p:cNvPr>
          <p:cNvSpPr/>
          <p:nvPr/>
        </p:nvSpPr>
        <p:spPr>
          <a:xfrm>
            <a:off x="1658222" y="2879380"/>
            <a:ext cx="6648382"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人口の約１％程度。</a:t>
            </a:r>
            <a:endParaRPr lang="ja-JP" altLang="en-US" sz="1400" b="0" i="0" u="none" strike="noStrike" baseline="0" dirty="0">
              <a:solidFill>
                <a:schemeClr val="tx1"/>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1A28A39C-DAF8-48B3-8E92-C4C36CB867D7}"/>
              </a:ext>
            </a:extLst>
          </p:cNvPr>
          <p:cNvSpPr/>
          <p:nvPr/>
        </p:nvSpPr>
        <p:spPr>
          <a:xfrm>
            <a:off x="591581" y="1761366"/>
            <a:ext cx="7714168" cy="28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知的障害の概要</a:t>
            </a:r>
          </a:p>
        </p:txBody>
      </p:sp>
      <p:cxnSp>
        <p:nvCxnSpPr>
          <p:cNvPr id="22" name="直線コネクタ 21">
            <a:extLst>
              <a:ext uri="{FF2B5EF4-FFF2-40B4-BE49-F238E27FC236}">
                <a16:creationId xmlns:a16="http://schemas.microsoft.com/office/drawing/2014/main" id="{DEF42259-B1F8-4654-9B1F-93B86456DE91}"/>
              </a:ext>
            </a:extLst>
          </p:cNvPr>
          <p:cNvCxnSpPr>
            <a:cxnSpLocks/>
          </p:cNvCxnSpPr>
          <p:nvPr/>
        </p:nvCxnSpPr>
        <p:spPr>
          <a:xfrm>
            <a:off x="407468" y="2050752"/>
            <a:ext cx="8316000" cy="0"/>
          </a:xfrm>
          <a:prstGeom prst="line">
            <a:avLst/>
          </a:prstGeom>
        </p:spPr>
        <p:style>
          <a:lnRef idx="1">
            <a:schemeClr val="dk1"/>
          </a:lnRef>
          <a:fillRef idx="0">
            <a:schemeClr val="dk1"/>
          </a:fillRef>
          <a:effectRef idx="0">
            <a:schemeClr val="dk1"/>
          </a:effectRef>
          <a:fontRef idx="minor">
            <a:schemeClr val="tx1"/>
          </a:fontRef>
        </p:style>
      </p:cxnSp>
      <p:sp>
        <p:nvSpPr>
          <p:cNvPr id="24" name="正方形/長方形 23">
            <a:extLst>
              <a:ext uri="{FF2B5EF4-FFF2-40B4-BE49-F238E27FC236}">
                <a16:creationId xmlns:a16="http://schemas.microsoft.com/office/drawing/2014/main" id="{517BA696-BBA3-4F8C-A0B0-ACA79296387E}"/>
              </a:ext>
            </a:extLst>
          </p:cNvPr>
          <p:cNvSpPr/>
          <p:nvPr/>
        </p:nvSpPr>
        <p:spPr>
          <a:xfrm>
            <a:off x="379327" y="3302617"/>
            <a:ext cx="1052624" cy="215924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知的障害の状態像</a:t>
            </a:r>
          </a:p>
        </p:txBody>
      </p:sp>
      <p:sp>
        <p:nvSpPr>
          <p:cNvPr id="18" name="正方形/長方形 17">
            <a:extLst>
              <a:ext uri="{FF2B5EF4-FFF2-40B4-BE49-F238E27FC236}">
                <a16:creationId xmlns:a16="http://schemas.microsoft.com/office/drawing/2014/main" id="{ED5073FB-4677-4D9D-8B54-4A34C5827627}"/>
              </a:ext>
            </a:extLst>
          </p:cNvPr>
          <p:cNvSpPr/>
          <p:nvPr/>
        </p:nvSpPr>
        <p:spPr>
          <a:xfrm>
            <a:off x="1497174" y="3302616"/>
            <a:ext cx="838743" cy="156745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知的障害の定義</a:t>
            </a:r>
          </a:p>
        </p:txBody>
      </p:sp>
      <p:sp>
        <p:nvSpPr>
          <p:cNvPr id="19" name="正方形/長方形 18">
            <a:extLst>
              <a:ext uri="{FF2B5EF4-FFF2-40B4-BE49-F238E27FC236}">
                <a16:creationId xmlns:a16="http://schemas.microsoft.com/office/drawing/2014/main" id="{9A977439-6C14-4C12-A8DB-170F9216F295}"/>
              </a:ext>
            </a:extLst>
          </p:cNvPr>
          <p:cNvSpPr/>
          <p:nvPr/>
        </p:nvSpPr>
        <p:spPr>
          <a:xfrm>
            <a:off x="2401140" y="3302616"/>
            <a:ext cx="6349456" cy="1567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kumimoji="1" lang="ja-JP" altLang="en-US" sz="1300" dirty="0">
                <a:solidFill>
                  <a:schemeClr val="tx1"/>
                </a:solidFill>
                <a:latin typeface="Meiryo UI" panose="020B0604030504040204" pitchFamily="50" charset="-128"/>
                <a:ea typeface="Meiryo UI" panose="020B0604030504040204" pitchFamily="50" charset="-128"/>
              </a:rPr>
              <a:t>統一された定義がないが、知的能力の低下に加え、社会生活での不自由さを総合的に考慮して判断される。</a:t>
            </a:r>
            <a:endParaRPr kumimoji="1" lang="en-US" altLang="ja-JP" sz="1300" dirty="0">
              <a:solidFill>
                <a:schemeClr val="tx1"/>
              </a:solidFill>
              <a:latin typeface="Meiryo UI" panose="020B0604030504040204" pitchFamily="50" charset="-128"/>
              <a:ea typeface="Meiryo UI" panose="020B0604030504040204" pitchFamily="50" charset="-128"/>
            </a:endParaRPr>
          </a:p>
          <a:p>
            <a:pPr marL="432000" lvl="1" indent="-108000">
              <a:buFont typeface="Arial" panose="020B0604020202020204" pitchFamily="34" charset="0"/>
              <a:buChar char="•"/>
            </a:pPr>
            <a:r>
              <a:rPr kumimoji="1" lang="ja-JP" altLang="en-US" sz="1300" dirty="0">
                <a:solidFill>
                  <a:schemeClr val="tx1"/>
                </a:solidFill>
                <a:latin typeface="Meiryo UI" panose="020B0604030504040204" pitchFamily="50" charset="-128"/>
                <a:ea typeface="Meiryo UI" panose="020B0604030504040204" pitchFamily="50" charset="-128"/>
              </a:rPr>
              <a:t>知的能力の低下：知能検査で</a:t>
            </a:r>
            <a:r>
              <a:rPr kumimoji="1" lang="en-US" altLang="ja-JP" sz="1300" dirty="0">
                <a:solidFill>
                  <a:schemeClr val="tx1"/>
                </a:solidFill>
                <a:latin typeface="Meiryo UI" panose="020B0604030504040204" pitchFamily="50" charset="-128"/>
                <a:ea typeface="Meiryo UI" panose="020B0604030504040204" pitchFamily="50" charset="-128"/>
              </a:rPr>
              <a:t>IQ</a:t>
            </a:r>
            <a:r>
              <a:rPr kumimoji="1" lang="ja-JP" altLang="en-US" sz="1300" dirty="0">
                <a:solidFill>
                  <a:schemeClr val="tx1"/>
                </a:solidFill>
                <a:latin typeface="Meiryo UI" panose="020B0604030504040204" pitchFamily="50" charset="-128"/>
                <a:ea typeface="Meiryo UI" panose="020B0604030504040204" pitchFamily="50" charset="-128"/>
              </a:rPr>
              <a:t>が概ね</a:t>
            </a:r>
            <a:r>
              <a:rPr kumimoji="1" lang="en-US" altLang="ja-JP" sz="1300" dirty="0">
                <a:solidFill>
                  <a:schemeClr val="tx1"/>
                </a:solidFill>
                <a:latin typeface="Meiryo UI" panose="020B0604030504040204" pitchFamily="50" charset="-128"/>
                <a:ea typeface="Meiryo UI" panose="020B0604030504040204" pitchFamily="50" charset="-128"/>
              </a:rPr>
              <a:t>70</a:t>
            </a:r>
            <a:r>
              <a:rPr kumimoji="1" lang="ja-JP" altLang="en-US" sz="1300" dirty="0">
                <a:solidFill>
                  <a:schemeClr val="tx1"/>
                </a:solidFill>
                <a:latin typeface="Meiryo UI" panose="020B0604030504040204" pitchFamily="50" charset="-128"/>
                <a:ea typeface="Meiryo UI" panose="020B0604030504040204" pitchFamily="50" charset="-128"/>
              </a:rPr>
              <a:t>以下の場合に知能の低下と判断される。</a:t>
            </a:r>
            <a:endParaRPr kumimoji="1" lang="en-US" altLang="ja-JP" sz="1300" dirty="0">
              <a:solidFill>
                <a:schemeClr val="tx1"/>
              </a:solidFill>
              <a:latin typeface="Meiryo UI" panose="020B0604030504040204" pitchFamily="50" charset="-128"/>
              <a:ea typeface="Meiryo UI" panose="020B0604030504040204" pitchFamily="50" charset="-128"/>
            </a:endParaRPr>
          </a:p>
          <a:p>
            <a:pPr marL="432000" lvl="1" indent="-108000">
              <a:buFont typeface="Arial" panose="020B0604020202020204" pitchFamily="34" charset="0"/>
              <a:buChar char="•"/>
            </a:pPr>
            <a:r>
              <a:rPr kumimoji="1" lang="ja-JP" altLang="en-US" sz="1300" dirty="0">
                <a:solidFill>
                  <a:schemeClr val="tx1"/>
                </a:solidFill>
                <a:latin typeface="Meiryo UI" panose="020B0604030504040204" pitchFamily="50" charset="-128"/>
                <a:ea typeface="Meiryo UI" panose="020B0604030504040204" pitchFamily="50" charset="-128"/>
              </a:rPr>
              <a:t>適応機能の明らかな欠陥：以下</a:t>
            </a:r>
            <a:r>
              <a:rPr kumimoji="1" lang="en-US" altLang="ja-JP" sz="1300" dirty="0">
                <a:solidFill>
                  <a:schemeClr val="tx1"/>
                </a:solidFill>
                <a:latin typeface="Meiryo UI" panose="020B0604030504040204" pitchFamily="50" charset="-128"/>
                <a:ea typeface="Meiryo UI" panose="020B0604030504040204" pitchFamily="50" charset="-128"/>
              </a:rPr>
              <a:t>3</a:t>
            </a:r>
            <a:r>
              <a:rPr kumimoji="1" lang="ja-JP" altLang="en-US" sz="1300" dirty="0">
                <a:solidFill>
                  <a:schemeClr val="tx1"/>
                </a:solidFill>
                <a:latin typeface="Meiryo UI" panose="020B0604030504040204" pitchFamily="50" charset="-128"/>
                <a:ea typeface="Meiryo UI" panose="020B0604030504040204" pitchFamily="50" charset="-128"/>
              </a:rPr>
              <a:t>つの領域における能力を考慮する。</a:t>
            </a:r>
            <a:endParaRPr kumimoji="1" lang="en-US" altLang="ja-JP" sz="1300" dirty="0">
              <a:solidFill>
                <a:schemeClr val="tx1"/>
              </a:solidFill>
              <a:latin typeface="Meiryo UI" panose="020B0604030504040204" pitchFamily="50" charset="-128"/>
              <a:ea typeface="Meiryo UI" panose="020B0604030504040204" pitchFamily="50" charset="-128"/>
            </a:endParaRPr>
          </a:p>
          <a:p>
            <a:pPr marL="825750" lvl="2" indent="-285750">
              <a:buFont typeface="Wingdings" panose="05000000000000000000" pitchFamily="2" charset="2"/>
              <a:buChar char="Ø"/>
            </a:pPr>
            <a:r>
              <a:rPr kumimoji="1" lang="ja-JP" altLang="en-US" sz="1300">
                <a:solidFill>
                  <a:schemeClr val="tx1"/>
                </a:solidFill>
                <a:latin typeface="Meiryo UI" panose="020B0604030504040204" pitchFamily="50" charset="-128"/>
                <a:ea typeface="Meiryo UI" panose="020B0604030504040204" pitchFamily="50" charset="-128"/>
              </a:rPr>
              <a:t>概念的領域（記憶</a:t>
            </a:r>
            <a:r>
              <a:rPr kumimoji="1" lang="ja-JP" altLang="en-US" sz="1300" dirty="0">
                <a:solidFill>
                  <a:schemeClr val="tx1"/>
                </a:solidFill>
                <a:latin typeface="Meiryo UI" panose="020B0604030504040204" pitchFamily="50" charset="-128"/>
                <a:ea typeface="Meiryo UI" panose="020B0604030504040204" pitchFamily="50" charset="-128"/>
              </a:rPr>
              <a:t>、言語、数学的思考、実用的な知識の習得、問題解決等）</a:t>
            </a:r>
            <a:endParaRPr kumimoji="1" lang="en-US" altLang="ja-JP" sz="1300" dirty="0">
              <a:solidFill>
                <a:schemeClr val="tx1"/>
              </a:solidFill>
              <a:latin typeface="Meiryo UI" panose="020B0604030504040204" pitchFamily="50" charset="-128"/>
              <a:ea typeface="Meiryo UI" panose="020B0604030504040204" pitchFamily="50" charset="-128"/>
            </a:endParaRPr>
          </a:p>
          <a:p>
            <a:pPr marL="825750" lvl="2" indent="-285750">
              <a:buFont typeface="Wingdings" panose="05000000000000000000" pitchFamily="2" charset="2"/>
              <a:buChar char="Ø"/>
            </a:pPr>
            <a:r>
              <a:rPr kumimoji="1" lang="ja-JP" altLang="en-US" sz="1300">
                <a:solidFill>
                  <a:schemeClr val="tx1"/>
                </a:solidFill>
                <a:latin typeface="Meiryo UI" panose="020B0604030504040204" pitchFamily="50" charset="-128"/>
                <a:ea typeface="Meiryo UI" panose="020B0604030504040204" pitchFamily="50" charset="-128"/>
              </a:rPr>
              <a:t>社会的領域（他者</a:t>
            </a:r>
            <a:r>
              <a:rPr kumimoji="1" lang="ja-JP" altLang="en-US" sz="1300" dirty="0">
                <a:solidFill>
                  <a:schemeClr val="tx1"/>
                </a:solidFill>
                <a:latin typeface="Meiryo UI" panose="020B0604030504040204" pitchFamily="50" charset="-128"/>
                <a:ea typeface="Meiryo UI" panose="020B0604030504040204" pitchFamily="50" charset="-128"/>
              </a:rPr>
              <a:t>の思考・感情・体験の認識、共感、コミュニケーション等）</a:t>
            </a:r>
            <a:endParaRPr kumimoji="1" lang="en-US" altLang="ja-JP" sz="1300" dirty="0">
              <a:solidFill>
                <a:schemeClr val="tx1"/>
              </a:solidFill>
              <a:latin typeface="Meiryo UI" panose="020B0604030504040204" pitchFamily="50" charset="-128"/>
              <a:ea typeface="Meiryo UI" panose="020B0604030504040204" pitchFamily="50" charset="-128"/>
            </a:endParaRPr>
          </a:p>
          <a:p>
            <a:pPr marL="825750" lvl="2" indent="-285750">
              <a:buFont typeface="Wingdings" panose="05000000000000000000" pitchFamily="2" charset="2"/>
              <a:buChar char="Ø"/>
            </a:pPr>
            <a:r>
              <a:rPr kumimoji="1" lang="ja-JP" altLang="en-US" sz="1300">
                <a:solidFill>
                  <a:schemeClr val="tx1"/>
                </a:solidFill>
                <a:latin typeface="Meiryo UI" panose="020B0604030504040204" pitchFamily="50" charset="-128"/>
                <a:ea typeface="Meiryo UI" panose="020B0604030504040204" pitchFamily="50" charset="-128"/>
              </a:rPr>
              <a:t>実用的領域（セルフケア</a:t>
            </a:r>
            <a:r>
              <a:rPr kumimoji="1" lang="ja-JP" altLang="en-US" sz="1300" dirty="0">
                <a:solidFill>
                  <a:schemeClr val="tx1"/>
                </a:solidFill>
                <a:latin typeface="Meiryo UI" panose="020B0604030504040204" pitchFamily="50" charset="-128"/>
                <a:ea typeface="Meiryo UI" panose="020B0604030504040204" pitchFamily="50" charset="-128"/>
              </a:rPr>
              <a:t>、金銭管理、行動の自己管理等）</a:t>
            </a:r>
            <a:endParaRPr kumimoji="1" lang="en-US" altLang="ja-JP" sz="1300" dirty="0">
              <a:solidFill>
                <a:schemeClr val="tx1"/>
              </a:solidFill>
              <a:latin typeface="Meiryo UI" panose="020B0604030504040204" pitchFamily="50" charset="-128"/>
              <a:ea typeface="Meiryo UI" panose="020B0604030504040204" pitchFamily="50" charset="-128"/>
            </a:endParaRPr>
          </a:p>
          <a:p>
            <a:pPr marL="432000" lvl="1" indent="-108000">
              <a:buFont typeface="Arial" panose="020B0604020202020204" pitchFamily="34" charset="0"/>
              <a:buChar char="•"/>
            </a:pPr>
            <a:r>
              <a:rPr kumimoji="1" lang="ja-JP" altLang="en-US" sz="1300" dirty="0">
                <a:solidFill>
                  <a:schemeClr val="tx1"/>
                </a:solidFill>
                <a:latin typeface="Meiryo UI" panose="020B0604030504040204" pitchFamily="50" charset="-128"/>
                <a:ea typeface="Meiryo UI" panose="020B0604030504040204" pitchFamily="50" charset="-128"/>
              </a:rPr>
              <a:t>上記</a:t>
            </a:r>
            <a:r>
              <a:rPr kumimoji="1" lang="ja-JP" altLang="en-US" sz="1300">
                <a:solidFill>
                  <a:schemeClr val="tx1"/>
                </a:solidFill>
                <a:latin typeface="Meiryo UI" panose="020B0604030504040204" pitchFamily="50" charset="-128"/>
                <a:ea typeface="Meiryo UI" panose="020B0604030504040204" pitchFamily="50" charset="-128"/>
              </a:rPr>
              <a:t>が発達期（おおむね</a:t>
            </a:r>
            <a:r>
              <a:rPr kumimoji="1" lang="en-US" altLang="ja-JP" sz="1300" dirty="0">
                <a:solidFill>
                  <a:schemeClr val="tx1"/>
                </a:solidFill>
                <a:latin typeface="Meiryo UI" panose="020B0604030504040204" pitchFamily="50" charset="-128"/>
                <a:ea typeface="Meiryo UI" panose="020B0604030504040204" pitchFamily="50" charset="-128"/>
              </a:rPr>
              <a:t>18</a:t>
            </a:r>
            <a:r>
              <a:rPr kumimoji="1" lang="ja-JP" altLang="en-US" sz="1300" dirty="0">
                <a:solidFill>
                  <a:schemeClr val="tx1"/>
                </a:solidFill>
                <a:latin typeface="Meiryo UI" panose="020B0604030504040204" pitchFamily="50" charset="-128"/>
                <a:ea typeface="Meiryo UI" panose="020B0604030504040204" pitchFamily="50" charset="-128"/>
              </a:rPr>
              <a:t>歳まで）に生じること。</a:t>
            </a:r>
          </a:p>
        </p:txBody>
      </p:sp>
      <p:sp>
        <p:nvSpPr>
          <p:cNvPr id="20" name="正方形/長方形 19">
            <a:extLst>
              <a:ext uri="{FF2B5EF4-FFF2-40B4-BE49-F238E27FC236}">
                <a16:creationId xmlns:a16="http://schemas.microsoft.com/office/drawing/2014/main" id="{FF7BFD9A-D521-461C-8DD4-BA3370DD0A09}"/>
              </a:ext>
            </a:extLst>
          </p:cNvPr>
          <p:cNvSpPr/>
          <p:nvPr/>
        </p:nvSpPr>
        <p:spPr>
          <a:xfrm>
            <a:off x="379327" y="5525096"/>
            <a:ext cx="1052624" cy="10400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福祉の</a:t>
            </a:r>
            <a:endParaRPr kumimoji="1" lang="en-US" altLang="ja-JP" sz="1300" dirty="0">
              <a:solidFill>
                <a:schemeClr val="tx1"/>
              </a:solidFill>
              <a:latin typeface="Meiryo UI" panose="020B0604030504040204" pitchFamily="50" charset="-128"/>
              <a:ea typeface="Meiryo UI" panose="020B0604030504040204" pitchFamily="50" charset="-128"/>
            </a:endParaRPr>
          </a:p>
          <a:p>
            <a:pPr algn="ctr"/>
            <a:r>
              <a:rPr kumimoji="1" lang="ja-JP" altLang="en-US" sz="1300" dirty="0">
                <a:solidFill>
                  <a:schemeClr val="tx1"/>
                </a:solidFill>
                <a:latin typeface="Meiryo UI" panose="020B0604030504040204" pitchFamily="50" charset="-128"/>
                <a:ea typeface="Meiryo UI" panose="020B0604030504040204" pitchFamily="50" charset="-128"/>
              </a:rPr>
              <a:t>対象</a:t>
            </a:r>
          </a:p>
        </p:txBody>
      </p:sp>
      <p:sp>
        <p:nvSpPr>
          <p:cNvPr id="23" name="正方形/長方形 22">
            <a:extLst>
              <a:ext uri="{FF2B5EF4-FFF2-40B4-BE49-F238E27FC236}">
                <a16:creationId xmlns:a16="http://schemas.microsoft.com/office/drawing/2014/main" id="{025C1244-E3D4-4588-B42D-CA30FCFEF24D}"/>
              </a:ext>
            </a:extLst>
          </p:cNvPr>
          <p:cNvSpPr/>
          <p:nvPr/>
        </p:nvSpPr>
        <p:spPr>
          <a:xfrm>
            <a:off x="2442345" y="5525094"/>
            <a:ext cx="6322328" cy="1040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300" dirty="0">
                <a:solidFill>
                  <a:srgbClr val="000000"/>
                </a:solidFill>
                <a:latin typeface="Meiryo UI" panose="020B0604030504040204" pitchFamily="50" charset="-128"/>
                <a:ea typeface="Meiryo UI" panose="020B0604030504040204" pitchFamily="50" charset="-128"/>
              </a:rPr>
              <a:t>福祉サービス等を受けるための制度として、療育手帳がある。</a:t>
            </a:r>
            <a:endParaRPr lang="en-US" altLang="ja-JP" sz="1300" dirty="0">
              <a:solidFill>
                <a:srgbClr val="000000"/>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300" dirty="0">
                <a:solidFill>
                  <a:srgbClr val="000000"/>
                </a:solidFill>
                <a:latin typeface="Meiryo UI" panose="020B0604030504040204" pitchFamily="50" charset="-128"/>
                <a:ea typeface="Meiryo UI" panose="020B0604030504040204" pitchFamily="50" charset="-128"/>
              </a:rPr>
              <a:t>知的障害児・者に対して、一貫した指導・相談等が行われ、各種の援助措置を受けやすくすることを目的に、都道府県・指定都市が交付しているもので、窓口は市町村、管轄の児童相談所、</a:t>
            </a:r>
            <a:r>
              <a:rPr lang="ja-JP" altLang="en-US" sz="1300" dirty="0">
                <a:solidFill>
                  <a:schemeClr val="tx1"/>
                </a:solidFill>
                <a:latin typeface="Meiryo UI" panose="020B0604030504040204" pitchFamily="50" charset="-128"/>
                <a:ea typeface="Meiryo UI" panose="020B0604030504040204" pitchFamily="50" charset="-128"/>
              </a:rPr>
              <a:t>知的障害者更生相談所</a:t>
            </a:r>
            <a:r>
              <a:rPr lang="ja-JP" altLang="en-US" sz="1300" dirty="0">
                <a:solidFill>
                  <a:srgbClr val="000000"/>
                </a:solidFill>
                <a:latin typeface="Meiryo UI" panose="020B0604030504040204" pitchFamily="50" charset="-128"/>
                <a:ea typeface="Meiryo UI" panose="020B0604030504040204" pitchFamily="50" charset="-128"/>
              </a:rPr>
              <a:t>等となり重症度が判定される。</a:t>
            </a:r>
            <a:endParaRPr lang="en-US" altLang="ja-JP" sz="1300" dirty="0">
              <a:solidFill>
                <a:srgbClr val="000000"/>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300" dirty="0">
                <a:solidFill>
                  <a:srgbClr val="000000"/>
                </a:solidFill>
                <a:latin typeface="Meiryo UI" panose="020B0604030504040204" pitchFamily="50" charset="-128"/>
                <a:ea typeface="Meiryo UI" panose="020B0604030504040204" pitchFamily="50" charset="-128"/>
              </a:rPr>
              <a:t>申請条件は住んでいる都道府県によって若干異なるため確認が必要。</a:t>
            </a:r>
            <a:endParaRPr lang="en-US" altLang="ja-JP" sz="1300" dirty="0">
              <a:solidFill>
                <a:srgbClr val="000000"/>
              </a:solidFill>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6917880D-21B3-4E81-BADD-E79224691893}"/>
              </a:ext>
            </a:extLst>
          </p:cNvPr>
          <p:cNvSpPr/>
          <p:nvPr/>
        </p:nvSpPr>
        <p:spPr>
          <a:xfrm>
            <a:off x="1481375" y="4933304"/>
            <a:ext cx="838743" cy="52855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他の障害の併存</a:t>
            </a:r>
          </a:p>
        </p:txBody>
      </p:sp>
      <p:sp>
        <p:nvSpPr>
          <p:cNvPr id="29" name="正方形/長方形 28">
            <a:extLst>
              <a:ext uri="{FF2B5EF4-FFF2-40B4-BE49-F238E27FC236}">
                <a16:creationId xmlns:a16="http://schemas.microsoft.com/office/drawing/2014/main" id="{6A322CDD-D70B-4A2D-AD12-9CDA738EF948}"/>
              </a:ext>
            </a:extLst>
          </p:cNvPr>
          <p:cNvSpPr/>
          <p:nvPr/>
        </p:nvSpPr>
        <p:spPr>
          <a:xfrm>
            <a:off x="2401140" y="4933303"/>
            <a:ext cx="6322328" cy="528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300" dirty="0">
                <a:solidFill>
                  <a:schemeClr val="tx1"/>
                </a:solidFill>
                <a:latin typeface="Meiryo UI" panose="020B0604030504040204" pitchFamily="50" charset="-128"/>
                <a:ea typeface="Meiryo UI" panose="020B0604030504040204" pitchFamily="50" charset="-128"/>
              </a:rPr>
              <a:t>自閉スペクトラム症や注意欠陥多動性障害等の発達障害が合併していたり、様々な精神疾患が併存しているケースもある。</a:t>
            </a:r>
            <a:endParaRPr lang="en-US" altLang="ja-JP" sz="13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93057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DC97D75-B372-4B36-99C2-B5C87E0A4DE4}"/>
              </a:ext>
            </a:extLst>
          </p:cNvPr>
          <p:cNvSpPr>
            <a:spLocks noGrp="1"/>
          </p:cNvSpPr>
          <p:nvPr>
            <p:ph type="sldNum" sz="quarter" idx="12"/>
          </p:nvPr>
        </p:nvSpPr>
        <p:spPr/>
        <p:txBody>
          <a:bodyPr/>
          <a:lstStyle/>
          <a:p>
            <a:fld id="{5FDA2957-D8DF-433F-96C1-785BB98D1D08}" type="slidenum">
              <a:rPr kumimoji="1" lang="ja-JP" altLang="en-US" smtClean="0"/>
              <a:t>7</a:t>
            </a:fld>
            <a:endParaRPr kumimoji="1" lang="ja-JP" altLang="en-US"/>
          </a:p>
        </p:txBody>
      </p:sp>
      <p:sp>
        <p:nvSpPr>
          <p:cNvPr id="3" name="タイトル 1">
            <a:extLst>
              <a:ext uri="{FF2B5EF4-FFF2-40B4-BE49-F238E27FC236}">
                <a16:creationId xmlns:a16="http://schemas.microsoft.com/office/drawing/2014/main" id="{CD87CFFD-B851-4CE5-BF67-9A66B15F24E1}"/>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（参考）障害福祉の制度の概要　</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障害者の数</a:t>
            </a:r>
            <a:endParaRPr lang="en-US" altLang="ja-JP" dirty="0">
              <a:latin typeface="Meiryo UI" panose="020B0604030504040204" pitchFamily="50" charset="-128"/>
              <a:ea typeface="Meiryo UI" panose="020B0604030504040204" pitchFamily="50" charset="-128"/>
            </a:endParaRPr>
          </a:p>
        </p:txBody>
      </p:sp>
      <p:pic>
        <p:nvPicPr>
          <p:cNvPr id="15" name="図 14">
            <a:extLst>
              <a:ext uri="{FF2B5EF4-FFF2-40B4-BE49-F238E27FC236}">
                <a16:creationId xmlns:a16="http://schemas.microsoft.com/office/drawing/2014/main" id="{A2F646D6-F2C5-4313-AA1C-DE5830059DDC}"/>
              </a:ext>
            </a:extLst>
          </p:cNvPr>
          <p:cNvPicPr>
            <a:picLocks noChangeAspect="1"/>
          </p:cNvPicPr>
          <p:nvPr/>
        </p:nvPicPr>
        <p:blipFill>
          <a:blip r:embed="rId2"/>
          <a:stretch>
            <a:fillRect/>
          </a:stretch>
        </p:blipFill>
        <p:spPr>
          <a:xfrm>
            <a:off x="500198" y="850650"/>
            <a:ext cx="8143603" cy="5156700"/>
          </a:xfrm>
          <a:prstGeom prst="rect">
            <a:avLst/>
          </a:prstGeom>
        </p:spPr>
      </p:pic>
      <p:sp>
        <p:nvSpPr>
          <p:cNvPr id="16" name="Rectangle 3">
            <a:extLst>
              <a:ext uri="{FF2B5EF4-FFF2-40B4-BE49-F238E27FC236}">
                <a16:creationId xmlns:a16="http://schemas.microsoft.com/office/drawing/2014/main" id="{192639BA-C05F-4B35-83CA-7E77D27DF620}"/>
              </a:ext>
            </a:extLst>
          </p:cNvPr>
          <p:cNvSpPr txBox="1">
            <a:spLocks noChangeArrowheads="1"/>
          </p:cNvSpPr>
          <p:nvPr/>
        </p:nvSpPr>
        <p:spPr bwMode="auto">
          <a:xfrm>
            <a:off x="112912" y="5691972"/>
            <a:ext cx="8659341" cy="961678"/>
          </a:xfrm>
          <a:prstGeom prst="rect">
            <a:avLst/>
          </a:prstGeom>
          <a:noFill/>
          <a:ln w="9525">
            <a:noFill/>
            <a:miter lim="800000"/>
            <a:headEnd/>
            <a:tailEnd/>
          </a:ln>
        </p:spPr>
        <p:txBody>
          <a:bodyPr vert="horz" wrap="square" lIns="91399" tIns="45701" rIns="91399" bIns="45701"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pPr>
            <a:r>
              <a:rPr lang="en-US" altLang="ja-JP" sz="800" dirty="0">
                <a:latin typeface="HGPｺﾞｼｯｸM" pitchFamily="50" charset="-128"/>
                <a:ea typeface="HGPｺﾞｼｯｸM" pitchFamily="50" charset="-128"/>
              </a:rPr>
              <a:t>※</a:t>
            </a:r>
            <a:r>
              <a:rPr lang="ja-JP" altLang="ja-JP" sz="800">
                <a:latin typeface="HGPｺﾞｼｯｸM" pitchFamily="50" charset="-128"/>
                <a:ea typeface="HGPｺﾞｼｯｸM" pitchFamily="50" charset="-128"/>
              </a:rPr>
              <a:t>身体障害者（児</a:t>
            </a:r>
            <a:r>
              <a:rPr lang="ja-JP" altLang="ja-JP" sz="800" dirty="0">
                <a:latin typeface="HGPｺﾞｼｯｸM" pitchFamily="50" charset="-128"/>
                <a:ea typeface="HGPｺﾞｼｯｸM" pitchFamily="50" charset="-128"/>
              </a:rPr>
              <a:t>） </a:t>
            </a:r>
            <a:r>
              <a:rPr lang="ja-JP" altLang="en-US" sz="800" dirty="0">
                <a:latin typeface="HGPｺﾞｼｯｸM" pitchFamily="50" charset="-128"/>
                <a:ea typeface="HGPｺﾞｼｯｸM" pitchFamily="50" charset="-128"/>
              </a:rPr>
              <a:t>及び</a:t>
            </a:r>
            <a:r>
              <a:rPr lang="ja-JP" altLang="en-US" sz="800">
                <a:latin typeface="HGPｺﾞｼｯｸM" pitchFamily="50" charset="-128"/>
                <a:ea typeface="HGPｺﾞｼｯｸM" pitchFamily="50" charset="-128"/>
              </a:rPr>
              <a:t>知的</a:t>
            </a:r>
            <a:r>
              <a:rPr lang="ja-JP" altLang="ja-JP" sz="800">
                <a:latin typeface="HGPｺﾞｼｯｸM" pitchFamily="50" charset="-128"/>
                <a:ea typeface="HGPｺﾞｼｯｸM" pitchFamily="50" charset="-128"/>
              </a:rPr>
              <a:t>障害者（児</a:t>
            </a:r>
            <a:r>
              <a:rPr lang="ja-JP" altLang="ja-JP" sz="800" dirty="0">
                <a:latin typeface="HGPｺﾞｼｯｸM" pitchFamily="50" charset="-128"/>
                <a:ea typeface="HGPｺﾞｼｯｸM" pitchFamily="50" charset="-128"/>
              </a:rPr>
              <a:t>）数は平成</a:t>
            </a:r>
            <a:r>
              <a:rPr lang="en-US" altLang="ja-JP" sz="800">
                <a:latin typeface="HGPｺﾞｼｯｸM" pitchFamily="50" charset="-128"/>
                <a:ea typeface="HGPｺﾞｼｯｸM" pitchFamily="50" charset="-128"/>
              </a:rPr>
              <a:t>28</a:t>
            </a:r>
            <a:r>
              <a:rPr lang="ja-JP" altLang="ja-JP" sz="800">
                <a:latin typeface="HGPｺﾞｼｯｸM" pitchFamily="50" charset="-128"/>
                <a:ea typeface="HGPｺﾞｼｯｸM" pitchFamily="50" charset="-128"/>
              </a:rPr>
              <a:t>年（在宅</a:t>
            </a:r>
            <a:r>
              <a:rPr lang="ja-JP" altLang="ja-JP" sz="800" dirty="0">
                <a:latin typeface="HGPｺﾞｼｯｸM" pitchFamily="50" charset="-128"/>
                <a:ea typeface="HGPｺﾞｼｯｸM" pitchFamily="50" charset="-128"/>
              </a:rPr>
              <a:t>）、平成</a:t>
            </a:r>
            <a:r>
              <a:rPr lang="en-US" altLang="ja-JP" sz="800">
                <a:latin typeface="HGPｺﾞｼｯｸM" pitchFamily="50" charset="-128"/>
                <a:ea typeface="HGPｺﾞｼｯｸM" pitchFamily="50" charset="-128"/>
              </a:rPr>
              <a:t>30</a:t>
            </a:r>
            <a:r>
              <a:rPr lang="ja-JP" altLang="ja-JP" sz="800">
                <a:latin typeface="HGPｺﾞｼｯｸM" pitchFamily="50" charset="-128"/>
                <a:ea typeface="HGPｺﾞｼｯｸM" pitchFamily="50" charset="-128"/>
              </a:rPr>
              <a:t>年（施設</a:t>
            </a:r>
            <a:r>
              <a:rPr lang="ja-JP" altLang="ja-JP" sz="800" dirty="0">
                <a:latin typeface="HGPｺﾞｼｯｸM" pitchFamily="50" charset="-128"/>
                <a:ea typeface="HGPｺﾞｼｯｸM" pitchFamily="50" charset="-128"/>
              </a:rPr>
              <a:t>）の調査等、精神障害者数は平成</a:t>
            </a:r>
            <a:r>
              <a:rPr lang="en-US" altLang="ja-JP" sz="800" dirty="0">
                <a:latin typeface="HGPｺﾞｼｯｸM" pitchFamily="50" charset="-128"/>
                <a:ea typeface="HGPｺﾞｼｯｸM" pitchFamily="50" charset="-128"/>
              </a:rPr>
              <a:t>29</a:t>
            </a:r>
            <a:r>
              <a:rPr lang="ja-JP" altLang="ja-JP" sz="800" dirty="0">
                <a:latin typeface="HGPｺﾞｼｯｸM" pitchFamily="50" charset="-128"/>
                <a:ea typeface="HGPｺﾞｼｯｸM" pitchFamily="50" charset="-128"/>
              </a:rPr>
              <a:t>年の調査による推計。</a:t>
            </a:r>
            <a:r>
              <a:rPr lang="ja-JP" altLang="en-US" sz="800" dirty="0">
                <a:latin typeface="HGPｺﾞｼｯｸM" pitchFamily="50" charset="-128"/>
                <a:ea typeface="HGPｺﾞｼｯｸM" pitchFamily="50" charset="-128"/>
              </a:rPr>
              <a:t>年齢別の</a:t>
            </a:r>
            <a:r>
              <a:rPr lang="ja-JP" altLang="en-US" sz="800">
                <a:latin typeface="HGPｺﾞｼｯｸM" pitchFamily="50" charset="-128"/>
                <a:ea typeface="HGPｺﾞｼｯｸM" pitchFamily="50" charset="-128"/>
              </a:rPr>
              <a:t>身体障害者（児</a:t>
            </a:r>
            <a:r>
              <a:rPr lang="ja-JP" altLang="en-US" sz="800" dirty="0">
                <a:latin typeface="HGPｺﾞｼｯｸM" pitchFamily="50" charset="-128"/>
                <a:ea typeface="HGPｺﾞｼｯｸM" pitchFamily="50" charset="-128"/>
              </a:rPr>
              <a:t>）、</a:t>
            </a:r>
            <a:r>
              <a:rPr lang="ja-JP" altLang="en-US" sz="800">
                <a:latin typeface="HGPｺﾞｼｯｸM" pitchFamily="50" charset="-128"/>
                <a:ea typeface="HGPｺﾞｼｯｸM" pitchFamily="50" charset="-128"/>
              </a:rPr>
              <a:t>知的障害者（児</a:t>
            </a:r>
            <a:r>
              <a:rPr lang="ja-JP" altLang="en-US" sz="800" dirty="0">
                <a:latin typeface="HGPｺﾞｼｯｸM" pitchFamily="50" charset="-128"/>
                <a:ea typeface="HGPｺﾞｼｯｸM" pitchFamily="50" charset="-128"/>
              </a:rPr>
              <a:t>）数</a:t>
            </a:r>
            <a:r>
              <a:rPr lang="ja-JP" altLang="en-US" sz="800">
                <a:latin typeface="HGPｺﾞｼｯｸM" pitchFamily="50" charset="-128"/>
                <a:ea typeface="HGPｺﾞｼｯｸM" pitchFamily="50" charset="-128"/>
              </a:rPr>
              <a:t>は在宅者数（年齢</a:t>
            </a:r>
            <a:r>
              <a:rPr lang="ja-JP" altLang="en-US" sz="800" dirty="0">
                <a:latin typeface="HGPｺﾞｼｯｸM" pitchFamily="50" charset="-128"/>
                <a:ea typeface="HGPｺﾞｼｯｸM" pitchFamily="50" charset="-128"/>
              </a:rPr>
              <a:t>不詳を除く）での算出。</a:t>
            </a:r>
            <a:endParaRPr lang="en-US" altLang="ja-JP" sz="800" dirty="0">
              <a:latin typeface="HGPｺﾞｼｯｸM" pitchFamily="50" charset="-128"/>
              <a:ea typeface="HGPｺﾞｼｯｸM" pitchFamily="50" charset="-128"/>
            </a:endParaRPr>
          </a:p>
          <a:p>
            <a:pPr marL="0" indent="0">
              <a:buNone/>
            </a:pPr>
            <a:r>
              <a:rPr lang="en-US" altLang="ja-JP" sz="800" dirty="0">
                <a:latin typeface="HGPｺﾞｼｯｸM" pitchFamily="50" charset="-128"/>
                <a:ea typeface="HGPｺﾞｼｯｸM" pitchFamily="50" charset="-128"/>
              </a:rPr>
              <a:t>※</a:t>
            </a:r>
            <a:r>
              <a:rPr lang="ja-JP" altLang="ja-JP" sz="800">
                <a:latin typeface="HGPｺﾞｼｯｸM" pitchFamily="50" charset="-128"/>
                <a:ea typeface="HGPｺﾞｼｯｸM" pitchFamily="50" charset="-128"/>
              </a:rPr>
              <a:t>身体障害者（児</a:t>
            </a:r>
            <a:r>
              <a:rPr lang="ja-JP" altLang="ja-JP" sz="800" dirty="0">
                <a:latin typeface="HGPｺﾞｼｯｸM" pitchFamily="50" charset="-128"/>
                <a:ea typeface="HGPｺﾞｼｯｸM" pitchFamily="50" charset="-128"/>
              </a:rPr>
              <a:t>）</a:t>
            </a:r>
            <a:r>
              <a:rPr lang="ja-JP" altLang="en-US" sz="800" dirty="0">
                <a:latin typeface="HGPｺﾞｼｯｸM" pitchFamily="50" charset="-128"/>
                <a:ea typeface="HGPｺﾞｼｯｸM" pitchFamily="50" charset="-128"/>
              </a:rPr>
              <a:t>及び</a:t>
            </a:r>
            <a:r>
              <a:rPr lang="ja-JP" altLang="en-US" sz="800">
                <a:latin typeface="HGPｺﾞｼｯｸM" pitchFamily="50" charset="-128"/>
                <a:ea typeface="HGPｺﾞｼｯｸM" pitchFamily="50" charset="-128"/>
              </a:rPr>
              <a:t>知的障害者（児</a:t>
            </a:r>
            <a:r>
              <a:rPr lang="ja-JP" altLang="en-US" sz="800" dirty="0">
                <a:latin typeface="HGPｺﾞｼｯｸM" pitchFamily="50" charset="-128"/>
                <a:ea typeface="HGPｺﾞｼｯｸM" pitchFamily="50" charset="-128"/>
              </a:rPr>
              <a:t>）</a:t>
            </a:r>
            <a:r>
              <a:rPr lang="ja-JP" altLang="ja-JP" sz="800" dirty="0">
                <a:latin typeface="HGPｺﾞｼｯｸM" pitchFamily="50" charset="-128"/>
                <a:ea typeface="HGPｺﾞｼｯｸM" pitchFamily="50" charset="-128"/>
              </a:rPr>
              <a:t>には高齢者施設に入所している者は含まれていない。</a:t>
            </a:r>
          </a:p>
          <a:p>
            <a:pPr marL="0" indent="0">
              <a:buNone/>
            </a:pPr>
            <a:r>
              <a:rPr lang="ja-JP" altLang="ja-JP" sz="800" dirty="0">
                <a:latin typeface="HGPｺﾞｼｯｸM" pitchFamily="50" charset="-128"/>
                <a:ea typeface="HGPｺﾞｼｯｸM" pitchFamily="50" charset="-128"/>
              </a:rPr>
              <a:t>※平成</a:t>
            </a:r>
            <a:r>
              <a:rPr lang="en-US" altLang="ja-JP" sz="800" dirty="0">
                <a:latin typeface="HGPｺﾞｼｯｸM" pitchFamily="50" charset="-128"/>
                <a:ea typeface="HGPｺﾞｼｯｸM" pitchFamily="50" charset="-128"/>
              </a:rPr>
              <a:t>28</a:t>
            </a:r>
            <a:r>
              <a:rPr lang="ja-JP" altLang="ja-JP" sz="800" dirty="0">
                <a:latin typeface="HGPｺﾞｼｯｸM" pitchFamily="50" charset="-128"/>
                <a:ea typeface="HGPｺﾞｼｯｸM" pitchFamily="50" charset="-128"/>
              </a:rPr>
              <a:t>年の調査における在宅</a:t>
            </a:r>
            <a:r>
              <a:rPr lang="ja-JP" altLang="ja-JP" sz="800">
                <a:latin typeface="HGPｺﾞｼｯｸM" pitchFamily="50" charset="-128"/>
                <a:ea typeface="HGPｺﾞｼｯｸM" pitchFamily="50" charset="-128"/>
              </a:rPr>
              <a:t>身体障害者（児</a:t>
            </a:r>
            <a:r>
              <a:rPr lang="ja-JP" altLang="ja-JP" sz="800" dirty="0">
                <a:latin typeface="HGPｺﾞｼｯｸM" pitchFamily="50" charset="-128"/>
                <a:ea typeface="HGPｺﾞｼｯｸM" pitchFamily="50" charset="-128"/>
              </a:rPr>
              <a:t>）</a:t>
            </a:r>
            <a:r>
              <a:rPr lang="ja-JP" altLang="en-US" sz="800" dirty="0">
                <a:latin typeface="HGPｺﾞｼｯｸM" pitchFamily="50" charset="-128"/>
                <a:ea typeface="HGPｺﾞｼｯｸM" pitchFamily="50" charset="-128"/>
              </a:rPr>
              <a:t>及び</a:t>
            </a:r>
            <a:r>
              <a:rPr lang="ja-JP" altLang="ja-JP" sz="800" dirty="0">
                <a:latin typeface="HGPｺﾞｼｯｸM" pitchFamily="50" charset="-128"/>
                <a:ea typeface="HGPｺﾞｼｯｸM" pitchFamily="50" charset="-128"/>
              </a:rPr>
              <a:t>在宅</a:t>
            </a:r>
            <a:r>
              <a:rPr lang="ja-JP" altLang="ja-JP" sz="800">
                <a:latin typeface="HGPｺﾞｼｯｸM" pitchFamily="50" charset="-128"/>
                <a:ea typeface="HGPｺﾞｼｯｸM" pitchFamily="50" charset="-128"/>
              </a:rPr>
              <a:t>知的障害者（児</a:t>
            </a:r>
            <a:r>
              <a:rPr lang="ja-JP" altLang="ja-JP" sz="800" dirty="0">
                <a:latin typeface="HGPｺﾞｼｯｸM" pitchFamily="50" charset="-128"/>
                <a:ea typeface="HGPｺﾞｼｯｸM" pitchFamily="50" charset="-128"/>
              </a:rPr>
              <a:t>）は</a:t>
            </a:r>
            <a:r>
              <a:rPr lang="ja-JP" altLang="en-US" sz="800" dirty="0">
                <a:latin typeface="HGPｺﾞｼｯｸM" pitchFamily="50" charset="-128"/>
                <a:ea typeface="HGPｺﾞｼｯｸM" pitchFamily="50" charset="-128"/>
              </a:rPr>
              <a:t>鳥取県倉吉市</a:t>
            </a:r>
            <a:r>
              <a:rPr lang="ja-JP" altLang="ja-JP" sz="800" dirty="0">
                <a:latin typeface="HGPｺﾞｼｯｸM" pitchFamily="50" charset="-128"/>
                <a:ea typeface="HGPｺﾞｼｯｸM" pitchFamily="50" charset="-128"/>
              </a:rPr>
              <a:t>を除いた数値である。</a:t>
            </a:r>
            <a:endParaRPr lang="en-US" altLang="ja-JP" sz="800" dirty="0">
              <a:latin typeface="HGPｺﾞｼｯｸM" pitchFamily="50" charset="-128"/>
              <a:ea typeface="HGPｺﾞｼｯｸM" pitchFamily="50" charset="-128"/>
            </a:endParaRPr>
          </a:p>
          <a:p>
            <a:pPr marL="0" indent="0">
              <a:buNone/>
            </a:pPr>
            <a:r>
              <a:rPr lang="ja-JP" altLang="ja-JP" sz="800" dirty="0">
                <a:latin typeface="HGPｺﾞｼｯｸM" pitchFamily="50" charset="-128"/>
                <a:ea typeface="HGPｺﾞｼｯｸM" pitchFamily="50" charset="-128"/>
              </a:rPr>
              <a:t>※在宅</a:t>
            </a:r>
            <a:r>
              <a:rPr lang="ja-JP" altLang="ja-JP" sz="800">
                <a:latin typeface="HGPｺﾞｼｯｸM" pitchFamily="50" charset="-128"/>
                <a:ea typeface="HGPｺﾞｼｯｸM" pitchFamily="50" charset="-128"/>
              </a:rPr>
              <a:t>身体障害者（児</a:t>
            </a:r>
            <a:r>
              <a:rPr lang="ja-JP" altLang="ja-JP" sz="800" dirty="0">
                <a:latin typeface="HGPｺﾞｼｯｸM" pitchFamily="50" charset="-128"/>
                <a:ea typeface="HGPｺﾞｼｯｸM" pitchFamily="50" charset="-128"/>
              </a:rPr>
              <a:t>）</a:t>
            </a:r>
            <a:r>
              <a:rPr lang="ja-JP" altLang="en-US" sz="800" dirty="0">
                <a:latin typeface="HGPｺﾞｼｯｸM" pitchFamily="50" charset="-128"/>
                <a:ea typeface="HGPｺﾞｼｯｸM" pitchFamily="50" charset="-128"/>
              </a:rPr>
              <a:t>及び</a:t>
            </a:r>
            <a:r>
              <a:rPr lang="ja-JP" altLang="ja-JP" sz="800" dirty="0">
                <a:latin typeface="HGPｺﾞｼｯｸM" pitchFamily="50" charset="-128"/>
                <a:ea typeface="HGPｺﾞｼｯｸM" pitchFamily="50" charset="-128"/>
              </a:rPr>
              <a:t>在宅</a:t>
            </a:r>
            <a:r>
              <a:rPr lang="ja-JP" altLang="ja-JP" sz="800">
                <a:latin typeface="HGPｺﾞｼｯｸM" pitchFamily="50" charset="-128"/>
                <a:ea typeface="HGPｺﾞｼｯｸM" pitchFamily="50" charset="-128"/>
              </a:rPr>
              <a:t>知的障害者（児</a:t>
            </a:r>
            <a:r>
              <a:rPr lang="ja-JP" altLang="ja-JP" sz="800" dirty="0">
                <a:latin typeface="HGPｺﾞｼｯｸM" pitchFamily="50" charset="-128"/>
                <a:ea typeface="HGPｺﾞｼｯｸM" pitchFamily="50" charset="-128"/>
              </a:rPr>
              <a:t>）は、障害者手帳所持者数</a:t>
            </a:r>
            <a:r>
              <a:rPr lang="ja-JP" altLang="en-US" sz="800" dirty="0">
                <a:latin typeface="HGPｺﾞｼｯｸM" pitchFamily="50" charset="-128"/>
                <a:ea typeface="HGPｺﾞｼｯｸM" pitchFamily="50" charset="-128"/>
              </a:rPr>
              <a:t>の推計</a:t>
            </a:r>
            <a:r>
              <a:rPr lang="ja-JP" altLang="ja-JP" sz="800" dirty="0">
                <a:latin typeface="HGPｺﾞｼｯｸM" pitchFamily="50" charset="-128"/>
                <a:ea typeface="HGPｺﾞｼｯｸM" pitchFamily="50" charset="-128"/>
              </a:rPr>
              <a:t>。障害者手帳非所持で、自立支援</a:t>
            </a:r>
            <a:r>
              <a:rPr lang="ja-JP" altLang="ja-JP" sz="800">
                <a:latin typeface="HGPｺﾞｼｯｸM" pitchFamily="50" charset="-128"/>
                <a:ea typeface="HGPｺﾞｼｯｸM" pitchFamily="50" charset="-128"/>
              </a:rPr>
              <a:t>給付等（精神</a:t>
            </a:r>
            <a:r>
              <a:rPr lang="ja-JP" altLang="ja-JP" sz="800" dirty="0">
                <a:latin typeface="HGPｺﾞｼｯｸM" pitchFamily="50" charset="-128"/>
                <a:ea typeface="HGPｺﾞｼｯｸM" pitchFamily="50" charset="-128"/>
              </a:rPr>
              <a:t>通院医療を除く。）を受けている者は</a:t>
            </a:r>
            <a:r>
              <a:rPr lang="en-US" altLang="ja-JP" sz="800" dirty="0">
                <a:latin typeface="HGPｺﾞｼｯｸM" pitchFamily="50" charset="-128"/>
                <a:ea typeface="HGPｺﾞｼｯｸM" pitchFamily="50" charset="-128"/>
              </a:rPr>
              <a:t>19.4</a:t>
            </a:r>
            <a:r>
              <a:rPr lang="ja-JP" altLang="ja-JP" sz="800" dirty="0">
                <a:latin typeface="HGPｺﾞｼｯｸM" pitchFamily="50" charset="-128"/>
                <a:ea typeface="HGPｺﾞｼｯｸM" pitchFamily="50" charset="-128"/>
              </a:rPr>
              <a:t>万人</a:t>
            </a:r>
            <a:r>
              <a:rPr lang="ja-JP" altLang="en-US" sz="800" dirty="0">
                <a:latin typeface="HGPｺﾞｼｯｸM" pitchFamily="50" charset="-128"/>
                <a:ea typeface="HGPｺﾞｼｯｸM" pitchFamily="50" charset="-128"/>
              </a:rPr>
              <a:t>と推計される</a:t>
            </a:r>
            <a:r>
              <a:rPr lang="ja-JP" altLang="ja-JP" sz="800" dirty="0">
                <a:latin typeface="HGPｺﾞｼｯｸM" pitchFamily="50" charset="-128"/>
                <a:ea typeface="HGPｺﾞｼｯｸM" pitchFamily="50" charset="-128"/>
              </a:rPr>
              <a:t>が、障害種別が不明のため、上記には</a:t>
            </a:r>
            <a:r>
              <a:rPr lang="ja-JP" altLang="en-US" sz="800" dirty="0">
                <a:latin typeface="HGPｺﾞｼｯｸM" pitchFamily="50" charset="-128"/>
                <a:ea typeface="HGPｺﾞｼｯｸM" pitchFamily="50" charset="-128"/>
              </a:rPr>
              <a:t>　</a:t>
            </a:r>
            <a:r>
              <a:rPr lang="ja-JP" altLang="ja-JP" sz="800" dirty="0">
                <a:latin typeface="HGPｺﾞｼｯｸM" pitchFamily="50" charset="-128"/>
                <a:ea typeface="HGPｺﾞｼｯｸM" pitchFamily="50" charset="-128"/>
              </a:rPr>
              <a:t>含まれていない。</a:t>
            </a:r>
          </a:p>
          <a:p>
            <a:pPr marL="0" indent="0">
              <a:buNone/>
            </a:pPr>
            <a:r>
              <a:rPr lang="ja-JP" altLang="ja-JP" sz="800" dirty="0">
                <a:latin typeface="HGPｺﾞｼｯｸM" pitchFamily="50" charset="-128"/>
                <a:ea typeface="HGPｺﾞｼｯｸM" pitchFamily="50" charset="-128"/>
              </a:rPr>
              <a:t>※複数の障害種別に該当する者</a:t>
            </a:r>
            <a:r>
              <a:rPr lang="ja-JP" altLang="en-US" sz="800" dirty="0">
                <a:latin typeface="HGPｺﾞｼｯｸM" pitchFamily="50" charset="-128"/>
                <a:ea typeface="HGPｺﾞｼｯｸM" pitchFamily="50" charset="-128"/>
              </a:rPr>
              <a:t>の</a:t>
            </a:r>
            <a:r>
              <a:rPr lang="ja-JP" altLang="ja-JP" sz="800" dirty="0">
                <a:latin typeface="HGPｺﾞｼｯｸM" pitchFamily="50" charset="-128"/>
                <a:ea typeface="HGPｺﾞｼｯｸM" pitchFamily="50" charset="-128"/>
              </a:rPr>
              <a:t>重複があることから、障害者の総数は粗い推計である。</a:t>
            </a:r>
          </a:p>
        </p:txBody>
      </p:sp>
    </p:spTree>
    <p:extLst>
      <p:ext uri="{BB962C8B-B14F-4D97-AF65-F5344CB8AC3E}">
        <p14:creationId xmlns:p14="http://schemas.microsoft.com/office/powerpoint/2010/main" val="42448809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79</a:t>
            </a:fld>
            <a:endParaRPr kumimoji="1" lang="ja-JP" altLang="en-US" dirty="0"/>
          </a:p>
        </p:txBody>
      </p:sp>
      <p:sp>
        <p:nvSpPr>
          <p:cNvPr id="11" name="タイトル 1">
            <a:extLst>
              <a:ext uri="{FF2B5EF4-FFF2-40B4-BE49-F238E27FC236}">
                <a16:creationId xmlns:a16="http://schemas.microsoft.com/office/drawing/2014/main" id="{782EF57F-FD7C-4271-8AA1-57A7939A9F4C}"/>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２）特性を踏まえた支援のポイント</a:t>
            </a:r>
            <a:endParaRPr lang="zh-TW" altLang="en-US" sz="2400" dirty="0">
              <a:latin typeface="Meiryo UI" panose="020B0604030504040204" pitchFamily="50" charset="-128"/>
              <a:ea typeface="Meiryo UI" panose="020B0604030504040204" pitchFamily="50" charset="-128"/>
            </a:endParaRPr>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9"/>
            <a:ext cx="7886700" cy="5592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知的障害のあるご本人の特性を踏まえ、以下の点などに留意して支援を行うことが必要です。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BAEA7D4-6787-4C67-9150-B0EF0E2C3636}"/>
              </a:ext>
            </a:extLst>
          </p:cNvPr>
          <p:cNvSpPr/>
          <p:nvPr/>
        </p:nvSpPr>
        <p:spPr>
          <a:xfrm>
            <a:off x="628650" y="1701207"/>
            <a:ext cx="1344703" cy="70174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丁寧な話し方</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A0FBCFD3-CA84-4DBD-B22E-1506769BDC34}"/>
              </a:ext>
            </a:extLst>
          </p:cNvPr>
          <p:cNvSpPr/>
          <p:nvPr/>
        </p:nvSpPr>
        <p:spPr>
          <a:xfrm>
            <a:off x="2111576" y="1701207"/>
            <a:ext cx="6403773" cy="701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言葉による説明などを理解しにくいため、ゆっくり、ていねいに、わかりやすく話すことが必要</a:t>
            </a:r>
          </a:p>
          <a:p>
            <a:pPr marL="108000" indent="-108000">
              <a:buFont typeface="Arial" panose="020B0604020202020204" pitchFamily="34" charset="0"/>
              <a:buChar char="•"/>
            </a:pPr>
            <a:endParaRPr lang="ja-JP" altLang="en-US" sz="1400" dirty="0">
              <a:solidFill>
                <a:srgbClr val="000000"/>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4951E17C-421D-47EC-8DDE-96701E72EF86}"/>
              </a:ext>
            </a:extLst>
          </p:cNvPr>
          <p:cNvSpPr/>
          <p:nvPr/>
        </p:nvSpPr>
        <p:spPr>
          <a:xfrm>
            <a:off x="628650" y="2506920"/>
            <a:ext cx="1344703" cy="117208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わかりやすい</a:t>
            </a:r>
            <a:endParaRPr lang="en-US" altLang="ja-JP" sz="1400" dirty="0">
              <a:solidFill>
                <a:schemeClr val="tx1"/>
              </a:solidFill>
              <a:latin typeface="Meiryo UI" panose="020B0604030504040204" pitchFamily="50" charset="-128"/>
              <a:ea typeface="Meiryo UI" panose="020B0604030504040204" pitchFamily="50" charset="-128"/>
            </a:endParaRPr>
          </a:p>
          <a:p>
            <a:pPr algn="ctr"/>
            <a:r>
              <a:rPr lang="ja-JP" altLang="en-US" sz="1400" dirty="0">
                <a:solidFill>
                  <a:schemeClr val="tx1"/>
                </a:solidFill>
                <a:latin typeface="Meiryo UI" panose="020B0604030504040204" pitchFamily="50" charset="-128"/>
                <a:ea typeface="Meiryo UI" panose="020B0604030504040204" pitchFamily="50" charset="-128"/>
              </a:rPr>
              <a:t>表現</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6735560E-B7E8-40DC-A9E3-2DC46278CD65}"/>
              </a:ext>
            </a:extLst>
          </p:cNvPr>
          <p:cNvSpPr/>
          <p:nvPr/>
        </p:nvSpPr>
        <p:spPr>
          <a:xfrm>
            <a:off x="2111576" y="2506920"/>
            <a:ext cx="6403773" cy="1172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文書は、漢字を少なくしてルビを振る、文書をわかりやすい表現に直すなどの配慮で理解しやすくなる場合がある。</a:t>
            </a:r>
            <a:endParaRPr lang="en-US" altLang="ja-JP" sz="1400" dirty="0">
              <a:solidFill>
                <a:srgbClr val="000000"/>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ただし、一人ひとりの障害の特性により異なるため、ご本人にとってわかりやすい表現を考慮することが重要。</a:t>
            </a:r>
          </a:p>
          <a:p>
            <a:pPr marL="108000" indent="-108000">
              <a:buFont typeface="Arial" panose="020B0604020202020204" pitchFamily="34" charset="0"/>
              <a:buChar char="•"/>
            </a:pPr>
            <a:endParaRPr lang="ja-JP" altLang="en-US" sz="1400" dirty="0">
              <a:solidFill>
                <a:srgbClr val="000000"/>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39AEB9C9-40C7-4956-9EC6-740BDA8727FA}"/>
              </a:ext>
            </a:extLst>
          </p:cNvPr>
          <p:cNvSpPr/>
          <p:nvPr/>
        </p:nvSpPr>
        <p:spPr>
          <a:xfrm>
            <a:off x="628650" y="3780608"/>
            <a:ext cx="1344703" cy="70174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図式化</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4B9BF307-43C8-45A9-AC92-EEE9AC6B8C80}"/>
              </a:ext>
            </a:extLst>
          </p:cNvPr>
          <p:cNvSpPr/>
          <p:nvPr/>
        </p:nvSpPr>
        <p:spPr>
          <a:xfrm>
            <a:off x="2111576" y="3780608"/>
            <a:ext cx="6403773" cy="701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写真、絵、ピクトグラムなどわかりやすい情報提供を工夫する</a:t>
            </a:r>
          </a:p>
          <a:p>
            <a:pPr marL="108000" indent="-108000">
              <a:buFont typeface="Arial" panose="020B0604020202020204" pitchFamily="34" charset="0"/>
              <a:buChar char="•"/>
            </a:pPr>
            <a:endParaRPr lang="ja-JP" altLang="en-US" sz="1400" dirty="0">
              <a:solidFill>
                <a:srgbClr val="000000"/>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8E394D7F-55F6-4451-A985-55CABAE6B4F0}"/>
              </a:ext>
            </a:extLst>
          </p:cNvPr>
          <p:cNvSpPr/>
          <p:nvPr/>
        </p:nvSpPr>
        <p:spPr>
          <a:xfrm>
            <a:off x="628650" y="4583959"/>
            <a:ext cx="1344703" cy="70174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その他の工夫</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5A327F5A-CAA1-48B2-BEE2-2C4AEBEA1F91}"/>
              </a:ext>
            </a:extLst>
          </p:cNvPr>
          <p:cNvSpPr/>
          <p:nvPr/>
        </p:nvSpPr>
        <p:spPr>
          <a:xfrm>
            <a:off x="2111576" y="4583959"/>
            <a:ext cx="6403773" cy="701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説明が分からないときに提示するカードを用意したり、ご本人をよく知る支援者が同席するなど、理解しやすくなる環境を工夫をする</a:t>
            </a:r>
          </a:p>
        </p:txBody>
      </p:sp>
    </p:spTree>
    <p:extLst>
      <p:ext uri="{BB962C8B-B14F-4D97-AF65-F5344CB8AC3E}">
        <p14:creationId xmlns:p14="http://schemas.microsoft.com/office/powerpoint/2010/main" val="17123190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1C30D85D-C1D7-488B-A877-D0D29A7B4DAE}"/>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dirty="0">
                <a:latin typeface="Meiryo UI" panose="020B0604030504040204" pitchFamily="50" charset="-128"/>
                <a:ea typeface="Meiryo UI" panose="020B0604030504040204" pitchFamily="50" charset="-128"/>
              </a:rPr>
              <a:t>（再掲）サービスの利用決定と個別支援計画策定</a:t>
            </a:r>
            <a:endParaRPr lang="zh-TW" altLang="en-US" dirty="0">
              <a:latin typeface="Meiryo UI" panose="020B0604030504040204" pitchFamily="50" charset="-128"/>
              <a:ea typeface="Meiryo UI" panose="020B0604030504040204" pitchFamily="50" charset="-128"/>
            </a:endParaRPr>
          </a:p>
        </p:txBody>
      </p:sp>
      <p:sp>
        <p:nvSpPr>
          <p:cNvPr id="12" name="コンテンツ プレースホルダー 2">
            <a:extLst>
              <a:ext uri="{FF2B5EF4-FFF2-40B4-BE49-F238E27FC236}">
                <a16:creationId xmlns:a16="http://schemas.microsoft.com/office/drawing/2014/main" id="{EADD11F5-ADD4-4577-A4C6-CC26C2FADDA2}"/>
              </a:ext>
            </a:extLst>
          </p:cNvPr>
          <p:cNvSpPr>
            <a:spLocks noGrp="1"/>
          </p:cNvSpPr>
          <p:nvPr>
            <p:ph idx="1"/>
          </p:nvPr>
        </p:nvSpPr>
        <p:spPr>
          <a:xfrm>
            <a:off x="628650" y="1128889"/>
            <a:ext cx="7886700" cy="823887"/>
          </a:xfrm>
        </p:spPr>
        <p:txBody>
          <a:bodyPr>
            <a:normAutofit/>
          </a:bodyPr>
          <a:lstStyle/>
          <a:p>
            <a:r>
              <a:rPr lang="ja-JP" altLang="en-US" sz="1400" dirty="0">
                <a:latin typeface="Meiryo UI" panose="020B0604030504040204" pitchFamily="50" charset="-128"/>
                <a:ea typeface="Meiryo UI" panose="020B0604030504040204" pitchFamily="50" charset="-128"/>
              </a:rPr>
              <a:t>自立生活援助の利用決定後は、サービス等利用計画を参考に適切な個別支援計画を策定していくことが重要です。</a:t>
            </a:r>
            <a:r>
              <a:rPr kumimoji="1" lang="ja-JP" altLang="en-US" sz="1400" dirty="0">
                <a:latin typeface="Meiryo UI" panose="020B0604030504040204" pitchFamily="50" charset="-128"/>
                <a:ea typeface="Meiryo UI" panose="020B0604030504040204" pitchFamily="50" charset="-128"/>
              </a:rPr>
              <a:t>サービス等利用計画に基づく自立生活援助の個別支援計画の作成のポイント</a:t>
            </a:r>
            <a:r>
              <a:rPr lang="ja-JP" altLang="en-US" sz="1400" dirty="0">
                <a:latin typeface="Meiryo UI" panose="020B0604030504040204" pitchFamily="50" charset="-128"/>
                <a:ea typeface="Meiryo UI" panose="020B0604030504040204" pitchFamily="50" charset="-128"/>
              </a:rPr>
              <a:t>として以下があります。</a:t>
            </a:r>
            <a:endParaRPr kumimoji="1"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marL="0" indent="0">
              <a:buNone/>
            </a:pPr>
            <a:endParaRPr lang="en-US" altLang="ja-JP" sz="1400" dirty="0">
              <a:latin typeface="Meiryo UI" panose="020B0604030504040204" pitchFamily="50" charset="-128"/>
              <a:ea typeface="Meiryo UI" panose="020B0604030504040204" pitchFamily="50" charset="-128"/>
            </a:endParaRPr>
          </a:p>
        </p:txBody>
      </p:sp>
      <p:sp>
        <p:nvSpPr>
          <p:cNvPr id="6" name="フローチャート: 他ページ結合子 5">
            <a:extLst>
              <a:ext uri="{FF2B5EF4-FFF2-40B4-BE49-F238E27FC236}">
                <a16:creationId xmlns:a16="http://schemas.microsoft.com/office/drawing/2014/main" id="{B68E1A92-4AD1-48EC-AAC2-64D3D5C70758}"/>
              </a:ext>
            </a:extLst>
          </p:cNvPr>
          <p:cNvSpPr/>
          <p:nvPr/>
        </p:nvSpPr>
        <p:spPr>
          <a:xfrm>
            <a:off x="356334" y="2037365"/>
            <a:ext cx="1052624" cy="877817"/>
          </a:xfrm>
          <a:prstGeom prst="flowChartOffpageConnec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①利用者の基本情報の整理</a:t>
            </a:r>
          </a:p>
        </p:txBody>
      </p:sp>
      <p:sp>
        <p:nvSpPr>
          <p:cNvPr id="7" name="正方形/長方形 6">
            <a:extLst>
              <a:ext uri="{FF2B5EF4-FFF2-40B4-BE49-F238E27FC236}">
                <a16:creationId xmlns:a16="http://schemas.microsoft.com/office/drawing/2014/main" id="{0B667A8A-061E-4EF2-B926-661E7AB1DCCD}"/>
              </a:ext>
            </a:extLst>
          </p:cNvPr>
          <p:cNvSpPr/>
          <p:nvPr/>
        </p:nvSpPr>
        <p:spPr>
          <a:xfrm>
            <a:off x="1606219" y="2037365"/>
            <a:ext cx="7181441" cy="878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利用者個人の基本情報、家族構成、主な生活歴、他の施設サービス利用状況、施設サービス利用に至った経緯、障害の状況・程度、健康状態など、利用者の基礎的な情報を簡潔に整理する。</a:t>
            </a:r>
          </a:p>
          <a:p>
            <a:pPr marL="108000" indent="-108000">
              <a:buFont typeface="Arial" panose="020B0604020202020204" pitchFamily="34" charset="0"/>
              <a:buChar char="•"/>
            </a:pPr>
            <a:r>
              <a:rPr lang="ja-JP" altLang="en-US" sz="1200" u="sng" dirty="0">
                <a:solidFill>
                  <a:schemeClr val="tx1"/>
                </a:solidFill>
                <a:latin typeface="Meiryo UI" panose="020B0604030504040204" pitchFamily="50" charset="-128"/>
                <a:ea typeface="Meiryo UI" panose="020B0604030504040204" pitchFamily="50" charset="-128"/>
              </a:rPr>
              <a:t>ご本人の今後の生活に対する希望や意向が最も重要</a:t>
            </a:r>
            <a:r>
              <a:rPr lang="ja-JP" altLang="en-US" sz="1200" dirty="0">
                <a:solidFill>
                  <a:schemeClr val="tx1"/>
                </a:solidFill>
                <a:latin typeface="Meiryo UI" panose="020B0604030504040204" pitchFamily="50" charset="-128"/>
                <a:ea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8" name="フローチャート: 他ページ結合子 7">
            <a:extLst>
              <a:ext uri="{FF2B5EF4-FFF2-40B4-BE49-F238E27FC236}">
                <a16:creationId xmlns:a16="http://schemas.microsoft.com/office/drawing/2014/main" id="{147F0497-F52D-49FD-9530-DDE21BFC0270}"/>
              </a:ext>
            </a:extLst>
          </p:cNvPr>
          <p:cNvSpPr/>
          <p:nvPr/>
        </p:nvSpPr>
        <p:spPr>
          <a:xfrm>
            <a:off x="356334" y="3000557"/>
            <a:ext cx="1052624" cy="877817"/>
          </a:xfrm>
          <a:prstGeom prst="flowChartOffpageConnec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②アセスメントの実施</a:t>
            </a:r>
          </a:p>
        </p:txBody>
      </p:sp>
      <p:sp>
        <p:nvSpPr>
          <p:cNvPr id="9" name="フローチャート: 他ページ結合子 8">
            <a:extLst>
              <a:ext uri="{FF2B5EF4-FFF2-40B4-BE49-F238E27FC236}">
                <a16:creationId xmlns:a16="http://schemas.microsoft.com/office/drawing/2014/main" id="{6933258B-38CF-4681-9DD8-9C5DB612D862}"/>
              </a:ext>
            </a:extLst>
          </p:cNvPr>
          <p:cNvSpPr/>
          <p:nvPr/>
        </p:nvSpPr>
        <p:spPr>
          <a:xfrm>
            <a:off x="356334" y="3963749"/>
            <a:ext cx="1052624" cy="1413321"/>
          </a:xfrm>
          <a:prstGeom prst="flowChartOffpageConnec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③個別支援計画案の</a:t>
            </a:r>
            <a:endParaRPr kumimoji="1" lang="en-US" altLang="ja-JP" sz="1300" dirty="0">
              <a:solidFill>
                <a:schemeClr val="tx1"/>
              </a:solidFill>
              <a:latin typeface="Meiryo UI" panose="020B0604030504040204" pitchFamily="50" charset="-128"/>
              <a:ea typeface="Meiryo UI" panose="020B0604030504040204" pitchFamily="50" charset="-128"/>
            </a:endParaRPr>
          </a:p>
          <a:p>
            <a:pPr algn="ctr"/>
            <a:r>
              <a:rPr kumimoji="1" lang="ja-JP" altLang="en-US" sz="1300" dirty="0">
                <a:solidFill>
                  <a:schemeClr val="tx1"/>
                </a:solidFill>
                <a:latin typeface="Meiryo UI" panose="020B0604030504040204" pitchFamily="50" charset="-128"/>
                <a:ea typeface="Meiryo UI" panose="020B0604030504040204" pitchFamily="50" charset="-128"/>
              </a:rPr>
              <a:t>作成と検討</a:t>
            </a:r>
          </a:p>
        </p:txBody>
      </p:sp>
      <p:sp>
        <p:nvSpPr>
          <p:cNvPr id="10" name="フローチャート: 他ページ結合子 9">
            <a:extLst>
              <a:ext uri="{FF2B5EF4-FFF2-40B4-BE49-F238E27FC236}">
                <a16:creationId xmlns:a16="http://schemas.microsoft.com/office/drawing/2014/main" id="{215A7DA0-8154-4711-AE3F-3A0DD70BB78B}"/>
              </a:ext>
            </a:extLst>
          </p:cNvPr>
          <p:cNvSpPr/>
          <p:nvPr/>
        </p:nvSpPr>
        <p:spPr>
          <a:xfrm>
            <a:off x="356334" y="5462445"/>
            <a:ext cx="1052624" cy="907776"/>
          </a:xfrm>
          <a:prstGeom prst="flowChartOffpageConnector">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④利用者・家族への</a:t>
            </a:r>
            <a:endParaRPr kumimoji="1" lang="en-US" altLang="ja-JP" sz="1300" dirty="0">
              <a:solidFill>
                <a:schemeClr val="tx1"/>
              </a:solidFill>
              <a:latin typeface="Meiryo UI" panose="020B0604030504040204" pitchFamily="50" charset="-128"/>
              <a:ea typeface="Meiryo UI" panose="020B0604030504040204" pitchFamily="50" charset="-128"/>
            </a:endParaRPr>
          </a:p>
          <a:p>
            <a:pPr algn="ctr"/>
            <a:r>
              <a:rPr kumimoji="1" lang="ja-JP" altLang="en-US" sz="1300" dirty="0">
                <a:solidFill>
                  <a:schemeClr val="tx1"/>
                </a:solidFill>
                <a:latin typeface="Meiryo UI" panose="020B0604030504040204" pitchFamily="50" charset="-128"/>
                <a:ea typeface="Meiryo UI" panose="020B0604030504040204" pitchFamily="50" charset="-128"/>
              </a:rPr>
              <a:t>説明</a:t>
            </a:r>
          </a:p>
        </p:txBody>
      </p:sp>
      <p:sp>
        <p:nvSpPr>
          <p:cNvPr id="13" name="正方形/長方形 12">
            <a:extLst>
              <a:ext uri="{FF2B5EF4-FFF2-40B4-BE49-F238E27FC236}">
                <a16:creationId xmlns:a16="http://schemas.microsoft.com/office/drawing/2014/main" id="{7C775C10-CDAC-4F87-B598-E93BDA3F1416}"/>
              </a:ext>
            </a:extLst>
          </p:cNvPr>
          <p:cNvSpPr/>
          <p:nvPr/>
        </p:nvSpPr>
        <p:spPr>
          <a:xfrm>
            <a:off x="1606218" y="3000511"/>
            <a:ext cx="7181441" cy="877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利用者の能力や置かれている環境、日常生活全般の状況などを評価し、利用者の希望する生活や課題などを把握する。</a:t>
            </a:r>
          </a:p>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自立生活援助導入の経緯により、アセスメントポイントが決まってくる。例えば、「死にたい」という言葉を発する人に、どのような背景からその言葉が出てきたかの仮説を立て、サービス担当者会議で計画相談支援担当者、訪問看護等の関係機関と共有し、評価と分析を行う。</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77304CBA-F436-4CB1-9027-3513AA620A35}"/>
              </a:ext>
            </a:extLst>
          </p:cNvPr>
          <p:cNvSpPr/>
          <p:nvPr/>
        </p:nvSpPr>
        <p:spPr>
          <a:xfrm>
            <a:off x="1606217" y="3964533"/>
            <a:ext cx="7181441" cy="1664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利用者が自立した生活を営むことができるように、適切な支援内容を検討する。</a:t>
            </a:r>
          </a:p>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家族関係の調整、体調の自己管理、関係機関との連絡調整、生活に即したご本人の能力の見極めなどがポイントとなる。また、</a:t>
            </a:r>
            <a:r>
              <a:rPr lang="ja-JP" altLang="en-US" sz="1200" u="sng" dirty="0">
                <a:solidFill>
                  <a:schemeClr val="tx1"/>
                </a:solidFill>
                <a:latin typeface="Meiryo UI" panose="020B0604030504040204" pitchFamily="50" charset="-128"/>
                <a:ea typeface="Meiryo UI" panose="020B0604030504040204" pitchFamily="50" charset="-128"/>
              </a:rPr>
              <a:t>ご本人が少し頑張らないとできないことを盛り込むことも、エンパワメントに繋がる</a:t>
            </a:r>
            <a:r>
              <a:rPr lang="ja-JP" altLang="en-US" sz="1200" dirty="0">
                <a:solidFill>
                  <a:schemeClr val="tx1"/>
                </a:solidFill>
                <a:latin typeface="Meiryo UI" panose="020B0604030504040204" pitchFamily="50" charset="-128"/>
                <a:ea typeface="Meiryo UI" panose="020B0604030504040204" pitchFamily="50" charset="-128"/>
              </a:rPr>
              <a:t>。</a:t>
            </a:r>
          </a:p>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個別支援計画に加え、クライシスプランの策定</a:t>
            </a: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も大切。</a:t>
            </a:r>
          </a:p>
          <a:p>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症状が悪化し、自分自身で対処できなかったり、判断できなくなるような危機的状況（クライシス）に備え、調子のよくない時にどのように対処してほしいのかをあらかじめ家族や友人、支援者と共有しておくこと。</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0C28A846-1671-49AB-981D-6C5CF0019376}"/>
              </a:ext>
            </a:extLst>
          </p:cNvPr>
          <p:cNvSpPr/>
          <p:nvPr/>
        </p:nvSpPr>
        <p:spPr>
          <a:xfrm>
            <a:off x="1614148" y="5425084"/>
            <a:ext cx="7181441" cy="878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個別支援計画の内容について、利用者及びその家族に対してわかりやすく説明を行い、合意を得る。</a:t>
            </a:r>
          </a:p>
          <a:p>
            <a:pPr marL="108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できることは自分でやってもらうことを前提に、「緊急事態」にならないよう定期訪問を行う旨を伝え、訪問時に行うことを確認しておく。この際も、</a:t>
            </a:r>
            <a:r>
              <a:rPr lang="ja-JP" altLang="en-US" sz="1200" u="sng" dirty="0">
                <a:solidFill>
                  <a:schemeClr val="tx1"/>
                </a:solidFill>
                <a:latin typeface="Meiryo UI" panose="020B0604030504040204" pitchFamily="50" charset="-128"/>
                <a:ea typeface="Meiryo UI" panose="020B0604030504040204" pitchFamily="50" charset="-128"/>
              </a:rPr>
              <a:t>緊急事態にならないために具体的にどのような対応を行うかを明確にすることが重要</a:t>
            </a:r>
            <a:r>
              <a:rPr lang="ja-JP" altLang="en-US" sz="1200" dirty="0">
                <a:solidFill>
                  <a:schemeClr val="tx1"/>
                </a:solidFill>
                <a:latin typeface="Meiryo UI" panose="020B0604030504040204" pitchFamily="50" charset="-128"/>
                <a:ea typeface="Meiryo UI" panose="020B0604030504040204" pitchFamily="50" charset="-128"/>
              </a:rPr>
              <a:t>。</a:t>
            </a:r>
            <a:br>
              <a:rPr lang="en-US" altLang="ja-JP" sz="1200">
                <a:solidFill>
                  <a:schemeClr val="tx1"/>
                </a:solidFill>
                <a:latin typeface="Meiryo UI" panose="020B0604030504040204" pitchFamily="50" charset="-128"/>
                <a:ea typeface="Meiryo UI" panose="020B0604030504040204" pitchFamily="50" charset="-128"/>
              </a:rPr>
            </a:br>
            <a:r>
              <a:rPr lang="ja-JP" altLang="en-US" sz="1200">
                <a:solidFill>
                  <a:schemeClr val="tx1"/>
                </a:solidFill>
                <a:latin typeface="Meiryo UI" panose="020B0604030504040204" pitchFamily="50" charset="-128"/>
                <a:ea typeface="Meiryo UI" panose="020B0604030504040204" pitchFamily="50" charset="-128"/>
              </a:rPr>
              <a:t>（例えば</a:t>
            </a:r>
            <a:r>
              <a:rPr lang="ja-JP" altLang="en-US" sz="1200" dirty="0">
                <a:solidFill>
                  <a:schemeClr val="tx1"/>
                </a:solidFill>
                <a:latin typeface="Meiryo UI" panose="020B0604030504040204" pitchFamily="50" charset="-128"/>
                <a:ea typeface="Meiryo UI" panose="020B0604030504040204" pitchFamily="50" charset="-128"/>
              </a:rPr>
              <a:t>、薬や手持ちのお金の確認、心配なことや不安なことの相談、買い物や通院の同行等。）</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8" name="四角形: 角を丸くする 17">
            <a:extLst>
              <a:ext uri="{FF2B5EF4-FFF2-40B4-BE49-F238E27FC236}">
                <a16:creationId xmlns:a16="http://schemas.microsoft.com/office/drawing/2014/main" id="{3922D1DE-3055-47BF-8873-9261DCE5FAAB}"/>
              </a:ext>
            </a:extLst>
          </p:cNvPr>
          <p:cNvSpPr/>
          <p:nvPr/>
        </p:nvSpPr>
        <p:spPr>
          <a:xfrm>
            <a:off x="6761802" y="782051"/>
            <a:ext cx="2254827" cy="34683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サービス管理責任者の役割</a:t>
            </a:r>
          </a:p>
        </p:txBody>
      </p:sp>
      <p:sp>
        <p:nvSpPr>
          <p:cNvPr id="16" name="スライド番号プレースホルダー 3">
            <a:extLst>
              <a:ext uri="{FF2B5EF4-FFF2-40B4-BE49-F238E27FC236}">
                <a16:creationId xmlns:a16="http://schemas.microsoft.com/office/drawing/2014/main" id="{8CA4DFEB-6502-4EDA-8DFE-5BDF0597773A}"/>
              </a:ext>
            </a:extLst>
          </p:cNvPr>
          <p:cNvSpPr>
            <a:spLocks noGrp="1"/>
          </p:cNvSpPr>
          <p:nvPr>
            <p:ph type="sldNum" sz="quarter" idx="12"/>
          </p:nvPr>
        </p:nvSpPr>
        <p:spPr>
          <a:xfrm>
            <a:off x="6457950" y="6356351"/>
            <a:ext cx="2057400" cy="365125"/>
          </a:xfrm>
        </p:spPr>
        <p:txBody>
          <a:bodyPr/>
          <a:lstStyle/>
          <a:p>
            <a:fld id="{5FDA2957-D8DF-433F-96C1-785BB98D1D08}" type="slidenum">
              <a:rPr kumimoji="1" lang="ja-JP" altLang="en-US" smtClean="0"/>
              <a:t>80</a:t>
            </a:fld>
            <a:endParaRPr kumimoji="1" lang="ja-JP" altLang="en-US"/>
          </a:p>
        </p:txBody>
      </p:sp>
    </p:spTree>
    <p:extLst>
      <p:ext uri="{BB962C8B-B14F-4D97-AF65-F5344CB8AC3E}">
        <p14:creationId xmlns:p14="http://schemas.microsoft.com/office/powerpoint/2010/main" val="555321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81</a:t>
            </a:fld>
            <a:endParaRPr kumimoji="1" lang="ja-JP" altLang="en-US"/>
          </a:p>
        </p:txBody>
      </p:sp>
      <p:sp>
        <p:nvSpPr>
          <p:cNvPr id="11" name="タイトル 1">
            <a:extLst>
              <a:ext uri="{FF2B5EF4-FFF2-40B4-BE49-F238E27FC236}">
                <a16:creationId xmlns:a16="http://schemas.microsoft.com/office/drawing/2014/main" id="{40B338BA-9647-4293-AFCA-D7540C6587FB}"/>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a:latin typeface="Meiryo UI" panose="020B0604030504040204" pitchFamily="50" charset="-128"/>
                <a:ea typeface="Meiryo UI" panose="020B0604030504040204" pitchFamily="50" charset="-128"/>
              </a:rPr>
              <a:t>（再掲</a:t>
            </a:r>
            <a:r>
              <a:rPr lang="ja-JP" altLang="en-US" dirty="0">
                <a:latin typeface="Meiryo UI" panose="020B0604030504040204" pitchFamily="50" charset="-128"/>
                <a:ea typeface="Meiryo UI" panose="020B0604030504040204" pitchFamily="50" charset="-128"/>
              </a:rPr>
              <a:t>）サービスの提供</a:t>
            </a:r>
            <a:endParaRPr lang="zh-TW" altLang="en-US" dirty="0">
              <a:latin typeface="Meiryo UI" panose="020B0604030504040204" pitchFamily="50" charset="-128"/>
              <a:ea typeface="Meiryo UI" panose="020B0604030504040204" pitchFamily="50" charset="-128"/>
            </a:endParaRPr>
          </a:p>
        </p:txBody>
      </p:sp>
      <p:sp>
        <p:nvSpPr>
          <p:cNvPr id="10" name="コンテンツ プレースホルダー 2">
            <a:extLst>
              <a:ext uri="{FF2B5EF4-FFF2-40B4-BE49-F238E27FC236}">
                <a16:creationId xmlns:a16="http://schemas.microsoft.com/office/drawing/2014/main" id="{B25C3219-2429-4D3A-B65C-A1FFDFFD748A}"/>
              </a:ext>
            </a:extLst>
          </p:cNvPr>
          <p:cNvSpPr>
            <a:spLocks noGrp="1"/>
          </p:cNvSpPr>
          <p:nvPr>
            <p:ph idx="1"/>
          </p:nvPr>
        </p:nvSpPr>
        <p:spPr>
          <a:xfrm>
            <a:off x="628650" y="981436"/>
            <a:ext cx="7886700" cy="5684666"/>
          </a:xfrm>
        </p:spPr>
        <p:txBody>
          <a:bodyPr>
            <a:noAutofit/>
          </a:bodyPr>
          <a:lstStyle/>
          <a:p>
            <a:r>
              <a:rPr lang="ja-JP" altLang="en-US" sz="1400" dirty="0">
                <a:latin typeface="Meiryo UI" panose="020B0604030504040204" pitchFamily="50" charset="-128"/>
                <a:ea typeface="Meiryo UI" panose="020B0604030504040204" pitchFamily="50" charset="-128"/>
              </a:rPr>
              <a:t>サービス提供においては、定期的に利用者の居宅を巡回し、課題がないか等を確認の上、必要な助言や医療機関等との連絡調整を行います。また、定期的な巡回だけではなく、利用者からの相談・要請があった際は、訪問、電話、メール等による随時の対応も行います。</a:t>
            </a: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r>
              <a:rPr lang="en-US" altLang="ja-JP" sz="1300" b="1" dirty="0" err="1">
                <a:solidFill>
                  <a:schemeClr val="accent2">
                    <a:lumMod val="75000"/>
                  </a:schemeClr>
                </a:solidFill>
                <a:latin typeface="Meiryo UI" panose="020B0604030504040204" pitchFamily="50" charset="-128"/>
                <a:ea typeface="Meiryo UI" panose="020B0604030504040204" pitchFamily="50" charset="-128"/>
              </a:rPr>
              <a:t>定期的な巡回</a:t>
            </a:r>
            <a:r>
              <a:rPr lang="ja-JP" altLang="en-US" sz="1300" b="1" dirty="0">
                <a:solidFill>
                  <a:schemeClr val="accent2">
                    <a:lumMod val="75000"/>
                  </a:schemeClr>
                </a:solidFill>
                <a:latin typeface="Meiryo UI" panose="020B0604030504040204" pitchFamily="50" charset="-128"/>
                <a:ea typeface="Meiryo UI" panose="020B0604030504040204" pitchFamily="50" charset="-128"/>
              </a:rPr>
              <a:t>と</a:t>
            </a:r>
            <a:r>
              <a:rPr lang="en-US" altLang="ja-JP" sz="1300" b="1" dirty="0" err="1">
                <a:solidFill>
                  <a:schemeClr val="accent2">
                    <a:lumMod val="75000"/>
                  </a:schemeClr>
                </a:solidFill>
                <a:latin typeface="Meiryo UI" panose="020B0604030504040204" pitchFamily="50" charset="-128"/>
                <a:ea typeface="Meiryo UI" panose="020B0604030504040204" pitchFamily="50" charset="-128"/>
              </a:rPr>
              <a:t>随時通報を受けて行う訪問</a:t>
            </a:r>
            <a:r>
              <a:rPr lang="ja-JP" altLang="ja-JP" sz="1300" b="1" dirty="0">
                <a:solidFill>
                  <a:schemeClr val="accent2">
                    <a:lumMod val="75000"/>
                  </a:schemeClr>
                </a:solidFill>
                <a:latin typeface="Meiryo UI" panose="020B0604030504040204" pitchFamily="50" charset="-128"/>
                <a:ea typeface="Meiryo UI" panose="020B0604030504040204" pitchFamily="50" charset="-128"/>
              </a:rPr>
              <a:t> </a:t>
            </a:r>
            <a:endParaRPr lang="en-US" altLang="ja-JP" sz="1300" b="1" dirty="0">
              <a:solidFill>
                <a:schemeClr val="accent2">
                  <a:lumMod val="75000"/>
                </a:schemeClr>
              </a:solidFill>
              <a:latin typeface="Meiryo UI" panose="020B0604030504040204" pitchFamily="50" charset="-128"/>
              <a:ea typeface="Meiryo UI" panose="020B0604030504040204" pitchFamily="50" charset="-128"/>
            </a:endParaRPr>
          </a:p>
          <a:p>
            <a:pPr marL="612775" indent="-285750">
              <a:spcBef>
                <a:spcPts val="600"/>
              </a:spcBef>
              <a:buFont typeface="Wingdings" panose="05000000000000000000" pitchFamily="2" charset="2"/>
              <a:buChar char="ü"/>
            </a:pPr>
            <a:r>
              <a:rPr lang="ja-JP" altLang="en-US" sz="1300" dirty="0">
                <a:latin typeface="Meiryo UI" panose="020B0604030504040204" pitchFamily="50" charset="-128"/>
                <a:ea typeface="Meiryo UI" panose="020B0604030504040204" pitchFamily="50" charset="-128"/>
              </a:rPr>
              <a:t>定期的な訪問では、ご本人への具体的な質問（こんな書類が届いたか？）や視覚的な情報（顔色や部屋の様子）から、課題が無いかを把握する。</a:t>
            </a:r>
            <a:endParaRPr lang="en-US" altLang="ja-JP" sz="1300" dirty="0">
              <a:latin typeface="Meiryo UI" panose="020B0604030504040204" pitchFamily="50" charset="-128"/>
              <a:ea typeface="Meiryo UI" panose="020B0604030504040204" pitchFamily="50" charset="-128"/>
            </a:endParaRPr>
          </a:p>
          <a:p>
            <a:pPr marL="612775" indent="-285750">
              <a:spcBef>
                <a:spcPts val="600"/>
              </a:spcBef>
              <a:buFont typeface="Wingdings" panose="05000000000000000000" pitchFamily="2" charset="2"/>
              <a:buChar char="ü"/>
            </a:pPr>
            <a:r>
              <a:rPr lang="ja-JP" altLang="en-US" sz="1300" u="sng" dirty="0">
                <a:latin typeface="Meiryo UI" panose="020B0604030504040204" pitchFamily="50" charset="-128"/>
                <a:ea typeface="Meiryo UI" panose="020B0604030504040204" pitchFamily="50" charset="-128"/>
              </a:rPr>
              <a:t>随時通報では、その内容から対応必要度の見極めを行うことが重要</a:t>
            </a:r>
            <a:r>
              <a:rPr lang="ja-JP" altLang="en-US" sz="1300" dirty="0">
                <a:latin typeface="Meiryo UI" panose="020B0604030504040204" pitchFamily="50" charset="-128"/>
                <a:ea typeface="Meiryo UI" panose="020B0604030504040204" pitchFamily="50" charset="-128"/>
              </a:rPr>
              <a:t>。強い不安の訴えがある時は医療機関とも連携の上、訪問して傾聴することもある。</a:t>
            </a:r>
            <a:endParaRPr lang="en-US" altLang="ja-JP" sz="1300" dirty="0">
              <a:latin typeface="Meiryo UI" panose="020B0604030504040204" pitchFamily="50" charset="-128"/>
              <a:ea typeface="Meiryo UI" panose="020B0604030504040204" pitchFamily="50" charset="-128"/>
            </a:endParaRPr>
          </a:p>
          <a:p>
            <a:pPr marL="342900" indent="-342900">
              <a:buFont typeface="+mj-ea"/>
              <a:buAutoNum type="circleNumDbPlain" startAt="2"/>
            </a:pPr>
            <a:r>
              <a:rPr lang="en-US" altLang="ja-JP" sz="1300" b="1" dirty="0" err="1">
                <a:solidFill>
                  <a:schemeClr val="accent2">
                    <a:lumMod val="75000"/>
                  </a:schemeClr>
                </a:solidFill>
                <a:latin typeface="Meiryo UI" panose="020B0604030504040204" pitchFamily="50" charset="-128"/>
                <a:ea typeface="Meiryo UI" panose="020B0604030504040204" pitchFamily="50" charset="-128"/>
              </a:rPr>
              <a:t>相談対応等</a:t>
            </a:r>
            <a:r>
              <a:rPr lang="ja-JP" altLang="en-US" sz="1300" b="1" dirty="0">
                <a:solidFill>
                  <a:schemeClr val="accent2">
                    <a:lumMod val="75000"/>
                  </a:schemeClr>
                </a:solidFill>
                <a:latin typeface="Meiryo UI" panose="020B0604030504040204" pitchFamily="50" charset="-128"/>
                <a:ea typeface="Meiryo UI" panose="020B0604030504040204" pitchFamily="50" charset="-128"/>
              </a:rPr>
              <a:t>による状況の</a:t>
            </a:r>
            <a:r>
              <a:rPr lang="en-US" altLang="ja-JP" sz="1300" b="1" dirty="0" err="1">
                <a:solidFill>
                  <a:schemeClr val="accent2">
                    <a:lumMod val="75000"/>
                  </a:schemeClr>
                </a:solidFill>
                <a:latin typeface="Meiryo UI" panose="020B0604030504040204" pitchFamily="50" charset="-128"/>
                <a:ea typeface="Meiryo UI" panose="020B0604030504040204" pitchFamily="50" charset="-128"/>
              </a:rPr>
              <a:t>把握</a:t>
            </a:r>
            <a:r>
              <a:rPr lang="ja-JP" altLang="ja-JP" sz="1300" b="1" dirty="0">
                <a:solidFill>
                  <a:schemeClr val="accent2">
                    <a:lumMod val="75000"/>
                  </a:schemeClr>
                </a:solidFill>
              </a:rPr>
              <a:t> </a:t>
            </a:r>
            <a:endParaRPr lang="en-US" altLang="ja-JP" sz="1300" b="1" dirty="0">
              <a:solidFill>
                <a:schemeClr val="accent2">
                  <a:lumMod val="75000"/>
                </a:schemeClr>
              </a:solidFill>
            </a:endParaRPr>
          </a:p>
          <a:p>
            <a:pPr marL="612775" indent="-285750">
              <a:spcBef>
                <a:spcPts val="600"/>
              </a:spcBef>
              <a:buFont typeface="Wingdings" panose="05000000000000000000" pitchFamily="2" charset="2"/>
              <a:buChar char="ü"/>
            </a:pPr>
            <a:r>
              <a:rPr lang="ja-JP" altLang="en-US" sz="1300" u="sng" dirty="0">
                <a:latin typeface="Meiryo UI" panose="020B0604030504040204" pitchFamily="50" charset="-128"/>
                <a:ea typeface="Meiryo UI" panose="020B0604030504040204" pitchFamily="50" charset="-128"/>
              </a:rPr>
              <a:t>緊急性のスクリーニングを行い、緊急性が高い場合は直接支援を行い、高くない場合は課題の要因の把握に努める</a:t>
            </a:r>
            <a:r>
              <a:rPr lang="ja-JP" altLang="en-US" sz="1300" dirty="0">
                <a:latin typeface="Meiryo UI" panose="020B0604030504040204" pitchFamily="50" charset="-128"/>
                <a:ea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endParaRPr>
          </a:p>
          <a:p>
            <a:pPr marL="612775" indent="-285750">
              <a:spcBef>
                <a:spcPts val="600"/>
              </a:spcBef>
              <a:buFont typeface="Wingdings" panose="05000000000000000000" pitchFamily="2" charset="2"/>
              <a:buChar char="ü"/>
            </a:pPr>
            <a:r>
              <a:rPr lang="ja-JP" altLang="en-US" sz="1300" dirty="0">
                <a:latin typeface="Meiryo UI" panose="020B0604030504040204" pitchFamily="50" charset="-128"/>
                <a:ea typeface="Meiryo UI" panose="020B0604030504040204" pitchFamily="50" charset="-128"/>
              </a:rPr>
              <a:t>少し話を聞いてご本人が落ち着きを取り戻す場合は、傾聴による対応とすることもある。</a:t>
            </a:r>
            <a:endParaRPr lang="en-US" altLang="ja-JP" sz="1300" dirty="0">
              <a:latin typeface="Meiryo UI" panose="020B0604030504040204" pitchFamily="50" charset="-128"/>
              <a:ea typeface="Meiryo UI" panose="020B0604030504040204" pitchFamily="50" charset="-128"/>
            </a:endParaRPr>
          </a:p>
          <a:p>
            <a:pPr marL="342900" indent="-342900">
              <a:buFont typeface="+mj-ea"/>
              <a:buAutoNum type="circleNumDbPlain" startAt="3"/>
            </a:pPr>
            <a:r>
              <a:rPr lang="ja-JP" altLang="en-US" sz="1300" b="1" dirty="0">
                <a:solidFill>
                  <a:schemeClr val="accent2">
                    <a:lumMod val="75000"/>
                  </a:schemeClr>
                </a:solidFill>
                <a:latin typeface="Meiryo UI" panose="020B0604030504040204" pitchFamily="50" charset="-128"/>
                <a:ea typeface="Meiryo UI" panose="020B0604030504040204" pitchFamily="50" charset="-128"/>
              </a:rPr>
              <a:t>必要な情報の提供及び助言並びに相談</a:t>
            </a:r>
            <a:endParaRPr lang="en-US" altLang="ja-JP" sz="1300" b="1" dirty="0">
              <a:solidFill>
                <a:schemeClr val="accent2">
                  <a:lumMod val="75000"/>
                </a:schemeClr>
              </a:solidFill>
              <a:latin typeface="Meiryo UI" panose="020B0604030504040204" pitchFamily="50" charset="-128"/>
              <a:ea typeface="Meiryo UI" panose="020B0604030504040204" pitchFamily="50" charset="-128"/>
            </a:endParaRPr>
          </a:p>
          <a:p>
            <a:pPr marL="612775" indent="-285750">
              <a:spcBef>
                <a:spcPts val="600"/>
              </a:spcBef>
              <a:buFont typeface="Wingdings" panose="05000000000000000000" pitchFamily="2" charset="2"/>
              <a:buChar char="ü"/>
            </a:pPr>
            <a:r>
              <a:rPr lang="ja-JP" altLang="en-US" sz="1300" dirty="0">
                <a:latin typeface="Meiryo UI" panose="020B0604030504040204" pitchFamily="50" charset="-128"/>
                <a:ea typeface="Meiryo UI" panose="020B0604030504040204" pitchFamily="50" charset="-128"/>
              </a:rPr>
              <a:t>相談の内容により、助言で済むのか、同行を要するのか、関係機関への連絡を要するのかを見極めて対応する。</a:t>
            </a:r>
            <a:br>
              <a:rPr lang="en-US" altLang="ja-JP" sz="13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よくある相談の例：書類が理解できない、服薬管理、人間関係、体調不良、金銭管理、仕事の意欲の低下等</a:t>
            </a:r>
            <a:endParaRPr lang="en-US" altLang="ja-JP" sz="1200" dirty="0">
              <a:latin typeface="Meiryo UI" panose="020B0604030504040204" pitchFamily="50" charset="-128"/>
              <a:ea typeface="Meiryo UI" panose="020B0604030504040204" pitchFamily="50" charset="-128"/>
            </a:endParaRPr>
          </a:p>
          <a:p>
            <a:pPr marL="342900" indent="-342900">
              <a:buFont typeface="+mj-ea"/>
              <a:buAutoNum type="circleNumDbPlain" startAt="4"/>
            </a:pPr>
            <a:r>
              <a:rPr lang="ja-JP" altLang="en-US" sz="1300" b="1" dirty="0">
                <a:solidFill>
                  <a:schemeClr val="accent2">
                    <a:lumMod val="75000"/>
                  </a:schemeClr>
                </a:solidFill>
                <a:latin typeface="Meiryo UI" panose="020B0604030504040204" pitchFamily="50" charset="-128"/>
                <a:ea typeface="Meiryo UI" panose="020B0604030504040204" pitchFamily="50" charset="-128"/>
              </a:rPr>
              <a:t>関係機関との連絡調整（計画相談支援事業所や障害福祉サービス事業所、医療機関等）</a:t>
            </a:r>
            <a:endParaRPr lang="en-US" altLang="ja-JP" sz="1300" b="1" dirty="0">
              <a:solidFill>
                <a:schemeClr val="accent2">
                  <a:lumMod val="75000"/>
                </a:schemeClr>
              </a:solidFill>
              <a:latin typeface="Meiryo UI" panose="020B0604030504040204" pitchFamily="50" charset="-128"/>
              <a:ea typeface="Meiryo UI" panose="020B0604030504040204" pitchFamily="50" charset="-128"/>
            </a:endParaRPr>
          </a:p>
          <a:p>
            <a:pPr marL="612775" indent="-285750">
              <a:spcBef>
                <a:spcPts val="600"/>
              </a:spcBef>
              <a:buFont typeface="Wingdings" panose="05000000000000000000" pitchFamily="2" charset="2"/>
              <a:buChar char="ü"/>
            </a:pPr>
            <a:r>
              <a:rPr lang="ja-JP" altLang="en-US" sz="1300" dirty="0">
                <a:latin typeface="Meiryo UI" panose="020B0604030504040204" pitchFamily="50" charset="-128"/>
                <a:ea typeface="Meiryo UI" panose="020B0604030504040204" pitchFamily="50" charset="-128"/>
              </a:rPr>
              <a:t>ご本人の状態に変化がある際は、関係機関との連絡調整を行う。</a:t>
            </a:r>
            <a:br>
              <a:rPr lang="en-US" altLang="ja-JP" sz="13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状態の変化の例：通院に同行した際の主治医の見立てや意見、体調不良の訴え、特に自殺リスクを考慮しておいた方が良いと想定された方の訪問時の様子のなど</a:t>
            </a:r>
            <a:endParaRPr lang="en-US" altLang="ja-JP" sz="1200" dirty="0">
              <a:latin typeface="Meiryo UI" panose="020B0604030504040204" pitchFamily="50" charset="-128"/>
              <a:ea typeface="Meiryo UI" panose="020B0604030504040204" pitchFamily="50" charset="-128"/>
            </a:endParaRPr>
          </a:p>
          <a:p>
            <a:pPr marL="342900" indent="-342900">
              <a:buFont typeface="+mj-ea"/>
              <a:buAutoNum type="circleNumDbPlain" startAt="5"/>
            </a:pPr>
            <a:r>
              <a:rPr lang="ja-JP" altLang="en-US" sz="1300" b="1" dirty="0">
                <a:solidFill>
                  <a:schemeClr val="accent2">
                    <a:lumMod val="75000"/>
                  </a:schemeClr>
                </a:solidFill>
                <a:latin typeface="Meiryo UI" panose="020B0604030504040204" pitchFamily="50" charset="-128"/>
                <a:ea typeface="Meiryo UI" panose="020B0604030504040204" pitchFamily="50" charset="-128"/>
              </a:rPr>
              <a:t>自立した生活を見据えたその他の援助</a:t>
            </a:r>
            <a:endParaRPr lang="en-US" altLang="ja-JP" sz="1300" b="1" dirty="0">
              <a:solidFill>
                <a:schemeClr val="accent2">
                  <a:lumMod val="75000"/>
                </a:schemeClr>
              </a:solidFill>
              <a:latin typeface="Meiryo UI" panose="020B0604030504040204" pitchFamily="50" charset="-128"/>
              <a:ea typeface="Meiryo UI" panose="020B0604030504040204" pitchFamily="50" charset="-128"/>
            </a:endParaRPr>
          </a:p>
          <a:p>
            <a:pPr marL="612775" indent="-285750">
              <a:spcBef>
                <a:spcPts val="600"/>
              </a:spcBef>
              <a:buFont typeface="Wingdings" panose="05000000000000000000" pitchFamily="2" charset="2"/>
              <a:buChar char="ü"/>
            </a:pPr>
            <a:r>
              <a:rPr lang="ja-JP" altLang="en-US" sz="1300" dirty="0">
                <a:latin typeface="Meiryo UI" panose="020B0604030504040204" pitchFamily="50" charset="-128"/>
                <a:ea typeface="Meiryo UI" panose="020B0604030504040204" pitchFamily="50" charset="-128"/>
              </a:rPr>
              <a:t>ご本人が課題に自覚がない場合でも、通院に同行する等してご本人の状況を適切に把握することが重要。</a:t>
            </a:r>
            <a:endParaRPr lang="en-US" altLang="ja-JP" sz="1300" dirty="0">
              <a:latin typeface="Meiryo UI" panose="020B0604030504040204" pitchFamily="50" charset="-128"/>
              <a:ea typeface="Meiryo UI" panose="020B0604030504040204" pitchFamily="50" charset="-128"/>
            </a:endParaRPr>
          </a:p>
          <a:p>
            <a:pPr marL="612775" indent="-285750">
              <a:spcBef>
                <a:spcPts val="600"/>
              </a:spcBef>
              <a:buFont typeface="Wingdings" panose="05000000000000000000" pitchFamily="2" charset="2"/>
              <a:buChar char="ü"/>
            </a:pPr>
            <a:r>
              <a:rPr lang="ja-JP" altLang="en-US" sz="1300" dirty="0">
                <a:latin typeface="Meiryo UI" panose="020B0604030504040204" pitchFamily="50" charset="-128"/>
                <a:ea typeface="Meiryo UI" panose="020B0604030504040204" pitchFamily="50" charset="-128"/>
              </a:rPr>
              <a:t>役所等への同行支援を通じ、ただ手続き等を代行するだけでなく、今後ご本人が</a:t>
            </a:r>
            <a:r>
              <a:rPr lang="en-US" altLang="ja-JP" sz="1300" dirty="0">
                <a:latin typeface="Meiryo UI" panose="020B0604030504040204" pitchFamily="50" charset="-128"/>
                <a:ea typeface="Meiryo UI" panose="020B0604030504040204" pitchFamily="50" charset="-128"/>
              </a:rPr>
              <a:t>1</a:t>
            </a:r>
            <a:r>
              <a:rPr lang="ja-JP" altLang="en-US" sz="1300" dirty="0">
                <a:latin typeface="Meiryo UI" panose="020B0604030504040204" pitchFamily="50" charset="-128"/>
                <a:ea typeface="Meiryo UI" panose="020B0604030504040204" pitchFamily="50" charset="-128"/>
              </a:rPr>
              <a:t>人できても対応してもらえるような調整を支援することも重要。</a:t>
            </a:r>
          </a:p>
        </p:txBody>
      </p:sp>
      <p:sp>
        <p:nvSpPr>
          <p:cNvPr id="6" name="四角形: 角を丸くする 5">
            <a:extLst>
              <a:ext uri="{FF2B5EF4-FFF2-40B4-BE49-F238E27FC236}">
                <a16:creationId xmlns:a16="http://schemas.microsoft.com/office/drawing/2014/main" id="{20D08EC9-81D8-4DC5-9466-2C2C9EA86239}"/>
              </a:ext>
            </a:extLst>
          </p:cNvPr>
          <p:cNvSpPr/>
          <p:nvPr/>
        </p:nvSpPr>
        <p:spPr>
          <a:xfrm>
            <a:off x="6712526" y="281449"/>
            <a:ext cx="2254827" cy="55207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400" dirty="0">
                <a:solidFill>
                  <a:schemeClr val="tx1"/>
                </a:solidFill>
                <a:latin typeface="Meiryo UI" panose="020B0604030504040204" pitchFamily="50" charset="-128"/>
                <a:ea typeface="Meiryo UI" panose="020B0604030504040204" pitchFamily="50" charset="-128"/>
              </a:rPr>
              <a:t>地域生活支援員</a:t>
            </a:r>
            <a:r>
              <a:rPr kumimoji="1" lang="ja-JP" altLang="en-US" sz="1400" dirty="0">
                <a:solidFill>
                  <a:schemeClr val="tx1"/>
                </a:solidFill>
                <a:latin typeface="Meiryo UI" panose="020B0604030504040204" pitchFamily="50" charset="-128"/>
                <a:ea typeface="Meiryo UI" panose="020B0604030504040204" pitchFamily="50" charset="-128"/>
              </a:rPr>
              <a:t>の役割</a:t>
            </a:r>
          </a:p>
        </p:txBody>
      </p:sp>
    </p:spTree>
    <p:extLst>
      <p:ext uri="{BB962C8B-B14F-4D97-AF65-F5344CB8AC3E}">
        <p14:creationId xmlns:p14="http://schemas.microsoft.com/office/powerpoint/2010/main" val="14634664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4294967295"/>
            <p:extLst>
              <p:ext uri="{D42A27DB-BD31-4B8C-83A1-F6EECF244321}">
                <p14:modId xmlns:p14="http://schemas.microsoft.com/office/powerpoint/2010/main" val="2169882888"/>
              </p:ext>
            </p:extLst>
          </p:nvPr>
        </p:nvGraphicFramePr>
        <p:xfrm>
          <a:off x="78534" y="3112149"/>
          <a:ext cx="8986932" cy="3558186"/>
        </p:xfrm>
        <a:graphic>
          <a:graphicData uri="http://schemas.openxmlformats.org/drawingml/2006/table">
            <a:tbl>
              <a:tblPr firstRow="1" bandRow="1">
                <a:tableStyleId>{21E4AEA4-8DFA-4A89-87EB-49C32662AFE0}</a:tableStyleId>
              </a:tblPr>
              <a:tblGrid>
                <a:gridCol w="1506597">
                  <a:extLst>
                    <a:ext uri="{9D8B030D-6E8A-4147-A177-3AD203B41FA5}">
                      <a16:colId xmlns:a16="http://schemas.microsoft.com/office/drawing/2014/main" val="20000"/>
                    </a:ext>
                  </a:extLst>
                </a:gridCol>
                <a:gridCol w="1018975">
                  <a:extLst>
                    <a:ext uri="{9D8B030D-6E8A-4147-A177-3AD203B41FA5}">
                      <a16:colId xmlns:a16="http://schemas.microsoft.com/office/drawing/2014/main" val="20002"/>
                    </a:ext>
                  </a:extLst>
                </a:gridCol>
                <a:gridCol w="1973159">
                  <a:extLst>
                    <a:ext uri="{9D8B030D-6E8A-4147-A177-3AD203B41FA5}">
                      <a16:colId xmlns:a16="http://schemas.microsoft.com/office/drawing/2014/main" val="20003"/>
                    </a:ext>
                  </a:extLst>
                </a:gridCol>
                <a:gridCol w="1496067">
                  <a:extLst>
                    <a:ext uri="{9D8B030D-6E8A-4147-A177-3AD203B41FA5}">
                      <a16:colId xmlns:a16="http://schemas.microsoft.com/office/drawing/2014/main" val="20006"/>
                    </a:ext>
                  </a:extLst>
                </a:gridCol>
                <a:gridCol w="1496067">
                  <a:extLst>
                    <a:ext uri="{9D8B030D-6E8A-4147-A177-3AD203B41FA5}">
                      <a16:colId xmlns:a16="http://schemas.microsoft.com/office/drawing/2014/main" val="20008"/>
                    </a:ext>
                  </a:extLst>
                </a:gridCol>
                <a:gridCol w="1496067">
                  <a:extLst>
                    <a:ext uri="{9D8B030D-6E8A-4147-A177-3AD203B41FA5}">
                      <a16:colId xmlns:a16="http://schemas.microsoft.com/office/drawing/2014/main" val="20010"/>
                    </a:ext>
                  </a:extLst>
                </a:gridCol>
              </a:tblGrid>
              <a:tr h="1980846">
                <a:tc>
                  <a:txBody>
                    <a:bodyPr/>
                    <a:lstStyle/>
                    <a:p>
                      <a:endParaRPr kumimoji="1" lang="en-US" altLang="ja-JP" sz="1200" b="1" dirty="0"/>
                    </a:p>
                    <a:p>
                      <a:endParaRPr kumimoji="1" lang="en-US" altLang="ja-JP" sz="1200" b="1" dirty="0"/>
                    </a:p>
                    <a:p>
                      <a:r>
                        <a:rPr kumimoji="1" lang="ja-JP" altLang="en-US" sz="900" b="1" dirty="0">
                          <a:solidFill>
                            <a:srgbClr val="FFFF00"/>
                          </a:solidFill>
                        </a:rPr>
                        <a:t>「文句言われねぇでさ、こいつ</a:t>
                      </a:r>
                      <a:r>
                        <a:rPr kumimoji="1" lang="en-US" altLang="ja-JP" sz="900" b="1" dirty="0">
                          <a:solidFill>
                            <a:srgbClr val="FFFF00"/>
                          </a:solidFill>
                        </a:rPr>
                        <a:t>(</a:t>
                      </a:r>
                      <a:r>
                        <a:rPr kumimoji="1" lang="ja-JP" altLang="en-US" sz="900" b="1" dirty="0">
                          <a:solidFill>
                            <a:srgbClr val="FFFF00"/>
                          </a:solidFill>
                        </a:rPr>
                        <a:t>妻</a:t>
                      </a:r>
                      <a:r>
                        <a:rPr kumimoji="1" lang="en-US" altLang="ja-JP" sz="900" b="1" dirty="0">
                          <a:solidFill>
                            <a:srgbClr val="FFFF00"/>
                          </a:solidFill>
                        </a:rPr>
                        <a:t>)</a:t>
                      </a:r>
                      <a:r>
                        <a:rPr kumimoji="1" lang="ja-JP" altLang="en-US" sz="900" b="1" dirty="0">
                          <a:solidFill>
                            <a:srgbClr val="FFFF00"/>
                          </a:solidFill>
                        </a:rPr>
                        <a:t>とここで暮らしていきてぇんだよな」：本人</a:t>
                      </a:r>
                      <a:endParaRPr kumimoji="1" lang="en-US" altLang="ja-JP" sz="900" b="1" dirty="0">
                        <a:solidFill>
                          <a:srgbClr val="FFFF00"/>
                        </a:solidFill>
                      </a:endParaRPr>
                    </a:p>
                    <a:p>
                      <a:r>
                        <a:rPr kumimoji="1" lang="ja-JP" altLang="en-US" sz="900" b="1" dirty="0"/>
                        <a:t>「</a:t>
                      </a:r>
                      <a:r>
                        <a:rPr kumimoji="1" lang="en-US" altLang="ja-JP" sz="900" b="1" dirty="0"/>
                        <a:t>(</a:t>
                      </a:r>
                      <a:r>
                        <a:rPr kumimoji="1" lang="ja-JP" altLang="en-US" sz="900" b="1" dirty="0"/>
                        <a:t>夫の</a:t>
                      </a:r>
                      <a:r>
                        <a:rPr kumimoji="1" lang="en-US" altLang="ja-JP" sz="900" b="1" dirty="0"/>
                        <a:t>)</a:t>
                      </a:r>
                      <a:r>
                        <a:rPr kumimoji="1" lang="ja-JP" altLang="en-US" sz="900" b="1" dirty="0"/>
                        <a:t>体のことは心配。自分も何でも出来るわけじゃないし・・・」：妻</a:t>
                      </a:r>
                      <a:endParaRPr kumimoji="1" lang="en-US" altLang="ja-JP" sz="900" b="1" dirty="0"/>
                    </a:p>
                    <a:p>
                      <a:r>
                        <a:rPr kumimoji="1" lang="ja-JP" altLang="en-US" sz="900" dirty="0"/>
                        <a:t>「困っていることなんて、いっぱいあんだろ。あいつらひとの言うこときかねぇからな」：義母</a:t>
                      </a:r>
                      <a:endParaRPr kumimoji="1" lang="en-US" altLang="ja-JP" sz="900" dirty="0"/>
                    </a:p>
                  </a:txBody>
                  <a:tcPr marL="36000" marR="36000" marT="34290" marB="34290"/>
                </a:tc>
                <a:tc>
                  <a:txBody>
                    <a:bodyPr/>
                    <a:lstStyle/>
                    <a:p>
                      <a:endParaRPr kumimoji="1" lang="en-US" altLang="ja-JP" sz="900" dirty="0"/>
                    </a:p>
                    <a:p>
                      <a:r>
                        <a:rPr kumimoji="1" lang="ja-JP" altLang="en-US" sz="900" dirty="0"/>
                        <a:t>「ふらつきが見られるんだけど・・・」：妻</a:t>
                      </a:r>
                      <a:endParaRPr kumimoji="1" lang="en-US" altLang="ja-JP" sz="900" dirty="0"/>
                    </a:p>
                    <a:p>
                      <a:r>
                        <a:rPr kumimoji="1" lang="ja-JP" altLang="en-US" sz="900" dirty="0"/>
                        <a:t>「あまり眠れていないかも・・・」：妻</a:t>
                      </a:r>
                    </a:p>
                  </a:txBody>
                  <a:tcPr marL="36000" marR="36000" marT="34290" marB="34290"/>
                </a:tc>
                <a:tc>
                  <a:txBody>
                    <a:bodyPr/>
                    <a:lstStyle/>
                    <a:p>
                      <a:endParaRPr kumimoji="1" lang="en-US" altLang="ja-JP" sz="900" dirty="0"/>
                    </a:p>
                    <a:p>
                      <a:r>
                        <a:rPr kumimoji="1" lang="ja-JP" altLang="en-US" sz="900" dirty="0"/>
                        <a:t>「この書類どうしたら良いかな？」：本人</a:t>
                      </a:r>
                      <a:endParaRPr kumimoji="1" lang="en-US" altLang="ja-JP" sz="900" dirty="0"/>
                    </a:p>
                    <a:p>
                      <a:endParaRPr kumimoji="1" lang="en-US" altLang="ja-JP" sz="900" dirty="0"/>
                    </a:p>
                    <a:p>
                      <a:r>
                        <a:rPr kumimoji="1" lang="ja-JP" altLang="en-US" sz="900" dirty="0"/>
                        <a:t>「これはすぐにやった方が良いの？○○さん</a:t>
                      </a:r>
                      <a:r>
                        <a:rPr kumimoji="1" lang="en-US" altLang="ja-JP" sz="900" dirty="0"/>
                        <a:t>(</a:t>
                      </a:r>
                      <a:r>
                        <a:rPr kumimoji="1" lang="ja-JP" altLang="en-US" sz="900" dirty="0"/>
                        <a:t>支援員</a:t>
                      </a:r>
                      <a:r>
                        <a:rPr kumimoji="1" lang="en-US" altLang="ja-JP" sz="900" dirty="0"/>
                        <a:t>)</a:t>
                      </a:r>
                      <a:r>
                        <a:rPr kumimoji="1" lang="ja-JP" altLang="en-US" sz="900" dirty="0"/>
                        <a:t>が次来る時で大丈夫？」：　本人</a:t>
                      </a:r>
                      <a:endParaRPr kumimoji="1" lang="en-US" altLang="ja-JP" sz="900" dirty="0"/>
                    </a:p>
                    <a:p>
                      <a:endParaRPr kumimoji="1" lang="en-US" altLang="ja-JP" sz="900" dirty="0"/>
                    </a:p>
                    <a:p>
                      <a:r>
                        <a:rPr kumimoji="1" lang="ja-JP" altLang="en-US" sz="900" dirty="0"/>
                        <a:t>「文句ばっかり言われるんだよ」：本人</a:t>
                      </a:r>
                    </a:p>
                  </a:txBody>
                  <a:tcPr marL="36000" marR="36000" marT="34290" marB="34290"/>
                </a:tc>
                <a:tc>
                  <a:txBody>
                    <a:bodyPr/>
                    <a:lstStyle/>
                    <a:p>
                      <a:endParaRPr kumimoji="1" lang="en-US" altLang="ja-JP" sz="900" dirty="0"/>
                    </a:p>
                    <a:p>
                      <a:r>
                        <a:rPr kumimoji="1" lang="ja-JP" altLang="en-US" sz="900" dirty="0"/>
                        <a:t>「いくら言っても飲まない！病院行ったら奥さんも協力して・・・って、私はさんざん言ってるっつーの！！」：妻</a:t>
                      </a:r>
                      <a:endParaRPr kumimoji="1" lang="en-US" altLang="ja-JP" sz="900" dirty="0"/>
                    </a:p>
                    <a:p>
                      <a:endParaRPr kumimoji="1" lang="en-US" altLang="ja-JP" sz="900" dirty="0"/>
                    </a:p>
                    <a:p>
                      <a:r>
                        <a:rPr kumimoji="1" lang="ja-JP" altLang="en-US" sz="900" dirty="0"/>
                        <a:t>「娘から電話来たぞ！薬飲まないのを娘のせいにしてんだって？」：義母</a:t>
                      </a:r>
                      <a:endParaRPr kumimoji="1" lang="en-US" altLang="ja-JP" sz="900" dirty="0"/>
                    </a:p>
                    <a:p>
                      <a:endParaRPr kumimoji="1" lang="en-US" altLang="ja-JP" sz="900" dirty="0"/>
                    </a:p>
                    <a:p>
                      <a:r>
                        <a:rPr kumimoji="1" lang="ja-JP" altLang="en-US" sz="900" dirty="0"/>
                        <a:t>「・・・」：本人</a:t>
                      </a:r>
                    </a:p>
                  </a:txBody>
                  <a:tcPr marL="36000" marR="36000" marT="34290" marB="34290"/>
                </a:tc>
                <a:tc>
                  <a:txBody>
                    <a:bodyPr/>
                    <a:lstStyle/>
                    <a:p>
                      <a:endParaRPr kumimoji="1" lang="en-US" altLang="ja-JP" sz="900" dirty="0"/>
                    </a:p>
                    <a:p>
                      <a:r>
                        <a:rPr kumimoji="1" lang="ja-JP" altLang="en-US" sz="900" dirty="0">
                          <a:solidFill>
                            <a:srgbClr val="FFFF00"/>
                          </a:solidFill>
                        </a:rPr>
                        <a:t>「なんかさ、情けないじゃん。自分の薬ひとつ満足にできねぇんだなって思われるしさ。まぁ実際できてないんだけど・・・」：本人</a:t>
                      </a:r>
                      <a:endParaRPr kumimoji="1" lang="en-US" altLang="ja-JP" sz="900" dirty="0">
                        <a:solidFill>
                          <a:srgbClr val="FFFF00"/>
                        </a:solidFill>
                      </a:endParaRPr>
                    </a:p>
                    <a:p>
                      <a:endParaRPr kumimoji="1" lang="en-US" altLang="ja-JP" sz="900" dirty="0"/>
                    </a:p>
                    <a:p>
                      <a:r>
                        <a:rPr kumimoji="1" lang="ja-JP" altLang="en-US" sz="900" dirty="0"/>
                        <a:t>「訪問看護が来たら、○○さん</a:t>
                      </a:r>
                      <a:r>
                        <a:rPr kumimoji="1" lang="en-US" altLang="ja-JP" sz="900" dirty="0"/>
                        <a:t>(</a:t>
                      </a:r>
                      <a:r>
                        <a:rPr kumimoji="1" lang="ja-JP" altLang="en-US" sz="900" dirty="0"/>
                        <a:t>支援員</a:t>
                      </a:r>
                      <a:r>
                        <a:rPr kumimoji="1" lang="en-US" altLang="ja-JP" sz="900" dirty="0"/>
                        <a:t>)</a:t>
                      </a:r>
                      <a:r>
                        <a:rPr kumimoji="1" lang="ja-JP" altLang="en-US" sz="900" dirty="0"/>
                        <a:t>は来なくなるの？」：本人</a:t>
                      </a:r>
                      <a:endParaRPr kumimoji="1" lang="en-US" altLang="ja-JP" sz="900" dirty="0"/>
                    </a:p>
                    <a:p>
                      <a:endParaRPr kumimoji="1" lang="ja-JP" altLang="en-US" sz="900" dirty="0"/>
                    </a:p>
                  </a:txBody>
                  <a:tcPr marL="36000" marR="36000" marT="34290" marB="34290"/>
                </a:tc>
                <a:tc>
                  <a:txBody>
                    <a:bodyPr/>
                    <a:lstStyle/>
                    <a:p>
                      <a:pPr algn="l"/>
                      <a:endParaRPr kumimoji="1" lang="en-US" altLang="ja-JP" sz="900" dirty="0"/>
                    </a:p>
                    <a:p>
                      <a:pPr algn="l"/>
                      <a:r>
                        <a:rPr kumimoji="1" lang="ja-JP" altLang="en-US" sz="900" dirty="0"/>
                        <a:t>「ちょっと使ってみようかな。嫌なら止めて良いんだろ？」：本人</a:t>
                      </a:r>
                      <a:endParaRPr kumimoji="1" lang="en-US" altLang="ja-JP" sz="900" dirty="0"/>
                    </a:p>
                    <a:p>
                      <a:pPr algn="l"/>
                      <a:endParaRPr kumimoji="1" lang="en-US" altLang="ja-JP" sz="900" dirty="0"/>
                    </a:p>
                    <a:p>
                      <a:pPr algn="l"/>
                      <a:r>
                        <a:rPr kumimoji="1" lang="ja-JP" altLang="en-US" sz="900" dirty="0"/>
                        <a:t>「日頃のことは話したいからさ、看護師来て、○○さん</a:t>
                      </a:r>
                      <a:r>
                        <a:rPr kumimoji="1" lang="en-US" altLang="ja-JP" sz="900" dirty="0"/>
                        <a:t>(</a:t>
                      </a:r>
                      <a:r>
                        <a:rPr kumimoji="1" lang="ja-JP" altLang="en-US" sz="900" dirty="0"/>
                        <a:t>支援員</a:t>
                      </a:r>
                      <a:r>
                        <a:rPr kumimoji="1" lang="en-US" altLang="ja-JP" sz="900" dirty="0"/>
                        <a:t>)</a:t>
                      </a:r>
                      <a:r>
                        <a:rPr kumimoji="1" lang="ja-JP" altLang="en-US" sz="900" dirty="0"/>
                        <a:t>が来なくなったら嫌だよ？」：本人</a:t>
                      </a:r>
                    </a:p>
                  </a:txBody>
                  <a:tcPr marL="36000" marR="36000" marT="34290" marB="34290"/>
                </a:tc>
                <a:extLst>
                  <a:ext uri="{0D108BD9-81ED-4DB2-BD59-A6C34878D82A}">
                    <a16:rowId xmlns:a16="http://schemas.microsoft.com/office/drawing/2014/main" val="10003"/>
                  </a:ext>
                </a:extLst>
              </a:tr>
              <a:tr h="1473968">
                <a:tc>
                  <a:txBody>
                    <a:bodyPr/>
                    <a:lstStyle/>
                    <a:p>
                      <a:endParaRPr kumimoji="1" lang="en-US" altLang="ja-JP" sz="1200" b="1" kern="1200" dirty="0">
                        <a:solidFill>
                          <a:schemeClr val="dk1"/>
                        </a:solidFill>
                        <a:effectLst/>
                        <a:latin typeface="+mn-lt"/>
                        <a:ea typeface="+mn-ea"/>
                        <a:cs typeface="+mn-cs"/>
                      </a:endParaRPr>
                    </a:p>
                    <a:p>
                      <a:endParaRPr kumimoji="1" lang="en-US" altLang="ja-JP" sz="900" kern="1200" dirty="0">
                        <a:solidFill>
                          <a:schemeClr val="dk1"/>
                        </a:solidFill>
                        <a:effectLst/>
                        <a:latin typeface="+mn-lt"/>
                        <a:ea typeface="+mn-ea"/>
                        <a:cs typeface="+mn-cs"/>
                      </a:endParaRPr>
                    </a:p>
                    <a:p>
                      <a:endParaRPr kumimoji="1" lang="en-US" altLang="ja-JP" sz="900" b="1" kern="1200" dirty="0">
                        <a:solidFill>
                          <a:schemeClr val="dk1"/>
                        </a:solidFill>
                        <a:effectLst/>
                        <a:latin typeface="+mn-lt"/>
                        <a:ea typeface="+mn-ea"/>
                        <a:cs typeface="+mn-cs"/>
                      </a:endParaRPr>
                    </a:p>
                    <a:p>
                      <a:r>
                        <a:rPr kumimoji="1" lang="ja-JP" altLang="en-US" sz="900" b="1" kern="1200" dirty="0">
                          <a:solidFill>
                            <a:schemeClr val="dk1"/>
                          </a:solidFill>
                          <a:effectLst/>
                          <a:latin typeface="+mn-lt"/>
                          <a:ea typeface="+mn-ea"/>
                          <a:cs typeface="+mn-cs"/>
                        </a:rPr>
                        <a:t>＜サービス管理責任者＞</a:t>
                      </a:r>
                      <a:endParaRPr kumimoji="1" lang="en-US" altLang="ja-JP" sz="900" b="1" kern="1200" dirty="0">
                        <a:solidFill>
                          <a:schemeClr val="dk1"/>
                        </a:solidFill>
                        <a:effectLst/>
                        <a:latin typeface="+mn-lt"/>
                        <a:ea typeface="+mn-ea"/>
                        <a:cs typeface="+mn-cs"/>
                      </a:endParaRPr>
                    </a:p>
                    <a:p>
                      <a:r>
                        <a:rPr kumimoji="1" lang="ja-JP" altLang="en-US" sz="900" kern="1200" dirty="0">
                          <a:solidFill>
                            <a:schemeClr val="dk1"/>
                          </a:solidFill>
                          <a:effectLst/>
                          <a:latin typeface="+mn-lt"/>
                          <a:ea typeface="+mn-ea"/>
                          <a:cs typeface="+mn-cs"/>
                        </a:rPr>
                        <a:t>・生活面のアセスメント</a:t>
                      </a:r>
                      <a:endParaRPr kumimoji="1" lang="en-US" altLang="ja-JP" sz="900" kern="1200" dirty="0">
                        <a:solidFill>
                          <a:schemeClr val="dk1"/>
                        </a:solidFill>
                        <a:effectLst/>
                        <a:latin typeface="+mn-lt"/>
                        <a:ea typeface="+mn-ea"/>
                        <a:cs typeface="+mn-cs"/>
                      </a:endParaRPr>
                    </a:p>
                    <a:p>
                      <a:r>
                        <a:rPr kumimoji="1" lang="ja-JP" altLang="en-US" sz="900" kern="1200" dirty="0">
                          <a:solidFill>
                            <a:srgbClr val="FF0000"/>
                          </a:solidFill>
                          <a:effectLst/>
                          <a:latin typeface="+mn-lt"/>
                          <a:ea typeface="+mn-ea"/>
                          <a:cs typeface="+mn-cs"/>
                        </a:rPr>
                        <a:t>妻や家族への思いの聴取</a:t>
                      </a:r>
                      <a:endParaRPr kumimoji="1" lang="en-US" altLang="ja-JP" sz="900" kern="1200" dirty="0">
                        <a:solidFill>
                          <a:srgbClr val="FF0000"/>
                        </a:solidFill>
                        <a:effectLst/>
                        <a:latin typeface="+mn-lt"/>
                        <a:ea typeface="+mn-ea"/>
                        <a:cs typeface="+mn-cs"/>
                      </a:endParaRPr>
                    </a:p>
                    <a:p>
                      <a:r>
                        <a:rPr kumimoji="1" lang="ja-JP" altLang="en-US" sz="900" kern="1200" dirty="0">
                          <a:solidFill>
                            <a:schemeClr val="dk1"/>
                          </a:solidFill>
                          <a:effectLst/>
                          <a:latin typeface="+mn-lt"/>
                          <a:ea typeface="+mn-ea"/>
                          <a:cs typeface="+mn-cs"/>
                        </a:rPr>
                        <a:t>服薬・配薬状況の確認</a:t>
                      </a:r>
                      <a:endParaRPr kumimoji="1" lang="en-US" altLang="ja-JP" sz="900" kern="1200" dirty="0">
                        <a:solidFill>
                          <a:schemeClr val="dk1"/>
                        </a:solidFill>
                        <a:effectLst/>
                        <a:latin typeface="+mn-lt"/>
                        <a:ea typeface="+mn-ea"/>
                        <a:cs typeface="+mn-cs"/>
                      </a:endParaRPr>
                    </a:p>
                    <a:p>
                      <a:r>
                        <a:rPr kumimoji="1" lang="ja-JP" altLang="en-US" sz="900" dirty="0"/>
                        <a:t>金銭管理の確認</a:t>
                      </a:r>
                      <a:endParaRPr kumimoji="1" lang="en-US" altLang="ja-JP" sz="900" dirty="0"/>
                    </a:p>
                    <a:p>
                      <a:r>
                        <a:rPr kumimoji="1" lang="ja-JP" altLang="en-US" sz="900" dirty="0"/>
                        <a:t>「緊急時」の相談、連絡先</a:t>
                      </a:r>
                    </a:p>
                  </a:txBody>
                  <a:tcPr marL="36000" marR="36000" marT="34290" marB="34290"/>
                </a:tc>
                <a:tc gridSpan="2">
                  <a:txBody>
                    <a:bodyPr/>
                    <a:lstStyle/>
                    <a:p>
                      <a:endParaRPr kumimoji="1" lang="en-US" altLang="ja-JP" sz="900" dirty="0"/>
                    </a:p>
                    <a:p>
                      <a:endParaRPr kumimoji="1" lang="en-US" altLang="ja-JP" sz="900" b="1" dirty="0"/>
                    </a:p>
                    <a:p>
                      <a:r>
                        <a:rPr kumimoji="1" lang="ja-JP" altLang="en-US" sz="900" b="1" dirty="0"/>
                        <a:t>＜地域生活支援員＞</a:t>
                      </a:r>
                      <a:endParaRPr kumimoji="1" lang="en-US" altLang="ja-JP" sz="900" b="1" dirty="0"/>
                    </a:p>
                    <a:p>
                      <a:r>
                        <a:rPr kumimoji="1" lang="ja-JP" altLang="en-US" sz="900" dirty="0"/>
                        <a:t>・傾聴</a:t>
                      </a:r>
                      <a:endParaRPr kumimoji="1" lang="en-US" altLang="ja-JP" sz="900" dirty="0"/>
                    </a:p>
                    <a:p>
                      <a:r>
                        <a:rPr kumimoji="1" lang="en-US" altLang="ja-JP" sz="900" dirty="0"/>
                        <a:t>(</a:t>
                      </a:r>
                      <a:r>
                        <a:rPr kumimoji="1" lang="ja-JP" altLang="en-US" sz="900" dirty="0"/>
                        <a:t>夫婦喧嘩の対応・日頃の不満やストレスについて</a:t>
                      </a:r>
                      <a:r>
                        <a:rPr kumimoji="1" lang="en-US" altLang="ja-JP" sz="900" dirty="0"/>
                        <a:t>)</a:t>
                      </a:r>
                    </a:p>
                    <a:p>
                      <a:endParaRPr kumimoji="1" lang="en-US" altLang="ja-JP" sz="900" dirty="0"/>
                    </a:p>
                    <a:p>
                      <a:r>
                        <a:rPr kumimoji="1" lang="ja-JP" altLang="en-US" sz="900" dirty="0"/>
                        <a:t>・受診同行</a:t>
                      </a:r>
                      <a:endParaRPr kumimoji="1" lang="en-US" altLang="ja-JP" sz="900" dirty="0"/>
                    </a:p>
                    <a:p>
                      <a:r>
                        <a:rPr kumimoji="1" lang="en-US" altLang="ja-JP" sz="900" dirty="0"/>
                        <a:t>(</a:t>
                      </a:r>
                      <a:r>
                        <a:rPr kumimoji="1" lang="ja-JP" altLang="en-US" sz="900" dirty="0"/>
                        <a:t>ご本人の様子を主治医と共有・医療状況の確認</a:t>
                      </a:r>
                      <a:r>
                        <a:rPr kumimoji="1" lang="en-US" altLang="ja-JP" sz="900" dirty="0"/>
                        <a:t>)</a:t>
                      </a:r>
                    </a:p>
                    <a:p>
                      <a:endParaRPr kumimoji="1" lang="en-US" altLang="ja-JP" sz="900" dirty="0"/>
                    </a:p>
                    <a:p>
                      <a:r>
                        <a:rPr kumimoji="1" lang="ja-JP" altLang="en-US" sz="900" dirty="0"/>
                        <a:t>・書類の確認・対応</a:t>
                      </a:r>
                      <a:endParaRPr kumimoji="1" lang="en-US" altLang="ja-JP" sz="900" dirty="0"/>
                    </a:p>
                    <a:p>
                      <a:r>
                        <a:rPr kumimoji="1" lang="en-US" altLang="ja-JP" sz="900" dirty="0"/>
                        <a:t>(</a:t>
                      </a:r>
                      <a:r>
                        <a:rPr kumimoji="1" lang="ja-JP" altLang="en-US" sz="900" dirty="0"/>
                        <a:t>役場へ持って行ってもらうなどの助言対応</a:t>
                      </a:r>
                      <a:r>
                        <a:rPr kumimoji="1" lang="en-US" altLang="ja-JP" sz="900" dirty="0"/>
                        <a:t>)</a:t>
                      </a:r>
                      <a:endParaRPr kumimoji="1" lang="ja-JP" altLang="en-US" sz="900" dirty="0"/>
                    </a:p>
                  </a:txBody>
                  <a:tcPr marL="36000" marR="36000" marT="34290" marB="34290"/>
                </a:tc>
                <a:tc hMerge="1">
                  <a:txBody>
                    <a:bodyPr/>
                    <a:lstStyle/>
                    <a:p>
                      <a:endParaRPr kumimoji="1" lang="en-US" altLang="ja-JP" sz="1200" dirty="0"/>
                    </a:p>
                  </a:txBody>
                  <a:tcPr/>
                </a:tc>
                <a:tc>
                  <a:txBody>
                    <a:bodyPr/>
                    <a:lstStyle/>
                    <a:p>
                      <a:endParaRPr kumimoji="1" lang="en-US" altLang="ja-JP" sz="9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t>＜地域生活支援員＞</a:t>
                      </a:r>
                      <a:endParaRPr kumimoji="1" lang="en-US" altLang="ja-JP" sz="900" dirty="0"/>
                    </a:p>
                    <a:p>
                      <a:r>
                        <a:rPr kumimoji="1" lang="ja-JP" altLang="en-US" sz="900" dirty="0"/>
                        <a:t>・サービス導入の提案</a:t>
                      </a:r>
                      <a:endParaRPr kumimoji="1" lang="en-US" altLang="ja-JP" sz="900" dirty="0"/>
                    </a:p>
                    <a:p>
                      <a:r>
                        <a:rPr kumimoji="1" lang="en-US" altLang="ja-JP" sz="900" dirty="0"/>
                        <a:t>(</a:t>
                      </a:r>
                      <a:r>
                        <a:rPr kumimoji="1" lang="ja-JP" altLang="en-US" sz="900" dirty="0"/>
                        <a:t>訪問看護の導入を勧めるも、ご本人は拒否</a:t>
                      </a:r>
                      <a:r>
                        <a:rPr kumimoji="1" lang="en-US" altLang="ja-JP" sz="900" dirty="0"/>
                        <a:t>)</a:t>
                      </a:r>
                    </a:p>
                    <a:p>
                      <a:endParaRPr kumimoji="1" lang="en-US" altLang="ja-JP" sz="900" dirty="0"/>
                    </a:p>
                    <a:p>
                      <a:r>
                        <a:rPr kumimoji="1" lang="ja-JP" altLang="en-US" sz="900" dirty="0"/>
                        <a:t>・関係機関と連絡</a:t>
                      </a:r>
                      <a:endParaRPr kumimoji="1" lang="en-US" altLang="ja-JP" sz="900" dirty="0"/>
                    </a:p>
                    <a:p>
                      <a:r>
                        <a:rPr kumimoji="1" lang="en-US" altLang="ja-JP" sz="900" dirty="0"/>
                        <a:t>(</a:t>
                      </a:r>
                      <a:r>
                        <a:rPr kumimoji="1" lang="ja-JP" altLang="en-US" sz="900" dirty="0"/>
                        <a:t>飲み忘れが仕事に影響していないか等を通所先に確認</a:t>
                      </a:r>
                      <a:r>
                        <a:rPr kumimoji="1" lang="en-US" altLang="ja-JP" sz="900" dirty="0"/>
                        <a:t>)</a:t>
                      </a:r>
                      <a:endParaRPr kumimoji="1" lang="ja-JP" altLang="en-US" sz="900" dirty="0"/>
                    </a:p>
                  </a:txBody>
                  <a:tcPr marL="36000" marR="36000" marT="34290" marB="34290"/>
                </a:tc>
                <a:tc>
                  <a:txBody>
                    <a:bodyPr/>
                    <a:lstStyle/>
                    <a:p>
                      <a:endParaRPr kumimoji="1" lang="en-US" altLang="ja-JP" sz="900" dirty="0"/>
                    </a:p>
                    <a:p>
                      <a:endParaRPr kumimoji="1" lang="en-US" altLang="ja-JP" sz="900" dirty="0"/>
                    </a:p>
                    <a:p>
                      <a:r>
                        <a:rPr kumimoji="1" lang="ja-JP" altLang="en-US" sz="900" b="1" dirty="0"/>
                        <a:t>＜地域生活支援員＞</a:t>
                      </a:r>
                      <a:endParaRPr kumimoji="1" lang="en-US" altLang="ja-JP" sz="900" b="1" dirty="0"/>
                    </a:p>
                    <a:p>
                      <a:r>
                        <a:rPr kumimoji="1" lang="ja-JP" altLang="en-US" sz="900" dirty="0"/>
                        <a:t>・ご本人が訪問看護を拒否していた理由を知る。</a:t>
                      </a:r>
                      <a:endParaRPr kumimoji="1" lang="en-US" altLang="ja-JP" sz="900" dirty="0"/>
                    </a:p>
                    <a:p>
                      <a:endParaRPr kumimoji="1" lang="en-US" altLang="ja-JP" sz="9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rgbClr val="FF0000"/>
                          </a:solidFill>
                        </a:rPr>
                        <a:t>・ご本人の困り事や理想的な解決策を改めて確認する。</a:t>
                      </a:r>
                      <a:endParaRPr kumimoji="1" lang="en-US" altLang="ja-JP" sz="900" dirty="0">
                        <a:solidFill>
                          <a:srgbClr val="FF0000"/>
                        </a:solidFill>
                      </a:endParaRPr>
                    </a:p>
                    <a:p>
                      <a:endParaRPr kumimoji="1" lang="ja-JP" altLang="en-US" sz="900" dirty="0"/>
                    </a:p>
                  </a:txBody>
                  <a:tcPr marL="36000" marR="36000" marT="34290" marB="34290"/>
                </a:tc>
                <a:tc>
                  <a:txBody>
                    <a:bodyPr/>
                    <a:lstStyle/>
                    <a:p>
                      <a:endParaRPr kumimoji="1" lang="en-US" altLang="ja-JP" sz="900" dirty="0"/>
                    </a:p>
                    <a:p>
                      <a:endParaRPr kumimoji="1" lang="en-US" altLang="ja-JP" sz="9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t>＜地域生活支援員＞</a:t>
                      </a:r>
                      <a:endParaRPr kumimoji="1" lang="en-US" altLang="ja-JP" sz="900" dirty="0">
                        <a:solidFill>
                          <a:srgbClr val="FF0000"/>
                        </a:solidFill>
                      </a:endParaRPr>
                    </a:p>
                    <a:p>
                      <a:r>
                        <a:rPr kumimoji="1" lang="ja-JP" altLang="en-US" sz="900" dirty="0">
                          <a:solidFill>
                            <a:srgbClr val="FF0000"/>
                          </a:solidFill>
                        </a:rPr>
                        <a:t>・訪問看護の導入・引継ぎ</a:t>
                      </a:r>
                      <a:endParaRPr kumimoji="1" lang="en-US" altLang="ja-JP" sz="900" dirty="0">
                        <a:solidFill>
                          <a:srgbClr val="FF0000"/>
                        </a:solidFill>
                      </a:endParaRPr>
                    </a:p>
                    <a:p>
                      <a:endParaRPr kumimoji="1" lang="en-US" altLang="ja-JP" sz="900" dirty="0"/>
                    </a:p>
                    <a:p>
                      <a:r>
                        <a:rPr kumimoji="1" lang="ja-JP" altLang="en-US" sz="900" b="1" dirty="0"/>
                        <a:t>＜サービス管理責任者・　相談支援専門員の連携＞</a:t>
                      </a:r>
                      <a:endParaRPr kumimoji="1" lang="en-US" altLang="ja-JP" sz="900" b="1" dirty="0"/>
                    </a:p>
                    <a:p>
                      <a:r>
                        <a:rPr kumimoji="1" lang="ja-JP" altLang="en-US" sz="900" dirty="0"/>
                        <a:t>・自立生活援助延長の要否、可否検討</a:t>
                      </a:r>
                      <a:endParaRPr kumimoji="1" lang="en-US" altLang="ja-JP" sz="900" dirty="0"/>
                    </a:p>
                    <a:p>
                      <a:endParaRPr kumimoji="1" lang="en-US" altLang="ja-JP" sz="900" dirty="0"/>
                    </a:p>
                  </a:txBody>
                  <a:tcPr marL="36000" marR="36000" marT="34290" marB="34290"/>
                </a:tc>
                <a:extLst>
                  <a:ext uri="{0D108BD9-81ED-4DB2-BD59-A6C34878D82A}">
                    <a16:rowId xmlns:a16="http://schemas.microsoft.com/office/drawing/2014/main" val="10004"/>
                  </a:ext>
                </a:extLst>
              </a:tr>
            </a:tbl>
          </a:graphicData>
        </a:graphic>
      </p:graphicFrame>
      <p:sp>
        <p:nvSpPr>
          <p:cNvPr id="6" name="角丸四角形 5"/>
          <p:cNvSpPr/>
          <p:nvPr/>
        </p:nvSpPr>
        <p:spPr>
          <a:xfrm>
            <a:off x="5188768" y="4875630"/>
            <a:ext cx="864000" cy="216000"/>
          </a:xfrm>
          <a:prstGeom prst="roundRect">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ja-JP" altLang="en-US" sz="1050" dirty="0"/>
              <a:t>随時通報</a:t>
            </a:r>
          </a:p>
        </p:txBody>
      </p:sp>
      <p:sp>
        <p:nvSpPr>
          <p:cNvPr id="11" name="角丸四角形 10"/>
          <p:cNvSpPr/>
          <p:nvPr/>
        </p:nvSpPr>
        <p:spPr>
          <a:xfrm>
            <a:off x="1727983" y="4875630"/>
            <a:ext cx="864000" cy="216000"/>
          </a:xfrm>
          <a:prstGeom prst="roundRect">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ja-JP" altLang="en-US" sz="1050" dirty="0"/>
              <a:t>随時通報</a:t>
            </a:r>
          </a:p>
        </p:txBody>
      </p:sp>
      <p:sp>
        <p:nvSpPr>
          <p:cNvPr id="12" name="角丸四角形 11"/>
          <p:cNvSpPr/>
          <p:nvPr/>
        </p:nvSpPr>
        <p:spPr>
          <a:xfrm>
            <a:off x="6701916" y="4875630"/>
            <a:ext cx="864000" cy="216000"/>
          </a:xfrm>
          <a:prstGeom prst="roundRect">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ja-JP" altLang="en-US" sz="1050" dirty="0"/>
              <a:t>随時通報</a:t>
            </a:r>
          </a:p>
        </p:txBody>
      </p:sp>
      <p:sp>
        <p:nvSpPr>
          <p:cNvPr id="13" name="矢印: 右 12">
            <a:extLst>
              <a:ext uri="{FF2B5EF4-FFF2-40B4-BE49-F238E27FC236}">
                <a16:creationId xmlns:a16="http://schemas.microsoft.com/office/drawing/2014/main" id="{2F94AA25-7934-4263-A2D0-E59E4A5A9FA9}"/>
              </a:ext>
            </a:extLst>
          </p:cNvPr>
          <p:cNvSpPr/>
          <p:nvPr/>
        </p:nvSpPr>
        <p:spPr>
          <a:xfrm>
            <a:off x="7565916" y="2768278"/>
            <a:ext cx="1477706" cy="3600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訪問看護</a:t>
            </a:r>
          </a:p>
        </p:txBody>
      </p:sp>
      <p:sp>
        <p:nvSpPr>
          <p:cNvPr id="14" name="矢印: 右 13">
            <a:extLst>
              <a:ext uri="{FF2B5EF4-FFF2-40B4-BE49-F238E27FC236}">
                <a16:creationId xmlns:a16="http://schemas.microsoft.com/office/drawing/2014/main" id="{621D5A41-8659-40B0-8C98-C9BE83C0E8AB}"/>
              </a:ext>
            </a:extLst>
          </p:cNvPr>
          <p:cNvSpPr/>
          <p:nvPr/>
        </p:nvSpPr>
        <p:spPr>
          <a:xfrm>
            <a:off x="78534" y="1647111"/>
            <a:ext cx="8965086" cy="360000"/>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計画</a:t>
            </a:r>
            <a:r>
              <a:rPr lang="ja-JP" altLang="en-US" sz="1200"/>
              <a:t>相談支援</a:t>
            </a:r>
            <a:r>
              <a:rPr lang="en-US" altLang="ja-JP" sz="1200"/>
              <a:t>(</a:t>
            </a:r>
            <a:r>
              <a:rPr lang="ja-JP" altLang="en-US" sz="1200"/>
              <a:t>モニタリング</a:t>
            </a:r>
            <a:r>
              <a:rPr lang="ja-JP" altLang="en-US" sz="1200" dirty="0"/>
              <a:t>：</a:t>
            </a:r>
            <a:r>
              <a:rPr lang="en-US" altLang="ja-JP" sz="1200" dirty="0"/>
              <a:t>3</a:t>
            </a:r>
            <a:r>
              <a:rPr lang="ja-JP" altLang="en-US" sz="1200" dirty="0"/>
              <a:t>か月</a:t>
            </a:r>
            <a:r>
              <a:rPr lang="en-US" altLang="ja-JP" sz="1200" dirty="0"/>
              <a:t>)</a:t>
            </a:r>
            <a:endParaRPr lang="ja-JP" altLang="en-US" sz="1200" dirty="0"/>
          </a:p>
        </p:txBody>
      </p:sp>
      <p:sp>
        <p:nvSpPr>
          <p:cNvPr id="16" name="矢印: 右 15">
            <a:extLst>
              <a:ext uri="{FF2B5EF4-FFF2-40B4-BE49-F238E27FC236}">
                <a16:creationId xmlns:a16="http://schemas.microsoft.com/office/drawing/2014/main" id="{EDE43789-4712-44F5-9306-E92732C812C0}"/>
              </a:ext>
            </a:extLst>
          </p:cNvPr>
          <p:cNvSpPr/>
          <p:nvPr/>
        </p:nvSpPr>
        <p:spPr>
          <a:xfrm>
            <a:off x="78534" y="1927403"/>
            <a:ext cx="8965086" cy="3600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自立生活援助</a:t>
            </a:r>
          </a:p>
        </p:txBody>
      </p:sp>
      <p:pic>
        <p:nvPicPr>
          <p:cNvPr id="18" name="図 17" descr="挿絵 が含まれている画像&#10;&#10;自動的に生成された説明">
            <a:extLst>
              <a:ext uri="{FF2B5EF4-FFF2-40B4-BE49-F238E27FC236}">
                <a16:creationId xmlns:a16="http://schemas.microsoft.com/office/drawing/2014/main" id="{227EF3BD-073C-4022-8C07-B7EBD113FF8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70376" y="738240"/>
            <a:ext cx="924340" cy="741042"/>
          </a:xfrm>
          <a:prstGeom prst="rect">
            <a:avLst/>
          </a:prstGeom>
        </p:spPr>
      </p:pic>
      <p:sp>
        <p:nvSpPr>
          <p:cNvPr id="19" name="正方形/長方形 18">
            <a:extLst>
              <a:ext uri="{FF2B5EF4-FFF2-40B4-BE49-F238E27FC236}">
                <a16:creationId xmlns:a16="http://schemas.microsoft.com/office/drawing/2014/main" id="{FDA7482F-8A32-4A1F-AEDF-71E01AE0B9DF}"/>
              </a:ext>
            </a:extLst>
          </p:cNvPr>
          <p:cNvSpPr/>
          <p:nvPr/>
        </p:nvSpPr>
        <p:spPr>
          <a:xfrm>
            <a:off x="156846" y="1398980"/>
            <a:ext cx="982763" cy="30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50" dirty="0">
                <a:solidFill>
                  <a:schemeClr val="tx1"/>
                </a:solidFill>
              </a:rPr>
              <a:t>障害者者等の世帯</a:t>
            </a:r>
          </a:p>
        </p:txBody>
      </p:sp>
      <p:sp>
        <p:nvSpPr>
          <p:cNvPr id="24" name="正方形/長方形 23">
            <a:extLst>
              <a:ext uri="{FF2B5EF4-FFF2-40B4-BE49-F238E27FC236}">
                <a16:creationId xmlns:a16="http://schemas.microsoft.com/office/drawing/2014/main" id="{EB1AD5BE-2BC5-4E03-8090-86E86864072E}"/>
              </a:ext>
            </a:extLst>
          </p:cNvPr>
          <p:cNvSpPr/>
          <p:nvPr/>
        </p:nvSpPr>
        <p:spPr>
          <a:xfrm>
            <a:off x="4228763" y="656038"/>
            <a:ext cx="4756441" cy="925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希望：妻と一緒にここで暮らしたい。</a:t>
            </a:r>
            <a:endParaRPr lang="en-US" altLang="ja-JP" sz="1050" dirty="0">
              <a:solidFill>
                <a:schemeClr val="tx1"/>
              </a:solidFill>
            </a:endParaRPr>
          </a:p>
          <a:p>
            <a:endParaRPr lang="en-US" altLang="ja-JP" sz="1050" dirty="0">
              <a:solidFill>
                <a:schemeClr val="tx1"/>
              </a:solidFill>
            </a:endParaRPr>
          </a:p>
          <a:p>
            <a:r>
              <a:rPr lang="ja-JP" altLang="en-US" sz="1050" dirty="0">
                <a:solidFill>
                  <a:schemeClr val="tx1"/>
                </a:solidFill>
              </a:rPr>
              <a:t>背景：障害のある妻と二人暮らし。薬の仕分けなど妻が手伝っていたが、過剰服薬による入院で連絡が入る等、</a:t>
            </a:r>
            <a:r>
              <a:rPr lang="en-US" altLang="ja-JP" sz="1050" dirty="0">
                <a:solidFill>
                  <a:schemeClr val="tx1"/>
                </a:solidFill>
              </a:rPr>
              <a:t>SOS</a:t>
            </a:r>
            <a:r>
              <a:rPr lang="ja-JP" altLang="en-US" sz="1050" dirty="0">
                <a:solidFill>
                  <a:schemeClr val="tx1"/>
                </a:solidFill>
              </a:rPr>
              <a:t>が出たときにはかなり深刻な状況になっていた。義母と妻の板挟みになりやすく、その尻拭いをさせられることもしばしばある。</a:t>
            </a:r>
          </a:p>
        </p:txBody>
      </p:sp>
      <p:sp>
        <p:nvSpPr>
          <p:cNvPr id="25" name="正方形/長方形 24">
            <a:extLst>
              <a:ext uri="{FF2B5EF4-FFF2-40B4-BE49-F238E27FC236}">
                <a16:creationId xmlns:a16="http://schemas.microsoft.com/office/drawing/2014/main" id="{C40A1FA9-B8C4-47E6-BCD4-13154BDC4230}"/>
              </a:ext>
            </a:extLst>
          </p:cNvPr>
          <p:cNvSpPr/>
          <p:nvPr/>
        </p:nvSpPr>
        <p:spPr>
          <a:xfrm>
            <a:off x="1126616" y="797142"/>
            <a:ext cx="3049906" cy="8453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dirty="0">
                <a:solidFill>
                  <a:schemeClr val="tx1"/>
                </a:solidFill>
              </a:rPr>
              <a:t>山田　太一さん　</a:t>
            </a:r>
            <a:r>
              <a:rPr lang="ja-JP" altLang="en-US" sz="1050">
                <a:solidFill>
                  <a:schemeClr val="tx1"/>
                </a:solidFill>
              </a:rPr>
              <a:t>知的障害</a:t>
            </a:r>
            <a:r>
              <a:rPr lang="en-US" altLang="ja-JP" sz="1050">
                <a:solidFill>
                  <a:schemeClr val="tx1"/>
                </a:solidFill>
              </a:rPr>
              <a:t>(60</a:t>
            </a:r>
            <a:r>
              <a:rPr lang="ja-JP" altLang="en-US" sz="1050" dirty="0">
                <a:solidFill>
                  <a:schemeClr val="tx1"/>
                </a:solidFill>
              </a:rPr>
              <a:t>代　男性</a:t>
            </a:r>
            <a:r>
              <a:rPr lang="en-US" altLang="ja-JP" sz="1050" dirty="0">
                <a:solidFill>
                  <a:schemeClr val="tx1"/>
                </a:solidFill>
              </a:rPr>
              <a:t>)</a:t>
            </a:r>
          </a:p>
          <a:p>
            <a:endParaRPr lang="en-US" altLang="ja-JP" sz="1050" dirty="0">
              <a:solidFill>
                <a:schemeClr val="tx1"/>
              </a:solidFill>
            </a:endParaRPr>
          </a:p>
          <a:p>
            <a:r>
              <a:rPr lang="ja-JP" altLang="en-US" sz="1050" dirty="0">
                <a:solidFill>
                  <a:schemeClr val="tx1"/>
                </a:solidFill>
              </a:rPr>
              <a:t>自分で出来ることは自分でしたい。</a:t>
            </a:r>
            <a:endParaRPr lang="en-US" altLang="ja-JP" sz="1050" dirty="0">
              <a:solidFill>
                <a:schemeClr val="tx1"/>
              </a:solidFill>
            </a:endParaRPr>
          </a:p>
          <a:p>
            <a:r>
              <a:rPr lang="ja-JP" altLang="en-US" sz="1050" dirty="0">
                <a:solidFill>
                  <a:schemeClr val="tx1"/>
                </a:solidFill>
              </a:rPr>
              <a:t>言いたいことが言えず、ストレスを抱えやすい。</a:t>
            </a:r>
            <a:endParaRPr lang="en-US" altLang="ja-JP" sz="1050" dirty="0">
              <a:solidFill>
                <a:schemeClr val="tx1"/>
              </a:solidFill>
            </a:endParaRPr>
          </a:p>
        </p:txBody>
      </p:sp>
      <p:sp>
        <p:nvSpPr>
          <p:cNvPr id="26" name="正方形/長方形 25">
            <a:extLst>
              <a:ext uri="{FF2B5EF4-FFF2-40B4-BE49-F238E27FC236}">
                <a16:creationId xmlns:a16="http://schemas.microsoft.com/office/drawing/2014/main" id="{917C705C-B86D-41B7-8C76-CD095C7DFE48}"/>
              </a:ext>
            </a:extLst>
          </p:cNvPr>
          <p:cNvSpPr/>
          <p:nvPr/>
        </p:nvSpPr>
        <p:spPr>
          <a:xfrm>
            <a:off x="866272" y="5139460"/>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000" dirty="0">
                <a:solidFill>
                  <a:schemeClr val="tx1"/>
                </a:solidFill>
              </a:rPr>
              <a:t>２か月間</a:t>
            </a:r>
          </a:p>
        </p:txBody>
      </p:sp>
      <p:sp>
        <p:nvSpPr>
          <p:cNvPr id="27" name="正方形/長方形 26">
            <a:extLst>
              <a:ext uri="{FF2B5EF4-FFF2-40B4-BE49-F238E27FC236}">
                <a16:creationId xmlns:a16="http://schemas.microsoft.com/office/drawing/2014/main" id="{6BD7E803-C0F6-4E71-91A0-DA8AB9B14351}"/>
              </a:ext>
            </a:extLst>
          </p:cNvPr>
          <p:cNvSpPr/>
          <p:nvPr/>
        </p:nvSpPr>
        <p:spPr>
          <a:xfrm>
            <a:off x="3890718" y="5139460"/>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000" dirty="0">
                <a:solidFill>
                  <a:schemeClr val="tx1"/>
                </a:solidFill>
              </a:rPr>
              <a:t>３か月間</a:t>
            </a:r>
          </a:p>
        </p:txBody>
      </p:sp>
      <p:sp>
        <p:nvSpPr>
          <p:cNvPr id="28" name="正方形/長方形 27">
            <a:extLst>
              <a:ext uri="{FF2B5EF4-FFF2-40B4-BE49-F238E27FC236}">
                <a16:creationId xmlns:a16="http://schemas.microsoft.com/office/drawing/2014/main" id="{2F82A183-7B25-490D-9372-5F12E027FEC5}"/>
              </a:ext>
            </a:extLst>
          </p:cNvPr>
          <p:cNvSpPr/>
          <p:nvPr/>
        </p:nvSpPr>
        <p:spPr>
          <a:xfrm>
            <a:off x="5437729" y="5139460"/>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000" dirty="0">
                <a:solidFill>
                  <a:schemeClr val="tx1"/>
                </a:solidFill>
              </a:rPr>
              <a:t>２か月間</a:t>
            </a:r>
          </a:p>
        </p:txBody>
      </p:sp>
      <p:sp>
        <p:nvSpPr>
          <p:cNvPr id="29" name="正方形/長方形 28">
            <a:extLst>
              <a:ext uri="{FF2B5EF4-FFF2-40B4-BE49-F238E27FC236}">
                <a16:creationId xmlns:a16="http://schemas.microsoft.com/office/drawing/2014/main" id="{B9F17C6D-8867-4108-8B16-EC17773007C9}"/>
              </a:ext>
            </a:extLst>
          </p:cNvPr>
          <p:cNvSpPr/>
          <p:nvPr/>
        </p:nvSpPr>
        <p:spPr>
          <a:xfrm>
            <a:off x="6915163" y="5139460"/>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000" dirty="0">
                <a:solidFill>
                  <a:schemeClr val="tx1"/>
                </a:solidFill>
              </a:rPr>
              <a:t>３か月間</a:t>
            </a:r>
          </a:p>
        </p:txBody>
      </p:sp>
      <p:sp>
        <p:nvSpPr>
          <p:cNvPr id="30" name="正方形/長方形 29">
            <a:extLst>
              <a:ext uri="{FF2B5EF4-FFF2-40B4-BE49-F238E27FC236}">
                <a16:creationId xmlns:a16="http://schemas.microsoft.com/office/drawing/2014/main" id="{C96F3296-8A68-4DC4-99AF-7913F7A5B12E}"/>
              </a:ext>
            </a:extLst>
          </p:cNvPr>
          <p:cNvSpPr/>
          <p:nvPr/>
        </p:nvSpPr>
        <p:spPr>
          <a:xfrm>
            <a:off x="8423397" y="5139460"/>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000" dirty="0">
                <a:solidFill>
                  <a:schemeClr val="tx1"/>
                </a:solidFill>
              </a:rPr>
              <a:t>２か月間</a:t>
            </a:r>
          </a:p>
        </p:txBody>
      </p:sp>
      <p:sp>
        <p:nvSpPr>
          <p:cNvPr id="31" name="矢印: 右 30">
            <a:extLst>
              <a:ext uri="{FF2B5EF4-FFF2-40B4-BE49-F238E27FC236}">
                <a16:creationId xmlns:a16="http://schemas.microsoft.com/office/drawing/2014/main" id="{7CD9CDE0-72FD-406C-A1FA-A9124D71D275}"/>
              </a:ext>
            </a:extLst>
          </p:cNvPr>
          <p:cNvSpPr/>
          <p:nvPr/>
        </p:nvSpPr>
        <p:spPr>
          <a:xfrm>
            <a:off x="67611" y="2207695"/>
            <a:ext cx="8965086" cy="360000"/>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t>就労継続支援</a:t>
            </a:r>
            <a:r>
              <a:rPr lang="en-US" altLang="ja-JP" sz="1350" dirty="0"/>
              <a:t>B</a:t>
            </a:r>
            <a:r>
              <a:rPr lang="ja-JP" altLang="en-US" sz="1350" dirty="0"/>
              <a:t>型</a:t>
            </a:r>
          </a:p>
        </p:txBody>
      </p:sp>
      <p:sp>
        <p:nvSpPr>
          <p:cNvPr id="20" name="矢印: 右 19">
            <a:extLst>
              <a:ext uri="{FF2B5EF4-FFF2-40B4-BE49-F238E27FC236}">
                <a16:creationId xmlns:a16="http://schemas.microsoft.com/office/drawing/2014/main" id="{B4DDFC49-3E75-4627-9765-413A40AB72E8}"/>
              </a:ext>
            </a:extLst>
          </p:cNvPr>
          <p:cNvSpPr/>
          <p:nvPr/>
        </p:nvSpPr>
        <p:spPr>
          <a:xfrm>
            <a:off x="78534" y="2487987"/>
            <a:ext cx="8965086" cy="360000"/>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あんしんサポート</a:t>
            </a:r>
            <a:r>
              <a:rPr lang="ja-JP" altLang="en-US" sz="1200"/>
              <a:t>ねっと</a:t>
            </a:r>
            <a:r>
              <a:rPr lang="en-US" altLang="ja-JP" sz="1200"/>
              <a:t>(</a:t>
            </a:r>
            <a:r>
              <a:rPr lang="ja-JP" altLang="en-US" sz="1200"/>
              <a:t>社会</a:t>
            </a:r>
            <a:r>
              <a:rPr lang="ja-JP" altLang="en-US" sz="1200" dirty="0"/>
              <a:t>福祉協議会</a:t>
            </a:r>
            <a:r>
              <a:rPr lang="en-US" altLang="ja-JP" sz="1200" dirty="0"/>
              <a:t>)</a:t>
            </a:r>
            <a:endParaRPr lang="ja-JP" altLang="en-US" sz="1200" dirty="0"/>
          </a:p>
        </p:txBody>
      </p:sp>
      <p:sp>
        <p:nvSpPr>
          <p:cNvPr id="21" name="タイトル 1">
            <a:extLst>
              <a:ext uri="{FF2B5EF4-FFF2-40B4-BE49-F238E27FC236}">
                <a16:creationId xmlns:a16="http://schemas.microsoft.com/office/drawing/2014/main" id="{B3C8B416-66DE-418F-9BEB-8B6940A87936}"/>
              </a:ext>
            </a:extLst>
          </p:cNvPr>
          <p:cNvSpPr txBox="1">
            <a:spLocks/>
          </p:cNvSpPr>
          <p:nvPr/>
        </p:nvSpPr>
        <p:spPr>
          <a:xfrm>
            <a:off x="628650" y="53669"/>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000" dirty="0">
                <a:latin typeface="Meiryo UI" panose="020B0604030504040204" pitchFamily="50" charset="-128"/>
                <a:ea typeface="Meiryo UI" panose="020B0604030504040204" pitchFamily="50" charset="-128"/>
              </a:rPr>
              <a:t>３）知的障害がある方の支援事例</a:t>
            </a:r>
            <a:endParaRPr lang="zh-TW" altLang="en-US" sz="2000" dirty="0">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20178296-6F39-4C7B-B9E6-1BF5B0BB0049}"/>
              </a:ext>
            </a:extLst>
          </p:cNvPr>
          <p:cNvSpPr/>
          <p:nvPr/>
        </p:nvSpPr>
        <p:spPr>
          <a:xfrm>
            <a:off x="100378" y="3122783"/>
            <a:ext cx="1364740" cy="26030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latin typeface="游ゴシック 本文"/>
              </a:rPr>
              <a:t>ご本人・家族の様子</a:t>
            </a:r>
          </a:p>
        </p:txBody>
      </p:sp>
      <p:sp>
        <p:nvSpPr>
          <p:cNvPr id="22" name="正方形/長方形 21">
            <a:extLst>
              <a:ext uri="{FF2B5EF4-FFF2-40B4-BE49-F238E27FC236}">
                <a16:creationId xmlns:a16="http://schemas.microsoft.com/office/drawing/2014/main" id="{33D27DA4-5369-4458-860D-61B025D0E66E}"/>
              </a:ext>
            </a:extLst>
          </p:cNvPr>
          <p:cNvSpPr/>
          <p:nvPr/>
        </p:nvSpPr>
        <p:spPr>
          <a:xfrm>
            <a:off x="78534" y="5114555"/>
            <a:ext cx="681282" cy="26416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000" b="1" dirty="0">
                <a:latin typeface="游ゴシック 本文"/>
              </a:rPr>
              <a:t>支援内容</a:t>
            </a:r>
          </a:p>
        </p:txBody>
      </p:sp>
      <p:sp>
        <p:nvSpPr>
          <p:cNvPr id="33" name="スライド番号プレースホルダー 3">
            <a:extLst>
              <a:ext uri="{FF2B5EF4-FFF2-40B4-BE49-F238E27FC236}">
                <a16:creationId xmlns:a16="http://schemas.microsoft.com/office/drawing/2014/main" id="{7EE2ABB8-17B7-4A11-A106-37806B6D7C0E}"/>
              </a:ext>
            </a:extLst>
          </p:cNvPr>
          <p:cNvSpPr>
            <a:spLocks noGrp="1"/>
          </p:cNvSpPr>
          <p:nvPr>
            <p:ph type="sldNum" sz="quarter" idx="12"/>
          </p:nvPr>
        </p:nvSpPr>
        <p:spPr>
          <a:xfrm>
            <a:off x="6457950" y="6476097"/>
            <a:ext cx="2057400" cy="365125"/>
          </a:xfrm>
        </p:spPr>
        <p:txBody>
          <a:bodyPr/>
          <a:lstStyle/>
          <a:p>
            <a:fld id="{5FDA2957-D8DF-433F-96C1-785BB98D1D08}" type="slidenum">
              <a:rPr kumimoji="1" lang="ja-JP" altLang="en-US" smtClean="0"/>
              <a:t>82</a:t>
            </a:fld>
            <a:endParaRPr kumimoji="1" lang="ja-JP" altLang="en-US" dirty="0"/>
          </a:p>
        </p:txBody>
      </p:sp>
      <p:sp>
        <p:nvSpPr>
          <p:cNvPr id="32" name="テキスト ボックス 31">
            <a:extLst>
              <a:ext uri="{FF2B5EF4-FFF2-40B4-BE49-F238E27FC236}">
                <a16:creationId xmlns:a16="http://schemas.microsoft.com/office/drawing/2014/main" id="{5F7D4B67-56EC-4FCD-867D-744AC89AF33F}"/>
              </a:ext>
            </a:extLst>
          </p:cNvPr>
          <p:cNvSpPr txBox="1"/>
          <p:nvPr/>
        </p:nvSpPr>
        <p:spPr>
          <a:xfrm>
            <a:off x="7569312" y="110603"/>
            <a:ext cx="1496154" cy="461665"/>
          </a:xfrm>
          <a:prstGeom prst="rect">
            <a:avLst/>
          </a:prstGeom>
          <a:solidFill>
            <a:schemeClr val="bg1">
              <a:lumMod val="85000"/>
            </a:schemeClr>
          </a:solidFill>
        </p:spPr>
        <p:txBody>
          <a:bodyPr wrap="square" rtlCol="0" anchor="ctr">
            <a:spAutoFit/>
          </a:bodyPr>
          <a:lstStyle/>
          <a:p>
            <a:pPr algn="ctr"/>
            <a:r>
              <a:rPr kumimoji="1" lang="ja-JP" altLang="en-US" sz="1200" dirty="0">
                <a:latin typeface="メイリオ" panose="020B0604030504040204" pitchFamily="50" charset="-128"/>
                <a:ea typeface="メイリオ" panose="020B0604030504040204" pitchFamily="50" charset="-128"/>
              </a:rPr>
              <a:t>事例サンプル</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solidFill>
                  <a:srgbClr val="FF0000"/>
                </a:solidFill>
                <a:latin typeface="メイリオ" panose="020B0604030504040204" pitchFamily="50" charset="-128"/>
                <a:ea typeface="メイリオ" panose="020B0604030504040204" pitchFamily="50" charset="-128"/>
              </a:rPr>
              <a:t>（差替可）</a:t>
            </a:r>
            <a:endParaRPr kumimoji="1" lang="en-US" altLang="ja-JP" sz="120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319788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4294967295"/>
            <p:extLst>
              <p:ext uri="{D42A27DB-BD31-4B8C-83A1-F6EECF244321}">
                <p14:modId xmlns:p14="http://schemas.microsoft.com/office/powerpoint/2010/main" val="1455024675"/>
              </p:ext>
            </p:extLst>
          </p:nvPr>
        </p:nvGraphicFramePr>
        <p:xfrm>
          <a:off x="77367" y="2804886"/>
          <a:ext cx="9011112" cy="3977640"/>
        </p:xfrm>
        <a:graphic>
          <a:graphicData uri="http://schemas.openxmlformats.org/drawingml/2006/table">
            <a:tbl>
              <a:tblPr firstRow="1" bandRow="1">
                <a:tableStyleId>{21E4AEA4-8DFA-4A89-87EB-49C32662AFE0}</a:tableStyleId>
              </a:tblPr>
              <a:tblGrid>
                <a:gridCol w="1530777">
                  <a:extLst>
                    <a:ext uri="{9D8B030D-6E8A-4147-A177-3AD203B41FA5}">
                      <a16:colId xmlns:a16="http://schemas.microsoft.com/office/drawing/2014/main" val="20000"/>
                    </a:ext>
                  </a:extLst>
                </a:gridCol>
                <a:gridCol w="2203023">
                  <a:extLst>
                    <a:ext uri="{9D8B030D-6E8A-4147-A177-3AD203B41FA5}">
                      <a16:colId xmlns:a16="http://schemas.microsoft.com/office/drawing/2014/main" val="20002"/>
                    </a:ext>
                  </a:extLst>
                </a:gridCol>
                <a:gridCol w="1761067">
                  <a:extLst>
                    <a:ext uri="{9D8B030D-6E8A-4147-A177-3AD203B41FA5}">
                      <a16:colId xmlns:a16="http://schemas.microsoft.com/office/drawing/2014/main" val="20006"/>
                    </a:ext>
                  </a:extLst>
                </a:gridCol>
                <a:gridCol w="1693333">
                  <a:extLst>
                    <a:ext uri="{9D8B030D-6E8A-4147-A177-3AD203B41FA5}">
                      <a16:colId xmlns:a16="http://schemas.microsoft.com/office/drawing/2014/main" val="20008"/>
                    </a:ext>
                  </a:extLst>
                </a:gridCol>
                <a:gridCol w="1822912">
                  <a:extLst>
                    <a:ext uri="{9D8B030D-6E8A-4147-A177-3AD203B41FA5}">
                      <a16:colId xmlns:a16="http://schemas.microsoft.com/office/drawing/2014/main" val="20010"/>
                    </a:ext>
                  </a:extLst>
                </a:gridCol>
              </a:tblGrid>
              <a:tr h="2197510">
                <a:tc>
                  <a:txBody>
                    <a:bodyPr/>
                    <a:lstStyle/>
                    <a:p>
                      <a:endParaRPr kumimoji="1" lang="en-US" altLang="ja-JP" sz="900" b="1" dirty="0"/>
                    </a:p>
                    <a:p>
                      <a:endParaRPr kumimoji="1" lang="en-US" altLang="ja-JP" sz="900" b="1" dirty="0"/>
                    </a:p>
                    <a:p>
                      <a:r>
                        <a:rPr kumimoji="1" lang="ja-JP" altLang="en-US" sz="900" b="1" dirty="0"/>
                        <a:t>・食事は兄が準備（総菜や冷凍食品を購入している）</a:t>
                      </a:r>
                      <a:endParaRPr kumimoji="1" lang="en-US" altLang="ja-JP" sz="900" b="1" dirty="0"/>
                    </a:p>
                    <a:p>
                      <a:r>
                        <a:rPr kumimoji="1" lang="ja-JP" altLang="en-US" sz="900" b="1" dirty="0"/>
                        <a:t>・風呂のボイラーが壊れており自宅で入浴ができていない。お金がないので修理はできない。</a:t>
                      </a:r>
                      <a:endParaRPr kumimoji="1" lang="en-US" altLang="ja-JP" sz="900" b="1" dirty="0"/>
                    </a:p>
                    <a:p>
                      <a:r>
                        <a:rPr kumimoji="1" lang="ja-JP" altLang="en-US" sz="900" b="1" dirty="0"/>
                        <a:t>・兄との関係は良好であるが、お互いに自分のことで精一杯</a:t>
                      </a:r>
                      <a:endParaRPr kumimoji="1" lang="en-US" altLang="ja-JP" sz="900" b="1" dirty="0"/>
                    </a:p>
                    <a:p>
                      <a:r>
                        <a:rPr kumimoji="1" lang="ja-JP" altLang="en-US" sz="900" b="1" dirty="0"/>
                        <a:t>・着替えや歯磨きなどにこだわりがある。</a:t>
                      </a:r>
                      <a:endParaRPr kumimoji="1" lang="en-US" altLang="ja-JP" sz="900" b="1" dirty="0"/>
                    </a:p>
                    <a:p>
                      <a:r>
                        <a:rPr kumimoji="1" lang="ja-JP" altLang="en-US" sz="900" b="1" dirty="0"/>
                        <a:t>・男性への恐怖心がある</a:t>
                      </a:r>
                      <a:endParaRPr kumimoji="1" lang="en-US" altLang="ja-JP" sz="900" b="1" dirty="0"/>
                    </a:p>
                    <a:p>
                      <a:r>
                        <a:rPr kumimoji="1" lang="ja-JP" altLang="en-US" sz="900" b="1" dirty="0"/>
                        <a:t>・近所によく面倒を見てくれるおばちゃんがいる</a:t>
                      </a:r>
                      <a:endParaRPr kumimoji="1" lang="en-US" altLang="ja-JP" sz="900" b="1" dirty="0"/>
                    </a:p>
                    <a:p>
                      <a:endParaRPr kumimoji="1" lang="en-US" altLang="ja-JP" sz="900" b="1" dirty="0"/>
                    </a:p>
                  </a:txBody>
                  <a:tcPr marL="36000" marR="36000" marT="34290" marB="34290"/>
                </a:tc>
                <a:tc>
                  <a:txBody>
                    <a:bodyPr/>
                    <a:lstStyle/>
                    <a:p>
                      <a:endParaRPr kumimoji="1" lang="en-US" altLang="ja-JP" sz="900" dirty="0"/>
                    </a:p>
                    <a:p>
                      <a:endParaRPr kumimoji="1" lang="en-US" altLang="ja-JP" sz="900" dirty="0"/>
                    </a:p>
                    <a:p>
                      <a:r>
                        <a:rPr kumimoji="1" lang="ja-JP" altLang="en-US" sz="900" dirty="0"/>
                        <a:t>・就労継続支援Ｂ型事業所は楽しい</a:t>
                      </a:r>
                      <a:endParaRPr kumimoji="1" lang="en-US" altLang="ja-JP" sz="900" dirty="0"/>
                    </a:p>
                    <a:p>
                      <a:r>
                        <a:rPr kumimoji="1" lang="ja-JP" altLang="en-US" sz="900" dirty="0"/>
                        <a:t>・工賃は大事に貯金している</a:t>
                      </a:r>
                      <a:endParaRPr kumimoji="1" lang="en-US" altLang="ja-JP" sz="900" dirty="0"/>
                    </a:p>
                    <a:p>
                      <a:r>
                        <a:rPr kumimoji="1" lang="ja-JP" altLang="en-US" sz="900" dirty="0"/>
                        <a:t>・親類には気をつかう・・少し怖い</a:t>
                      </a:r>
                      <a:endParaRPr kumimoji="1" lang="en-US" altLang="ja-JP" sz="900" dirty="0"/>
                    </a:p>
                    <a:p>
                      <a:r>
                        <a:rPr kumimoji="1" lang="ja-JP" altLang="en-US" sz="900" dirty="0"/>
                        <a:t>・自宅でお風呂に入りたい</a:t>
                      </a:r>
                      <a:endParaRPr kumimoji="1" lang="en-US" altLang="ja-JP" sz="900" dirty="0"/>
                    </a:p>
                    <a:p>
                      <a:r>
                        <a:rPr kumimoji="1" lang="ja-JP" altLang="en-US" sz="900" dirty="0"/>
                        <a:t>・買い物に行って、自分の洋服を自分で買いたい。でもバスの利用は不安</a:t>
                      </a:r>
                      <a:endParaRPr kumimoji="1" lang="en-US" altLang="ja-JP" sz="900" dirty="0"/>
                    </a:p>
                    <a:p>
                      <a:endParaRPr kumimoji="1" lang="en-US" altLang="ja-JP" sz="900" dirty="0"/>
                    </a:p>
                    <a:p>
                      <a:r>
                        <a:rPr kumimoji="1" lang="ja-JP" altLang="en-US" sz="900" dirty="0">
                          <a:solidFill>
                            <a:srgbClr val="FFFF00"/>
                          </a:solidFill>
                        </a:rPr>
                        <a:t>少しずつ、自分の気持ちを伝えられるようになってきた</a:t>
                      </a:r>
                      <a:endParaRPr kumimoji="1" lang="en-US" altLang="ja-JP" sz="900" dirty="0">
                        <a:solidFill>
                          <a:srgbClr val="FFFF00"/>
                        </a:solidFill>
                      </a:endParaRPr>
                    </a:p>
                  </a:txBody>
                  <a:tcPr marL="36000" marR="36000" marT="34290" marB="34290"/>
                </a:tc>
                <a:tc>
                  <a:txBody>
                    <a:bodyPr/>
                    <a:lstStyle/>
                    <a:p>
                      <a:endParaRPr kumimoji="1" lang="en-US" altLang="ja-JP" sz="900" dirty="0"/>
                    </a:p>
                    <a:p>
                      <a:endParaRPr kumimoji="1" lang="en-US" altLang="ja-JP" sz="900" dirty="0"/>
                    </a:p>
                    <a:p>
                      <a:r>
                        <a:rPr kumimoji="1" lang="ja-JP" altLang="en-US" sz="900" dirty="0"/>
                        <a:t>・家の持ち主である親類宅へ支援員と一緒に行って、ボイラーの件を相談する。</a:t>
                      </a:r>
                      <a:endParaRPr kumimoji="1" lang="en-US" altLang="ja-JP" sz="900" dirty="0"/>
                    </a:p>
                    <a:p>
                      <a:r>
                        <a:rPr kumimoji="1" lang="ja-JP" altLang="en-US" sz="900" dirty="0"/>
                        <a:t>・自分の工賃で支援員と一緒に洋服を買いに行く。</a:t>
                      </a:r>
                      <a:endParaRPr kumimoji="1" lang="en-US" altLang="ja-JP" sz="900" dirty="0"/>
                    </a:p>
                    <a:p>
                      <a:endParaRPr kumimoji="1" lang="en-US" altLang="ja-JP" sz="900" dirty="0"/>
                    </a:p>
                    <a:p>
                      <a:endParaRPr kumimoji="1" lang="en-US" altLang="ja-JP" sz="900" dirty="0"/>
                    </a:p>
                    <a:p>
                      <a:r>
                        <a:rPr kumimoji="1" lang="ja-JP" altLang="en-US" sz="900" dirty="0">
                          <a:solidFill>
                            <a:srgbClr val="FFFF00"/>
                          </a:solidFill>
                        </a:rPr>
                        <a:t>できたらいいなと思っていたことが実行でき自信がついてきた。</a:t>
                      </a:r>
                      <a:endParaRPr kumimoji="1" lang="en-US" altLang="ja-JP" sz="900" dirty="0">
                        <a:solidFill>
                          <a:srgbClr val="FFFF00"/>
                        </a:solidFill>
                      </a:endParaRPr>
                    </a:p>
                  </a:txBody>
                  <a:tcPr marL="36000" marR="36000" marT="34290" marB="34290"/>
                </a:tc>
                <a:tc>
                  <a:txBody>
                    <a:bodyPr/>
                    <a:lstStyle/>
                    <a:p>
                      <a:endParaRPr kumimoji="1" lang="en-US" altLang="ja-JP" sz="900" dirty="0"/>
                    </a:p>
                    <a:p>
                      <a:endParaRPr kumimoji="1" lang="en-US" altLang="ja-JP" sz="900" dirty="0"/>
                    </a:p>
                    <a:p>
                      <a:r>
                        <a:rPr kumimoji="1" lang="ja-JP" altLang="en-US" sz="900" dirty="0"/>
                        <a:t>・居宅介護の利用をすすめるが、兄と二人で頑張りたいと希望せず</a:t>
                      </a:r>
                      <a:endParaRPr kumimoji="1" lang="en-US" altLang="ja-JP" sz="900" dirty="0"/>
                    </a:p>
                    <a:p>
                      <a:r>
                        <a:rPr kumimoji="1" lang="ja-JP" altLang="en-US" sz="900" dirty="0"/>
                        <a:t>・買い物は楽しかった。時々また支援者と一緒に行きたい</a:t>
                      </a:r>
                      <a:endParaRPr kumimoji="1" lang="en-US" altLang="ja-JP" sz="900" dirty="0"/>
                    </a:p>
                    <a:p>
                      <a:r>
                        <a:rPr kumimoji="1" lang="ja-JP" altLang="en-US" sz="900" dirty="0"/>
                        <a:t>・兄だけでなく仲間と過ごす時間をつくりたい</a:t>
                      </a:r>
                      <a:endParaRPr kumimoji="1" lang="en-US" altLang="ja-JP" sz="900" dirty="0"/>
                    </a:p>
                    <a:p>
                      <a:r>
                        <a:rPr kumimoji="1" lang="ja-JP" altLang="en-US" sz="900" dirty="0"/>
                        <a:t>・困ったことがあったら親類に相談ができるように</a:t>
                      </a:r>
                      <a:endParaRPr kumimoji="1" lang="en-US" altLang="ja-JP" sz="900" dirty="0"/>
                    </a:p>
                    <a:p>
                      <a:endParaRPr kumimoji="1" lang="en-US" altLang="ja-JP" sz="900" dirty="0"/>
                    </a:p>
                    <a:p>
                      <a:r>
                        <a:rPr kumimoji="1" lang="ja-JP" altLang="en-US" sz="900" dirty="0">
                          <a:solidFill>
                            <a:srgbClr val="FFFF00"/>
                          </a:solidFill>
                        </a:rPr>
                        <a:t>サービスを利用することへの不安感が軽減された。</a:t>
                      </a:r>
                    </a:p>
                  </a:txBody>
                  <a:tcPr marL="36000" marR="36000" marT="34290" marB="34290"/>
                </a:tc>
                <a:tc>
                  <a:txBody>
                    <a:bodyPr/>
                    <a:lstStyle/>
                    <a:p>
                      <a:pPr algn="l"/>
                      <a:endParaRPr kumimoji="1" lang="en-US" altLang="ja-JP" sz="900" dirty="0"/>
                    </a:p>
                    <a:p>
                      <a:pPr algn="l"/>
                      <a:endParaRPr kumimoji="1" lang="en-US" altLang="ja-JP" sz="900" dirty="0"/>
                    </a:p>
                    <a:p>
                      <a:pPr algn="l"/>
                      <a:r>
                        <a:rPr kumimoji="1" lang="ja-JP" altLang="en-US" sz="900" dirty="0"/>
                        <a:t>・ヘルパーさんは女性がいい</a:t>
                      </a:r>
                      <a:endParaRPr kumimoji="1" lang="en-US" altLang="ja-JP" sz="900" dirty="0"/>
                    </a:p>
                    <a:p>
                      <a:pPr algn="l"/>
                      <a:r>
                        <a:rPr kumimoji="1" lang="ja-JP" altLang="en-US" sz="900" dirty="0"/>
                        <a:t>・定期的に泊りに行きたい</a:t>
                      </a:r>
                      <a:endParaRPr kumimoji="1" lang="en-US" altLang="ja-JP" sz="900" dirty="0"/>
                    </a:p>
                    <a:p>
                      <a:pPr algn="l"/>
                      <a:r>
                        <a:rPr kumimoji="1" lang="ja-JP" altLang="en-US" sz="900" dirty="0"/>
                        <a:t>・支援員との関係は続けていきたい</a:t>
                      </a:r>
                      <a:endParaRPr kumimoji="1" lang="en-US" altLang="ja-JP" sz="900" dirty="0"/>
                    </a:p>
                    <a:p>
                      <a:pPr algn="l"/>
                      <a:endParaRPr kumimoji="1" lang="en-US" altLang="ja-JP" sz="900" dirty="0"/>
                    </a:p>
                    <a:p>
                      <a:pPr algn="l"/>
                      <a:endParaRPr kumimoji="1" lang="en-US" altLang="ja-JP" sz="900" dirty="0"/>
                    </a:p>
                    <a:p>
                      <a:pPr algn="l"/>
                      <a:endParaRPr kumimoji="1" lang="en-US" altLang="ja-JP" sz="900" dirty="0"/>
                    </a:p>
                    <a:p>
                      <a:pPr algn="l"/>
                      <a:endParaRPr kumimoji="1" lang="en-US" altLang="ja-JP" sz="900" dirty="0"/>
                    </a:p>
                    <a:p>
                      <a:pPr algn="l"/>
                      <a:endParaRPr kumimoji="1" lang="en-US" altLang="ja-JP" sz="900" dirty="0"/>
                    </a:p>
                    <a:p>
                      <a:pPr algn="l"/>
                      <a:endParaRPr kumimoji="1" lang="en-US" altLang="ja-JP" sz="900" dirty="0"/>
                    </a:p>
                    <a:p>
                      <a:pPr algn="l"/>
                      <a:endParaRPr kumimoji="1" lang="ja-JP" altLang="en-US" sz="900" dirty="0"/>
                    </a:p>
                  </a:txBody>
                  <a:tcPr marL="36000" marR="36000" marT="34290" marB="34290"/>
                </a:tc>
                <a:extLst>
                  <a:ext uri="{0D108BD9-81ED-4DB2-BD59-A6C34878D82A}">
                    <a16:rowId xmlns:a16="http://schemas.microsoft.com/office/drawing/2014/main" val="10003"/>
                  </a:ext>
                </a:extLst>
              </a:tr>
              <a:tr h="1557045">
                <a:tc>
                  <a:txBody>
                    <a:bodyPr/>
                    <a:lstStyle/>
                    <a:p>
                      <a:endParaRPr kumimoji="1" lang="en-US" altLang="ja-JP" sz="1200" b="1" kern="1200" dirty="0">
                        <a:solidFill>
                          <a:schemeClr val="dk1"/>
                        </a:solidFill>
                        <a:effectLst/>
                        <a:latin typeface="+mn-lt"/>
                        <a:ea typeface="+mn-ea"/>
                        <a:cs typeface="+mn-cs"/>
                      </a:endParaRPr>
                    </a:p>
                    <a:p>
                      <a:endParaRPr kumimoji="1" lang="en-US" altLang="ja-JP" sz="900" b="1" kern="1200" dirty="0">
                        <a:solidFill>
                          <a:schemeClr val="dk1"/>
                        </a:solidFill>
                        <a:effectLst/>
                        <a:latin typeface="+mn-lt"/>
                        <a:ea typeface="+mn-ea"/>
                        <a:cs typeface="+mn-cs"/>
                      </a:endParaRPr>
                    </a:p>
                    <a:p>
                      <a:r>
                        <a:rPr kumimoji="1" lang="ja-JP" altLang="en-US" sz="900" b="1" kern="1200" dirty="0">
                          <a:solidFill>
                            <a:schemeClr val="dk1"/>
                          </a:solidFill>
                          <a:effectLst/>
                          <a:latin typeface="+mn-lt"/>
                          <a:ea typeface="+mn-ea"/>
                          <a:cs typeface="+mn-cs"/>
                        </a:rPr>
                        <a:t>＜サービス管理責任者＞</a:t>
                      </a:r>
                      <a:endParaRPr kumimoji="1" lang="en-US" altLang="ja-JP" sz="900" b="1" kern="1200" dirty="0">
                        <a:solidFill>
                          <a:schemeClr val="dk1"/>
                        </a:solidFill>
                        <a:effectLst/>
                        <a:latin typeface="+mn-lt"/>
                        <a:ea typeface="+mn-ea"/>
                        <a:cs typeface="+mn-cs"/>
                      </a:endParaRPr>
                    </a:p>
                    <a:p>
                      <a:r>
                        <a:rPr kumimoji="1" lang="ja-JP" altLang="en-US" sz="900" kern="1200" dirty="0">
                          <a:solidFill>
                            <a:schemeClr val="dk1"/>
                          </a:solidFill>
                          <a:effectLst/>
                          <a:latin typeface="+mn-lt"/>
                          <a:ea typeface="+mn-ea"/>
                          <a:cs typeface="+mn-cs"/>
                        </a:rPr>
                        <a:t>・関係づくりとアセスメントを実施</a:t>
                      </a:r>
                      <a:endParaRPr kumimoji="1" lang="en-US" altLang="ja-JP" sz="900" kern="1200" dirty="0">
                        <a:solidFill>
                          <a:schemeClr val="dk1"/>
                        </a:solidFill>
                        <a:effectLst/>
                        <a:latin typeface="+mn-lt"/>
                        <a:ea typeface="+mn-ea"/>
                        <a:cs typeface="+mn-cs"/>
                      </a:endParaRPr>
                    </a:p>
                    <a:p>
                      <a:r>
                        <a:rPr kumimoji="1" lang="ja-JP" altLang="en-US" sz="900" kern="1200" dirty="0">
                          <a:solidFill>
                            <a:schemeClr val="dk1"/>
                          </a:solidFill>
                          <a:effectLst/>
                          <a:latin typeface="+mn-lt"/>
                          <a:ea typeface="+mn-ea"/>
                          <a:cs typeface="+mn-cs"/>
                        </a:rPr>
                        <a:t>→生活面のアセスメント</a:t>
                      </a:r>
                      <a:endParaRPr kumimoji="1" lang="en-US" altLang="ja-JP" sz="900" kern="1200" dirty="0">
                        <a:solidFill>
                          <a:schemeClr val="dk1"/>
                        </a:solidFill>
                        <a:effectLst/>
                        <a:latin typeface="+mn-lt"/>
                        <a:ea typeface="+mn-ea"/>
                        <a:cs typeface="+mn-cs"/>
                      </a:endParaRPr>
                    </a:p>
                    <a:p>
                      <a:r>
                        <a:rPr kumimoji="1" lang="ja-JP" altLang="en-US" sz="900" kern="1200" dirty="0">
                          <a:solidFill>
                            <a:schemeClr val="dk1"/>
                          </a:solidFill>
                          <a:effectLst/>
                          <a:latin typeface="+mn-lt"/>
                          <a:ea typeface="+mn-ea"/>
                          <a:cs typeface="+mn-cs"/>
                        </a:rPr>
                        <a:t>→医療面の確認</a:t>
                      </a:r>
                      <a:endParaRPr kumimoji="1" lang="en-US" altLang="ja-JP" sz="900" kern="1200" dirty="0">
                        <a:solidFill>
                          <a:schemeClr val="dk1"/>
                        </a:solidFill>
                        <a:effectLst/>
                        <a:latin typeface="+mn-lt"/>
                        <a:ea typeface="+mn-ea"/>
                        <a:cs typeface="+mn-cs"/>
                      </a:endParaRPr>
                    </a:p>
                    <a:p>
                      <a:r>
                        <a:rPr kumimoji="1" lang="ja-JP" altLang="en-US" sz="900" kern="1200" dirty="0">
                          <a:solidFill>
                            <a:schemeClr val="dk1"/>
                          </a:solidFill>
                          <a:effectLst/>
                          <a:latin typeface="+mn-lt"/>
                          <a:ea typeface="+mn-ea"/>
                          <a:cs typeface="+mn-cs"/>
                        </a:rPr>
                        <a:t>→金銭管理の確認</a:t>
                      </a:r>
                      <a:endParaRPr kumimoji="1" lang="en-US" altLang="ja-JP" sz="900" kern="1200" dirty="0">
                        <a:solidFill>
                          <a:schemeClr val="dk1"/>
                        </a:solidFill>
                        <a:effectLst/>
                        <a:latin typeface="+mn-lt"/>
                        <a:ea typeface="+mn-ea"/>
                        <a:cs typeface="+mn-cs"/>
                      </a:endParaRPr>
                    </a:p>
                    <a:p>
                      <a:r>
                        <a:rPr kumimoji="1" lang="ja-JP" altLang="en-US" sz="900" kern="1200" dirty="0">
                          <a:solidFill>
                            <a:schemeClr val="dk1"/>
                          </a:solidFill>
                          <a:effectLst/>
                          <a:latin typeface="+mn-lt"/>
                          <a:ea typeface="+mn-ea"/>
                          <a:cs typeface="+mn-cs"/>
                        </a:rPr>
                        <a:t>→キーパーソンの存在</a:t>
                      </a:r>
                      <a:endParaRPr kumimoji="1" lang="en-US" altLang="ja-JP" sz="900" kern="1200" dirty="0">
                        <a:solidFill>
                          <a:schemeClr val="dk1"/>
                        </a:solidFill>
                        <a:effectLst/>
                        <a:latin typeface="+mn-lt"/>
                        <a:ea typeface="+mn-ea"/>
                        <a:cs typeface="+mn-cs"/>
                      </a:endParaRPr>
                    </a:p>
                    <a:p>
                      <a:endParaRPr kumimoji="1" lang="en-US" altLang="ja-JP" sz="900" kern="1200" dirty="0">
                        <a:solidFill>
                          <a:schemeClr val="dk1"/>
                        </a:solidFill>
                        <a:effectLst/>
                        <a:latin typeface="+mn-lt"/>
                        <a:ea typeface="+mn-ea"/>
                        <a:cs typeface="+mn-cs"/>
                      </a:endParaRPr>
                    </a:p>
                  </a:txBody>
                  <a:tcPr marL="36000" marR="36000" marT="34290" marB="34290"/>
                </a:tc>
                <a:tc>
                  <a:txBody>
                    <a:bodyPr/>
                    <a:lstStyle/>
                    <a:p>
                      <a:endParaRPr kumimoji="1" lang="en-US" altLang="ja-JP" sz="900" b="1" dirty="0"/>
                    </a:p>
                    <a:p>
                      <a:r>
                        <a:rPr kumimoji="1" lang="ja-JP" altLang="en-US" sz="900" b="1" dirty="0"/>
                        <a:t>＜地域生活支援員＞</a:t>
                      </a:r>
                      <a:endParaRPr kumimoji="1" lang="en-US" altLang="ja-JP" sz="900" b="1" dirty="0"/>
                    </a:p>
                    <a:p>
                      <a:r>
                        <a:rPr kumimoji="1" lang="ja-JP" altLang="en-US" sz="900" dirty="0"/>
                        <a:t>・定期訪問による傾聴</a:t>
                      </a:r>
                      <a:endParaRPr kumimoji="1" lang="en-US" altLang="ja-JP" sz="900" dirty="0"/>
                    </a:p>
                    <a:p>
                      <a:r>
                        <a:rPr kumimoji="1" lang="ja-JP" altLang="en-US" sz="900" dirty="0"/>
                        <a:t>→日頃の様子を知る</a:t>
                      </a:r>
                      <a:endParaRPr kumimoji="1" lang="en-US" altLang="ja-JP" sz="900" dirty="0"/>
                    </a:p>
                    <a:p>
                      <a:r>
                        <a:rPr kumimoji="1" lang="ja-JP" altLang="en-US" sz="900" dirty="0"/>
                        <a:t>→不満や不安をききとる</a:t>
                      </a:r>
                      <a:endParaRPr kumimoji="1" lang="en-US" altLang="ja-JP" sz="900" dirty="0"/>
                    </a:p>
                    <a:p>
                      <a:r>
                        <a:rPr kumimoji="1" lang="ja-JP" altLang="en-US" sz="900" dirty="0"/>
                        <a:t>→親類との関係性の構築</a:t>
                      </a:r>
                      <a:endParaRPr kumimoji="1" lang="en-US" altLang="ja-JP" sz="900" dirty="0"/>
                    </a:p>
                    <a:p>
                      <a:r>
                        <a:rPr kumimoji="1" lang="ja-JP" altLang="en-US" sz="900" dirty="0"/>
                        <a:t>・受診同行</a:t>
                      </a:r>
                      <a:endParaRPr kumimoji="1" lang="en-US" altLang="ja-JP" sz="900" dirty="0"/>
                    </a:p>
                    <a:p>
                      <a:r>
                        <a:rPr kumimoji="1" lang="ja-JP" altLang="en-US" sz="900" dirty="0"/>
                        <a:t>→主治医との情報共有</a:t>
                      </a:r>
                      <a:endParaRPr kumimoji="1" lang="en-US" altLang="ja-JP" sz="900" dirty="0"/>
                    </a:p>
                    <a:p>
                      <a:r>
                        <a:rPr kumimoji="1" lang="ja-JP" altLang="en-US" sz="900" dirty="0"/>
                        <a:t>・書類の確認、対応</a:t>
                      </a:r>
                      <a:endParaRPr kumimoji="1" lang="en-US" altLang="ja-JP" sz="900" dirty="0"/>
                    </a:p>
                    <a:p>
                      <a:r>
                        <a:rPr kumimoji="1" lang="ja-JP" altLang="en-US" sz="900" dirty="0"/>
                        <a:t>→一緒に記入を行うなど</a:t>
                      </a:r>
                    </a:p>
                  </a:txBody>
                  <a:tcPr marL="36000" marR="3600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t>＜地域生活支援員＞</a:t>
                      </a:r>
                      <a:endParaRPr kumimoji="1" lang="en-US" altLang="ja-JP" sz="9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t>・親類宅へ同行</a:t>
                      </a:r>
                      <a:endParaRPr kumimoji="1" lang="en-US" altLang="ja-JP" sz="900"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t>→ボイラー修理を依頼。入浴が可能に</a:t>
                      </a:r>
                      <a:endParaRPr kumimoji="1" lang="en-US" altLang="ja-JP" sz="900"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t>→身だしなみの助言</a:t>
                      </a:r>
                      <a:endParaRPr kumimoji="1" lang="en-US" altLang="ja-JP" sz="900"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t>・買い物への同行</a:t>
                      </a:r>
                      <a:endParaRPr kumimoji="1" lang="en-US" altLang="ja-JP" sz="900"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t>　→買いたいものリストを一緒に考え、希望した洋服の買い物へ。移動支援のイメージづくり</a:t>
                      </a:r>
                      <a:endParaRPr kumimoji="1" lang="en-US" altLang="ja-JP" sz="9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p>
                  </a:txBody>
                  <a:tcPr marL="36000" marR="36000" marT="34290" marB="34290"/>
                </a:tc>
                <a:tc>
                  <a:txBody>
                    <a:bodyPr/>
                    <a:lstStyle/>
                    <a:p>
                      <a:endParaRPr kumimoji="1" lang="en-US" altLang="ja-JP" sz="900" dirty="0"/>
                    </a:p>
                    <a:p>
                      <a:r>
                        <a:rPr kumimoji="1" lang="ja-JP" altLang="en-US" sz="900" b="1" dirty="0"/>
                        <a:t>＜地域生活支援員＞</a:t>
                      </a:r>
                      <a:endParaRPr kumimoji="1" lang="en-US" altLang="ja-JP" sz="900" b="1" dirty="0"/>
                    </a:p>
                    <a:p>
                      <a:r>
                        <a:rPr kumimoji="1" lang="ja-JP" altLang="en-US" sz="900" dirty="0"/>
                        <a:t>・サービス導入の提案</a:t>
                      </a:r>
                      <a:endParaRPr kumimoji="1" lang="en-US" altLang="ja-JP" sz="900" dirty="0"/>
                    </a:p>
                    <a:p>
                      <a:r>
                        <a:rPr kumimoji="1" lang="ja-JP" altLang="en-US" sz="900" dirty="0"/>
                        <a:t>→居宅介護は必要性なし</a:t>
                      </a:r>
                      <a:endParaRPr kumimoji="1" lang="en-US" altLang="ja-JP" sz="900" dirty="0"/>
                    </a:p>
                    <a:p>
                      <a:r>
                        <a:rPr kumimoji="1" lang="ja-JP" altLang="en-US" sz="900" dirty="0"/>
                        <a:t>→移動支援は前向き</a:t>
                      </a:r>
                      <a:endParaRPr kumimoji="1" lang="en-US" altLang="ja-JP" sz="900" dirty="0"/>
                    </a:p>
                    <a:p>
                      <a:r>
                        <a:rPr kumimoji="1" lang="ja-JP" altLang="en-US" sz="900" dirty="0"/>
                        <a:t>→短期入所の利用希望</a:t>
                      </a:r>
                      <a:endParaRPr kumimoji="1" lang="en-US" altLang="ja-JP" sz="900" dirty="0"/>
                    </a:p>
                    <a:p>
                      <a:endParaRPr kumimoji="1" lang="en-US" altLang="ja-JP" sz="900" dirty="0"/>
                    </a:p>
                    <a:p>
                      <a:r>
                        <a:rPr kumimoji="1" lang="ja-JP" altLang="en-US" sz="900" dirty="0"/>
                        <a:t>・親類との関係性の構築</a:t>
                      </a:r>
                      <a:endParaRPr kumimoji="1" lang="en-US" altLang="ja-JP" sz="900" dirty="0"/>
                    </a:p>
                    <a:p>
                      <a:r>
                        <a:rPr kumimoji="1" lang="ja-JP" altLang="en-US" sz="900" dirty="0"/>
                        <a:t>→本人も相談しやすい関係に</a:t>
                      </a:r>
                      <a:endParaRPr kumimoji="1" lang="en-US" altLang="ja-JP" sz="900" dirty="0"/>
                    </a:p>
                  </a:txBody>
                  <a:tcPr marL="36000" marR="36000" marT="34290" marB="34290"/>
                </a:tc>
                <a:tc>
                  <a:txBody>
                    <a:bodyPr/>
                    <a:lstStyle/>
                    <a:p>
                      <a:endParaRPr kumimoji="1" lang="en-US" altLang="ja-JP" sz="9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t>＜地域生活支援員＞</a:t>
                      </a:r>
                      <a:endParaRPr kumimoji="1" lang="en-US" altLang="ja-JP" sz="900" dirty="0">
                        <a:solidFill>
                          <a:srgbClr val="FF0000"/>
                        </a:solidFill>
                      </a:endParaRPr>
                    </a:p>
                    <a:p>
                      <a:r>
                        <a:rPr kumimoji="1" lang="ja-JP" altLang="en-US" sz="900" dirty="0">
                          <a:solidFill>
                            <a:srgbClr val="FF0000"/>
                          </a:solidFill>
                        </a:rPr>
                        <a:t>・移動支援・短期入所の導入</a:t>
                      </a:r>
                      <a:endParaRPr kumimoji="1" lang="en-US" altLang="ja-JP" sz="900" dirty="0">
                        <a:solidFill>
                          <a:srgbClr val="FF0000"/>
                        </a:solidFill>
                      </a:endParaRPr>
                    </a:p>
                    <a:p>
                      <a:r>
                        <a:rPr kumimoji="1" lang="ja-JP" altLang="en-US" sz="900" dirty="0">
                          <a:solidFill>
                            <a:srgbClr val="FF0000"/>
                          </a:solidFill>
                        </a:rPr>
                        <a:t>・近所のおばちゃん、親類との情報共有</a:t>
                      </a:r>
                      <a:endParaRPr kumimoji="1" lang="en-US" altLang="ja-JP" sz="900" dirty="0">
                        <a:solidFill>
                          <a:srgbClr val="FF0000"/>
                        </a:solidFill>
                      </a:endParaRPr>
                    </a:p>
                    <a:p>
                      <a:endParaRPr kumimoji="1" lang="en-US" altLang="ja-JP" sz="900" dirty="0"/>
                    </a:p>
                    <a:p>
                      <a:r>
                        <a:rPr kumimoji="1" lang="ja-JP" altLang="en-US" sz="900" b="1" dirty="0"/>
                        <a:t>＜サービス管理責任者・　相談支援専門員の連携＞</a:t>
                      </a:r>
                      <a:endParaRPr kumimoji="1" lang="en-US" altLang="ja-JP" sz="900" b="1" dirty="0"/>
                    </a:p>
                    <a:p>
                      <a:r>
                        <a:rPr kumimoji="1" lang="ja-JP" altLang="en-US" sz="900" dirty="0"/>
                        <a:t>・自立生活援助の終了</a:t>
                      </a:r>
                      <a:endParaRPr kumimoji="1" lang="en-US" altLang="ja-JP" sz="900" dirty="0"/>
                    </a:p>
                    <a:p>
                      <a:endParaRPr kumimoji="1" lang="en-US" altLang="ja-JP" sz="900" dirty="0"/>
                    </a:p>
                  </a:txBody>
                  <a:tcPr marL="36000" marR="36000" marT="34290" marB="34290"/>
                </a:tc>
                <a:extLst>
                  <a:ext uri="{0D108BD9-81ED-4DB2-BD59-A6C34878D82A}">
                    <a16:rowId xmlns:a16="http://schemas.microsoft.com/office/drawing/2014/main" val="10004"/>
                  </a:ext>
                </a:extLst>
              </a:tr>
            </a:tbl>
          </a:graphicData>
        </a:graphic>
      </p:graphicFrame>
      <p:sp>
        <p:nvSpPr>
          <p:cNvPr id="13" name="矢印: 右 12">
            <a:extLst>
              <a:ext uri="{FF2B5EF4-FFF2-40B4-BE49-F238E27FC236}">
                <a16:creationId xmlns:a16="http://schemas.microsoft.com/office/drawing/2014/main" id="{2F94AA25-7934-4263-A2D0-E59E4A5A9FA9}"/>
              </a:ext>
            </a:extLst>
          </p:cNvPr>
          <p:cNvSpPr/>
          <p:nvPr/>
        </p:nvSpPr>
        <p:spPr>
          <a:xfrm>
            <a:off x="7261944" y="2510857"/>
            <a:ext cx="1770753" cy="3600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移動支援・短期入所</a:t>
            </a:r>
          </a:p>
        </p:txBody>
      </p:sp>
      <p:sp>
        <p:nvSpPr>
          <p:cNvPr id="14" name="矢印: 右 13">
            <a:extLst>
              <a:ext uri="{FF2B5EF4-FFF2-40B4-BE49-F238E27FC236}">
                <a16:creationId xmlns:a16="http://schemas.microsoft.com/office/drawing/2014/main" id="{621D5A41-8659-40B0-8C98-C9BE83C0E8AB}"/>
              </a:ext>
            </a:extLst>
          </p:cNvPr>
          <p:cNvSpPr/>
          <p:nvPr/>
        </p:nvSpPr>
        <p:spPr>
          <a:xfrm>
            <a:off x="78534" y="1647111"/>
            <a:ext cx="8965086" cy="360000"/>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計画</a:t>
            </a:r>
            <a:r>
              <a:rPr lang="ja-JP" altLang="en-US" sz="1200"/>
              <a:t>相談支援</a:t>
            </a:r>
            <a:r>
              <a:rPr lang="en-US" altLang="ja-JP" sz="1200"/>
              <a:t>(</a:t>
            </a:r>
            <a:r>
              <a:rPr lang="ja-JP" altLang="en-US" sz="1200"/>
              <a:t>モニタリング</a:t>
            </a:r>
            <a:r>
              <a:rPr lang="ja-JP" altLang="en-US" sz="1200" dirty="0"/>
              <a:t>：</a:t>
            </a:r>
            <a:r>
              <a:rPr lang="en-US" altLang="ja-JP" sz="1200" dirty="0"/>
              <a:t>3</a:t>
            </a:r>
            <a:r>
              <a:rPr lang="ja-JP" altLang="en-US" sz="1200" dirty="0"/>
              <a:t>か月</a:t>
            </a:r>
            <a:r>
              <a:rPr lang="en-US" altLang="ja-JP" sz="1200" dirty="0"/>
              <a:t>)</a:t>
            </a:r>
            <a:endParaRPr lang="ja-JP" altLang="en-US" sz="1200" dirty="0"/>
          </a:p>
        </p:txBody>
      </p:sp>
      <p:sp>
        <p:nvSpPr>
          <p:cNvPr id="16" name="矢印: 右 15">
            <a:extLst>
              <a:ext uri="{FF2B5EF4-FFF2-40B4-BE49-F238E27FC236}">
                <a16:creationId xmlns:a16="http://schemas.microsoft.com/office/drawing/2014/main" id="{EDE43789-4712-44F5-9306-E92732C812C0}"/>
              </a:ext>
            </a:extLst>
          </p:cNvPr>
          <p:cNvSpPr/>
          <p:nvPr/>
        </p:nvSpPr>
        <p:spPr>
          <a:xfrm>
            <a:off x="78534" y="1927403"/>
            <a:ext cx="8965086" cy="3600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自立生活援助</a:t>
            </a:r>
          </a:p>
        </p:txBody>
      </p:sp>
      <p:sp>
        <p:nvSpPr>
          <p:cNvPr id="19" name="正方形/長方形 18">
            <a:extLst>
              <a:ext uri="{FF2B5EF4-FFF2-40B4-BE49-F238E27FC236}">
                <a16:creationId xmlns:a16="http://schemas.microsoft.com/office/drawing/2014/main" id="{FDA7482F-8A32-4A1F-AEDF-71E01AE0B9DF}"/>
              </a:ext>
            </a:extLst>
          </p:cNvPr>
          <p:cNvSpPr/>
          <p:nvPr/>
        </p:nvSpPr>
        <p:spPr>
          <a:xfrm>
            <a:off x="156846" y="1398980"/>
            <a:ext cx="982763" cy="30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50" dirty="0">
                <a:solidFill>
                  <a:schemeClr val="tx1"/>
                </a:solidFill>
              </a:rPr>
              <a:t>障害者者等の世帯</a:t>
            </a:r>
          </a:p>
        </p:txBody>
      </p:sp>
      <p:sp>
        <p:nvSpPr>
          <p:cNvPr id="24" name="正方形/長方形 23">
            <a:extLst>
              <a:ext uri="{FF2B5EF4-FFF2-40B4-BE49-F238E27FC236}">
                <a16:creationId xmlns:a16="http://schemas.microsoft.com/office/drawing/2014/main" id="{EB1AD5BE-2BC5-4E03-8090-86E86864072E}"/>
              </a:ext>
            </a:extLst>
          </p:cNvPr>
          <p:cNvSpPr/>
          <p:nvPr/>
        </p:nvSpPr>
        <p:spPr>
          <a:xfrm>
            <a:off x="4228763" y="656038"/>
            <a:ext cx="4756441" cy="925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希望：兄と一緒に家で暮らしたい。</a:t>
            </a:r>
            <a:endParaRPr lang="en-US" altLang="ja-JP" sz="1050" dirty="0">
              <a:solidFill>
                <a:schemeClr val="tx1"/>
              </a:solidFill>
            </a:endParaRPr>
          </a:p>
          <a:p>
            <a:endParaRPr lang="en-US" altLang="ja-JP" sz="1050" dirty="0">
              <a:solidFill>
                <a:schemeClr val="tx1"/>
              </a:solidFill>
            </a:endParaRPr>
          </a:p>
          <a:p>
            <a:r>
              <a:rPr lang="ja-JP" altLang="en-US" sz="1050" dirty="0">
                <a:solidFill>
                  <a:schemeClr val="tx1"/>
                </a:solidFill>
              </a:rPr>
              <a:t>背景：</a:t>
            </a:r>
            <a:r>
              <a:rPr lang="en-US" altLang="ja-JP" sz="1050" dirty="0">
                <a:solidFill>
                  <a:schemeClr val="tx1"/>
                </a:solidFill>
              </a:rPr>
              <a:t>1</a:t>
            </a:r>
            <a:r>
              <a:rPr lang="ja-JP" altLang="en-US" sz="1050" dirty="0">
                <a:solidFill>
                  <a:schemeClr val="tx1"/>
                </a:solidFill>
              </a:rPr>
              <a:t>年前に母が他界。障害のある兄と二人暮らし。毎日同じ洋服を着ている、歯磨きや入浴などができているのか、食事はどうかなど民生委員からの相談。不安なところを手伝ってほしい。</a:t>
            </a:r>
            <a:endParaRPr lang="en-US" altLang="ja-JP" sz="1050" dirty="0">
              <a:solidFill>
                <a:schemeClr val="tx1"/>
              </a:solidFill>
            </a:endParaRPr>
          </a:p>
        </p:txBody>
      </p:sp>
      <p:sp>
        <p:nvSpPr>
          <p:cNvPr id="25" name="正方形/長方形 24">
            <a:extLst>
              <a:ext uri="{FF2B5EF4-FFF2-40B4-BE49-F238E27FC236}">
                <a16:creationId xmlns:a16="http://schemas.microsoft.com/office/drawing/2014/main" id="{C40A1FA9-B8C4-47E6-BCD4-13154BDC4230}"/>
              </a:ext>
            </a:extLst>
          </p:cNvPr>
          <p:cNvSpPr/>
          <p:nvPr/>
        </p:nvSpPr>
        <p:spPr>
          <a:xfrm>
            <a:off x="1126616" y="606131"/>
            <a:ext cx="3049906" cy="1036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dirty="0">
                <a:solidFill>
                  <a:schemeClr val="tx1"/>
                </a:solidFill>
              </a:rPr>
              <a:t>福田　花子さん　</a:t>
            </a:r>
            <a:r>
              <a:rPr lang="ja-JP" altLang="en-US" sz="1050" dirty="0">
                <a:solidFill>
                  <a:schemeClr val="tx1"/>
                </a:solidFill>
              </a:rPr>
              <a:t>知的障害</a:t>
            </a:r>
            <a:r>
              <a:rPr lang="en-US" altLang="ja-JP" sz="1050" dirty="0">
                <a:solidFill>
                  <a:schemeClr val="tx1"/>
                </a:solidFill>
              </a:rPr>
              <a:t>(40</a:t>
            </a:r>
            <a:r>
              <a:rPr lang="ja-JP" altLang="en-US" sz="1050" dirty="0">
                <a:solidFill>
                  <a:schemeClr val="tx1"/>
                </a:solidFill>
              </a:rPr>
              <a:t>代　女性</a:t>
            </a:r>
            <a:r>
              <a:rPr lang="en-US" altLang="ja-JP" sz="1050" dirty="0">
                <a:solidFill>
                  <a:schemeClr val="tx1"/>
                </a:solidFill>
              </a:rPr>
              <a:t>)</a:t>
            </a:r>
          </a:p>
          <a:p>
            <a:endParaRPr lang="en-US" altLang="ja-JP" sz="1050" dirty="0">
              <a:solidFill>
                <a:schemeClr val="tx1"/>
              </a:solidFill>
            </a:endParaRPr>
          </a:p>
          <a:p>
            <a:r>
              <a:rPr lang="ja-JP" altLang="en-US" sz="1050" dirty="0">
                <a:solidFill>
                  <a:schemeClr val="tx1"/>
                </a:solidFill>
              </a:rPr>
              <a:t>他界した父からの暴力などがあり男性が怖い。自分の気持ちを言葉に表すことが苦手。</a:t>
            </a:r>
            <a:endParaRPr lang="en-US" altLang="ja-JP" sz="1050" dirty="0">
              <a:solidFill>
                <a:schemeClr val="tx1"/>
              </a:solidFill>
            </a:endParaRPr>
          </a:p>
          <a:p>
            <a:r>
              <a:rPr lang="ja-JP" altLang="en-US" sz="1050" dirty="0">
                <a:solidFill>
                  <a:schemeClr val="tx1"/>
                </a:solidFill>
              </a:rPr>
              <a:t>就労継続支援Ｂ型事業所は休まず通所している</a:t>
            </a:r>
            <a:endParaRPr lang="en-US" altLang="ja-JP" sz="1050" dirty="0">
              <a:solidFill>
                <a:schemeClr val="tx1"/>
              </a:solidFill>
            </a:endParaRPr>
          </a:p>
        </p:txBody>
      </p:sp>
      <p:sp>
        <p:nvSpPr>
          <p:cNvPr id="26" name="正方形/長方形 25">
            <a:extLst>
              <a:ext uri="{FF2B5EF4-FFF2-40B4-BE49-F238E27FC236}">
                <a16:creationId xmlns:a16="http://schemas.microsoft.com/office/drawing/2014/main" id="{917C705C-B86D-41B7-8C76-CD095C7DFE48}"/>
              </a:ext>
            </a:extLst>
          </p:cNvPr>
          <p:cNvSpPr/>
          <p:nvPr/>
        </p:nvSpPr>
        <p:spPr>
          <a:xfrm>
            <a:off x="908727" y="5202195"/>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000" dirty="0">
                <a:solidFill>
                  <a:schemeClr val="tx1"/>
                </a:solidFill>
              </a:rPr>
              <a:t>２か月間</a:t>
            </a:r>
          </a:p>
        </p:txBody>
      </p:sp>
      <p:sp>
        <p:nvSpPr>
          <p:cNvPr id="27" name="正方形/長方形 26">
            <a:extLst>
              <a:ext uri="{FF2B5EF4-FFF2-40B4-BE49-F238E27FC236}">
                <a16:creationId xmlns:a16="http://schemas.microsoft.com/office/drawing/2014/main" id="{6BD7E803-C0F6-4E71-91A0-DA8AB9B14351}"/>
              </a:ext>
            </a:extLst>
          </p:cNvPr>
          <p:cNvSpPr/>
          <p:nvPr/>
        </p:nvSpPr>
        <p:spPr>
          <a:xfrm>
            <a:off x="3145903" y="5202195"/>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000" dirty="0">
                <a:solidFill>
                  <a:schemeClr val="tx1"/>
                </a:solidFill>
              </a:rPr>
              <a:t>３か月間</a:t>
            </a:r>
          </a:p>
        </p:txBody>
      </p:sp>
      <p:sp>
        <p:nvSpPr>
          <p:cNvPr id="28" name="正方形/長方形 27">
            <a:extLst>
              <a:ext uri="{FF2B5EF4-FFF2-40B4-BE49-F238E27FC236}">
                <a16:creationId xmlns:a16="http://schemas.microsoft.com/office/drawing/2014/main" id="{2F82A183-7B25-490D-9372-5F12E027FEC5}"/>
              </a:ext>
            </a:extLst>
          </p:cNvPr>
          <p:cNvSpPr/>
          <p:nvPr/>
        </p:nvSpPr>
        <p:spPr>
          <a:xfrm>
            <a:off x="4949771" y="5202195"/>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000" dirty="0">
                <a:solidFill>
                  <a:schemeClr val="tx1"/>
                </a:solidFill>
              </a:rPr>
              <a:t>２か月間</a:t>
            </a:r>
          </a:p>
        </p:txBody>
      </p:sp>
      <p:sp>
        <p:nvSpPr>
          <p:cNvPr id="29" name="正方形/長方形 28">
            <a:extLst>
              <a:ext uri="{FF2B5EF4-FFF2-40B4-BE49-F238E27FC236}">
                <a16:creationId xmlns:a16="http://schemas.microsoft.com/office/drawing/2014/main" id="{B9F17C6D-8867-4108-8B16-EC17773007C9}"/>
              </a:ext>
            </a:extLst>
          </p:cNvPr>
          <p:cNvSpPr/>
          <p:nvPr/>
        </p:nvSpPr>
        <p:spPr>
          <a:xfrm>
            <a:off x="6606983" y="5202195"/>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000" dirty="0">
                <a:solidFill>
                  <a:schemeClr val="tx1"/>
                </a:solidFill>
              </a:rPr>
              <a:t>３か月間</a:t>
            </a:r>
          </a:p>
        </p:txBody>
      </p:sp>
      <p:sp>
        <p:nvSpPr>
          <p:cNvPr id="30" name="正方形/長方形 29">
            <a:extLst>
              <a:ext uri="{FF2B5EF4-FFF2-40B4-BE49-F238E27FC236}">
                <a16:creationId xmlns:a16="http://schemas.microsoft.com/office/drawing/2014/main" id="{C96F3296-8A68-4DC4-99AF-7913F7A5B12E}"/>
              </a:ext>
            </a:extLst>
          </p:cNvPr>
          <p:cNvSpPr/>
          <p:nvPr/>
        </p:nvSpPr>
        <p:spPr>
          <a:xfrm>
            <a:off x="8462718" y="5202195"/>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000" dirty="0">
                <a:solidFill>
                  <a:schemeClr val="tx1"/>
                </a:solidFill>
              </a:rPr>
              <a:t>２か月間</a:t>
            </a:r>
          </a:p>
        </p:txBody>
      </p:sp>
      <p:sp>
        <p:nvSpPr>
          <p:cNvPr id="31" name="矢印: 右 30">
            <a:extLst>
              <a:ext uri="{FF2B5EF4-FFF2-40B4-BE49-F238E27FC236}">
                <a16:creationId xmlns:a16="http://schemas.microsoft.com/office/drawing/2014/main" id="{7CD9CDE0-72FD-406C-A1FA-A9124D71D275}"/>
              </a:ext>
            </a:extLst>
          </p:cNvPr>
          <p:cNvSpPr/>
          <p:nvPr/>
        </p:nvSpPr>
        <p:spPr>
          <a:xfrm>
            <a:off x="67611" y="2207695"/>
            <a:ext cx="8965086" cy="360000"/>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t>就労継続支援</a:t>
            </a:r>
            <a:r>
              <a:rPr lang="en-US" altLang="ja-JP" sz="1350" dirty="0"/>
              <a:t>B</a:t>
            </a:r>
            <a:r>
              <a:rPr lang="ja-JP" altLang="en-US" sz="1350" dirty="0"/>
              <a:t>型</a:t>
            </a:r>
          </a:p>
        </p:txBody>
      </p:sp>
      <p:sp>
        <p:nvSpPr>
          <p:cNvPr id="20" name="矢印: 右 19">
            <a:extLst>
              <a:ext uri="{FF2B5EF4-FFF2-40B4-BE49-F238E27FC236}">
                <a16:creationId xmlns:a16="http://schemas.microsoft.com/office/drawing/2014/main" id="{B4DDFC49-3E75-4627-9765-413A40AB72E8}"/>
              </a:ext>
            </a:extLst>
          </p:cNvPr>
          <p:cNvSpPr/>
          <p:nvPr/>
        </p:nvSpPr>
        <p:spPr>
          <a:xfrm>
            <a:off x="100380" y="6505752"/>
            <a:ext cx="8965086" cy="360000"/>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親類宅への定期的な訪問</a:t>
            </a:r>
          </a:p>
        </p:txBody>
      </p:sp>
      <p:sp>
        <p:nvSpPr>
          <p:cNvPr id="21" name="タイトル 1">
            <a:extLst>
              <a:ext uri="{FF2B5EF4-FFF2-40B4-BE49-F238E27FC236}">
                <a16:creationId xmlns:a16="http://schemas.microsoft.com/office/drawing/2014/main" id="{B3C8B416-66DE-418F-9BEB-8B6940A87936}"/>
              </a:ext>
            </a:extLst>
          </p:cNvPr>
          <p:cNvSpPr txBox="1">
            <a:spLocks/>
          </p:cNvSpPr>
          <p:nvPr/>
        </p:nvSpPr>
        <p:spPr>
          <a:xfrm>
            <a:off x="628650" y="53669"/>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000" dirty="0">
                <a:latin typeface="Meiryo UI" panose="020B0604030504040204" pitchFamily="50" charset="-128"/>
                <a:ea typeface="Meiryo UI" panose="020B0604030504040204" pitchFamily="50" charset="-128"/>
              </a:rPr>
              <a:t>３）知的障害がある方の支援事例</a:t>
            </a:r>
            <a:endParaRPr lang="zh-TW" altLang="en-US" sz="2000" dirty="0">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20178296-6F39-4C7B-B9E6-1BF5B0BB0049}"/>
              </a:ext>
            </a:extLst>
          </p:cNvPr>
          <p:cNvSpPr/>
          <p:nvPr/>
        </p:nvSpPr>
        <p:spPr>
          <a:xfrm>
            <a:off x="67610" y="2804886"/>
            <a:ext cx="1439071" cy="26416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latin typeface="游ゴシック 本文"/>
              </a:rPr>
              <a:t>ご本人・家族の様子</a:t>
            </a:r>
          </a:p>
        </p:txBody>
      </p:sp>
      <p:sp>
        <p:nvSpPr>
          <p:cNvPr id="22" name="正方形/長方形 21">
            <a:extLst>
              <a:ext uri="{FF2B5EF4-FFF2-40B4-BE49-F238E27FC236}">
                <a16:creationId xmlns:a16="http://schemas.microsoft.com/office/drawing/2014/main" id="{33D27DA4-5369-4458-860D-61B025D0E66E}"/>
              </a:ext>
            </a:extLst>
          </p:cNvPr>
          <p:cNvSpPr/>
          <p:nvPr/>
        </p:nvSpPr>
        <p:spPr>
          <a:xfrm>
            <a:off x="78534" y="5114555"/>
            <a:ext cx="681282" cy="26416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000" b="1" dirty="0">
                <a:latin typeface="游ゴシック 本文"/>
              </a:rPr>
              <a:t>支援内容</a:t>
            </a:r>
          </a:p>
        </p:txBody>
      </p:sp>
      <p:sp>
        <p:nvSpPr>
          <p:cNvPr id="33" name="スライド番号プレースホルダー 3">
            <a:extLst>
              <a:ext uri="{FF2B5EF4-FFF2-40B4-BE49-F238E27FC236}">
                <a16:creationId xmlns:a16="http://schemas.microsoft.com/office/drawing/2014/main" id="{7EE2ABB8-17B7-4A11-A106-37806B6D7C0E}"/>
              </a:ext>
            </a:extLst>
          </p:cNvPr>
          <p:cNvSpPr>
            <a:spLocks noGrp="1"/>
          </p:cNvSpPr>
          <p:nvPr>
            <p:ph type="sldNum" sz="quarter" idx="12"/>
          </p:nvPr>
        </p:nvSpPr>
        <p:spPr>
          <a:xfrm>
            <a:off x="6457950" y="6501497"/>
            <a:ext cx="2057400" cy="365125"/>
          </a:xfrm>
        </p:spPr>
        <p:txBody>
          <a:bodyPr/>
          <a:lstStyle/>
          <a:p>
            <a:fld id="{5FDA2957-D8DF-433F-96C1-785BB98D1D08}" type="slidenum">
              <a:rPr kumimoji="1" lang="ja-JP" altLang="en-US" smtClean="0"/>
              <a:t>83</a:t>
            </a:fld>
            <a:endParaRPr kumimoji="1" lang="ja-JP" altLang="en-US" dirty="0"/>
          </a:p>
        </p:txBody>
      </p:sp>
      <p:pic>
        <p:nvPicPr>
          <p:cNvPr id="7" name="図 6" descr="時計 が含まれている画像&#10;&#10;自動的に生成された説明">
            <a:extLst>
              <a:ext uri="{FF2B5EF4-FFF2-40B4-BE49-F238E27FC236}">
                <a16:creationId xmlns:a16="http://schemas.microsoft.com/office/drawing/2014/main" id="{355F8A65-2575-47CF-8AC7-33E5C71A131D}"/>
              </a:ext>
            </a:extLst>
          </p:cNvPr>
          <p:cNvPicPr>
            <a:picLocks noChangeAspect="1"/>
          </p:cNvPicPr>
          <p:nvPr/>
        </p:nvPicPr>
        <p:blipFill>
          <a:blip r:embed="rId3"/>
          <a:stretch>
            <a:fillRect/>
          </a:stretch>
        </p:blipFill>
        <p:spPr>
          <a:xfrm>
            <a:off x="476661" y="668829"/>
            <a:ext cx="397650" cy="789538"/>
          </a:xfrm>
          <a:prstGeom prst="rect">
            <a:avLst/>
          </a:prstGeom>
        </p:spPr>
      </p:pic>
      <p:sp>
        <p:nvSpPr>
          <p:cNvPr id="32" name="テキスト ボックス 31">
            <a:extLst>
              <a:ext uri="{FF2B5EF4-FFF2-40B4-BE49-F238E27FC236}">
                <a16:creationId xmlns:a16="http://schemas.microsoft.com/office/drawing/2014/main" id="{8358C60E-8D2C-4D6C-9A3C-62D37C7C3E0D}"/>
              </a:ext>
            </a:extLst>
          </p:cNvPr>
          <p:cNvSpPr txBox="1"/>
          <p:nvPr/>
        </p:nvSpPr>
        <p:spPr>
          <a:xfrm>
            <a:off x="7569312" y="110603"/>
            <a:ext cx="1496154" cy="461665"/>
          </a:xfrm>
          <a:prstGeom prst="rect">
            <a:avLst/>
          </a:prstGeom>
          <a:solidFill>
            <a:schemeClr val="bg1">
              <a:lumMod val="85000"/>
            </a:schemeClr>
          </a:solidFill>
        </p:spPr>
        <p:txBody>
          <a:bodyPr wrap="square" rtlCol="0" anchor="ctr">
            <a:spAutoFit/>
          </a:bodyPr>
          <a:lstStyle/>
          <a:p>
            <a:pPr algn="ctr"/>
            <a:r>
              <a:rPr kumimoji="1" lang="ja-JP" altLang="en-US" sz="1200" dirty="0">
                <a:latin typeface="メイリオ" panose="020B0604030504040204" pitchFamily="50" charset="-128"/>
                <a:ea typeface="メイリオ" panose="020B0604030504040204" pitchFamily="50" charset="-128"/>
              </a:rPr>
              <a:t>事例サンプル</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solidFill>
                  <a:srgbClr val="FF0000"/>
                </a:solidFill>
                <a:latin typeface="メイリオ" panose="020B0604030504040204" pitchFamily="50" charset="-128"/>
                <a:ea typeface="メイリオ" panose="020B0604030504040204" pitchFamily="50" charset="-128"/>
              </a:rPr>
              <a:t>（差替可）</a:t>
            </a:r>
            <a:endParaRPr kumimoji="1" lang="en-US" altLang="ja-JP" sz="120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68389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84</a:t>
            </a:fld>
            <a:endParaRPr kumimoji="1" lang="ja-JP" altLang="en-US"/>
          </a:p>
        </p:txBody>
      </p:sp>
      <p:sp>
        <p:nvSpPr>
          <p:cNvPr id="11" name="タイトル 1">
            <a:extLst>
              <a:ext uri="{FF2B5EF4-FFF2-40B4-BE49-F238E27FC236}">
                <a16:creationId xmlns:a16="http://schemas.microsoft.com/office/drawing/2014/main" id="{782EF57F-FD7C-4271-8AA1-57A7939A9F4C}"/>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（参考）関連する研修、書籍のご紹介</a:t>
            </a:r>
            <a:endParaRPr lang="zh-TW" altLang="en-US" sz="2400" dirty="0">
              <a:latin typeface="Meiryo UI" panose="020B0604030504040204" pitchFamily="50" charset="-128"/>
              <a:ea typeface="Meiryo UI" panose="020B0604030504040204" pitchFamily="50" charset="-128"/>
            </a:endParaRPr>
          </a:p>
        </p:txBody>
      </p:sp>
      <p:sp>
        <p:nvSpPr>
          <p:cNvPr id="7" name="コンテンツ プレースホルダー 2">
            <a:extLst>
              <a:ext uri="{FF2B5EF4-FFF2-40B4-BE49-F238E27FC236}">
                <a16:creationId xmlns:a16="http://schemas.microsoft.com/office/drawing/2014/main" id="{678CDBDD-F61A-45F0-B662-013AF8223551}"/>
              </a:ext>
            </a:extLst>
          </p:cNvPr>
          <p:cNvSpPr txBox="1">
            <a:spLocks/>
          </p:cNvSpPr>
          <p:nvPr/>
        </p:nvSpPr>
        <p:spPr>
          <a:xfrm>
            <a:off x="499730" y="1281289"/>
            <a:ext cx="8168020" cy="4890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知的障害や知的障害がある方の地域生活の支援についてより詳しく学びたい方は、以下の書籍等を参考にしてください。</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書籍等</a:t>
            </a:r>
            <a:endParaRPr lang="en-US" altLang="ja-JP" sz="1400" b="1" dirty="0">
              <a:latin typeface="Meiryo UI" panose="020B0604030504040204" pitchFamily="50" charset="-128"/>
              <a:ea typeface="Meiryo UI" panose="020B0604030504040204" pitchFamily="50" charset="-128"/>
            </a:endParaRPr>
          </a:p>
          <a:p>
            <a:pPr marL="327025" indent="0">
              <a:buNone/>
            </a:pPr>
            <a:r>
              <a:rPr lang="ja-JP" altLang="en-US" sz="1400" dirty="0">
                <a:latin typeface="Meiryo UI" panose="020B0604030504040204" pitchFamily="50" charset="-128"/>
                <a:ea typeface="Meiryo UI" panose="020B0604030504040204" pitchFamily="50" charset="-128"/>
              </a:rPr>
              <a:t>（１）ひとりだち </a:t>
            </a:r>
            <a:r>
              <a:rPr lang="en-US" altLang="ja-JP" sz="1400" dirty="0">
                <a:latin typeface="Meiryo UI" panose="020B0604030504040204" pitchFamily="50" charset="-128"/>
                <a:ea typeface="Meiryo UI" panose="020B0604030504040204" pitchFamily="50" charset="-128"/>
              </a:rPr>
              <a:t>2021</a:t>
            </a:r>
            <a:r>
              <a:rPr lang="ja-JP" altLang="en-US" sz="1400" dirty="0">
                <a:latin typeface="Meiryo UI" panose="020B0604030504040204" pitchFamily="50" charset="-128"/>
                <a:ea typeface="Meiryo UI" panose="020B0604030504040204" pitchFamily="50" charset="-128"/>
              </a:rPr>
              <a:t>年改訂版</a:t>
            </a:r>
            <a:endParaRPr lang="en-US" altLang="ja-JP" sz="1400" dirty="0">
              <a:latin typeface="Meiryo UI" panose="020B0604030504040204" pitchFamily="50" charset="-128"/>
              <a:ea typeface="Meiryo UI" panose="020B0604030504040204" pitchFamily="50" charset="-128"/>
            </a:endParaRPr>
          </a:p>
          <a:p>
            <a:pPr marL="327025" indent="0">
              <a:buNone/>
            </a:pPr>
            <a:r>
              <a:rPr lang="ja-JP" altLang="en-US" sz="1400" dirty="0">
                <a:latin typeface="Meiryo UI" panose="020B0604030504040204" pitchFamily="50" charset="-128"/>
                <a:ea typeface="Meiryo UI" panose="020B0604030504040204" pitchFamily="50" charset="-128"/>
              </a:rPr>
              <a:t>　　　　一般社団法人スローコミュニケーション著／一般社団法人 全国手をつなぐ育成会連合会／</a:t>
            </a:r>
            <a:r>
              <a:rPr lang="en-US" altLang="ja-JP" sz="1400" dirty="0">
                <a:latin typeface="Meiryo UI" panose="020B0604030504040204" pitchFamily="50" charset="-128"/>
                <a:ea typeface="Meiryo UI" panose="020B0604030504040204" pitchFamily="50" charset="-128"/>
              </a:rPr>
              <a:t>2021</a:t>
            </a:r>
            <a:r>
              <a:rPr lang="ja-JP" altLang="en-US" sz="1400" dirty="0">
                <a:latin typeface="Meiryo UI" panose="020B0604030504040204" pitchFamily="50" charset="-128"/>
                <a:ea typeface="Meiryo UI" panose="020B0604030504040204" pitchFamily="50" charset="-128"/>
              </a:rPr>
              <a:t>年</a:t>
            </a:r>
          </a:p>
          <a:p>
            <a:pPr marL="327025" indent="0">
              <a:buNone/>
            </a:pPr>
            <a:r>
              <a:rPr lang="ja-JP" altLang="en-US" sz="1400" dirty="0">
                <a:latin typeface="Meiryo UI" panose="020B0604030504040204" pitchFamily="50" charset="-128"/>
                <a:ea typeface="Meiryo UI" panose="020B0604030504040204" pitchFamily="50" charset="-128"/>
              </a:rPr>
              <a:t>（２）自立生活ハンドブック</a:t>
            </a:r>
            <a:r>
              <a:rPr lang="en-US" altLang="ja-JP" sz="1400" dirty="0">
                <a:latin typeface="Meiryo UI" panose="020B0604030504040204" pitchFamily="50" charset="-128"/>
                <a:ea typeface="Meiryo UI" panose="020B0604030504040204" pitchFamily="50" charset="-128"/>
              </a:rPr>
              <a:t>11</a:t>
            </a:r>
            <a:r>
              <a:rPr lang="ja-JP" altLang="en-US" sz="1400" dirty="0">
                <a:latin typeface="Meiryo UI" panose="020B0604030504040204" pitchFamily="50" charset="-128"/>
                <a:ea typeface="Meiryo UI" panose="020B0604030504040204" pitchFamily="50" charset="-128"/>
              </a:rPr>
              <a:t>　ひとりだち</a:t>
            </a:r>
            <a:endParaRPr lang="en-US" altLang="ja-JP" sz="1400" dirty="0">
              <a:latin typeface="Meiryo UI" panose="020B0604030504040204" pitchFamily="50" charset="-128"/>
              <a:ea typeface="Meiryo UI" panose="020B0604030504040204" pitchFamily="50" charset="-128"/>
            </a:endParaRPr>
          </a:p>
          <a:p>
            <a:pPr marL="327025" indent="0">
              <a:buNone/>
            </a:pPr>
            <a:r>
              <a:rPr lang="ja-JP" altLang="en-US" sz="1400" dirty="0">
                <a:latin typeface="Meiryo UI" panose="020B0604030504040204" pitchFamily="50" charset="-128"/>
                <a:ea typeface="Meiryo UI" panose="020B0604030504040204" pitchFamily="50" charset="-128"/>
              </a:rPr>
              <a:t>　　　　一般社団法人 全国手をつなぐ育成会連合会／</a:t>
            </a:r>
            <a:r>
              <a:rPr lang="en-US" altLang="ja-JP" sz="1400" dirty="0">
                <a:latin typeface="Meiryo UI" panose="020B0604030504040204" pitchFamily="50" charset="-128"/>
                <a:ea typeface="Meiryo UI" panose="020B0604030504040204" pitchFamily="50" charset="-128"/>
              </a:rPr>
              <a:t>2001</a:t>
            </a:r>
            <a:r>
              <a:rPr lang="ja-JP" altLang="en-US" sz="1400" dirty="0">
                <a:latin typeface="Meiryo UI" panose="020B0604030504040204" pitchFamily="50" charset="-128"/>
                <a:ea typeface="Meiryo UI" panose="020B0604030504040204" pitchFamily="50" charset="-128"/>
              </a:rPr>
              <a:t>年</a:t>
            </a:r>
            <a:endParaRPr lang="en-US" altLang="ja-JP" sz="1400" dirty="0">
              <a:latin typeface="Meiryo UI" panose="020B0604030504040204" pitchFamily="50" charset="-128"/>
              <a:ea typeface="Meiryo UI" panose="020B0604030504040204" pitchFamily="50" charset="-128"/>
            </a:endParaRPr>
          </a:p>
          <a:p>
            <a:pPr marL="327025" indent="0">
              <a:buNone/>
            </a:pPr>
            <a:r>
              <a:rPr lang="ja-JP" altLang="en-US" sz="1400" dirty="0">
                <a:latin typeface="Meiryo UI" panose="020B0604030504040204" pitchFamily="50" charset="-128"/>
                <a:ea typeface="Meiryo UI" panose="020B0604030504040204" pitchFamily="50" charset="-128"/>
              </a:rPr>
              <a:t>（３）ＤＶＤ わたしの暮らし</a:t>
            </a:r>
            <a:endParaRPr lang="en-US" altLang="ja-JP" sz="1400" dirty="0">
              <a:latin typeface="Meiryo UI" panose="020B0604030504040204" pitchFamily="50" charset="-128"/>
              <a:ea typeface="Meiryo UI" panose="020B0604030504040204" pitchFamily="50" charset="-128"/>
            </a:endParaRPr>
          </a:p>
          <a:p>
            <a:pPr marL="327025" indent="0">
              <a:buNone/>
            </a:pPr>
            <a:r>
              <a:rPr lang="ja-JP" altLang="en-US" sz="1400" dirty="0">
                <a:latin typeface="Meiryo UI" panose="020B0604030504040204" pitchFamily="50" charset="-128"/>
                <a:ea typeface="Meiryo UI" panose="020B0604030504040204" pitchFamily="50" charset="-128"/>
              </a:rPr>
              <a:t>　　　　一般社団法人 全国手をつなぐ育成会連合会／</a:t>
            </a:r>
            <a:r>
              <a:rPr lang="en-US" altLang="ja-JP" sz="1400" dirty="0">
                <a:latin typeface="Meiryo UI" panose="020B0604030504040204" pitchFamily="50" charset="-128"/>
                <a:ea typeface="Meiryo UI" panose="020B0604030504040204" pitchFamily="50" charset="-128"/>
              </a:rPr>
              <a:t>2010</a:t>
            </a:r>
            <a:r>
              <a:rPr lang="ja-JP" altLang="en-US" sz="1400" dirty="0">
                <a:latin typeface="Meiryo UI" panose="020B0604030504040204" pitchFamily="50" charset="-128"/>
                <a:ea typeface="Meiryo UI" panose="020B0604030504040204" pitchFamily="50" charset="-128"/>
              </a:rPr>
              <a:t>年　</a:t>
            </a:r>
            <a:endParaRPr lang="en-US" altLang="ja-JP" sz="1400" dirty="0">
              <a:latin typeface="Meiryo UI" panose="020B0604030504040204" pitchFamily="50" charset="-128"/>
              <a:ea typeface="Meiryo UI" panose="020B0604030504040204" pitchFamily="50" charset="-128"/>
            </a:endParaRPr>
          </a:p>
          <a:p>
            <a:pPr marL="327025" indent="0">
              <a:buNone/>
            </a:pPr>
            <a:r>
              <a:rPr lang="ja-JP" altLang="en-US" sz="1400" dirty="0">
                <a:latin typeface="Meiryo UI" panose="020B0604030504040204" pitchFamily="50" charset="-128"/>
                <a:ea typeface="Meiryo UI" panose="020B0604030504040204" pitchFamily="50" charset="-128"/>
              </a:rPr>
              <a:t>（４）あたらしいほうりつの本</a:t>
            </a:r>
            <a:r>
              <a:rPr lang="en-US" altLang="ja-JP" sz="1400" dirty="0">
                <a:latin typeface="Meiryo UI" panose="020B0604030504040204" pitchFamily="50" charset="-128"/>
                <a:ea typeface="Meiryo UI" panose="020B0604030504040204" pitchFamily="50" charset="-128"/>
              </a:rPr>
              <a:t>2018</a:t>
            </a:r>
            <a:r>
              <a:rPr lang="ja-JP" altLang="en-US" sz="1400" dirty="0">
                <a:latin typeface="Meiryo UI" panose="020B0604030504040204" pitchFamily="50" charset="-128"/>
                <a:ea typeface="Meiryo UI" panose="020B0604030504040204" pitchFamily="50" charset="-128"/>
              </a:rPr>
              <a:t>年改訂版</a:t>
            </a:r>
            <a:endParaRPr lang="en-US" altLang="ja-JP" sz="1400" dirty="0">
              <a:latin typeface="Meiryo UI" panose="020B0604030504040204" pitchFamily="50" charset="-128"/>
              <a:ea typeface="Meiryo UI" panose="020B0604030504040204" pitchFamily="50" charset="-128"/>
            </a:endParaRPr>
          </a:p>
          <a:p>
            <a:pPr marL="327025" indent="0">
              <a:buNone/>
            </a:pPr>
            <a:r>
              <a:rPr lang="ja-JP" altLang="en-US" sz="1400" dirty="0">
                <a:latin typeface="Meiryo UI" panose="020B0604030504040204" pitchFamily="50" charset="-128"/>
                <a:ea typeface="Meiryo UI" panose="020B0604030504040204" pitchFamily="50" charset="-128"/>
              </a:rPr>
              <a:t>　　　一般社団法人 全国手をつなぐ育成会連合会／</a:t>
            </a:r>
            <a:r>
              <a:rPr lang="en-US" altLang="ja-JP" sz="1400" dirty="0">
                <a:latin typeface="Meiryo UI" panose="020B0604030504040204" pitchFamily="50" charset="-128"/>
                <a:ea typeface="Meiryo UI" panose="020B0604030504040204" pitchFamily="50" charset="-128"/>
              </a:rPr>
              <a:t>2018</a:t>
            </a:r>
            <a:r>
              <a:rPr lang="ja-JP" altLang="en-US" sz="1400" dirty="0">
                <a:latin typeface="Meiryo UI" panose="020B0604030504040204" pitchFamily="50" charset="-128"/>
                <a:ea typeface="Meiryo UI" panose="020B0604030504040204" pitchFamily="50" charset="-128"/>
              </a:rPr>
              <a:t>年</a:t>
            </a:r>
            <a:endParaRPr lang="en-US" altLang="ja-JP" sz="1400" dirty="0">
              <a:latin typeface="Meiryo UI" panose="020B0604030504040204" pitchFamily="50" charset="-128"/>
              <a:ea typeface="Meiryo UI" panose="020B0604030504040204" pitchFamily="50" charset="-128"/>
            </a:endParaRPr>
          </a:p>
          <a:p>
            <a:pPr marL="327025" indent="0">
              <a:buNone/>
            </a:pPr>
            <a:r>
              <a:rPr lang="ja-JP" altLang="en-US" sz="1400" dirty="0">
                <a:latin typeface="Meiryo UI" panose="020B0604030504040204" pitchFamily="50" charset="-128"/>
                <a:ea typeface="Meiryo UI" panose="020B0604030504040204" pitchFamily="50" charset="-128"/>
              </a:rPr>
              <a:t>（５）あたらしいほうりつの本</a:t>
            </a:r>
            <a:r>
              <a:rPr lang="en-US" altLang="ja-JP" sz="1400" dirty="0">
                <a:latin typeface="Meiryo UI" panose="020B0604030504040204" pitchFamily="50" charset="-128"/>
                <a:ea typeface="Meiryo UI" panose="020B0604030504040204" pitchFamily="50" charset="-128"/>
              </a:rPr>
              <a:t>2014</a:t>
            </a:r>
            <a:r>
              <a:rPr lang="ja-JP" altLang="en-US" sz="1400" dirty="0">
                <a:latin typeface="Meiryo UI" panose="020B0604030504040204" pitchFamily="50" charset="-128"/>
                <a:ea typeface="Meiryo UI" panose="020B0604030504040204" pitchFamily="50" charset="-128"/>
              </a:rPr>
              <a:t>年改訂版</a:t>
            </a:r>
            <a:endParaRPr lang="en-US" altLang="ja-JP" sz="1400" dirty="0">
              <a:latin typeface="Meiryo UI" panose="020B0604030504040204" pitchFamily="50" charset="-128"/>
              <a:ea typeface="Meiryo UI" panose="020B0604030504040204" pitchFamily="50" charset="-128"/>
            </a:endParaRPr>
          </a:p>
          <a:p>
            <a:pPr marL="327025" indent="0">
              <a:buNone/>
            </a:pPr>
            <a:r>
              <a:rPr lang="ja-JP" altLang="en-US" sz="1400" dirty="0">
                <a:latin typeface="Meiryo UI" panose="020B0604030504040204" pitchFamily="50" charset="-128"/>
                <a:ea typeface="Meiryo UI" panose="020B0604030504040204" pitchFamily="50" charset="-128"/>
              </a:rPr>
              <a:t>　　　一般社団法人 全国手をつなぐ育成会連合会／</a:t>
            </a:r>
            <a:r>
              <a:rPr lang="en-US" altLang="ja-JP" sz="1400" dirty="0">
                <a:latin typeface="Meiryo UI" panose="020B0604030504040204" pitchFamily="50" charset="-128"/>
                <a:ea typeface="Meiryo UI" panose="020B0604030504040204" pitchFamily="50" charset="-128"/>
              </a:rPr>
              <a:t>2014</a:t>
            </a:r>
            <a:r>
              <a:rPr lang="ja-JP" altLang="en-US" sz="1400" dirty="0">
                <a:latin typeface="Meiryo UI" panose="020B0604030504040204" pitchFamily="50" charset="-128"/>
                <a:ea typeface="Meiryo UI" panose="020B0604030504040204" pitchFamily="50" charset="-128"/>
              </a:rPr>
              <a:t>年</a:t>
            </a:r>
            <a:endParaRPr lang="en-US" altLang="ja-JP" sz="1400" dirty="0">
              <a:latin typeface="Meiryo UI" panose="020B0604030504040204" pitchFamily="50" charset="-128"/>
              <a:ea typeface="Meiryo UI" panose="020B0604030504040204" pitchFamily="50" charset="-128"/>
            </a:endParaRPr>
          </a:p>
          <a:p>
            <a:pPr marL="327025" indent="0">
              <a:buNone/>
            </a:pPr>
            <a:r>
              <a:rPr lang="ja-JP" altLang="en-US" sz="1400" dirty="0">
                <a:latin typeface="Meiryo UI" panose="020B0604030504040204" pitchFamily="50" charset="-128"/>
                <a:ea typeface="Meiryo UI" panose="020B0604030504040204" pitchFamily="50" charset="-128"/>
              </a:rPr>
              <a:t>（６）知的障害のことがよくわかる本</a:t>
            </a:r>
            <a:endParaRPr lang="en-US" altLang="ja-JP" sz="1400" dirty="0">
              <a:latin typeface="Meiryo UI" panose="020B0604030504040204" pitchFamily="50" charset="-128"/>
              <a:ea typeface="Meiryo UI" panose="020B0604030504040204" pitchFamily="50" charset="-128"/>
            </a:endParaRPr>
          </a:p>
          <a:p>
            <a:pPr marL="327025" indent="0">
              <a:buNone/>
            </a:pPr>
            <a:r>
              <a:rPr lang="ja-JP" altLang="en-US" sz="1400" dirty="0">
                <a:latin typeface="Meiryo UI" panose="020B0604030504040204" pitchFamily="50" charset="-128"/>
                <a:ea typeface="Meiryo UI" panose="020B0604030504040204" pitchFamily="50" charset="-128"/>
              </a:rPr>
              <a:t>　　　　有馬正高 監修／健康ライブラリーイラスト版／</a:t>
            </a:r>
            <a:r>
              <a:rPr lang="en-US" altLang="ja-JP" sz="1400" dirty="0">
                <a:latin typeface="Meiryo UI" panose="020B0604030504040204" pitchFamily="50" charset="-128"/>
                <a:ea typeface="Meiryo UI" panose="020B0604030504040204" pitchFamily="50" charset="-128"/>
              </a:rPr>
              <a:t>2007</a:t>
            </a:r>
            <a:r>
              <a:rPr lang="ja-JP" altLang="en-US" sz="1400" dirty="0">
                <a:latin typeface="Meiryo UI" panose="020B0604030504040204" pitchFamily="50" charset="-128"/>
                <a:ea typeface="Meiryo UI" panose="020B0604030504040204" pitchFamily="50" charset="-128"/>
              </a:rPr>
              <a:t>年</a:t>
            </a:r>
            <a:endParaRPr lang="en-US" altLang="ja-JP" sz="1400" dirty="0">
              <a:latin typeface="Meiryo UI" panose="020B0604030504040204" pitchFamily="50" charset="-128"/>
              <a:ea typeface="Meiryo UI" panose="020B0604030504040204" pitchFamily="50" charset="-128"/>
            </a:endParaRPr>
          </a:p>
          <a:p>
            <a:pPr marL="327025" indent="0">
              <a:buNone/>
            </a:pPr>
            <a:endParaRPr lang="ja-JP" altLang="en-US" sz="1400" dirty="0">
              <a:solidFill>
                <a:srgbClr val="0070C0"/>
              </a:solidFill>
              <a:latin typeface="Meiryo UI" panose="020B0604030504040204" pitchFamily="50" charset="-128"/>
              <a:ea typeface="Meiryo UI" panose="020B0604030504040204" pitchFamily="50" charset="-128"/>
            </a:endParaRPr>
          </a:p>
          <a:p>
            <a:pPr marL="546100" indent="-219075">
              <a:buFont typeface="Wingdings" pitchFamily="2" charset="2"/>
              <a:buChar char="Ø"/>
            </a:pPr>
            <a:endParaRPr lang="ja-JP" altLang="en-US" sz="1400" dirty="0">
              <a:latin typeface="Meiryo UI" panose="020B0604030504040204" pitchFamily="50" charset="-128"/>
              <a:ea typeface="Meiryo UI" panose="020B0604030504040204" pitchFamily="50" charset="-128"/>
            </a:endParaRPr>
          </a:p>
          <a:p>
            <a:pPr marL="546100" indent="-219075">
              <a:buFont typeface="Wingdings" pitchFamily="2" charset="2"/>
              <a:buChar char="Ø"/>
            </a:pPr>
            <a:endParaRPr lang="ja-JP" altLang="en-US" sz="1400" dirty="0">
              <a:latin typeface="Meiryo UI" panose="020B0604030504040204" pitchFamily="50" charset="-128"/>
              <a:ea typeface="Meiryo UI" panose="020B0604030504040204" pitchFamily="50" charset="-128"/>
            </a:endParaRPr>
          </a:p>
          <a:p>
            <a:pPr marL="546100" indent="-219075">
              <a:buFont typeface="Wingdings" pitchFamily="2" charset="2"/>
              <a:buChar char="Ø"/>
            </a:pP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startAt="3"/>
            </a:pP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527841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E51614C-C79F-4C7B-9B78-C9C8C0B0BECD}"/>
              </a:ext>
            </a:extLst>
          </p:cNvPr>
          <p:cNvSpPr/>
          <p:nvPr/>
        </p:nvSpPr>
        <p:spPr>
          <a:xfrm>
            <a:off x="551006" y="706228"/>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午前の部：自立生活援助による障害者の地域生活支援</a:t>
            </a:r>
            <a:endParaRPr lang="ja-JP" altLang="en-US" sz="2400" dirty="0"/>
          </a:p>
        </p:txBody>
      </p:sp>
      <p:sp>
        <p:nvSpPr>
          <p:cNvPr id="8" name="テキスト ボックス 7">
            <a:extLst>
              <a:ext uri="{FF2B5EF4-FFF2-40B4-BE49-F238E27FC236}">
                <a16:creationId xmlns:a16="http://schemas.microsoft.com/office/drawing/2014/main" id="{EE21CF1F-42C5-4E65-9CEE-86C84EB3FEE2}"/>
              </a:ext>
            </a:extLst>
          </p:cNvPr>
          <p:cNvSpPr txBox="1"/>
          <p:nvPr/>
        </p:nvSpPr>
        <p:spPr>
          <a:xfrm>
            <a:off x="482600" y="1265072"/>
            <a:ext cx="6756400" cy="3644203"/>
          </a:xfrm>
          <a:prstGeom prst="rect">
            <a:avLst/>
          </a:prstGeom>
          <a:noFill/>
        </p:spPr>
        <p:txBody>
          <a:bodyPr wrap="square" rtlCol="0">
            <a:spAutoFit/>
          </a:bodyPr>
          <a:lstStyle/>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１．自立生活援助の概要</a:t>
            </a:r>
            <a:br>
              <a:rPr lang="en-US" altLang="ja-JP" sz="2000" b="1" dirty="0">
                <a:highlight>
                  <a:srgbClr val="C0C0C0"/>
                </a:highlight>
                <a:latin typeface="Meiryo UI" panose="020B0604030504040204" pitchFamily="50" charset="-128"/>
                <a:ea typeface="Meiryo UI" panose="020B0604030504040204" pitchFamily="50" charset="-128"/>
              </a:rPr>
            </a:br>
            <a:r>
              <a:rPr lang="ja-JP" altLang="en-US" sz="2000" dirty="0">
                <a:latin typeface="Meiryo UI" panose="020B0604030504040204" pitchFamily="50" charset="-128"/>
                <a:ea typeface="Meiryo UI" panose="020B0604030504040204" pitchFamily="50" charset="-128"/>
              </a:rPr>
              <a:t>２．支援の全体像と事業実施の流れ</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zh-TW" altLang="en-US" sz="2000" b="1" dirty="0">
                <a:latin typeface="Meiryo UI" panose="020B0604030504040204" pitchFamily="50" charset="-128"/>
                <a:ea typeface="Meiryo UI" panose="020B0604030504040204" pitchFamily="50" charset="-128"/>
              </a:rPr>
              <a:t>３．</a:t>
            </a:r>
            <a:r>
              <a:rPr lang="ja-JP" altLang="en-US" sz="2000" b="1" dirty="0">
                <a:latin typeface="Meiryo UI" panose="020B0604030504040204" pitchFamily="50" charset="-128"/>
                <a:ea typeface="Meiryo UI" panose="020B0604030504040204" pitchFamily="50" charset="-128"/>
              </a:rPr>
              <a:t>支援のポイント</a:t>
            </a:r>
            <a:endParaRPr lang="en-US" altLang="ja-JP" sz="2000" b="1"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a:latin typeface="Meiryo UI" panose="020B0604030504040204" pitchFamily="50" charset="-128"/>
                <a:ea typeface="Meiryo UI" panose="020B0604030504040204" pitchFamily="50" charset="-128"/>
              </a:rPr>
              <a:t>（１</a:t>
            </a:r>
            <a:r>
              <a:rPr lang="ja-JP" altLang="en-US" sz="2000" dirty="0">
                <a:latin typeface="Meiryo UI" panose="020B0604030504040204" pitchFamily="50" charset="-128"/>
                <a:ea typeface="Meiryo UI" panose="020B0604030504040204" pitchFamily="50" charset="-128"/>
              </a:rPr>
              <a:t>）精神障害がある方の支援</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a:latin typeface="Meiryo UI" panose="020B0604030504040204" pitchFamily="50" charset="-128"/>
                <a:ea typeface="Meiryo UI" panose="020B0604030504040204" pitchFamily="50" charset="-128"/>
              </a:rPr>
              <a:t>（２</a:t>
            </a:r>
            <a:r>
              <a:rPr lang="ja-JP" altLang="en-US" sz="2000" dirty="0">
                <a:latin typeface="Meiryo UI" panose="020B0604030504040204" pitchFamily="50" charset="-128"/>
                <a:ea typeface="Meiryo UI" panose="020B0604030504040204" pitchFamily="50" charset="-128"/>
              </a:rPr>
              <a:t>）知的障害がある方の支援</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b="1">
                <a:highlight>
                  <a:srgbClr val="FFFF00"/>
                </a:highlight>
                <a:latin typeface="Meiryo UI" panose="020B0604030504040204" pitchFamily="50" charset="-128"/>
                <a:ea typeface="Meiryo UI" panose="020B0604030504040204" pitchFamily="50" charset="-128"/>
              </a:rPr>
              <a:t>（３</a:t>
            </a:r>
            <a:r>
              <a:rPr lang="ja-JP" altLang="en-US" sz="2000" b="1" dirty="0">
                <a:highlight>
                  <a:srgbClr val="FFFF00"/>
                </a:highlight>
                <a:latin typeface="Meiryo UI" panose="020B0604030504040204" pitchFamily="50" charset="-128"/>
                <a:ea typeface="Meiryo UI" panose="020B0604030504040204" pitchFamily="50" charset="-128"/>
              </a:rPr>
              <a:t>）発達障害がある方の支援</a:t>
            </a:r>
            <a:endParaRPr lang="en-US" altLang="zh-TW" sz="2000" b="1" dirty="0">
              <a:highlight>
                <a:srgbClr val="FFFF00"/>
              </a:highlight>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４．</a:t>
            </a:r>
            <a:r>
              <a:rPr lang="zh-TW" altLang="en-US" sz="2000" dirty="0">
                <a:latin typeface="Meiryo UI" panose="020B0604030504040204" pitchFamily="50" charset="-128"/>
                <a:ea typeface="Meiryo UI" panose="020B0604030504040204" pitchFamily="50" charset="-128"/>
              </a:rPr>
              <a:t>事業運営</a:t>
            </a:r>
          </a:p>
        </p:txBody>
      </p:sp>
      <p:sp>
        <p:nvSpPr>
          <p:cNvPr id="9" name="正方形/長方形 8">
            <a:extLst>
              <a:ext uri="{FF2B5EF4-FFF2-40B4-BE49-F238E27FC236}">
                <a16:creationId xmlns:a16="http://schemas.microsoft.com/office/drawing/2014/main" id="{16B177C1-E35E-42D2-959C-219467561B4C}"/>
              </a:ext>
            </a:extLst>
          </p:cNvPr>
          <p:cNvSpPr/>
          <p:nvPr/>
        </p:nvSpPr>
        <p:spPr>
          <a:xfrm>
            <a:off x="4722471" y="1265072"/>
            <a:ext cx="4169278" cy="3584721"/>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lnSpc>
                <a:spcPct val="150000"/>
              </a:lnSpc>
            </a:pPr>
            <a:r>
              <a:rPr lang="ja-JP" altLang="en-US" sz="1400" b="1" dirty="0">
                <a:latin typeface="Meiryo UI" panose="020B0604030504040204" pitchFamily="50" charset="-128"/>
                <a:ea typeface="Meiryo UI" panose="020B0604030504040204" pitchFamily="50" charset="-128"/>
              </a:rPr>
              <a:t>本セクションの狙い</a:t>
            </a:r>
            <a:endParaRPr lang="en-US" altLang="ja-JP" sz="1400" b="1" dirty="0">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このセクションでは、障害についての基本的な事項やその特性に応じた支援のポイントを理解した上で、具体的な支援方法をイメージして頂くことを目的としています。</a:t>
            </a: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最後に、発達障害の概要、障害特性を踏まえた支援のポイント、支援事例を見ていきます。</a:t>
            </a:r>
          </a:p>
        </p:txBody>
      </p:sp>
      <p:sp>
        <p:nvSpPr>
          <p:cNvPr id="5" name="正方形/長方形 4">
            <a:extLst>
              <a:ext uri="{FF2B5EF4-FFF2-40B4-BE49-F238E27FC236}">
                <a16:creationId xmlns:a16="http://schemas.microsoft.com/office/drawing/2014/main" id="{73DD7CC0-A3C9-44B4-84A2-CFB2A4B71C83}"/>
              </a:ext>
            </a:extLst>
          </p:cNvPr>
          <p:cNvSpPr/>
          <p:nvPr/>
        </p:nvSpPr>
        <p:spPr>
          <a:xfrm>
            <a:off x="551005" y="5725886"/>
            <a:ext cx="8340743" cy="936171"/>
          </a:xfrm>
          <a:prstGeom prst="rect">
            <a:avLst/>
          </a:prstGeom>
          <a:solidFill>
            <a:schemeClr val="bg1"/>
          </a:solidFill>
          <a:ln w="3175">
            <a:noFill/>
            <a:prstDash val="sysDash"/>
          </a:ln>
        </p:spPr>
        <p:style>
          <a:lnRef idx="2">
            <a:schemeClr val="accent1"/>
          </a:lnRef>
          <a:fillRef idx="1">
            <a:schemeClr val="lt1"/>
          </a:fillRef>
          <a:effectRef idx="0">
            <a:schemeClr val="accent1"/>
          </a:effectRef>
          <a:fontRef idx="minor">
            <a:schemeClr val="dk1"/>
          </a:fontRef>
        </p:style>
        <p:txBody>
          <a:bodyPr wrap="square" anchor="t">
            <a:noAutofit/>
          </a:bodyPr>
          <a:lstStyle/>
          <a:p>
            <a:pPr>
              <a:spcAft>
                <a:spcPts val="600"/>
              </a:spcAft>
            </a:pPr>
            <a:r>
              <a:rPr lang="ja-JP" altLang="en-US" sz="1100" dirty="0">
                <a:solidFill>
                  <a:schemeClr val="tx1"/>
                </a:solidFill>
                <a:latin typeface="Meiryo UI" panose="020B0604030504040204" pitchFamily="50" charset="-128"/>
                <a:ea typeface="Meiryo UI" panose="020B0604030504040204" pitchFamily="50" charset="-128"/>
              </a:rPr>
              <a:t>本パートは、以下の参考資料の情報を基に作成しています。</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・「障害者差別解消法福祉事業者向けガイドライン」（平成</a:t>
            </a:r>
            <a:r>
              <a:rPr lang="en-US" altLang="ja-JP" sz="1100" dirty="0">
                <a:solidFill>
                  <a:schemeClr val="tx1"/>
                </a:solidFill>
                <a:latin typeface="Meiryo UI" panose="020B0604030504040204" pitchFamily="50" charset="-128"/>
                <a:ea typeface="Meiryo UI" panose="020B0604030504040204" pitchFamily="50" charset="-128"/>
              </a:rPr>
              <a:t>27</a:t>
            </a:r>
            <a:r>
              <a:rPr lang="ja-JP" altLang="en-US" sz="1100" dirty="0">
                <a:solidFill>
                  <a:schemeClr val="tx1"/>
                </a:solidFill>
                <a:latin typeface="Meiryo UI" panose="020B0604030504040204" pitchFamily="50" charset="-128"/>
                <a:ea typeface="Meiryo UI" panose="020B0604030504040204" pitchFamily="50" charset="-128"/>
              </a:rPr>
              <a:t>年</a:t>
            </a:r>
            <a:r>
              <a:rPr lang="en-US" altLang="ja-JP" sz="1100" dirty="0">
                <a:solidFill>
                  <a:schemeClr val="tx1"/>
                </a:solidFill>
                <a:latin typeface="Meiryo UI" panose="020B0604030504040204" pitchFamily="50" charset="-128"/>
                <a:ea typeface="Meiryo UI" panose="020B0604030504040204" pitchFamily="50" charset="-128"/>
              </a:rPr>
              <a:t>11</a:t>
            </a:r>
            <a:r>
              <a:rPr lang="ja-JP" altLang="en-US" sz="1100" dirty="0">
                <a:solidFill>
                  <a:schemeClr val="tx1"/>
                </a:solidFill>
                <a:latin typeface="Meiryo UI" panose="020B0604030504040204" pitchFamily="50" charset="-128"/>
                <a:ea typeface="Meiryo UI" panose="020B0604030504040204" pitchFamily="50" charset="-128"/>
              </a:rPr>
              <a:t>月厚生労働省）</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・発達障害情報・支援センター（国立障害者リハビリテーションセンター：</a:t>
            </a:r>
            <a:r>
              <a:rPr lang="en-US" altLang="ja-JP" sz="1100" dirty="0">
                <a:solidFill>
                  <a:schemeClr val="tx1"/>
                </a:solidFill>
                <a:latin typeface="Meiryo UI" panose="020B0604030504040204" pitchFamily="50" charset="-128"/>
                <a:ea typeface="Meiryo UI" panose="020B0604030504040204" pitchFamily="50" charset="-128"/>
              </a:rPr>
              <a:t> http://www.rehab.go.jp/ddis/</a:t>
            </a:r>
            <a:r>
              <a:rPr lang="ja-JP" altLang="en-US" sz="1100" dirty="0">
                <a:solidFill>
                  <a:schemeClr val="tx1"/>
                </a:solidFill>
                <a:latin typeface="Meiryo UI" panose="020B0604030504040204" pitchFamily="50" charset="-128"/>
                <a:ea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e</a:t>
            </a:r>
            <a:r>
              <a:rPr lang="ja-JP" altLang="en-US" sz="1100" dirty="0">
                <a:solidFill>
                  <a:schemeClr val="tx1"/>
                </a:solidFill>
                <a:latin typeface="Meiryo UI" panose="020B0604030504040204" pitchFamily="50" charset="-128"/>
                <a:ea typeface="Meiryo UI" panose="020B0604030504040204" pitchFamily="50" charset="-128"/>
              </a:rPr>
              <a:t>ヘルスネット（厚生労働省：</a:t>
            </a:r>
            <a:r>
              <a:rPr lang="en-US" altLang="ja-JP" sz="1100" dirty="0">
                <a:solidFill>
                  <a:schemeClr val="tx1"/>
                </a:solidFill>
                <a:latin typeface="Meiryo UI" panose="020B0604030504040204" pitchFamily="50" charset="-128"/>
                <a:ea typeface="Meiryo UI" panose="020B0604030504040204" pitchFamily="50" charset="-128"/>
              </a:rPr>
              <a:t>https://www.e-healthnet.mhlw.go.jp/</a:t>
            </a:r>
            <a:r>
              <a:rPr lang="ja-JP" altLang="en-US" sz="1100" dirty="0">
                <a:solidFill>
                  <a:schemeClr val="tx1"/>
                </a:solidFill>
                <a:latin typeface="Meiryo UI" panose="020B0604030504040204" pitchFamily="50" charset="-128"/>
                <a:ea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・みんなのメンタルヘルス（厚生労働省：</a:t>
            </a:r>
            <a:r>
              <a:rPr lang="en-US" altLang="ja-JP" sz="1100" dirty="0">
                <a:solidFill>
                  <a:schemeClr val="tx1"/>
                </a:solidFill>
                <a:latin typeface="Meiryo UI" panose="020B0604030504040204" pitchFamily="50" charset="-128"/>
                <a:ea typeface="Meiryo UI" panose="020B0604030504040204" pitchFamily="50" charset="-128"/>
              </a:rPr>
              <a:t> https://www.mhlw.go.jp/kokoro/</a:t>
            </a:r>
            <a:r>
              <a:rPr lang="ja-JP" altLang="en-US" sz="1100" dirty="0">
                <a:solidFill>
                  <a:schemeClr val="tx1"/>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24448311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86</a:t>
            </a:fld>
            <a:endParaRPr kumimoji="1" lang="ja-JP" altLang="en-US"/>
          </a:p>
        </p:txBody>
      </p:sp>
      <p:sp>
        <p:nvSpPr>
          <p:cNvPr id="11" name="タイトル 1">
            <a:extLst>
              <a:ext uri="{FF2B5EF4-FFF2-40B4-BE49-F238E27FC236}">
                <a16:creationId xmlns:a16="http://schemas.microsoft.com/office/drawing/2014/main" id="{782EF57F-FD7C-4271-8AA1-57A7939A9F4C}"/>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１）発達障害の理解</a:t>
            </a:r>
            <a:endParaRPr lang="zh-TW" altLang="en-US" sz="2400" dirty="0">
              <a:latin typeface="Meiryo UI" panose="020B0604030504040204" pitchFamily="50" charset="-128"/>
              <a:ea typeface="Meiryo UI" panose="020B0604030504040204" pitchFamily="50" charset="-128"/>
            </a:endParaRPr>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9"/>
            <a:ext cx="7886700" cy="5592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発達障害者支援法において、「発達障害」は「自閉症、アスペルガー症候群その他の広汎性発達障害、学習障害、注意欠陥多動性障害、その他これに類する脳機能障害であってその症状が通常低年齢において発現する</a:t>
            </a:r>
            <a:r>
              <a:rPr lang="ja-JP" altLang="en-US" sz="1400">
                <a:latin typeface="Meiryo UI" panose="020B0604030504040204" pitchFamily="50" charset="-128"/>
                <a:ea typeface="Meiryo UI" panose="020B0604030504040204" pitchFamily="50" charset="-128"/>
              </a:rPr>
              <a:t>もの」（発達</a:t>
            </a:r>
            <a:r>
              <a:rPr lang="ja-JP" altLang="en-US" sz="1400" dirty="0">
                <a:latin typeface="Meiryo UI" panose="020B0604030504040204" pitchFamily="50" charset="-128"/>
                <a:ea typeface="Meiryo UI" panose="020B0604030504040204" pitchFamily="50" charset="-128"/>
              </a:rPr>
              <a:t>障害者支援法における定義　第二条より）と定義されています。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発達障害は、脳の働き方に違いがある、生まれつきの障害です。下の図のように、上記の個々の障害ごとの特徴がそれぞれ少しずつ重なり合っている場合も多く、年齢や環境により目立つ症状に変化がある場合もあります。また、知的障害を伴う場合も見られ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本研修では、自立生活援助の利用者として主に想定される</a:t>
            </a:r>
            <a:r>
              <a:rPr lang="ja-JP" altLang="en-US" sz="1400">
                <a:latin typeface="Meiryo UI" panose="020B0604030504040204" pitchFamily="50" charset="-128"/>
                <a:ea typeface="Meiryo UI" panose="020B0604030504040204" pitchFamily="50" charset="-128"/>
              </a:rPr>
              <a:t>自閉スペクトラム症（広汎性</a:t>
            </a:r>
            <a:r>
              <a:rPr lang="ja-JP" altLang="en-US" sz="1400" dirty="0">
                <a:latin typeface="Meiryo UI" panose="020B0604030504040204" pitchFamily="50" charset="-128"/>
                <a:ea typeface="Meiryo UI" panose="020B0604030504040204" pitchFamily="50" charset="-128"/>
              </a:rPr>
              <a:t>発達障害）、　注意欠陥多動性障害を対象にその特性と支援のポイントを確認します。</a:t>
            </a:r>
            <a:endParaRPr lang="en-US" altLang="ja-JP" sz="140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FB00F3B5-02DF-4E21-BD19-809E1CB2AD06}"/>
              </a:ext>
            </a:extLst>
          </p:cNvPr>
          <p:cNvPicPr>
            <a:picLocks noChangeAspect="1"/>
          </p:cNvPicPr>
          <p:nvPr/>
        </p:nvPicPr>
        <p:blipFill>
          <a:blip r:embed="rId2"/>
          <a:stretch>
            <a:fillRect/>
          </a:stretch>
        </p:blipFill>
        <p:spPr>
          <a:xfrm>
            <a:off x="1871495" y="2977121"/>
            <a:ext cx="4929187" cy="3688981"/>
          </a:xfrm>
          <a:prstGeom prst="rect">
            <a:avLst/>
          </a:prstGeom>
        </p:spPr>
      </p:pic>
      <p:sp>
        <p:nvSpPr>
          <p:cNvPr id="8" name="正方形/長方形 7">
            <a:extLst>
              <a:ext uri="{FF2B5EF4-FFF2-40B4-BE49-F238E27FC236}">
                <a16:creationId xmlns:a16="http://schemas.microsoft.com/office/drawing/2014/main" id="{A6A00734-C1E6-4F4F-A359-A4FFBB2B63AA}"/>
              </a:ext>
            </a:extLst>
          </p:cNvPr>
          <p:cNvSpPr/>
          <p:nvPr/>
        </p:nvSpPr>
        <p:spPr>
          <a:xfrm>
            <a:off x="2245950" y="6652983"/>
            <a:ext cx="4212000" cy="136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出典：国立障害者リハビリテーションセンター　発達障害情報・支援センター</a:t>
            </a:r>
          </a:p>
        </p:txBody>
      </p:sp>
    </p:spTree>
    <p:extLst>
      <p:ext uri="{BB962C8B-B14F-4D97-AF65-F5344CB8AC3E}">
        <p14:creationId xmlns:p14="http://schemas.microsoft.com/office/powerpoint/2010/main" val="35608856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a:xfrm>
            <a:off x="6457950" y="6356351"/>
            <a:ext cx="1906205" cy="365125"/>
          </a:xfrm>
        </p:spPr>
        <p:txBody>
          <a:bodyPr/>
          <a:lstStyle/>
          <a:p>
            <a:fld id="{5FDA2957-D8DF-433F-96C1-785BB98D1D08}" type="slidenum">
              <a:rPr kumimoji="1" lang="ja-JP" altLang="en-US" smtClean="0"/>
              <a:t>87</a:t>
            </a:fld>
            <a:endParaRPr kumimoji="1" lang="ja-JP" altLang="en-US"/>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8"/>
            <a:ext cx="7886700" cy="5592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自閉スペクトラム症には、コミュニケーションがうまく取れず対人関係が築きにくい、特定のものに強いこだわりがある等の特徴があります。以前は「アスペルガー症候群」「自閉症」等の区別がされていましたが、近年はそれらを明確には分けられないものとして、「自閉症スペクトラム症」と呼ばれています。</a:t>
            </a:r>
            <a:endParaRPr lang="en-US" altLang="ja-JP" sz="1400" dirty="0">
              <a:latin typeface="Meiryo UI" panose="020B0604030504040204" pitchFamily="50" charset="-128"/>
              <a:ea typeface="Meiryo UI" panose="020B0604030504040204" pitchFamily="50" charset="-128"/>
            </a:endParaRPr>
          </a:p>
        </p:txBody>
      </p:sp>
      <p:sp>
        <p:nvSpPr>
          <p:cNvPr id="11" name="タイトル 1">
            <a:extLst>
              <a:ext uri="{FF2B5EF4-FFF2-40B4-BE49-F238E27FC236}">
                <a16:creationId xmlns:a16="http://schemas.microsoft.com/office/drawing/2014/main" id="{AD942B60-4258-467D-A7D0-AFADAA37F867}"/>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１）発達障害の理解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自閉スペクトラム症</a:t>
            </a:r>
            <a:endParaRPr lang="zh-TW" altLang="en-US" sz="2400"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E47EBC4F-AA32-461E-85B0-33255F575C4E}"/>
              </a:ext>
            </a:extLst>
          </p:cNvPr>
          <p:cNvSpPr/>
          <p:nvPr/>
        </p:nvSpPr>
        <p:spPr>
          <a:xfrm>
            <a:off x="393405" y="2169323"/>
            <a:ext cx="1052624" cy="71618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誘因・原因</a:t>
            </a:r>
          </a:p>
        </p:txBody>
      </p:sp>
      <p:sp>
        <p:nvSpPr>
          <p:cNvPr id="13" name="正方形/長方形 12">
            <a:extLst>
              <a:ext uri="{FF2B5EF4-FFF2-40B4-BE49-F238E27FC236}">
                <a16:creationId xmlns:a16="http://schemas.microsoft.com/office/drawing/2014/main" id="{1288D245-5500-4DB7-BDD4-31E4EFC96658}"/>
              </a:ext>
            </a:extLst>
          </p:cNvPr>
          <p:cNvSpPr/>
          <p:nvPr/>
        </p:nvSpPr>
        <p:spPr>
          <a:xfrm>
            <a:off x="1643290" y="2164747"/>
            <a:ext cx="6909128" cy="7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自閉スペクトラム症の原因はまだ特定されていないが、多くの遺伝的な要因が複雑に関与して起こる、生まれつきの脳の機能障害が原因と考えられている。</a:t>
            </a:r>
          </a:p>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遺伝要因と環境要因が複雑に相互作用し、成長過程で個人差が形成される。</a:t>
            </a:r>
          </a:p>
        </p:txBody>
      </p:sp>
      <p:sp>
        <p:nvSpPr>
          <p:cNvPr id="14" name="正方形/長方形 13">
            <a:extLst>
              <a:ext uri="{FF2B5EF4-FFF2-40B4-BE49-F238E27FC236}">
                <a16:creationId xmlns:a16="http://schemas.microsoft.com/office/drawing/2014/main" id="{47C201BC-CBDA-4156-B63D-7A630CFE6286}"/>
              </a:ext>
            </a:extLst>
          </p:cNvPr>
          <p:cNvSpPr/>
          <p:nvPr/>
        </p:nvSpPr>
        <p:spPr>
          <a:xfrm>
            <a:off x="394259" y="2948748"/>
            <a:ext cx="1052624" cy="36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頻度</a:t>
            </a:r>
          </a:p>
        </p:txBody>
      </p:sp>
      <p:sp>
        <p:nvSpPr>
          <p:cNvPr id="15" name="正方形/長方形 14">
            <a:extLst>
              <a:ext uri="{FF2B5EF4-FFF2-40B4-BE49-F238E27FC236}">
                <a16:creationId xmlns:a16="http://schemas.microsoft.com/office/drawing/2014/main" id="{050C2A78-6D0B-43AF-9237-B962015673ED}"/>
              </a:ext>
            </a:extLst>
          </p:cNvPr>
          <p:cNvSpPr/>
          <p:nvPr/>
        </p:nvSpPr>
        <p:spPr>
          <a:xfrm>
            <a:off x="1658222" y="2948747"/>
            <a:ext cx="6648382"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人口の約１％</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と報告されており、性別では男性に多く、女性の約</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4</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倍の発生頻度。</a:t>
            </a:r>
          </a:p>
        </p:txBody>
      </p:sp>
      <p:sp>
        <p:nvSpPr>
          <p:cNvPr id="21" name="正方形/長方形 20">
            <a:extLst>
              <a:ext uri="{FF2B5EF4-FFF2-40B4-BE49-F238E27FC236}">
                <a16:creationId xmlns:a16="http://schemas.microsoft.com/office/drawing/2014/main" id="{1A28A39C-DAF8-48B3-8E92-C4C36CB867D7}"/>
              </a:ext>
            </a:extLst>
          </p:cNvPr>
          <p:cNvSpPr/>
          <p:nvPr/>
        </p:nvSpPr>
        <p:spPr>
          <a:xfrm>
            <a:off x="591581" y="1761366"/>
            <a:ext cx="7714168" cy="28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自閉スペクトラム症の概要</a:t>
            </a:r>
          </a:p>
        </p:txBody>
      </p:sp>
      <p:cxnSp>
        <p:nvCxnSpPr>
          <p:cNvPr id="22" name="直線コネクタ 21">
            <a:extLst>
              <a:ext uri="{FF2B5EF4-FFF2-40B4-BE49-F238E27FC236}">
                <a16:creationId xmlns:a16="http://schemas.microsoft.com/office/drawing/2014/main" id="{DEF42259-B1F8-4654-9B1F-93B86456DE91}"/>
              </a:ext>
            </a:extLst>
          </p:cNvPr>
          <p:cNvCxnSpPr>
            <a:cxnSpLocks/>
          </p:cNvCxnSpPr>
          <p:nvPr/>
        </p:nvCxnSpPr>
        <p:spPr>
          <a:xfrm>
            <a:off x="407468" y="2050752"/>
            <a:ext cx="8316000" cy="0"/>
          </a:xfrm>
          <a:prstGeom prst="line">
            <a:avLst/>
          </a:prstGeom>
        </p:spPr>
        <p:style>
          <a:lnRef idx="1">
            <a:schemeClr val="dk1"/>
          </a:lnRef>
          <a:fillRef idx="0">
            <a:schemeClr val="dk1"/>
          </a:fillRef>
          <a:effectRef idx="0">
            <a:schemeClr val="dk1"/>
          </a:effectRef>
          <a:fontRef idx="minor">
            <a:schemeClr val="tx1"/>
          </a:fontRef>
        </p:style>
      </p:cxnSp>
      <p:sp>
        <p:nvSpPr>
          <p:cNvPr id="24" name="正方形/長方形 23">
            <a:extLst>
              <a:ext uri="{FF2B5EF4-FFF2-40B4-BE49-F238E27FC236}">
                <a16:creationId xmlns:a16="http://schemas.microsoft.com/office/drawing/2014/main" id="{517BA696-BBA3-4F8C-A0B0-ACA79296387E}"/>
              </a:ext>
            </a:extLst>
          </p:cNvPr>
          <p:cNvSpPr/>
          <p:nvPr/>
        </p:nvSpPr>
        <p:spPr>
          <a:xfrm>
            <a:off x="379327" y="3371983"/>
            <a:ext cx="1052624" cy="334118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特徴的な</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400" dirty="0">
                <a:solidFill>
                  <a:schemeClr val="tx1"/>
                </a:solidFill>
                <a:latin typeface="Meiryo UI" panose="020B0604030504040204" pitchFamily="50" charset="-128"/>
                <a:ea typeface="Meiryo UI" panose="020B0604030504040204" pitchFamily="50" charset="-128"/>
              </a:rPr>
              <a:t>症状</a:t>
            </a:r>
          </a:p>
        </p:txBody>
      </p:sp>
      <p:sp>
        <p:nvSpPr>
          <p:cNvPr id="18" name="正方形/長方形 17">
            <a:extLst>
              <a:ext uri="{FF2B5EF4-FFF2-40B4-BE49-F238E27FC236}">
                <a16:creationId xmlns:a16="http://schemas.microsoft.com/office/drawing/2014/main" id="{ED5073FB-4677-4D9D-8B54-4A34C5827627}"/>
              </a:ext>
            </a:extLst>
          </p:cNvPr>
          <p:cNvSpPr/>
          <p:nvPr/>
        </p:nvSpPr>
        <p:spPr>
          <a:xfrm>
            <a:off x="1497174" y="3371983"/>
            <a:ext cx="1412802" cy="10764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コミュニケーション・</a:t>
            </a:r>
            <a:endParaRPr kumimoji="1" lang="en-US" altLang="ja-JP" sz="1300" dirty="0">
              <a:solidFill>
                <a:schemeClr val="tx1"/>
              </a:solidFill>
              <a:latin typeface="Meiryo UI" panose="020B0604030504040204" pitchFamily="50" charset="-128"/>
              <a:ea typeface="Meiryo UI" panose="020B0604030504040204" pitchFamily="50" charset="-128"/>
            </a:endParaRPr>
          </a:p>
          <a:p>
            <a:pPr algn="ctr"/>
            <a:r>
              <a:rPr kumimoji="1" lang="ja-JP" altLang="en-US" sz="1300" dirty="0">
                <a:solidFill>
                  <a:schemeClr val="tx1"/>
                </a:solidFill>
                <a:latin typeface="Meiryo UI" panose="020B0604030504040204" pitchFamily="50" charset="-128"/>
                <a:ea typeface="Meiryo UI" panose="020B0604030504040204" pitchFamily="50" charset="-128"/>
              </a:rPr>
              <a:t>社会性・</a:t>
            </a:r>
            <a:endParaRPr kumimoji="1" lang="en-US" altLang="ja-JP" sz="1300" dirty="0">
              <a:solidFill>
                <a:schemeClr val="tx1"/>
              </a:solidFill>
              <a:latin typeface="Meiryo UI" panose="020B0604030504040204" pitchFamily="50" charset="-128"/>
              <a:ea typeface="Meiryo UI" panose="020B0604030504040204" pitchFamily="50" charset="-128"/>
            </a:endParaRPr>
          </a:p>
          <a:p>
            <a:pPr algn="ctr"/>
            <a:r>
              <a:rPr kumimoji="1" lang="ja-JP" altLang="en-US" sz="1300" dirty="0">
                <a:solidFill>
                  <a:schemeClr val="tx1"/>
                </a:solidFill>
                <a:latin typeface="Meiryo UI" panose="020B0604030504040204" pitchFamily="50" charset="-128"/>
                <a:ea typeface="Meiryo UI" panose="020B0604030504040204" pitchFamily="50" charset="-128"/>
              </a:rPr>
              <a:t>対人関係</a:t>
            </a:r>
          </a:p>
        </p:txBody>
      </p:sp>
      <p:sp>
        <p:nvSpPr>
          <p:cNvPr id="19" name="正方形/長方形 18">
            <a:extLst>
              <a:ext uri="{FF2B5EF4-FFF2-40B4-BE49-F238E27FC236}">
                <a16:creationId xmlns:a16="http://schemas.microsoft.com/office/drawing/2014/main" id="{9A977439-6C14-4C12-A8DB-170F9216F295}"/>
              </a:ext>
            </a:extLst>
          </p:cNvPr>
          <p:cNvSpPr/>
          <p:nvPr/>
        </p:nvSpPr>
        <p:spPr>
          <a:xfrm>
            <a:off x="2910074" y="3371983"/>
            <a:ext cx="5840522" cy="1076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300" dirty="0">
                <a:solidFill>
                  <a:srgbClr val="000000"/>
                </a:solidFill>
                <a:latin typeface="Meiryo UI" panose="020B0604030504040204" pitchFamily="50" charset="-128"/>
                <a:ea typeface="Meiryo UI" panose="020B0604030504040204" pitchFamily="50" charset="-128"/>
              </a:rPr>
              <a:t>コミュニケーションの場面で、言葉や視線、表情、身振りなどを用いて相互的にやりとりをしたり、自分の気持ちを伝えたり、相手の気持ちを読み取ったりすることが苦手。</a:t>
            </a:r>
            <a:endParaRPr lang="en-US" altLang="ja-JP" sz="1300" dirty="0">
              <a:solidFill>
                <a:srgbClr val="000000"/>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300" dirty="0">
                <a:solidFill>
                  <a:srgbClr val="000000"/>
                </a:solidFill>
                <a:latin typeface="Meiryo UI" panose="020B0604030504040204" pitchFamily="50" charset="-128"/>
                <a:ea typeface="Meiryo UI" panose="020B0604030504040204" pitchFamily="50" charset="-128"/>
              </a:rPr>
              <a:t>子どもの頃より友だちができにくかったり、友だちがいても関わりがしばしば一方的だったりと、対人的相互関係を築くこと</a:t>
            </a:r>
            <a:r>
              <a:rPr lang="ja-JP" altLang="en-US" sz="1300" dirty="0">
                <a:solidFill>
                  <a:schemeClr val="tx1"/>
                </a:solidFill>
                <a:latin typeface="Meiryo UI" panose="020B0604030504040204" pitchFamily="50" charset="-128"/>
                <a:ea typeface="Meiryo UI" panose="020B0604030504040204" pitchFamily="50" charset="-128"/>
              </a:rPr>
              <a:t>に困難がある。</a:t>
            </a:r>
          </a:p>
          <a:p>
            <a:pPr marL="108000" indent="-108000">
              <a:buFont typeface="Arial" panose="020B0604020202020204" pitchFamily="34" charset="0"/>
              <a:buChar char="•"/>
            </a:pPr>
            <a:r>
              <a:rPr lang="ja-JP" altLang="en-US" sz="1300" dirty="0">
                <a:solidFill>
                  <a:schemeClr val="tx1"/>
                </a:solidFill>
                <a:latin typeface="Meiryo UI" panose="020B0604030504040204" pitchFamily="50" charset="-128"/>
                <a:ea typeface="Meiryo UI" panose="020B0604030504040204" pitchFamily="50" charset="-128"/>
              </a:rPr>
              <a:t>相手の表情や態度などよりも、文字や図形、物の方に関心が強い。</a:t>
            </a:r>
          </a:p>
        </p:txBody>
      </p:sp>
      <p:sp>
        <p:nvSpPr>
          <p:cNvPr id="20" name="正方形/長方形 19">
            <a:extLst>
              <a:ext uri="{FF2B5EF4-FFF2-40B4-BE49-F238E27FC236}">
                <a16:creationId xmlns:a16="http://schemas.microsoft.com/office/drawing/2014/main" id="{FF7BFD9A-D521-461C-8DD4-BA3370DD0A09}"/>
              </a:ext>
            </a:extLst>
          </p:cNvPr>
          <p:cNvSpPr/>
          <p:nvPr/>
        </p:nvSpPr>
        <p:spPr>
          <a:xfrm>
            <a:off x="1497174" y="4516201"/>
            <a:ext cx="1412802" cy="540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パターン化した</a:t>
            </a:r>
            <a:endParaRPr kumimoji="1" lang="en-US" altLang="ja-JP" sz="1300" dirty="0">
              <a:solidFill>
                <a:schemeClr val="tx1"/>
              </a:solidFill>
              <a:latin typeface="Meiryo UI" panose="020B0604030504040204" pitchFamily="50" charset="-128"/>
              <a:ea typeface="Meiryo UI" panose="020B0604030504040204" pitchFamily="50" charset="-128"/>
            </a:endParaRPr>
          </a:p>
          <a:p>
            <a:pPr algn="ctr"/>
            <a:r>
              <a:rPr kumimoji="1" lang="ja-JP" altLang="en-US" sz="1300" dirty="0">
                <a:solidFill>
                  <a:schemeClr val="tx1"/>
                </a:solidFill>
                <a:latin typeface="Meiryo UI" panose="020B0604030504040204" pitchFamily="50" charset="-128"/>
                <a:ea typeface="Meiryo UI" panose="020B0604030504040204" pitchFamily="50" charset="-128"/>
              </a:rPr>
              <a:t>行動・こだわり</a:t>
            </a:r>
          </a:p>
        </p:txBody>
      </p:sp>
      <p:sp>
        <p:nvSpPr>
          <p:cNvPr id="23" name="正方形/長方形 22">
            <a:extLst>
              <a:ext uri="{FF2B5EF4-FFF2-40B4-BE49-F238E27FC236}">
                <a16:creationId xmlns:a16="http://schemas.microsoft.com/office/drawing/2014/main" id="{025C1244-E3D4-4588-B42D-CA30FCFEF24D}"/>
              </a:ext>
            </a:extLst>
          </p:cNvPr>
          <p:cNvSpPr/>
          <p:nvPr/>
        </p:nvSpPr>
        <p:spPr>
          <a:xfrm>
            <a:off x="2910074" y="4516202"/>
            <a:ext cx="584052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300" dirty="0">
                <a:solidFill>
                  <a:srgbClr val="000000"/>
                </a:solidFill>
                <a:latin typeface="Meiryo UI" panose="020B0604030504040204" pitchFamily="50" charset="-128"/>
                <a:ea typeface="Meiryo UI" panose="020B0604030504040204" pitchFamily="50" charset="-128"/>
              </a:rPr>
              <a:t>一つの興味・事柄に関心が限定される。</a:t>
            </a:r>
            <a:endParaRPr lang="en-US" altLang="ja-JP" sz="1300" dirty="0">
              <a:solidFill>
                <a:srgbClr val="000000"/>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300" dirty="0">
                <a:solidFill>
                  <a:srgbClr val="000000"/>
                </a:solidFill>
                <a:latin typeface="Meiryo UI" panose="020B0604030504040204" pitchFamily="50" charset="-128"/>
                <a:ea typeface="Meiryo UI" panose="020B0604030504040204" pitchFamily="50" charset="-128"/>
              </a:rPr>
              <a:t>特定のことに強い関心をもっていたり、こだわりが強かったりする。</a:t>
            </a:r>
            <a:endParaRPr lang="en-US" altLang="ja-JP" sz="1300" dirty="0">
              <a:solidFill>
                <a:srgbClr val="000000"/>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8C00DF05-2EAB-4709-BFB2-FF6529D8AADD}"/>
              </a:ext>
            </a:extLst>
          </p:cNvPr>
          <p:cNvSpPr/>
          <p:nvPr/>
        </p:nvSpPr>
        <p:spPr>
          <a:xfrm>
            <a:off x="1497174" y="5146924"/>
            <a:ext cx="1412802" cy="540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感覚過敏</a:t>
            </a:r>
          </a:p>
        </p:txBody>
      </p:sp>
      <p:sp>
        <p:nvSpPr>
          <p:cNvPr id="27" name="正方形/長方形 26">
            <a:extLst>
              <a:ext uri="{FF2B5EF4-FFF2-40B4-BE49-F238E27FC236}">
                <a16:creationId xmlns:a16="http://schemas.microsoft.com/office/drawing/2014/main" id="{7144C2EA-3B21-4E6A-84AB-6F8D23762548}"/>
              </a:ext>
            </a:extLst>
          </p:cNvPr>
          <p:cNvSpPr/>
          <p:nvPr/>
        </p:nvSpPr>
        <p:spPr>
          <a:xfrm>
            <a:off x="2910074" y="5146925"/>
            <a:ext cx="5840522" cy="530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300" dirty="0">
                <a:solidFill>
                  <a:srgbClr val="000000"/>
                </a:solidFill>
                <a:latin typeface="Meiryo UI" panose="020B0604030504040204" pitchFamily="50" charset="-128"/>
                <a:ea typeface="Meiryo UI" panose="020B0604030504040204" pitchFamily="50" charset="-128"/>
              </a:rPr>
              <a:t>感覚過敏あるいは鈍麻など感覚の問題も認められる。</a:t>
            </a:r>
            <a:endParaRPr lang="en-US" altLang="ja-JP" sz="1300" dirty="0">
              <a:solidFill>
                <a:srgbClr val="000000"/>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300" dirty="0">
                <a:solidFill>
                  <a:schemeClr val="tx1"/>
                </a:solidFill>
                <a:latin typeface="Meiryo UI" panose="020B0604030504040204" pitchFamily="50" charset="-128"/>
                <a:ea typeface="Meiryo UI" panose="020B0604030504040204" pitchFamily="50" charset="-128"/>
              </a:rPr>
              <a:t>大勢の人がいる所や気温の変化などにより苦労している場合がある。</a:t>
            </a:r>
            <a:endParaRPr lang="en-US" altLang="ja-JP" sz="1300" dirty="0">
              <a:solidFill>
                <a:schemeClr val="tx1"/>
              </a:solidFill>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6917880D-21B3-4E81-BADD-E79224691893}"/>
              </a:ext>
            </a:extLst>
          </p:cNvPr>
          <p:cNvSpPr/>
          <p:nvPr/>
        </p:nvSpPr>
        <p:spPr>
          <a:xfrm>
            <a:off x="1497174" y="5767409"/>
            <a:ext cx="1412802" cy="90368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dirty="0">
                <a:solidFill>
                  <a:schemeClr val="tx1"/>
                </a:solidFill>
                <a:latin typeface="Meiryo UI" panose="020B0604030504040204" pitchFamily="50" charset="-128"/>
                <a:ea typeface="Meiryo UI" panose="020B0604030504040204" pitchFamily="50" charset="-128"/>
              </a:rPr>
              <a:t>他の障害の併存</a:t>
            </a:r>
          </a:p>
        </p:txBody>
      </p:sp>
      <p:sp>
        <p:nvSpPr>
          <p:cNvPr id="29" name="正方形/長方形 28">
            <a:extLst>
              <a:ext uri="{FF2B5EF4-FFF2-40B4-BE49-F238E27FC236}">
                <a16:creationId xmlns:a16="http://schemas.microsoft.com/office/drawing/2014/main" id="{6A322CDD-D70B-4A2D-AD12-9CDA738EF948}"/>
              </a:ext>
            </a:extLst>
          </p:cNvPr>
          <p:cNvSpPr/>
          <p:nvPr/>
        </p:nvSpPr>
        <p:spPr>
          <a:xfrm>
            <a:off x="2910074" y="5767410"/>
            <a:ext cx="5840522" cy="903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300" dirty="0">
                <a:solidFill>
                  <a:schemeClr val="tx1"/>
                </a:solidFill>
                <a:latin typeface="Meiryo UI" panose="020B0604030504040204" pitchFamily="50" charset="-128"/>
                <a:ea typeface="Meiryo UI" panose="020B0604030504040204" pitchFamily="50" charset="-128"/>
              </a:rPr>
              <a:t>様々な併存症が知られるが、約</a:t>
            </a:r>
            <a:r>
              <a:rPr lang="en-US" altLang="ja-JP" sz="1300" dirty="0">
                <a:solidFill>
                  <a:schemeClr val="tx1"/>
                </a:solidFill>
                <a:latin typeface="Meiryo UI" panose="020B0604030504040204" pitchFamily="50" charset="-128"/>
                <a:ea typeface="Meiryo UI" panose="020B0604030504040204" pitchFamily="50" charset="-128"/>
              </a:rPr>
              <a:t>70</a:t>
            </a:r>
            <a:r>
              <a:rPr lang="ja-JP" altLang="en-US" sz="1300" dirty="0">
                <a:solidFill>
                  <a:schemeClr val="tx1"/>
                </a:solidFill>
                <a:latin typeface="Meiryo UI" panose="020B0604030504040204" pitchFamily="50" charset="-128"/>
                <a:ea typeface="Meiryo UI" panose="020B0604030504040204" pitchFamily="50" charset="-128"/>
              </a:rPr>
              <a:t>％以上の人が</a:t>
            </a:r>
            <a:r>
              <a:rPr lang="en-US" altLang="ja-JP" sz="1300" dirty="0">
                <a:solidFill>
                  <a:schemeClr val="tx1"/>
                </a:solidFill>
                <a:latin typeface="Meiryo UI" panose="020B0604030504040204" pitchFamily="50" charset="-128"/>
                <a:ea typeface="Meiryo UI" panose="020B0604030504040204" pitchFamily="50" charset="-128"/>
              </a:rPr>
              <a:t>1</a:t>
            </a:r>
            <a:r>
              <a:rPr lang="ja-JP" altLang="en-US" sz="1300" dirty="0">
                <a:solidFill>
                  <a:schemeClr val="tx1"/>
                </a:solidFill>
                <a:latin typeface="Meiryo UI" panose="020B0604030504040204" pitchFamily="50" charset="-128"/>
                <a:ea typeface="Meiryo UI" panose="020B0604030504040204" pitchFamily="50" charset="-128"/>
              </a:rPr>
              <a:t>つの精神疾患を、</a:t>
            </a:r>
            <a:r>
              <a:rPr lang="en-US" altLang="ja-JP" sz="1300" dirty="0">
                <a:solidFill>
                  <a:schemeClr val="tx1"/>
                </a:solidFill>
                <a:latin typeface="Meiryo UI" panose="020B0604030504040204" pitchFamily="50" charset="-128"/>
                <a:ea typeface="Meiryo UI" panose="020B0604030504040204" pitchFamily="50" charset="-128"/>
              </a:rPr>
              <a:t>40</a:t>
            </a:r>
            <a:r>
              <a:rPr lang="ja-JP" altLang="en-US" sz="1300" dirty="0">
                <a:solidFill>
                  <a:schemeClr val="tx1"/>
                </a:solidFill>
                <a:latin typeface="Meiryo UI" panose="020B0604030504040204" pitchFamily="50" charset="-128"/>
                <a:ea typeface="Meiryo UI" panose="020B0604030504040204" pitchFamily="50" charset="-128"/>
              </a:rPr>
              <a:t>％以上の人が</a:t>
            </a:r>
            <a:r>
              <a:rPr lang="en-US" altLang="ja-JP" sz="1300" dirty="0">
                <a:solidFill>
                  <a:schemeClr val="tx1"/>
                </a:solidFill>
                <a:latin typeface="Meiryo UI" panose="020B0604030504040204" pitchFamily="50" charset="-128"/>
                <a:ea typeface="Meiryo UI" panose="020B0604030504040204" pitchFamily="50" charset="-128"/>
              </a:rPr>
              <a:t>2</a:t>
            </a:r>
            <a:r>
              <a:rPr lang="ja-JP" altLang="en-US" sz="1300" dirty="0">
                <a:solidFill>
                  <a:schemeClr val="tx1"/>
                </a:solidFill>
                <a:latin typeface="Meiryo UI" panose="020B0604030504040204" pitchFamily="50" charset="-128"/>
                <a:ea typeface="Meiryo UI" panose="020B0604030504040204" pitchFamily="50" charset="-128"/>
              </a:rPr>
              <a:t>つ以上の精神疾患をもっているといわれる。</a:t>
            </a:r>
            <a:endParaRPr lang="en-US" altLang="ja-JP" sz="13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300" dirty="0">
                <a:solidFill>
                  <a:schemeClr val="tx1"/>
                </a:solidFill>
                <a:latin typeface="Meiryo UI" panose="020B0604030504040204" pitchFamily="50" charset="-128"/>
                <a:ea typeface="Meiryo UI" panose="020B0604030504040204" pitchFamily="50" charset="-128"/>
              </a:rPr>
              <a:t>特に知的</a:t>
            </a:r>
            <a:r>
              <a:rPr lang="ja-JP" altLang="en-US" sz="1300">
                <a:solidFill>
                  <a:schemeClr val="tx1"/>
                </a:solidFill>
                <a:latin typeface="Meiryo UI" panose="020B0604030504040204" pitchFamily="50" charset="-128"/>
                <a:ea typeface="Meiryo UI" panose="020B0604030504040204" pitchFamily="50" charset="-128"/>
              </a:rPr>
              <a:t>能力障害（知的</a:t>
            </a:r>
            <a:r>
              <a:rPr lang="ja-JP" altLang="en-US" sz="1300" dirty="0">
                <a:solidFill>
                  <a:schemeClr val="tx1"/>
                </a:solidFill>
                <a:latin typeface="Meiryo UI" panose="020B0604030504040204" pitchFamily="50" charset="-128"/>
                <a:ea typeface="Meiryo UI" panose="020B0604030504040204" pitchFamily="50" charset="-128"/>
              </a:rPr>
              <a:t>障害）が多く、その他、注意欠如・多動症、発達性協調運動症、不安症、抑うつ障害、学習障害がしばしば併存している。</a:t>
            </a:r>
            <a:endParaRPr lang="en-US" altLang="ja-JP" sz="13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843085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a:xfrm>
            <a:off x="6457950" y="6356351"/>
            <a:ext cx="1906205" cy="365125"/>
          </a:xfrm>
        </p:spPr>
        <p:txBody>
          <a:bodyPr/>
          <a:lstStyle/>
          <a:p>
            <a:fld id="{5FDA2957-D8DF-433F-96C1-785BB98D1D08}" type="slidenum">
              <a:rPr kumimoji="1" lang="ja-JP" altLang="en-US" smtClean="0"/>
              <a:t>88</a:t>
            </a:fld>
            <a:endParaRPr kumimoji="1" lang="ja-JP" altLang="en-US"/>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8"/>
            <a:ext cx="7886700" cy="5592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a:latin typeface="Meiryo UI" panose="020B0604030504040204" pitchFamily="50" charset="-128"/>
                <a:ea typeface="Meiryo UI" panose="020B0604030504040204" pitchFamily="50" charset="-128"/>
              </a:rPr>
              <a:t>（つづき</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sp>
        <p:nvSpPr>
          <p:cNvPr id="11" name="タイトル 1">
            <a:extLst>
              <a:ext uri="{FF2B5EF4-FFF2-40B4-BE49-F238E27FC236}">
                <a16:creationId xmlns:a16="http://schemas.microsoft.com/office/drawing/2014/main" id="{AD942B60-4258-467D-A7D0-AFADAA37F867}"/>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１）発達障害の理解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自閉スペクトラム症</a:t>
            </a:r>
            <a:endParaRPr lang="zh-TW" altLang="en-US" sz="2400"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E47EBC4F-AA32-461E-85B0-33255F575C4E}"/>
              </a:ext>
            </a:extLst>
          </p:cNvPr>
          <p:cNvSpPr/>
          <p:nvPr/>
        </p:nvSpPr>
        <p:spPr>
          <a:xfrm>
            <a:off x="393405" y="2169323"/>
            <a:ext cx="1052624" cy="166902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治療</a:t>
            </a:r>
          </a:p>
        </p:txBody>
      </p:sp>
      <p:sp>
        <p:nvSpPr>
          <p:cNvPr id="13" name="正方形/長方形 12">
            <a:extLst>
              <a:ext uri="{FF2B5EF4-FFF2-40B4-BE49-F238E27FC236}">
                <a16:creationId xmlns:a16="http://schemas.microsoft.com/office/drawing/2014/main" id="{1288D245-5500-4DB7-BDD4-31E4EFC96658}"/>
              </a:ext>
            </a:extLst>
          </p:cNvPr>
          <p:cNvSpPr/>
          <p:nvPr/>
        </p:nvSpPr>
        <p:spPr>
          <a:xfrm>
            <a:off x="1643290" y="2241194"/>
            <a:ext cx="6909128" cy="15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現代の医学では自閉スペクトラム症の根本的な原因を治療することはまだ不可能であるが、個々の発達ペースに沿った療育・教育的な対応が必要となる。</a:t>
            </a: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かんしゃくや多動・こだわりなど、個別の症状は薬によって軽減する場合がある。</a:t>
            </a: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信頼できる専門家のアドバイスをもとに状態を正しく理解し、個々のニーズに合った適切な支援につなげていく必要がある。乳幼児期から始まる家庭療育・学校教育そして就労支援へと、ライフステージを通じたサポートが、生活を安定したものにすると考えられている。</a:t>
            </a: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ja-JP" altLang="en-US" sz="14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47C201BC-CBDA-4156-B63D-7A630CFE6286}"/>
              </a:ext>
            </a:extLst>
          </p:cNvPr>
          <p:cNvSpPr/>
          <p:nvPr/>
        </p:nvSpPr>
        <p:spPr>
          <a:xfrm>
            <a:off x="393405" y="3946440"/>
            <a:ext cx="1052624" cy="87011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予後</a:t>
            </a:r>
          </a:p>
        </p:txBody>
      </p:sp>
      <p:sp>
        <p:nvSpPr>
          <p:cNvPr id="15" name="正方形/長方形 14">
            <a:extLst>
              <a:ext uri="{FF2B5EF4-FFF2-40B4-BE49-F238E27FC236}">
                <a16:creationId xmlns:a16="http://schemas.microsoft.com/office/drawing/2014/main" id="{050C2A78-6D0B-43AF-9237-B962015673ED}"/>
              </a:ext>
            </a:extLst>
          </p:cNvPr>
          <p:cNvSpPr/>
          <p:nvPr/>
        </p:nvSpPr>
        <p:spPr>
          <a:xfrm>
            <a:off x="1643290" y="3946439"/>
            <a:ext cx="6648382" cy="870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成長とともに、言語や対人面の能力は向上する。それでもほとんどのケースでは症状が残存し、社会生活・家庭生活に深刻な支障をきたしている。</a:t>
            </a:r>
          </a:p>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自閉スペクトラム症の症状よりも、併発症のために生活に支障をきたすケースも少なくない。</a:t>
            </a:r>
          </a:p>
        </p:txBody>
      </p:sp>
      <p:sp>
        <p:nvSpPr>
          <p:cNvPr id="21" name="正方形/長方形 20">
            <a:extLst>
              <a:ext uri="{FF2B5EF4-FFF2-40B4-BE49-F238E27FC236}">
                <a16:creationId xmlns:a16="http://schemas.microsoft.com/office/drawing/2014/main" id="{1A28A39C-DAF8-48B3-8E92-C4C36CB867D7}"/>
              </a:ext>
            </a:extLst>
          </p:cNvPr>
          <p:cNvSpPr/>
          <p:nvPr/>
        </p:nvSpPr>
        <p:spPr>
          <a:xfrm>
            <a:off x="591581" y="1761366"/>
            <a:ext cx="7714168" cy="28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自閉スペクトラム症の概要</a:t>
            </a:r>
          </a:p>
        </p:txBody>
      </p:sp>
      <p:cxnSp>
        <p:nvCxnSpPr>
          <p:cNvPr id="22" name="直線コネクタ 21">
            <a:extLst>
              <a:ext uri="{FF2B5EF4-FFF2-40B4-BE49-F238E27FC236}">
                <a16:creationId xmlns:a16="http://schemas.microsoft.com/office/drawing/2014/main" id="{DEF42259-B1F8-4654-9B1F-93B86456DE91}"/>
              </a:ext>
            </a:extLst>
          </p:cNvPr>
          <p:cNvCxnSpPr>
            <a:cxnSpLocks/>
          </p:cNvCxnSpPr>
          <p:nvPr/>
        </p:nvCxnSpPr>
        <p:spPr>
          <a:xfrm>
            <a:off x="407468" y="2050752"/>
            <a:ext cx="8316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98818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DC97D75-B372-4B36-99C2-B5C87E0A4DE4}"/>
              </a:ext>
            </a:extLst>
          </p:cNvPr>
          <p:cNvSpPr>
            <a:spLocks noGrp="1"/>
          </p:cNvSpPr>
          <p:nvPr>
            <p:ph type="sldNum" sz="quarter" idx="12"/>
          </p:nvPr>
        </p:nvSpPr>
        <p:spPr/>
        <p:txBody>
          <a:bodyPr/>
          <a:lstStyle/>
          <a:p>
            <a:fld id="{5FDA2957-D8DF-433F-96C1-785BB98D1D08}" type="slidenum">
              <a:rPr kumimoji="1" lang="ja-JP" altLang="en-US" smtClean="0"/>
              <a:t>8</a:t>
            </a:fld>
            <a:endParaRPr kumimoji="1" lang="ja-JP" altLang="en-US"/>
          </a:p>
        </p:txBody>
      </p:sp>
      <p:pic>
        <p:nvPicPr>
          <p:cNvPr id="73" name="図 72">
            <a:extLst>
              <a:ext uri="{FF2B5EF4-FFF2-40B4-BE49-F238E27FC236}">
                <a16:creationId xmlns:a16="http://schemas.microsoft.com/office/drawing/2014/main" id="{0744A71F-4AFD-4284-9A89-83C3F5434595}"/>
              </a:ext>
            </a:extLst>
          </p:cNvPr>
          <p:cNvPicPr>
            <a:picLocks noChangeAspect="1"/>
          </p:cNvPicPr>
          <p:nvPr/>
        </p:nvPicPr>
        <p:blipFill>
          <a:blip r:embed="rId2"/>
          <a:stretch>
            <a:fillRect/>
          </a:stretch>
        </p:blipFill>
        <p:spPr>
          <a:xfrm>
            <a:off x="84088" y="981436"/>
            <a:ext cx="8975823" cy="5829543"/>
          </a:xfrm>
          <a:prstGeom prst="rect">
            <a:avLst/>
          </a:prstGeom>
        </p:spPr>
      </p:pic>
      <p:sp>
        <p:nvSpPr>
          <p:cNvPr id="74" name="タイトル 1">
            <a:extLst>
              <a:ext uri="{FF2B5EF4-FFF2-40B4-BE49-F238E27FC236}">
                <a16:creationId xmlns:a16="http://schemas.microsoft.com/office/drawing/2014/main" id="{E8939170-4744-49A7-8E8C-08DE009F3D22}"/>
              </a:ext>
            </a:extLst>
          </p:cNvPr>
          <p:cNvSpPr txBox="1">
            <a:spLocks/>
          </p:cNvSpPr>
          <p:nvPr/>
        </p:nvSpPr>
        <p:spPr>
          <a:xfrm>
            <a:off x="628650" y="191898"/>
            <a:ext cx="8107846"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200" dirty="0">
                <a:latin typeface="Meiryo UI" panose="020B0604030504040204" pitchFamily="50" charset="-128"/>
                <a:ea typeface="Meiryo UI" panose="020B0604030504040204" pitchFamily="50" charset="-128"/>
              </a:rPr>
              <a:t>（参考）障害福祉の制度の概要　</a:t>
            </a:r>
            <a:r>
              <a:rPr lang="en-US" altLang="ja-JP" sz="2200" dirty="0">
                <a:latin typeface="Meiryo UI" panose="020B0604030504040204" pitchFamily="50" charset="-128"/>
                <a:ea typeface="Meiryo UI" panose="020B0604030504040204" pitchFamily="50" charset="-128"/>
              </a:rPr>
              <a:t>-</a:t>
            </a:r>
            <a:r>
              <a:rPr lang="ja-JP" altLang="en-US" sz="2200" dirty="0">
                <a:latin typeface="Meiryo UI" panose="020B0604030504040204" pitchFamily="50" charset="-128"/>
                <a:ea typeface="Meiryo UI" panose="020B0604030504040204" pitchFamily="50" charset="-128"/>
              </a:rPr>
              <a:t>障害者総合支援法の給付・事業</a:t>
            </a:r>
          </a:p>
        </p:txBody>
      </p:sp>
    </p:spTree>
    <p:extLst>
      <p:ext uri="{BB962C8B-B14F-4D97-AF65-F5344CB8AC3E}">
        <p14:creationId xmlns:p14="http://schemas.microsoft.com/office/powerpoint/2010/main" val="5990863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8"/>
            <a:ext cx="7886700" cy="5592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注意欠陥多動性障害では、発達年齢に比べて、落ち着きがない</a:t>
            </a:r>
            <a:r>
              <a:rPr lang="ja-JP" altLang="en-US" sz="1400">
                <a:latin typeface="Meiryo UI" panose="020B0604030504040204" pitchFamily="50" charset="-128"/>
                <a:ea typeface="Meiryo UI" panose="020B0604030504040204" pitchFamily="50" charset="-128"/>
              </a:rPr>
              <a:t>、待てない（多動</a:t>
            </a:r>
            <a:r>
              <a:rPr lang="ja-JP" altLang="en-US" sz="1400" dirty="0">
                <a:latin typeface="Meiryo UI" panose="020B0604030504040204" pitchFamily="50" charset="-128"/>
                <a:ea typeface="Meiryo UI" panose="020B0604030504040204" pitchFamily="50" charset="-128"/>
              </a:rPr>
              <a:t>性</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衝動性）、注意が持続しにくい、作業にミス</a:t>
            </a:r>
            <a:r>
              <a:rPr lang="ja-JP" altLang="en-US" sz="1400">
                <a:latin typeface="Meiryo UI" panose="020B0604030504040204" pitchFamily="50" charset="-128"/>
                <a:ea typeface="Meiryo UI" panose="020B0604030504040204" pitchFamily="50" charset="-128"/>
              </a:rPr>
              <a:t>が多い（不注意</a:t>
            </a:r>
            <a:r>
              <a:rPr lang="ja-JP" altLang="en-US" sz="1400" dirty="0">
                <a:latin typeface="Meiryo UI" panose="020B0604030504040204" pitchFamily="50" charset="-128"/>
                <a:ea typeface="Meiryo UI" panose="020B0604030504040204" pitchFamily="50" charset="-128"/>
              </a:rPr>
              <a:t>）といった特性があります。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多動性−衝動性と不注意の両方が認められる場合も、いずれか一方が認められる場合もあります。</a:t>
            </a:r>
            <a:endParaRPr lang="en-US" altLang="ja-JP" sz="1400" dirty="0">
              <a:latin typeface="Meiryo UI" panose="020B0604030504040204" pitchFamily="50" charset="-128"/>
              <a:ea typeface="Meiryo UI" panose="020B0604030504040204" pitchFamily="50" charset="-128"/>
            </a:endParaRPr>
          </a:p>
        </p:txBody>
      </p:sp>
      <p:sp>
        <p:nvSpPr>
          <p:cNvPr id="11" name="タイトル 1">
            <a:extLst>
              <a:ext uri="{FF2B5EF4-FFF2-40B4-BE49-F238E27FC236}">
                <a16:creationId xmlns:a16="http://schemas.microsoft.com/office/drawing/2014/main" id="{AD942B60-4258-467D-A7D0-AFADAA37F867}"/>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１）発達障害の理解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注意欠陥多動性障害</a:t>
            </a:r>
            <a:endParaRPr lang="zh-TW" altLang="en-US" sz="2400"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E47EBC4F-AA32-461E-85B0-33255F575C4E}"/>
              </a:ext>
            </a:extLst>
          </p:cNvPr>
          <p:cNvSpPr/>
          <p:nvPr/>
        </p:nvSpPr>
        <p:spPr>
          <a:xfrm>
            <a:off x="393405" y="2588870"/>
            <a:ext cx="1052624" cy="71618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誘因・原因</a:t>
            </a:r>
          </a:p>
        </p:txBody>
      </p:sp>
      <p:sp>
        <p:nvSpPr>
          <p:cNvPr id="13" name="正方形/長方形 12">
            <a:extLst>
              <a:ext uri="{FF2B5EF4-FFF2-40B4-BE49-F238E27FC236}">
                <a16:creationId xmlns:a16="http://schemas.microsoft.com/office/drawing/2014/main" id="{1288D245-5500-4DB7-BDD4-31E4EFC96658}"/>
              </a:ext>
            </a:extLst>
          </p:cNvPr>
          <p:cNvSpPr/>
          <p:nvPr/>
        </p:nvSpPr>
        <p:spPr>
          <a:xfrm>
            <a:off x="1643290" y="2584294"/>
            <a:ext cx="6909128" cy="7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前頭葉や線条体と呼ばれる部位のドーパミンという物質の機能障害が想定され、遺伝的要因も関連していると考えられる。</a:t>
            </a:r>
          </a:p>
        </p:txBody>
      </p:sp>
      <p:sp>
        <p:nvSpPr>
          <p:cNvPr id="14" name="正方形/長方形 13">
            <a:extLst>
              <a:ext uri="{FF2B5EF4-FFF2-40B4-BE49-F238E27FC236}">
                <a16:creationId xmlns:a16="http://schemas.microsoft.com/office/drawing/2014/main" id="{47C201BC-CBDA-4156-B63D-7A630CFE6286}"/>
              </a:ext>
            </a:extLst>
          </p:cNvPr>
          <p:cNvSpPr/>
          <p:nvPr/>
        </p:nvSpPr>
        <p:spPr>
          <a:xfrm>
            <a:off x="394259" y="3368295"/>
            <a:ext cx="1052624" cy="36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頻度</a:t>
            </a:r>
          </a:p>
        </p:txBody>
      </p:sp>
      <p:sp>
        <p:nvSpPr>
          <p:cNvPr id="15" name="正方形/長方形 14">
            <a:extLst>
              <a:ext uri="{FF2B5EF4-FFF2-40B4-BE49-F238E27FC236}">
                <a16:creationId xmlns:a16="http://schemas.microsoft.com/office/drawing/2014/main" id="{050C2A78-6D0B-43AF-9237-B962015673ED}"/>
              </a:ext>
            </a:extLst>
          </p:cNvPr>
          <p:cNvSpPr/>
          <p:nvPr/>
        </p:nvSpPr>
        <p:spPr>
          <a:xfrm>
            <a:off x="1658222" y="3368294"/>
            <a:ext cx="6648382"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有病率は報告によって差があるが、学齢期の子どもの</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3</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a:t>
            </a:r>
            <a:r>
              <a:rPr lang="en-US" altLang="ja-JP" sz="1400" b="0" i="0" u="none" strike="noStrike" baseline="0" dirty="0">
                <a:solidFill>
                  <a:schemeClr val="tx1"/>
                </a:solidFill>
                <a:latin typeface="Meiryo UI" panose="020B0604030504040204" pitchFamily="50" charset="-128"/>
                <a:ea typeface="Meiryo UI" panose="020B0604030504040204" pitchFamily="50" charset="-128"/>
              </a:rPr>
              <a:t>7</a:t>
            </a:r>
            <a:r>
              <a:rPr lang="ja-JP" altLang="en-US" sz="1400" b="0" i="0" u="none" strike="noStrike" baseline="0" dirty="0">
                <a:solidFill>
                  <a:schemeClr val="tx1"/>
                </a:solidFill>
                <a:latin typeface="Meiryo UI" panose="020B0604030504040204" pitchFamily="50" charset="-128"/>
                <a:ea typeface="Meiryo UI" panose="020B0604030504040204" pitchFamily="50" charset="-128"/>
              </a:rPr>
              <a:t>％程度と考えられている。</a:t>
            </a:r>
          </a:p>
        </p:txBody>
      </p:sp>
      <p:sp>
        <p:nvSpPr>
          <p:cNvPr id="21" name="正方形/長方形 20">
            <a:extLst>
              <a:ext uri="{FF2B5EF4-FFF2-40B4-BE49-F238E27FC236}">
                <a16:creationId xmlns:a16="http://schemas.microsoft.com/office/drawing/2014/main" id="{1A28A39C-DAF8-48B3-8E92-C4C36CB867D7}"/>
              </a:ext>
            </a:extLst>
          </p:cNvPr>
          <p:cNvSpPr/>
          <p:nvPr/>
        </p:nvSpPr>
        <p:spPr>
          <a:xfrm>
            <a:off x="591581" y="2180913"/>
            <a:ext cx="7714168" cy="28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600" b="1" dirty="0">
                <a:solidFill>
                  <a:schemeClr val="tx1"/>
                </a:solidFill>
                <a:latin typeface="Meiryo UI" panose="020B0604030504040204" pitchFamily="50" charset="-128"/>
                <a:ea typeface="Meiryo UI" panose="020B0604030504040204" pitchFamily="50" charset="-128"/>
              </a:rPr>
              <a:t>注意欠陥多動性障害</a:t>
            </a:r>
            <a:r>
              <a:rPr kumimoji="1" lang="ja-JP" altLang="en-US" sz="1600" b="1" dirty="0">
                <a:solidFill>
                  <a:schemeClr val="tx1"/>
                </a:solidFill>
                <a:latin typeface="Meiryo UI" panose="020B0604030504040204" pitchFamily="50" charset="-128"/>
                <a:ea typeface="Meiryo UI" panose="020B0604030504040204" pitchFamily="50" charset="-128"/>
              </a:rPr>
              <a:t>の概要</a:t>
            </a:r>
          </a:p>
        </p:txBody>
      </p:sp>
      <p:cxnSp>
        <p:nvCxnSpPr>
          <p:cNvPr id="22" name="直線コネクタ 21">
            <a:extLst>
              <a:ext uri="{FF2B5EF4-FFF2-40B4-BE49-F238E27FC236}">
                <a16:creationId xmlns:a16="http://schemas.microsoft.com/office/drawing/2014/main" id="{DEF42259-B1F8-4654-9B1F-93B86456DE91}"/>
              </a:ext>
            </a:extLst>
          </p:cNvPr>
          <p:cNvCxnSpPr>
            <a:cxnSpLocks/>
          </p:cNvCxnSpPr>
          <p:nvPr/>
        </p:nvCxnSpPr>
        <p:spPr>
          <a:xfrm>
            <a:off x="407468" y="2470299"/>
            <a:ext cx="8316000" cy="0"/>
          </a:xfrm>
          <a:prstGeom prst="line">
            <a:avLst/>
          </a:prstGeom>
        </p:spPr>
        <p:style>
          <a:lnRef idx="1">
            <a:schemeClr val="dk1"/>
          </a:lnRef>
          <a:fillRef idx="0">
            <a:schemeClr val="dk1"/>
          </a:fillRef>
          <a:effectRef idx="0">
            <a:schemeClr val="dk1"/>
          </a:effectRef>
          <a:fontRef idx="minor">
            <a:schemeClr val="tx1"/>
          </a:fontRef>
        </p:style>
      </p:cxnSp>
      <p:sp>
        <p:nvSpPr>
          <p:cNvPr id="24" name="正方形/長方形 23">
            <a:extLst>
              <a:ext uri="{FF2B5EF4-FFF2-40B4-BE49-F238E27FC236}">
                <a16:creationId xmlns:a16="http://schemas.microsoft.com/office/drawing/2014/main" id="{517BA696-BBA3-4F8C-A0B0-ACA79296387E}"/>
              </a:ext>
            </a:extLst>
          </p:cNvPr>
          <p:cNvSpPr/>
          <p:nvPr/>
        </p:nvSpPr>
        <p:spPr>
          <a:xfrm>
            <a:off x="379327" y="3791531"/>
            <a:ext cx="1052624" cy="230568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特徴的な</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400" dirty="0">
                <a:solidFill>
                  <a:schemeClr val="tx1"/>
                </a:solidFill>
                <a:latin typeface="Meiryo UI" panose="020B0604030504040204" pitchFamily="50" charset="-128"/>
                <a:ea typeface="Meiryo UI" panose="020B0604030504040204" pitchFamily="50" charset="-128"/>
              </a:rPr>
              <a:t>症状</a:t>
            </a:r>
          </a:p>
        </p:txBody>
      </p:sp>
      <p:sp>
        <p:nvSpPr>
          <p:cNvPr id="18" name="正方形/長方形 17">
            <a:extLst>
              <a:ext uri="{FF2B5EF4-FFF2-40B4-BE49-F238E27FC236}">
                <a16:creationId xmlns:a16="http://schemas.microsoft.com/office/drawing/2014/main" id="{ED5073FB-4677-4D9D-8B54-4A34C5827627}"/>
              </a:ext>
            </a:extLst>
          </p:cNvPr>
          <p:cNvSpPr/>
          <p:nvPr/>
        </p:nvSpPr>
        <p:spPr>
          <a:xfrm>
            <a:off x="1497174" y="3791531"/>
            <a:ext cx="1412802" cy="8279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多動性</a:t>
            </a:r>
          </a:p>
        </p:txBody>
      </p:sp>
      <p:sp>
        <p:nvSpPr>
          <p:cNvPr id="19" name="正方形/長方形 18">
            <a:extLst>
              <a:ext uri="{FF2B5EF4-FFF2-40B4-BE49-F238E27FC236}">
                <a16:creationId xmlns:a16="http://schemas.microsoft.com/office/drawing/2014/main" id="{9A977439-6C14-4C12-A8DB-170F9216F295}"/>
              </a:ext>
            </a:extLst>
          </p:cNvPr>
          <p:cNvSpPr/>
          <p:nvPr/>
        </p:nvSpPr>
        <p:spPr>
          <a:xfrm>
            <a:off x="2910074" y="3791531"/>
            <a:ext cx="5840522" cy="827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おしゃべりが止まらなかったり、じっとしていられない、待つことが苦手でうろうろしたり他人のじゃまをしてしまうなどがある。</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FF7BFD9A-D521-461C-8DD4-BA3370DD0A09}"/>
              </a:ext>
            </a:extLst>
          </p:cNvPr>
          <p:cNvSpPr/>
          <p:nvPr/>
        </p:nvSpPr>
        <p:spPr>
          <a:xfrm>
            <a:off x="1497174" y="4709238"/>
            <a:ext cx="1412802" cy="76651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注意力散漫</a:t>
            </a:r>
          </a:p>
        </p:txBody>
      </p:sp>
      <p:sp>
        <p:nvSpPr>
          <p:cNvPr id="23" name="正方形/長方形 22">
            <a:extLst>
              <a:ext uri="{FF2B5EF4-FFF2-40B4-BE49-F238E27FC236}">
                <a16:creationId xmlns:a16="http://schemas.microsoft.com/office/drawing/2014/main" id="{025C1244-E3D4-4588-B42D-CA30FCFEF24D}"/>
              </a:ext>
            </a:extLst>
          </p:cNvPr>
          <p:cNvSpPr/>
          <p:nvPr/>
        </p:nvSpPr>
        <p:spPr>
          <a:xfrm>
            <a:off x="2910074" y="4709239"/>
            <a:ext cx="5840522" cy="766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うっかりして同じ間違いを繰り返してしてしまうことがある。</a:t>
            </a:r>
            <a:endParaRPr lang="en-US" altLang="ja-JP" sz="1400" dirty="0">
              <a:solidFill>
                <a:srgbClr val="000000"/>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活動に集中できない、気が散りやすい、物をなくしやすい、順序だてて活動に取り組めないなど。</a:t>
            </a:r>
            <a:endParaRPr lang="en-US" altLang="ja-JP" sz="1400" dirty="0">
              <a:solidFill>
                <a:srgbClr val="000000"/>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8C00DF05-2EAB-4709-BFB2-FF6529D8AADD}"/>
              </a:ext>
            </a:extLst>
          </p:cNvPr>
          <p:cNvSpPr/>
          <p:nvPr/>
        </p:nvSpPr>
        <p:spPr>
          <a:xfrm>
            <a:off x="1497174" y="5566471"/>
            <a:ext cx="1412802" cy="540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衝動性</a:t>
            </a:r>
          </a:p>
        </p:txBody>
      </p:sp>
      <p:sp>
        <p:nvSpPr>
          <p:cNvPr id="27" name="正方形/長方形 26">
            <a:extLst>
              <a:ext uri="{FF2B5EF4-FFF2-40B4-BE49-F238E27FC236}">
                <a16:creationId xmlns:a16="http://schemas.microsoft.com/office/drawing/2014/main" id="{7144C2EA-3B21-4E6A-84AB-6F8D23762548}"/>
              </a:ext>
            </a:extLst>
          </p:cNvPr>
          <p:cNvSpPr/>
          <p:nvPr/>
        </p:nvSpPr>
        <p:spPr>
          <a:xfrm>
            <a:off x="2910074" y="5566472"/>
            <a:ext cx="5840522" cy="530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約束や決まり事を守れないことや、せっかちでいらいらしてしまうことがよくある</a:t>
            </a:r>
            <a:r>
              <a:rPr lang="ja-JP" altLang="en-US" sz="1400" dirty="0">
                <a:solidFill>
                  <a:srgbClr val="000000"/>
                </a:solidFill>
                <a:latin typeface="Meiryo UI" panose="020B0604030504040204" pitchFamily="50" charset="-128"/>
                <a:ea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25" name="スライド番号プレースホルダー 3">
            <a:extLst>
              <a:ext uri="{FF2B5EF4-FFF2-40B4-BE49-F238E27FC236}">
                <a16:creationId xmlns:a16="http://schemas.microsoft.com/office/drawing/2014/main" id="{E250CA0E-5647-4525-8B6A-91B8AD84A94C}"/>
              </a:ext>
            </a:extLst>
          </p:cNvPr>
          <p:cNvSpPr>
            <a:spLocks noGrp="1"/>
          </p:cNvSpPr>
          <p:nvPr>
            <p:ph type="sldNum" sz="quarter" idx="12"/>
          </p:nvPr>
        </p:nvSpPr>
        <p:spPr>
          <a:xfrm>
            <a:off x="6457950" y="6356351"/>
            <a:ext cx="1906205" cy="365125"/>
          </a:xfrm>
        </p:spPr>
        <p:txBody>
          <a:bodyPr/>
          <a:lstStyle/>
          <a:p>
            <a:fld id="{5FDA2957-D8DF-433F-96C1-785BB98D1D08}" type="slidenum">
              <a:rPr kumimoji="1" lang="ja-JP" altLang="en-US" smtClean="0"/>
              <a:t>89</a:t>
            </a:fld>
            <a:endParaRPr kumimoji="1" lang="ja-JP" altLang="en-US"/>
          </a:p>
        </p:txBody>
      </p:sp>
    </p:spTree>
    <p:extLst>
      <p:ext uri="{BB962C8B-B14F-4D97-AF65-F5344CB8AC3E}">
        <p14:creationId xmlns:p14="http://schemas.microsoft.com/office/powerpoint/2010/main" val="27669651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a:xfrm>
            <a:off x="6457950" y="6356351"/>
            <a:ext cx="1906205" cy="365125"/>
          </a:xfrm>
        </p:spPr>
        <p:txBody>
          <a:bodyPr/>
          <a:lstStyle/>
          <a:p>
            <a:fld id="{5FDA2957-D8DF-433F-96C1-785BB98D1D08}" type="slidenum">
              <a:rPr kumimoji="1" lang="ja-JP" altLang="en-US" smtClean="0"/>
              <a:t>90</a:t>
            </a:fld>
            <a:endParaRPr kumimoji="1" lang="ja-JP" altLang="en-US"/>
          </a:p>
        </p:txBody>
      </p:sp>
      <p:sp>
        <p:nvSpPr>
          <p:cNvPr id="9" name="コンテンツ プレースホルダー 2">
            <a:extLst>
              <a:ext uri="{FF2B5EF4-FFF2-40B4-BE49-F238E27FC236}">
                <a16:creationId xmlns:a16="http://schemas.microsoft.com/office/drawing/2014/main" id="{7E4EE686-8036-43C0-820C-8167F0C54F7D}"/>
              </a:ext>
            </a:extLst>
          </p:cNvPr>
          <p:cNvSpPr txBox="1">
            <a:spLocks/>
          </p:cNvSpPr>
          <p:nvPr/>
        </p:nvSpPr>
        <p:spPr>
          <a:xfrm>
            <a:off x="628650" y="1128888"/>
            <a:ext cx="7886700" cy="5592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a:latin typeface="Meiryo UI" panose="020B0604030504040204" pitchFamily="50" charset="-128"/>
                <a:ea typeface="Meiryo UI" panose="020B0604030504040204" pitchFamily="50" charset="-128"/>
              </a:rPr>
              <a:t>（つづき</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sp>
        <p:nvSpPr>
          <p:cNvPr id="11" name="タイトル 1">
            <a:extLst>
              <a:ext uri="{FF2B5EF4-FFF2-40B4-BE49-F238E27FC236}">
                <a16:creationId xmlns:a16="http://schemas.microsoft.com/office/drawing/2014/main" id="{AD942B60-4258-467D-A7D0-AFADAA37F867}"/>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１）発達障害の理解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注意欠陥多動性障害</a:t>
            </a:r>
            <a:endParaRPr lang="zh-TW" altLang="en-US" sz="2400"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E47EBC4F-AA32-461E-85B0-33255F575C4E}"/>
              </a:ext>
            </a:extLst>
          </p:cNvPr>
          <p:cNvSpPr/>
          <p:nvPr/>
        </p:nvSpPr>
        <p:spPr>
          <a:xfrm>
            <a:off x="393405" y="2169322"/>
            <a:ext cx="1052624" cy="272164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治療</a:t>
            </a:r>
          </a:p>
        </p:txBody>
      </p:sp>
      <p:sp>
        <p:nvSpPr>
          <p:cNvPr id="13" name="正方形/長方形 12">
            <a:extLst>
              <a:ext uri="{FF2B5EF4-FFF2-40B4-BE49-F238E27FC236}">
                <a16:creationId xmlns:a16="http://schemas.microsoft.com/office/drawing/2014/main" id="{1288D245-5500-4DB7-BDD4-31E4EFC96658}"/>
              </a:ext>
            </a:extLst>
          </p:cNvPr>
          <p:cNvSpPr/>
          <p:nvPr/>
        </p:nvSpPr>
        <p:spPr>
          <a:xfrm>
            <a:off x="1616149" y="2241194"/>
            <a:ext cx="7107319" cy="2649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zh-TW" altLang="en-US" sz="1400" dirty="0">
                <a:solidFill>
                  <a:schemeClr val="tx1"/>
                </a:solidFill>
                <a:latin typeface="Meiryo UI" panose="020B0604030504040204" pitchFamily="50" charset="-128"/>
                <a:ea typeface="Meiryo UI" panose="020B0604030504040204" pitchFamily="50" charset="-128"/>
              </a:rPr>
              <a:t>注意欠陥多動性障害</a:t>
            </a:r>
            <a:r>
              <a:rPr lang="ja-JP" altLang="en-US" sz="1400" dirty="0">
                <a:solidFill>
                  <a:schemeClr val="tx1"/>
                </a:solidFill>
                <a:latin typeface="Meiryo UI" panose="020B0604030504040204" pitchFamily="50" charset="-128"/>
                <a:ea typeface="Meiryo UI" panose="020B0604030504040204" pitchFamily="50" charset="-128"/>
              </a:rPr>
              <a:t>のある人は意識的に症状を予防あるいは軽減しようと試みても困難であり、ご本人の意図とは別にどうしてもじっとしていられず、必要な持ち物を忘れたり失くしたりしてしまう。このような失敗行動は、えてして周囲の人たちに厳しく叱責されるため、「どんなにがんばってもうまくいかない自分」という否定的な自己イメージを持ちやすく、つらい思いをしていることが見受けられる。</a:t>
            </a: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ja-JP" altLang="en-US" sz="1400" dirty="0">
                <a:solidFill>
                  <a:schemeClr val="tx1"/>
                </a:solidFill>
                <a:latin typeface="Meiryo UI" panose="020B0604030504040204" pitchFamily="50" charset="-128"/>
                <a:ea typeface="Meiryo UI" panose="020B0604030504040204" pitchFamily="50" charset="-128"/>
              </a:rPr>
              <a:t>さらに、学業不振や対人関係で悩むだけでなく、気分が落ち込んだり、不安感をコントロールできなくなったりなど、こころの症状を合併することもある。このためご本人がなんらかの困った行動を呈しており、その背景に</a:t>
            </a:r>
            <a:r>
              <a:rPr lang="zh-TW" altLang="en-US" sz="1400" dirty="0">
                <a:solidFill>
                  <a:schemeClr val="tx1"/>
                </a:solidFill>
                <a:latin typeface="Meiryo UI" panose="020B0604030504040204" pitchFamily="50" charset="-128"/>
                <a:ea typeface="Meiryo UI" panose="020B0604030504040204" pitchFamily="50" charset="-128"/>
              </a:rPr>
              <a:t>注意欠陥多動性障害</a:t>
            </a:r>
            <a:r>
              <a:rPr lang="ja-JP" altLang="en-US" sz="1400" dirty="0">
                <a:solidFill>
                  <a:schemeClr val="tx1"/>
                </a:solidFill>
                <a:latin typeface="Meiryo UI" panose="020B0604030504040204" pitchFamily="50" charset="-128"/>
                <a:ea typeface="Meiryo UI" panose="020B0604030504040204" pitchFamily="50" charset="-128"/>
              </a:rPr>
              <a:t>の特性があると診断される場合には医学的治療が必要。</a:t>
            </a:r>
            <a:endParaRPr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endParaRPr lang="ja-JP" altLang="en-US"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lang="zh-TW" altLang="en-US" sz="1400" dirty="0">
                <a:solidFill>
                  <a:schemeClr val="tx1"/>
                </a:solidFill>
                <a:latin typeface="Meiryo UI" panose="020B0604030504040204" pitchFamily="50" charset="-128"/>
                <a:ea typeface="Meiryo UI" panose="020B0604030504040204" pitchFamily="50" charset="-128"/>
              </a:rPr>
              <a:t>注意欠陥多動性障害</a:t>
            </a:r>
            <a:r>
              <a:rPr lang="ja-JP" altLang="en-US" sz="1400" dirty="0">
                <a:solidFill>
                  <a:schemeClr val="tx1"/>
                </a:solidFill>
                <a:latin typeface="Meiryo UI" panose="020B0604030504040204" pitchFamily="50" charset="-128"/>
                <a:ea typeface="Meiryo UI" panose="020B0604030504040204" pitchFamily="50" charset="-128"/>
              </a:rPr>
              <a:t>のある方の治療は「</a:t>
            </a:r>
            <a:r>
              <a:rPr lang="en-US" altLang="ja-JP" sz="1400" dirty="0">
                <a:solidFill>
                  <a:schemeClr val="tx1"/>
                </a:solidFill>
                <a:latin typeface="Meiryo UI" panose="020B0604030504040204" pitchFamily="50" charset="-128"/>
                <a:ea typeface="Meiryo UI" panose="020B0604030504040204" pitchFamily="50" charset="-128"/>
              </a:rPr>
              <a:t>1. </a:t>
            </a:r>
            <a:r>
              <a:rPr lang="ja-JP" altLang="en-US" sz="1400" dirty="0">
                <a:solidFill>
                  <a:schemeClr val="tx1"/>
                </a:solidFill>
                <a:latin typeface="Meiryo UI" panose="020B0604030504040204" pitchFamily="50" charset="-128"/>
                <a:ea typeface="Meiryo UI" panose="020B0604030504040204" pitchFamily="50" charset="-128"/>
              </a:rPr>
              <a:t>環境への介入」「</a:t>
            </a:r>
            <a:r>
              <a:rPr lang="en-US" altLang="ja-JP" sz="1400" dirty="0">
                <a:solidFill>
                  <a:schemeClr val="tx1"/>
                </a:solidFill>
                <a:latin typeface="Meiryo UI" panose="020B0604030504040204" pitchFamily="50" charset="-128"/>
                <a:ea typeface="Meiryo UI" panose="020B0604030504040204" pitchFamily="50" charset="-128"/>
              </a:rPr>
              <a:t>2. </a:t>
            </a:r>
            <a:r>
              <a:rPr lang="ja-JP" altLang="en-US" sz="1400" dirty="0">
                <a:solidFill>
                  <a:schemeClr val="tx1"/>
                </a:solidFill>
                <a:latin typeface="Meiryo UI" panose="020B0604030504040204" pitchFamily="50" charset="-128"/>
                <a:ea typeface="Meiryo UI" panose="020B0604030504040204" pitchFamily="50" charset="-128"/>
              </a:rPr>
              <a:t>行動への介入」「</a:t>
            </a:r>
            <a:r>
              <a:rPr lang="en-US" altLang="ja-JP" sz="1400" dirty="0">
                <a:solidFill>
                  <a:schemeClr val="tx1"/>
                </a:solidFill>
                <a:latin typeface="Meiryo UI" panose="020B0604030504040204" pitchFamily="50" charset="-128"/>
                <a:ea typeface="Meiryo UI" panose="020B0604030504040204" pitchFamily="50" charset="-128"/>
              </a:rPr>
              <a:t>3. </a:t>
            </a:r>
            <a:r>
              <a:rPr lang="ja-JP" altLang="en-US" sz="1400" dirty="0">
                <a:solidFill>
                  <a:schemeClr val="tx1"/>
                </a:solidFill>
                <a:latin typeface="Meiryo UI" panose="020B0604030504040204" pitchFamily="50" charset="-128"/>
                <a:ea typeface="Meiryo UI" panose="020B0604030504040204" pitchFamily="50" charset="-128"/>
              </a:rPr>
              <a:t>薬物療法」などを組み合わせて行うと効果が高いといわれている。</a:t>
            </a:r>
          </a:p>
        </p:txBody>
      </p:sp>
      <p:sp>
        <p:nvSpPr>
          <p:cNvPr id="21" name="正方形/長方形 20">
            <a:extLst>
              <a:ext uri="{FF2B5EF4-FFF2-40B4-BE49-F238E27FC236}">
                <a16:creationId xmlns:a16="http://schemas.microsoft.com/office/drawing/2014/main" id="{1A28A39C-DAF8-48B3-8E92-C4C36CB867D7}"/>
              </a:ext>
            </a:extLst>
          </p:cNvPr>
          <p:cNvSpPr/>
          <p:nvPr/>
        </p:nvSpPr>
        <p:spPr>
          <a:xfrm>
            <a:off x="591581" y="1761366"/>
            <a:ext cx="7714168" cy="289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600" b="1" dirty="0">
                <a:solidFill>
                  <a:schemeClr val="tx1"/>
                </a:solidFill>
                <a:latin typeface="Meiryo UI" panose="020B0604030504040204" pitchFamily="50" charset="-128"/>
                <a:ea typeface="Meiryo UI" panose="020B0604030504040204" pitchFamily="50" charset="-128"/>
              </a:rPr>
              <a:t>注意欠陥多動性障害</a:t>
            </a:r>
            <a:r>
              <a:rPr kumimoji="1" lang="ja-JP" altLang="en-US" sz="1600" b="1" dirty="0">
                <a:solidFill>
                  <a:schemeClr val="tx1"/>
                </a:solidFill>
                <a:latin typeface="Meiryo UI" panose="020B0604030504040204" pitchFamily="50" charset="-128"/>
                <a:ea typeface="Meiryo UI" panose="020B0604030504040204" pitchFamily="50" charset="-128"/>
              </a:rPr>
              <a:t>の概要</a:t>
            </a:r>
          </a:p>
        </p:txBody>
      </p:sp>
      <p:cxnSp>
        <p:nvCxnSpPr>
          <p:cNvPr id="22" name="直線コネクタ 21">
            <a:extLst>
              <a:ext uri="{FF2B5EF4-FFF2-40B4-BE49-F238E27FC236}">
                <a16:creationId xmlns:a16="http://schemas.microsoft.com/office/drawing/2014/main" id="{DEF42259-B1F8-4654-9B1F-93B86456DE91}"/>
              </a:ext>
            </a:extLst>
          </p:cNvPr>
          <p:cNvCxnSpPr>
            <a:cxnSpLocks/>
          </p:cNvCxnSpPr>
          <p:nvPr/>
        </p:nvCxnSpPr>
        <p:spPr>
          <a:xfrm>
            <a:off x="407468" y="2050752"/>
            <a:ext cx="8316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024597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91</a:t>
            </a:fld>
            <a:endParaRPr kumimoji="1" lang="ja-JP" altLang="en-US"/>
          </a:p>
        </p:txBody>
      </p:sp>
      <p:sp>
        <p:nvSpPr>
          <p:cNvPr id="6" name="正方形/長方形 5">
            <a:extLst>
              <a:ext uri="{FF2B5EF4-FFF2-40B4-BE49-F238E27FC236}">
                <a16:creationId xmlns:a16="http://schemas.microsoft.com/office/drawing/2014/main" id="{D6006BAE-FD7E-4B4B-BD7C-404F9FEFE64A}"/>
              </a:ext>
            </a:extLst>
          </p:cNvPr>
          <p:cNvSpPr/>
          <p:nvPr/>
        </p:nvSpPr>
        <p:spPr>
          <a:xfrm>
            <a:off x="677979" y="1786271"/>
            <a:ext cx="1344703" cy="17277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肯定的な対応</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48E30447-2549-4C9D-976C-7EC35970E666}"/>
              </a:ext>
            </a:extLst>
          </p:cNvPr>
          <p:cNvSpPr/>
          <p:nvPr/>
        </p:nvSpPr>
        <p:spPr>
          <a:xfrm>
            <a:off x="2160906" y="1786271"/>
            <a:ext cx="6305116" cy="1584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ご本人が成功体験をし、生き甲斐を感じ、自信をもって物事に取り組めるようにすることが支援の原則。　</a:t>
            </a:r>
          </a:p>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失敗経験が多いと、何事にも回避的・否定的になったり、自分はだめだと落ち込んだり、他人や社会のせいにして批判的・攻撃的・反社会的行動傾向が強まったりしてしまう。</a:t>
            </a:r>
          </a:p>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注意をする場合も努力している点やうまく行っている点をほめた上で、</a:t>
            </a:r>
            <a:br>
              <a:rPr lang="en-US" altLang="ja-JP" sz="1400" dirty="0">
                <a:solidFill>
                  <a:srgbClr val="000000"/>
                </a:solidFill>
                <a:latin typeface="Meiryo UI" panose="020B0604030504040204" pitchFamily="50" charset="-128"/>
                <a:ea typeface="Meiryo UI" panose="020B0604030504040204" pitchFamily="50" charset="-128"/>
              </a:rPr>
            </a:br>
            <a:r>
              <a:rPr lang="ja-JP" altLang="en-US" sz="1400" dirty="0">
                <a:solidFill>
                  <a:srgbClr val="000000"/>
                </a:solidFill>
                <a:latin typeface="Meiryo UI" panose="020B0604030504040204" pitchFamily="50" charset="-128"/>
                <a:ea typeface="Meiryo UI" panose="020B0604030504040204" pitchFamily="50" charset="-128"/>
              </a:rPr>
              <a:t>どのようにすればもっとよくなるかを肯定的、具体的に伝えていくとよい。</a:t>
            </a:r>
          </a:p>
          <a:p>
            <a:pPr marL="108000" indent="-108000">
              <a:buFont typeface="Arial" panose="020B0604020202020204" pitchFamily="34" charset="0"/>
              <a:buChar char="•"/>
            </a:pPr>
            <a:endParaRPr lang="ja-JP" altLang="en-US" sz="1400" dirty="0">
              <a:solidFill>
                <a:srgbClr val="000000"/>
              </a:solidFill>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3014C7F2-4102-4872-9178-D63689D070FE}"/>
              </a:ext>
            </a:extLst>
          </p:cNvPr>
          <p:cNvPicPr>
            <a:picLocks noChangeAspect="1"/>
          </p:cNvPicPr>
          <p:nvPr/>
        </p:nvPicPr>
        <p:blipFill>
          <a:blip r:embed="rId2"/>
          <a:stretch>
            <a:fillRect/>
          </a:stretch>
        </p:blipFill>
        <p:spPr>
          <a:xfrm>
            <a:off x="7297526" y="2702229"/>
            <a:ext cx="1092890" cy="819668"/>
          </a:xfrm>
          <a:prstGeom prst="rect">
            <a:avLst/>
          </a:prstGeom>
        </p:spPr>
      </p:pic>
      <p:sp>
        <p:nvSpPr>
          <p:cNvPr id="10" name="正方形/長方形 9">
            <a:extLst>
              <a:ext uri="{FF2B5EF4-FFF2-40B4-BE49-F238E27FC236}">
                <a16:creationId xmlns:a16="http://schemas.microsoft.com/office/drawing/2014/main" id="{063B0EA6-70C0-4590-B13D-C7F4D4D7AB78}"/>
              </a:ext>
            </a:extLst>
          </p:cNvPr>
          <p:cNvSpPr/>
          <p:nvPr/>
        </p:nvSpPr>
        <p:spPr>
          <a:xfrm>
            <a:off x="677979" y="3781935"/>
            <a:ext cx="1344703" cy="223024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具体的、視覚的な伝え方の</a:t>
            </a:r>
            <a:endParaRPr lang="en-US" altLang="ja-JP" sz="1400" dirty="0">
              <a:solidFill>
                <a:schemeClr val="tx1"/>
              </a:solidFill>
              <a:latin typeface="Meiryo UI" panose="020B0604030504040204" pitchFamily="50" charset="-128"/>
              <a:ea typeface="Meiryo UI" panose="020B0604030504040204" pitchFamily="50" charset="-128"/>
            </a:endParaRPr>
          </a:p>
          <a:p>
            <a:pPr algn="ctr"/>
            <a:r>
              <a:rPr lang="ja-JP" altLang="en-US" sz="1400" dirty="0">
                <a:solidFill>
                  <a:schemeClr val="tx1"/>
                </a:solidFill>
                <a:latin typeface="Meiryo UI" panose="020B0604030504040204" pitchFamily="50" charset="-128"/>
                <a:ea typeface="Meiryo UI" panose="020B0604030504040204" pitchFamily="50" charset="-128"/>
              </a:rPr>
              <a:t>工夫</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1D1CE77B-8BC3-4FD8-9209-9347BBA96EB0}"/>
              </a:ext>
            </a:extLst>
          </p:cNvPr>
          <p:cNvSpPr/>
          <p:nvPr/>
        </p:nvSpPr>
        <p:spPr>
          <a:xfrm>
            <a:off x="2160906" y="3781935"/>
            <a:ext cx="6305116" cy="1727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発達障害の中でも自閉スペクトラム症の特性を持つ人は、多くは聴覚的よりも視覚的情報の方がわかりやすいといわれる。</a:t>
            </a:r>
          </a:p>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特に作業や仕事の手順などを順番に番号を振って手順書に整理したり、カレンダーや予定表で先の見通しをもてるようにしたり、小黒板やボードに注意すべき点を書いておいたりという工夫が、支援する上で有効な場合が多い。いつもとちがった変更があるときも視覚的に示すとわかりやすくなる。</a:t>
            </a:r>
          </a:p>
        </p:txBody>
      </p:sp>
      <p:sp>
        <p:nvSpPr>
          <p:cNvPr id="15" name="正方形/長方形 14">
            <a:extLst>
              <a:ext uri="{FF2B5EF4-FFF2-40B4-BE49-F238E27FC236}">
                <a16:creationId xmlns:a16="http://schemas.microsoft.com/office/drawing/2014/main" id="{A5BFC005-6088-4FB2-9821-63B1ABF1CDED}"/>
              </a:ext>
            </a:extLst>
          </p:cNvPr>
          <p:cNvSpPr/>
          <p:nvPr/>
        </p:nvSpPr>
        <p:spPr>
          <a:xfrm>
            <a:off x="4052333" y="5188692"/>
            <a:ext cx="1052623" cy="972349"/>
          </a:xfrm>
          <a:prstGeom prst="rect">
            <a:avLst/>
          </a:prstGeom>
          <a:solidFill>
            <a:schemeClr val="bg1">
              <a:lumMod val="9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u="sng" dirty="0">
                <a:solidFill>
                  <a:schemeClr val="tx1"/>
                </a:solidFill>
                <a:latin typeface="HG丸ｺﾞｼｯｸM-PRO" panose="020F0600000000000000" pitchFamily="50" charset="-128"/>
                <a:ea typeface="HG丸ｺﾞｼｯｸM-PRO" panose="020F0600000000000000" pitchFamily="50" charset="-128"/>
              </a:rPr>
              <a:t>作業手順</a:t>
            </a:r>
            <a:endParaRPr kumimoji="1" lang="en-US" altLang="ja-JP" sz="900" u="sng"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en-US" altLang="ja-JP" sz="900"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900" dirty="0">
                <a:solidFill>
                  <a:schemeClr val="tx1"/>
                </a:solidFill>
                <a:latin typeface="HG丸ｺﾞｼｯｸM-PRO" panose="020F0600000000000000" pitchFamily="50" charset="-128"/>
                <a:ea typeface="HG丸ｺﾞｼｯｸM-PRO" panose="020F0600000000000000" pitchFamily="50" charset="-128"/>
              </a:rPr>
              <a:t>①・・・・</a:t>
            </a:r>
            <a:endParaRPr kumimoji="1" lang="en-US" altLang="ja-JP" sz="900"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900" dirty="0">
                <a:solidFill>
                  <a:schemeClr val="tx1"/>
                </a:solidFill>
                <a:latin typeface="HG丸ｺﾞｼｯｸM-PRO" panose="020F0600000000000000" pitchFamily="50" charset="-128"/>
                <a:ea typeface="HG丸ｺﾞｼｯｸM-PRO" panose="020F0600000000000000" pitchFamily="50" charset="-128"/>
              </a:rPr>
              <a:t>②・・・・</a:t>
            </a:r>
            <a:endParaRPr kumimoji="1" lang="en-US" altLang="ja-JP" sz="900"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900" dirty="0">
                <a:solidFill>
                  <a:schemeClr val="tx1"/>
                </a:solidFill>
                <a:latin typeface="HG丸ｺﾞｼｯｸM-PRO" panose="020F0600000000000000" pitchFamily="50" charset="-128"/>
                <a:ea typeface="HG丸ｺﾞｼｯｸM-PRO" panose="020F0600000000000000" pitchFamily="50" charset="-128"/>
              </a:rPr>
              <a:t>③・・・・</a:t>
            </a:r>
          </a:p>
        </p:txBody>
      </p:sp>
      <p:sp>
        <p:nvSpPr>
          <p:cNvPr id="16" name="正方形/長方形 15">
            <a:extLst>
              <a:ext uri="{FF2B5EF4-FFF2-40B4-BE49-F238E27FC236}">
                <a16:creationId xmlns:a16="http://schemas.microsoft.com/office/drawing/2014/main" id="{3AB10074-5945-4355-A240-88A07778FC7F}"/>
              </a:ext>
            </a:extLst>
          </p:cNvPr>
          <p:cNvSpPr/>
          <p:nvPr/>
        </p:nvSpPr>
        <p:spPr>
          <a:xfrm>
            <a:off x="6434027" y="5188690"/>
            <a:ext cx="1052623" cy="972349"/>
          </a:xfrm>
          <a:prstGeom prst="rect">
            <a:avLst/>
          </a:prstGeom>
          <a:solidFill>
            <a:schemeClr val="accent6">
              <a:lumMod val="20000"/>
              <a:lumOff val="8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u="sng" dirty="0">
                <a:solidFill>
                  <a:schemeClr val="tx1"/>
                </a:solidFill>
                <a:latin typeface="HG丸ｺﾞｼｯｸM-PRO" panose="020F0600000000000000" pitchFamily="50" charset="-128"/>
                <a:ea typeface="HG丸ｺﾞｼｯｸM-PRO" panose="020F0600000000000000" pitchFamily="50" charset="-128"/>
              </a:rPr>
              <a:t>今週の予定</a:t>
            </a:r>
            <a:endParaRPr kumimoji="1" lang="en-US" altLang="ja-JP" sz="900" u="sng"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en-US" altLang="ja-JP" sz="900"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900" dirty="0">
                <a:solidFill>
                  <a:schemeClr val="tx1"/>
                </a:solidFill>
                <a:latin typeface="HG丸ｺﾞｼｯｸM-PRO" panose="020F0600000000000000" pitchFamily="50" charset="-128"/>
                <a:ea typeface="HG丸ｺﾞｼｯｸM-PRO" panose="020F0600000000000000" pitchFamily="50" charset="-128"/>
              </a:rPr>
              <a:t>月曜日・・・・</a:t>
            </a:r>
            <a:endParaRPr kumimoji="1" lang="en-US" altLang="ja-JP" sz="900"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900" dirty="0">
                <a:solidFill>
                  <a:schemeClr val="tx1"/>
                </a:solidFill>
                <a:latin typeface="HG丸ｺﾞｼｯｸM-PRO" panose="020F0600000000000000" pitchFamily="50" charset="-128"/>
                <a:ea typeface="HG丸ｺﾞｼｯｸM-PRO" panose="020F0600000000000000" pitchFamily="50" charset="-128"/>
              </a:rPr>
              <a:t>火曜日・・・・</a:t>
            </a:r>
            <a:endParaRPr kumimoji="1" lang="en-US" altLang="ja-JP" sz="900"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900" dirty="0">
                <a:solidFill>
                  <a:schemeClr val="tx1"/>
                </a:solidFill>
                <a:latin typeface="HG丸ｺﾞｼｯｸM-PRO" panose="020F0600000000000000" pitchFamily="50" charset="-128"/>
                <a:ea typeface="HG丸ｺﾞｼｯｸM-PRO" panose="020F0600000000000000" pitchFamily="50" charset="-128"/>
              </a:rPr>
              <a:t>水曜日・・・・</a:t>
            </a:r>
          </a:p>
        </p:txBody>
      </p:sp>
      <p:sp>
        <p:nvSpPr>
          <p:cNvPr id="17" name="正方形/長方形 16">
            <a:extLst>
              <a:ext uri="{FF2B5EF4-FFF2-40B4-BE49-F238E27FC236}">
                <a16:creationId xmlns:a16="http://schemas.microsoft.com/office/drawing/2014/main" id="{36953486-CFA8-4204-88F1-7DEF43283227}"/>
              </a:ext>
            </a:extLst>
          </p:cNvPr>
          <p:cNvSpPr/>
          <p:nvPr/>
        </p:nvSpPr>
        <p:spPr>
          <a:xfrm>
            <a:off x="5243180" y="5188691"/>
            <a:ext cx="1052623" cy="972349"/>
          </a:xfrm>
          <a:prstGeom prst="rect">
            <a:avLst/>
          </a:prstGeom>
          <a:solidFill>
            <a:schemeClr val="accent4">
              <a:lumMod val="20000"/>
              <a:lumOff val="8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u="sng" dirty="0">
                <a:solidFill>
                  <a:schemeClr val="tx1"/>
                </a:solidFill>
                <a:latin typeface="HG丸ｺﾞｼｯｸM-PRO" panose="020F0600000000000000" pitchFamily="50" charset="-128"/>
                <a:ea typeface="HG丸ｺﾞｼｯｸM-PRO" panose="020F0600000000000000" pitchFamily="50" charset="-128"/>
              </a:rPr>
              <a:t>気を付けること</a:t>
            </a:r>
            <a:endParaRPr kumimoji="1" lang="en-US" altLang="ja-JP" sz="900" u="sng" dirty="0">
              <a:solidFill>
                <a:schemeClr val="tx1"/>
              </a:solidFill>
              <a:latin typeface="HG丸ｺﾞｼｯｸM-PRO" panose="020F0600000000000000" pitchFamily="50" charset="-128"/>
              <a:ea typeface="HG丸ｺﾞｼｯｸM-PRO" panose="020F0600000000000000" pitchFamily="50" charset="-128"/>
            </a:endParaRPr>
          </a:p>
          <a:p>
            <a:pPr algn="ctr"/>
            <a:endParaRPr kumimoji="1" lang="en-US" altLang="ja-JP" sz="900"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900" dirty="0">
                <a:solidFill>
                  <a:schemeClr val="tx1"/>
                </a:solidFill>
                <a:latin typeface="HG丸ｺﾞｼｯｸM-PRO" panose="020F0600000000000000" pitchFamily="50" charset="-128"/>
                <a:ea typeface="HG丸ｺﾞｼｯｸM-PRO" panose="020F0600000000000000" pitchFamily="50" charset="-128"/>
              </a:rPr>
              <a:t>✓　・・・</a:t>
            </a:r>
            <a:endParaRPr kumimoji="1" lang="en-US" altLang="ja-JP" sz="900"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900" dirty="0">
                <a:solidFill>
                  <a:schemeClr val="tx1"/>
                </a:solidFill>
                <a:latin typeface="HG丸ｺﾞｼｯｸM-PRO" panose="020F0600000000000000" pitchFamily="50" charset="-128"/>
                <a:ea typeface="HG丸ｺﾞｼｯｸM-PRO" panose="020F0600000000000000" pitchFamily="50" charset="-128"/>
              </a:rPr>
              <a:t>✓　・・・</a:t>
            </a:r>
          </a:p>
          <a:p>
            <a:pPr algn="ctr"/>
            <a:r>
              <a:rPr kumimoji="1" lang="ja-JP" altLang="en-US" sz="900" dirty="0">
                <a:solidFill>
                  <a:schemeClr val="tx1"/>
                </a:solidFill>
                <a:latin typeface="HG丸ｺﾞｼｯｸM-PRO" panose="020F0600000000000000" pitchFamily="50" charset="-128"/>
                <a:ea typeface="HG丸ｺﾞｼｯｸM-PRO" panose="020F0600000000000000" pitchFamily="50" charset="-128"/>
              </a:rPr>
              <a:t>✓　・・・</a:t>
            </a:r>
          </a:p>
        </p:txBody>
      </p:sp>
      <p:sp>
        <p:nvSpPr>
          <p:cNvPr id="21" name="正方形/長方形 20">
            <a:extLst>
              <a:ext uri="{FF2B5EF4-FFF2-40B4-BE49-F238E27FC236}">
                <a16:creationId xmlns:a16="http://schemas.microsoft.com/office/drawing/2014/main" id="{158F1DEE-A0BA-4D31-87F4-6D22E37FD922}"/>
              </a:ext>
            </a:extLst>
          </p:cNvPr>
          <p:cNvSpPr/>
          <p:nvPr/>
        </p:nvSpPr>
        <p:spPr>
          <a:xfrm>
            <a:off x="7624874" y="5188690"/>
            <a:ext cx="1052623" cy="972349"/>
          </a:xfrm>
          <a:prstGeom prst="rect">
            <a:avLst/>
          </a:prstGeom>
          <a:solidFill>
            <a:schemeClr val="accent6">
              <a:lumMod val="20000"/>
              <a:lumOff val="8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u="sng" dirty="0">
                <a:solidFill>
                  <a:srgbClr val="FF0000"/>
                </a:solidFill>
                <a:latin typeface="HG丸ｺﾞｼｯｸM-PRO" panose="020F0600000000000000" pitchFamily="50" charset="-128"/>
                <a:ea typeface="HG丸ｺﾞｼｯｸM-PRO" panose="020F0600000000000000" pitchFamily="50" charset="-128"/>
              </a:rPr>
              <a:t>予定の変更</a:t>
            </a:r>
            <a:endParaRPr kumimoji="1" lang="en-US" altLang="ja-JP" sz="900" u="sng" dirty="0">
              <a:solidFill>
                <a:srgbClr val="FF0000"/>
              </a:solidFill>
              <a:latin typeface="HG丸ｺﾞｼｯｸM-PRO" panose="020F0600000000000000" pitchFamily="50" charset="-128"/>
              <a:ea typeface="HG丸ｺﾞｼｯｸM-PRO" panose="020F0600000000000000" pitchFamily="50" charset="-128"/>
            </a:endParaRPr>
          </a:p>
          <a:p>
            <a:pPr algn="ctr"/>
            <a:endParaRPr kumimoji="1" lang="en-US" altLang="ja-JP" sz="900"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900" dirty="0">
                <a:solidFill>
                  <a:srgbClr val="FF0000"/>
                </a:solidFill>
                <a:latin typeface="HG丸ｺﾞｼｯｸM-PRO" panose="020F0600000000000000" pitchFamily="50" charset="-128"/>
                <a:ea typeface="HG丸ｺﾞｼｯｸM-PRO" panose="020F0600000000000000" pitchFamily="50" charset="-128"/>
              </a:rPr>
              <a:t>月曜日・・・</a:t>
            </a:r>
            <a:endParaRPr kumimoji="1" lang="en-US" altLang="ja-JP" sz="9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900" dirty="0">
                <a:solidFill>
                  <a:schemeClr val="tx1"/>
                </a:solidFill>
                <a:latin typeface="HG丸ｺﾞｼｯｸM-PRO" panose="020F0600000000000000" pitchFamily="50" charset="-128"/>
                <a:ea typeface="HG丸ｺﾞｼｯｸM-PRO" panose="020F0600000000000000" pitchFamily="50" charset="-128"/>
              </a:rPr>
              <a:t>火曜日・・・</a:t>
            </a:r>
            <a:endParaRPr kumimoji="1" lang="en-US" altLang="ja-JP" sz="900"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900" dirty="0">
                <a:solidFill>
                  <a:srgbClr val="FF0000"/>
                </a:solidFill>
                <a:latin typeface="HG丸ｺﾞｼｯｸM-PRO" panose="020F0600000000000000" pitchFamily="50" charset="-128"/>
                <a:ea typeface="HG丸ｺﾞｼｯｸM-PRO" panose="020F0600000000000000" pitchFamily="50" charset="-128"/>
              </a:rPr>
              <a:t>水曜日・・・</a:t>
            </a:r>
          </a:p>
        </p:txBody>
      </p:sp>
      <p:sp>
        <p:nvSpPr>
          <p:cNvPr id="22" name="矢印: 左カーブ 21">
            <a:extLst>
              <a:ext uri="{FF2B5EF4-FFF2-40B4-BE49-F238E27FC236}">
                <a16:creationId xmlns:a16="http://schemas.microsoft.com/office/drawing/2014/main" id="{EEDF4366-31B0-40E7-9D32-A14EA05A2E64}"/>
              </a:ext>
            </a:extLst>
          </p:cNvPr>
          <p:cNvSpPr/>
          <p:nvPr/>
        </p:nvSpPr>
        <p:spPr>
          <a:xfrm>
            <a:off x="8409462" y="5658581"/>
            <a:ext cx="211475" cy="348818"/>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コンテンツ プレースホルダー 2">
            <a:extLst>
              <a:ext uri="{FF2B5EF4-FFF2-40B4-BE49-F238E27FC236}">
                <a16:creationId xmlns:a16="http://schemas.microsoft.com/office/drawing/2014/main" id="{FF649DEF-5F85-4B6D-9455-7E13507374DA}"/>
              </a:ext>
            </a:extLst>
          </p:cNvPr>
          <p:cNvSpPr txBox="1">
            <a:spLocks/>
          </p:cNvSpPr>
          <p:nvPr/>
        </p:nvSpPr>
        <p:spPr>
          <a:xfrm>
            <a:off x="628650" y="1128888"/>
            <a:ext cx="7886700" cy="5592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以上で見てきた発達障害の特性等を踏まえ、ご本人の状況やライフステージに合わせ、適切な支援を継続していくことが重要です。支援において気を付けるべき点について以下に示しています。</a:t>
            </a:r>
            <a:endParaRPr lang="en-US" altLang="ja-JP" sz="1400" dirty="0">
              <a:latin typeface="Meiryo UI" panose="020B0604030504040204" pitchFamily="50" charset="-128"/>
              <a:ea typeface="Meiryo UI" panose="020B0604030504040204" pitchFamily="50" charset="-128"/>
            </a:endParaRPr>
          </a:p>
        </p:txBody>
      </p:sp>
      <p:sp>
        <p:nvSpPr>
          <p:cNvPr id="18" name="タイトル 1">
            <a:extLst>
              <a:ext uri="{FF2B5EF4-FFF2-40B4-BE49-F238E27FC236}">
                <a16:creationId xmlns:a16="http://schemas.microsoft.com/office/drawing/2014/main" id="{F367F128-C597-4F40-805A-BC9716FFF09B}"/>
              </a:ext>
            </a:extLst>
          </p:cNvPr>
          <p:cNvSpPr txBox="1">
            <a:spLocks/>
          </p:cNvSpPr>
          <p:nvPr/>
        </p:nvSpPr>
        <p:spPr>
          <a:xfrm>
            <a:off x="628649" y="191898"/>
            <a:ext cx="8079921"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２）特性を踏まえた支援のポイント　</a:t>
            </a:r>
            <a:endParaRPr lang="en-US" altLang="ja-JP"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074963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92</a:t>
            </a:fld>
            <a:endParaRPr kumimoji="1" lang="ja-JP" altLang="en-US"/>
          </a:p>
        </p:txBody>
      </p:sp>
      <p:sp>
        <p:nvSpPr>
          <p:cNvPr id="11" name="タイトル 1">
            <a:extLst>
              <a:ext uri="{FF2B5EF4-FFF2-40B4-BE49-F238E27FC236}">
                <a16:creationId xmlns:a16="http://schemas.microsoft.com/office/drawing/2014/main" id="{782EF57F-FD7C-4271-8AA1-57A7939A9F4C}"/>
              </a:ext>
            </a:extLst>
          </p:cNvPr>
          <p:cNvSpPr txBox="1">
            <a:spLocks/>
          </p:cNvSpPr>
          <p:nvPr/>
        </p:nvSpPr>
        <p:spPr>
          <a:xfrm>
            <a:off x="628649" y="191898"/>
            <a:ext cx="8079921"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２）特性を踏まえた支援のポイント　</a:t>
            </a:r>
            <a:endParaRPr lang="en-US" altLang="ja-JP" sz="24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D6006BAE-FD7E-4B4B-BD7C-404F9FEFE64A}"/>
              </a:ext>
            </a:extLst>
          </p:cNvPr>
          <p:cNvSpPr/>
          <p:nvPr/>
        </p:nvSpPr>
        <p:spPr>
          <a:xfrm>
            <a:off x="677979" y="1626781"/>
            <a:ext cx="1344703" cy="17277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スモールステップによる支援</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48E30447-2549-4C9D-976C-7EC35970E666}"/>
              </a:ext>
            </a:extLst>
          </p:cNvPr>
          <p:cNvSpPr/>
          <p:nvPr/>
        </p:nvSpPr>
        <p:spPr>
          <a:xfrm>
            <a:off x="2160906" y="1626781"/>
            <a:ext cx="6305116" cy="1584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課題を細かく分けて一つずつクリアできるよう、少し頑張れば手の届きそうなことを目標にする支援の方法。</a:t>
            </a:r>
          </a:p>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手順を示す、モデルを見せる、体験練習をする、新しく挑戦する部分は少しずつにするなども有効。</a:t>
            </a:r>
          </a:p>
          <a:p>
            <a:pPr marL="108000" indent="-108000">
              <a:buFont typeface="Arial" panose="020B0604020202020204" pitchFamily="34" charset="0"/>
              <a:buChar char="•"/>
            </a:pPr>
            <a:endParaRPr lang="ja-JP" altLang="en-US" sz="1400" dirty="0">
              <a:solidFill>
                <a:srgbClr val="000000"/>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063B0EA6-70C0-4590-B13D-C7F4D4D7AB78}"/>
              </a:ext>
            </a:extLst>
          </p:cNvPr>
          <p:cNvSpPr/>
          <p:nvPr/>
        </p:nvSpPr>
        <p:spPr>
          <a:xfrm>
            <a:off x="677979" y="3622445"/>
            <a:ext cx="1344703" cy="143865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感覚過敏への対応</a:t>
            </a:r>
          </a:p>
        </p:txBody>
      </p:sp>
      <p:sp>
        <p:nvSpPr>
          <p:cNvPr id="12" name="正方形/長方形 11">
            <a:extLst>
              <a:ext uri="{FF2B5EF4-FFF2-40B4-BE49-F238E27FC236}">
                <a16:creationId xmlns:a16="http://schemas.microsoft.com/office/drawing/2014/main" id="{1D1CE77B-8BC3-4FD8-9209-9347BBA96EB0}"/>
              </a:ext>
            </a:extLst>
          </p:cNvPr>
          <p:cNvSpPr/>
          <p:nvPr/>
        </p:nvSpPr>
        <p:spPr>
          <a:xfrm>
            <a:off x="2160906" y="3622445"/>
            <a:ext cx="6305116" cy="1727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感覚過敏がある場合は、音や肌触り、室温など感覚面の調整を行う。</a:t>
            </a:r>
          </a:p>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具体的には、イヤーマフを活用する、大声で説明せずホワイトボードで内容を伝える、クーラー等の設備のある部屋を利用できるように配慮するなどが考えられる。</a:t>
            </a:r>
          </a:p>
          <a:p>
            <a:pPr marL="108000" indent="-108000">
              <a:buFont typeface="Arial" panose="020B0604020202020204" pitchFamily="34" charset="0"/>
              <a:buChar char="•"/>
            </a:pPr>
            <a:endParaRPr lang="ja-JP" altLang="en-US" sz="1400" dirty="0">
              <a:solidFill>
                <a:srgbClr val="000000"/>
              </a:solidFill>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82929664-9CA5-4825-985E-EED9DA6D03AD}"/>
              </a:ext>
            </a:extLst>
          </p:cNvPr>
          <p:cNvSpPr/>
          <p:nvPr/>
        </p:nvSpPr>
        <p:spPr>
          <a:xfrm>
            <a:off x="677979" y="5328974"/>
            <a:ext cx="1344703" cy="9178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周囲の協力を得る</a:t>
            </a:r>
          </a:p>
        </p:txBody>
      </p:sp>
      <p:sp>
        <p:nvSpPr>
          <p:cNvPr id="25" name="正方形/長方形 24">
            <a:extLst>
              <a:ext uri="{FF2B5EF4-FFF2-40B4-BE49-F238E27FC236}">
                <a16:creationId xmlns:a16="http://schemas.microsoft.com/office/drawing/2014/main" id="{1471BB5D-8CCA-4BC9-BEC9-BCCDA084D73B}"/>
              </a:ext>
            </a:extLst>
          </p:cNvPr>
          <p:cNvSpPr/>
          <p:nvPr/>
        </p:nvSpPr>
        <p:spPr>
          <a:xfrm>
            <a:off x="2160906" y="5433645"/>
            <a:ext cx="6305116" cy="813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rPr>
              <a:t>ご本人をよく知る専門家や家族にサポートのコツを聞いたり、ご本人をよく知る支援者が同席するなど、理解しやすくなる環境を工夫をすることが有効と考えられる。</a:t>
            </a:r>
          </a:p>
          <a:p>
            <a:endParaRPr lang="ja-JP" altLang="en-US" sz="1400" dirty="0">
              <a:solidFill>
                <a:srgbClr val="000000"/>
              </a:solidFill>
              <a:latin typeface="Meiryo UI" panose="020B0604030504040204" pitchFamily="50" charset="-128"/>
              <a:ea typeface="Meiryo UI" panose="020B0604030504040204" pitchFamily="50" charset="-128"/>
            </a:endParaRPr>
          </a:p>
        </p:txBody>
      </p:sp>
      <p:sp>
        <p:nvSpPr>
          <p:cNvPr id="26" name="コンテンツ プレースホルダー 2">
            <a:extLst>
              <a:ext uri="{FF2B5EF4-FFF2-40B4-BE49-F238E27FC236}">
                <a16:creationId xmlns:a16="http://schemas.microsoft.com/office/drawing/2014/main" id="{A3DFBA37-27B4-4F92-BFA1-4B51A9309E4F}"/>
              </a:ext>
            </a:extLst>
          </p:cNvPr>
          <p:cNvSpPr txBox="1">
            <a:spLocks/>
          </p:cNvSpPr>
          <p:nvPr/>
        </p:nvSpPr>
        <p:spPr>
          <a:xfrm>
            <a:off x="628650" y="1128888"/>
            <a:ext cx="7886700" cy="5592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a:latin typeface="Meiryo UI" panose="020B0604030504040204" pitchFamily="50" charset="-128"/>
                <a:ea typeface="Meiryo UI" panose="020B0604030504040204" pitchFamily="50" charset="-128"/>
              </a:rPr>
              <a:t>（つづき</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grpSp>
        <p:nvGrpSpPr>
          <p:cNvPr id="9" name="グループ化 8">
            <a:extLst>
              <a:ext uri="{FF2B5EF4-FFF2-40B4-BE49-F238E27FC236}">
                <a16:creationId xmlns:a16="http://schemas.microsoft.com/office/drawing/2014/main" id="{4216EFBA-8AF5-44EF-B3E9-62600516E4FE}"/>
              </a:ext>
            </a:extLst>
          </p:cNvPr>
          <p:cNvGrpSpPr/>
          <p:nvPr/>
        </p:nvGrpSpPr>
        <p:grpSpPr>
          <a:xfrm>
            <a:off x="3229816" y="2408715"/>
            <a:ext cx="1926975" cy="870029"/>
            <a:chOff x="6249462" y="2450541"/>
            <a:chExt cx="1926975" cy="870029"/>
          </a:xfrm>
        </p:grpSpPr>
        <p:grpSp>
          <p:nvGrpSpPr>
            <p:cNvPr id="8" name="グループ化 7">
              <a:extLst>
                <a:ext uri="{FF2B5EF4-FFF2-40B4-BE49-F238E27FC236}">
                  <a16:creationId xmlns:a16="http://schemas.microsoft.com/office/drawing/2014/main" id="{EBF3DDED-CBE3-4098-B74D-17557AEDB791}"/>
                </a:ext>
              </a:extLst>
            </p:cNvPr>
            <p:cNvGrpSpPr/>
            <p:nvPr/>
          </p:nvGrpSpPr>
          <p:grpSpPr>
            <a:xfrm>
              <a:off x="6249462" y="2608073"/>
              <a:ext cx="1926975" cy="712497"/>
              <a:chOff x="6228020" y="2615497"/>
              <a:chExt cx="2160000" cy="739072"/>
            </a:xfrm>
          </p:grpSpPr>
          <p:sp>
            <p:nvSpPr>
              <p:cNvPr id="2" name="正方形/長方形 1">
                <a:extLst>
                  <a:ext uri="{FF2B5EF4-FFF2-40B4-BE49-F238E27FC236}">
                    <a16:creationId xmlns:a16="http://schemas.microsoft.com/office/drawing/2014/main" id="{DC3278B5-9EBA-448F-986B-16154BEE2E52}"/>
                  </a:ext>
                </a:extLst>
              </p:cNvPr>
              <p:cNvSpPr/>
              <p:nvPr/>
            </p:nvSpPr>
            <p:spPr>
              <a:xfrm>
                <a:off x="6228020" y="3102569"/>
                <a:ext cx="1080000" cy="252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a:t>Step</a:t>
                </a:r>
                <a:r>
                  <a:rPr kumimoji="1" lang="ja-JP" altLang="en-US" sz="1000" b="1" dirty="0"/>
                  <a:t>１</a:t>
                </a:r>
              </a:p>
            </p:txBody>
          </p:sp>
          <p:sp>
            <p:nvSpPr>
              <p:cNvPr id="18" name="正方形/長方形 17">
                <a:extLst>
                  <a:ext uri="{FF2B5EF4-FFF2-40B4-BE49-F238E27FC236}">
                    <a16:creationId xmlns:a16="http://schemas.microsoft.com/office/drawing/2014/main" id="{4C761856-47F7-42CD-B62C-4891E1DC22FA}"/>
                  </a:ext>
                </a:extLst>
              </p:cNvPr>
              <p:cNvSpPr/>
              <p:nvPr/>
            </p:nvSpPr>
            <p:spPr>
              <a:xfrm>
                <a:off x="6768020" y="2859033"/>
                <a:ext cx="1080001" cy="252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a:t>Step</a:t>
                </a:r>
                <a:r>
                  <a:rPr kumimoji="1" lang="ja-JP" altLang="en-US" sz="1000" b="1" dirty="0"/>
                  <a:t>２</a:t>
                </a:r>
              </a:p>
            </p:txBody>
          </p:sp>
          <p:sp>
            <p:nvSpPr>
              <p:cNvPr id="19" name="正方形/長方形 18">
                <a:extLst>
                  <a:ext uri="{FF2B5EF4-FFF2-40B4-BE49-F238E27FC236}">
                    <a16:creationId xmlns:a16="http://schemas.microsoft.com/office/drawing/2014/main" id="{6D84BA1F-F5AC-4D28-804F-9896C9641282}"/>
                  </a:ext>
                </a:extLst>
              </p:cNvPr>
              <p:cNvSpPr/>
              <p:nvPr/>
            </p:nvSpPr>
            <p:spPr>
              <a:xfrm>
                <a:off x="7308020" y="2615497"/>
                <a:ext cx="1080000" cy="252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a:t>Step</a:t>
                </a:r>
                <a:r>
                  <a:rPr kumimoji="1" lang="ja-JP" altLang="en-US" sz="1000" b="1" dirty="0"/>
                  <a:t>３</a:t>
                </a:r>
              </a:p>
            </p:txBody>
          </p:sp>
        </p:grpSp>
        <p:sp>
          <p:nvSpPr>
            <p:cNvPr id="3" name="矢印: 下カーブ 2">
              <a:extLst>
                <a:ext uri="{FF2B5EF4-FFF2-40B4-BE49-F238E27FC236}">
                  <a16:creationId xmlns:a16="http://schemas.microsoft.com/office/drawing/2014/main" id="{A755436B-0284-47EF-990B-2060772A0FE4}"/>
                </a:ext>
              </a:extLst>
            </p:cNvPr>
            <p:cNvSpPr/>
            <p:nvPr/>
          </p:nvSpPr>
          <p:spPr>
            <a:xfrm rot="19200000">
              <a:off x="6468868" y="2741951"/>
              <a:ext cx="396000" cy="144000"/>
            </a:xfrm>
            <a:prstGeom prst="curved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矢印: 下カーブ 20">
              <a:extLst>
                <a:ext uri="{FF2B5EF4-FFF2-40B4-BE49-F238E27FC236}">
                  <a16:creationId xmlns:a16="http://schemas.microsoft.com/office/drawing/2014/main" id="{4D016B87-C3C7-4A5D-935D-D354C80EE6A3}"/>
                </a:ext>
              </a:extLst>
            </p:cNvPr>
            <p:cNvSpPr/>
            <p:nvPr/>
          </p:nvSpPr>
          <p:spPr>
            <a:xfrm rot="19200000">
              <a:off x="6997901" y="2450541"/>
              <a:ext cx="396000" cy="159567"/>
            </a:xfrm>
            <a:prstGeom prst="curved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pic>
        <p:nvPicPr>
          <p:cNvPr id="14" name="図 13">
            <a:extLst>
              <a:ext uri="{FF2B5EF4-FFF2-40B4-BE49-F238E27FC236}">
                <a16:creationId xmlns:a16="http://schemas.microsoft.com/office/drawing/2014/main" id="{8097168F-0002-4BE8-9451-89D7B1073D29}"/>
              </a:ext>
            </a:extLst>
          </p:cNvPr>
          <p:cNvPicPr>
            <a:picLocks noChangeAspect="1"/>
          </p:cNvPicPr>
          <p:nvPr/>
        </p:nvPicPr>
        <p:blipFill>
          <a:blip r:embed="rId2"/>
          <a:stretch>
            <a:fillRect/>
          </a:stretch>
        </p:blipFill>
        <p:spPr>
          <a:xfrm>
            <a:off x="2968590" y="4362829"/>
            <a:ext cx="931026" cy="698270"/>
          </a:xfrm>
          <a:prstGeom prst="rect">
            <a:avLst/>
          </a:prstGeom>
        </p:spPr>
      </p:pic>
      <p:pic>
        <p:nvPicPr>
          <p:cNvPr id="16" name="図 15">
            <a:extLst>
              <a:ext uri="{FF2B5EF4-FFF2-40B4-BE49-F238E27FC236}">
                <a16:creationId xmlns:a16="http://schemas.microsoft.com/office/drawing/2014/main" id="{0C5A5F5B-5813-4D3C-905F-3F5568E8DCE5}"/>
              </a:ext>
            </a:extLst>
          </p:cNvPr>
          <p:cNvPicPr>
            <a:picLocks noChangeAspect="1"/>
          </p:cNvPicPr>
          <p:nvPr/>
        </p:nvPicPr>
        <p:blipFill>
          <a:blip r:embed="rId3"/>
          <a:stretch>
            <a:fillRect/>
          </a:stretch>
        </p:blipFill>
        <p:spPr>
          <a:xfrm>
            <a:off x="5579219" y="4420648"/>
            <a:ext cx="1040096" cy="780072"/>
          </a:xfrm>
          <a:prstGeom prst="rect">
            <a:avLst/>
          </a:prstGeom>
        </p:spPr>
      </p:pic>
      <p:pic>
        <p:nvPicPr>
          <p:cNvPr id="37" name="図 36">
            <a:extLst>
              <a:ext uri="{FF2B5EF4-FFF2-40B4-BE49-F238E27FC236}">
                <a16:creationId xmlns:a16="http://schemas.microsoft.com/office/drawing/2014/main" id="{4578431B-CDD1-43BB-88C6-D3FBCF035888}"/>
              </a:ext>
            </a:extLst>
          </p:cNvPr>
          <p:cNvPicPr>
            <a:picLocks noChangeAspect="1"/>
          </p:cNvPicPr>
          <p:nvPr/>
        </p:nvPicPr>
        <p:blipFill>
          <a:blip r:embed="rId4"/>
          <a:stretch>
            <a:fillRect/>
          </a:stretch>
        </p:blipFill>
        <p:spPr>
          <a:xfrm>
            <a:off x="4011512" y="4341588"/>
            <a:ext cx="1429483" cy="1072112"/>
          </a:xfrm>
          <a:prstGeom prst="rect">
            <a:avLst/>
          </a:prstGeom>
        </p:spPr>
      </p:pic>
    </p:spTree>
    <p:extLst>
      <p:ext uri="{BB962C8B-B14F-4D97-AF65-F5344CB8AC3E}">
        <p14:creationId xmlns:p14="http://schemas.microsoft.com/office/powerpoint/2010/main" val="2771149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4294967295"/>
          </p:nvPr>
        </p:nvGraphicFramePr>
        <p:xfrm>
          <a:off x="77367" y="2804885"/>
          <a:ext cx="9011112" cy="3999773"/>
        </p:xfrm>
        <a:graphic>
          <a:graphicData uri="http://schemas.openxmlformats.org/drawingml/2006/table">
            <a:tbl>
              <a:tblPr firstRow="1" bandRow="1">
                <a:tableStyleId>{21E4AEA4-8DFA-4A89-87EB-49C32662AFE0}</a:tableStyleId>
              </a:tblPr>
              <a:tblGrid>
                <a:gridCol w="1530777">
                  <a:extLst>
                    <a:ext uri="{9D8B030D-6E8A-4147-A177-3AD203B41FA5}">
                      <a16:colId xmlns:a16="http://schemas.microsoft.com/office/drawing/2014/main" val="20000"/>
                    </a:ext>
                  </a:extLst>
                </a:gridCol>
                <a:gridCol w="2203023">
                  <a:extLst>
                    <a:ext uri="{9D8B030D-6E8A-4147-A177-3AD203B41FA5}">
                      <a16:colId xmlns:a16="http://schemas.microsoft.com/office/drawing/2014/main" val="20002"/>
                    </a:ext>
                  </a:extLst>
                </a:gridCol>
                <a:gridCol w="1882756">
                  <a:extLst>
                    <a:ext uri="{9D8B030D-6E8A-4147-A177-3AD203B41FA5}">
                      <a16:colId xmlns:a16="http://schemas.microsoft.com/office/drawing/2014/main" val="20006"/>
                    </a:ext>
                  </a:extLst>
                </a:gridCol>
                <a:gridCol w="1828800">
                  <a:extLst>
                    <a:ext uri="{9D8B030D-6E8A-4147-A177-3AD203B41FA5}">
                      <a16:colId xmlns:a16="http://schemas.microsoft.com/office/drawing/2014/main" val="20008"/>
                    </a:ext>
                  </a:extLst>
                </a:gridCol>
                <a:gridCol w="1565756">
                  <a:extLst>
                    <a:ext uri="{9D8B030D-6E8A-4147-A177-3AD203B41FA5}">
                      <a16:colId xmlns:a16="http://schemas.microsoft.com/office/drawing/2014/main" val="20010"/>
                    </a:ext>
                  </a:extLst>
                </a:gridCol>
              </a:tblGrid>
              <a:tr h="2328448">
                <a:tc>
                  <a:txBody>
                    <a:bodyPr/>
                    <a:lstStyle/>
                    <a:p>
                      <a:endParaRPr kumimoji="1" lang="en-US" altLang="ja-JP" sz="900" b="1" dirty="0"/>
                    </a:p>
                    <a:p>
                      <a:endParaRPr kumimoji="1" lang="en-US" altLang="ja-JP" sz="900" b="1" dirty="0"/>
                    </a:p>
                    <a:p>
                      <a:r>
                        <a:rPr kumimoji="1" lang="ja-JP" altLang="en-US" sz="900" b="1" dirty="0"/>
                        <a:t>・食事は二人分つくり</a:t>
                      </a:r>
                      <a:r>
                        <a:rPr kumimoji="1" lang="en-US" altLang="ja-JP" sz="900" b="1" dirty="0"/>
                        <a:t>SNS</a:t>
                      </a:r>
                      <a:r>
                        <a:rPr kumimoji="1" lang="ja-JP" altLang="en-US" sz="900" b="1" dirty="0"/>
                        <a:t>にアップするのか日課</a:t>
                      </a:r>
                      <a:endParaRPr kumimoji="1" lang="en-US" altLang="ja-JP" sz="900" b="1" dirty="0"/>
                    </a:p>
                    <a:p>
                      <a:r>
                        <a:rPr kumimoji="1" lang="ja-JP" altLang="en-US" sz="900" b="1" dirty="0"/>
                        <a:t>・ギャルの彼女がほしい</a:t>
                      </a:r>
                      <a:endParaRPr kumimoji="1" lang="en-US" altLang="ja-JP" sz="900" b="1" dirty="0"/>
                    </a:p>
                    <a:p>
                      <a:r>
                        <a:rPr kumimoji="1" lang="ja-JP" altLang="en-US" sz="900" b="1" dirty="0"/>
                        <a:t>・</a:t>
                      </a:r>
                      <a:r>
                        <a:rPr kumimoji="1" lang="en-US" altLang="ja-JP" sz="900" b="1" dirty="0"/>
                        <a:t>SNS</a:t>
                      </a:r>
                      <a:r>
                        <a:rPr kumimoji="1" lang="ja-JP" altLang="en-US" sz="900" b="1" dirty="0"/>
                        <a:t>の世界と、自分の暮らしのギャップに苦しんでいる。不公平な社会が許せない。（数万人のフォロワーがいる、リア充な暮らしをしている人と比較して気持ちが落ち込む）</a:t>
                      </a:r>
                      <a:endParaRPr kumimoji="1" lang="en-US" altLang="ja-JP" sz="900" b="1" dirty="0"/>
                    </a:p>
                    <a:p>
                      <a:endParaRPr kumimoji="1" lang="en-US" altLang="ja-JP" sz="900" b="1" dirty="0"/>
                    </a:p>
                  </a:txBody>
                  <a:tcPr marL="36000" marR="36000" marT="34290" marB="34290"/>
                </a:tc>
                <a:tc>
                  <a:txBody>
                    <a:bodyPr/>
                    <a:lstStyle/>
                    <a:p>
                      <a:endParaRPr kumimoji="1" lang="en-US" altLang="ja-JP" sz="900" dirty="0"/>
                    </a:p>
                    <a:p>
                      <a:endParaRPr kumimoji="1" lang="en-US" altLang="ja-JP" sz="900" dirty="0"/>
                    </a:p>
                    <a:p>
                      <a:r>
                        <a:rPr kumimoji="1" lang="ja-JP" altLang="en-US" sz="900" dirty="0"/>
                        <a:t>・</a:t>
                      </a:r>
                      <a:r>
                        <a:rPr kumimoji="1" lang="en-US" altLang="ja-JP" sz="900" dirty="0"/>
                        <a:t>SNS</a:t>
                      </a:r>
                      <a:r>
                        <a:rPr kumimoji="1" lang="ja-JP" altLang="en-US" sz="900" dirty="0"/>
                        <a:t>でのトラブル</a:t>
                      </a:r>
                      <a:endParaRPr kumimoji="1" lang="en-US" altLang="ja-JP" sz="900" dirty="0"/>
                    </a:p>
                    <a:p>
                      <a:r>
                        <a:rPr kumimoji="1" lang="ja-JP" altLang="en-US" sz="900" dirty="0"/>
                        <a:t>フォロワー数が減り、精神的に不安定になる。</a:t>
                      </a:r>
                      <a:endParaRPr kumimoji="1" lang="en-US" altLang="ja-JP" sz="900" dirty="0"/>
                    </a:p>
                    <a:p>
                      <a:r>
                        <a:rPr kumimoji="1" lang="ja-JP" altLang="en-US" sz="900" dirty="0"/>
                        <a:t>・病院、いのちの電話など様々な相談窓口へ電話をする。（</a:t>
                      </a:r>
                      <a:r>
                        <a:rPr kumimoji="1" lang="en-US" altLang="ja-JP" sz="900" dirty="0"/>
                        <a:t>1</a:t>
                      </a:r>
                      <a:r>
                        <a:rPr kumimoji="1" lang="ja-JP" altLang="en-US" sz="900" dirty="0"/>
                        <a:t>回の電話が</a:t>
                      </a:r>
                      <a:r>
                        <a:rPr kumimoji="1" lang="en-US" altLang="ja-JP" sz="900" dirty="0"/>
                        <a:t>3</a:t>
                      </a:r>
                      <a:r>
                        <a:rPr kumimoji="1" lang="ja-JP" altLang="en-US" sz="900" dirty="0"/>
                        <a:t>時間を超えることも）</a:t>
                      </a:r>
                      <a:endParaRPr kumimoji="1" lang="en-US" altLang="ja-JP" sz="900" dirty="0"/>
                    </a:p>
                    <a:p>
                      <a:r>
                        <a:rPr kumimoji="1" lang="ja-JP" altLang="en-US" sz="900" dirty="0"/>
                        <a:t>・「自分は負け組」「死にたい」「生きている意味がない」との発言が増える。</a:t>
                      </a:r>
                      <a:endParaRPr kumimoji="1" lang="en-US" altLang="ja-JP" sz="900" dirty="0"/>
                    </a:p>
                    <a:p>
                      <a:endParaRPr kumimoji="1" lang="en-US" altLang="ja-JP" sz="900" dirty="0"/>
                    </a:p>
                    <a:p>
                      <a:r>
                        <a:rPr kumimoji="1" lang="ja-JP" altLang="en-US" sz="900" dirty="0">
                          <a:solidFill>
                            <a:srgbClr val="FFFF00"/>
                          </a:solidFill>
                        </a:rPr>
                        <a:t>気持ちの落ち込みが激しい。</a:t>
                      </a:r>
                      <a:endParaRPr kumimoji="1" lang="en-US" altLang="ja-JP" sz="900" dirty="0">
                        <a:solidFill>
                          <a:srgbClr val="FFFF00"/>
                        </a:solidFill>
                      </a:endParaRPr>
                    </a:p>
                    <a:p>
                      <a:r>
                        <a:rPr kumimoji="1" lang="ja-JP" altLang="en-US" sz="900" dirty="0">
                          <a:solidFill>
                            <a:srgbClr val="FFFF00"/>
                          </a:solidFill>
                        </a:rPr>
                        <a:t>誰かに話を聞いてほしく、常にどこかに電話をしている。</a:t>
                      </a:r>
                      <a:endParaRPr kumimoji="1" lang="en-US" altLang="ja-JP" sz="900" dirty="0">
                        <a:solidFill>
                          <a:srgbClr val="FFFF00"/>
                        </a:solidFill>
                      </a:endParaRPr>
                    </a:p>
                  </a:txBody>
                  <a:tcPr marL="36000" marR="36000" marT="34290" marB="34290"/>
                </a:tc>
                <a:tc>
                  <a:txBody>
                    <a:bodyPr/>
                    <a:lstStyle/>
                    <a:p>
                      <a:endParaRPr kumimoji="1" lang="en-US" altLang="ja-JP" sz="900" dirty="0"/>
                    </a:p>
                    <a:p>
                      <a:endParaRPr kumimoji="1" lang="en-US" altLang="ja-JP" sz="900" dirty="0"/>
                    </a:p>
                    <a:p>
                      <a:r>
                        <a:rPr kumimoji="1" lang="ja-JP" altLang="en-US" sz="900" dirty="0"/>
                        <a:t>・カウンセリングの振り返りを一緒に行う。文字化することで理解ができるようになった</a:t>
                      </a:r>
                      <a:endParaRPr kumimoji="1" lang="en-US" altLang="ja-JP" sz="900" dirty="0"/>
                    </a:p>
                    <a:p>
                      <a:r>
                        <a:rPr kumimoji="1" lang="ja-JP" altLang="en-US" sz="900" dirty="0"/>
                        <a:t>・</a:t>
                      </a:r>
                      <a:r>
                        <a:rPr kumimoji="1" lang="en-US" altLang="ja-JP" sz="900" dirty="0"/>
                        <a:t>SNS</a:t>
                      </a:r>
                      <a:r>
                        <a:rPr kumimoji="1" lang="ja-JP" altLang="en-US" sz="900" dirty="0"/>
                        <a:t>のフォロワー数が増えてきた。外出先の風景や食事をアップするといい反応がある</a:t>
                      </a:r>
                      <a:endParaRPr kumimoji="1" lang="en-US" altLang="ja-JP" sz="900" dirty="0"/>
                    </a:p>
                    <a:p>
                      <a:endParaRPr kumimoji="1" lang="en-US" altLang="ja-JP" sz="900" dirty="0"/>
                    </a:p>
                    <a:p>
                      <a:endParaRPr kumimoji="1" lang="en-US" altLang="ja-JP" sz="900" dirty="0"/>
                    </a:p>
                    <a:p>
                      <a:r>
                        <a:rPr kumimoji="1" lang="ja-JP" altLang="en-US" sz="900" dirty="0">
                          <a:solidFill>
                            <a:srgbClr val="FFFF00"/>
                          </a:solidFill>
                        </a:rPr>
                        <a:t>ドライブにでかけて、風景などを</a:t>
                      </a:r>
                      <a:r>
                        <a:rPr kumimoji="1" lang="en-US" altLang="ja-JP" sz="900" dirty="0">
                          <a:solidFill>
                            <a:srgbClr val="FFFF00"/>
                          </a:solidFill>
                        </a:rPr>
                        <a:t>SNS</a:t>
                      </a:r>
                      <a:r>
                        <a:rPr kumimoji="1" lang="ja-JP" altLang="en-US" sz="900" dirty="0">
                          <a:solidFill>
                            <a:srgbClr val="FFFF00"/>
                          </a:solidFill>
                        </a:rPr>
                        <a:t>に投稿することでよい反応がありストレス解消につながった。</a:t>
                      </a:r>
                      <a:endParaRPr kumimoji="1" lang="en-US" altLang="ja-JP" sz="900" dirty="0">
                        <a:solidFill>
                          <a:srgbClr val="FFFF00"/>
                        </a:solidFill>
                      </a:endParaRPr>
                    </a:p>
                    <a:p>
                      <a:r>
                        <a:rPr kumimoji="1" lang="ja-JP" altLang="en-US" sz="900" dirty="0">
                          <a:solidFill>
                            <a:srgbClr val="FFFF00"/>
                          </a:solidFill>
                        </a:rPr>
                        <a:t>相談窓口を整理したことで混乱が軽減した。</a:t>
                      </a:r>
                      <a:endParaRPr kumimoji="1" lang="en-US" altLang="ja-JP" sz="900" dirty="0">
                        <a:solidFill>
                          <a:srgbClr val="FFFF00"/>
                        </a:solidFill>
                      </a:endParaRPr>
                    </a:p>
                  </a:txBody>
                  <a:tcPr marL="36000" marR="36000" marT="34290" marB="34290"/>
                </a:tc>
                <a:tc>
                  <a:txBody>
                    <a:bodyPr/>
                    <a:lstStyle/>
                    <a:p>
                      <a:endParaRPr kumimoji="1" lang="en-US" altLang="ja-JP" sz="900" dirty="0"/>
                    </a:p>
                    <a:p>
                      <a:endParaRPr kumimoji="1" lang="en-US" altLang="ja-JP" sz="900" dirty="0"/>
                    </a:p>
                    <a:p>
                      <a:r>
                        <a:rPr kumimoji="1" lang="ja-JP" altLang="en-US" sz="900" dirty="0"/>
                        <a:t>・自立生活援助以外のサービスを利用する気持ちにはなれない</a:t>
                      </a:r>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endParaRPr kumimoji="1" lang="en-US" altLang="ja-JP" sz="900" dirty="0"/>
                    </a:p>
                    <a:p>
                      <a:r>
                        <a:rPr kumimoji="1" lang="ja-JP" altLang="en-US" sz="900" dirty="0">
                          <a:solidFill>
                            <a:srgbClr val="FFFF00"/>
                          </a:solidFill>
                        </a:rPr>
                        <a:t>サービスを利用することへの不安感がある。</a:t>
                      </a:r>
                      <a:endParaRPr kumimoji="1" lang="en-US" altLang="ja-JP" sz="900" dirty="0">
                        <a:solidFill>
                          <a:srgbClr val="FFFF00"/>
                        </a:solidFill>
                      </a:endParaRPr>
                    </a:p>
                    <a:p>
                      <a:endParaRPr kumimoji="1" lang="ja-JP" altLang="en-US" sz="900" dirty="0">
                        <a:solidFill>
                          <a:srgbClr val="FFFF00"/>
                        </a:solidFill>
                      </a:endParaRPr>
                    </a:p>
                  </a:txBody>
                  <a:tcPr marL="36000" marR="36000" marT="34290" marB="34290"/>
                </a:tc>
                <a:tc>
                  <a:txBody>
                    <a:bodyPr/>
                    <a:lstStyle/>
                    <a:p>
                      <a:pPr algn="l"/>
                      <a:endParaRPr kumimoji="1" lang="en-US" altLang="ja-JP" sz="900" dirty="0"/>
                    </a:p>
                    <a:p>
                      <a:pPr algn="l"/>
                      <a:endParaRPr kumimoji="1" lang="en-US" altLang="ja-JP" sz="900" dirty="0"/>
                    </a:p>
                    <a:p>
                      <a:pPr algn="l"/>
                      <a:r>
                        <a:rPr kumimoji="1" lang="ja-JP" altLang="en-US" sz="900" dirty="0"/>
                        <a:t>・自立生活援助と一緒なら訪問看護の利用をしてみようかな</a:t>
                      </a:r>
                      <a:endParaRPr kumimoji="1" lang="en-US" altLang="ja-JP" sz="900" dirty="0"/>
                    </a:p>
                    <a:p>
                      <a:pPr algn="l"/>
                      <a:r>
                        <a:rPr kumimoji="1" lang="ja-JP" altLang="en-US" sz="900" dirty="0"/>
                        <a:t>・訪問看護に慣れるまでは、自立生活援助の利用をしたい</a:t>
                      </a:r>
                      <a:endParaRPr kumimoji="1" lang="en-US" altLang="ja-JP" sz="900" dirty="0"/>
                    </a:p>
                    <a:p>
                      <a:pPr algn="l"/>
                      <a:endParaRPr kumimoji="1" lang="en-US" altLang="ja-JP" sz="900" dirty="0"/>
                    </a:p>
                    <a:p>
                      <a:pPr algn="l"/>
                      <a:endParaRPr kumimoji="1" lang="en-US" altLang="ja-JP" sz="900" dirty="0"/>
                    </a:p>
                    <a:p>
                      <a:pPr algn="l"/>
                      <a:endParaRPr kumimoji="1" lang="en-US" altLang="ja-JP" sz="900" dirty="0"/>
                    </a:p>
                    <a:p>
                      <a:pPr algn="l"/>
                      <a:endParaRPr kumimoji="1" lang="en-US" altLang="ja-JP" sz="900" dirty="0"/>
                    </a:p>
                    <a:p>
                      <a:pPr algn="l"/>
                      <a:endParaRPr kumimoji="1" lang="en-US" altLang="ja-JP" sz="900" dirty="0"/>
                    </a:p>
                    <a:p>
                      <a:pPr algn="l"/>
                      <a:endParaRPr kumimoji="1" lang="ja-JP" altLang="en-US" sz="900" dirty="0"/>
                    </a:p>
                  </a:txBody>
                  <a:tcPr marL="36000" marR="36000" marT="34290" marB="34290"/>
                </a:tc>
                <a:extLst>
                  <a:ext uri="{0D108BD9-81ED-4DB2-BD59-A6C34878D82A}">
                    <a16:rowId xmlns:a16="http://schemas.microsoft.com/office/drawing/2014/main" val="10003"/>
                  </a:ext>
                </a:extLst>
              </a:tr>
              <a:tr h="1671325">
                <a:tc>
                  <a:txBody>
                    <a:bodyPr/>
                    <a:lstStyle/>
                    <a:p>
                      <a:endParaRPr kumimoji="1" lang="en-US" altLang="ja-JP" sz="1200" b="1" kern="1200" dirty="0">
                        <a:solidFill>
                          <a:schemeClr val="dk1"/>
                        </a:solidFill>
                        <a:effectLst/>
                        <a:latin typeface="+mn-lt"/>
                        <a:ea typeface="+mn-ea"/>
                        <a:cs typeface="+mn-cs"/>
                      </a:endParaRPr>
                    </a:p>
                    <a:p>
                      <a:endParaRPr kumimoji="1" lang="en-US" altLang="ja-JP" sz="900" b="1" kern="1200" dirty="0">
                        <a:solidFill>
                          <a:schemeClr val="dk1"/>
                        </a:solidFill>
                        <a:effectLst/>
                        <a:latin typeface="+mn-lt"/>
                        <a:ea typeface="+mn-ea"/>
                        <a:cs typeface="+mn-cs"/>
                      </a:endParaRPr>
                    </a:p>
                    <a:p>
                      <a:r>
                        <a:rPr kumimoji="1" lang="ja-JP" altLang="en-US" sz="900" b="1" kern="1200" dirty="0">
                          <a:solidFill>
                            <a:schemeClr val="dk1"/>
                          </a:solidFill>
                          <a:effectLst/>
                          <a:latin typeface="+mn-lt"/>
                          <a:ea typeface="+mn-ea"/>
                          <a:cs typeface="+mn-cs"/>
                        </a:rPr>
                        <a:t>＜サービス管理責任者＞</a:t>
                      </a:r>
                      <a:endParaRPr kumimoji="1" lang="en-US" altLang="ja-JP" sz="900" b="1" kern="1200" dirty="0">
                        <a:solidFill>
                          <a:schemeClr val="dk1"/>
                        </a:solidFill>
                        <a:effectLst/>
                        <a:latin typeface="+mn-lt"/>
                        <a:ea typeface="+mn-ea"/>
                        <a:cs typeface="+mn-cs"/>
                      </a:endParaRPr>
                    </a:p>
                    <a:p>
                      <a:r>
                        <a:rPr kumimoji="1" lang="ja-JP" altLang="en-US" sz="900" kern="1200" dirty="0">
                          <a:solidFill>
                            <a:schemeClr val="dk1"/>
                          </a:solidFill>
                          <a:effectLst/>
                          <a:latin typeface="+mn-lt"/>
                          <a:ea typeface="+mn-ea"/>
                          <a:cs typeface="+mn-cs"/>
                        </a:rPr>
                        <a:t>・関係づくりとアセスメントを実施</a:t>
                      </a:r>
                      <a:endParaRPr kumimoji="1" lang="en-US" altLang="ja-JP" sz="900" kern="1200" dirty="0">
                        <a:solidFill>
                          <a:schemeClr val="dk1"/>
                        </a:solidFill>
                        <a:effectLst/>
                        <a:latin typeface="+mn-lt"/>
                        <a:ea typeface="+mn-ea"/>
                        <a:cs typeface="+mn-cs"/>
                      </a:endParaRPr>
                    </a:p>
                    <a:p>
                      <a:r>
                        <a:rPr kumimoji="1" lang="ja-JP" altLang="en-US" sz="900" kern="1200" dirty="0">
                          <a:solidFill>
                            <a:schemeClr val="dk1"/>
                          </a:solidFill>
                          <a:effectLst/>
                          <a:latin typeface="+mn-lt"/>
                          <a:ea typeface="+mn-ea"/>
                          <a:cs typeface="+mn-cs"/>
                        </a:rPr>
                        <a:t>→傾聴</a:t>
                      </a:r>
                      <a:r>
                        <a:rPr kumimoji="1" lang="en-US" altLang="ja-JP" sz="900" kern="1200" dirty="0">
                          <a:solidFill>
                            <a:schemeClr val="dk1"/>
                          </a:solidFill>
                          <a:effectLst/>
                          <a:latin typeface="+mn-lt"/>
                          <a:ea typeface="+mn-ea"/>
                          <a:cs typeface="+mn-cs"/>
                        </a:rPr>
                        <a:t>(</a:t>
                      </a:r>
                      <a:r>
                        <a:rPr kumimoji="1" lang="ja-JP" altLang="en-US" sz="900" kern="1200" dirty="0">
                          <a:solidFill>
                            <a:schemeClr val="dk1"/>
                          </a:solidFill>
                          <a:effectLst/>
                          <a:latin typeface="+mn-lt"/>
                          <a:ea typeface="+mn-ea"/>
                          <a:cs typeface="+mn-cs"/>
                        </a:rPr>
                        <a:t>訪問が</a:t>
                      </a:r>
                      <a:r>
                        <a:rPr kumimoji="1" lang="en-US" altLang="ja-JP" sz="900" kern="1200" dirty="0">
                          <a:solidFill>
                            <a:schemeClr val="dk1"/>
                          </a:solidFill>
                          <a:effectLst/>
                          <a:latin typeface="+mn-lt"/>
                          <a:ea typeface="+mn-ea"/>
                          <a:cs typeface="+mn-cs"/>
                        </a:rPr>
                        <a:t>3</a:t>
                      </a:r>
                      <a:r>
                        <a:rPr kumimoji="1" lang="ja-JP" altLang="en-US" sz="900" kern="1200" dirty="0">
                          <a:solidFill>
                            <a:schemeClr val="dk1"/>
                          </a:solidFill>
                          <a:effectLst/>
                          <a:latin typeface="+mn-lt"/>
                          <a:ea typeface="+mn-ea"/>
                          <a:cs typeface="+mn-cs"/>
                        </a:rPr>
                        <a:t>時間以上、電話対応が</a:t>
                      </a:r>
                      <a:r>
                        <a:rPr kumimoji="1" lang="en-US" altLang="ja-JP" sz="900" kern="1200" dirty="0">
                          <a:solidFill>
                            <a:schemeClr val="dk1"/>
                          </a:solidFill>
                          <a:effectLst/>
                          <a:latin typeface="+mn-lt"/>
                          <a:ea typeface="+mn-ea"/>
                          <a:cs typeface="+mn-cs"/>
                        </a:rPr>
                        <a:t>1</a:t>
                      </a:r>
                      <a:r>
                        <a:rPr kumimoji="1" lang="ja-JP" altLang="en-US" sz="900" kern="1200" dirty="0">
                          <a:solidFill>
                            <a:schemeClr val="dk1"/>
                          </a:solidFill>
                          <a:effectLst/>
                          <a:latin typeface="+mn-lt"/>
                          <a:ea typeface="+mn-ea"/>
                          <a:cs typeface="+mn-cs"/>
                        </a:rPr>
                        <a:t>時間以上になることも）</a:t>
                      </a:r>
                      <a:endParaRPr kumimoji="1" lang="en-US" altLang="ja-JP" sz="900" kern="1200" dirty="0">
                        <a:solidFill>
                          <a:schemeClr val="dk1"/>
                        </a:solidFill>
                        <a:effectLst/>
                        <a:latin typeface="+mn-lt"/>
                        <a:ea typeface="+mn-ea"/>
                        <a:cs typeface="+mn-cs"/>
                      </a:endParaRPr>
                    </a:p>
                    <a:p>
                      <a:endParaRPr kumimoji="1" lang="en-US" altLang="ja-JP" sz="900" kern="1200" dirty="0">
                        <a:solidFill>
                          <a:schemeClr val="dk1"/>
                        </a:solidFill>
                        <a:effectLst/>
                        <a:latin typeface="+mn-lt"/>
                        <a:ea typeface="+mn-ea"/>
                        <a:cs typeface="+mn-cs"/>
                      </a:endParaRPr>
                    </a:p>
                    <a:p>
                      <a:endParaRPr kumimoji="1" lang="en-US" altLang="ja-JP" sz="900" kern="1200" dirty="0">
                        <a:solidFill>
                          <a:schemeClr val="dk1"/>
                        </a:solidFill>
                        <a:effectLst/>
                        <a:latin typeface="+mn-lt"/>
                        <a:ea typeface="+mn-ea"/>
                        <a:cs typeface="+mn-cs"/>
                      </a:endParaRPr>
                    </a:p>
                  </a:txBody>
                  <a:tcPr marL="36000" marR="36000" marT="34290" marB="34290"/>
                </a:tc>
                <a:tc>
                  <a:txBody>
                    <a:bodyPr/>
                    <a:lstStyle/>
                    <a:p>
                      <a:endParaRPr kumimoji="1" lang="en-US" altLang="ja-JP" sz="900" b="1" dirty="0"/>
                    </a:p>
                    <a:p>
                      <a:r>
                        <a:rPr kumimoji="1" lang="ja-JP" altLang="en-US" sz="900" b="1" dirty="0"/>
                        <a:t>＜地域生活支援員＞</a:t>
                      </a:r>
                      <a:endParaRPr kumimoji="1" lang="en-US" altLang="ja-JP" sz="900" b="1" dirty="0"/>
                    </a:p>
                    <a:p>
                      <a:r>
                        <a:rPr kumimoji="1" lang="ja-JP" altLang="en-US" sz="900" dirty="0"/>
                        <a:t>・定期訪問による傾聴（時間を設定）</a:t>
                      </a:r>
                      <a:endParaRPr kumimoji="1" lang="en-US" altLang="ja-JP" sz="900" dirty="0"/>
                    </a:p>
                    <a:p>
                      <a:r>
                        <a:rPr kumimoji="1" lang="ja-JP" altLang="en-US" sz="900" dirty="0"/>
                        <a:t>→不満や不安をききとる</a:t>
                      </a:r>
                      <a:endParaRPr kumimoji="1" lang="en-US" altLang="ja-JP" sz="900" dirty="0"/>
                    </a:p>
                    <a:p>
                      <a:r>
                        <a:rPr kumimoji="1" lang="ja-JP" altLang="en-US" sz="900" dirty="0"/>
                        <a:t>→電話のルール（時間と窓口の設定）</a:t>
                      </a:r>
                      <a:endParaRPr kumimoji="1" lang="en-US" altLang="ja-JP" sz="900" dirty="0"/>
                    </a:p>
                    <a:p>
                      <a:r>
                        <a:rPr kumimoji="1" lang="ja-JP" altLang="en-US" sz="900" dirty="0"/>
                        <a:t>・受診同行</a:t>
                      </a:r>
                      <a:endParaRPr kumimoji="1" lang="en-US" altLang="ja-JP" sz="900" dirty="0"/>
                    </a:p>
                    <a:p>
                      <a:r>
                        <a:rPr kumimoji="1" lang="ja-JP" altLang="en-US" sz="900" dirty="0"/>
                        <a:t>→主治医との情報共有</a:t>
                      </a:r>
                      <a:endParaRPr kumimoji="1" lang="en-US" altLang="ja-JP" sz="900" dirty="0"/>
                    </a:p>
                    <a:p>
                      <a:r>
                        <a:rPr kumimoji="1" lang="ja-JP" altLang="en-US" sz="900" dirty="0"/>
                        <a:t>→カウンセリングの開始</a:t>
                      </a:r>
                      <a:endParaRPr kumimoji="1" lang="en-US" altLang="ja-JP" sz="900" dirty="0"/>
                    </a:p>
                    <a:p>
                      <a:r>
                        <a:rPr kumimoji="1" lang="ja-JP" altLang="en-US" sz="900" dirty="0"/>
                        <a:t>・関係機関との連携</a:t>
                      </a:r>
                      <a:endParaRPr kumimoji="1" lang="en-US" altLang="ja-JP" sz="900" dirty="0"/>
                    </a:p>
                    <a:p>
                      <a:r>
                        <a:rPr kumimoji="1" lang="ja-JP" altLang="en-US" sz="900" dirty="0"/>
                        <a:t>→保健所、病院、行政等との情報共有</a:t>
                      </a:r>
                      <a:endParaRPr kumimoji="1" lang="en-US" altLang="ja-JP" sz="900" dirty="0"/>
                    </a:p>
                  </a:txBody>
                  <a:tcPr marL="36000" marR="3600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t>＜地域生活支援員＞</a:t>
                      </a:r>
                      <a:endParaRPr kumimoji="1" lang="en-US" altLang="ja-JP" sz="9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t>・定期訪問による傾聴</a:t>
                      </a:r>
                      <a:endParaRPr kumimoji="1" lang="en-US" altLang="ja-JP" sz="900"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t>→約束した時間内での対応</a:t>
                      </a:r>
                      <a:endParaRPr kumimoji="1" lang="en-US" altLang="ja-JP" sz="900"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t>→ストレス解消法を検討</a:t>
                      </a:r>
                      <a:endParaRPr kumimoji="1" lang="en-US" altLang="ja-JP" sz="9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t>・受診同行</a:t>
                      </a:r>
                      <a:endParaRPr kumimoji="1" lang="en-US" altLang="ja-JP" sz="900"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t>→カウンセリングへの同席</a:t>
                      </a:r>
                      <a:endParaRPr kumimoji="1" lang="en-US" altLang="ja-JP" sz="900"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t>　内容を文字化し整理する</a:t>
                      </a:r>
                      <a:endParaRPr kumimoji="1" lang="en-US" altLang="ja-JP" sz="9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p>
                  </a:txBody>
                  <a:tcPr marL="36000" marR="36000" marT="34290" marB="34290"/>
                </a:tc>
                <a:tc>
                  <a:txBody>
                    <a:bodyPr/>
                    <a:lstStyle/>
                    <a:p>
                      <a:endParaRPr kumimoji="1" lang="en-US" altLang="ja-JP" sz="900" dirty="0"/>
                    </a:p>
                    <a:p>
                      <a:r>
                        <a:rPr kumimoji="1" lang="ja-JP" altLang="en-US" sz="900" b="1" dirty="0"/>
                        <a:t>＜地域生活支援員＞</a:t>
                      </a:r>
                      <a:endParaRPr kumimoji="1" lang="en-US" altLang="ja-JP" sz="900" b="1" dirty="0"/>
                    </a:p>
                    <a:p>
                      <a:r>
                        <a:rPr kumimoji="1" lang="ja-JP" altLang="en-US" sz="900" dirty="0"/>
                        <a:t>・サービス導入の提案</a:t>
                      </a:r>
                      <a:endParaRPr kumimoji="1" lang="en-US" altLang="ja-JP" sz="900" dirty="0"/>
                    </a:p>
                    <a:p>
                      <a:r>
                        <a:rPr kumimoji="1" lang="ja-JP" altLang="en-US" sz="900" dirty="0"/>
                        <a:t>→訪問看護の導入を勧めるも、本人は拒否</a:t>
                      </a:r>
                      <a:endParaRPr kumimoji="1" lang="en-US" altLang="ja-JP" sz="900" dirty="0"/>
                    </a:p>
                    <a:p>
                      <a:endParaRPr kumimoji="1" lang="en-US" altLang="ja-JP" sz="900" dirty="0"/>
                    </a:p>
                    <a:p>
                      <a:r>
                        <a:rPr kumimoji="1" lang="ja-JP" altLang="en-US" sz="900" dirty="0"/>
                        <a:t>・定期訪問による傾聴</a:t>
                      </a:r>
                      <a:endParaRPr kumimoji="1" lang="en-US" altLang="ja-JP" sz="900" dirty="0"/>
                    </a:p>
                    <a:p>
                      <a:r>
                        <a:rPr kumimoji="1" lang="ja-JP" altLang="en-US" sz="900" dirty="0"/>
                        <a:t>→考えていること、気持ちを一緒に文字にする</a:t>
                      </a:r>
                      <a:endParaRPr kumimoji="1" lang="en-US" altLang="ja-JP" sz="900" dirty="0"/>
                    </a:p>
                    <a:p>
                      <a:endParaRPr kumimoji="1" lang="en-US" altLang="ja-JP" sz="900" dirty="0"/>
                    </a:p>
                  </a:txBody>
                  <a:tcPr marL="36000" marR="36000" marT="34290" marB="34290"/>
                </a:tc>
                <a:tc>
                  <a:txBody>
                    <a:bodyPr/>
                    <a:lstStyle/>
                    <a:p>
                      <a:endParaRPr kumimoji="1" lang="en-US" altLang="ja-JP" sz="9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t>＜地域生活支援員＞</a:t>
                      </a:r>
                      <a:endParaRPr kumimoji="1" lang="en-US" altLang="ja-JP" sz="900" dirty="0">
                        <a:solidFill>
                          <a:srgbClr val="FF0000"/>
                        </a:solidFill>
                      </a:endParaRPr>
                    </a:p>
                    <a:p>
                      <a:r>
                        <a:rPr kumimoji="1" lang="ja-JP" altLang="en-US" sz="900" dirty="0">
                          <a:solidFill>
                            <a:srgbClr val="FF0000"/>
                          </a:solidFill>
                        </a:rPr>
                        <a:t>・訪問看護の導入・引継ぎの開始</a:t>
                      </a:r>
                      <a:endParaRPr kumimoji="1" lang="en-US" altLang="ja-JP" sz="900" dirty="0"/>
                    </a:p>
                    <a:p>
                      <a:endParaRPr kumimoji="1" lang="en-US" altLang="ja-JP" sz="900" b="1" dirty="0"/>
                    </a:p>
                    <a:p>
                      <a:r>
                        <a:rPr kumimoji="1" lang="ja-JP" altLang="en-US" sz="900" b="1" dirty="0"/>
                        <a:t>＜サービス管理責任者・　相談支援専門員の連携＞</a:t>
                      </a:r>
                      <a:endParaRPr kumimoji="1" lang="en-US" altLang="ja-JP" sz="900" b="1" dirty="0"/>
                    </a:p>
                    <a:p>
                      <a:r>
                        <a:rPr kumimoji="1" lang="ja-JP" altLang="en-US" sz="900" dirty="0"/>
                        <a:t>・自立生活援助延長申請</a:t>
                      </a:r>
                      <a:endParaRPr kumimoji="1" lang="en-US" altLang="ja-JP" sz="900" dirty="0"/>
                    </a:p>
                    <a:p>
                      <a:r>
                        <a:rPr kumimoji="1" lang="ja-JP" altLang="en-US" sz="900" dirty="0"/>
                        <a:t>→半年間の延長決定</a:t>
                      </a:r>
                      <a:endParaRPr kumimoji="1" lang="en-US" altLang="ja-JP" sz="900" dirty="0"/>
                    </a:p>
                  </a:txBody>
                  <a:tcPr marL="36000" marR="36000" marT="34290" marB="34290"/>
                </a:tc>
                <a:extLst>
                  <a:ext uri="{0D108BD9-81ED-4DB2-BD59-A6C34878D82A}">
                    <a16:rowId xmlns:a16="http://schemas.microsoft.com/office/drawing/2014/main" val="10004"/>
                  </a:ext>
                </a:extLst>
              </a:tr>
            </a:tbl>
          </a:graphicData>
        </a:graphic>
      </p:graphicFrame>
      <p:sp>
        <p:nvSpPr>
          <p:cNvPr id="13" name="矢印: 右 12">
            <a:extLst>
              <a:ext uri="{FF2B5EF4-FFF2-40B4-BE49-F238E27FC236}">
                <a16:creationId xmlns:a16="http://schemas.microsoft.com/office/drawing/2014/main" id="{2F94AA25-7934-4263-A2D0-E59E4A5A9FA9}"/>
              </a:ext>
            </a:extLst>
          </p:cNvPr>
          <p:cNvSpPr/>
          <p:nvPr/>
        </p:nvSpPr>
        <p:spPr>
          <a:xfrm>
            <a:off x="7866434" y="2510857"/>
            <a:ext cx="1166263" cy="3600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訪問看護</a:t>
            </a:r>
          </a:p>
        </p:txBody>
      </p:sp>
      <p:sp>
        <p:nvSpPr>
          <p:cNvPr id="14" name="矢印: 右 13">
            <a:extLst>
              <a:ext uri="{FF2B5EF4-FFF2-40B4-BE49-F238E27FC236}">
                <a16:creationId xmlns:a16="http://schemas.microsoft.com/office/drawing/2014/main" id="{621D5A41-8659-40B0-8C98-C9BE83C0E8AB}"/>
              </a:ext>
            </a:extLst>
          </p:cNvPr>
          <p:cNvSpPr/>
          <p:nvPr/>
        </p:nvSpPr>
        <p:spPr>
          <a:xfrm>
            <a:off x="78534" y="1647111"/>
            <a:ext cx="8965086" cy="360000"/>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計画</a:t>
            </a:r>
            <a:r>
              <a:rPr lang="ja-JP" altLang="en-US" sz="1200"/>
              <a:t>相談支援</a:t>
            </a:r>
            <a:r>
              <a:rPr lang="en-US" altLang="ja-JP" sz="1200"/>
              <a:t>(</a:t>
            </a:r>
            <a:r>
              <a:rPr lang="ja-JP" altLang="en-US" sz="1200"/>
              <a:t>モニタリング</a:t>
            </a:r>
            <a:r>
              <a:rPr lang="ja-JP" altLang="en-US" sz="1200" dirty="0"/>
              <a:t>：</a:t>
            </a:r>
            <a:r>
              <a:rPr lang="en-US" altLang="ja-JP" sz="1200" dirty="0"/>
              <a:t>3</a:t>
            </a:r>
            <a:r>
              <a:rPr lang="ja-JP" altLang="en-US" sz="1200" dirty="0"/>
              <a:t>か月</a:t>
            </a:r>
            <a:r>
              <a:rPr lang="en-US" altLang="ja-JP" sz="1200" dirty="0"/>
              <a:t>)</a:t>
            </a:r>
            <a:endParaRPr lang="ja-JP" altLang="en-US" sz="1200" dirty="0"/>
          </a:p>
        </p:txBody>
      </p:sp>
      <p:sp>
        <p:nvSpPr>
          <p:cNvPr id="16" name="矢印: 右 15">
            <a:extLst>
              <a:ext uri="{FF2B5EF4-FFF2-40B4-BE49-F238E27FC236}">
                <a16:creationId xmlns:a16="http://schemas.microsoft.com/office/drawing/2014/main" id="{EDE43789-4712-44F5-9306-E92732C812C0}"/>
              </a:ext>
            </a:extLst>
          </p:cNvPr>
          <p:cNvSpPr/>
          <p:nvPr/>
        </p:nvSpPr>
        <p:spPr>
          <a:xfrm>
            <a:off x="78534" y="1927403"/>
            <a:ext cx="8965086" cy="3600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自立生活援助</a:t>
            </a:r>
          </a:p>
        </p:txBody>
      </p:sp>
      <p:sp>
        <p:nvSpPr>
          <p:cNvPr id="19" name="正方形/長方形 18">
            <a:extLst>
              <a:ext uri="{FF2B5EF4-FFF2-40B4-BE49-F238E27FC236}">
                <a16:creationId xmlns:a16="http://schemas.microsoft.com/office/drawing/2014/main" id="{FDA7482F-8A32-4A1F-AEDF-71E01AE0B9DF}"/>
              </a:ext>
            </a:extLst>
          </p:cNvPr>
          <p:cNvSpPr/>
          <p:nvPr/>
        </p:nvSpPr>
        <p:spPr>
          <a:xfrm>
            <a:off x="143853" y="1374403"/>
            <a:ext cx="982763" cy="30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50" dirty="0">
                <a:solidFill>
                  <a:schemeClr val="tx1"/>
                </a:solidFill>
              </a:rPr>
              <a:t>GH</a:t>
            </a:r>
            <a:r>
              <a:rPr lang="ja-JP" altLang="en-US" sz="750" dirty="0">
                <a:solidFill>
                  <a:schemeClr val="tx1"/>
                </a:solidFill>
              </a:rPr>
              <a:t>から一人暮らしへの移行</a:t>
            </a:r>
          </a:p>
        </p:txBody>
      </p:sp>
      <p:sp>
        <p:nvSpPr>
          <p:cNvPr id="24" name="正方形/長方形 23">
            <a:extLst>
              <a:ext uri="{FF2B5EF4-FFF2-40B4-BE49-F238E27FC236}">
                <a16:creationId xmlns:a16="http://schemas.microsoft.com/office/drawing/2014/main" id="{EB1AD5BE-2BC5-4E03-8090-86E86864072E}"/>
              </a:ext>
            </a:extLst>
          </p:cNvPr>
          <p:cNvSpPr/>
          <p:nvPr/>
        </p:nvSpPr>
        <p:spPr>
          <a:xfrm>
            <a:off x="4228763" y="656038"/>
            <a:ext cx="4756441" cy="925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希望：自分の好きなことをして暮らしたい</a:t>
            </a:r>
            <a:endParaRPr lang="en-US" altLang="ja-JP" sz="1050" dirty="0">
              <a:solidFill>
                <a:schemeClr val="tx1"/>
              </a:solidFill>
            </a:endParaRPr>
          </a:p>
          <a:p>
            <a:endParaRPr lang="en-US" altLang="ja-JP" sz="1050" dirty="0">
              <a:solidFill>
                <a:schemeClr val="tx1"/>
              </a:solidFill>
            </a:endParaRPr>
          </a:p>
          <a:p>
            <a:r>
              <a:rPr lang="ja-JP" altLang="en-US" sz="1050" dirty="0">
                <a:solidFill>
                  <a:schemeClr val="tx1"/>
                </a:solidFill>
              </a:rPr>
              <a:t>背景：</a:t>
            </a:r>
            <a:r>
              <a:rPr lang="en-US" altLang="ja-JP" sz="1050" dirty="0">
                <a:solidFill>
                  <a:schemeClr val="tx1"/>
                </a:solidFill>
              </a:rPr>
              <a:t>GH</a:t>
            </a:r>
            <a:r>
              <a:rPr lang="ja-JP" altLang="en-US" sz="1050" dirty="0">
                <a:solidFill>
                  <a:schemeClr val="tx1"/>
                </a:solidFill>
              </a:rPr>
              <a:t>から移行し、一人暮らしを開始。身の回りのことは自立していたが、対人関係の不安や</a:t>
            </a:r>
            <a:r>
              <a:rPr lang="en-US" altLang="ja-JP" sz="1050" dirty="0">
                <a:solidFill>
                  <a:schemeClr val="tx1"/>
                </a:solidFill>
              </a:rPr>
              <a:t>SNS</a:t>
            </a:r>
            <a:r>
              <a:rPr lang="ja-JP" altLang="en-US" sz="1050" dirty="0">
                <a:solidFill>
                  <a:schemeClr val="tx1"/>
                </a:solidFill>
              </a:rPr>
              <a:t>でのトラブル、独特な思考からくる思い込み、気分の不安定さあり。定期訪問のあるサービスを希望していた。家族は他県在住であり、支援は見込めない。</a:t>
            </a:r>
            <a:endParaRPr lang="en-US" altLang="ja-JP" sz="1050" dirty="0">
              <a:solidFill>
                <a:schemeClr val="tx1"/>
              </a:solidFill>
            </a:endParaRPr>
          </a:p>
        </p:txBody>
      </p:sp>
      <p:sp>
        <p:nvSpPr>
          <p:cNvPr id="25" name="正方形/長方形 24">
            <a:extLst>
              <a:ext uri="{FF2B5EF4-FFF2-40B4-BE49-F238E27FC236}">
                <a16:creationId xmlns:a16="http://schemas.microsoft.com/office/drawing/2014/main" id="{C40A1FA9-B8C4-47E6-BCD4-13154BDC4230}"/>
              </a:ext>
            </a:extLst>
          </p:cNvPr>
          <p:cNvSpPr/>
          <p:nvPr/>
        </p:nvSpPr>
        <p:spPr>
          <a:xfrm>
            <a:off x="1126616" y="606131"/>
            <a:ext cx="3049906" cy="1036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dirty="0">
                <a:solidFill>
                  <a:schemeClr val="tx1"/>
                </a:solidFill>
              </a:rPr>
              <a:t>松本　浩司さん　</a:t>
            </a:r>
            <a:r>
              <a:rPr lang="ja-JP" altLang="en-US" sz="1050" dirty="0">
                <a:solidFill>
                  <a:schemeClr val="tx1"/>
                </a:solidFill>
              </a:rPr>
              <a:t>発達障害</a:t>
            </a:r>
            <a:r>
              <a:rPr lang="en-US" altLang="ja-JP" sz="1050" dirty="0">
                <a:solidFill>
                  <a:schemeClr val="tx1"/>
                </a:solidFill>
              </a:rPr>
              <a:t>(40</a:t>
            </a:r>
            <a:r>
              <a:rPr lang="ja-JP" altLang="en-US" sz="1050" dirty="0">
                <a:solidFill>
                  <a:schemeClr val="tx1"/>
                </a:solidFill>
              </a:rPr>
              <a:t>代　男性</a:t>
            </a:r>
            <a:r>
              <a:rPr lang="en-US" altLang="ja-JP" sz="1050" dirty="0">
                <a:solidFill>
                  <a:schemeClr val="tx1"/>
                </a:solidFill>
              </a:rPr>
              <a:t>)</a:t>
            </a:r>
          </a:p>
          <a:p>
            <a:r>
              <a:rPr lang="ja-JP" altLang="en-US" sz="1050" b="0" i="0" dirty="0">
                <a:solidFill>
                  <a:srgbClr val="202124"/>
                </a:solidFill>
                <a:effectLst/>
                <a:latin typeface="arial" panose="020B0604020202020204" pitchFamily="34" charset="0"/>
              </a:rPr>
              <a:t>より平等で公正な社会を目指す国家社会主義を目指している。一方、</a:t>
            </a:r>
            <a:r>
              <a:rPr lang="en-US" altLang="ja-JP" sz="1050" dirty="0">
                <a:solidFill>
                  <a:schemeClr val="tx1"/>
                </a:solidFill>
              </a:rPr>
              <a:t>Instagram</a:t>
            </a:r>
            <a:r>
              <a:rPr lang="ja-JP" altLang="en-US" sz="1050" dirty="0">
                <a:solidFill>
                  <a:schemeClr val="tx1"/>
                </a:solidFill>
              </a:rPr>
              <a:t>のフォロワー数を増やしたい、リア充な暮らしをしたいとの希望あり。</a:t>
            </a:r>
            <a:endParaRPr lang="en-US" altLang="ja-JP" sz="1050" dirty="0">
              <a:solidFill>
                <a:schemeClr val="tx1"/>
              </a:solidFill>
            </a:endParaRPr>
          </a:p>
        </p:txBody>
      </p:sp>
      <p:sp>
        <p:nvSpPr>
          <p:cNvPr id="26" name="正方形/長方形 25">
            <a:extLst>
              <a:ext uri="{FF2B5EF4-FFF2-40B4-BE49-F238E27FC236}">
                <a16:creationId xmlns:a16="http://schemas.microsoft.com/office/drawing/2014/main" id="{917C705C-B86D-41B7-8C76-CD095C7DFE48}"/>
              </a:ext>
            </a:extLst>
          </p:cNvPr>
          <p:cNvSpPr/>
          <p:nvPr/>
        </p:nvSpPr>
        <p:spPr>
          <a:xfrm>
            <a:off x="908727" y="5119978"/>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ja-JP" sz="1000" dirty="0">
                <a:solidFill>
                  <a:schemeClr val="tx1"/>
                </a:solidFill>
              </a:rPr>
              <a:t>1</a:t>
            </a:r>
            <a:r>
              <a:rPr lang="ja-JP" altLang="en-US" sz="1000" dirty="0">
                <a:solidFill>
                  <a:schemeClr val="tx1"/>
                </a:solidFill>
              </a:rPr>
              <a:t>か月間</a:t>
            </a:r>
          </a:p>
        </p:txBody>
      </p:sp>
      <p:sp>
        <p:nvSpPr>
          <p:cNvPr id="27" name="正方形/長方形 26">
            <a:extLst>
              <a:ext uri="{FF2B5EF4-FFF2-40B4-BE49-F238E27FC236}">
                <a16:creationId xmlns:a16="http://schemas.microsoft.com/office/drawing/2014/main" id="{6BD7E803-C0F6-4E71-91A0-DA8AB9B14351}"/>
              </a:ext>
            </a:extLst>
          </p:cNvPr>
          <p:cNvSpPr/>
          <p:nvPr/>
        </p:nvSpPr>
        <p:spPr>
          <a:xfrm>
            <a:off x="3145903" y="5119977"/>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ja-JP" sz="1000" dirty="0">
                <a:solidFill>
                  <a:schemeClr val="tx1"/>
                </a:solidFill>
              </a:rPr>
              <a:t>4</a:t>
            </a:r>
            <a:r>
              <a:rPr lang="ja-JP" altLang="en-US" sz="1000" dirty="0">
                <a:solidFill>
                  <a:schemeClr val="tx1"/>
                </a:solidFill>
              </a:rPr>
              <a:t>か月間</a:t>
            </a:r>
          </a:p>
        </p:txBody>
      </p:sp>
      <p:sp>
        <p:nvSpPr>
          <p:cNvPr id="28" name="正方形/長方形 27">
            <a:extLst>
              <a:ext uri="{FF2B5EF4-FFF2-40B4-BE49-F238E27FC236}">
                <a16:creationId xmlns:a16="http://schemas.microsoft.com/office/drawing/2014/main" id="{2F82A183-7B25-490D-9372-5F12E027FEC5}"/>
              </a:ext>
            </a:extLst>
          </p:cNvPr>
          <p:cNvSpPr/>
          <p:nvPr/>
        </p:nvSpPr>
        <p:spPr>
          <a:xfrm>
            <a:off x="4949771" y="5127603"/>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ja-JP" sz="1000" dirty="0">
                <a:solidFill>
                  <a:schemeClr val="tx1"/>
                </a:solidFill>
              </a:rPr>
              <a:t>3</a:t>
            </a:r>
            <a:r>
              <a:rPr lang="ja-JP" altLang="en-US" sz="1000" dirty="0">
                <a:solidFill>
                  <a:schemeClr val="tx1"/>
                </a:solidFill>
              </a:rPr>
              <a:t>か月間</a:t>
            </a:r>
          </a:p>
        </p:txBody>
      </p:sp>
      <p:sp>
        <p:nvSpPr>
          <p:cNvPr id="29" name="正方形/長方形 28">
            <a:extLst>
              <a:ext uri="{FF2B5EF4-FFF2-40B4-BE49-F238E27FC236}">
                <a16:creationId xmlns:a16="http://schemas.microsoft.com/office/drawing/2014/main" id="{B9F17C6D-8867-4108-8B16-EC17773007C9}"/>
              </a:ext>
            </a:extLst>
          </p:cNvPr>
          <p:cNvSpPr/>
          <p:nvPr/>
        </p:nvSpPr>
        <p:spPr>
          <a:xfrm>
            <a:off x="6805368" y="5156773"/>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ja-JP" sz="1000" dirty="0">
                <a:solidFill>
                  <a:schemeClr val="tx1"/>
                </a:solidFill>
              </a:rPr>
              <a:t>3</a:t>
            </a:r>
            <a:r>
              <a:rPr lang="ja-JP" altLang="en-US" sz="1000" dirty="0">
                <a:solidFill>
                  <a:schemeClr val="tx1"/>
                </a:solidFill>
              </a:rPr>
              <a:t>か月間</a:t>
            </a:r>
          </a:p>
        </p:txBody>
      </p:sp>
      <p:sp>
        <p:nvSpPr>
          <p:cNvPr id="30" name="正方形/長方形 29">
            <a:extLst>
              <a:ext uri="{FF2B5EF4-FFF2-40B4-BE49-F238E27FC236}">
                <a16:creationId xmlns:a16="http://schemas.microsoft.com/office/drawing/2014/main" id="{C96F3296-8A68-4DC4-99AF-7913F7A5B12E}"/>
              </a:ext>
            </a:extLst>
          </p:cNvPr>
          <p:cNvSpPr/>
          <p:nvPr/>
        </p:nvSpPr>
        <p:spPr>
          <a:xfrm>
            <a:off x="8462718" y="5127603"/>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ja-JP" sz="1000" dirty="0">
                <a:solidFill>
                  <a:schemeClr val="tx1"/>
                </a:solidFill>
              </a:rPr>
              <a:t>1</a:t>
            </a:r>
            <a:r>
              <a:rPr lang="ja-JP" altLang="en-US" sz="1000" dirty="0">
                <a:solidFill>
                  <a:schemeClr val="tx1"/>
                </a:solidFill>
              </a:rPr>
              <a:t>か月間</a:t>
            </a:r>
          </a:p>
        </p:txBody>
      </p:sp>
      <p:sp>
        <p:nvSpPr>
          <p:cNvPr id="31" name="矢印: 右 30">
            <a:extLst>
              <a:ext uri="{FF2B5EF4-FFF2-40B4-BE49-F238E27FC236}">
                <a16:creationId xmlns:a16="http://schemas.microsoft.com/office/drawing/2014/main" id="{7CD9CDE0-72FD-406C-A1FA-A9124D71D275}"/>
              </a:ext>
            </a:extLst>
          </p:cNvPr>
          <p:cNvSpPr/>
          <p:nvPr/>
        </p:nvSpPr>
        <p:spPr>
          <a:xfrm>
            <a:off x="67611" y="2207695"/>
            <a:ext cx="8965086" cy="360000"/>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t>一般就労</a:t>
            </a:r>
          </a:p>
        </p:txBody>
      </p:sp>
      <p:sp>
        <p:nvSpPr>
          <p:cNvPr id="21" name="タイトル 1">
            <a:extLst>
              <a:ext uri="{FF2B5EF4-FFF2-40B4-BE49-F238E27FC236}">
                <a16:creationId xmlns:a16="http://schemas.microsoft.com/office/drawing/2014/main" id="{B3C8B416-66DE-418F-9BEB-8B6940A87936}"/>
              </a:ext>
            </a:extLst>
          </p:cNvPr>
          <p:cNvSpPr txBox="1">
            <a:spLocks/>
          </p:cNvSpPr>
          <p:nvPr/>
        </p:nvSpPr>
        <p:spPr>
          <a:xfrm>
            <a:off x="628650" y="45202"/>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000" dirty="0">
                <a:latin typeface="Meiryo UI" panose="020B0604030504040204" pitchFamily="50" charset="-128"/>
                <a:ea typeface="Meiryo UI" panose="020B0604030504040204" pitchFamily="50" charset="-128"/>
              </a:rPr>
              <a:t>３）発達障害がある方の支援事例</a:t>
            </a:r>
            <a:endParaRPr lang="zh-TW" altLang="en-US" sz="2000" dirty="0">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20178296-6F39-4C7B-B9E6-1BF5B0BB0049}"/>
              </a:ext>
            </a:extLst>
          </p:cNvPr>
          <p:cNvSpPr/>
          <p:nvPr/>
        </p:nvSpPr>
        <p:spPr>
          <a:xfrm>
            <a:off x="67610" y="2804886"/>
            <a:ext cx="1345553" cy="27706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latin typeface="游ゴシック 本文"/>
              </a:rPr>
              <a:t>ご本人・家族の様子</a:t>
            </a:r>
          </a:p>
        </p:txBody>
      </p:sp>
      <p:sp>
        <p:nvSpPr>
          <p:cNvPr id="22" name="正方形/長方形 21">
            <a:extLst>
              <a:ext uri="{FF2B5EF4-FFF2-40B4-BE49-F238E27FC236}">
                <a16:creationId xmlns:a16="http://schemas.microsoft.com/office/drawing/2014/main" id="{33D27DA4-5369-4458-860D-61B025D0E66E}"/>
              </a:ext>
            </a:extLst>
          </p:cNvPr>
          <p:cNvSpPr/>
          <p:nvPr/>
        </p:nvSpPr>
        <p:spPr>
          <a:xfrm>
            <a:off x="55521" y="5119977"/>
            <a:ext cx="681282" cy="26416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000" b="1" dirty="0">
                <a:latin typeface="游ゴシック 本文"/>
              </a:rPr>
              <a:t>支援内容</a:t>
            </a:r>
          </a:p>
        </p:txBody>
      </p:sp>
      <p:sp>
        <p:nvSpPr>
          <p:cNvPr id="33" name="スライド番号プレースホルダー 3">
            <a:extLst>
              <a:ext uri="{FF2B5EF4-FFF2-40B4-BE49-F238E27FC236}">
                <a16:creationId xmlns:a16="http://schemas.microsoft.com/office/drawing/2014/main" id="{7EE2ABB8-17B7-4A11-A106-37806B6D7C0E}"/>
              </a:ext>
            </a:extLst>
          </p:cNvPr>
          <p:cNvSpPr>
            <a:spLocks noGrp="1"/>
          </p:cNvSpPr>
          <p:nvPr>
            <p:ph type="sldNum" sz="quarter" idx="12"/>
          </p:nvPr>
        </p:nvSpPr>
        <p:spPr>
          <a:xfrm>
            <a:off x="6457950" y="6501497"/>
            <a:ext cx="2057400" cy="365125"/>
          </a:xfrm>
        </p:spPr>
        <p:txBody>
          <a:bodyPr/>
          <a:lstStyle/>
          <a:p>
            <a:fld id="{5FDA2957-D8DF-433F-96C1-785BB98D1D08}" type="slidenum">
              <a:rPr kumimoji="1" lang="ja-JP" altLang="en-US" smtClean="0"/>
              <a:t>93</a:t>
            </a:fld>
            <a:endParaRPr kumimoji="1" lang="ja-JP" altLang="en-US" dirty="0"/>
          </a:p>
        </p:txBody>
      </p:sp>
      <p:pic>
        <p:nvPicPr>
          <p:cNvPr id="5" name="図 4">
            <a:extLst>
              <a:ext uri="{FF2B5EF4-FFF2-40B4-BE49-F238E27FC236}">
                <a16:creationId xmlns:a16="http://schemas.microsoft.com/office/drawing/2014/main" id="{27E11286-352F-4983-AF1B-B3FFCDD53049}"/>
              </a:ext>
            </a:extLst>
          </p:cNvPr>
          <p:cNvPicPr>
            <a:picLocks noChangeAspect="1"/>
          </p:cNvPicPr>
          <p:nvPr/>
        </p:nvPicPr>
        <p:blipFill>
          <a:blip r:embed="rId3"/>
          <a:stretch>
            <a:fillRect/>
          </a:stretch>
        </p:blipFill>
        <p:spPr>
          <a:xfrm>
            <a:off x="207523" y="598546"/>
            <a:ext cx="751360" cy="752680"/>
          </a:xfrm>
          <a:prstGeom prst="rect">
            <a:avLst/>
          </a:prstGeom>
        </p:spPr>
      </p:pic>
      <p:sp>
        <p:nvSpPr>
          <p:cNvPr id="32" name="角丸四角形 10">
            <a:extLst>
              <a:ext uri="{FF2B5EF4-FFF2-40B4-BE49-F238E27FC236}">
                <a16:creationId xmlns:a16="http://schemas.microsoft.com/office/drawing/2014/main" id="{9F41DE8F-9E35-461B-9D5B-574A685CC278}"/>
              </a:ext>
            </a:extLst>
          </p:cNvPr>
          <p:cNvSpPr/>
          <p:nvPr/>
        </p:nvSpPr>
        <p:spPr>
          <a:xfrm>
            <a:off x="227446" y="4919583"/>
            <a:ext cx="8757758" cy="175226"/>
          </a:xfrm>
          <a:prstGeom prst="roundRect">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ja-JP" altLang="en-US" sz="825" dirty="0"/>
              <a:t>随時通報</a:t>
            </a:r>
          </a:p>
        </p:txBody>
      </p:sp>
      <p:sp>
        <p:nvSpPr>
          <p:cNvPr id="34" name="テキスト ボックス 33">
            <a:extLst>
              <a:ext uri="{FF2B5EF4-FFF2-40B4-BE49-F238E27FC236}">
                <a16:creationId xmlns:a16="http://schemas.microsoft.com/office/drawing/2014/main" id="{8FC39E8D-FF9E-4874-A80C-C15DF60E96EA}"/>
              </a:ext>
            </a:extLst>
          </p:cNvPr>
          <p:cNvSpPr txBox="1"/>
          <p:nvPr/>
        </p:nvSpPr>
        <p:spPr>
          <a:xfrm>
            <a:off x="7569312" y="110603"/>
            <a:ext cx="1496154" cy="461665"/>
          </a:xfrm>
          <a:prstGeom prst="rect">
            <a:avLst/>
          </a:prstGeom>
          <a:solidFill>
            <a:schemeClr val="bg1">
              <a:lumMod val="85000"/>
            </a:schemeClr>
          </a:solidFill>
        </p:spPr>
        <p:txBody>
          <a:bodyPr wrap="square" rtlCol="0" anchor="ctr">
            <a:spAutoFit/>
          </a:bodyPr>
          <a:lstStyle/>
          <a:p>
            <a:pPr algn="ctr"/>
            <a:r>
              <a:rPr kumimoji="1" lang="ja-JP" altLang="en-US" sz="1200" dirty="0">
                <a:latin typeface="メイリオ" panose="020B0604030504040204" pitchFamily="50" charset="-128"/>
                <a:ea typeface="メイリオ" panose="020B0604030504040204" pitchFamily="50" charset="-128"/>
              </a:rPr>
              <a:t>事例サンプル</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solidFill>
                  <a:srgbClr val="FF0000"/>
                </a:solidFill>
                <a:latin typeface="メイリオ" panose="020B0604030504040204" pitchFamily="50" charset="-128"/>
                <a:ea typeface="メイリオ" panose="020B0604030504040204" pitchFamily="50" charset="-128"/>
              </a:rPr>
              <a:t>（差替可）</a:t>
            </a:r>
            <a:endParaRPr kumimoji="1" lang="en-US" altLang="ja-JP" sz="120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976530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矢印: 右 12">
            <a:extLst>
              <a:ext uri="{FF2B5EF4-FFF2-40B4-BE49-F238E27FC236}">
                <a16:creationId xmlns:a16="http://schemas.microsoft.com/office/drawing/2014/main" id="{2F94AA25-7934-4263-A2D0-E59E4A5A9FA9}"/>
              </a:ext>
            </a:extLst>
          </p:cNvPr>
          <p:cNvSpPr/>
          <p:nvPr/>
        </p:nvSpPr>
        <p:spPr>
          <a:xfrm>
            <a:off x="1239682" y="2501619"/>
            <a:ext cx="3332319" cy="3600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往診・訪問看護</a:t>
            </a:r>
          </a:p>
        </p:txBody>
      </p:sp>
      <p:sp>
        <p:nvSpPr>
          <p:cNvPr id="14" name="矢印: 右 13">
            <a:extLst>
              <a:ext uri="{FF2B5EF4-FFF2-40B4-BE49-F238E27FC236}">
                <a16:creationId xmlns:a16="http://schemas.microsoft.com/office/drawing/2014/main" id="{621D5A41-8659-40B0-8C98-C9BE83C0E8AB}"/>
              </a:ext>
            </a:extLst>
          </p:cNvPr>
          <p:cNvSpPr/>
          <p:nvPr/>
        </p:nvSpPr>
        <p:spPr>
          <a:xfrm>
            <a:off x="1260984" y="1945827"/>
            <a:ext cx="7856294" cy="360000"/>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計画</a:t>
            </a:r>
            <a:r>
              <a:rPr lang="ja-JP" altLang="en-US" sz="1200"/>
              <a:t>相談支援</a:t>
            </a:r>
            <a:r>
              <a:rPr lang="en-US" altLang="ja-JP" sz="1200"/>
              <a:t>(</a:t>
            </a:r>
            <a:r>
              <a:rPr lang="ja-JP" altLang="en-US" sz="1200"/>
              <a:t>モニタリング</a:t>
            </a:r>
            <a:r>
              <a:rPr lang="ja-JP" altLang="en-US" sz="1200" dirty="0"/>
              <a:t>：</a:t>
            </a:r>
            <a:r>
              <a:rPr lang="en-US" altLang="ja-JP" sz="1200" dirty="0"/>
              <a:t>3</a:t>
            </a:r>
            <a:r>
              <a:rPr lang="ja-JP" altLang="en-US" sz="1200" dirty="0"/>
              <a:t>か月</a:t>
            </a:r>
            <a:r>
              <a:rPr lang="en-US" altLang="ja-JP" sz="1200" dirty="0"/>
              <a:t>)</a:t>
            </a:r>
            <a:endParaRPr lang="ja-JP" altLang="en-US" sz="1200" dirty="0"/>
          </a:p>
        </p:txBody>
      </p:sp>
      <p:sp>
        <p:nvSpPr>
          <p:cNvPr id="16" name="矢印: 右 15">
            <a:extLst>
              <a:ext uri="{FF2B5EF4-FFF2-40B4-BE49-F238E27FC236}">
                <a16:creationId xmlns:a16="http://schemas.microsoft.com/office/drawing/2014/main" id="{EDE43789-4712-44F5-9306-E92732C812C0}"/>
              </a:ext>
            </a:extLst>
          </p:cNvPr>
          <p:cNvSpPr/>
          <p:nvPr/>
        </p:nvSpPr>
        <p:spPr>
          <a:xfrm>
            <a:off x="1239683" y="2245194"/>
            <a:ext cx="7856294" cy="3600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自立生活援助</a:t>
            </a:r>
          </a:p>
        </p:txBody>
      </p:sp>
      <p:sp>
        <p:nvSpPr>
          <p:cNvPr id="19" name="正方形/長方形 18">
            <a:extLst>
              <a:ext uri="{FF2B5EF4-FFF2-40B4-BE49-F238E27FC236}">
                <a16:creationId xmlns:a16="http://schemas.microsoft.com/office/drawing/2014/main" id="{FDA7482F-8A32-4A1F-AEDF-71E01AE0B9DF}"/>
              </a:ext>
            </a:extLst>
          </p:cNvPr>
          <p:cNvSpPr/>
          <p:nvPr/>
        </p:nvSpPr>
        <p:spPr>
          <a:xfrm>
            <a:off x="158801" y="1351325"/>
            <a:ext cx="924340" cy="286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50" dirty="0">
                <a:solidFill>
                  <a:schemeClr val="tx1"/>
                </a:solidFill>
              </a:rPr>
              <a:t>【</a:t>
            </a:r>
            <a:r>
              <a:rPr lang="ja-JP" altLang="en-US" sz="750" dirty="0">
                <a:solidFill>
                  <a:schemeClr val="tx1"/>
                </a:solidFill>
              </a:rPr>
              <a:t>病院</a:t>
            </a:r>
            <a:r>
              <a:rPr lang="en-US" altLang="ja-JP" sz="750" dirty="0">
                <a:solidFill>
                  <a:schemeClr val="tx1"/>
                </a:solidFill>
              </a:rPr>
              <a:t>】</a:t>
            </a:r>
            <a:r>
              <a:rPr lang="ja-JP" altLang="en-US" sz="750" dirty="0">
                <a:solidFill>
                  <a:schemeClr val="tx1"/>
                </a:solidFill>
              </a:rPr>
              <a:t>一人暮らしへの移行</a:t>
            </a:r>
          </a:p>
        </p:txBody>
      </p:sp>
      <p:sp>
        <p:nvSpPr>
          <p:cNvPr id="24" name="正方形/長方形 23">
            <a:extLst>
              <a:ext uri="{FF2B5EF4-FFF2-40B4-BE49-F238E27FC236}">
                <a16:creationId xmlns:a16="http://schemas.microsoft.com/office/drawing/2014/main" id="{EB1AD5BE-2BC5-4E03-8090-86E86864072E}"/>
              </a:ext>
            </a:extLst>
          </p:cNvPr>
          <p:cNvSpPr/>
          <p:nvPr/>
        </p:nvSpPr>
        <p:spPr>
          <a:xfrm>
            <a:off x="4228763" y="730465"/>
            <a:ext cx="4756441" cy="1235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希望：退院して自分の好きなことをしたい。</a:t>
            </a:r>
            <a:endParaRPr lang="en-US" altLang="ja-JP" sz="1050" dirty="0">
              <a:solidFill>
                <a:schemeClr val="tx1"/>
              </a:solidFill>
            </a:endParaRPr>
          </a:p>
          <a:p>
            <a:endParaRPr lang="en-US" altLang="ja-JP" sz="1050" dirty="0">
              <a:solidFill>
                <a:schemeClr val="tx1"/>
              </a:solidFill>
            </a:endParaRPr>
          </a:p>
          <a:p>
            <a:r>
              <a:rPr lang="ja-JP" altLang="en-US" sz="1050" dirty="0">
                <a:solidFill>
                  <a:schemeClr val="tx1"/>
                </a:solidFill>
              </a:rPr>
              <a:t>背景：高齢の両親への暴力暴言、自称元恋人への手紙の郵送等々で、両親のいる実家には返せないこと、一方でＧＨへの拒否感も強く、馴染まないことが推察されたことや単身生活へのご本人の希望もあったことから、アパートでの生活を開始した。</a:t>
            </a:r>
            <a:endParaRPr lang="en-US" altLang="ja-JP" sz="1050" dirty="0">
              <a:solidFill>
                <a:schemeClr val="tx1"/>
              </a:solidFill>
            </a:endParaRPr>
          </a:p>
          <a:p>
            <a:r>
              <a:rPr lang="ja-JP" altLang="en-US" sz="1050" dirty="0">
                <a:solidFill>
                  <a:schemeClr val="tx1"/>
                </a:solidFill>
              </a:rPr>
              <a:t>きょうだいが他県に住んでいるが、これまでの軋轢もあり支援は全く見込めない。</a:t>
            </a:r>
          </a:p>
        </p:txBody>
      </p:sp>
      <p:sp>
        <p:nvSpPr>
          <p:cNvPr id="25" name="正方形/長方形 24">
            <a:extLst>
              <a:ext uri="{FF2B5EF4-FFF2-40B4-BE49-F238E27FC236}">
                <a16:creationId xmlns:a16="http://schemas.microsoft.com/office/drawing/2014/main" id="{C40A1FA9-B8C4-47E6-BCD4-13154BDC4230}"/>
              </a:ext>
            </a:extLst>
          </p:cNvPr>
          <p:cNvSpPr/>
          <p:nvPr/>
        </p:nvSpPr>
        <p:spPr>
          <a:xfrm>
            <a:off x="1326084" y="692185"/>
            <a:ext cx="2902679" cy="12733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dirty="0">
                <a:solidFill>
                  <a:schemeClr val="tx1"/>
                </a:solidFill>
              </a:rPr>
              <a:t>川田　哲郎さん　</a:t>
            </a:r>
            <a:r>
              <a:rPr lang="ja-JP" altLang="en-US" sz="1050">
                <a:solidFill>
                  <a:schemeClr val="tx1"/>
                </a:solidFill>
              </a:rPr>
              <a:t>発達障害</a:t>
            </a:r>
            <a:r>
              <a:rPr lang="en-US" altLang="ja-JP" sz="1050">
                <a:solidFill>
                  <a:schemeClr val="tx1"/>
                </a:solidFill>
              </a:rPr>
              <a:t>(50</a:t>
            </a:r>
            <a:r>
              <a:rPr lang="ja-JP" altLang="en-US" sz="1050" dirty="0">
                <a:solidFill>
                  <a:schemeClr val="tx1"/>
                </a:solidFill>
              </a:rPr>
              <a:t>代　男性</a:t>
            </a:r>
            <a:r>
              <a:rPr lang="en-US" altLang="ja-JP" sz="1050" dirty="0">
                <a:solidFill>
                  <a:schemeClr val="tx1"/>
                </a:solidFill>
              </a:rPr>
              <a:t>)</a:t>
            </a:r>
          </a:p>
          <a:p>
            <a:r>
              <a:rPr lang="ja-JP" altLang="en-US" sz="1050" dirty="0">
                <a:solidFill>
                  <a:schemeClr val="tx1"/>
                </a:solidFill>
              </a:rPr>
              <a:t>入院期間：３か月</a:t>
            </a:r>
            <a:endParaRPr lang="en-US" altLang="ja-JP" sz="1050" dirty="0">
              <a:solidFill>
                <a:schemeClr val="tx1"/>
              </a:solidFill>
            </a:endParaRPr>
          </a:p>
          <a:p>
            <a:r>
              <a:rPr lang="ja-JP" altLang="en-US" sz="1050" dirty="0">
                <a:solidFill>
                  <a:schemeClr val="tx1"/>
                </a:solidFill>
              </a:rPr>
              <a:t>令和万葉集を発行したい。</a:t>
            </a:r>
            <a:endParaRPr lang="en-US" altLang="ja-JP" sz="1050" dirty="0">
              <a:solidFill>
                <a:schemeClr val="tx1"/>
              </a:solidFill>
            </a:endParaRPr>
          </a:p>
          <a:p>
            <a:r>
              <a:rPr lang="ja-JP" altLang="en-US" sz="1050" dirty="0">
                <a:solidFill>
                  <a:schemeClr val="tx1"/>
                </a:solidFill>
              </a:rPr>
              <a:t>思い込みが強く、対人関係が維持しづらい。</a:t>
            </a:r>
            <a:endParaRPr lang="en-US" altLang="ja-JP" sz="1050" dirty="0">
              <a:solidFill>
                <a:schemeClr val="tx1"/>
              </a:solidFill>
            </a:endParaRPr>
          </a:p>
        </p:txBody>
      </p:sp>
      <p:sp>
        <p:nvSpPr>
          <p:cNvPr id="2" name="矢印: 右 1">
            <a:extLst>
              <a:ext uri="{FF2B5EF4-FFF2-40B4-BE49-F238E27FC236}">
                <a16:creationId xmlns:a16="http://schemas.microsoft.com/office/drawing/2014/main" id="{ADA43CAB-B7DB-461C-988A-D13B85CEE32E}"/>
              </a:ext>
            </a:extLst>
          </p:cNvPr>
          <p:cNvSpPr/>
          <p:nvPr/>
        </p:nvSpPr>
        <p:spPr>
          <a:xfrm>
            <a:off x="56021" y="2125827"/>
            <a:ext cx="770147" cy="897072"/>
          </a:xfrm>
          <a:prstGeom prst="rightArrow">
            <a:avLst>
              <a:gd name="adj1" fmla="val 50000"/>
              <a:gd name="adj2" fmla="val 3190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50" dirty="0">
                <a:solidFill>
                  <a:schemeClr val="tx1"/>
                </a:solidFill>
              </a:rPr>
              <a:t>早期退院支援推進事業</a:t>
            </a:r>
          </a:p>
        </p:txBody>
      </p:sp>
      <p:sp>
        <p:nvSpPr>
          <p:cNvPr id="3" name="正方形/長方形 2">
            <a:extLst>
              <a:ext uri="{FF2B5EF4-FFF2-40B4-BE49-F238E27FC236}">
                <a16:creationId xmlns:a16="http://schemas.microsoft.com/office/drawing/2014/main" id="{12D459ED-E548-4E5A-A372-E9419D6C84AB}"/>
              </a:ext>
            </a:extLst>
          </p:cNvPr>
          <p:cNvSpPr/>
          <p:nvPr/>
        </p:nvSpPr>
        <p:spPr>
          <a:xfrm>
            <a:off x="836819" y="2014222"/>
            <a:ext cx="347154" cy="3007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825" dirty="0"/>
              <a:t>退院・一人暮らし開始</a:t>
            </a:r>
          </a:p>
        </p:txBody>
      </p:sp>
      <p:sp>
        <p:nvSpPr>
          <p:cNvPr id="5" name="正方形/長方形 4">
            <a:extLst>
              <a:ext uri="{FF2B5EF4-FFF2-40B4-BE49-F238E27FC236}">
                <a16:creationId xmlns:a16="http://schemas.microsoft.com/office/drawing/2014/main" id="{1DC81F16-2FC4-45AF-BAB8-4FC05CA83DBC}"/>
              </a:ext>
            </a:extLst>
          </p:cNvPr>
          <p:cNvSpPr/>
          <p:nvPr/>
        </p:nvSpPr>
        <p:spPr>
          <a:xfrm>
            <a:off x="65558" y="5056247"/>
            <a:ext cx="1118415" cy="166864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solidFill>
                  <a:schemeClr val="tx1"/>
                </a:solidFill>
              </a:rPr>
              <a:t>■関係性構築</a:t>
            </a:r>
            <a:endParaRPr lang="en-US" altLang="ja-JP" sz="1000" b="1" dirty="0">
              <a:solidFill>
                <a:schemeClr val="tx1"/>
              </a:solidFill>
            </a:endParaRPr>
          </a:p>
          <a:p>
            <a:r>
              <a:rPr lang="ja-JP" altLang="en-US" sz="900" dirty="0">
                <a:solidFill>
                  <a:schemeClr val="tx1"/>
                </a:solidFill>
              </a:rPr>
              <a:t>「僕にはやらなきゃいけないことがある！」：本人</a:t>
            </a:r>
            <a:endParaRPr lang="en-US" altLang="ja-JP" sz="1050" dirty="0">
              <a:solidFill>
                <a:schemeClr val="tx1"/>
              </a:solidFill>
            </a:endParaRPr>
          </a:p>
          <a:p>
            <a:r>
              <a:rPr lang="ja-JP" altLang="en-US" sz="1000" b="1" dirty="0">
                <a:solidFill>
                  <a:schemeClr val="tx1"/>
                </a:solidFill>
              </a:rPr>
              <a:t>■家族調整</a:t>
            </a:r>
            <a:endParaRPr lang="en-US" altLang="ja-JP" sz="1000" b="1" dirty="0">
              <a:solidFill>
                <a:schemeClr val="tx1"/>
              </a:solidFill>
            </a:endParaRPr>
          </a:p>
          <a:p>
            <a:r>
              <a:rPr lang="ja-JP" altLang="en-US" sz="900" dirty="0">
                <a:solidFill>
                  <a:schemeClr val="tx1"/>
                </a:solidFill>
              </a:rPr>
              <a:t>「良い年して、まったく」：父母</a:t>
            </a:r>
            <a:r>
              <a:rPr lang="ja-JP" altLang="en-US" sz="1050" dirty="0">
                <a:solidFill>
                  <a:schemeClr val="tx1"/>
                </a:solidFill>
              </a:rPr>
              <a:t>■</a:t>
            </a:r>
            <a:r>
              <a:rPr lang="ja-JP" altLang="en-US" sz="1000" b="1" dirty="0">
                <a:solidFill>
                  <a:schemeClr val="tx1"/>
                </a:solidFill>
              </a:rPr>
              <a:t>アパート探し</a:t>
            </a:r>
            <a:endParaRPr lang="en-US" altLang="ja-JP" sz="1000" b="1" dirty="0">
              <a:solidFill>
                <a:schemeClr val="tx1"/>
              </a:solidFill>
            </a:endParaRPr>
          </a:p>
          <a:p>
            <a:r>
              <a:rPr lang="ja-JP" altLang="en-US" sz="900" dirty="0">
                <a:solidFill>
                  <a:schemeClr val="tx1"/>
                </a:solidFill>
              </a:rPr>
              <a:t>「一人暮らしは久しぶりですね」：本人</a:t>
            </a:r>
          </a:p>
        </p:txBody>
      </p:sp>
      <p:graphicFrame>
        <p:nvGraphicFramePr>
          <p:cNvPr id="7" name="表 7">
            <a:extLst>
              <a:ext uri="{FF2B5EF4-FFF2-40B4-BE49-F238E27FC236}">
                <a16:creationId xmlns:a16="http://schemas.microsoft.com/office/drawing/2014/main" id="{44CBFD43-25F0-464A-90F7-817184D98488}"/>
              </a:ext>
            </a:extLst>
          </p:cNvPr>
          <p:cNvGraphicFramePr>
            <a:graphicFrameLocks noGrp="1"/>
          </p:cNvGraphicFramePr>
          <p:nvPr>
            <p:extLst>
              <p:ext uri="{D42A27DB-BD31-4B8C-83A1-F6EECF244321}">
                <p14:modId xmlns:p14="http://schemas.microsoft.com/office/powerpoint/2010/main" val="1577187500"/>
              </p:ext>
            </p:extLst>
          </p:nvPr>
        </p:nvGraphicFramePr>
        <p:xfrm>
          <a:off x="1239683" y="2853503"/>
          <a:ext cx="7856293" cy="3866274"/>
        </p:xfrm>
        <a:graphic>
          <a:graphicData uri="http://schemas.openxmlformats.org/drawingml/2006/table">
            <a:tbl>
              <a:tblPr firstRow="1" bandRow="1">
                <a:tableStyleId>{21E4AEA4-8DFA-4A89-87EB-49C32662AFE0}</a:tableStyleId>
              </a:tblPr>
              <a:tblGrid>
                <a:gridCol w="1309382">
                  <a:extLst>
                    <a:ext uri="{9D8B030D-6E8A-4147-A177-3AD203B41FA5}">
                      <a16:colId xmlns:a16="http://schemas.microsoft.com/office/drawing/2014/main" val="3376952405"/>
                    </a:ext>
                  </a:extLst>
                </a:gridCol>
                <a:gridCol w="2490768">
                  <a:extLst>
                    <a:ext uri="{9D8B030D-6E8A-4147-A177-3AD203B41FA5}">
                      <a16:colId xmlns:a16="http://schemas.microsoft.com/office/drawing/2014/main" val="1972488828"/>
                    </a:ext>
                  </a:extLst>
                </a:gridCol>
                <a:gridCol w="1437379">
                  <a:extLst>
                    <a:ext uri="{9D8B030D-6E8A-4147-A177-3AD203B41FA5}">
                      <a16:colId xmlns:a16="http://schemas.microsoft.com/office/drawing/2014/main" val="615001320"/>
                    </a:ext>
                  </a:extLst>
                </a:gridCol>
                <a:gridCol w="1309382">
                  <a:extLst>
                    <a:ext uri="{9D8B030D-6E8A-4147-A177-3AD203B41FA5}">
                      <a16:colId xmlns:a16="http://schemas.microsoft.com/office/drawing/2014/main" val="166267256"/>
                    </a:ext>
                  </a:extLst>
                </a:gridCol>
                <a:gridCol w="1309382">
                  <a:extLst>
                    <a:ext uri="{9D8B030D-6E8A-4147-A177-3AD203B41FA5}">
                      <a16:colId xmlns:a16="http://schemas.microsoft.com/office/drawing/2014/main" val="4111907637"/>
                    </a:ext>
                  </a:extLst>
                </a:gridCol>
              </a:tblGrid>
              <a:tr h="2184586">
                <a:tc>
                  <a:txBody>
                    <a:bodyPr/>
                    <a:lstStyle/>
                    <a:p>
                      <a:endParaRPr kumimoji="1" lang="en-US" altLang="ja-JP" sz="1000" dirty="0"/>
                    </a:p>
                    <a:p>
                      <a:endParaRPr kumimoji="1" lang="en-US" altLang="ja-JP" sz="1000" dirty="0"/>
                    </a:p>
                    <a:p>
                      <a:r>
                        <a:rPr kumimoji="1" lang="ja-JP" altLang="en-US" sz="900" b="1" dirty="0"/>
                        <a:t>「僕の突っ走りは色々な人に、迷惑をかけていたかもしれない・・・」</a:t>
                      </a:r>
                      <a:endParaRPr kumimoji="1" lang="en-US" altLang="ja-JP" sz="900" b="1" dirty="0"/>
                    </a:p>
                    <a:p>
                      <a:r>
                        <a:rPr kumimoji="1" lang="ja-JP" altLang="en-US" sz="900" b="1" dirty="0"/>
                        <a:t>「一人暮らしって、家事って大変ですね」</a:t>
                      </a:r>
                      <a:endParaRPr kumimoji="1" lang="en-US" altLang="ja-JP" sz="900" b="1" dirty="0"/>
                    </a:p>
                    <a:p>
                      <a:endParaRPr kumimoji="1" lang="en-US" altLang="ja-JP" sz="900" b="1" dirty="0"/>
                    </a:p>
                    <a:p>
                      <a:endParaRPr kumimoji="1" lang="en-US" altLang="ja-JP" sz="900" b="1" dirty="0"/>
                    </a:p>
                    <a:p>
                      <a:r>
                        <a:rPr kumimoji="1" lang="ja-JP" altLang="en-US" sz="900" b="1" dirty="0">
                          <a:solidFill>
                            <a:srgbClr val="FFFF00"/>
                          </a:solidFill>
                        </a:rPr>
                        <a:t>⇒実家に逃げ帰る</a:t>
                      </a:r>
                    </a:p>
                  </a:txBody>
                  <a:tcPr marL="36000" marR="36000" marT="34290" marB="34290"/>
                </a:tc>
                <a:tc>
                  <a:txBody>
                    <a:bodyPr/>
                    <a:lstStyle/>
                    <a:p>
                      <a:endParaRPr kumimoji="1" lang="en-US" altLang="ja-JP" sz="1400" b="0" dirty="0"/>
                    </a:p>
                    <a:p>
                      <a:r>
                        <a:rPr kumimoji="1" lang="ja-JP" altLang="en-US" sz="900" b="1" dirty="0"/>
                        <a:t>「大変お恥ずかしい。でも、上手くいかないんです」</a:t>
                      </a:r>
                      <a:endParaRPr kumimoji="1" lang="en-US" altLang="ja-JP" sz="900" b="1" dirty="0"/>
                    </a:p>
                    <a:p>
                      <a:r>
                        <a:rPr kumimoji="1" lang="ja-JP" altLang="en-US" sz="900" b="1" dirty="0"/>
                        <a:t>「僕はそういう病気なんですか？薬がいるの？？」</a:t>
                      </a:r>
                      <a:endParaRPr kumimoji="1" lang="en-US" altLang="ja-JP" sz="900" b="1" dirty="0"/>
                    </a:p>
                    <a:p>
                      <a:r>
                        <a:rPr kumimoji="1" lang="ja-JP" altLang="en-US" sz="900" b="1" dirty="0"/>
                        <a:t>「両親とは本当に話が合わない・・・」</a:t>
                      </a:r>
                      <a:endParaRPr kumimoji="1" lang="en-US" altLang="ja-JP" sz="900" b="1" dirty="0"/>
                    </a:p>
                    <a:p>
                      <a:r>
                        <a:rPr kumimoji="1" lang="ja-JP" altLang="en-US" sz="900" b="1" dirty="0"/>
                        <a:t>「何とか仕事は当たってみますよ」</a:t>
                      </a:r>
                      <a:endParaRPr kumimoji="1" lang="en-US" altLang="ja-JP" sz="900" b="1" dirty="0"/>
                    </a:p>
                    <a:p>
                      <a:endParaRPr kumimoji="1" lang="en-US" altLang="ja-JP" sz="900" b="1" dirty="0"/>
                    </a:p>
                    <a:p>
                      <a:endParaRPr kumimoji="1" lang="en-US" altLang="ja-JP" sz="900" b="1" dirty="0"/>
                    </a:p>
                    <a:p>
                      <a:endParaRPr kumimoji="1" lang="en-US" altLang="ja-JP" sz="900" b="1" dirty="0"/>
                    </a:p>
                    <a:p>
                      <a:r>
                        <a:rPr kumimoji="1" lang="ja-JP" altLang="en-US" sz="900" b="1" dirty="0"/>
                        <a:t>⇒服薬はせず、往診と訪問看護も徐々に拒否する</a:t>
                      </a:r>
                      <a:endParaRPr kumimoji="1" lang="en-US" altLang="ja-JP" sz="900" b="1" dirty="0"/>
                    </a:p>
                    <a:p>
                      <a:r>
                        <a:rPr kumimoji="1" lang="ja-JP" altLang="en-US" sz="900" b="1" dirty="0"/>
                        <a:t>⇒仕事が決まらず、焦りや苛々、気分の落ち込み</a:t>
                      </a:r>
                    </a:p>
                  </a:txBody>
                  <a:tcPr marL="36000" marR="36000" marT="34290" marB="34290"/>
                </a:tc>
                <a:tc>
                  <a:txBody>
                    <a:bodyPr/>
                    <a:lstStyle/>
                    <a:p>
                      <a:endParaRPr kumimoji="1" lang="en-US" altLang="ja-JP" sz="1400" b="0" dirty="0"/>
                    </a:p>
                    <a:p>
                      <a:r>
                        <a:rPr kumimoji="1" lang="ja-JP" altLang="en-US" sz="900" b="1" dirty="0"/>
                        <a:t>「こんな自分に仕事なんて無いんです」</a:t>
                      </a:r>
                      <a:endParaRPr kumimoji="1" lang="en-US" altLang="ja-JP" sz="900" b="1" dirty="0"/>
                    </a:p>
                    <a:p>
                      <a:r>
                        <a:rPr kumimoji="1" lang="ja-JP" altLang="en-US" sz="900" b="1" dirty="0">
                          <a:solidFill>
                            <a:srgbClr val="FFFF00"/>
                          </a:solidFill>
                        </a:rPr>
                        <a:t>「長男なのに家をメチャクチャにしちゃった」</a:t>
                      </a:r>
                      <a:endParaRPr kumimoji="1" lang="en-US" altLang="ja-JP" sz="900" b="1" dirty="0">
                        <a:solidFill>
                          <a:srgbClr val="FFFF00"/>
                        </a:solidFill>
                      </a:endParaRPr>
                    </a:p>
                    <a:p>
                      <a:r>
                        <a:rPr kumimoji="1" lang="ja-JP" altLang="en-US" sz="900" b="1" dirty="0"/>
                        <a:t>「仕事を探してもらえますか？」</a:t>
                      </a:r>
                      <a:endParaRPr kumimoji="1" lang="en-US" altLang="ja-JP" sz="900" b="1" dirty="0"/>
                    </a:p>
                    <a:p>
                      <a:endParaRPr kumimoji="1" lang="en-US" altLang="ja-JP" sz="900" b="1" dirty="0"/>
                    </a:p>
                    <a:p>
                      <a:r>
                        <a:rPr kumimoji="1" lang="ja-JP" altLang="en-US" sz="900" b="1" dirty="0"/>
                        <a:t>⇒長男として、人として認められたい</a:t>
                      </a:r>
                    </a:p>
                  </a:txBody>
                  <a:tcPr marL="36000" marR="36000" marT="34290" marB="34290"/>
                </a:tc>
                <a:tc>
                  <a:txBody>
                    <a:bodyPr/>
                    <a:lstStyle/>
                    <a:p>
                      <a:endParaRPr kumimoji="1" lang="en-US" altLang="ja-JP" sz="1400" b="0" dirty="0"/>
                    </a:p>
                    <a:p>
                      <a:r>
                        <a:rPr kumimoji="1" lang="ja-JP" altLang="en-US" sz="900" b="1" dirty="0">
                          <a:solidFill>
                            <a:srgbClr val="FFFF00"/>
                          </a:solidFill>
                        </a:rPr>
                        <a:t>「やっぱり手帳とかって抵抗があるんですよね」</a:t>
                      </a:r>
                      <a:endParaRPr kumimoji="1" lang="en-US" altLang="ja-JP" sz="900" b="1" dirty="0">
                        <a:solidFill>
                          <a:srgbClr val="FFFF00"/>
                        </a:solidFill>
                      </a:endParaRPr>
                    </a:p>
                    <a:p>
                      <a:r>
                        <a:rPr kumimoji="1" lang="ja-JP" altLang="en-US" sz="900" b="1" dirty="0"/>
                        <a:t>「両親は両親、僕は僕」</a:t>
                      </a:r>
                      <a:endParaRPr kumimoji="1" lang="en-US" altLang="ja-JP" sz="900" b="1" dirty="0"/>
                    </a:p>
                    <a:p>
                      <a:r>
                        <a:rPr kumimoji="1" lang="ja-JP" altLang="en-US" sz="900" b="1" dirty="0"/>
                        <a:t>「士業にこだわりすぎていたかもしれません」</a:t>
                      </a:r>
                      <a:endParaRPr kumimoji="1" lang="en-US" altLang="ja-JP" sz="900" b="1" dirty="0"/>
                    </a:p>
                    <a:p>
                      <a:endParaRPr kumimoji="1" lang="en-US" altLang="ja-JP" sz="900" b="1" dirty="0"/>
                    </a:p>
                    <a:p>
                      <a:endParaRPr kumimoji="1" lang="en-US" altLang="ja-JP" sz="900" b="1" dirty="0"/>
                    </a:p>
                    <a:p>
                      <a:r>
                        <a:rPr kumimoji="1" lang="ja-JP" altLang="en-US" sz="900" b="1" dirty="0"/>
                        <a:t>⇒改めて仕事や生活の希望を整理する</a:t>
                      </a:r>
                    </a:p>
                  </a:txBody>
                  <a:tcPr marL="36000" marR="36000" marT="34290" marB="34290"/>
                </a:tc>
                <a:tc>
                  <a:txBody>
                    <a:bodyPr/>
                    <a:lstStyle/>
                    <a:p>
                      <a:endParaRPr kumimoji="1" lang="en-US" altLang="ja-JP" sz="1400" b="0" dirty="0"/>
                    </a:p>
                    <a:p>
                      <a:r>
                        <a:rPr kumimoji="1" lang="ja-JP" altLang="en-US" sz="900" b="1" dirty="0"/>
                        <a:t>「警備の仕事が続いています」</a:t>
                      </a:r>
                      <a:endParaRPr kumimoji="1" lang="en-US" altLang="ja-JP" sz="900" b="1" dirty="0"/>
                    </a:p>
                    <a:p>
                      <a:r>
                        <a:rPr kumimoji="1" lang="ja-JP" altLang="en-US" sz="900" b="1" dirty="0">
                          <a:solidFill>
                            <a:srgbClr val="FFFF00"/>
                          </a:solidFill>
                        </a:rPr>
                        <a:t>「結構忙しいんですよ」</a:t>
                      </a:r>
                      <a:endParaRPr kumimoji="1" lang="en-US" altLang="ja-JP" sz="900" b="1" dirty="0">
                        <a:solidFill>
                          <a:srgbClr val="FFFF00"/>
                        </a:solidFill>
                      </a:endParaRPr>
                    </a:p>
                    <a:p>
                      <a:endParaRPr kumimoji="1" lang="en-US" altLang="ja-JP" sz="900" b="1" dirty="0"/>
                    </a:p>
                    <a:p>
                      <a:r>
                        <a:rPr kumimoji="1" lang="ja-JP" altLang="en-US" sz="900" b="1" dirty="0">
                          <a:solidFill>
                            <a:srgbClr val="FFFF00"/>
                          </a:solidFill>
                        </a:rPr>
                        <a:t>「ぼちぼちね、やっていってくれたら良いと思ってます」：父母</a:t>
                      </a:r>
                      <a:endParaRPr kumimoji="1" lang="en-US" altLang="ja-JP" sz="900" b="1" dirty="0">
                        <a:solidFill>
                          <a:srgbClr val="FFFF00"/>
                        </a:solidFill>
                      </a:endParaRPr>
                    </a:p>
                    <a:p>
                      <a:r>
                        <a:rPr kumimoji="1" lang="ja-JP" altLang="en-US" sz="900" b="1" dirty="0"/>
                        <a:t>⇒困りごとが生じていないか確認</a:t>
                      </a:r>
                    </a:p>
                  </a:txBody>
                  <a:tcPr marL="36000" marR="36000" marT="34290" marB="34290"/>
                </a:tc>
                <a:extLst>
                  <a:ext uri="{0D108BD9-81ED-4DB2-BD59-A6C34878D82A}">
                    <a16:rowId xmlns:a16="http://schemas.microsoft.com/office/drawing/2014/main" val="1444241339"/>
                  </a:ext>
                </a:extLst>
              </a:tr>
              <a:tr h="1681688">
                <a:tc>
                  <a:txBody>
                    <a:bodyPr/>
                    <a:lstStyle/>
                    <a:p>
                      <a:endParaRPr kumimoji="1" lang="en-US" altLang="ja-JP" sz="1000" b="0" dirty="0"/>
                    </a:p>
                    <a:p>
                      <a:endParaRPr kumimoji="1" lang="en-US" altLang="ja-JP" sz="1000" b="0" dirty="0"/>
                    </a:p>
                    <a:p>
                      <a:endParaRPr kumimoji="1" lang="en-US" altLang="ja-JP" sz="900" b="0" dirty="0"/>
                    </a:p>
                    <a:p>
                      <a:r>
                        <a:rPr kumimoji="1" lang="ja-JP" altLang="en-US" sz="900" b="1" dirty="0"/>
                        <a:t>＜地域生活支援員＞</a:t>
                      </a:r>
                      <a:endParaRPr kumimoji="1" lang="en-US" altLang="ja-JP" sz="900" b="1" dirty="0"/>
                    </a:p>
                    <a:p>
                      <a:r>
                        <a:rPr kumimoji="1" lang="ja-JP" altLang="en-US" sz="900" b="0" dirty="0"/>
                        <a:t>退院直後は週</a:t>
                      </a:r>
                      <a:r>
                        <a:rPr kumimoji="1" lang="en-US" altLang="ja-JP" sz="900" b="0" dirty="0"/>
                        <a:t>2</a:t>
                      </a:r>
                      <a:r>
                        <a:rPr kumimoji="1" lang="ja-JP" altLang="en-US" sz="900" b="0" dirty="0"/>
                        <a:t>回訪問。</a:t>
                      </a:r>
                      <a:endParaRPr kumimoji="1" lang="en-US" altLang="ja-JP" sz="900" b="0" dirty="0"/>
                    </a:p>
                    <a:p>
                      <a:endParaRPr kumimoji="1" lang="en-US" altLang="ja-JP" sz="900" b="0" dirty="0"/>
                    </a:p>
                    <a:p>
                      <a:r>
                        <a:rPr kumimoji="1" lang="ja-JP" altLang="en-US" sz="900" b="0" dirty="0"/>
                        <a:t>・傾聴</a:t>
                      </a:r>
                      <a:endParaRPr kumimoji="1" lang="en-US" altLang="ja-JP" sz="900" b="0" dirty="0"/>
                    </a:p>
                    <a:p>
                      <a:endParaRPr kumimoji="1" lang="en-US" altLang="ja-JP" sz="900" b="0" dirty="0"/>
                    </a:p>
                    <a:p>
                      <a:r>
                        <a:rPr kumimoji="1" lang="ja-JP" altLang="en-US" sz="900" b="0" dirty="0"/>
                        <a:t>・関係機関調整</a:t>
                      </a:r>
                      <a:endParaRPr kumimoji="1" lang="en-US" altLang="ja-JP" sz="900" b="0" dirty="0"/>
                    </a:p>
                    <a:p>
                      <a:r>
                        <a:rPr kumimoji="1" lang="en-US" altLang="ja-JP" sz="900" b="0" dirty="0"/>
                        <a:t>(</a:t>
                      </a:r>
                      <a:r>
                        <a:rPr kumimoji="1" lang="ja-JP" altLang="en-US" sz="900" b="0" dirty="0"/>
                        <a:t>保健所・病院とも連携</a:t>
                      </a:r>
                      <a:r>
                        <a:rPr kumimoji="1" lang="en-US" altLang="ja-JP" sz="900" b="0" dirty="0"/>
                        <a:t>)</a:t>
                      </a:r>
                      <a:endParaRPr kumimoji="1" lang="ja-JP" altLang="en-US" sz="900" b="0" dirty="0"/>
                    </a:p>
                  </a:txBody>
                  <a:tcPr marL="36000" marR="3600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lt"/>
                          <a:ea typeface="+mn-ea"/>
                          <a:cs typeface="+mn-cs"/>
                        </a:rPr>
                        <a:t>＜地域生活支援員＞</a:t>
                      </a:r>
                      <a:endParaRPr kumimoji="1" lang="en-US" altLang="ja-JP" sz="1400" b="0" dirty="0"/>
                    </a:p>
                    <a:p>
                      <a:r>
                        <a:rPr kumimoji="1" lang="ja-JP" altLang="en-US" sz="900" b="0" dirty="0"/>
                        <a:t>・傾聴</a:t>
                      </a:r>
                      <a:endParaRPr kumimoji="1" lang="en-US" altLang="ja-JP" sz="900" b="0" dirty="0"/>
                    </a:p>
                    <a:p>
                      <a:r>
                        <a:rPr kumimoji="1" lang="en-US" altLang="ja-JP" sz="900" b="0" dirty="0"/>
                        <a:t>(</a:t>
                      </a:r>
                      <a:r>
                        <a:rPr kumimoji="1" lang="ja-JP" altLang="en-US" sz="900" b="0" dirty="0"/>
                        <a:t>これまでの生活や今後への思い・両親との接し方</a:t>
                      </a:r>
                      <a:r>
                        <a:rPr kumimoji="1" lang="en-US" altLang="ja-JP" sz="900" b="0" dirty="0"/>
                        <a:t>)</a:t>
                      </a:r>
                    </a:p>
                    <a:p>
                      <a:r>
                        <a:rPr kumimoji="1" lang="en-US" altLang="ja-JP" sz="900" b="0" dirty="0"/>
                        <a:t>※</a:t>
                      </a:r>
                      <a:r>
                        <a:rPr kumimoji="1" lang="ja-JP" altLang="en-US" sz="900" b="0" dirty="0"/>
                        <a:t>支援頻度は週</a:t>
                      </a:r>
                      <a:r>
                        <a:rPr kumimoji="1" lang="en-US" altLang="ja-JP" sz="900" b="0" dirty="0"/>
                        <a:t>1</a:t>
                      </a:r>
                      <a:r>
                        <a:rPr kumimoji="1" lang="ja-JP" altLang="en-US" sz="900" b="0" dirty="0"/>
                        <a:t>回。自宅への訪問</a:t>
                      </a:r>
                      <a:endParaRPr kumimoji="1" lang="en-US" altLang="ja-JP" sz="900" b="0" dirty="0"/>
                    </a:p>
                    <a:p>
                      <a:r>
                        <a:rPr kumimoji="1" lang="ja-JP" altLang="en-US" sz="900" b="0" dirty="0">
                          <a:solidFill>
                            <a:srgbClr val="FF0000"/>
                          </a:solidFill>
                        </a:rPr>
                        <a:t>・家族対応</a:t>
                      </a:r>
                      <a:endParaRPr kumimoji="1" lang="en-US" altLang="ja-JP" sz="900" b="0" dirty="0">
                        <a:solidFill>
                          <a:srgbClr val="FF0000"/>
                        </a:solidFill>
                      </a:endParaRPr>
                    </a:p>
                    <a:p>
                      <a:r>
                        <a:rPr kumimoji="1" lang="en-US" altLang="ja-JP" sz="900" b="0" dirty="0">
                          <a:solidFill>
                            <a:srgbClr val="FF0000"/>
                          </a:solidFill>
                        </a:rPr>
                        <a:t>(</a:t>
                      </a:r>
                      <a:r>
                        <a:rPr kumimoji="1" lang="ja-JP" altLang="en-US" sz="900" b="0" dirty="0">
                          <a:solidFill>
                            <a:srgbClr val="FF0000"/>
                          </a:solidFill>
                        </a:rPr>
                        <a:t>両親との相談・ご本人の思いの代弁</a:t>
                      </a:r>
                      <a:r>
                        <a:rPr kumimoji="1" lang="en-US" altLang="ja-JP" sz="900" b="0" dirty="0">
                          <a:solidFill>
                            <a:srgbClr val="FF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t>※</a:t>
                      </a:r>
                      <a:r>
                        <a:rPr kumimoji="1" lang="ja-JP" altLang="en-US" sz="900" b="0" dirty="0"/>
                        <a:t>支援頻度は週</a:t>
                      </a:r>
                      <a:r>
                        <a:rPr kumimoji="1" lang="en-US" altLang="ja-JP" sz="900" b="0" dirty="0"/>
                        <a:t>1</a:t>
                      </a:r>
                      <a:r>
                        <a:rPr kumimoji="1" lang="ja-JP" altLang="en-US" sz="900" b="0" dirty="0"/>
                        <a:t>回。自宅への訪問</a:t>
                      </a:r>
                      <a:endParaRPr kumimoji="1" lang="en-US" altLang="ja-JP" sz="900" b="0" dirty="0"/>
                    </a:p>
                    <a:p>
                      <a:r>
                        <a:rPr kumimoji="1" lang="ja-JP" altLang="en-US" sz="900" b="0" dirty="0"/>
                        <a:t>・医療との連携</a:t>
                      </a:r>
                      <a:endParaRPr kumimoji="1" lang="en-US" altLang="ja-JP" sz="900" b="0" dirty="0"/>
                    </a:p>
                    <a:p>
                      <a:r>
                        <a:rPr kumimoji="1" lang="en-US" altLang="ja-JP" sz="900" b="0" dirty="0"/>
                        <a:t>(</a:t>
                      </a:r>
                      <a:r>
                        <a:rPr kumimoji="1" lang="ja-JP" altLang="en-US" sz="900" b="0" dirty="0"/>
                        <a:t>断薬のリスク</a:t>
                      </a:r>
                      <a:r>
                        <a:rPr kumimoji="1" lang="en-US" altLang="ja-JP" sz="900" b="0" dirty="0"/>
                        <a:t>,</a:t>
                      </a:r>
                      <a:r>
                        <a:rPr kumimoji="1" lang="ja-JP" altLang="en-US" sz="900" b="0" dirty="0"/>
                        <a:t>受診の必要性</a:t>
                      </a:r>
                      <a:r>
                        <a:rPr kumimoji="1" lang="en-US" altLang="ja-JP" sz="900" b="0" dirty="0"/>
                        <a:t>,</a:t>
                      </a:r>
                      <a:r>
                        <a:rPr kumimoji="1" lang="ja-JP" altLang="en-US" sz="900" b="0" dirty="0"/>
                        <a:t>緊急時対応の確認</a:t>
                      </a:r>
                      <a:r>
                        <a:rPr kumimoji="1" lang="en-US" altLang="ja-JP" sz="900" b="0" dirty="0"/>
                        <a:t>)</a:t>
                      </a:r>
                      <a:endParaRPr kumimoji="1" lang="ja-JP" altLang="en-US" sz="900" b="0" dirty="0"/>
                    </a:p>
                  </a:txBody>
                  <a:tcPr marL="36000" marR="36000" marT="34290" marB="34290"/>
                </a:tc>
                <a:tc>
                  <a:txBody>
                    <a:bodyPr/>
                    <a:lstStyle/>
                    <a:p>
                      <a:endParaRPr kumimoji="1" lang="en-US" altLang="ja-JP" sz="1400"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lt"/>
                          <a:ea typeface="+mn-ea"/>
                          <a:cs typeface="+mn-cs"/>
                        </a:rPr>
                        <a:t>＜地域生活支援員＞</a:t>
                      </a:r>
                      <a:endParaRPr kumimoji="1" lang="en-US" altLang="ja-JP" sz="900" b="0" dirty="0"/>
                    </a:p>
                    <a:p>
                      <a:r>
                        <a:rPr kumimoji="1" lang="ja-JP" altLang="en-US" sz="900" b="0" dirty="0"/>
                        <a:t>・傾聴　</a:t>
                      </a:r>
                      <a:r>
                        <a:rPr kumimoji="1" lang="en-US" altLang="ja-JP" sz="900" b="0" dirty="0"/>
                        <a:t>※2</a:t>
                      </a:r>
                      <a:r>
                        <a:rPr kumimoji="1" lang="ja-JP" altLang="en-US" sz="900" b="0" dirty="0"/>
                        <a:t>週間に</a:t>
                      </a:r>
                      <a:r>
                        <a:rPr kumimoji="1" lang="en-US" altLang="ja-JP" sz="900" b="0" dirty="0"/>
                        <a:t>1</a:t>
                      </a:r>
                      <a:r>
                        <a:rPr kumimoji="1" lang="ja-JP" altLang="en-US" sz="900" b="0" dirty="0"/>
                        <a:t>回</a:t>
                      </a:r>
                      <a:endParaRPr kumimoji="1" lang="en-US" altLang="ja-JP" sz="900" b="0" dirty="0"/>
                    </a:p>
                    <a:p>
                      <a:r>
                        <a:rPr kumimoji="1" lang="ja-JP" altLang="en-US" sz="900" b="0" dirty="0">
                          <a:solidFill>
                            <a:srgbClr val="FF0000"/>
                          </a:solidFill>
                        </a:rPr>
                        <a:t>・発達障害のガイダンス</a:t>
                      </a:r>
                      <a:endParaRPr kumimoji="1" lang="en-US" altLang="ja-JP" sz="900" b="0" dirty="0">
                        <a:solidFill>
                          <a:srgbClr val="FF0000"/>
                        </a:solidFill>
                      </a:endParaRPr>
                    </a:p>
                    <a:p>
                      <a:endParaRPr kumimoji="1" lang="en-US" altLang="ja-JP" sz="900" b="0" dirty="0"/>
                    </a:p>
                    <a:p>
                      <a:r>
                        <a:rPr kumimoji="1" lang="ja-JP" altLang="en-US" sz="900" b="0" dirty="0"/>
                        <a:t>・就労系事業所見学</a:t>
                      </a:r>
                      <a:endParaRPr kumimoji="1" lang="en-US" altLang="ja-JP" sz="900" b="0" dirty="0"/>
                    </a:p>
                    <a:p>
                      <a:endParaRPr kumimoji="1" lang="en-US" altLang="ja-JP" sz="900" b="0" dirty="0"/>
                    </a:p>
                    <a:p>
                      <a:r>
                        <a:rPr kumimoji="1" lang="ja-JP" altLang="en-US" sz="900" b="0" dirty="0"/>
                        <a:t>・手帳取得の話があがり、役場と連絡は取ったが、申請には至らなかった。</a:t>
                      </a:r>
                    </a:p>
                  </a:txBody>
                  <a:tcPr marL="36000" marR="36000" marT="34290" marB="34290"/>
                </a:tc>
                <a:tc>
                  <a:txBody>
                    <a:bodyPr/>
                    <a:lstStyle/>
                    <a:p>
                      <a:endParaRPr kumimoji="1" lang="en-US" altLang="ja-JP" sz="1400"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lt"/>
                          <a:ea typeface="+mn-ea"/>
                          <a:cs typeface="+mn-cs"/>
                        </a:rPr>
                        <a:t>＜地域生活支援員＞</a:t>
                      </a:r>
                      <a:endParaRPr kumimoji="1" lang="en-US" altLang="ja-JP" sz="900" b="0" dirty="0"/>
                    </a:p>
                    <a:p>
                      <a:r>
                        <a:rPr kumimoji="1" lang="ja-JP" altLang="en-US" sz="900" b="0" dirty="0"/>
                        <a:t>・傾聴</a:t>
                      </a:r>
                      <a:endParaRPr kumimoji="1" lang="en-US" altLang="ja-JP" sz="900" b="0" dirty="0"/>
                    </a:p>
                    <a:p>
                      <a:r>
                        <a:rPr kumimoji="1" lang="en-US" altLang="ja-JP" sz="900" b="0" dirty="0"/>
                        <a:t>※2</a:t>
                      </a:r>
                      <a:r>
                        <a:rPr kumimoji="1" lang="ja-JP" altLang="en-US" sz="900" b="0" dirty="0"/>
                        <a:t>週間に</a:t>
                      </a:r>
                      <a:r>
                        <a:rPr kumimoji="1" lang="en-US" altLang="ja-JP" sz="900" b="0" dirty="0"/>
                        <a:t>1</a:t>
                      </a:r>
                      <a:r>
                        <a:rPr kumimoji="1" lang="ja-JP" altLang="en-US" sz="900" b="0" dirty="0"/>
                        <a:t>回</a:t>
                      </a:r>
                      <a:endParaRPr kumimoji="1" lang="en-US" altLang="ja-JP" sz="900" b="0" dirty="0"/>
                    </a:p>
                    <a:p>
                      <a:r>
                        <a:rPr kumimoji="1" lang="ja-JP" altLang="en-US" sz="900" b="0" dirty="0"/>
                        <a:t>・家族対応</a:t>
                      </a:r>
                      <a:endParaRPr kumimoji="1" lang="en-US" altLang="ja-JP" sz="900"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t>※2</a:t>
                      </a:r>
                      <a:r>
                        <a:rPr kumimoji="1" lang="ja-JP" altLang="en-US" sz="900" b="0" dirty="0"/>
                        <a:t>週間に</a:t>
                      </a:r>
                      <a:r>
                        <a:rPr kumimoji="1" lang="en-US" altLang="ja-JP" sz="900" b="0" dirty="0"/>
                        <a:t>1</a:t>
                      </a:r>
                      <a:r>
                        <a:rPr kumimoji="1" lang="ja-JP" altLang="en-US" sz="900" b="0" dirty="0"/>
                        <a:t>回</a:t>
                      </a:r>
                      <a:endParaRPr kumimoji="1" lang="en-US" altLang="ja-JP" sz="900" b="0" dirty="0"/>
                    </a:p>
                    <a:p>
                      <a:endParaRPr kumimoji="1" lang="en-US" altLang="ja-JP" sz="900" b="0" dirty="0">
                        <a:solidFill>
                          <a:srgbClr val="FF0000"/>
                        </a:solidFill>
                      </a:endParaRPr>
                    </a:p>
                    <a:p>
                      <a:r>
                        <a:rPr kumimoji="1" lang="ja-JP" altLang="en-US" sz="900" b="0" dirty="0">
                          <a:solidFill>
                            <a:srgbClr val="FF0000"/>
                          </a:solidFill>
                        </a:rPr>
                        <a:t>・仕事探し</a:t>
                      </a:r>
                      <a:endParaRPr kumimoji="1" lang="en-US" altLang="ja-JP" sz="900" b="0" dirty="0">
                        <a:solidFill>
                          <a:srgbClr val="FF0000"/>
                        </a:solidFill>
                      </a:endParaRPr>
                    </a:p>
                    <a:p>
                      <a:r>
                        <a:rPr kumimoji="1" lang="ja-JP" altLang="en-US" sz="900" b="0" dirty="0">
                          <a:solidFill>
                            <a:srgbClr val="FF0000"/>
                          </a:solidFill>
                        </a:rPr>
                        <a:t>タウンワークで探した　警備のアルバイトに行く</a:t>
                      </a:r>
                    </a:p>
                  </a:txBody>
                  <a:tcPr marL="36000" marR="36000" marT="34290" marB="34290"/>
                </a:tc>
                <a:tc>
                  <a:txBody>
                    <a:bodyPr/>
                    <a:lstStyle/>
                    <a:p>
                      <a:endParaRPr kumimoji="1" lang="en-US" altLang="ja-JP" sz="1400"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lt"/>
                          <a:ea typeface="+mn-ea"/>
                          <a:cs typeface="+mn-cs"/>
                        </a:rPr>
                        <a:t>＜サービス管理責任者・相談支援専門員の連携＞</a:t>
                      </a:r>
                      <a:endParaRPr kumimoji="1" lang="en-US" altLang="ja-JP" sz="900" b="0" dirty="0">
                        <a:solidFill>
                          <a:schemeClr val="tx1"/>
                        </a:solidFill>
                      </a:endParaRPr>
                    </a:p>
                    <a:p>
                      <a:r>
                        <a:rPr kumimoji="1" lang="ja-JP" altLang="en-US" sz="900" b="0" dirty="0">
                          <a:solidFill>
                            <a:schemeClr val="tx1"/>
                          </a:solidFill>
                        </a:rPr>
                        <a:t>・自立生活援助終結に向けた振り返りを実施。</a:t>
                      </a:r>
                      <a:endParaRPr kumimoji="1" lang="en-US" altLang="ja-JP" sz="9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t>※2</a:t>
                      </a:r>
                      <a:r>
                        <a:rPr kumimoji="1" lang="ja-JP" altLang="en-US" sz="900" b="0" dirty="0"/>
                        <a:t>週間に</a:t>
                      </a:r>
                      <a:r>
                        <a:rPr kumimoji="1" lang="en-US" altLang="ja-JP" sz="900" b="0" dirty="0"/>
                        <a:t>1</a:t>
                      </a:r>
                      <a:r>
                        <a:rPr kumimoji="1" lang="ja-JP" altLang="en-US" sz="900" b="0" dirty="0"/>
                        <a:t>回</a:t>
                      </a:r>
                      <a:endParaRPr kumimoji="1" lang="en-US" altLang="ja-JP" sz="900" b="0" dirty="0"/>
                    </a:p>
                    <a:p>
                      <a:endParaRPr kumimoji="1" lang="en-US" altLang="ja-JP" sz="900" b="0" dirty="0">
                        <a:solidFill>
                          <a:schemeClr val="tx1"/>
                        </a:solidFill>
                      </a:endParaRPr>
                    </a:p>
                    <a:p>
                      <a:r>
                        <a:rPr kumimoji="1" lang="ja-JP" altLang="en-US" sz="900" b="0" dirty="0">
                          <a:solidFill>
                            <a:schemeClr val="tx1"/>
                          </a:solidFill>
                        </a:rPr>
                        <a:t>・ご本人も家族も福祉サービスの利用を希望しなかった。</a:t>
                      </a:r>
                    </a:p>
                  </a:txBody>
                  <a:tcPr marL="36000" marR="36000" marT="34290" marB="34290"/>
                </a:tc>
                <a:extLst>
                  <a:ext uri="{0D108BD9-81ED-4DB2-BD59-A6C34878D82A}">
                    <a16:rowId xmlns:a16="http://schemas.microsoft.com/office/drawing/2014/main" val="166781930"/>
                  </a:ext>
                </a:extLst>
              </a:tr>
            </a:tbl>
          </a:graphicData>
        </a:graphic>
      </p:graphicFrame>
      <p:sp>
        <p:nvSpPr>
          <p:cNvPr id="23" name="正方形/長方形 22">
            <a:extLst>
              <a:ext uri="{FF2B5EF4-FFF2-40B4-BE49-F238E27FC236}">
                <a16:creationId xmlns:a16="http://schemas.microsoft.com/office/drawing/2014/main" id="{09C4FD1F-F8ED-4264-99E2-413C4509B046}"/>
              </a:ext>
            </a:extLst>
          </p:cNvPr>
          <p:cNvSpPr/>
          <p:nvPr/>
        </p:nvSpPr>
        <p:spPr>
          <a:xfrm>
            <a:off x="1912832" y="5056248"/>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00" dirty="0">
                <a:solidFill>
                  <a:schemeClr val="tx1"/>
                </a:solidFill>
              </a:rPr>
              <a:t>１か月間</a:t>
            </a:r>
          </a:p>
        </p:txBody>
      </p:sp>
      <p:sp>
        <p:nvSpPr>
          <p:cNvPr id="31" name="正方形/長方形 30">
            <a:extLst>
              <a:ext uri="{FF2B5EF4-FFF2-40B4-BE49-F238E27FC236}">
                <a16:creationId xmlns:a16="http://schemas.microsoft.com/office/drawing/2014/main" id="{C5608407-3106-4EA0-95D4-1DF840A82FDE}"/>
              </a:ext>
            </a:extLst>
          </p:cNvPr>
          <p:cNvSpPr/>
          <p:nvPr/>
        </p:nvSpPr>
        <p:spPr>
          <a:xfrm>
            <a:off x="4436851" y="5056248"/>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00" dirty="0">
                <a:solidFill>
                  <a:schemeClr val="tx1"/>
                </a:solidFill>
              </a:rPr>
              <a:t>４か月間</a:t>
            </a:r>
          </a:p>
        </p:txBody>
      </p:sp>
      <p:sp>
        <p:nvSpPr>
          <p:cNvPr id="32" name="正方形/長方形 31">
            <a:extLst>
              <a:ext uri="{FF2B5EF4-FFF2-40B4-BE49-F238E27FC236}">
                <a16:creationId xmlns:a16="http://schemas.microsoft.com/office/drawing/2014/main" id="{5BA2AF99-B9D1-40D0-9300-39567CABE462}"/>
              </a:ext>
            </a:extLst>
          </p:cNvPr>
          <p:cNvSpPr/>
          <p:nvPr/>
        </p:nvSpPr>
        <p:spPr>
          <a:xfrm>
            <a:off x="5754305" y="5056248"/>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00" dirty="0">
                <a:solidFill>
                  <a:schemeClr val="tx1"/>
                </a:solidFill>
              </a:rPr>
              <a:t>３か月間</a:t>
            </a:r>
          </a:p>
        </p:txBody>
      </p:sp>
      <p:sp>
        <p:nvSpPr>
          <p:cNvPr id="33" name="正方形/長方形 32">
            <a:extLst>
              <a:ext uri="{FF2B5EF4-FFF2-40B4-BE49-F238E27FC236}">
                <a16:creationId xmlns:a16="http://schemas.microsoft.com/office/drawing/2014/main" id="{16D89881-E969-4961-BD66-2C8AEC92E019}"/>
              </a:ext>
            </a:extLst>
          </p:cNvPr>
          <p:cNvSpPr/>
          <p:nvPr/>
        </p:nvSpPr>
        <p:spPr>
          <a:xfrm>
            <a:off x="7056851" y="5056248"/>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00" dirty="0">
                <a:solidFill>
                  <a:schemeClr val="tx1"/>
                </a:solidFill>
              </a:rPr>
              <a:t>２か月間</a:t>
            </a:r>
          </a:p>
        </p:txBody>
      </p:sp>
      <p:sp>
        <p:nvSpPr>
          <p:cNvPr id="34" name="正方形/長方形 33">
            <a:extLst>
              <a:ext uri="{FF2B5EF4-FFF2-40B4-BE49-F238E27FC236}">
                <a16:creationId xmlns:a16="http://schemas.microsoft.com/office/drawing/2014/main" id="{2CD6CAD7-9F7C-44B6-AD1F-7C23B9FF2710}"/>
              </a:ext>
            </a:extLst>
          </p:cNvPr>
          <p:cNvSpPr/>
          <p:nvPr/>
        </p:nvSpPr>
        <p:spPr>
          <a:xfrm>
            <a:off x="8414693" y="5056247"/>
            <a:ext cx="681282" cy="209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00" dirty="0">
                <a:solidFill>
                  <a:schemeClr val="tx1"/>
                </a:solidFill>
              </a:rPr>
              <a:t>２か月間</a:t>
            </a:r>
          </a:p>
        </p:txBody>
      </p:sp>
      <p:pic>
        <p:nvPicPr>
          <p:cNvPr id="6" name="図 5" descr="挿絵 が含まれている画像&#10;&#10;自動的に生成された説明">
            <a:extLst>
              <a:ext uri="{FF2B5EF4-FFF2-40B4-BE49-F238E27FC236}">
                <a16:creationId xmlns:a16="http://schemas.microsoft.com/office/drawing/2014/main" id="{D265809B-E770-451A-9657-1944AD2FA82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329" y="612698"/>
            <a:ext cx="752616" cy="651013"/>
          </a:xfrm>
          <a:prstGeom prst="rect">
            <a:avLst/>
          </a:prstGeom>
        </p:spPr>
      </p:pic>
      <p:pic>
        <p:nvPicPr>
          <p:cNvPr id="9" name="図 8" descr="食品 が含まれている画像&#10;&#10;自動的に生成された説明">
            <a:extLst>
              <a:ext uri="{FF2B5EF4-FFF2-40B4-BE49-F238E27FC236}">
                <a16:creationId xmlns:a16="http://schemas.microsoft.com/office/drawing/2014/main" id="{FE7F1033-3DDC-4D56-840B-ADCB7506803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50509" y="662392"/>
            <a:ext cx="610475" cy="601318"/>
          </a:xfrm>
          <a:prstGeom prst="rect">
            <a:avLst/>
          </a:prstGeom>
        </p:spPr>
      </p:pic>
      <p:sp>
        <p:nvSpPr>
          <p:cNvPr id="20" name="角丸四角形 10">
            <a:extLst>
              <a:ext uri="{FF2B5EF4-FFF2-40B4-BE49-F238E27FC236}">
                <a16:creationId xmlns:a16="http://schemas.microsoft.com/office/drawing/2014/main" id="{EF2C15F2-319D-44E2-9957-A0CA02E47685}"/>
              </a:ext>
            </a:extLst>
          </p:cNvPr>
          <p:cNvSpPr/>
          <p:nvPr/>
        </p:nvSpPr>
        <p:spPr>
          <a:xfrm>
            <a:off x="1860533" y="4812203"/>
            <a:ext cx="681281" cy="209603"/>
          </a:xfrm>
          <a:prstGeom prst="roundRect">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ja-JP" altLang="en-US" sz="825" dirty="0"/>
              <a:t>随時通報</a:t>
            </a:r>
          </a:p>
        </p:txBody>
      </p:sp>
      <p:sp>
        <p:nvSpPr>
          <p:cNvPr id="21" name="タイトル 1">
            <a:extLst>
              <a:ext uri="{FF2B5EF4-FFF2-40B4-BE49-F238E27FC236}">
                <a16:creationId xmlns:a16="http://schemas.microsoft.com/office/drawing/2014/main" id="{ADD660C6-F263-4557-815D-34F09E31132F}"/>
              </a:ext>
            </a:extLst>
          </p:cNvPr>
          <p:cNvSpPr txBox="1">
            <a:spLocks/>
          </p:cNvSpPr>
          <p:nvPr/>
        </p:nvSpPr>
        <p:spPr>
          <a:xfrm>
            <a:off x="628650" y="53669"/>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000" dirty="0">
                <a:latin typeface="Meiryo UI" panose="020B0604030504040204" pitchFamily="50" charset="-128"/>
                <a:ea typeface="Meiryo UI" panose="020B0604030504040204" pitchFamily="50" charset="-128"/>
              </a:rPr>
              <a:t>３）発達障害がある方の支援事例</a:t>
            </a:r>
            <a:endParaRPr lang="zh-TW" altLang="en-US" sz="2000" dirty="0">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4295CC74-25A0-474C-A638-C43764B3C30D}"/>
              </a:ext>
            </a:extLst>
          </p:cNvPr>
          <p:cNvSpPr/>
          <p:nvPr/>
        </p:nvSpPr>
        <p:spPr>
          <a:xfrm>
            <a:off x="1248532" y="2845765"/>
            <a:ext cx="1345581" cy="26416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latin typeface="游ゴシック 本文"/>
              </a:rPr>
              <a:t>ご本人・家族の様子</a:t>
            </a:r>
          </a:p>
        </p:txBody>
      </p:sp>
      <p:sp>
        <p:nvSpPr>
          <p:cNvPr id="26" name="正方形/長方形 25">
            <a:extLst>
              <a:ext uri="{FF2B5EF4-FFF2-40B4-BE49-F238E27FC236}">
                <a16:creationId xmlns:a16="http://schemas.microsoft.com/office/drawing/2014/main" id="{879E6028-E3E7-4675-BE17-6D4420FFD0A4}"/>
              </a:ext>
            </a:extLst>
          </p:cNvPr>
          <p:cNvSpPr/>
          <p:nvPr/>
        </p:nvSpPr>
        <p:spPr>
          <a:xfrm>
            <a:off x="1260984" y="5060086"/>
            <a:ext cx="651847" cy="26416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000" b="1" dirty="0">
                <a:latin typeface="游ゴシック 本文"/>
              </a:rPr>
              <a:t>支援内容</a:t>
            </a:r>
          </a:p>
        </p:txBody>
      </p:sp>
      <p:sp>
        <p:nvSpPr>
          <p:cNvPr id="28" name="スライド番号プレースホルダー 3">
            <a:extLst>
              <a:ext uri="{FF2B5EF4-FFF2-40B4-BE49-F238E27FC236}">
                <a16:creationId xmlns:a16="http://schemas.microsoft.com/office/drawing/2014/main" id="{A085A54A-21A3-446A-A166-66AA4A349BF5}"/>
              </a:ext>
            </a:extLst>
          </p:cNvPr>
          <p:cNvSpPr>
            <a:spLocks noGrp="1"/>
          </p:cNvSpPr>
          <p:nvPr>
            <p:ph type="sldNum" sz="quarter" idx="12"/>
          </p:nvPr>
        </p:nvSpPr>
        <p:spPr>
          <a:xfrm>
            <a:off x="6457950" y="6356351"/>
            <a:ext cx="2057400" cy="365125"/>
          </a:xfrm>
        </p:spPr>
        <p:txBody>
          <a:bodyPr/>
          <a:lstStyle/>
          <a:p>
            <a:fld id="{5FDA2957-D8DF-433F-96C1-785BB98D1D08}" type="slidenum">
              <a:rPr kumimoji="1" lang="ja-JP" altLang="en-US" smtClean="0"/>
              <a:t>94</a:t>
            </a:fld>
            <a:endParaRPr kumimoji="1" lang="ja-JP" altLang="en-US" dirty="0"/>
          </a:p>
        </p:txBody>
      </p:sp>
      <p:sp>
        <p:nvSpPr>
          <p:cNvPr id="27" name="テキスト ボックス 26">
            <a:extLst>
              <a:ext uri="{FF2B5EF4-FFF2-40B4-BE49-F238E27FC236}">
                <a16:creationId xmlns:a16="http://schemas.microsoft.com/office/drawing/2014/main" id="{A1D582D3-060B-4E5D-800C-263052D83F69}"/>
              </a:ext>
            </a:extLst>
          </p:cNvPr>
          <p:cNvSpPr txBox="1"/>
          <p:nvPr/>
        </p:nvSpPr>
        <p:spPr>
          <a:xfrm>
            <a:off x="7569312" y="110603"/>
            <a:ext cx="1496154" cy="461665"/>
          </a:xfrm>
          <a:prstGeom prst="rect">
            <a:avLst/>
          </a:prstGeom>
          <a:solidFill>
            <a:schemeClr val="bg1">
              <a:lumMod val="85000"/>
            </a:schemeClr>
          </a:solidFill>
        </p:spPr>
        <p:txBody>
          <a:bodyPr wrap="square" rtlCol="0" anchor="ctr">
            <a:spAutoFit/>
          </a:bodyPr>
          <a:lstStyle/>
          <a:p>
            <a:pPr algn="ctr"/>
            <a:r>
              <a:rPr kumimoji="1" lang="ja-JP" altLang="en-US" sz="1200" dirty="0">
                <a:latin typeface="メイリオ" panose="020B0604030504040204" pitchFamily="50" charset="-128"/>
                <a:ea typeface="メイリオ" panose="020B0604030504040204" pitchFamily="50" charset="-128"/>
              </a:rPr>
              <a:t>事例サンプル</a:t>
            </a:r>
            <a:endParaRPr kumimoji="1" lang="en-US" altLang="ja-JP" sz="1200" dirty="0">
              <a:latin typeface="メイリオ" panose="020B0604030504040204" pitchFamily="50" charset="-128"/>
              <a:ea typeface="メイリオ" panose="020B0604030504040204" pitchFamily="50" charset="-128"/>
            </a:endParaRPr>
          </a:p>
          <a:p>
            <a:pPr algn="ctr"/>
            <a:r>
              <a:rPr kumimoji="1" lang="ja-JP" altLang="en-US" sz="1200" dirty="0">
                <a:solidFill>
                  <a:srgbClr val="FF0000"/>
                </a:solidFill>
                <a:latin typeface="メイリオ" panose="020B0604030504040204" pitchFamily="50" charset="-128"/>
                <a:ea typeface="メイリオ" panose="020B0604030504040204" pitchFamily="50" charset="-128"/>
              </a:rPr>
              <a:t>（差替可）</a:t>
            </a:r>
            <a:endParaRPr kumimoji="1" lang="en-US" altLang="ja-JP" sz="120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216434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95</a:t>
            </a:fld>
            <a:endParaRPr kumimoji="1" lang="ja-JP" altLang="en-US"/>
          </a:p>
        </p:txBody>
      </p:sp>
      <p:sp>
        <p:nvSpPr>
          <p:cNvPr id="11" name="タイトル 1">
            <a:extLst>
              <a:ext uri="{FF2B5EF4-FFF2-40B4-BE49-F238E27FC236}">
                <a16:creationId xmlns:a16="http://schemas.microsoft.com/office/drawing/2014/main" id="{782EF57F-FD7C-4271-8AA1-57A7939A9F4C}"/>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（参考）関連する研修、書籍のご紹介</a:t>
            </a:r>
            <a:endParaRPr lang="zh-TW" altLang="en-US" sz="2400" dirty="0">
              <a:latin typeface="Meiryo UI" panose="020B0604030504040204" pitchFamily="50" charset="-128"/>
              <a:ea typeface="Meiryo UI" panose="020B0604030504040204" pitchFamily="50" charset="-128"/>
            </a:endParaRPr>
          </a:p>
        </p:txBody>
      </p:sp>
      <p:sp>
        <p:nvSpPr>
          <p:cNvPr id="7" name="コンテンツ プレースホルダー 2">
            <a:extLst>
              <a:ext uri="{FF2B5EF4-FFF2-40B4-BE49-F238E27FC236}">
                <a16:creationId xmlns:a16="http://schemas.microsoft.com/office/drawing/2014/main" id="{678CDBDD-F61A-45F0-B662-013AF8223551}"/>
              </a:ext>
            </a:extLst>
          </p:cNvPr>
          <p:cNvSpPr txBox="1">
            <a:spLocks/>
          </p:cNvSpPr>
          <p:nvPr/>
        </p:nvSpPr>
        <p:spPr>
          <a:xfrm>
            <a:off x="781050" y="1281289"/>
            <a:ext cx="7886700" cy="4890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発達障害や発達障害がある方の支援についてより詳しく学びたい方は、以下のホームページや書籍等を参考にしてください。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ホームページ</a:t>
            </a:r>
            <a:endParaRPr lang="en-US" altLang="ja-JP" sz="1400" b="1" dirty="0">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（１）国立障害者リハビリテーションセンター　発達障害情報・支援センター　各種資料</a:t>
            </a:r>
            <a:br>
              <a:rPr lang="en-US" altLang="ja-JP" sz="1400" dirty="0">
                <a:solidFill>
                  <a:srgbClr val="FF0000"/>
                </a:solidFill>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　　　　　</a:t>
            </a:r>
            <a:r>
              <a:rPr lang="en-US" altLang="ja-JP" sz="1400" dirty="0">
                <a:solidFill>
                  <a:srgbClr val="FF0000"/>
                </a:solidFill>
                <a:latin typeface="Meiryo UI" panose="020B0604030504040204" pitchFamily="50" charset="-128"/>
                <a:ea typeface="Meiryo UI" panose="020B0604030504040204" pitchFamily="50" charset="-128"/>
                <a:hlinkClick r:id="rId2"/>
              </a:rPr>
              <a:t>http://www.rehab.go.jp/ddis/understand/</a:t>
            </a:r>
            <a:endParaRPr lang="en-US" altLang="ja-JP" sz="1400" dirty="0">
              <a:solidFill>
                <a:srgbClr val="FF0000"/>
              </a:solidFill>
              <a:latin typeface="Meiryo UI" panose="020B0604030504040204" pitchFamily="50" charset="-128"/>
              <a:ea typeface="Meiryo UI" panose="020B0604030504040204" pitchFamily="50" charset="-128"/>
            </a:endParaRPr>
          </a:p>
          <a:p>
            <a:pPr marL="0" indent="0">
              <a:buNone/>
            </a:pPr>
            <a:r>
              <a:rPr lang="ja-JP" altLang="en-US" sz="1400" dirty="0">
                <a:latin typeface="Meiryo UI" panose="020B0604030504040204" pitchFamily="50" charset="-128"/>
                <a:ea typeface="Meiryo UI" panose="020B0604030504040204" pitchFamily="50" charset="-128"/>
              </a:rPr>
              <a:t>（２）厚生労働省ホームページ　みんなのメンタルヘルス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再掲</a:t>
            </a:r>
            <a:br>
              <a:rPr lang="en-US" altLang="ja-JP"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hlinkClick r:id="rId3"/>
              </a:rPr>
              <a:t>https://www.mhlw.go.jp/kokoro/know/index.html</a:t>
            </a:r>
            <a:endParaRPr lang="en-US" altLang="ja-JP" sz="1400" dirty="0">
              <a:latin typeface="Meiryo UI" panose="020B0604030504040204" pitchFamily="50" charset="-128"/>
              <a:ea typeface="Meiryo UI" panose="020B0604030504040204" pitchFamily="50" charset="-128"/>
            </a:endParaRPr>
          </a:p>
          <a:p>
            <a:pPr marL="0" indent="0" defTabSz="457200">
              <a:lnSpc>
                <a:spcPct val="100000"/>
              </a:lnSpc>
              <a:spcBef>
                <a:spcPts val="0"/>
              </a:spcBef>
              <a:buNone/>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indent="0" defTabSz="457200">
              <a:lnSpc>
                <a:spcPct val="100000"/>
              </a:lnSpc>
              <a:spcBef>
                <a:spcPts val="0"/>
              </a:spcBef>
              <a:buNone/>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書籍</a:t>
            </a:r>
            <a:endParaRPr kumimoji="0" lang="en-US" altLang="ja-JP" sz="1400" b="1" dirty="0">
              <a:solidFill>
                <a:prstClr val="black"/>
              </a:solidFill>
              <a:latin typeface="Meiryo UI" panose="020B0604030504040204" pitchFamily="50" charset="-128"/>
              <a:ea typeface="Meiryo UI" panose="020B0604030504040204" pitchFamily="50" charset="-128"/>
            </a:endParaRPr>
          </a:p>
          <a:p>
            <a:pPr marL="0" indent="0" defTabSz="457200">
              <a:lnSpc>
                <a:spcPct val="100000"/>
              </a:lnSpc>
              <a:buNone/>
              <a:defRPr/>
            </a:pPr>
            <a:r>
              <a:rPr lang="ja-JP" altLang="en-US" sz="1400" dirty="0">
                <a:latin typeface="Meiryo UI" panose="020B0604030504040204" pitchFamily="50" charset="-128"/>
                <a:ea typeface="Meiryo UI" panose="020B0604030504040204" pitchFamily="50" charset="-128"/>
              </a:rPr>
              <a:t>（１）</a:t>
            </a:r>
            <a:r>
              <a:rPr lang="en-US" altLang="ja-JP" sz="1400" dirty="0">
                <a:latin typeface="Meiryo UI" panose="020B0604030504040204" pitchFamily="50" charset="-128"/>
                <a:ea typeface="Meiryo UI" panose="020B0604030504040204" pitchFamily="50" charset="-128"/>
              </a:rPr>
              <a:t>AD/HD</a:t>
            </a:r>
            <a:r>
              <a:rPr lang="ja-JP" altLang="en-US" sz="1400" dirty="0">
                <a:latin typeface="Meiryo UI" panose="020B0604030504040204" pitchFamily="50" charset="-128"/>
                <a:ea typeface="Meiryo UI" panose="020B0604030504040204" pitchFamily="50" charset="-128"/>
              </a:rPr>
              <a:t>すべてがわかる本</a:t>
            </a:r>
            <a:endParaRPr lang="en-US" altLang="ja-JP" sz="1400" dirty="0">
              <a:latin typeface="Meiryo UI" panose="020B0604030504040204" pitchFamily="50" charset="-128"/>
              <a:ea typeface="Meiryo UI" panose="020B0604030504040204" pitchFamily="50" charset="-128"/>
            </a:endParaRPr>
          </a:p>
          <a:p>
            <a:pPr marL="0" indent="0" defTabSz="457200">
              <a:lnSpc>
                <a:spcPct val="100000"/>
              </a:lnSpc>
              <a:buNone/>
              <a:defRPr/>
            </a:pPr>
            <a:r>
              <a:rPr lang="ja-JP" altLang="en-US" sz="1400" dirty="0">
                <a:latin typeface="Meiryo UI" panose="020B0604030504040204" pitchFamily="50" charset="-128"/>
                <a:ea typeface="Meiryo UI" panose="020B0604030504040204" pitchFamily="50" charset="-128"/>
              </a:rPr>
              <a:t>　　　　　市川宏伸 著／健康ライブラリーイラスト版／</a:t>
            </a:r>
            <a:r>
              <a:rPr lang="en-US" altLang="ja-JP" sz="1400" dirty="0">
                <a:latin typeface="Meiryo UI" panose="020B0604030504040204" pitchFamily="50" charset="-128"/>
                <a:ea typeface="Meiryo UI" panose="020B0604030504040204" pitchFamily="50" charset="-128"/>
              </a:rPr>
              <a:t>2006</a:t>
            </a:r>
            <a:r>
              <a:rPr lang="ja-JP" altLang="en-US" sz="1400" dirty="0">
                <a:latin typeface="Meiryo UI" panose="020B0604030504040204" pitchFamily="50" charset="-128"/>
                <a:ea typeface="Meiryo UI" panose="020B0604030504040204" pitchFamily="50" charset="-128"/>
              </a:rPr>
              <a:t>年</a:t>
            </a:r>
            <a:endParaRPr lang="en-US" altLang="ja-JP" sz="1400" dirty="0">
              <a:latin typeface="Meiryo UI" panose="020B0604030504040204" pitchFamily="50" charset="-128"/>
              <a:ea typeface="Meiryo UI" panose="020B0604030504040204" pitchFamily="50" charset="-128"/>
            </a:endParaRPr>
          </a:p>
          <a:p>
            <a:pPr marL="0" indent="0" defTabSz="457200">
              <a:lnSpc>
                <a:spcPct val="100000"/>
              </a:lnSpc>
              <a:buNone/>
              <a:defRPr/>
            </a:pPr>
            <a:r>
              <a:rPr lang="ja-JP" altLang="en-US" sz="1400" dirty="0">
                <a:latin typeface="Meiryo UI" panose="020B0604030504040204" pitchFamily="50" charset="-128"/>
                <a:ea typeface="Meiryo UI" panose="020B0604030504040204" pitchFamily="50" charset="-128"/>
              </a:rPr>
              <a:t>（２）図解よくわかる大人の発達障害</a:t>
            </a:r>
            <a:endParaRPr lang="en-US" altLang="ja-JP" sz="1400" dirty="0">
              <a:latin typeface="Meiryo UI" panose="020B0604030504040204" pitchFamily="50" charset="-128"/>
              <a:ea typeface="Meiryo UI" panose="020B0604030504040204" pitchFamily="50" charset="-128"/>
            </a:endParaRPr>
          </a:p>
          <a:p>
            <a:pPr marL="0" indent="0" defTabSz="457200">
              <a:lnSpc>
                <a:spcPct val="100000"/>
              </a:lnSpc>
              <a:buNone/>
              <a:defRPr/>
            </a:pPr>
            <a:r>
              <a:rPr lang="ja-JP" altLang="en-US" sz="1400" dirty="0">
                <a:latin typeface="Meiryo UI" panose="020B0604030504040204" pitchFamily="50" charset="-128"/>
                <a:ea typeface="Meiryo UI" panose="020B0604030504040204" pitchFamily="50" charset="-128"/>
              </a:rPr>
              <a:t>　　　　　榊原 洋一・高山 恵子 著／ナツメ社／</a:t>
            </a:r>
            <a:r>
              <a:rPr lang="en-US" altLang="ja-JP" sz="1400" dirty="0">
                <a:latin typeface="Meiryo UI" panose="020B0604030504040204" pitchFamily="50" charset="-128"/>
                <a:ea typeface="Meiryo UI" panose="020B0604030504040204" pitchFamily="50" charset="-128"/>
              </a:rPr>
              <a:t>2010</a:t>
            </a:r>
            <a:r>
              <a:rPr lang="ja-JP" altLang="en-US" sz="1400" dirty="0">
                <a:latin typeface="Meiryo UI" panose="020B0604030504040204" pitchFamily="50" charset="-128"/>
                <a:ea typeface="Meiryo UI" panose="020B0604030504040204" pitchFamily="50" charset="-128"/>
              </a:rPr>
              <a:t>年</a:t>
            </a:r>
            <a:endParaRPr lang="en-US" altLang="ja-JP" sz="1400" dirty="0">
              <a:latin typeface="Meiryo UI" panose="020B0604030504040204" pitchFamily="50" charset="-128"/>
              <a:ea typeface="Meiryo UI" panose="020B0604030504040204" pitchFamily="50" charset="-128"/>
            </a:endParaRPr>
          </a:p>
          <a:p>
            <a:pPr marL="327025" indent="0">
              <a:buNone/>
            </a:pPr>
            <a:endParaRPr lang="en-US" altLang="ja-JP" sz="1400" dirty="0">
              <a:latin typeface="Meiryo UI" panose="020B0604030504040204" pitchFamily="50" charset="-128"/>
              <a:ea typeface="Meiryo UI" panose="020B0604030504040204" pitchFamily="50" charset="-128"/>
            </a:endParaRPr>
          </a:p>
          <a:p>
            <a:pPr marL="546100" indent="-219075">
              <a:buFont typeface="Wingdings" pitchFamily="2" charset="2"/>
              <a:buChar char="Ø"/>
            </a:pPr>
            <a:endParaRPr lang="en-US" altLang="ja-JP" sz="1400" dirty="0">
              <a:solidFill>
                <a:srgbClr val="FF0000"/>
              </a:solidFill>
              <a:latin typeface="Meiryo UI" panose="020B0604030504040204" pitchFamily="50" charset="-128"/>
              <a:ea typeface="Meiryo UI" panose="020B0604030504040204" pitchFamily="50" charset="-128"/>
            </a:endParaRPr>
          </a:p>
          <a:p>
            <a:pPr marL="342900" indent="-342900">
              <a:buFont typeface="+mj-ea"/>
              <a:buAutoNum type="circleNumDbPlain" startAt="3"/>
            </a:pP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167292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E51614C-C79F-4C7B-9B78-C9C8C0B0BECD}"/>
              </a:ext>
            </a:extLst>
          </p:cNvPr>
          <p:cNvSpPr/>
          <p:nvPr/>
        </p:nvSpPr>
        <p:spPr>
          <a:xfrm>
            <a:off x="551006" y="706228"/>
            <a:ext cx="8340743" cy="461665"/>
          </a:xfrm>
          <a:prstGeom prst="rect">
            <a:avLst/>
          </a:prstGeom>
          <a:ln w="19050">
            <a:solidFill>
              <a:schemeClr val="tx1"/>
            </a:solidFill>
          </a:ln>
        </p:spPr>
        <p:txBody>
          <a:bodyPr wrap="square">
            <a:spAutoFit/>
          </a:bodyPr>
          <a:lstStyle/>
          <a:p>
            <a:r>
              <a:rPr kumimoji="1" lang="ja-JP" altLang="en-US" sz="2400" dirty="0">
                <a:latin typeface="Meiryo UI" panose="020B0604030504040204" pitchFamily="50" charset="-128"/>
                <a:ea typeface="Meiryo UI" panose="020B0604030504040204" pitchFamily="50" charset="-128"/>
              </a:rPr>
              <a:t>午前の部：自立生活援助による障害者の地域生活支援</a:t>
            </a:r>
            <a:endParaRPr lang="ja-JP" altLang="en-US" sz="2400" dirty="0"/>
          </a:p>
        </p:txBody>
      </p:sp>
      <p:sp>
        <p:nvSpPr>
          <p:cNvPr id="8" name="テキスト ボックス 7">
            <a:extLst>
              <a:ext uri="{FF2B5EF4-FFF2-40B4-BE49-F238E27FC236}">
                <a16:creationId xmlns:a16="http://schemas.microsoft.com/office/drawing/2014/main" id="{EE21CF1F-42C5-4E65-9CEE-86C84EB3FEE2}"/>
              </a:ext>
            </a:extLst>
          </p:cNvPr>
          <p:cNvSpPr txBox="1"/>
          <p:nvPr/>
        </p:nvSpPr>
        <p:spPr>
          <a:xfrm>
            <a:off x="482600" y="1265072"/>
            <a:ext cx="6756400" cy="3182538"/>
          </a:xfrm>
          <a:prstGeom prst="rect">
            <a:avLst/>
          </a:prstGeom>
          <a:noFill/>
        </p:spPr>
        <p:txBody>
          <a:bodyPr wrap="square" rtlCol="0">
            <a:spAutoFit/>
          </a:bodyPr>
          <a:lstStyle/>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１．自立生活援助の概要</a:t>
            </a:r>
            <a:endParaRPr lang="en-US" altLang="ja-JP" sz="2000" b="1" dirty="0">
              <a:highlight>
                <a:srgbClr val="C0C0C0"/>
              </a:highlight>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２．支援の全体像と事業実施の流れ</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zh-TW" altLang="en-US" sz="2000" dirty="0">
                <a:latin typeface="Meiryo UI" panose="020B0604030504040204" pitchFamily="50" charset="-128"/>
                <a:ea typeface="Meiryo UI" panose="020B0604030504040204" pitchFamily="50" charset="-128"/>
              </a:rPr>
              <a:t>３．</a:t>
            </a:r>
            <a:r>
              <a:rPr lang="ja-JP" altLang="en-US" sz="2000" dirty="0">
                <a:latin typeface="Meiryo UI" panose="020B0604030504040204" pitchFamily="50" charset="-128"/>
                <a:ea typeface="Meiryo UI" panose="020B0604030504040204" pitchFamily="50" charset="-128"/>
              </a:rPr>
              <a:t>支援のポイント</a:t>
            </a:r>
            <a:endParaRPr lang="en-US" altLang="ja-JP"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dirty="0">
                <a:latin typeface="Meiryo UI" panose="020B0604030504040204" pitchFamily="50" charset="-128"/>
                <a:ea typeface="Meiryo UI" panose="020B0604030504040204" pitchFamily="50" charset="-128"/>
              </a:rPr>
              <a:t>４．</a:t>
            </a:r>
            <a:r>
              <a:rPr lang="zh-TW" altLang="en-US" sz="2000" dirty="0">
                <a:latin typeface="Meiryo UI" panose="020B0604030504040204" pitchFamily="50" charset="-128"/>
                <a:ea typeface="Meiryo UI" panose="020B0604030504040204" pitchFamily="50" charset="-128"/>
              </a:rPr>
              <a:t>事業運営</a:t>
            </a:r>
            <a:endParaRPr lang="en-US" altLang="zh-TW" sz="2000" dirty="0">
              <a:latin typeface="Meiryo UI" panose="020B0604030504040204" pitchFamily="50" charset="-128"/>
              <a:ea typeface="Meiryo UI" panose="020B0604030504040204" pitchFamily="50" charset="-128"/>
            </a:endParaRPr>
          </a:p>
          <a:p>
            <a:pPr>
              <a:lnSpc>
                <a:spcPct val="150000"/>
              </a:lnSpc>
              <a:spcAft>
                <a:spcPts val="600"/>
              </a:spcAft>
            </a:pPr>
            <a:r>
              <a:rPr lang="ja-JP" altLang="en-US" sz="2000" b="1">
                <a:highlight>
                  <a:srgbClr val="FFFF00"/>
                </a:highlight>
                <a:latin typeface="Meiryo UI" panose="020B0604030504040204" pitchFamily="50" charset="-128"/>
                <a:ea typeface="Meiryo UI" panose="020B0604030504040204" pitchFamily="50" charset="-128"/>
              </a:rPr>
              <a:t>（１</a:t>
            </a:r>
            <a:r>
              <a:rPr lang="ja-JP" altLang="en-US" sz="2000" b="1" dirty="0">
                <a:highlight>
                  <a:srgbClr val="FFFF00"/>
                </a:highlight>
                <a:latin typeface="Meiryo UI" panose="020B0604030504040204" pitchFamily="50" charset="-128"/>
                <a:ea typeface="Meiryo UI" panose="020B0604030504040204" pitchFamily="50" charset="-128"/>
              </a:rPr>
              <a:t>）事業運営の概要</a:t>
            </a:r>
            <a:endParaRPr lang="en-US" altLang="ja-JP" sz="2000" b="1" dirty="0">
              <a:highlight>
                <a:srgbClr val="FFFF00"/>
              </a:highlight>
              <a:latin typeface="Meiryo UI" panose="020B0604030504040204" pitchFamily="50" charset="-128"/>
              <a:ea typeface="Meiryo UI" panose="020B0604030504040204" pitchFamily="50" charset="-128"/>
            </a:endParaRPr>
          </a:p>
          <a:p>
            <a:pPr>
              <a:lnSpc>
                <a:spcPct val="150000"/>
              </a:lnSpc>
              <a:spcAft>
                <a:spcPts val="600"/>
              </a:spcAft>
            </a:pPr>
            <a:r>
              <a:rPr lang="ja-JP" altLang="en-US" sz="2000">
                <a:latin typeface="Meiryo UI" panose="020B0604030504040204" pitchFamily="50" charset="-128"/>
                <a:ea typeface="Meiryo UI" panose="020B0604030504040204" pitchFamily="50" charset="-128"/>
              </a:rPr>
              <a:t>（２</a:t>
            </a:r>
            <a:r>
              <a:rPr lang="ja-JP" altLang="en-US" sz="2000" dirty="0">
                <a:latin typeface="Meiryo UI" panose="020B0604030504040204" pitchFamily="50" charset="-128"/>
                <a:ea typeface="Meiryo UI" panose="020B0604030504040204" pitchFamily="50" charset="-128"/>
              </a:rPr>
              <a:t>）マネジメントの要点</a:t>
            </a:r>
            <a:endParaRPr lang="en-US" altLang="ja-JP" sz="2000" dirty="0">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16B177C1-E35E-42D2-959C-219467561B4C}"/>
              </a:ext>
            </a:extLst>
          </p:cNvPr>
          <p:cNvSpPr/>
          <p:nvPr/>
        </p:nvSpPr>
        <p:spPr>
          <a:xfrm>
            <a:off x="4722471" y="1265072"/>
            <a:ext cx="4169278" cy="3584721"/>
          </a:xfrm>
          <a:prstGeom prst="rect">
            <a:avLst/>
          </a:prstGeom>
          <a:solidFill>
            <a:schemeClr val="bg1"/>
          </a:solidFill>
          <a:ln w="3175">
            <a:solidFill>
              <a:schemeClr val="tx1"/>
            </a:solidFill>
            <a:prstDash val="solid"/>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lnSpc>
                <a:spcPct val="150000"/>
              </a:lnSpc>
            </a:pPr>
            <a:r>
              <a:rPr lang="ja-JP" altLang="en-US" sz="1400" b="1" dirty="0">
                <a:latin typeface="Meiryo UI" panose="020B0604030504040204" pitchFamily="50" charset="-128"/>
                <a:ea typeface="Meiryo UI" panose="020B0604030504040204" pitchFamily="50" charset="-128"/>
              </a:rPr>
              <a:t>本セクションの狙い</a:t>
            </a:r>
            <a:endParaRPr lang="en-US" altLang="ja-JP" sz="1400" b="1" dirty="0">
              <a:latin typeface="Meiryo UI" panose="020B0604030504040204" pitchFamily="50" charset="-128"/>
              <a:ea typeface="Meiryo UI" panose="020B0604030504040204" pitchFamily="50" charset="-128"/>
            </a:endParaRPr>
          </a:p>
          <a:p>
            <a:pPr>
              <a:lnSpc>
                <a:spcPct val="150000"/>
              </a:lnSpc>
            </a:pPr>
            <a:r>
              <a:rPr lang="ja-JP" altLang="en-US" sz="1400" dirty="0">
                <a:solidFill>
                  <a:schemeClr val="tx1"/>
                </a:solidFill>
                <a:latin typeface="Meiryo UI" panose="020B0604030504040204" pitchFamily="50" charset="-128"/>
                <a:ea typeface="Meiryo UI" panose="020B0604030504040204" pitchFamily="50" charset="-128"/>
              </a:rPr>
              <a:t>　このセクションでは、自立生活援助の運営を開始する際や、事業を見直す際に事業所として考慮すべき事項の全体像を把握します。</a:t>
            </a:r>
          </a:p>
        </p:txBody>
      </p:sp>
      <p:sp>
        <p:nvSpPr>
          <p:cNvPr id="6" name="矢印: 五方向 5">
            <a:extLst>
              <a:ext uri="{FF2B5EF4-FFF2-40B4-BE49-F238E27FC236}">
                <a16:creationId xmlns:a16="http://schemas.microsoft.com/office/drawing/2014/main" id="{6EBF8C56-D1FB-43F4-9A00-A0A86D1D5A40}"/>
              </a:ext>
            </a:extLst>
          </p:cNvPr>
          <p:cNvSpPr/>
          <p:nvPr/>
        </p:nvSpPr>
        <p:spPr>
          <a:xfrm>
            <a:off x="4950263" y="5092984"/>
            <a:ext cx="3671163" cy="1201479"/>
          </a:xfrm>
          <a:prstGeom prst="homePlate">
            <a:avLst>
              <a:gd name="adj" fmla="val 2947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参考資料の紹介</a:t>
            </a:r>
            <a:endParaRPr kumimoji="1" lang="en-US" altLang="ja-JP" sz="1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endParaRPr kumimoji="1" lang="en-US" altLang="ja-JP" sz="300" b="1"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事業運営の概要は、「自立生活援助の運営ガイドブック」</a:t>
            </a:r>
            <a:r>
              <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p.19</a:t>
            </a:r>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～にも詳細が掲載されています。</a:t>
            </a:r>
            <a:endPar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a:p>
            <a:r>
              <a:rPr kumimoji="1" lang="ja-JP" altLang="en-US"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rPr>
              <a:t>事業運営の実践にあたり、適宜ご参照ください。</a:t>
            </a:r>
            <a:endParaRPr kumimoji="1" lang="en-US" altLang="ja-JP" sz="1300" dirty="0">
              <a:solidFill>
                <a:schemeClr val="bg1"/>
              </a:solidFill>
              <a:latin typeface="Meiryo UI" panose="020B0604030504040204" pitchFamily="50" charset="-128"/>
              <a:ea typeface="Meiryo UI" panose="020B0604030504040204" pitchFamily="50" charset="-128"/>
              <a:cs typeface="Microsoft GothicNeo" panose="020B0503020000020004" pitchFamily="34" charset="-127"/>
            </a:endParaRPr>
          </a:p>
        </p:txBody>
      </p:sp>
    </p:spTree>
    <p:extLst>
      <p:ext uri="{BB962C8B-B14F-4D97-AF65-F5344CB8AC3E}">
        <p14:creationId xmlns:p14="http://schemas.microsoft.com/office/powerpoint/2010/main" val="3952147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97</a:t>
            </a:fld>
            <a:endParaRPr kumimoji="1" lang="ja-JP" altLang="en-US"/>
          </a:p>
        </p:txBody>
      </p:sp>
      <p:sp>
        <p:nvSpPr>
          <p:cNvPr id="13" name="タイトル 1">
            <a:extLst>
              <a:ext uri="{FF2B5EF4-FFF2-40B4-BE49-F238E27FC236}">
                <a16:creationId xmlns:a16="http://schemas.microsoft.com/office/drawing/2014/main" id="{D7C32F13-7527-4053-A7E2-A7526AD8D7DE}"/>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a:latin typeface="Meiryo UI" panose="020B0604030504040204" pitchFamily="50" charset="-128"/>
                <a:ea typeface="Meiryo UI" panose="020B0604030504040204" pitchFamily="50" charset="-128"/>
              </a:rPr>
              <a:t>（１</a:t>
            </a:r>
            <a:r>
              <a:rPr lang="ja-JP" altLang="en-US" dirty="0">
                <a:latin typeface="Meiryo UI" panose="020B0604030504040204" pitchFamily="50" charset="-128"/>
                <a:ea typeface="Meiryo UI" panose="020B0604030504040204" pitchFamily="50" charset="-128"/>
              </a:rPr>
              <a:t>）事業運営の概要</a:t>
            </a:r>
            <a:endParaRPr lang="zh-TW" altLang="en-US" dirty="0">
              <a:latin typeface="Meiryo UI" panose="020B0604030504040204" pitchFamily="50" charset="-128"/>
              <a:ea typeface="Meiryo UI" panose="020B0604030504040204" pitchFamily="50" charset="-128"/>
            </a:endParaRPr>
          </a:p>
        </p:txBody>
      </p:sp>
      <p:sp>
        <p:nvSpPr>
          <p:cNvPr id="8" name="コンテンツ プレースホルダー 2">
            <a:extLst>
              <a:ext uri="{FF2B5EF4-FFF2-40B4-BE49-F238E27FC236}">
                <a16:creationId xmlns:a16="http://schemas.microsoft.com/office/drawing/2014/main" id="{6E9D52AA-355B-4F94-8426-0C1E2E309057}"/>
              </a:ext>
            </a:extLst>
          </p:cNvPr>
          <p:cNvSpPr txBox="1">
            <a:spLocks/>
          </p:cNvSpPr>
          <p:nvPr/>
        </p:nvSpPr>
        <p:spPr>
          <a:xfrm>
            <a:off x="628650" y="1128889"/>
            <a:ext cx="7886700" cy="5222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dirty="0">
                <a:latin typeface="Meiryo UI" panose="020B0604030504040204" pitchFamily="50" charset="-128"/>
                <a:ea typeface="Meiryo UI" panose="020B0604030504040204" pitchFamily="50" charset="-128"/>
              </a:rPr>
              <a:t>自立生活援助の事業を運営する上で重要な事項として、理念やビジョン、ミッションの確認、内外の経営環境の把握、強みを生かした事業運営と事業の定期的な見直しが挙げられます。</a:t>
            </a: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b="1" dirty="0">
                <a:latin typeface="Meiryo UI" panose="020B0604030504040204" pitchFamily="50" charset="-128"/>
                <a:ea typeface="Meiryo UI" panose="020B0604030504040204" pitchFamily="50" charset="-128"/>
              </a:rPr>
              <a:t>法人の理念・ビジョンの確認</a:t>
            </a:r>
            <a:endParaRPr lang="en-US" altLang="ja-JP" sz="1400" b="1" dirty="0">
              <a:latin typeface="Meiryo UI" panose="020B0604030504040204" pitchFamily="50" charset="-128"/>
              <a:ea typeface="Meiryo UI" panose="020B0604030504040204" pitchFamily="50" charset="-128"/>
            </a:endParaRPr>
          </a:p>
          <a:p>
            <a:pPr marL="546100" indent="-219075">
              <a:lnSpc>
                <a:spcPts val="1680"/>
              </a:lnSpc>
              <a:buFont typeface="Wingdings" pitchFamily="2" charset="2"/>
              <a:buChar char="Ø"/>
            </a:pPr>
            <a:r>
              <a:rPr lang="ja-JP" altLang="en-US" sz="1400" dirty="0">
                <a:latin typeface="Meiryo UI" panose="020B0604030504040204" pitchFamily="50" charset="-128"/>
                <a:ea typeface="Meiryo UI" panose="020B0604030504040204" pitchFamily="50" charset="-128"/>
              </a:rPr>
              <a:t>事業の運営を考えるにあたり、まずは法人として事業に取り組む意義について確認</a:t>
            </a:r>
            <a:endParaRPr lang="en-US" altLang="ja-JP" sz="14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法人</a:t>
            </a:r>
            <a:r>
              <a:rPr lang="ja-JP" altLang="en-US" sz="1300">
                <a:latin typeface="Meiryo UI" panose="020B0604030504040204" pitchFamily="50" charset="-128"/>
                <a:ea typeface="Meiryo UI" panose="020B0604030504040204" pitchFamily="50" charset="-128"/>
              </a:rPr>
              <a:t>の理念（大切</a:t>
            </a:r>
            <a:r>
              <a:rPr lang="ja-JP" altLang="en-US" sz="1300" dirty="0">
                <a:latin typeface="Meiryo UI" panose="020B0604030504040204" pitchFamily="50" charset="-128"/>
                <a:ea typeface="Meiryo UI" panose="020B0604030504040204" pitchFamily="50" charset="-128"/>
              </a:rPr>
              <a:t>にするべき価値観）</a:t>
            </a:r>
            <a:r>
              <a:rPr lang="ja-JP" altLang="en-US" sz="1300">
                <a:latin typeface="Meiryo UI" panose="020B0604030504040204" pitchFamily="50" charset="-128"/>
                <a:ea typeface="Meiryo UI" panose="020B0604030504040204" pitchFamily="50" charset="-128"/>
              </a:rPr>
              <a:t>やビジョン（自分</a:t>
            </a:r>
            <a:r>
              <a:rPr lang="ja-JP" altLang="en-US" sz="1300" dirty="0">
                <a:latin typeface="Meiryo UI" panose="020B0604030504040204" pitchFamily="50" charset="-128"/>
                <a:ea typeface="Meiryo UI" panose="020B0604030504040204" pitchFamily="50" charset="-128"/>
              </a:rPr>
              <a:t>たちの目指す姿）に照らして検討。</a:t>
            </a:r>
          </a:p>
          <a:p>
            <a:pPr marL="342900" indent="-342900">
              <a:buFont typeface="+mj-ea"/>
              <a:buAutoNum type="circleNumDbPlain" startAt="2"/>
            </a:pPr>
            <a:r>
              <a:rPr lang="ja-JP" altLang="en-US" sz="1400" b="1" dirty="0">
                <a:latin typeface="Meiryo UI" panose="020B0604030504040204" pitchFamily="50" charset="-128"/>
                <a:ea typeface="Meiryo UI" panose="020B0604030504040204" pitchFamily="50" charset="-128"/>
              </a:rPr>
              <a:t>外部</a:t>
            </a:r>
            <a:r>
              <a:rPr lang="ja-JP" altLang="en-US" sz="1400" b="1">
                <a:latin typeface="Meiryo UI" panose="020B0604030504040204" pitchFamily="50" charset="-128"/>
                <a:ea typeface="Meiryo UI" panose="020B0604030504040204" pitchFamily="50" charset="-128"/>
              </a:rPr>
              <a:t>経営環境（地域</a:t>
            </a:r>
            <a:r>
              <a:rPr lang="ja-JP" altLang="en-US" sz="1400" b="1" dirty="0">
                <a:latin typeface="Meiryo UI" panose="020B0604030504040204" pitchFamily="50" charset="-128"/>
                <a:ea typeface="Meiryo UI" panose="020B0604030504040204" pitchFamily="50" charset="-128"/>
              </a:rPr>
              <a:t>ニーズ）</a:t>
            </a:r>
            <a:endParaRPr lang="en-US" altLang="ja-JP" sz="1400" b="1" dirty="0">
              <a:latin typeface="Meiryo UI" panose="020B0604030504040204" pitchFamily="50" charset="-128"/>
              <a:ea typeface="Meiryo UI" panose="020B0604030504040204" pitchFamily="50" charset="-128"/>
            </a:endParaRPr>
          </a:p>
          <a:p>
            <a:pPr marL="546100" indent="-219075">
              <a:lnSpc>
                <a:spcPts val="1680"/>
              </a:lnSpc>
              <a:buFont typeface="Wingdings" pitchFamily="2" charset="2"/>
              <a:buChar char="Ø"/>
            </a:pPr>
            <a:r>
              <a:rPr lang="ja-JP" altLang="en-US" sz="1400" dirty="0">
                <a:latin typeface="Meiryo UI" panose="020B0604030504040204" pitchFamily="50" charset="-128"/>
                <a:ea typeface="Meiryo UI" panose="020B0604030504040204" pitchFamily="50" charset="-128"/>
              </a:rPr>
              <a:t>日々の相談支援の実践及び自立支援協議会や障害福祉計画などから把握</a:t>
            </a:r>
            <a:endParaRPr lang="en-US" altLang="ja-JP" sz="14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安定的に質の高いサービスを提供していくためには、どこに、どれだけの、どのような利用者ニーズがあるのか、　対象者像はどのような方なのか等の外部経営環境を丁寧に把握する。</a:t>
            </a:r>
            <a:endParaRPr lang="en-US" altLang="ja-JP" sz="1300" dirty="0">
              <a:latin typeface="Meiryo UI" panose="020B0604030504040204" pitchFamily="50" charset="-128"/>
              <a:ea typeface="Meiryo UI" panose="020B0604030504040204" pitchFamily="50" charset="-128"/>
            </a:endParaRPr>
          </a:p>
          <a:p>
            <a:pPr marL="546100" indent="-219075">
              <a:buFont typeface="Wingdings" pitchFamily="2" charset="2"/>
              <a:buChar char="Ø"/>
            </a:pPr>
            <a:r>
              <a:rPr lang="ja-JP" altLang="en-US" sz="1400" dirty="0">
                <a:latin typeface="Meiryo UI" panose="020B0604030504040204" pitchFamily="50" charset="-128"/>
                <a:ea typeface="Meiryo UI" panose="020B0604030504040204" pitchFamily="50" charset="-128"/>
              </a:rPr>
              <a:t>特に、</a:t>
            </a:r>
            <a:r>
              <a:rPr kumimoji="1" lang="ja-JP" altLang="en-US" sz="1400" dirty="0">
                <a:latin typeface="Meiryo UI" panose="020B0604030504040204" pitchFamily="50" charset="-128"/>
                <a:ea typeface="Meiryo UI" panose="020B0604030504040204" pitchFamily="50" charset="-128"/>
              </a:rPr>
              <a:t>相談支援事業を経営している法人では、利用者ニーズを把握しやすいと考えられる</a:t>
            </a:r>
            <a:endParaRPr lang="en-US" altLang="ja-JP" sz="14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9744F34F-337F-42B8-B200-ED05E9B99251}"/>
              </a:ext>
            </a:extLst>
          </p:cNvPr>
          <p:cNvSpPr txBox="1"/>
          <p:nvPr/>
        </p:nvSpPr>
        <p:spPr>
          <a:xfrm>
            <a:off x="506830" y="4141659"/>
            <a:ext cx="8130339" cy="1892826"/>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algn="l">
              <a:spcBef>
                <a:spcPts val="600"/>
              </a:spcBef>
              <a:spcAft>
                <a:spcPts val="600"/>
              </a:spcAft>
            </a:pP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相談支援事業等を通じた地域ニーズの把握</a:t>
            </a:r>
            <a:r>
              <a:rPr kumimoji="1" lang="en-US" altLang="ja-JP" sz="1400" dirty="0">
                <a:latin typeface="Meiryo UI" panose="020B0604030504040204" pitchFamily="50" charset="-128"/>
                <a:ea typeface="Meiryo UI" panose="020B0604030504040204" pitchFamily="50" charset="-128"/>
              </a:rPr>
              <a:t>】</a:t>
            </a:r>
          </a:p>
          <a:p>
            <a:pPr marL="285750" indent="-144000" algn="l">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特定相談支援事業者は日々の支援（モニタリング）の中で、一般相談支援事業者は地域移行後に自立生活援助が必要になる方を把握できている。</a:t>
            </a:r>
            <a:endParaRPr kumimoji="1" lang="en-US" altLang="ja-JP" sz="1400" dirty="0">
              <a:latin typeface="Meiryo UI" panose="020B0604030504040204" pitchFamily="50" charset="-128"/>
              <a:ea typeface="Meiryo UI" panose="020B0604030504040204" pitchFamily="50" charset="-128"/>
            </a:endParaRPr>
          </a:p>
          <a:p>
            <a:pPr marL="285750" indent="-144000" algn="l">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加えて、これまで地域定着支援で対応していたものの、実際には自立生活援助によるサービス提供の方が適している方や、適当なサービスがなかったためにやむをえず委託相談支援が地域生活を支え続けている方なども、丁寧に把握していくとよい。</a:t>
            </a:r>
            <a:endParaRPr kumimoji="1" lang="en-US" altLang="ja-JP" sz="1400" dirty="0">
              <a:latin typeface="Meiryo UI" panose="020B0604030504040204" pitchFamily="50" charset="-128"/>
              <a:ea typeface="Meiryo UI" panose="020B0604030504040204" pitchFamily="50" charset="-128"/>
            </a:endParaRPr>
          </a:p>
          <a:p>
            <a:pPr marL="285750" indent="-144000" algn="l">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委託相談支援や基幹相談支援センターは障害福祉サービスを利用する前の方と出会う機会が多いため、その中に自立生活援助を必要とする方がいるかどうか、情報連携頂き、地域ニーズを把握することも有効。</a:t>
            </a:r>
          </a:p>
        </p:txBody>
      </p:sp>
    </p:spTree>
    <p:extLst>
      <p:ext uri="{BB962C8B-B14F-4D97-AF65-F5344CB8AC3E}">
        <p14:creationId xmlns:p14="http://schemas.microsoft.com/office/powerpoint/2010/main" val="29240557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02BF812-CDEB-4EAD-9B21-71F56C4308B0}"/>
              </a:ext>
            </a:extLst>
          </p:cNvPr>
          <p:cNvSpPr>
            <a:spLocks noGrp="1"/>
          </p:cNvSpPr>
          <p:nvPr>
            <p:ph type="sldNum" sz="quarter" idx="12"/>
          </p:nvPr>
        </p:nvSpPr>
        <p:spPr/>
        <p:txBody>
          <a:bodyPr/>
          <a:lstStyle/>
          <a:p>
            <a:fld id="{5FDA2957-D8DF-433F-96C1-785BB98D1D08}" type="slidenum">
              <a:rPr kumimoji="1" lang="ja-JP" altLang="en-US" smtClean="0"/>
              <a:t>98</a:t>
            </a:fld>
            <a:endParaRPr kumimoji="1" lang="ja-JP" altLang="en-US"/>
          </a:p>
        </p:txBody>
      </p:sp>
      <p:sp>
        <p:nvSpPr>
          <p:cNvPr id="13" name="タイトル 1">
            <a:extLst>
              <a:ext uri="{FF2B5EF4-FFF2-40B4-BE49-F238E27FC236}">
                <a16:creationId xmlns:a16="http://schemas.microsoft.com/office/drawing/2014/main" id="{D7C32F13-7527-4053-A7E2-A7526AD8D7DE}"/>
              </a:ext>
            </a:extLst>
          </p:cNvPr>
          <p:cNvSpPr txBox="1">
            <a:spLocks/>
          </p:cNvSpPr>
          <p:nvPr/>
        </p:nvSpPr>
        <p:spPr>
          <a:xfrm>
            <a:off x="628650" y="191898"/>
            <a:ext cx="7886700" cy="789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kern="1200">
                <a:solidFill>
                  <a:schemeClr val="tx1"/>
                </a:solidFill>
                <a:latin typeface="+mj-lt"/>
                <a:ea typeface="+mj-ea"/>
                <a:cs typeface="+mj-cs"/>
              </a:defRPr>
            </a:lvl1pPr>
          </a:lstStyle>
          <a:p>
            <a:r>
              <a:rPr lang="ja-JP" altLang="en-US">
                <a:latin typeface="Meiryo UI" panose="020B0604030504040204" pitchFamily="50" charset="-128"/>
                <a:ea typeface="Meiryo UI" panose="020B0604030504040204" pitchFamily="50" charset="-128"/>
              </a:rPr>
              <a:t>（１</a:t>
            </a:r>
            <a:r>
              <a:rPr lang="ja-JP" altLang="en-US" dirty="0">
                <a:latin typeface="Meiryo UI" panose="020B0604030504040204" pitchFamily="50" charset="-128"/>
                <a:ea typeface="Meiryo UI" panose="020B0604030504040204" pitchFamily="50" charset="-128"/>
              </a:rPr>
              <a:t>）事業運営の概要</a:t>
            </a:r>
            <a:endParaRPr lang="zh-TW" altLang="en-US" dirty="0">
              <a:latin typeface="Meiryo UI" panose="020B0604030504040204" pitchFamily="50" charset="-128"/>
              <a:ea typeface="Meiryo UI" panose="020B0604030504040204" pitchFamily="50" charset="-128"/>
            </a:endParaRPr>
          </a:p>
        </p:txBody>
      </p:sp>
      <p:sp>
        <p:nvSpPr>
          <p:cNvPr id="8" name="コンテンツ プレースホルダー 2">
            <a:extLst>
              <a:ext uri="{FF2B5EF4-FFF2-40B4-BE49-F238E27FC236}">
                <a16:creationId xmlns:a16="http://schemas.microsoft.com/office/drawing/2014/main" id="{6E9D52AA-355B-4F94-8426-0C1E2E309057}"/>
              </a:ext>
            </a:extLst>
          </p:cNvPr>
          <p:cNvSpPr txBox="1">
            <a:spLocks/>
          </p:cNvSpPr>
          <p:nvPr/>
        </p:nvSpPr>
        <p:spPr>
          <a:xfrm>
            <a:off x="628650" y="1128889"/>
            <a:ext cx="7886700" cy="5048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42900" indent="-342900">
              <a:buFont typeface="+mj-ea"/>
              <a:buAutoNum type="circleNumDbPlain" startAt="3"/>
            </a:pPr>
            <a:r>
              <a:rPr lang="ja-JP" altLang="en-US" sz="1400" b="1" dirty="0">
                <a:latin typeface="Meiryo UI" panose="020B0604030504040204" pitchFamily="50" charset="-128"/>
                <a:ea typeface="Meiryo UI" panose="020B0604030504040204" pitchFamily="50" charset="-128"/>
              </a:rPr>
              <a:t>内部</a:t>
            </a:r>
            <a:r>
              <a:rPr lang="ja-JP" altLang="en-US" sz="1400" b="1">
                <a:latin typeface="Meiryo UI" panose="020B0604030504040204" pitchFamily="50" charset="-128"/>
                <a:ea typeface="Meiryo UI" panose="020B0604030504040204" pitchFamily="50" charset="-128"/>
              </a:rPr>
              <a:t>経営環境（法人内</a:t>
            </a:r>
            <a:r>
              <a:rPr lang="ja-JP" altLang="en-US" sz="1400" b="1" dirty="0">
                <a:latin typeface="Meiryo UI" panose="020B0604030504040204" pitchFamily="50" charset="-128"/>
                <a:ea typeface="Meiryo UI" panose="020B0604030504040204" pitchFamily="50" charset="-128"/>
              </a:rPr>
              <a:t>の位置づけ）</a:t>
            </a:r>
            <a:endParaRPr lang="en-US" altLang="ja-JP" sz="1400" b="1" dirty="0">
              <a:latin typeface="Meiryo UI" panose="020B0604030504040204" pitchFamily="50" charset="-128"/>
              <a:ea typeface="Meiryo UI" panose="020B0604030504040204" pitchFamily="50" charset="-128"/>
            </a:endParaRPr>
          </a:p>
          <a:p>
            <a:pPr marL="546100" indent="-219075">
              <a:lnSpc>
                <a:spcPts val="1680"/>
              </a:lnSpc>
              <a:buFont typeface="Wingdings" pitchFamily="2" charset="2"/>
              <a:buChar char="Ø"/>
            </a:pPr>
            <a:r>
              <a:rPr lang="ja-JP" altLang="en-US" sz="1400" dirty="0">
                <a:latin typeface="Meiryo UI" panose="020B0604030504040204" pitchFamily="50" charset="-128"/>
                <a:ea typeface="Meiryo UI" panose="020B0604030504040204" pitchFamily="50" charset="-128"/>
              </a:rPr>
              <a:t>事業所の職員体制や法人内の指導体制及び緊急時のバックアップ体制等を整える必要性</a:t>
            </a:r>
            <a:endParaRPr lang="en-US" altLang="ja-JP" sz="14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自立生活援助は新しいサービスであり、サービスの魅力や効果が地域の中で十分に浸透していないことから、現時点で自ら利用を希望する方は多くない可能性がある。</a:t>
            </a:r>
            <a:endParaRPr lang="en-US" altLang="ja-JP" sz="13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このため、法人の本体事業をしっかりと経営しながら、その本体事業の隙間を埋めるように運営をすることで、徐々に地域の信頼を得ながら利用者数を増やしていく方法が現実的。利用者数の増加に応じて事業所の体制を強化していくプロセスが必要と考えられる。</a:t>
            </a:r>
            <a:endParaRPr lang="en-US" altLang="ja-JP" sz="1300" dirty="0">
              <a:latin typeface="Meiryo UI" panose="020B0604030504040204" pitchFamily="50" charset="-128"/>
              <a:ea typeface="Meiryo UI" panose="020B0604030504040204" pitchFamily="50" charset="-128"/>
            </a:endParaRPr>
          </a:p>
          <a:p>
            <a:pPr marL="720000" lvl="1" indent="-144000">
              <a:lnSpc>
                <a:spcPts val="1680"/>
              </a:lnSpc>
              <a:spcBef>
                <a:spcPts val="300"/>
              </a:spcBef>
              <a:buFont typeface="Meiryo UI" panose="020B0604030504040204" pitchFamily="50" charset="-128"/>
              <a:buChar char="‒"/>
            </a:pPr>
            <a:r>
              <a:rPr lang="ja-JP" altLang="en-US" sz="1300" dirty="0">
                <a:latin typeface="Meiryo UI" panose="020B0604030504040204" pitchFamily="50" charset="-128"/>
                <a:ea typeface="Meiryo UI" panose="020B0604030504040204" pitchFamily="50" charset="-128"/>
              </a:rPr>
              <a:t>サービスを提供する上では、必要に応じて駆け付けることができる人員体制の確保も必要。事業所の職員体制や法人内の指導体制及び緊急時のバックアップ体制等にも目を配ることが必要。</a:t>
            </a:r>
            <a:endParaRPr lang="en-US" altLang="ja-JP" sz="1300" dirty="0">
              <a:latin typeface="Meiryo UI" panose="020B0604030504040204" pitchFamily="50" charset="-128"/>
              <a:ea typeface="Meiryo UI" panose="020B0604030504040204" pitchFamily="50" charset="-128"/>
            </a:endParaRPr>
          </a:p>
          <a:p>
            <a:pPr marL="342900" indent="-342900">
              <a:buFont typeface="+mj-ea"/>
              <a:buAutoNum type="circleNumDbPlain" startAt="4"/>
            </a:pPr>
            <a:endParaRPr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912793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STSLIDEVIEWED" val="260,45,Slide5"/>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62915</TotalTime>
  <Words>43373</Words>
  <Application>Microsoft Office PowerPoint</Application>
  <PresentationFormat>画面に合わせる (4:3)</PresentationFormat>
  <Paragraphs>3500</Paragraphs>
  <Slides>154</Slides>
  <Notes>10</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154</vt:i4>
      </vt:variant>
    </vt:vector>
  </HeadingPairs>
  <TitlesOfParts>
    <vt:vector size="172" baseType="lpstr">
      <vt:lpstr>HGPｺﾞｼｯｸM</vt:lpstr>
      <vt:lpstr>HGP創英角ｺﾞｼｯｸUB</vt:lpstr>
      <vt:lpstr>HG丸ｺﾞｼｯｸM-PRO</vt:lpstr>
      <vt:lpstr>Meiryo UI</vt:lpstr>
      <vt:lpstr>ＭＳ Ｐゴシック</vt:lpstr>
      <vt:lpstr>ＭＳ ゴシック</vt:lpstr>
      <vt:lpstr>UD デジタル 教科書体 N-B</vt:lpstr>
      <vt:lpstr>メイリオ</vt:lpstr>
      <vt:lpstr>游ゴシック</vt:lpstr>
      <vt:lpstr>游ゴシック 本文</vt:lpstr>
      <vt:lpstr>游明朝</vt:lpstr>
      <vt:lpstr>arial</vt:lpstr>
      <vt:lpstr>arial</vt:lpstr>
      <vt:lpstr>Calibri</vt:lpstr>
      <vt:lpstr>Calibri Light</vt:lpstr>
      <vt:lpstr>Georgia</vt:lpstr>
      <vt:lpstr>Wingdings</vt:lpstr>
      <vt:lpstr>Office テーマ</vt:lpstr>
      <vt:lpstr>自立生活援助の活用と 居住支援法人との連携促進のための研修会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自立生活援助の実践（仮）</dc:title>
  <dc:creator>Rinko Uemura</dc:creator>
  <cp:lastModifiedBy>Rinko Uemura (JP)</cp:lastModifiedBy>
  <cp:revision>821</cp:revision>
  <cp:lastPrinted>2022-01-19T04:57:58Z</cp:lastPrinted>
  <dcterms:created xsi:type="dcterms:W3CDTF">2020-09-05T05:25:51Z</dcterms:created>
  <dcterms:modified xsi:type="dcterms:W3CDTF">2022-03-29T03:01:38Z</dcterms:modified>
</cp:coreProperties>
</file>