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29"/>
  </p:notesMasterIdLst>
  <p:handoutMasterIdLst>
    <p:handoutMasterId r:id="rId30"/>
  </p:handoutMasterIdLst>
  <p:sldIdLst>
    <p:sldId id="277" r:id="rId2"/>
    <p:sldId id="288" r:id="rId3"/>
    <p:sldId id="300" r:id="rId4"/>
    <p:sldId id="276" r:id="rId5"/>
    <p:sldId id="281" r:id="rId6"/>
    <p:sldId id="283" r:id="rId7"/>
    <p:sldId id="284" r:id="rId8"/>
    <p:sldId id="285" r:id="rId9"/>
    <p:sldId id="297" r:id="rId10"/>
    <p:sldId id="298" r:id="rId11"/>
    <p:sldId id="299" r:id="rId12"/>
    <p:sldId id="286" r:id="rId13"/>
    <p:sldId id="301" r:id="rId14"/>
    <p:sldId id="259" r:id="rId15"/>
    <p:sldId id="265" r:id="rId16"/>
    <p:sldId id="266" r:id="rId17"/>
    <p:sldId id="262" r:id="rId18"/>
    <p:sldId id="302" r:id="rId19"/>
    <p:sldId id="294" r:id="rId20"/>
    <p:sldId id="304" r:id="rId21"/>
    <p:sldId id="305" r:id="rId22"/>
    <p:sldId id="306" r:id="rId23"/>
    <p:sldId id="307" r:id="rId24"/>
    <p:sldId id="295" r:id="rId25"/>
    <p:sldId id="292" r:id="rId26"/>
    <p:sldId id="308" r:id="rId27"/>
    <p:sldId id="310" r:id="rId28"/>
  </p:sldIdLst>
  <p:sldSz cx="9906000" cy="6858000" type="A4"/>
  <p:notesSz cx="679926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59" autoAdjust="0"/>
    <p:restoredTop sz="80205" autoAdjust="0"/>
  </p:normalViewPr>
  <p:slideViewPr>
    <p:cSldViewPr snapToGrid="0">
      <p:cViewPr varScale="1">
        <p:scale>
          <a:sx n="71" d="100"/>
          <a:sy n="71" d="100"/>
        </p:scale>
        <p:origin x="1638" y="72"/>
      </p:cViewPr>
      <p:guideLst>
        <p:guide orient="horz" pos="2160"/>
        <p:guide pos="3120"/>
      </p:guideLst>
    </p:cSldViewPr>
  </p:slideViewPr>
  <p:notesTextViewPr>
    <p:cViewPr>
      <p:scale>
        <a:sx n="1" d="1"/>
        <a:sy n="1" d="1"/>
      </p:scale>
      <p:origin x="0" y="0"/>
    </p:cViewPr>
  </p:notesTextViewPr>
  <p:sorterViewPr>
    <p:cViewPr>
      <p:scale>
        <a:sx n="100" d="100"/>
        <a:sy n="100" d="100"/>
      </p:scale>
      <p:origin x="0" y="-42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A956C-500F-4018-85B1-1FB1A66D0AE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47EDCC7-B5D4-4336-ADD6-6A236DAF5E77}">
      <dgm:prSet phldrT="[Text]" custT="1"/>
      <dgm:spPr>
        <a:solidFill>
          <a:schemeClr val="accent3"/>
        </a:solidFill>
      </dgm:spPr>
      <dgm:t>
        <a:bodyPr/>
        <a:lstStyle/>
        <a:p>
          <a:r>
            <a:rPr lang="en-US" sz="2800" b="1" i="1" dirty="0" smtClean="0">
              <a:latin typeface="+mj-lt"/>
            </a:rPr>
            <a:t>BEPS Action Plan</a:t>
          </a:r>
          <a:endParaRPr lang="en-US" sz="2800" b="1" i="1" dirty="0">
            <a:latin typeface="+mj-lt"/>
          </a:endParaRPr>
        </a:p>
      </dgm:t>
    </dgm:pt>
    <dgm:pt modelId="{17D9AEAF-4D5C-4F53-8A5F-F7EF9CC7A8C3}" type="parTrans" cxnId="{7E396978-6792-4C5E-8AA6-12BA0FD409ED}">
      <dgm:prSet/>
      <dgm:spPr/>
      <dgm:t>
        <a:bodyPr/>
        <a:lstStyle/>
        <a:p>
          <a:endParaRPr lang="en-US">
            <a:latin typeface="+mj-lt"/>
          </a:endParaRPr>
        </a:p>
      </dgm:t>
    </dgm:pt>
    <dgm:pt modelId="{D322542E-8189-4544-8EE7-9A51D69BAAB3}" type="sibTrans" cxnId="{7E396978-6792-4C5E-8AA6-12BA0FD409ED}">
      <dgm:prSet/>
      <dgm:spPr/>
      <dgm:t>
        <a:bodyPr/>
        <a:lstStyle/>
        <a:p>
          <a:endParaRPr lang="en-US">
            <a:latin typeface="+mj-lt"/>
          </a:endParaRPr>
        </a:p>
      </dgm:t>
    </dgm:pt>
    <dgm:pt modelId="{FEA60523-A0B2-4C9A-B5C0-829DF30CDEDB}">
      <dgm:prSet phldrT="[Text]"/>
      <dgm:spPr>
        <a:solidFill>
          <a:schemeClr val="accent2"/>
        </a:solidFill>
      </dgm:spPr>
      <dgm:t>
        <a:bodyPr/>
        <a:lstStyle/>
        <a:p>
          <a:r>
            <a:rPr lang="en-US" b="1" dirty="0" smtClean="0">
              <a:latin typeface="+mj-lt"/>
            </a:rPr>
            <a:t>Transparency</a:t>
          </a:r>
          <a:endParaRPr lang="en-US" b="1" dirty="0">
            <a:latin typeface="+mj-lt"/>
          </a:endParaRPr>
        </a:p>
      </dgm:t>
    </dgm:pt>
    <dgm:pt modelId="{9FB25BD6-BA65-4618-8E10-B38FA9AEE175}" type="parTrans" cxnId="{FAFFE3B0-D041-4C09-869B-93171041555C}">
      <dgm:prSet/>
      <dgm:spPr/>
      <dgm:t>
        <a:bodyPr/>
        <a:lstStyle/>
        <a:p>
          <a:endParaRPr lang="en-US">
            <a:latin typeface="+mj-lt"/>
          </a:endParaRPr>
        </a:p>
      </dgm:t>
    </dgm:pt>
    <dgm:pt modelId="{9B23D114-D34A-492F-83C9-1403C8C4411B}" type="sibTrans" cxnId="{FAFFE3B0-D041-4C09-869B-93171041555C}">
      <dgm:prSet/>
      <dgm:spPr/>
      <dgm:t>
        <a:bodyPr/>
        <a:lstStyle/>
        <a:p>
          <a:endParaRPr lang="en-US">
            <a:latin typeface="+mj-lt"/>
          </a:endParaRPr>
        </a:p>
      </dgm:t>
    </dgm:pt>
    <dgm:pt modelId="{0D75C7CF-9471-461C-A024-4DADC5A70493}">
      <dgm:prSet phldrT="[Text]"/>
      <dgm:spPr/>
      <dgm:t>
        <a:bodyPr/>
        <a:lstStyle/>
        <a:p>
          <a:r>
            <a:rPr lang="en-US" b="1" dirty="0" smtClean="0">
              <a:latin typeface="+mj-lt"/>
            </a:rPr>
            <a:t>Economic Substance</a:t>
          </a:r>
          <a:endParaRPr lang="en-US" b="1" dirty="0">
            <a:latin typeface="+mj-lt"/>
          </a:endParaRPr>
        </a:p>
      </dgm:t>
    </dgm:pt>
    <dgm:pt modelId="{37DE415D-FDBE-4A17-9535-9434339067A1}" type="parTrans" cxnId="{19E6A11D-1F7C-4C56-BB95-B03F323800B0}">
      <dgm:prSet/>
      <dgm:spPr/>
      <dgm:t>
        <a:bodyPr/>
        <a:lstStyle/>
        <a:p>
          <a:endParaRPr lang="en-US">
            <a:latin typeface="+mj-lt"/>
          </a:endParaRPr>
        </a:p>
      </dgm:t>
    </dgm:pt>
    <dgm:pt modelId="{8403644C-065D-4892-8B1D-D718FE579718}" type="sibTrans" cxnId="{19E6A11D-1F7C-4C56-BB95-B03F323800B0}">
      <dgm:prSet/>
      <dgm:spPr/>
      <dgm:t>
        <a:bodyPr/>
        <a:lstStyle/>
        <a:p>
          <a:endParaRPr lang="en-US">
            <a:latin typeface="+mj-lt"/>
          </a:endParaRPr>
        </a:p>
      </dgm:t>
    </dgm:pt>
    <dgm:pt modelId="{AEFFA9DA-469F-4DF2-B3E3-187BBFCBFA43}">
      <dgm:prSet phldrT="[Text]"/>
      <dgm:spPr>
        <a:solidFill>
          <a:schemeClr val="accent5"/>
        </a:solidFill>
      </dgm:spPr>
      <dgm:t>
        <a:bodyPr/>
        <a:lstStyle/>
        <a:p>
          <a:r>
            <a:rPr lang="en-US" b="1" dirty="0" smtClean="0">
              <a:effectLst/>
              <a:latin typeface="+mj-lt"/>
            </a:rPr>
            <a:t>Coherence and Consistency of the International Tax System</a:t>
          </a:r>
          <a:endParaRPr lang="en-US" b="1" dirty="0">
            <a:effectLst/>
            <a:latin typeface="+mj-lt"/>
          </a:endParaRPr>
        </a:p>
      </dgm:t>
    </dgm:pt>
    <dgm:pt modelId="{A7DD598B-992F-41E7-82C9-ECF21926030D}" type="parTrans" cxnId="{83517E23-3ABC-4F62-BB3A-00382A209036}">
      <dgm:prSet/>
      <dgm:spPr/>
      <dgm:t>
        <a:bodyPr/>
        <a:lstStyle/>
        <a:p>
          <a:endParaRPr lang="en-US">
            <a:latin typeface="+mj-lt"/>
          </a:endParaRPr>
        </a:p>
      </dgm:t>
    </dgm:pt>
    <dgm:pt modelId="{CBEA4C4D-E745-491C-88E3-43C048857027}" type="sibTrans" cxnId="{83517E23-3ABC-4F62-BB3A-00382A209036}">
      <dgm:prSet/>
      <dgm:spPr/>
      <dgm:t>
        <a:bodyPr/>
        <a:lstStyle/>
        <a:p>
          <a:endParaRPr lang="en-US">
            <a:latin typeface="+mj-lt"/>
          </a:endParaRPr>
        </a:p>
      </dgm:t>
    </dgm:pt>
    <dgm:pt modelId="{620FB1E0-8D66-43BF-B5D8-1674FE2783F4}" type="pres">
      <dgm:prSet presAssocID="{C6AA956C-500F-4018-85B1-1FB1A66D0AE6}" presName="cycle" presStyleCnt="0">
        <dgm:presLayoutVars>
          <dgm:chMax val="1"/>
          <dgm:dir/>
          <dgm:animLvl val="ctr"/>
          <dgm:resizeHandles val="exact"/>
        </dgm:presLayoutVars>
      </dgm:prSet>
      <dgm:spPr/>
      <dgm:t>
        <a:bodyPr/>
        <a:lstStyle/>
        <a:p>
          <a:endParaRPr lang="en-US"/>
        </a:p>
      </dgm:t>
    </dgm:pt>
    <dgm:pt modelId="{EE8FBF3C-1E9F-4A87-8B43-C8E27B22E0EA}" type="pres">
      <dgm:prSet presAssocID="{347EDCC7-B5D4-4336-ADD6-6A236DAF5E77}" presName="centerShape" presStyleLbl="node0" presStyleIdx="0" presStyleCnt="1" custScaleX="83531" custScaleY="81548"/>
      <dgm:spPr/>
      <dgm:t>
        <a:bodyPr/>
        <a:lstStyle/>
        <a:p>
          <a:endParaRPr lang="en-US"/>
        </a:p>
      </dgm:t>
    </dgm:pt>
    <dgm:pt modelId="{6AA9F646-C5CA-4A3F-9899-174DE65E5956}" type="pres">
      <dgm:prSet presAssocID="{9FB25BD6-BA65-4618-8E10-B38FA9AEE175}" presName="parTrans" presStyleLbl="bgSibTrans2D1" presStyleIdx="0" presStyleCnt="3" custLinFactNeighborX="-7019" custLinFactNeighborY="38288"/>
      <dgm:spPr/>
      <dgm:t>
        <a:bodyPr/>
        <a:lstStyle/>
        <a:p>
          <a:endParaRPr lang="en-US"/>
        </a:p>
      </dgm:t>
    </dgm:pt>
    <dgm:pt modelId="{7E234525-2F45-4986-AF14-5265EFA62168}" type="pres">
      <dgm:prSet presAssocID="{FEA60523-A0B2-4C9A-B5C0-829DF30CDEDB}" presName="node" presStyleLbl="node1" presStyleIdx="0" presStyleCnt="3" custScaleX="151398" custRadScaleRad="105814" custRadScaleInc="-2676">
        <dgm:presLayoutVars>
          <dgm:bulletEnabled val="1"/>
        </dgm:presLayoutVars>
      </dgm:prSet>
      <dgm:spPr/>
      <dgm:t>
        <a:bodyPr/>
        <a:lstStyle/>
        <a:p>
          <a:endParaRPr lang="en-US"/>
        </a:p>
      </dgm:t>
    </dgm:pt>
    <dgm:pt modelId="{355A7E7D-9524-493B-BB7B-E411B0D2AEBB}" type="pres">
      <dgm:prSet presAssocID="{37DE415D-FDBE-4A17-9535-9434339067A1}" presName="parTrans" presStyleLbl="bgSibTrans2D1" presStyleIdx="1" presStyleCnt="3"/>
      <dgm:spPr/>
      <dgm:t>
        <a:bodyPr/>
        <a:lstStyle/>
        <a:p>
          <a:endParaRPr lang="en-US"/>
        </a:p>
      </dgm:t>
    </dgm:pt>
    <dgm:pt modelId="{625540E9-7B8E-491D-830B-5475F6ACDEBD}" type="pres">
      <dgm:prSet presAssocID="{0D75C7CF-9471-461C-A024-4DADC5A70493}" presName="node" presStyleLbl="node1" presStyleIdx="1" presStyleCnt="3" custScaleX="139418">
        <dgm:presLayoutVars>
          <dgm:bulletEnabled val="1"/>
        </dgm:presLayoutVars>
      </dgm:prSet>
      <dgm:spPr/>
      <dgm:t>
        <a:bodyPr/>
        <a:lstStyle/>
        <a:p>
          <a:endParaRPr lang="en-US"/>
        </a:p>
      </dgm:t>
    </dgm:pt>
    <dgm:pt modelId="{BC888AE2-15FD-49A8-8A88-DA479E886577}" type="pres">
      <dgm:prSet presAssocID="{A7DD598B-992F-41E7-82C9-ECF21926030D}" presName="parTrans" presStyleLbl="bgSibTrans2D1" presStyleIdx="2" presStyleCnt="3" custScaleY="109827" custLinFactNeighborX="6287" custLinFactNeighborY="37367"/>
      <dgm:spPr/>
      <dgm:t>
        <a:bodyPr/>
        <a:lstStyle/>
        <a:p>
          <a:endParaRPr lang="en-US"/>
        </a:p>
      </dgm:t>
    </dgm:pt>
    <dgm:pt modelId="{AB509EF5-F7E8-4BBA-A5E2-81378176078D}" type="pres">
      <dgm:prSet presAssocID="{AEFFA9DA-469F-4DF2-B3E3-187BBFCBFA43}" presName="node" presStyleLbl="node1" presStyleIdx="2" presStyleCnt="3" custScaleX="151226" custScaleY="100605">
        <dgm:presLayoutVars>
          <dgm:bulletEnabled val="1"/>
        </dgm:presLayoutVars>
      </dgm:prSet>
      <dgm:spPr/>
      <dgm:t>
        <a:bodyPr/>
        <a:lstStyle/>
        <a:p>
          <a:endParaRPr lang="en-US"/>
        </a:p>
      </dgm:t>
    </dgm:pt>
  </dgm:ptLst>
  <dgm:cxnLst>
    <dgm:cxn modelId="{8C6509CD-8AF0-4782-94F6-DEB266A812D0}" type="presOf" srcId="{FEA60523-A0B2-4C9A-B5C0-829DF30CDEDB}" destId="{7E234525-2F45-4986-AF14-5265EFA62168}" srcOrd="0" destOrd="0" presId="urn:microsoft.com/office/officeart/2005/8/layout/radial4"/>
    <dgm:cxn modelId="{4D57933F-3AA2-4A6B-B0F4-20014BAA6888}" type="presOf" srcId="{AEFFA9DA-469F-4DF2-B3E3-187BBFCBFA43}" destId="{AB509EF5-F7E8-4BBA-A5E2-81378176078D}" srcOrd="0" destOrd="0" presId="urn:microsoft.com/office/officeart/2005/8/layout/radial4"/>
    <dgm:cxn modelId="{83517E23-3ABC-4F62-BB3A-00382A209036}" srcId="{347EDCC7-B5D4-4336-ADD6-6A236DAF5E77}" destId="{AEFFA9DA-469F-4DF2-B3E3-187BBFCBFA43}" srcOrd="2" destOrd="0" parTransId="{A7DD598B-992F-41E7-82C9-ECF21926030D}" sibTransId="{CBEA4C4D-E745-491C-88E3-43C048857027}"/>
    <dgm:cxn modelId="{BBBE7AC9-8E06-49B4-BEA9-DF556D739100}" type="presOf" srcId="{9FB25BD6-BA65-4618-8E10-B38FA9AEE175}" destId="{6AA9F646-C5CA-4A3F-9899-174DE65E5956}" srcOrd="0" destOrd="0" presId="urn:microsoft.com/office/officeart/2005/8/layout/radial4"/>
    <dgm:cxn modelId="{1E549B67-75C4-45F2-B4AB-94999D44DB15}" type="presOf" srcId="{A7DD598B-992F-41E7-82C9-ECF21926030D}" destId="{BC888AE2-15FD-49A8-8A88-DA479E886577}" srcOrd="0" destOrd="0" presId="urn:microsoft.com/office/officeart/2005/8/layout/radial4"/>
    <dgm:cxn modelId="{7E396978-6792-4C5E-8AA6-12BA0FD409ED}" srcId="{C6AA956C-500F-4018-85B1-1FB1A66D0AE6}" destId="{347EDCC7-B5D4-4336-ADD6-6A236DAF5E77}" srcOrd="0" destOrd="0" parTransId="{17D9AEAF-4D5C-4F53-8A5F-F7EF9CC7A8C3}" sibTransId="{D322542E-8189-4544-8EE7-9A51D69BAAB3}"/>
    <dgm:cxn modelId="{D705D330-4725-423B-AE2C-DA27E7F0046B}" type="presOf" srcId="{C6AA956C-500F-4018-85B1-1FB1A66D0AE6}" destId="{620FB1E0-8D66-43BF-B5D8-1674FE2783F4}" srcOrd="0" destOrd="0" presId="urn:microsoft.com/office/officeart/2005/8/layout/radial4"/>
    <dgm:cxn modelId="{56A1F1B2-2934-4EDC-A2DD-DDC4A67DA8D4}" type="presOf" srcId="{347EDCC7-B5D4-4336-ADD6-6A236DAF5E77}" destId="{EE8FBF3C-1E9F-4A87-8B43-C8E27B22E0EA}" srcOrd="0" destOrd="0" presId="urn:microsoft.com/office/officeart/2005/8/layout/radial4"/>
    <dgm:cxn modelId="{A602BA83-0939-44D7-99F4-5955E61727FE}" type="presOf" srcId="{0D75C7CF-9471-461C-A024-4DADC5A70493}" destId="{625540E9-7B8E-491D-830B-5475F6ACDEBD}" srcOrd="0" destOrd="0" presId="urn:microsoft.com/office/officeart/2005/8/layout/radial4"/>
    <dgm:cxn modelId="{34E87367-F415-4CD2-B8F9-AACED5744CEC}" type="presOf" srcId="{37DE415D-FDBE-4A17-9535-9434339067A1}" destId="{355A7E7D-9524-493B-BB7B-E411B0D2AEBB}" srcOrd="0" destOrd="0" presId="urn:microsoft.com/office/officeart/2005/8/layout/radial4"/>
    <dgm:cxn modelId="{FAFFE3B0-D041-4C09-869B-93171041555C}" srcId="{347EDCC7-B5D4-4336-ADD6-6A236DAF5E77}" destId="{FEA60523-A0B2-4C9A-B5C0-829DF30CDEDB}" srcOrd="0" destOrd="0" parTransId="{9FB25BD6-BA65-4618-8E10-B38FA9AEE175}" sibTransId="{9B23D114-D34A-492F-83C9-1403C8C4411B}"/>
    <dgm:cxn modelId="{19E6A11D-1F7C-4C56-BB95-B03F323800B0}" srcId="{347EDCC7-B5D4-4336-ADD6-6A236DAF5E77}" destId="{0D75C7CF-9471-461C-A024-4DADC5A70493}" srcOrd="1" destOrd="0" parTransId="{37DE415D-FDBE-4A17-9535-9434339067A1}" sibTransId="{8403644C-065D-4892-8B1D-D718FE579718}"/>
    <dgm:cxn modelId="{387E4965-DC28-4DA8-9134-CC1989F2381D}" type="presParOf" srcId="{620FB1E0-8D66-43BF-B5D8-1674FE2783F4}" destId="{EE8FBF3C-1E9F-4A87-8B43-C8E27B22E0EA}" srcOrd="0" destOrd="0" presId="urn:microsoft.com/office/officeart/2005/8/layout/radial4"/>
    <dgm:cxn modelId="{3274DC6E-961F-4389-B739-FEC453EB7A28}" type="presParOf" srcId="{620FB1E0-8D66-43BF-B5D8-1674FE2783F4}" destId="{6AA9F646-C5CA-4A3F-9899-174DE65E5956}" srcOrd="1" destOrd="0" presId="urn:microsoft.com/office/officeart/2005/8/layout/radial4"/>
    <dgm:cxn modelId="{C5515CF1-1718-4302-BA06-AA7EEF2AE047}" type="presParOf" srcId="{620FB1E0-8D66-43BF-B5D8-1674FE2783F4}" destId="{7E234525-2F45-4986-AF14-5265EFA62168}" srcOrd="2" destOrd="0" presId="urn:microsoft.com/office/officeart/2005/8/layout/radial4"/>
    <dgm:cxn modelId="{9B0DE2F0-3068-4654-A9DD-1A80C532BD47}" type="presParOf" srcId="{620FB1E0-8D66-43BF-B5D8-1674FE2783F4}" destId="{355A7E7D-9524-493B-BB7B-E411B0D2AEBB}" srcOrd="3" destOrd="0" presId="urn:microsoft.com/office/officeart/2005/8/layout/radial4"/>
    <dgm:cxn modelId="{245FE2E6-F5EC-439F-8227-CEFEBF13AE89}" type="presParOf" srcId="{620FB1E0-8D66-43BF-B5D8-1674FE2783F4}" destId="{625540E9-7B8E-491D-830B-5475F6ACDEBD}" srcOrd="4" destOrd="0" presId="urn:microsoft.com/office/officeart/2005/8/layout/radial4"/>
    <dgm:cxn modelId="{81D9EB0C-CA33-4B22-870B-A583F2E40CF7}" type="presParOf" srcId="{620FB1E0-8D66-43BF-B5D8-1674FE2783F4}" destId="{BC888AE2-15FD-49A8-8A88-DA479E886577}" srcOrd="5" destOrd="0" presId="urn:microsoft.com/office/officeart/2005/8/layout/radial4"/>
    <dgm:cxn modelId="{5ACC55BF-3DE4-49EA-BE6D-3E0774B031C7}" type="presParOf" srcId="{620FB1E0-8D66-43BF-B5D8-1674FE2783F4}" destId="{AB509EF5-F7E8-4BBA-A5E2-81378176078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59AAF2-B71E-4D18-B8B1-9FAFD7C8AB19}"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pPr rtl="1"/>
          <a:endParaRPr lang="he-IL"/>
        </a:p>
      </dgm:t>
    </dgm:pt>
    <dgm:pt modelId="{B7E87254-6847-43D8-A939-0425076861E8}">
      <dgm:prSet phldrT="[Text]" custT="1"/>
      <dgm:spPr/>
      <dgm:t>
        <a:bodyPr/>
        <a:lstStyle/>
        <a:p>
          <a:pPr rtl="0"/>
          <a:r>
            <a:rPr lang="en-US" sz="2000" b="0" cap="none" spc="0" smtClean="0">
              <a:ln w="0"/>
              <a:effectLst/>
              <a:latin typeface="+mj-lt"/>
            </a:rPr>
            <a:t>R&amp;D structures</a:t>
          </a:r>
          <a:endParaRPr lang="he-IL" sz="2000" b="0" cap="none" spc="0" dirty="0">
            <a:ln w="0"/>
            <a:effectLst/>
            <a:latin typeface="+mj-lt"/>
          </a:endParaRPr>
        </a:p>
      </dgm:t>
    </dgm:pt>
    <dgm:pt modelId="{FF972ADC-C9B9-4961-B571-6BA991066C75}" type="parTrans" cxnId="{8F873004-AF9B-4866-85EB-C22652923A5C}">
      <dgm:prSet/>
      <dgm:spPr/>
      <dgm:t>
        <a:bodyPr/>
        <a:lstStyle/>
        <a:p>
          <a:pPr rtl="1"/>
          <a:endParaRPr lang="he-IL" sz="2000">
            <a:effectLst/>
            <a:latin typeface="+mj-lt"/>
          </a:endParaRPr>
        </a:p>
      </dgm:t>
    </dgm:pt>
    <dgm:pt modelId="{69417C35-B9FB-4C6C-A9C2-EF6E31539A83}" type="sibTrans" cxnId="{8F873004-AF9B-4866-85EB-C22652923A5C}">
      <dgm:prSet/>
      <dgm:spPr/>
      <dgm:t>
        <a:bodyPr/>
        <a:lstStyle/>
        <a:p>
          <a:pPr rtl="1"/>
          <a:endParaRPr lang="he-IL" sz="2000">
            <a:effectLst/>
            <a:latin typeface="+mj-lt"/>
          </a:endParaRPr>
        </a:p>
      </dgm:t>
    </dgm:pt>
    <dgm:pt modelId="{D0B57E22-FAA1-4C49-9939-29CDF1ACD924}">
      <dgm:prSet custT="1"/>
      <dgm:spPr/>
      <dgm:t>
        <a:bodyPr/>
        <a:lstStyle/>
        <a:p>
          <a:pPr rtl="0"/>
          <a:r>
            <a:rPr lang="en-US" sz="2000" b="0" cap="none" spc="0" smtClean="0">
              <a:ln w="0"/>
              <a:effectLst/>
              <a:latin typeface="+mj-lt"/>
            </a:rPr>
            <a:t>Management relocation</a:t>
          </a:r>
          <a:endParaRPr lang="en-US" sz="2000" b="0" cap="none" spc="0" dirty="0" smtClean="0">
            <a:ln w="0"/>
            <a:effectLst/>
            <a:latin typeface="+mj-lt"/>
          </a:endParaRPr>
        </a:p>
      </dgm:t>
    </dgm:pt>
    <dgm:pt modelId="{1431480D-68B3-4F46-B605-7EFD681B0869}" type="parTrans" cxnId="{36565B91-7DEE-4265-AAB6-55B5289B3463}">
      <dgm:prSet/>
      <dgm:spPr/>
      <dgm:t>
        <a:bodyPr/>
        <a:lstStyle/>
        <a:p>
          <a:pPr rtl="1"/>
          <a:endParaRPr lang="he-IL" sz="2000">
            <a:effectLst/>
            <a:latin typeface="+mj-lt"/>
          </a:endParaRPr>
        </a:p>
      </dgm:t>
    </dgm:pt>
    <dgm:pt modelId="{46D98606-70DB-4032-84BD-54AD9AC50434}" type="sibTrans" cxnId="{36565B91-7DEE-4265-AAB6-55B5289B3463}">
      <dgm:prSet/>
      <dgm:spPr/>
      <dgm:t>
        <a:bodyPr/>
        <a:lstStyle/>
        <a:p>
          <a:pPr rtl="1"/>
          <a:endParaRPr lang="he-IL" sz="2000">
            <a:effectLst/>
            <a:latin typeface="+mj-lt"/>
          </a:endParaRPr>
        </a:p>
      </dgm:t>
    </dgm:pt>
    <dgm:pt modelId="{E8F8627F-8CEF-438E-AA1D-86F2E699AF82}">
      <dgm:prSet custT="1"/>
      <dgm:spPr/>
      <dgm:t>
        <a:bodyPr/>
        <a:lstStyle/>
        <a:p>
          <a:pPr rtl="0"/>
          <a:r>
            <a:rPr lang="en-US" sz="2000" b="0" cap="none" spc="0" dirty="0" smtClean="0">
              <a:ln w="0"/>
              <a:effectLst/>
              <a:latin typeface="+mj-lt"/>
            </a:rPr>
            <a:t>Sales/ marketing</a:t>
          </a:r>
        </a:p>
      </dgm:t>
    </dgm:pt>
    <dgm:pt modelId="{1FC7F472-EE50-4282-B1B5-1845D23C3017}" type="parTrans" cxnId="{55C9EA22-6A0D-4960-9B49-3481190E3328}">
      <dgm:prSet/>
      <dgm:spPr/>
      <dgm:t>
        <a:bodyPr/>
        <a:lstStyle/>
        <a:p>
          <a:pPr rtl="1"/>
          <a:endParaRPr lang="he-IL" sz="2000">
            <a:effectLst/>
            <a:latin typeface="+mj-lt"/>
          </a:endParaRPr>
        </a:p>
      </dgm:t>
    </dgm:pt>
    <dgm:pt modelId="{4F630269-D2C2-4B9A-89CE-F8C2513D177A}" type="sibTrans" cxnId="{55C9EA22-6A0D-4960-9B49-3481190E3328}">
      <dgm:prSet/>
      <dgm:spPr/>
      <dgm:t>
        <a:bodyPr/>
        <a:lstStyle/>
        <a:p>
          <a:pPr rtl="1"/>
          <a:endParaRPr lang="he-IL" sz="2000">
            <a:effectLst/>
            <a:latin typeface="+mj-lt"/>
          </a:endParaRPr>
        </a:p>
      </dgm:t>
    </dgm:pt>
    <dgm:pt modelId="{CF3CB6C9-007B-4CA4-B486-21F9F2517252}" type="pres">
      <dgm:prSet presAssocID="{2B59AAF2-B71E-4D18-B8B1-9FAFD7C8AB19}" presName="Name0" presStyleCnt="0">
        <dgm:presLayoutVars>
          <dgm:chMax val="7"/>
          <dgm:chPref val="7"/>
          <dgm:dir/>
        </dgm:presLayoutVars>
      </dgm:prSet>
      <dgm:spPr/>
      <dgm:t>
        <a:bodyPr/>
        <a:lstStyle/>
        <a:p>
          <a:endParaRPr lang="en-US"/>
        </a:p>
      </dgm:t>
    </dgm:pt>
    <dgm:pt modelId="{C73B23B0-693E-404D-B4BB-65ABAC84D5AE}" type="pres">
      <dgm:prSet presAssocID="{2B59AAF2-B71E-4D18-B8B1-9FAFD7C8AB19}" presName="Name1" presStyleCnt="0"/>
      <dgm:spPr/>
      <dgm:t>
        <a:bodyPr/>
        <a:lstStyle/>
        <a:p>
          <a:endParaRPr lang="en-US"/>
        </a:p>
      </dgm:t>
    </dgm:pt>
    <dgm:pt modelId="{07E9E6BB-1BED-40DB-8D4B-1C031A05AA31}" type="pres">
      <dgm:prSet presAssocID="{2B59AAF2-B71E-4D18-B8B1-9FAFD7C8AB19}" presName="cycle" presStyleCnt="0"/>
      <dgm:spPr/>
      <dgm:t>
        <a:bodyPr/>
        <a:lstStyle/>
        <a:p>
          <a:endParaRPr lang="en-US"/>
        </a:p>
      </dgm:t>
    </dgm:pt>
    <dgm:pt modelId="{296C1D41-4CEF-47AB-B5EC-63987F2E7251}" type="pres">
      <dgm:prSet presAssocID="{2B59AAF2-B71E-4D18-B8B1-9FAFD7C8AB19}" presName="srcNode" presStyleLbl="node1" presStyleIdx="0" presStyleCnt="3"/>
      <dgm:spPr/>
      <dgm:t>
        <a:bodyPr/>
        <a:lstStyle/>
        <a:p>
          <a:endParaRPr lang="en-US"/>
        </a:p>
      </dgm:t>
    </dgm:pt>
    <dgm:pt modelId="{9646A254-FB98-4B05-A183-93A4A02C9E70}" type="pres">
      <dgm:prSet presAssocID="{2B59AAF2-B71E-4D18-B8B1-9FAFD7C8AB19}" presName="conn" presStyleLbl="parChTrans1D2" presStyleIdx="0" presStyleCnt="1"/>
      <dgm:spPr/>
      <dgm:t>
        <a:bodyPr/>
        <a:lstStyle/>
        <a:p>
          <a:endParaRPr lang="en-US"/>
        </a:p>
      </dgm:t>
    </dgm:pt>
    <dgm:pt modelId="{080042BE-A453-4ADC-A529-90AB5E6019F2}" type="pres">
      <dgm:prSet presAssocID="{2B59AAF2-B71E-4D18-B8B1-9FAFD7C8AB19}" presName="extraNode" presStyleLbl="node1" presStyleIdx="0" presStyleCnt="3"/>
      <dgm:spPr/>
      <dgm:t>
        <a:bodyPr/>
        <a:lstStyle/>
        <a:p>
          <a:endParaRPr lang="en-US"/>
        </a:p>
      </dgm:t>
    </dgm:pt>
    <dgm:pt modelId="{1A049C0F-C530-49D6-B7D5-795DA60EB4C2}" type="pres">
      <dgm:prSet presAssocID="{2B59AAF2-B71E-4D18-B8B1-9FAFD7C8AB19}" presName="dstNode" presStyleLbl="node1" presStyleIdx="0" presStyleCnt="3"/>
      <dgm:spPr/>
      <dgm:t>
        <a:bodyPr/>
        <a:lstStyle/>
        <a:p>
          <a:endParaRPr lang="en-US"/>
        </a:p>
      </dgm:t>
    </dgm:pt>
    <dgm:pt modelId="{A31ADE0E-2C4C-44C3-8FB6-2F8DE4F95873}" type="pres">
      <dgm:prSet presAssocID="{B7E87254-6847-43D8-A939-0425076861E8}" presName="text_1" presStyleLbl="node1" presStyleIdx="0" presStyleCnt="3">
        <dgm:presLayoutVars>
          <dgm:bulletEnabled val="1"/>
        </dgm:presLayoutVars>
      </dgm:prSet>
      <dgm:spPr/>
      <dgm:t>
        <a:bodyPr/>
        <a:lstStyle/>
        <a:p>
          <a:pPr rtl="1"/>
          <a:endParaRPr lang="he-IL"/>
        </a:p>
      </dgm:t>
    </dgm:pt>
    <dgm:pt modelId="{E93592D0-DA4A-42B5-AF2A-3EA4C36251F0}" type="pres">
      <dgm:prSet presAssocID="{B7E87254-6847-43D8-A939-0425076861E8}" presName="accent_1" presStyleCnt="0"/>
      <dgm:spPr/>
      <dgm:t>
        <a:bodyPr/>
        <a:lstStyle/>
        <a:p>
          <a:endParaRPr lang="en-US"/>
        </a:p>
      </dgm:t>
    </dgm:pt>
    <dgm:pt modelId="{9BB75301-4B75-49DB-B384-A8B0E99FD83C}" type="pres">
      <dgm:prSet presAssocID="{B7E87254-6847-43D8-A939-0425076861E8}" presName="accentRepeatNode" presStyleLbl="solidFgAcc1" presStyleIdx="0" presStyleCnt="3"/>
      <dgm:spPr/>
      <dgm:t>
        <a:bodyPr/>
        <a:lstStyle/>
        <a:p>
          <a:endParaRPr lang="en-US"/>
        </a:p>
      </dgm:t>
    </dgm:pt>
    <dgm:pt modelId="{91166016-88F6-4A71-AFA9-CE57854900FE}" type="pres">
      <dgm:prSet presAssocID="{D0B57E22-FAA1-4C49-9939-29CDF1ACD924}" presName="text_2" presStyleLbl="node1" presStyleIdx="1" presStyleCnt="3">
        <dgm:presLayoutVars>
          <dgm:bulletEnabled val="1"/>
        </dgm:presLayoutVars>
      </dgm:prSet>
      <dgm:spPr/>
      <dgm:t>
        <a:bodyPr/>
        <a:lstStyle/>
        <a:p>
          <a:endParaRPr lang="en-US"/>
        </a:p>
      </dgm:t>
    </dgm:pt>
    <dgm:pt modelId="{CF5C6FD9-99DB-4F01-BD24-4DB36B5DB85B}" type="pres">
      <dgm:prSet presAssocID="{D0B57E22-FAA1-4C49-9939-29CDF1ACD924}" presName="accent_2" presStyleCnt="0"/>
      <dgm:spPr/>
      <dgm:t>
        <a:bodyPr/>
        <a:lstStyle/>
        <a:p>
          <a:endParaRPr lang="en-US"/>
        </a:p>
      </dgm:t>
    </dgm:pt>
    <dgm:pt modelId="{FB362E56-1630-455B-B5CA-1BDB0E938C34}" type="pres">
      <dgm:prSet presAssocID="{D0B57E22-FAA1-4C49-9939-29CDF1ACD924}" presName="accentRepeatNode" presStyleLbl="solidFgAcc1" presStyleIdx="1" presStyleCnt="3"/>
      <dgm:spPr/>
      <dgm:t>
        <a:bodyPr/>
        <a:lstStyle/>
        <a:p>
          <a:endParaRPr lang="en-US"/>
        </a:p>
      </dgm:t>
    </dgm:pt>
    <dgm:pt modelId="{C9C46627-AEA0-4E09-879A-64A5257450EA}" type="pres">
      <dgm:prSet presAssocID="{E8F8627F-8CEF-438E-AA1D-86F2E699AF82}" presName="text_3" presStyleLbl="node1" presStyleIdx="2" presStyleCnt="3">
        <dgm:presLayoutVars>
          <dgm:bulletEnabled val="1"/>
        </dgm:presLayoutVars>
      </dgm:prSet>
      <dgm:spPr/>
      <dgm:t>
        <a:bodyPr/>
        <a:lstStyle/>
        <a:p>
          <a:endParaRPr lang="en-US"/>
        </a:p>
      </dgm:t>
    </dgm:pt>
    <dgm:pt modelId="{084A3C29-2F00-4B8D-A0C8-EDF01AAE517A}" type="pres">
      <dgm:prSet presAssocID="{E8F8627F-8CEF-438E-AA1D-86F2E699AF82}" presName="accent_3" presStyleCnt="0"/>
      <dgm:spPr/>
      <dgm:t>
        <a:bodyPr/>
        <a:lstStyle/>
        <a:p>
          <a:endParaRPr lang="en-US"/>
        </a:p>
      </dgm:t>
    </dgm:pt>
    <dgm:pt modelId="{17B8EC8A-BC19-4FEC-A43D-4D5562667FDC}" type="pres">
      <dgm:prSet presAssocID="{E8F8627F-8CEF-438E-AA1D-86F2E699AF82}" presName="accentRepeatNode" presStyleLbl="solidFgAcc1" presStyleIdx="2" presStyleCnt="3"/>
      <dgm:spPr/>
      <dgm:t>
        <a:bodyPr/>
        <a:lstStyle/>
        <a:p>
          <a:endParaRPr lang="en-US"/>
        </a:p>
      </dgm:t>
    </dgm:pt>
  </dgm:ptLst>
  <dgm:cxnLst>
    <dgm:cxn modelId="{36565B91-7DEE-4265-AAB6-55B5289B3463}" srcId="{2B59AAF2-B71E-4D18-B8B1-9FAFD7C8AB19}" destId="{D0B57E22-FAA1-4C49-9939-29CDF1ACD924}" srcOrd="1" destOrd="0" parTransId="{1431480D-68B3-4F46-B605-7EFD681B0869}" sibTransId="{46D98606-70DB-4032-84BD-54AD9AC50434}"/>
    <dgm:cxn modelId="{B2DE2772-5A39-498E-8356-99F8A6F66A6D}" type="presOf" srcId="{69417C35-B9FB-4C6C-A9C2-EF6E31539A83}" destId="{9646A254-FB98-4B05-A183-93A4A02C9E70}" srcOrd="0" destOrd="0" presId="urn:microsoft.com/office/officeart/2008/layout/VerticalCurvedList"/>
    <dgm:cxn modelId="{C5401605-30ED-4D77-8853-2B90941A6ADA}" type="presOf" srcId="{D0B57E22-FAA1-4C49-9939-29CDF1ACD924}" destId="{91166016-88F6-4A71-AFA9-CE57854900FE}" srcOrd="0" destOrd="0" presId="urn:microsoft.com/office/officeart/2008/layout/VerticalCurvedList"/>
    <dgm:cxn modelId="{103A6477-EE46-4A33-94AE-4F1CCA126F41}" type="presOf" srcId="{B7E87254-6847-43D8-A939-0425076861E8}" destId="{A31ADE0E-2C4C-44C3-8FB6-2F8DE4F95873}" srcOrd="0" destOrd="0" presId="urn:microsoft.com/office/officeart/2008/layout/VerticalCurvedList"/>
    <dgm:cxn modelId="{05EC4A59-90B8-4B2C-891D-3F02BE084D4D}" type="presOf" srcId="{E8F8627F-8CEF-438E-AA1D-86F2E699AF82}" destId="{C9C46627-AEA0-4E09-879A-64A5257450EA}" srcOrd="0" destOrd="0" presId="urn:microsoft.com/office/officeart/2008/layout/VerticalCurvedList"/>
    <dgm:cxn modelId="{72CB3617-A617-44E2-80FD-857E6600C8D0}" type="presOf" srcId="{2B59AAF2-B71E-4D18-B8B1-9FAFD7C8AB19}" destId="{CF3CB6C9-007B-4CA4-B486-21F9F2517252}" srcOrd="0" destOrd="0" presId="urn:microsoft.com/office/officeart/2008/layout/VerticalCurvedList"/>
    <dgm:cxn modelId="{55C9EA22-6A0D-4960-9B49-3481190E3328}" srcId="{2B59AAF2-B71E-4D18-B8B1-9FAFD7C8AB19}" destId="{E8F8627F-8CEF-438E-AA1D-86F2E699AF82}" srcOrd="2" destOrd="0" parTransId="{1FC7F472-EE50-4282-B1B5-1845D23C3017}" sibTransId="{4F630269-D2C2-4B9A-89CE-F8C2513D177A}"/>
    <dgm:cxn modelId="{8F873004-AF9B-4866-85EB-C22652923A5C}" srcId="{2B59AAF2-B71E-4D18-B8B1-9FAFD7C8AB19}" destId="{B7E87254-6847-43D8-A939-0425076861E8}" srcOrd="0" destOrd="0" parTransId="{FF972ADC-C9B9-4961-B571-6BA991066C75}" sibTransId="{69417C35-B9FB-4C6C-A9C2-EF6E31539A83}"/>
    <dgm:cxn modelId="{8B2752C3-CB77-4E1F-92C6-E8FE09371F9B}" type="presParOf" srcId="{CF3CB6C9-007B-4CA4-B486-21F9F2517252}" destId="{C73B23B0-693E-404D-B4BB-65ABAC84D5AE}" srcOrd="0" destOrd="0" presId="urn:microsoft.com/office/officeart/2008/layout/VerticalCurvedList"/>
    <dgm:cxn modelId="{F368CEA2-2640-4953-929F-02A139062209}" type="presParOf" srcId="{C73B23B0-693E-404D-B4BB-65ABAC84D5AE}" destId="{07E9E6BB-1BED-40DB-8D4B-1C031A05AA31}" srcOrd="0" destOrd="0" presId="urn:microsoft.com/office/officeart/2008/layout/VerticalCurvedList"/>
    <dgm:cxn modelId="{8A47B339-7A77-4A37-B947-518BD3FDFB9A}" type="presParOf" srcId="{07E9E6BB-1BED-40DB-8D4B-1C031A05AA31}" destId="{296C1D41-4CEF-47AB-B5EC-63987F2E7251}" srcOrd="0" destOrd="0" presId="urn:microsoft.com/office/officeart/2008/layout/VerticalCurvedList"/>
    <dgm:cxn modelId="{898243BC-11E9-4FE2-8207-B493F7D1D10F}" type="presParOf" srcId="{07E9E6BB-1BED-40DB-8D4B-1C031A05AA31}" destId="{9646A254-FB98-4B05-A183-93A4A02C9E70}" srcOrd="1" destOrd="0" presId="urn:microsoft.com/office/officeart/2008/layout/VerticalCurvedList"/>
    <dgm:cxn modelId="{9A0DDF89-B219-4A75-9B2C-738DC2E311EA}" type="presParOf" srcId="{07E9E6BB-1BED-40DB-8D4B-1C031A05AA31}" destId="{080042BE-A453-4ADC-A529-90AB5E6019F2}" srcOrd="2" destOrd="0" presId="urn:microsoft.com/office/officeart/2008/layout/VerticalCurvedList"/>
    <dgm:cxn modelId="{3FF2C9A2-3210-4F82-8E6C-54D50C2EB9B8}" type="presParOf" srcId="{07E9E6BB-1BED-40DB-8D4B-1C031A05AA31}" destId="{1A049C0F-C530-49D6-B7D5-795DA60EB4C2}" srcOrd="3" destOrd="0" presId="urn:microsoft.com/office/officeart/2008/layout/VerticalCurvedList"/>
    <dgm:cxn modelId="{8856935F-0C62-427B-9525-58FD53B58A32}" type="presParOf" srcId="{C73B23B0-693E-404D-B4BB-65ABAC84D5AE}" destId="{A31ADE0E-2C4C-44C3-8FB6-2F8DE4F95873}" srcOrd="1" destOrd="0" presId="urn:microsoft.com/office/officeart/2008/layout/VerticalCurvedList"/>
    <dgm:cxn modelId="{51616E2E-2488-4ED8-9DBB-A47CE505A480}" type="presParOf" srcId="{C73B23B0-693E-404D-B4BB-65ABAC84D5AE}" destId="{E93592D0-DA4A-42B5-AF2A-3EA4C36251F0}" srcOrd="2" destOrd="0" presId="urn:microsoft.com/office/officeart/2008/layout/VerticalCurvedList"/>
    <dgm:cxn modelId="{B89EDF00-7D32-4B2F-9B13-6B103D337964}" type="presParOf" srcId="{E93592D0-DA4A-42B5-AF2A-3EA4C36251F0}" destId="{9BB75301-4B75-49DB-B384-A8B0E99FD83C}" srcOrd="0" destOrd="0" presId="urn:microsoft.com/office/officeart/2008/layout/VerticalCurvedList"/>
    <dgm:cxn modelId="{91FFC99C-0AE8-47C9-9E55-5DE5DB677FA1}" type="presParOf" srcId="{C73B23B0-693E-404D-B4BB-65ABAC84D5AE}" destId="{91166016-88F6-4A71-AFA9-CE57854900FE}" srcOrd="3" destOrd="0" presId="urn:microsoft.com/office/officeart/2008/layout/VerticalCurvedList"/>
    <dgm:cxn modelId="{91480795-527C-47A4-AA74-000658B818AC}" type="presParOf" srcId="{C73B23B0-693E-404D-B4BB-65ABAC84D5AE}" destId="{CF5C6FD9-99DB-4F01-BD24-4DB36B5DB85B}" srcOrd="4" destOrd="0" presId="urn:microsoft.com/office/officeart/2008/layout/VerticalCurvedList"/>
    <dgm:cxn modelId="{B6FF357B-D903-4AED-BC5D-A55AF6820C79}" type="presParOf" srcId="{CF5C6FD9-99DB-4F01-BD24-4DB36B5DB85B}" destId="{FB362E56-1630-455B-B5CA-1BDB0E938C34}" srcOrd="0" destOrd="0" presId="urn:microsoft.com/office/officeart/2008/layout/VerticalCurvedList"/>
    <dgm:cxn modelId="{00F4487A-9E85-4926-8DD4-1CBA8F925ABE}" type="presParOf" srcId="{C73B23B0-693E-404D-B4BB-65ABAC84D5AE}" destId="{C9C46627-AEA0-4E09-879A-64A5257450EA}" srcOrd="5" destOrd="0" presId="urn:microsoft.com/office/officeart/2008/layout/VerticalCurvedList"/>
    <dgm:cxn modelId="{1791A02B-6513-4E75-A962-916BB6B6715A}" type="presParOf" srcId="{C73B23B0-693E-404D-B4BB-65ABAC84D5AE}" destId="{084A3C29-2F00-4B8D-A0C8-EDF01AAE517A}" srcOrd="6" destOrd="0" presId="urn:microsoft.com/office/officeart/2008/layout/VerticalCurvedList"/>
    <dgm:cxn modelId="{CC67FB27-1070-4E40-AD9D-49C951EB3355}" type="presParOf" srcId="{084A3C29-2F00-4B8D-A0C8-EDF01AAE517A}" destId="{17B8EC8A-BC19-4FEC-A43D-4D5562667FD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FBF3C-1E9F-4A87-8B43-C8E27B22E0EA}">
      <dsp:nvSpPr>
        <dsp:cNvPr id="0" name=""/>
        <dsp:cNvSpPr/>
      </dsp:nvSpPr>
      <dsp:spPr>
        <a:xfrm>
          <a:off x="3128650" y="2970802"/>
          <a:ext cx="1821680" cy="1778434"/>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i="1" kern="1200" dirty="0" smtClean="0">
              <a:latin typeface="+mj-lt"/>
            </a:rPr>
            <a:t>BEPS Action Plan</a:t>
          </a:r>
          <a:endParaRPr lang="en-US" sz="2800" b="1" i="1" kern="1200" dirty="0">
            <a:latin typeface="+mj-lt"/>
          </a:endParaRPr>
        </a:p>
      </dsp:txBody>
      <dsp:txXfrm>
        <a:off x="3395429" y="3231248"/>
        <a:ext cx="1288122" cy="1257542"/>
      </dsp:txXfrm>
    </dsp:sp>
    <dsp:sp modelId="{6AA9F646-C5CA-4A3F-9899-174DE65E5956}">
      <dsp:nvSpPr>
        <dsp:cNvPr id="0" name=""/>
        <dsp:cNvSpPr/>
      </dsp:nvSpPr>
      <dsp:spPr>
        <a:xfrm rot="12877121">
          <a:off x="1253498" y="2644768"/>
          <a:ext cx="1983658" cy="6215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234525-2F45-4986-AF14-5265EFA62168}">
      <dsp:nvSpPr>
        <dsp:cNvPr id="0" name=""/>
        <dsp:cNvSpPr/>
      </dsp:nvSpPr>
      <dsp:spPr>
        <a:xfrm>
          <a:off x="0" y="1325372"/>
          <a:ext cx="3136666" cy="165744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b="1" kern="1200" dirty="0" smtClean="0">
              <a:latin typeface="+mj-lt"/>
            </a:rPr>
            <a:t>Transparency</a:t>
          </a:r>
          <a:endParaRPr lang="en-US" sz="2600" b="1" kern="1200" dirty="0">
            <a:latin typeface="+mj-lt"/>
          </a:endParaRPr>
        </a:p>
      </dsp:txBody>
      <dsp:txXfrm>
        <a:off x="48545" y="1373917"/>
        <a:ext cx="3039576" cy="1560351"/>
      </dsp:txXfrm>
    </dsp:sp>
    <dsp:sp modelId="{355A7E7D-9524-493B-BB7B-E411B0D2AEBB}">
      <dsp:nvSpPr>
        <dsp:cNvPr id="0" name=""/>
        <dsp:cNvSpPr/>
      </dsp:nvSpPr>
      <dsp:spPr>
        <a:xfrm rot="16200000">
          <a:off x="3075629" y="1583974"/>
          <a:ext cx="1927723" cy="6215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5540E9-7B8E-491D-830B-5475F6ACDEBD}">
      <dsp:nvSpPr>
        <dsp:cNvPr id="0" name=""/>
        <dsp:cNvSpPr/>
      </dsp:nvSpPr>
      <dsp:spPr>
        <a:xfrm>
          <a:off x="2595258" y="102163"/>
          <a:ext cx="2888464" cy="16574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b="1" kern="1200" dirty="0" smtClean="0">
              <a:latin typeface="+mj-lt"/>
            </a:rPr>
            <a:t>Economic Substance</a:t>
          </a:r>
          <a:endParaRPr lang="en-US" sz="2600" b="1" kern="1200" dirty="0">
            <a:latin typeface="+mj-lt"/>
          </a:endParaRPr>
        </a:p>
      </dsp:txBody>
      <dsp:txXfrm>
        <a:off x="2643803" y="150708"/>
        <a:ext cx="2791374" cy="1560351"/>
      </dsp:txXfrm>
    </dsp:sp>
    <dsp:sp modelId="{BC888AE2-15FD-49A8-8A88-DA479E886577}">
      <dsp:nvSpPr>
        <dsp:cNvPr id="0" name=""/>
        <dsp:cNvSpPr/>
      </dsp:nvSpPr>
      <dsp:spPr>
        <a:xfrm rot="19500000">
          <a:off x="4818154" y="2619840"/>
          <a:ext cx="1914175" cy="6826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509EF5-F7E8-4BBA-A5E2-81378176078D}">
      <dsp:nvSpPr>
        <dsp:cNvPr id="0" name=""/>
        <dsp:cNvSpPr/>
      </dsp:nvSpPr>
      <dsp:spPr>
        <a:xfrm>
          <a:off x="4872347" y="1346201"/>
          <a:ext cx="3133102" cy="1667468"/>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effectLst/>
              <a:latin typeface="+mj-lt"/>
            </a:rPr>
            <a:t>Coherence and Consistency of the International Tax System</a:t>
          </a:r>
          <a:endParaRPr lang="en-US" sz="2500" b="1" kern="1200" dirty="0">
            <a:effectLst/>
            <a:latin typeface="+mj-lt"/>
          </a:endParaRPr>
        </a:p>
      </dsp:txBody>
      <dsp:txXfrm>
        <a:off x="4921185" y="1395039"/>
        <a:ext cx="3035426" cy="1569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6A254-FB98-4B05-A183-93A4A02C9E70}">
      <dsp:nvSpPr>
        <dsp:cNvPr id="0" name=""/>
        <dsp:cNvSpPr/>
      </dsp:nvSpPr>
      <dsp:spPr>
        <a:xfrm>
          <a:off x="-6125176" y="-937410"/>
          <a:ext cx="7293488" cy="7293488"/>
        </a:xfrm>
        <a:prstGeom prst="blockArc">
          <a:avLst>
            <a:gd name="adj1" fmla="val 18900000"/>
            <a:gd name="adj2" fmla="val 2700000"/>
            <a:gd name="adj3" fmla="val 2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ADE0E-2C4C-44C3-8FB6-2F8DE4F95873}">
      <dsp:nvSpPr>
        <dsp:cNvPr id="0" name=""/>
        <dsp:cNvSpPr/>
      </dsp:nvSpPr>
      <dsp:spPr>
        <a:xfrm>
          <a:off x="752110" y="541866"/>
          <a:ext cx="5777111" cy="108373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ctr" anchorCtr="0">
          <a:noAutofit/>
        </a:bodyPr>
        <a:lstStyle/>
        <a:p>
          <a:pPr lvl="0" algn="l" defTabSz="889000" rtl="0">
            <a:lnSpc>
              <a:spcPct val="90000"/>
            </a:lnSpc>
            <a:spcBef>
              <a:spcPct val="0"/>
            </a:spcBef>
            <a:spcAft>
              <a:spcPct val="35000"/>
            </a:spcAft>
          </a:pPr>
          <a:r>
            <a:rPr lang="en-US" sz="2000" b="0" kern="1200" cap="none" spc="0" smtClean="0">
              <a:ln w="0"/>
              <a:effectLst/>
              <a:latin typeface="+mj-lt"/>
            </a:rPr>
            <a:t>R&amp;D structures</a:t>
          </a:r>
          <a:endParaRPr lang="he-IL" sz="2000" b="0" kern="1200" cap="none" spc="0" dirty="0">
            <a:ln w="0"/>
            <a:effectLst/>
            <a:latin typeface="+mj-lt"/>
          </a:endParaRPr>
        </a:p>
      </dsp:txBody>
      <dsp:txXfrm>
        <a:off x="752110" y="541866"/>
        <a:ext cx="5777111" cy="1083733"/>
      </dsp:txXfrm>
    </dsp:sp>
    <dsp:sp modelId="{9BB75301-4B75-49DB-B384-A8B0E99FD83C}">
      <dsp:nvSpPr>
        <dsp:cNvPr id="0" name=""/>
        <dsp:cNvSpPr/>
      </dsp:nvSpPr>
      <dsp:spPr>
        <a:xfrm>
          <a:off x="74777" y="406400"/>
          <a:ext cx="1354666" cy="13546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166016-88F6-4A71-AFA9-CE57854900FE}">
      <dsp:nvSpPr>
        <dsp:cNvPr id="0" name=""/>
        <dsp:cNvSpPr/>
      </dsp:nvSpPr>
      <dsp:spPr>
        <a:xfrm>
          <a:off x="1146048" y="2167466"/>
          <a:ext cx="5383174" cy="108373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ctr" anchorCtr="0">
          <a:noAutofit/>
        </a:bodyPr>
        <a:lstStyle/>
        <a:p>
          <a:pPr lvl="0" algn="l" defTabSz="889000" rtl="0">
            <a:lnSpc>
              <a:spcPct val="90000"/>
            </a:lnSpc>
            <a:spcBef>
              <a:spcPct val="0"/>
            </a:spcBef>
            <a:spcAft>
              <a:spcPct val="35000"/>
            </a:spcAft>
          </a:pPr>
          <a:r>
            <a:rPr lang="en-US" sz="2000" b="0" kern="1200" cap="none" spc="0" smtClean="0">
              <a:ln w="0"/>
              <a:effectLst/>
              <a:latin typeface="+mj-lt"/>
            </a:rPr>
            <a:t>Management relocation</a:t>
          </a:r>
          <a:endParaRPr lang="en-US" sz="2000" b="0" kern="1200" cap="none" spc="0" dirty="0" smtClean="0">
            <a:ln w="0"/>
            <a:effectLst/>
            <a:latin typeface="+mj-lt"/>
          </a:endParaRPr>
        </a:p>
      </dsp:txBody>
      <dsp:txXfrm>
        <a:off x="1146048" y="2167466"/>
        <a:ext cx="5383174" cy="1083733"/>
      </dsp:txXfrm>
    </dsp:sp>
    <dsp:sp modelId="{FB362E56-1630-455B-B5CA-1BDB0E938C34}">
      <dsp:nvSpPr>
        <dsp:cNvPr id="0" name=""/>
        <dsp:cNvSpPr/>
      </dsp:nvSpPr>
      <dsp:spPr>
        <a:xfrm>
          <a:off x="468714" y="2032000"/>
          <a:ext cx="1354666" cy="13546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C46627-AEA0-4E09-879A-64A5257450EA}">
      <dsp:nvSpPr>
        <dsp:cNvPr id="0" name=""/>
        <dsp:cNvSpPr/>
      </dsp:nvSpPr>
      <dsp:spPr>
        <a:xfrm>
          <a:off x="752110" y="3793066"/>
          <a:ext cx="5777111" cy="108373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ctr" anchorCtr="0">
          <a:noAutofit/>
        </a:bodyPr>
        <a:lstStyle/>
        <a:p>
          <a:pPr lvl="0" algn="l" defTabSz="889000" rtl="0">
            <a:lnSpc>
              <a:spcPct val="90000"/>
            </a:lnSpc>
            <a:spcBef>
              <a:spcPct val="0"/>
            </a:spcBef>
            <a:spcAft>
              <a:spcPct val="35000"/>
            </a:spcAft>
          </a:pPr>
          <a:r>
            <a:rPr lang="en-US" sz="2000" b="0" kern="1200" cap="none" spc="0" dirty="0" smtClean="0">
              <a:ln w="0"/>
              <a:effectLst/>
              <a:latin typeface="+mj-lt"/>
            </a:rPr>
            <a:t>Sales/ marketing</a:t>
          </a:r>
        </a:p>
      </dsp:txBody>
      <dsp:txXfrm>
        <a:off x="752110" y="3793066"/>
        <a:ext cx="5777111" cy="1083733"/>
      </dsp:txXfrm>
    </dsp:sp>
    <dsp:sp modelId="{17B8EC8A-BC19-4FEC-A43D-4D5562667FDC}">
      <dsp:nvSpPr>
        <dsp:cNvPr id="0" name=""/>
        <dsp:cNvSpPr/>
      </dsp:nvSpPr>
      <dsp:spPr>
        <a:xfrm>
          <a:off x="74777" y="3657600"/>
          <a:ext cx="1354666" cy="13546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916" y="0"/>
            <a:ext cx="2946347" cy="495507"/>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sz="quarter" idx="1"/>
          </p:nvPr>
        </p:nvSpPr>
        <p:spPr>
          <a:xfrm>
            <a:off x="1575" y="0"/>
            <a:ext cx="2946347" cy="495507"/>
          </a:xfrm>
          <a:prstGeom prst="rect">
            <a:avLst/>
          </a:prstGeom>
        </p:spPr>
        <p:txBody>
          <a:bodyPr vert="horz" lIns="91440" tIns="45720" rIns="91440" bIns="45720" rtlCol="1"/>
          <a:lstStyle>
            <a:lvl1pPr algn="l">
              <a:defRPr sz="1200"/>
            </a:lvl1pPr>
          </a:lstStyle>
          <a:p>
            <a:fld id="{40666FAC-3C4B-4401-9800-E6DEC8E15C97}" type="datetimeFigureOut">
              <a:rPr lang="he-IL" smtClean="0"/>
              <a:t>כ"ה/אדר ב/תשע"ו</a:t>
            </a:fld>
            <a:endParaRPr lang="he-IL"/>
          </a:p>
        </p:txBody>
      </p:sp>
      <p:sp>
        <p:nvSpPr>
          <p:cNvPr id="4" name="Footer Placeholder 3"/>
          <p:cNvSpPr>
            <a:spLocks noGrp="1"/>
          </p:cNvSpPr>
          <p:nvPr>
            <p:ph type="ftr" sz="quarter" idx="2"/>
          </p:nvPr>
        </p:nvSpPr>
        <p:spPr>
          <a:xfrm>
            <a:off x="3852916" y="9380333"/>
            <a:ext cx="2946347" cy="495506"/>
          </a:xfrm>
          <a:prstGeom prst="rect">
            <a:avLst/>
          </a:prstGeom>
        </p:spPr>
        <p:txBody>
          <a:bodyPr vert="horz" lIns="91440" tIns="45720" rIns="91440" bIns="45720" rtlCol="1" anchor="b"/>
          <a:lstStyle>
            <a:lvl1pPr algn="r">
              <a:defRPr sz="1200"/>
            </a:lvl1pPr>
          </a:lstStyle>
          <a:p>
            <a:endParaRPr lang="he-IL"/>
          </a:p>
        </p:txBody>
      </p:sp>
      <p:sp>
        <p:nvSpPr>
          <p:cNvPr id="5" name="Slide Number Placeholder 4"/>
          <p:cNvSpPr>
            <a:spLocks noGrp="1"/>
          </p:cNvSpPr>
          <p:nvPr>
            <p:ph type="sldNum" sz="quarter" idx="3"/>
          </p:nvPr>
        </p:nvSpPr>
        <p:spPr>
          <a:xfrm>
            <a:off x="1575" y="9380333"/>
            <a:ext cx="2946347" cy="495506"/>
          </a:xfrm>
          <a:prstGeom prst="rect">
            <a:avLst/>
          </a:prstGeom>
        </p:spPr>
        <p:txBody>
          <a:bodyPr vert="horz" lIns="91440" tIns="45720" rIns="91440" bIns="45720" rtlCol="1" anchor="b"/>
          <a:lstStyle>
            <a:lvl1pPr algn="l">
              <a:defRPr sz="1200"/>
            </a:lvl1pPr>
          </a:lstStyle>
          <a:p>
            <a:fld id="{A9337E49-375A-405F-98B1-E7DCB7CE7092}" type="slidenum">
              <a:rPr lang="he-IL" smtClean="0"/>
              <a:t>‹#›</a:t>
            </a:fld>
            <a:endParaRPr lang="he-IL"/>
          </a:p>
        </p:txBody>
      </p:sp>
    </p:spTree>
    <p:extLst>
      <p:ext uri="{BB962C8B-B14F-4D97-AF65-F5344CB8AC3E}">
        <p14:creationId xmlns:p14="http://schemas.microsoft.com/office/powerpoint/2010/main" val="1615097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916" y="0"/>
            <a:ext cx="2946347" cy="495507"/>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75" y="0"/>
            <a:ext cx="2946347" cy="495507"/>
          </a:xfrm>
          <a:prstGeom prst="rect">
            <a:avLst/>
          </a:prstGeom>
        </p:spPr>
        <p:txBody>
          <a:bodyPr vert="horz" lIns="91440" tIns="45720" rIns="91440" bIns="45720" rtlCol="1"/>
          <a:lstStyle>
            <a:lvl1pPr algn="l">
              <a:defRPr sz="1200"/>
            </a:lvl1pPr>
          </a:lstStyle>
          <a:p>
            <a:fld id="{E402B76A-E572-4F21-8893-25C1FDF6E57E}" type="datetimeFigureOut">
              <a:rPr lang="he-IL" smtClean="0"/>
              <a:t>כ"ה/אדר ב/תשע"ו</a:t>
            </a:fld>
            <a:endParaRPr lang="he-IL"/>
          </a:p>
        </p:txBody>
      </p:sp>
      <p:sp>
        <p:nvSpPr>
          <p:cNvPr id="4" name="Slide Image Placeholder 3"/>
          <p:cNvSpPr>
            <a:spLocks noGrp="1" noRot="1" noChangeAspect="1"/>
          </p:cNvSpPr>
          <p:nvPr>
            <p:ph type="sldImg" idx="2"/>
          </p:nvPr>
        </p:nvSpPr>
        <p:spPr>
          <a:xfrm>
            <a:off x="993775" y="1235075"/>
            <a:ext cx="4811713" cy="3332163"/>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79927" y="4752747"/>
            <a:ext cx="5439410" cy="3888611"/>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52916" y="9380333"/>
            <a:ext cx="2946347" cy="495506"/>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75" y="9380333"/>
            <a:ext cx="2946347" cy="495506"/>
          </a:xfrm>
          <a:prstGeom prst="rect">
            <a:avLst/>
          </a:prstGeom>
        </p:spPr>
        <p:txBody>
          <a:bodyPr vert="horz" lIns="91440" tIns="45720" rIns="91440" bIns="45720" rtlCol="1" anchor="b"/>
          <a:lstStyle>
            <a:lvl1pPr algn="l">
              <a:defRPr sz="1200"/>
            </a:lvl1pPr>
          </a:lstStyle>
          <a:p>
            <a:fld id="{8995E235-E00B-40DC-B3D8-07D991A9018C}" type="slidenum">
              <a:rPr lang="he-IL" smtClean="0"/>
              <a:t>‹#›</a:t>
            </a:fld>
            <a:endParaRPr lang="he-IL"/>
          </a:p>
        </p:txBody>
      </p:sp>
    </p:spTree>
    <p:extLst>
      <p:ext uri="{BB962C8B-B14F-4D97-AF65-F5344CB8AC3E}">
        <p14:creationId xmlns:p14="http://schemas.microsoft.com/office/powerpoint/2010/main" val="39952207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a:t>
            </a:fld>
            <a:endParaRPr lang="en-GB" dirty="0"/>
          </a:p>
        </p:txBody>
      </p:sp>
    </p:spTree>
    <p:extLst>
      <p:ext uri="{BB962C8B-B14F-4D97-AF65-F5344CB8AC3E}">
        <p14:creationId xmlns:p14="http://schemas.microsoft.com/office/powerpoint/2010/main" val="79019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1235075"/>
            <a:ext cx="4811713" cy="3332163"/>
          </a:xfrm>
        </p:spPr>
      </p:sp>
      <p:sp>
        <p:nvSpPr>
          <p:cNvPr id="3" name="Notes Placeholder 2"/>
          <p:cNvSpPr>
            <a:spLocks noGrp="1"/>
          </p:cNvSpPr>
          <p:nvPr>
            <p:ph type="body" idx="1"/>
          </p:nvPr>
        </p:nvSpPr>
        <p:spPr/>
        <p:txBody>
          <a:bodyPr/>
          <a:lstStyle/>
          <a:p>
            <a:pPr algn="l" rtl="0"/>
            <a:r>
              <a:rPr lang="en-US" dirty="0" smtClean="0"/>
              <a:t> Focus on substance</a:t>
            </a:r>
            <a:r>
              <a:rPr lang="en-US" baseline="0" dirty="0" smtClean="0"/>
              <a:t> = transfer pricing and PE</a:t>
            </a:r>
          </a:p>
          <a:p>
            <a:pPr algn="l" rtl="0"/>
            <a:r>
              <a:rPr lang="en-US" sz="1200" b="0" i="0" u="none" strike="noStrike" kern="1200" baseline="0" dirty="0" smtClean="0">
                <a:solidFill>
                  <a:schemeClr val="tx1"/>
                </a:solidFill>
                <a:latin typeface="+mn-lt"/>
                <a:ea typeface="+mn-ea"/>
                <a:cs typeface="+mn-cs"/>
              </a:rPr>
              <a:t>secure outcomes that see operational profits allocated to the economic activities which generate them</a:t>
            </a:r>
          </a:p>
          <a:p>
            <a:pPr algn="l" rtl="0"/>
            <a:r>
              <a:rPr lang="en-US" sz="1200" b="0" i="0" u="none" strike="noStrike" kern="1200" baseline="0" dirty="0" smtClean="0">
                <a:solidFill>
                  <a:schemeClr val="tx1"/>
                </a:solidFill>
                <a:latin typeface="+mn-lt"/>
                <a:ea typeface="+mn-ea"/>
                <a:cs typeface="+mn-cs"/>
              </a:rPr>
              <a:t>Extreme as to extent conduct differs from legal contract, conduct succeeds</a:t>
            </a:r>
          </a:p>
        </p:txBody>
      </p:sp>
      <p:sp>
        <p:nvSpPr>
          <p:cNvPr id="4" name="Slide Number Placeholder 3"/>
          <p:cNvSpPr>
            <a:spLocks noGrp="1"/>
          </p:cNvSpPr>
          <p:nvPr>
            <p:ph type="sldNum" sz="quarter" idx="10"/>
          </p:nvPr>
        </p:nvSpPr>
        <p:spPr/>
        <p:txBody>
          <a:bodyPr/>
          <a:lstStyle/>
          <a:p>
            <a:fld id="{8995E235-E00B-40DC-B3D8-07D991A9018C}" type="slidenum">
              <a:rPr lang="he-IL" smtClean="0"/>
              <a:t>14</a:t>
            </a:fld>
            <a:endParaRPr lang="he-IL"/>
          </a:p>
        </p:txBody>
      </p:sp>
    </p:spTree>
    <p:extLst>
      <p:ext uri="{BB962C8B-B14F-4D97-AF65-F5344CB8AC3E}">
        <p14:creationId xmlns:p14="http://schemas.microsoft.com/office/powerpoint/2010/main" val="415111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1235075"/>
            <a:ext cx="4811713" cy="3332163"/>
          </a:xfrm>
        </p:spPr>
      </p:sp>
      <p:sp>
        <p:nvSpPr>
          <p:cNvPr id="3" name="Notes Placeholder 2"/>
          <p:cNvSpPr>
            <a:spLocks noGrp="1"/>
          </p:cNvSpPr>
          <p:nvPr>
            <p:ph type="body" idx="1"/>
          </p:nvPr>
        </p:nvSpPr>
        <p:spPr/>
        <p:txBody>
          <a:bodyPr/>
          <a:lstStyle/>
          <a:p>
            <a:pPr marL="180975" indent="-180975" algn="l" rtl="0">
              <a:spcAft>
                <a:spcPts val="900"/>
              </a:spcAft>
              <a:buFont typeface="Arial" panose="020B0604020202020204" pitchFamily="34" charset="0"/>
              <a:buChar char="•"/>
            </a:pPr>
            <a:r>
              <a:rPr lang="en-US" dirty="0" smtClean="0">
                <a:latin typeface="Georgia" pitchFamily="18" charset="0"/>
              </a:rPr>
              <a:t>IP Co provides funding to R&amp;D Co in relation to developing new IP</a:t>
            </a:r>
          </a:p>
          <a:p>
            <a:pPr marL="180975" indent="-180975" algn="l" rtl="0">
              <a:spcAft>
                <a:spcPts val="900"/>
              </a:spcAft>
              <a:buFont typeface="Arial" panose="020B0604020202020204" pitchFamily="34" charset="0"/>
              <a:buChar char="•"/>
            </a:pPr>
            <a:r>
              <a:rPr lang="en-US" dirty="0" smtClean="0">
                <a:latin typeface="Georgia" pitchFamily="18" charset="0"/>
              </a:rPr>
              <a:t>R&amp;D Co operates autonomously performing the ongoing management and maintenance of the IP and makes all decisions in relation to the IP in respect to the licensing</a:t>
            </a:r>
          </a:p>
          <a:p>
            <a:pPr marL="180975" indent="-180975" algn="l" rtl="0">
              <a:spcAft>
                <a:spcPts val="900"/>
              </a:spcAft>
              <a:buFont typeface="Arial" panose="020B0604020202020204" pitchFamily="34" charset="0"/>
              <a:buChar char="•"/>
            </a:pPr>
            <a:r>
              <a:rPr lang="en-US" dirty="0" smtClean="0">
                <a:latin typeface="Georgia" pitchFamily="18" charset="0"/>
              </a:rPr>
              <a:t>R&amp;D Co remunerated on a contract R&amp;D basis via a cost plus</a:t>
            </a:r>
          </a:p>
          <a:p>
            <a:pPr algn="l" rtl="0"/>
            <a:endParaRPr lang="en-US" sz="1200" b="0" i="0" u="none" strike="noStrike" kern="1200" baseline="0" dirty="0" smtClean="0">
              <a:solidFill>
                <a:schemeClr val="tx1"/>
              </a:solidFill>
              <a:latin typeface="+mn-lt"/>
              <a:ea typeface="+mn-ea"/>
              <a:cs typeface="+mn-cs"/>
            </a:endParaRPr>
          </a:p>
          <a:p>
            <a:pPr algn="l" rtl="0"/>
            <a:r>
              <a:rPr lang="en-US" sz="1200" b="0" i="0" u="none" strike="noStrike" kern="1200" baseline="0" dirty="0" smtClean="0">
                <a:solidFill>
                  <a:schemeClr val="tx1"/>
                </a:solidFill>
                <a:latin typeface="+mn-lt"/>
                <a:ea typeface="+mn-ea"/>
                <a:cs typeface="+mn-cs"/>
              </a:rPr>
              <a:t>conduct will supplement or replace the contractual arrangements if the contracts are incomplete or are not supported by the conduct</a:t>
            </a:r>
          </a:p>
          <a:p>
            <a:pPr algn="l" rtl="0"/>
            <a:endParaRPr lang="en-US" sz="1200" b="0" i="0" u="none" strike="noStrike" kern="1200" baseline="0" dirty="0" smtClean="0">
              <a:solidFill>
                <a:schemeClr val="tx1"/>
              </a:solidFill>
              <a:latin typeface="+mn-lt"/>
              <a:ea typeface="+mn-ea"/>
              <a:cs typeface="+mn-cs"/>
            </a:endParaRPr>
          </a:p>
          <a:p>
            <a:pPr algn="l" rtl="0"/>
            <a:r>
              <a:rPr lang="en-US" sz="1200" b="0" i="0" u="none" strike="noStrike" kern="1200" baseline="0" dirty="0" smtClean="0">
                <a:solidFill>
                  <a:schemeClr val="tx1"/>
                </a:solidFill>
                <a:latin typeface="+mn-lt"/>
                <a:ea typeface="+mn-ea"/>
                <a:cs typeface="+mn-cs"/>
              </a:rPr>
              <a:t>controls decisions concerning the exploitation of the intangible and has the practical capacity to restrict others from using the intangible</a:t>
            </a:r>
            <a:endParaRPr lang="he-IL" sz="1200" b="0" i="0" u="none" strike="noStrike" kern="1200" baseline="0" dirty="0" smtClean="0">
              <a:solidFill>
                <a:schemeClr val="tx1"/>
              </a:solidFill>
              <a:latin typeface="+mn-lt"/>
              <a:ea typeface="+mn-ea"/>
              <a:cs typeface="+mn-cs"/>
            </a:endParaRPr>
          </a:p>
          <a:p>
            <a:pPr algn="l" rtl="0"/>
            <a:r>
              <a:rPr lang="en-US" sz="1200" b="0" i="0" u="none" strike="noStrike" kern="1200" baseline="0" dirty="0" smtClean="0">
                <a:solidFill>
                  <a:schemeClr val="tx1"/>
                </a:solidFill>
                <a:latin typeface="+mn-lt"/>
                <a:ea typeface="+mn-ea"/>
                <a:cs typeface="+mn-cs"/>
              </a:rPr>
              <a:t>Legal ownership of intangibles, by itself, does not confer any right ultimately to retain returns derived by the MNE group from exploiting the intangible</a:t>
            </a:r>
          </a:p>
          <a:p>
            <a:pPr algn="l" rtl="0"/>
            <a:r>
              <a:rPr lang="en-US" sz="1200" b="0" i="0" u="none" strike="noStrike" kern="1200" baseline="0" dirty="0" smtClean="0">
                <a:solidFill>
                  <a:schemeClr val="tx1"/>
                </a:solidFill>
                <a:latin typeface="+mn-lt"/>
                <a:ea typeface="+mn-ea"/>
                <a:cs typeface="+mn-cs"/>
              </a:rPr>
              <a:t>The identity of the member or members of the group performing functions related to the development, enhancement, maintenance, protection, and exploitation of intangibles, therefore, is one of the key considerations in determining arm’s length conditions for controlled transactions.</a:t>
            </a:r>
          </a:p>
          <a:p>
            <a:pPr algn="l" rtl="0"/>
            <a:endParaRPr lang="en-US" sz="1200" b="0" i="0" u="none" strike="noStrike" kern="1200" baseline="0" dirty="0" smtClean="0">
              <a:solidFill>
                <a:schemeClr val="tx1"/>
              </a:solidFill>
              <a:latin typeface="+mn-lt"/>
              <a:ea typeface="+mn-ea"/>
              <a:cs typeface="+mn-cs"/>
            </a:endParaRPr>
          </a:p>
          <a:p>
            <a:pPr algn="l" rtl="0"/>
            <a:r>
              <a:rPr lang="en-US" sz="1200" b="0" i="0" u="none" strike="noStrike" kern="1200" baseline="0" dirty="0" smtClean="0">
                <a:solidFill>
                  <a:schemeClr val="tx1"/>
                </a:solidFill>
                <a:latin typeface="+mn-lt"/>
                <a:ea typeface="+mn-ea"/>
                <a:cs typeface="+mn-cs"/>
              </a:rPr>
              <a:t>An associated enterprise providing funding and assuming the related financial risks, but not performing any functions relating to the intangible, could generally only expect a risk-adjusted return on its funding;</a:t>
            </a:r>
          </a:p>
          <a:p>
            <a:pPr algn="l" rtl="0"/>
            <a:r>
              <a:rPr lang="en-US" sz="1200" b="0" i="0" u="none" strike="noStrike" kern="1200" baseline="0" dirty="0" smtClean="0">
                <a:solidFill>
                  <a:schemeClr val="tx1"/>
                </a:solidFill>
                <a:latin typeface="+mn-lt"/>
                <a:ea typeface="+mn-ea"/>
                <a:cs typeface="+mn-cs"/>
              </a:rPr>
              <a:t>• If the associated enterprise providing funding does not exercise control over the financial risks associated with the funding, then it is entitled to no more than a risk-free return;</a:t>
            </a:r>
            <a:endParaRPr lang="he-IL" dirty="0"/>
          </a:p>
        </p:txBody>
      </p:sp>
      <p:sp>
        <p:nvSpPr>
          <p:cNvPr id="4" name="Slide Number Placeholder 3"/>
          <p:cNvSpPr>
            <a:spLocks noGrp="1"/>
          </p:cNvSpPr>
          <p:nvPr>
            <p:ph type="sldNum" sz="quarter" idx="10"/>
          </p:nvPr>
        </p:nvSpPr>
        <p:spPr/>
        <p:txBody>
          <a:bodyPr/>
          <a:lstStyle/>
          <a:p>
            <a:fld id="{8995E235-E00B-40DC-B3D8-07D991A9018C}" type="slidenum">
              <a:rPr lang="he-IL" smtClean="0"/>
              <a:t>15</a:t>
            </a:fld>
            <a:endParaRPr lang="he-IL"/>
          </a:p>
        </p:txBody>
      </p:sp>
    </p:spTree>
    <p:extLst>
      <p:ext uri="{BB962C8B-B14F-4D97-AF65-F5344CB8AC3E}">
        <p14:creationId xmlns:p14="http://schemas.microsoft.com/office/powerpoint/2010/main" val="3499777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1235075"/>
            <a:ext cx="4811713" cy="3332163"/>
          </a:xfrm>
        </p:spPr>
      </p:sp>
      <p:sp>
        <p:nvSpPr>
          <p:cNvPr id="3" name="Notes Placeholder 2"/>
          <p:cNvSpPr>
            <a:spLocks noGrp="1"/>
          </p:cNvSpPr>
          <p:nvPr>
            <p:ph type="body" idx="1"/>
          </p:nvPr>
        </p:nvSpPr>
        <p:spPr/>
        <p:txBody>
          <a:bodyPr/>
          <a:lstStyle/>
          <a:p>
            <a:pPr marL="180975" indent="-180975" algn="l" rtl="0">
              <a:spcAft>
                <a:spcPts val="900"/>
              </a:spcAft>
              <a:buFont typeface="Arial" panose="020B0604020202020204" pitchFamily="34" charset="0"/>
              <a:buChar char="•"/>
            </a:pPr>
            <a:r>
              <a:rPr lang="en-US" sz="1200" dirty="0" smtClean="0">
                <a:latin typeface="Georgia" pitchFamily="18" charset="0"/>
              </a:rPr>
              <a:t>IP Co is legal owner of IP </a:t>
            </a:r>
          </a:p>
          <a:p>
            <a:pPr marL="180975" indent="-180975" algn="l" rtl="0">
              <a:spcAft>
                <a:spcPts val="900"/>
              </a:spcAft>
              <a:buFont typeface="Arial" panose="020B0604020202020204" pitchFamily="34" charset="0"/>
              <a:buChar char="•"/>
            </a:pPr>
            <a:r>
              <a:rPr lang="en-US" sz="1200" dirty="0" smtClean="0">
                <a:latin typeface="Georgia" pitchFamily="18" charset="0"/>
              </a:rPr>
              <a:t>Management of the group have moved to the US to further</a:t>
            </a:r>
            <a:r>
              <a:rPr lang="en-US" sz="1200" baseline="0" dirty="0" smtClean="0">
                <a:latin typeface="Georgia" pitchFamily="18" charset="0"/>
              </a:rPr>
              <a:t> build and distribute the product</a:t>
            </a:r>
            <a:endParaRPr lang="en-US" sz="1200" dirty="0" smtClean="0">
              <a:latin typeface="Georgia" pitchFamily="18" charset="0"/>
            </a:endParaRPr>
          </a:p>
          <a:p>
            <a:pPr marL="180975" indent="-180975" algn="l" rtl="0">
              <a:spcAft>
                <a:spcPts val="900"/>
              </a:spcAft>
              <a:buFont typeface="Arial" panose="020B0604020202020204" pitchFamily="34" charset="0"/>
              <a:buChar char="•"/>
            </a:pPr>
            <a:r>
              <a:rPr lang="en-US" sz="1200" dirty="0" smtClean="0">
                <a:latin typeface="Georgia" pitchFamily="18" charset="0"/>
              </a:rPr>
              <a:t>Management make all decisions in respect to the IP</a:t>
            </a:r>
          </a:p>
          <a:p>
            <a:pPr marL="180975" marR="0" indent="-180975"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lang="en-US" sz="1200" dirty="0" smtClean="0">
                <a:latin typeface="Georgia" pitchFamily="18" charset="0"/>
              </a:rPr>
              <a:t>IP Co left</a:t>
            </a:r>
            <a:r>
              <a:rPr lang="en-US" sz="1200" baseline="0" dirty="0" smtClean="0">
                <a:latin typeface="Georgia" pitchFamily="18" charset="0"/>
              </a:rPr>
              <a:t> </a:t>
            </a:r>
            <a:r>
              <a:rPr lang="en-US" sz="1200" dirty="0" smtClean="0">
                <a:latin typeface="Georgia" pitchFamily="18" charset="0"/>
              </a:rPr>
              <a:t>with a small team to oversee the IP</a:t>
            </a:r>
          </a:p>
          <a:p>
            <a:pPr marL="0" indent="0" algn="l" rtl="0">
              <a:spcAft>
                <a:spcPts val="900"/>
              </a:spcAft>
              <a:buFont typeface="Arial" panose="020B0604020202020204" pitchFamily="34" charset="0"/>
              <a:buNone/>
            </a:pPr>
            <a:endParaRPr lang="en-US" sz="1200" dirty="0" smtClean="0">
              <a:latin typeface="Georgia" pitchFamily="18" charset="0"/>
            </a:endParaRPr>
          </a:p>
          <a:p>
            <a:pPr marL="0" indent="0" algn="l" rtl="0">
              <a:spcAft>
                <a:spcPts val="900"/>
              </a:spcAft>
              <a:buFont typeface="Arial" panose="020B0604020202020204" pitchFamily="34" charset="0"/>
              <a:buNone/>
            </a:pPr>
            <a:r>
              <a:rPr lang="en-US" sz="1200" dirty="0" smtClean="0">
                <a:latin typeface="Georgia" pitchFamily="18" charset="0"/>
              </a:rPr>
              <a:t>Assess intangible and the</a:t>
            </a:r>
            <a:r>
              <a:rPr lang="en-US" sz="1200" baseline="0" dirty="0" smtClean="0">
                <a:latin typeface="Georgia" pitchFamily="18" charset="0"/>
              </a:rPr>
              <a:t> risks of the business. </a:t>
            </a:r>
          </a:p>
          <a:p>
            <a:pPr marL="0" indent="0" algn="l" rtl="0">
              <a:spcAft>
                <a:spcPts val="900"/>
              </a:spcAft>
              <a:buFont typeface="Arial" panose="020B0604020202020204" pitchFamily="34" charset="0"/>
              <a:buNone/>
            </a:pPr>
            <a:r>
              <a:rPr lang="en-US" sz="1200" baseline="0" dirty="0" smtClean="0">
                <a:latin typeface="Georgia" pitchFamily="18" charset="0"/>
              </a:rPr>
              <a:t>Important persons in relation to the IP</a:t>
            </a:r>
          </a:p>
          <a:p>
            <a:pPr marL="0" indent="0" algn="l" rtl="0">
              <a:spcAft>
                <a:spcPts val="900"/>
              </a:spcAft>
              <a:buFont typeface="Arial" panose="020B0604020202020204" pitchFamily="34" charset="0"/>
              <a:buNone/>
            </a:pPr>
            <a:r>
              <a:rPr lang="en-US" sz="1200" baseline="0" dirty="0" smtClean="0">
                <a:latin typeface="Georgia" pitchFamily="18" charset="0"/>
              </a:rPr>
              <a:t>Economic substance follows people</a:t>
            </a:r>
          </a:p>
          <a:p>
            <a:pPr marL="0" indent="0" algn="l" rtl="0">
              <a:spcAft>
                <a:spcPts val="900"/>
              </a:spcAft>
              <a:buFont typeface="Arial" panose="020B0604020202020204" pitchFamily="34" charset="0"/>
              <a:buNone/>
            </a:pPr>
            <a:endParaRPr lang="en-US" sz="1200" baseline="0" dirty="0" smtClean="0">
              <a:latin typeface="Georgia" pitchFamily="18" charset="0"/>
            </a:endParaRPr>
          </a:p>
          <a:p>
            <a:pPr algn="l" rtl="0"/>
            <a:r>
              <a:rPr lang="en-US" sz="1200" b="0" i="0" u="none" strike="noStrike" kern="1200" baseline="0" dirty="0" smtClean="0">
                <a:solidFill>
                  <a:schemeClr val="tx1"/>
                </a:solidFill>
                <a:latin typeface="+mn-lt"/>
                <a:ea typeface="+mn-ea"/>
                <a:cs typeface="+mn-cs"/>
              </a:rPr>
              <a:t>Associated enterprises performing important value-creating functions related to the development, maintenance, enhancement, protection and exploitation of the intangibles can expect appropriate remuneration;</a:t>
            </a:r>
            <a:endParaRPr lang="en-US" sz="1200" baseline="0" dirty="0" smtClean="0">
              <a:latin typeface="Georgia" pitchFamily="18" charset="0"/>
            </a:endParaRPr>
          </a:p>
          <a:p>
            <a:pPr marL="0" indent="0" algn="l" rtl="0">
              <a:spcAft>
                <a:spcPts val="900"/>
              </a:spcAft>
              <a:buFont typeface="Arial" panose="020B0604020202020204" pitchFamily="34" charset="0"/>
              <a:buNone/>
            </a:pPr>
            <a:endParaRPr lang="en-US" sz="1200" dirty="0" smtClean="0">
              <a:latin typeface="Georgia" pitchFamily="18" charset="0"/>
            </a:endParaRPr>
          </a:p>
          <a:p>
            <a:pPr marL="0" indent="0" algn="l" rtl="0">
              <a:spcAft>
                <a:spcPts val="900"/>
              </a:spcAft>
              <a:buFont typeface="Arial" panose="020B0604020202020204" pitchFamily="34" charset="0"/>
              <a:buNone/>
            </a:pPr>
            <a:endParaRPr lang="en-US" sz="1200" dirty="0" smtClean="0">
              <a:latin typeface="Georgia" pitchFamily="18" charset="0"/>
            </a:endParaRPr>
          </a:p>
          <a:p>
            <a:pPr algn="l" rtl="0"/>
            <a:endParaRPr lang="he-IL" dirty="0"/>
          </a:p>
        </p:txBody>
      </p:sp>
      <p:sp>
        <p:nvSpPr>
          <p:cNvPr id="4" name="Slide Number Placeholder 3"/>
          <p:cNvSpPr>
            <a:spLocks noGrp="1"/>
          </p:cNvSpPr>
          <p:nvPr>
            <p:ph type="sldNum" sz="quarter" idx="10"/>
          </p:nvPr>
        </p:nvSpPr>
        <p:spPr/>
        <p:txBody>
          <a:bodyPr/>
          <a:lstStyle/>
          <a:p>
            <a:fld id="{8995E235-E00B-40DC-B3D8-07D991A9018C}" type="slidenum">
              <a:rPr lang="he-IL" smtClean="0"/>
              <a:t>16</a:t>
            </a:fld>
            <a:endParaRPr lang="he-IL"/>
          </a:p>
        </p:txBody>
      </p:sp>
    </p:spTree>
    <p:extLst>
      <p:ext uri="{BB962C8B-B14F-4D97-AF65-F5344CB8AC3E}">
        <p14:creationId xmlns:p14="http://schemas.microsoft.com/office/powerpoint/2010/main" val="2178704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1235075"/>
            <a:ext cx="4811713" cy="3332163"/>
          </a:xfrm>
        </p:spPr>
      </p:sp>
      <p:sp>
        <p:nvSpPr>
          <p:cNvPr id="3" name="Notes Placeholder 2"/>
          <p:cNvSpPr>
            <a:spLocks noGrp="1"/>
          </p:cNvSpPr>
          <p:nvPr>
            <p:ph type="body" idx="1"/>
          </p:nvPr>
        </p:nvSpPr>
        <p:spPr/>
        <p:txBody>
          <a:bodyPr/>
          <a:lstStyle/>
          <a:p>
            <a:pPr marL="180975" indent="-180975" algn="l" rtl="0">
              <a:spcAft>
                <a:spcPts val="900"/>
              </a:spcAft>
              <a:buFont typeface="Arial" panose="020B0604020202020204" pitchFamily="34" charset="0"/>
              <a:buChar char="•"/>
            </a:pPr>
            <a:r>
              <a:rPr lang="en-US" sz="1200" dirty="0" smtClean="0">
                <a:latin typeface="Georgia" pitchFamily="18" charset="0"/>
              </a:rPr>
              <a:t>Company A sells products and services through a website</a:t>
            </a:r>
          </a:p>
          <a:p>
            <a:pPr marL="180975" indent="-180975" algn="l" rtl="0">
              <a:spcAft>
                <a:spcPts val="900"/>
              </a:spcAft>
              <a:buFont typeface="Arial" panose="020B0604020202020204" pitchFamily="34" charset="0"/>
              <a:buChar char="•"/>
            </a:pPr>
            <a:r>
              <a:rPr lang="en-US" sz="1200" dirty="0" smtClean="0">
                <a:latin typeface="Georgia" pitchFamily="18" charset="0"/>
              </a:rPr>
              <a:t>Company B looks to source opportunities</a:t>
            </a:r>
          </a:p>
          <a:p>
            <a:pPr marL="180975" indent="-180975" algn="l" rtl="0">
              <a:spcAft>
                <a:spcPts val="900"/>
              </a:spcAft>
              <a:buFont typeface="Arial" panose="020B0604020202020204" pitchFamily="34" charset="0"/>
              <a:buChar char="•"/>
            </a:pPr>
            <a:r>
              <a:rPr lang="en-US" sz="1200" dirty="0" smtClean="0">
                <a:latin typeface="Georgia" pitchFamily="18" charset="0"/>
              </a:rPr>
              <a:t>Once Company B has negotiated terms in principle customer then signs up on Company A website</a:t>
            </a:r>
            <a:endParaRPr lang="he-IL" sz="1200" dirty="0" smtClean="0">
              <a:latin typeface="Georgia" pitchFamily="18" charset="0"/>
            </a:endParaRPr>
          </a:p>
          <a:p>
            <a:pPr algn="l" rtl="0"/>
            <a:endParaRPr lang="en-US" dirty="0" smtClean="0"/>
          </a:p>
          <a:p>
            <a:pPr algn="l" rtl="0"/>
            <a:r>
              <a:rPr lang="en-US" dirty="0" smtClean="0"/>
              <a:t>Example could also</a:t>
            </a:r>
            <a:r>
              <a:rPr lang="en-US" baseline="0" dirty="0" smtClean="0"/>
              <a:t> be where no sales co in Israel and US Co persons are frequently located in Israel.</a:t>
            </a:r>
            <a:endParaRPr lang="en-US" dirty="0" smtClean="0"/>
          </a:p>
          <a:p>
            <a:pPr algn="l" rtl="0"/>
            <a:endParaRPr lang="en-US" dirty="0" smtClean="0"/>
          </a:p>
          <a:p>
            <a:pPr algn="l" rtl="0"/>
            <a:r>
              <a:rPr lang="en-US" dirty="0" smtClean="0"/>
              <a:t>Avoiding taxable presences is a key focal area of</a:t>
            </a:r>
            <a:r>
              <a:rPr lang="en-US" baseline="0" dirty="0" smtClean="0"/>
              <a:t> BEPS and  common risk to manage from </a:t>
            </a:r>
            <a:r>
              <a:rPr lang="en-US" baseline="0" dirty="0" err="1" smtClean="0"/>
              <a:t>globalisation</a:t>
            </a:r>
            <a:r>
              <a:rPr lang="en-US" baseline="0" dirty="0" smtClean="0"/>
              <a:t>.  </a:t>
            </a:r>
            <a:r>
              <a:rPr lang="en-US" dirty="0" smtClean="0"/>
              <a:t>OECD</a:t>
            </a:r>
            <a:r>
              <a:rPr lang="en-US" baseline="0" dirty="0" smtClean="0"/>
              <a:t> have tightened up wording on PE to restrict these scenarios.</a:t>
            </a:r>
          </a:p>
          <a:p>
            <a:pPr algn="l" rtl="0"/>
            <a:r>
              <a:rPr lang="en-US" baseline="0" dirty="0" smtClean="0"/>
              <a:t>TA’s asking for Taxable profits of PE of US Co vs Sales Co</a:t>
            </a:r>
          </a:p>
          <a:p>
            <a:pPr algn="l" rtl="0"/>
            <a:endParaRPr lang="en-US" baseline="0" dirty="0" smtClean="0"/>
          </a:p>
          <a:p>
            <a:pPr algn="l" rtl="0"/>
            <a:endParaRPr lang="en-US" dirty="0"/>
          </a:p>
        </p:txBody>
      </p:sp>
      <p:sp>
        <p:nvSpPr>
          <p:cNvPr id="4" name="Slide Number Placeholder 3"/>
          <p:cNvSpPr>
            <a:spLocks noGrp="1"/>
          </p:cNvSpPr>
          <p:nvPr>
            <p:ph type="sldNum" sz="quarter" idx="10"/>
          </p:nvPr>
        </p:nvSpPr>
        <p:spPr/>
        <p:txBody>
          <a:bodyPr/>
          <a:lstStyle/>
          <a:p>
            <a:fld id="{8995E235-E00B-40DC-B3D8-07D991A9018C}" type="slidenum">
              <a:rPr lang="he-IL" smtClean="0"/>
              <a:t>17</a:t>
            </a:fld>
            <a:endParaRPr lang="he-IL"/>
          </a:p>
        </p:txBody>
      </p:sp>
    </p:spTree>
    <p:extLst>
      <p:ext uri="{BB962C8B-B14F-4D97-AF65-F5344CB8AC3E}">
        <p14:creationId xmlns:p14="http://schemas.microsoft.com/office/powerpoint/2010/main" val="4163834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931999" y="9392329"/>
            <a:ext cx="3008051" cy="494424"/>
          </a:xfrm>
          <a:prstGeom prst="rect">
            <a:avLst/>
          </a:prstGeom>
        </p:spPr>
        <p:txBody>
          <a:bodyPr/>
          <a:lstStyle/>
          <a:p>
            <a:fld id="{F07B8F03-BC93-4120-96CA-A36DF640BE24}" type="slidenum">
              <a:rPr lang="en-GB" smtClean="0"/>
              <a:pPr/>
              <a:t>18</a:t>
            </a:fld>
            <a:endParaRPr lang="en-GB" dirty="0"/>
          </a:p>
        </p:txBody>
      </p:sp>
    </p:spTree>
    <p:extLst>
      <p:ext uri="{BB962C8B-B14F-4D97-AF65-F5344CB8AC3E}">
        <p14:creationId xmlns:p14="http://schemas.microsoft.com/office/powerpoint/2010/main" val="108958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931999" y="9392329"/>
            <a:ext cx="3008051" cy="494424"/>
          </a:xfrm>
          <a:prstGeom prst="rect">
            <a:avLst/>
          </a:prstGeom>
        </p:spPr>
        <p:txBody>
          <a:bodyPr/>
          <a:lstStyle/>
          <a:p>
            <a:fld id="{F07B8F03-BC93-4120-96CA-A36DF640BE24}" type="slidenum">
              <a:rPr lang="en-GB" smtClean="0"/>
              <a:pPr/>
              <a:t>3</a:t>
            </a:fld>
            <a:endParaRPr lang="en-GB" dirty="0"/>
          </a:p>
        </p:txBody>
      </p:sp>
    </p:spTree>
    <p:extLst>
      <p:ext uri="{BB962C8B-B14F-4D97-AF65-F5344CB8AC3E}">
        <p14:creationId xmlns:p14="http://schemas.microsoft.com/office/powerpoint/2010/main" val="221535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5E235-E00B-40DC-B3D8-07D991A9018C}" type="slidenum">
              <a:rPr lang="he-IL" smtClean="0"/>
              <a:t>4</a:t>
            </a:fld>
            <a:endParaRPr lang="he-IL"/>
          </a:p>
        </p:txBody>
      </p:sp>
    </p:spTree>
    <p:extLst>
      <p:ext uri="{BB962C8B-B14F-4D97-AF65-F5344CB8AC3E}">
        <p14:creationId xmlns:p14="http://schemas.microsoft.com/office/powerpoint/2010/main" val="47709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0" dirty="0" smtClean="0"/>
              <a:t>Before we run through the process issues and how companies are actually going to meet the country by country requirements, let’s start with the policy background.  Why is the OECD doing this; what are</a:t>
            </a:r>
            <a:r>
              <a:rPr lang="en-US" b="0" baseline="0" dirty="0" smtClean="0"/>
              <a:t> they</a:t>
            </a:r>
            <a:r>
              <a:rPr lang="en-US" b="0" dirty="0" smtClean="0"/>
              <a:t> trying to achieve? The transfer pricing documentation is just one part of the BEPS initiative so we must remember that it’s part of a broader framework to curb base erosion through profit shifting, for which the OECD is making a lot of substantive tax rule changes. A big part of BEPS, though, is  increasing transparency – this is clear in several of the action items - tax administrations are seeking better risk assessment tools, and they hope that taxpayers will be more conservative in their tax planning if they know that a lot more information is going to be disclosed both about the types of tax planning that they're engaged in. Obviously, the goal here for the OECD is to provide guidance for tax authorities to improve transfer pricing risk assessment through</a:t>
            </a:r>
            <a:r>
              <a:rPr lang="en-US" b="0" baseline="0" dirty="0" smtClean="0"/>
              <a:t> increased transparency</a:t>
            </a:r>
            <a:r>
              <a:rPr lang="en-US" b="0" dirty="0" smtClean="0"/>
              <a:t>, better utilize</a:t>
            </a:r>
            <a:r>
              <a:rPr lang="en-US" b="0" baseline="0" dirty="0" smtClean="0"/>
              <a:t> </a:t>
            </a:r>
            <a:r>
              <a:rPr lang="en-US" b="0" dirty="0" smtClean="0"/>
              <a:t>limited audit resources, and focus on the highest risk cases.  </a:t>
            </a:r>
          </a:p>
          <a:p>
            <a:pPr algn="l" rtl="0"/>
            <a:endParaRPr lang="en-US" b="0" dirty="0" smtClean="0"/>
          </a:p>
          <a:p>
            <a:pPr algn="l" rtl="0"/>
            <a:r>
              <a:rPr lang="en-US" b="0" dirty="0" smtClean="0"/>
              <a:t>How are they looking to do that?  They've got the three-pronged documentation approach.  We've got the local file.  That builds upon the traditional transfer pricing documentation, basically the same as what we've had historically although with a few changes, the idea being "give us functional analysis, tell us everything you're doing in a particular jurisdiction, prove that the pricing is at an arm’s length.  </a:t>
            </a:r>
          </a:p>
          <a:p>
            <a:pPr algn="l" rtl="0"/>
            <a:endParaRPr lang="en-US" b="0" dirty="0" smtClean="0"/>
          </a:p>
          <a:p>
            <a:pPr algn="l" rtl="0"/>
            <a:r>
              <a:rPr lang="en-US" b="0" dirty="0" smtClean="0"/>
              <a:t>Now on top of that, they've added the master file, which is the high-level overview of the multinational all around the world, sort of a functional analysis for every part of the organization, asking for things like an organizational chart, details of the global value chain, the important drivers of business profit,  IP policies, where you do you do your R&amp;D, things like that.  These are things that you might have thought were irrelevant to a traditional transfer pricing analysis, but the OECD is saying, "Give us that so we can put things in context."  Obviously, that's more of a qualitative descriptive report.  </a:t>
            </a:r>
          </a:p>
          <a:p>
            <a:pPr algn="l" rtl="0"/>
            <a:endParaRPr lang="en-US" b="0" dirty="0" smtClean="0"/>
          </a:p>
          <a:p>
            <a:pPr algn="l" rtl="0"/>
            <a:r>
              <a:rPr lang="en-US" b="0" dirty="0" smtClean="0"/>
              <a:t>And then finally the new country-by-country template, which we'll talk about more, that's primarily quantitative, asking for financial information for eight items for all the countries around the world where you do business, things like number of employees, tangible property, and sales.  Obviously, the focus is on substance, shining a spotlight on and making it</a:t>
            </a:r>
            <a:r>
              <a:rPr lang="en-US" b="0" baseline="0" dirty="0" smtClean="0"/>
              <a:t> v</a:t>
            </a:r>
            <a:r>
              <a:rPr lang="en-US" b="0" dirty="0" smtClean="0"/>
              <a:t>ery clear if you've got a situation with a lot of profit being allocated to a low tax jurisdiction with few employees.  </a:t>
            </a:r>
          </a:p>
          <a:p>
            <a:pPr algn="l" rtl="0"/>
            <a:endParaRPr lang="en-US" b="0" dirty="0" smtClean="0"/>
          </a:p>
          <a:p>
            <a:pPr algn="l" rtl="0"/>
            <a:endParaRPr lang="en-US" dirty="0"/>
          </a:p>
        </p:txBody>
      </p:sp>
      <p:sp>
        <p:nvSpPr>
          <p:cNvPr id="4" name="Slide Number Placeholder 3"/>
          <p:cNvSpPr>
            <a:spLocks noGrp="1"/>
          </p:cNvSpPr>
          <p:nvPr>
            <p:ph type="sldNum" sz="quarter" idx="10"/>
          </p:nvPr>
        </p:nvSpPr>
        <p:spPr/>
        <p:txBody>
          <a:bodyPr/>
          <a:lstStyle/>
          <a:p>
            <a:fld id="{8995E235-E00B-40DC-B3D8-07D991A9018C}" type="slidenum">
              <a:rPr lang="he-IL" smtClean="0"/>
              <a:t>7</a:t>
            </a:fld>
            <a:endParaRPr lang="he-IL"/>
          </a:p>
        </p:txBody>
      </p:sp>
    </p:spTree>
    <p:extLst>
      <p:ext uri="{BB962C8B-B14F-4D97-AF65-F5344CB8AC3E}">
        <p14:creationId xmlns:p14="http://schemas.microsoft.com/office/powerpoint/2010/main" val="149785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l" rtl="0"/>
            <a:r>
              <a:rPr lang="en-US" b="0" dirty="0" smtClean="0"/>
              <a:t>So when is this all going to happen? Remember, substantively the template format was finalized in September of last year.  The only question remaining was when would it actually be implemented and in what form?  The OECD received lots of comments from businesses saying, "Look, this has to be uniform.  We can't have a bunch of different template requirements in different countries, and all this information has to remain confidential."  The OECD did the best they could with those requests, and in the implementation package released in February of 2015, all the BEPS countries pledged to implement in a uniform manner, so you'll only have to file this once with your ultimate parent entity, provided your parent country implements </a:t>
            </a:r>
            <a:r>
              <a:rPr lang="en-US" b="0" dirty="0" err="1" smtClean="0"/>
              <a:t>CbCR</a:t>
            </a:r>
            <a:r>
              <a:rPr lang="en-US" b="0" dirty="0" smtClean="0"/>
              <a:t>.  And the countries pledged not to misuse that data to make formulary apportionment type of allocations.  </a:t>
            </a:r>
          </a:p>
          <a:p>
            <a:endParaRPr lang="en-US" b="0" dirty="0" smtClean="0"/>
          </a:p>
          <a:p>
            <a:pPr algn="l"/>
            <a:r>
              <a:rPr lang="en-US" b="0" dirty="0" smtClean="0"/>
              <a:t>As for timing, they pledged to implement not before January 1, 2016, but the converse of that is this will be implemented for fiscal year starting on or after January 1, 2016.  You'll have 12 months after the close of the relevant fiscal year to file the report, meaning that the first reports will be due by the end of 2017, and they've also given a monetary threshold such that smaller companies are not caught by this.  They've said this is for companies with annual revenue greater than 750 million euro per year, that's approximately 1 billion dollars or a little bit under that, depending upon the currency rates and how they fluctuate and what date you use.  </a:t>
            </a:r>
          </a:p>
          <a:p>
            <a:pPr algn="l"/>
            <a:endParaRPr lang="en-US" b="0" dirty="0" smtClean="0"/>
          </a:p>
          <a:p>
            <a:pPr algn="l"/>
            <a:r>
              <a:rPr lang="en-US" b="0" dirty="0" smtClean="0"/>
              <a:t>There are questions in the U.S. as to precisely how and when implementation will occur, as well as what the exact dollar threshold will be.  But I want to emphasize, just to point this out, with respect to the upcoming implementation date, this is coming soon, so this really a very high priority issue.  </a:t>
            </a:r>
          </a:p>
          <a:p>
            <a:pPr algn="l"/>
            <a:endParaRPr lang="en-US" b="0" dirty="0" smtClean="0"/>
          </a:p>
          <a:p>
            <a:pPr algn="l"/>
            <a:r>
              <a:rPr lang="en-US" b="0" dirty="0" smtClean="0"/>
              <a:t>So why are companies so particularly concerned about his? There are several possible implications from the country</a:t>
            </a:r>
            <a:r>
              <a:rPr lang="en-US" b="0" baseline="0" dirty="0" smtClean="0"/>
              <a:t> </a:t>
            </a:r>
            <a:r>
              <a:rPr lang="en-US" b="0" dirty="0" smtClean="0"/>
              <a:t>by</a:t>
            </a:r>
            <a:r>
              <a:rPr lang="en-US" b="0" baseline="0" dirty="0" smtClean="0"/>
              <a:t> </a:t>
            </a:r>
            <a:r>
              <a:rPr lang="en-US" b="0" dirty="0" smtClean="0"/>
              <a:t>country report – number 1, I think, it is likely to create a lot more transfer pricing disputes.  And also with the potential for public disclosure of this information, there are issues with respect to confidentiality of the data being filed and reported.  But the first issue, before you even get to those, is really, well, am I ready to file this?  What's the actual compliance burden and the implementation requirements for companies to be able to actually gather this data and report it?  This really will be a significant administrative burden, and while this is a lot of work for the tax department, the responsibility for this runs across the organization involving controllership, regulatory, and corporate responsibility.  The tax department will be responsible for filing it but it's not just the tax department's responsibility and it’s important</a:t>
            </a:r>
            <a:r>
              <a:rPr lang="en-US" b="0" baseline="0" dirty="0" smtClean="0"/>
              <a:t> to start socializing this message now so that the key stakeholders in your company recognize the resources from non-tax departments that will be needed to meet this compliance requirement.</a:t>
            </a:r>
            <a:endParaRPr lang="en-US" b="0" dirty="0" smtClean="0"/>
          </a:p>
          <a:p>
            <a:pPr algn="l"/>
            <a:endParaRPr lang="en-US" b="0" dirty="0" smtClean="0"/>
          </a:p>
          <a:p>
            <a:pPr algn="l"/>
            <a:r>
              <a:rPr lang="en-US" b="0" dirty="0" smtClean="0"/>
              <a:t>Your ability to comply with this is obviously going to be very dependent upon their current state.  What do your existing end-to-end transfer pricing systems look like?  What's your business culture?  How are your</a:t>
            </a:r>
            <a:r>
              <a:rPr lang="en-US" b="0" baseline="0" dirty="0" smtClean="0"/>
              <a:t> </a:t>
            </a:r>
            <a:r>
              <a:rPr lang="en-US" b="0" dirty="0" smtClean="0"/>
              <a:t>core ERP and business intelligence capabilities currently?  Are you an acquisitive company that's done a lot of transactions and picked up different ERP systems?  That's going to affect an organization’s ability to be able to comply with this new reporting requirement.  Even for companies that don’t feel as though they have risky structures</a:t>
            </a:r>
            <a:r>
              <a:rPr lang="en-US" b="0" baseline="0" dirty="0" smtClean="0"/>
              <a:t> or don’t have large profits in low tax jurisdictions need to recognize that just managing and complying with the reporting requirement is a significant issue that needs to be addressed soon.</a:t>
            </a:r>
            <a:endParaRPr lang="en-US" b="0" dirty="0" smtClean="0"/>
          </a:p>
          <a:p>
            <a:pPr algn="l"/>
            <a:endParaRPr lang="en-US" b="0" dirty="0" smtClean="0"/>
          </a:p>
          <a:p>
            <a:pPr algn="l"/>
            <a:r>
              <a:rPr lang="en-US" b="0" dirty="0" smtClean="0"/>
              <a:t>In the meetings that we’ve had with other clients, we've seen varying levels of responses.  Some companies are in pretty good shape but they really are the exception.  A lot more companies I think will need to do a lot of work simply to be able to comply with this new documentation burden, so there really is no standard approach.  At this point, many organizations still don't really realize how difficult this will be.  It really is deceptively complicated.  </a:t>
            </a:r>
          </a:p>
          <a:p>
            <a:pPr algn="l"/>
            <a:endParaRPr lang="en-US" b="0"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dirty="0"/>
          </a:p>
        </p:txBody>
      </p:sp>
    </p:spTree>
    <p:extLst>
      <p:ext uri="{BB962C8B-B14F-4D97-AF65-F5344CB8AC3E}">
        <p14:creationId xmlns:p14="http://schemas.microsoft.com/office/powerpoint/2010/main" val="397688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931999" y="9392329"/>
            <a:ext cx="3008051" cy="494424"/>
          </a:xfrm>
          <a:prstGeom prst="rect">
            <a:avLst/>
          </a:prstGeom>
        </p:spPr>
        <p:txBody>
          <a:bodyPr/>
          <a:lstStyle/>
          <a:p>
            <a:fld id="{F07B8F03-BC93-4120-96CA-A36DF640BE24}" type="slidenum">
              <a:rPr lang="en-GB" smtClean="0"/>
              <a:pPr/>
              <a:t>9</a:t>
            </a:fld>
            <a:endParaRPr lang="en-GB" dirty="0"/>
          </a:p>
        </p:txBody>
      </p:sp>
    </p:spTree>
    <p:extLst>
      <p:ext uri="{BB962C8B-B14F-4D97-AF65-F5344CB8AC3E}">
        <p14:creationId xmlns:p14="http://schemas.microsoft.com/office/powerpoint/2010/main" val="779025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31999" y="9392329"/>
            <a:ext cx="3008051" cy="494424"/>
          </a:xfrm>
          <a:prstGeom prst="rect">
            <a:avLst/>
          </a:prstGeom>
        </p:spPr>
        <p:txBody>
          <a:bodyPr/>
          <a:lstStyle/>
          <a:p>
            <a:fld id="{F07B8F03-BC93-4120-96CA-A36DF640BE24}" type="slidenum">
              <a:rPr lang="en-GB" smtClean="0"/>
              <a:pPr/>
              <a:t>10</a:t>
            </a:fld>
            <a:endParaRPr lang="en-GB" dirty="0"/>
          </a:p>
        </p:txBody>
      </p:sp>
    </p:spTree>
    <p:extLst>
      <p:ext uri="{BB962C8B-B14F-4D97-AF65-F5344CB8AC3E}">
        <p14:creationId xmlns:p14="http://schemas.microsoft.com/office/powerpoint/2010/main" val="199512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995E235-E00B-40DC-B3D8-07D991A9018C}" type="slidenum">
              <a:rPr lang="he-IL" smtClean="0"/>
              <a:t>12</a:t>
            </a:fld>
            <a:endParaRPr lang="he-IL"/>
          </a:p>
        </p:txBody>
      </p:sp>
    </p:spTree>
    <p:extLst>
      <p:ext uri="{BB962C8B-B14F-4D97-AF65-F5344CB8AC3E}">
        <p14:creationId xmlns:p14="http://schemas.microsoft.com/office/powerpoint/2010/main" val="143681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931999" y="9392329"/>
            <a:ext cx="3008051" cy="494424"/>
          </a:xfrm>
          <a:prstGeom prst="rect">
            <a:avLst/>
          </a:prstGeom>
        </p:spPr>
        <p:txBody>
          <a:bodyPr/>
          <a:lstStyle/>
          <a:p>
            <a:fld id="{F07B8F03-BC93-4120-96CA-A36DF640BE24}" type="slidenum">
              <a:rPr lang="en-GB" smtClean="0"/>
              <a:pPr/>
              <a:t>13</a:t>
            </a:fld>
            <a:endParaRPr lang="en-GB" dirty="0"/>
          </a:p>
        </p:txBody>
      </p:sp>
    </p:spTree>
    <p:extLst>
      <p:ext uri="{BB962C8B-B14F-4D97-AF65-F5344CB8AC3E}">
        <p14:creationId xmlns:p14="http://schemas.microsoft.com/office/powerpoint/2010/main" val="422547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p:nvGrpSpPr>
        <p:grpSpPr bwMode="gray">
          <a:xfrm>
            <a:off x="1898651" y="2"/>
            <a:ext cx="800735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15"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2053432" y="1828801"/>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p:nvGrpSpPr>
        <p:grpSpPr>
          <a:xfrm>
            <a:off x="1049308" y="6170993"/>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a:p>
          </p:txBody>
        </p:sp>
      </p:grpSp>
    </p:spTree>
    <p:extLst>
      <p:ext uri="{BB962C8B-B14F-4D97-AF65-F5344CB8AC3E}">
        <p14:creationId xmlns:p14="http://schemas.microsoft.com/office/powerpoint/2010/main" val="3359465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2132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12" name="TextBox 11"/>
          <p:cNvSpPr txBox="1"/>
          <p:nvPr/>
        </p:nvSpPr>
        <p:spPr>
          <a:xfrm>
            <a:off x="577850" y="6477003"/>
            <a:ext cx="2806700" cy="152399"/>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sp>
        <p:nvSpPr>
          <p:cNvPr id="6"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a:p>
        </p:txBody>
      </p:sp>
      <p:sp>
        <p:nvSpPr>
          <p:cNvPr id="8"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53CBB441-54ED-477C-9FAB-35555F11287D}" type="datetimeFigureOut">
              <a:rPr lang="en-US" smtClean="0"/>
              <a:t>4/4/2016</a:t>
            </a:fld>
            <a:endParaRPr lang="en-US"/>
          </a:p>
        </p:txBody>
      </p:sp>
    </p:spTree>
    <p:extLst>
      <p:ext uri="{BB962C8B-B14F-4D97-AF65-F5344CB8AC3E}">
        <p14:creationId xmlns:p14="http://schemas.microsoft.com/office/powerpoint/2010/main" val="9063707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12" name="TextBox 11"/>
          <p:cNvSpPr txBox="1"/>
          <p:nvPr/>
        </p:nvSpPr>
        <p:spPr>
          <a:xfrm>
            <a:off x="577850" y="6477003"/>
            <a:ext cx="2806700" cy="152399"/>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sp>
        <p:nvSpPr>
          <p:cNvPr id="15" name="Content Placeholder 26"/>
          <p:cNvSpPr>
            <a:spLocks noGrp="1"/>
          </p:cNvSpPr>
          <p:nvPr>
            <p:ph sz="quarter" idx="15"/>
          </p:nvPr>
        </p:nvSpPr>
        <p:spPr>
          <a:xfrm>
            <a:off x="577850" y="1752600"/>
            <a:ext cx="87503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a:p>
        </p:txBody>
      </p:sp>
      <p:sp>
        <p:nvSpPr>
          <p:cNvPr id="16"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53CBB441-54ED-477C-9FAB-35555F11287D}" type="datetimeFigureOut">
              <a:rPr lang="en-US" smtClean="0"/>
              <a:t>4/4/2016</a:t>
            </a:fld>
            <a:endParaRPr lang="en-US"/>
          </a:p>
        </p:txBody>
      </p:sp>
    </p:spTree>
    <p:extLst>
      <p:ext uri="{BB962C8B-B14F-4D97-AF65-F5344CB8AC3E}">
        <p14:creationId xmlns:p14="http://schemas.microsoft.com/office/powerpoint/2010/main" val="877746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bg1"/>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a:xfrm>
            <a:off x="577850" y="1752600"/>
            <a:ext cx="87503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28"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a:p>
        </p:txBody>
      </p:sp>
      <p:sp>
        <p:nvSpPr>
          <p:cNvPr id="29" name="TextBox 28"/>
          <p:cNvSpPr txBox="1"/>
          <p:nvPr/>
        </p:nvSpPr>
        <p:spPr>
          <a:xfrm>
            <a:off x="577850" y="6477003"/>
            <a:ext cx="2806700" cy="152399"/>
          </a:xfrm>
          <a:prstGeom prst="rect">
            <a:avLst/>
          </a:prstGeom>
          <a:noFill/>
        </p:spPr>
        <p:txBody>
          <a:bodyPr vert="horz" wrap="square" lIns="0" tIns="0" rIns="0" bIns="0" rtlCol="0" anchor="t" anchorCtr="0">
            <a:noAutofit/>
          </a:bodyPr>
          <a:lstStyle/>
          <a:p>
            <a:r>
              <a:rPr lang="en-GB" sz="1000" noProof="0" dirty="0" smtClean="0">
                <a:solidFill>
                  <a:schemeClr val="bg1"/>
                </a:solidFill>
                <a:latin typeface="Arial" pitchFamily="34" charset="0"/>
                <a:cs typeface="Arial" pitchFamily="34" charset="0"/>
              </a:rPr>
              <a:t>PwC Israel</a:t>
            </a:r>
            <a:endParaRPr lang="en-GB" sz="1000" noProof="0" dirty="0">
              <a:solidFill>
                <a:schemeClr val="bg1"/>
              </a:solidFill>
              <a:latin typeface="Arial" pitchFamily="34" charset="0"/>
              <a:cs typeface="Arial" pitchFamily="34" charset="0"/>
            </a:endParaRPr>
          </a:p>
        </p:txBody>
      </p:sp>
      <p:cxnSp>
        <p:nvCxnSpPr>
          <p:cNvPr id="11" name="Shape 10"/>
          <p:cNvCxnSpPr/>
          <p:nvPr/>
        </p:nvCxnSpPr>
        <p:spPr>
          <a:xfrm rot="5400000" flipH="1" flipV="1">
            <a:off x="4794252"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16C0488-217C-405E-84A7-2C6B75A710C1}" type="slidenum">
              <a:rPr lang="en-US" smtClean="0"/>
              <a:t>‹#›</a:t>
            </a:fld>
            <a:endParaRPr lang="en-US"/>
          </a:p>
        </p:txBody>
      </p:sp>
      <p:sp>
        <p:nvSpPr>
          <p:cNvPr id="10"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53CBB441-54ED-477C-9FAB-35555F11287D}" type="datetimeFigureOut">
              <a:rPr lang="en-US" smtClean="0"/>
              <a:t>4/4/2016</a:t>
            </a:fld>
            <a:endParaRPr lang="en-US"/>
          </a:p>
        </p:txBody>
      </p:sp>
    </p:spTree>
    <p:extLst>
      <p:ext uri="{BB962C8B-B14F-4D97-AF65-F5344CB8AC3E}">
        <p14:creationId xmlns:p14="http://schemas.microsoft.com/office/powerpoint/2010/main" val="3114673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3"/>
            <a:ext cx="8750300" cy="1066799"/>
          </a:xfrm>
        </p:spPr>
        <p:txBody>
          <a:bodyPr anchor="t" anchorCtr="0">
            <a:noAutofit/>
          </a:bodyPr>
          <a:lstStyle>
            <a:lvl1pPr>
              <a:lnSpc>
                <a:spcPct val="90000"/>
              </a:lnSpc>
              <a:defRPr sz="3200">
                <a:solidFill>
                  <a:schemeClr val="tx1"/>
                </a:solidFill>
              </a:defRPr>
            </a:lvl1pPr>
          </a:lstStyle>
          <a:p>
            <a:r>
              <a:rPr lang="en-US" noProof="0" smtClean="0"/>
              <a:t>Click to edit Master title style</a:t>
            </a:r>
            <a:endParaRPr lang="en-GB" noProof="0" smtClean="0"/>
          </a:p>
        </p:txBody>
      </p:sp>
      <p:sp>
        <p:nvSpPr>
          <p:cNvPr id="58" name="Subtitle 2"/>
          <p:cNvSpPr>
            <a:spLocks noGrp="1"/>
          </p:cNvSpPr>
          <p:nvPr>
            <p:ph type="subTitle" idx="1"/>
          </p:nvPr>
        </p:nvSpPr>
        <p:spPr bwMode="black">
          <a:xfrm>
            <a:off x="577850" y="1905003"/>
            <a:ext cx="87503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smtClean="0"/>
          </a:p>
        </p:txBody>
      </p:sp>
      <p:sp>
        <p:nvSpPr>
          <p:cNvPr id="33"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34" name="TextBox 33"/>
          <p:cNvSpPr txBox="1"/>
          <p:nvPr/>
        </p:nvSpPr>
        <p:spPr>
          <a:xfrm>
            <a:off x="577850" y="6477003"/>
            <a:ext cx="2806700" cy="152399"/>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2" name="Shape 11"/>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a:p>
        </p:txBody>
      </p:sp>
      <p:sp>
        <p:nvSpPr>
          <p:cNvPr id="10"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53CBB441-54ED-477C-9FAB-35555F11287D}" type="datetimeFigureOut">
              <a:rPr lang="en-US" smtClean="0"/>
              <a:t>4/4/2016</a:t>
            </a:fld>
            <a:endParaRPr lang="en-US"/>
          </a:p>
        </p:txBody>
      </p:sp>
    </p:spTree>
    <p:extLst>
      <p:ext uri="{BB962C8B-B14F-4D97-AF65-F5344CB8AC3E}">
        <p14:creationId xmlns:p14="http://schemas.microsoft.com/office/powerpoint/2010/main" val="2462822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baseline="0">
                <a:solidFill>
                  <a:schemeClr val="bg1"/>
                </a:solidFill>
              </a:defRPr>
            </a:lvl1pPr>
          </a:lstStyle>
          <a:p>
            <a:r>
              <a:rPr lang="en-US" noProof="0" smtClean="0"/>
              <a:t>Click to edit Master title style</a:t>
            </a:r>
            <a:endParaRPr lang="en-GB" noProof="0"/>
          </a:p>
        </p:txBody>
      </p:sp>
      <p:sp>
        <p:nvSpPr>
          <p:cNvPr id="22" name="Subtitle 2"/>
          <p:cNvSpPr>
            <a:spLocks noGrp="1"/>
          </p:cNvSpPr>
          <p:nvPr>
            <p:ph type="subTitle" idx="1"/>
          </p:nvPr>
        </p:nvSpPr>
        <p:spPr bwMode="black">
          <a:xfrm>
            <a:off x="577850" y="1905000"/>
            <a:ext cx="87503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38" name="TextBox 37"/>
          <p:cNvSpPr txBox="1"/>
          <p:nvPr/>
        </p:nvSpPr>
        <p:spPr>
          <a:xfrm>
            <a:off x="577850" y="6477001"/>
            <a:ext cx="2806700" cy="152400"/>
          </a:xfrm>
          <a:prstGeom prst="rect">
            <a:avLst/>
          </a:prstGeom>
          <a:noFill/>
        </p:spPr>
        <p:txBody>
          <a:bodyPr vert="horz" wrap="square" lIns="0" tIns="0" rIns="0" bIns="0" rtlCol="0" anchor="t" anchorCtr="0">
            <a:noAutofit/>
          </a:bodyPr>
          <a:lstStyle/>
          <a:p>
            <a:r>
              <a:rPr lang="en-GB" sz="1000" noProof="0" dirty="0" smtClean="0">
                <a:solidFill>
                  <a:schemeClr val="bg1"/>
                </a:solidFill>
                <a:latin typeface="Arial" pitchFamily="34" charset="0"/>
                <a:cs typeface="Arial" pitchFamily="34" charset="0"/>
              </a:rPr>
              <a:t>PwC Israel</a:t>
            </a:r>
            <a:endParaRPr lang="en-GB" sz="1000" noProof="0" dirty="0">
              <a:solidFill>
                <a:schemeClr val="bg1"/>
              </a:solidFill>
              <a:latin typeface="Arial" pitchFamily="34" charset="0"/>
              <a:cs typeface="Arial" pitchFamily="34" charset="0"/>
            </a:endParaRPr>
          </a:p>
        </p:txBody>
      </p:sp>
      <p:cxnSp>
        <p:nvCxnSpPr>
          <p:cNvPr id="11" name="Shape 10"/>
          <p:cNvCxnSpPr/>
          <p:nvPr/>
        </p:nvCxnSpPr>
        <p:spPr>
          <a:xfrm rot="5400000" flipH="1" flipV="1">
            <a:off x="4794252"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16C0488-217C-405E-84A7-2C6B75A710C1}" type="slidenum">
              <a:rPr lang="en-US" smtClean="0"/>
              <a:t>‹#›</a:t>
            </a:fld>
            <a:endParaRPr lang="en-US"/>
          </a:p>
        </p:txBody>
      </p:sp>
      <p:sp>
        <p:nvSpPr>
          <p:cNvPr id="10"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53CBB441-54ED-477C-9FAB-35555F11287D}" type="datetimeFigureOut">
              <a:rPr lang="en-US" smtClean="0"/>
              <a:t>4/4/2016</a:t>
            </a:fld>
            <a:endParaRPr lang="en-US"/>
          </a:p>
        </p:txBody>
      </p:sp>
    </p:spTree>
    <p:extLst>
      <p:ext uri="{BB962C8B-B14F-4D97-AF65-F5344CB8AC3E}">
        <p14:creationId xmlns:p14="http://schemas.microsoft.com/office/powerpoint/2010/main" val="6100752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a:solidFill>
                  <a:schemeClr val="bg1"/>
                </a:solidFill>
              </a:defRPr>
            </a:lvl1pPr>
          </a:lstStyle>
          <a:p>
            <a:r>
              <a:rPr lang="en-US" noProof="0" smtClean="0"/>
              <a:t>Click to edit Master title style</a:t>
            </a:r>
            <a:endParaRPr lang="en-GB" noProof="0" smtClean="0"/>
          </a:p>
        </p:txBody>
      </p:sp>
      <p:sp>
        <p:nvSpPr>
          <p:cNvPr id="20" name="Content Placeholder 19"/>
          <p:cNvSpPr>
            <a:spLocks noGrp="1"/>
          </p:cNvSpPr>
          <p:nvPr>
            <p:ph sz="quarter" idx="13"/>
          </p:nvPr>
        </p:nvSpPr>
        <p:spPr>
          <a:xfrm>
            <a:off x="577852" y="2819400"/>
            <a:ext cx="42925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33" name="Subtitle 2"/>
          <p:cNvSpPr>
            <a:spLocks noGrp="1"/>
          </p:cNvSpPr>
          <p:nvPr>
            <p:ph type="subTitle" idx="1"/>
          </p:nvPr>
        </p:nvSpPr>
        <p:spPr bwMode="black">
          <a:xfrm>
            <a:off x="577850" y="1905001"/>
            <a:ext cx="87503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31"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a:p>
        </p:txBody>
      </p:sp>
      <p:sp>
        <p:nvSpPr>
          <p:cNvPr id="32" name="TextBox 31"/>
          <p:cNvSpPr txBox="1"/>
          <p:nvPr/>
        </p:nvSpPr>
        <p:spPr>
          <a:xfrm>
            <a:off x="577850" y="6477001"/>
            <a:ext cx="2806700" cy="152400"/>
          </a:xfrm>
          <a:prstGeom prst="rect">
            <a:avLst/>
          </a:prstGeom>
          <a:noFill/>
        </p:spPr>
        <p:txBody>
          <a:bodyPr vert="horz" wrap="square" lIns="0" tIns="0" rIns="0" bIns="0" rtlCol="0" anchor="t" anchorCtr="0">
            <a:noAutofit/>
          </a:bodyPr>
          <a:lstStyle/>
          <a:p>
            <a:r>
              <a:rPr lang="en-GB" sz="1000" noProof="0" smtClean="0">
                <a:solidFill>
                  <a:schemeClr val="bg1"/>
                </a:solidFill>
                <a:latin typeface="Arial" pitchFamily="34" charset="0"/>
                <a:cs typeface="Arial" pitchFamily="34" charset="0"/>
              </a:rPr>
              <a:t>PwC</a:t>
            </a:r>
            <a:endParaRPr lang="en-GB" sz="1000" noProof="0">
              <a:solidFill>
                <a:schemeClr val="bg1"/>
              </a:solidFill>
              <a:latin typeface="Arial" pitchFamily="34" charset="0"/>
              <a:cs typeface="Arial" pitchFamily="34" charset="0"/>
            </a:endParaRPr>
          </a:p>
        </p:txBody>
      </p:sp>
      <p:cxnSp>
        <p:nvCxnSpPr>
          <p:cNvPr id="12" name="Shape 11"/>
          <p:cNvCxnSpPr/>
          <p:nvPr/>
        </p:nvCxnSpPr>
        <p:spPr>
          <a:xfrm rot="5400000" flipH="1" flipV="1">
            <a:off x="4794252"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16C0488-217C-405E-84A7-2C6B75A710C1}" type="slidenum">
              <a:rPr lang="en-US" smtClean="0"/>
              <a:t>‹#›</a:t>
            </a:fld>
            <a:endParaRPr lang="en-US"/>
          </a:p>
        </p:txBody>
      </p:sp>
      <p:sp>
        <p:nvSpPr>
          <p:cNvPr id="11"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53CBB441-54ED-477C-9FAB-35555F11287D}" type="datetimeFigureOut">
              <a:rPr lang="en-US" smtClean="0"/>
              <a:t>4/4/2016</a:t>
            </a:fld>
            <a:endParaRPr lang="en-US"/>
          </a:p>
        </p:txBody>
      </p:sp>
    </p:spTree>
    <p:extLst>
      <p:ext uri="{BB962C8B-B14F-4D97-AF65-F5344CB8AC3E}">
        <p14:creationId xmlns:p14="http://schemas.microsoft.com/office/powerpoint/2010/main" val="45908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527296" y="-3019044"/>
            <a:ext cx="152399" cy="740968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2053432" y="838200"/>
            <a:ext cx="5788819" cy="914400"/>
          </a:xfrm>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2053432" y="1828801"/>
            <a:ext cx="5788819"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2053431" y="374904"/>
            <a:ext cx="4447794"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102" name="Group 101"/>
          <p:cNvGrpSpPr>
            <a:grpSpLocks noChangeAspect="1"/>
          </p:cNvGrpSpPr>
          <p:nvPr/>
        </p:nvGrpSpPr>
        <p:grpSpPr>
          <a:xfrm>
            <a:off x="1049309" y="5768683"/>
            <a:ext cx="133497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a:p>
            </p:txBody>
          </p:sp>
        </p:grpSp>
      </p:grpSp>
    </p:spTree>
    <p:extLst>
      <p:ext uri="{BB962C8B-B14F-4D97-AF65-F5344CB8AC3E}">
        <p14:creationId xmlns:p14="http://schemas.microsoft.com/office/powerpoint/2010/main" val="2743548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p:nvGrpSpPr>
        <p:grpSpPr bwMode="gray">
          <a:xfrm>
            <a:off x="1898651" y="2"/>
            <a:ext cx="800735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31" name="Picture Placeholder 76"/>
          <p:cNvSpPr>
            <a:spLocks noGrp="1"/>
          </p:cNvSpPr>
          <p:nvPr>
            <p:ph type="pic" sz="quarter" idx="13"/>
          </p:nvPr>
        </p:nvSpPr>
        <p:spPr>
          <a:xfrm>
            <a:off x="660401" y="3048000"/>
            <a:ext cx="990600" cy="762000"/>
          </a:xfrm>
        </p:spPr>
        <p:txBody>
          <a:bodyPr/>
          <a:lstStyle>
            <a:lvl1pPr>
              <a:defRPr sz="1400"/>
            </a:lvl1pPr>
          </a:lstStyle>
          <a:p>
            <a:r>
              <a:rPr lang="en-US" noProof="0" smtClean="0"/>
              <a:t>Click icon to add picture</a:t>
            </a:r>
            <a:endParaRPr lang="en-GB" noProof="0" dirty="0"/>
          </a:p>
        </p:txBody>
      </p:sp>
      <p:grpSp>
        <p:nvGrpSpPr>
          <p:cNvPr id="3" name="Group 31"/>
          <p:cNvGrpSpPr/>
          <p:nvPr/>
        </p:nvGrpSpPr>
        <p:grpSpPr>
          <a:xfrm>
            <a:off x="529844" y="2901699"/>
            <a:ext cx="1310565"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smtClean="0"/>
              <a:t>Click to add the presentation’s main title</a:t>
            </a:r>
            <a:endParaRPr lang="en-GB" noProof="0"/>
          </a:p>
        </p:txBody>
      </p:sp>
      <p:sp>
        <p:nvSpPr>
          <p:cNvPr id="46" name="Subtitle 2"/>
          <p:cNvSpPr>
            <a:spLocks noGrp="1"/>
          </p:cNvSpPr>
          <p:nvPr>
            <p:ph type="subTitle" idx="1" hasCustomPrompt="1"/>
          </p:nvPr>
        </p:nvSpPr>
        <p:spPr bwMode="white">
          <a:xfrm>
            <a:off x="2053432" y="1828801"/>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96" name="Group 32"/>
          <p:cNvGrpSpPr/>
          <p:nvPr/>
        </p:nvGrpSpPr>
        <p:grpSpPr>
          <a:xfrm>
            <a:off x="1049308" y="6170993"/>
            <a:ext cx="9906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a:p>
          </p:txBody>
        </p:sp>
      </p:grpSp>
    </p:spTree>
    <p:extLst>
      <p:ext uri="{BB962C8B-B14F-4D97-AF65-F5344CB8AC3E}">
        <p14:creationId xmlns:p14="http://schemas.microsoft.com/office/powerpoint/2010/main" val="1005960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p:nvGrpSpPr>
        <p:grpSpPr bwMode="gray">
          <a:xfrm>
            <a:off x="1898651" y="2"/>
            <a:ext cx="800735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54"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2053432" y="1828801"/>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sp>
        <p:nvSpPr>
          <p:cNvPr id="17" name="Picture Placeholder 76"/>
          <p:cNvSpPr>
            <a:spLocks noGrp="1"/>
          </p:cNvSpPr>
          <p:nvPr>
            <p:ph type="pic" sz="quarter" idx="13"/>
          </p:nvPr>
        </p:nvSpPr>
        <p:spPr>
          <a:xfrm>
            <a:off x="1898650" y="2899979"/>
            <a:ext cx="6851650" cy="3272223"/>
          </a:xfrm>
        </p:spPr>
        <p:txBody>
          <a:bodyPr/>
          <a:lstStyle>
            <a:lvl1pPr>
              <a:defRPr sz="1400"/>
            </a:lvl1pPr>
          </a:lstStyle>
          <a:p>
            <a:r>
              <a:rPr lang="en-US" noProof="0" smtClean="0"/>
              <a:t>Click icon to add picture</a:t>
            </a:r>
            <a:endParaRPr lang="en-GB" noProof="0" dirty="0"/>
          </a:p>
        </p:txBody>
      </p:sp>
      <p:grpSp>
        <p:nvGrpSpPr>
          <p:cNvPr id="18" name="Group 32"/>
          <p:cNvGrpSpPr/>
          <p:nvPr/>
        </p:nvGrpSpPr>
        <p:grpSpPr>
          <a:xfrm>
            <a:off x="1049308" y="6170993"/>
            <a:ext cx="9906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a:p>
          </p:txBody>
        </p:sp>
      </p:grpSp>
    </p:spTree>
    <p:extLst>
      <p:ext uri="{BB962C8B-B14F-4D97-AF65-F5344CB8AC3E}">
        <p14:creationId xmlns:p14="http://schemas.microsoft.com/office/powerpoint/2010/main" val="272484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27"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cxnSp>
        <p:nvCxnSpPr>
          <p:cNvPr id="15" name="Shape 14"/>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53CBB441-54ED-477C-9FAB-35555F11287D}" type="datetimeFigureOut">
              <a:rPr lang="en-US" smtClean="0"/>
              <a:t>4/4/2016</a:t>
            </a:fld>
            <a:endParaRPr lang="en-US"/>
          </a:p>
        </p:txBody>
      </p:sp>
      <p:sp>
        <p:nvSpPr>
          <p:cNvPr id="3" name="TextBox 2"/>
          <p:cNvSpPr txBox="1"/>
          <p:nvPr userDrawn="1"/>
        </p:nvSpPr>
        <p:spPr>
          <a:xfrm>
            <a:off x="9187039" y="6477896"/>
            <a:ext cx="399305" cy="304798"/>
          </a:xfrm>
          <a:prstGeom prst="rect">
            <a:avLst/>
          </a:prstGeom>
          <a:noFill/>
        </p:spPr>
        <p:txBody>
          <a:bodyPr wrap="square" lIns="0" tIns="0" rIns="0" bIns="0" rtlCol="1">
            <a:noAutofit/>
          </a:bodyPr>
          <a:lstStyle/>
          <a:p>
            <a:pPr indent="-274320">
              <a:spcAft>
                <a:spcPts val="900"/>
              </a:spcAft>
            </a:pPr>
            <a:fld id="{E1BF3ECA-DB26-45C7-A350-BBE875020C63}" type="slidenum">
              <a:rPr lang="he-IL" sz="1000" smtClean="0">
                <a:latin typeface="Georgia" pitchFamily="18" charset="0"/>
              </a:rPr>
              <a:t>‹#›</a:t>
            </a:fld>
            <a:endParaRPr lang="he-IL" sz="1000" dirty="0" err="1" smtClean="0">
              <a:latin typeface="Georgia" pitchFamily="18" charset="0"/>
            </a:endParaRPr>
          </a:p>
        </p:txBody>
      </p:sp>
      <p:sp>
        <p:nvSpPr>
          <p:cNvPr id="4" name="TextBox 3"/>
          <p:cNvSpPr txBox="1"/>
          <p:nvPr userDrawn="1"/>
        </p:nvSpPr>
        <p:spPr>
          <a:xfrm>
            <a:off x="10402645" y="5099125"/>
            <a:ext cx="914400" cy="914400"/>
          </a:xfrm>
          <a:prstGeom prst="rect">
            <a:avLst/>
          </a:prstGeom>
          <a:noFill/>
        </p:spPr>
        <p:txBody>
          <a:bodyPr wrap="none" lIns="0" tIns="0" rIns="0" bIns="0" rtlCol="1">
            <a:noAutofit/>
          </a:bodyPr>
          <a:lstStyle/>
          <a:p>
            <a:pPr indent="-274320">
              <a:spcAft>
                <a:spcPts val="900"/>
              </a:spcAft>
            </a:pPr>
            <a:endParaRPr lang="he-IL" sz="2000" dirty="0" err="1" smtClean="0">
              <a:latin typeface="Georgia" pitchFamily="18" charset="0"/>
            </a:endParaRPr>
          </a:p>
        </p:txBody>
      </p:sp>
    </p:spTree>
    <p:extLst>
      <p:ext uri="{BB962C8B-B14F-4D97-AF65-F5344CB8AC3E}">
        <p14:creationId xmlns:p14="http://schemas.microsoft.com/office/powerpoint/2010/main" val="36484138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8007350" y="685802"/>
            <a:ext cx="189865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81" name="Rectangle 648"/>
          <p:cNvSpPr>
            <a:spLocks noChangeArrowheads="1"/>
          </p:cNvSpPr>
          <p:nvPr/>
        </p:nvSpPr>
        <p:spPr bwMode="gray">
          <a:xfrm>
            <a:off x="1898650" y="0"/>
            <a:ext cx="61087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83" name="Rectangle 650"/>
          <p:cNvSpPr>
            <a:spLocks noChangeArrowheads="1"/>
          </p:cNvSpPr>
          <p:nvPr/>
        </p:nvSpPr>
        <p:spPr bwMode="gray">
          <a:xfrm>
            <a:off x="1898650" y="685800"/>
            <a:ext cx="61087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50"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28801"/>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11" name="Group 32"/>
          <p:cNvGrpSpPr/>
          <p:nvPr/>
        </p:nvGrpSpPr>
        <p:grpSpPr>
          <a:xfrm>
            <a:off x="1049308" y="6170993"/>
            <a:ext cx="9906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a:p>
          </p:txBody>
        </p:sp>
      </p:grpSp>
    </p:spTree>
    <p:extLst>
      <p:ext uri="{BB962C8B-B14F-4D97-AF65-F5344CB8AC3E}">
        <p14:creationId xmlns:p14="http://schemas.microsoft.com/office/powerpoint/2010/main" val="810880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sz="3200">
                <a:solidFill>
                  <a:schemeClr val="tx1"/>
                </a:solidFill>
              </a:defRPr>
            </a:lvl1pPr>
          </a:lstStyle>
          <a:p>
            <a:r>
              <a:rPr lang="en-US" noProof="0" smtClean="0"/>
              <a:t>Click to edit Master title style</a:t>
            </a:r>
            <a:endParaRPr lang="en-GB" noProof="0"/>
          </a:p>
        </p:txBody>
      </p:sp>
      <p:sp>
        <p:nvSpPr>
          <p:cNvPr id="11" name="Text Placeholder 10"/>
          <p:cNvSpPr>
            <a:spLocks noGrp="1"/>
          </p:cNvSpPr>
          <p:nvPr>
            <p:ph type="body" sz="quarter" idx="10" hasCustomPrompt="1"/>
          </p:nvPr>
        </p:nvSpPr>
        <p:spPr>
          <a:xfrm>
            <a:off x="577850" y="5867400"/>
            <a:ext cx="5200650" cy="762000"/>
          </a:xfrm>
        </p:spPr>
        <p:txBody>
          <a:bodyPr anchor="b"/>
          <a:lstStyle>
            <a:lvl1pPr>
              <a:defRPr sz="900">
                <a:latin typeface="Arial" pitchFamily="34" charset="0"/>
                <a:cs typeface="Arial" pitchFamily="34" charset="0"/>
              </a:defRPr>
            </a:lvl1pPr>
          </a:lstStyle>
          <a:p>
            <a:pPr lvl="0"/>
            <a:r>
              <a:rPr lang="en-GB" noProof="0" smtClean="0"/>
              <a:t>Add legal and copyright disclaimers here.</a:t>
            </a:r>
            <a:endParaRPr lang="en-GB" noProof="0"/>
          </a:p>
        </p:txBody>
      </p:sp>
      <p:cxnSp>
        <p:nvCxnSpPr>
          <p:cNvPr id="7" name="Shape 6"/>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793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1_Cover Slide">
    <p:spTree>
      <p:nvGrpSpPr>
        <p:cNvPr id="1" name=""/>
        <p:cNvGrpSpPr/>
        <p:nvPr/>
      </p:nvGrpSpPr>
      <p:grpSpPr>
        <a:xfrm>
          <a:off x="0" y="0"/>
          <a:ext cx="0" cy="0"/>
          <a:chOff x="0" y="0"/>
          <a:chExt cx="0" cy="0"/>
        </a:xfrm>
      </p:grpSpPr>
      <p:grpSp>
        <p:nvGrpSpPr>
          <p:cNvPr id="19" name="Group 18"/>
          <p:cNvGrpSpPr/>
          <p:nvPr userDrawn="1"/>
        </p:nvGrpSpPr>
        <p:grpSpPr bwMode="gray">
          <a:xfrm>
            <a:off x="1898651" y="1"/>
            <a:ext cx="800735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5"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2053432"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1049308" y="6170992"/>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Tree>
    <p:extLst>
      <p:ext uri="{BB962C8B-B14F-4D97-AF65-F5344CB8AC3E}">
        <p14:creationId xmlns:p14="http://schemas.microsoft.com/office/powerpoint/2010/main" val="1680020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 On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525319" y="470613"/>
            <a:ext cx="8855364" cy="806824"/>
          </a:xfrm>
          <a:prstGeom prst="rect">
            <a:avLst/>
          </a:prstGeom>
        </p:spPr>
        <p:txBody>
          <a:bodyPr vert="horz" lIns="0" tIns="0" rIns="0" bIns="0" rtlCol="0" anchor="t" anchorCtr="0">
            <a:noAutofit/>
          </a:bodyPr>
          <a:lstStyle/>
          <a:p>
            <a:r>
              <a:rPr lang="en-GB" noProof="0" smtClean="0"/>
              <a:t>Click to edit Master title style</a:t>
            </a:r>
            <a:endParaRPr lang="en-GB" noProof="0" dirty="0"/>
          </a:p>
        </p:txBody>
      </p:sp>
      <p:cxnSp>
        <p:nvCxnSpPr>
          <p:cNvPr id="25" name="Shape 24"/>
          <p:cNvCxnSpPr/>
          <p:nvPr/>
        </p:nvCxnSpPr>
        <p:spPr>
          <a:xfrm flipV="1">
            <a:off x="375410" y="357367"/>
            <a:ext cx="9005456" cy="153295"/>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729708" y="6534890"/>
            <a:ext cx="1651000" cy="134471"/>
          </a:xfrm>
          <a:prstGeom prst="rect">
            <a:avLst/>
          </a:prstGeom>
        </p:spPr>
        <p:txBody>
          <a:bodyPr lIns="0" tIns="0" rIns="0" bIns="0" anchor="t" anchorCtr="0">
            <a:noAutofit/>
          </a:bodyPr>
          <a:lstStyle>
            <a:lvl1pPr algn="r">
              <a:defRPr sz="855">
                <a:solidFill>
                  <a:schemeClr val="tx1"/>
                </a:solidFill>
                <a:latin typeface="Arial" pitchFamily="34" charset="0"/>
                <a:cs typeface="Arial" pitchFamily="34" charset="0"/>
              </a:defRPr>
            </a:lvl1pPr>
          </a:lstStyle>
          <a:p>
            <a:r>
              <a:rPr lang="en-GB" dirty="0" smtClean="0">
                <a:solidFill>
                  <a:srgbClr val="000000"/>
                </a:solidFill>
              </a:rPr>
              <a:t>PwC  </a:t>
            </a:r>
            <a:r>
              <a:rPr lang="en-GB" dirty="0" smtClean="0">
                <a:solidFill>
                  <a:srgbClr val="000000"/>
                </a:solidFill>
                <a:sym typeface="Symbol"/>
              </a:rPr>
              <a:t>  </a:t>
            </a:r>
            <a:fld id="{FEBD7F86-1881-4698-8703-FB80B0800997}"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126006477"/>
      </p:ext>
    </p:extLst>
  </p:cSld>
  <p:clrMapOvr>
    <a:masterClrMapping/>
  </p:clrMapOvr>
  <p:timing>
    <p:tnLst>
      <p:par>
        <p:cTn id="1" dur="indefinite" restart="never" nodeType="tmRoot"/>
      </p:par>
    </p:tnLst>
  </p:timing>
  <p:hf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Disclaim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77850" y="685802"/>
            <a:ext cx="8750300" cy="1066799"/>
          </a:xfrm>
        </p:spPr>
        <p:txBody>
          <a:bodyPr anchor="t" anchorCtr="0">
            <a:noAutofit/>
          </a:bodyPr>
          <a:lstStyle>
            <a:lvl1pPr>
              <a:lnSpc>
                <a:spcPct val="90000"/>
              </a:lnSpc>
              <a:defRPr sz="3200">
                <a:solidFill>
                  <a:schemeClr val="tx1"/>
                </a:solidFill>
              </a:defRPr>
            </a:lvl1pPr>
          </a:lstStyle>
          <a:p>
            <a:r>
              <a:rPr lang="he-IL" dirty="0" smtClean="0">
                <a:solidFill>
                  <a:schemeClr val="tx2"/>
                </a:solidFill>
              </a:rPr>
              <a:t>תודה על ההקשבה</a:t>
            </a:r>
            <a:endParaRPr lang="he-IL" noProof="0" dirty="0" smtClean="0"/>
          </a:p>
        </p:txBody>
      </p:sp>
      <p:sp>
        <p:nvSpPr>
          <p:cNvPr id="58" name="Subtitle 2"/>
          <p:cNvSpPr>
            <a:spLocks noGrp="1"/>
          </p:cNvSpPr>
          <p:nvPr>
            <p:ph type="subTitle" idx="1"/>
          </p:nvPr>
        </p:nvSpPr>
        <p:spPr bwMode="black">
          <a:xfrm>
            <a:off x="577850" y="1905002"/>
            <a:ext cx="8750300" cy="1371599"/>
          </a:xfrm>
        </p:spPr>
        <p:txBody>
          <a:bodyPr>
            <a:noAutofit/>
          </a:bodyPr>
          <a:lstStyle>
            <a:lvl1pPr marL="0" indent="0" algn="r" rtl="1">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he-IL" noProof="0" smtClean="0"/>
          </a:p>
        </p:txBody>
      </p:sp>
      <p:cxnSp>
        <p:nvCxnSpPr>
          <p:cNvPr id="12" name="Shape 11"/>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up 12"/>
          <p:cNvGrpSpPr>
            <a:grpSpLocks noChangeAspect="1"/>
          </p:cNvGrpSpPr>
          <p:nvPr/>
        </p:nvGrpSpPr>
        <p:grpSpPr>
          <a:xfrm>
            <a:off x="1049305" y="5541976"/>
            <a:ext cx="1334973" cy="935789"/>
            <a:chOff x="518032" y="-1032869"/>
            <a:chExt cx="6161413" cy="4678943"/>
          </a:xfrm>
        </p:grpSpPr>
        <p:grpSp>
          <p:nvGrpSpPr>
            <p:cNvPr id="3" name="Group 73"/>
            <p:cNvGrpSpPr>
              <a:grpSpLocks noChangeAspect="1"/>
            </p:cNvGrpSpPr>
            <p:nvPr/>
          </p:nvGrpSpPr>
          <p:grpSpPr>
            <a:xfrm>
              <a:off x="4438637" y="-1032861"/>
              <a:ext cx="2240792" cy="2011550"/>
              <a:chOff x="1905000" y="5715000"/>
              <a:chExt cx="445770" cy="381000"/>
            </a:xfrm>
          </p:grpSpPr>
          <p:sp>
            <p:nvSpPr>
              <p:cNvPr id="18"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19"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20"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21"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22"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23"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24"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25"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26"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27"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28"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29"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30"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31"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32"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33"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34"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35"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36"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37"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38"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39"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40"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41"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grpSp>
        <p:grpSp>
          <p:nvGrpSpPr>
            <p:cNvPr id="4" name="Group 32"/>
            <p:cNvGrpSpPr/>
            <p:nvPr/>
          </p:nvGrpSpPr>
          <p:grpSpPr>
            <a:xfrm>
              <a:off x="518032" y="978681"/>
              <a:ext cx="4572000" cy="2667393"/>
              <a:chOff x="518032" y="978681"/>
              <a:chExt cx="4572000" cy="2667393"/>
            </a:xfrm>
          </p:grpSpPr>
          <p:sp>
            <p:nvSpPr>
              <p:cNvPr id="16"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sp>
            <p:nvSpPr>
              <p:cNvPr id="17"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800">
                  <a:solidFill>
                    <a:srgbClr val="000000"/>
                  </a:solidFill>
                  <a:cs typeface="Arial" pitchFamily="34" charset="0"/>
                </a:endParaRPr>
              </a:p>
            </p:txBody>
          </p:sp>
        </p:grpSp>
      </p:grpSp>
      <p:sp>
        <p:nvSpPr>
          <p:cNvPr id="44" name="TextBox 43"/>
          <p:cNvSpPr txBox="1"/>
          <p:nvPr userDrawn="1"/>
        </p:nvSpPr>
        <p:spPr>
          <a:xfrm>
            <a:off x="3158801" y="5455605"/>
            <a:ext cx="5850650" cy="634176"/>
          </a:xfrm>
          <a:prstGeom prst="rect">
            <a:avLst/>
          </a:prstGeom>
          <a:noFill/>
        </p:spPr>
        <p:txBody>
          <a:bodyPr wrap="square" lIns="0" tIns="0" rIns="0" bIns="0" rtlCol="1">
            <a:noAutofit/>
          </a:bodyPr>
          <a:lstStyle/>
          <a:p>
            <a:pPr algn="l" rtl="0" fontAlgn="base">
              <a:spcBef>
                <a:spcPct val="0"/>
              </a:spcBef>
              <a:spcAft>
                <a:spcPct val="0"/>
              </a:spcAft>
            </a:pPr>
            <a:r>
              <a:rPr lang="en-US" sz="1000" dirty="0" smtClean="0">
                <a:solidFill>
                  <a:srgbClr val="000000"/>
                </a:solidFill>
                <a:cs typeface="Arial" pitchFamily="34" charset="0"/>
              </a:rPr>
              <a:t>©201</a:t>
            </a:r>
            <a:r>
              <a:rPr lang="he-IL" sz="1000" dirty="0" smtClean="0">
                <a:solidFill>
                  <a:srgbClr val="000000"/>
                </a:solidFill>
                <a:cs typeface="Arial" pitchFamily="34" charset="0"/>
              </a:rPr>
              <a:t>6</a:t>
            </a:r>
            <a:r>
              <a:rPr lang="en-US" sz="1000" dirty="0" smtClean="0">
                <a:solidFill>
                  <a:srgbClr val="000000"/>
                </a:solidFill>
                <a:cs typeface="Arial" pitchFamily="34" charset="0"/>
              </a:rPr>
              <a:t> </a:t>
            </a:r>
            <a:r>
              <a:rPr lang="en-US" sz="1000" dirty="0" err="1" smtClean="0">
                <a:solidFill>
                  <a:srgbClr val="000000"/>
                </a:solidFill>
                <a:cs typeface="Arial" pitchFamily="34" charset="0"/>
              </a:rPr>
              <a:t>Kesselman</a:t>
            </a:r>
            <a:r>
              <a:rPr lang="en-US" sz="1000" dirty="0" smtClean="0">
                <a:solidFill>
                  <a:srgbClr val="000000"/>
                </a:solidFill>
                <a:cs typeface="Arial" pitchFamily="34" charset="0"/>
              </a:rPr>
              <a:t> &amp; </a:t>
            </a:r>
            <a:r>
              <a:rPr lang="en-US" sz="1000" dirty="0" err="1" smtClean="0">
                <a:solidFill>
                  <a:srgbClr val="000000"/>
                </a:solidFill>
                <a:cs typeface="Arial" pitchFamily="34" charset="0"/>
              </a:rPr>
              <a:t>Kesselman</a:t>
            </a:r>
            <a:r>
              <a:rPr lang="en-US" sz="1000" dirty="0" smtClean="0">
                <a:solidFill>
                  <a:srgbClr val="000000"/>
                </a:solidFill>
                <a:cs typeface="Arial" pitchFamily="34" charset="0"/>
              </a:rPr>
              <a:t>. All rights reserved. </a:t>
            </a:r>
            <a:endParaRPr lang="en-US" sz="1000" b="1" i="1" dirty="0" smtClean="0">
              <a:solidFill>
                <a:srgbClr val="000000"/>
              </a:solidFill>
              <a:cs typeface="Arial" pitchFamily="34" charset="0"/>
            </a:endParaRPr>
          </a:p>
          <a:p>
            <a:pPr algn="l" rtl="0" fontAlgn="base">
              <a:spcBef>
                <a:spcPct val="0"/>
              </a:spcBef>
              <a:spcAft>
                <a:spcPct val="0"/>
              </a:spcAft>
            </a:pPr>
            <a:r>
              <a:rPr lang="en-US" sz="1000" dirty="0" smtClean="0">
                <a:solidFill>
                  <a:srgbClr val="000000"/>
                </a:solidFill>
                <a:cs typeface="Arial" pitchFamily="34" charset="0"/>
              </a:rPr>
              <a:t>In this document, “PwC Israel” refers to </a:t>
            </a:r>
            <a:r>
              <a:rPr lang="en-US" sz="1000" dirty="0" err="1" smtClean="0">
                <a:solidFill>
                  <a:srgbClr val="000000"/>
                </a:solidFill>
                <a:cs typeface="Arial" pitchFamily="34" charset="0"/>
              </a:rPr>
              <a:t>Kesselman</a:t>
            </a:r>
            <a:r>
              <a:rPr lang="en-US" sz="1000" dirty="0" smtClean="0">
                <a:solidFill>
                  <a:srgbClr val="000000"/>
                </a:solidFill>
                <a:cs typeface="Arial" pitchFamily="34" charset="0"/>
              </a:rPr>
              <a:t> &amp; </a:t>
            </a:r>
            <a:r>
              <a:rPr lang="en-US" sz="1000" dirty="0" err="1" smtClean="0">
                <a:solidFill>
                  <a:srgbClr val="000000"/>
                </a:solidFill>
                <a:cs typeface="Arial" pitchFamily="34" charset="0"/>
              </a:rPr>
              <a:t>Kesselman</a:t>
            </a:r>
            <a:r>
              <a:rPr lang="en-US" sz="1000" dirty="0" smtClean="0">
                <a:solidFill>
                  <a:srgbClr val="000000"/>
                </a:solidFill>
                <a:cs typeface="Arial" pitchFamily="34" charset="0"/>
              </a:rPr>
              <a:t>, which is a member firm of PricewaterhouseCoopers International Limited, each member firm of which is a separate legal entity. Please see www.pwc.com/structure for further details.</a:t>
            </a:r>
            <a:endParaRPr lang="en-US" sz="1000" b="1" i="1" dirty="0" smtClean="0">
              <a:solidFill>
                <a:srgbClr val="000000"/>
              </a:solidFill>
              <a:cs typeface="Arial" pitchFamily="34" charset="0"/>
            </a:endParaRPr>
          </a:p>
          <a:p>
            <a:pPr algn="l" rtl="0" fontAlgn="base">
              <a:spcBef>
                <a:spcPct val="0"/>
              </a:spcBef>
              <a:spcAft>
                <a:spcPct val="0"/>
              </a:spcAft>
            </a:pPr>
            <a:r>
              <a:rPr lang="en-US" sz="1000" dirty="0" smtClean="0">
                <a:solidFill>
                  <a:srgbClr val="000000"/>
                </a:solidFill>
                <a:cs typeface="Arial" pitchFamily="34" charset="0"/>
              </a:rPr>
              <a:t>PwC Israel helps </a:t>
            </a:r>
            <a:r>
              <a:rPr lang="en-US" sz="1000" dirty="0" err="1" smtClean="0">
                <a:solidFill>
                  <a:srgbClr val="000000"/>
                </a:solidFill>
                <a:cs typeface="Arial" pitchFamily="34" charset="0"/>
              </a:rPr>
              <a:t>organisations</a:t>
            </a:r>
            <a:r>
              <a:rPr lang="en-US" sz="1000" dirty="0" smtClean="0">
                <a:solidFill>
                  <a:srgbClr val="000000"/>
                </a:solidFill>
                <a:cs typeface="Arial" pitchFamily="34" charset="0"/>
              </a:rPr>
              <a:t> and individuals create the value they’re looking for. We’re a member of the PwC network of in 157 countries with more than 208,000 people. We’re committed to delivering quality in assurance, tax and advisory services. Tell us what matters to you and find out more by visiting us at www.pwc.com/il</a:t>
            </a:r>
          </a:p>
        </p:txBody>
      </p:sp>
    </p:spTree>
    <p:extLst>
      <p:ext uri="{BB962C8B-B14F-4D97-AF65-F5344CB8AC3E}">
        <p14:creationId xmlns:p14="http://schemas.microsoft.com/office/powerpoint/2010/main" val="20724542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77850" y="1752603"/>
            <a:ext cx="42926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5035552" y="1752600"/>
            <a:ext cx="42925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2"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33" name="TextBox 32"/>
          <p:cNvSpPr txBox="1"/>
          <p:nvPr/>
        </p:nvSpPr>
        <p:spPr>
          <a:xfrm>
            <a:off x="577850" y="6477001"/>
            <a:ext cx="2806700" cy="152400"/>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62" name="Shape 61"/>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a:p>
        </p:txBody>
      </p:sp>
      <p:sp>
        <p:nvSpPr>
          <p:cNvPr id="11"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53CBB441-54ED-477C-9FAB-35555F11287D}" type="datetimeFigureOut">
              <a:rPr lang="en-US" smtClean="0"/>
              <a:t>4/4/2016</a:t>
            </a:fld>
            <a:endParaRPr lang="en-US"/>
          </a:p>
        </p:txBody>
      </p:sp>
    </p:spTree>
    <p:extLst>
      <p:ext uri="{BB962C8B-B14F-4D97-AF65-F5344CB8AC3E}">
        <p14:creationId xmlns:p14="http://schemas.microsoft.com/office/powerpoint/2010/main" val="25586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1"/>
            <a:ext cx="8750300" cy="914400"/>
          </a:xfrm>
        </p:spPr>
        <p:txBody>
          <a:bodyPr/>
          <a:lstStyle/>
          <a:p>
            <a:r>
              <a:rPr lang="en-US" noProof="0" smtClean="0"/>
              <a:t>Click to edit Master title style</a:t>
            </a:r>
            <a:endParaRPr lang="en-GB" noProof="0"/>
          </a:p>
        </p:txBody>
      </p:sp>
      <p:sp>
        <p:nvSpPr>
          <p:cNvPr id="27" name="Content Placeholder 26"/>
          <p:cNvSpPr>
            <a:spLocks noGrp="1"/>
          </p:cNvSpPr>
          <p:nvPr>
            <p:ph sz="quarter" idx="13"/>
          </p:nvPr>
        </p:nvSpPr>
        <p:spPr>
          <a:xfrm>
            <a:off x="577850" y="1752603"/>
            <a:ext cx="28067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8" name="Content Placeholder 26"/>
          <p:cNvSpPr>
            <a:spLocks noGrp="1"/>
          </p:cNvSpPr>
          <p:nvPr>
            <p:ph sz="quarter" idx="14"/>
          </p:nvPr>
        </p:nvSpPr>
        <p:spPr>
          <a:xfrm>
            <a:off x="3549652" y="1752603"/>
            <a:ext cx="2806699"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6521450" y="1752603"/>
            <a:ext cx="28067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6"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37" name="TextBox 36"/>
          <p:cNvSpPr txBox="1"/>
          <p:nvPr/>
        </p:nvSpPr>
        <p:spPr>
          <a:xfrm>
            <a:off x="577850" y="6477002"/>
            <a:ext cx="2806700" cy="152401"/>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9" name="Shape 18"/>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a:p>
        </p:txBody>
      </p:sp>
      <p:sp>
        <p:nvSpPr>
          <p:cNvPr id="12"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53CBB441-54ED-477C-9FAB-35555F11287D}" type="datetimeFigureOut">
              <a:rPr lang="en-US" smtClean="0"/>
              <a:t>4/4/2016</a:t>
            </a:fld>
            <a:endParaRPr lang="en-US"/>
          </a:p>
        </p:txBody>
      </p:sp>
    </p:spTree>
    <p:extLst>
      <p:ext uri="{BB962C8B-B14F-4D97-AF65-F5344CB8AC3E}">
        <p14:creationId xmlns:p14="http://schemas.microsoft.com/office/powerpoint/2010/main" val="3572580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77850" y="3352800"/>
            <a:ext cx="4292600"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5035550" y="3352800"/>
            <a:ext cx="4292601"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2"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33" name="TextBox 32"/>
          <p:cNvSpPr txBox="1"/>
          <p:nvPr/>
        </p:nvSpPr>
        <p:spPr>
          <a:xfrm>
            <a:off x="577850" y="6477001"/>
            <a:ext cx="2806700" cy="152400"/>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sp>
        <p:nvSpPr>
          <p:cNvPr id="13" name="Text Placeholder 12"/>
          <p:cNvSpPr>
            <a:spLocks noGrp="1"/>
          </p:cNvSpPr>
          <p:nvPr>
            <p:ph type="body" sz="quarter" idx="16"/>
          </p:nvPr>
        </p:nvSpPr>
        <p:spPr>
          <a:xfrm>
            <a:off x="577850" y="1752600"/>
            <a:ext cx="8750300" cy="1447800"/>
          </a:xfrm>
        </p:spPr>
        <p:txBody>
          <a:bodyPr/>
          <a:lstStyle/>
          <a:p>
            <a:pPr lvl="0"/>
            <a:r>
              <a:rPr lang="en-US" noProof="0" smtClean="0"/>
              <a:t>Click to edit Master text styles</a:t>
            </a:r>
          </a:p>
        </p:txBody>
      </p:sp>
      <p:cxnSp>
        <p:nvCxnSpPr>
          <p:cNvPr id="14" name="Shape 13"/>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a:p>
        </p:txBody>
      </p:sp>
      <p:sp>
        <p:nvSpPr>
          <p:cNvPr id="12"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53CBB441-54ED-477C-9FAB-35555F11287D}" type="datetimeFigureOut">
              <a:rPr lang="en-US" smtClean="0"/>
              <a:t>4/4/2016</a:t>
            </a:fld>
            <a:endParaRPr lang="en-US"/>
          </a:p>
        </p:txBody>
      </p:sp>
    </p:spTree>
    <p:extLst>
      <p:ext uri="{BB962C8B-B14F-4D97-AF65-F5344CB8AC3E}">
        <p14:creationId xmlns:p14="http://schemas.microsoft.com/office/powerpoint/2010/main" val="41420862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521450" y="1752600"/>
            <a:ext cx="28067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521450" y="4038600"/>
            <a:ext cx="28067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77850" y="1752600"/>
            <a:ext cx="5778500" cy="4419600"/>
          </a:xfrm>
        </p:spPr>
        <p:txBody>
          <a:bodyPr/>
          <a:lstStyle/>
          <a:p>
            <a:pPr lvl="0"/>
            <a:r>
              <a:rPr lang="en-US" noProof="0" smtClean="0"/>
              <a:t>Click to edit Master text styles</a:t>
            </a:r>
          </a:p>
        </p:txBody>
      </p:sp>
      <p:sp>
        <p:nvSpPr>
          <p:cNvPr id="19"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20" name="TextBox 19"/>
          <p:cNvSpPr txBox="1"/>
          <p:nvPr/>
        </p:nvSpPr>
        <p:spPr>
          <a:xfrm>
            <a:off x="577850" y="6477001"/>
            <a:ext cx="2806700" cy="152400"/>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4" name="Shape 13"/>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a:p>
        </p:txBody>
      </p:sp>
      <p:sp>
        <p:nvSpPr>
          <p:cNvPr id="12"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53CBB441-54ED-477C-9FAB-35555F11287D}" type="datetimeFigureOut">
              <a:rPr lang="en-US" smtClean="0"/>
              <a:t>4/4/2016</a:t>
            </a:fld>
            <a:endParaRPr lang="en-US"/>
          </a:p>
        </p:txBody>
      </p:sp>
    </p:spTree>
    <p:extLst>
      <p:ext uri="{BB962C8B-B14F-4D97-AF65-F5344CB8AC3E}">
        <p14:creationId xmlns:p14="http://schemas.microsoft.com/office/powerpoint/2010/main" val="32161980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77850" y="1752600"/>
            <a:ext cx="2806700" cy="2133600"/>
          </a:xfrm>
        </p:spPr>
        <p:txBody>
          <a:bodyPr/>
          <a:lstStyle/>
          <a:p>
            <a:pPr lvl="0"/>
            <a:r>
              <a:rPr lang="en-US" noProof="0" smtClean="0"/>
              <a:t>Click to edit Master text styles</a:t>
            </a:r>
          </a:p>
        </p:txBody>
      </p:sp>
      <p:sp>
        <p:nvSpPr>
          <p:cNvPr id="2" name="Title 1"/>
          <p:cNvSpPr>
            <a:spLocks noGrp="1"/>
          </p:cNvSpPr>
          <p:nvPr>
            <p:ph type="title"/>
          </p:nvPr>
        </p:nvSpPr>
        <p:spPr>
          <a:xfrm>
            <a:off x="577850" y="685800"/>
            <a:ext cx="8750300"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77850" y="4038600"/>
            <a:ext cx="28067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549650" y="1752600"/>
            <a:ext cx="5778500" cy="4419600"/>
          </a:xfrm>
        </p:spPr>
        <p:txBody>
          <a:bodyPr/>
          <a:lstStyle/>
          <a:p>
            <a:pPr lvl="0"/>
            <a:r>
              <a:rPr lang="en-US" noProof="0" smtClean="0"/>
              <a:t>Click to edit Master text styles</a:t>
            </a:r>
          </a:p>
        </p:txBody>
      </p:sp>
      <p:sp>
        <p:nvSpPr>
          <p:cNvPr id="19"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20" name="TextBox 19"/>
          <p:cNvSpPr txBox="1"/>
          <p:nvPr/>
        </p:nvSpPr>
        <p:spPr>
          <a:xfrm>
            <a:off x="577850" y="6477001"/>
            <a:ext cx="2806700" cy="152400"/>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4" name="Shape 13"/>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a:p>
        </p:txBody>
      </p:sp>
      <p:sp>
        <p:nvSpPr>
          <p:cNvPr id="12"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53CBB441-54ED-477C-9FAB-35555F11287D}" type="datetimeFigureOut">
              <a:rPr lang="en-US" smtClean="0"/>
              <a:t>4/4/2016</a:t>
            </a:fld>
            <a:endParaRPr lang="en-US"/>
          </a:p>
        </p:txBody>
      </p:sp>
    </p:spTree>
    <p:extLst>
      <p:ext uri="{BB962C8B-B14F-4D97-AF65-F5344CB8AC3E}">
        <p14:creationId xmlns:p14="http://schemas.microsoft.com/office/powerpoint/2010/main" val="328754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549650" y="685800"/>
            <a:ext cx="57785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549650" y="1752600"/>
            <a:ext cx="57785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77850" y="1752600"/>
            <a:ext cx="2806700" cy="2130552"/>
          </a:xfrm>
        </p:spPr>
        <p:txBody>
          <a:bodyPr/>
          <a:lstStyle>
            <a:lvl1pPr>
              <a:defRPr sz="2400" b="1" i="1" baseline="0">
                <a:solidFill>
                  <a:schemeClr val="tx2"/>
                </a:solidFill>
              </a:defRPr>
            </a:lvl1pPr>
          </a:lstStyle>
          <a:p>
            <a:pPr lvl="0"/>
            <a:r>
              <a:rPr lang="en-US" noProof="1" smtClean="0"/>
              <a:t>Click to edit Master text styles</a:t>
            </a:r>
          </a:p>
        </p:txBody>
      </p:sp>
      <p:sp>
        <p:nvSpPr>
          <p:cNvPr id="18"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19" name="TextBox 18"/>
          <p:cNvSpPr txBox="1"/>
          <p:nvPr/>
        </p:nvSpPr>
        <p:spPr>
          <a:xfrm>
            <a:off x="577850" y="6477001"/>
            <a:ext cx="2806700" cy="152400"/>
          </a:xfrm>
          <a:prstGeom prst="rect">
            <a:avLst/>
          </a:prstGeom>
          <a:noFill/>
        </p:spPr>
        <p:txBody>
          <a:bodyPr vert="horz" wrap="square" lIns="0" tIns="0" rIns="0" bIns="0" rtlCol="0" anchor="t" anchorCtr="0">
            <a:noAutofit/>
          </a:bodyPr>
          <a:lstStyle/>
          <a:p>
            <a:r>
              <a:rPr lang="en-GB" sz="1000" noProof="1" smtClean="0">
                <a:latin typeface="Arial" pitchFamily="34" charset="0"/>
                <a:cs typeface="Arial" pitchFamily="34" charset="0"/>
              </a:rPr>
              <a:t>PwC</a:t>
            </a:r>
            <a:endParaRPr lang="en-GB" sz="1000" noProof="1">
              <a:latin typeface="Arial" pitchFamily="34" charset="0"/>
              <a:cs typeface="Arial" pitchFamily="34" charset="0"/>
            </a:endParaRPr>
          </a:p>
        </p:txBody>
      </p:sp>
      <p:cxnSp>
        <p:nvCxnSpPr>
          <p:cNvPr id="30" name="Shape 29"/>
          <p:cNvCxnSpPr/>
          <p:nvPr/>
        </p:nvCxnSpPr>
        <p:spPr>
          <a:xfrm rot="5400000" flipH="1" flipV="1">
            <a:off x="6280152" y="-2286000"/>
            <a:ext cx="152399"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a:p>
        </p:txBody>
      </p:sp>
      <p:sp>
        <p:nvSpPr>
          <p:cNvPr id="11"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53CBB441-54ED-477C-9FAB-35555F11287D}" type="datetimeFigureOut">
              <a:rPr lang="en-US" smtClean="0"/>
              <a:t>4/4/2016</a:t>
            </a:fld>
            <a:endParaRPr lang="en-US"/>
          </a:p>
        </p:txBody>
      </p:sp>
    </p:spTree>
    <p:extLst>
      <p:ext uri="{BB962C8B-B14F-4D97-AF65-F5344CB8AC3E}">
        <p14:creationId xmlns:p14="http://schemas.microsoft.com/office/powerpoint/2010/main" val="26643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US" noProof="0" smtClean="0"/>
              <a:t>Click to edit Master title style</a:t>
            </a:r>
            <a:endParaRPr lang="en-GB" noProof="0"/>
          </a:p>
        </p:txBody>
      </p:sp>
      <p:sp>
        <p:nvSpPr>
          <p:cNvPr id="12"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a:p>
        </p:txBody>
      </p:sp>
      <p:sp>
        <p:nvSpPr>
          <p:cNvPr id="16" name="TextBox 15"/>
          <p:cNvSpPr txBox="1"/>
          <p:nvPr/>
        </p:nvSpPr>
        <p:spPr>
          <a:xfrm>
            <a:off x="577850" y="6477001"/>
            <a:ext cx="2806700" cy="152400"/>
          </a:xfrm>
          <a:prstGeom prst="rect">
            <a:avLst/>
          </a:prstGeom>
          <a:noFill/>
        </p:spPr>
        <p:txBody>
          <a:bodyPr vert="horz" wrap="square" lIns="0" tIns="0" rIns="0" bIns="0" rtlCol="0" anchor="t" anchorCtr="0">
            <a:noAutofit/>
          </a:bodyPr>
          <a:lstStyle/>
          <a:p>
            <a:r>
              <a:rPr lang="en-GB" sz="1000" noProof="0" smtClean="0">
                <a:latin typeface="Arial" pitchFamily="34" charset="0"/>
                <a:cs typeface="Arial" pitchFamily="34" charset="0"/>
              </a:rPr>
              <a:t>PwC</a:t>
            </a:r>
            <a:endParaRPr lang="en-GB" sz="1000" noProof="0">
              <a:latin typeface="Arial" pitchFamily="34" charset="0"/>
              <a:cs typeface="Arial" pitchFamily="34" charset="0"/>
            </a:endParaRPr>
          </a:p>
        </p:txBody>
      </p:sp>
      <p:cxnSp>
        <p:nvCxnSpPr>
          <p:cNvPr id="10" name="Shape 9"/>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a:p>
        </p:txBody>
      </p:sp>
      <p:sp>
        <p:nvSpPr>
          <p:cNvPr id="9"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53CBB441-54ED-477C-9FAB-35555F11287D}" type="datetimeFigureOut">
              <a:rPr lang="en-US" smtClean="0"/>
              <a:t>4/4/2016</a:t>
            </a:fld>
            <a:endParaRPr lang="en-US"/>
          </a:p>
        </p:txBody>
      </p:sp>
    </p:spTree>
    <p:extLst>
      <p:ext uri="{BB962C8B-B14F-4D97-AF65-F5344CB8AC3E}">
        <p14:creationId xmlns:p14="http://schemas.microsoft.com/office/powerpoint/2010/main" val="31138674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1" y="685800"/>
            <a:ext cx="8750301" cy="914400"/>
          </a:xfrm>
          <a:prstGeom prst="rect">
            <a:avLst/>
          </a:prstGeom>
        </p:spPr>
        <p:txBody>
          <a:bodyPr vert="horz" lIns="0" tIns="0" rIns="0" bIns="0" rtlCol="0" anchor="t" anchorCtr="0">
            <a:noAutofit/>
          </a:bodyPr>
          <a:lstStyle/>
          <a:p>
            <a:r>
              <a:rPr lang="en-GB" noProof="0" smtClean="0"/>
              <a:t>Click to edit</a:t>
            </a:r>
            <a:br>
              <a:rPr lang="en-GB" noProof="0" smtClean="0"/>
            </a:br>
            <a:r>
              <a:rPr lang="en-GB" noProof="0" smtClean="0"/>
              <a:t>Master title style</a:t>
            </a:r>
            <a:endParaRPr lang="en-GB" noProof="0"/>
          </a:p>
        </p:txBody>
      </p:sp>
      <p:sp>
        <p:nvSpPr>
          <p:cNvPr id="3" name="Text Placeholder 2"/>
          <p:cNvSpPr>
            <a:spLocks noGrp="1"/>
          </p:cNvSpPr>
          <p:nvPr>
            <p:ph type="body" idx="1"/>
          </p:nvPr>
        </p:nvSpPr>
        <p:spPr>
          <a:xfrm>
            <a:off x="577852" y="1752600"/>
            <a:ext cx="87502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4"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t>‹#›</a:t>
            </a:fld>
            <a:endParaRPr lang="en-US"/>
          </a:p>
        </p:txBody>
      </p:sp>
      <p:sp>
        <p:nvSpPr>
          <p:cNvPr id="8" name="TextBox 7"/>
          <p:cNvSpPr txBox="1"/>
          <p:nvPr userDrawn="1"/>
        </p:nvSpPr>
        <p:spPr>
          <a:xfrm>
            <a:off x="577850" y="6477003"/>
            <a:ext cx="2806700" cy="152399"/>
          </a:xfrm>
          <a:prstGeom prst="rect">
            <a:avLst/>
          </a:prstGeom>
          <a:noFill/>
        </p:spPr>
        <p:txBody>
          <a:bodyPr vert="horz" wrap="square" lIns="0" tIns="0" rIns="0" bIns="0" rtlCol="0" anchor="t" anchorCtr="0">
            <a:noAutofit/>
          </a:bodyPr>
          <a:lstStyle/>
          <a:p>
            <a:r>
              <a:rPr lang="en-GB" sz="1000" noProof="0" dirty="0" smtClean="0">
                <a:solidFill>
                  <a:schemeClr val="tx1"/>
                </a:solidFill>
                <a:latin typeface="Arial" pitchFamily="34" charset="0"/>
                <a:cs typeface="Arial" pitchFamily="34" charset="0"/>
              </a:rPr>
              <a:t>PwC Israel</a:t>
            </a:r>
            <a:endParaRPr lang="en-GB" sz="1000" noProof="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2010823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75" r:id="rId22"/>
    <p:sldLayoutId id="2147483776" r:id="rId23"/>
    <p:sldLayoutId id="2147483777" r:id="rId24"/>
  </p:sldLayoutIdLst>
  <p:timing>
    <p:tnLst>
      <p:par>
        <p:cTn id="1" dur="indefinite" restart="never" nodeType="tmRoot"/>
      </p:par>
    </p:tnLst>
  </p:timing>
  <p:txStyles>
    <p:title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tpai.pwcinternal.com/Tool/Resource/OECD_Tracker21/app.html?v=2.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mailto:doronvered.kirshner@il.pwc.com" TargetMode="External"/><Relationship Id="rId3" Type="http://schemas.openxmlformats.org/officeDocument/2006/relationships/image" Target="../media/image10.jpeg"/><Relationship Id="rId7" Type="http://schemas.openxmlformats.org/officeDocument/2006/relationships/hyperlink" Target="http://www.pwc.com/il" TargetMode="External"/><Relationship Id="rId2" Type="http://schemas.openxmlformats.org/officeDocument/2006/relationships/hyperlink" Target="http://www.pwcblogs.co.il/" TargetMode="External"/><Relationship Id="rId1" Type="http://schemas.openxmlformats.org/officeDocument/2006/relationships/slideLayout" Target="../slideLayouts/slideLayout24.xml"/><Relationship Id="rId6" Type="http://schemas.openxmlformats.org/officeDocument/2006/relationships/hyperlink" Target="http://www.linkedin.com/" TargetMode="External"/><Relationship Id="rId5" Type="http://schemas.openxmlformats.org/officeDocument/2006/relationships/hyperlink" Target="http://twitter.com/PwC_Israel" TargetMode="External"/><Relationship Id="rId4" Type="http://schemas.openxmlformats.org/officeDocument/2006/relationships/hyperlink" Target="http://www.facebook.com/PwCIsrael" TargetMode="External"/><Relationship Id="rId9" Type="http://schemas.openxmlformats.org/officeDocument/2006/relationships/hyperlink" Target="mailto:doron.sadan@il.pwc.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981200" y="1412776"/>
            <a:ext cx="6003701" cy="914400"/>
          </a:xfrm>
        </p:spPr>
        <p:txBody>
          <a:bodyPr>
            <a:noAutofit/>
          </a:bodyPr>
          <a:lstStyle/>
          <a:p>
            <a:r>
              <a:rPr lang="en-US" dirty="0"/>
              <a:t>Practical Implications of </a:t>
            </a:r>
            <a:r>
              <a:rPr lang="en-US" dirty="0" smtClean="0"/>
              <a:t>BEPS</a:t>
            </a:r>
            <a:r>
              <a:rPr lang="en-US" dirty="0"/>
              <a:t> </a:t>
            </a:r>
            <a:r>
              <a:rPr lang="en-US" dirty="0" smtClean="0"/>
              <a:t>and Transfer Pricing </a:t>
            </a:r>
            <a:r>
              <a:rPr lang="en-US" dirty="0" smtClean="0"/>
              <a:t>Adjustments</a:t>
            </a:r>
            <a:br>
              <a:rPr lang="en-US" dirty="0" smtClean="0"/>
            </a:br>
            <a:r>
              <a:rPr lang="en-US" dirty="0"/>
              <a:t/>
            </a:r>
            <a:br>
              <a:rPr lang="en-US" dirty="0"/>
            </a:br>
            <a:r>
              <a:rPr lang="en-GB" sz="2000" dirty="0" smtClean="0"/>
              <a:t>April 5, 2016</a:t>
            </a:r>
            <a:r>
              <a:rPr lang="en-US" dirty="0" smtClean="0"/>
              <a:t/>
            </a:r>
            <a:br>
              <a:rPr lang="en-US" dirty="0" smtClean="0"/>
            </a:br>
            <a:r>
              <a:rPr lang="en-US" dirty="0"/>
              <a:t/>
            </a:r>
            <a:br>
              <a:rPr lang="en-US" dirty="0"/>
            </a:br>
            <a:r>
              <a:rPr lang="en-US" sz="2000" b="0" dirty="0" smtClean="0"/>
              <a:t>Eli Kaneti, Transfer Pricing Senior Manager,</a:t>
            </a:r>
            <a:br>
              <a:rPr lang="en-US" sz="2000" b="0" dirty="0" smtClean="0"/>
            </a:br>
            <a:r>
              <a:rPr lang="en-US" sz="2000" b="0" dirty="0" smtClean="0"/>
              <a:t>PwC Israel</a:t>
            </a:r>
            <a:r>
              <a:rPr lang="en-US" sz="2800" b="0" dirty="0" smtClean="0"/>
              <a:t/>
            </a:r>
            <a:br>
              <a:rPr lang="en-US" sz="2800" b="0" dirty="0" smtClean="0"/>
            </a:br>
            <a:endParaRPr lang="en-GB" sz="2800" b="0" dirty="0"/>
          </a:p>
        </p:txBody>
      </p:sp>
      <p:sp>
        <p:nvSpPr>
          <p:cNvPr id="9" name="Text Placeholder 8"/>
          <p:cNvSpPr>
            <a:spLocks noGrp="1"/>
          </p:cNvSpPr>
          <p:nvPr>
            <p:ph type="body" sz="quarter" idx="10"/>
          </p:nvPr>
        </p:nvSpPr>
        <p:spPr/>
        <p:txBody>
          <a:bodyPr/>
          <a:lstStyle/>
          <a:p>
            <a:r>
              <a:rPr lang="en-GB" dirty="0" smtClean="0"/>
              <a:t>www.pwc.com/il</a:t>
            </a:r>
            <a:endParaRPr lang="en-GB" dirty="0"/>
          </a:p>
        </p:txBody>
      </p:sp>
    </p:spTree>
    <p:extLst>
      <p:ext uri="{BB962C8B-B14F-4D97-AF65-F5344CB8AC3E}">
        <p14:creationId xmlns:p14="http://schemas.microsoft.com/office/powerpoint/2010/main" val="2625091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quarter" idx="15"/>
            <p:custDataLst>
              <p:tags r:id="rId1"/>
            </p:custDataLst>
          </p:nvPr>
        </p:nvSpPr>
        <p:spPr>
          <a:xfrm>
            <a:off x="707669" y="1445562"/>
            <a:ext cx="4410878" cy="4335330"/>
          </a:xfrm>
        </p:spPr>
        <p:txBody>
          <a:bodyPr/>
          <a:lstStyle/>
          <a:p>
            <a:pPr lvl="1" algn="l" rtl="0">
              <a:spcAft>
                <a:spcPts val="1077"/>
              </a:spcAft>
              <a:buFont typeface="Arial" panose="020B0604020202020204" pitchFamily="34" charset="0"/>
              <a:buChar char="•"/>
            </a:pPr>
            <a:r>
              <a:rPr lang="en-IN" sz="1400" dirty="0"/>
              <a:t>An internal tool that assesses by jurisdiction the expected near-term impact of the OECD’s Chapter V changes.</a:t>
            </a:r>
          </a:p>
          <a:p>
            <a:pPr lvl="1" algn="l" rtl="0">
              <a:spcAft>
                <a:spcPts val="538"/>
              </a:spcAft>
              <a:buFont typeface="Arial" panose="020B0604020202020204" pitchFamily="34" charset="0"/>
              <a:buChar char="•"/>
            </a:pPr>
            <a:r>
              <a:rPr lang="en-IN" sz="1400" dirty="0"/>
              <a:t>The tool provides an assessment based on responses to three questions related to the impact of the revised OECD Chapter V in a specific country.</a:t>
            </a:r>
          </a:p>
          <a:p>
            <a:pPr lvl="1" algn="l" rtl="0">
              <a:spcAft>
                <a:spcPts val="538"/>
              </a:spcAft>
              <a:buFont typeface="Arial" panose="020B0604020202020204" pitchFamily="34" charset="0"/>
              <a:buChar char="•"/>
            </a:pPr>
            <a:r>
              <a:rPr lang="en-IN" sz="1400" dirty="0"/>
              <a:t>The adoption tracker tool produces a </a:t>
            </a:r>
            <a:r>
              <a:rPr lang="en-IN" sz="1400" dirty="0" smtClean="0"/>
              <a:t>heat map </a:t>
            </a:r>
            <a:r>
              <a:rPr lang="en-IN" sz="1400" dirty="0"/>
              <a:t>based on the following colour index</a:t>
            </a:r>
            <a:r>
              <a:rPr lang="en-IN" sz="1400" dirty="0" smtClean="0"/>
              <a:t>:</a:t>
            </a:r>
          </a:p>
          <a:p>
            <a:pPr lvl="1" algn="l" rtl="0">
              <a:spcAft>
                <a:spcPts val="538"/>
              </a:spcAft>
              <a:buFont typeface="Arial" panose="020B0604020202020204" pitchFamily="34" charset="0"/>
              <a:buChar char="•"/>
            </a:pPr>
            <a:endParaRPr lang="en-IN" sz="1400" dirty="0"/>
          </a:p>
          <a:p>
            <a:pPr marL="719350" lvl="2" indent="0" algn="l" rtl="0">
              <a:spcAft>
                <a:spcPts val="538"/>
              </a:spcAft>
              <a:buNone/>
              <a:tabLst>
                <a:tab pos="1367478" algn="l"/>
              </a:tabLst>
            </a:pPr>
            <a:r>
              <a:rPr lang="en-IN" sz="1400" dirty="0"/>
              <a:t>	Commitment to implement OR rapid 	implementation expected</a:t>
            </a:r>
          </a:p>
          <a:p>
            <a:pPr marL="719350" lvl="2" indent="0" algn="l" rtl="0">
              <a:spcAft>
                <a:spcPts val="538"/>
              </a:spcAft>
              <a:buNone/>
              <a:tabLst>
                <a:tab pos="1367478" algn="l"/>
              </a:tabLst>
            </a:pPr>
            <a:endParaRPr lang="en-IN" sz="500" dirty="0"/>
          </a:p>
          <a:p>
            <a:pPr marL="719350" lvl="2" indent="0" algn="l" rtl="0">
              <a:spcAft>
                <a:spcPts val="538"/>
              </a:spcAft>
              <a:buNone/>
              <a:tabLst>
                <a:tab pos="1367478" algn="l"/>
              </a:tabLst>
            </a:pPr>
            <a:r>
              <a:rPr lang="en-IN" sz="1400" dirty="0"/>
              <a:t>	Influence on the tax authority AND </a:t>
            </a:r>
            <a:r>
              <a:rPr lang="en-IN" sz="1400" dirty="0" smtClean="0"/>
              <a:t>           </a:t>
            </a:r>
          </a:p>
          <a:p>
            <a:pPr marL="719350" lvl="2" indent="0" algn="l" rtl="0">
              <a:spcAft>
                <a:spcPts val="538"/>
              </a:spcAft>
              <a:buNone/>
              <a:tabLst>
                <a:tab pos="1367478" algn="l"/>
              </a:tabLst>
            </a:pPr>
            <a:r>
              <a:rPr lang="en-IN" sz="1400" dirty="0" smtClean="0"/>
              <a:t>               any changes </a:t>
            </a:r>
            <a:r>
              <a:rPr lang="en-IN" sz="1400" dirty="0"/>
              <a:t>expected over medium </a:t>
            </a:r>
            <a:r>
              <a:rPr lang="en-IN" sz="1400" dirty="0" smtClean="0"/>
              <a:t>       </a:t>
            </a:r>
          </a:p>
          <a:p>
            <a:pPr marL="719350" lvl="2" indent="0" algn="l" rtl="0">
              <a:spcAft>
                <a:spcPts val="538"/>
              </a:spcAft>
              <a:buNone/>
              <a:tabLst>
                <a:tab pos="1367478" algn="l"/>
              </a:tabLst>
            </a:pPr>
            <a:r>
              <a:rPr lang="en-IN" sz="1400" dirty="0" smtClean="0"/>
              <a:t>               term</a:t>
            </a:r>
          </a:p>
          <a:p>
            <a:pPr marL="719350" lvl="2" indent="0" algn="l" rtl="0">
              <a:spcAft>
                <a:spcPts val="538"/>
              </a:spcAft>
              <a:buNone/>
              <a:tabLst>
                <a:tab pos="1367478" algn="l"/>
              </a:tabLst>
            </a:pPr>
            <a:r>
              <a:rPr lang="en-IN" sz="1400" dirty="0" smtClean="0"/>
              <a:t> </a:t>
            </a:r>
            <a:r>
              <a:rPr lang="en-IN" sz="500" dirty="0"/>
              <a:t>	</a:t>
            </a:r>
          </a:p>
          <a:p>
            <a:pPr marL="719350" lvl="2" indent="0" algn="l" rtl="0">
              <a:spcAft>
                <a:spcPts val="538"/>
              </a:spcAft>
              <a:buNone/>
              <a:tabLst>
                <a:tab pos="1367478" algn="l"/>
              </a:tabLst>
            </a:pPr>
            <a:r>
              <a:rPr lang="en-IN" sz="1400" dirty="0"/>
              <a:t>	No/limited change AND/OR </a:t>
            </a:r>
            <a:r>
              <a:rPr lang="en-IN" sz="1400" dirty="0" smtClean="0"/>
              <a:t> </a:t>
            </a:r>
          </a:p>
          <a:p>
            <a:pPr marL="719350" lvl="2" indent="0" algn="l" rtl="0">
              <a:spcAft>
                <a:spcPts val="538"/>
              </a:spcAft>
              <a:buNone/>
              <a:tabLst>
                <a:tab pos="1367478" algn="l"/>
              </a:tabLst>
            </a:pPr>
            <a:r>
              <a:rPr lang="en-IN" sz="1400" dirty="0"/>
              <a:t> </a:t>
            </a:r>
            <a:r>
              <a:rPr lang="en-IN" sz="1400" dirty="0" smtClean="0"/>
              <a:t>              no/limited  influence </a:t>
            </a:r>
            <a:r>
              <a:rPr lang="en-IN" sz="1400" dirty="0"/>
              <a:t>on tax authority</a:t>
            </a:r>
            <a:endParaRPr lang="en-US" sz="2400" dirty="0"/>
          </a:p>
        </p:txBody>
      </p:sp>
      <p:sp>
        <p:nvSpPr>
          <p:cNvPr id="12" name="Content Placeholder 2"/>
          <p:cNvSpPr txBox="1">
            <a:spLocks/>
          </p:cNvSpPr>
          <p:nvPr/>
        </p:nvSpPr>
        <p:spPr>
          <a:xfrm>
            <a:off x="900949" y="1445562"/>
            <a:ext cx="4329142" cy="295917"/>
          </a:xfrm>
          <a:prstGeom prst="rect">
            <a:avLst/>
          </a:prstGeom>
        </p:spPr>
        <p:txBody>
          <a:bodyPr vert="horz" lIns="0" tIns="0" rIns="0" bIns="0" rtlCol="0">
            <a:noAutofit/>
          </a:bodyPr>
          <a:lstStyle>
            <a:lvl1pPr marL="0" marR="0" indent="-305469" algn="l" defTabSz="1018228" rtl="0" eaLnBrk="1" fontAlgn="auto" latinLnBrk="0" hangingPunct="1">
              <a:lnSpc>
                <a:spcPct val="100000"/>
              </a:lnSpc>
              <a:spcBef>
                <a:spcPts val="0"/>
              </a:spcBef>
              <a:spcAft>
                <a:spcPts val="999"/>
              </a:spcAft>
              <a:buClr>
                <a:schemeClr val="tx1"/>
              </a:buClr>
              <a:buSzTx/>
              <a:buFontTx/>
              <a:buNone/>
              <a:tabLst/>
              <a:defRPr sz="2000" kern="1200">
                <a:solidFill>
                  <a:schemeClr val="tx1"/>
                </a:solidFill>
                <a:latin typeface="Georgia" pitchFamily="18" charset="0"/>
                <a:ea typeface="+mn-ea"/>
                <a:cs typeface="+mn-cs"/>
              </a:defRPr>
            </a:lvl1pPr>
            <a:lvl2pPr marL="305469" indent="-305469" algn="l" defTabSz="1018228" rtl="0" eaLnBrk="1" latinLnBrk="0" hangingPunct="1">
              <a:lnSpc>
                <a:spcPct val="100000"/>
              </a:lnSpc>
              <a:spcBef>
                <a:spcPts val="0"/>
              </a:spcBef>
              <a:spcAft>
                <a:spcPts val="999"/>
              </a:spcAft>
              <a:buClr>
                <a:schemeClr val="tx1"/>
              </a:buClr>
              <a:buFont typeface="Georgia" pitchFamily="18" charset="0"/>
              <a:buChar char="•"/>
              <a:defRPr sz="2000" kern="1200">
                <a:solidFill>
                  <a:schemeClr val="tx1"/>
                </a:solidFill>
                <a:latin typeface="Georgia" pitchFamily="18" charset="0"/>
                <a:ea typeface="+mn-ea"/>
                <a:cs typeface="+mn-cs"/>
              </a:defRPr>
            </a:lvl2pPr>
            <a:lvl3pPr marL="610937" indent="-305469" algn="l" defTabSz="1018228" rtl="0" eaLnBrk="1" latinLnBrk="0" hangingPunct="1">
              <a:lnSpc>
                <a:spcPct val="100000"/>
              </a:lnSpc>
              <a:spcBef>
                <a:spcPts val="0"/>
              </a:spcBef>
              <a:spcAft>
                <a:spcPts val="999"/>
              </a:spcAft>
              <a:buClr>
                <a:schemeClr val="tx1"/>
              </a:buClr>
              <a:buFont typeface="Georgia" pitchFamily="18" charset="0"/>
              <a:buChar char="-"/>
              <a:defRPr sz="2000" kern="1200">
                <a:solidFill>
                  <a:schemeClr val="tx1"/>
                </a:solidFill>
                <a:latin typeface="Georgia" pitchFamily="18" charset="0"/>
                <a:ea typeface="+mn-ea"/>
                <a:cs typeface="+mn-cs"/>
              </a:defRPr>
            </a:lvl3pPr>
            <a:lvl4pPr marL="916407" indent="-305469" algn="l" defTabSz="1018228" rtl="0" eaLnBrk="1" latinLnBrk="0" hangingPunct="1">
              <a:lnSpc>
                <a:spcPct val="100000"/>
              </a:lnSpc>
              <a:spcBef>
                <a:spcPts val="0"/>
              </a:spcBef>
              <a:spcAft>
                <a:spcPts val="999"/>
              </a:spcAft>
              <a:buClr>
                <a:schemeClr val="tx1"/>
              </a:buClr>
              <a:buFont typeface="Georgia" pitchFamily="18" charset="0"/>
              <a:buChar char="◦"/>
              <a:defRPr sz="2000" kern="1200">
                <a:solidFill>
                  <a:schemeClr val="tx1"/>
                </a:solidFill>
                <a:latin typeface="Georgia" pitchFamily="18" charset="0"/>
                <a:ea typeface="+mn-ea"/>
                <a:cs typeface="+mn-cs"/>
              </a:defRPr>
            </a:lvl4pPr>
            <a:lvl5pPr marL="1221874" indent="-305469" algn="l" defTabSz="1018228" rtl="0" eaLnBrk="1" latinLnBrk="0" hangingPunct="1">
              <a:lnSpc>
                <a:spcPct val="100000"/>
              </a:lnSpc>
              <a:spcBef>
                <a:spcPts val="0"/>
              </a:spcBef>
              <a:spcAft>
                <a:spcPts val="999"/>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469" marR="0" indent="-305469" algn="l" defTabSz="1018228"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0937" indent="-305469" algn="l" defTabSz="1018228"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407" indent="-305469" algn="l" defTabSz="1018228"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469" algn="l" defTabSz="1018228" rtl="0" eaLnBrk="1" latinLnBrk="0" hangingPunct="1">
              <a:lnSpc>
                <a:spcPct val="100000"/>
              </a:lnSpc>
              <a:spcBef>
                <a:spcPts val="0"/>
              </a:spcBef>
              <a:spcAft>
                <a:spcPts val="999"/>
              </a:spcAft>
              <a:buFont typeface="Arial" pitchFamily="34" charset="0"/>
              <a:buNone/>
              <a:defRPr sz="2000" b="1" kern="1200" baseline="0">
                <a:solidFill>
                  <a:schemeClr val="tx2"/>
                </a:solidFill>
                <a:latin typeface="Georgia" pitchFamily="18" charset="0"/>
                <a:ea typeface="+mn-ea"/>
                <a:cs typeface="+mn-cs"/>
              </a:defRPr>
            </a:lvl9pPr>
          </a:lstStyle>
          <a:p>
            <a:pPr marL="0" lvl="1" indent="0" defTabSz="819334">
              <a:spcBef>
                <a:spcPts val="269"/>
              </a:spcBef>
              <a:buClr>
                <a:srgbClr val="000000"/>
              </a:buClr>
              <a:buNone/>
            </a:pPr>
            <a:endParaRPr lang="en-US" sz="1400" b="1" i="1" dirty="0">
              <a:solidFill>
                <a:srgbClr val="000000"/>
              </a:solidFill>
              <a:latin typeface="Georgia"/>
              <a:cs typeface="Arial" panose="020B0604020202020204" pitchFamily="34" charset="0"/>
            </a:endParaRPr>
          </a:p>
        </p:txBody>
      </p:sp>
      <p:grpSp>
        <p:nvGrpSpPr>
          <p:cNvPr id="13" name="Group 12"/>
          <p:cNvGrpSpPr/>
          <p:nvPr/>
        </p:nvGrpSpPr>
        <p:grpSpPr>
          <a:xfrm>
            <a:off x="1258427" y="3668966"/>
            <a:ext cx="690944" cy="2231743"/>
            <a:chOff x="1835098" y="4419598"/>
            <a:chExt cx="760038" cy="2529317"/>
          </a:xfrm>
        </p:grpSpPr>
        <p:sp>
          <p:nvSpPr>
            <p:cNvPr id="14" name="Oval 13"/>
            <p:cNvSpPr/>
            <p:nvPr/>
          </p:nvSpPr>
          <p:spPr bwMode="ltGray">
            <a:xfrm>
              <a:off x="1943473" y="5297652"/>
              <a:ext cx="537337" cy="510366"/>
            </a:xfrm>
            <a:prstGeom prst="ellipse">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51"/>
              <a:endParaRPr lang="en-US" dirty="0">
                <a:solidFill>
                  <a:srgbClr val="000000"/>
                </a:solidFill>
                <a:latin typeface="Georgia" pitchFamily="18" charset="0"/>
              </a:endParaRPr>
            </a:p>
          </p:txBody>
        </p:sp>
        <p:sp>
          <p:nvSpPr>
            <p:cNvPr id="15" name="TextBox 14"/>
            <p:cNvSpPr txBox="1"/>
            <p:nvPr/>
          </p:nvSpPr>
          <p:spPr>
            <a:xfrm>
              <a:off x="1835098" y="5521763"/>
              <a:ext cx="755703" cy="286251"/>
            </a:xfrm>
            <a:prstGeom prst="rect">
              <a:avLst/>
            </a:prstGeom>
            <a:noFill/>
          </p:spPr>
          <p:txBody>
            <a:bodyPr vert="horz" wrap="none" lIns="0" tIns="0" rIns="0" bIns="0" rtlCol="0">
              <a:noAutofit/>
            </a:bodyPr>
            <a:lstStyle/>
            <a:p>
              <a:pPr indent="-246146" algn="ctr" defTabSz="913651">
                <a:spcAft>
                  <a:spcPts val="808"/>
                </a:spcAft>
              </a:pPr>
              <a:r>
                <a:rPr lang="en-US" sz="700" b="1" dirty="0">
                  <a:solidFill>
                    <a:srgbClr val="000000"/>
                  </a:solidFill>
                  <a:latin typeface="Georgia" pitchFamily="18" charset="0"/>
                </a:rPr>
                <a:t>YELLOW</a:t>
              </a:r>
            </a:p>
          </p:txBody>
        </p:sp>
        <p:sp>
          <p:nvSpPr>
            <p:cNvPr id="16" name="Oval 15"/>
            <p:cNvSpPr/>
            <p:nvPr/>
          </p:nvSpPr>
          <p:spPr bwMode="ltGray">
            <a:xfrm>
              <a:off x="1947809" y="4419598"/>
              <a:ext cx="537336" cy="510365"/>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51"/>
              <a:endParaRPr lang="en-US" dirty="0">
                <a:solidFill>
                  <a:srgbClr val="000000"/>
                </a:solidFill>
                <a:latin typeface="Georgia" pitchFamily="18" charset="0"/>
              </a:endParaRPr>
            </a:p>
          </p:txBody>
        </p:sp>
        <p:sp>
          <p:nvSpPr>
            <p:cNvPr id="17" name="TextBox 16"/>
            <p:cNvSpPr txBox="1"/>
            <p:nvPr/>
          </p:nvSpPr>
          <p:spPr>
            <a:xfrm>
              <a:off x="1839433" y="4617847"/>
              <a:ext cx="755703" cy="286250"/>
            </a:xfrm>
            <a:prstGeom prst="rect">
              <a:avLst/>
            </a:prstGeom>
            <a:noFill/>
          </p:spPr>
          <p:txBody>
            <a:bodyPr vert="horz" wrap="none" lIns="0" tIns="0" rIns="0" bIns="0" rtlCol="0">
              <a:noAutofit/>
            </a:bodyPr>
            <a:lstStyle/>
            <a:p>
              <a:pPr indent="-246146" algn="ctr" defTabSz="913651">
                <a:spcAft>
                  <a:spcPts val="808"/>
                </a:spcAft>
              </a:pPr>
              <a:r>
                <a:rPr lang="en-US" sz="700" b="1" dirty="0">
                  <a:solidFill>
                    <a:srgbClr val="000000"/>
                  </a:solidFill>
                  <a:latin typeface="Georgia" pitchFamily="18" charset="0"/>
                </a:rPr>
                <a:t>RED</a:t>
              </a:r>
            </a:p>
          </p:txBody>
        </p:sp>
        <p:sp>
          <p:nvSpPr>
            <p:cNvPr id="18" name="Oval 17"/>
            <p:cNvSpPr/>
            <p:nvPr/>
          </p:nvSpPr>
          <p:spPr bwMode="ltGray">
            <a:xfrm>
              <a:off x="1947811" y="6438552"/>
              <a:ext cx="537337" cy="510363"/>
            </a:xfrm>
            <a:prstGeom prst="ellipse">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51"/>
              <a:endParaRPr lang="en-US" dirty="0">
                <a:solidFill>
                  <a:srgbClr val="000000"/>
                </a:solidFill>
                <a:latin typeface="Georgia" pitchFamily="18" charset="0"/>
              </a:endParaRPr>
            </a:p>
          </p:txBody>
        </p:sp>
        <p:sp>
          <p:nvSpPr>
            <p:cNvPr id="19" name="TextBox 18"/>
            <p:cNvSpPr txBox="1"/>
            <p:nvPr/>
          </p:nvSpPr>
          <p:spPr>
            <a:xfrm>
              <a:off x="1839433" y="6650759"/>
              <a:ext cx="755703" cy="286251"/>
            </a:xfrm>
            <a:prstGeom prst="rect">
              <a:avLst/>
            </a:prstGeom>
            <a:noFill/>
          </p:spPr>
          <p:txBody>
            <a:bodyPr vert="horz" wrap="none" lIns="0" tIns="0" rIns="0" bIns="0" rtlCol="0">
              <a:noAutofit/>
            </a:bodyPr>
            <a:lstStyle/>
            <a:p>
              <a:pPr indent="-246146" algn="ctr" defTabSz="913651">
                <a:spcAft>
                  <a:spcPts val="808"/>
                </a:spcAft>
              </a:pPr>
              <a:r>
                <a:rPr lang="en-US" sz="700" b="1" dirty="0">
                  <a:solidFill>
                    <a:srgbClr val="000000"/>
                  </a:solidFill>
                  <a:latin typeface="Georgia" pitchFamily="18" charset="0"/>
                </a:rPr>
                <a:t>GREEN</a:t>
              </a:r>
            </a:p>
          </p:txBody>
        </p:sp>
      </p:grpSp>
      <p:pic>
        <p:nvPicPr>
          <p:cNvPr id="2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674" y="1248100"/>
            <a:ext cx="4142318" cy="453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a:solidFill>
                  <a:srgbClr val="C00000"/>
                </a:solidFill>
              </a:rPr>
              <a:t>GCD Adoption Tracker</a:t>
            </a:r>
          </a:p>
        </p:txBody>
      </p:sp>
    </p:spTree>
    <p:extLst>
      <p:ext uri="{BB962C8B-B14F-4D97-AF65-F5344CB8AC3E}">
        <p14:creationId xmlns:p14="http://schemas.microsoft.com/office/powerpoint/2010/main" val="577271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sz="quarter" idx="15"/>
          </p:nvPr>
        </p:nvPicPr>
        <p:blipFill rotWithShape="1">
          <a:blip r:embed="rId2"/>
          <a:srcRect t="12536" r="1122" b="9400"/>
          <a:stretch/>
        </p:blipFill>
        <p:spPr bwMode="auto">
          <a:xfrm>
            <a:off x="914400" y="1524001"/>
            <a:ext cx="8077200" cy="358702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l="10042" t="79487" r="11111" b="8356"/>
          <a:stretch/>
        </p:blipFill>
        <p:spPr bwMode="auto">
          <a:xfrm>
            <a:off x="838200" y="5257800"/>
            <a:ext cx="8229600" cy="762000"/>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838200" y="6096000"/>
            <a:ext cx="3810000" cy="338554"/>
          </a:xfrm>
          <a:prstGeom prst="rect">
            <a:avLst/>
          </a:prstGeom>
        </p:spPr>
        <p:txBody>
          <a:bodyPr wrap="square">
            <a:spAutoFit/>
          </a:bodyPr>
          <a:lstStyle/>
          <a:p>
            <a:r>
              <a:rPr lang="en-US" sz="800" dirty="0">
                <a:solidFill>
                  <a:schemeClr val="tx2"/>
                </a:solidFill>
                <a:hlinkClick r:id="rId4"/>
              </a:rPr>
              <a:t>https://tpai.pwcinternal.com/Tool/Resource/OECD_Tracker21/app.html?v=2.1</a:t>
            </a:r>
            <a:endParaRPr lang="en-US" sz="800" dirty="0">
              <a:solidFill>
                <a:schemeClr val="tx2"/>
              </a:solidFill>
            </a:endParaRPr>
          </a:p>
          <a:p>
            <a:endParaRPr lang="en-US" sz="800" dirty="0">
              <a:solidFill>
                <a:schemeClr val="tx2"/>
              </a:solidFill>
            </a:endParaRPr>
          </a:p>
        </p:txBody>
      </p:sp>
      <p:sp>
        <p:nvSpPr>
          <p:cNvPr id="9"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a:solidFill>
                  <a:srgbClr val="C00000"/>
                </a:solidFill>
              </a:rPr>
              <a:t>GCD Adoption Tracker</a:t>
            </a:r>
          </a:p>
        </p:txBody>
      </p:sp>
    </p:spTree>
    <p:extLst>
      <p:ext uri="{BB962C8B-B14F-4D97-AF65-F5344CB8AC3E}">
        <p14:creationId xmlns:p14="http://schemas.microsoft.com/office/powerpoint/2010/main" val="1736266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2354" y="1248914"/>
            <a:ext cx="8837766" cy="1725513"/>
          </a:xfrm>
          <a:prstGeom prst="roundRect">
            <a:avLst>
              <a:gd name="adj" fmla="val 6030"/>
            </a:avLst>
          </a:prstGeom>
          <a:ln/>
        </p:spPr>
        <p:style>
          <a:lnRef idx="2">
            <a:schemeClr val="accent6"/>
          </a:lnRef>
          <a:fillRef idx="1">
            <a:schemeClr val="lt1"/>
          </a:fillRef>
          <a:effectRef idx="0">
            <a:schemeClr val="accent6"/>
          </a:effectRef>
          <a:fontRef idx="minor">
            <a:schemeClr val="dk1"/>
          </a:fontRef>
        </p:style>
        <p:txBody>
          <a:bodyPr wrap="square" lIns="108000" tIns="108000" rIns="108000" bIns="108000" rtlCol="0">
            <a:noAutofit/>
          </a:bodyPr>
          <a:lstStyle/>
          <a:p>
            <a:pPr marL="171450" indent="-171450">
              <a:spcAft>
                <a:spcPts val="600"/>
              </a:spcAft>
              <a:buFont typeface="Arial" panose="020B0604020202020204" pitchFamily="34" charset="0"/>
              <a:buChar char="•"/>
            </a:pPr>
            <a:r>
              <a:rPr lang="en-GB" sz="1600" dirty="0" smtClean="0">
                <a:latin typeface="+mj-lt"/>
              </a:rPr>
              <a:t>Data diagnostic analysis using key intercompany ratios</a:t>
            </a:r>
          </a:p>
          <a:p>
            <a:pPr marL="171450" indent="-171450">
              <a:spcAft>
                <a:spcPts val="600"/>
              </a:spcAft>
              <a:buFont typeface="Arial" panose="020B0604020202020204" pitchFamily="34" charset="0"/>
              <a:buChar char="•"/>
            </a:pPr>
            <a:r>
              <a:rPr lang="en-GB" sz="1600" dirty="0" smtClean="0">
                <a:latin typeface="+mj-lt"/>
              </a:rPr>
              <a:t>Visualized comparison </a:t>
            </a:r>
            <a:r>
              <a:rPr lang="en-GB" sz="1600" dirty="0">
                <a:latin typeface="+mj-lt"/>
              </a:rPr>
              <a:t>of entities within selected tax </a:t>
            </a:r>
            <a:r>
              <a:rPr lang="en-GB" sz="1600" dirty="0" smtClean="0">
                <a:latin typeface="+mj-lt"/>
              </a:rPr>
              <a:t>jurisdictions </a:t>
            </a:r>
          </a:p>
          <a:p>
            <a:pPr marL="171450" indent="-171450">
              <a:spcAft>
                <a:spcPts val="600"/>
              </a:spcAft>
              <a:buFont typeface="Arial" panose="020B0604020202020204" pitchFamily="34" charset="0"/>
              <a:buChar char="•"/>
            </a:pPr>
            <a:r>
              <a:rPr lang="en-GB" sz="1600" dirty="0" smtClean="0">
                <a:latin typeface="+mj-lt"/>
              </a:rPr>
              <a:t>World heat map highlights tax jurisdictions requiring special attention and identifies key pressure areas</a:t>
            </a:r>
          </a:p>
          <a:p>
            <a:pPr marL="171450" indent="-171450">
              <a:spcAft>
                <a:spcPts val="600"/>
              </a:spcAft>
              <a:buFont typeface="Arial" panose="020B0604020202020204" pitchFamily="34" charset="0"/>
              <a:buChar char="•"/>
            </a:pPr>
            <a:r>
              <a:rPr lang="en-GB" sz="1600" dirty="0" smtClean="0">
                <a:latin typeface="+mj-lt"/>
              </a:rPr>
              <a:t>Quantitative basis for qualitative BEPS impact assessment and remediation planning</a:t>
            </a:r>
            <a:endParaRPr lang="en-US" sz="1600" dirty="0">
              <a:latin typeface="Georgia" pitchFamily="18" charset="0"/>
            </a:endParaRPr>
          </a:p>
          <a:p>
            <a:pPr marL="0" lvl="2">
              <a:spcAft>
                <a:spcPts val="600"/>
              </a:spcAft>
            </a:pPr>
            <a:endParaRPr lang="en-GB" sz="1600" dirty="0">
              <a:latin typeface="Georgia" pitchFamily="18"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8151" y="3814216"/>
            <a:ext cx="3049471" cy="2021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2011" y="3814215"/>
            <a:ext cx="3024865" cy="2021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2704" y="3120532"/>
            <a:ext cx="2508343" cy="23799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a:solidFill>
                  <a:srgbClr val="C00000"/>
                </a:solidFill>
              </a:rPr>
              <a:t>Documentation – CbC Analyzer</a:t>
            </a:r>
          </a:p>
        </p:txBody>
      </p:sp>
    </p:spTree>
    <p:extLst>
      <p:ext uri="{BB962C8B-B14F-4D97-AF65-F5344CB8AC3E}">
        <p14:creationId xmlns:p14="http://schemas.microsoft.com/office/powerpoint/2010/main" val="257093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75000" y="175000"/>
                                    </p:animScale>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100"/>
                                  </p:stCondLst>
                                  <p:childTnLst>
                                    <p:animScale>
                                      <p:cBhvr>
                                        <p:cTn id="10" dur="2000" fill="hold"/>
                                        <p:tgtEl>
                                          <p:spTgt spid="7"/>
                                        </p:tgtEl>
                                      </p:cBhvr>
                                      <p:by x="180000" y="180000"/>
                                    </p:animScale>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8"/>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752600"/>
            <a:ext cx="8077200" cy="1371600"/>
          </a:xfrm>
        </p:spPr>
        <p:txBody>
          <a:bodyPr/>
          <a:lstStyle/>
          <a:p>
            <a:pPr rtl="0"/>
            <a:r>
              <a:rPr lang="en-GB" b="1" dirty="0"/>
              <a:t>Structures </a:t>
            </a:r>
            <a:r>
              <a:rPr lang="en-GB" b="1" dirty="0" smtClean="0"/>
              <a:t>Likely </a:t>
            </a:r>
            <a:r>
              <a:rPr lang="en-GB" b="1" dirty="0"/>
              <a:t>to be </a:t>
            </a:r>
            <a:r>
              <a:rPr lang="en-GB" b="1" dirty="0" smtClean="0"/>
              <a:t>Challenged</a:t>
            </a:r>
            <a:endParaRPr lang="en-GB" b="1" dirty="0"/>
          </a:p>
        </p:txBody>
      </p:sp>
      <p:sp>
        <p:nvSpPr>
          <p:cNvPr id="4" name="Slide Number Placeholder 3"/>
          <p:cNvSpPr>
            <a:spLocks noGrp="1"/>
          </p:cNvSpPr>
          <p:nvPr>
            <p:ph type="sldNum" sz="quarter" idx="4"/>
          </p:nvPr>
        </p:nvSpPr>
        <p:spPr/>
        <p:txBody>
          <a:bodyPr/>
          <a:lstStyle/>
          <a:p>
            <a:fld id="{9EBD5762-3BDC-484D-9503-7EA6D5A9A8CE}" type="slidenum">
              <a:rPr lang="en-GB" smtClean="0"/>
              <a:pPr/>
              <a:t>13</a:t>
            </a:fld>
            <a:endParaRPr lang="en-GB" dirty="0"/>
          </a:p>
        </p:txBody>
      </p:sp>
      <p:sp>
        <p:nvSpPr>
          <p:cNvPr id="6" name="TextBox 5"/>
          <p:cNvSpPr txBox="1"/>
          <p:nvPr/>
        </p:nvSpPr>
        <p:spPr>
          <a:xfrm>
            <a:off x="1066800" y="3045296"/>
            <a:ext cx="3174504" cy="3200400"/>
          </a:xfrm>
          <a:prstGeom prst="rect">
            <a:avLst/>
          </a:prstGeom>
          <a:noFill/>
        </p:spPr>
        <p:txBody>
          <a:bodyPr wrap="none" lIns="0" tIns="0" rIns="0" bIns="0" rtlCol="0" anchor="b" anchorCtr="0">
            <a:noAutofit/>
          </a:bodyPr>
          <a:lstStyle/>
          <a:p>
            <a:pPr>
              <a:lnSpc>
                <a:spcPts val="20000"/>
              </a:lnSpc>
            </a:pPr>
            <a:endParaRPr lang="en-US" sz="24000" b="1" i="1" dirty="0">
              <a:solidFill>
                <a:schemeClr val="bg1"/>
              </a:solidFill>
              <a:latin typeface="Georgia" pitchFamily="18" charset="0"/>
            </a:endParaRPr>
          </a:p>
        </p:txBody>
      </p:sp>
      <p:sp>
        <p:nvSpPr>
          <p:cNvPr id="7" name="TextBox 6"/>
          <p:cNvSpPr txBox="1"/>
          <p:nvPr/>
        </p:nvSpPr>
        <p:spPr>
          <a:xfrm>
            <a:off x="914400" y="2971800"/>
            <a:ext cx="3174504" cy="3200400"/>
          </a:xfrm>
          <a:prstGeom prst="rect">
            <a:avLst/>
          </a:prstGeom>
          <a:noFill/>
        </p:spPr>
        <p:txBody>
          <a:bodyPr wrap="none" lIns="0" tIns="0" rIns="0" bIns="0" rtlCol="0" anchor="b" anchorCtr="0">
            <a:noAutofit/>
          </a:bodyPr>
          <a:lstStyle/>
          <a:p>
            <a:pPr>
              <a:lnSpc>
                <a:spcPts val="20000"/>
              </a:lnSpc>
            </a:pPr>
            <a:r>
              <a:rPr lang="pt-PT" sz="24000" b="1" i="1" dirty="0" smtClean="0">
                <a:solidFill>
                  <a:schemeClr val="bg1"/>
                </a:solidFill>
                <a:latin typeface="Georgia" pitchFamily="18" charset="0"/>
              </a:rPr>
              <a:t>3</a:t>
            </a:r>
            <a:endParaRPr lang="en-US" sz="24000" b="1" i="1" dirty="0">
              <a:solidFill>
                <a:schemeClr val="bg1"/>
              </a:solidFill>
              <a:latin typeface="Georgia" pitchFamily="18" charset="0"/>
            </a:endParaRPr>
          </a:p>
        </p:txBody>
      </p:sp>
    </p:spTree>
    <p:extLst>
      <p:ext uri="{BB962C8B-B14F-4D97-AF65-F5344CB8AC3E}">
        <p14:creationId xmlns:p14="http://schemas.microsoft.com/office/powerpoint/2010/main" val="2942707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87413592"/>
              </p:ext>
            </p:extLst>
          </p:nvPr>
        </p:nvGraphicFramePr>
        <p:xfrm>
          <a:off x="577850" y="1024466"/>
          <a:ext cx="6604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a:solidFill>
                  <a:srgbClr val="C00000"/>
                </a:solidFill>
              </a:rPr>
              <a:t>So </a:t>
            </a:r>
            <a:r>
              <a:rPr lang="en-US" dirty="0" smtClean="0">
                <a:solidFill>
                  <a:srgbClr val="C00000"/>
                </a:solidFill>
              </a:rPr>
              <a:t>Practically What </a:t>
            </a:r>
            <a:r>
              <a:rPr lang="en-US" dirty="0">
                <a:solidFill>
                  <a:srgbClr val="C00000"/>
                </a:solidFill>
              </a:rPr>
              <a:t>is the </a:t>
            </a:r>
            <a:r>
              <a:rPr lang="en-US" dirty="0" smtClean="0">
                <a:solidFill>
                  <a:srgbClr val="C00000"/>
                </a:solidFill>
              </a:rPr>
              <a:t>Impact </a:t>
            </a:r>
            <a:r>
              <a:rPr lang="en-US" dirty="0">
                <a:solidFill>
                  <a:srgbClr val="C00000"/>
                </a:solidFill>
              </a:rPr>
              <a:t>of BEPS?</a:t>
            </a:r>
          </a:p>
        </p:txBody>
      </p:sp>
    </p:spTree>
    <p:extLst>
      <p:ext uri="{BB962C8B-B14F-4D97-AF65-F5344CB8AC3E}">
        <p14:creationId xmlns:p14="http://schemas.microsoft.com/office/powerpoint/2010/main" val="4097963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ltGray">
          <a:xfrm>
            <a:off x="479172" y="1804212"/>
            <a:ext cx="2067202" cy="1322431"/>
          </a:xfrm>
          <a:prstGeom prst="round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Georgia" pitchFamily="18" charset="0"/>
              </a:rPr>
              <a:t>IP Co</a:t>
            </a:r>
            <a:endParaRPr lang="en-US" sz="1600" b="1" dirty="0">
              <a:solidFill>
                <a:schemeClr val="tx1"/>
              </a:solidFill>
              <a:latin typeface="Georgia" pitchFamily="18" charset="0"/>
            </a:endParaRPr>
          </a:p>
          <a:p>
            <a:pPr algn="ctr"/>
            <a:r>
              <a:rPr lang="en-US" sz="1600" b="1" dirty="0" smtClean="0">
                <a:solidFill>
                  <a:schemeClr val="tx1"/>
                </a:solidFill>
                <a:latin typeface="Georgia" pitchFamily="18" charset="0"/>
              </a:rPr>
              <a:t>(Bermuda)/(US) </a:t>
            </a:r>
            <a:endParaRPr lang="en-US" sz="1600" b="1" dirty="0">
              <a:solidFill>
                <a:schemeClr val="tx1"/>
              </a:solidFill>
              <a:latin typeface="Georgia" pitchFamily="18" charset="0"/>
            </a:endParaRPr>
          </a:p>
        </p:txBody>
      </p:sp>
      <p:sp>
        <p:nvSpPr>
          <p:cNvPr id="5" name="Rounded Rectangle 4"/>
          <p:cNvSpPr/>
          <p:nvPr/>
        </p:nvSpPr>
        <p:spPr bwMode="ltGray">
          <a:xfrm>
            <a:off x="581869" y="4422069"/>
            <a:ext cx="1861808" cy="1322431"/>
          </a:xfrm>
          <a:prstGeom prst="round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smtClean="0">
                <a:solidFill>
                  <a:schemeClr val="tx1"/>
                </a:solidFill>
                <a:latin typeface="Georgia" pitchFamily="18" charset="0"/>
              </a:rPr>
              <a:t>R&amp;D Co</a:t>
            </a:r>
            <a:endParaRPr lang="en-US" sz="1600" b="1" dirty="0">
              <a:solidFill>
                <a:schemeClr val="tx1"/>
              </a:solidFill>
              <a:latin typeface="Georgia" pitchFamily="18" charset="0"/>
            </a:endParaRPr>
          </a:p>
          <a:p>
            <a:pPr algn="ctr"/>
            <a:r>
              <a:rPr lang="en-US" sz="1600" b="1" dirty="0" smtClean="0">
                <a:solidFill>
                  <a:schemeClr val="tx1"/>
                </a:solidFill>
                <a:latin typeface="Georgia" pitchFamily="18" charset="0"/>
              </a:rPr>
              <a:t>(Israel) </a:t>
            </a:r>
            <a:endParaRPr lang="en-US" sz="1600" b="1" dirty="0">
              <a:solidFill>
                <a:schemeClr val="tx1"/>
              </a:solidFill>
              <a:latin typeface="Georgia" pitchFamily="18" charset="0"/>
            </a:endParaRPr>
          </a:p>
        </p:txBody>
      </p:sp>
      <p:cxnSp>
        <p:nvCxnSpPr>
          <p:cNvPr id="7" name="Straight Arrow Connector 6"/>
          <p:cNvCxnSpPr>
            <a:stCxn id="4" idx="2"/>
            <a:endCxn id="5" idx="0"/>
          </p:cNvCxnSpPr>
          <p:nvPr/>
        </p:nvCxnSpPr>
        <p:spPr>
          <a:xfrm>
            <a:off x="1512773" y="3126643"/>
            <a:ext cx="0" cy="1295426"/>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88748" y="3684521"/>
            <a:ext cx="5704415" cy="2341707"/>
          </a:xfrm>
          <a:prstGeom prst="rect">
            <a:avLst/>
          </a:prstGeom>
          <a:noFill/>
        </p:spPr>
        <p:txBody>
          <a:bodyPr wrap="square" lIns="0" tIns="0" rIns="0" bIns="0" rtlCol="1">
            <a:noAutofit/>
          </a:bodyPr>
          <a:lstStyle/>
          <a:p>
            <a:pPr>
              <a:spcAft>
                <a:spcPts val="900"/>
              </a:spcAft>
            </a:pPr>
            <a:r>
              <a:rPr lang="en-US" dirty="0" smtClean="0">
                <a:solidFill>
                  <a:schemeClr val="accent1"/>
                </a:solidFill>
                <a:latin typeface="Georgia" pitchFamily="18" charset="0"/>
              </a:rPr>
              <a:t>What are groups doing?</a:t>
            </a:r>
          </a:p>
          <a:p>
            <a:pPr marL="180975" indent="-180975">
              <a:spcAft>
                <a:spcPts val="900"/>
              </a:spcAft>
              <a:buFont typeface="Arial" panose="020B0604020202020204" pitchFamily="34" charset="0"/>
              <a:buChar char="•"/>
            </a:pPr>
            <a:r>
              <a:rPr lang="en-US" dirty="0" smtClean="0">
                <a:latin typeface="Georgia" pitchFamily="18" charset="0"/>
              </a:rPr>
              <a:t>Review substance within IP Co</a:t>
            </a:r>
          </a:p>
          <a:p>
            <a:pPr marL="180975" indent="-180975">
              <a:spcAft>
                <a:spcPts val="900"/>
              </a:spcAft>
              <a:buFont typeface="Arial" panose="020B0604020202020204" pitchFamily="34" charset="0"/>
              <a:buChar char="•"/>
            </a:pPr>
            <a:r>
              <a:rPr lang="en-US" dirty="0" smtClean="0">
                <a:latin typeface="Georgia" pitchFamily="18" charset="0"/>
              </a:rPr>
              <a:t>Substance is activity NOT only number of people and NOT only legal contract</a:t>
            </a:r>
          </a:p>
          <a:p>
            <a:pPr marL="180975" indent="-180975">
              <a:spcAft>
                <a:spcPts val="900"/>
              </a:spcAft>
              <a:buFont typeface="Arial" panose="020B0604020202020204" pitchFamily="34" charset="0"/>
              <a:buChar char="•"/>
            </a:pPr>
            <a:r>
              <a:rPr lang="en-US" dirty="0" smtClean="0">
                <a:latin typeface="Georgia" pitchFamily="18" charset="0"/>
              </a:rPr>
              <a:t>Understand value chain of the business and key risks</a:t>
            </a:r>
          </a:p>
          <a:p>
            <a:pPr marL="180975" indent="-180975">
              <a:spcAft>
                <a:spcPts val="900"/>
              </a:spcAft>
              <a:buFont typeface="Arial" panose="020B0604020202020204" pitchFamily="34" charset="0"/>
              <a:buChar char="•"/>
            </a:pPr>
            <a:r>
              <a:rPr lang="en-US" dirty="0" smtClean="0">
                <a:latin typeface="Georgia" pitchFamily="18" charset="0"/>
              </a:rPr>
              <a:t>Ensure value drivers and key risks are being overseen and managed by IP Co</a:t>
            </a:r>
          </a:p>
        </p:txBody>
      </p:sp>
      <p:sp>
        <p:nvSpPr>
          <p:cNvPr id="22" name="TextBox 21"/>
          <p:cNvSpPr txBox="1"/>
          <p:nvPr/>
        </p:nvSpPr>
        <p:spPr>
          <a:xfrm>
            <a:off x="3572255" y="1230317"/>
            <a:ext cx="2763572" cy="2022332"/>
          </a:xfrm>
          <a:prstGeom prst="rect">
            <a:avLst/>
          </a:prstGeom>
          <a:noFill/>
        </p:spPr>
        <p:txBody>
          <a:bodyPr wrap="square" lIns="0" tIns="0" rIns="0" bIns="0" rtlCol="1">
            <a:noAutofit/>
          </a:bodyPr>
          <a:lstStyle/>
          <a:p>
            <a:pPr>
              <a:spcAft>
                <a:spcPts val="900"/>
              </a:spcAft>
            </a:pPr>
            <a:r>
              <a:rPr lang="en-US" dirty="0" smtClean="0">
                <a:solidFill>
                  <a:schemeClr val="accent1"/>
                </a:solidFill>
                <a:latin typeface="Georgia" pitchFamily="18" charset="0"/>
              </a:rPr>
              <a:t>What’s changed?</a:t>
            </a:r>
          </a:p>
          <a:p>
            <a:pPr marL="180975" indent="-180975">
              <a:spcAft>
                <a:spcPts val="900"/>
              </a:spcAft>
              <a:buFont typeface="Arial" panose="020B0604020202020204" pitchFamily="34" charset="0"/>
              <a:buChar char="•"/>
            </a:pPr>
            <a:r>
              <a:rPr lang="en-US" dirty="0">
                <a:latin typeface="Georgia" pitchFamily="18" charset="0"/>
              </a:rPr>
              <a:t>Transfer Pricing</a:t>
            </a:r>
          </a:p>
          <a:p>
            <a:pPr marL="180975" lvl="1" indent="-180975">
              <a:spcAft>
                <a:spcPts val="900"/>
              </a:spcAft>
              <a:buFont typeface="Arial" panose="020B0604020202020204" pitchFamily="34" charset="0"/>
              <a:buChar char="•"/>
            </a:pPr>
            <a:r>
              <a:rPr lang="en-US" dirty="0">
                <a:latin typeface="Georgia" pitchFamily="18" charset="0"/>
              </a:rPr>
              <a:t>Intangibles</a:t>
            </a:r>
          </a:p>
          <a:p>
            <a:pPr marL="342900" lvl="1" indent="-342900">
              <a:spcAft>
                <a:spcPts val="900"/>
              </a:spcAft>
              <a:buFont typeface="Arial" panose="020B0604020202020204" pitchFamily="34" charset="0"/>
              <a:buChar char="•"/>
            </a:pPr>
            <a:r>
              <a:rPr lang="en-US" dirty="0">
                <a:latin typeface="Georgia" pitchFamily="18" charset="0"/>
              </a:rPr>
              <a:t>Risk</a:t>
            </a:r>
          </a:p>
        </p:txBody>
      </p:sp>
      <p:sp>
        <p:nvSpPr>
          <p:cNvPr id="23" name="TextBox 22"/>
          <p:cNvSpPr txBox="1"/>
          <p:nvPr/>
        </p:nvSpPr>
        <p:spPr>
          <a:xfrm>
            <a:off x="6269708" y="1191796"/>
            <a:ext cx="3368829" cy="1389919"/>
          </a:xfrm>
          <a:prstGeom prst="rect">
            <a:avLst/>
          </a:prstGeom>
          <a:noFill/>
        </p:spPr>
        <p:txBody>
          <a:bodyPr wrap="square" lIns="0" tIns="0" rIns="0" bIns="0" rtlCol="1">
            <a:noAutofit/>
          </a:bodyPr>
          <a:lstStyle/>
          <a:p>
            <a:pPr>
              <a:spcAft>
                <a:spcPts val="900"/>
              </a:spcAft>
            </a:pPr>
            <a:r>
              <a:rPr lang="en-US" dirty="0" smtClean="0">
                <a:solidFill>
                  <a:schemeClr val="accent1"/>
                </a:solidFill>
                <a:latin typeface="Georgia" pitchFamily="18" charset="0"/>
              </a:rPr>
              <a:t>Impact</a:t>
            </a:r>
          </a:p>
          <a:p>
            <a:pPr marL="180975" indent="-180975">
              <a:spcAft>
                <a:spcPts val="900"/>
              </a:spcAft>
              <a:buFont typeface="Arial" panose="020B0604020202020204" pitchFamily="34" charset="0"/>
              <a:buChar char="•"/>
            </a:pPr>
            <a:r>
              <a:rPr lang="en-US" dirty="0">
                <a:latin typeface="Georgia" pitchFamily="18" charset="0"/>
              </a:rPr>
              <a:t>R&amp;D Co considered to be the economic owner of the IP</a:t>
            </a:r>
          </a:p>
          <a:p>
            <a:pPr marL="180975" indent="-180975">
              <a:spcAft>
                <a:spcPts val="900"/>
              </a:spcAft>
              <a:buFont typeface="Arial" panose="020B0604020202020204" pitchFamily="34" charset="0"/>
              <a:buChar char="•"/>
            </a:pPr>
            <a:r>
              <a:rPr lang="en-US" dirty="0">
                <a:latin typeface="Georgia" pitchFamily="18" charset="0"/>
              </a:rPr>
              <a:t>IP Co entitled to return for financing</a:t>
            </a:r>
          </a:p>
        </p:txBody>
      </p:sp>
      <p:cxnSp>
        <p:nvCxnSpPr>
          <p:cNvPr id="20" name="Curved Connector 19"/>
          <p:cNvCxnSpPr>
            <a:stCxn id="4" idx="1"/>
            <a:endCxn id="5" idx="1"/>
          </p:cNvCxnSpPr>
          <p:nvPr/>
        </p:nvCxnSpPr>
        <p:spPr>
          <a:xfrm rot="10800000" flipH="1" flipV="1">
            <a:off x="479171" y="2465427"/>
            <a:ext cx="102697" cy="2617857"/>
          </a:xfrm>
          <a:prstGeom prst="curvedConnector3">
            <a:avLst>
              <a:gd name="adj1" fmla="val -222597"/>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53845" y="3680252"/>
            <a:ext cx="1157272" cy="648072"/>
          </a:xfrm>
          <a:prstGeom prst="rect">
            <a:avLst/>
          </a:prstGeom>
          <a:noFill/>
        </p:spPr>
        <p:txBody>
          <a:bodyPr wrap="square" lIns="0" tIns="0" rIns="0" bIns="0" rtlCol="0">
            <a:noAutofit/>
          </a:bodyPr>
          <a:lstStyle/>
          <a:p>
            <a:pPr>
              <a:spcAft>
                <a:spcPts val="900"/>
              </a:spcAft>
            </a:pPr>
            <a:r>
              <a:rPr lang="en-US" sz="1400" dirty="0" smtClean="0">
                <a:latin typeface="Georgia" pitchFamily="18" charset="0"/>
              </a:rPr>
              <a:t>R&amp;D</a:t>
            </a:r>
          </a:p>
        </p:txBody>
      </p:sp>
      <p:sp>
        <p:nvSpPr>
          <p:cNvPr id="43" name="TextBox 42"/>
          <p:cNvSpPr txBox="1"/>
          <p:nvPr/>
        </p:nvSpPr>
        <p:spPr>
          <a:xfrm>
            <a:off x="379507" y="1194612"/>
            <a:ext cx="2724150" cy="609600"/>
          </a:xfrm>
          <a:prstGeom prst="rect">
            <a:avLst/>
          </a:prstGeom>
          <a:noFill/>
        </p:spPr>
        <p:txBody>
          <a:bodyPr wrap="square" lIns="0" tIns="0" rIns="0" bIns="0" rtlCol="1">
            <a:noAutofit/>
          </a:bodyPr>
          <a:lstStyle/>
          <a:p>
            <a:pPr indent="-274320">
              <a:spcAft>
                <a:spcPts val="900"/>
              </a:spcAft>
            </a:pPr>
            <a:r>
              <a:rPr lang="en-US" sz="2000" dirty="0" smtClean="0">
                <a:solidFill>
                  <a:schemeClr val="accent1"/>
                </a:solidFill>
                <a:latin typeface="Georgia" pitchFamily="18" charset="0"/>
              </a:rPr>
              <a:t>R&amp;D structures</a:t>
            </a:r>
            <a:endParaRPr lang="he-IL" sz="2000" dirty="0" err="1" smtClean="0">
              <a:solidFill>
                <a:schemeClr val="accent1"/>
              </a:solidFill>
              <a:latin typeface="Georgia" pitchFamily="18" charset="0"/>
            </a:endParaRPr>
          </a:p>
        </p:txBody>
      </p:sp>
      <p:cxnSp>
        <p:nvCxnSpPr>
          <p:cNvPr id="12" name="Curved Connector 11"/>
          <p:cNvCxnSpPr>
            <a:stCxn id="5" idx="3"/>
            <a:endCxn id="4" idx="3"/>
          </p:cNvCxnSpPr>
          <p:nvPr/>
        </p:nvCxnSpPr>
        <p:spPr>
          <a:xfrm flipV="1">
            <a:off x="2443677" y="2465428"/>
            <a:ext cx="102697" cy="2617857"/>
          </a:xfrm>
          <a:prstGeom prst="curvedConnector3">
            <a:avLst>
              <a:gd name="adj1" fmla="val 322597"/>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a:solidFill>
                  <a:srgbClr val="C00000"/>
                </a:solidFill>
              </a:rPr>
              <a:t>So </a:t>
            </a:r>
            <a:r>
              <a:rPr lang="en-US" dirty="0" smtClean="0">
                <a:solidFill>
                  <a:srgbClr val="C00000"/>
                </a:solidFill>
              </a:rPr>
              <a:t>Practically What </a:t>
            </a:r>
            <a:r>
              <a:rPr lang="en-US" dirty="0">
                <a:solidFill>
                  <a:srgbClr val="C00000"/>
                </a:solidFill>
              </a:rPr>
              <a:t>is the </a:t>
            </a:r>
            <a:r>
              <a:rPr lang="en-US" dirty="0" smtClean="0">
                <a:solidFill>
                  <a:srgbClr val="C00000"/>
                </a:solidFill>
              </a:rPr>
              <a:t>Impact </a:t>
            </a:r>
            <a:r>
              <a:rPr lang="en-US" dirty="0">
                <a:solidFill>
                  <a:srgbClr val="C00000"/>
                </a:solidFill>
              </a:rPr>
              <a:t>of BEPS?</a:t>
            </a:r>
          </a:p>
        </p:txBody>
      </p:sp>
    </p:spTree>
    <p:extLst>
      <p:ext uri="{BB962C8B-B14F-4D97-AF65-F5344CB8AC3E}">
        <p14:creationId xmlns:p14="http://schemas.microsoft.com/office/powerpoint/2010/main" val="355996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1+#ppt_w/2"/>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039827" y="1430152"/>
            <a:ext cx="2763572" cy="2022332"/>
          </a:xfrm>
          <a:prstGeom prst="rect">
            <a:avLst/>
          </a:prstGeom>
          <a:noFill/>
        </p:spPr>
        <p:txBody>
          <a:bodyPr wrap="square" lIns="0" tIns="0" rIns="0" bIns="0" rtlCol="1">
            <a:noAutofit/>
          </a:bodyPr>
          <a:lstStyle/>
          <a:p>
            <a:pPr>
              <a:spcAft>
                <a:spcPts val="900"/>
              </a:spcAft>
            </a:pPr>
            <a:r>
              <a:rPr lang="en-US" dirty="0">
                <a:solidFill>
                  <a:schemeClr val="accent1"/>
                </a:solidFill>
                <a:latin typeface="Georgia" pitchFamily="18" charset="0"/>
              </a:rPr>
              <a:t>What’s changed?</a:t>
            </a:r>
          </a:p>
          <a:p>
            <a:pPr marL="180975" indent="-180975">
              <a:spcAft>
                <a:spcPts val="900"/>
              </a:spcAft>
              <a:buFont typeface="Arial" panose="020B0604020202020204" pitchFamily="34" charset="0"/>
              <a:buChar char="•"/>
            </a:pPr>
            <a:r>
              <a:rPr lang="en-US" dirty="0" smtClean="0">
                <a:latin typeface="Georgia" pitchFamily="18" charset="0"/>
              </a:rPr>
              <a:t>Current risk</a:t>
            </a:r>
          </a:p>
          <a:p>
            <a:pPr marL="180975" indent="-180975">
              <a:spcAft>
                <a:spcPts val="900"/>
              </a:spcAft>
              <a:buFont typeface="Arial" panose="020B0604020202020204" pitchFamily="34" charset="0"/>
              <a:buChar char="•"/>
            </a:pPr>
            <a:r>
              <a:rPr lang="en-US" dirty="0" smtClean="0">
                <a:latin typeface="Georgia" pitchFamily="18" charset="0"/>
              </a:rPr>
              <a:t>Transfer </a:t>
            </a:r>
            <a:r>
              <a:rPr lang="en-US" dirty="0">
                <a:latin typeface="Georgia" pitchFamily="18" charset="0"/>
              </a:rPr>
              <a:t>Pricing</a:t>
            </a:r>
          </a:p>
          <a:p>
            <a:pPr marL="180975" lvl="1" indent="-180975">
              <a:spcAft>
                <a:spcPts val="900"/>
              </a:spcAft>
              <a:buFont typeface="Arial" panose="020B0604020202020204" pitchFamily="34" charset="0"/>
              <a:buChar char="•"/>
            </a:pPr>
            <a:r>
              <a:rPr lang="en-US" dirty="0">
                <a:latin typeface="Georgia" pitchFamily="18" charset="0"/>
              </a:rPr>
              <a:t>Intangibles</a:t>
            </a:r>
          </a:p>
          <a:p>
            <a:pPr marL="180975" lvl="1" indent="-180975">
              <a:spcAft>
                <a:spcPts val="900"/>
              </a:spcAft>
              <a:buFont typeface="Arial" panose="020B0604020202020204" pitchFamily="34" charset="0"/>
              <a:buChar char="•"/>
            </a:pPr>
            <a:r>
              <a:rPr lang="en-US" dirty="0" smtClean="0">
                <a:latin typeface="Georgia" pitchFamily="18" charset="0"/>
              </a:rPr>
              <a:t>Risk</a:t>
            </a:r>
          </a:p>
        </p:txBody>
      </p:sp>
      <p:sp>
        <p:nvSpPr>
          <p:cNvPr id="23" name="TextBox 22"/>
          <p:cNvSpPr txBox="1"/>
          <p:nvPr/>
        </p:nvSpPr>
        <p:spPr>
          <a:xfrm>
            <a:off x="6304835" y="1430153"/>
            <a:ext cx="3368829" cy="1389919"/>
          </a:xfrm>
          <a:prstGeom prst="rect">
            <a:avLst/>
          </a:prstGeom>
          <a:noFill/>
        </p:spPr>
        <p:txBody>
          <a:bodyPr wrap="square" lIns="0" tIns="0" rIns="0" bIns="0" rtlCol="1">
            <a:noAutofit/>
          </a:bodyPr>
          <a:lstStyle/>
          <a:p>
            <a:pPr>
              <a:spcAft>
                <a:spcPts val="900"/>
              </a:spcAft>
            </a:pPr>
            <a:r>
              <a:rPr lang="en-US" dirty="0" smtClean="0">
                <a:solidFill>
                  <a:schemeClr val="accent1"/>
                </a:solidFill>
                <a:latin typeface="Georgia" pitchFamily="18" charset="0"/>
              </a:rPr>
              <a:t>Impact</a:t>
            </a:r>
          </a:p>
          <a:p>
            <a:pPr marL="180975" indent="-180975">
              <a:spcAft>
                <a:spcPts val="900"/>
              </a:spcAft>
              <a:buFont typeface="Arial" panose="020B0604020202020204" pitchFamily="34" charset="0"/>
              <a:buChar char="•"/>
            </a:pPr>
            <a:r>
              <a:rPr lang="en-US" dirty="0">
                <a:latin typeface="Georgia" pitchFamily="18" charset="0"/>
              </a:rPr>
              <a:t>US Co considered economic owner of IP</a:t>
            </a:r>
          </a:p>
          <a:p>
            <a:pPr marL="180975" indent="-180975">
              <a:spcAft>
                <a:spcPts val="900"/>
              </a:spcAft>
              <a:buFont typeface="Arial" panose="020B0604020202020204" pitchFamily="34" charset="0"/>
              <a:buChar char="•"/>
            </a:pPr>
            <a:r>
              <a:rPr lang="en-US" dirty="0">
                <a:latin typeface="Georgia" pitchFamily="18" charset="0"/>
              </a:rPr>
              <a:t>IP  Co remunerated for functions it performs; support services</a:t>
            </a:r>
          </a:p>
        </p:txBody>
      </p:sp>
      <p:sp>
        <p:nvSpPr>
          <p:cNvPr id="18" name="TextBox 17"/>
          <p:cNvSpPr txBox="1"/>
          <p:nvPr/>
        </p:nvSpPr>
        <p:spPr>
          <a:xfrm>
            <a:off x="394692" y="1247775"/>
            <a:ext cx="2724150" cy="609600"/>
          </a:xfrm>
          <a:prstGeom prst="rect">
            <a:avLst/>
          </a:prstGeom>
          <a:noFill/>
        </p:spPr>
        <p:txBody>
          <a:bodyPr wrap="square" lIns="0" tIns="0" rIns="0" bIns="0" rtlCol="1">
            <a:noAutofit/>
          </a:bodyPr>
          <a:lstStyle/>
          <a:p>
            <a:pPr indent="-274320">
              <a:spcAft>
                <a:spcPts val="900"/>
              </a:spcAft>
            </a:pPr>
            <a:r>
              <a:rPr lang="en-US" sz="2000" dirty="0" smtClean="0">
                <a:solidFill>
                  <a:schemeClr val="accent1"/>
                </a:solidFill>
                <a:latin typeface="Georgia" pitchFamily="18" charset="0"/>
              </a:rPr>
              <a:t>Management relocation</a:t>
            </a:r>
            <a:endParaRPr lang="he-IL" sz="2000" dirty="0" err="1" smtClean="0">
              <a:solidFill>
                <a:schemeClr val="accent1"/>
              </a:solidFill>
              <a:latin typeface="Georgia" pitchFamily="18" charset="0"/>
            </a:endParaRPr>
          </a:p>
        </p:txBody>
      </p:sp>
      <p:sp>
        <p:nvSpPr>
          <p:cNvPr id="15" name="Rounded Rectangle 14"/>
          <p:cNvSpPr/>
          <p:nvPr/>
        </p:nvSpPr>
        <p:spPr bwMode="ltGray">
          <a:xfrm>
            <a:off x="422663" y="1771734"/>
            <a:ext cx="1861808" cy="1322431"/>
          </a:xfrm>
          <a:prstGeom prst="round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Georgia" pitchFamily="18" charset="0"/>
              </a:rPr>
              <a:t>IP Co</a:t>
            </a:r>
            <a:endParaRPr lang="en-US" sz="1600" b="1" dirty="0">
              <a:solidFill>
                <a:schemeClr val="tx1"/>
              </a:solidFill>
              <a:latin typeface="Georgia" pitchFamily="18" charset="0"/>
            </a:endParaRPr>
          </a:p>
          <a:p>
            <a:pPr algn="ctr"/>
            <a:r>
              <a:rPr lang="en-US" sz="1600" b="1" dirty="0" smtClean="0">
                <a:solidFill>
                  <a:schemeClr val="tx1"/>
                </a:solidFill>
                <a:latin typeface="Georgia" pitchFamily="18" charset="0"/>
              </a:rPr>
              <a:t>(Israel) </a:t>
            </a:r>
            <a:endParaRPr lang="en-US" sz="1600" b="1" dirty="0">
              <a:solidFill>
                <a:schemeClr val="tx1"/>
              </a:solidFill>
              <a:latin typeface="Georgia" pitchFamily="18" charset="0"/>
            </a:endParaRPr>
          </a:p>
        </p:txBody>
      </p:sp>
      <p:sp>
        <p:nvSpPr>
          <p:cNvPr id="16" name="Rounded Rectangle 15"/>
          <p:cNvSpPr/>
          <p:nvPr/>
        </p:nvSpPr>
        <p:spPr bwMode="ltGray">
          <a:xfrm>
            <a:off x="422663" y="4422069"/>
            <a:ext cx="1861808" cy="1322431"/>
          </a:xfrm>
          <a:prstGeom prst="round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smtClean="0">
                <a:solidFill>
                  <a:schemeClr val="tx1"/>
                </a:solidFill>
                <a:latin typeface="Georgia" pitchFamily="18" charset="0"/>
              </a:rPr>
              <a:t>US Co</a:t>
            </a:r>
            <a:endParaRPr lang="en-US" sz="1600" b="1" dirty="0">
              <a:solidFill>
                <a:schemeClr val="tx1"/>
              </a:solidFill>
              <a:latin typeface="Georgia" pitchFamily="18" charset="0"/>
            </a:endParaRPr>
          </a:p>
          <a:p>
            <a:pPr algn="ctr"/>
            <a:r>
              <a:rPr lang="en-US" sz="1600" b="1" dirty="0" smtClean="0">
                <a:solidFill>
                  <a:schemeClr val="tx1"/>
                </a:solidFill>
                <a:latin typeface="Georgia" pitchFamily="18" charset="0"/>
              </a:rPr>
              <a:t>(US) </a:t>
            </a:r>
            <a:endParaRPr lang="en-US" sz="1600" b="1" dirty="0">
              <a:solidFill>
                <a:schemeClr val="tx1"/>
              </a:solidFill>
              <a:latin typeface="Georgia" pitchFamily="18" charset="0"/>
            </a:endParaRPr>
          </a:p>
        </p:txBody>
      </p:sp>
      <p:cxnSp>
        <p:nvCxnSpPr>
          <p:cNvPr id="19" name="Straight Arrow Connector 18"/>
          <p:cNvCxnSpPr>
            <a:stCxn id="15" idx="2"/>
            <a:endCxn id="16" idx="0"/>
          </p:cNvCxnSpPr>
          <p:nvPr/>
        </p:nvCxnSpPr>
        <p:spPr>
          <a:xfrm>
            <a:off x="1353567" y="3094164"/>
            <a:ext cx="0" cy="1327904"/>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43194" y="4422069"/>
            <a:ext cx="5704415" cy="2341707"/>
          </a:xfrm>
          <a:prstGeom prst="rect">
            <a:avLst/>
          </a:prstGeom>
          <a:noFill/>
        </p:spPr>
        <p:txBody>
          <a:bodyPr wrap="square" lIns="0" tIns="0" rIns="0" bIns="0" rtlCol="1">
            <a:noAutofit/>
          </a:bodyPr>
          <a:lstStyle/>
          <a:p>
            <a:pPr>
              <a:spcAft>
                <a:spcPts val="900"/>
              </a:spcAft>
            </a:pPr>
            <a:r>
              <a:rPr lang="en-US" dirty="0">
                <a:solidFill>
                  <a:schemeClr val="accent1"/>
                </a:solidFill>
                <a:latin typeface="Georgia" pitchFamily="18" charset="0"/>
              </a:rPr>
              <a:t>What are groups doing?</a:t>
            </a:r>
          </a:p>
          <a:p>
            <a:pPr marL="180975" indent="-180975">
              <a:spcAft>
                <a:spcPts val="900"/>
              </a:spcAft>
              <a:buFont typeface="Arial" panose="020B0604020202020204" pitchFamily="34" charset="0"/>
              <a:buChar char="•"/>
            </a:pPr>
            <a:r>
              <a:rPr lang="en-US" dirty="0" smtClean="0">
                <a:latin typeface="Georgia" pitchFamily="18" charset="0"/>
              </a:rPr>
              <a:t>Substance and value chain review</a:t>
            </a:r>
          </a:p>
          <a:p>
            <a:pPr marL="180975" indent="-180975">
              <a:spcAft>
                <a:spcPts val="900"/>
              </a:spcAft>
              <a:buFont typeface="Arial" panose="020B0604020202020204" pitchFamily="34" charset="0"/>
              <a:buChar char="•"/>
            </a:pPr>
            <a:r>
              <a:rPr lang="en-US" dirty="0" smtClean="0">
                <a:latin typeface="Georgia" pitchFamily="18" charset="0"/>
              </a:rPr>
              <a:t>Management/ staff awareness of tax impact</a:t>
            </a:r>
          </a:p>
          <a:p>
            <a:pPr marL="180975" indent="-180975">
              <a:spcAft>
                <a:spcPts val="900"/>
              </a:spcAft>
              <a:buFont typeface="Arial" panose="020B0604020202020204" pitchFamily="34" charset="0"/>
              <a:buChar char="•"/>
            </a:pPr>
            <a:r>
              <a:rPr lang="en-US" dirty="0" smtClean="0">
                <a:latin typeface="Georgia" pitchFamily="18" charset="0"/>
              </a:rPr>
              <a:t>Instructions and guidelines for Management/ staff</a:t>
            </a:r>
          </a:p>
        </p:txBody>
      </p:sp>
      <p:cxnSp>
        <p:nvCxnSpPr>
          <p:cNvPr id="11" name="Curved Connector 10"/>
          <p:cNvCxnSpPr>
            <a:stCxn id="16" idx="3"/>
            <a:endCxn id="15" idx="3"/>
          </p:cNvCxnSpPr>
          <p:nvPr/>
        </p:nvCxnSpPr>
        <p:spPr>
          <a:xfrm flipV="1">
            <a:off x="2284471" y="2432950"/>
            <a:ext cx="12700" cy="2650335"/>
          </a:xfrm>
          <a:prstGeom prst="curvedConnector3">
            <a:avLst>
              <a:gd name="adj1" fmla="val 1800000"/>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65800" y="3452259"/>
            <a:ext cx="954742" cy="611713"/>
          </a:xfrm>
          <a:prstGeom prst="rect">
            <a:avLst/>
          </a:prstGeom>
          <a:noFill/>
        </p:spPr>
        <p:txBody>
          <a:bodyPr wrap="square" lIns="0" tIns="0" rIns="0" bIns="0" rtlCol="1">
            <a:noAutofit/>
          </a:bodyPr>
          <a:lstStyle/>
          <a:p>
            <a:pPr indent="-274320" algn="ctr">
              <a:spcAft>
                <a:spcPts val="900"/>
              </a:spcAft>
            </a:pPr>
            <a:r>
              <a:rPr lang="en-US" dirty="0">
                <a:solidFill>
                  <a:schemeClr val="accent1"/>
                </a:solidFill>
                <a:latin typeface="Georgia" pitchFamily="18" charset="0"/>
              </a:rPr>
              <a:t>Product Sale</a:t>
            </a:r>
            <a:endParaRPr lang="he-IL" dirty="0" err="1">
              <a:solidFill>
                <a:schemeClr val="accent1"/>
              </a:solidFill>
              <a:latin typeface="Georgia" pitchFamily="18" charset="0"/>
            </a:endParaRPr>
          </a:p>
        </p:txBody>
      </p:sp>
      <p:sp>
        <p:nvSpPr>
          <p:cNvPr id="17" name="TextBox 16"/>
          <p:cNvSpPr txBox="1"/>
          <p:nvPr/>
        </p:nvSpPr>
        <p:spPr>
          <a:xfrm>
            <a:off x="1018000" y="5744500"/>
            <a:ext cx="954742" cy="611713"/>
          </a:xfrm>
          <a:prstGeom prst="rect">
            <a:avLst/>
          </a:prstGeom>
          <a:noFill/>
        </p:spPr>
        <p:txBody>
          <a:bodyPr wrap="square" lIns="0" tIns="0" rIns="0" bIns="0" rtlCol="1">
            <a:noAutofit/>
          </a:bodyPr>
          <a:lstStyle/>
          <a:p>
            <a:pPr indent="-274320" algn="ctr">
              <a:spcAft>
                <a:spcPts val="900"/>
              </a:spcAft>
            </a:pPr>
            <a:r>
              <a:rPr lang="en-US" dirty="0" smtClean="0">
                <a:solidFill>
                  <a:schemeClr val="accent1"/>
                </a:solidFill>
                <a:latin typeface="Georgia" pitchFamily="18" charset="0"/>
              </a:rPr>
              <a:t>LRD?</a:t>
            </a:r>
            <a:endParaRPr lang="he-IL" dirty="0" err="1">
              <a:solidFill>
                <a:schemeClr val="accent1"/>
              </a:solidFill>
              <a:latin typeface="Georgia" pitchFamily="18" charset="0"/>
            </a:endParaRPr>
          </a:p>
        </p:txBody>
      </p:sp>
      <p:sp>
        <p:nvSpPr>
          <p:cNvPr id="21"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a:solidFill>
                  <a:srgbClr val="C00000"/>
                </a:solidFill>
              </a:rPr>
              <a:t>So </a:t>
            </a:r>
            <a:r>
              <a:rPr lang="en-US" dirty="0" smtClean="0">
                <a:solidFill>
                  <a:srgbClr val="C00000"/>
                </a:solidFill>
              </a:rPr>
              <a:t>Practically What </a:t>
            </a:r>
            <a:r>
              <a:rPr lang="en-US" dirty="0">
                <a:solidFill>
                  <a:srgbClr val="C00000"/>
                </a:solidFill>
              </a:rPr>
              <a:t>is the </a:t>
            </a:r>
            <a:r>
              <a:rPr lang="en-US" dirty="0" smtClean="0">
                <a:solidFill>
                  <a:srgbClr val="C00000"/>
                </a:solidFill>
              </a:rPr>
              <a:t>Impact </a:t>
            </a:r>
            <a:r>
              <a:rPr lang="en-US" dirty="0">
                <a:solidFill>
                  <a:srgbClr val="C00000"/>
                </a:solidFill>
              </a:rPr>
              <a:t>of BEPS?</a:t>
            </a:r>
          </a:p>
        </p:txBody>
      </p:sp>
    </p:spTree>
    <p:extLst>
      <p:ext uri="{BB962C8B-B14F-4D97-AF65-F5344CB8AC3E}">
        <p14:creationId xmlns:p14="http://schemas.microsoft.com/office/powerpoint/2010/main" val="143608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1+#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9643" y="2812832"/>
            <a:ext cx="1346175" cy="648072"/>
          </a:xfrm>
          <a:prstGeom prst="rect">
            <a:avLst/>
          </a:prstGeom>
          <a:noFill/>
        </p:spPr>
        <p:txBody>
          <a:bodyPr wrap="square" lIns="0" tIns="0" rIns="0" bIns="0" rtlCol="0">
            <a:noAutofit/>
          </a:bodyPr>
          <a:lstStyle/>
          <a:p>
            <a:pPr>
              <a:spcAft>
                <a:spcPts val="900"/>
              </a:spcAft>
            </a:pPr>
            <a:r>
              <a:rPr lang="en-US" sz="1400" dirty="0" smtClean="0">
                <a:latin typeface="Georgia" pitchFamily="18" charset="0"/>
              </a:rPr>
              <a:t>Sales/ Marketing Services</a:t>
            </a:r>
          </a:p>
        </p:txBody>
      </p:sp>
      <p:sp>
        <p:nvSpPr>
          <p:cNvPr id="10" name="TextBox 9"/>
          <p:cNvSpPr txBox="1"/>
          <p:nvPr/>
        </p:nvSpPr>
        <p:spPr>
          <a:xfrm>
            <a:off x="577850" y="1143000"/>
            <a:ext cx="8002191" cy="400050"/>
          </a:xfrm>
          <a:prstGeom prst="rect">
            <a:avLst/>
          </a:prstGeom>
          <a:noFill/>
        </p:spPr>
        <p:txBody>
          <a:bodyPr wrap="square" lIns="0" tIns="0" rIns="0" bIns="0" rtlCol="1">
            <a:noAutofit/>
          </a:bodyPr>
          <a:lstStyle/>
          <a:p>
            <a:pPr indent="-274320">
              <a:spcAft>
                <a:spcPts val="900"/>
              </a:spcAft>
            </a:pPr>
            <a:r>
              <a:rPr lang="en-US" sz="2000" dirty="0" smtClean="0">
                <a:solidFill>
                  <a:schemeClr val="accent1"/>
                </a:solidFill>
                <a:latin typeface="Georgia" pitchFamily="18" charset="0"/>
              </a:rPr>
              <a:t>Sales/ Marketing</a:t>
            </a:r>
            <a:endParaRPr lang="he-IL" sz="2000" dirty="0" err="1" smtClean="0">
              <a:solidFill>
                <a:schemeClr val="accent1"/>
              </a:solidFill>
              <a:latin typeface="Georgia" pitchFamily="18" charset="0"/>
            </a:endParaRPr>
          </a:p>
        </p:txBody>
      </p:sp>
      <p:sp>
        <p:nvSpPr>
          <p:cNvPr id="12" name="TextBox 11"/>
          <p:cNvSpPr txBox="1"/>
          <p:nvPr/>
        </p:nvSpPr>
        <p:spPr>
          <a:xfrm>
            <a:off x="4124330" y="1143000"/>
            <a:ext cx="2763572" cy="1389919"/>
          </a:xfrm>
          <a:prstGeom prst="rect">
            <a:avLst/>
          </a:prstGeom>
          <a:noFill/>
        </p:spPr>
        <p:txBody>
          <a:bodyPr wrap="square" lIns="0" tIns="0" rIns="0" bIns="0" rtlCol="1">
            <a:noAutofit/>
          </a:bodyPr>
          <a:lstStyle/>
          <a:p>
            <a:pPr>
              <a:spcAft>
                <a:spcPts val="900"/>
              </a:spcAft>
            </a:pPr>
            <a:r>
              <a:rPr lang="en-US" dirty="0">
                <a:solidFill>
                  <a:schemeClr val="accent1"/>
                </a:solidFill>
                <a:latin typeface="Georgia" pitchFamily="18" charset="0"/>
              </a:rPr>
              <a:t>What’s changed?</a:t>
            </a:r>
          </a:p>
          <a:p>
            <a:pPr marL="180975" indent="-180975">
              <a:spcAft>
                <a:spcPts val="900"/>
              </a:spcAft>
              <a:buFont typeface="Arial" panose="020B0604020202020204" pitchFamily="34" charset="0"/>
              <a:buChar char="•"/>
            </a:pPr>
            <a:r>
              <a:rPr lang="en-US" dirty="0" smtClean="0">
                <a:latin typeface="Georgia" pitchFamily="18" charset="0"/>
              </a:rPr>
              <a:t>Current risk</a:t>
            </a:r>
          </a:p>
          <a:p>
            <a:pPr marL="180975" indent="-180975">
              <a:spcAft>
                <a:spcPts val="900"/>
              </a:spcAft>
              <a:buFont typeface="Arial" panose="020B0604020202020204" pitchFamily="34" charset="0"/>
              <a:buChar char="•"/>
            </a:pPr>
            <a:r>
              <a:rPr lang="en-US" dirty="0" smtClean="0">
                <a:latin typeface="Georgia" pitchFamily="18" charset="0"/>
              </a:rPr>
              <a:t>Permanent </a:t>
            </a:r>
            <a:r>
              <a:rPr lang="en-US" dirty="0">
                <a:latin typeface="Georgia" pitchFamily="18" charset="0"/>
              </a:rPr>
              <a:t>Establishment (PE</a:t>
            </a:r>
            <a:r>
              <a:rPr lang="en-US" dirty="0" smtClean="0">
                <a:latin typeface="Georgia" pitchFamily="18" charset="0"/>
              </a:rPr>
              <a:t>) now clarified and codified</a:t>
            </a:r>
            <a:endParaRPr lang="en-US" dirty="0">
              <a:latin typeface="Georgia" pitchFamily="18" charset="0"/>
            </a:endParaRPr>
          </a:p>
        </p:txBody>
      </p:sp>
      <p:sp>
        <p:nvSpPr>
          <p:cNvPr id="13" name="TextBox 12"/>
          <p:cNvSpPr txBox="1"/>
          <p:nvPr/>
        </p:nvSpPr>
        <p:spPr>
          <a:xfrm>
            <a:off x="6665770" y="1146319"/>
            <a:ext cx="2955596" cy="2811073"/>
          </a:xfrm>
          <a:prstGeom prst="rect">
            <a:avLst/>
          </a:prstGeom>
          <a:noFill/>
        </p:spPr>
        <p:txBody>
          <a:bodyPr wrap="square" lIns="0" tIns="0" rIns="0" bIns="0" rtlCol="1">
            <a:noAutofit/>
          </a:bodyPr>
          <a:lstStyle/>
          <a:p>
            <a:pPr>
              <a:spcAft>
                <a:spcPts val="900"/>
              </a:spcAft>
            </a:pPr>
            <a:r>
              <a:rPr lang="en-US" dirty="0" smtClean="0">
                <a:solidFill>
                  <a:schemeClr val="accent1"/>
                </a:solidFill>
                <a:latin typeface="Georgia" pitchFamily="18" charset="0"/>
              </a:rPr>
              <a:t>Impact</a:t>
            </a:r>
          </a:p>
          <a:p>
            <a:pPr marL="180975" indent="-180975">
              <a:spcAft>
                <a:spcPts val="900"/>
              </a:spcAft>
              <a:buFont typeface="Arial" panose="020B0604020202020204" pitchFamily="34" charset="0"/>
              <a:buChar char="•"/>
            </a:pPr>
            <a:r>
              <a:rPr lang="en-US" dirty="0" smtClean="0">
                <a:latin typeface="Georgia" pitchFamily="18" charset="0"/>
              </a:rPr>
              <a:t>IRS </a:t>
            </a:r>
            <a:r>
              <a:rPr lang="en-US" dirty="0">
                <a:latin typeface="Georgia" pitchFamily="18" charset="0"/>
              </a:rPr>
              <a:t>look to attribute </a:t>
            </a:r>
            <a:r>
              <a:rPr lang="en-US" dirty="0" smtClean="0">
                <a:latin typeface="Georgia" pitchFamily="18" charset="0"/>
              </a:rPr>
              <a:t>Israel </a:t>
            </a:r>
            <a:r>
              <a:rPr lang="en-US" dirty="0">
                <a:latin typeface="Georgia" pitchFamily="18" charset="0"/>
              </a:rPr>
              <a:t>Co profit to a taxable presence in </a:t>
            </a:r>
            <a:r>
              <a:rPr lang="en-US" dirty="0" smtClean="0">
                <a:latin typeface="Georgia" pitchFamily="18" charset="0"/>
              </a:rPr>
              <a:t>US</a:t>
            </a:r>
            <a:endParaRPr lang="en-US" dirty="0">
              <a:latin typeface="Georgia" pitchFamily="18" charset="0"/>
            </a:endParaRPr>
          </a:p>
          <a:p>
            <a:pPr marL="180975" indent="-180975">
              <a:spcAft>
                <a:spcPts val="900"/>
              </a:spcAft>
              <a:buFont typeface="Arial" panose="020B0604020202020204" pitchFamily="34" charset="0"/>
              <a:buChar char="•"/>
            </a:pPr>
            <a:r>
              <a:rPr lang="en-US" dirty="0">
                <a:latin typeface="Georgia" pitchFamily="18" charset="0"/>
              </a:rPr>
              <a:t>Uncertainty over the profits attributable to PE</a:t>
            </a:r>
          </a:p>
        </p:txBody>
      </p:sp>
      <p:cxnSp>
        <p:nvCxnSpPr>
          <p:cNvPr id="15" name="Straight Connector 14"/>
          <p:cNvCxnSpPr>
            <a:stCxn id="17" idx="2"/>
            <a:endCxn id="16" idx="0"/>
          </p:cNvCxnSpPr>
          <p:nvPr/>
        </p:nvCxnSpPr>
        <p:spPr>
          <a:xfrm>
            <a:off x="1336279" y="2829436"/>
            <a:ext cx="1824004" cy="699256"/>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6" name="Oval 15"/>
          <p:cNvSpPr/>
          <p:nvPr/>
        </p:nvSpPr>
        <p:spPr bwMode="ltGray">
          <a:xfrm>
            <a:off x="2366421" y="3528692"/>
            <a:ext cx="1587724" cy="1322431"/>
          </a:xfrm>
          <a:prstGeom prst="ellipse">
            <a:avLst/>
          </a:prstGeom>
          <a:noFill/>
          <a:ln w="31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Georgia" pitchFamily="18" charset="0"/>
              </a:rPr>
              <a:t>PE of Israel Co</a:t>
            </a:r>
          </a:p>
          <a:p>
            <a:pPr algn="ctr"/>
            <a:r>
              <a:rPr lang="en-US" sz="1600" b="1" dirty="0" smtClean="0">
                <a:solidFill>
                  <a:schemeClr val="tx1"/>
                </a:solidFill>
                <a:latin typeface="Georgia" pitchFamily="18" charset="0"/>
              </a:rPr>
              <a:t>(US)</a:t>
            </a:r>
            <a:endParaRPr lang="he-IL" sz="1600" b="1" dirty="0" err="1" smtClean="0">
              <a:solidFill>
                <a:schemeClr val="tx1"/>
              </a:solidFill>
              <a:latin typeface="Georgia" pitchFamily="18" charset="0"/>
            </a:endParaRPr>
          </a:p>
        </p:txBody>
      </p:sp>
      <p:sp>
        <p:nvSpPr>
          <p:cNvPr id="17" name="Rounded Rectangle 16"/>
          <p:cNvSpPr/>
          <p:nvPr/>
        </p:nvSpPr>
        <p:spPr bwMode="ltGray">
          <a:xfrm>
            <a:off x="405375" y="1507005"/>
            <a:ext cx="1861808" cy="1322431"/>
          </a:xfrm>
          <a:prstGeom prst="round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Georgia" pitchFamily="18" charset="0"/>
              </a:rPr>
              <a:t>Israel Co</a:t>
            </a:r>
            <a:endParaRPr lang="en-US" sz="1600" b="1" dirty="0">
              <a:solidFill>
                <a:schemeClr val="tx1"/>
              </a:solidFill>
              <a:latin typeface="Georgia" pitchFamily="18" charset="0"/>
            </a:endParaRPr>
          </a:p>
          <a:p>
            <a:pPr algn="ctr"/>
            <a:r>
              <a:rPr lang="en-US" sz="1600" b="1" dirty="0" smtClean="0">
                <a:solidFill>
                  <a:schemeClr val="tx1"/>
                </a:solidFill>
                <a:latin typeface="Georgia" pitchFamily="18" charset="0"/>
              </a:rPr>
              <a:t>(Israel) </a:t>
            </a:r>
            <a:endParaRPr lang="en-US" sz="1600" b="1" dirty="0">
              <a:solidFill>
                <a:schemeClr val="tx1"/>
              </a:solidFill>
              <a:latin typeface="Georgia" pitchFamily="18" charset="0"/>
            </a:endParaRPr>
          </a:p>
        </p:txBody>
      </p:sp>
      <p:sp>
        <p:nvSpPr>
          <p:cNvPr id="18" name="Rounded Rectangle 17"/>
          <p:cNvSpPr/>
          <p:nvPr/>
        </p:nvSpPr>
        <p:spPr bwMode="ltGray">
          <a:xfrm>
            <a:off x="409011" y="3508024"/>
            <a:ext cx="1861808" cy="1322431"/>
          </a:xfrm>
          <a:prstGeom prst="round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smtClean="0">
                <a:solidFill>
                  <a:schemeClr val="tx1"/>
                </a:solidFill>
                <a:latin typeface="Georgia" pitchFamily="18" charset="0"/>
              </a:rPr>
              <a:t>Sales Co</a:t>
            </a:r>
            <a:endParaRPr lang="en-US" sz="1600" b="1" dirty="0">
              <a:solidFill>
                <a:schemeClr val="tx1"/>
              </a:solidFill>
              <a:latin typeface="Georgia" pitchFamily="18" charset="0"/>
            </a:endParaRPr>
          </a:p>
          <a:p>
            <a:pPr algn="ctr"/>
            <a:r>
              <a:rPr lang="en-US" sz="1600" b="1" dirty="0" smtClean="0">
                <a:solidFill>
                  <a:schemeClr val="tx1"/>
                </a:solidFill>
                <a:latin typeface="Georgia" pitchFamily="18" charset="0"/>
              </a:rPr>
              <a:t>(US) </a:t>
            </a:r>
            <a:endParaRPr lang="en-US" sz="1600" b="1" dirty="0">
              <a:solidFill>
                <a:schemeClr val="tx1"/>
              </a:solidFill>
              <a:latin typeface="Georgia" pitchFamily="18" charset="0"/>
            </a:endParaRPr>
          </a:p>
        </p:txBody>
      </p:sp>
      <p:cxnSp>
        <p:nvCxnSpPr>
          <p:cNvPr id="19" name="Straight Arrow Connector 18"/>
          <p:cNvCxnSpPr>
            <a:stCxn id="17" idx="2"/>
            <a:endCxn id="18" idx="0"/>
          </p:cNvCxnSpPr>
          <p:nvPr/>
        </p:nvCxnSpPr>
        <p:spPr>
          <a:xfrm>
            <a:off x="1336279" y="2829436"/>
            <a:ext cx="3636" cy="67858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7" idx="1"/>
            <a:endCxn id="18" idx="1"/>
          </p:cNvCxnSpPr>
          <p:nvPr/>
        </p:nvCxnSpPr>
        <p:spPr>
          <a:xfrm rot="10800000" flipH="1" flipV="1">
            <a:off x="405375" y="2168220"/>
            <a:ext cx="3636" cy="2001019"/>
          </a:xfrm>
          <a:prstGeom prst="curvedConnector3">
            <a:avLst>
              <a:gd name="adj1" fmla="val -6287129"/>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24330" y="3528692"/>
            <a:ext cx="5692332" cy="2341707"/>
          </a:xfrm>
          <a:prstGeom prst="rect">
            <a:avLst/>
          </a:prstGeom>
          <a:noFill/>
        </p:spPr>
        <p:txBody>
          <a:bodyPr wrap="square" lIns="0" tIns="0" rIns="0" bIns="0" rtlCol="1">
            <a:noAutofit/>
          </a:bodyPr>
          <a:lstStyle/>
          <a:p>
            <a:pPr>
              <a:spcAft>
                <a:spcPts val="900"/>
              </a:spcAft>
            </a:pPr>
            <a:r>
              <a:rPr lang="en-US" dirty="0">
                <a:solidFill>
                  <a:schemeClr val="accent1"/>
                </a:solidFill>
                <a:latin typeface="Georgia" pitchFamily="18" charset="0"/>
              </a:rPr>
              <a:t>What are groups doing?</a:t>
            </a:r>
          </a:p>
          <a:p>
            <a:pPr marL="180975" indent="-180975">
              <a:spcAft>
                <a:spcPts val="900"/>
              </a:spcAft>
              <a:buFont typeface="Arial" panose="020B0604020202020204" pitchFamily="34" charset="0"/>
              <a:buChar char="•"/>
            </a:pPr>
            <a:r>
              <a:rPr lang="en-US" dirty="0" smtClean="0">
                <a:latin typeface="Georgia" pitchFamily="18" charset="0"/>
              </a:rPr>
              <a:t>Understand role and value of sales function</a:t>
            </a:r>
          </a:p>
          <a:p>
            <a:pPr marL="180975" indent="-180975">
              <a:spcAft>
                <a:spcPts val="900"/>
              </a:spcAft>
              <a:buFont typeface="Arial" panose="020B0604020202020204" pitchFamily="34" charset="0"/>
              <a:buChar char="•"/>
            </a:pPr>
            <a:r>
              <a:rPr lang="en-US" dirty="0" smtClean="0">
                <a:latin typeface="Georgia" pitchFamily="18" charset="0"/>
              </a:rPr>
              <a:t>Who is performing the ‘principal role’ </a:t>
            </a:r>
          </a:p>
          <a:p>
            <a:pPr marL="180975" indent="-180975">
              <a:spcAft>
                <a:spcPts val="900"/>
              </a:spcAft>
              <a:buFont typeface="Arial" panose="020B0604020202020204" pitchFamily="34" charset="0"/>
              <a:buChar char="•"/>
            </a:pPr>
            <a:r>
              <a:rPr lang="en-US" dirty="0" smtClean="0">
                <a:latin typeface="Georgia" pitchFamily="18" charset="0"/>
              </a:rPr>
              <a:t>‘Do’s and Don'ts’ for sales/ marketing people </a:t>
            </a:r>
          </a:p>
          <a:p>
            <a:pPr marL="180975" indent="-180975">
              <a:spcAft>
                <a:spcPts val="900"/>
              </a:spcAft>
              <a:buFont typeface="Arial" panose="020B0604020202020204" pitchFamily="34" charset="0"/>
              <a:buChar char="•"/>
            </a:pPr>
            <a:r>
              <a:rPr lang="en-US" dirty="0" smtClean="0">
                <a:latin typeface="Georgia" pitchFamily="18" charset="0"/>
              </a:rPr>
              <a:t>Review/ reconsider TP on Sales Co</a:t>
            </a:r>
          </a:p>
          <a:p>
            <a:pPr marL="180975" indent="-180975">
              <a:spcAft>
                <a:spcPts val="900"/>
              </a:spcAft>
              <a:buFont typeface="Arial" panose="020B0604020202020204" pitchFamily="34" charset="0"/>
              <a:buChar char="•"/>
            </a:pPr>
            <a:r>
              <a:rPr lang="en-US" dirty="0" smtClean="0">
                <a:latin typeface="Georgia" pitchFamily="18" charset="0"/>
              </a:rPr>
              <a:t>Sales/ marketing people compensation structure</a:t>
            </a:r>
          </a:p>
          <a:p>
            <a:pPr marL="180975" indent="-180975">
              <a:spcAft>
                <a:spcPts val="900"/>
              </a:spcAft>
              <a:buFont typeface="Arial" panose="020B0604020202020204" pitchFamily="34" charset="0"/>
              <a:buChar char="•"/>
            </a:pPr>
            <a:r>
              <a:rPr lang="en-US" dirty="0" smtClean="0">
                <a:latin typeface="Georgia" pitchFamily="18" charset="0"/>
              </a:rPr>
              <a:t>Restructure to distribution model</a:t>
            </a:r>
          </a:p>
        </p:txBody>
      </p:sp>
      <p:pic>
        <p:nvPicPr>
          <p:cNvPr id="24" name="Picture 2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5867" y="5251773"/>
            <a:ext cx="203966" cy="492727"/>
          </a:xfrm>
          <a:prstGeom prst="rect">
            <a:avLst/>
          </a:prstGeom>
        </p:spPr>
      </p:pic>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6291" y="5252999"/>
            <a:ext cx="203966" cy="492727"/>
          </a:xfrm>
          <a:prstGeom prst="rect">
            <a:avLst/>
          </a:prstGeom>
        </p:spPr>
      </p:pic>
      <p:pic>
        <p:nvPicPr>
          <p:cNvPr id="27" name="Picture 2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16715" y="5262679"/>
            <a:ext cx="203966" cy="492727"/>
          </a:xfrm>
          <a:prstGeom prst="rect">
            <a:avLst/>
          </a:prstGeom>
        </p:spPr>
      </p:pic>
      <p:pic>
        <p:nvPicPr>
          <p:cNvPr id="28" name="Picture 2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87139" y="5262679"/>
            <a:ext cx="203966" cy="492727"/>
          </a:xfrm>
          <a:prstGeom prst="rect">
            <a:avLst/>
          </a:prstGeom>
        </p:spPr>
      </p:pic>
      <p:pic>
        <p:nvPicPr>
          <p:cNvPr id="29" name="Picture 2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55819" y="5251772"/>
            <a:ext cx="203966" cy="492727"/>
          </a:xfrm>
          <a:prstGeom prst="rect">
            <a:avLst/>
          </a:prstGeom>
        </p:spPr>
      </p:pic>
      <p:pic>
        <p:nvPicPr>
          <p:cNvPr id="30" name="Picture 2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27987" y="5262679"/>
            <a:ext cx="203966" cy="492727"/>
          </a:xfrm>
          <a:prstGeom prst="rect">
            <a:avLst/>
          </a:prstGeom>
        </p:spPr>
      </p:pic>
      <p:pic>
        <p:nvPicPr>
          <p:cNvPr id="31" name="Picture 3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98412" y="5262679"/>
            <a:ext cx="203966" cy="492727"/>
          </a:xfrm>
          <a:prstGeom prst="rect">
            <a:avLst/>
          </a:prstGeom>
        </p:spPr>
      </p:pic>
      <p:cxnSp>
        <p:nvCxnSpPr>
          <p:cNvPr id="32" name="Straight Arrow Connector 31"/>
          <p:cNvCxnSpPr>
            <a:stCxn id="18" idx="2"/>
          </p:cNvCxnSpPr>
          <p:nvPr/>
        </p:nvCxnSpPr>
        <p:spPr>
          <a:xfrm flipH="1">
            <a:off x="1336279" y="4830455"/>
            <a:ext cx="0" cy="39600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21008" y="5880146"/>
            <a:ext cx="1346175" cy="648072"/>
          </a:xfrm>
          <a:prstGeom prst="rect">
            <a:avLst/>
          </a:prstGeom>
          <a:noFill/>
        </p:spPr>
        <p:txBody>
          <a:bodyPr wrap="square" lIns="0" tIns="0" rIns="0" bIns="0" rtlCol="0">
            <a:noAutofit/>
          </a:bodyPr>
          <a:lstStyle/>
          <a:p>
            <a:pPr>
              <a:spcAft>
                <a:spcPts val="900"/>
              </a:spcAft>
            </a:pPr>
            <a:r>
              <a:rPr lang="en-US" sz="1600" dirty="0" smtClean="0">
                <a:latin typeface="Georgia" pitchFamily="18" charset="0"/>
              </a:rPr>
              <a:t>US Market</a:t>
            </a:r>
          </a:p>
        </p:txBody>
      </p:sp>
      <p:sp>
        <p:nvSpPr>
          <p:cNvPr id="23"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a:solidFill>
                  <a:srgbClr val="C00000"/>
                </a:solidFill>
              </a:rPr>
              <a:t>What </a:t>
            </a:r>
            <a:r>
              <a:rPr lang="en-US" dirty="0" smtClean="0">
                <a:solidFill>
                  <a:srgbClr val="C00000"/>
                </a:solidFill>
              </a:rPr>
              <a:t>Will </a:t>
            </a:r>
            <a:r>
              <a:rPr lang="en-US" dirty="0">
                <a:solidFill>
                  <a:srgbClr val="C00000"/>
                </a:solidFill>
              </a:rPr>
              <a:t>be </a:t>
            </a:r>
            <a:r>
              <a:rPr lang="en-US" dirty="0" smtClean="0">
                <a:solidFill>
                  <a:srgbClr val="C00000"/>
                </a:solidFill>
              </a:rPr>
              <a:t>Treated </a:t>
            </a:r>
            <a:r>
              <a:rPr lang="en-US" dirty="0">
                <a:solidFill>
                  <a:srgbClr val="C00000"/>
                </a:solidFill>
              </a:rPr>
              <a:t>as BEPS </a:t>
            </a:r>
            <a:r>
              <a:rPr lang="en-US" dirty="0" smtClean="0">
                <a:solidFill>
                  <a:srgbClr val="C00000"/>
                </a:solidFill>
              </a:rPr>
              <a:t>Structures</a:t>
            </a:r>
            <a:endParaRPr lang="en-US" dirty="0">
              <a:solidFill>
                <a:srgbClr val="C00000"/>
              </a:solidFill>
            </a:endParaRPr>
          </a:p>
        </p:txBody>
      </p:sp>
    </p:spTree>
    <p:extLst>
      <p:ext uri="{BB962C8B-B14F-4D97-AF65-F5344CB8AC3E}">
        <p14:creationId xmlns:p14="http://schemas.microsoft.com/office/powerpoint/2010/main" val="16717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752600"/>
            <a:ext cx="8077200" cy="1371600"/>
          </a:xfrm>
        </p:spPr>
        <p:txBody>
          <a:bodyPr/>
          <a:lstStyle/>
          <a:p>
            <a:pPr rtl="0"/>
            <a:r>
              <a:rPr lang="en-GB" b="1" dirty="0" smtClean="0"/>
              <a:t>Transfer Pricing Adjustments</a:t>
            </a:r>
            <a:endParaRPr lang="en-GB" b="1" dirty="0"/>
          </a:p>
        </p:txBody>
      </p:sp>
      <p:sp>
        <p:nvSpPr>
          <p:cNvPr id="4" name="Slide Number Placeholder 3"/>
          <p:cNvSpPr>
            <a:spLocks noGrp="1"/>
          </p:cNvSpPr>
          <p:nvPr>
            <p:ph type="sldNum" sz="quarter" idx="4"/>
          </p:nvPr>
        </p:nvSpPr>
        <p:spPr/>
        <p:txBody>
          <a:bodyPr/>
          <a:lstStyle/>
          <a:p>
            <a:fld id="{9EBD5762-3BDC-484D-9503-7EA6D5A9A8CE}" type="slidenum">
              <a:rPr lang="en-GB" smtClean="0"/>
              <a:pPr/>
              <a:t>18</a:t>
            </a:fld>
            <a:endParaRPr lang="en-GB" dirty="0"/>
          </a:p>
        </p:txBody>
      </p:sp>
      <p:sp>
        <p:nvSpPr>
          <p:cNvPr id="6" name="TextBox 5"/>
          <p:cNvSpPr txBox="1"/>
          <p:nvPr/>
        </p:nvSpPr>
        <p:spPr>
          <a:xfrm>
            <a:off x="1066800" y="3045296"/>
            <a:ext cx="3174504" cy="3200400"/>
          </a:xfrm>
          <a:prstGeom prst="rect">
            <a:avLst/>
          </a:prstGeom>
          <a:noFill/>
        </p:spPr>
        <p:txBody>
          <a:bodyPr wrap="none" lIns="0" tIns="0" rIns="0" bIns="0" rtlCol="0" anchor="b" anchorCtr="0">
            <a:noAutofit/>
          </a:bodyPr>
          <a:lstStyle/>
          <a:p>
            <a:pPr>
              <a:lnSpc>
                <a:spcPts val="20000"/>
              </a:lnSpc>
            </a:pPr>
            <a:endParaRPr lang="en-US" sz="24000" b="1" i="1" dirty="0">
              <a:solidFill>
                <a:schemeClr val="bg1"/>
              </a:solidFill>
              <a:latin typeface="Georgia" pitchFamily="18" charset="0"/>
            </a:endParaRPr>
          </a:p>
        </p:txBody>
      </p:sp>
      <p:sp>
        <p:nvSpPr>
          <p:cNvPr id="7" name="TextBox 6"/>
          <p:cNvSpPr txBox="1"/>
          <p:nvPr/>
        </p:nvSpPr>
        <p:spPr>
          <a:xfrm>
            <a:off x="914400" y="2971800"/>
            <a:ext cx="3174504" cy="3200400"/>
          </a:xfrm>
          <a:prstGeom prst="rect">
            <a:avLst/>
          </a:prstGeom>
          <a:noFill/>
        </p:spPr>
        <p:txBody>
          <a:bodyPr wrap="none" lIns="0" tIns="0" rIns="0" bIns="0" rtlCol="0" anchor="b" anchorCtr="0">
            <a:noAutofit/>
          </a:bodyPr>
          <a:lstStyle/>
          <a:p>
            <a:pPr>
              <a:lnSpc>
                <a:spcPts val="20000"/>
              </a:lnSpc>
            </a:pPr>
            <a:r>
              <a:rPr lang="pt-PT" sz="24000" b="1" i="1" dirty="0">
                <a:solidFill>
                  <a:schemeClr val="bg1"/>
                </a:solidFill>
                <a:latin typeface="Georgia" pitchFamily="18" charset="0"/>
              </a:rPr>
              <a:t>4</a:t>
            </a:r>
            <a:endParaRPr lang="en-US" sz="24000" b="1" i="1" dirty="0">
              <a:solidFill>
                <a:schemeClr val="bg1"/>
              </a:solidFill>
              <a:latin typeface="Georgia" pitchFamily="18" charset="0"/>
            </a:endParaRPr>
          </a:p>
        </p:txBody>
      </p:sp>
    </p:spTree>
    <p:extLst>
      <p:ext uri="{BB962C8B-B14F-4D97-AF65-F5344CB8AC3E}">
        <p14:creationId xmlns:p14="http://schemas.microsoft.com/office/powerpoint/2010/main" val="890741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77850" y="1531885"/>
            <a:ext cx="8750300" cy="4419600"/>
          </a:xfrm>
        </p:spPr>
        <p:txBody>
          <a:bodyPr/>
          <a:lstStyle/>
          <a:p>
            <a:pPr marL="342900" indent="-342900" algn="l" rtl="0">
              <a:buFont typeface="Arial" panose="020B0604020202020204" pitchFamily="34" charset="0"/>
              <a:buChar char="•"/>
            </a:pPr>
            <a:r>
              <a:rPr lang="en-GB" sz="1800" dirty="0" smtClean="0"/>
              <a:t>Generally </a:t>
            </a:r>
            <a:r>
              <a:rPr lang="en-GB" sz="1800" dirty="0" smtClean="0"/>
              <a:t>intended to achieve a specific arm’s length profit to demonstrate pricing compliance from an income tax perspective.</a:t>
            </a:r>
          </a:p>
          <a:p>
            <a:pPr marL="342900" indent="-342900" algn="l" rtl="0">
              <a:buFont typeface="Arial" panose="020B0604020202020204" pitchFamily="34" charset="0"/>
              <a:buChar char="•"/>
            </a:pPr>
            <a:r>
              <a:rPr lang="en-GB" sz="1800" dirty="0" smtClean="0"/>
              <a:t>It is occasionally necessary to</a:t>
            </a:r>
            <a:r>
              <a:rPr lang="en-GB" sz="1800" dirty="0" smtClean="0"/>
              <a:t> </a:t>
            </a:r>
            <a:r>
              <a:rPr lang="en-GB" sz="1800" dirty="0" smtClean="0"/>
              <a:t>make transfer pricing adjustments when actual financial results differ from projected results. </a:t>
            </a:r>
            <a:endParaRPr lang="en-GB" sz="1800" dirty="0"/>
          </a:p>
          <a:p>
            <a:pPr marL="342900" indent="-342900" algn="l" rtl="0">
              <a:buFont typeface="Arial" panose="020B0604020202020204" pitchFamily="34" charset="0"/>
              <a:buChar char="•"/>
            </a:pPr>
            <a:r>
              <a:rPr lang="en-GB" sz="1800" dirty="0" smtClean="0"/>
              <a:t>Can create </a:t>
            </a:r>
            <a:r>
              <a:rPr lang="en-GB" sz="1800" dirty="0" smtClean="0"/>
              <a:t>risks </a:t>
            </a:r>
            <a:r>
              <a:rPr lang="en-GB" sz="1800" dirty="0"/>
              <a:t>(e.g. from a customs perspective</a:t>
            </a:r>
            <a:r>
              <a:rPr lang="en-GB" sz="1800" dirty="0" smtClean="0"/>
              <a:t>) or may possibly not even be </a:t>
            </a:r>
            <a:r>
              <a:rPr lang="en-GB" sz="1800" dirty="0" smtClean="0"/>
              <a:t>allowed in certain countries.</a:t>
            </a:r>
            <a:endParaRPr lang="en-GB" sz="1800" dirty="0" smtClean="0"/>
          </a:p>
        </p:txBody>
      </p:sp>
      <p:sp>
        <p:nvSpPr>
          <p:cNvPr id="5"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smtClean="0">
                <a:solidFill>
                  <a:srgbClr val="C00000"/>
                </a:solidFill>
              </a:rPr>
              <a:t>What is a Transfer Pricing Adjustment?</a:t>
            </a:r>
            <a:endParaRPr lang="en-US" dirty="0">
              <a:solidFill>
                <a:srgbClr val="C00000"/>
              </a:solidFill>
            </a:endParaRPr>
          </a:p>
        </p:txBody>
      </p:sp>
    </p:spTree>
    <p:extLst>
      <p:ext uri="{BB962C8B-B14F-4D97-AF65-F5344CB8AC3E}">
        <p14:creationId xmlns:p14="http://schemas.microsoft.com/office/powerpoint/2010/main" val="3088466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68580" indent="-342900" algn="l" rtl="0">
              <a:buFont typeface="Arial" panose="020B0604020202020204" pitchFamily="34" charset="0"/>
              <a:buChar char="•"/>
            </a:pPr>
            <a:r>
              <a:rPr lang="en-GB" dirty="0" smtClean="0"/>
              <a:t>BEPS Transfer Pricing Action Plan Requirements</a:t>
            </a:r>
          </a:p>
          <a:p>
            <a:pPr marL="68580" indent="-342900" algn="l" rtl="0">
              <a:buFont typeface="Arial" panose="020B0604020202020204" pitchFamily="34" charset="0"/>
              <a:buChar char="•"/>
            </a:pPr>
            <a:r>
              <a:rPr lang="en-GB" dirty="0" smtClean="0"/>
              <a:t>PwC Tools</a:t>
            </a:r>
          </a:p>
          <a:p>
            <a:pPr marL="68580" indent="-342900" algn="l" rtl="0">
              <a:buFont typeface="Arial" panose="020B0604020202020204" pitchFamily="34" charset="0"/>
              <a:buChar char="•"/>
            </a:pPr>
            <a:r>
              <a:rPr lang="en-GB" dirty="0" smtClean="0"/>
              <a:t>Structures likely to be challenged</a:t>
            </a:r>
          </a:p>
          <a:p>
            <a:pPr marL="68580" indent="-342900" algn="l" rtl="0">
              <a:buFont typeface="Arial" panose="020B0604020202020204" pitchFamily="34" charset="0"/>
              <a:buChar char="•"/>
            </a:pPr>
            <a:r>
              <a:rPr lang="en-GB" dirty="0" smtClean="0"/>
              <a:t>Transfer Pricing Adjustments</a:t>
            </a:r>
          </a:p>
        </p:txBody>
      </p:sp>
      <p:sp>
        <p:nvSpPr>
          <p:cNvPr id="5" name="Title 1"/>
          <p:cNvSpPr txBox="1">
            <a:spLocks/>
          </p:cNvSpPr>
          <p:nvPr/>
        </p:nvSpPr>
        <p:spPr>
          <a:xfrm>
            <a:off x="659338" y="931698"/>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smtClean="0">
                <a:solidFill>
                  <a:srgbClr val="C00000"/>
                </a:solidFill>
              </a:rPr>
              <a:t>Agenda</a:t>
            </a:r>
            <a:endParaRPr lang="en-US"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704" y="2854202"/>
            <a:ext cx="4721296" cy="3139662"/>
          </a:xfrm>
          <a:prstGeom prst="rect">
            <a:avLst/>
          </a:prstGeom>
        </p:spPr>
      </p:pic>
    </p:spTree>
    <p:extLst>
      <p:ext uri="{BB962C8B-B14F-4D97-AF65-F5344CB8AC3E}">
        <p14:creationId xmlns:p14="http://schemas.microsoft.com/office/powerpoint/2010/main" val="2990858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77850" y="3396809"/>
            <a:ext cx="8750300" cy="3008586"/>
          </a:xfrm>
        </p:spPr>
        <p:txBody>
          <a:bodyPr/>
          <a:lstStyle/>
          <a:p>
            <a:pPr lvl="1" algn="l" rtl="0" eaLnBrk="0" hangingPunct="0">
              <a:spcBef>
                <a:spcPct val="50000"/>
              </a:spcBef>
              <a:buFont typeface="Arial" panose="020B0604020202020204" pitchFamily="34" charset="0"/>
              <a:buChar char="•"/>
            </a:pPr>
            <a:r>
              <a:rPr lang="en-GB" sz="1600" dirty="0" smtClean="0"/>
              <a:t>If </a:t>
            </a:r>
            <a:r>
              <a:rPr lang="en-GB" sz="1600" dirty="0"/>
              <a:t>the result of the tested party falls within the relevant range (either interquartile or full range depending on the </a:t>
            </a:r>
            <a:r>
              <a:rPr lang="en-GB" sz="1600" dirty="0" smtClean="0"/>
              <a:t>country/method), </a:t>
            </a:r>
            <a:r>
              <a:rPr lang="en-GB" sz="1600" dirty="0"/>
              <a:t>the transaction will be considered to have occurred at arm’s </a:t>
            </a:r>
            <a:r>
              <a:rPr lang="en-GB" sz="1600" dirty="0" smtClean="0"/>
              <a:t>length.</a:t>
            </a:r>
          </a:p>
          <a:p>
            <a:pPr lvl="1" algn="l" rtl="0" eaLnBrk="0" hangingPunct="0">
              <a:spcBef>
                <a:spcPct val="50000"/>
              </a:spcBef>
              <a:buFont typeface="Arial" panose="020B0604020202020204" pitchFamily="34" charset="0"/>
              <a:buChar char="•"/>
            </a:pPr>
            <a:r>
              <a:rPr lang="en-GB" sz="1600" dirty="0" smtClean="0"/>
              <a:t>If </a:t>
            </a:r>
            <a:r>
              <a:rPr lang="en-GB" sz="1600" dirty="0"/>
              <a:t>the result of the tested party does not fall within the relevant range, the transaction is not considered to be at arm’s length and the tax authorities would enforce an adjustment to the </a:t>
            </a:r>
            <a:r>
              <a:rPr lang="en-GB" sz="1600" b="1" u="sng" dirty="0" smtClean="0"/>
              <a:t>median</a:t>
            </a:r>
            <a:r>
              <a:rPr lang="en-GB" sz="1600" dirty="0" smtClean="0"/>
              <a:t>.</a:t>
            </a:r>
          </a:p>
          <a:p>
            <a:pPr lvl="1" algn="l" rtl="0" eaLnBrk="0" hangingPunct="0">
              <a:spcBef>
                <a:spcPct val="50000"/>
              </a:spcBef>
              <a:buFont typeface="Arial" panose="020B0604020202020204" pitchFamily="34" charset="0"/>
              <a:buChar char="•"/>
            </a:pPr>
            <a:r>
              <a:rPr lang="en-GB" sz="1600" dirty="0" smtClean="0"/>
              <a:t>Usually, it is not recommended to </a:t>
            </a:r>
            <a:r>
              <a:rPr lang="en-GB" sz="1600" dirty="0" smtClean="0"/>
              <a:t>target </a:t>
            </a:r>
            <a:r>
              <a:rPr lang="en-GB" sz="1600" dirty="0" smtClean="0"/>
              <a:t>points close to the 25</a:t>
            </a:r>
            <a:r>
              <a:rPr lang="en-GB" sz="1600" baseline="30000" dirty="0" smtClean="0"/>
              <a:t>th</a:t>
            </a:r>
            <a:r>
              <a:rPr lang="en-GB" sz="1600" dirty="0" smtClean="0"/>
              <a:t> or 75</a:t>
            </a:r>
            <a:r>
              <a:rPr lang="en-GB" sz="1600" baseline="30000" dirty="0" smtClean="0"/>
              <a:t>th</a:t>
            </a:r>
            <a:r>
              <a:rPr lang="en-GB" sz="1600" dirty="0" smtClean="0"/>
              <a:t> percentile </a:t>
            </a:r>
            <a:r>
              <a:rPr lang="en-GB" sz="1600" dirty="0" smtClean="0"/>
              <a:t>since, if </a:t>
            </a:r>
            <a:r>
              <a:rPr lang="en-GB" sz="1600" dirty="0" smtClean="0"/>
              <a:t>the </a:t>
            </a:r>
            <a:r>
              <a:rPr lang="en-GB" sz="1600" dirty="0"/>
              <a:t>tax authorities challenge the benchmark results, </a:t>
            </a:r>
            <a:r>
              <a:rPr lang="en-GB" sz="1600" dirty="0" smtClean="0"/>
              <a:t>the </a:t>
            </a:r>
            <a:r>
              <a:rPr lang="en-GB" sz="1600" dirty="0"/>
              <a:t>company could find itself outside of the </a:t>
            </a:r>
            <a:r>
              <a:rPr lang="en-GB" sz="1600" dirty="0" smtClean="0"/>
              <a:t>new range </a:t>
            </a:r>
            <a:r>
              <a:rPr lang="en-GB" sz="1600" dirty="0"/>
              <a:t>(and thus be required to make a adjustment to the new median).</a:t>
            </a:r>
          </a:p>
          <a:p>
            <a:pPr marL="0" lvl="1" indent="0" algn="l" rtl="0" eaLnBrk="0" hangingPunct="0">
              <a:spcBef>
                <a:spcPct val="50000"/>
              </a:spcBef>
              <a:buNone/>
            </a:pPr>
            <a:endParaRPr lang="en-GB" sz="1600" dirty="0" smtClean="0"/>
          </a:p>
          <a:p>
            <a:pPr marL="68580" indent="-342900" algn="l" rtl="0">
              <a:buFont typeface="Arial" panose="020B0604020202020204" pitchFamily="34" charset="0"/>
              <a:buChar char="•"/>
            </a:pPr>
            <a:endParaRPr lang="en-US" sz="1600" dirty="0"/>
          </a:p>
        </p:txBody>
      </p:sp>
      <p:sp>
        <p:nvSpPr>
          <p:cNvPr id="4"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smtClean="0">
                <a:solidFill>
                  <a:srgbClr val="C00000"/>
                </a:solidFill>
              </a:rPr>
              <a:t>When is a Transfer Pricing Adjustment Necessary?</a:t>
            </a:r>
            <a:endParaRPr lang="en-US" dirty="0">
              <a:solidFill>
                <a:srgbClr val="C00000"/>
              </a:solidFill>
            </a:endParaRPr>
          </a:p>
        </p:txBody>
      </p:sp>
      <p:sp>
        <p:nvSpPr>
          <p:cNvPr id="28" name="Text Box 21"/>
          <p:cNvSpPr txBox="1">
            <a:spLocks noChangeArrowheads="1"/>
          </p:cNvSpPr>
          <p:nvPr/>
        </p:nvSpPr>
        <p:spPr bwMode="auto">
          <a:xfrm>
            <a:off x="4549670" y="2533004"/>
            <a:ext cx="2635250" cy="703263"/>
          </a:xfrm>
          <a:prstGeom prst="rect">
            <a:avLst/>
          </a:prstGeom>
          <a:noFill/>
          <a:ln w="9525">
            <a:noFill/>
            <a:miter lim="800000"/>
            <a:headEnd/>
            <a:tailEnd/>
          </a:ln>
        </p:spPr>
        <p:txBody>
          <a:bodyPr>
            <a:spAutoFit/>
          </a:bodyPr>
          <a:lstStyle/>
          <a:p>
            <a:pPr algn="ctr" rtl="0" eaLnBrk="0" hangingPunct="0">
              <a:spcBef>
                <a:spcPct val="50000"/>
              </a:spcBef>
            </a:pPr>
            <a:endParaRPr lang="he-IL" sz="1600" dirty="0"/>
          </a:p>
          <a:p>
            <a:pPr algn="ctr" rtl="0" eaLnBrk="0" hangingPunct="0">
              <a:spcBef>
                <a:spcPct val="50000"/>
              </a:spcBef>
            </a:pPr>
            <a:r>
              <a:rPr lang="en-GB" sz="1600" dirty="0" smtClean="0">
                <a:latin typeface="+mj-lt"/>
              </a:rPr>
              <a:t>Result of tested party</a:t>
            </a:r>
            <a:endParaRPr lang="en-US" sz="1600" dirty="0">
              <a:latin typeface="+mj-lt"/>
            </a:endParaRPr>
          </a:p>
        </p:txBody>
      </p:sp>
      <p:sp>
        <p:nvSpPr>
          <p:cNvPr id="29" name="Line 22"/>
          <p:cNvSpPr>
            <a:spLocks noChangeShapeType="1"/>
          </p:cNvSpPr>
          <p:nvPr/>
        </p:nvSpPr>
        <p:spPr bwMode="auto">
          <a:xfrm flipH="1">
            <a:off x="4794412" y="2773352"/>
            <a:ext cx="8816" cy="563693"/>
          </a:xfrm>
          <a:prstGeom prst="line">
            <a:avLst/>
          </a:prstGeom>
          <a:noFill/>
          <a:ln w="38100">
            <a:solidFill>
              <a:schemeClr val="tx2"/>
            </a:solidFill>
            <a:round/>
            <a:headEnd type="triangle" w="med" len="med"/>
            <a:tailEnd/>
          </a:ln>
        </p:spPr>
        <p:txBody>
          <a:bodyPr/>
          <a:lstStyle/>
          <a:p>
            <a:endParaRPr lang="he-IL"/>
          </a:p>
        </p:txBody>
      </p:sp>
      <p:grpSp>
        <p:nvGrpSpPr>
          <p:cNvPr id="30" name="Group 26"/>
          <p:cNvGrpSpPr>
            <a:grpSpLocks/>
          </p:cNvGrpSpPr>
          <p:nvPr/>
        </p:nvGrpSpPr>
        <p:grpSpPr bwMode="auto">
          <a:xfrm>
            <a:off x="1323975" y="1290155"/>
            <a:ext cx="6700838" cy="1554163"/>
            <a:chOff x="0" y="3263"/>
            <a:chExt cx="4053" cy="979"/>
          </a:xfrm>
        </p:grpSpPr>
        <p:sp>
          <p:nvSpPr>
            <p:cNvPr id="31" name="Text Box 27"/>
            <p:cNvSpPr txBox="1">
              <a:spLocks noChangeArrowheads="1"/>
            </p:cNvSpPr>
            <p:nvPr/>
          </p:nvSpPr>
          <p:spPr bwMode="auto">
            <a:xfrm>
              <a:off x="3502" y="3845"/>
              <a:ext cx="551" cy="383"/>
            </a:xfrm>
            <a:prstGeom prst="rect">
              <a:avLst/>
            </a:prstGeom>
            <a:noFill/>
            <a:ln w="9525">
              <a:noFill/>
              <a:miter lim="800000"/>
              <a:headEnd/>
              <a:tailEnd/>
            </a:ln>
          </p:spPr>
          <p:txBody>
            <a:bodyPr lIns="90000" tIns="46800" rIns="90000" bIns="46800">
              <a:spAutoFit/>
            </a:bodyPr>
            <a:lstStyle/>
            <a:p>
              <a:pPr algn="ctr" eaLnBrk="0" hangingPunct="0">
                <a:lnSpc>
                  <a:spcPts val="2000"/>
                </a:lnSpc>
                <a:spcBef>
                  <a:spcPct val="50000"/>
                </a:spcBef>
                <a:spcAft>
                  <a:spcPts val="1300"/>
                </a:spcAft>
                <a:buClr>
                  <a:srgbClr val="1E6E04"/>
                </a:buClr>
              </a:pPr>
              <a:r>
                <a:rPr lang="en-GB" sz="1600" dirty="0">
                  <a:solidFill>
                    <a:srgbClr val="000000"/>
                  </a:solidFill>
                  <a:latin typeface="+mj-lt"/>
                </a:rPr>
                <a:t>Return %</a:t>
              </a:r>
            </a:p>
          </p:txBody>
        </p:sp>
        <p:grpSp>
          <p:nvGrpSpPr>
            <p:cNvPr id="32" name="Group 28"/>
            <p:cNvGrpSpPr>
              <a:grpSpLocks/>
            </p:cNvGrpSpPr>
            <p:nvPr/>
          </p:nvGrpSpPr>
          <p:grpSpPr bwMode="auto">
            <a:xfrm>
              <a:off x="0" y="3263"/>
              <a:ext cx="3610" cy="979"/>
              <a:chOff x="0" y="3263"/>
              <a:chExt cx="3610" cy="979"/>
            </a:xfrm>
          </p:grpSpPr>
          <p:sp>
            <p:nvSpPr>
              <p:cNvPr id="33" name="Text Box 29"/>
              <p:cNvSpPr txBox="1">
                <a:spLocks noChangeArrowheads="1"/>
              </p:cNvSpPr>
              <p:nvPr/>
            </p:nvSpPr>
            <p:spPr bwMode="auto">
              <a:xfrm>
                <a:off x="0" y="3263"/>
                <a:ext cx="823" cy="469"/>
              </a:xfrm>
              <a:prstGeom prst="rect">
                <a:avLst/>
              </a:prstGeom>
              <a:noFill/>
              <a:ln w="9525">
                <a:noFill/>
                <a:miter lim="800000"/>
                <a:headEnd/>
                <a:tailEnd/>
              </a:ln>
            </p:spPr>
            <p:txBody>
              <a:bodyPr lIns="90000" tIns="46800" rIns="90000" bIns="46800">
                <a:spAutoFit/>
              </a:bodyPr>
              <a:lstStyle/>
              <a:p>
                <a:pPr eaLnBrk="0" hangingPunct="0">
                  <a:lnSpc>
                    <a:spcPts val="2700"/>
                  </a:lnSpc>
                  <a:spcBef>
                    <a:spcPct val="50000"/>
                  </a:spcBef>
                  <a:spcAft>
                    <a:spcPts val="1300"/>
                  </a:spcAft>
                  <a:buClr>
                    <a:srgbClr val="1E6E04"/>
                  </a:buClr>
                </a:pPr>
                <a:r>
                  <a:rPr lang="en-GB" sz="1500" dirty="0">
                    <a:solidFill>
                      <a:srgbClr val="000000"/>
                    </a:solidFill>
                    <a:latin typeface="+mj-lt"/>
                  </a:rPr>
                  <a:t>Number of observations</a:t>
                </a:r>
              </a:p>
            </p:txBody>
          </p:sp>
          <p:grpSp>
            <p:nvGrpSpPr>
              <p:cNvPr id="34" name="Group 30"/>
              <p:cNvGrpSpPr>
                <a:grpSpLocks/>
              </p:cNvGrpSpPr>
              <p:nvPr/>
            </p:nvGrpSpPr>
            <p:grpSpPr bwMode="auto">
              <a:xfrm>
                <a:off x="636" y="3276"/>
                <a:ext cx="2974" cy="966"/>
                <a:chOff x="636" y="3276"/>
                <a:chExt cx="2974" cy="966"/>
              </a:xfrm>
            </p:grpSpPr>
            <p:sp>
              <p:nvSpPr>
                <p:cNvPr id="35" name="Freeform 31"/>
                <p:cNvSpPr>
                  <a:spLocks/>
                </p:cNvSpPr>
                <p:nvPr/>
              </p:nvSpPr>
              <p:spPr bwMode="auto">
                <a:xfrm rot="89609">
                  <a:off x="762" y="3348"/>
                  <a:ext cx="2600" cy="701"/>
                </a:xfrm>
                <a:custGeom>
                  <a:avLst/>
                  <a:gdLst>
                    <a:gd name="T0" fmla="*/ 0 w 1440"/>
                    <a:gd name="T1" fmla="*/ 1875 h 608"/>
                    <a:gd name="T2" fmla="*/ 32522 w 1440"/>
                    <a:gd name="T3" fmla="*/ 1721 h 608"/>
                    <a:gd name="T4" fmla="*/ 54233 w 1440"/>
                    <a:gd name="T5" fmla="*/ 824 h 608"/>
                    <a:gd name="T6" fmla="*/ 81324 w 1440"/>
                    <a:gd name="T7" fmla="*/ 77 h 608"/>
                    <a:gd name="T8" fmla="*/ 119295 w 1440"/>
                    <a:gd name="T9" fmla="*/ 1274 h 608"/>
                    <a:gd name="T10" fmla="*/ 135572 w 1440"/>
                    <a:gd name="T11" fmla="*/ 1721 h 608"/>
                    <a:gd name="T12" fmla="*/ 162630 w 1440"/>
                    <a:gd name="T13" fmla="*/ 1721 h 608"/>
                    <a:gd name="T14" fmla="*/ 0 60000 65536"/>
                    <a:gd name="T15" fmla="*/ 0 60000 65536"/>
                    <a:gd name="T16" fmla="*/ 0 60000 65536"/>
                    <a:gd name="T17" fmla="*/ 0 60000 65536"/>
                    <a:gd name="T18" fmla="*/ 0 60000 65536"/>
                    <a:gd name="T19" fmla="*/ 0 60000 65536"/>
                    <a:gd name="T20" fmla="*/ 0 60000 65536"/>
                    <a:gd name="T21" fmla="*/ 0 w 1440"/>
                    <a:gd name="T22" fmla="*/ 0 h 608"/>
                    <a:gd name="T23" fmla="*/ 1440 w 1440"/>
                    <a:gd name="T24" fmla="*/ 608 h 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608">
                      <a:moveTo>
                        <a:pt x="0" y="600"/>
                      </a:moveTo>
                      <a:cubicBezTo>
                        <a:pt x="104" y="604"/>
                        <a:pt x="208" y="608"/>
                        <a:pt x="288" y="552"/>
                      </a:cubicBezTo>
                      <a:cubicBezTo>
                        <a:pt x="368" y="496"/>
                        <a:pt x="408" y="352"/>
                        <a:pt x="480" y="264"/>
                      </a:cubicBezTo>
                      <a:cubicBezTo>
                        <a:pt x="552" y="176"/>
                        <a:pt x="624" y="0"/>
                        <a:pt x="720" y="24"/>
                      </a:cubicBezTo>
                      <a:cubicBezTo>
                        <a:pt x="816" y="48"/>
                        <a:pt x="976" y="320"/>
                        <a:pt x="1056" y="408"/>
                      </a:cubicBezTo>
                      <a:cubicBezTo>
                        <a:pt x="1136" y="496"/>
                        <a:pt x="1136" y="528"/>
                        <a:pt x="1200" y="552"/>
                      </a:cubicBezTo>
                      <a:cubicBezTo>
                        <a:pt x="1264" y="576"/>
                        <a:pt x="1400" y="552"/>
                        <a:pt x="1440" y="552"/>
                      </a:cubicBezTo>
                    </a:path>
                  </a:pathLst>
                </a:custGeom>
                <a:noFill/>
                <a:ln w="9525" cap="flat" cmpd="sng">
                  <a:solidFill>
                    <a:schemeClr val="tx1"/>
                  </a:solidFill>
                  <a:prstDash val="solid"/>
                  <a:round/>
                  <a:headEnd/>
                  <a:tailEnd/>
                </a:ln>
              </p:spPr>
              <p:txBody>
                <a:bodyPr wrap="none" lIns="90000" tIns="46800" rIns="90000" bIns="46800" anchor="ctr"/>
                <a:lstStyle/>
                <a:p>
                  <a:endParaRPr lang="he-IL"/>
                </a:p>
              </p:txBody>
            </p:sp>
            <p:sp>
              <p:nvSpPr>
                <p:cNvPr id="36" name="Line 32"/>
                <p:cNvSpPr>
                  <a:spLocks noChangeShapeType="1"/>
                </p:cNvSpPr>
                <p:nvPr/>
              </p:nvSpPr>
              <p:spPr bwMode="auto">
                <a:xfrm>
                  <a:off x="727" y="4011"/>
                  <a:ext cx="2797" cy="0"/>
                </a:xfrm>
                <a:prstGeom prst="line">
                  <a:avLst/>
                </a:prstGeom>
                <a:noFill/>
                <a:ln w="9525">
                  <a:solidFill>
                    <a:schemeClr val="tx1"/>
                  </a:solidFill>
                  <a:round/>
                  <a:headEnd/>
                  <a:tailEnd type="triangle" w="med" len="med"/>
                </a:ln>
              </p:spPr>
              <p:txBody>
                <a:bodyPr wrap="none" lIns="90000" tIns="46800" rIns="90000" bIns="46800" anchor="ctr"/>
                <a:lstStyle/>
                <a:p>
                  <a:endParaRPr lang="he-IL"/>
                </a:p>
              </p:txBody>
            </p:sp>
            <p:sp>
              <p:nvSpPr>
                <p:cNvPr id="37" name="Line 33"/>
                <p:cNvSpPr>
                  <a:spLocks noChangeShapeType="1"/>
                </p:cNvSpPr>
                <p:nvPr/>
              </p:nvSpPr>
              <p:spPr bwMode="auto">
                <a:xfrm flipV="1">
                  <a:off x="727" y="3276"/>
                  <a:ext cx="0" cy="724"/>
                </a:xfrm>
                <a:prstGeom prst="line">
                  <a:avLst/>
                </a:prstGeom>
                <a:noFill/>
                <a:ln w="12700">
                  <a:solidFill>
                    <a:schemeClr val="tx1"/>
                  </a:solidFill>
                  <a:round/>
                  <a:headEnd/>
                  <a:tailEnd type="triangle" w="med" len="med"/>
                </a:ln>
              </p:spPr>
              <p:txBody>
                <a:bodyPr wrap="none" lIns="90000" tIns="46800" rIns="90000" bIns="46800" anchor="ctr"/>
                <a:lstStyle/>
                <a:p>
                  <a:endParaRPr lang="he-IL"/>
                </a:p>
              </p:txBody>
            </p:sp>
            <p:sp>
              <p:nvSpPr>
                <p:cNvPr id="38" name="Line 34"/>
                <p:cNvSpPr>
                  <a:spLocks noChangeShapeType="1"/>
                </p:cNvSpPr>
                <p:nvPr/>
              </p:nvSpPr>
              <p:spPr bwMode="auto">
                <a:xfrm flipV="1">
                  <a:off x="1462" y="3386"/>
                  <a:ext cx="0" cy="614"/>
                </a:xfrm>
                <a:prstGeom prst="line">
                  <a:avLst/>
                </a:prstGeom>
                <a:noFill/>
                <a:ln w="9525">
                  <a:solidFill>
                    <a:schemeClr val="tx1"/>
                  </a:solidFill>
                  <a:round/>
                  <a:headEnd/>
                  <a:tailEnd/>
                </a:ln>
              </p:spPr>
              <p:txBody>
                <a:bodyPr wrap="none" lIns="90000" tIns="46800" rIns="90000" bIns="46800" anchor="ctr"/>
                <a:lstStyle/>
                <a:p>
                  <a:endParaRPr lang="he-IL"/>
                </a:p>
              </p:txBody>
            </p:sp>
            <p:sp>
              <p:nvSpPr>
                <p:cNvPr id="39" name="Line 35"/>
                <p:cNvSpPr>
                  <a:spLocks noChangeShapeType="1"/>
                </p:cNvSpPr>
                <p:nvPr/>
              </p:nvSpPr>
              <p:spPr bwMode="auto">
                <a:xfrm flipH="1" flipV="1">
                  <a:off x="2022" y="3276"/>
                  <a:ext cx="0" cy="735"/>
                </a:xfrm>
                <a:prstGeom prst="line">
                  <a:avLst/>
                </a:prstGeom>
                <a:noFill/>
                <a:ln w="9525">
                  <a:solidFill>
                    <a:schemeClr val="tx1"/>
                  </a:solidFill>
                  <a:round/>
                  <a:headEnd/>
                  <a:tailEnd/>
                </a:ln>
              </p:spPr>
              <p:txBody>
                <a:bodyPr wrap="none" lIns="90000" tIns="46800" rIns="90000" bIns="46800" anchor="ctr"/>
                <a:lstStyle/>
                <a:p>
                  <a:endParaRPr lang="he-IL"/>
                </a:p>
              </p:txBody>
            </p:sp>
            <p:sp>
              <p:nvSpPr>
                <p:cNvPr id="40" name="Text Box 36"/>
                <p:cNvSpPr txBox="1">
                  <a:spLocks noChangeArrowheads="1"/>
                </p:cNvSpPr>
                <p:nvPr/>
              </p:nvSpPr>
              <p:spPr bwMode="auto">
                <a:xfrm>
                  <a:off x="1532" y="3589"/>
                  <a:ext cx="985" cy="366"/>
                </a:xfrm>
                <a:prstGeom prst="rect">
                  <a:avLst/>
                </a:prstGeom>
                <a:solidFill>
                  <a:schemeClr val="tx2">
                    <a:lumMod val="20000"/>
                    <a:lumOff val="80000"/>
                  </a:schemeClr>
                </a:solidFill>
                <a:ln w="9525">
                  <a:noFill/>
                  <a:miter lim="800000"/>
                  <a:headEnd/>
                  <a:tailEnd/>
                </a:ln>
              </p:spPr>
              <p:txBody>
                <a:bodyPr lIns="18000" tIns="10800" rIns="18000" bIns="10800" anchor="ctr">
                  <a:spAutoFit/>
                </a:bodyPr>
                <a:lstStyle/>
                <a:p>
                  <a:pPr algn="ctr" eaLnBrk="0" hangingPunct="0">
                    <a:lnSpc>
                      <a:spcPts val="2200"/>
                    </a:lnSpc>
                    <a:buClr>
                      <a:srgbClr val="1E6E04"/>
                    </a:buClr>
                    <a:defRPr/>
                  </a:pPr>
                  <a:r>
                    <a:rPr lang="en-GB" sz="1600" dirty="0">
                      <a:solidFill>
                        <a:srgbClr val="000000"/>
                      </a:solidFill>
                      <a:latin typeface="+mj-lt"/>
                    </a:rPr>
                    <a:t>Arm’s length </a:t>
                  </a:r>
                </a:p>
                <a:p>
                  <a:pPr algn="ctr" eaLnBrk="0" hangingPunct="0">
                    <a:lnSpc>
                      <a:spcPts val="2200"/>
                    </a:lnSpc>
                    <a:buClr>
                      <a:srgbClr val="1E6E04"/>
                    </a:buClr>
                    <a:defRPr/>
                  </a:pPr>
                  <a:r>
                    <a:rPr lang="en-GB" sz="1600" dirty="0">
                      <a:solidFill>
                        <a:srgbClr val="000000"/>
                      </a:solidFill>
                      <a:latin typeface="+mj-lt"/>
                    </a:rPr>
                    <a:t>range</a:t>
                  </a:r>
                </a:p>
              </p:txBody>
            </p:sp>
            <p:sp>
              <p:nvSpPr>
                <p:cNvPr id="41" name="Line 37"/>
                <p:cNvSpPr>
                  <a:spLocks noChangeShapeType="1"/>
                </p:cNvSpPr>
                <p:nvPr/>
              </p:nvSpPr>
              <p:spPr bwMode="auto">
                <a:xfrm flipH="1">
                  <a:off x="2267" y="3810"/>
                  <a:ext cx="316" cy="0"/>
                </a:xfrm>
                <a:prstGeom prst="line">
                  <a:avLst/>
                </a:prstGeom>
                <a:noFill/>
                <a:ln w="9525">
                  <a:solidFill>
                    <a:schemeClr val="tx1"/>
                  </a:solidFill>
                  <a:round/>
                  <a:headEnd type="triangle" w="med" len="med"/>
                  <a:tailEnd/>
                </a:ln>
              </p:spPr>
              <p:txBody>
                <a:bodyPr wrap="none" lIns="90000" tIns="46800" rIns="90000" bIns="46800" anchor="ctr"/>
                <a:lstStyle/>
                <a:p>
                  <a:endParaRPr lang="he-IL"/>
                </a:p>
              </p:txBody>
            </p:sp>
            <p:sp>
              <p:nvSpPr>
                <p:cNvPr id="42" name="Line 38"/>
                <p:cNvSpPr>
                  <a:spLocks noChangeShapeType="1"/>
                </p:cNvSpPr>
                <p:nvPr/>
              </p:nvSpPr>
              <p:spPr bwMode="auto">
                <a:xfrm flipH="1">
                  <a:off x="1498" y="3810"/>
                  <a:ext cx="314" cy="0"/>
                </a:xfrm>
                <a:prstGeom prst="line">
                  <a:avLst/>
                </a:prstGeom>
                <a:noFill/>
                <a:ln w="9525">
                  <a:solidFill>
                    <a:schemeClr val="tx1"/>
                  </a:solidFill>
                  <a:round/>
                  <a:headEnd/>
                  <a:tailEnd type="triangle" w="med" len="med"/>
                </a:ln>
              </p:spPr>
              <p:txBody>
                <a:bodyPr wrap="none" lIns="90000" tIns="46800" rIns="90000" bIns="46800" anchor="ctr"/>
                <a:lstStyle/>
                <a:p>
                  <a:endParaRPr lang="he-IL"/>
                </a:p>
              </p:txBody>
            </p:sp>
            <p:sp>
              <p:nvSpPr>
                <p:cNvPr id="43" name="Text Box 39"/>
                <p:cNvSpPr txBox="1">
                  <a:spLocks noChangeArrowheads="1"/>
                </p:cNvSpPr>
                <p:nvPr/>
              </p:nvSpPr>
              <p:spPr bwMode="auto">
                <a:xfrm>
                  <a:off x="1240" y="3964"/>
                  <a:ext cx="354" cy="249"/>
                </a:xfrm>
                <a:prstGeom prst="rect">
                  <a:avLst/>
                </a:prstGeom>
                <a:noFill/>
                <a:ln w="9525">
                  <a:noFill/>
                  <a:miter lim="800000"/>
                  <a:headEnd/>
                  <a:tailEnd/>
                </a:ln>
              </p:spPr>
              <p:txBody>
                <a:bodyPr lIns="90000" tIns="46800" rIns="90000" bIns="46800">
                  <a:spAutoFit/>
                </a:bodyPr>
                <a:lstStyle/>
                <a:p>
                  <a:pPr algn="ctr" eaLnBrk="0" hangingPunct="0">
                    <a:lnSpc>
                      <a:spcPts val="2700"/>
                    </a:lnSpc>
                    <a:spcBef>
                      <a:spcPct val="50000"/>
                    </a:spcBef>
                    <a:spcAft>
                      <a:spcPts val="1300"/>
                    </a:spcAft>
                    <a:buClr>
                      <a:srgbClr val="1E6E04"/>
                    </a:buClr>
                  </a:pPr>
                  <a:r>
                    <a:rPr lang="en-GB" sz="1400" dirty="0">
                      <a:solidFill>
                        <a:srgbClr val="000000"/>
                      </a:solidFill>
                      <a:latin typeface="+mj-lt"/>
                    </a:rPr>
                    <a:t> 25</a:t>
                  </a:r>
                  <a:r>
                    <a:rPr lang="en-GB" sz="1400" baseline="30000" dirty="0">
                      <a:solidFill>
                        <a:srgbClr val="000000"/>
                      </a:solidFill>
                      <a:latin typeface="+mj-lt"/>
                    </a:rPr>
                    <a:t>th</a:t>
                  </a:r>
                  <a:r>
                    <a:rPr lang="en-GB" sz="1400" dirty="0">
                      <a:solidFill>
                        <a:srgbClr val="000000"/>
                      </a:solidFill>
                      <a:latin typeface="+mj-lt"/>
                    </a:rPr>
                    <a:t> </a:t>
                  </a:r>
                </a:p>
              </p:txBody>
            </p:sp>
            <p:sp>
              <p:nvSpPr>
                <p:cNvPr id="44" name="Text Box 40"/>
                <p:cNvSpPr txBox="1">
                  <a:spLocks noChangeArrowheads="1"/>
                </p:cNvSpPr>
                <p:nvPr/>
              </p:nvSpPr>
              <p:spPr bwMode="auto">
                <a:xfrm>
                  <a:off x="1856" y="3964"/>
                  <a:ext cx="315" cy="278"/>
                </a:xfrm>
                <a:prstGeom prst="rect">
                  <a:avLst/>
                </a:prstGeom>
                <a:noFill/>
                <a:ln w="9525">
                  <a:noFill/>
                  <a:miter lim="800000"/>
                  <a:headEnd/>
                  <a:tailEnd/>
                </a:ln>
              </p:spPr>
              <p:txBody>
                <a:bodyPr lIns="90000" tIns="46800" rIns="90000" bIns="46800">
                  <a:spAutoFit/>
                </a:bodyPr>
                <a:lstStyle/>
                <a:p>
                  <a:pPr algn="ctr" eaLnBrk="0" hangingPunct="0">
                    <a:lnSpc>
                      <a:spcPts val="2700"/>
                    </a:lnSpc>
                    <a:spcBef>
                      <a:spcPct val="50000"/>
                    </a:spcBef>
                    <a:spcAft>
                      <a:spcPts val="1300"/>
                    </a:spcAft>
                    <a:buClr>
                      <a:srgbClr val="1E6E04"/>
                    </a:buClr>
                  </a:pPr>
                  <a:r>
                    <a:rPr lang="en-GB" sz="1400" dirty="0" smtClean="0">
                      <a:solidFill>
                        <a:srgbClr val="000000"/>
                      </a:solidFill>
                      <a:latin typeface="+mj-lt"/>
                    </a:rPr>
                    <a:t>50</a:t>
                  </a:r>
                  <a:r>
                    <a:rPr lang="en-GB" sz="1400" baseline="30000" dirty="0" smtClean="0">
                      <a:solidFill>
                        <a:srgbClr val="000000"/>
                      </a:solidFill>
                      <a:latin typeface="+mj-lt"/>
                    </a:rPr>
                    <a:t>th</a:t>
                  </a:r>
                  <a:r>
                    <a:rPr lang="en-GB" sz="1400" dirty="0" smtClean="0">
                      <a:solidFill>
                        <a:srgbClr val="000000"/>
                      </a:solidFill>
                      <a:latin typeface="+mj-lt"/>
                    </a:rPr>
                    <a:t> </a:t>
                  </a:r>
                  <a:endParaRPr lang="en-GB" sz="1400" dirty="0">
                    <a:solidFill>
                      <a:srgbClr val="000000"/>
                    </a:solidFill>
                    <a:latin typeface="+mj-lt"/>
                  </a:endParaRPr>
                </a:p>
              </p:txBody>
            </p:sp>
            <p:sp>
              <p:nvSpPr>
                <p:cNvPr id="45" name="Text Box 41"/>
                <p:cNvSpPr txBox="1">
                  <a:spLocks noChangeArrowheads="1"/>
                </p:cNvSpPr>
                <p:nvPr/>
              </p:nvSpPr>
              <p:spPr bwMode="auto">
                <a:xfrm>
                  <a:off x="2457" y="3964"/>
                  <a:ext cx="392" cy="249"/>
                </a:xfrm>
                <a:prstGeom prst="rect">
                  <a:avLst/>
                </a:prstGeom>
                <a:noFill/>
                <a:ln w="9525">
                  <a:noFill/>
                  <a:miter lim="800000"/>
                  <a:headEnd/>
                  <a:tailEnd/>
                </a:ln>
              </p:spPr>
              <p:txBody>
                <a:bodyPr lIns="90000" tIns="46800" rIns="90000" bIns="46800">
                  <a:spAutoFit/>
                </a:bodyPr>
                <a:lstStyle/>
                <a:p>
                  <a:pPr eaLnBrk="0" hangingPunct="0">
                    <a:lnSpc>
                      <a:spcPts val="2700"/>
                    </a:lnSpc>
                    <a:spcBef>
                      <a:spcPct val="50000"/>
                    </a:spcBef>
                    <a:spcAft>
                      <a:spcPts val="1300"/>
                    </a:spcAft>
                    <a:buClr>
                      <a:srgbClr val="1E6E04"/>
                    </a:buClr>
                  </a:pPr>
                  <a:r>
                    <a:rPr lang="de-CH" sz="1400" dirty="0">
                      <a:solidFill>
                        <a:srgbClr val="000000"/>
                      </a:solidFill>
                      <a:latin typeface="+mj-lt"/>
                    </a:rPr>
                    <a:t>75</a:t>
                  </a:r>
                  <a:r>
                    <a:rPr lang="en-GB" sz="1400" baseline="30000" dirty="0" err="1">
                      <a:solidFill>
                        <a:srgbClr val="000000"/>
                      </a:solidFill>
                      <a:latin typeface="+mj-lt"/>
                    </a:rPr>
                    <a:t>th</a:t>
                  </a:r>
                  <a:endParaRPr lang="en-GB" sz="1600" dirty="0">
                    <a:solidFill>
                      <a:srgbClr val="000000"/>
                    </a:solidFill>
                    <a:latin typeface="+mj-lt"/>
                  </a:endParaRPr>
                </a:p>
              </p:txBody>
            </p:sp>
            <p:sp>
              <p:nvSpPr>
                <p:cNvPr id="46" name="Text Box 42"/>
                <p:cNvSpPr txBox="1">
                  <a:spLocks noChangeArrowheads="1"/>
                </p:cNvSpPr>
                <p:nvPr/>
              </p:nvSpPr>
              <p:spPr bwMode="auto">
                <a:xfrm>
                  <a:off x="636" y="3944"/>
                  <a:ext cx="354" cy="249"/>
                </a:xfrm>
                <a:prstGeom prst="rect">
                  <a:avLst/>
                </a:prstGeom>
                <a:noFill/>
                <a:ln w="9525">
                  <a:noFill/>
                  <a:miter lim="800000"/>
                  <a:headEnd/>
                  <a:tailEnd/>
                </a:ln>
              </p:spPr>
              <p:txBody>
                <a:bodyPr lIns="90000" tIns="46800" rIns="90000" bIns="46800">
                  <a:spAutoFit/>
                </a:bodyPr>
                <a:lstStyle/>
                <a:p>
                  <a:pPr algn="ctr" eaLnBrk="0" hangingPunct="0">
                    <a:lnSpc>
                      <a:spcPts val="2700"/>
                    </a:lnSpc>
                    <a:spcBef>
                      <a:spcPct val="50000"/>
                    </a:spcBef>
                    <a:spcAft>
                      <a:spcPts val="1300"/>
                    </a:spcAft>
                    <a:buClr>
                      <a:srgbClr val="1E6E04"/>
                    </a:buClr>
                  </a:pPr>
                  <a:r>
                    <a:rPr lang="en-GB" sz="1400" dirty="0">
                      <a:solidFill>
                        <a:srgbClr val="000000"/>
                      </a:solidFill>
                      <a:latin typeface="+mj-lt"/>
                    </a:rPr>
                    <a:t>Min </a:t>
                  </a:r>
                </a:p>
              </p:txBody>
            </p:sp>
            <p:sp>
              <p:nvSpPr>
                <p:cNvPr id="47" name="Text Box 43"/>
                <p:cNvSpPr txBox="1">
                  <a:spLocks noChangeArrowheads="1"/>
                </p:cNvSpPr>
                <p:nvPr/>
              </p:nvSpPr>
              <p:spPr bwMode="auto">
                <a:xfrm>
                  <a:off x="3256" y="3953"/>
                  <a:ext cx="354" cy="249"/>
                </a:xfrm>
                <a:prstGeom prst="rect">
                  <a:avLst/>
                </a:prstGeom>
                <a:noFill/>
                <a:ln w="9525">
                  <a:noFill/>
                  <a:miter lim="800000"/>
                  <a:headEnd/>
                  <a:tailEnd/>
                </a:ln>
              </p:spPr>
              <p:txBody>
                <a:bodyPr lIns="90000" tIns="46800" rIns="90000" bIns="46800">
                  <a:spAutoFit/>
                </a:bodyPr>
                <a:lstStyle/>
                <a:p>
                  <a:pPr algn="ctr" eaLnBrk="0" hangingPunct="0">
                    <a:lnSpc>
                      <a:spcPts val="2700"/>
                    </a:lnSpc>
                    <a:spcBef>
                      <a:spcPct val="50000"/>
                    </a:spcBef>
                    <a:spcAft>
                      <a:spcPts val="1300"/>
                    </a:spcAft>
                    <a:buClr>
                      <a:srgbClr val="1E6E04"/>
                    </a:buClr>
                  </a:pPr>
                  <a:r>
                    <a:rPr lang="en-GB" sz="1400" dirty="0">
                      <a:solidFill>
                        <a:srgbClr val="000000"/>
                      </a:solidFill>
                      <a:latin typeface="+mj-lt"/>
                    </a:rPr>
                    <a:t>Max</a:t>
                  </a:r>
                </a:p>
              </p:txBody>
            </p:sp>
            <p:sp>
              <p:nvSpPr>
                <p:cNvPr id="48" name="Line 44"/>
                <p:cNvSpPr>
                  <a:spLocks noChangeShapeType="1"/>
                </p:cNvSpPr>
                <p:nvPr/>
              </p:nvSpPr>
              <p:spPr bwMode="auto">
                <a:xfrm flipV="1">
                  <a:off x="2598" y="3434"/>
                  <a:ext cx="0" cy="614"/>
                </a:xfrm>
                <a:prstGeom prst="line">
                  <a:avLst/>
                </a:prstGeom>
                <a:noFill/>
                <a:ln w="9525">
                  <a:solidFill>
                    <a:schemeClr val="tx1"/>
                  </a:solidFill>
                  <a:round/>
                  <a:headEnd/>
                  <a:tailEnd/>
                </a:ln>
              </p:spPr>
              <p:txBody>
                <a:bodyPr wrap="none" lIns="90000" tIns="46800" rIns="90000" bIns="46800" anchor="ctr"/>
                <a:lstStyle/>
                <a:p>
                  <a:endParaRPr lang="he-IL"/>
                </a:p>
              </p:txBody>
            </p:sp>
          </p:grpSp>
        </p:grpSp>
      </p:grpSp>
    </p:spTree>
    <p:extLst>
      <p:ext uri="{BB962C8B-B14F-4D97-AF65-F5344CB8AC3E}">
        <p14:creationId xmlns:p14="http://schemas.microsoft.com/office/powerpoint/2010/main" val="4224980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31228" y="1337536"/>
            <a:ext cx="5728137" cy="4989692"/>
          </a:xfrm>
        </p:spPr>
        <p:txBody>
          <a:bodyPr/>
          <a:lstStyle/>
          <a:p>
            <a:pPr marL="630238" lvl="4" indent="-357188" algn="l" defTabSz="284163" rtl="0">
              <a:spcBef>
                <a:spcPct val="20000"/>
              </a:spcBef>
              <a:spcAft>
                <a:spcPct val="20000"/>
              </a:spcAft>
              <a:buFont typeface="Arial" pitchFamily="34" charset="0"/>
              <a:buChar char="•"/>
              <a:defRPr/>
            </a:pPr>
            <a:r>
              <a:rPr lang="en-GB" sz="1800" dirty="0"/>
              <a:t>IL parent company and IP owner distributes its products through its US subsidiary (LRD).</a:t>
            </a:r>
          </a:p>
          <a:p>
            <a:pPr marL="630238" lvl="4" indent="-357188" algn="l" defTabSz="284163" rtl="0">
              <a:spcBef>
                <a:spcPct val="20000"/>
              </a:spcBef>
              <a:spcAft>
                <a:spcPct val="20000"/>
              </a:spcAft>
              <a:buFont typeface="Arial" pitchFamily="34" charset="0"/>
              <a:buChar char="•"/>
              <a:defRPr/>
            </a:pPr>
            <a:r>
              <a:rPr lang="en-GB" sz="1800" dirty="0"/>
              <a:t>Company uses the TP mechanism of targeting </a:t>
            </a:r>
            <a:r>
              <a:rPr lang="en-GB" sz="1800" dirty="0" smtClean="0"/>
              <a:t>a</a:t>
            </a:r>
            <a:r>
              <a:rPr lang="en-US" sz="1800" dirty="0"/>
              <a:t>n</a:t>
            </a:r>
            <a:r>
              <a:rPr lang="en-GB" sz="1800" dirty="0" smtClean="0"/>
              <a:t> operating margin (ROS).</a:t>
            </a:r>
            <a:endParaRPr lang="en-GB" sz="1800" dirty="0"/>
          </a:p>
          <a:p>
            <a:pPr marL="630238" lvl="4" indent="-357188" algn="l" defTabSz="284163" rtl="0">
              <a:spcBef>
                <a:spcPct val="20000"/>
              </a:spcBef>
              <a:spcAft>
                <a:spcPct val="20000"/>
              </a:spcAft>
              <a:buFont typeface="Arial" pitchFamily="34" charset="0"/>
              <a:buChar char="•"/>
              <a:defRPr/>
            </a:pPr>
            <a:r>
              <a:rPr lang="en-GB" sz="1800" dirty="0"/>
              <a:t>A search is conducted </a:t>
            </a:r>
            <a:r>
              <a:rPr lang="en-GB" sz="1800" dirty="0" smtClean="0"/>
              <a:t>resulting in an </a:t>
            </a:r>
            <a:r>
              <a:rPr lang="en-GB" sz="1800" dirty="0"/>
              <a:t>interquartile range of 1.50% - 4.50% with a median of 2.95</a:t>
            </a:r>
            <a:r>
              <a:rPr lang="en-GB" sz="1800" dirty="0" smtClean="0"/>
              <a:t>%. </a:t>
            </a:r>
          </a:p>
          <a:p>
            <a:pPr marL="630238" lvl="4" indent="-357188" algn="l" defTabSz="284163" rtl="0">
              <a:spcBef>
                <a:spcPct val="20000"/>
              </a:spcBef>
              <a:spcAft>
                <a:spcPct val="20000"/>
              </a:spcAft>
              <a:buFont typeface="Arial" pitchFamily="34" charset="0"/>
              <a:buChar char="•"/>
              <a:defRPr/>
            </a:pPr>
            <a:r>
              <a:rPr lang="en-GB" sz="1800" dirty="0" smtClean="0"/>
              <a:t>The </a:t>
            </a:r>
            <a:r>
              <a:rPr lang="en-GB" sz="1800" dirty="0"/>
              <a:t>company earns an operating margin of </a:t>
            </a:r>
            <a:r>
              <a:rPr lang="en-GB" sz="1800" dirty="0" smtClean="0"/>
              <a:t>3.0% </a:t>
            </a:r>
            <a:r>
              <a:rPr lang="en-GB" sz="1800" dirty="0"/>
              <a:t>and therefore falls within the </a:t>
            </a:r>
            <a:r>
              <a:rPr lang="en-GB" sz="1800" dirty="0" smtClean="0"/>
              <a:t>range. </a:t>
            </a:r>
            <a:r>
              <a:rPr lang="en-GB" sz="1800" b="1" dirty="0" smtClean="0"/>
              <a:t>The </a:t>
            </a:r>
            <a:r>
              <a:rPr lang="en-GB" sz="1800" b="1" dirty="0"/>
              <a:t>TP regulations do not require an adjustment.</a:t>
            </a:r>
          </a:p>
          <a:p>
            <a:pPr marL="11430" indent="-285750" algn="l" rtl="0">
              <a:buFont typeface="Arial" panose="020B0604020202020204" pitchFamily="34" charset="0"/>
              <a:buChar char="•"/>
            </a:pPr>
            <a:endParaRPr lang="en-US" sz="1600" dirty="0"/>
          </a:p>
        </p:txBody>
      </p:sp>
      <p:sp>
        <p:nvSpPr>
          <p:cNvPr id="4"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smtClean="0">
                <a:solidFill>
                  <a:srgbClr val="C00000"/>
                </a:solidFill>
              </a:rPr>
              <a:t>Distribution Model Example</a:t>
            </a:r>
            <a:endParaRPr lang="en-US" dirty="0">
              <a:solidFill>
                <a:srgbClr val="C00000"/>
              </a:solidFill>
            </a:endParaRPr>
          </a:p>
        </p:txBody>
      </p:sp>
      <p:graphicFrame>
        <p:nvGraphicFramePr>
          <p:cNvPr id="5" name="Group 312"/>
          <p:cNvGraphicFramePr>
            <a:graphicFrameLocks noGrp="1"/>
          </p:cNvGraphicFramePr>
          <p:nvPr>
            <p:extLst>
              <p:ext uri="{D42A27DB-BD31-4B8C-83A1-F6EECF244321}">
                <p14:modId xmlns:p14="http://schemas.microsoft.com/office/powerpoint/2010/main" val="2783670052"/>
              </p:ext>
            </p:extLst>
          </p:nvPr>
        </p:nvGraphicFramePr>
        <p:xfrm>
          <a:off x="6083935" y="1337537"/>
          <a:ext cx="3157537" cy="1940879"/>
        </p:xfrm>
        <a:graphic>
          <a:graphicData uri="http://schemas.openxmlformats.org/drawingml/2006/table">
            <a:tbl>
              <a:tblPr rtl="1"/>
              <a:tblGrid>
                <a:gridCol w="874979"/>
                <a:gridCol w="2282558"/>
              </a:tblGrid>
              <a:tr h="296863">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sng" strike="noStrike" cap="none" normalizeH="0" baseline="0" dirty="0" smtClean="0">
                          <a:ln>
                            <a:noFill/>
                          </a:ln>
                          <a:solidFill>
                            <a:schemeClr val="bg2"/>
                          </a:solidFill>
                          <a:effectLst/>
                          <a:latin typeface="+mj-lt"/>
                          <a:cs typeface="Arial" pitchFamily="34" charset="0"/>
                        </a:rPr>
                        <a:t>FY 2015</a:t>
                      </a:r>
                      <a:endParaRPr kumimoji="0" lang="en-US" sz="1400" b="0" i="0" u="sng" strike="noStrike" cap="none" normalizeH="0" baseline="0" dirty="0" smtClean="0">
                        <a:ln>
                          <a:noFill/>
                        </a:ln>
                        <a:solidFill>
                          <a:schemeClr val="bg2"/>
                        </a:solidFill>
                        <a:effectLst/>
                        <a:latin typeface="+mj-lt"/>
                        <a:cs typeface="Arial" pitchFamily="34" charset="0"/>
                      </a:endParaRPr>
                    </a:p>
                  </a:txBody>
                  <a:tcPr marL="64800" marR="63500" marT="0" marB="0"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sng" strike="noStrike" cap="none" normalizeH="0" baseline="0" dirty="0" smtClean="0">
                          <a:ln>
                            <a:noFill/>
                          </a:ln>
                          <a:solidFill>
                            <a:schemeClr val="bg2"/>
                          </a:solidFill>
                          <a:effectLst/>
                          <a:latin typeface="+mj-lt"/>
                          <a:cs typeface="Arial" pitchFamily="34" charset="0"/>
                        </a:rPr>
                        <a:t>US Distributor (subsidiary)</a:t>
                      </a:r>
                      <a:endParaRPr kumimoji="0" lang="en-US" sz="1400" b="0" i="0" u="sng" strike="noStrike" cap="none" normalizeH="0" baseline="0" dirty="0" smtClean="0">
                        <a:ln>
                          <a:noFill/>
                        </a:ln>
                        <a:solidFill>
                          <a:schemeClr val="bg2"/>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258763">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defRPr/>
                      </a:pPr>
                      <a:r>
                        <a:rPr kumimoji="0" lang="en-GB" sz="1400" b="0" i="0" u="none" strike="noStrike" cap="none" normalizeH="0" baseline="0" dirty="0" smtClean="0">
                          <a:ln>
                            <a:noFill/>
                          </a:ln>
                          <a:solidFill>
                            <a:schemeClr val="tx1"/>
                          </a:solidFill>
                          <a:effectLst/>
                          <a:latin typeface="+mj-lt"/>
                          <a:cs typeface="Arial" pitchFamily="34" charset="0"/>
                        </a:rPr>
                        <a:t>100</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Third party sales</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257175">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(47.0)</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Cost of sales (Intercompany price)</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66700">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sng" strike="noStrike" cap="none" normalizeH="0" baseline="0" dirty="0" smtClean="0">
                          <a:ln>
                            <a:noFill/>
                          </a:ln>
                          <a:solidFill>
                            <a:schemeClr val="tx1"/>
                          </a:solidFill>
                          <a:effectLst/>
                          <a:latin typeface="+mj-lt"/>
                          <a:cs typeface="Arial" pitchFamily="34" charset="0"/>
                        </a:rPr>
                        <a:t>(50)</a:t>
                      </a:r>
                    </a:p>
                  </a:txBody>
                  <a:tcPr marL="64800" marR="635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General and admin expenses</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65113">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3.0</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Operating Profit</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66700">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3.0%</a:t>
                      </a:r>
                    </a:p>
                  </a:txBody>
                  <a:tcPr marL="64800" marR="63500" marT="0" marB="0"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Operating Margin</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Group 314"/>
          <p:cNvGraphicFramePr>
            <a:graphicFrameLocks noGrp="1"/>
          </p:cNvGraphicFramePr>
          <p:nvPr>
            <p:extLst>
              <p:ext uri="{D42A27DB-BD31-4B8C-83A1-F6EECF244321}">
                <p14:modId xmlns:p14="http://schemas.microsoft.com/office/powerpoint/2010/main" val="1354714391"/>
              </p:ext>
            </p:extLst>
          </p:nvPr>
        </p:nvGraphicFramePr>
        <p:xfrm>
          <a:off x="6083935" y="3626069"/>
          <a:ext cx="3157537" cy="1677441"/>
        </p:xfrm>
        <a:graphic>
          <a:graphicData uri="http://schemas.openxmlformats.org/drawingml/2006/table">
            <a:tbl>
              <a:tblPr/>
              <a:tblGrid>
                <a:gridCol w="2271789"/>
                <a:gridCol w="885748"/>
              </a:tblGrid>
              <a:tr h="245515">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Count</a:t>
                      </a:r>
                    </a:p>
                  </a:txBody>
                  <a:tcPr marL="63500" marR="64800" marT="0" marB="0"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dirty="0" smtClean="0">
                          <a:ln>
                            <a:noFill/>
                          </a:ln>
                          <a:solidFill>
                            <a:schemeClr val="tx1"/>
                          </a:solidFill>
                          <a:effectLst/>
                          <a:latin typeface="+mj-lt"/>
                          <a:cs typeface="Arial" pitchFamily="34" charset="0"/>
                        </a:rPr>
                        <a:t>10</a:t>
                      </a:r>
                    </a:p>
                  </a:txBody>
                  <a:tcPr marL="63500" marR="64800" marT="0" marB="0"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287338">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dirty="0" smtClean="0">
                          <a:ln>
                            <a:noFill/>
                          </a:ln>
                          <a:solidFill>
                            <a:schemeClr val="tx1"/>
                          </a:solidFill>
                          <a:effectLst/>
                          <a:latin typeface="+mj-lt"/>
                          <a:cs typeface="Arial" pitchFamily="34" charset="0"/>
                        </a:rPr>
                        <a:t>Min</a:t>
                      </a:r>
                    </a:p>
                  </a:txBody>
                  <a:tcPr marL="63500" marR="648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dirty="0" smtClean="0">
                          <a:ln>
                            <a:noFill/>
                          </a:ln>
                          <a:solidFill>
                            <a:schemeClr val="tx1"/>
                          </a:solidFill>
                          <a:effectLst/>
                          <a:latin typeface="+mj-lt"/>
                          <a:cs typeface="Arial" pitchFamily="34" charset="0"/>
                        </a:rPr>
                        <a:t>0.50%</a:t>
                      </a:r>
                    </a:p>
                  </a:txBody>
                  <a:tcPr marL="63500" marR="64800" marT="0" marB="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85750">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25</a:t>
                      </a:r>
                      <a:r>
                        <a:rPr kumimoji="0" lang="en-US" sz="1400" b="1" i="0" u="none" strike="noStrike" cap="none" normalizeH="0" baseline="30000" dirty="0" smtClean="0">
                          <a:ln>
                            <a:noFill/>
                          </a:ln>
                          <a:solidFill>
                            <a:schemeClr val="tx1"/>
                          </a:solidFill>
                          <a:effectLst/>
                          <a:latin typeface="+mj-lt"/>
                          <a:cs typeface="Arial" pitchFamily="34" charset="0"/>
                        </a:rPr>
                        <a:t>th</a:t>
                      </a:r>
                    </a:p>
                  </a:txBody>
                  <a:tcPr marL="63500" marR="648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smtClean="0">
                          <a:ln>
                            <a:noFill/>
                          </a:ln>
                          <a:solidFill>
                            <a:schemeClr val="tx1"/>
                          </a:solidFill>
                          <a:effectLst/>
                          <a:latin typeface="+mj-lt"/>
                          <a:cs typeface="Arial" pitchFamily="34" charset="0"/>
                        </a:rPr>
                        <a:t>1.50%</a:t>
                      </a:r>
                    </a:p>
                  </a:txBody>
                  <a:tcPr marL="63500" marR="64800" marT="0" marB="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85750">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50</a:t>
                      </a:r>
                      <a:r>
                        <a:rPr kumimoji="0" lang="en-US" sz="1400" b="1" i="0" u="none" strike="noStrike" cap="none" normalizeH="0" baseline="30000" dirty="0" smtClean="0">
                          <a:ln>
                            <a:noFill/>
                          </a:ln>
                          <a:solidFill>
                            <a:schemeClr val="tx1"/>
                          </a:solidFill>
                          <a:effectLst/>
                          <a:latin typeface="+mj-lt"/>
                          <a:cs typeface="Arial" pitchFamily="34" charset="0"/>
                        </a:rPr>
                        <a:t>th</a:t>
                      </a:r>
                    </a:p>
                  </a:txBody>
                  <a:tcPr marL="63500" marR="648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2.95%</a:t>
                      </a:r>
                    </a:p>
                  </a:txBody>
                  <a:tcPr marL="63500" marR="64800" marT="0" marB="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87338">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smtClean="0">
                          <a:ln>
                            <a:noFill/>
                          </a:ln>
                          <a:solidFill>
                            <a:schemeClr val="tx1"/>
                          </a:solidFill>
                          <a:effectLst/>
                          <a:latin typeface="+mj-lt"/>
                          <a:cs typeface="Arial" pitchFamily="34" charset="0"/>
                        </a:rPr>
                        <a:t>75</a:t>
                      </a:r>
                      <a:r>
                        <a:rPr kumimoji="0" lang="en-US" sz="1400" b="1" i="0" u="none" strike="noStrike" cap="none" normalizeH="0" baseline="30000" smtClean="0">
                          <a:ln>
                            <a:noFill/>
                          </a:ln>
                          <a:solidFill>
                            <a:schemeClr val="tx1"/>
                          </a:solidFill>
                          <a:effectLst/>
                          <a:latin typeface="+mj-lt"/>
                          <a:cs typeface="Arial" pitchFamily="34" charset="0"/>
                        </a:rPr>
                        <a:t>th</a:t>
                      </a:r>
                    </a:p>
                  </a:txBody>
                  <a:tcPr marL="63500" marR="648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4.50%</a:t>
                      </a:r>
                    </a:p>
                  </a:txBody>
                  <a:tcPr marL="63500" marR="64800" marT="0" marB="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85750">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smtClean="0">
                          <a:ln>
                            <a:noFill/>
                          </a:ln>
                          <a:solidFill>
                            <a:schemeClr val="tx1"/>
                          </a:solidFill>
                          <a:effectLst/>
                          <a:latin typeface="+mj-lt"/>
                          <a:cs typeface="Arial" pitchFamily="34" charset="0"/>
                        </a:rPr>
                        <a:t>Max</a:t>
                      </a:r>
                    </a:p>
                  </a:txBody>
                  <a:tcPr marL="63500" marR="64800" marT="0" marB="0"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dirty="0" smtClean="0">
                          <a:ln>
                            <a:noFill/>
                          </a:ln>
                          <a:solidFill>
                            <a:schemeClr val="tx1"/>
                          </a:solidFill>
                          <a:effectLst/>
                          <a:latin typeface="+mj-lt"/>
                          <a:cs typeface="Arial" pitchFamily="34" charset="0"/>
                        </a:rPr>
                        <a:t>9.20%</a:t>
                      </a:r>
                    </a:p>
                  </a:txBody>
                  <a:tcPr marL="63500" marR="64800" marT="0" marB="0"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Tree>
    <p:extLst>
      <p:ext uri="{BB962C8B-B14F-4D97-AF65-F5344CB8AC3E}">
        <p14:creationId xmlns:p14="http://schemas.microsoft.com/office/powerpoint/2010/main" val="2505526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smtClean="0">
                <a:solidFill>
                  <a:srgbClr val="C00000"/>
                </a:solidFill>
              </a:rPr>
              <a:t>Examples of a Transfer Pricing Adjustment</a:t>
            </a:r>
            <a:endParaRPr lang="en-US" dirty="0">
              <a:solidFill>
                <a:srgbClr val="C00000"/>
              </a:solidFill>
            </a:endParaRPr>
          </a:p>
        </p:txBody>
      </p:sp>
      <p:sp>
        <p:nvSpPr>
          <p:cNvPr id="7" name="Content Placeholder 2"/>
          <p:cNvSpPr txBox="1">
            <a:spLocks/>
          </p:cNvSpPr>
          <p:nvPr/>
        </p:nvSpPr>
        <p:spPr>
          <a:xfrm>
            <a:off x="231228" y="1337536"/>
            <a:ext cx="5728137" cy="4989692"/>
          </a:xfrm>
          <a:prstGeom prst="rect">
            <a:avLst/>
          </a:prstGeom>
        </p:spPr>
        <p:txBody>
          <a:bodyPr vert="horz" lIns="0" tIns="0" rIns="0" bIns="0" rtlCol="0">
            <a:noAutofit/>
          </a:bodyPr>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630238" lvl="4" indent="-357188" algn="l" defTabSz="284163" rtl="0">
              <a:spcBef>
                <a:spcPct val="20000"/>
              </a:spcBef>
              <a:spcAft>
                <a:spcPct val="20000"/>
              </a:spcAft>
              <a:buFont typeface="Arial" pitchFamily="34" charset="0"/>
              <a:buChar char="•"/>
              <a:defRPr/>
            </a:pPr>
            <a:r>
              <a:rPr lang="en-GB" sz="1800" dirty="0" smtClean="0"/>
              <a:t>The company earns an operating margin of 0.40% and therefore falls below the interquartile range. </a:t>
            </a:r>
          </a:p>
          <a:p>
            <a:pPr marL="630238" lvl="4" indent="-357188" algn="l" defTabSz="284163" rtl="0">
              <a:spcBef>
                <a:spcPct val="20000"/>
              </a:spcBef>
              <a:spcAft>
                <a:spcPct val="20000"/>
              </a:spcAft>
              <a:buFont typeface="Arial" pitchFamily="34" charset="0"/>
              <a:buChar char="•"/>
              <a:defRPr/>
            </a:pPr>
            <a:r>
              <a:rPr lang="en-GB" sz="1800" b="1" dirty="0" smtClean="0"/>
              <a:t>The TP regulations require an adjustment to be made in order to lower the price.</a:t>
            </a:r>
          </a:p>
          <a:p>
            <a:pPr marL="630238" lvl="4" indent="-357188" algn="l" defTabSz="284163" rtl="0">
              <a:spcBef>
                <a:spcPct val="20000"/>
              </a:spcBef>
              <a:spcAft>
                <a:spcPct val="20000"/>
              </a:spcAft>
              <a:buFont typeface="Arial" pitchFamily="34" charset="0"/>
              <a:buChar char="•"/>
              <a:defRPr/>
            </a:pPr>
            <a:r>
              <a:rPr lang="en-GB" sz="1800" dirty="0" smtClean="0"/>
              <a:t>If the company does not make an adjustment and does not lower the price, the tax authorities will adjust so that the operating margin is 2.95% (the median).</a:t>
            </a:r>
          </a:p>
          <a:p>
            <a:pPr marL="11430" indent="-285750" algn="l" rtl="0">
              <a:buFont typeface="Arial" panose="020B0604020202020204" pitchFamily="34" charset="0"/>
              <a:buChar char="•"/>
            </a:pPr>
            <a:endParaRPr lang="en-US" sz="1600" dirty="0"/>
          </a:p>
        </p:txBody>
      </p:sp>
      <p:graphicFrame>
        <p:nvGraphicFramePr>
          <p:cNvPr id="8" name="Group 312"/>
          <p:cNvGraphicFramePr>
            <a:graphicFrameLocks noGrp="1"/>
          </p:cNvGraphicFramePr>
          <p:nvPr>
            <p:extLst>
              <p:ext uri="{D42A27DB-BD31-4B8C-83A1-F6EECF244321}">
                <p14:modId xmlns:p14="http://schemas.microsoft.com/office/powerpoint/2010/main" val="1998754300"/>
              </p:ext>
            </p:extLst>
          </p:nvPr>
        </p:nvGraphicFramePr>
        <p:xfrm>
          <a:off x="6083935" y="1337537"/>
          <a:ext cx="3157537" cy="1940879"/>
        </p:xfrm>
        <a:graphic>
          <a:graphicData uri="http://schemas.openxmlformats.org/drawingml/2006/table">
            <a:tbl>
              <a:tblPr rtl="1"/>
              <a:tblGrid>
                <a:gridCol w="874979"/>
                <a:gridCol w="2282558"/>
              </a:tblGrid>
              <a:tr h="296863">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sng" strike="noStrike" cap="none" normalizeH="0" baseline="0" dirty="0" smtClean="0">
                          <a:ln>
                            <a:noFill/>
                          </a:ln>
                          <a:solidFill>
                            <a:schemeClr val="bg2"/>
                          </a:solidFill>
                          <a:effectLst/>
                          <a:latin typeface="+mj-lt"/>
                          <a:cs typeface="Arial" pitchFamily="34" charset="0"/>
                        </a:rPr>
                        <a:t>FY 2015</a:t>
                      </a:r>
                      <a:endParaRPr kumimoji="0" lang="en-US" sz="1400" b="0" i="0" u="sng" strike="noStrike" cap="none" normalizeH="0" baseline="0" dirty="0" smtClean="0">
                        <a:ln>
                          <a:noFill/>
                        </a:ln>
                        <a:solidFill>
                          <a:schemeClr val="bg2"/>
                        </a:solidFill>
                        <a:effectLst/>
                        <a:latin typeface="+mj-lt"/>
                        <a:cs typeface="Arial" pitchFamily="34" charset="0"/>
                      </a:endParaRPr>
                    </a:p>
                  </a:txBody>
                  <a:tcPr marL="64800" marR="63500" marT="0" marB="0"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sng" strike="noStrike" cap="none" normalizeH="0" baseline="0" dirty="0" smtClean="0">
                          <a:ln>
                            <a:noFill/>
                          </a:ln>
                          <a:solidFill>
                            <a:schemeClr val="bg2"/>
                          </a:solidFill>
                          <a:effectLst/>
                          <a:latin typeface="+mj-lt"/>
                          <a:cs typeface="Arial" pitchFamily="34" charset="0"/>
                        </a:rPr>
                        <a:t>US Distributor (subsidiary)</a:t>
                      </a:r>
                      <a:endParaRPr kumimoji="0" lang="en-US" sz="1400" b="0" i="0" u="sng" strike="noStrike" cap="none" normalizeH="0" baseline="0" dirty="0" smtClean="0">
                        <a:ln>
                          <a:noFill/>
                        </a:ln>
                        <a:solidFill>
                          <a:schemeClr val="bg2"/>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258763">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defRPr/>
                      </a:pPr>
                      <a:r>
                        <a:rPr kumimoji="0" lang="en-GB" sz="1400" b="0" i="0" u="none" strike="noStrike" cap="none" normalizeH="0" baseline="0" dirty="0" smtClean="0">
                          <a:ln>
                            <a:noFill/>
                          </a:ln>
                          <a:solidFill>
                            <a:schemeClr val="tx1"/>
                          </a:solidFill>
                          <a:effectLst/>
                          <a:latin typeface="+mj-lt"/>
                          <a:cs typeface="Arial" pitchFamily="34" charset="0"/>
                        </a:rPr>
                        <a:t>100</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Third party sales</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257175">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dirty="0" smtClean="0">
                          <a:ln>
                            <a:noFill/>
                          </a:ln>
                          <a:solidFill>
                            <a:schemeClr val="tx1"/>
                          </a:solidFill>
                          <a:effectLst/>
                          <a:latin typeface="+mj-lt"/>
                          <a:cs typeface="Arial" pitchFamily="34" charset="0"/>
                        </a:rPr>
                        <a:t>(49.6)</a:t>
                      </a:r>
                    </a:p>
                  </a:txBody>
                  <a:tcPr marL="64800" marR="635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Cost of sales (Intercompany price)</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66700">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sng" strike="noStrike" cap="none" normalizeH="0" baseline="0" dirty="0" smtClean="0">
                          <a:ln>
                            <a:noFill/>
                          </a:ln>
                          <a:solidFill>
                            <a:schemeClr val="tx1"/>
                          </a:solidFill>
                          <a:effectLst/>
                          <a:latin typeface="+mj-lt"/>
                          <a:cs typeface="Arial" pitchFamily="34" charset="0"/>
                        </a:rPr>
                        <a:t>(50)</a:t>
                      </a:r>
                      <a:endParaRPr kumimoji="0" lang="en-US" sz="1400" b="0" i="0" u="sng"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General and admin expenses</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65113">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0.5</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Operating Profit</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66700">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1" i="0" u="none" strike="noStrike" cap="none" normalizeH="0" baseline="0" dirty="0" smtClean="0">
                          <a:ln>
                            <a:noFill/>
                          </a:ln>
                          <a:solidFill>
                            <a:schemeClr val="tx1"/>
                          </a:solidFill>
                          <a:effectLst/>
                          <a:latin typeface="+mj-lt"/>
                          <a:cs typeface="Arial" pitchFamily="34" charset="0"/>
                        </a:rPr>
                        <a:t>0.40</a:t>
                      </a:r>
                      <a:r>
                        <a:rPr kumimoji="0" lang="he-IL" sz="1400" b="1" i="0" u="none" strike="noStrike" cap="none" normalizeH="0" baseline="0" dirty="0" smtClean="0">
                          <a:ln>
                            <a:noFill/>
                          </a:ln>
                          <a:solidFill>
                            <a:schemeClr val="tx1"/>
                          </a:solidFill>
                          <a:effectLst/>
                          <a:latin typeface="+mj-lt"/>
                          <a:cs typeface="Arial" pitchFamily="34" charset="0"/>
                        </a:rPr>
                        <a:t>%</a:t>
                      </a:r>
                      <a:endParaRPr kumimoji="0" lang="en-US" sz="1400" b="1"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Operating Margin</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 name="Group 314"/>
          <p:cNvGraphicFramePr>
            <a:graphicFrameLocks noGrp="1"/>
          </p:cNvGraphicFramePr>
          <p:nvPr>
            <p:extLst>
              <p:ext uri="{D42A27DB-BD31-4B8C-83A1-F6EECF244321}">
                <p14:modId xmlns:p14="http://schemas.microsoft.com/office/powerpoint/2010/main" val="3892320740"/>
              </p:ext>
            </p:extLst>
          </p:nvPr>
        </p:nvGraphicFramePr>
        <p:xfrm>
          <a:off x="6083935" y="3626069"/>
          <a:ext cx="3157537" cy="1677441"/>
        </p:xfrm>
        <a:graphic>
          <a:graphicData uri="http://schemas.openxmlformats.org/drawingml/2006/table">
            <a:tbl>
              <a:tblPr/>
              <a:tblGrid>
                <a:gridCol w="2271789"/>
                <a:gridCol w="885748"/>
              </a:tblGrid>
              <a:tr h="245515">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Count</a:t>
                      </a:r>
                    </a:p>
                  </a:txBody>
                  <a:tcPr marL="63500" marR="64800" marT="0" marB="0"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dirty="0" smtClean="0">
                          <a:ln>
                            <a:noFill/>
                          </a:ln>
                          <a:solidFill>
                            <a:schemeClr val="tx1"/>
                          </a:solidFill>
                          <a:effectLst/>
                          <a:latin typeface="+mj-lt"/>
                          <a:cs typeface="Arial" pitchFamily="34" charset="0"/>
                        </a:rPr>
                        <a:t>10</a:t>
                      </a:r>
                    </a:p>
                  </a:txBody>
                  <a:tcPr marL="63500" marR="64800" marT="0" marB="0"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287338">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dirty="0" smtClean="0">
                          <a:ln>
                            <a:noFill/>
                          </a:ln>
                          <a:solidFill>
                            <a:schemeClr val="tx1"/>
                          </a:solidFill>
                          <a:effectLst/>
                          <a:latin typeface="+mj-lt"/>
                          <a:cs typeface="Arial" pitchFamily="34" charset="0"/>
                        </a:rPr>
                        <a:t>Min</a:t>
                      </a:r>
                    </a:p>
                  </a:txBody>
                  <a:tcPr marL="63500" marR="648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dirty="0" smtClean="0">
                          <a:ln>
                            <a:noFill/>
                          </a:ln>
                          <a:solidFill>
                            <a:schemeClr val="tx1"/>
                          </a:solidFill>
                          <a:effectLst/>
                          <a:latin typeface="+mj-lt"/>
                          <a:cs typeface="Arial" pitchFamily="34" charset="0"/>
                        </a:rPr>
                        <a:t>0.50%</a:t>
                      </a:r>
                    </a:p>
                  </a:txBody>
                  <a:tcPr marL="63500" marR="64800" marT="0" marB="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85750">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25</a:t>
                      </a:r>
                      <a:r>
                        <a:rPr kumimoji="0" lang="en-US" sz="1400" b="1" i="0" u="none" strike="noStrike" cap="none" normalizeH="0" baseline="30000" dirty="0" smtClean="0">
                          <a:ln>
                            <a:noFill/>
                          </a:ln>
                          <a:solidFill>
                            <a:schemeClr val="tx1"/>
                          </a:solidFill>
                          <a:effectLst/>
                          <a:latin typeface="+mj-lt"/>
                          <a:cs typeface="Arial" pitchFamily="34" charset="0"/>
                        </a:rPr>
                        <a:t>th</a:t>
                      </a:r>
                    </a:p>
                  </a:txBody>
                  <a:tcPr marL="63500" marR="648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smtClean="0">
                          <a:ln>
                            <a:noFill/>
                          </a:ln>
                          <a:solidFill>
                            <a:schemeClr val="tx1"/>
                          </a:solidFill>
                          <a:effectLst/>
                          <a:latin typeface="+mj-lt"/>
                          <a:cs typeface="Arial" pitchFamily="34" charset="0"/>
                        </a:rPr>
                        <a:t>1.50%</a:t>
                      </a:r>
                    </a:p>
                  </a:txBody>
                  <a:tcPr marL="63500" marR="64800" marT="0" marB="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85750">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50</a:t>
                      </a:r>
                      <a:r>
                        <a:rPr kumimoji="0" lang="en-US" sz="1400" b="1" i="0" u="none" strike="noStrike" cap="none" normalizeH="0" baseline="30000" dirty="0" smtClean="0">
                          <a:ln>
                            <a:noFill/>
                          </a:ln>
                          <a:solidFill>
                            <a:schemeClr val="tx1"/>
                          </a:solidFill>
                          <a:effectLst/>
                          <a:latin typeface="+mj-lt"/>
                          <a:cs typeface="Arial" pitchFamily="34" charset="0"/>
                        </a:rPr>
                        <a:t>th</a:t>
                      </a:r>
                    </a:p>
                  </a:txBody>
                  <a:tcPr marL="63500" marR="648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2.95%</a:t>
                      </a:r>
                    </a:p>
                  </a:txBody>
                  <a:tcPr marL="63500" marR="64800" marT="0" marB="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87338">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smtClean="0">
                          <a:ln>
                            <a:noFill/>
                          </a:ln>
                          <a:solidFill>
                            <a:schemeClr val="tx1"/>
                          </a:solidFill>
                          <a:effectLst/>
                          <a:latin typeface="+mj-lt"/>
                          <a:cs typeface="Arial" pitchFamily="34" charset="0"/>
                        </a:rPr>
                        <a:t>75</a:t>
                      </a:r>
                      <a:r>
                        <a:rPr kumimoji="0" lang="en-US" sz="1400" b="1" i="0" u="none" strike="noStrike" cap="none" normalizeH="0" baseline="30000" smtClean="0">
                          <a:ln>
                            <a:noFill/>
                          </a:ln>
                          <a:solidFill>
                            <a:schemeClr val="tx1"/>
                          </a:solidFill>
                          <a:effectLst/>
                          <a:latin typeface="+mj-lt"/>
                          <a:cs typeface="Arial" pitchFamily="34" charset="0"/>
                        </a:rPr>
                        <a:t>th</a:t>
                      </a:r>
                    </a:p>
                  </a:txBody>
                  <a:tcPr marL="63500" marR="648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4.50%</a:t>
                      </a:r>
                    </a:p>
                  </a:txBody>
                  <a:tcPr marL="63500" marR="64800" marT="0" marB="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85750">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smtClean="0">
                          <a:ln>
                            <a:noFill/>
                          </a:ln>
                          <a:solidFill>
                            <a:schemeClr val="tx1"/>
                          </a:solidFill>
                          <a:effectLst/>
                          <a:latin typeface="+mj-lt"/>
                          <a:cs typeface="Arial" pitchFamily="34" charset="0"/>
                        </a:rPr>
                        <a:t>Max</a:t>
                      </a:r>
                    </a:p>
                  </a:txBody>
                  <a:tcPr marL="63500" marR="64800" marT="0" marB="0"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dirty="0" smtClean="0">
                          <a:ln>
                            <a:noFill/>
                          </a:ln>
                          <a:solidFill>
                            <a:schemeClr val="tx1"/>
                          </a:solidFill>
                          <a:effectLst/>
                          <a:latin typeface="+mj-lt"/>
                          <a:cs typeface="Arial" pitchFamily="34" charset="0"/>
                        </a:rPr>
                        <a:t>9.20%</a:t>
                      </a:r>
                    </a:p>
                  </a:txBody>
                  <a:tcPr marL="63500" marR="64800" marT="0" marB="0"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Tree>
    <p:extLst>
      <p:ext uri="{BB962C8B-B14F-4D97-AF65-F5344CB8AC3E}">
        <p14:creationId xmlns:p14="http://schemas.microsoft.com/office/powerpoint/2010/main" val="1837750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smtClean="0">
                <a:solidFill>
                  <a:srgbClr val="C00000"/>
                </a:solidFill>
              </a:rPr>
              <a:t>Examples of a Transfer Pricing Adjustment</a:t>
            </a:r>
            <a:endParaRPr lang="en-US" dirty="0">
              <a:solidFill>
                <a:srgbClr val="C00000"/>
              </a:solidFill>
            </a:endParaRPr>
          </a:p>
        </p:txBody>
      </p:sp>
      <p:sp>
        <p:nvSpPr>
          <p:cNvPr id="5" name="Content Placeholder 2"/>
          <p:cNvSpPr txBox="1">
            <a:spLocks/>
          </p:cNvSpPr>
          <p:nvPr/>
        </p:nvSpPr>
        <p:spPr>
          <a:xfrm>
            <a:off x="231228" y="1337536"/>
            <a:ext cx="5728137" cy="4989692"/>
          </a:xfrm>
          <a:prstGeom prst="rect">
            <a:avLst/>
          </a:prstGeom>
        </p:spPr>
        <p:txBody>
          <a:bodyPr vert="horz" lIns="0" tIns="0" rIns="0" bIns="0" rtlCol="0">
            <a:noAutofit/>
          </a:bodyPr>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630238" lvl="4" indent="-357188" algn="l" defTabSz="284163" rtl="0">
              <a:spcBef>
                <a:spcPct val="20000"/>
              </a:spcBef>
              <a:spcAft>
                <a:spcPct val="20000"/>
              </a:spcAft>
              <a:buFont typeface="Arial" pitchFamily="34" charset="0"/>
              <a:buChar char="•"/>
              <a:defRPr/>
            </a:pPr>
            <a:r>
              <a:rPr lang="en-GB" sz="1800" dirty="0" smtClean="0"/>
              <a:t>The company earns an operating margin of 7.70% and therefore falls above the interquartile range. </a:t>
            </a:r>
          </a:p>
          <a:p>
            <a:pPr marL="630238" lvl="4" indent="-357188" algn="l" defTabSz="284163" rtl="0">
              <a:spcBef>
                <a:spcPct val="20000"/>
              </a:spcBef>
              <a:spcAft>
                <a:spcPct val="20000"/>
              </a:spcAft>
              <a:buFont typeface="Arial" pitchFamily="34" charset="0"/>
              <a:buChar char="•"/>
              <a:defRPr/>
            </a:pPr>
            <a:r>
              <a:rPr lang="en-GB" sz="1800" b="1" dirty="0" smtClean="0"/>
              <a:t>The TP regulations require an adjustment to be made in order to raise the price.</a:t>
            </a:r>
          </a:p>
          <a:p>
            <a:pPr marL="630238" lvl="4" indent="-357188" algn="l" defTabSz="284163" rtl="0">
              <a:spcBef>
                <a:spcPct val="20000"/>
              </a:spcBef>
              <a:spcAft>
                <a:spcPct val="20000"/>
              </a:spcAft>
              <a:buFont typeface="Arial" pitchFamily="34" charset="0"/>
              <a:buChar char="•"/>
              <a:defRPr/>
            </a:pPr>
            <a:r>
              <a:rPr lang="en-GB" sz="1800" dirty="0" smtClean="0"/>
              <a:t>If the company does not make an adjustment and does not raise the price, the tax authorities will adjust so that the operating margin is 2.95% (the median).</a:t>
            </a:r>
          </a:p>
          <a:p>
            <a:pPr marL="630238" lvl="4" indent="-357188" algn="l" defTabSz="284163" rtl="0">
              <a:spcBef>
                <a:spcPct val="20000"/>
              </a:spcBef>
              <a:spcAft>
                <a:spcPct val="20000"/>
              </a:spcAft>
              <a:buFont typeface="Arial" pitchFamily="34" charset="0"/>
              <a:buChar char="•"/>
              <a:defRPr/>
            </a:pPr>
            <a:r>
              <a:rPr lang="en-GB" sz="1800" dirty="0" smtClean="0"/>
              <a:t>It is important to be aware that some countries may </a:t>
            </a:r>
            <a:r>
              <a:rPr lang="en-GB" sz="1800" dirty="0" smtClean="0"/>
              <a:t>impose restrictions or not </a:t>
            </a:r>
            <a:r>
              <a:rPr lang="en-GB" sz="1800" dirty="0" smtClean="0"/>
              <a:t>allow </a:t>
            </a:r>
            <a:r>
              <a:rPr lang="en-GB" sz="1800" dirty="0" smtClean="0"/>
              <a:t>credits to be performed.</a:t>
            </a:r>
            <a:endParaRPr lang="en-US" sz="1600" dirty="0"/>
          </a:p>
        </p:txBody>
      </p:sp>
      <p:graphicFrame>
        <p:nvGraphicFramePr>
          <p:cNvPr id="6" name="Group 312"/>
          <p:cNvGraphicFramePr>
            <a:graphicFrameLocks noGrp="1"/>
          </p:cNvGraphicFramePr>
          <p:nvPr>
            <p:extLst>
              <p:ext uri="{D42A27DB-BD31-4B8C-83A1-F6EECF244321}">
                <p14:modId xmlns:p14="http://schemas.microsoft.com/office/powerpoint/2010/main" val="356825904"/>
              </p:ext>
            </p:extLst>
          </p:nvPr>
        </p:nvGraphicFramePr>
        <p:xfrm>
          <a:off x="6083935" y="1337537"/>
          <a:ext cx="3157537" cy="1940879"/>
        </p:xfrm>
        <a:graphic>
          <a:graphicData uri="http://schemas.openxmlformats.org/drawingml/2006/table">
            <a:tbl>
              <a:tblPr rtl="1"/>
              <a:tblGrid>
                <a:gridCol w="874979"/>
                <a:gridCol w="2282558"/>
              </a:tblGrid>
              <a:tr h="296863">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sng" strike="noStrike" cap="none" normalizeH="0" baseline="0" dirty="0" smtClean="0">
                          <a:ln>
                            <a:noFill/>
                          </a:ln>
                          <a:solidFill>
                            <a:schemeClr val="bg2"/>
                          </a:solidFill>
                          <a:effectLst/>
                          <a:latin typeface="+mj-lt"/>
                          <a:cs typeface="Arial" pitchFamily="34" charset="0"/>
                        </a:rPr>
                        <a:t>FY 2008</a:t>
                      </a:r>
                      <a:endParaRPr kumimoji="0" lang="en-US" sz="1400" b="0" i="0" u="sng" strike="noStrike" cap="none" normalizeH="0" baseline="0" dirty="0" smtClean="0">
                        <a:ln>
                          <a:noFill/>
                        </a:ln>
                        <a:solidFill>
                          <a:schemeClr val="bg2"/>
                        </a:solidFill>
                        <a:effectLst/>
                        <a:latin typeface="+mj-lt"/>
                        <a:cs typeface="Arial" pitchFamily="34" charset="0"/>
                      </a:endParaRPr>
                    </a:p>
                  </a:txBody>
                  <a:tcPr marL="64800" marR="63500" marT="0" marB="0"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sng" strike="noStrike" cap="none" normalizeH="0" baseline="0" dirty="0" smtClean="0">
                          <a:ln>
                            <a:noFill/>
                          </a:ln>
                          <a:solidFill>
                            <a:schemeClr val="bg2"/>
                          </a:solidFill>
                          <a:effectLst/>
                          <a:latin typeface="+mj-lt"/>
                          <a:cs typeface="Arial" pitchFamily="34" charset="0"/>
                        </a:rPr>
                        <a:t>US Distributor (subsidiary)</a:t>
                      </a:r>
                      <a:endParaRPr kumimoji="0" lang="en-US" sz="1400" b="0" i="0" u="sng" strike="noStrike" cap="none" normalizeH="0" baseline="0" dirty="0" smtClean="0">
                        <a:ln>
                          <a:noFill/>
                        </a:ln>
                        <a:solidFill>
                          <a:schemeClr val="bg2"/>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258763">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defRPr/>
                      </a:pPr>
                      <a:r>
                        <a:rPr kumimoji="0" lang="en-GB" sz="1400" b="0" i="0" u="none" strike="noStrike" cap="none" normalizeH="0" baseline="0" dirty="0" smtClean="0">
                          <a:ln>
                            <a:noFill/>
                          </a:ln>
                          <a:solidFill>
                            <a:schemeClr val="tx1"/>
                          </a:solidFill>
                          <a:effectLst/>
                          <a:latin typeface="+mj-lt"/>
                          <a:cs typeface="Arial" pitchFamily="34" charset="0"/>
                        </a:rPr>
                        <a:t>100</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Third party sales</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257175">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dirty="0" smtClean="0">
                          <a:ln>
                            <a:noFill/>
                          </a:ln>
                          <a:solidFill>
                            <a:schemeClr val="tx1"/>
                          </a:solidFill>
                          <a:effectLst/>
                          <a:latin typeface="+mj-lt"/>
                          <a:cs typeface="Arial" pitchFamily="34" charset="0"/>
                        </a:rPr>
                        <a:t>(42.3)</a:t>
                      </a:r>
                    </a:p>
                  </a:txBody>
                  <a:tcPr marL="64800" marR="635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Cost of sales (Intercompany price)</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66700">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sng" strike="noStrike" cap="none" normalizeH="0" baseline="0" dirty="0" smtClean="0">
                          <a:ln>
                            <a:noFill/>
                          </a:ln>
                          <a:solidFill>
                            <a:schemeClr val="tx1"/>
                          </a:solidFill>
                          <a:effectLst/>
                          <a:latin typeface="+mj-lt"/>
                          <a:cs typeface="Arial" pitchFamily="34" charset="0"/>
                        </a:rPr>
                        <a:t>(50)</a:t>
                      </a:r>
                      <a:endParaRPr kumimoji="0" lang="en-US" sz="1400" b="0" i="0" u="sng"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General and admin expenses</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65113">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7.7</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Operating Profit</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66700">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1" i="0" u="none" strike="noStrike" cap="none" normalizeH="0" baseline="0" dirty="0" smtClean="0">
                          <a:ln>
                            <a:noFill/>
                          </a:ln>
                          <a:solidFill>
                            <a:schemeClr val="tx1"/>
                          </a:solidFill>
                          <a:effectLst/>
                          <a:latin typeface="+mj-lt"/>
                          <a:cs typeface="Arial" pitchFamily="34" charset="0"/>
                        </a:rPr>
                        <a:t>7</a:t>
                      </a:r>
                      <a:r>
                        <a:rPr kumimoji="0" lang="he-IL" sz="1400" b="1" i="0" u="none" strike="noStrike" cap="none" normalizeH="0" baseline="0" dirty="0" smtClean="0">
                          <a:ln>
                            <a:noFill/>
                          </a:ln>
                          <a:solidFill>
                            <a:schemeClr val="tx1"/>
                          </a:solidFill>
                          <a:effectLst/>
                          <a:latin typeface="+mj-lt"/>
                          <a:cs typeface="Arial" pitchFamily="34" charset="0"/>
                        </a:rPr>
                        <a:t>.</a:t>
                      </a:r>
                      <a:r>
                        <a:rPr kumimoji="0" lang="en-GB" sz="1400" b="1" i="0" u="none" strike="noStrike" cap="none" normalizeH="0" baseline="0" dirty="0" smtClean="0">
                          <a:ln>
                            <a:noFill/>
                          </a:ln>
                          <a:solidFill>
                            <a:schemeClr val="tx1"/>
                          </a:solidFill>
                          <a:effectLst/>
                          <a:latin typeface="+mj-lt"/>
                          <a:cs typeface="Arial" pitchFamily="34" charset="0"/>
                        </a:rPr>
                        <a:t>70</a:t>
                      </a:r>
                      <a:r>
                        <a:rPr kumimoji="0" lang="he-IL" sz="1400" b="1" i="0" u="none" strike="noStrike" cap="none" normalizeH="0" baseline="0" dirty="0" smtClean="0">
                          <a:ln>
                            <a:noFill/>
                          </a:ln>
                          <a:solidFill>
                            <a:schemeClr val="tx1"/>
                          </a:solidFill>
                          <a:effectLst/>
                          <a:latin typeface="+mj-lt"/>
                          <a:cs typeface="Arial" pitchFamily="34" charset="0"/>
                        </a:rPr>
                        <a:t>%</a:t>
                      </a:r>
                      <a:endParaRPr kumimoji="0" lang="en-US" sz="1400" b="1"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GB" sz="1400" b="0" i="0" u="none" strike="noStrike" cap="none" normalizeH="0" baseline="0" dirty="0" smtClean="0">
                          <a:ln>
                            <a:noFill/>
                          </a:ln>
                          <a:solidFill>
                            <a:schemeClr val="tx1"/>
                          </a:solidFill>
                          <a:effectLst/>
                          <a:latin typeface="+mj-lt"/>
                          <a:cs typeface="Arial" pitchFamily="34" charset="0"/>
                        </a:rPr>
                        <a:t>Operating Margin</a:t>
                      </a:r>
                      <a:endParaRPr kumimoji="0" lang="en-US" sz="1400" b="0" i="0" u="none" strike="noStrike" cap="none" normalizeH="0" baseline="0" dirty="0" smtClean="0">
                        <a:ln>
                          <a:noFill/>
                        </a:ln>
                        <a:solidFill>
                          <a:schemeClr val="tx1"/>
                        </a:solidFill>
                        <a:effectLst/>
                        <a:latin typeface="+mj-lt"/>
                        <a:cs typeface="Arial" pitchFamily="34" charset="0"/>
                      </a:endParaRPr>
                    </a:p>
                  </a:txBody>
                  <a:tcPr marL="64800" marR="63500" marT="0" marB="0"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Group 314"/>
          <p:cNvGraphicFramePr>
            <a:graphicFrameLocks noGrp="1"/>
          </p:cNvGraphicFramePr>
          <p:nvPr>
            <p:extLst>
              <p:ext uri="{D42A27DB-BD31-4B8C-83A1-F6EECF244321}">
                <p14:modId xmlns:p14="http://schemas.microsoft.com/office/powerpoint/2010/main" val="2352217735"/>
              </p:ext>
            </p:extLst>
          </p:nvPr>
        </p:nvGraphicFramePr>
        <p:xfrm>
          <a:off x="6083935" y="3626069"/>
          <a:ext cx="3157537" cy="1677441"/>
        </p:xfrm>
        <a:graphic>
          <a:graphicData uri="http://schemas.openxmlformats.org/drawingml/2006/table">
            <a:tbl>
              <a:tblPr/>
              <a:tblGrid>
                <a:gridCol w="2271789"/>
                <a:gridCol w="885748"/>
              </a:tblGrid>
              <a:tr h="245515">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Count</a:t>
                      </a:r>
                    </a:p>
                  </a:txBody>
                  <a:tcPr marL="63500" marR="64800" marT="0" marB="0"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dirty="0" smtClean="0">
                          <a:ln>
                            <a:noFill/>
                          </a:ln>
                          <a:solidFill>
                            <a:schemeClr val="tx1"/>
                          </a:solidFill>
                          <a:effectLst/>
                          <a:latin typeface="+mj-lt"/>
                          <a:cs typeface="Arial" pitchFamily="34" charset="0"/>
                        </a:rPr>
                        <a:t>10</a:t>
                      </a:r>
                    </a:p>
                  </a:txBody>
                  <a:tcPr marL="63500" marR="64800" marT="0" marB="0"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287338">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dirty="0" smtClean="0">
                          <a:ln>
                            <a:noFill/>
                          </a:ln>
                          <a:solidFill>
                            <a:schemeClr val="tx1"/>
                          </a:solidFill>
                          <a:effectLst/>
                          <a:latin typeface="+mj-lt"/>
                          <a:cs typeface="Arial" pitchFamily="34" charset="0"/>
                        </a:rPr>
                        <a:t>Min</a:t>
                      </a:r>
                    </a:p>
                  </a:txBody>
                  <a:tcPr marL="63500" marR="648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dirty="0" smtClean="0">
                          <a:ln>
                            <a:noFill/>
                          </a:ln>
                          <a:solidFill>
                            <a:schemeClr val="tx1"/>
                          </a:solidFill>
                          <a:effectLst/>
                          <a:latin typeface="+mj-lt"/>
                          <a:cs typeface="Arial" pitchFamily="34" charset="0"/>
                        </a:rPr>
                        <a:t>0.50%</a:t>
                      </a:r>
                    </a:p>
                  </a:txBody>
                  <a:tcPr marL="63500" marR="64800" marT="0" marB="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85750">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25</a:t>
                      </a:r>
                      <a:r>
                        <a:rPr kumimoji="0" lang="en-US" sz="1400" b="1" i="0" u="none" strike="noStrike" cap="none" normalizeH="0" baseline="30000" dirty="0" smtClean="0">
                          <a:ln>
                            <a:noFill/>
                          </a:ln>
                          <a:solidFill>
                            <a:schemeClr val="tx1"/>
                          </a:solidFill>
                          <a:effectLst/>
                          <a:latin typeface="+mj-lt"/>
                          <a:cs typeface="Arial" pitchFamily="34" charset="0"/>
                        </a:rPr>
                        <a:t>th</a:t>
                      </a:r>
                    </a:p>
                  </a:txBody>
                  <a:tcPr marL="63500" marR="648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smtClean="0">
                          <a:ln>
                            <a:noFill/>
                          </a:ln>
                          <a:solidFill>
                            <a:schemeClr val="tx1"/>
                          </a:solidFill>
                          <a:effectLst/>
                          <a:latin typeface="+mj-lt"/>
                          <a:cs typeface="Arial" pitchFamily="34" charset="0"/>
                        </a:rPr>
                        <a:t>1.50%</a:t>
                      </a:r>
                    </a:p>
                  </a:txBody>
                  <a:tcPr marL="63500" marR="64800" marT="0" marB="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85750">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50</a:t>
                      </a:r>
                      <a:r>
                        <a:rPr kumimoji="0" lang="en-US" sz="1400" b="1" i="0" u="none" strike="noStrike" cap="none" normalizeH="0" baseline="30000" dirty="0" smtClean="0">
                          <a:ln>
                            <a:noFill/>
                          </a:ln>
                          <a:solidFill>
                            <a:schemeClr val="tx1"/>
                          </a:solidFill>
                          <a:effectLst/>
                          <a:latin typeface="+mj-lt"/>
                          <a:cs typeface="Arial" pitchFamily="34" charset="0"/>
                        </a:rPr>
                        <a:t>th</a:t>
                      </a:r>
                    </a:p>
                  </a:txBody>
                  <a:tcPr marL="63500" marR="648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2.95%</a:t>
                      </a:r>
                    </a:p>
                  </a:txBody>
                  <a:tcPr marL="63500" marR="64800" marT="0" marB="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87338">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smtClean="0">
                          <a:ln>
                            <a:noFill/>
                          </a:ln>
                          <a:solidFill>
                            <a:schemeClr val="tx1"/>
                          </a:solidFill>
                          <a:effectLst/>
                          <a:latin typeface="+mj-lt"/>
                          <a:cs typeface="Arial" pitchFamily="34" charset="0"/>
                        </a:rPr>
                        <a:t>75</a:t>
                      </a:r>
                      <a:r>
                        <a:rPr kumimoji="0" lang="en-US" sz="1400" b="1" i="0" u="none" strike="noStrike" cap="none" normalizeH="0" baseline="30000" smtClean="0">
                          <a:ln>
                            <a:noFill/>
                          </a:ln>
                          <a:solidFill>
                            <a:schemeClr val="tx1"/>
                          </a:solidFill>
                          <a:effectLst/>
                          <a:latin typeface="+mj-lt"/>
                          <a:cs typeface="Arial" pitchFamily="34" charset="0"/>
                        </a:rPr>
                        <a:t>th</a:t>
                      </a:r>
                    </a:p>
                  </a:txBody>
                  <a:tcPr marL="63500" marR="64800" marT="0" marB="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1" i="0" u="none" strike="noStrike" cap="none" normalizeH="0" baseline="0" dirty="0" smtClean="0">
                          <a:ln>
                            <a:noFill/>
                          </a:ln>
                          <a:solidFill>
                            <a:schemeClr val="tx1"/>
                          </a:solidFill>
                          <a:effectLst/>
                          <a:latin typeface="+mj-lt"/>
                          <a:cs typeface="Arial" pitchFamily="34" charset="0"/>
                        </a:rPr>
                        <a:t>4.50%</a:t>
                      </a:r>
                    </a:p>
                  </a:txBody>
                  <a:tcPr marL="63500" marR="64800" marT="0" marB="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r>
              <a:tr h="285750">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smtClean="0">
                          <a:ln>
                            <a:noFill/>
                          </a:ln>
                          <a:solidFill>
                            <a:schemeClr val="tx1"/>
                          </a:solidFill>
                          <a:effectLst/>
                          <a:latin typeface="+mj-lt"/>
                          <a:cs typeface="Arial" pitchFamily="34" charset="0"/>
                        </a:rPr>
                        <a:t>Max</a:t>
                      </a:r>
                    </a:p>
                  </a:txBody>
                  <a:tcPr marL="63500" marR="64800" marT="0" marB="0"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itchFamily="34" charset="0"/>
                        <a:buNone/>
                        <a:tabLst/>
                      </a:pPr>
                      <a:r>
                        <a:rPr kumimoji="0" lang="en-US" sz="1400" b="0" i="0" u="none" strike="noStrike" cap="none" normalizeH="0" baseline="0" dirty="0" smtClean="0">
                          <a:ln>
                            <a:noFill/>
                          </a:ln>
                          <a:solidFill>
                            <a:schemeClr val="tx1"/>
                          </a:solidFill>
                          <a:effectLst/>
                          <a:latin typeface="+mj-lt"/>
                          <a:cs typeface="Arial" pitchFamily="34" charset="0"/>
                        </a:rPr>
                        <a:t>9.20%</a:t>
                      </a:r>
                    </a:p>
                  </a:txBody>
                  <a:tcPr marL="63500" marR="64800" marT="0" marB="0"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Tree>
    <p:extLst>
      <p:ext uri="{BB962C8B-B14F-4D97-AF65-F5344CB8AC3E}">
        <p14:creationId xmlns:p14="http://schemas.microsoft.com/office/powerpoint/2010/main" val="2007165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77850" y="1198179"/>
            <a:ext cx="8750300" cy="4974021"/>
          </a:xfrm>
        </p:spPr>
        <p:txBody>
          <a:bodyPr/>
          <a:lstStyle/>
          <a:p>
            <a:pPr marL="342900" indent="-342900" algn="l" rtl="0">
              <a:buFont typeface="Arial" panose="020B0604020202020204" pitchFamily="34" charset="0"/>
              <a:buChar char="•"/>
            </a:pPr>
            <a:r>
              <a:rPr lang="en-US" sz="1800" dirty="0" smtClean="0"/>
              <a:t>As </a:t>
            </a:r>
            <a:r>
              <a:rPr lang="en-US" sz="1800" dirty="0"/>
              <a:t>a general rule, prices in </a:t>
            </a:r>
            <a:r>
              <a:rPr lang="en-US" sz="1800" u="sng" dirty="0"/>
              <a:t>third-party transactions are set </a:t>
            </a:r>
            <a:r>
              <a:rPr lang="en-US" sz="1800" i="1" u="sng" dirty="0"/>
              <a:t>ex ante </a:t>
            </a:r>
            <a:r>
              <a:rPr lang="en-US" sz="1800" dirty="0"/>
              <a:t>when the transaction </a:t>
            </a:r>
            <a:r>
              <a:rPr lang="en-US" sz="1800" dirty="0" smtClean="0"/>
              <a:t>is first negotiated.</a:t>
            </a:r>
          </a:p>
          <a:p>
            <a:pPr marL="342900" indent="-342900" algn="l" rtl="0">
              <a:buFont typeface="Arial" panose="020B0604020202020204" pitchFamily="34" charset="0"/>
              <a:buChar char="•"/>
            </a:pPr>
            <a:r>
              <a:rPr lang="en-US" sz="1800" dirty="0" smtClean="0"/>
              <a:t>However, most </a:t>
            </a:r>
            <a:r>
              <a:rPr lang="en-US" sz="1800" dirty="0"/>
              <a:t>documentation studies focus on testing the "arm's-length nature" of transfer prices after the results of the transaction are known. </a:t>
            </a:r>
          </a:p>
          <a:p>
            <a:pPr marL="342900" indent="-342900" algn="l" rtl="0">
              <a:buFont typeface="Arial" panose="020B0604020202020204" pitchFamily="34" charset="0"/>
              <a:buChar char="•"/>
            </a:pPr>
            <a:r>
              <a:rPr lang="en-US" sz="1800" dirty="0" smtClean="0"/>
              <a:t>While the OECD Guidelines </a:t>
            </a:r>
            <a:r>
              <a:rPr lang="en-US" sz="1800" dirty="0"/>
              <a:t>and the transfer pricing rules </a:t>
            </a:r>
            <a:r>
              <a:rPr lang="en-US" sz="1800" dirty="0" smtClean="0"/>
              <a:t>in certain </a:t>
            </a:r>
            <a:r>
              <a:rPr lang="en-US" sz="1800" dirty="0"/>
              <a:t>countries </a:t>
            </a:r>
            <a:r>
              <a:rPr lang="en-US" sz="1800" dirty="0" smtClean="0"/>
              <a:t>place </a:t>
            </a:r>
            <a:r>
              <a:rPr lang="en-US" sz="1800" dirty="0"/>
              <a:t>greater emphasis on </a:t>
            </a:r>
            <a:r>
              <a:rPr lang="en-US" sz="1800" dirty="0" smtClean="0"/>
              <a:t>the arm's-length </a:t>
            </a:r>
            <a:r>
              <a:rPr lang="en-US" sz="1800" dirty="0"/>
              <a:t>nature of the price-setting process, </a:t>
            </a:r>
            <a:r>
              <a:rPr lang="en-US" sz="1800" u="sng" dirty="0"/>
              <a:t>tax authorities in these countries </a:t>
            </a:r>
            <a:r>
              <a:rPr lang="en-US" sz="1800" u="sng" dirty="0" smtClean="0"/>
              <a:t>will nevertheless generally look </a:t>
            </a:r>
            <a:r>
              <a:rPr lang="en-US" sz="1800" u="sng" dirty="0"/>
              <a:t>at after-the-fact </a:t>
            </a:r>
            <a:r>
              <a:rPr lang="en-US" sz="1800" u="sng" dirty="0" smtClean="0"/>
              <a:t>results.</a:t>
            </a:r>
          </a:p>
          <a:p>
            <a:pPr marL="342900" indent="-342900" algn="l" rtl="0">
              <a:buFont typeface="Arial" panose="020B0604020202020204" pitchFamily="34" charset="0"/>
              <a:buChar char="•"/>
            </a:pPr>
            <a:r>
              <a:rPr lang="en-US" sz="1800" dirty="0" smtClean="0"/>
              <a:t>In case </a:t>
            </a:r>
            <a:r>
              <a:rPr lang="en-US" sz="1800" dirty="0"/>
              <a:t>of </a:t>
            </a:r>
            <a:r>
              <a:rPr lang="en-US" sz="1800" dirty="0" smtClean="0"/>
              <a:t>a </a:t>
            </a:r>
            <a:r>
              <a:rPr lang="en-US" sz="1800" dirty="0"/>
              <a:t>limited-risk entity, </a:t>
            </a:r>
            <a:r>
              <a:rPr lang="en-US" sz="1800" i="1" dirty="0" smtClean="0"/>
              <a:t>ex </a:t>
            </a:r>
            <a:r>
              <a:rPr lang="en-US" sz="1800" i="1" dirty="0"/>
              <a:t>post </a:t>
            </a:r>
            <a:r>
              <a:rPr lang="en-US" sz="1800" dirty="0"/>
              <a:t>results should not deviate much from expected </a:t>
            </a:r>
            <a:r>
              <a:rPr lang="en-US" sz="1800" i="1" dirty="0"/>
              <a:t>ex ante </a:t>
            </a:r>
            <a:r>
              <a:rPr lang="en-US" sz="1800" dirty="0"/>
              <a:t>results. </a:t>
            </a:r>
            <a:r>
              <a:rPr lang="en-US" sz="1800" dirty="0" smtClean="0"/>
              <a:t>Any such </a:t>
            </a:r>
            <a:r>
              <a:rPr lang="en-US" sz="1800" dirty="0"/>
              <a:t>deviations </a:t>
            </a:r>
            <a:r>
              <a:rPr lang="en-US" sz="1800" dirty="0" smtClean="0"/>
              <a:t>may imply an inappropriate transfer </a:t>
            </a:r>
            <a:r>
              <a:rPr lang="en-US" sz="1800" dirty="0"/>
              <a:t>pricing </a:t>
            </a:r>
            <a:r>
              <a:rPr lang="en-US" sz="1800" dirty="0" smtClean="0"/>
              <a:t>policy.</a:t>
            </a:r>
            <a:endParaRPr lang="en-US" sz="1800" dirty="0"/>
          </a:p>
        </p:txBody>
      </p:sp>
      <p:sp>
        <p:nvSpPr>
          <p:cNvPr id="5"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smtClean="0">
                <a:solidFill>
                  <a:srgbClr val="C00000"/>
                </a:solidFill>
              </a:rPr>
              <a:t>Ex Ante Vs. Ex Post</a:t>
            </a:r>
            <a:endParaRPr lang="en-US" dirty="0">
              <a:solidFill>
                <a:srgbClr val="C00000"/>
              </a:solidFill>
            </a:endParaRPr>
          </a:p>
        </p:txBody>
      </p:sp>
    </p:spTree>
    <p:extLst>
      <p:ext uri="{BB962C8B-B14F-4D97-AF65-F5344CB8AC3E}">
        <p14:creationId xmlns:p14="http://schemas.microsoft.com/office/powerpoint/2010/main" val="806805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54232" y="1474770"/>
            <a:ext cx="8750300" cy="1278940"/>
          </a:xfrm>
        </p:spPr>
        <p:txBody>
          <a:bodyPr/>
          <a:lstStyle/>
          <a:p>
            <a:pPr marL="342900" indent="-342900" algn="l" rtl="0">
              <a:buFont typeface="Arial" panose="020B0604020202020204" pitchFamily="34" charset="0"/>
              <a:buChar char="•"/>
            </a:pPr>
            <a:r>
              <a:rPr lang="en-GB" sz="1600" dirty="0"/>
              <a:t>Companies can monitor throughout the year (quarterly/monthly) and amend</a:t>
            </a:r>
            <a:r>
              <a:rPr lang="en-GB" sz="1600" dirty="0" smtClean="0"/>
              <a:t> </a:t>
            </a:r>
            <a:r>
              <a:rPr lang="en-GB" sz="1600" dirty="0"/>
              <a:t>the </a:t>
            </a:r>
            <a:r>
              <a:rPr lang="en-GB" sz="1600" dirty="0" smtClean="0"/>
              <a:t>pricing in the following period </a:t>
            </a:r>
            <a:r>
              <a:rPr lang="en-GB" sz="1600" dirty="0"/>
              <a:t>accordingly or perform one lump sum adjustment at the end of the year</a:t>
            </a:r>
            <a:r>
              <a:rPr lang="en-GB" sz="1600" dirty="0" smtClean="0"/>
              <a:t>.</a:t>
            </a:r>
          </a:p>
          <a:p>
            <a:pPr marL="342900" indent="-342900" algn="l" rtl="0">
              <a:buFont typeface="Arial" panose="020B0604020202020204" pitchFamily="34" charset="0"/>
              <a:buChar char="•"/>
            </a:pPr>
            <a:r>
              <a:rPr lang="en-US" sz="1600" dirty="0"/>
              <a:t>Consideration</a:t>
            </a:r>
            <a:r>
              <a:rPr lang="en-US" sz="1600" dirty="0" smtClean="0"/>
              <a:t> should be given to local country legislation. </a:t>
            </a:r>
            <a:endParaRPr lang="en-US" sz="1600" dirty="0"/>
          </a:p>
        </p:txBody>
      </p:sp>
      <p:sp>
        <p:nvSpPr>
          <p:cNvPr id="5"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smtClean="0">
                <a:solidFill>
                  <a:srgbClr val="C00000"/>
                </a:solidFill>
              </a:rPr>
              <a:t>When to Perform a Transfer Pricing </a:t>
            </a:r>
            <a:r>
              <a:rPr lang="en-US" dirty="0">
                <a:solidFill>
                  <a:srgbClr val="C00000"/>
                </a:solidFill>
              </a:rPr>
              <a:t>Adjustment - Gradual Vs. Big Bang</a:t>
            </a:r>
          </a:p>
          <a:p>
            <a:endParaRPr lang="en-US" dirty="0">
              <a:solidFill>
                <a:srgbClr val="C00000"/>
              </a:solidFill>
            </a:endParaRPr>
          </a:p>
        </p:txBody>
      </p:sp>
      <p:sp>
        <p:nvSpPr>
          <p:cNvPr id="4" name="AutoShape 5"/>
          <p:cNvSpPr>
            <a:spLocks noChangeArrowheads="1"/>
          </p:cNvSpPr>
          <p:nvPr/>
        </p:nvSpPr>
        <p:spPr bwMode="gray">
          <a:xfrm rot="16200000" flipH="1">
            <a:off x="2316234" y="242333"/>
            <a:ext cx="505801" cy="4907042"/>
          </a:xfrm>
          <a:prstGeom prst="homePlate">
            <a:avLst>
              <a:gd name="adj" fmla="val 41986"/>
            </a:avLst>
          </a:prstGeom>
          <a:solidFill>
            <a:schemeClr val="accent1"/>
          </a:solidFill>
          <a:ln w="6350">
            <a:noFill/>
            <a:miter lim="800000"/>
            <a:headEnd/>
            <a:tailEnd/>
          </a:ln>
          <a:effectLst/>
        </p:spPr>
        <p:txBody>
          <a:bodyPr vert="eaVert" wrap="none" lIns="40341" rIns="40341" anchor="ctr" anchorCtr="1"/>
          <a:lstStyle/>
          <a:p>
            <a:endParaRPr lang="en-GB" sz="1588" b="1" dirty="0" smtClean="0">
              <a:solidFill>
                <a:schemeClr val="bg2"/>
              </a:solidFill>
              <a:latin typeface="+mj-lt"/>
            </a:endParaRPr>
          </a:p>
          <a:p>
            <a:r>
              <a:rPr lang="en-GB" sz="1588" b="1" dirty="0" smtClean="0">
                <a:solidFill>
                  <a:schemeClr val="bg2"/>
                </a:solidFill>
                <a:latin typeface="+mj-lt"/>
              </a:rPr>
              <a:t>Big Bang</a:t>
            </a:r>
            <a:endParaRPr lang="en-GB" sz="1588" b="1" dirty="0">
              <a:solidFill>
                <a:schemeClr val="bg2"/>
              </a:solidFill>
              <a:latin typeface="+mj-lt"/>
            </a:endParaRPr>
          </a:p>
          <a:p>
            <a:endParaRPr lang="en-GB" sz="1588" b="1" i="1" dirty="0">
              <a:solidFill>
                <a:schemeClr val="bg2"/>
              </a:solidFill>
              <a:latin typeface="+mj-lt"/>
            </a:endParaRPr>
          </a:p>
        </p:txBody>
      </p:sp>
      <p:sp>
        <p:nvSpPr>
          <p:cNvPr id="6" name="Freeform 6"/>
          <p:cNvSpPr>
            <a:spLocks/>
          </p:cNvSpPr>
          <p:nvPr/>
        </p:nvSpPr>
        <p:spPr bwMode="gray">
          <a:xfrm>
            <a:off x="115614" y="2753709"/>
            <a:ext cx="4904014" cy="3962401"/>
          </a:xfrm>
          <a:custGeom>
            <a:avLst/>
            <a:gdLst/>
            <a:ahLst/>
            <a:cxnLst>
              <a:cxn ang="0">
                <a:pos x="4" y="0"/>
              </a:cxn>
              <a:cxn ang="0">
                <a:pos x="797" y="127"/>
              </a:cxn>
              <a:cxn ang="0">
                <a:pos x="1589" y="0"/>
              </a:cxn>
              <a:cxn ang="0">
                <a:pos x="1589" y="1900"/>
              </a:cxn>
              <a:cxn ang="0">
                <a:pos x="0" y="1900"/>
              </a:cxn>
              <a:cxn ang="0">
                <a:pos x="24" y="1900"/>
              </a:cxn>
              <a:cxn ang="0">
                <a:pos x="8" y="1900"/>
              </a:cxn>
              <a:cxn ang="0">
                <a:pos x="4" y="1900"/>
              </a:cxn>
              <a:cxn ang="0">
                <a:pos x="4" y="0"/>
              </a:cxn>
            </a:cxnLst>
            <a:rect l="0" t="0" r="r" b="b"/>
            <a:pathLst>
              <a:path w="1590" h="1901">
                <a:moveTo>
                  <a:pt x="4" y="0"/>
                </a:moveTo>
                <a:lnTo>
                  <a:pt x="797" y="127"/>
                </a:lnTo>
                <a:lnTo>
                  <a:pt x="1589" y="0"/>
                </a:lnTo>
                <a:lnTo>
                  <a:pt x="1589" y="1900"/>
                </a:lnTo>
                <a:lnTo>
                  <a:pt x="0" y="1900"/>
                </a:lnTo>
                <a:lnTo>
                  <a:pt x="24" y="1900"/>
                </a:lnTo>
                <a:lnTo>
                  <a:pt x="8" y="1900"/>
                </a:lnTo>
                <a:lnTo>
                  <a:pt x="4" y="1900"/>
                </a:lnTo>
                <a:lnTo>
                  <a:pt x="4" y="0"/>
                </a:lnTo>
              </a:path>
            </a:pathLst>
          </a:custGeom>
          <a:solidFill>
            <a:schemeClr val="bg1"/>
          </a:solidFill>
          <a:ln w="12700" cap="rnd" cmpd="sng">
            <a:solidFill>
              <a:schemeClr val="accent1"/>
            </a:solidFill>
            <a:prstDash val="solid"/>
            <a:round/>
            <a:headEnd type="none" w="med" len="med"/>
            <a:tailEnd type="none" w="med" len="med"/>
          </a:ln>
          <a:effectLst/>
        </p:spPr>
        <p:txBody>
          <a:bodyPr lIns="40341" rIns="40341"/>
          <a:lstStyle/>
          <a:p>
            <a:pPr marL="342900" indent="-342900">
              <a:spcBef>
                <a:spcPts val="600"/>
              </a:spcBef>
              <a:spcAft>
                <a:spcPts val="600"/>
              </a:spcAft>
              <a:buFont typeface="Arial" panose="020B0604020202020204" pitchFamily="34" charset="0"/>
              <a:buChar char="•"/>
            </a:pPr>
            <a:endParaRPr lang="en-US" sz="1300" dirty="0" smtClean="0">
              <a:latin typeface="+mj-lt"/>
            </a:endParaRPr>
          </a:p>
          <a:p>
            <a:pPr marL="342900" indent="-342900">
              <a:spcBef>
                <a:spcPts val="600"/>
              </a:spcBef>
              <a:spcAft>
                <a:spcPts val="600"/>
              </a:spcAft>
              <a:buFont typeface="Arial" panose="020B0604020202020204" pitchFamily="34" charset="0"/>
              <a:buChar char="•"/>
            </a:pPr>
            <a:r>
              <a:rPr lang="en-US" sz="1300" dirty="0" smtClean="0">
                <a:latin typeface="+mj-lt"/>
              </a:rPr>
              <a:t>Adjustments </a:t>
            </a:r>
            <a:r>
              <a:rPr lang="en-US" sz="1300" dirty="0" smtClean="0">
                <a:latin typeface="+mj-lt"/>
              </a:rPr>
              <a:t>typically </a:t>
            </a:r>
            <a:r>
              <a:rPr lang="en-US" sz="1300" dirty="0">
                <a:latin typeface="+mj-lt"/>
              </a:rPr>
              <a:t>made </a:t>
            </a:r>
            <a:r>
              <a:rPr lang="en-US" sz="1300" dirty="0" smtClean="0">
                <a:latin typeface="+mj-lt"/>
              </a:rPr>
              <a:t>around the </a:t>
            </a:r>
            <a:r>
              <a:rPr lang="en-US" sz="1300" dirty="0">
                <a:latin typeface="+mj-lt"/>
              </a:rPr>
              <a:t>last day of a fiscal year, but before closing the financial books. </a:t>
            </a:r>
          </a:p>
          <a:p>
            <a:pPr marL="342900" indent="-342900">
              <a:spcBef>
                <a:spcPts val="600"/>
              </a:spcBef>
              <a:spcAft>
                <a:spcPts val="600"/>
              </a:spcAft>
              <a:buFont typeface="Arial" panose="020B0604020202020204" pitchFamily="34" charset="0"/>
              <a:buChar char="•"/>
            </a:pPr>
            <a:r>
              <a:rPr lang="en-US" sz="1300" dirty="0" smtClean="0">
                <a:latin typeface="+mj-lt"/>
              </a:rPr>
              <a:t>Such </a:t>
            </a:r>
            <a:r>
              <a:rPr lang="en-US" sz="1300" dirty="0">
                <a:latin typeface="+mj-lt"/>
              </a:rPr>
              <a:t>adjustments force reported financial results into a specified </a:t>
            </a:r>
            <a:r>
              <a:rPr lang="en-US" sz="1300" dirty="0" smtClean="0">
                <a:latin typeface="+mj-lt"/>
              </a:rPr>
              <a:t>range.</a:t>
            </a:r>
          </a:p>
          <a:p>
            <a:pPr marL="342900" indent="-342900">
              <a:spcBef>
                <a:spcPts val="600"/>
              </a:spcBef>
              <a:spcAft>
                <a:spcPts val="600"/>
              </a:spcAft>
              <a:buFont typeface="Arial" panose="020B0604020202020204" pitchFamily="34" charset="0"/>
              <a:buChar char="•"/>
            </a:pPr>
            <a:r>
              <a:rPr lang="en-US" sz="1300" dirty="0" smtClean="0">
                <a:latin typeface="+mj-lt"/>
              </a:rPr>
              <a:t>Raise VAT and other tax issues </a:t>
            </a:r>
            <a:r>
              <a:rPr lang="en-US" sz="1300" dirty="0">
                <a:latin typeface="+mj-lt"/>
              </a:rPr>
              <a:t>and exposures e.g. when the transaction involves tangible goods that are subject to </a:t>
            </a:r>
            <a:r>
              <a:rPr lang="en-US" sz="1300" dirty="0" smtClean="0">
                <a:latin typeface="+mj-lt"/>
              </a:rPr>
              <a:t>VAT and customs.</a:t>
            </a:r>
            <a:endParaRPr lang="en-GB" sz="1300" dirty="0">
              <a:latin typeface="+mj-lt"/>
            </a:endParaRPr>
          </a:p>
          <a:p>
            <a:pPr marL="357188" indent="-342900">
              <a:spcBef>
                <a:spcPts val="600"/>
              </a:spcBef>
              <a:spcAft>
                <a:spcPts val="600"/>
              </a:spcAft>
              <a:buFont typeface="Arial" panose="020B0604020202020204" pitchFamily="34" charset="0"/>
              <a:buChar char="•"/>
            </a:pPr>
            <a:r>
              <a:rPr lang="en-US" sz="1300" dirty="0">
                <a:latin typeface="+mj-lt"/>
              </a:rPr>
              <a:t>In some countries, the big bang </a:t>
            </a:r>
            <a:r>
              <a:rPr lang="en-US" sz="1300" dirty="0" smtClean="0">
                <a:latin typeface="+mj-lt"/>
              </a:rPr>
              <a:t>works only after meeting certain criteria (</a:t>
            </a:r>
            <a:r>
              <a:rPr lang="en-US" sz="1300" dirty="0" err="1" smtClean="0">
                <a:latin typeface="+mj-lt"/>
              </a:rPr>
              <a:t>e.g</a:t>
            </a:r>
            <a:r>
              <a:rPr lang="en-US" sz="1300" dirty="0" smtClean="0">
                <a:latin typeface="+mj-lt"/>
              </a:rPr>
              <a:t>,, it </a:t>
            </a:r>
            <a:r>
              <a:rPr lang="en-US" sz="1300" dirty="0" smtClean="0">
                <a:latin typeface="+mj-lt"/>
              </a:rPr>
              <a:t>can be clearly demonstrated </a:t>
            </a:r>
            <a:r>
              <a:rPr lang="en-US" sz="1300" dirty="0">
                <a:latin typeface="+mj-lt"/>
              </a:rPr>
              <a:t>that the new prices are arm’s </a:t>
            </a:r>
            <a:r>
              <a:rPr lang="en-US" sz="1300" dirty="0" smtClean="0">
                <a:latin typeface="+mj-lt"/>
              </a:rPr>
              <a:t>length). </a:t>
            </a:r>
            <a:endParaRPr lang="en-US" sz="1300" dirty="0">
              <a:latin typeface="+mj-lt"/>
            </a:endParaRPr>
          </a:p>
        </p:txBody>
      </p:sp>
      <p:sp>
        <p:nvSpPr>
          <p:cNvPr id="7" name="AutoShape 7"/>
          <p:cNvSpPr>
            <a:spLocks noChangeArrowheads="1"/>
          </p:cNvSpPr>
          <p:nvPr/>
        </p:nvSpPr>
        <p:spPr bwMode="gray">
          <a:xfrm rot="16200000" flipH="1">
            <a:off x="7091633" y="412910"/>
            <a:ext cx="505801" cy="4565888"/>
          </a:xfrm>
          <a:prstGeom prst="homePlate">
            <a:avLst>
              <a:gd name="adj" fmla="val 41986"/>
            </a:avLst>
          </a:prstGeom>
          <a:solidFill>
            <a:schemeClr val="accent1"/>
          </a:solidFill>
          <a:ln w="6350">
            <a:noFill/>
            <a:miter lim="800000"/>
            <a:headEnd/>
            <a:tailEnd/>
          </a:ln>
          <a:effectLst/>
        </p:spPr>
        <p:txBody>
          <a:bodyPr vert="eaVert" wrap="none" lIns="40341" rIns="40341" anchor="ctr" anchorCtr="1"/>
          <a:lstStyle/>
          <a:p>
            <a:endParaRPr lang="en-GB" sz="1588" b="1" dirty="0" smtClean="0">
              <a:solidFill>
                <a:schemeClr val="bg2"/>
              </a:solidFill>
              <a:latin typeface="+mj-lt"/>
            </a:endParaRPr>
          </a:p>
          <a:p>
            <a:r>
              <a:rPr lang="en-GB" sz="1588" b="1" dirty="0" smtClean="0">
                <a:solidFill>
                  <a:schemeClr val="bg2"/>
                </a:solidFill>
                <a:latin typeface="+mj-lt"/>
              </a:rPr>
              <a:t>Gradual</a:t>
            </a:r>
            <a:endParaRPr lang="en-GB" sz="1588" b="1" dirty="0">
              <a:solidFill>
                <a:schemeClr val="bg2"/>
              </a:solidFill>
              <a:latin typeface="+mj-lt"/>
            </a:endParaRPr>
          </a:p>
          <a:p>
            <a:endParaRPr lang="en-GB" sz="1588" b="1" i="1" dirty="0">
              <a:solidFill>
                <a:schemeClr val="bg2"/>
              </a:solidFill>
              <a:latin typeface="+mj-lt"/>
            </a:endParaRPr>
          </a:p>
        </p:txBody>
      </p:sp>
      <p:sp>
        <p:nvSpPr>
          <p:cNvPr id="8" name="Freeform 8"/>
          <p:cNvSpPr>
            <a:spLocks/>
          </p:cNvSpPr>
          <p:nvPr/>
        </p:nvSpPr>
        <p:spPr bwMode="gray">
          <a:xfrm>
            <a:off x="5062596" y="2753709"/>
            <a:ext cx="4564880" cy="3962401"/>
          </a:xfrm>
          <a:custGeom>
            <a:avLst/>
            <a:gdLst/>
            <a:ahLst/>
            <a:cxnLst>
              <a:cxn ang="0">
                <a:pos x="4" y="0"/>
              </a:cxn>
              <a:cxn ang="0">
                <a:pos x="797" y="127"/>
              </a:cxn>
              <a:cxn ang="0">
                <a:pos x="1589" y="0"/>
              </a:cxn>
              <a:cxn ang="0">
                <a:pos x="1589" y="1900"/>
              </a:cxn>
              <a:cxn ang="0">
                <a:pos x="0" y="1900"/>
              </a:cxn>
              <a:cxn ang="0">
                <a:pos x="24" y="1900"/>
              </a:cxn>
              <a:cxn ang="0">
                <a:pos x="8" y="1900"/>
              </a:cxn>
              <a:cxn ang="0">
                <a:pos x="4" y="1900"/>
              </a:cxn>
              <a:cxn ang="0">
                <a:pos x="4" y="0"/>
              </a:cxn>
            </a:cxnLst>
            <a:rect l="0" t="0" r="r" b="b"/>
            <a:pathLst>
              <a:path w="1590" h="1901">
                <a:moveTo>
                  <a:pt x="4" y="0"/>
                </a:moveTo>
                <a:lnTo>
                  <a:pt x="797" y="127"/>
                </a:lnTo>
                <a:lnTo>
                  <a:pt x="1589" y="0"/>
                </a:lnTo>
                <a:lnTo>
                  <a:pt x="1589" y="1900"/>
                </a:lnTo>
                <a:lnTo>
                  <a:pt x="0" y="1900"/>
                </a:lnTo>
                <a:lnTo>
                  <a:pt x="24" y="1900"/>
                </a:lnTo>
                <a:lnTo>
                  <a:pt x="8" y="1900"/>
                </a:lnTo>
                <a:lnTo>
                  <a:pt x="4" y="1900"/>
                </a:lnTo>
                <a:lnTo>
                  <a:pt x="4" y="0"/>
                </a:lnTo>
              </a:path>
            </a:pathLst>
          </a:custGeom>
          <a:solidFill>
            <a:schemeClr val="bg1"/>
          </a:solidFill>
          <a:ln w="12700" cap="rnd" cmpd="sng">
            <a:solidFill>
              <a:schemeClr val="accent1"/>
            </a:solidFill>
            <a:prstDash val="solid"/>
            <a:round/>
            <a:headEnd type="none" w="med" len="med"/>
            <a:tailEnd type="none" w="med" len="med"/>
          </a:ln>
          <a:effectLst/>
        </p:spPr>
        <p:txBody>
          <a:bodyPr lIns="40341" rIns="40341"/>
          <a:lstStyle/>
          <a:p>
            <a:pPr marL="342900" indent="-342900">
              <a:buFont typeface="Arial" panose="020B0604020202020204" pitchFamily="34" charset="0"/>
              <a:buChar char="•"/>
            </a:pPr>
            <a:endParaRPr lang="en-US" sz="1400" dirty="0" smtClean="0">
              <a:latin typeface="+mj-lt"/>
            </a:endParaRPr>
          </a:p>
          <a:p>
            <a:pPr marL="342900" indent="-342900">
              <a:spcBef>
                <a:spcPts val="600"/>
              </a:spcBef>
              <a:spcAft>
                <a:spcPts val="600"/>
              </a:spcAft>
              <a:buFont typeface="Arial" panose="020B0604020202020204" pitchFamily="34" charset="0"/>
              <a:buChar char="•"/>
            </a:pPr>
            <a:r>
              <a:rPr lang="en-US" sz="1300" dirty="0">
                <a:latin typeface="+mj-lt"/>
              </a:rPr>
              <a:t>In </a:t>
            </a:r>
            <a:r>
              <a:rPr lang="en-US" sz="1300" dirty="0" smtClean="0">
                <a:latin typeface="+mj-lt"/>
              </a:rPr>
              <a:t>some countries</a:t>
            </a:r>
            <a:r>
              <a:rPr lang="en-US" sz="1300" dirty="0">
                <a:latin typeface="+mj-lt"/>
              </a:rPr>
              <a:t>, phase-in is the only way to deal with the potential objections of the tax authority. </a:t>
            </a:r>
            <a:endParaRPr lang="en-US" sz="1300" dirty="0">
              <a:latin typeface="+mj-lt"/>
            </a:endParaRPr>
          </a:p>
          <a:p>
            <a:pPr marL="342900" indent="-342900">
              <a:spcBef>
                <a:spcPts val="600"/>
              </a:spcBef>
              <a:spcAft>
                <a:spcPts val="600"/>
              </a:spcAft>
              <a:buFont typeface="Arial" panose="020B0604020202020204" pitchFamily="34" charset="0"/>
              <a:buChar char="•"/>
            </a:pPr>
            <a:r>
              <a:rPr lang="en-US" sz="1300" dirty="0" smtClean="0">
                <a:latin typeface="+mj-lt"/>
              </a:rPr>
              <a:t>Under </a:t>
            </a:r>
            <a:r>
              <a:rPr lang="en-US" sz="1300" dirty="0" smtClean="0">
                <a:latin typeface="+mj-lt"/>
              </a:rPr>
              <a:t>periodic-monitoring </a:t>
            </a:r>
            <a:r>
              <a:rPr lang="en-US" sz="1300" dirty="0">
                <a:latin typeface="+mj-lt"/>
              </a:rPr>
              <a:t>approach, </a:t>
            </a:r>
            <a:r>
              <a:rPr lang="en-US" sz="1300" dirty="0" smtClean="0">
                <a:latin typeface="+mj-lt"/>
              </a:rPr>
              <a:t>companies track </a:t>
            </a:r>
            <a:r>
              <a:rPr lang="en-US" sz="1300" dirty="0">
                <a:latin typeface="+mj-lt"/>
              </a:rPr>
              <a:t>and </a:t>
            </a:r>
            <a:r>
              <a:rPr lang="en-US" sz="1300" dirty="0" smtClean="0">
                <a:latin typeface="+mj-lt"/>
              </a:rPr>
              <a:t>compare </a:t>
            </a:r>
            <a:r>
              <a:rPr lang="en-US" sz="1300" dirty="0">
                <a:latin typeface="+mj-lt"/>
              </a:rPr>
              <a:t>actual results with forecasts on an ongoing basis. </a:t>
            </a:r>
          </a:p>
          <a:p>
            <a:pPr marL="358775" indent="-358775">
              <a:spcBef>
                <a:spcPts val="600"/>
              </a:spcBef>
              <a:spcAft>
                <a:spcPts val="600"/>
              </a:spcAft>
              <a:buFont typeface="Arial" panose="020B0604020202020204" pitchFamily="34" charset="0"/>
              <a:buChar char="•"/>
            </a:pPr>
            <a:r>
              <a:rPr lang="en-US" sz="1300" dirty="0">
                <a:latin typeface="+mj-lt"/>
              </a:rPr>
              <a:t>As a general rule, the </a:t>
            </a:r>
            <a:r>
              <a:rPr lang="en-US" sz="1300" u="sng" dirty="0">
                <a:latin typeface="+mj-lt"/>
              </a:rPr>
              <a:t>longer the forecast </a:t>
            </a:r>
            <a:r>
              <a:rPr lang="en-US" sz="1300" u="sng" dirty="0" smtClean="0">
                <a:latin typeface="+mj-lt"/>
              </a:rPr>
              <a:t>period</a:t>
            </a:r>
            <a:r>
              <a:rPr lang="en-US" sz="1300" dirty="0" smtClean="0">
                <a:latin typeface="+mj-lt"/>
              </a:rPr>
              <a:t>, </a:t>
            </a:r>
            <a:r>
              <a:rPr lang="en-US" sz="1300" u="sng" dirty="0">
                <a:latin typeface="+mj-lt"/>
              </a:rPr>
              <a:t>the less reliable</a:t>
            </a:r>
            <a:r>
              <a:rPr lang="en-US" sz="1300" dirty="0">
                <a:latin typeface="+mj-lt"/>
              </a:rPr>
              <a:t> the pricing mechanisms. </a:t>
            </a:r>
            <a:endParaRPr lang="en-US" sz="1300" dirty="0" smtClean="0">
              <a:latin typeface="+mj-lt"/>
            </a:endParaRPr>
          </a:p>
          <a:p>
            <a:pPr marL="358775" indent="-358775">
              <a:spcBef>
                <a:spcPts val="600"/>
              </a:spcBef>
              <a:spcAft>
                <a:spcPts val="600"/>
              </a:spcAft>
              <a:buFont typeface="Arial" panose="020B0604020202020204" pitchFamily="34" charset="0"/>
              <a:buChar char="•"/>
            </a:pPr>
            <a:r>
              <a:rPr lang="en-US" sz="1300" dirty="0" smtClean="0">
                <a:latin typeface="+mj-lt"/>
              </a:rPr>
              <a:t>Our </a:t>
            </a:r>
            <a:r>
              <a:rPr lang="en-US" sz="1300" dirty="0">
                <a:latin typeface="+mj-lt"/>
              </a:rPr>
              <a:t>recommendation is to </a:t>
            </a:r>
            <a:r>
              <a:rPr lang="en-US" sz="1300" u="sng" dirty="0">
                <a:latin typeface="+mj-lt"/>
              </a:rPr>
              <a:t>reduce the forecast periods </a:t>
            </a:r>
            <a:r>
              <a:rPr lang="en-US" sz="1300" dirty="0">
                <a:latin typeface="+mj-lt"/>
              </a:rPr>
              <a:t>by resetting transfer prices periodically during the </a:t>
            </a:r>
            <a:r>
              <a:rPr lang="en-US" sz="1300" dirty="0" smtClean="0">
                <a:latin typeface="+mj-lt"/>
              </a:rPr>
              <a:t>year.</a:t>
            </a:r>
          </a:p>
          <a:p>
            <a:pPr marL="358775" indent="-358775">
              <a:spcBef>
                <a:spcPts val="600"/>
              </a:spcBef>
              <a:spcAft>
                <a:spcPts val="600"/>
              </a:spcAft>
              <a:buFont typeface="Arial" panose="020B0604020202020204" pitchFamily="34" charset="0"/>
              <a:buChar char="•"/>
            </a:pPr>
            <a:r>
              <a:rPr lang="en-US" sz="1300" dirty="0" smtClean="0">
                <a:latin typeface="+mj-lt"/>
              </a:rPr>
              <a:t>A relatively small lump sum year end adjustment may still be required.</a:t>
            </a:r>
            <a:endParaRPr lang="en-GB" sz="1300" dirty="0">
              <a:latin typeface="+mj-lt"/>
            </a:endParaRPr>
          </a:p>
        </p:txBody>
      </p:sp>
    </p:spTree>
    <p:extLst>
      <p:ext uri="{BB962C8B-B14F-4D97-AF65-F5344CB8AC3E}">
        <p14:creationId xmlns:p14="http://schemas.microsoft.com/office/powerpoint/2010/main" val="640370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77850" y="1376855"/>
            <a:ext cx="8750300" cy="4795345"/>
          </a:xfrm>
        </p:spPr>
        <p:txBody>
          <a:bodyPr/>
          <a:lstStyle/>
          <a:p>
            <a:pPr marL="68580" indent="-342900" algn="l" rtl="0">
              <a:buFont typeface="Arial" panose="020B0604020202020204" pitchFamily="34" charset="0"/>
              <a:buChar char="•"/>
            </a:pPr>
            <a:r>
              <a:rPr lang="en-GB" sz="1800" dirty="0"/>
              <a:t>Supported </a:t>
            </a:r>
            <a:r>
              <a:rPr lang="en-GB" sz="1800" dirty="0" smtClean="0"/>
              <a:t>by intercompany </a:t>
            </a:r>
            <a:r>
              <a:rPr lang="en-GB" sz="1800" dirty="0"/>
              <a:t>agreements.</a:t>
            </a:r>
          </a:p>
          <a:p>
            <a:pPr marL="68580" indent="-342900" algn="l" rtl="0">
              <a:buFont typeface="Arial" panose="020B0604020202020204" pitchFamily="34" charset="0"/>
              <a:buChar char="•"/>
            </a:pPr>
            <a:r>
              <a:rPr lang="en-GB" sz="1800" dirty="0"/>
              <a:t>Adjustment to COGS </a:t>
            </a:r>
            <a:r>
              <a:rPr lang="en-GB" sz="1800" dirty="0" smtClean="0"/>
              <a:t>vs. operating </a:t>
            </a:r>
            <a:r>
              <a:rPr lang="en-GB" sz="1800" dirty="0" smtClean="0"/>
              <a:t>expenses.</a:t>
            </a:r>
            <a:endParaRPr lang="en-GB" sz="1800" dirty="0"/>
          </a:p>
          <a:p>
            <a:pPr marL="357188" indent="-357188" algn="l" rtl="0">
              <a:buFont typeface="Arial" panose="020B0604020202020204" pitchFamily="34" charset="0"/>
              <a:buChar char="•"/>
            </a:pPr>
            <a:r>
              <a:rPr lang="en-US" sz="1800" dirty="0"/>
              <a:t>Adjustment to tax return </a:t>
            </a:r>
            <a:r>
              <a:rPr lang="en-US" sz="1800" dirty="0" smtClean="0"/>
              <a:t>only creates </a:t>
            </a:r>
            <a:r>
              <a:rPr lang="en-US" sz="1800" dirty="0"/>
              <a:t>a book-to-tax </a:t>
            </a:r>
            <a:r>
              <a:rPr lang="en-US" sz="1800" dirty="0" smtClean="0"/>
              <a:t>difference:</a:t>
            </a:r>
          </a:p>
          <a:p>
            <a:pPr marL="905828" lvl="2" indent="-357188" algn="l" rtl="0">
              <a:buFont typeface="Arial" panose="020B0604020202020204" pitchFamily="34" charset="0"/>
              <a:buChar char="•"/>
            </a:pPr>
            <a:r>
              <a:rPr lang="en-US" sz="1800" dirty="0" smtClean="0"/>
              <a:t>Increase </a:t>
            </a:r>
            <a:r>
              <a:rPr lang="en-US" sz="1800" dirty="0"/>
              <a:t>the audit risk for income </a:t>
            </a:r>
            <a:r>
              <a:rPr lang="en-US" sz="1800" dirty="0" smtClean="0"/>
              <a:t>tax;</a:t>
            </a:r>
          </a:p>
          <a:p>
            <a:pPr marL="905828" lvl="2" indent="-357188" algn="l" rtl="0">
              <a:buFont typeface="Arial" panose="020B0604020202020204" pitchFamily="34" charset="0"/>
              <a:buChar char="•"/>
            </a:pPr>
            <a:r>
              <a:rPr lang="en-US" sz="1800" dirty="0" smtClean="0"/>
              <a:t>VAT;</a:t>
            </a:r>
          </a:p>
          <a:p>
            <a:pPr marL="905828" lvl="2" indent="-357188" algn="l" rtl="0">
              <a:buFont typeface="Arial" panose="020B0604020202020204" pitchFamily="34" charset="0"/>
              <a:buChar char="•"/>
            </a:pPr>
            <a:r>
              <a:rPr lang="en-US" sz="1800" dirty="0" smtClean="0"/>
              <a:t>Customs;</a:t>
            </a:r>
          </a:p>
          <a:p>
            <a:pPr marL="905828" lvl="2" indent="-357188" algn="l" rtl="0">
              <a:buFont typeface="Arial" panose="020B0604020202020204" pitchFamily="34" charset="0"/>
              <a:buChar char="•"/>
            </a:pPr>
            <a:r>
              <a:rPr lang="en-US" sz="1800" dirty="0" smtClean="0"/>
              <a:t>Double taxation. </a:t>
            </a:r>
            <a:endParaRPr lang="en-US" sz="1800" dirty="0"/>
          </a:p>
          <a:p>
            <a:pPr marL="342900" indent="-342900" algn="l" rtl="0">
              <a:buFont typeface="Arial" panose="020B0604020202020204" pitchFamily="34" charset="0"/>
              <a:buChar char="•"/>
            </a:pPr>
            <a:r>
              <a:rPr lang="en-US" sz="1800" dirty="0"/>
              <a:t>Some countries require </a:t>
            </a:r>
            <a:r>
              <a:rPr lang="en-US" sz="1800" dirty="0" smtClean="0"/>
              <a:t>demonstration of reasonable </a:t>
            </a:r>
            <a:r>
              <a:rPr lang="en-US" sz="1800" dirty="0"/>
              <a:t>efforts to achieve an arm's length outcome. This </a:t>
            </a:r>
            <a:r>
              <a:rPr lang="en-US" sz="1800" dirty="0" smtClean="0"/>
              <a:t>is usually supported by </a:t>
            </a:r>
            <a:r>
              <a:rPr lang="en-US" sz="1800" u="sng" dirty="0" smtClean="0"/>
              <a:t>transfer </a:t>
            </a:r>
            <a:r>
              <a:rPr lang="en-US" sz="1800" u="sng" dirty="0"/>
              <a:t>pricing documentation</a:t>
            </a:r>
            <a:r>
              <a:rPr lang="en-US" sz="1800" dirty="0"/>
              <a:t>.</a:t>
            </a:r>
          </a:p>
          <a:p>
            <a:pPr marL="342900" indent="-342900" algn="l" rtl="0">
              <a:buFont typeface="Arial" panose="020B0604020202020204" pitchFamily="34" charset="0"/>
              <a:buChar char="•"/>
            </a:pPr>
            <a:r>
              <a:rPr lang="en-US" sz="1800" dirty="0"/>
              <a:t>Adjustment symmetrically in the accounts in both jurisdictions involved.</a:t>
            </a:r>
          </a:p>
          <a:p>
            <a:pPr marL="342900" indent="-342900" algn="l" rtl="0">
              <a:buFont typeface="Arial" panose="020B0604020202020204" pitchFamily="34" charset="0"/>
              <a:buChar char="•"/>
            </a:pPr>
            <a:r>
              <a:rPr lang="en-US" sz="1800" dirty="0" smtClean="0"/>
              <a:t>Applying </a:t>
            </a:r>
            <a:r>
              <a:rPr lang="en-US" sz="1800" dirty="0"/>
              <a:t>the same approach consistently over time</a:t>
            </a:r>
            <a:r>
              <a:rPr lang="en-US" sz="1800" dirty="0" smtClean="0"/>
              <a:t>.</a:t>
            </a:r>
          </a:p>
          <a:p>
            <a:pPr marL="342900" indent="-342900" algn="l" rtl="0">
              <a:buFont typeface="Arial" panose="020B0604020202020204" pitchFamily="34" charset="0"/>
              <a:buChar char="•"/>
            </a:pPr>
            <a:r>
              <a:rPr lang="en-US" sz="1800" dirty="0" smtClean="0"/>
              <a:t>US tax </a:t>
            </a:r>
            <a:r>
              <a:rPr lang="en-US" sz="1800" dirty="0" smtClean="0"/>
              <a:t>return, </a:t>
            </a:r>
            <a:r>
              <a:rPr lang="en-US" sz="1800" u="sng" dirty="0" smtClean="0"/>
              <a:t>form 5472 </a:t>
            </a:r>
            <a:r>
              <a:rPr lang="en-US" sz="1800" u="sng" dirty="0" smtClean="0"/>
              <a:t>requires declaration </a:t>
            </a:r>
            <a:r>
              <a:rPr lang="en-US" sz="1800" dirty="0" smtClean="0"/>
              <a:t>on </a:t>
            </a:r>
            <a:r>
              <a:rPr lang="en-US" sz="1800" dirty="0" smtClean="0"/>
              <a:t>consistency </a:t>
            </a:r>
            <a:r>
              <a:rPr lang="en-US" sz="1800" dirty="0"/>
              <a:t>between transfer pricing and customs valuations </a:t>
            </a:r>
            <a:r>
              <a:rPr lang="en-US" sz="1800" dirty="0" smtClean="0"/>
              <a:t>property import into </a:t>
            </a:r>
            <a:r>
              <a:rPr lang="en-US" sz="1800" dirty="0"/>
              <a:t>the </a:t>
            </a:r>
            <a:r>
              <a:rPr lang="en-US" sz="1800" dirty="0" smtClean="0"/>
              <a:t>US from </a:t>
            </a:r>
            <a:r>
              <a:rPr lang="en-US" sz="1800" dirty="0"/>
              <a:t>related </a:t>
            </a:r>
            <a:r>
              <a:rPr lang="en-US" sz="1800" dirty="0" smtClean="0"/>
              <a:t>parties.</a:t>
            </a:r>
            <a:endParaRPr lang="en-US" sz="1800" dirty="0"/>
          </a:p>
          <a:p>
            <a:pPr indent="0" algn="l" rtl="0"/>
            <a:endParaRPr lang="en-US" sz="1800" dirty="0"/>
          </a:p>
        </p:txBody>
      </p:sp>
      <p:sp>
        <p:nvSpPr>
          <p:cNvPr id="5"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a:solidFill>
                  <a:srgbClr val="C00000"/>
                </a:solidFill>
              </a:rPr>
              <a:t>General Considerations</a:t>
            </a:r>
          </a:p>
        </p:txBody>
      </p:sp>
    </p:spTree>
    <p:extLst>
      <p:ext uri="{BB962C8B-B14F-4D97-AF65-F5344CB8AC3E}">
        <p14:creationId xmlns:p14="http://schemas.microsoft.com/office/powerpoint/2010/main" val="2003228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txBox="1">
            <a:spLocks/>
          </p:cNvSpPr>
          <p:nvPr/>
        </p:nvSpPr>
        <p:spPr bwMode="black">
          <a:xfrm>
            <a:off x="443930" y="988495"/>
            <a:ext cx="7069088" cy="914400"/>
          </a:xfrm>
          <a:prstGeom prst="rect">
            <a:avLst/>
          </a:prstGeom>
        </p:spPr>
        <p:txBody>
          <a:bodyPr vert="horz" lIns="0" tIns="0" rIns="0" bIns="0" rtlCol="0" anchor="t" anchorCtr="0">
            <a:noAutofit/>
          </a:bodyPr>
          <a:lstStyle>
            <a:lvl1pPr algn="l" defTabSz="914400" rtl="1" eaLnBrk="1" latinLnBrk="0" hangingPunct="1">
              <a:lnSpc>
                <a:spcPct val="90000"/>
              </a:lnSpc>
              <a:spcBef>
                <a:spcPct val="0"/>
              </a:spcBef>
              <a:buNone/>
              <a:defRPr sz="3200" b="1" i="1" kern="1200">
                <a:solidFill>
                  <a:schemeClr val="tx1"/>
                </a:solidFill>
                <a:latin typeface="+mj-lt"/>
                <a:ea typeface="+mj-ea"/>
                <a:cs typeface="+mj-cs"/>
              </a:defRPr>
            </a:lvl1pPr>
          </a:lstStyle>
          <a:p>
            <a:pPr fontAlgn="base">
              <a:spcAft>
                <a:spcPct val="0"/>
              </a:spcAft>
            </a:pPr>
            <a:r>
              <a:rPr lang="en-US" sz="3600" dirty="0" smtClean="0">
                <a:solidFill>
                  <a:srgbClr val="A32020"/>
                </a:solidFill>
              </a:rPr>
              <a:t>Thank you</a:t>
            </a:r>
            <a:endParaRPr lang="he-IL" sz="3600" dirty="0">
              <a:solidFill>
                <a:srgbClr val="A32020"/>
              </a:solidFill>
            </a:endParaRPr>
          </a:p>
        </p:txBody>
      </p:sp>
      <p:pic>
        <p:nvPicPr>
          <p:cNvPr id="4" name="Picture 2" descr="\\Il-tlvnas001\marketing\שיווק\עיצוב גרפי\גרפיקה בלבד\שיווק\אייקונים\אייקונים לדיוור2.jpg">
            <a:hlinkClick r:id="rId2"/>
          </p:cNvPr>
          <p:cNvPicPr>
            <a:picLocks noChangeAspect="1" noChangeArrowheads="1"/>
          </p:cNvPicPr>
          <p:nvPr/>
        </p:nvPicPr>
        <p:blipFill>
          <a:blip r:embed="rId3" cstate="print"/>
          <a:srcRect r="79140"/>
          <a:stretch>
            <a:fillRect/>
          </a:stretch>
        </p:blipFill>
        <p:spPr bwMode="auto">
          <a:xfrm>
            <a:off x="3978474" y="4134365"/>
            <a:ext cx="1269308" cy="869811"/>
          </a:xfrm>
          <a:prstGeom prst="rect">
            <a:avLst/>
          </a:prstGeom>
          <a:noFill/>
        </p:spPr>
      </p:pic>
      <p:pic>
        <p:nvPicPr>
          <p:cNvPr id="5" name="Picture 2" descr="\\Il-tlvnas001\marketing\שיווק\עיצוב גרפי\גרפיקה בלבד\שיווק\אייקונים\אייקונים לדיוור2.jpg">
            <a:hlinkClick r:id="rId4"/>
          </p:cNvPr>
          <p:cNvPicPr>
            <a:picLocks noChangeAspect="1" noChangeArrowheads="1"/>
          </p:cNvPicPr>
          <p:nvPr/>
        </p:nvPicPr>
        <p:blipFill>
          <a:blip r:embed="rId3" cstate="print"/>
          <a:srcRect l="87426"/>
          <a:stretch>
            <a:fillRect/>
          </a:stretch>
        </p:blipFill>
        <p:spPr bwMode="auto">
          <a:xfrm>
            <a:off x="8308123" y="4134365"/>
            <a:ext cx="765085" cy="869811"/>
          </a:xfrm>
          <a:prstGeom prst="rect">
            <a:avLst/>
          </a:prstGeom>
          <a:noFill/>
        </p:spPr>
      </p:pic>
      <p:pic>
        <p:nvPicPr>
          <p:cNvPr id="6" name="Picture 2" descr="\\Il-tlvnas001\marketing\שיווק\עיצוב גרפי\גרפיקה בלבד\שיווק\אייקונים\אייקונים לדיוור2.jpg">
            <a:hlinkClick r:id="rId5"/>
          </p:cNvPr>
          <p:cNvPicPr>
            <a:picLocks noChangeAspect="1" noChangeArrowheads="1"/>
          </p:cNvPicPr>
          <p:nvPr/>
        </p:nvPicPr>
        <p:blipFill>
          <a:blip r:embed="rId3" cstate="print"/>
          <a:srcRect l="73568" r="13858"/>
          <a:stretch>
            <a:fillRect/>
          </a:stretch>
        </p:blipFill>
        <p:spPr bwMode="auto">
          <a:xfrm>
            <a:off x="7498033" y="4134365"/>
            <a:ext cx="765085" cy="869811"/>
          </a:xfrm>
          <a:prstGeom prst="rect">
            <a:avLst/>
          </a:prstGeom>
          <a:noFill/>
        </p:spPr>
      </p:pic>
      <p:pic>
        <p:nvPicPr>
          <p:cNvPr id="7" name="Picture 2" descr="\\Il-tlvnas001\marketing\שיווק\עיצוב גרפי\גרפיקה בלבד\שיווק\אייקונים\אייקונים לדיוור2.jpg">
            <a:hlinkClick r:id="rId6"/>
          </p:cNvPr>
          <p:cNvPicPr>
            <a:picLocks noChangeAspect="1" noChangeArrowheads="1"/>
          </p:cNvPicPr>
          <p:nvPr/>
        </p:nvPicPr>
        <p:blipFill>
          <a:blip r:embed="rId3" cstate="print"/>
          <a:srcRect l="58581" r="25887"/>
          <a:stretch>
            <a:fillRect/>
          </a:stretch>
        </p:blipFill>
        <p:spPr bwMode="auto">
          <a:xfrm>
            <a:off x="6552928" y="4134365"/>
            <a:ext cx="945105" cy="869811"/>
          </a:xfrm>
          <a:prstGeom prst="rect">
            <a:avLst/>
          </a:prstGeom>
          <a:noFill/>
        </p:spPr>
      </p:pic>
      <p:pic>
        <p:nvPicPr>
          <p:cNvPr id="8" name="Picture 2" descr="\\Il-tlvnas001\marketing\שיווק\עיצוב גרפי\גרפיקה בלבד\שיווק\אייקונים\אייקונים לדיוור2.jpg">
            <a:hlinkClick r:id="rId7"/>
          </p:cNvPr>
          <p:cNvPicPr>
            <a:picLocks noChangeAspect="1" noChangeArrowheads="1"/>
          </p:cNvPicPr>
          <p:nvPr/>
        </p:nvPicPr>
        <p:blipFill>
          <a:blip r:embed="rId3" cstate="print"/>
          <a:srcRect l="40285" r="39745"/>
          <a:stretch>
            <a:fillRect/>
          </a:stretch>
        </p:blipFill>
        <p:spPr bwMode="auto">
          <a:xfrm>
            <a:off x="5337793" y="4134365"/>
            <a:ext cx="1215135" cy="869811"/>
          </a:xfrm>
          <a:prstGeom prst="rect">
            <a:avLst/>
          </a:prstGeom>
          <a:noFill/>
        </p:spPr>
      </p:pic>
      <p:sp>
        <p:nvSpPr>
          <p:cNvPr id="9" name="Rectangle 8"/>
          <p:cNvSpPr/>
          <p:nvPr/>
        </p:nvSpPr>
        <p:spPr>
          <a:xfrm>
            <a:off x="750208" y="1891874"/>
            <a:ext cx="4572000" cy="1147622"/>
          </a:xfrm>
          <a:prstGeom prst="rect">
            <a:avLst/>
          </a:prstGeom>
        </p:spPr>
        <p:txBody>
          <a:bodyPr>
            <a:spAutoFit/>
          </a:bodyPr>
          <a:lstStyle/>
          <a:p>
            <a:r>
              <a:rPr lang="en-US" sz="1143" b="1" dirty="0" err="1" smtClean="0">
                <a:solidFill>
                  <a:srgbClr val="000000"/>
                </a:solidFill>
                <a:latin typeface="+mj-lt"/>
              </a:rPr>
              <a:t>Vered</a:t>
            </a:r>
            <a:r>
              <a:rPr lang="en-US" sz="1143" b="1" dirty="0" smtClean="0">
                <a:solidFill>
                  <a:srgbClr val="000000"/>
                </a:solidFill>
                <a:latin typeface="+mj-lt"/>
              </a:rPr>
              <a:t> </a:t>
            </a:r>
            <a:r>
              <a:rPr lang="en-US" sz="1143" b="1" dirty="0" err="1" smtClean="0">
                <a:solidFill>
                  <a:srgbClr val="000000"/>
                </a:solidFill>
                <a:latin typeface="+mj-lt"/>
              </a:rPr>
              <a:t>Kirshner</a:t>
            </a:r>
            <a:endParaRPr lang="en-US" sz="1143" b="1" dirty="0">
              <a:solidFill>
                <a:srgbClr val="000000"/>
              </a:solidFill>
              <a:latin typeface="+mj-lt"/>
            </a:endParaRPr>
          </a:p>
          <a:p>
            <a:r>
              <a:rPr lang="en-US" sz="1143" dirty="0">
                <a:solidFill>
                  <a:srgbClr val="000000"/>
                </a:solidFill>
                <a:latin typeface="+mj-lt"/>
                <a:cs typeface="Arial" panose="020B0604020202020204" pitchFamily="34" charset="0"/>
              </a:rPr>
              <a:t> </a:t>
            </a:r>
          </a:p>
          <a:p>
            <a:r>
              <a:rPr lang="en-US" sz="1143" dirty="0">
                <a:solidFill>
                  <a:srgbClr val="000000"/>
                </a:solidFill>
                <a:latin typeface="+mj-lt"/>
                <a:cs typeface="Arial" panose="020B0604020202020204" pitchFamily="34" charset="0"/>
              </a:rPr>
              <a:t>PwC | Tax Partner</a:t>
            </a:r>
            <a:br>
              <a:rPr lang="en-US" sz="1143" dirty="0">
                <a:solidFill>
                  <a:srgbClr val="000000"/>
                </a:solidFill>
                <a:latin typeface="+mj-lt"/>
                <a:cs typeface="Arial" panose="020B0604020202020204" pitchFamily="34" charset="0"/>
              </a:rPr>
            </a:br>
            <a:r>
              <a:rPr lang="fr-FR" sz="1143" dirty="0">
                <a:latin typeface="+mj-lt"/>
              </a:rPr>
              <a:t>Office: +972 </a:t>
            </a:r>
            <a:r>
              <a:rPr lang="fr-FR" sz="1143" dirty="0">
                <a:latin typeface="+mj-lt"/>
              </a:rPr>
              <a:t>3 </a:t>
            </a:r>
            <a:r>
              <a:rPr lang="fr-FR" sz="1143" dirty="0" smtClean="0">
                <a:latin typeface="+mj-lt"/>
              </a:rPr>
              <a:t>7954849 </a:t>
            </a:r>
            <a:endParaRPr lang="fr-FR" sz="1143" dirty="0">
              <a:latin typeface="+mj-lt"/>
            </a:endParaRPr>
          </a:p>
          <a:p>
            <a:r>
              <a:rPr lang="fr-FR" sz="1143" dirty="0">
                <a:latin typeface="+mj-lt"/>
              </a:rPr>
              <a:t>Mobile</a:t>
            </a:r>
            <a:r>
              <a:rPr lang="fr-FR" sz="1143" dirty="0">
                <a:latin typeface="+mj-lt"/>
              </a:rPr>
              <a:t>: +972 </a:t>
            </a:r>
            <a:r>
              <a:rPr lang="fr-FR" sz="1143" dirty="0">
                <a:latin typeface="+mj-lt"/>
              </a:rPr>
              <a:t>54 </a:t>
            </a:r>
            <a:r>
              <a:rPr lang="fr-FR" sz="1143" dirty="0" smtClean="0">
                <a:latin typeface="+mj-lt"/>
              </a:rPr>
              <a:t>5651358</a:t>
            </a:r>
          </a:p>
          <a:p>
            <a:r>
              <a:rPr lang="fr-FR" sz="1143" dirty="0" smtClean="0">
                <a:latin typeface="+mj-lt"/>
              </a:rPr>
              <a:t>Email</a:t>
            </a:r>
            <a:r>
              <a:rPr lang="fr-FR" sz="1143" dirty="0">
                <a:latin typeface="+mj-lt"/>
              </a:rPr>
              <a:t>: </a:t>
            </a:r>
            <a:r>
              <a:rPr lang="fr-FR" sz="1143" u="sng" dirty="0" smtClean="0">
                <a:latin typeface="+mj-lt"/>
                <a:hlinkClick r:id="rId8"/>
              </a:rPr>
              <a:t>vered.kirshner@il.pwc.com</a:t>
            </a:r>
            <a:endParaRPr lang="en-US" sz="1143" dirty="0">
              <a:latin typeface="+mj-lt"/>
            </a:endParaRPr>
          </a:p>
        </p:txBody>
      </p:sp>
      <p:sp>
        <p:nvSpPr>
          <p:cNvPr id="10" name="Rectangle 9"/>
          <p:cNvSpPr/>
          <p:nvPr/>
        </p:nvSpPr>
        <p:spPr>
          <a:xfrm>
            <a:off x="4896384" y="1891874"/>
            <a:ext cx="4572000" cy="1147622"/>
          </a:xfrm>
          <a:prstGeom prst="rect">
            <a:avLst/>
          </a:prstGeom>
        </p:spPr>
        <p:txBody>
          <a:bodyPr>
            <a:spAutoFit/>
          </a:bodyPr>
          <a:lstStyle/>
          <a:p>
            <a:r>
              <a:rPr lang="en-US" sz="1143" b="1" dirty="0" smtClean="0">
                <a:solidFill>
                  <a:srgbClr val="000000"/>
                </a:solidFill>
                <a:latin typeface="+mj-lt"/>
              </a:rPr>
              <a:t>Eli Kaneti</a:t>
            </a:r>
            <a:endParaRPr lang="en-US" sz="1143" b="1" dirty="0">
              <a:solidFill>
                <a:srgbClr val="000000"/>
              </a:solidFill>
              <a:latin typeface="+mj-lt"/>
            </a:endParaRPr>
          </a:p>
          <a:p>
            <a:r>
              <a:rPr lang="en-US" sz="1143" dirty="0">
                <a:solidFill>
                  <a:srgbClr val="000000"/>
                </a:solidFill>
                <a:latin typeface="+mj-lt"/>
                <a:cs typeface="Arial" panose="020B0604020202020204" pitchFamily="34" charset="0"/>
              </a:rPr>
              <a:t> </a:t>
            </a:r>
          </a:p>
          <a:p>
            <a:r>
              <a:rPr lang="en-US" sz="1143" dirty="0">
                <a:solidFill>
                  <a:srgbClr val="000000"/>
                </a:solidFill>
                <a:latin typeface="+mj-lt"/>
                <a:cs typeface="Arial" panose="020B0604020202020204" pitchFamily="34" charset="0"/>
              </a:rPr>
              <a:t>PwC | </a:t>
            </a:r>
            <a:r>
              <a:rPr lang="en-US" sz="1143" dirty="0" smtClean="0">
                <a:solidFill>
                  <a:srgbClr val="000000"/>
                </a:solidFill>
                <a:latin typeface="+mj-lt"/>
                <a:cs typeface="Arial" panose="020B0604020202020204" pitchFamily="34" charset="0"/>
              </a:rPr>
              <a:t>Transfer Pricing Senior Manager</a:t>
            </a:r>
            <a:r>
              <a:rPr lang="en-US" sz="1143" dirty="0">
                <a:solidFill>
                  <a:srgbClr val="000000"/>
                </a:solidFill>
                <a:latin typeface="+mj-lt"/>
                <a:cs typeface="Arial" panose="020B0604020202020204" pitchFamily="34" charset="0"/>
              </a:rPr>
              <a:t/>
            </a:r>
            <a:br>
              <a:rPr lang="en-US" sz="1143" dirty="0">
                <a:solidFill>
                  <a:srgbClr val="000000"/>
                </a:solidFill>
                <a:latin typeface="+mj-lt"/>
                <a:cs typeface="Arial" panose="020B0604020202020204" pitchFamily="34" charset="0"/>
              </a:rPr>
            </a:br>
            <a:r>
              <a:rPr lang="fr-FR" sz="1143" dirty="0">
                <a:latin typeface="+mj-lt"/>
              </a:rPr>
              <a:t>Office: +972 </a:t>
            </a:r>
            <a:r>
              <a:rPr lang="fr-FR" sz="1143" dirty="0">
                <a:latin typeface="+mj-lt"/>
              </a:rPr>
              <a:t>3 </a:t>
            </a:r>
            <a:r>
              <a:rPr lang="fr-FR" sz="1143" dirty="0" smtClean="0">
                <a:latin typeface="+mj-lt"/>
              </a:rPr>
              <a:t>7954689 </a:t>
            </a:r>
            <a:endParaRPr lang="fr-FR" sz="1143" dirty="0">
              <a:latin typeface="+mj-lt"/>
            </a:endParaRPr>
          </a:p>
          <a:p>
            <a:r>
              <a:rPr lang="fr-FR" sz="1143" dirty="0">
                <a:latin typeface="+mj-lt"/>
              </a:rPr>
              <a:t>Mobile</a:t>
            </a:r>
            <a:r>
              <a:rPr lang="fr-FR" sz="1143" dirty="0">
                <a:latin typeface="+mj-lt"/>
              </a:rPr>
              <a:t>: +972 </a:t>
            </a:r>
            <a:r>
              <a:rPr lang="fr-FR" sz="1143" dirty="0">
                <a:latin typeface="+mj-lt"/>
              </a:rPr>
              <a:t>54 </a:t>
            </a:r>
            <a:r>
              <a:rPr lang="fr-FR" sz="1143" dirty="0" smtClean="0">
                <a:latin typeface="+mj-lt"/>
              </a:rPr>
              <a:t>6660236</a:t>
            </a:r>
            <a:r>
              <a:rPr lang="fr-FR" sz="1143" dirty="0">
                <a:latin typeface="+mj-lt"/>
              </a:rPr>
              <a:t/>
            </a:r>
            <a:br>
              <a:rPr lang="fr-FR" sz="1143" dirty="0">
                <a:latin typeface="+mj-lt"/>
              </a:rPr>
            </a:br>
            <a:r>
              <a:rPr lang="fr-FR" sz="1143" dirty="0">
                <a:latin typeface="+mj-lt"/>
              </a:rPr>
              <a:t>Email: </a:t>
            </a:r>
            <a:r>
              <a:rPr lang="fr-FR" sz="1143" u="sng" dirty="0" smtClean="0">
                <a:latin typeface="+mj-lt"/>
                <a:hlinkClick r:id="rId9"/>
              </a:rPr>
              <a:t>eli.kaneti@il.pwc.com</a:t>
            </a:r>
            <a:endParaRPr lang="en-US" sz="1143" dirty="0">
              <a:latin typeface="+mj-lt"/>
            </a:endParaRPr>
          </a:p>
        </p:txBody>
      </p:sp>
    </p:spTree>
    <p:extLst>
      <p:ext uri="{BB962C8B-B14F-4D97-AF65-F5344CB8AC3E}">
        <p14:creationId xmlns:p14="http://schemas.microsoft.com/office/powerpoint/2010/main" val="74907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752600"/>
            <a:ext cx="8077200" cy="1371600"/>
          </a:xfrm>
        </p:spPr>
        <p:txBody>
          <a:bodyPr/>
          <a:lstStyle/>
          <a:p>
            <a:r>
              <a:rPr lang="en-GB" b="1" dirty="0" smtClean="0"/>
              <a:t>BEPS Transfer Pricing Action Plan Requirements</a:t>
            </a:r>
            <a:endParaRPr lang="en-GB" b="1" dirty="0"/>
          </a:p>
        </p:txBody>
      </p:sp>
      <p:sp>
        <p:nvSpPr>
          <p:cNvPr id="4" name="Slide Number Placeholder 3"/>
          <p:cNvSpPr>
            <a:spLocks noGrp="1"/>
          </p:cNvSpPr>
          <p:nvPr>
            <p:ph type="sldNum" sz="quarter" idx="4"/>
          </p:nvPr>
        </p:nvSpPr>
        <p:spPr/>
        <p:txBody>
          <a:bodyPr/>
          <a:lstStyle/>
          <a:p>
            <a:fld id="{9EBD5762-3BDC-484D-9503-7EA6D5A9A8CE}" type="slidenum">
              <a:rPr lang="en-GB" smtClean="0"/>
              <a:pPr/>
              <a:t>3</a:t>
            </a:fld>
            <a:endParaRPr lang="en-GB" dirty="0"/>
          </a:p>
        </p:txBody>
      </p:sp>
      <p:sp>
        <p:nvSpPr>
          <p:cNvPr id="6" name="TextBox 5"/>
          <p:cNvSpPr txBox="1"/>
          <p:nvPr/>
        </p:nvSpPr>
        <p:spPr>
          <a:xfrm>
            <a:off x="1066800" y="3045296"/>
            <a:ext cx="3174504" cy="3200400"/>
          </a:xfrm>
          <a:prstGeom prst="rect">
            <a:avLst/>
          </a:prstGeom>
          <a:noFill/>
        </p:spPr>
        <p:txBody>
          <a:bodyPr wrap="none" lIns="0" tIns="0" rIns="0" bIns="0" rtlCol="0" anchor="b" anchorCtr="0">
            <a:noAutofit/>
          </a:bodyPr>
          <a:lstStyle/>
          <a:p>
            <a:pPr>
              <a:lnSpc>
                <a:spcPts val="20000"/>
              </a:lnSpc>
            </a:pPr>
            <a:endParaRPr lang="en-US" sz="24000" b="1" i="1" dirty="0">
              <a:solidFill>
                <a:schemeClr val="bg1"/>
              </a:solidFill>
              <a:latin typeface="Georgia" pitchFamily="18" charset="0"/>
            </a:endParaRPr>
          </a:p>
        </p:txBody>
      </p:sp>
      <p:sp>
        <p:nvSpPr>
          <p:cNvPr id="7" name="TextBox 6"/>
          <p:cNvSpPr txBox="1"/>
          <p:nvPr/>
        </p:nvSpPr>
        <p:spPr>
          <a:xfrm>
            <a:off x="914400" y="2971800"/>
            <a:ext cx="3174504" cy="3200400"/>
          </a:xfrm>
          <a:prstGeom prst="rect">
            <a:avLst/>
          </a:prstGeom>
          <a:noFill/>
        </p:spPr>
        <p:txBody>
          <a:bodyPr wrap="none" lIns="0" tIns="0" rIns="0" bIns="0" rtlCol="0" anchor="b" anchorCtr="0">
            <a:noAutofit/>
          </a:bodyPr>
          <a:lstStyle/>
          <a:p>
            <a:pPr>
              <a:lnSpc>
                <a:spcPts val="20000"/>
              </a:lnSpc>
            </a:pPr>
            <a:r>
              <a:rPr lang="pt-PT" sz="24000" b="1" i="1" dirty="0" smtClean="0">
                <a:solidFill>
                  <a:schemeClr val="bg1"/>
                </a:solidFill>
                <a:latin typeface="Georgia" pitchFamily="18" charset="0"/>
              </a:rPr>
              <a:t>1</a:t>
            </a:r>
            <a:endParaRPr lang="en-US" sz="24000" b="1" i="1" dirty="0">
              <a:solidFill>
                <a:schemeClr val="bg1"/>
              </a:solidFill>
              <a:latin typeface="Georgia" pitchFamily="18" charset="0"/>
            </a:endParaRPr>
          </a:p>
        </p:txBody>
      </p:sp>
    </p:spTree>
    <p:extLst>
      <p:ext uri="{BB962C8B-B14F-4D97-AF65-F5344CB8AC3E}">
        <p14:creationId xmlns:p14="http://schemas.microsoft.com/office/powerpoint/2010/main" val="1947631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172" y="679450"/>
            <a:ext cx="8750300" cy="914400"/>
          </a:xfrm>
        </p:spPr>
        <p:txBody>
          <a:bodyPr/>
          <a:lstStyle/>
          <a:p>
            <a:r>
              <a:rPr lang="en-US" dirty="0" smtClean="0">
                <a:solidFill>
                  <a:srgbClr val="C00000"/>
                </a:solidFill>
              </a:rPr>
              <a:t>Action Plan</a:t>
            </a:r>
            <a:endParaRPr lang="en-US" dirty="0">
              <a:solidFill>
                <a:srgbClr val="C00000"/>
              </a:solidFill>
            </a:endParaRPr>
          </a:p>
        </p:txBody>
      </p:sp>
      <p:sp>
        <p:nvSpPr>
          <p:cNvPr id="7" name="Text Placeholder 113"/>
          <p:cNvSpPr txBox="1">
            <a:spLocks/>
          </p:cNvSpPr>
          <p:nvPr/>
        </p:nvSpPr>
        <p:spPr>
          <a:xfrm>
            <a:off x="251394" y="1404664"/>
            <a:ext cx="1699895" cy="1365885"/>
          </a:xfrm>
          <a:prstGeom prst="rect">
            <a:avLst/>
          </a:prstGeom>
          <a:solidFill>
            <a:srgbClr val="A31E1E"/>
          </a:solidFill>
          <a:ln w="15240" cmpd="sng">
            <a:solidFill>
              <a:srgbClr val="A31E1E"/>
            </a:solidFill>
            <a:prstDash val="solid"/>
          </a:ln>
        </p:spPr>
        <p:txBody>
          <a:bodyPr vert="horz" lIns="0" tIns="41275" rIns="0" bIns="0" anchor="t"/>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45720" indent="0" algn="ctr" rtl="0">
              <a:lnSpc>
                <a:spcPts val="1000"/>
              </a:lnSpc>
              <a:spcAft>
                <a:spcPts val="0"/>
              </a:spcAft>
            </a:pPr>
            <a:endParaRPr lang="en-US" sz="1000" b="1" dirty="0" smtClean="0">
              <a:solidFill>
                <a:schemeClr val="bg1"/>
              </a:solidFill>
              <a:latin typeface="Georgia" panose="22635452340000000000" pitchFamily="1"/>
            </a:endParaRPr>
          </a:p>
          <a:p>
            <a:pPr marL="45720" indent="0" algn="ctr" rtl="0">
              <a:lnSpc>
                <a:spcPts val="1000"/>
              </a:lnSpc>
              <a:spcAft>
                <a:spcPts val="0"/>
              </a:spcAft>
            </a:pPr>
            <a:endParaRPr lang="en-US" sz="1000" b="1" dirty="0" smtClean="0">
              <a:solidFill>
                <a:schemeClr val="bg1"/>
              </a:solidFill>
              <a:latin typeface="Georgia" panose="22635452340000000000" pitchFamily="1"/>
            </a:endParaRPr>
          </a:p>
          <a:p>
            <a:pPr marL="45720" indent="0" algn="ctr" rtl="0">
              <a:lnSpc>
                <a:spcPts val="1000"/>
              </a:lnSpc>
              <a:spcAft>
                <a:spcPts val="0"/>
              </a:spcAft>
            </a:pPr>
            <a:r>
              <a:rPr lang="en-US" sz="1000" b="1" dirty="0" smtClean="0">
                <a:solidFill>
                  <a:schemeClr val="bg1"/>
                </a:solidFill>
                <a:latin typeface="Georgia" panose="22635452340000000000" pitchFamily="1"/>
              </a:rPr>
              <a:t>Action 1 </a:t>
            </a:r>
          </a:p>
          <a:p>
            <a:pPr marL="45720" marR="91440" indent="0" algn="ctr" rtl="0">
              <a:lnSpc>
                <a:spcPts val="1400"/>
              </a:lnSpc>
              <a:spcBef>
                <a:spcPts val="1125"/>
              </a:spcBef>
              <a:spcAft>
                <a:spcPts val="3865"/>
              </a:spcAft>
            </a:pPr>
            <a:r>
              <a:rPr lang="en-US" sz="1200" dirty="0" smtClean="0">
                <a:solidFill>
                  <a:schemeClr val="bg1"/>
                </a:solidFill>
                <a:latin typeface="Georgia" panose="22635452340000000000" pitchFamily="1"/>
              </a:rPr>
              <a:t>Address the challenges of the </a:t>
            </a:r>
            <a:r>
              <a:rPr lang="en-US" sz="1200" b="1" dirty="0" smtClean="0">
                <a:solidFill>
                  <a:schemeClr val="bg1"/>
                </a:solidFill>
                <a:latin typeface="Georgia" panose="22635452340000000000" pitchFamily="1"/>
              </a:rPr>
              <a:t>digital economy </a:t>
            </a:r>
            <a:endParaRPr lang="en-US" sz="1200" b="1" dirty="0">
              <a:solidFill>
                <a:schemeClr val="bg1"/>
              </a:solidFill>
              <a:latin typeface="Georgia" panose="22635452340000000000" pitchFamily="1"/>
            </a:endParaRPr>
          </a:p>
        </p:txBody>
      </p:sp>
      <p:sp>
        <p:nvSpPr>
          <p:cNvPr id="8" name="Text Placeholder 114"/>
          <p:cNvSpPr txBox="1">
            <a:spLocks/>
          </p:cNvSpPr>
          <p:nvPr/>
        </p:nvSpPr>
        <p:spPr>
          <a:xfrm>
            <a:off x="251394" y="3078524"/>
            <a:ext cx="1699895" cy="1365250"/>
          </a:xfrm>
          <a:prstGeom prst="rect">
            <a:avLst/>
          </a:prstGeom>
          <a:solidFill>
            <a:srgbClr val="A31E1E"/>
          </a:solidFill>
          <a:ln w="15240" cmpd="sng">
            <a:solidFill>
              <a:srgbClr val="A31E1E"/>
            </a:solidFill>
            <a:prstDash val="solid"/>
          </a:ln>
        </p:spPr>
        <p:txBody>
          <a:bodyPr vert="horz" lIns="0" tIns="40640" rIns="0" bIns="0" anchor="t"/>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45720" indent="0" algn="ctr" rtl="0">
              <a:lnSpc>
                <a:spcPts val="1000"/>
              </a:lnSpc>
              <a:spcAft>
                <a:spcPts val="0"/>
              </a:spcAft>
            </a:pPr>
            <a:endParaRPr lang="en-US" sz="1000" b="1" smtClean="0">
              <a:solidFill>
                <a:schemeClr val="bg1"/>
              </a:solidFill>
              <a:latin typeface="Georgia" panose="22635452340000000000" pitchFamily="1"/>
            </a:endParaRPr>
          </a:p>
          <a:p>
            <a:pPr marL="45720" indent="0" algn="ctr" rtl="0">
              <a:lnSpc>
                <a:spcPts val="1000"/>
              </a:lnSpc>
              <a:spcAft>
                <a:spcPts val="0"/>
              </a:spcAft>
            </a:pPr>
            <a:endParaRPr lang="en-US" sz="1000" b="1" smtClean="0">
              <a:solidFill>
                <a:schemeClr val="bg1"/>
              </a:solidFill>
              <a:latin typeface="Georgia" panose="22635452340000000000" pitchFamily="1"/>
            </a:endParaRPr>
          </a:p>
          <a:p>
            <a:pPr marL="45720" indent="0" algn="ctr" rtl="0">
              <a:lnSpc>
                <a:spcPts val="1000"/>
              </a:lnSpc>
              <a:spcAft>
                <a:spcPts val="0"/>
              </a:spcAft>
            </a:pPr>
            <a:endParaRPr lang="en-US" sz="1000" b="1" smtClean="0">
              <a:solidFill>
                <a:schemeClr val="bg1"/>
              </a:solidFill>
              <a:latin typeface="Georgia" panose="22635452340000000000" pitchFamily="1"/>
            </a:endParaRPr>
          </a:p>
          <a:p>
            <a:pPr marL="45720" indent="0" algn="ctr" rtl="0">
              <a:lnSpc>
                <a:spcPts val="1000"/>
              </a:lnSpc>
              <a:spcAft>
                <a:spcPts val="0"/>
              </a:spcAft>
            </a:pPr>
            <a:r>
              <a:rPr lang="en-US" sz="1000" b="1" smtClean="0">
                <a:solidFill>
                  <a:schemeClr val="bg1"/>
                </a:solidFill>
                <a:latin typeface="Georgia" panose="22635452340000000000" pitchFamily="1"/>
              </a:rPr>
              <a:t>Action 6 </a:t>
            </a:r>
          </a:p>
          <a:p>
            <a:pPr marL="45720" indent="0" algn="ctr" rtl="0">
              <a:lnSpc>
                <a:spcPts val="1400"/>
              </a:lnSpc>
              <a:spcBef>
                <a:spcPts val="1130"/>
              </a:spcBef>
              <a:spcAft>
                <a:spcPts val="6740"/>
              </a:spcAft>
            </a:pPr>
            <a:r>
              <a:rPr lang="en-US" sz="1200" smtClean="0">
                <a:solidFill>
                  <a:schemeClr val="bg1"/>
                </a:solidFill>
                <a:latin typeface="Georgia" panose="22635452340000000000" pitchFamily="1"/>
              </a:rPr>
              <a:t>Prevent </a:t>
            </a:r>
            <a:r>
              <a:rPr lang="en-US" sz="1200" b="1" smtClean="0">
                <a:solidFill>
                  <a:schemeClr val="bg1"/>
                </a:solidFill>
                <a:latin typeface="Georgia" panose="22635452340000000000" pitchFamily="1"/>
              </a:rPr>
              <a:t>treaty abuse </a:t>
            </a:r>
            <a:endParaRPr lang="en-US" sz="1200" b="1" dirty="0">
              <a:solidFill>
                <a:schemeClr val="bg1"/>
              </a:solidFill>
              <a:latin typeface="Georgia" panose="22635452340000000000" pitchFamily="1"/>
            </a:endParaRPr>
          </a:p>
        </p:txBody>
      </p:sp>
      <p:sp>
        <p:nvSpPr>
          <p:cNvPr id="9" name="Text Placeholder 115"/>
          <p:cNvSpPr txBox="1">
            <a:spLocks/>
          </p:cNvSpPr>
          <p:nvPr/>
        </p:nvSpPr>
        <p:spPr>
          <a:xfrm>
            <a:off x="2205289" y="1404664"/>
            <a:ext cx="1699260" cy="1365885"/>
          </a:xfrm>
          <a:prstGeom prst="rect">
            <a:avLst/>
          </a:prstGeom>
          <a:solidFill>
            <a:srgbClr val="A31E1E"/>
          </a:solidFill>
          <a:ln w="15240" cmpd="sng">
            <a:solidFill>
              <a:srgbClr val="A31E1E"/>
            </a:solidFill>
            <a:prstDash val="solid"/>
          </a:ln>
        </p:spPr>
        <p:txBody>
          <a:bodyPr vert="horz" lIns="0" tIns="41275" rIns="0" bIns="0" anchor="t"/>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45720" indent="0" algn="ctr" rtl="0">
              <a:lnSpc>
                <a:spcPts val="1000"/>
              </a:lnSpc>
              <a:spcAft>
                <a:spcPts val="0"/>
              </a:spcAft>
            </a:pPr>
            <a:endParaRPr lang="en-US" sz="1000" b="1" smtClean="0">
              <a:solidFill>
                <a:schemeClr val="bg1"/>
              </a:solidFill>
              <a:latin typeface="Georgia" panose="22635452340000000000" pitchFamily="1"/>
            </a:endParaRPr>
          </a:p>
          <a:p>
            <a:pPr marL="45720" indent="0" algn="ctr" rtl="0">
              <a:lnSpc>
                <a:spcPts val="1000"/>
              </a:lnSpc>
              <a:spcAft>
                <a:spcPts val="0"/>
              </a:spcAft>
            </a:pPr>
            <a:endParaRPr lang="en-US" sz="1000" b="1" smtClean="0">
              <a:solidFill>
                <a:schemeClr val="bg1"/>
              </a:solidFill>
              <a:latin typeface="Georgia" panose="22635452340000000000" pitchFamily="1"/>
            </a:endParaRPr>
          </a:p>
          <a:p>
            <a:pPr marL="45720" indent="0" algn="ctr" rtl="0">
              <a:lnSpc>
                <a:spcPts val="1000"/>
              </a:lnSpc>
              <a:spcAft>
                <a:spcPts val="0"/>
              </a:spcAft>
            </a:pPr>
            <a:r>
              <a:rPr lang="en-US" sz="1000" b="1" smtClean="0">
                <a:solidFill>
                  <a:schemeClr val="bg1"/>
                </a:solidFill>
                <a:latin typeface="Georgia" panose="22635452340000000000" pitchFamily="1"/>
              </a:rPr>
              <a:t>Action 2 </a:t>
            </a:r>
          </a:p>
          <a:p>
            <a:pPr marL="45720" indent="0" algn="ctr" rtl="0">
              <a:lnSpc>
                <a:spcPts val="1400"/>
              </a:lnSpc>
              <a:spcBef>
                <a:spcPts val="1125"/>
              </a:spcBef>
              <a:spcAft>
                <a:spcPts val="3865"/>
              </a:spcAft>
            </a:pPr>
            <a:r>
              <a:rPr lang="en-US" sz="1200" smtClean="0">
                <a:solidFill>
                  <a:schemeClr val="bg1"/>
                </a:solidFill>
                <a:latin typeface="Georgia" panose="22635452340000000000" pitchFamily="1"/>
              </a:rPr>
              <a:t>Neutralize the effect of </a:t>
            </a:r>
            <a:r>
              <a:rPr lang="en-US" sz="1200" b="1" smtClean="0">
                <a:solidFill>
                  <a:schemeClr val="bg1"/>
                </a:solidFill>
                <a:latin typeface="Georgia" panose="22635452340000000000" pitchFamily="1"/>
              </a:rPr>
              <a:t>hybrid mismatch arrangements </a:t>
            </a:r>
            <a:endParaRPr lang="en-US" sz="1200" b="1" dirty="0">
              <a:solidFill>
                <a:schemeClr val="bg1"/>
              </a:solidFill>
              <a:latin typeface="Georgia" panose="22635452340000000000" pitchFamily="1"/>
            </a:endParaRPr>
          </a:p>
        </p:txBody>
      </p:sp>
      <p:sp>
        <p:nvSpPr>
          <p:cNvPr id="10" name="Text Placeholder 116"/>
          <p:cNvSpPr txBox="1">
            <a:spLocks/>
          </p:cNvSpPr>
          <p:nvPr/>
        </p:nvSpPr>
        <p:spPr>
          <a:xfrm>
            <a:off x="2205289" y="3078524"/>
            <a:ext cx="1699260" cy="1365250"/>
          </a:xfrm>
          <a:prstGeom prst="rect">
            <a:avLst/>
          </a:prstGeom>
          <a:solidFill>
            <a:srgbClr val="A31E1E"/>
          </a:solidFill>
          <a:ln w="15240" cmpd="sng">
            <a:solidFill>
              <a:srgbClr val="A31E1E"/>
            </a:solidFill>
            <a:prstDash val="solid"/>
          </a:ln>
        </p:spPr>
        <p:txBody>
          <a:bodyPr vert="horz" lIns="0" tIns="40640" rIns="0" bIns="0" anchor="t"/>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45720" indent="0" algn="ctr" rtl="0">
              <a:lnSpc>
                <a:spcPts val="1000"/>
              </a:lnSpc>
              <a:spcAft>
                <a:spcPts val="0"/>
              </a:spcAft>
            </a:pPr>
            <a:endParaRPr lang="en-US" sz="1000" b="1" spc="5" dirty="0" smtClean="0">
              <a:solidFill>
                <a:schemeClr val="bg1"/>
              </a:solidFill>
              <a:latin typeface="Georgia" panose="22635452340000000000" pitchFamily="1"/>
            </a:endParaRPr>
          </a:p>
          <a:p>
            <a:pPr marL="45720" indent="0" algn="ctr" rtl="0">
              <a:lnSpc>
                <a:spcPts val="1000"/>
              </a:lnSpc>
              <a:spcAft>
                <a:spcPts val="0"/>
              </a:spcAft>
            </a:pPr>
            <a:endParaRPr lang="en-US" sz="1000" b="1" spc="5" dirty="0" smtClean="0">
              <a:solidFill>
                <a:schemeClr val="bg1"/>
              </a:solidFill>
              <a:latin typeface="Georgia" panose="22635452340000000000" pitchFamily="1"/>
            </a:endParaRPr>
          </a:p>
          <a:p>
            <a:pPr marL="45720" indent="0" algn="ctr" rtl="0">
              <a:lnSpc>
                <a:spcPts val="1000"/>
              </a:lnSpc>
              <a:spcAft>
                <a:spcPts val="0"/>
              </a:spcAft>
            </a:pPr>
            <a:endParaRPr lang="en-US" sz="1000" b="1" spc="5" dirty="0" smtClean="0">
              <a:solidFill>
                <a:schemeClr val="bg1"/>
              </a:solidFill>
              <a:latin typeface="Georgia" panose="22635452340000000000" pitchFamily="1"/>
            </a:endParaRPr>
          </a:p>
          <a:p>
            <a:pPr marL="45720" indent="0" algn="ctr" rtl="0">
              <a:lnSpc>
                <a:spcPts val="1000"/>
              </a:lnSpc>
              <a:spcAft>
                <a:spcPts val="0"/>
              </a:spcAft>
            </a:pPr>
            <a:r>
              <a:rPr lang="en-US" sz="1000" b="1" spc="5" dirty="0" smtClean="0">
                <a:solidFill>
                  <a:schemeClr val="bg1"/>
                </a:solidFill>
                <a:latin typeface="Georgia" panose="22635452340000000000" pitchFamily="1"/>
              </a:rPr>
              <a:t>Action 7 </a:t>
            </a:r>
          </a:p>
          <a:p>
            <a:pPr marL="45720" indent="0" algn="ctr" rtl="0">
              <a:lnSpc>
                <a:spcPts val="1400"/>
              </a:lnSpc>
              <a:spcBef>
                <a:spcPts val="1125"/>
              </a:spcBef>
              <a:spcAft>
                <a:spcPts val="5305"/>
              </a:spcAft>
            </a:pPr>
            <a:r>
              <a:rPr lang="en-US" sz="1200" dirty="0" smtClean="0">
                <a:solidFill>
                  <a:schemeClr val="bg1"/>
                </a:solidFill>
                <a:latin typeface="Georgia" panose="22635452340000000000" pitchFamily="1"/>
              </a:rPr>
              <a:t>Prevent the artificial avoidance of PE status </a:t>
            </a:r>
            <a:endParaRPr lang="en-US" sz="1200" dirty="0">
              <a:solidFill>
                <a:schemeClr val="bg1"/>
              </a:solidFill>
              <a:latin typeface="Georgia" panose="22635452340000000000" pitchFamily="1"/>
            </a:endParaRPr>
          </a:p>
        </p:txBody>
      </p:sp>
      <p:sp>
        <p:nvSpPr>
          <p:cNvPr id="11" name="Text Placeholder 117"/>
          <p:cNvSpPr txBox="1">
            <a:spLocks/>
          </p:cNvSpPr>
          <p:nvPr/>
        </p:nvSpPr>
        <p:spPr>
          <a:xfrm>
            <a:off x="4157279" y="1404664"/>
            <a:ext cx="1701165" cy="1365885"/>
          </a:xfrm>
          <a:prstGeom prst="rect">
            <a:avLst/>
          </a:prstGeom>
          <a:solidFill>
            <a:srgbClr val="A31E1E"/>
          </a:solidFill>
          <a:ln w="15240" cmpd="sng">
            <a:solidFill>
              <a:srgbClr val="A31E1E"/>
            </a:solidFill>
            <a:prstDash val="solid"/>
          </a:ln>
        </p:spPr>
        <p:txBody>
          <a:bodyPr vert="horz" lIns="0" tIns="41275" rIns="0" bIns="0" anchor="t"/>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45720" indent="0" algn="ctr" rtl="0">
              <a:lnSpc>
                <a:spcPts val="1000"/>
              </a:lnSpc>
              <a:spcAft>
                <a:spcPts val="0"/>
              </a:spcAft>
            </a:pPr>
            <a:endParaRPr lang="en-US" sz="1000" b="1" smtClean="0">
              <a:solidFill>
                <a:schemeClr val="bg1"/>
              </a:solidFill>
              <a:latin typeface="Georgia" panose="22635452340000000000" pitchFamily="1"/>
            </a:endParaRPr>
          </a:p>
          <a:p>
            <a:pPr marL="45720" indent="0" algn="ctr" rtl="0">
              <a:lnSpc>
                <a:spcPts val="1000"/>
              </a:lnSpc>
              <a:spcAft>
                <a:spcPts val="0"/>
              </a:spcAft>
            </a:pPr>
            <a:endParaRPr lang="en-US" sz="1000" b="1" smtClean="0">
              <a:solidFill>
                <a:schemeClr val="bg1"/>
              </a:solidFill>
              <a:latin typeface="Georgia" panose="22635452340000000000" pitchFamily="1"/>
            </a:endParaRPr>
          </a:p>
          <a:p>
            <a:pPr marL="45720" indent="0" algn="ctr" rtl="0">
              <a:lnSpc>
                <a:spcPts val="1000"/>
              </a:lnSpc>
              <a:spcAft>
                <a:spcPts val="0"/>
              </a:spcAft>
            </a:pPr>
            <a:r>
              <a:rPr lang="en-US" sz="1000" b="1" smtClean="0">
                <a:solidFill>
                  <a:schemeClr val="bg1"/>
                </a:solidFill>
                <a:latin typeface="Georgia" panose="22635452340000000000" pitchFamily="1"/>
              </a:rPr>
              <a:t>Action 3 </a:t>
            </a:r>
          </a:p>
          <a:p>
            <a:pPr marL="45720" indent="0" algn="ctr" rtl="0">
              <a:lnSpc>
                <a:spcPts val="1400"/>
              </a:lnSpc>
              <a:spcBef>
                <a:spcPts val="1125"/>
              </a:spcBef>
              <a:spcAft>
                <a:spcPts val="6745"/>
              </a:spcAft>
            </a:pPr>
            <a:r>
              <a:rPr lang="en-US" sz="1200" smtClean="0">
                <a:solidFill>
                  <a:schemeClr val="bg1"/>
                </a:solidFill>
                <a:latin typeface="Georgia" panose="22635452340000000000" pitchFamily="1"/>
              </a:rPr>
              <a:t>Strengthen CFC rules </a:t>
            </a:r>
            <a:endParaRPr lang="en-US" sz="1200" dirty="0">
              <a:solidFill>
                <a:schemeClr val="bg1"/>
              </a:solidFill>
              <a:latin typeface="Georgia" panose="22635452340000000000" pitchFamily="1"/>
            </a:endParaRPr>
          </a:p>
        </p:txBody>
      </p:sp>
      <p:sp>
        <p:nvSpPr>
          <p:cNvPr id="12" name="Text Placeholder 118"/>
          <p:cNvSpPr txBox="1">
            <a:spLocks/>
          </p:cNvSpPr>
          <p:nvPr/>
        </p:nvSpPr>
        <p:spPr>
          <a:xfrm>
            <a:off x="4158708" y="3078524"/>
            <a:ext cx="1701165" cy="1365250"/>
          </a:xfrm>
          <a:prstGeom prst="rect">
            <a:avLst/>
          </a:prstGeom>
          <a:solidFill>
            <a:srgbClr val="A31E1E"/>
          </a:solidFill>
          <a:ln w="15240" cmpd="sng">
            <a:solidFill>
              <a:srgbClr val="A31E1E"/>
            </a:solidFill>
            <a:prstDash val="solid"/>
          </a:ln>
        </p:spPr>
        <p:txBody>
          <a:bodyPr vert="horz" lIns="0" tIns="40640" rIns="0" bIns="0" anchor="t"/>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45720" indent="0" algn="ctr" rtl="0">
              <a:lnSpc>
                <a:spcPts val="1000"/>
              </a:lnSpc>
              <a:spcAft>
                <a:spcPts val="0"/>
              </a:spcAft>
            </a:pPr>
            <a:endParaRPr lang="en-US" sz="1000" b="1" dirty="0" smtClean="0">
              <a:solidFill>
                <a:schemeClr val="bg1"/>
              </a:solidFill>
              <a:latin typeface="Georgia" panose="22635452340000000000" pitchFamily="1"/>
            </a:endParaRPr>
          </a:p>
          <a:p>
            <a:pPr marL="45720" indent="0" algn="ctr" rtl="0">
              <a:lnSpc>
                <a:spcPts val="1000"/>
              </a:lnSpc>
              <a:spcAft>
                <a:spcPts val="0"/>
              </a:spcAft>
            </a:pPr>
            <a:endParaRPr lang="en-US" sz="1000" b="1" dirty="0" smtClean="0">
              <a:solidFill>
                <a:schemeClr val="bg1"/>
              </a:solidFill>
              <a:latin typeface="Georgia" panose="22635452340000000000" pitchFamily="1"/>
            </a:endParaRPr>
          </a:p>
          <a:p>
            <a:pPr marL="45720" indent="0" algn="ctr" rtl="0">
              <a:lnSpc>
                <a:spcPts val="1000"/>
              </a:lnSpc>
              <a:spcAft>
                <a:spcPts val="0"/>
              </a:spcAft>
            </a:pPr>
            <a:r>
              <a:rPr lang="en-US" sz="1000" b="1" dirty="0" smtClean="0">
                <a:solidFill>
                  <a:schemeClr val="bg1"/>
                </a:solidFill>
                <a:latin typeface="Georgia" panose="22635452340000000000" pitchFamily="1"/>
              </a:rPr>
              <a:t>Action 8 </a:t>
            </a:r>
          </a:p>
          <a:p>
            <a:pPr marL="45720" indent="0" algn="ctr" rtl="0">
              <a:lnSpc>
                <a:spcPts val="1400"/>
              </a:lnSpc>
              <a:spcBef>
                <a:spcPts val="1130"/>
              </a:spcBef>
              <a:spcAft>
                <a:spcPts val="2420"/>
              </a:spcAft>
            </a:pPr>
            <a:r>
              <a:rPr lang="en-US" sz="1200" dirty="0" smtClean="0">
                <a:solidFill>
                  <a:schemeClr val="bg1"/>
                </a:solidFill>
                <a:latin typeface="Georgia" panose="22635452340000000000" pitchFamily="1"/>
              </a:rPr>
              <a:t>Assuring that TP outcomes are in line with value creation </a:t>
            </a:r>
            <a:r>
              <a:rPr lang="en-US" sz="1200" b="1" dirty="0" smtClean="0">
                <a:solidFill>
                  <a:schemeClr val="bg1"/>
                </a:solidFill>
                <a:latin typeface="Georgia" panose="22635452340000000000" pitchFamily="1"/>
              </a:rPr>
              <a:t>Intangibles </a:t>
            </a:r>
            <a:endParaRPr lang="en-US" sz="1200" b="1" dirty="0">
              <a:solidFill>
                <a:schemeClr val="bg1"/>
              </a:solidFill>
              <a:latin typeface="Georgia" panose="22635452340000000000" pitchFamily="1"/>
            </a:endParaRPr>
          </a:p>
        </p:txBody>
      </p:sp>
      <p:sp>
        <p:nvSpPr>
          <p:cNvPr id="13" name="Text Placeholder 119"/>
          <p:cNvSpPr txBox="1">
            <a:spLocks/>
          </p:cNvSpPr>
          <p:nvPr/>
        </p:nvSpPr>
        <p:spPr>
          <a:xfrm>
            <a:off x="6111174" y="1404664"/>
            <a:ext cx="1701165" cy="1365885"/>
          </a:xfrm>
          <a:prstGeom prst="rect">
            <a:avLst/>
          </a:prstGeom>
          <a:solidFill>
            <a:srgbClr val="A31E1E"/>
          </a:solidFill>
          <a:ln w="15240" cmpd="sng">
            <a:solidFill>
              <a:srgbClr val="A31E1E"/>
            </a:solidFill>
            <a:prstDash val="solid"/>
          </a:ln>
        </p:spPr>
        <p:txBody>
          <a:bodyPr vert="horz" lIns="0" tIns="41275" rIns="0" bIns="0" anchor="t"/>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45720" indent="0" algn="ctr" rtl="0">
              <a:lnSpc>
                <a:spcPts val="1000"/>
              </a:lnSpc>
              <a:spcAft>
                <a:spcPts val="0"/>
              </a:spcAft>
            </a:pPr>
            <a:endParaRPr lang="en-US" sz="1000" b="1" smtClean="0">
              <a:solidFill>
                <a:schemeClr val="bg1"/>
              </a:solidFill>
              <a:latin typeface="Georgia" panose="22635452340000000000" pitchFamily="1"/>
            </a:endParaRPr>
          </a:p>
          <a:p>
            <a:pPr marL="45720" indent="0" algn="ctr" rtl="0">
              <a:lnSpc>
                <a:spcPts val="1000"/>
              </a:lnSpc>
              <a:spcAft>
                <a:spcPts val="0"/>
              </a:spcAft>
            </a:pPr>
            <a:endParaRPr lang="en-US" sz="1000" b="1" smtClean="0">
              <a:solidFill>
                <a:schemeClr val="bg1"/>
              </a:solidFill>
              <a:latin typeface="Georgia" panose="22635452340000000000" pitchFamily="1"/>
            </a:endParaRPr>
          </a:p>
          <a:p>
            <a:pPr marL="45720" indent="0" algn="ctr" rtl="0">
              <a:lnSpc>
                <a:spcPts val="1000"/>
              </a:lnSpc>
              <a:spcAft>
                <a:spcPts val="0"/>
              </a:spcAft>
            </a:pPr>
            <a:r>
              <a:rPr lang="en-US" sz="1000" b="1" smtClean="0">
                <a:solidFill>
                  <a:schemeClr val="bg1"/>
                </a:solidFill>
                <a:latin typeface="Georgia" panose="22635452340000000000" pitchFamily="1"/>
              </a:rPr>
              <a:t>Action 4 </a:t>
            </a:r>
          </a:p>
          <a:p>
            <a:pPr marL="45720" marR="182880" indent="0" algn="ctr" rtl="0">
              <a:lnSpc>
                <a:spcPts val="1400"/>
              </a:lnSpc>
              <a:spcBef>
                <a:spcPts val="1125"/>
              </a:spcBef>
              <a:spcAft>
                <a:spcPts val="2425"/>
              </a:spcAft>
            </a:pPr>
            <a:r>
              <a:rPr lang="en-US" sz="1200" spc="-10" smtClean="0">
                <a:solidFill>
                  <a:schemeClr val="bg1"/>
                </a:solidFill>
                <a:latin typeface="Georgia" panose="22635452340000000000" pitchFamily="1"/>
              </a:rPr>
              <a:t>Limit base erosion via interest deductions and other financial payments </a:t>
            </a:r>
            <a:endParaRPr lang="en-US" sz="1200" spc="-10" dirty="0">
              <a:solidFill>
                <a:schemeClr val="bg1"/>
              </a:solidFill>
              <a:latin typeface="Georgia" panose="22635452340000000000" pitchFamily="1"/>
            </a:endParaRPr>
          </a:p>
        </p:txBody>
      </p:sp>
      <p:sp>
        <p:nvSpPr>
          <p:cNvPr id="14" name="Text Placeholder 120"/>
          <p:cNvSpPr txBox="1">
            <a:spLocks/>
          </p:cNvSpPr>
          <p:nvPr/>
        </p:nvSpPr>
        <p:spPr>
          <a:xfrm>
            <a:off x="6111174" y="3078524"/>
            <a:ext cx="1701165" cy="1365250"/>
          </a:xfrm>
          <a:prstGeom prst="rect">
            <a:avLst/>
          </a:prstGeom>
          <a:solidFill>
            <a:srgbClr val="A31E1E"/>
          </a:solidFill>
          <a:ln w="15240" cmpd="sng">
            <a:solidFill>
              <a:srgbClr val="A31E1E"/>
            </a:solidFill>
            <a:prstDash val="solid"/>
          </a:ln>
        </p:spPr>
        <p:txBody>
          <a:bodyPr vert="horz" lIns="0" tIns="40640" rIns="0" bIns="0" anchor="t"/>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45720" indent="0" algn="ctr" rtl="0">
              <a:lnSpc>
                <a:spcPts val="1000"/>
              </a:lnSpc>
              <a:spcAft>
                <a:spcPts val="0"/>
              </a:spcAft>
            </a:pPr>
            <a:endParaRPr lang="en-US" sz="1000" b="1" dirty="0" smtClean="0">
              <a:solidFill>
                <a:schemeClr val="bg1"/>
              </a:solidFill>
              <a:latin typeface="Georgia" panose="22635452340000000000" pitchFamily="1"/>
            </a:endParaRPr>
          </a:p>
          <a:p>
            <a:pPr marL="45720" indent="0" algn="ctr" rtl="0">
              <a:lnSpc>
                <a:spcPts val="1000"/>
              </a:lnSpc>
              <a:spcAft>
                <a:spcPts val="0"/>
              </a:spcAft>
            </a:pPr>
            <a:r>
              <a:rPr lang="en-US" sz="1000" b="1" dirty="0" smtClean="0">
                <a:solidFill>
                  <a:schemeClr val="bg1"/>
                </a:solidFill>
                <a:latin typeface="Georgia" panose="22635452340000000000" pitchFamily="1"/>
              </a:rPr>
              <a:t>Action 9 </a:t>
            </a:r>
          </a:p>
          <a:p>
            <a:pPr marL="45720" indent="0" algn="ctr" rtl="0">
              <a:lnSpc>
                <a:spcPts val="1400"/>
              </a:lnSpc>
              <a:spcBef>
                <a:spcPts val="1130"/>
              </a:spcBef>
              <a:spcAft>
                <a:spcPts val="2420"/>
              </a:spcAft>
            </a:pPr>
            <a:r>
              <a:rPr lang="en-US" sz="1200" dirty="0" smtClean="0">
                <a:solidFill>
                  <a:schemeClr val="bg1"/>
                </a:solidFill>
                <a:latin typeface="Georgia" panose="22635452340000000000" pitchFamily="1"/>
              </a:rPr>
              <a:t>Assuring that TP outcomes are in line with value creation (Risks and Capital) </a:t>
            </a:r>
            <a:endParaRPr lang="en-US" sz="1200" dirty="0">
              <a:solidFill>
                <a:schemeClr val="bg1"/>
              </a:solidFill>
              <a:latin typeface="Georgia" panose="22635452340000000000" pitchFamily="1"/>
            </a:endParaRPr>
          </a:p>
        </p:txBody>
      </p:sp>
      <p:sp>
        <p:nvSpPr>
          <p:cNvPr id="15" name="Text Placeholder 121"/>
          <p:cNvSpPr txBox="1">
            <a:spLocks/>
          </p:cNvSpPr>
          <p:nvPr/>
        </p:nvSpPr>
        <p:spPr>
          <a:xfrm>
            <a:off x="8065069" y="1404664"/>
            <a:ext cx="1701165" cy="1365885"/>
          </a:xfrm>
          <a:prstGeom prst="rect">
            <a:avLst/>
          </a:prstGeom>
          <a:solidFill>
            <a:srgbClr val="A31E1E"/>
          </a:solidFill>
          <a:ln w="15240" cmpd="sng">
            <a:solidFill>
              <a:srgbClr val="A31E1E"/>
            </a:solidFill>
            <a:prstDash val="solid"/>
          </a:ln>
        </p:spPr>
        <p:txBody>
          <a:bodyPr vert="horz" lIns="0" tIns="41275" rIns="0" bIns="0" anchor="t"/>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45720" indent="0" algn="ctr" rtl="0">
              <a:lnSpc>
                <a:spcPts val="1000"/>
              </a:lnSpc>
              <a:spcAft>
                <a:spcPts val="0"/>
              </a:spcAft>
            </a:pPr>
            <a:r>
              <a:rPr lang="en-US" sz="1000" b="1" smtClean="0">
                <a:solidFill>
                  <a:schemeClr val="bg1"/>
                </a:solidFill>
                <a:latin typeface="Georgia" panose="22635452340000000000" pitchFamily="1"/>
              </a:rPr>
              <a:t>Action 5 </a:t>
            </a:r>
          </a:p>
          <a:p>
            <a:pPr marL="45720" indent="0" algn="ctr" rtl="0">
              <a:lnSpc>
                <a:spcPts val="1400"/>
              </a:lnSpc>
              <a:spcBef>
                <a:spcPts val="1125"/>
              </a:spcBef>
              <a:spcAft>
                <a:spcPts val="985"/>
              </a:spcAft>
            </a:pPr>
            <a:r>
              <a:rPr lang="en-US" sz="1200" smtClean="0">
                <a:solidFill>
                  <a:schemeClr val="bg1"/>
                </a:solidFill>
                <a:latin typeface="Georgia" panose="22635452340000000000" pitchFamily="1"/>
              </a:rPr>
              <a:t>Counter </a:t>
            </a:r>
            <a:r>
              <a:rPr lang="en-US" sz="1200" b="1" smtClean="0">
                <a:solidFill>
                  <a:schemeClr val="bg1"/>
                </a:solidFill>
                <a:latin typeface="Georgia" panose="22635452340000000000" pitchFamily="1"/>
              </a:rPr>
              <a:t>harmful tax practices </a:t>
            </a:r>
            <a:r>
              <a:rPr lang="en-US" sz="1200" smtClean="0">
                <a:solidFill>
                  <a:schemeClr val="bg1"/>
                </a:solidFill>
                <a:latin typeface="Georgia" panose="22635452340000000000" pitchFamily="1"/>
              </a:rPr>
              <a:t>more effectively, taking into account transparency and substance </a:t>
            </a:r>
            <a:endParaRPr lang="en-US" sz="1200" dirty="0">
              <a:solidFill>
                <a:schemeClr val="bg1"/>
              </a:solidFill>
              <a:latin typeface="Georgia" panose="22635452340000000000" pitchFamily="1"/>
            </a:endParaRPr>
          </a:p>
        </p:txBody>
      </p:sp>
      <p:sp>
        <p:nvSpPr>
          <p:cNvPr id="16" name="Text Placeholder 122"/>
          <p:cNvSpPr txBox="1">
            <a:spLocks/>
          </p:cNvSpPr>
          <p:nvPr/>
        </p:nvSpPr>
        <p:spPr>
          <a:xfrm>
            <a:off x="8065069" y="3078524"/>
            <a:ext cx="1701165" cy="1365250"/>
          </a:xfrm>
          <a:prstGeom prst="rect">
            <a:avLst/>
          </a:prstGeom>
          <a:solidFill>
            <a:srgbClr val="A31E1E"/>
          </a:solidFill>
          <a:ln w="15240" cmpd="sng">
            <a:solidFill>
              <a:srgbClr val="A31E1E"/>
            </a:solidFill>
            <a:prstDash val="solid"/>
          </a:ln>
        </p:spPr>
        <p:txBody>
          <a:bodyPr vert="horz" lIns="0" tIns="40640" rIns="0" bIns="0" anchor="t"/>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45720" indent="0" algn="ctr" rtl="0">
              <a:lnSpc>
                <a:spcPts val="1000"/>
              </a:lnSpc>
              <a:spcAft>
                <a:spcPts val="0"/>
              </a:spcAft>
            </a:pPr>
            <a:endParaRPr lang="en-US" sz="1000" b="1" dirty="0" smtClean="0">
              <a:solidFill>
                <a:schemeClr val="bg1"/>
              </a:solidFill>
              <a:latin typeface="Georgia" panose="22635452340000000000" pitchFamily="1"/>
            </a:endParaRPr>
          </a:p>
          <a:p>
            <a:pPr marL="45720" indent="0" algn="ctr" rtl="0">
              <a:lnSpc>
                <a:spcPts val="1000"/>
              </a:lnSpc>
              <a:spcAft>
                <a:spcPts val="0"/>
              </a:spcAft>
            </a:pPr>
            <a:r>
              <a:rPr lang="en-US" sz="1000" b="1" dirty="0" smtClean="0">
                <a:solidFill>
                  <a:schemeClr val="bg1"/>
                </a:solidFill>
                <a:latin typeface="Georgia" panose="22635452340000000000" pitchFamily="1"/>
              </a:rPr>
              <a:t>Action 10 </a:t>
            </a:r>
          </a:p>
          <a:p>
            <a:pPr marL="45720" indent="0" algn="ctr">
              <a:lnSpc>
                <a:spcPts val="1400"/>
              </a:lnSpc>
              <a:spcBef>
                <a:spcPts val="1125"/>
              </a:spcBef>
              <a:spcAft>
                <a:spcPts val="985"/>
              </a:spcAft>
            </a:pPr>
            <a:r>
              <a:rPr lang="en-US" sz="1200" dirty="0" smtClean="0">
                <a:solidFill>
                  <a:schemeClr val="bg1"/>
                </a:solidFill>
                <a:latin typeface="Georgia" panose="22635452340000000000" pitchFamily="1"/>
              </a:rPr>
              <a:t>Assuring that TP outcomes are in line with value creation (Other high-risk transactions) </a:t>
            </a:r>
            <a:endParaRPr lang="en-US" sz="1200" dirty="0">
              <a:solidFill>
                <a:schemeClr val="bg1"/>
              </a:solidFill>
              <a:latin typeface="Georgia" panose="22635452340000000000" pitchFamily="1"/>
            </a:endParaRPr>
          </a:p>
        </p:txBody>
      </p:sp>
      <p:sp>
        <p:nvSpPr>
          <p:cNvPr id="17" name="Text Placeholder 123"/>
          <p:cNvSpPr txBox="1">
            <a:spLocks/>
          </p:cNvSpPr>
          <p:nvPr/>
        </p:nvSpPr>
        <p:spPr>
          <a:xfrm>
            <a:off x="251394" y="4751749"/>
            <a:ext cx="1701165" cy="1365250"/>
          </a:xfrm>
          <a:prstGeom prst="rect">
            <a:avLst/>
          </a:prstGeom>
          <a:solidFill>
            <a:srgbClr val="A31E1E"/>
          </a:solidFill>
          <a:ln w="15240" cmpd="sng">
            <a:solidFill>
              <a:srgbClr val="A31E1E"/>
            </a:solidFill>
            <a:prstDash val="solid"/>
          </a:ln>
        </p:spPr>
        <p:txBody>
          <a:bodyPr vert="horz" lIns="0" tIns="40640" rIns="0" bIns="0" anchor="t"/>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45720" indent="0" algn="ctr">
              <a:lnSpc>
                <a:spcPts val="1000"/>
              </a:lnSpc>
              <a:spcAft>
                <a:spcPts val="0"/>
              </a:spcAft>
            </a:pPr>
            <a:r>
              <a:rPr lang="en-US" sz="1000" b="1" spc="5" dirty="0" smtClean="0">
                <a:solidFill>
                  <a:schemeClr val="bg1"/>
                </a:solidFill>
                <a:latin typeface="Georgia" panose="22635452340000000000" pitchFamily="1"/>
              </a:rPr>
              <a:t>Action 11 </a:t>
            </a:r>
          </a:p>
          <a:p>
            <a:pPr marL="45720" marR="182880" indent="0" algn="ctr" rtl="0">
              <a:lnSpc>
                <a:spcPts val="1400"/>
              </a:lnSpc>
              <a:spcBef>
                <a:spcPts val="1150"/>
              </a:spcBef>
              <a:spcAft>
                <a:spcPts val="960"/>
              </a:spcAft>
            </a:pPr>
            <a:r>
              <a:rPr lang="en-US" sz="1200" spc="-10" dirty="0" smtClean="0">
                <a:solidFill>
                  <a:schemeClr val="bg1"/>
                </a:solidFill>
                <a:latin typeface="Georgia" panose="22635452340000000000" pitchFamily="1"/>
              </a:rPr>
              <a:t>Establish methodologies to collect and analyze data on BEPS and the actions to address it </a:t>
            </a:r>
            <a:endParaRPr lang="en-US" sz="1200" spc="-10" dirty="0">
              <a:solidFill>
                <a:schemeClr val="bg1"/>
              </a:solidFill>
              <a:latin typeface="Georgia" panose="22635452340000000000" pitchFamily="1"/>
            </a:endParaRPr>
          </a:p>
        </p:txBody>
      </p:sp>
      <p:sp>
        <p:nvSpPr>
          <p:cNvPr id="18" name="Text Placeholder 124"/>
          <p:cNvSpPr txBox="1">
            <a:spLocks/>
          </p:cNvSpPr>
          <p:nvPr/>
        </p:nvSpPr>
        <p:spPr>
          <a:xfrm>
            <a:off x="2205289" y="4751749"/>
            <a:ext cx="1701165" cy="1365250"/>
          </a:xfrm>
          <a:prstGeom prst="rect">
            <a:avLst/>
          </a:prstGeom>
          <a:solidFill>
            <a:srgbClr val="A31E1E"/>
          </a:solidFill>
          <a:ln w="15240" cmpd="sng">
            <a:solidFill>
              <a:srgbClr val="A31E1E"/>
            </a:solidFill>
            <a:prstDash val="solid"/>
          </a:ln>
        </p:spPr>
        <p:txBody>
          <a:bodyPr vert="horz" lIns="0" tIns="40640" rIns="0" bIns="0" anchor="t"/>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45720" indent="0" algn="ctr" rtl="0">
              <a:lnSpc>
                <a:spcPts val="1000"/>
              </a:lnSpc>
              <a:spcAft>
                <a:spcPts val="0"/>
              </a:spcAft>
            </a:pPr>
            <a:endParaRPr lang="en-US" sz="1000" b="1" dirty="0" smtClean="0">
              <a:solidFill>
                <a:schemeClr val="bg1"/>
              </a:solidFill>
              <a:latin typeface="Georgia" panose="22635452340000000000" pitchFamily="1"/>
            </a:endParaRPr>
          </a:p>
          <a:p>
            <a:pPr marL="45720" indent="0" algn="ctr" rtl="0">
              <a:lnSpc>
                <a:spcPts val="1000"/>
              </a:lnSpc>
              <a:spcAft>
                <a:spcPts val="0"/>
              </a:spcAft>
            </a:pPr>
            <a:r>
              <a:rPr lang="en-US" sz="1000" b="1" dirty="0" smtClean="0">
                <a:solidFill>
                  <a:schemeClr val="bg1"/>
                </a:solidFill>
                <a:latin typeface="Georgia" panose="22635452340000000000" pitchFamily="1"/>
              </a:rPr>
              <a:t>Action 12 </a:t>
            </a:r>
          </a:p>
          <a:p>
            <a:pPr marL="45720" marR="91440" indent="0" algn="ctr" rtl="0">
              <a:lnSpc>
                <a:spcPts val="1400"/>
              </a:lnSpc>
              <a:spcBef>
                <a:spcPts val="1155"/>
              </a:spcBef>
              <a:spcAft>
                <a:spcPts val="2395"/>
              </a:spcAft>
            </a:pPr>
            <a:r>
              <a:rPr lang="en-US" sz="1200" spc="-20" dirty="0" smtClean="0">
                <a:solidFill>
                  <a:schemeClr val="bg1"/>
                </a:solidFill>
                <a:latin typeface="Georgia" panose="22635452340000000000" pitchFamily="1"/>
              </a:rPr>
              <a:t>Require taxpayers to disclose their aggressive tax planning arrangements </a:t>
            </a:r>
            <a:endParaRPr lang="en-US" sz="1200" spc="-20" dirty="0">
              <a:solidFill>
                <a:schemeClr val="bg1"/>
              </a:solidFill>
              <a:latin typeface="Georgia" panose="22635452340000000000" pitchFamily="1"/>
            </a:endParaRPr>
          </a:p>
        </p:txBody>
      </p:sp>
      <p:sp>
        <p:nvSpPr>
          <p:cNvPr id="19" name="Text Placeholder 125"/>
          <p:cNvSpPr txBox="1">
            <a:spLocks/>
          </p:cNvSpPr>
          <p:nvPr/>
        </p:nvSpPr>
        <p:spPr>
          <a:xfrm>
            <a:off x="4157279" y="4751749"/>
            <a:ext cx="1701165" cy="1365250"/>
          </a:xfrm>
          <a:prstGeom prst="rect">
            <a:avLst/>
          </a:prstGeom>
          <a:solidFill>
            <a:srgbClr val="A31E1E"/>
          </a:solidFill>
          <a:ln w="15240" cmpd="sng">
            <a:solidFill>
              <a:srgbClr val="A31E1E"/>
            </a:solidFill>
            <a:prstDash val="solid"/>
          </a:ln>
        </p:spPr>
        <p:txBody>
          <a:bodyPr vert="horz" lIns="0" tIns="40640" rIns="0" bIns="0" anchor="t"/>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45720" indent="0" algn="ctr" rtl="0">
              <a:lnSpc>
                <a:spcPts val="1000"/>
              </a:lnSpc>
              <a:spcAft>
                <a:spcPts val="0"/>
              </a:spcAft>
            </a:pPr>
            <a:endParaRPr lang="en-US" sz="1000" b="1" dirty="0" smtClean="0">
              <a:solidFill>
                <a:schemeClr val="bg1"/>
              </a:solidFill>
              <a:latin typeface="Georgia" panose="22635452340000000000" pitchFamily="1"/>
            </a:endParaRPr>
          </a:p>
          <a:p>
            <a:pPr marL="45720" indent="0" algn="ctr" rtl="0">
              <a:lnSpc>
                <a:spcPts val="1000"/>
              </a:lnSpc>
              <a:spcAft>
                <a:spcPts val="0"/>
              </a:spcAft>
            </a:pPr>
            <a:endParaRPr lang="en-US" sz="1000" b="1" dirty="0" smtClean="0">
              <a:solidFill>
                <a:schemeClr val="bg1"/>
              </a:solidFill>
              <a:latin typeface="Georgia" panose="22635452340000000000" pitchFamily="1"/>
            </a:endParaRPr>
          </a:p>
          <a:p>
            <a:pPr marL="45720" indent="0" algn="ctr" rtl="0">
              <a:lnSpc>
                <a:spcPts val="1000"/>
              </a:lnSpc>
              <a:spcAft>
                <a:spcPts val="0"/>
              </a:spcAft>
            </a:pPr>
            <a:r>
              <a:rPr lang="en-US" sz="1000" b="1" dirty="0" smtClean="0">
                <a:solidFill>
                  <a:schemeClr val="bg1"/>
                </a:solidFill>
                <a:latin typeface="Georgia" panose="22635452340000000000" pitchFamily="1"/>
              </a:rPr>
              <a:t>Action 13 </a:t>
            </a:r>
          </a:p>
          <a:p>
            <a:pPr marL="45720" indent="0" algn="ctr" rtl="0">
              <a:lnSpc>
                <a:spcPts val="1400"/>
              </a:lnSpc>
              <a:spcBef>
                <a:spcPts val="1155"/>
              </a:spcBef>
              <a:spcAft>
                <a:spcPts val="0"/>
              </a:spcAft>
            </a:pPr>
            <a:r>
              <a:rPr lang="en-US" sz="1200" dirty="0" smtClean="0">
                <a:solidFill>
                  <a:schemeClr val="bg1"/>
                </a:solidFill>
                <a:latin typeface="Georgia" panose="22635452340000000000" pitchFamily="1"/>
              </a:rPr>
              <a:t>Re-examine </a:t>
            </a:r>
            <a:r>
              <a:rPr lang="en-US" sz="1200" b="1" dirty="0" smtClean="0">
                <a:solidFill>
                  <a:schemeClr val="bg1"/>
                </a:solidFill>
                <a:latin typeface="Georgia" panose="22635452340000000000" pitchFamily="1"/>
              </a:rPr>
              <a:t>transfer pricing </a:t>
            </a:r>
          </a:p>
          <a:p>
            <a:pPr marL="45720" indent="0" algn="ctr" rtl="0">
              <a:lnSpc>
                <a:spcPts val="1400"/>
              </a:lnSpc>
              <a:spcAft>
                <a:spcPts val="3840"/>
              </a:spcAft>
            </a:pPr>
            <a:r>
              <a:rPr lang="en-US" sz="1200" b="1" dirty="0" smtClean="0">
                <a:solidFill>
                  <a:schemeClr val="bg1"/>
                </a:solidFill>
                <a:latin typeface="Georgia" panose="22635452340000000000" pitchFamily="1"/>
              </a:rPr>
              <a:t>documentation </a:t>
            </a:r>
            <a:endParaRPr lang="en-US" sz="1200" b="1" dirty="0">
              <a:solidFill>
                <a:schemeClr val="bg1"/>
              </a:solidFill>
              <a:latin typeface="Georgia" panose="22635452340000000000" pitchFamily="1"/>
            </a:endParaRPr>
          </a:p>
        </p:txBody>
      </p:sp>
      <p:sp>
        <p:nvSpPr>
          <p:cNvPr id="20" name="Text Placeholder 126"/>
          <p:cNvSpPr txBox="1">
            <a:spLocks/>
          </p:cNvSpPr>
          <p:nvPr/>
        </p:nvSpPr>
        <p:spPr>
          <a:xfrm>
            <a:off x="6111174" y="4751749"/>
            <a:ext cx="1701165" cy="1365250"/>
          </a:xfrm>
          <a:prstGeom prst="rect">
            <a:avLst/>
          </a:prstGeom>
          <a:solidFill>
            <a:srgbClr val="A31E1E"/>
          </a:solidFill>
          <a:ln w="15240" cmpd="sng">
            <a:solidFill>
              <a:srgbClr val="A31E1E"/>
            </a:solidFill>
            <a:prstDash val="solid"/>
          </a:ln>
        </p:spPr>
        <p:txBody>
          <a:bodyPr vert="horz" lIns="0" tIns="40640" rIns="0" bIns="0" anchor="t"/>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45720" indent="0" algn="ctr" rtl="0">
              <a:lnSpc>
                <a:spcPts val="1000"/>
              </a:lnSpc>
              <a:spcAft>
                <a:spcPts val="0"/>
              </a:spcAft>
            </a:pPr>
            <a:endParaRPr lang="en-US" sz="1000" b="1" smtClean="0">
              <a:solidFill>
                <a:schemeClr val="bg1"/>
              </a:solidFill>
              <a:latin typeface="Georgia" panose="22635452340000000000" pitchFamily="1"/>
            </a:endParaRPr>
          </a:p>
          <a:p>
            <a:pPr marL="45720" indent="0" algn="ctr" rtl="0">
              <a:lnSpc>
                <a:spcPts val="1000"/>
              </a:lnSpc>
              <a:spcAft>
                <a:spcPts val="0"/>
              </a:spcAft>
            </a:pPr>
            <a:endParaRPr lang="en-US" sz="1000" b="1" smtClean="0">
              <a:solidFill>
                <a:schemeClr val="bg1"/>
              </a:solidFill>
              <a:latin typeface="Georgia" panose="22635452340000000000" pitchFamily="1"/>
            </a:endParaRPr>
          </a:p>
          <a:p>
            <a:pPr marL="45720" indent="0" algn="ctr" rtl="0">
              <a:lnSpc>
                <a:spcPts val="1000"/>
              </a:lnSpc>
              <a:spcAft>
                <a:spcPts val="0"/>
              </a:spcAft>
            </a:pPr>
            <a:r>
              <a:rPr lang="en-US" sz="1000" b="1" smtClean="0">
                <a:solidFill>
                  <a:schemeClr val="bg1"/>
                </a:solidFill>
                <a:latin typeface="Georgia" panose="22635452340000000000" pitchFamily="1"/>
              </a:rPr>
              <a:t>Action 14 </a:t>
            </a:r>
          </a:p>
          <a:p>
            <a:pPr marL="45720" indent="0" algn="ctr" rtl="0">
              <a:lnSpc>
                <a:spcPts val="1400"/>
              </a:lnSpc>
              <a:spcBef>
                <a:spcPts val="1155"/>
              </a:spcBef>
              <a:spcAft>
                <a:spcPts val="0"/>
              </a:spcAft>
            </a:pPr>
            <a:r>
              <a:rPr lang="en-US" sz="1200" smtClean="0">
                <a:solidFill>
                  <a:schemeClr val="bg1"/>
                </a:solidFill>
                <a:latin typeface="Georgia" panose="22635452340000000000" pitchFamily="1"/>
              </a:rPr>
              <a:t>Make dispute </a:t>
            </a:r>
          </a:p>
          <a:p>
            <a:pPr marL="45720" indent="0" algn="ctr" rtl="0">
              <a:lnSpc>
                <a:spcPts val="1400"/>
              </a:lnSpc>
              <a:spcAft>
                <a:spcPts val="3840"/>
              </a:spcAft>
            </a:pPr>
            <a:r>
              <a:rPr lang="en-US" sz="1200" smtClean="0">
                <a:solidFill>
                  <a:schemeClr val="bg1"/>
                </a:solidFill>
                <a:latin typeface="Georgia" panose="22635452340000000000" pitchFamily="1"/>
              </a:rPr>
              <a:t>resolution mechanisms more effective </a:t>
            </a:r>
            <a:endParaRPr lang="en-US" sz="1200" dirty="0">
              <a:solidFill>
                <a:schemeClr val="bg1"/>
              </a:solidFill>
              <a:latin typeface="Georgia" panose="22635452340000000000" pitchFamily="1"/>
            </a:endParaRPr>
          </a:p>
        </p:txBody>
      </p:sp>
      <p:sp>
        <p:nvSpPr>
          <p:cNvPr id="21" name="Text Placeholder 126"/>
          <p:cNvSpPr txBox="1">
            <a:spLocks/>
          </p:cNvSpPr>
          <p:nvPr/>
        </p:nvSpPr>
        <p:spPr>
          <a:xfrm>
            <a:off x="8069673" y="4754917"/>
            <a:ext cx="1701165" cy="1365250"/>
          </a:xfrm>
          <a:prstGeom prst="rect">
            <a:avLst/>
          </a:prstGeom>
          <a:solidFill>
            <a:srgbClr val="A31E1E"/>
          </a:solidFill>
          <a:ln w="15240" cmpd="sng">
            <a:solidFill>
              <a:srgbClr val="A31E1E"/>
            </a:solidFill>
            <a:prstDash val="solid"/>
          </a:ln>
        </p:spPr>
        <p:txBody>
          <a:bodyPr vert="horz" lIns="0" tIns="40640" rIns="0" bIns="0" anchor="t"/>
          <a:lstStyle>
            <a:lvl1pPr marL="0" marR="0" indent="-274320" algn="r" defTabSz="914400" rtl="1"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45720" indent="0" algn="ctr" rtl="0">
              <a:lnSpc>
                <a:spcPts val="1000"/>
              </a:lnSpc>
              <a:spcAft>
                <a:spcPts val="0"/>
              </a:spcAft>
            </a:pPr>
            <a:endParaRPr lang="en-US" sz="1000" b="1" smtClean="0">
              <a:solidFill>
                <a:schemeClr val="bg1"/>
              </a:solidFill>
              <a:latin typeface="Georgia" panose="22635452340000000000" pitchFamily="1"/>
            </a:endParaRPr>
          </a:p>
          <a:p>
            <a:pPr marL="45720" indent="0" algn="ctr" rtl="0">
              <a:lnSpc>
                <a:spcPts val="1000"/>
              </a:lnSpc>
              <a:spcAft>
                <a:spcPts val="0"/>
              </a:spcAft>
            </a:pPr>
            <a:endParaRPr lang="en-US" sz="1000" b="1" smtClean="0">
              <a:solidFill>
                <a:schemeClr val="bg1"/>
              </a:solidFill>
              <a:latin typeface="Georgia" panose="22635452340000000000" pitchFamily="1"/>
            </a:endParaRPr>
          </a:p>
          <a:p>
            <a:pPr marL="45720" indent="0" algn="ctr" rtl="0">
              <a:lnSpc>
                <a:spcPts val="1000"/>
              </a:lnSpc>
              <a:spcAft>
                <a:spcPts val="0"/>
              </a:spcAft>
            </a:pPr>
            <a:r>
              <a:rPr lang="en-US" sz="1000" b="1" smtClean="0">
                <a:solidFill>
                  <a:schemeClr val="bg1"/>
                </a:solidFill>
                <a:latin typeface="Georgia" panose="22635452340000000000" pitchFamily="1"/>
              </a:rPr>
              <a:t>Action 15 </a:t>
            </a:r>
          </a:p>
          <a:p>
            <a:pPr marL="45720" indent="0" algn="ctr" rtl="0">
              <a:lnSpc>
                <a:spcPts val="1400"/>
              </a:lnSpc>
              <a:spcBef>
                <a:spcPts val="1155"/>
              </a:spcBef>
              <a:spcAft>
                <a:spcPts val="0"/>
              </a:spcAft>
            </a:pPr>
            <a:r>
              <a:rPr lang="en-US" sz="1200" smtClean="0">
                <a:solidFill>
                  <a:schemeClr val="bg1"/>
                </a:solidFill>
                <a:latin typeface="Georgia" panose="22635452340000000000" pitchFamily="1"/>
              </a:rPr>
              <a:t>Develop a </a:t>
            </a:r>
            <a:r>
              <a:rPr lang="en-US" sz="1200" b="1" smtClean="0">
                <a:solidFill>
                  <a:schemeClr val="bg1"/>
                </a:solidFill>
                <a:latin typeface="Georgia" panose="22635452340000000000" pitchFamily="1"/>
              </a:rPr>
              <a:t>multilateral instrument</a:t>
            </a:r>
            <a:endParaRPr lang="en-US" sz="1200" dirty="0">
              <a:solidFill>
                <a:schemeClr val="bg1"/>
              </a:solidFill>
              <a:latin typeface="Georgia" panose="22635452340000000000" pitchFamily="1"/>
            </a:endParaRPr>
          </a:p>
        </p:txBody>
      </p:sp>
    </p:spTree>
    <p:extLst>
      <p:ext uri="{BB962C8B-B14F-4D97-AF65-F5344CB8AC3E}">
        <p14:creationId xmlns:p14="http://schemas.microsoft.com/office/powerpoint/2010/main" val="11791720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6E34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2"/>
                                        </p:tgtEl>
                                        <p:attrNameLst>
                                          <p:attrName>fillcolor</p:attrName>
                                        </p:attrNameLst>
                                      </p:cBhvr>
                                      <p:to>
                                        <a:srgbClr val="6E3400"/>
                                      </p:to>
                                    </p:animClr>
                                    <p:set>
                                      <p:cBhvr>
                                        <p:cTn id="11" dur="2000" fill="hold"/>
                                        <p:tgtEl>
                                          <p:spTgt spid="12"/>
                                        </p:tgtEl>
                                        <p:attrNameLst>
                                          <p:attrName>fill.type</p:attrName>
                                        </p:attrNameLst>
                                      </p:cBhvr>
                                      <p:to>
                                        <p:strVal val="solid"/>
                                      </p:to>
                                    </p:set>
                                    <p:set>
                                      <p:cBhvr>
                                        <p:cTn id="12" dur="2000" fill="hold"/>
                                        <p:tgtEl>
                                          <p:spTgt spid="12"/>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4"/>
                                        </p:tgtEl>
                                        <p:attrNameLst>
                                          <p:attrName>fillcolor</p:attrName>
                                        </p:attrNameLst>
                                      </p:cBhvr>
                                      <p:to>
                                        <a:srgbClr val="6E3400"/>
                                      </p:to>
                                    </p:animClr>
                                    <p:set>
                                      <p:cBhvr>
                                        <p:cTn id="15" dur="2000" fill="hold"/>
                                        <p:tgtEl>
                                          <p:spTgt spid="14"/>
                                        </p:tgtEl>
                                        <p:attrNameLst>
                                          <p:attrName>fill.type</p:attrName>
                                        </p:attrNameLst>
                                      </p:cBhvr>
                                      <p:to>
                                        <p:strVal val="solid"/>
                                      </p:to>
                                    </p:set>
                                    <p:set>
                                      <p:cBhvr>
                                        <p:cTn id="16" dur="2000" fill="hold"/>
                                        <p:tgtEl>
                                          <p:spTgt spid="14"/>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6"/>
                                        </p:tgtEl>
                                        <p:attrNameLst>
                                          <p:attrName>fillcolor</p:attrName>
                                        </p:attrNameLst>
                                      </p:cBhvr>
                                      <p:to>
                                        <a:srgbClr val="6E3400"/>
                                      </p:to>
                                    </p:animClr>
                                    <p:set>
                                      <p:cBhvr>
                                        <p:cTn id="19" dur="2000" fill="hold"/>
                                        <p:tgtEl>
                                          <p:spTgt spid="16"/>
                                        </p:tgtEl>
                                        <p:attrNameLst>
                                          <p:attrName>fill.type</p:attrName>
                                        </p:attrNameLst>
                                      </p:cBhvr>
                                      <p:to>
                                        <p:strVal val="solid"/>
                                      </p:to>
                                    </p:set>
                                    <p:set>
                                      <p:cBhvr>
                                        <p:cTn id="20" dur="2000" fill="hold"/>
                                        <p:tgtEl>
                                          <p:spTgt spid="16"/>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9"/>
                                        </p:tgtEl>
                                        <p:attrNameLst>
                                          <p:attrName>fillcolor</p:attrName>
                                        </p:attrNameLst>
                                      </p:cBhvr>
                                      <p:to>
                                        <a:srgbClr val="6E3400"/>
                                      </p:to>
                                    </p:animClr>
                                    <p:set>
                                      <p:cBhvr>
                                        <p:cTn id="25" dur="2000" fill="hold"/>
                                        <p:tgtEl>
                                          <p:spTgt spid="19"/>
                                        </p:tgtEl>
                                        <p:attrNameLst>
                                          <p:attrName>fill.type</p:attrName>
                                        </p:attrNameLst>
                                      </p:cBhvr>
                                      <p:to>
                                        <p:strVal val="solid"/>
                                      </p:to>
                                    </p:set>
                                    <p:set>
                                      <p:cBhvr>
                                        <p:cTn id="26" dur="20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GB" dirty="0" smtClean="0"/>
              <a:t> </a:t>
            </a:r>
            <a:endParaRPr lang="en-GB" dirty="0"/>
          </a:p>
        </p:txBody>
      </p:sp>
      <p:graphicFrame>
        <p:nvGraphicFramePr>
          <p:cNvPr id="30" name="Diagram 29"/>
          <p:cNvGraphicFramePr/>
          <p:nvPr>
            <p:extLst/>
          </p:nvPr>
        </p:nvGraphicFramePr>
        <p:xfrm>
          <a:off x="1066800" y="1397001"/>
          <a:ext cx="80772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extBox 30"/>
          <p:cNvSpPr txBox="1"/>
          <p:nvPr/>
        </p:nvSpPr>
        <p:spPr>
          <a:xfrm>
            <a:off x="1295400" y="1600200"/>
            <a:ext cx="1219200" cy="914400"/>
          </a:xfrm>
          <a:prstGeom prst="rect">
            <a:avLst/>
          </a:prstGeom>
          <a:noFill/>
        </p:spPr>
        <p:txBody>
          <a:bodyPr vert="horz" wrap="square" lIns="0" tIns="0" rIns="0" bIns="0" rtlCol="0">
            <a:noAutofit/>
          </a:bodyPr>
          <a:lstStyle/>
          <a:p>
            <a:pPr indent="-274192">
              <a:spcAft>
                <a:spcPts val="900"/>
              </a:spcAft>
            </a:pPr>
            <a:r>
              <a:rPr lang="en-US" sz="8000" dirty="0">
                <a:solidFill>
                  <a:srgbClr val="602320"/>
                </a:solidFill>
                <a:latin typeface="Georgia" pitchFamily="18" charset="0"/>
              </a:rPr>
              <a:t>1</a:t>
            </a:r>
          </a:p>
        </p:txBody>
      </p:sp>
      <p:sp>
        <p:nvSpPr>
          <p:cNvPr id="32" name="TextBox 31"/>
          <p:cNvSpPr txBox="1"/>
          <p:nvPr/>
        </p:nvSpPr>
        <p:spPr>
          <a:xfrm>
            <a:off x="7010400" y="1371600"/>
            <a:ext cx="1219200" cy="914400"/>
          </a:xfrm>
          <a:prstGeom prst="rect">
            <a:avLst/>
          </a:prstGeom>
          <a:noFill/>
        </p:spPr>
        <p:txBody>
          <a:bodyPr vert="horz" wrap="square" lIns="0" tIns="0" rIns="0" bIns="0" rtlCol="0">
            <a:noAutofit/>
          </a:bodyPr>
          <a:lstStyle/>
          <a:p>
            <a:pPr indent="-274192">
              <a:spcAft>
                <a:spcPts val="900"/>
              </a:spcAft>
            </a:pPr>
            <a:r>
              <a:rPr lang="en-US" sz="8000" dirty="0">
                <a:solidFill>
                  <a:srgbClr val="602320"/>
                </a:solidFill>
                <a:latin typeface="Georgia" pitchFamily="18" charset="0"/>
              </a:rPr>
              <a:t>3</a:t>
            </a:r>
          </a:p>
        </p:txBody>
      </p:sp>
      <p:sp>
        <p:nvSpPr>
          <p:cNvPr id="33" name="TextBox 32"/>
          <p:cNvSpPr txBox="1"/>
          <p:nvPr/>
        </p:nvSpPr>
        <p:spPr>
          <a:xfrm>
            <a:off x="4267200" y="457200"/>
            <a:ext cx="1219200" cy="914400"/>
          </a:xfrm>
          <a:prstGeom prst="rect">
            <a:avLst/>
          </a:prstGeom>
          <a:noFill/>
        </p:spPr>
        <p:txBody>
          <a:bodyPr vert="horz" wrap="square" lIns="0" tIns="0" rIns="0" bIns="0" rtlCol="0">
            <a:noAutofit/>
          </a:bodyPr>
          <a:lstStyle/>
          <a:p>
            <a:pPr indent="-274192">
              <a:spcAft>
                <a:spcPts val="900"/>
              </a:spcAft>
            </a:pPr>
            <a:r>
              <a:rPr lang="en-US" sz="8000" dirty="0">
                <a:solidFill>
                  <a:srgbClr val="602320"/>
                </a:solidFill>
                <a:latin typeface="Georgia" pitchFamily="18" charset="0"/>
              </a:rPr>
              <a:t>2</a:t>
            </a:r>
          </a:p>
        </p:txBody>
      </p:sp>
      <p:sp>
        <p:nvSpPr>
          <p:cNvPr id="11"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GB" dirty="0">
                <a:solidFill>
                  <a:srgbClr val="C00000"/>
                </a:solidFill>
              </a:rPr>
              <a:t>BEPS - Key Themes</a:t>
            </a:r>
            <a:endParaRPr lang="en-US" dirty="0">
              <a:solidFill>
                <a:srgbClr val="C00000"/>
              </a:solidFill>
            </a:endParaRPr>
          </a:p>
        </p:txBody>
      </p:sp>
    </p:spTree>
    <p:extLst>
      <p:ext uri="{BB962C8B-B14F-4D97-AF65-F5344CB8AC3E}">
        <p14:creationId xmlns:p14="http://schemas.microsoft.com/office/powerpoint/2010/main" val="3253486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1"/>
            </p:custDataLst>
          </p:nvPr>
        </p:nvGrpSpPr>
        <p:grpSpPr>
          <a:xfrm>
            <a:off x="863137" y="605119"/>
            <a:ext cx="8179724" cy="5922085"/>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8774">
                <a:defRPr/>
              </a:pPr>
              <a:endParaRPr lang="en-GB"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8774">
                <a:defRPr/>
              </a:pPr>
              <a:endParaRPr lang="en-GB"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098">
                <a:buSzPct val="90000"/>
                <a:defRPr/>
              </a:pPr>
              <a:endParaRPr lang="en-GB" sz="1300" dirty="0">
                <a:solidFill>
                  <a:schemeClr val="folHlink"/>
                </a:solidFill>
                <a:cs typeface="Arial" charset="0"/>
              </a:endParaRPr>
            </a:p>
          </p:txBody>
        </p:sp>
        <p:grpSp>
          <p:nvGrpSpPr>
            <p:cNvPr id="8" name="Group 600" hidden="1"/>
            <p:cNvGrpSpPr/>
            <p:nvPr/>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grpSp>
        <p:grpSp>
          <p:nvGrpSpPr>
            <p:cNvPr id="9" name="Group 500" hidden="1"/>
            <p:cNvGrpSpPr/>
            <p:nvPr/>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grpSp>
        <p:grpSp>
          <p:nvGrpSpPr>
            <p:cNvPr id="10" name="Group 400" hidden="1"/>
            <p:cNvGrpSpPr/>
            <p:nvPr/>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grpSp>
        <p:grpSp>
          <p:nvGrpSpPr>
            <p:cNvPr id="11" name="Group 300" hidden="1"/>
            <p:cNvGrpSpPr/>
            <p:nvPr/>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grpSp>
        <p:grpSp>
          <p:nvGrpSpPr>
            <p:cNvPr id="12" name="Group 200" hidden="1"/>
            <p:cNvGrpSpPr/>
            <p:nvPr/>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grpSp>
        <p:grpSp>
          <p:nvGrpSpPr>
            <p:cNvPr id="13" name="Group 100" hidden="1"/>
            <p:cNvGrpSpPr/>
            <p:nvPr/>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74">
                  <a:defRPr/>
                </a:pPr>
                <a:endParaRPr lang="en-GB" dirty="0"/>
              </a:p>
            </p:txBody>
          </p:sp>
        </p:grpSp>
      </p:grpSp>
      <p:sp>
        <p:nvSpPr>
          <p:cNvPr id="51" name="מלבן 50"/>
          <p:cNvSpPr/>
          <p:nvPr/>
        </p:nvSpPr>
        <p:spPr bwMode="ltGray">
          <a:xfrm>
            <a:off x="2614200" y="5257800"/>
            <a:ext cx="4320000" cy="1066800"/>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he-IL" sz="2400" b="1" i="1" dirty="0" err="1">
              <a:solidFill>
                <a:schemeClr val="tx1"/>
              </a:solidFill>
              <a:latin typeface="+mj-lt"/>
              <a:ea typeface="+mj-ea"/>
              <a:cs typeface="+mj-cs"/>
            </a:endParaRPr>
          </a:p>
        </p:txBody>
      </p:sp>
      <p:sp>
        <p:nvSpPr>
          <p:cNvPr id="65" name="מלבן 64"/>
          <p:cNvSpPr/>
          <p:nvPr/>
        </p:nvSpPr>
        <p:spPr bwMode="ltGray">
          <a:xfrm>
            <a:off x="2800750" y="4146638"/>
            <a:ext cx="3960000" cy="10668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he-IL" dirty="0" err="1">
              <a:solidFill>
                <a:schemeClr val="bg1"/>
              </a:solidFill>
              <a:latin typeface="Georgia" pitchFamily="18" charset="0"/>
            </a:endParaRPr>
          </a:p>
        </p:txBody>
      </p:sp>
      <p:sp>
        <p:nvSpPr>
          <p:cNvPr id="69" name="מלבן 68"/>
          <p:cNvSpPr/>
          <p:nvPr/>
        </p:nvSpPr>
        <p:spPr bwMode="ltGray">
          <a:xfrm>
            <a:off x="2970025" y="3056776"/>
            <a:ext cx="3600000" cy="106680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l"/>
            <a:endParaRPr lang="en-US" sz="2400" b="1" i="1" dirty="0">
              <a:solidFill>
                <a:schemeClr val="tx1"/>
              </a:solidFill>
              <a:latin typeface="+mj-lt"/>
              <a:ea typeface="+mj-ea"/>
              <a:cs typeface="+mj-cs"/>
            </a:endParaRPr>
          </a:p>
          <a:p>
            <a:pPr algn="l"/>
            <a:endParaRPr lang="he-IL" dirty="0" err="1">
              <a:solidFill>
                <a:schemeClr val="bg1"/>
              </a:solidFill>
              <a:latin typeface="Georgia" pitchFamily="18" charset="0"/>
            </a:endParaRPr>
          </a:p>
        </p:txBody>
      </p:sp>
      <p:sp>
        <p:nvSpPr>
          <p:cNvPr id="54" name="TextBox 53"/>
          <p:cNvSpPr txBox="1"/>
          <p:nvPr/>
        </p:nvSpPr>
        <p:spPr>
          <a:xfrm>
            <a:off x="4009900" y="5562600"/>
            <a:ext cx="2286000" cy="609600"/>
          </a:xfrm>
          <a:prstGeom prst="rect">
            <a:avLst/>
          </a:prstGeom>
          <a:noFill/>
        </p:spPr>
        <p:txBody>
          <a:bodyPr vert="horz" wrap="square" lIns="0" tIns="0" rIns="0" bIns="0" rtlCol="1">
            <a:noAutofit/>
          </a:bodyPr>
          <a:lstStyle/>
          <a:p>
            <a:pPr indent="-274320">
              <a:spcAft>
                <a:spcPts val="900"/>
              </a:spcAft>
            </a:pPr>
            <a:r>
              <a:rPr lang="en-US" sz="2000" i="1" dirty="0">
                <a:solidFill>
                  <a:schemeClr val="bg1"/>
                </a:solidFill>
                <a:latin typeface="+mj-lt"/>
              </a:rPr>
              <a:t>Master File</a:t>
            </a:r>
            <a:endParaRPr lang="he-IL" sz="2000" i="1" dirty="0">
              <a:solidFill>
                <a:schemeClr val="bg1"/>
              </a:solidFill>
              <a:latin typeface="+mj-lt"/>
            </a:endParaRPr>
          </a:p>
          <a:p>
            <a:pPr indent="-274320">
              <a:spcAft>
                <a:spcPts val="900"/>
              </a:spcAft>
            </a:pPr>
            <a:endParaRPr lang="he-IL" dirty="0" err="1">
              <a:latin typeface="Georgia" pitchFamily="18" charset="0"/>
            </a:endParaRPr>
          </a:p>
        </p:txBody>
      </p:sp>
      <p:sp>
        <p:nvSpPr>
          <p:cNvPr id="74" name="TextBox 73"/>
          <p:cNvSpPr txBox="1"/>
          <p:nvPr/>
        </p:nvSpPr>
        <p:spPr>
          <a:xfrm>
            <a:off x="2833250" y="4438886"/>
            <a:ext cx="3927500" cy="708554"/>
          </a:xfrm>
          <a:prstGeom prst="rect">
            <a:avLst/>
          </a:prstGeom>
          <a:noFill/>
        </p:spPr>
        <p:txBody>
          <a:bodyPr vert="horz" wrap="square" lIns="0" tIns="0" rIns="0" bIns="0" rtlCol="1">
            <a:noAutofit/>
          </a:bodyPr>
          <a:lstStyle/>
          <a:p>
            <a:pPr indent="-274320" algn="ctr">
              <a:spcAft>
                <a:spcPts val="900"/>
              </a:spcAft>
            </a:pPr>
            <a:r>
              <a:rPr lang="en-GB" sz="2000" i="1" dirty="0">
                <a:solidFill>
                  <a:schemeClr val="bg1"/>
                </a:solidFill>
                <a:latin typeface="+mj-lt"/>
              </a:rPr>
              <a:t>Country-by-Country Report</a:t>
            </a:r>
            <a:endParaRPr lang="he-IL" sz="2000" i="1" dirty="0" err="1">
              <a:solidFill>
                <a:schemeClr val="bg1"/>
              </a:solidFill>
              <a:latin typeface="+mj-lt"/>
            </a:endParaRPr>
          </a:p>
        </p:txBody>
      </p:sp>
      <p:sp>
        <p:nvSpPr>
          <p:cNvPr id="75" name="TextBox 74"/>
          <p:cNvSpPr txBox="1"/>
          <p:nvPr/>
        </p:nvSpPr>
        <p:spPr>
          <a:xfrm>
            <a:off x="3637750" y="3345310"/>
            <a:ext cx="2286000" cy="648986"/>
          </a:xfrm>
          <a:prstGeom prst="rect">
            <a:avLst/>
          </a:prstGeom>
          <a:noFill/>
        </p:spPr>
        <p:txBody>
          <a:bodyPr vert="horz" wrap="square" lIns="0" tIns="0" rIns="0" bIns="0" rtlCol="1">
            <a:noAutofit/>
          </a:bodyPr>
          <a:lstStyle/>
          <a:p>
            <a:pPr indent="-274320" algn="ctr">
              <a:spcAft>
                <a:spcPts val="900"/>
              </a:spcAft>
            </a:pPr>
            <a:r>
              <a:rPr lang="en-US" sz="2000" i="1" dirty="0">
                <a:solidFill>
                  <a:schemeClr val="bg1"/>
                </a:solidFill>
                <a:latin typeface="+mj-lt"/>
              </a:rPr>
              <a:t>Local File</a:t>
            </a:r>
            <a:endParaRPr lang="he-IL" sz="2000" i="1" dirty="0">
              <a:solidFill>
                <a:schemeClr val="bg1"/>
              </a:solidFill>
              <a:latin typeface="+mj-lt"/>
            </a:endParaRPr>
          </a:p>
          <a:p>
            <a:pPr indent="-274320" algn="ctr">
              <a:spcAft>
                <a:spcPts val="900"/>
              </a:spcAft>
            </a:pPr>
            <a:endParaRPr lang="he-IL" dirty="0" err="1">
              <a:latin typeface="Georgia" pitchFamily="18" charset="0"/>
            </a:endParaRPr>
          </a:p>
        </p:txBody>
      </p:sp>
      <p:sp>
        <p:nvSpPr>
          <p:cNvPr id="3" name="מלבן 2"/>
          <p:cNvSpPr/>
          <p:nvPr/>
        </p:nvSpPr>
        <p:spPr bwMode="ltGray">
          <a:xfrm>
            <a:off x="3124200" y="1948405"/>
            <a:ext cx="3276000" cy="10668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he-IL" dirty="0" err="1">
              <a:solidFill>
                <a:schemeClr val="bg1"/>
              </a:solidFill>
              <a:latin typeface="+mj-lt"/>
            </a:endParaRPr>
          </a:p>
        </p:txBody>
      </p:sp>
      <p:sp>
        <p:nvSpPr>
          <p:cNvPr id="50" name="סוגר מסולסל ימני 49"/>
          <p:cNvSpPr/>
          <p:nvPr/>
        </p:nvSpPr>
        <p:spPr>
          <a:xfrm>
            <a:off x="7080662" y="4495800"/>
            <a:ext cx="304800" cy="1371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2" name="TextBox 51"/>
          <p:cNvSpPr txBox="1"/>
          <p:nvPr/>
        </p:nvSpPr>
        <p:spPr>
          <a:xfrm>
            <a:off x="7462650" y="4278096"/>
            <a:ext cx="2133600" cy="1394354"/>
          </a:xfrm>
          <a:prstGeom prst="rect">
            <a:avLst/>
          </a:prstGeom>
          <a:noFill/>
        </p:spPr>
        <p:txBody>
          <a:bodyPr vert="horz" wrap="square" lIns="0" tIns="0" rIns="0" bIns="0" rtlCol="1">
            <a:noAutofit/>
          </a:bodyPr>
          <a:lstStyle/>
          <a:p>
            <a:pPr indent="-274320">
              <a:spcAft>
                <a:spcPts val="900"/>
              </a:spcAft>
            </a:pPr>
            <a:r>
              <a:rPr lang="en-US" altLang="en-US" sz="2400" dirty="0">
                <a:latin typeface="+mj-lt"/>
              </a:rPr>
              <a:t>To be shared with each country in which the group operates</a:t>
            </a:r>
            <a:endParaRPr lang="he-IL" sz="2400" dirty="0" err="1">
              <a:latin typeface="+mj-lt"/>
            </a:endParaRPr>
          </a:p>
        </p:txBody>
      </p:sp>
      <p:sp>
        <p:nvSpPr>
          <p:cNvPr id="76" name="TextBox 75"/>
          <p:cNvSpPr txBox="1"/>
          <p:nvPr/>
        </p:nvSpPr>
        <p:spPr>
          <a:xfrm>
            <a:off x="2743200" y="2042821"/>
            <a:ext cx="4114800" cy="609600"/>
          </a:xfrm>
          <a:prstGeom prst="rect">
            <a:avLst/>
          </a:prstGeom>
          <a:noFill/>
        </p:spPr>
        <p:txBody>
          <a:bodyPr vert="horz" wrap="square" lIns="0" tIns="0" rIns="0" bIns="0" rtlCol="1">
            <a:noAutofit/>
          </a:bodyPr>
          <a:lstStyle/>
          <a:p>
            <a:pPr indent="-274320" algn="ctr">
              <a:spcAft>
                <a:spcPts val="900"/>
              </a:spcAft>
            </a:pPr>
            <a:r>
              <a:rPr lang="en-GB" sz="2000" i="1" dirty="0">
                <a:solidFill>
                  <a:schemeClr val="bg1"/>
                </a:solidFill>
                <a:latin typeface="+mj-lt"/>
              </a:rPr>
              <a:t>In Israel - A fourth tier:</a:t>
            </a:r>
          </a:p>
          <a:p>
            <a:pPr indent="-274320" algn="ctr">
              <a:spcAft>
                <a:spcPts val="900"/>
              </a:spcAft>
            </a:pPr>
            <a:r>
              <a:rPr lang="en-GB" sz="2000" i="1" dirty="0">
                <a:solidFill>
                  <a:schemeClr val="bg1"/>
                </a:solidFill>
                <a:latin typeface="+mj-lt"/>
              </a:rPr>
              <a:t>1385 Form</a:t>
            </a:r>
            <a:endParaRPr lang="he-IL" sz="2000" i="1" dirty="0" err="1">
              <a:solidFill>
                <a:schemeClr val="bg1"/>
              </a:solidFill>
              <a:latin typeface="+mj-lt"/>
            </a:endParaRPr>
          </a:p>
        </p:txBody>
      </p:sp>
      <p:sp>
        <p:nvSpPr>
          <p:cNvPr id="61"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a:solidFill>
                  <a:srgbClr val="C00000"/>
                </a:solidFill>
              </a:rPr>
              <a:t>A Three-tiered Approach in the Transfer Pricing Documentation</a:t>
            </a:r>
          </a:p>
        </p:txBody>
      </p:sp>
    </p:spTree>
    <p:extLst>
      <p:ext uri="{BB962C8B-B14F-4D97-AF65-F5344CB8AC3E}">
        <p14:creationId xmlns:p14="http://schemas.microsoft.com/office/powerpoint/2010/main" val="1101401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6210" y="2569891"/>
            <a:ext cx="3916544" cy="3916544"/>
            <a:chOff x="2167624" y="1743538"/>
            <a:chExt cx="4320480" cy="4320480"/>
          </a:xfrm>
        </p:grpSpPr>
        <p:sp>
          <p:nvSpPr>
            <p:cNvPr id="5" name="Oval 4"/>
            <p:cNvSpPr/>
            <p:nvPr/>
          </p:nvSpPr>
          <p:spPr bwMode="ltGray">
            <a:xfrm>
              <a:off x="2167624" y="1743538"/>
              <a:ext cx="4320480" cy="4320480"/>
            </a:xfrm>
            <a:prstGeom prst="ellipse">
              <a:avLst/>
            </a:prstGeom>
            <a:solidFill>
              <a:srgbClr val="EAE8E2"/>
            </a:solidFill>
            <a:ln w="381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smtClean="0">
                <a:solidFill>
                  <a:schemeClr val="bg1"/>
                </a:solidFill>
                <a:latin typeface="Georgia" pitchFamily="18" charset="0"/>
              </a:endParaRPr>
            </a:p>
          </p:txBody>
        </p:sp>
        <p:sp>
          <p:nvSpPr>
            <p:cNvPr id="6" name="Freeform 15"/>
            <p:cNvSpPr>
              <a:spLocks/>
            </p:cNvSpPr>
            <p:nvPr/>
          </p:nvSpPr>
          <p:spPr bwMode="gray">
            <a:xfrm>
              <a:off x="4407372" y="2948803"/>
              <a:ext cx="1954212" cy="2971800"/>
            </a:xfrm>
            <a:custGeom>
              <a:avLst/>
              <a:gdLst>
                <a:gd name="T0" fmla="*/ 2147483647 w 269"/>
                <a:gd name="T1" fmla="*/ 2147483647 h 410"/>
                <a:gd name="T2" fmla="*/ 0 w 269"/>
                <a:gd name="T3" fmla="*/ 2147483647 h 410"/>
                <a:gd name="T4" fmla="*/ 0 w 269"/>
                <a:gd name="T5" fmla="*/ 2147483647 h 410"/>
                <a:gd name="T6" fmla="*/ 2147483647 w 269"/>
                <a:gd name="T7" fmla="*/ 2147483647 h 410"/>
                <a:gd name="T8" fmla="*/ 2147483647 w 269"/>
                <a:gd name="T9" fmla="*/ 0 h 410"/>
                <a:gd name="T10" fmla="*/ 2147483647 w 269"/>
                <a:gd name="T11" fmla="*/ 2147483647 h 410"/>
                <a:gd name="T12" fmla="*/ 2147483647 w 269"/>
                <a:gd name="T13" fmla="*/ 2147483647 h 410"/>
                <a:gd name="T14" fmla="*/ 0 60000 65536"/>
                <a:gd name="T15" fmla="*/ 0 60000 65536"/>
                <a:gd name="T16" fmla="*/ 0 60000 65536"/>
                <a:gd name="T17" fmla="*/ 0 60000 65536"/>
                <a:gd name="T18" fmla="*/ 0 60000 65536"/>
                <a:gd name="T19" fmla="*/ 0 60000 65536"/>
                <a:gd name="T20" fmla="*/ 0 60000 65536"/>
                <a:gd name="T21" fmla="*/ 0 w 269"/>
                <a:gd name="T22" fmla="*/ 0 h 410"/>
                <a:gd name="T23" fmla="*/ 269 w 269"/>
                <a:gd name="T24" fmla="*/ 410 h 4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410">
                  <a:moveTo>
                    <a:pt x="137" y="132"/>
                  </a:moveTo>
                  <a:cubicBezTo>
                    <a:pt x="137" y="210"/>
                    <a:pt x="77" y="273"/>
                    <a:pt x="0" y="278"/>
                  </a:cubicBezTo>
                  <a:cubicBezTo>
                    <a:pt x="0" y="410"/>
                    <a:pt x="0" y="410"/>
                    <a:pt x="0" y="410"/>
                  </a:cubicBezTo>
                  <a:cubicBezTo>
                    <a:pt x="149" y="405"/>
                    <a:pt x="269" y="283"/>
                    <a:pt x="269" y="132"/>
                  </a:cubicBezTo>
                  <a:cubicBezTo>
                    <a:pt x="269" y="84"/>
                    <a:pt x="257" y="40"/>
                    <a:pt x="236" y="0"/>
                  </a:cubicBezTo>
                  <a:cubicBezTo>
                    <a:pt x="122" y="66"/>
                    <a:pt x="122" y="66"/>
                    <a:pt x="122" y="66"/>
                  </a:cubicBezTo>
                  <a:cubicBezTo>
                    <a:pt x="132" y="86"/>
                    <a:pt x="137" y="108"/>
                    <a:pt x="137" y="132"/>
                  </a:cubicBezTo>
                  <a:close/>
                </a:path>
              </a:pathLst>
            </a:custGeom>
            <a:solidFill>
              <a:srgbClr val="DC6900"/>
            </a:solidFill>
            <a:ln w="317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smtClean="0">
                <a:ln>
                  <a:noFill/>
                </a:ln>
                <a:solidFill>
                  <a:sysClr val="windowText" lastClr="000000"/>
                </a:solidFill>
                <a:effectLst/>
                <a:uLnTx/>
                <a:uFillTx/>
                <a:latin typeface="Georgia"/>
              </a:endParaRPr>
            </a:p>
          </p:txBody>
        </p:sp>
        <p:sp>
          <p:nvSpPr>
            <p:cNvPr id="7" name="Freeform 16"/>
            <p:cNvSpPr>
              <a:spLocks/>
            </p:cNvSpPr>
            <p:nvPr/>
          </p:nvSpPr>
          <p:spPr bwMode="gray">
            <a:xfrm>
              <a:off x="2330922" y="2948803"/>
              <a:ext cx="1954212" cy="2971800"/>
            </a:xfrm>
            <a:custGeom>
              <a:avLst/>
              <a:gdLst>
                <a:gd name="T0" fmla="*/ 2147483647 w 269"/>
                <a:gd name="T1" fmla="*/ 2147483647 h 410"/>
                <a:gd name="T2" fmla="*/ 2147483647 w 269"/>
                <a:gd name="T3" fmla="*/ 2147483647 h 410"/>
                <a:gd name="T4" fmla="*/ 1741616645 w 269"/>
                <a:gd name="T5" fmla="*/ 0 h 410"/>
                <a:gd name="T6" fmla="*/ 0 w 269"/>
                <a:gd name="T7" fmla="*/ 2147483647 h 410"/>
                <a:gd name="T8" fmla="*/ 2147483647 w 269"/>
                <a:gd name="T9" fmla="*/ 2147483647 h 410"/>
                <a:gd name="T10" fmla="*/ 2147483647 w 269"/>
                <a:gd name="T11" fmla="*/ 2147483647 h 410"/>
                <a:gd name="T12" fmla="*/ 2147483647 w 269"/>
                <a:gd name="T13" fmla="*/ 2147483647 h 410"/>
                <a:gd name="T14" fmla="*/ 0 60000 65536"/>
                <a:gd name="T15" fmla="*/ 0 60000 65536"/>
                <a:gd name="T16" fmla="*/ 0 60000 65536"/>
                <a:gd name="T17" fmla="*/ 0 60000 65536"/>
                <a:gd name="T18" fmla="*/ 0 60000 65536"/>
                <a:gd name="T19" fmla="*/ 0 60000 65536"/>
                <a:gd name="T20" fmla="*/ 0 60000 65536"/>
                <a:gd name="T21" fmla="*/ 0 w 269"/>
                <a:gd name="T22" fmla="*/ 0 h 410"/>
                <a:gd name="T23" fmla="*/ 269 w 269"/>
                <a:gd name="T24" fmla="*/ 410 h 4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410">
                  <a:moveTo>
                    <a:pt x="131" y="132"/>
                  </a:moveTo>
                  <a:cubicBezTo>
                    <a:pt x="131" y="108"/>
                    <a:pt x="137" y="86"/>
                    <a:pt x="147" y="66"/>
                  </a:cubicBezTo>
                  <a:cubicBezTo>
                    <a:pt x="33" y="0"/>
                    <a:pt x="33" y="0"/>
                    <a:pt x="33" y="0"/>
                  </a:cubicBezTo>
                  <a:cubicBezTo>
                    <a:pt x="12" y="40"/>
                    <a:pt x="0" y="84"/>
                    <a:pt x="0" y="132"/>
                  </a:cubicBezTo>
                  <a:cubicBezTo>
                    <a:pt x="0" y="283"/>
                    <a:pt x="119" y="405"/>
                    <a:pt x="269" y="410"/>
                  </a:cubicBezTo>
                  <a:cubicBezTo>
                    <a:pt x="269" y="278"/>
                    <a:pt x="269" y="278"/>
                    <a:pt x="269" y="278"/>
                  </a:cubicBezTo>
                  <a:cubicBezTo>
                    <a:pt x="192" y="273"/>
                    <a:pt x="131" y="210"/>
                    <a:pt x="131" y="132"/>
                  </a:cubicBezTo>
                  <a:close/>
                </a:path>
              </a:pathLst>
            </a:custGeom>
            <a:solidFill>
              <a:srgbClr val="A32020"/>
            </a:solidFill>
            <a:ln w="317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smtClean="0">
                <a:ln>
                  <a:noFill/>
                </a:ln>
                <a:solidFill>
                  <a:sysClr val="windowText" lastClr="000000"/>
                </a:solidFill>
                <a:effectLst/>
                <a:uLnTx/>
                <a:uFillTx/>
                <a:latin typeface="Georgia"/>
              </a:endParaRPr>
            </a:p>
          </p:txBody>
        </p:sp>
        <p:sp>
          <p:nvSpPr>
            <p:cNvPr id="8" name="Freeform 17"/>
            <p:cNvSpPr>
              <a:spLocks/>
            </p:cNvSpPr>
            <p:nvPr/>
          </p:nvSpPr>
          <p:spPr bwMode="gray">
            <a:xfrm>
              <a:off x="2627784" y="1891528"/>
              <a:ext cx="3436938" cy="1433512"/>
            </a:xfrm>
            <a:custGeom>
              <a:avLst/>
              <a:gdLst>
                <a:gd name="T0" fmla="*/ 2147483647 w 473"/>
                <a:gd name="T1" fmla="*/ 2147483647 h 198"/>
                <a:gd name="T2" fmla="*/ 2147483647 w 473"/>
                <a:gd name="T3" fmla="*/ 2147483647 h 198"/>
                <a:gd name="T4" fmla="*/ 2147483647 w 473"/>
                <a:gd name="T5" fmla="*/ 2147483647 h 198"/>
                <a:gd name="T6" fmla="*/ 2147483647 w 473"/>
                <a:gd name="T7" fmla="*/ 0 h 198"/>
                <a:gd name="T8" fmla="*/ 0 w 473"/>
                <a:gd name="T9" fmla="*/ 2147483647 h 198"/>
                <a:gd name="T10" fmla="*/ 2147483647 w 473"/>
                <a:gd name="T11" fmla="*/ 2147483647 h 198"/>
                <a:gd name="T12" fmla="*/ 2147483647 w 473"/>
                <a:gd name="T13" fmla="*/ 2147483647 h 198"/>
                <a:gd name="T14" fmla="*/ 0 60000 65536"/>
                <a:gd name="T15" fmla="*/ 0 60000 65536"/>
                <a:gd name="T16" fmla="*/ 0 60000 65536"/>
                <a:gd name="T17" fmla="*/ 0 60000 65536"/>
                <a:gd name="T18" fmla="*/ 0 60000 65536"/>
                <a:gd name="T19" fmla="*/ 0 60000 65536"/>
                <a:gd name="T20" fmla="*/ 0 60000 65536"/>
                <a:gd name="T21" fmla="*/ 0 w 473"/>
                <a:gd name="T22" fmla="*/ 0 h 198"/>
                <a:gd name="T23" fmla="*/ 473 w 473"/>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3" h="198">
                  <a:moveTo>
                    <a:pt x="236" y="132"/>
                  </a:moveTo>
                  <a:cubicBezTo>
                    <a:pt x="287" y="132"/>
                    <a:pt x="332" y="158"/>
                    <a:pt x="358" y="198"/>
                  </a:cubicBezTo>
                  <a:cubicBezTo>
                    <a:pt x="473" y="132"/>
                    <a:pt x="473" y="132"/>
                    <a:pt x="473" y="132"/>
                  </a:cubicBezTo>
                  <a:cubicBezTo>
                    <a:pt x="424" y="53"/>
                    <a:pt x="336" y="0"/>
                    <a:pt x="236" y="0"/>
                  </a:cubicBezTo>
                  <a:cubicBezTo>
                    <a:pt x="137" y="0"/>
                    <a:pt x="49" y="53"/>
                    <a:pt x="0" y="132"/>
                  </a:cubicBezTo>
                  <a:cubicBezTo>
                    <a:pt x="115" y="198"/>
                    <a:pt x="115" y="198"/>
                    <a:pt x="115" y="198"/>
                  </a:cubicBezTo>
                  <a:cubicBezTo>
                    <a:pt x="141" y="158"/>
                    <a:pt x="186" y="132"/>
                    <a:pt x="236" y="132"/>
                  </a:cubicBezTo>
                  <a:close/>
                </a:path>
              </a:pathLst>
            </a:custGeom>
            <a:solidFill>
              <a:srgbClr val="EB8C00"/>
            </a:solidFill>
            <a:ln w="317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smtClean="0">
                <a:ln>
                  <a:noFill/>
                </a:ln>
                <a:solidFill>
                  <a:sysClr val="windowText" lastClr="000000"/>
                </a:solidFill>
                <a:effectLst/>
                <a:uLnTx/>
                <a:uFillTx/>
                <a:latin typeface="Georgia"/>
              </a:endParaRPr>
            </a:p>
          </p:txBody>
        </p:sp>
        <p:sp>
          <p:nvSpPr>
            <p:cNvPr id="9" name="TextBox 8"/>
            <p:cNvSpPr txBox="1"/>
            <p:nvPr/>
          </p:nvSpPr>
          <p:spPr>
            <a:xfrm>
              <a:off x="3370240" y="2652095"/>
              <a:ext cx="1954087" cy="1387329"/>
            </a:xfrm>
            <a:prstGeom prst="rect">
              <a:avLst/>
            </a:prstGeom>
            <a:noFill/>
          </p:spPr>
          <p:txBody>
            <a:bodyPr wrap="square" lIns="0" tIns="0" rIns="0" bIns="0" rtlCol="0" anchor="ctr">
              <a:prstTxWarp prst="textArchUp">
                <a:avLst/>
              </a:prstTxWarp>
              <a:noAutofit/>
            </a:bodyPr>
            <a:lstStyle/>
            <a:p>
              <a:pPr algn="ctr" defTabSz="1018824">
                <a:spcAft>
                  <a:spcPts val="900"/>
                </a:spcAft>
              </a:pPr>
              <a:r>
                <a:rPr lang="en-GB" sz="2000" b="1" dirty="0" smtClean="0">
                  <a:solidFill>
                    <a:srgbClr val="FFFFFF"/>
                  </a:solidFill>
                  <a:latin typeface="Georgia" pitchFamily="18" charset="0"/>
                </a:rPr>
                <a:t>Master file</a:t>
              </a:r>
            </a:p>
          </p:txBody>
        </p:sp>
        <p:sp>
          <p:nvSpPr>
            <p:cNvPr id="10" name="TextBox 9"/>
            <p:cNvSpPr txBox="1"/>
            <p:nvPr/>
          </p:nvSpPr>
          <p:spPr>
            <a:xfrm rot="3676809">
              <a:off x="2502180" y="3834910"/>
              <a:ext cx="1978457" cy="1125387"/>
            </a:xfrm>
            <a:prstGeom prst="rect">
              <a:avLst/>
            </a:prstGeom>
            <a:noFill/>
          </p:spPr>
          <p:txBody>
            <a:bodyPr wrap="square" lIns="0" tIns="0" rIns="0" bIns="0" rtlCol="0" anchor="ctr">
              <a:prstTxWarp prst="textArchDown">
                <a:avLst/>
              </a:prstTxWarp>
              <a:noAutofit/>
            </a:bodyPr>
            <a:lstStyle/>
            <a:p>
              <a:pPr algn="ctr" defTabSz="1018824">
                <a:spcAft>
                  <a:spcPts val="900"/>
                </a:spcAft>
              </a:pPr>
              <a:r>
                <a:rPr lang="en-GB" sz="2000" b="1" dirty="0" smtClean="0">
                  <a:solidFill>
                    <a:srgbClr val="FFFFFF"/>
                  </a:solidFill>
                  <a:latin typeface="Georgia" pitchFamily="18" charset="0"/>
                </a:rPr>
                <a:t>Local file</a:t>
              </a:r>
            </a:p>
          </p:txBody>
        </p:sp>
        <p:sp>
          <p:nvSpPr>
            <p:cNvPr id="11" name="TextBox 10"/>
            <p:cNvSpPr txBox="1"/>
            <p:nvPr/>
          </p:nvSpPr>
          <p:spPr>
            <a:xfrm rot="18191475">
              <a:off x="4160876" y="3737683"/>
              <a:ext cx="1828271" cy="1125387"/>
            </a:xfrm>
            <a:prstGeom prst="rect">
              <a:avLst/>
            </a:prstGeom>
            <a:noFill/>
          </p:spPr>
          <p:txBody>
            <a:bodyPr wrap="square" lIns="0" tIns="0" rIns="0" bIns="0" rtlCol="0" anchor="ctr">
              <a:prstTxWarp prst="textArchDown">
                <a:avLst/>
              </a:prstTxWarp>
              <a:noAutofit/>
            </a:bodyPr>
            <a:lstStyle/>
            <a:p>
              <a:pPr algn="ctr" defTabSz="1018824">
                <a:spcAft>
                  <a:spcPts val="900"/>
                </a:spcAft>
              </a:pPr>
              <a:r>
                <a:rPr lang="en-GB" sz="2000" b="1" dirty="0">
                  <a:solidFill>
                    <a:srgbClr val="FFFFFF"/>
                  </a:solidFill>
                  <a:latin typeface="Georgia" pitchFamily="18" charset="0"/>
                </a:rPr>
                <a:t>Country by </a:t>
              </a:r>
              <a:br>
                <a:rPr lang="en-GB" sz="2000" b="1" dirty="0">
                  <a:solidFill>
                    <a:srgbClr val="FFFFFF"/>
                  </a:solidFill>
                  <a:latin typeface="Georgia" pitchFamily="18" charset="0"/>
                </a:rPr>
              </a:br>
              <a:r>
                <a:rPr lang="en-GB" sz="2000" b="1" dirty="0">
                  <a:solidFill>
                    <a:srgbClr val="FFFFFF"/>
                  </a:solidFill>
                  <a:latin typeface="Georgia" pitchFamily="18" charset="0"/>
                </a:rPr>
                <a:t>country report</a:t>
              </a:r>
            </a:p>
            <a:p>
              <a:pPr algn="ctr" defTabSz="1018824">
                <a:spcAft>
                  <a:spcPts val="900"/>
                </a:spcAft>
              </a:pPr>
              <a:endParaRPr lang="en-GB" sz="2000" b="1" dirty="0" smtClean="0">
                <a:solidFill>
                  <a:srgbClr val="FFFFFF"/>
                </a:solidFill>
                <a:latin typeface="Georgia" pitchFamily="18" charset="0"/>
              </a:endParaRPr>
            </a:p>
          </p:txBody>
        </p:sp>
        <p:grpSp>
          <p:nvGrpSpPr>
            <p:cNvPr id="12" name="Group 11"/>
            <p:cNvGrpSpPr/>
            <p:nvPr/>
          </p:nvGrpSpPr>
          <p:grpSpPr>
            <a:xfrm flipH="1">
              <a:off x="3559719" y="3067603"/>
              <a:ext cx="1573068" cy="1626574"/>
              <a:chOff x="3038205" y="2442873"/>
              <a:chExt cx="999435" cy="1033427"/>
            </a:xfrm>
          </p:grpSpPr>
          <p:sp>
            <p:nvSpPr>
              <p:cNvPr id="13" name="Freeform 62"/>
              <p:cNvSpPr>
                <a:spLocks noChangeAspect="1"/>
              </p:cNvSpPr>
              <p:nvPr/>
            </p:nvSpPr>
            <p:spPr bwMode="auto">
              <a:xfrm flipH="1">
                <a:off x="3183543" y="3141814"/>
                <a:ext cx="749340" cy="334486"/>
              </a:xfrm>
              <a:custGeom>
                <a:avLst/>
                <a:gdLst>
                  <a:gd name="T0" fmla="*/ 168 w 1585"/>
                  <a:gd name="T1" fmla="*/ 31 h 692"/>
                  <a:gd name="T2" fmla="*/ 161 w 1585"/>
                  <a:gd name="T3" fmla="*/ 38 h 692"/>
                  <a:gd name="T4" fmla="*/ 153 w 1585"/>
                  <a:gd name="T5" fmla="*/ 43 h 692"/>
                  <a:gd name="T6" fmla="*/ 145 w 1585"/>
                  <a:gd name="T7" fmla="*/ 46 h 692"/>
                  <a:gd name="T8" fmla="*/ 136 w 1585"/>
                  <a:gd name="T9" fmla="*/ 50 h 692"/>
                  <a:gd name="T10" fmla="*/ 127 w 1585"/>
                  <a:gd name="T11" fmla="*/ 53 h 692"/>
                  <a:gd name="T12" fmla="*/ 117 w 1585"/>
                  <a:gd name="T13" fmla="*/ 55 h 692"/>
                  <a:gd name="T14" fmla="*/ 107 w 1585"/>
                  <a:gd name="T15" fmla="*/ 56 h 692"/>
                  <a:gd name="T16" fmla="*/ 98 w 1585"/>
                  <a:gd name="T17" fmla="*/ 56 h 692"/>
                  <a:gd name="T18" fmla="*/ 89 w 1585"/>
                  <a:gd name="T19" fmla="*/ 55 h 692"/>
                  <a:gd name="T20" fmla="*/ 81 w 1585"/>
                  <a:gd name="T21" fmla="*/ 53 h 692"/>
                  <a:gd name="T22" fmla="*/ 73 w 1585"/>
                  <a:gd name="T23" fmla="*/ 51 h 692"/>
                  <a:gd name="T24" fmla="*/ 65 w 1585"/>
                  <a:gd name="T25" fmla="*/ 48 h 692"/>
                  <a:gd name="T26" fmla="*/ 57 w 1585"/>
                  <a:gd name="T27" fmla="*/ 45 h 692"/>
                  <a:gd name="T28" fmla="*/ 50 w 1585"/>
                  <a:gd name="T29" fmla="*/ 41 h 692"/>
                  <a:gd name="T30" fmla="*/ 43 w 1585"/>
                  <a:gd name="T31" fmla="*/ 37 h 692"/>
                  <a:gd name="T32" fmla="*/ 50 w 1585"/>
                  <a:gd name="T33" fmla="*/ 28 h 692"/>
                  <a:gd name="T34" fmla="*/ 1 w 1585"/>
                  <a:gd name="T35" fmla="*/ 56 h 692"/>
                  <a:gd name="T36" fmla="*/ 17 w 1585"/>
                  <a:gd name="T37" fmla="*/ 54 h 692"/>
                  <a:gd name="T38" fmla="*/ 26 w 1585"/>
                  <a:gd name="T39" fmla="*/ 61 h 692"/>
                  <a:gd name="T40" fmla="*/ 36 w 1585"/>
                  <a:gd name="T41" fmla="*/ 69 h 692"/>
                  <a:gd name="T42" fmla="*/ 47 w 1585"/>
                  <a:gd name="T43" fmla="*/ 75 h 692"/>
                  <a:gd name="T44" fmla="*/ 59 w 1585"/>
                  <a:gd name="T45" fmla="*/ 79 h 692"/>
                  <a:gd name="T46" fmla="*/ 71 w 1585"/>
                  <a:gd name="T47" fmla="*/ 83 h 692"/>
                  <a:gd name="T48" fmla="*/ 83 w 1585"/>
                  <a:gd name="T49" fmla="*/ 85 h 692"/>
                  <a:gd name="T50" fmla="*/ 96 w 1585"/>
                  <a:gd name="T51" fmla="*/ 87 h 692"/>
                  <a:gd name="T52" fmla="*/ 106 w 1585"/>
                  <a:gd name="T53" fmla="*/ 87 h 692"/>
                  <a:gd name="T54" fmla="*/ 113 w 1585"/>
                  <a:gd name="T55" fmla="*/ 87 h 692"/>
                  <a:gd name="T56" fmla="*/ 120 w 1585"/>
                  <a:gd name="T57" fmla="*/ 86 h 692"/>
                  <a:gd name="T58" fmla="*/ 127 w 1585"/>
                  <a:gd name="T59" fmla="*/ 85 h 692"/>
                  <a:gd name="T60" fmla="*/ 134 w 1585"/>
                  <a:gd name="T61" fmla="*/ 83 h 692"/>
                  <a:gd name="T62" fmla="*/ 140 w 1585"/>
                  <a:gd name="T63" fmla="*/ 81 h 692"/>
                  <a:gd name="T64" fmla="*/ 147 w 1585"/>
                  <a:gd name="T65" fmla="*/ 79 h 692"/>
                  <a:gd name="T66" fmla="*/ 153 w 1585"/>
                  <a:gd name="T67" fmla="*/ 77 h 692"/>
                  <a:gd name="T68" fmla="*/ 159 w 1585"/>
                  <a:gd name="T69" fmla="*/ 74 h 692"/>
                  <a:gd name="T70" fmla="*/ 165 w 1585"/>
                  <a:gd name="T71" fmla="*/ 71 h 692"/>
                  <a:gd name="T72" fmla="*/ 171 w 1585"/>
                  <a:gd name="T73" fmla="*/ 67 h 692"/>
                  <a:gd name="T74" fmla="*/ 176 w 1585"/>
                  <a:gd name="T75" fmla="*/ 63 h 692"/>
                  <a:gd name="T76" fmla="*/ 182 w 1585"/>
                  <a:gd name="T77" fmla="*/ 59 h 692"/>
                  <a:gd name="T78" fmla="*/ 187 w 1585"/>
                  <a:gd name="T79" fmla="*/ 55 h 692"/>
                  <a:gd name="T80" fmla="*/ 192 w 1585"/>
                  <a:gd name="T81" fmla="*/ 50 h 692"/>
                  <a:gd name="T82" fmla="*/ 196 w 1585"/>
                  <a:gd name="T83" fmla="*/ 45 h 692"/>
                  <a:gd name="T84" fmla="*/ 172 w 1585"/>
                  <a:gd name="T85" fmla="*/ 28 h 6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5"/>
                  <a:gd name="T130" fmla="*/ 0 h 692"/>
                  <a:gd name="T131" fmla="*/ 1585 w 1585"/>
                  <a:gd name="T132" fmla="*/ 692 h 6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5" h="692">
                    <a:moveTo>
                      <a:pt x="1369" y="224"/>
                    </a:moveTo>
                    <a:lnTo>
                      <a:pt x="1341" y="250"/>
                    </a:lnTo>
                    <a:lnTo>
                      <a:pt x="1313" y="274"/>
                    </a:lnTo>
                    <a:lnTo>
                      <a:pt x="1283" y="297"/>
                    </a:lnTo>
                    <a:lnTo>
                      <a:pt x="1252" y="319"/>
                    </a:lnTo>
                    <a:lnTo>
                      <a:pt x="1221" y="338"/>
                    </a:lnTo>
                    <a:lnTo>
                      <a:pt x="1188" y="357"/>
                    </a:lnTo>
                    <a:lnTo>
                      <a:pt x="1154" y="374"/>
                    </a:lnTo>
                    <a:lnTo>
                      <a:pt x="1120" y="389"/>
                    </a:lnTo>
                    <a:lnTo>
                      <a:pt x="1084" y="403"/>
                    </a:lnTo>
                    <a:lnTo>
                      <a:pt x="1048" y="416"/>
                    </a:lnTo>
                    <a:lnTo>
                      <a:pt x="1010" y="426"/>
                    </a:lnTo>
                    <a:lnTo>
                      <a:pt x="973" y="434"/>
                    </a:lnTo>
                    <a:lnTo>
                      <a:pt x="934" y="441"/>
                    </a:lnTo>
                    <a:lnTo>
                      <a:pt x="895" y="447"/>
                    </a:lnTo>
                    <a:lnTo>
                      <a:pt x="856" y="449"/>
                    </a:lnTo>
                    <a:lnTo>
                      <a:pt x="816" y="450"/>
                    </a:lnTo>
                    <a:lnTo>
                      <a:pt x="780" y="449"/>
                    </a:lnTo>
                    <a:lnTo>
                      <a:pt x="745" y="447"/>
                    </a:lnTo>
                    <a:lnTo>
                      <a:pt x="711" y="443"/>
                    </a:lnTo>
                    <a:lnTo>
                      <a:pt x="676" y="438"/>
                    </a:lnTo>
                    <a:lnTo>
                      <a:pt x="643" y="431"/>
                    </a:lnTo>
                    <a:lnTo>
                      <a:pt x="609" y="423"/>
                    </a:lnTo>
                    <a:lnTo>
                      <a:pt x="577" y="413"/>
                    </a:lnTo>
                    <a:lnTo>
                      <a:pt x="545" y="402"/>
                    </a:lnTo>
                    <a:lnTo>
                      <a:pt x="514" y="390"/>
                    </a:lnTo>
                    <a:lnTo>
                      <a:pt x="483" y="376"/>
                    </a:lnTo>
                    <a:lnTo>
                      <a:pt x="453" y="362"/>
                    </a:lnTo>
                    <a:lnTo>
                      <a:pt x="424" y="345"/>
                    </a:lnTo>
                    <a:lnTo>
                      <a:pt x="395" y="328"/>
                    </a:lnTo>
                    <a:lnTo>
                      <a:pt x="367" y="311"/>
                    </a:lnTo>
                    <a:lnTo>
                      <a:pt x="341" y="291"/>
                    </a:lnTo>
                    <a:lnTo>
                      <a:pt x="314" y="271"/>
                    </a:lnTo>
                    <a:lnTo>
                      <a:pt x="393" y="226"/>
                    </a:lnTo>
                    <a:lnTo>
                      <a:pt x="0" y="0"/>
                    </a:lnTo>
                    <a:lnTo>
                      <a:pt x="1" y="454"/>
                    </a:lnTo>
                    <a:lnTo>
                      <a:pt x="94" y="398"/>
                    </a:lnTo>
                    <a:lnTo>
                      <a:pt x="130" y="432"/>
                    </a:lnTo>
                    <a:lnTo>
                      <a:pt x="167" y="463"/>
                    </a:lnTo>
                    <a:lnTo>
                      <a:pt x="206" y="493"/>
                    </a:lnTo>
                    <a:lnTo>
                      <a:pt x="246" y="520"/>
                    </a:lnTo>
                    <a:lnTo>
                      <a:pt x="288" y="547"/>
                    </a:lnTo>
                    <a:lnTo>
                      <a:pt x="330" y="571"/>
                    </a:lnTo>
                    <a:lnTo>
                      <a:pt x="374" y="593"/>
                    </a:lnTo>
                    <a:lnTo>
                      <a:pt x="420" y="614"/>
                    </a:lnTo>
                    <a:lnTo>
                      <a:pt x="466" y="631"/>
                    </a:lnTo>
                    <a:lnTo>
                      <a:pt x="514" y="647"/>
                    </a:lnTo>
                    <a:lnTo>
                      <a:pt x="562" y="661"/>
                    </a:lnTo>
                    <a:lnTo>
                      <a:pt x="610" y="671"/>
                    </a:lnTo>
                    <a:lnTo>
                      <a:pt x="661" y="680"/>
                    </a:lnTo>
                    <a:lnTo>
                      <a:pt x="712" y="687"/>
                    </a:lnTo>
                    <a:lnTo>
                      <a:pt x="764" y="691"/>
                    </a:lnTo>
                    <a:lnTo>
                      <a:pt x="816" y="692"/>
                    </a:lnTo>
                    <a:lnTo>
                      <a:pt x="844" y="692"/>
                    </a:lnTo>
                    <a:lnTo>
                      <a:pt x="873" y="691"/>
                    </a:lnTo>
                    <a:lnTo>
                      <a:pt x="901" y="689"/>
                    </a:lnTo>
                    <a:lnTo>
                      <a:pt x="928" y="686"/>
                    </a:lnTo>
                    <a:lnTo>
                      <a:pt x="956" y="683"/>
                    </a:lnTo>
                    <a:lnTo>
                      <a:pt x="984" y="678"/>
                    </a:lnTo>
                    <a:lnTo>
                      <a:pt x="1011" y="674"/>
                    </a:lnTo>
                    <a:lnTo>
                      <a:pt x="1039" y="668"/>
                    </a:lnTo>
                    <a:lnTo>
                      <a:pt x="1066" y="662"/>
                    </a:lnTo>
                    <a:lnTo>
                      <a:pt x="1092" y="655"/>
                    </a:lnTo>
                    <a:lnTo>
                      <a:pt x="1119" y="647"/>
                    </a:lnTo>
                    <a:lnTo>
                      <a:pt x="1144" y="639"/>
                    </a:lnTo>
                    <a:lnTo>
                      <a:pt x="1169" y="630"/>
                    </a:lnTo>
                    <a:lnTo>
                      <a:pt x="1195" y="619"/>
                    </a:lnTo>
                    <a:lnTo>
                      <a:pt x="1220" y="610"/>
                    </a:lnTo>
                    <a:lnTo>
                      <a:pt x="1244" y="599"/>
                    </a:lnTo>
                    <a:lnTo>
                      <a:pt x="1268" y="587"/>
                    </a:lnTo>
                    <a:lnTo>
                      <a:pt x="1293" y="576"/>
                    </a:lnTo>
                    <a:lnTo>
                      <a:pt x="1317" y="563"/>
                    </a:lnTo>
                    <a:lnTo>
                      <a:pt x="1340" y="549"/>
                    </a:lnTo>
                    <a:lnTo>
                      <a:pt x="1363" y="535"/>
                    </a:lnTo>
                    <a:lnTo>
                      <a:pt x="1385" y="520"/>
                    </a:lnTo>
                    <a:lnTo>
                      <a:pt x="1407" y="505"/>
                    </a:lnTo>
                    <a:lnTo>
                      <a:pt x="1429" y="490"/>
                    </a:lnTo>
                    <a:lnTo>
                      <a:pt x="1449" y="474"/>
                    </a:lnTo>
                    <a:lnTo>
                      <a:pt x="1470" y="458"/>
                    </a:lnTo>
                    <a:lnTo>
                      <a:pt x="1491" y="441"/>
                    </a:lnTo>
                    <a:lnTo>
                      <a:pt x="1510" y="423"/>
                    </a:lnTo>
                    <a:lnTo>
                      <a:pt x="1530" y="405"/>
                    </a:lnTo>
                    <a:lnTo>
                      <a:pt x="1548" y="387"/>
                    </a:lnTo>
                    <a:lnTo>
                      <a:pt x="1567" y="367"/>
                    </a:lnTo>
                    <a:lnTo>
                      <a:pt x="1585" y="348"/>
                    </a:lnTo>
                    <a:lnTo>
                      <a:pt x="1369" y="224"/>
                    </a:lnTo>
                    <a:close/>
                  </a:path>
                </a:pathLst>
              </a:custGeom>
              <a:solidFill>
                <a:srgbClr val="968C6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ysClr val="windowText" lastClr="000000"/>
                  </a:solidFill>
                  <a:effectLst/>
                  <a:uLnTx/>
                  <a:uFillTx/>
                </a:endParaRPr>
              </a:p>
            </p:txBody>
          </p:sp>
          <p:sp>
            <p:nvSpPr>
              <p:cNvPr id="14" name="Freeform 63"/>
              <p:cNvSpPr>
                <a:spLocks noChangeAspect="1"/>
              </p:cNvSpPr>
              <p:nvPr/>
            </p:nvSpPr>
            <p:spPr bwMode="auto">
              <a:xfrm flipH="1">
                <a:off x="3502532" y="2442873"/>
                <a:ext cx="535108" cy="701841"/>
              </a:xfrm>
              <a:custGeom>
                <a:avLst/>
                <a:gdLst>
                  <a:gd name="T0" fmla="*/ 141 w 1133"/>
                  <a:gd name="T1" fmla="*/ 29 h 1453"/>
                  <a:gd name="T2" fmla="*/ 92 w 1133"/>
                  <a:gd name="T3" fmla="*/ 0 h 1453"/>
                  <a:gd name="T4" fmla="*/ 92 w 1133"/>
                  <a:gd name="T5" fmla="*/ 14 h 1453"/>
                  <a:gd name="T6" fmla="*/ 82 w 1133"/>
                  <a:gd name="T7" fmla="*/ 18 h 1453"/>
                  <a:gd name="T8" fmla="*/ 73 w 1133"/>
                  <a:gd name="T9" fmla="*/ 22 h 1453"/>
                  <a:gd name="T10" fmla="*/ 64 w 1133"/>
                  <a:gd name="T11" fmla="*/ 27 h 1453"/>
                  <a:gd name="T12" fmla="*/ 55 w 1133"/>
                  <a:gd name="T13" fmla="*/ 32 h 1453"/>
                  <a:gd name="T14" fmla="*/ 47 w 1133"/>
                  <a:gd name="T15" fmla="*/ 38 h 1453"/>
                  <a:gd name="T16" fmla="*/ 39 w 1133"/>
                  <a:gd name="T17" fmla="*/ 45 h 1453"/>
                  <a:gd name="T18" fmla="*/ 32 w 1133"/>
                  <a:gd name="T19" fmla="*/ 52 h 1453"/>
                  <a:gd name="T20" fmla="*/ 26 w 1133"/>
                  <a:gd name="T21" fmla="*/ 60 h 1453"/>
                  <a:gd name="T22" fmla="*/ 20 w 1133"/>
                  <a:gd name="T23" fmla="*/ 69 h 1453"/>
                  <a:gd name="T24" fmla="*/ 15 w 1133"/>
                  <a:gd name="T25" fmla="*/ 77 h 1453"/>
                  <a:gd name="T26" fmla="*/ 10 w 1133"/>
                  <a:gd name="T27" fmla="*/ 87 h 1453"/>
                  <a:gd name="T28" fmla="*/ 6 w 1133"/>
                  <a:gd name="T29" fmla="*/ 96 h 1453"/>
                  <a:gd name="T30" fmla="*/ 3 w 1133"/>
                  <a:gd name="T31" fmla="*/ 106 h 1453"/>
                  <a:gd name="T32" fmla="*/ 1 w 1133"/>
                  <a:gd name="T33" fmla="*/ 117 h 1453"/>
                  <a:gd name="T34" fmla="*/ 0 w 1133"/>
                  <a:gd name="T35" fmla="*/ 127 h 1453"/>
                  <a:gd name="T36" fmla="*/ 0 w 1133"/>
                  <a:gd name="T37" fmla="*/ 138 h 1453"/>
                  <a:gd name="T38" fmla="*/ 0 w 1133"/>
                  <a:gd name="T39" fmla="*/ 144 h 1453"/>
                  <a:gd name="T40" fmla="*/ 0 w 1133"/>
                  <a:gd name="T41" fmla="*/ 150 h 1453"/>
                  <a:gd name="T42" fmla="*/ 1 w 1133"/>
                  <a:gd name="T43" fmla="*/ 155 h 1453"/>
                  <a:gd name="T44" fmla="*/ 2 w 1133"/>
                  <a:gd name="T45" fmla="*/ 161 h 1453"/>
                  <a:gd name="T46" fmla="*/ 3 w 1133"/>
                  <a:gd name="T47" fmla="*/ 166 h 1453"/>
                  <a:gd name="T48" fmla="*/ 4 w 1133"/>
                  <a:gd name="T49" fmla="*/ 172 h 1453"/>
                  <a:gd name="T50" fmla="*/ 5 w 1133"/>
                  <a:gd name="T51" fmla="*/ 177 h 1453"/>
                  <a:gd name="T52" fmla="*/ 7 w 1133"/>
                  <a:gd name="T53" fmla="*/ 182 h 1453"/>
                  <a:gd name="T54" fmla="*/ 34 w 1133"/>
                  <a:gd name="T55" fmla="*/ 167 h 1453"/>
                  <a:gd name="T56" fmla="*/ 32 w 1133"/>
                  <a:gd name="T57" fmla="*/ 160 h 1453"/>
                  <a:gd name="T58" fmla="*/ 31 w 1133"/>
                  <a:gd name="T59" fmla="*/ 153 h 1453"/>
                  <a:gd name="T60" fmla="*/ 30 w 1133"/>
                  <a:gd name="T61" fmla="*/ 146 h 1453"/>
                  <a:gd name="T62" fmla="*/ 30 w 1133"/>
                  <a:gd name="T63" fmla="*/ 138 h 1453"/>
                  <a:gd name="T64" fmla="*/ 30 w 1133"/>
                  <a:gd name="T65" fmla="*/ 130 h 1453"/>
                  <a:gd name="T66" fmla="*/ 31 w 1133"/>
                  <a:gd name="T67" fmla="*/ 123 h 1453"/>
                  <a:gd name="T68" fmla="*/ 32 w 1133"/>
                  <a:gd name="T69" fmla="*/ 115 h 1453"/>
                  <a:gd name="T70" fmla="*/ 34 w 1133"/>
                  <a:gd name="T71" fmla="*/ 108 h 1453"/>
                  <a:gd name="T72" fmla="*/ 37 w 1133"/>
                  <a:gd name="T73" fmla="*/ 101 h 1453"/>
                  <a:gd name="T74" fmla="*/ 40 w 1133"/>
                  <a:gd name="T75" fmla="*/ 95 h 1453"/>
                  <a:gd name="T76" fmla="*/ 43 w 1133"/>
                  <a:gd name="T77" fmla="*/ 88 h 1453"/>
                  <a:gd name="T78" fmla="*/ 47 w 1133"/>
                  <a:gd name="T79" fmla="*/ 82 h 1453"/>
                  <a:gd name="T80" fmla="*/ 52 w 1133"/>
                  <a:gd name="T81" fmla="*/ 76 h 1453"/>
                  <a:gd name="T82" fmla="*/ 56 w 1133"/>
                  <a:gd name="T83" fmla="*/ 71 h 1453"/>
                  <a:gd name="T84" fmla="*/ 61 w 1133"/>
                  <a:gd name="T85" fmla="*/ 66 h 1453"/>
                  <a:gd name="T86" fmla="*/ 67 w 1133"/>
                  <a:gd name="T87" fmla="*/ 61 h 1453"/>
                  <a:gd name="T88" fmla="*/ 73 w 1133"/>
                  <a:gd name="T89" fmla="*/ 57 h 1453"/>
                  <a:gd name="T90" fmla="*/ 79 w 1133"/>
                  <a:gd name="T91" fmla="*/ 53 h 1453"/>
                  <a:gd name="T92" fmla="*/ 85 w 1133"/>
                  <a:gd name="T93" fmla="*/ 49 h 1453"/>
                  <a:gd name="T94" fmla="*/ 92 w 1133"/>
                  <a:gd name="T95" fmla="*/ 46 h 1453"/>
                  <a:gd name="T96" fmla="*/ 92 w 1133"/>
                  <a:gd name="T97" fmla="*/ 57 h 1453"/>
                  <a:gd name="T98" fmla="*/ 141 w 1133"/>
                  <a:gd name="T99" fmla="*/ 29 h 14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3"/>
                  <a:gd name="T151" fmla="*/ 0 h 1453"/>
                  <a:gd name="T152" fmla="*/ 1133 w 1133"/>
                  <a:gd name="T153" fmla="*/ 1453 h 14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3" h="1453">
                    <a:moveTo>
                      <a:pt x="1133" y="226"/>
                    </a:moveTo>
                    <a:lnTo>
                      <a:pt x="740" y="0"/>
                    </a:lnTo>
                    <a:lnTo>
                      <a:pt x="740" y="112"/>
                    </a:lnTo>
                    <a:lnTo>
                      <a:pt x="661" y="138"/>
                    </a:lnTo>
                    <a:lnTo>
                      <a:pt x="585" y="172"/>
                    </a:lnTo>
                    <a:lnTo>
                      <a:pt x="513" y="210"/>
                    </a:lnTo>
                    <a:lnTo>
                      <a:pt x="444" y="254"/>
                    </a:lnTo>
                    <a:lnTo>
                      <a:pt x="379" y="303"/>
                    </a:lnTo>
                    <a:lnTo>
                      <a:pt x="318" y="357"/>
                    </a:lnTo>
                    <a:lnTo>
                      <a:pt x="262" y="416"/>
                    </a:lnTo>
                    <a:lnTo>
                      <a:pt x="210" y="479"/>
                    </a:lnTo>
                    <a:lnTo>
                      <a:pt x="162" y="546"/>
                    </a:lnTo>
                    <a:lnTo>
                      <a:pt x="121" y="616"/>
                    </a:lnTo>
                    <a:lnTo>
                      <a:pt x="85" y="690"/>
                    </a:lnTo>
                    <a:lnTo>
                      <a:pt x="55" y="767"/>
                    </a:lnTo>
                    <a:lnTo>
                      <a:pt x="31" y="847"/>
                    </a:lnTo>
                    <a:lnTo>
                      <a:pt x="14" y="930"/>
                    </a:lnTo>
                    <a:lnTo>
                      <a:pt x="3" y="1014"/>
                    </a:lnTo>
                    <a:lnTo>
                      <a:pt x="0" y="1102"/>
                    </a:lnTo>
                    <a:lnTo>
                      <a:pt x="1" y="1148"/>
                    </a:lnTo>
                    <a:lnTo>
                      <a:pt x="5" y="1193"/>
                    </a:lnTo>
                    <a:lnTo>
                      <a:pt x="9" y="1238"/>
                    </a:lnTo>
                    <a:lnTo>
                      <a:pt x="16" y="1283"/>
                    </a:lnTo>
                    <a:lnTo>
                      <a:pt x="24" y="1327"/>
                    </a:lnTo>
                    <a:lnTo>
                      <a:pt x="35" y="1369"/>
                    </a:lnTo>
                    <a:lnTo>
                      <a:pt x="47" y="1412"/>
                    </a:lnTo>
                    <a:lnTo>
                      <a:pt x="61" y="1453"/>
                    </a:lnTo>
                    <a:lnTo>
                      <a:pt x="275" y="1330"/>
                    </a:lnTo>
                    <a:lnTo>
                      <a:pt x="260" y="1276"/>
                    </a:lnTo>
                    <a:lnTo>
                      <a:pt x="250" y="1219"/>
                    </a:lnTo>
                    <a:lnTo>
                      <a:pt x="244" y="1161"/>
                    </a:lnTo>
                    <a:lnTo>
                      <a:pt x="242" y="1102"/>
                    </a:lnTo>
                    <a:lnTo>
                      <a:pt x="244" y="1040"/>
                    </a:lnTo>
                    <a:lnTo>
                      <a:pt x="251" y="980"/>
                    </a:lnTo>
                    <a:lnTo>
                      <a:pt x="263" y="920"/>
                    </a:lnTo>
                    <a:lnTo>
                      <a:pt x="279" y="864"/>
                    </a:lnTo>
                    <a:lnTo>
                      <a:pt x="298" y="807"/>
                    </a:lnTo>
                    <a:lnTo>
                      <a:pt x="323" y="754"/>
                    </a:lnTo>
                    <a:lnTo>
                      <a:pt x="350" y="702"/>
                    </a:lnTo>
                    <a:lnTo>
                      <a:pt x="381" y="653"/>
                    </a:lnTo>
                    <a:lnTo>
                      <a:pt x="416" y="607"/>
                    </a:lnTo>
                    <a:lnTo>
                      <a:pt x="454" y="563"/>
                    </a:lnTo>
                    <a:lnTo>
                      <a:pt x="495" y="523"/>
                    </a:lnTo>
                    <a:lnTo>
                      <a:pt x="539" y="485"/>
                    </a:lnTo>
                    <a:lnTo>
                      <a:pt x="586" y="450"/>
                    </a:lnTo>
                    <a:lnTo>
                      <a:pt x="635" y="419"/>
                    </a:lnTo>
                    <a:lnTo>
                      <a:pt x="687" y="392"/>
                    </a:lnTo>
                    <a:lnTo>
                      <a:pt x="741" y="367"/>
                    </a:lnTo>
                    <a:lnTo>
                      <a:pt x="741" y="454"/>
                    </a:lnTo>
                    <a:lnTo>
                      <a:pt x="1133" y="226"/>
                    </a:lnTo>
                    <a:close/>
                  </a:path>
                </a:pathLst>
              </a:custGeom>
              <a:solidFill>
                <a:srgbClr val="968C6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ysClr val="windowText" lastClr="000000"/>
                  </a:solidFill>
                  <a:effectLst/>
                  <a:uLnTx/>
                  <a:uFillTx/>
                </a:endParaRPr>
              </a:p>
            </p:txBody>
          </p:sp>
          <p:sp>
            <p:nvSpPr>
              <p:cNvPr id="15" name="Freeform 64"/>
              <p:cNvSpPr>
                <a:spLocks noChangeAspect="1"/>
              </p:cNvSpPr>
              <p:nvPr/>
            </p:nvSpPr>
            <p:spPr bwMode="auto">
              <a:xfrm flipH="1">
                <a:off x="3038205" y="2486376"/>
                <a:ext cx="408645" cy="765645"/>
              </a:xfrm>
              <a:custGeom>
                <a:avLst/>
                <a:gdLst>
                  <a:gd name="T0" fmla="*/ 98 w 863"/>
                  <a:gd name="T1" fmla="*/ 159 h 1586"/>
                  <a:gd name="T2" fmla="*/ 100 w 863"/>
                  <a:gd name="T3" fmla="*/ 150 h 1586"/>
                  <a:gd name="T4" fmla="*/ 102 w 863"/>
                  <a:gd name="T5" fmla="*/ 141 h 1586"/>
                  <a:gd name="T6" fmla="*/ 102 w 863"/>
                  <a:gd name="T7" fmla="*/ 132 h 1586"/>
                  <a:gd name="T8" fmla="*/ 102 w 863"/>
                  <a:gd name="T9" fmla="*/ 120 h 1586"/>
                  <a:gd name="T10" fmla="*/ 101 w 863"/>
                  <a:gd name="T11" fmla="*/ 109 h 1586"/>
                  <a:gd name="T12" fmla="*/ 100 w 863"/>
                  <a:gd name="T13" fmla="*/ 99 h 1586"/>
                  <a:gd name="T14" fmla="*/ 97 w 863"/>
                  <a:gd name="T15" fmla="*/ 88 h 1586"/>
                  <a:gd name="T16" fmla="*/ 93 w 863"/>
                  <a:gd name="T17" fmla="*/ 78 h 1586"/>
                  <a:gd name="T18" fmla="*/ 88 w 863"/>
                  <a:gd name="T19" fmla="*/ 68 h 1586"/>
                  <a:gd name="T20" fmla="*/ 83 w 863"/>
                  <a:gd name="T21" fmla="*/ 57 h 1586"/>
                  <a:gd name="T22" fmla="*/ 77 w 863"/>
                  <a:gd name="T23" fmla="*/ 49 h 1586"/>
                  <a:gd name="T24" fmla="*/ 70 w 863"/>
                  <a:gd name="T25" fmla="*/ 41 h 1586"/>
                  <a:gd name="T26" fmla="*/ 62 w 863"/>
                  <a:gd name="T27" fmla="*/ 33 h 1586"/>
                  <a:gd name="T28" fmla="*/ 54 w 863"/>
                  <a:gd name="T29" fmla="*/ 25 h 1586"/>
                  <a:gd name="T30" fmla="*/ 46 w 863"/>
                  <a:gd name="T31" fmla="*/ 20 h 1586"/>
                  <a:gd name="T32" fmla="*/ 36 w 863"/>
                  <a:gd name="T33" fmla="*/ 13 h 1586"/>
                  <a:gd name="T34" fmla="*/ 27 w 863"/>
                  <a:gd name="T35" fmla="*/ 9 h 1586"/>
                  <a:gd name="T36" fmla="*/ 16 w 863"/>
                  <a:gd name="T37" fmla="*/ 5 h 1586"/>
                  <a:gd name="T38" fmla="*/ 6 w 863"/>
                  <a:gd name="T39" fmla="*/ 2 h 1586"/>
                  <a:gd name="T40" fmla="*/ 0 w 863"/>
                  <a:gd name="T41" fmla="*/ 31 h 1586"/>
                  <a:gd name="T42" fmla="*/ 15 w 863"/>
                  <a:gd name="T43" fmla="*/ 37 h 1586"/>
                  <a:gd name="T44" fmla="*/ 29 w 863"/>
                  <a:gd name="T45" fmla="*/ 45 h 1586"/>
                  <a:gd name="T46" fmla="*/ 41 w 863"/>
                  <a:gd name="T47" fmla="*/ 54 h 1586"/>
                  <a:gd name="T48" fmla="*/ 52 w 863"/>
                  <a:gd name="T49" fmla="*/ 67 h 1586"/>
                  <a:gd name="T50" fmla="*/ 60 w 863"/>
                  <a:gd name="T51" fmla="*/ 80 h 1586"/>
                  <a:gd name="T52" fmla="*/ 67 w 863"/>
                  <a:gd name="T53" fmla="*/ 94 h 1586"/>
                  <a:gd name="T54" fmla="*/ 71 w 863"/>
                  <a:gd name="T55" fmla="*/ 109 h 1586"/>
                  <a:gd name="T56" fmla="*/ 72 w 863"/>
                  <a:gd name="T57" fmla="*/ 126 h 1586"/>
                  <a:gd name="T58" fmla="*/ 72 w 863"/>
                  <a:gd name="T59" fmla="*/ 138 h 1586"/>
                  <a:gd name="T60" fmla="*/ 70 w 863"/>
                  <a:gd name="T61" fmla="*/ 148 h 1586"/>
                  <a:gd name="T62" fmla="*/ 59 w 863"/>
                  <a:gd name="T63" fmla="*/ 198 h 1586"/>
                  <a:gd name="T64" fmla="*/ 97 w 863"/>
                  <a:gd name="T65" fmla="*/ 164 h 15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3"/>
                  <a:gd name="T100" fmla="*/ 0 h 1586"/>
                  <a:gd name="T101" fmla="*/ 863 w 863"/>
                  <a:gd name="T102" fmla="*/ 1586 h 15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3" h="1586">
                    <a:moveTo>
                      <a:pt x="774" y="1308"/>
                    </a:moveTo>
                    <a:lnTo>
                      <a:pt x="783" y="1272"/>
                    </a:lnTo>
                    <a:lnTo>
                      <a:pt x="793" y="1237"/>
                    </a:lnTo>
                    <a:lnTo>
                      <a:pt x="800" y="1200"/>
                    </a:lnTo>
                    <a:lnTo>
                      <a:pt x="807" y="1163"/>
                    </a:lnTo>
                    <a:lnTo>
                      <a:pt x="811" y="1126"/>
                    </a:lnTo>
                    <a:lnTo>
                      <a:pt x="815" y="1088"/>
                    </a:lnTo>
                    <a:lnTo>
                      <a:pt x="816" y="1050"/>
                    </a:lnTo>
                    <a:lnTo>
                      <a:pt x="817" y="1011"/>
                    </a:lnTo>
                    <a:lnTo>
                      <a:pt x="816" y="965"/>
                    </a:lnTo>
                    <a:lnTo>
                      <a:pt x="812" y="919"/>
                    </a:lnTo>
                    <a:lnTo>
                      <a:pt x="808" y="874"/>
                    </a:lnTo>
                    <a:lnTo>
                      <a:pt x="801" y="829"/>
                    </a:lnTo>
                    <a:lnTo>
                      <a:pt x="793" y="785"/>
                    </a:lnTo>
                    <a:lnTo>
                      <a:pt x="781" y="742"/>
                    </a:lnTo>
                    <a:lnTo>
                      <a:pt x="770" y="699"/>
                    </a:lnTo>
                    <a:lnTo>
                      <a:pt x="755" y="657"/>
                    </a:lnTo>
                    <a:lnTo>
                      <a:pt x="740" y="617"/>
                    </a:lnTo>
                    <a:lnTo>
                      <a:pt x="721" y="577"/>
                    </a:lnTo>
                    <a:lnTo>
                      <a:pt x="703" y="538"/>
                    </a:lnTo>
                    <a:lnTo>
                      <a:pt x="682" y="499"/>
                    </a:lnTo>
                    <a:lnTo>
                      <a:pt x="659" y="462"/>
                    </a:lnTo>
                    <a:lnTo>
                      <a:pt x="636" y="426"/>
                    </a:lnTo>
                    <a:lnTo>
                      <a:pt x="611" y="390"/>
                    </a:lnTo>
                    <a:lnTo>
                      <a:pt x="584" y="357"/>
                    </a:lnTo>
                    <a:lnTo>
                      <a:pt x="555" y="324"/>
                    </a:lnTo>
                    <a:lnTo>
                      <a:pt x="527" y="292"/>
                    </a:lnTo>
                    <a:lnTo>
                      <a:pt x="495" y="261"/>
                    </a:lnTo>
                    <a:lnTo>
                      <a:pt x="464" y="233"/>
                    </a:lnTo>
                    <a:lnTo>
                      <a:pt x="431" y="205"/>
                    </a:lnTo>
                    <a:lnTo>
                      <a:pt x="396" y="178"/>
                    </a:lnTo>
                    <a:lnTo>
                      <a:pt x="362" y="153"/>
                    </a:lnTo>
                    <a:lnTo>
                      <a:pt x="325" y="130"/>
                    </a:lnTo>
                    <a:lnTo>
                      <a:pt x="288" y="108"/>
                    </a:lnTo>
                    <a:lnTo>
                      <a:pt x="249" y="87"/>
                    </a:lnTo>
                    <a:lnTo>
                      <a:pt x="210" y="69"/>
                    </a:lnTo>
                    <a:lnTo>
                      <a:pt x="169" y="52"/>
                    </a:lnTo>
                    <a:lnTo>
                      <a:pt x="128" y="36"/>
                    </a:lnTo>
                    <a:lnTo>
                      <a:pt x="86" y="22"/>
                    </a:lnTo>
                    <a:lnTo>
                      <a:pt x="44" y="10"/>
                    </a:lnTo>
                    <a:lnTo>
                      <a:pt x="0" y="0"/>
                    </a:lnTo>
                    <a:lnTo>
                      <a:pt x="0" y="250"/>
                    </a:lnTo>
                    <a:lnTo>
                      <a:pt x="61" y="269"/>
                    </a:lnTo>
                    <a:lnTo>
                      <a:pt x="120" y="295"/>
                    </a:lnTo>
                    <a:lnTo>
                      <a:pt x="176" y="324"/>
                    </a:lnTo>
                    <a:lnTo>
                      <a:pt x="230" y="357"/>
                    </a:lnTo>
                    <a:lnTo>
                      <a:pt x="281" y="395"/>
                    </a:lnTo>
                    <a:lnTo>
                      <a:pt x="328" y="436"/>
                    </a:lnTo>
                    <a:lnTo>
                      <a:pt x="372" y="481"/>
                    </a:lnTo>
                    <a:lnTo>
                      <a:pt x="412" y="530"/>
                    </a:lnTo>
                    <a:lnTo>
                      <a:pt x="448" y="580"/>
                    </a:lnTo>
                    <a:lnTo>
                      <a:pt x="480" y="636"/>
                    </a:lnTo>
                    <a:lnTo>
                      <a:pt x="508" y="692"/>
                    </a:lnTo>
                    <a:lnTo>
                      <a:pt x="532" y="752"/>
                    </a:lnTo>
                    <a:lnTo>
                      <a:pt x="551" y="814"/>
                    </a:lnTo>
                    <a:lnTo>
                      <a:pt x="563" y="877"/>
                    </a:lnTo>
                    <a:lnTo>
                      <a:pt x="573" y="944"/>
                    </a:lnTo>
                    <a:lnTo>
                      <a:pt x="575" y="1011"/>
                    </a:lnTo>
                    <a:lnTo>
                      <a:pt x="574" y="1055"/>
                    </a:lnTo>
                    <a:lnTo>
                      <a:pt x="570" y="1098"/>
                    </a:lnTo>
                    <a:lnTo>
                      <a:pt x="566" y="1141"/>
                    </a:lnTo>
                    <a:lnTo>
                      <a:pt x="558" y="1183"/>
                    </a:lnTo>
                    <a:lnTo>
                      <a:pt x="471" y="1133"/>
                    </a:lnTo>
                    <a:lnTo>
                      <a:pt x="472" y="1586"/>
                    </a:lnTo>
                    <a:lnTo>
                      <a:pt x="863" y="1359"/>
                    </a:lnTo>
                    <a:lnTo>
                      <a:pt x="774" y="1308"/>
                    </a:lnTo>
                    <a:close/>
                  </a:path>
                </a:pathLst>
              </a:custGeom>
              <a:solidFill>
                <a:srgbClr val="968C6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ysClr val="windowText" lastClr="000000"/>
                  </a:solidFill>
                  <a:effectLst/>
                  <a:uLnTx/>
                  <a:uFillTx/>
                </a:endParaRPr>
              </a:p>
            </p:txBody>
          </p:sp>
        </p:grpSp>
      </p:grpSp>
      <p:grpSp>
        <p:nvGrpSpPr>
          <p:cNvPr id="28" name="Group 27"/>
          <p:cNvGrpSpPr/>
          <p:nvPr/>
        </p:nvGrpSpPr>
        <p:grpSpPr>
          <a:xfrm>
            <a:off x="231442" y="3005453"/>
            <a:ext cx="2685969" cy="3312368"/>
            <a:chOff x="231442" y="3005453"/>
            <a:chExt cx="2685969" cy="3312368"/>
          </a:xfrm>
        </p:grpSpPr>
        <p:sp>
          <p:nvSpPr>
            <p:cNvPr id="18" name="Rectangle 17"/>
            <p:cNvSpPr/>
            <p:nvPr/>
          </p:nvSpPr>
          <p:spPr bwMode="ltGray">
            <a:xfrm>
              <a:off x="231442" y="3005453"/>
              <a:ext cx="2035874" cy="3312368"/>
            </a:xfrm>
            <a:prstGeom prst="rect">
              <a:avLst/>
            </a:prstGeom>
            <a:solidFill>
              <a:schemeClr val="bg1"/>
            </a:solidFill>
            <a:ln w="127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r>
                <a:rPr lang="en-GB" sz="2000" b="1" dirty="0" smtClean="0">
                  <a:solidFill>
                    <a:schemeClr val="tx1"/>
                  </a:solidFill>
                  <a:latin typeface="Georgia" pitchFamily="18" charset="0"/>
                </a:rPr>
                <a:t>TP analysis to supplement Master file</a:t>
              </a:r>
            </a:p>
            <a:p>
              <a:pPr marL="179388" indent="-179388">
                <a:buFont typeface="Arial" panose="020B0604020202020204" pitchFamily="34" charset="0"/>
                <a:buChar char="•"/>
              </a:pPr>
              <a:r>
                <a:rPr lang="en-GB" sz="2000" dirty="0" smtClean="0">
                  <a:solidFill>
                    <a:schemeClr val="tx1"/>
                  </a:solidFill>
                  <a:latin typeface="Georgia" pitchFamily="18" charset="0"/>
                </a:rPr>
                <a:t>Local business</a:t>
              </a:r>
            </a:p>
            <a:p>
              <a:pPr marL="179388" indent="-179388">
                <a:buFont typeface="Arial" panose="020B0604020202020204" pitchFamily="34" charset="0"/>
                <a:buChar char="•"/>
              </a:pPr>
              <a:r>
                <a:rPr lang="en-GB" sz="2000" dirty="0" smtClean="0">
                  <a:solidFill>
                    <a:schemeClr val="tx1"/>
                  </a:solidFill>
                  <a:latin typeface="Georgia" pitchFamily="18" charset="0"/>
                </a:rPr>
                <a:t>TP analysis</a:t>
              </a:r>
            </a:p>
            <a:p>
              <a:pPr marL="179388" indent="-179388">
                <a:buFont typeface="Arial" panose="020B0604020202020204" pitchFamily="34" charset="0"/>
                <a:buChar char="•"/>
              </a:pPr>
              <a:r>
                <a:rPr lang="en-GB" sz="2000" dirty="0" smtClean="0">
                  <a:solidFill>
                    <a:schemeClr val="tx1"/>
                  </a:solidFill>
                  <a:latin typeface="Georgia" pitchFamily="18" charset="0"/>
                </a:rPr>
                <a:t>Financial information</a:t>
              </a:r>
              <a:endParaRPr lang="en-GB" sz="2000" dirty="0">
                <a:solidFill>
                  <a:schemeClr val="tx1"/>
                </a:solidFill>
                <a:latin typeface="Georgia" pitchFamily="18" charset="0"/>
              </a:endParaRPr>
            </a:p>
          </p:txBody>
        </p:sp>
        <p:cxnSp>
          <p:nvCxnSpPr>
            <p:cNvPr id="19" name="Straight Arrow Connector 18"/>
            <p:cNvCxnSpPr/>
            <p:nvPr/>
          </p:nvCxnSpPr>
          <p:spPr>
            <a:xfrm>
              <a:off x="2265566" y="6065029"/>
              <a:ext cx="651845" cy="0"/>
            </a:xfrm>
            <a:prstGeom prst="straightConnector1">
              <a:avLst/>
            </a:prstGeom>
            <a:ln w="12700">
              <a:solidFill>
                <a:schemeClr val="accent5"/>
              </a:solidFill>
              <a:prstDash val="sysDot"/>
              <a:tailEnd type="oval" w="lg" len="lg"/>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146026" y="3241050"/>
            <a:ext cx="3630802" cy="2875605"/>
            <a:chOff x="6196366" y="3944678"/>
            <a:chExt cx="3178860" cy="2875605"/>
          </a:xfrm>
        </p:grpSpPr>
        <p:sp>
          <p:nvSpPr>
            <p:cNvPr id="17" name="Rectangle 16"/>
            <p:cNvSpPr/>
            <p:nvPr/>
          </p:nvSpPr>
          <p:spPr bwMode="ltGray">
            <a:xfrm>
              <a:off x="6848211" y="3944678"/>
              <a:ext cx="2527015" cy="2875605"/>
            </a:xfrm>
            <a:prstGeom prst="rect">
              <a:avLst/>
            </a:prstGeom>
            <a:solidFill>
              <a:schemeClr val="bg1"/>
            </a:solid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r>
                <a:rPr lang="en-GB" sz="2000" b="1" dirty="0" smtClean="0">
                  <a:solidFill>
                    <a:schemeClr val="tx1"/>
                  </a:solidFill>
                  <a:latin typeface="Georgia" pitchFamily="18" charset="0"/>
                </a:rPr>
                <a:t>Financial data by country</a:t>
              </a:r>
            </a:p>
            <a:p>
              <a:pPr marL="179388" indent="-179388">
                <a:spcAft>
                  <a:spcPts val="300"/>
                </a:spcAft>
                <a:buFont typeface="Arial" panose="020B0604020202020204" pitchFamily="34" charset="0"/>
                <a:buChar char="•"/>
              </a:pPr>
              <a:r>
                <a:rPr lang="en-GB" sz="2000" dirty="0" smtClean="0">
                  <a:solidFill>
                    <a:schemeClr val="tx1"/>
                  </a:solidFill>
                  <a:latin typeface="Georgia" pitchFamily="18" charset="0"/>
                </a:rPr>
                <a:t>Revenue</a:t>
              </a:r>
            </a:p>
            <a:p>
              <a:pPr marL="179388" indent="-179388">
                <a:spcAft>
                  <a:spcPts val="300"/>
                </a:spcAft>
                <a:buFont typeface="Arial" panose="020B0604020202020204" pitchFamily="34" charset="0"/>
                <a:buChar char="•"/>
              </a:pPr>
              <a:r>
                <a:rPr lang="en-GB" sz="2000" dirty="0" smtClean="0">
                  <a:solidFill>
                    <a:schemeClr val="tx1"/>
                  </a:solidFill>
                  <a:latin typeface="Georgia" pitchFamily="18" charset="0"/>
                </a:rPr>
                <a:t>PBT</a:t>
              </a:r>
            </a:p>
            <a:p>
              <a:pPr marL="179388" indent="-179388">
                <a:spcAft>
                  <a:spcPts val="300"/>
                </a:spcAft>
                <a:buFont typeface="Arial" panose="020B0604020202020204" pitchFamily="34" charset="0"/>
                <a:buChar char="•"/>
              </a:pPr>
              <a:r>
                <a:rPr lang="en-GB" sz="2000" dirty="0" smtClean="0">
                  <a:solidFill>
                    <a:schemeClr val="tx1"/>
                  </a:solidFill>
                  <a:latin typeface="Georgia" pitchFamily="18" charset="0"/>
                </a:rPr>
                <a:t>Tax paid</a:t>
              </a:r>
            </a:p>
            <a:p>
              <a:pPr marL="179388" indent="-179388">
                <a:spcAft>
                  <a:spcPts val="300"/>
                </a:spcAft>
                <a:buFont typeface="Arial" panose="020B0604020202020204" pitchFamily="34" charset="0"/>
                <a:buChar char="•"/>
              </a:pPr>
              <a:r>
                <a:rPr lang="en-GB" sz="2000" dirty="0" smtClean="0">
                  <a:solidFill>
                    <a:schemeClr val="tx1"/>
                  </a:solidFill>
                  <a:latin typeface="Georgia" pitchFamily="18" charset="0"/>
                </a:rPr>
                <a:t>Capital</a:t>
              </a:r>
            </a:p>
            <a:p>
              <a:pPr marL="179388" indent="-179388">
                <a:spcAft>
                  <a:spcPts val="300"/>
                </a:spcAft>
                <a:buFont typeface="Arial" panose="020B0604020202020204" pitchFamily="34" charset="0"/>
                <a:buChar char="•"/>
              </a:pPr>
              <a:r>
                <a:rPr lang="en-GB" sz="2000" dirty="0" smtClean="0">
                  <a:solidFill>
                    <a:schemeClr val="tx1"/>
                  </a:solidFill>
                  <a:latin typeface="Georgia" pitchFamily="18" charset="0"/>
                </a:rPr>
                <a:t>Employees</a:t>
              </a:r>
            </a:p>
            <a:p>
              <a:pPr marL="179388" indent="-179388">
                <a:spcAft>
                  <a:spcPts val="300"/>
                </a:spcAft>
                <a:buFont typeface="Arial" panose="020B0604020202020204" pitchFamily="34" charset="0"/>
                <a:buChar char="•"/>
              </a:pPr>
              <a:r>
                <a:rPr lang="en-GB" sz="2000" dirty="0" smtClean="0">
                  <a:solidFill>
                    <a:schemeClr val="tx1"/>
                  </a:solidFill>
                  <a:latin typeface="Georgia" pitchFamily="18" charset="0"/>
                </a:rPr>
                <a:t>Assets</a:t>
              </a:r>
            </a:p>
            <a:p>
              <a:pPr marL="84138" indent="-84138">
                <a:buFont typeface="Arial" panose="020B0604020202020204" pitchFamily="34" charset="0"/>
                <a:buChar char="•"/>
              </a:pPr>
              <a:endParaRPr lang="en-GB" sz="2000" b="1" dirty="0">
                <a:solidFill>
                  <a:schemeClr val="tx1"/>
                </a:solidFill>
                <a:latin typeface="Georgia" pitchFamily="18" charset="0"/>
              </a:endParaRPr>
            </a:p>
            <a:p>
              <a:endParaRPr lang="en-GB" sz="2000" dirty="0" smtClean="0">
                <a:solidFill>
                  <a:schemeClr val="tx1"/>
                </a:solidFill>
                <a:latin typeface="Georgia" pitchFamily="18" charset="0"/>
              </a:endParaRPr>
            </a:p>
            <a:p>
              <a:pPr marL="285750" indent="-285750">
                <a:buFont typeface="Arial" panose="020B0604020202020204" pitchFamily="34" charset="0"/>
                <a:buChar char="•"/>
              </a:pPr>
              <a:endParaRPr lang="en-GB" sz="2000" dirty="0">
                <a:solidFill>
                  <a:schemeClr val="tx1"/>
                </a:solidFill>
                <a:latin typeface="Georgia" pitchFamily="18" charset="0"/>
              </a:endParaRPr>
            </a:p>
          </p:txBody>
        </p:sp>
        <p:cxnSp>
          <p:nvCxnSpPr>
            <p:cNvPr id="20" name="Straight Arrow Connector 19"/>
            <p:cNvCxnSpPr/>
            <p:nvPr/>
          </p:nvCxnSpPr>
          <p:spPr>
            <a:xfrm flipH="1">
              <a:off x="6196366" y="6555159"/>
              <a:ext cx="651845" cy="0"/>
            </a:xfrm>
            <a:prstGeom prst="straightConnector1">
              <a:avLst/>
            </a:prstGeom>
            <a:ln w="12700">
              <a:solidFill>
                <a:schemeClr val="accent1"/>
              </a:solidFill>
              <a:prstDash val="sysDot"/>
              <a:tailEnd type="oval" w="lg" len="lg"/>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4533511" y="700223"/>
            <a:ext cx="5210083" cy="2086137"/>
            <a:chOff x="4533511" y="700223"/>
            <a:chExt cx="5210083" cy="2086137"/>
          </a:xfrm>
        </p:grpSpPr>
        <p:cxnSp>
          <p:nvCxnSpPr>
            <p:cNvPr id="21" name="Straight Arrow Connector 20"/>
            <p:cNvCxnSpPr/>
            <p:nvPr/>
          </p:nvCxnSpPr>
          <p:spPr>
            <a:xfrm rot="16200000" flipH="1">
              <a:off x="5467960" y="2624360"/>
              <a:ext cx="324000" cy="0"/>
            </a:xfrm>
            <a:prstGeom prst="straightConnector1">
              <a:avLst/>
            </a:prstGeom>
            <a:ln w="12700">
              <a:solidFill>
                <a:srgbClr val="EB8C00"/>
              </a:solidFill>
              <a:prstDash val="sysDot"/>
              <a:tailEnd type="oval" w="lg" len="lg"/>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533511" y="700223"/>
              <a:ext cx="5210083" cy="1762137"/>
              <a:chOff x="4533511" y="700223"/>
              <a:chExt cx="5210083" cy="1762137"/>
            </a:xfrm>
          </p:grpSpPr>
          <p:sp>
            <p:nvSpPr>
              <p:cNvPr id="25" name="Rectangle 24"/>
              <p:cNvSpPr/>
              <p:nvPr/>
            </p:nvSpPr>
            <p:spPr bwMode="ltGray">
              <a:xfrm>
                <a:off x="4533511" y="700223"/>
                <a:ext cx="5210083" cy="714756"/>
              </a:xfrm>
              <a:prstGeom prst="rect">
                <a:avLst/>
              </a:prstGeom>
              <a:solidFill>
                <a:schemeClr val="bg1"/>
              </a:solidFill>
              <a:ln w="12700">
                <a:solidFill>
                  <a:srgbClr val="EB8C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numCol="1" rtlCol="0" anchor="t"/>
              <a:lstStyle/>
              <a:p>
                <a:r>
                  <a:rPr lang="en-GB" sz="2000" b="1" dirty="0">
                    <a:solidFill>
                      <a:schemeClr val="tx1"/>
                    </a:solidFill>
                    <a:latin typeface="Georgia" pitchFamily="18" charset="0"/>
                  </a:rPr>
                  <a:t>Overview of MNE’s global operations: </a:t>
                </a:r>
              </a:p>
            </p:txBody>
          </p:sp>
          <p:sp>
            <p:nvSpPr>
              <p:cNvPr id="16" name="Rectangle 15"/>
              <p:cNvSpPr/>
              <p:nvPr/>
            </p:nvSpPr>
            <p:spPr bwMode="ltGray">
              <a:xfrm>
                <a:off x="4533511" y="1213663"/>
                <a:ext cx="5210083" cy="1248697"/>
              </a:xfrm>
              <a:prstGeom prst="rect">
                <a:avLst/>
              </a:prstGeom>
              <a:solidFill>
                <a:schemeClr val="bg1"/>
              </a:solidFill>
              <a:ln w="12700">
                <a:solidFill>
                  <a:srgbClr val="EB8C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numCol="2" rtlCol="0" anchor="t"/>
              <a:lstStyle/>
              <a:p>
                <a:pPr marL="179388" indent="-179388">
                  <a:buFont typeface="Arial" panose="020B0604020202020204" pitchFamily="34" charset="0"/>
                  <a:buChar char="•"/>
                </a:pPr>
                <a:r>
                  <a:rPr lang="en-GB" sz="2000" dirty="0" smtClean="0">
                    <a:solidFill>
                      <a:schemeClr val="tx1"/>
                    </a:solidFill>
                    <a:latin typeface="Georgia" pitchFamily="18" charset="0"/>
                  </a:rPr>
                  <a:t>Group </a:t>
                </a:r>
                <a:r>
                  <a:rPr lang="en-GB" sz="2000" dirty="0">
                    <a:solidFill>
                      <a:schemeClr val="tx1"/>
                    </a:solidFill>
                    <a:latin typeface="Georgia" pitchFamily="18" charset="0"/>
                  </a:rPr>
                  <a:t>operational structure</a:t>
                </a:r>
              </a:p>
              <a:p>
                <a:pPr marL="179388" indent="-179388">
                  <a:buFont typeface="Arial" panose="020B0604020202020204" pitchFamily="34" charset="0"/>
                  <a:buChar char="•"/>
                </a:pPr>
                <a:r>
                  <a:rPr lang="en-GB" sz="2000" dirty="0">
                    <a:solidFill>
                      <a:schemeClr val="tx1"/>
                    </a:solidFill>
                    <a:latin typeface="Georgia" pitchFamily="18" charset="0"/>
                  </a:rPr>
                  <a:t>Key products</a:t>
                </a:r>
              </a:p>
              <a:p>
                <a:pPr marL="179388" indent="-179388">
                  <a:buFont typeface="Arial" panose="020B0604020202020204" pitchFamily="34" charset="0"/>
                  <a:buChar char="•"/>
                </a:pPr>
                <a:r>
                  <a:rPr lang="en-GB" sz="2000" dirty="0" smtClean="0">
                    <a:solidFill>
                      <a:schemeClr val="tx1"/>
                    </a:solidFill>
                    <a:latin typeface="Georgia" pitchFamily="18" charset="0"/>
                  </a:rPr>
                  <a:t>Intangibles </a:t>
                </a:r>
              </a:p>
              <a:p>
                <a:pPr marL="179388" indent="-179388">
                  <a:buFont typeface="Arial" panose="020B0604020202020204" pitchFamily="34" charset="0"/>
                  <a:buChar char="•"/>
                </a:pPr>
                <a:r>
                  <a:rPr lang="en-GB" sz="2000" dirty="0" smtClean="0">
                    <a:solidFill>
                      <a:schemeClr val="tx1"/>
                    </a:solidFill>
                    <a:latin typeface="Georgia" pitchFamily="18" charset="0"/>
                  </a:rPr>
                  <a:t>Financing arrangements</a:t>
                </a:r>
              </a:p>
              <a:p>
                <a:pPr marL="179388" indent="-179388">
                  <a:buFont typeface="Arial" panose="020B0604020202020204" pitchFamily="34" charset="0"/>
                  <a:buChar char="•"/>
                </a:pPr>
                <a:r>
                  <a:rPr lang="en-GB" sz="2000" dirty="0" smtClean="0">
                    <a:solidFill>
                      <a:schemeClr val="tx1"/>
                    </a:solidFill>
                    <a:latin typeface="Georgia" pitchFamily="18" charset="0"/>
                  </a:rPr>
                  <a:t>Financial data</a:t>
                </a:r>
                <a:endParaRPr lang="en-GB" sz="2000" dirty="0">
                  <a:solidFill>
                    <a:schemeClr val="tx1"/>
                  </a:solidFill>
                  <a:latin typeface="Georgia" pitchFamily="18" charset="0"/>
                </a:endParaRPr>
              </a:p>
            </p:txBody>
          </p:sp>
          <p:sp>
            <p:nvSpPr>
              <p:cNvPr id="26" name="Rectangle 25"/>
              <p:cNvSpPr/>
              <p:nvPr/>
            </p:nvSpPr>
            <p:spPr bwMode="ltGray">
              <a:xfrm>
                <a:off x="4544020" y="1143191"/>
                <a:ext cx="5194800" cy="10990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Georgia" pitchFamily="18" charset="0"/>
                </a:endParaRPr>
              </a:p>
            </p:txBody>
          </p:sp>
        </p:grpSp>
      </p:grpSp>
      <p:sp>
        <p:nvSpPr>
          <p:cNvPr id="30" name="Title 1"/>
          <p:cNvSpPr txBox="1">
            <a:spLocks/>
          </p:cNvSpPr>
          <p:nvPr/>
        </p:nvSpPr>
        <p:spPr>
          <a:xfrm>
            <a:off x="491172" y="67945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US" dirty="0">
                <a:solidFill>
                  <a:srgbClr val="C00000"/>
                </a:solidFill>
              </a:rPr>
              <a:t>Documentation</a:t>
            </a:r>
          </a:p>
        </p:txBody>
      </p:sp>
    </p:spTree>
    <p:extLst>
      <p:ext uri="{BB962C8B-B14F-4D97-AF65-F5344CB8AC3E}">
        <p14:creationId xmlns:p14="http://schemas.microsoft.com/office/powerpoint/2010/main" val="61582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EBD7F86-1881-4698-8703-FB80B0800997}" type="slidenum">
              <a:rPr lang="en-GB" smtClean="0">
                <a:solidFill>
                  <a:srgbClr val="000000"/>
                </a:solidFill>
              </a:rPr>
              <a:pPr/>
              <a:t>8</a:t>
            </a:fld>
            <a:endParaRPr lang="en-GB" dirty="0">
              <a:solidFill>
                <a:srgbClr val="000000"/>
              </a:solidFill>
            </a:endParaRPr>
          </a:p>
        </p:txBody>
      </p:sp>
      <p:sp>
        <p:nvSpPr>
          <p:cNvPr id="30" name="Rectangle 29"/>
          <p:cNvSpPr/>
          <p:nvPr/>
        </p:nvSpPr>
        <p:spPr bwMode="ltGray">
          <a:xfrm>
            <a:off x="7833320" y="143072"/>
            <a:ext cx="1584176" cy="47761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Georgia" pitchFamily="18" charset="0"/>
            </a:endParaRPr>
          </a:p>
        </p:txBody>
      </p:sp>
      <p:pic>
        <p:nvPicPr>
          <p:cNvPr id="29" name="Picture 28"/>
          <p:cNvPicPr>
            <a:picLocks noChangeAspect="1"/>
          </p:cNvPicPr>
          <p:nvPr/>
        </p:nvPicPr>
        <p:blipFill rotWithShape="1">
          <a:blip r:embed="rId3"/>
          <a:srcRect l="42857" t="16418" r="28732" b="8626"/>
          <a:stretch/>
        </p:blipFill>
        <p:spPr bwMode="auto">
          <a:xfrm>
            <a:off x="7989315" y="4509120"/>
            <a:ext cx="1272187" cy="1804054"/>
          </a:xfrm>
          <a:prstGeom prst="rect">
            <a:avLst/>
          </a:prstGeom>
          <a:ln w="6350">
            <a:solidFill>
              <a:schemeClr val="bg1">
                <a:lumMod val="85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aphicFrame>
        <p:nvGraphicFramePr>
          <p:cNvPr id="32" name="Table 31"/>
          <p:cNvGraphicFramePr>
            <a:graphicFrameLocks noGrp="1"/>
          </p:cNvGraphicFramePr>
          <p:nvPr>
            <p:extLst>
              <p:ext uri="{D42A27DB-BD31-4B8C-83A1-F6EECF244321}">
                <p14:modId xmlns:p14="http://schemas.microsoft.com/office/powerpoint/2010/main" val="1431501892"/>
              </p:ext>
            </p:extLst>
          </p:nvPr>
        </p:nvGraphicFramePr>
        <p:xfrm>
          <a:off x="914401" y="2050338"/>
          <a:ext cx="6601715" cy="4083238"/>
        </p:xfrm>
        <a:graphic>
          <a:graphicData uri="http://schemas.openxmlformats.org/drawingml/2006/table">
            <a:tbl>
              <a:tblPr firstRow="1" bandRow="1">
                <a:tableStyleId>{2D5ABB26-0587-4C30-8999-92F81FD0307C}</a:tableStyleId>
              </a:tblPr>
              <a:tblGrid>
                <a:gridCol w="976936"/>
                <a:gridCol w="5624779"/>
              </a:tblGrid>
              <a:tr h="724393">
                <a:tc>
                  <a:txBody>
                    <a:bodyPr/>
                    <a:lstStyle/>
                    <a:p>
                      <a:pPr algn="l"/>
                      <a:r>
                        <a:rPr lang="en-US" sz="1400" b="1" i="1" dirty="0" smtClean="0">
                          <a:solidFill>
                            <a:schemeClr val="tx2"/>
                          </a:solidFill>
                          <a:latin typeface="Georgia" panose="02040502050405020303" pitchFamily="18" charset="0"/>
                        </a:rPr>
                        <a:t>Who?</a:t>
                      </a:r>
                      <a:endParaRPr lang="en-US" sz="1400" b="1" i="1" dirty="0">
                        <a:solidFill>
                          <a:schemeClr val="tx2"/>
                        </a:solidFill>
                        <a:latin typeface="Georgia" panose="02040502050405020303" pitchFamily="18" charset="0"/>
                      </a:endParaRPr>
                    </a:p>
                  </a:txBody>
                  <a:tcPr marL="45720" marR="45720" marT="27432" marB="27432">
                    <a:lnB w="12700" cap="flat" cmpd="sng" algn="ctr">
                      <a:solidFill>
                        <a:schemeClr val="tx2"/>
                      </a:solidFill>
                      <a:prstDash val="sysDot"/>
                      <a:round/>
                      <a:headEnd type="none" w="med" len="med"/>
                      <a:tailEnd type="none" w="med" len="med"/>
                    </a:lnB>
                  </a:tcPr>
                </a:tc>
                <a:tc>
                  <a:txBody>
                    <a:bodyPr/>
                    <a:lstStyle/>
                    <a:p>
                      <a:pPr algn="l"/>
                      <a:r>
                        <a:rPr lang="en-GB" sz="1400" kern="0" dirty="0" smtClean="0">
                          <a:solidFill>
                            <a:schemeClr val="tx1"/>
                          </a:solidFill>
                          <a:latin typeface="Georgia" pitchFamily="18" charset="0"/>
                        </a:rPr>
                        <a:t>Any multinational enterprises (MNEs) operating in countries adopting OCED’s CbCR guidance (G20, OECD, CIAT, ATAF and more) with revenue &gt; 750M euros ($860M)</a:t>
                      </a:r>
                      <a:r>
                        <a:rPr lang="en-GB" sz="1400" strike="sngStrike" kern="0" dirty="0" smtClean="0">
                          <a:solidFill>
                            <a:schemeClr val="tx1"/>
                          </a:solidFill>
                          <a:latin typeface="Georgia" pitchFamily="18" charset="0"/>
                        </a:rPr>
                        <a:t> </a:t>
                      </a:r>
                      <a:endParaRPr lang="en-US" sz="1400" b="0" i="0" dirty="0">
                        <a:solidFill>
                          <a:schemeClr val="tx1"/>
                        </a:solidFill>
                        <a:latin typeface="Georgia" panose="02040502050405020303" pitchFamily="18" charset="0"/>
                      </a:endParaRPr>
                    </a:p>
                  </a:txBody>
                  <a:tcPr marL="45720" marR="45720" marT="27432" marB="27432">
                    <a:lnB w="12700" cap="flat" cmpd="sng" algn="ctr">
                      <a:solidFill>
                        <a:schemeClr val="tx2"/>
                      </a:solidFill>
                      <a:prstDash val="sysDot"/>
                      <a:round/>
                      <a:headEnd type="none" w="med" len="med"/>
                      <a:tailEnd type="none" w="med" len="med"/>
                    </a:lnB>
                  </a:tcPr>
                </a:tc>
              </a:tr>
              <a:tr h="519198">
                <a:tc>
                  <a:txBody>
                    <a:bodyPr/>
                    <a:lstStyle/>
                    <a:p>
                      <a:pPr algn="l"/>
                      <a:r>
                        <a:rPr lang="en-US" sz="1400" b="1" i="1" dirty="0" smtClean="0">
                          <a:solidFill>
                            <a:schemeClr val="tx2"/>
                          </a:solidFill>
                          <a:latin typeface="Georgia" panose="02040502050405020303" pitchFamily="18" charset="0"/>
                        </a:rPr>
                        <a:t>What?</a:t>
                      </a:r>
                      <a:endParaRPr lang="en-US" sz="1400" b="1" i="1" dirty="0">
                        <a:solidFill>
                          <a:schemeClr val="tx2"/>
                        </a:solidFill>
                        <a:latin typeface="Georgia" panose="02040502050405020303" pitchFamily="18" charset="0"/>
                      </a:endParaRPr>
                    </a:p>
                  </a:txBody>
                  <a:tcPr marL="45720" marR="45720" marT="27432" marB="27432">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l"/>
                      <a:r>
                        <a:rPr lang="en-US" sz="1400" b="0" i="0" dirty="0" smtClean="0">
                          <a:solidFill>
                            <a:schemeClr val="tx1"/>
                          </a:solidFill>
                          <a:latin typeface="Georgia" panose="02040502050405020303" pitchFamily="18" charset="0"/>
                        </a:rPr>
                        <a:t>County by country report, master file and local file to be </a:t>
                      </a:r>
                      <a:r>
                        <a:rPr lang="en-US" sz="1400" b="1" i="0" dirty="0" smtClean="0">
                          <a:solidFill>
                            <a:schemeClr val="tx1"/>
                          </a:solidFill>
                          <a:latin typeface="Georgia" panose="02040502050405020303" pitchFamily="18" charset="0"/>
                        </a:rPr>
                        <a:t>submitted annually</a:t>
                      </a:r>
                      <a:endParaRPr lang="en-US" sz="1400" b="1" i="0" dirty="0">
                        <a:solidFill>
                          <a:schemeClr val="tx1"/>
                        </a:solidFill>
                        <a:latin typeface="Georgia" panose="02040502050405020303" pitchFamily="18" charset="0"/>
                      </a:endParaRPr>
                    </a:p>
                  </a:txBody>
                  <a:tcPr marL="45720" marR="45720" marT="27432" marB="27432">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884097">
                <a:tc>
                  <a:txBody>
                    <a:bodyPr/>
                    <a:lstStyle/>
                    <a:p>
                      <a:pPr algn="l"/>
                      <a:r>
                        <a:rPr lang="en-US" sz="1400" b="1" i="1" dirty="0" smtClean="0">
                          <a:solidFill>
                            <a:schemeClr val="tx2"/>
                          </a:solidFill>
                          <a:latin typeface="Georgia" panose="02040502050405020303" pitchFamily="18" charset="0"/>
                        </a:rPr>
                        <a:t>Where?</a:t>
                      </a:r>
                      <a:endParaRPr lang="en-US" sz="1400" b="1" i="1" dirty="0">
                        <a:solidFill>
                          <a:schemeClr val="tx2"/>
                        </a:solidFill>
                        <a:latin typeface="Georgia" panose="02040502050405020303" pitchFamily="18" charset="0"/>
                      </a:endParaRPr>
                    </a:p>
                  </a:txBody>
                  <a:tcPr marL="45720" marR="45720" marT="27432" marB="27432">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l"/>
                      <a:r>
                        <a:rPr lang="en-GB" sz="1400" kern="0" dirty="0" smtClean="0">
                          <a:solidFill>
                            <a:schemeClr val="tx1"/>
                          </a:solidFill>
                          <a:latin typeface="Georgia" pitchFamily="18" charset="0"/>
                        </a:rPr>
                        <a:t>CbC report to be filed with ultimate parent’s home jurisdiction or lower-tier jurisdictions where the MNE operates (secondary mechanism); master file and local file to be filed directly with relevant</a:t>
                      </a:r>
                      <a:r>
                        <a:rPr lang="en-GB" sz="1400" kern="0" baseline="0" dirty="0" smtClean="0">
                          <a:solidFill>
                            <a:schemeClr val="tx1"/>
                          </a:solidFill>
                          <a:latin typeface="Georgia" pitchFamily="18" charset="0"/>
                        </a:rPr>
                        <a:t> local</a:t>
                      </a:r>
                      <a:r>
                        <a:rPr lang="en-GB" sz="1400" kern="0" dirty="0" smtClean="0">
                          <a:solidFill>
                            <a:schemeClr val="tx1"/>
                          </a:solidFill>
                          <a:latin typeface="Georgia" pitchFamily="18" charset="0"/>
                        </a:rPr>
                        <a:t> tax jurisdictions.</a:t>
                      </a:r>
                      <a:endParaRPr lang="en-US" sz="1400" b="1" i="0" dirty="0">
                        <a:solidFill>
                          <a:schemeClr val="tx1"/>
                        </a:solidFill>
                        <a:latin typeface="Georgia" panose="02040502050405020303" pitchFamily="18" charset="0"/>
                      </a:endParaRPr>
                    </a:p>
                  </a:txBody>
                  <a:tcPr marL="45720" marR="45720" marT="27432" marB="27432">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677981">
                <a:tc>
                  <a:txBody>
                    <a:bodyPr/>
                    <a:lstStyle/>
                    <a:p>
                      <a:pPr algn="l"/>
                      <a:r>
                        <a:rPr lang="en-US" sz="1400" b="1" i="1" dirty="0" smtClean="0">
                          <a:solidFill>
                            <a:schemeClr val="tx2"/>
                          </a:solidFill>
                          <a:latin typeface="Georgia" panose="02040502050405020303" pitchFamily="18" charset="0"/>
                        </a:rPr>
                        <a:t>When?</a:t>
                      </a:r>
                      <a:endParaRPr lang="en-US" sz="1400" b="1" i="1" dirty="0">
                        <a:solidFill>
                          <a:schemeClr val="tx2"/>
                        </a:solidFill>
                        <a:latin typeface="Georgia" panose="02040502050405020303" pitchFamily="18" charset="0"/>
                      </a:endParaRPr>
                    </a:p>
                  </a:txBody>
                  <a:tcPr marL="45720" marR="45720" marT="27432" marB="27432">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l"/>
                      <a:r>
                        <a:rPr lang="en-GB" sz="1400" kern="0" dirty="0" smtClean="0">
                          <a:solidFill>
                            <a:schemeClr val="tx1"/>
                          </a:solidFill>
                          <a:latin typeface="Georgia" pitchFamily="18" charset="0"/>
                          <a:ea typeface="+mn-ea"/>
                          <a:cs typeface="+mn-cs"/>
                        </a:rPr>
                        <a:t>CbC report required for fiscal years starting on or after January 1, 2016</a:t>
                      </a:r>
                      <a:r>
                        <a:rPr lang="en-GB" sz="1400" kern="0" baseline="0" dirty="0" smtClean="0">
                          <a:solidFill>
                            <a:schemeClr val="tx1"/>
                          </a:solidFill>
                          <a:latin typeface="Georgia" pitchFamily="18" charset="0"/>
                          <a:ea typeface="+mn-ea"/>
                          <a:cs typeface="+mn-cs"/>
                        </a:rPr>
                        <a:t> </a:t>
                      </a:r>
                      <a:r>
                        <a:rPr lang="en-GB" sz="1400" kern="0" dirty="0" smtClean="0">
                          <a:solidFill>
                            <a:schemeClr val="tx1"/>
                          </a:solidFill>
                          <a:latin typeface="Georgia" pitchFamily="18" charset="0"/>
                          <a:ea typeface="+mn-ea"/>
                          <a:cs typeface="+mn-cs"/>
                        </a:rPr>
                        <a:t>to be filed one year from the close of the related fiscal year (i.e., no later than December 31, 2017); with respect to the US, CbC</a:t>
                      </a:r>
                      <a:r>
                        <a:rPr lang="en-GB" sz="1400" kern="0" baseline="0" dirty="0" smtClean="0">
                          <a:solidFill>
                            <a:schemeClr val="tx1"/>
                          </a:solidFill>
                          <a:latin typeface="Georgia" pitchFamily="18" charset="0"/>
                          <a:ea typeface="+mn-ea"/>
                          <a:cs typeface="+mn-cs"/>
                        </a:rPr>
                        <a:t> report required one year after.</a:t>
                      </a:r>
                      <a:endParaRPr lang="en-GB" sz="1400" kern="0" dirty="0" smtClean="0">
                        <a:solidFill>
                          <a:schemeClr val="tx1"/>
                        </a:solidFill>
                        <a:latin typeface="Georgia" pitchFamily="18" charset="0"/>
                        <a:ea typeface="+mn-ea"/>
                        <a:cs typeface="+mn-cs"/>
                      </a:endParaRPr>
                    </a:p>
                  </a:txBody>
                  <a:tcPr marL="45720" marR="45720" marT="27432" marB="27432">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710917">
                <a:tc>
                  <a:txBody>
                    <a:bodyPr/>
                    <a:lstStyle/>
                    <a:p>
                      <a:pPr algn="l"/>
                      <a:r>
                        <a:rPr lang="en-US" sz="1400" b="1" i="1" dirty="0" smtClean="0">
                          <a:solidFill>
                            <a:schemeClr val="tx2"/>
                          </a:solidFill>
                          <a:latin typeface="Georgia" panose="02040502050405020303" pitchFamily="18" charset="0"/>
                        </a:rPr>
                        <a:t>How?</a:t>
                      </a:r>
                      <a:endParaRPr lang="en-US" sz="1400" b="1" i="1" dirty="0">
                        <a:solidFill>
                          <a:schemeClr val="tx2"/>
                        </a:solidFill>
                        <a:latin typeface="Georgia" panose="02040502050405020303" pitchFamily="18" charset="0"/>
                      </a:endParaRPr>
                    </a:p>
                  </a:txBody>
                  <a:tcPr marL="45720" marR="45720" marT="27432" marB="27432">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c>
                  <a:txBody>
                    <a:bodyPr/>
                    <a:lstStyle/>
                    <a:p>
                      <a:pPr algn="l"/>
                      <a:r>
                        <a:rPr lang="en-US" sz="1400" b="0" i="0" dirty="0" smtClean="0">
                          <a:solidFill>
                            <a:schemeClr val="tx1"/>
                          </a:solidFill>
                          <a:latin typeface="Georgia" panose="02040502050405020303" pitchFamily="18" charset="0"/>
                        </a:rPr>
                        <a:t>The tax authority</a:t>
                      </a:r>
                      <a:r>
                        <a:rPr lang="en-US" sz="1400" b="0" i="0" baseline="0" dirty="0" smtClean="0">
                          <a:solidFill>
                            <a:schemeClr val="tx1"/>
                          </a:solidFill>
                          <a:latin typeface="Georgia" panose="02040502050405020303" pitchFamily="18" charset="0"/>
                        </a:rPr>
                        <a:t> with which the MNE’s </a:t>
                      </a:r>
                      <a:r>
                        <a:rPr lang="en-US" sz="1400" b="0" i="0" dirty="0" smtClean="0">
                          <a:solidFill>
                            <a:schemeClr val="tx1"/>
                          </a:solidFill>
                          <a:latin typeface="Georgia" panose="02040502050405020303" pitchFamily="18" charset="0"/>
                        </a:rPr>
                        <a:t>ultimate parent,</a:t>
                      </a:r>
                      <a:r>
                        <a:rPr lang="en-US" sz="1400" b="0" i="0" baseline="0" dirty="0" smtClean="0">
                          <a:solidFill>
                            <a:schemeClr val="tx1"/>
                          </a:solidFill>
                          <a:latin typeface="Georgia" panose="02040502050405020303" pitchFamily="18" charset="0"/>
                        </a:rPr>
                        <a:t> surrogate parent, or lower-tier entity (subsidiary</a:t>
                      </a:r>
                      <a:r>
                        <a:rPr lang="en-US" sz="1400" b="0" i="0" dirty="0" smtClean="0">
                          <a:solidFill>
                            <a:schemeClr val="tx1"/>
                          </a:solidFill>
                          <a:latin typeface="Georgia" panose="02040502050405020303" pitchFamily="18" charset="0"/>
                        </a:rPr>
                        <a:t> or PE)</a:t>
                      </a:r>
                      <a:r>
                        <a:rPr lang="en-US" sz="1400" b="0" i="0" baseline="0" dirty="0" smtClean="0">
                          <a:solidFill>
                            <a:schemeClr val="tx1"/>
                          </a:solidFill>
                          <a:latin typeface="Georgia" panose="02040502050405020303" pitchFamily="18" charset="0"/>
                        </a:rPr>
                        <a:t> </a:t>
                      </a:r>
                      <a:r>
                        <a:rPr lang="en-US" sz="1400" b="0" i="0" dirty="0" smtClean="0">
                          <a:solidFill>
                            <a:schemeClr val="tx1"/>
                          </a:solidFill>
                          <a:latin typeface="Georgia" panose="02040502050405020303" pitchFamily="18" charset="0"/>
                        </a:rPr>
                        <a:t>filed CbC report will share it via treaty-based</a:t>
                      </a:r>
                      <a:r>
                        <a:rPr lang="en-US" sz="1400" b="0" i="0" baseline="0" dirty="0" smtClean="0">
                          <a:solidFill>
                            <a:schemeClr val="tx1"/>
                          </a:solidFill>
                          <a:latin typeface="Georgia" panose="02040502050405020303" pitchFamily="18" charset="0"/>
                        </a:rPr>
                        <a:t> exchange</a:t>
                      </a:r>
                      <a:endParaRPr lang="en-US" sz="1400" b="0" i="0" dirty="0">
                        <a:solidFill>
                          <a:schemeClr val="tx1"/>
                        </a:solidFill>
                        <a:latin typeface="Georgia" panose="02040502050405020303" pitchFamily="18" charset="0"/>
                      </a:endParaRPr>
                    </a:p>
                  </a:txBody>
                  <a:tcPr marL="45720" marR="45720" marT="27432" marB="27432">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tcPr>
                </a:tc>
              </a:tr>
              <a:tr h="312122">
                <a:tc>
                  <a:txBody>
                    <a:bodyPr/>
                    <a:lstStyle/>
                    <a:p>
                      <a:pPr algn="l"/>
                      <a:r>
                        <a:rPr lang="en-US" sz="1400" b="1" i="1" dirty="0" smtClean="0">
                          <a:solidFill>
                            <a:schemeClr val="tx2"/>
                          </a:solidFill>
                          <a:latin typeface="Georgia" panose="02040502050405020303" pitchFamily="18" charset="0"/>
                        </a:rPr>
                        <a:t>Why?</a:t>
                      </a:r>
                      <a:endParaRPr lang="en-US" sz="1400" b="1" i="1" dirty="0">
                        <a:solidFill>
                          <a:schemeClr val="tx2"/>
                        </a:solidFill>
                        <a:latin typeface="Georgia" panose="02040502050405020303" pitchFamily="18" charset="0"/>
                      </a:endParaRPr>
                    </a:p>
                  </a:txBody>
                  <a:tcPr marL="45720" marR="45720" marT="27432" marB="27432">
                    <a:lnT w="12700" cap="flat" cmpd="sng" algn="ctr">
                      <a:solidFill>
                        <a:schemeClr val="tx2"/>
                      </a:solidFill>
                      <a:prstDash val="sysDot"/>
                      <a:round/>
                      <a:headEnd type="none" w="med" len="med"/>
                      <a:tailEnd type="none" w="med" len="med"/>
                    </a:lnT>
                  </a:tcPr>
                </a:tc>
                <a:tc>
                  <a:txBody>
                    <a:bodyPr/>
                    <a:lstStyle/>
                    <a:p>
                      <a:pPr algn="l"/>
                      <a:r>
                        <a:rPr lang="en-US" sz="1400" b="1" i="0" dirty="0" smtClean="0">
                          <a:solidFill>
                            <a:schemeClr val="tx1"/>
                          </a:solidFill>
                          <a:latin typeface="Georgia" panose="02040502050405020303" pitchFamily="18" charset="0"/>
                        </a:rPr>
                        <a:t>Enhanced transparency/risk assessments</a:t>
                      </a:r>
                      <a:endParaRPr lang="en-US" sz="1400" b="1" i="0" dirty="0">
                        <a:solidFill>
                          <a:schemeClr val="tx1"/>
                        </a:solidFill>
                        <a:latin typeface="Georgia" panose="02040502050405020303" pitchFamily="18" charset="0"/>
                      </a:endParaRPr>
                    </a:p>
                  </a:txBody>
                  <a:tcPr marL="45720" marR="45720" marT="27432" marB="27432">
                    <a:lnT w="12700" cap="flat" cmpd="sng" algn="ctr">
                      <a:solidFill>
                        <a:schemeClr val="tx2"/>
                      </a:solidFill>
                      <a:prstDash val="sysDot"/>
                      <a:round/>
                      <a:headEnd type="none" w="med" len="med"/>
                      <a:tailEnd type="none" w="med" len="med"/>
                    </a:lnT>
                  </a:tcPr>
                </a:tc>
              </a:tr>
            </a:tbl>
          </a:graphicData>
        </a:graphic>
      </p:graphicFrame>
      <p:sp>
        <p:nvSpPr>
          <p:cNvPr id="33" name="Rectangle 32"/>
          <p:cNvSpPr/>
          <p:nvPr/>
        </p:nvSpPr>
        <p:spPr bwMode="ltGray">
          <a:xfrm>
            <a:off x="5348915" y="1124744"/>
            <a:ext cx="4104456" cy="83018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1568" tIns="61568" rIns="61568" bIns="61568" numCol="1" rtlCol="0" anchor="t"/>
          <a:lstStyle/>
          <a:p>
            <a:pPr marL="80550">
              <a:spcBef>
                <a:spcPts val="300"/>
              </a:spcBef>
              <a:spcAft>
                <a:spcPts val="300"/>
              </a:spcAft>
            </a:pPr>
            <a:r>
              <a:rPr lang="en-GB" sz="1200" b="1" i="1" dirty="0" err="1">
                <a:solidFill>
                  <a:schemeClr val="tx2"/>
                </a:solidFill>
                <a:latin typeface="Georgia" pitchFamily="18" charset="0"/>
              </a:rPr>
              <a:t>CbCR</a:t>
            </a:r>
            <a:r>
              <a:rPr lang="en-GB" sz="1200" b="1" i="1" dirty="0">
                <a:solidFill>
                  <a:schemeClr val="tx2"/>
                </a:solidFill>
                <a:latin typeface="Georgia" pitchFamily="18" charset="0"/>
              </a:rPr>
              <a:t> is an annual disclosure, targeted at large companies. The OECD recommends that information disclosed is not released to the public, but there are signs that this may change</a:t>
            </a:r>
          </a:p>
        </p:txBody>
      </p:sp>
      <p:sp>
        <p:nvSpPr>
          <p:cNvPr id="8" name="Title 1"/>
          <p:cNvSpPr txBox="1">
            <a:spLocks/>
          </p:cNvSpPr>
          <p:nvPr/>
        </p:nvSpPr>
        <p:spPr>
          <a:xfrm>
            <a:off x="491172" y="416700"/>
            <a:ext cx="8750300" cy="914400"/>
          </a:xfrm>
          <a:prstGeom prst="rect">
            <a:avLst/>
          </a:prstGeom>
        </p:spPr>
        <p:txBody>
          <a:bodyPr vert="horz" lIns="0" tIns="0" rIns="0" bIns="0" rtlCol="0" anchor="t" anchorCtr="0">
            <a:noAutofit/>
          </a:bodyPr>
          <a:lstStyle>
            <a:lvl1pPr algn="l" defTabSz="914400" rtl="1" eaLnBrk="1" latinLnBrk="0" hangingPunct="1">
              <a:lnSpc>
                <a:spcPct val="100000"/>
              </a:lnSpc>
              <a:spcBef>
                <a:spcPct val="0"/>
              </a:spcBef>
              <a:buNone/>
              <a:defRPr sz="2400" b="1" i="1" kern="1200">
                <a:solidFill>
                  <a:schemeClr val="tx1"/>
                </a:solidFill>
                <a:latin typeface="+mj-lt"/>
                <a:ea typeface="+mj-ea"/>
                <a:cs typeface="+mj-cs"/>
              </a:defRPr>
            </a:lvl1pPr>
          </a:lstStyle>
          <a:p>
            <a:r>
              <a:rPr lang="en-GB" dirty="0">
                <a:solidFill>
                  <a:srgbClr val="C00000"/>
                </a:solidFill>
              </a:rPr>
              <a:t>OECD Guidance on Country-by-Country Reporting (</a:t>
            </a:r>
            <a:r>
              <a:rPr lang="en-GB" dirty="0" err="1">
                <a:solidFill>
                  <a:srgbClr val="C00000"/>
                </a:solidFill>
              </a:rPr>
              <a:t>CbCR</a:t>
            </a:r>
            <a:r>
              <a:rPr lang="en-GB" dirty="0">
                <a:solidFill>
                  <a:srgbClr val="C00000"/>
                </a:solidFill>
              </a:rPr>
              <a:t>) and Transfer Pricing Documentation</a:t>
            </a:r>
            <a:endParaRPr lang="en-US" dirty="0">
              <a:solidFill>
                <a:srgbClr val="C00000"/>
              </a:solidFill>
            </a:endParaRPr>
          </a:p>
        </p:txBody>
      </p:sp>
    </p:spTree>
    <p:extLst>
      <p:ext uri="{BB962C8B-B14F-4D97-AF65-F5344CB8AC3E}">
        <p14:creationId xmlns:p14="http://schemas.microsoft.com/office/powerpoint/2010/main" val="1653559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752600"/>
            <a:ext cx="8077200" cy="1371600"/>
          </a:xfrm>
        </p:spPr>
        <p:txBody>
          <a:bodyPr/>
          <a:lstStyle/>
          <a:p>
            <a:r>
              <a:rPr lang="en-US" b="1" dirty="0" smtClean="0"/>
              <a:t>PwC Tools</a:t>
            </a:r>
            <a:endParaRPr lang="en-GB" b="1" dirty="0"/>
          </a:p>
        </p:txBody>
      </p:sp>
      <p:sp>
        <p:nvSpPr>
          <p:cNvPr id="4" name="Slide Number Placeholder 3"/>
          <p:cNvSpPr>
            <a:spLocks noGrp="1"/>
          </p:cNvSpPr>
          <p:nvPr>
            <p:ph type="sldNum" sz="quarter" idx="4"/>
          </p:nvPr>
        </p:nvSpPr>
        <p:spPr/>
        <p:txBody>
          <a:bodyPr/>
          <a:lstStyle/>
          <a:p>
            <a:fld id="{9EBD5762-3BDC-484D-9503-7EA6D5A9A8CE}" type="slidenum">
              <a:rPr lang="en-GB" smtClean="0"/>
              <a:pPr/>
              <a:t>9</a:t>
            </a:fld>
            <a:endParaRPr lang="en-GB" dirty="0"/>
          </a:p>
        </p:txBody>
      </p:sp>
      <p:sp>
        <p:nvSpPr>
          <p:cNvPr id="6" name="TextBox 5"/>
          <p:cNvSpPr txBox="1"/>
          <p:nvPr/>
        </p:nvSpPr>
        <p:spPr>
          <a:xfrm>
            <a:off x="1066800" y="3045296"/>
            <a:ext cx="3174504" cy="3200400"/>
          </a:xfrm>
          <a:prstGeom prst="rect">
            <a:avLst/>
          </a:prstGeom>
          <a:noFill/>
        </p:spPr>
        <p:txBody>
          <a:bodyPr wrap="none" lIns="0" tIns="0" rIns="0" bIns="0" rtlCol="0" anchor="b" anchorCtr="0">
            <a:noAutofit/>
          </a:bodyPr>
          <a:lstStyle/>
          <a:p>
            <a:pPr>
              <a:lnSpc>
                <a:spcPts val="20000"/>
              </a:lnSpc>
            </a:pPr>
            <a:endParaRPr lang="en-US" sz="24000" b="1" i="1" dirty="0">
              <a:solidFill>
                <a:schemeClr val="bg1"/>
              </a:solidFill>
              <a:latin typeface="Georgia" pitchFamily="18" charset="0"/>
            </a:endParaRPr>
          </a:p>
        </p:txBody>
      </p:sp>
      <p:sp>
        <p:nvSpPr>
          <p:cNvPr id="7" name="TextBox 6"/>
          <p:cNvSpPr txBox="1"/>
          <p:nvPr/>
        </p:nvSpPr>
        <p:spPr>
          <a:xfrm>
            <a:off x="914400" y="2971800"/>
            <a:ext cx="3174504" cy="3200400"/>
          </a:xfrm>
          <a:prstGeom prst="rect">
            <a:avLst/>
          </a:prstGeom>
          <a:noFill/>
        </p:spPr>
        <p:txBody>
          <a:bodyPr wrap="none" lIns="0" tIns="0" rIns="0" bIns="0" rtlCol="0" anchor="b" anchorCtr="0">
            <a:noAutofit/>
          </a:bodyPr>
          <a:lstStyle/>
          <a:p>
            <a:pPr>
              <a:lnSpc>
                <a:spcPts val="20000"/>
              </a:lnSpc>
            </a:pPr>
            <a:r>
              <a:rPr lang="pt-PT" sz="24000" b="1" i="1" dirty="0" smtClean="0">
                <a:solidFill>
                  <a:schemeClr val="bg1"/>
                </a:solidFill>
                <a:latin typeface="Georgia" pitchFamily="18" charset="0"/>
              </a:rPr>
              <a:t>2</a:t>
            </a:r>
            <a:endParaRPr lang="en-US" sz="24000" b="1" i="1" dirty="0">
              <a:solidFill>
                <a:schemeClr val="bg1"/>
              </a:solidFill>
              <a:latin typeface="Georgia" pitchFamily="18" charset="0"/>
            </a:endParaRPr>
          </a:p>
        </p:txBody>
      </p:sp>
    </p:spTree>
    <p:extLst>
      <p:ext uri="{BB962C8B-B14F-4D97-AF65-F5344CB8AC3E}">
        <p14:creationId xmlns:p14="http://schemas.microsoft.com/office/powerpoint/2010/main" val="28154179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xml><?xml version="1.0" encoding="utf-8"?>
<p:tagLst xmlns:a="http://schemas.openxmlformats.org/drawingml/2006/main" xmlns:r="http://schemas.openxmlformats.org/officeDocument/2006/relationships" xmlns:p="http://schemas.openxmlformats.org/presentationml/2006/main">
  <p:tag name="FULLLENGTH" val="True"/>
</p:tagLst>
</file>

<file path=ppt/theme/theme1.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rgbClr val="C0C0C0"/>
        </a:solidFill>
        <a:ln w="3175"/>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themeOverride>
</file>

<file path=ppt/theme/themeOverride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themeOverride>
</file>

<file path=ppt/theme/themeOverride3.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themeOverride>
</file>

<file path=docProps/app.xml><?xml version="1.0" encoding="utf-8"?>
<Properties xmlns="http://schemas.openxmlformats.org/officeDocument/2006/extended-properties" xmlns:vt="http://schemas.openxmlformats.org/officeDocument/2006/docPropsVTypes">
  <Template>PwC</Template>
  <TotalTime>9355</TotalTime>
  <Words>3727</Words>
  <Application>Microsoft Office PowerPoint</Application>
  <PresentationFormat>A4 Paper (210x297 mm)</PresentationFormat>
  <Paragraphs>435</Paragraphs>
  <Slides>27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Georgia</vt:lpstr>
      <vt:lpstr>Symbol</vt:lpstr>
      <vt:lpstr>PwC</vt:lpstr>
      <vt:lpstr>Practical Implications of BEPS and Transfer Pricing Adjustments  April 5, 2016  Eli Kaneti, Transfer Pricing Senior Manager, PwC Israel </vt:lpstr>
      <vt:lpstr>PowerPoint Presentation</vt:lpstr>
      <vt:lpstr>PowerPoint Presentation</vt:lpstr>
      <vt:lpstr>Action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Implications of BEPS</dc:title>
  <dc:creator>Ben Blumenfeld</dc:creator>
  <cp:lastModifiedBy>Eli Kaneti</cp:lastModifiedBy>
  <cp:revision>214</cp:revision>
  <cp:lastPrinted>2016-03-31T15:56:55Z</cp:lastPrinted>
  <dcterms:created xsi:type="dcterms:W3CDTF">2015-11-05T14:25:37Z</dcterms:created>
  <dcterms:modified xsi:type="dcterms:W3CDTF">2016-04-04T07:48:51Z</dcterms:modified>
</cp:coreProperties>
</file>